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2"/>
  </p:notesMasterIdLst>
  <p:sldIdLst>
    <p:sldId id="256" r:id="rId2"/>
    <p:sldId id="26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3089"/>
  </p:normalViewPr>
  <p:slideViewPr>
    <p:cSldViewPr>
      <p:cViewPr>
        <p:scale>
          <a:sx n="117" d="100"/>
          <a:sy n="117" d="100"/>
        </p:scale>
        <p:origin x="1880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6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9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8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8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 smtClean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Polymorphism</a:t>
            </a:r>
          </a:p>
          <a:p>
            <a:pPr lvl="0">
              <a:spcBef>
                <a:spcPts val="0"/>
              </a:spcBef>
            </a:pPr>
            <a:r>
              <a:rPr lang="zh-TW" altLang="en-US" dirty="0" smtClean="0"/>
              <a:t>多型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Binding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b="1" dirty="0" smtClean="0"/>
              <a:t>Early </a:t>
            </a:r>
            <a:r>
              <a:rPr kumimoji="1" lang="en-US" altLang="zh-TW" sz="2800" b="1" dirty="0"/>
              <a:t>binding </a:t>
            </a:r>
            <a:r>
              <a:rPr kumimoji="1" lang="en-US" altLang="zh-TW" sz="2800" dirty="0"/>
              <a:t>occurs when the </a:t>
            </a:r>
            <a:r>
              <a:rPr kumimoji="1" lang="en-US" altLang="zh-TW" sz="2800" dirty="0" smtClean="0"/>
              <a:t>method definition </a:t>
            </a:r>
            <a:r>
              <a:rPr kumimoji="1" lang="en-US" altLang="zh-TW" sz="2800" dirty="0"/>
              <a:t>is associated with its </a:t>
            </a:r>
            <a:r>
              <a:rPr kumimoji="1" lang="en-US" altLang="zh-TW" sz="2800" dirty="0" smtClean="0"/>
              <a:t>invocation </a:t>
            </a:r>
            <a:r>
              <a:rPr kumimoji="1" lang="en-US" altLang="zh-TW" sz="2800" b="1" dirty="0" smtClean="0"/>
              <a:t>when </a:t>
            </a:r>
            <a:r>
              <a:rPr kumimoji="1" lang="en-US" altLang="zh-TW" sz="2800" b="1" dirty="0"/>
              <a:t>code is </a:t>
            </a:r>
            <a:r>
              <a:rPr kumimoji="1" lang="en-US" altLang="zh-TW" sz="2800" b="1" dirty="0" smtClean="0">
                <a:solidFill>
                  <a:srgbClr val="FF0000"/>
                </a:solidFill>
              </a:rPr>
              <a:t>compiled</a:t>
            </a:r>
            <a:r>
              <a:rPr kumimoji="1" lang="en-US" altLang="zh-TW" sz="2800" dirty="0" smtClean="0"/>
              <a:t>.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b="1" dirty="0" smtClean="0"/>
              <a:t>Late binding </a:t>
            </a:r>
            <a:r>
              <a:rPr kumimoji="1" lang="en-US" altLang="zh-TW" sz="2800" dirty="0"/>
              <a:t>or </a:t>
            </a:r>
            <a:r>
              <a:rPr kumimoji="1" lang="en-US" altLang="zh-TW" sz="2800" b="1" dirty="0"/>
              <a:t>dynamic </a:t>
            </a:r>
            <a:r>
              <a:rPr kumimoji="1" lang="en-US" altLang="zh-TW" sz="2800" b="1" dirty="0" smtClean="0"/>
              <a:t>binding </a:t>
            </a:r>
            <a:r>
              <a:rPr kumimoji="1" lang="en-US" altLang="zh-TW" sz="2800" dirty="0" smtClean="0"/>
              <a:t>occurs </a:t>
            </a:r>
            <a:r>
              <a:rPr kumimoji="1" lang="en-US" altLang="zh-TW" sz="2800" dirty="0"/>
              <a:t>when the method definition is associated with its invocation </a:t>
            </a:r>
            <a:r>
              <a:rPr kumimoji="1" lang="en-US" altLang="zh-TW" sz="2800" b="1" dirty="0"/>
              <a:t>when the method is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invoked</a:t>
            </a:r>
            <a:r>
              <a:rPr kumimoji="1" lang="en-US" altLang="zh-TW" sz="2800" b="1" dirty="0"/>
              <a:t> (at run time</a:t>
            </a:r>
            <a:r>
              <a:rPr kumimoji="1" lang="en-US" altLang="zh-TW" sz="2800" b="1" dirty="0" smtClean="0"/>
              <a:t>)</a:t>
            </a:r>
            <a:endParaRPr kumimoji="1"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1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Binding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Java uses late binding for all </a:t>
            </a:r>
            <a:r>
              <a:rPr kumimoji="1" lang="en-US" altLang="zh-TW" dirty="0" smtClean="0"/>
              <a:t>methods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except</a:t>
            </a:r>
            <a:r>
              <a:rPr kumimoji="1" lang="en-US" altLang="zh-TW" dirty="0" smtClean="0"/>
              <a:t> </a:t>
            </a:r>
            <a:r>
              <a:rPr kumimoji="1" lang="en-US" altLang="zh-TW" b="1" dirty="0"/>
              <a:t>private</a:t>
            </a:r>
            <a:r>
              <a:rPr kumimoji="1" lang="en-US" altLang="zh-TW" dirty="0"/>
              <a:t>, </a:t>
            </a:r>
            <a:r>
              <a:rPr kumimoji="1" lang="en-US" altLang="zh-TW" b="1" dirty="0"/>
              <a:t>final</a:t>
            </a:r>
            <a:r>
              <a:rPr kumimoji="1" lang="en-US" altLang="zh-TW" dirty="0"/>
              <a:t>, and </a:t>
            </a:r>
            <a:r>
              <a:rPr kumimoji="1" lang="en-US" altLang="zh-TW" b="1" dirty="0"/>
              <a:t>static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methods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Compiler knows that all such methods cannot be </a:t>
            </a:r>
            <a:r>
              <a:rPr kumimoji="1" lang="en-US" altLang="zh-TW" dirty="0" smtClean="0"/>
              <a:t>overridden</a:t>
            </a:r>
          </a:p>
          <a:p>
            <a:r>
              <a:rPr kumimoji="1" lang="en-US" altLang="zh-TW" dirty="0" smtClean="0"/>
              <a:t>Because </a:t>
            </a:r>
            <a:r>
              <a:rPr kumimoji="1" lang="en-US" altLang="zh-TW" dirty="0"/>
              <a:t>of late binding, a method can be written in a </a:t>
            </a:r>
            <a:r>
              <a:rPr kumimoji="1" lang="en-US" altLang="zh-TW" b="1" dirty="0"/>
              <a:t>base class </a:t>
            </a:r>
            <a:r>
              <a:rPr kumimoji="1" lang="en-US" altLang="zh-TW" dirty="0"/>
              <a:t>to perform a task, even if portions of that task aren't yet defined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6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kumimoji="1" lang="en-US" altLang="zh-TW" dirty="0"/>
              <a:t> Modifier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method marked 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zh-TW" sz="2800" dirty="0"/>
              <a:t> indicates that it cannot be overridden with a new definition in a derived </a:t>
            </a:r>
            <a:r>
              <a:rPr lang="en-US" altLang="zh-TW" sz="2800" dirty="0" smtClean="0"/>
              <a:t>class.</a:t>
            </a:r>
            <a:r>
              <a:rPr kumimoji="1" lang="en-US" altLang="zh-TW" sz="2800" dirty="0"/>
              <a:t> </a:t>
            </a:r>
            <a:endParaRPr kumimoji="1" lang="en-US" altLang="zh-TW" sz="2800" dirty="0" smtClean="0"/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zh-TW" sz="2400" dirty="0"/>
              <a:t>, the compiler can use </a:t>
            </a:r>
            <a:r>
              <a:rPr lang="en-US" altLang="zh-TW" sz="2400" b="1" dirty="0"/>
              <a:t>early binding </a:t>
            </a:r>
            <a:r>
              <a:rPr lang="en-US" altLang="zh-TW" sz="2400" dirty="0"/>
              <a:t>with the method. </a:t>
            </a:r>
          </a:p>
          <a:p>
            <a:pPr marL="914400" lvl="2" indent="0">
              <a:buNone/>
            </a:pPr>
            <a:r>
              <a:rPr lang="en-US" altLang="zh-TW" sz="2000" dirty="0"/>
              <a:t>public </a:t>
            </a:r>
            <a:r>
              <a:rPr lang="en-US" altLang="zh-TW" sz="2000" dirty="0">
                <a:solidFill>
                  <a:srgbClr val="FF0000"/>
                </a:solidFill>
              </a:rPr>
              <a:t>final</a:t>
            </a:r>
            <a:r>
              <a:rPr lang="en-US" altLang="zh-TW" sz="2000" dirty="0"/>
              <a:t> void </a:t>
            </a:r>
            <a:r>
              <a:rPr lang="en-US" altLang="zh-TW" sz="2000" dirty="0" err="1"/>
              <a:t>someMethod</a:t>
            </a:r>
            <a:r>
              <a:rPr lang="en-US" altLang="zh-TW" sz="2000" dirty="0"/>
              <a:t>() { . . . </a:t>
            </a:r>
            <a:r>
              <a:rPr lang="en-US" altLang="zh-TW" sz="2000" dirty="0" smtClean="0"/>
              <a:t>}</a:t>
            </a:r>
            <a:endParaRPr kumimoji="1" lang="en-US" altLang="zh-TW" sz="2400" dirty="0" smtClean="0"/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 </a:t>
            </a:r>
            <a:r>
              <a:rPr kumimoji="1" lang="en-US" altLang="zh-TW" sz="2800" b="1" dirty="0"/>
              <a:t>class</a:t>
            </a:r>
            <a:r>
              <a:rPr kumimoji="1" lang="en-US" altLang="zh-TW" sz="2800" dirty="0"/>
              <a:t> marked </a:t>
            </a:r>
            <a:r>
              <a:rPr kumimoji="1" lang="en-US" altLang="zh-TW" sz="2800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kumimoji="1" lang="en-US" altLang="zh-TW" sz="2800" dirty="0"/>
              <a:t> indicates that it cannot be used </a:t>
            </a:r>
            <a:r>
              <a:rPr kumimoji="1" lang="en-US" altLang="zh-TW" sz="2800" dirty="0" smtClean="0"/>
              <a:t>as a </a:t>
            </a:r>
            <a:r>
              <a:rPr kumimoji="1" lang="en-US" altLang="zh-TW" sz="2800" b="1" dirty="0"/>
              <a:t>base class </a:t>
            </a:r>
            <a:r>
              <a:rPr kumimoji="1" lang="en-US" altLang="zh-TW" sz="2800" dirty="0"/>
              <a:t>from which to derive any other classes.</a:t>
            </a:r>
            <a:endParaRPr kumimoji="1" lang="zh-TW" altLang="en-US" sz="2800" dirty="0"/>
          </a:p>
          <a:p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Upcasting</a:t>
            </a:r>
            <a:r>
              <a:rPr kumimoji="1" lang="en-US" altLang="zh-TW" dirty="0"/>
              <a:t> and </a:t>
            </a:r>
            <a:r>
              <a:rPr kumimoji="1" lang="en-US" altLang="zh-TW" dirty="0" err="1"/>
              <a:t>Downcasting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b="1" dirty="0" err="1"/>
              <a:t>Upcasting</a:t>
            </a:r>
            <a:r>
              <a:rPr kumimoji="1" lang="en-US" altLang="zh-TW" sz="2400" dirty="0"/>
              <a:t> occurs when an object of a </a:t>
            </a:r>
            <a:r>
              <a:rPr kumimoji="1" lang="en-US" altLang="zh-TW" sz="2400" b="1" dirty="0"/>
              <a:t>derived class </a:t>
            </a:r>
            <a:r>
              <a:rPr kumimoji="1" lang="en-US" altLang="zh-TW" sz="2400" dirty="0"/>
              <a:t>is assigned to </a:t>
            </a:r>
            <a:r>
              <a:rPr kumimoji="1" lang="en-US" altLang="zh-TW" sz="2400" dirty="0" smtClean="0"/>
              <a:t>a variable </a:t>
            </a:r>
            <a:r>
              <a:rPr kumimoji="1" lang="en-US" altLang="zh-TW" sz="2400" dirty="0"/>
              <a:t>of </a:t>
            </a:r>
            <a:r>
              <a:rPr kumimoji="1" lang="en-US" altLang="zh-TW" sz="2400" b="1" dirty="0"/>
              <a:t>a base class </a:t>
            </a:r>
            <a:r>
              <a:rPr kumimoji="1" lang="en-US" altLang="zh-TW" sz="2400" dirty="0"/>
              <a:t>(or any </a:t>
            </a:r>
            <a:r>
              <a:rPr kumimoji="1" lang="en-US" altLang="zh-TW" sz="2400" b="1" dirty="0"/>
              <a:t>ancestor class</a:t>
            </a:r>
            <a:r>
              <a:rPr kumimoji="1" lang="en-US" altLang="zh-TW" sz="2400" dirty="0" smtClean="0"/>
              <a:t>).</a:t>
            </a:r>
          </a:p>
          <a:p>
            <a:endParaRPr kumimoji="1" lang="en-US" altLang="zh-TW" sz="2400" dirty="0"/>
          </a:p>
          <a:p>
            <a:endParaRPr kumimoji="1" lang="en-US" altLang="zh-TW" sz="2400" dirty="0" smtClean="0"/>
          </a:p>
          <a:p>
            <a:pPr lvl="1"/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Or </a:t>
            </a:r>
            <a:r>
              <a:rPr kumimoji="1" lang="en-US" altLang="zh-TW" sz="2000" dirty="0"/>
              <a:t>we could do something equivalent, such </a:t>
            </a:r>
            <a:r>
              <a:rPr kumimoji="1" lang="en-US" altLang="zh-TW" sz="2000" dirty="0" smtClean="0"/>
              <a:t>as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Because </a:t>
            </a:r>
            <a:r>
              <a:rPr kumimoji="1" lang="en-US" altLang="zh-TW" sz="2400" dirty="0"/>
              <a:t>of </a:t>
            </a:r>
            <a:r>
              <a:rPr kumimoji="1" lang="en-US" altLang="zh-TW" sz="2400" b="1" dirty="0"/>
              <a:t>late binding</a:t>
            </a:r>
            <a:r>
              <a:rPr kumimoji="1" lang="en-US" altLang="zh-TW" sz="2400" dirty="0"/>
              <a:t>,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identify()</a:t>
            </a:r>
            <a:r>
              <a:rPr kumimoji="1" lang="en-US" altLang="zh-TW" sz="2400" dirty="0">
                <a:latin typeface="+mn-ea"/>
                <a:cs typeface="Courier New" charset="0"/>
              </a:rPr>
              <a:t> </a:t>
            </a:r>
            <a:r>
              <a:rPr kumimoji="1" lang="en-US" altLang="zh-TW" sz="2400" dirty="0"/>
              <a:t>uses the definition </a:t>
            </a:r>
            <a:r>
              <a:rPr kumimoji="1" lang="en-US" altLang="zh-TW" sz="2400" dirty="0" smtClean="0"/>
              <a:t>of 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identify()</a:t>
            </a:r>
            <a:r>
              <a:rPr kumimoji="1" lang="en-US" altLang="zh-TW" sz="2400" dirty="0" smtClean="0"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smtClean="0"/>
              <a:t>given </a:t>
            </a:r>
            <a:r>
              <a:rPr kumimoji="1" lang="en-US" altLang="zh-TW" sz="2400" dirty="0"/>
              <a:t>in the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Automobile</a:t>
            </a:r>
            <a:r>
              <a:rPr kumimoji="1" lang="en-US" altLang="zh-TW" sz="2400" dirty="0"/>
              <a:t> class.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6948264" cy="13071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09120"/>
            <a:ext cx="4032448" cy="2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Upcasting</a:t>
            </a:r>
            <a:r>
              <a:rPr lang="en-US" altLang="zh-TW" dirty="0"/>
              <a:t> and </a:t>
            </a:r>
            <a:r>
              <a:rPr lang="en-US" altLang="zh-TW" dirty="0" err="1"/>
              <a:t>Downcasting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b="1" dirty="0" err="1"/>
              <a:t>Downcasting</a:t>
            </a:r>
            <a:r>
              <a:rPr kumimoji="1" lang="en-US" altLang="zh-TW" sz="2800" dirty="0"/>
              <a:t> occurs when a </a:t>
            </a:r>
            <a:r>
              <a:rPr kumimoji="1" lang="en-US" altLang="zh-TW" sz="2800" b="1" dirty="0"/>
              <a:t>type cast </a:t>
            </a:r>
            <a:r>
              <a:rPr kumimoji="1" lang="en-US" altLang="zh-TW" sz="2800" dirty="0"/>
              <a:t>is performed from a </a:t>
            </a:r>
            <a:r>
              <a:rPr kumimoji="1" lang="en-US" altLang="zh-TW" sz="2800" b="1" dirty="0"/>
              <a:t>base class </a:t>
            </a:r>
            <a:r>
              <a:rPr kumimoji="1" lang="en-US" altLang="zh-TW" sz="2800" dirty="0"/>
              <a:t>to </a:t>
            </a:r>
            <a:r>
              <a:rPr kumimoji="1" lang="en-US" altLang="zh-TW" sz="2800" dirty="0" smtClean="0"/>
              <a:t>a </a:t>
            </a:r>
            <a:r>
              <a:rPr kumimoji="1" lang="en-US" altLang="zh-TW" sz="2800" b="1" dirty="0" smtClean="0"/>
              <a:t>derived </a:t>
            </a:r>
            <a:r>
              <a:rPr kumimoji="1" lang="en-US" altLang="zh-TW" sz="2800" b="1" dirty="0"/>
              <a:t>class</a:t>
            </a:r>
            <a:r>
              <a:rPr kumimoji="1" lang="en-US" altLang="zh-TW" sz="2800" dirty="0"/>
              <a:t> (or from any ancestor class to any descendent class</a:t>
            </a:r>
            <a:r>
              <a:rPr kumimoji="1" lang="en-US" altLang="zh-TW" sz="2800" dirty="0" smtClean="0"/>
              <a:t>).</a:t>
            </a:r>
          </a:p>
          <a:p>
            <a:pPr lvl="1"/>
            <a:r>
              <a:rPr kumimoji="1" lang="en-US" altLang="zh-TW" sz="2400" dirty="0" err="1"/>
              <a:t>Downcasting</a:t>
            </a:r>
            <a:r>
              <a:rPr kumimoji="1" lang="en-US" altLang="zh-TW" sz="2400" dirty="0"/>
              <a:t> must be done very </a:t>
            </a:r>
            <a:r>
              <a:rPr kumimoji="1" lang="en-US" altLang="zh-TW" sz="2400" dirty="0" smtClean="0"/>
              <a:t>carefully.</a:t>
            </a:r>
            <a:endParaRPr kumimoji="1" lang="en-US" altLang="zh-TW" sz="2400" dirty="0"/>
          </a:p>
          <a:p>
            <a:pPr lvl="1"/>
            <a:r>
              <a:rPr kumimoji="1" lang="en-US" altLang="zh-TW" sz="2400" dirty="0" smtClean="0"/>
              <a:t>In </a:t>
            </a:r>
            <a:r>
              <a:rPr kumimoji="1" lang="en-US" altLang="zh-TW" sz="2400" dirty="0"/>
              <a:t>many cases it doesn't make sense, or is illegal: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" y="4581128"/>
            <a:ext cx="8208708" cy="9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Constructors and Polymorphism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 constructor for the base class is </a:t>
            </a:r>
            <a:r>
              <a:rPr kumimoji="1" lang="en-US" altLang="zh-TW" b="1" dirty="0"/>
              <a:t>automatically</a:t>
            </a:r>
            <a:r>
              <a:rPr kumimoji="1" lang="en-US" altLang="zh-TW" dirty="0"/>
              <a:t> called </a:t>
            </a:r>
            <a:r>
              <a:rPr kumimoji="1" lang="en-US" altLang="zh-TW" dirty="0" smtClean="0"/>
              <a:t>during construction </a:t>
            </a:r>
            <a:r>
              <a:rPr kumimoji="1" lang="en-US" altLang="zh-TW" dirty="0"/>
              <a:t>of a derived class. </a:t>
            </a:r>
            <a:endParaRPr kumimoji="1" lang="en-US" altLang="zh-TW" dirty="0" smtClean="0"/>
          </a:p>
          <a:p>
            <a:r>
              <a:rPr kumimoji="1" lang="en-US" altLang="zh-TW" dirty="0"/>
              <a:t>This call </a:t>
            </a:r>
            <a:r>
              <a:rPr kumimoji="1" lang="en-US" altLang="zh-TW" b="1" dirty="0"/>
              <a:t>propagates up </a:t>
            </a:r>
            <a:r>
              <a:rPr kumimoji="1" lang="en-US" altLang="zh-TW" dirty="0"/>
              <a:t>the inheritance hierarchy until </a:t>
            </a:r>
            <a:r>
              <a:rPr kumimoji="1" lang="en-US" altLang="zh-TW" dirty="0" smtClean="0"/>
              <a:t>the constructor </a:t>
            </a:r>
            <a:r>
              <a:rPr kumimoji="1" lang="en-US" altLang="zh-TW" dirty="0"/>
              <a:t>for </a:t>
            </a:r>
            <a:r>
              <a:rPr kumimoji="1" lang="en-US" altLang="zh-TW" b="1" dirty="0"/>
              <a:t>every</a:t>
            </a:r>
            <a:r>
              <a:rPr kumimoji="1" lang="en-US" altLang="zh-TW" dirty="0"/>
              <a:t> base class is called.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7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Why does this make sense</a:t>
            </a:r>
            <a:r>
              <a:rPr kumimoji="1" lang="en-US" altLang="zh-TW" dirty="0" smtClean="0"/>
              <a:t>?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constructor’s job is to see that the object is </a:t>
            </a:r>
            <a:r>
              <a:rPr kumimoji="1" lang="en-US" altLang="zh-TW" dirty="0" smtClean="0"/>
              <a:t>completely built.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b="1" dirty="0"/>
              <a:t>derived class </a:t>
            </a:r>
            <a:r>
              <a:rPr kumimoji="1" lang="en-US" altLang="zh-TW" dirty="0"/>
              <a:t>cannot have access to the </a:t>
            </a:r>
            <a:r>
              <a:rPr kumimoji="1" lang="en-US" altLang="zh-TW" b="1" dirty="0"/>
              <a:t>base class</a:t>
            </a:r>
            <a:r>
              <a:rPr kumimoji="1" lang="en-US" altLang="zh-TW" b="1" dirty="0" smtClean="0"/>
              <a:t>’ private </a:t>
            </a:r>
            <a:r>
              <a:rPr kumimoji="1" lang="en-US" altLang="zh-TW" b="1" dirty="0"/>
              <a:t>instance </a:t>
            </a:r>
            <a:r>
              <a:rPr kumimoji="1" lang="en-US" altLang="zh-TW" b="1" dirty="0" smtClean="0"/>
              <a:t>variables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base class constructor must be called to </a:t>
            </a:r>
            <a:r>
              <a:rPr kumimoji="1" lang="en-US" altLang="zh-TW" b="1" dirty="0"/>
              <a:t>initialize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its instance variables.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Therefore</a:t>
            </a:r>
            <a:r>
              <a:rPr kumimoji="1" lang="en-US" altLang="zh-TW" dirty="0"/>
              <a:t>, all base class constructors must be called </a:t>
            </a:r>
            <a:r>
              <a:rPr kumimoji="1" lang="en-US" altLang="zh-TW" dirty="0" smtClean="0"/>
              <a:t>to </a:t>
            </a:r>
            <a:r>
              <a:rPr kumimoji="1" lang="en-US" altLang="zh-TW" b="1" dirty="0" smtClean="0"/>
              <a:t>fully </a:t>
            </a:r>
            <a:r>
              <a:rPr kumimoji="1" lang="en-US" altLang="zh-TW" b="1" dirty="0"/>
              <a:t>initialize </a:t>
            </a:r>
            <a:r>
              <a:rPr kumimoji="1" lang="en-US" altLang="zh-TW" dirty="0"/>
              <a:t>the entire derived class object.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4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More Vehicles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smtClean="0"/>
              <a:t>In </a:t>
            </a:r>
            <a:r>
              <a:rPr kumimoji="1" lang="en-US" altLang="zh-TW" sz="2800"/>
              <a:t>each constructor we are making explicit calls to base class constructors.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2" y="2852936"/>
            <a:ext cx="8532440" cy="23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Vehicle Station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Which constructor is executed first?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13157"/>
            <a:ext cx="6480720" cy="29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Vehicle Station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Which constructor is executed first?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6480720" cy="2900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318237"/>
            <a:ext cx="2026568" cy="22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Polymorphism</a:t>
            </a:r>
            <a:br>
              <a:rPr lang="en-US" altLang="zh-TW" sz="3200" dirty="0" smtClean="0"/>
            </a:br>
            <a:r>
              <a:rPr lang="zh-TW" altLang="en-US" sz="3200" dirty="0" smtClean="0"/>
              <a:t>多型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Object-oriented programming </a:t>
            </a:r>
            <a:r>
              <a:rPr lang="en-US" altLang="zh-TW" dirty="0" smtClean="0"/>
              <a:t>mechanisms</a:t>
            </a:r>
          </a:p>
          <a:p>
            <a:pPr lvl="1"/>
            <a:r>
              <a:rPr lang="en-US" altLang="zh-TW" b="1" dirty="0" smtClean="0"/>
              <a:t>Encapsulation</a:t>
            </a:r>
            <a:r>
              <a:rPr lang="en-US" altLang="zh-TW" dirty="0" smtClean="0"/>
              <a:t> </a:t>
            </a:r>
            <a:r>
              <a:rPr lang="en-US" altLang="zh-TW" dirty="0"/>
              <a:t>- data and methods </a:t>
            </a:r>
            <a:r>
              <a:rPr lang="en-US" altLang="zh-TW" dirty="0" smtClean="0"/>
              <a:t>together </a:t>
            </a:r>
          </a:p>
          <a:p>
            <a:pPr lvl="1"/>
            <a:r>
              <a:rPr lang="en-US" altLang="zh-TW" b="1" dirty="0" smtClean="0"/>
              <a:t>Inheritance</a:t>
            </a:r>
            <a:r>
              <a:rPr lang="en-US" altLang="zh-TW" dirty="0" smtClean="0"/>
              <a:t> </a:t>
            </a:r>
            <a:r>
              <a:rPr lang="en-US" altLang="zh-TW" dirty="0"/>
              <a:t>- extending a class for </a:t>
            </a:r>
            <a:r>
              <a:rPr lang="en-US" altLang="zh-TW" dirty="0" smtClean="0"/>
              <a:t>specialization</a:t>
            </a:r>
            <a:endParaRPr lang="en-US" altLang="zh-TW" dirty="0"/>
          </a:p>
          <a:p>
            <a:pPr lvl="1"/>
            <a:r>
              <a:rPr lang="en-US" altLang="zh-TW" b="1" dirty="0" smtClean="0"/>
              <a:t>Polymorphism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26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Vehicle Station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kumimoji="1" lang="en-US" altLang="zh-TW" dirty="0" smtClean="0"/>
              <a:t>Order of Construction</a:t>
            </a:r>
          </a:p>
          <a:p>
            <a:pPr lvl="1"/>
            <a:r>
              <a:rPr kumimoji="1" lang="en-US" altLang="zh-TW" dirty="0"/>
              <a:t>Note that base class constructors are called implicitly if there is no explicit </a:t>
            </a:r>
            <a:r>
              <a:rPr kumimoji="1" lang="en-US" altLang="zh-TW" dirty="0" smtClean="0"/>
              <a:t>call super</a:t>
            </a:r>
            <a:r>
              <a:rPr kumimoji="1" lang="en-US" altLang="zh-TW" dirty="0"/>
              <a:t>( </a:t>
            </a:r>
            <a:r>
              <a:rPr kumimoji="1" lang="en-US" altLang="zh-TW" dirty="0" smtClean="0"/>
              <a:t>);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 smtClean="0"/>
              <a:t>Base </a:t>
            </a:r>
            <a:r>
              <a:rPr kumimoji="1" lang="en-US" altLang="zh-TW" dirty="0"/>
              <a:t>class constructors, recursively from the top of the </a:t>
            </a:r>
            <a:r>
              <a:rPr kumimoji="1" lang="en-US" altLang="zh-TW" dirty="0" smtClean="0"/>
              <a:t>hierarchy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 smtClean="0"/>
              <a:t>Instance </a:t>
            </a:r>
            <a:r>
              <a:rPr kumimoji="1" lang="en-US" altLang="zh-TW" dirty="0"/>
              <a:t>variables in order of </a:t>
            </a:r>
            <a:r>
              <a:rPr kumimoji="1" lang="en-US" altLang="zh-TW" dirty="0" smtClean="0"/>
              <a:t>declaration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 smtClean="0"/>
              <a:t>The </a:t>
            </a:r>
            <a:r>
              <a:rPr kumimoji="1" lang="en-US" altLang="zh-TW" dirty="0"/>
              <a:t>body of the derived class constructor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5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 </a:t>
            </a:r>
            <a:r>
              <a:rPr kumimoji="1" lang="en-US" altLang="zh-TW" dirty="0"/>
              <a:t>Classes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87503"/>
            <a:ext cx="6530203" cy="49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samePay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Suppose that we decide that it will often be necessary to determine if two </a:t>
            </a:r>
            <a:r>
              <a:rPr lang="en-US" altLang="zh-TW" sz="2400" b="1" dirty="0"/>
              <a:t>Employees</a:t>
            </a:r>
            <a:r>
              <a:rPr lang="en-US" altLang="zh-TW" sz="2400" dirty="0"/>
              <a:t> have the </a:t>
            </a:r>
            <a:r>
              <a:rPr lang="en-US" altLang="zh-TW" sz="2400" b="1" dirty="0"/>
              <a:t>same </a:t>
            </a:r>
            <a:r>
              <a:rPr lang="en-US" altLang="zh-TW" sz="2400" b="1" dirty="0" smtClean="0"/>
              <a:t>pay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We </a:t>
            </a:r>
            <a:r>
              <a:rPr lang="en-US" altLang="zh-TW" sz="2000" dirty="0"/>
              <a:t>decide to implement a method named </a:t>
            </a:r>
            <a:r>
              <a:rPr lang="en-US" altLang="zh-TW" sz="2000" dirty="0" err="1">
                <a:latin typeface="Courier New" charset="0"/>
                <a:ea typeface="Courier New" charset="0"/>
                <a:cs typeface="Courier New" charset="0"/>
              </a:rPr>
              <a:t>samePay</a:t>
            </a:r>
            <a:r>
              <a:rPr lang="en-US" altLang="zh-TW" sz="2000" dirty="0"/>
              <a:t> in the Employee class</a:t>
            </a:r>
            <a:r>
              <a:rPr lang="en-US" altLang="zh-TW" sz="2000" dirty="0" smtClean="0"/>
              <a:t>. </a:t>
            </a:r>
          </a:p>
          <a:p>
            <a:pPr lvl="1"/>
            <a:r>
              <a:rPr lang="en-US" altLang="zh-TW" sz="2000" dirty="0" smtClean="0"/>
              <a:t>This </a:t>
            </a:r>
            <a:r>
              <a:rPr lang="en-US" altLang="zh-TW" sz="2000" dirty="0"/>
              <a:t>method should be able to compare the pays for any kinds of </a:t>
            </a:r>
            <a:r>
              <a:rPr lang="en-US" altLang="zh-TW" sz="2000" dirty="0" smtClean="0"/>
              <a:t>Employees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72" y="3933056"/>
            <a:ext cx="5076056" cy="10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with </a:t>
            </a:r>
            <a:r>
              <a:rPr kumimoji="1" lang="en-US" altLang="zh-TW" dirty="0" err="1"/>
              <a:t>samePay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The method </a:t>
            </a:r>
            <a:r>
              <a:rPr kumimoji="1" lang="en-US" altLang="zh-TW" sz="2800" dirty="0" err="1"/>
              <a:t>samePay</a:t>
            </a:r>
            <a:r>
              <a:rPr kumimoji="1" lang="en-US" altLang="zh-TW" sz="2800" dirty="0"/>
              <a:t> calls </a:t>
            </a:r>
            <a:r>
              <a:rPr kumimoji="1" lang="en-US" altLang="zh-TW" sz="2800" dirty="0" err="1"/>
              <a:t>getPay</a:t>
            </a:r>
            <a:r>
              <a:rPr kumimoji="1" lang="en-US" altLang="zh-TW" sz="2800" dirty="0" smtClean="0"/>
              <a:t>.</a:t>
            </a:r>
          </a:p>
          <a:p>
            <a:pPr lvl="1"/>
            <a:r>
              <a:rPr kumimoji="1" lang="en-US" altLang="zh-TW" sz="2400" dirty="0" smtClean="0"/>
              <a:t>While 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getPay</a:t>
            </a:r>
            <a:r>
              <a:rPr kumimoji="1" lang="en-US" altLang="zh-TW" sz="2400" dirty="0"/>
              <a:t> is defined </a:t>
            </a:r>
            <a:r>
              <a:rPr kumimoji="1" lang="en-US" altLang="zh-TW" sz="2400" dirty="0" smtClean="0"/>
              <a:t>for 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SalariedEmployees</a:t>
            </a:r>
            <a:r>
              <a:rPr kumimoji="1" lang="en-US" altLang="zh-TW" sz="2400" dirty="0" smtClean="0"/>
              <a:t> and 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HourlyEmployees</a:t>
            </a:r>
            <a:r>
              <a:rPr kumimoji="1" lang="en-US" altLang="zh-TW" sz="2400" dirty="0"/>
              <a:t>, there is no </a:t>
            </a:r>
            <a:r>
              <a:rPr kumimoji="1" lang="en-US" altLang="zh-TW" sz="2400" dirty="0" smtClean="0"/>
              <a:t>meaningful implementation </a:t>
            </a:r>
            <a:r>
              <a:rPr kumimoji="1" lang="en-US" altLang="zh-TW" sz="2400" dirty="0"/>
              <a:t>of 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getPay</a:t>
            </a:r>
            <a:r>
              <a:rPr kumimoji="1" lang="en-US" altLang="zh-TW" sz="2400" dirty="0"/>
              <a:t> for a generic 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We </a:t>
            </a:r>
            <a:r>
              <a:rPr kumimoji="1" lang="en-US" altLang="zh-TW" sz="2400" dirty="0"/>
              <a:t>can’t implement 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getPay</a:t>
            </a:r>
            <a:r>
              <a:rPr kumimoji="1" lang="en-US" altLang="zh-TW" sz="2400" dirty="0"/>
              <a:t> without knowing the type </a:t>
            </a:r>
            <a:r>
              <a:rPr kumimoji="1" lang="en-US" altLang="zh-TW" sz="2400" dirty="0" smtClean="0"/>
              <a:t>of Employee.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with </a:t>
            </a:r>
            <a:r>
              <a:rPr kumimoji="1" lang="en-US" altLang="zh-TW" dirty="0" err="1"/>
              <a:t>samePay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Solution:</a:t>
            </a:r>
          </a:p>
          <a:p>
            <a:pPr lvl="1"/>
            <a:r>
              <a:rPr kumimoji="1" lang="en-US" altLang="zh-TW" dirty="0"/>
              <a:t>Require that classes derived from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kumimoji="1" lang="en-US" altLang="zh-TW" dirty="0"/>
              <a:t> (who </a:t>
            </a:r>
            <a:r>
              <a:rPr kumimoji="1" lang="en-US" altLang="zh-TW" dirty="0" smtClean="0"/>
              <a:t>know what </a:t>
            </a:r>
            <a:r>
              <a:rPr kumimoji="1" lang="en-US" altLang="zh-TW" dirty="0"/>
              <a:t>type they are) implement a suitable 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getPay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method that </a:t>
            </a:r>
            <a:r>
              <a:rPr kumimoji="1" lang="en-US" altLang="zh-TW" dirty="0"/>
              <a:t>can then be used from 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samePay</a:t>
            </a:r>
            <a:r>
              <a:rPr kumimoji="1" lang="en-US" altLang="zh-TW" dirty="0"/>
              <a:t>.</a:t>
            </a:r>
          </a:p>
          <a:p>
            <a:pPr lvl="1"/>
            <a:r>
              <a:rPr kumimoji="1" lang="en-US" altLang="zh-TW" dirty="0"/>
              <a:t>Java provides this capability through the use of </a:t>
            </a:r>
            <a:r>
              <a:rPr kumimoji="1" lang="en-US" altLang="zh-TW" b="1" dirty="0" smtClean="0"/>
              <a:t>abstract methods</a:t>
            </a:r>
            <a:r>
              <a:rPr kumimoji="1" lang="en-US" altLang="zh-TW" dirty="0"/>
              <a:t>.</a:t>
            </a:r>
            <a:endParaRPr kumimoji="1" lang="zh-TW" altLang="en-US" dirty="0"/>
          </a:p>
          <a:p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7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Abstract Classes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An </a:t>
            </a:r>
            <a:r>
              <a:rPr kumimoji="1" lang="en-US" altLang="zh-TW" sz="2400" b="1" dirty="0"/>
              <a:t>abstract method </a:t>
            </a:r>
            <a:r>
              <a:rPr kumimoji="1" lang="en-US" altLang="zh-TW" sz="2400" dirty="0"/>
              <a:t>is like a placeholder for a method that </a:t>
            </a:r>
            <a:r>
              <a:rPr kumimoji="1" lang="en-US" altLang="zh-TW" sz="2400" dirty="0" smtClean="0"/>
              <a:t>will be </a:t>
            </a:r>
            <a:r>
              <a:rPr kumimoji="1" lang="en-US" altLang="zh-TW" sz="2400" dirty="0"/>
              <a:t>fully defined in a </a:t>
            </a:r>
            <a:r>
              <a:rPr kumimoji="1" lang="en-US" altLang="zh-TW" sz="2400" b="1" dirty="0"/>
              <a:t>descendent </a:t>
            </a:r>
            <a:r>
              <a:rPr kumimoji="1" lang="en-US" altLang="zh-TW" sz="2400" b="1" dirty="0" smtClean="0"/>
              <a:t>class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000" dirty="0" smtClean="0"/>
              <a:t>It </a:t>
            </a:r>
            <a:r>
              <a:rPr kumimoji="1" lang="en-US" altLang="zh-TW" sz="2000" dirty="0"/>
              <a:t>postpones the definition of a method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It </a:t>
            </a:r>
            <a:r>
              <a:rPr kumimoji="1" lang="en-US" altLang="zh-TW" sz="2000" dirty="0"/>
              <a:t>has a complete method </a:t>
            </a:r>
            <a:r>
              <a:rPr kumimoji="1" lang="en-US" altLang="zh-TW" sz="2000" b="1" dirty="0"/>
              <a:t>heading</a:t>
            </a:r>
            <a:r>
              <a:rPr kumimoji="1" lang="en-US" altLang="zh-TW" sz="2000" dirty="0"/>
              <a:t> to which the </a:t>
            </a:r>
            <a:r>
              <a:rPr kumimoji="1" lang="en-US" altLang="zh-TW" sz="2000" b="1" dirty="0" smtClean="0"/>
              <a:t>modifier</a:t>
            </a:r>
            <a:r>
              <a:rPr kumimoji="1" lang="en-US" altLang="zh-TW" sz="2000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/>
              <a:t>has been </a:t>
            </a:r>
            <a:r>
              <a:rPr kumimoji="1" lang="en-US" altLang="zh-TW" sz="2000" dirty="0" smtClean="0"/>
              <a:t>added.</a:t>
            </a:r>
            <a:r>
              <a:rPr kumimoji="1" lang="en-US" altLang="zh-TW" sz="2000" dirty="0"/>
              <a:t> 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It </a:t>
            </a:r>
            <a:r>
              <a:rPr kumimoji="1" lang="en-US" altLang="zh-TW" sz="2000" dirty="0"/>
              <a:t>cannot be 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kumimoji="1" lang="en-US" altLang="zh-TW" sz="2000" dirty="0" smtClean="0"/>
              <a:t>.</a:t>
            </a:r>
            <a:endParaRPr kumimoji="1" lang="en-US" altLang="zh-TW" sz="2000" dirty="0"/>
          </a:p>
          <a:p>
            <a:pPr lvl="1"/>
            <a:r>
              <a:rPr kumimoji="1" lang="en-US" altLang="zh-TW" sz="2000" dirty="0" smtClean="0"/>
              <a:t>It </a:t>
            </a:r>
            <a:r>
              <a:rPr kumimoji="1" lang="en-US" altLang="zh-TW" sz="2000" dirty="0"/>
              <a:t>has </a:t>
            </a:r>
            <a:r>
              <a:rPr kumimoji="1" lang="en-US" altLang="zh-TW" sz="2000" dirty="0" smtClean="0"/>
              <a:t>NO </a:t>
            </a:r>
            <a:r>
              <a:rPr kumimoji="1" lang="en-US" altLang="zh-TW" sz="2000" b="1" dirty="0"/>
              <a:t>method body</a:t>
            </a:r>
            <a:r>
              <a:rPr kumimoji="1" lang="en-US" altLang="zh-TW" sz="2000" dirty="0"/>
              <a:t>, and ends with a </a:t>
            </a:r>
            <a:r>
              <a:rPr kumimoji="1" lang="en-US" altLang="zh-TW" sz="2000" b="1" dirty="0"/>
              <a:t>semicolon</a:t>
            </a:r>
            <a:r>
              <a:rPr kumimoji="1" lang="en-US" altLang="zh-TW" sz="2000" dirty="0"/>
              <a:t> in place </a:t>
            </a:r>
            <a:r>
              <a:rPr kumimoji="1" lang="en-US" altLang="zh-TW" sz="2000" dirty="0" smtClean="0"/>
              <a:t>of its </a:t>
            </a:r>
            <a:r>
              <a:rPr kumimoji="1" lang="en-US" altLang="zh-TW" sz="2000" dirty="0"/>
              <a:t>body</a:t>
            </a:r>
            <a:r>
              <a:rPr kumimoji="1" lang="en-US" altLang="zh-TW" sz="2000" dirty="0" smtClean="0"/>
              <a:t>.</a:t>
            </a:r>
          </a:p>
          <a:p>
            <a:pPr lvl="1"/>
            <a:endParaRPr kumimoji="1" lang="en-US" altLang="zh-TW" sz="2000" dirty="0"/>
          </a:p>
          <a:p>
            <a:pPr lvl="1"/>
            <a:r>
              <a:rPr kumimoji="1" lang="en-US" altLang="zh-TW" sz="2000" dirty="0"/>
              <a:t>The body of the method is defined in the derived classes</a:t>
            </a:r>
            <a:r>
              <a:rPr kumimoji="1" lang="en-US" altLang="zh-TW" sz="2000" dirty="0" smtClean="0"/>
              <a:t>.</a:t>
            </a:r>
          </a:p>
          <a:p>
            <a:r>
              <a:rPr kumimoji="1" lang="en-US" altLang="zh-TW" sz="2400" dirty="0"/>
              <a:t>The class that contains an </a:t>
            </a:r>
            <a:r>
              <a:rPr kumimoji="1" lang="en-US" altLang="zh-TW" sz="2400" b="1" dirty="0"/>
              <a:t>abstract method </a:t>
            </a:r>
            <a:r>
              <a:rPr kumimoji="1" lang="en-US" altLang="zh-TW" sz="2400" dirty="0"/>
              <a:t>is called an </a:t>
            </a:r>
            <a:r>
              <a:rPr kumimoji="1" lang="en-US" altLang="zh-TW" sz="2400" b="1" dirty="0" smtClean="0"/>
              <a:t>abstract class</a:t>
            </a:r>
            <a:r>
              <a:rPr kumimoji="1" lang="en-US" altLang="zh-TW" sz="2400" dirty="0"/>
              <a:t>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293096"/>
            <a:ext cx="5777086" cy="5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1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Class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If a class has at least one </a:t>
            </a:r>
            <a:r>
              <a:rPr kumimoji="1" lang="en-US" altLang="zh-TW" sz="2800" b="1" dirty="0"/>
              <a:t>abstract method</a:t>
            </a:r>
            <a:r>
              <a:rPr kumimoji="1" lang="en-US" altLang="zh-TW" sz="2800" dirty="0"/>
              <a:t>, it must </a:t>
            </a:r>
            <a:r>
              <a:rPr kumimoji="1" lang="en-US" altLang="zh-TW" sz="2800" dirty="0" smtClean="0"/>
              <a:t>be declared </a:t>
            </a:r>
            <a:r>
              <a:rPr kumimoji="1" lang="en-US" altLang="zh-TW" sz="2800" dirty="0"/>
              <a:t>as an </a:t>
            </a:r>
            <a:r>
              <a:rPr kumimoji="1" lang="en-US" altLang="zh-TW" sz="2800" b="1" dirty="0"/>
              <a:t>abstract class</a:t>
            </a:r>
            <a:r>
              <a:rPr kumimoji="1" lang="en-US" altLang="zh-TW" sz="2800" dirty="0" smtClean="0"/>
              <a:t>.</a:t>
            </a:r>
          </a:p>
          <a:p>
            <a:r>
              <a:rPr kumimoji="1" lang="en-US" altLang="zh-TW" sz="2800" dirty="0"/>
              <a:t>An abstract class must have the </a:t>
            </a:r>
            <a:r>
              <a:rPr kumimoji="1" lang="en-US" altLang="zh-TW" sz="2800" b="1" dirty="0"/>
              <a:t>modifier</a:t>
            </a:r>
            <a:r>
              <a:rPr kumimoji="1" lang="en-US" altLang="zh-TW" sz="2800" dirty="0"/>
              <a:t> </a:t>
            </a:r>
            <a:r>
              <a:rPr kumimoji="1" lang="en-US" altLang="zh-TW" sz="2800" dirty="0" smtClean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kumimoji="1" lang="en-US" altLang="zh-TW" sz="2800" dirty="0" smtClean="0"/>
              <a:t> included </a:t>
            </a:r>
            <a:r>
              <a:rPr kumimoji="1" lang="en-US" altLang="zh-TW" sz="2800" dirty="0"/>
              <a:t>in its class heading.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5024"/>
            <a:ext cx="5237584" cy="20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Class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An abstract class can have any number of </a:t>
            </a:r>
            <a:r>
              <a:rPr lang="en-US" altLang="zh-TW" sz="2800" b="1" dirty="0"/>
              <a:t>abstract</a:t>
            </a:r>
            <a:r>
              <a:rPr lang="en-US" altLang="zh-TW" sz="2800" dirty="0"/>
              <a:t> and/or </a:t>
            </a:r>
            <a:r>
              <a:rPr lang="en-US" altLang="zh-TW" sz="2800" b="1" dirty="0"/>
              <a:t>fully defined </a:t>
            </a:r>
            <a:r>
              <a:rPr lang="en-US" altLang="zh-TW" sz="2800" dirty="0"/>
              <a:t>methods</a:t>
            </a:r>
            <a:r>
              <a:rPr lang="en-US" altLang="zh-TW" sz="2800" dirty="0" smtClean="0"/>
              <a:t>.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If </a:t>
            </a:r>
            <a:r>
              <a:rPr kumimoji="1" lang="en-US" altLang="zh-TW" sz="2800" dirty="0"/>
              <a:t>a derived class of an </a:t>
            </a:r>
            <a:r>
              <a:rPr kumimoji="1" lang="en-US" altLang="zh-TW" sz="2800" dirty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kumimoji="1" lang="en-US" altLang="zh-TW" sz="2800" dirty="0"/>
              <a:t> class adds to or does </a:t>
            </a:r>
            <a:r>
              <a:rPr kumimoji="1" lang="en-US" altLang="zh-TW" sz="2800" dirty="0" smtClean="0"/>
              <a:t>not define </a:t>
            </a:r>
            <a:r>
              <a:rPr kumimoji="1" lang="en-US" altLang="zh-TW" sz="2800" dirty="0"/>
              <a:t>all of the abstract </a:t>
            </a:r>
            <a:r>
              <a:rPr kumimoji="1" lang="en-US" altLang="zh-TW" sz="2800" dirty="0" smtClean="0"/>
              <a:t>methods,</a:t>
            </a:r>
            <a:endParaRPr kumimoji="1" lang="en-US" altLang="zh-TW" sz="2800" dirty="0"/>
          </a:p>
          <a:p>
            <a:pPr lvl="1"/>
            <a:r>
              <a:rPr kumimoji="1" lang="en-US" altLang="zh-TW" sz="2400" dirty="0" smtClean="0"/>
              <a:t>it </a:t>
            </a:r>
            <a:r>
              <a:rPr kumimoji="1" lang="en-US" altLang="zh-TW" sz="2400" dirty="0"/>
              <a:t>is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kumimoji="1" lang="en-US" altLang="zh-TW" sz="2400" dirty="0"/>
              <a:t> also, </a:t>
            </a:r>
            <a:r>
              <a:rPr kumimoji="1" lang="en-US" altLang="zh-TW" sz="2400" dirty="0" smtClean="0"/>
              <a:t>and</a:t>
            </a:r>
            <a:endParaRPr kumimoji="1" lang="en-US" altLang="zh-TW" sz="2400" dirty="0"/>
          </a:p>
          <a:p>
            <a:pPr lvl="1"/>
            <a:r>
              <a:rPr kumimoji="1" lang="en-US" altLang="zh-TW" sz="2400" dirty="0" smtClean="0"/>
              <a:t>must </a:t>
            </a:r>
            <a:r>
              <a:rPr kumimoji="1" lang="en-US" altLang="zh-TW" sz="2400" dirty="0"/>
              <a:t>add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kumimoji="1" lang="en-US" altLang="zh-TW" sz="2400" dirty="0"/>
              <a:t> to its modifier</a:t>
            </a:r>
            <a:r>
              <a:rPr kumimoji="1" lang="en-US" altLang="zh-TW" sz="2400" dirty="0" smtClean="0"/>
              <a:t>.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 </a:t>
            </a:r>
            <a:r>
              <a:rPr kumimoji="1" lang="en-US" altLang="zh-TW" sz="2800" dirty="0"/>
              <a:t>class that is </a:t>
            </a:r>
            <a:r>
              <a:rPr kumimoji="1" lang="en-US" altLang="zh-TW" sz="2800" dirty="0" smtClean="0"/>
              <a:t>NOT abstract </a:t>
            </a:r>
            <a:r>
              <a:rPr kumimoji="1" lang="en-US" altLang="zh-TW" sz="2800" dirty="0"/>
              <a:t>is called a </a:t>
            </a:r>
            <a:r>
              <a:rPr kumimoji="1" lang="en-US" altLang="zh-TW" sz="2800" b="1" dirty="0"/>
              <a:t>concrete</a:t>
            </a:r>
            <a:r>
              <a:rPr kumimoji="1" lang="en-US" altLang="zh-TW" sz="2800" dirty="0"/>
              <a:t> class.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2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Abstract Employee Class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44824"/>
            <a:ext cx="6948264" cy="40531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95736" y="1844824"/>
            <a:ext cx="1008112" cy="2160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2996952"/>
            <a:ext cx="1080120" cy="2160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57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Class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400" dirty="0"/>
              <a:t>You </a:t>
            </a:r>
            <a:r>
              <a:rPr kumimoji="1" lang="en-US" altLang="zh-TW" sz="2400" b="1" dirty="0" smtClean="0"/>
              <a:t>CANNOT</a:t>
            </a:r>
            <a:r>
              <a:rPr kumimoji="1" lang="en-US" altLang="zh-TW" sz="2400" dirty="0" smtClean="0"/>
              <a:t> create instances </a:t>
            </a:r>
            <a:r>
              <a:rPr kumimoji="1" lang="en-US" altLang="zh-TW" sz="2400" dirty="0"/>
              <a:t>of an </a:t>
            </a:r>
            <a:r>
              <a:rPr kumimoji="1" lang="en-US" altLang="zh-TW" sz="2400" dirty="0" smtClean="0"/>
              <a:t>abstract class</a:t>
            </a:r>
          </a:p>
          <a:p>
            <a:r>
              <a:rPr kumimoji="1" lang="en-US" altLang="zh-TW" sz="2400" dirty="0"/>
              <a:t>An abstract class can only be used to derive </a:t>
            </a:r>
            <a:r>
              <a:rPr kumimoji="1" lang="en-US" altLang="zh-TW" sz="2400" dirty="0" smtClean="0"/>
              <a:t>more specialized classes.</a:t>
            </a:r>
            <a:endParaRPr kumimoji="1" lang="en-US" altLang="zh-TW" sz="2400" dirty="0"/>
          </a:p>
          <a:p>
            <a:pPr lvl="1"/>
            <a:r>
              <a:rPr kumimoji="1" lang="en-US" altLang="zh-TW" sz="2000" dirty="0" smtClean="0"/>
              <a:t>While </a:t>
            </a:r>
            <a:r>
              <a:rPr kumimoji="1" lang="en-US" altLang="zh-TW" sz="2000" dirty="0"/>
              <a:t>it may be useful to discuss employees in general, in </a:t>
            </a:r>
            <a:r>
              <a:rPr kumimoji="1" lang="en-US" altLang="zh-TW" sz="2000" dirty="0" smtClean="0"/>
              <a:t>reality an </a:t>
            </a:r>
            <a:r>
              <a:rPr kumimoji="1" lang="en-US" altLang="zh-TW" sz="2000" dirty="0"/>
              <a:t>employee must be a salaried worker or an hourly </a:t>
            </a:r>
            <a:r>
              <a:rPr kumimoji="1" lang="en-US" altLang="zh-TW" sz="2000" dirty="0" smtClean="0"/>
              <a:t>worker.</a:t>
            </a:r>
            <a:endParaRPr kumimoji="1" lang="en-US" altLang="zh-TW" sz="2000" dirty="0"/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An </a:t>
            </a:r>
            <a:r>
              <a:rPr kumimoji="1" lang="en-US" altLang="zh-TW" sz="2400" dirty="0"/>
              <a:t>abstract class </a:t>
            </a:r>
            <a:r>
              <a:rPr kumimoji="1" lang="en-US" altLang="zh-TW" sz="2400" b="1" dirty="0"/>
              <a:t>constructor</a:t>
            </a:r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CANNOT be </a:t>
            </a:r>
            <a:r>
              <a:rPr kumimoji="1" lang="en-US" altLang="zh-TW" sz="2400" dirty="0"/>
              <a:t>used to create </a:t>
            </a:r>
            <a:r>
              <a:rPr kumimoji="1" lang="en-US" altLang="zh-TW" sz="2400" dirty="0" smtClean="0"/>
              <a:t>an object </a:t>
            </a:r>
            <a:r>
              <a:rPr kumimoji="1" lang="en-US" altLang="zh-TW" sz="2400" dirty="0"/>
              <a:t>of the abstract class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000" dirty="0" smtClean="0"/>
              <a:t>However</a:t>
            </a:r>
            <a:r>
              <a:rPr kumimoji="1" lang="en-US" altLang="zh-TW" sz="2000" dirty="0"/>
              <a:t>, a derived class constructor will include an </a:t>
            </a:r>
            <a:r>
              <a:rPr kumimoji="1" lang="en-US" altLang="zh-TW" sz="2000" dirty="0" smtClean="0"/>
              <a:t>invocation of </a:t>
            </a:r>
            <a:r>
              <a:rPr kumimoji="1" lang="en-US" altLang="zh-TW" sz="2000" dirty="0"/>
              <a:t>the abstract class constructor in the form of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kumimoji="1" lang="en-US" altLang="zh-TW" sz="2000" dirty="0"/>
              <a:t>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Polymorphism</a:t>
            </a:r>
            <a:br>
              <a:rPr lang="en-US" altLang="zh-TW" sz="3200" dirty="0" smtClean="0"/>
            </a:br>
            <a:r>
              <a:rPr lang="zh-TW" altLang="en-US" sz="3200" dirty="0" smtClean="0"/>
              <a:t>多型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Polymorphism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ability to associate </a:t>
            </a:r>
            <a:r>
              <a:rPr lang="en-US" altLang="zh-TW" b="1" dirty="0"/>
              <a:t>many meanings </a:t>
            </a:r>
            <a:r>
              <a:rPr lang="en-US" altLang="zh-TW" dirty="0"/>
              <a:t>with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 name</a:t>
            </a:r>
          </a:p>
          <a:p>
            <a:pPr lvl="1"/>
            <a:r>
              <a:rPr lang="en-US" altLang="zh-TW" dirty="0" smtClean="0"/>
              <a:t>Accomplished </a:t>
            </a:r>
            <a:r>
              <a:rPr lang="en-US" altLang="zh-TW" dirty="0"/>
              <a:t>through a mechanism known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late </a:t>
            </a:r>
            <a:r>
              <a:rPr lang="en-US" altLang="zh-TW" b="1" dirty="0">
                <a:solidFill>
                  <a:srgbClr val="FF0000"/>
                </a:solidFill>
              </a:rPr>
              <a:t>binding </a:t>
            </a:r>
            <a:r>
              <a:rPr lang="en-US" altLang="zh-TW" dirty="0"/>
              <a:t>or </a:t>
            </a:r>
            <a:r>
              <a:rPr lang="en-US" altLang="zh-TW" b="1" dirty="0">
                <a:solidFill>
                  <a:srgbClr val="FF0000"/>
                </a:solidFill>
              </a:rPr>
              <a:t>dynamic binding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5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 Abstract Class Is a Type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Although an object of an abstract class cannot </a:t>
            </a:r>
            <a:r>
              <a:rPr kumimoji="1" lang="en-US" altLang="zh-TW" sz="2800" dirty="0" smtClean="0"/>
              <a:t>be created</a:t>
            </a:r>
            <a:r>
              <a:rPr kumimoji="1" lang="en-US" altLang="zh-TW" sz="2800" dirty="0"/>
              <a:t>, it is perfectly fine to have a parameter of </a:t>
            </a:r>
            <a:r>
              <a:rPr kumimoji="1" lang="en-US" altLang="zh-TW" sz="2800" dirty="0" smtClean="0"/>
              <a:t>an abstract </a:t>
            </a:r>
            <a:r>
              <a:rPr kumimoji="1" lang="en-US" altLang="zh-TW" sz="2800" dirty="0"/>
              <a:t>class </a:t>
            </a:r>
            <a:r>
              <a:rPr kumimoji="1" lang="en-US" altLang="zh-TW" sz="2800" dirty="0" smtClean="0"/>
              <a:t>type.</a:t>
            </a:r>
            <a:endParaRPr kumimoji="1" lang="en-US" altLang="zh-TW" sz="2800" dirty="0"/>
          </a:p>
          <a:p>
            <a:pPr lvl="1"/>
            <a:r>
              <a:rPr kumimoji="1" lang="en-US" altLang="zh-TW" sz="2400" dirty="0" smtClean="0"/>
              <a:t>This </a:t>
            </a:r>
            <a:r>
              <a:rPr kumimoji="1" lang="en-US" altLang="zh-TW" sz="2400" dirty="0"/>
              <a:t>makes it possible to plug in an object of any of </a:t>
            </a:r>
            <a:r>
              <a:rPr kumimoji="1" lang="en-US" altLang="zh-TW" sz="2400" dirty="0" smtClean="0"/>
              <a:t>its </a:t>
            </a:r>
            <a:r>
              <a:rPr kumimoji="1" lang="en-US" altLang="zh-TW" sz="2400" b="1" dirty="0" smtClean="0"/>
              <a:t>descendent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classes</a:t>
            </a:r>
            <a:r>
              <a:rPr kumimoji="1" lang="en-US" altLang="zh-TW" sz="2400" dirty="0" smtClean="0"/>
              <a:t>.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It </a:t>
            </a:r>
            <a:r>
              <a:rPr kumimoji="1" lang="en-US" altLang="zh-TW" sz="2800" dirty="0"/>
              <a:t>is also fine to use a variable of an abstract class </a:t>
            </a:r>
            <a:r>
              <a:rPr kumimoji="1" lang="en-US" altLang="zh-TW" sz="2800" dirty="0" smtClean="0"/>
              <a:t>type, as </a:t>
            </a:r>
            <a:r>
              <a:rPr kumimoji="1" lang="en-US" altLang="zh-TW" sz="2800"/>
              <a:t>long </a:t>
            </a:r>
            <a:r>
              <a:rPr kumimoji="1" lang="en-US" altLang="zh-TW" sz="2800" smtClean="0"/>
              <a:t>as </a:t>
            </a:r>
            <a:r>
              <a:rPr kumimoji="1" lang="en-US" altLang="zh-TW" sz="2800" dirty="0"/>
              <a:t>it names objects of its concrete </a:t>
            </a:r>
            <a:r>
              <a:rPr kumimoji="1" lang="en-US" altLang="zh-TW" sz="2800" dirty="0" smtClean="0"/>
              <a:t>descendent classes </a:t>
            </a:r>
            <a:r>
              <a:rPr kumimoji="1" lang="en-US" altLang="zh-TW" sz="2800" dirty="0"/>
              <a:t>only.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Vehicle </a:t>
            </a:r>
            <a:r>
              <a:rPr lang="en-US" altLang="zh-TW" dirty="0" smtClean="0"/>
              <a:t>Inheritance Hierarchy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8"/>
            <a:ext cx="5488012" cy="31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Identifying Classes of Vehicles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96744" cy="33136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3928" y="2708920"/>
            <a:ext cx="864096" cy="216024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43908" y="3597009"/>
            <a:ext cx="864096" cy="216024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23928" y="4470899"/>
            <a:ext cx="864096" cy="216024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2018553"/>
            <a:ext cx="1116124" cy="145878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27784" y="2939143"/>
            <a:ext cx="1116124" cy="145878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3813033"/>
            <a:ext cx="1116124" cy="145878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27784" y="4763028"/>
            <a:ext cx="1116124" cy="145878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63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Vehicle Classes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the </a:t>
            </a:r>
            <a:r>
              <a:rPr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VehicleDemo</a:t>
            </a:r>
            <a:r>
              <a:rPr lang="en-US" altLang="zh-TW" sz="2400" dirty="0"/>
              <a:t>, we ask each Vehicle to identify </a:t>
            </a:r>
            <a:r>
              <a:rPr lang="en-US" altLang="zh-TW" sz="2400" dirty="0" smtClean="0"/>
              <a:t>itself.</a:t>
            </a:r>
          </a:p>
          <a:p>
            <a:pPr lvl="1"/>
            <a:r>
              <a:rPr lang="en-US" altLang="zh-TW" sz="2000" dirty="0" smtClean="0"/>
              <a:t>This </a:t>
            </a:r>
            <a:r>
              <a:rPr lang="en-US" altLang="zh-TW" sz="2000" dirty="0"/>
              <a:t>is a poor example of OOP as we will see...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4779323" cy="3931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7984" y="3068960"/>
            <a:ext cx="1296144" cy="144016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17994" y="3643162"/>
            <a:ext cx="1116124" cy="145878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17994" y="4126716"/>
            <a:ext cx="1206134" cy="166380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54781" y="4855327"/>
            <a:ext cx="1130438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Automobile </a:t>
            </a:r>
            <a:endParaRPr lang="en-US" altLang="zh-TW" dirty="0" smtClean="0"/>
          </a:p>
          <a:p>
            <a:r>
              <a:rPr lang="en-US" altLang="zh-TW" dirty="0" smtClean="0"/>
              <a:t>Aircraft </a:t>
            </a:r>
          </a:p>
          <a:p>
            <a:r>
              <a:rPr lang="en-US" altLang="zh-TW" dirty="0" smtClean="0"/>
              <a:t>Watercraft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79201" y="4547550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output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with </a:t>
            </a:r>
            <a:r>
              <a:rPr lang="en-US" altLang="zh-TW" dirty="0" err="1">
                <a:latin typeface="Courier New" charset="0"/>
                <a:ea typeface="Courier New" charset="0"/>
                <a:cs typeface="Courier New" charset="0"/>
              </a:rPr>
              <a:t>VehicleDemo</a:t>
            </a:r>
            <a:r>
              <a:rPr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>
                <a:latin typeface="Courier New" charset="0"/>
                <a:ea typeface="Courier New" charset="0"/>
                <a:cs typeface="Courier New" charset="0"/>
              </a:rPr>
              <a:t>VehicleDemo</a:t>
            </a:r>
            <a:r>
              <a:rPr lang="en-US" altLang="zh-TW" dirty="0"/>
              <a:t> class contains a </a:t>
            </a:r>
            <a:r>
              <a:rPr lang="en-US" altLang="zh-TW" b="1" dirty="0" smtClean="0"/>
              <a:t>type specific </a:t>
            </a:r>
            <a:r>
              <a:rPr lang="en-US" altLang="zh-TW" b="1" dirty="0"/>
              <a:t>version</a:t>
            </a:r>
            <a:r>
              <a:rPr lang="en-US" altLang="zh-TW" dirty="0"/>
              <a:t> of </a:t>
            </a:r>
            <a:r>
              <a:rPr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identifyYourself</a:t>
            </a:r>
            <a:r>
              <a:rPr lang="en-US" altLang="zh-TW" dirty="0" smtClean="0"/>
              <a:t> </a:t>
            </a:r>
            <a:r>
              <a:rPr lang="en-US" altLang="zh-TW" dirty="0"/>
              <a:t>for each type of Vehicle.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/>
              <a:t>if we add more types of Vehicles?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/>
              <a:t>Wouldn’t it be nice to write just one </a:t>
            </a:r>
            <a:r>
              <a:rPr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identifyYourself</a:t>
            </a:r>
            <a:r>
              <a:rPr lang="en-US" altLang="zh-TW" dirty="0" smtClean="0"/>
              <a:t> </a:t>
            </a:r>
            <a:r>
              <a:rPr lang="en-US" altLang="zh-TW" dirty="0"/>
              <a:t>method that works for all Vehicles?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2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NewVehicleDemo</a:t>
            </a:r>
            <a:endParaRPr kumimoji="1"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4" y="1844824"/>
            <a:ext cx="5959354" cy="34305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20272" y="5013176"/>
            <a:ext cx="1130438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Automobile </a:t>
            </a:r>
            <a:endParaRPr lang="en-US" altLang="zh-TW" dirty="0" smtClean="0"/>
          </a:p>
          <a:p>
            <a:r>
              <a:rPr lang="en-US" altLang="zh-TW" dirty="0" smtClean="0"/>
              <a:t>Aircraft </a:t>
            </a:r>
          </a:p>
          <a:p>
            <a:r>
              <a:rPr lang="en-US" altLang="zh-TW" dirty="0" smtClean="0"/>
              <a:t>Watercraft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44692" y="4705399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output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4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Binding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Binding</a:t>
            </a:r>
          </a:p>
          <a:p>
            <a:pPr lvl="1"/>
            <a:r>
              <a:rPr kumimoji="1" lang="en-US" altLang="zh-TW" b="1" dirty="0" smtClean="0"/>
              <a:t>Associating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the appropriate </a:t>
            </a:r>
            <a:r>
              <a:rPr kumimoji="1" lang="en-US" altLang="zh-TW" b="1" dirty="0"/>
              <a:t>method </a:t>
            </a:r>
            <a:r>
              <a:rPr kumimoji="1" lang="en-US" altLang="zh-TW" b="1" dirty="0" smtClean="0"/>
              <a:t>definition</a:t>
            </a:r>
            <a:r>
              <a:rPr kumimoji="1" lang="en-US" altLang="zh-TW" dirty="0" smtClean="0"/>
              <a:t> with </a:t>
            </a:r>
            <a:r>
              <a:rPr kumimoji="1" lang="en-US" altLang="zh-TW" dirty="0"/>
              <a:t>the </a:t>
            </a:r>
            <a:r>
              <a:rPr kumimoji="1" lang="en-US" altLang="zh-TW" b="1" dirty="0"/>
              <a:t>method invocation </a:t>
            </a:r>
            <a:r>
              <a:rPr kumimoji="1" lang="en-US" altLang="zh-TW" dirty="0"/>
              <a:t>is known </a:t>
            </a:r>
            <a:r>
              <a:rPr kumimoji="1" lang="en-US" altLang="zh-TW" dirty="0" smtClean="0"/>
              <a:t>as </a:t>
            </a:r>
            <a:r>
              <a:rPr kumimoji="1" lang="en-US" altLang="zh-TW" b="1" dirty="0" smtClean="0"/>
              <a:t>binding</a:t>
            </a:r>
            <a:r>
              <a:rPr kumimoji="1" lang="en-US" altLang="zh-TW" dirty="0" smtClean="0"/>
              <a:t>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5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物件導向設計-6-Defining Class 2</Template>
  <TotalTime>7660</TotalTime>
  <Words>1122</Words>
  <Application>Microsoft Macintosh PowerPoint</Application>
  <PresentationFormat>如螢幕大小 (4:3)</PresentationFormat>
  <Paragraphs>160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Courier New</vt:lpstr>
      <vt:lpstr>微軟正黑體</vt:lpstr>
      <vt:lpstr>Arial</vt:lpstr>
      <vt:lpstr>清晰度</vt:lpstr>
      <vt:lpstr>物件導向設計</vt:lpstr>
      <vt:lpstr>Polymorphism 多型</vt:lpstr>
      <vt:lpstr>Polymorphism 多型</vt:lpstr>
      <vt:lpstr>Vehicle Inheritance Hierarchy</vt:lpstr>
      <vt:lpstr>Identifying Classes of Vehicles</vt:lpstr>
      <vt:lpstr>The Vehicle Classes</vt:lpstr>
      <vt:lpstr>Problems with VehicleDemo?</vt:lpstr>
      <vt:lpstr>NewVehicleDemo</vt:lpstr>
      <vt:lpstr>Binding</vt:lpstr>
      <vt:lpstr>Binding</vt:lpstr>
      <vt:lpstr>Binding</vt:lpstr>
      <vt:lpstr>The final Modifier</vt:lpstr>
      <vt:lpstr>Upcasting and Downcasting</vt:lpstr>
      <vt:lpstr>Upcasting and Downcasting</vt:lpstr>
      <vt:lpstr>Constructors and Polymorphism</vt:lpstr>
      <vt:lpstr>PowerPoint 簡報</vt:lpstr>
      <vt:lpstr>More Vehicles</vt:lpstr>
      <vt:lpstr>Vehicle Station</vt:lpstr>
      <vt:lpstr>Vehicle Station</vt:lpstr>
      <vt:lpstr>Vehicle Station</vt:lpstr>
      <vt:lpstr>Abstract Classes</vt:lpstr>
      <vt:lpstr>samePay</vt:lpstr>
      <vt:lpstr>Problem with samePay</vt:lpstr>
      <vt:lpstr>Problem with samePay</vt:lpstr>
      <vt:lpstr> Abstract Classes</vt:lpstr>
      <vt:lpstr>Abstract Class</vt:lpstr>
      <vt:lpstr>Abstract Class</vt:lpstr>
      <vt:lpstr>Abstract Employee Class</vt:lpstr>
      <vt:lpstr>Abstract Class</vt:lpstr>
      <vt:lpstr>An Abstract Class Is a Type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Microsoft Office 使用者</cp:lastModifiedBy>
  <cp:revision>211</cp:revision>
  <cp:lastPrinted>2016-12-12T13:02:41Z</cp:lastPrinted>
  <dcterms:modified xsi:type="dcterms:W3CDTF">2018-05-22T16:44:26Z</dcterms:modified>
</cp:coreProperties>
</file>