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88" r:id="rId28"/>
    <p:sldId id="284" r:id="rId29"/>
    <p:sldId id="285" r:id="rId30"/>
    <p:sldId id="289" r:id="rId31"/>
    <p:sldId id="286" r:id="rId32"/>
    <p:sldId id="287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78" r:id="rId42"/>
    <p:sldId id="27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5" r:id="rId68"/>
    <p:sldId id="324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40" r:id="rId83"/>
    <p:sldId id="341" r:id="rId8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46F31E-0D7A-46BB-853F-F03F6314C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324699-2DCE-4BF0-9CEA-E8EC80A75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1CDE28-B001-4C68-A062-8B89C062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FFE585-7B60-4B44-9C41-5B83679B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C5E583-1FF9-4891-8063-AA1D522A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24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A2994-0FE0-4165-A8D0-4F6C0724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CA0368-3B65-4F17-B786-A5D2C7AAA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6EEFB4-F8C6-4ED1-AA7A-9015D9B7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1F03BA-B949-445B-AFC2-4F93FE0C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B51564-6D6C-44D6-8F9D-ABA329EF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8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B7F66A6-86B6-4BB5-BE98-7C31E491E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4D4751-40FB-4FDD-A08A-B7159451A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F4E36E-770E-496A-AD1A-37AABAD2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FAD531-A981-4037-98F1-4A8FB85A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64ED32-795C-4F66-A824-0A0DCF53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6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DB145-47A3-44F9-A0DE-D315DCA2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8C384-1FE5-44FA-B7F5-29D4C7D7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A01B08-141B-4965-AFE5-09CD165B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810681-BF5C-4930-9CDA-EF1475A9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8AF324-2995-451E-84E5-B8F837D1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32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74D79-6071-4ED4-BBD9-91B6ED58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128A9F-A330-47FB-87C9-F48F5A11A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0B04D3-E27D-4191-906B-9D2D95DB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DD8D67-3D1B-4201-ADC3-8C1163B4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A4394A-9C03-4370-823E-3D520D83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69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8039B-3B45-429F-8E65-1C8941D6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70F30-7A7B-411C-862F-2BEED3A15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E07D27-4A21-4523-B5F9-35FF892E8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D93B9F-07D1-4411-BA8B-1EDBFA28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EE2510-C120-45E7-A6DF-4C46D665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975338-3A07-4489-A116-115F9137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3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A03C-0ECA-4D60-9360-67A26CF2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5CD262-0DF7-4FD9-89C9-A2FB8E4FF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333618-69C6-4C25-8050-909BF8D9A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15FE60-A082-4837-B092-FFFCCB356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EEF3A68-1C42-48AA-B36B-72457CD5A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E2AC67-5624-443F-9ABD-98A45AEF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6B29C1-0B40-414C-8DF8-00EB463D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1BB0F79-2E37-456D-BC92-D20BC558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77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DED2E-5A2B-4EB3-939E-464B9839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2CBCC90-701D-4949-BF34-21C49FF3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F924E93-1437-4EA2-B495-0EE3F5CD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591521-4967-4D99-8C68-67151BA5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51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7DBD2A-B8B4-4618-8127-DC0784D0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57E12D-9F58-4A58-9D07-1422729B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E6F72D-373F-4506-8260-420FFE88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26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B1AA0-4CEB-4B80-A5A8-60249C1E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F20811-36E8-4AA8-8956-D6C91D88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5F28E5-C4DD-4C8F-A580-7470A669B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A5D03C-17C0-47A3-91A5-3EB1AED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1EA496-F8CD-49AA-9093-7A5C7B1D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41B660-C9E1-4D4C-AF90-7E110D04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89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05CA8-56D5-4F92-BC1C-FADD3218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B24226-9A96-40AA-BD30-CE8657685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033826-78C2-4607-9186-A9308AB86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9BFA21-5EE2-48DE-AE9F-B1E59C9E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CADFB1-ED36-414C-A2B9-3C241CB1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0A9307-900A-440A-954C-C15E6A06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99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31FD26-08F7-4EB7-981A-0C1E09B0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882BCE-B8C7-405A-BCB7-5185DA4F9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3E7B09-5476-4E51-B61D-CEC445580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EC166-5BD6-45D0-9FF8-B95813CF7FE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E033A3-3C35-4F7A-9B5A-CF8905828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766386-986E-407C-846F-2582B717A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44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D2570-8437-42B7-AF98-81CF589DC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資料結構實習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56B70E-BFD6-48C3-B6B3-5FCBFC4CF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80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Selection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每次皆選擇最小者</a:t>
            </a:r>
            <a:endParaRPr lang="en-US" altLang="zh-TW" dirty="0"/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46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48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68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70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78</a:t>
            </a:r>
            <a:r>
              <a:rPr lang="en-US" altLang="zh-TW" sz="4000" dirty="0"/>
              <a:t> 96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4165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Selection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每次皆選擇最小者</a:t>
            </a:r>
            <a:endParaRPr lang="en-US" altLang="zh-TW" dirty="0"/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46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48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68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70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78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96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87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將資料分成</a:t>
            </a:r>
            <a:r>
              <a:rPr lang="zh-TW" altLang="en-US" b="1" dirty="0"/>
              <a:t>已排序</a:t>
            </a:r>
            <a:r>
              <a:rPr lang="zh-TW" altLang="en-US" dirty="0"/>
              <a:t>、</a:t>
            </a:r>
            <a:r>
              <a:rPr lang="zh-TW" altLang="en-US" b="1" dirty="0"/>
              <a:t>未排序</a:t>
            </a:r>
            <a:r>
              <a:rPr lang="zh-TW" altLang="en-US" dirty="0"/>
              <a:t>兩部份</a:t>
            </a:r>
          </a:p>
          <a:p>
            <a:r>
              <a:rPr lang="zh-TW" altLang="en-US" dirty="0"/>
              <a:t>每次插入一個數字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26</a:t>
            </a:r>
            <a:r>
              <a:rPr lang="en-US" altLang="zh-TW" sz="4000" dirty="0"/>
              <a:t> 48 96 12 78 46 68 70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5971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將資料分成</a:t>
            </a:r>
            <a:r>
              <a:rPr lang="zh-TW" altLang="en-US" b="1" dirty="0"/>
              <a:t>已排序</a:t>
            </a:r>
            <a:r>
              <a:rPr lang="zh-TW" altLang="en-US" dirty="0"/>
              <a:t>、</a:t>
            </a:r>
            <a:r>
              <a:rPr lang="zh-TW" altLang="en-US" b="1" dirty="0"/>
              <a:t>未排序</a:t>
            </a:r>
            <a:r>
              <a:rPr lang="zh-TW" altLang="en-US" dirty="0"/>
              <a:t>兩部份</a:t>
            </a:r>
          </a:p>
          <a:p>
            <a:r>
              <a:rPr lang="zh-TW" altLang="en-US" dirty="0"/>
              <a:t>每次插入一個數字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48</a:t>
            </a:r>
            <a:r>
              <a:rPr lang="en-US" altLang="zh-TW" sz="4000" dirty="0"/>
              <a:t> 96 12 78 46 68 70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598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將資料分成</a:t>
            </a:r>
            <a:r>
              <a:rPr lang="zh-TW" altLang="en-US" b="1" dirty="0"/>
              <a:t>已排序</a:t>
            </a:r>
            <a:r>
              <a:rPr lang="zh-TW" altLang="en-US" dirty="0"/>
              <a:t>、</a:t>
            </a:r>
            <a:r>
              <a:rPr lang="zh-TW" altLang="en-US" b="1" dirty="0"/>
              <a:t>未排序</a:t>
            </a:r>
            <a:r>
              <a:rPr lang="zh-TW" altLang="en-US" dirty="0"/>
              <a:t>兩部份</a:t>
            </a:r>
          </a:p>
          <a:p>
            <a:r>
              <a:rPr lang="zh-TW" altLang="en-US" dirty="0"/>
              <a:t>每次插入一個數字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48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96</a:t>
            </a:r>
            <a:r>
              <a:rPr lang="en-US" altLang="zh-TW" sz="4000" dirty="0"/>
              <a:t> 12 78 46 68 70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28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將資料分成</a:t>
            </a:r>
            <a:r>
              <a:rPr lang="zh-TW" altLang="en-US" b="1" dirty="0"/>
              <a:t>已排序</a:t>
            </a:r>
            <a:r>
              <a:rPr lang="zh-TW" altLang="en-US" dirty="0"/>
              <a:t>、</a:t>
            </a:r>
            <a:r>
              <a:rPr lang="zh-TW" altLang="en-US" b="1" dirty="0"/>
              <a:t>未排序</a:t>
            </a:r>
            <a:r>
              <a:rPr lang="zh-TW" altLang="en-US" dirty="0"/>
              <a:t>兩部份</a:t>
            </a:r>
          </a:p>
          <a:p>
            <a:r>
              <a:rPr lang="zh-TW" altLang="en-US" dirty="0"/>
              <a:t>每次插入一個數字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zh-TW" altLang="en-US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48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96</a:t>
            </a:r>
            <a:r>
              <a:rPr lang="en-US" altLang="zh-TW" sz="4000" dirty="0"/>
              <a:t> 78 46 68 70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1560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將資料分成</a:t>
            </a:r>
            <a:r>
              <a:rPr lang="zh-TW" altLang="en-US" b="1" dirty="0"/>
              <a:t>已排序</a:t>
            </a:r>
            <a:r>
              <a:rPr lang="zh-TW" altLang="en-US" dirty="0"/>
              <a:t>、</a:t>
            </a:r>
            <a:r>
              <a:rPr lang="zh-TW" altLang="en-US" b="1" dirty="0"/>
              <a:t>未排序</a:t>
            </a:r>
            <a:r>
              <a:rPr lang="zh-TW" altLang="en-US" dirty="0"/>
              <a:t>兩部份</a:t>
            </a:r>
          </a:p>
          <a:p>
            <a:r>
              <a:rPr lang="zh-TW" altLang="en-US" dirty="0"/>
              <a:t>每次插入一個數字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zh-TW" altLang="en-US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48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78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96</a:t>
            </a:r>
            <a:r>
              <a:rPr lang="en-US" altLang="zh-TW" sz="4000" dirty="0"/>
              <a:t> 46 68 70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8318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將資料分成</a:t>
            </a:r>
            <a:r>
              <a:rPr lang="zh-TW" altLang="en-US" b="1" dirty="0"/>
              <a:t>已排序</a:t>
            </a:r>
            <a:r>
              <a:rPr lang="zh-TW" altLang="en-US" dirty="0"/>
              <a:t>、</a:t>
            </a:r>
            <a:r>
              <a:rPr lang="zh-TW" altLang="en-US" b="1" dirty="0"/>
              <a:t>未排序</a:t>
            </a:r>
            <a:r>
              <a:rPr lang="zh-TW" altLang="en-US" dirty="0"/>
              <a:t>兩部份</a:t>
            </a:r>
          </a:p>
          <a:p>
            <a:r>
              <a:rPr lang="zh-TW" altLang="en-US" dirty="0"/>
              <a:t>每次插入一個數字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zh-TW" altLang="en-US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46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48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78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96</a:t>
            </a:r>
            <a:r>
              <a:rPr lang="en-US" altLang="zh-TW" sz="4000" dirty="0"/>
              <a:t> 68 70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9375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將資料分成</a:t>
            </a:r>
            <a:r>
              <a:rPr lang="zh-TW" altLang="en-US" b="1" dirty="0"/>
              <a:t>已排序</a:t>
            </a:r>
            <a:r>
              <a:rPr lang="zh-TW" altLang="en-US" dirty="0"/>
              <a:t>、</a:t>
            </a:r>
            <a:r>
              <a:rPr lang="zh-TW" altLang="en-US" b="1" dirty="0"/>
              <a:t>未排序</a:t>
            </a:r>
            <a:r>
              <a:rPr lang="zh-TW" altLang="en-US" dirty="0"/>
              <a:t>兩部份</a:t>
            </a:r>
          </a:p>
          <a:p>
            <a:r>
              <a:rPr lang="zh-TW" altLang="en-US" dirty="0"/>
              <a:t>每次插入一個數字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zh-TW" altLang="en-US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46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48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68</a:t>
            </a:r>
            <a:r>
              <a:rPr lang="zh-TW" altLang="en-US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78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96</a:t>
            </a:r>
            <a:r>
              <a:rPr lang="en-US" altLang="zh-TW" sz="4000" dirty="0"/>
              <a:t> 70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3066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將資料分成</a:t>
            </a:r>
            <a:r>
              <a:rPr lang="zh-TW" altLang="en-US" b="1" dirty="0"/>
              <a:t>已排序</a:t>
            </a:r>
            <a:r>
              <a:rPr lang="zh-TW" altLang="en-US" dirty="0"/>
              <a:t>、</a:t>
            </a:r>
            <a:r>
              <a:rPr lang="zh-TW" altLang="en-US" b="1" dirty="0"/>
              <a:t>未排序</a:t>
            </a:r>
            <a:r>
              <a:rPr lang="zh-TW" altLang="en-US" dirty="0"/>
              <a:t>兩部份</a:t>
            </a:r>
          </a:p>
          <a:p>
            <a:r>
              <a:rPr lang="zh-TW" altLang="en-US" dirty="0"/>
              <a:t>每次插入一個數字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zh-TW" altLang="en-US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46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48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68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70</a:t>
            </a:r>
            <a:r>
              <a:rPr lang="zh-TW" altLang="en-US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78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96</a:t>
            </a:r>
            <a:endParaRPr lang="en-US" altLang="zh-TW" sz="4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692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F0E3A-ABA2-4F07-ACD2-4EFD4586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18F7EC-C0C2-44C7-8ABB-7CC414485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Selection Sort</a:t>
            </a:r>
          </a:p>
          <a:p>
            <a:r>
              <a:rPr lang="en-US" altLang="zh-TW" dirty="0"/>
              <a:t>Insertion Sort</a:t>
            </a:r>
          </a:p>
          <a:p>
            <a:r>
              <a:rPr lang="en-US" altLang="zh-TW" dirty="0"/>
              <a:t>Bubble Sort</a:t>
            </a:r>
          </a:p>
          <a:p>
            <a:r>
              <a:rPr lang="en-US" altLang="zh-TW" dirty="0"/>
              <a:t>Merge Sort</a:t>
            </a:r>
          </a:p>
          <a:p>
            <a:r>
              <a:rPr lang="en-US" altLang="zh-TW" dirty="0"/>
              <a:t>Quick Sort</a:t>
            </a:r>
          </a:p>
          <a:p>
            <a:r>
              <a:rPr lang="en-US" altLang="zh-TW" dirty="0"/>
              <a:t>Heap Sort</a:t>
            </a:r>
          </a:p>
        </p:txBody>
      </p:sp>
    </p:spTree>
    <p:extLst>
      <p:ext uri="{BB962C8B-B14F-4D97-AF65-F5344CB8AC3E}">
        <p14:creationId xmlns:p14="http://schemas.microsoft.com/office/powerpoint/2010/main" val="2773388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每一輪每個數字都與鄰居排序</a:t>
            </a:r>
            <a:endParaRPr lang="en-US" altLang="zh-TW" dirty="0"/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26 48 96 12 78 46 68 70</a:t>
            </a:r>
          </a:p>
          <a:p>
            <a:pPr marL="0" indent="0" algn="ctr">
              <a:buNone/>
            </a:pPr>
            <a:endParaRPr lang="en-US" altLang="zh-TW" sz="4000" dirty="0"/>
          </a:p>
          <a:p>
            <a:r>
              <a:rPr lang="zh-TW" altLang="en-US" dirty="0"/>
              <a:t>應該不用教吧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804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每一輪合併子序列</a:t>
            </a:r>
            <a:r>
              <a:rPr lang="en-US" altLang="zh-TW" dirty="0"/>
              <a:t>(</a:t>
            </a:r>
            <a:r>
              <a:rPr lang="zh-TW" altLang="en-US" dirty="0"/>
              <a:t>合併時比較子序列的頭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chemeClr val="accent2"/>
                </a:solidFill>
              </a:rPr>
              <a:t>48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FF00"/>
                </a:solidFill>
              </a:rPr>
              <a:t>96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B050"/>
                </a:solidFill>
              </a:rPr>
              <a:t>12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B0F0"/>
                </a:solidFill>
              </a:rPr>
              <a:t>78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46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7030A0"/>
                </a:solidFill>
              </a:rPr>
              <a:t>68</a:t>
            </a:r>
            <a:r>
              <a:rPr lang="en-US" altLang="zh-TW" sz="4000" dirty="0"/>
              <a:t> 70</a:t>
            </a:r>
          </a:p>
        </p:txBody>
      </p:sp>
    </p:spTree>
    <p:extLst>
      <p:ext uri="{BB962C8B-B14F-4D97-AF65-F5344CB8AC3E}">
        <p14:creationId xmlns:p14="http://schemas.microsoft.com/office/powerpoint/2010/main" val="1242803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每一輪合併子序列</a:t>
            </a:r>
            <a:r>
              <a:rPr lang="en-US" altLang="zh-TW" dirty="0"/>
              <a:t>(</a:t>
            </a:r>
            <a:r>
              <a:rPr lang="zh-TW" altLang="en-US" dirty="0"/>
              <a:t>合併時比較子序列的頭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26 48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B050"/>
                </a:solidFill>
              </a:rPr>
              <a:t>12</a:t>
            </a:r>
            <a:r>
              <a:rPr lang="zh-TW" altLang="en-US" sz="4000" dirty="0">
                <a:solidFill>
                  <a:srgbClr val="00B050"/>
                </a:solidFill>
              </a:rPr>
              <a:t> </a:t>
            </a:r>
            <a:r>
              <a:rPr lang="en-US" altLang="zh-TW" sz="4000" dirty="0">
                <a:solidFill>
                  <a:srgbClr val="00B050"/>
                </a:solidFill>
              </a:rPr>
              <a:t>96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46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78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7030A0"/>
                </a:solidFill>
              </a:rPr>
              <a:t>68 70</a:t>
            </a:r>
          </a:p>
        </p:txBody>
      </p:sp>
    </p:spTree>
    <p:extLst>
      <p:ext uri="{BB962C8B-B14F-4D97-AF65-F5344CB8AC3E}">
        <p14:creationId xmlns:p14="http://schemas.microsoft.com/office/powerpoint/2010/main" val="31075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每一輪合併子序列</a:t>
            </a:r>
            <a:r>
              <a:rPr lang="en-US" altLang="zh-TW" dirty="0"/>
              <a:t>(</a:t>
            </a:r>
            <a:r>
              <a:rPr lang="zh-TW" altLang="en-US" dirty="0"/>
              <a:t>合併時比較子序列的頭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b="1" dirty="0">
                <a:solidFill>
                  <a:srgbClr val="FF0000"/>
                </a:solidFill>
              </a:rPr>
              <a:t>26</a:t>
            </a:r>
            <a:r>
              <a:rPr lang="en-US" altLang="zh-TW" sz="4000" dirty="0">
                <a:solidFill>
                  <a:srgbClr val="FF0000"/>
                </a:solidFill>
              </a:rPr>
              <a:t> 48</a:t>
            </a:r>
            <a:r>
              <a:rPr lang="en-US" altLang="zh-TW" sz="4000" dirty="0"/>
              <a:t> </a:t>
            </a:r>
            <a:r>
              <a:rPr lang="en-US" altLang="zh-TW" sz="4000" b="1" dirty="0">
                <a:solidFill>
                  <a:srgbClr val="00B050"/>
                </a:solidFill>
              </a:rPr>
              <a:t>12</a:t>
            </a:r>
            <a:r>
              <a:rPr lang="zh-TW" altLang="en-US" sz="4000" dirty="0">
                <a:solidFill>
                  <a:srgbClr val="00B050"/>
                </a:solidFill>
              </a:rPr>
              <a:t> </a:t>
            </a:r>
            <a:r>
              <a:rPr lang="en-US" altLang="zh-TW" sz="4000" dirty="0">
                <a:solidFill>
                  <a:srgbClr val="00B050"/>
                </a:solidFill>
              </a:rPr>
              <a:t>96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46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78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7030A0"/>
                </a:solidFill>
              </a:rPr>
              <a:t>68 70</a:t>
            </a:r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00B050"/>
                </a:solidFill>
              </a:rPr>
              <a:t>12</a:t>
            </a:r>
            <a:endParaRPr lang="en-US" altLang="zh-TW" sz="4000" dirty="0"/>
          </a:p>
          <a:p>
            <a:pPr marL="0" indent="0" algn="ctr">
              <a:buNone/>
            </a:pPr>
            <a:endParaRPr lang="en-US" altLang="zh-TW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97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每一輪合併子序列</a:t>
            </a:r>
            <a:r>
              <a:rPr lang="en-US" altLang="zh-TW" dirty="0"/>
              <a:t>(</a:t>
            </a:r>
            <a:r>
              <a:rPr lang="zh-TW" altLang="en-US" dirty="0"/>
              <a:t>合併時比較子序列的頭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b="1" dirty="0">
                <a:solidFill>
                  <a:srgbClr val="FF0000"/>
                </a:solidFill>
              </a:rPr>
              <a:t>26</a:t>
            </a:r>
            <a:r>
              <a:rPr lang="en-US" altLang="zh-TW" sz="4000" dirty="0">
                <a:solidFill>
                  <a:srgbClr val="FF0000"/>
                </a:solidFill>
              </a:rPr>
              <a:t> 48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B050"/>
                </a:solidFill>
              </a:rPr>
              <a:t>12</a:t>
            </a:r>
            <a:r>
              <a:rPr lang="zh-TW" altLang="en-US" sz="4000" dirty="0">
                <a:solidFill>
                  <a:srgbClr val="00B050"/>
                </a:solidFill>
              </a:rPr>
              <a:t> </a:t>
            </a:r>
            <a:r>
              <a:rPr lang="en-US" altLang="zh-TW" sz="4000" b="1" dirty="0">
                <a:solidFill>
                  <a:srgbClr val="00B050"/>
                </a:solidFill>
              </a:rPr>
              <a:t>96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46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78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7030A0"/>
                </a:solidFill>
              </a:rPr>
              <a:t>68 70</a:t>
            </a:r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00B050"/>
                </a:solidFill>
              </a:rPr>
              <a:t>12</a:t>
            </a:r>
            <a:r>
              <a:rPr lang="zh-TW" altLang="en-US" sz="4000" dirty="0">
                <a:solidFill>
                  <a:srgbClr val="00B05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301248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每一輪合併子序列</a:t>
            </a:r>
            <a:r>
              <a:rPr lang="en-US" altLang="zh-TW" dirty="0"/>
              <a:t>(</a:t>
            </a:r>
            <a:r>
              <a:rPr lang="zh-TW" altLang="en-US" dirty="0"/>
              <a:t>合併時比較子序列的頭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26 </a:t>
            </a:r>
            <a:r>
              <a:rPr lang="en-US" altLang="zh-TW" sz="4000" b="1" dirty="0">
                <a:solidFill>
                  <a:srgbClr val="FF0000"/>
                </a:solidFill>
              </a:rPr>
              <a:t>48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B050"/>
                </a:solidFill>
              </a:rPr>
              <a:t>12</a:t>
            </a:r>
            <a:r>
              <a:rPr lang="zh-TW" altLang="en-US" sz="4000" dirty="0">
                <a:solidFill>
                  <a:srgbClr val="00B050"/>
                </a:solidFill>
              </a:rPr>
              <a:t> </a:t>
            </a:r>
            <a:r>
              <a:rPr lang="en-US" altLang="zh-TW" sz="4000" b="1" dirty="0">
                <a:solidFill>
                  <a:srgbClr val="00B050"/>
                </a:solidFill>
              </a:rPr>
              <a:t>96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46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78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7030A0"/>
                </a:solidFill>
              </a:rPr>
              <a:t>68 70</a:t>
            </a:r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00B050"/>
                </a:solidFill>
              </a:rPr>
              <a:t>12</a:t>
            </a:r>
            <a:r>
              <a:rPr lang="zh-TW" altLang="en-US" sz="4000" dirty="0">
                <a:solidFill>
                  <a:srgbClr val="00B05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26 48</a:t>
            </a:r>
            <a:endParaRPr lang="en-US" altLang="zh-TW" sz="4000" dirty="0"/>
          </a:p>
          <a:p>
            <a:pPr marL="0" indent="0" algn="ctr">
              <a:buNone/>
            </a:pPr>
            <a:endParaRPr lang="en-US" altLang="zh-TW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13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每一輪合併子序列</a:t>
            </a:r>
            <a:r>
              <a:rPr lang="en-US" altLang="zh-TW" dirty="0"/>
              <a:t>(</a:t>
            </a:r>
            <a:r>
              <a:rPr lang="zh-TW" altLang="en-US" dirty="0"/>
              <a:t>合併時比較子序列的頭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26 48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B050"/>
                </a:solidFill>
              </a:rPr>
              <a:t>12</a:t>
            </a:r>
            <a:r>
              <a:rPr lang="zh-TW" altLang="en-US" sz="4000" dirty="0">
                <a:solidFill>
                  <a:srgbClr val="00B050"/>
                </a:solidFill>
              </a:rPr>
              <a:t> </a:t>
            </a:r>
            <a:r>
              <a:rPr lang="en-US" altLang="zh-TW" sz="4000" dirty="0">
                <a:solidFill>
                  <a:srgbClr val="00B050"/>
                </a:solidFill>
              </a:rPr>
              <a:t>96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46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78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7030A0"/>
                </a:solidFill>
              </a:rPr>
              <a:t>68 70</a:t>
            </a:r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26 48 96</a:t>
            </a:r>
            <a:endParaRPr lang="en-US" altLang="zh-TW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392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每一輪合併子序列</a:t>
            </a:r>
            <a:r>
              <a:rPr lang="en-US" altLang="zh-TW" dirty="0"/>
              <a:t>(</a:t>
            </a:r>
            <a:r>
              <a:rPr lang="zh-TW" altLang="en-US" dirty="0"/>
              <a:t>合併時比較子序列的頭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26 48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B050"/>
                </a:solidFill>
              </a:rPr>
              <a:t>12</a:t>
            </a:r>
            <a:r>
              <a:rPr lang="zh-TW" altLang="en-US" sz="4000" dirty="0">
                <a:solidFill>
                  <a:srgbClr val="00B050"/>
                </a:solidFill>
              </a:rPr>
              <a:t> </a:t>
            </a:r>
            <a:r>
              <a:rPr lang="en-US" altLang="zh-TW" sz="4000" dirty="0">
                <a:solidFill>
                  <a:srgbClr val="00B050"/>
                </a:solidFill>
              </a:rPr>
              <a:t>96</a:t>
            </a:r>
            <a:r>
              <a:rPr lang="en-US" altLang="zh-TW" sz="4000" dirty="0"/>
              <a:t> </a:t>
            </a:r>
            <a:r>
              <a:rPr lang="en-US" altLang="zh-TW" sz="4000" b="1" dirty="0">
                <a:solidFill>
                  <a:srgbClr val="0070C0"/>
                </a:solidFill>
              </a:rPr>
              <a:t>46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78</a:t>
            </a:r>
            <a:r>
              <a:rPr lang="en-US" altLang="zh-TW" sz="4000" dirty="0"/>
              <a:t> </a:t>
            </a:r>
            <a:r>
              <a:rPr lang="en-US" altLang="zh-TW" sz="4000" b="1" dirty="0">
                <a:solidFill>
                  <a:srgbClr val="7030A0"/>
                </a:solidFill>
              </a:rPr>
              <a:t>68</a:t>
            </a:r>
            <a:r>
              <a:rPr lang="en-US" altLang="zh-TW" sz="4000" dirty="0">
                <a:solidFill>
                  <a:srgbClr val="7030A0"/>
                </a:solidFill>
              </a:rPr>
              <a:t> 70</a:t>
            </a:r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26 48 96</a:t>
            </a:r>
            <a:endParaRPr lang="en-US" altLang="zh-TW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732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每一輪合併子序列</a:t>
            </a:r>
            <a:r>
              <a:rPr lang="en-US" altLang="zh-TW" dirty="0"/>
              <a:t>(</a:t>
            </a:r>
            <a:r>
              <a:rPr lang="zh-TW" altLang="en-US" dirty="0"/>
              <a:t>合併時比較子序列的頭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26 48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B050"/>
                </a:solidFill>
              </a:rPr>
              <a:t>12</a:t>
            </a:r>
            <a:r>
              <a:rPr lang="zh-TW" altLang="en-US" sz="4000" dirty="0">
                <a:solidFill>
                  <a:srgbClr val="00B050"/>
                </a:solidFill>
              </a:rPr>
              <a:t> </a:t>
            </a:r>
            <a:r>
              <a:rPr lang="en-US" altLang="zh-TW" sz="4000" dirty="0">
                <a:solidFill>
                  <a:srgbClr val="00B050"/>
                </a:solidFill>
              </a:rPr>
              <a:t>96</a:t>
            </a:r>
            <a:r>
              <a:rPr lang="en-US" altLang="zh-TW" sz="4000" dirty="0"/>
              <a:t> </a:t>
            </a:r>
            <a:r>
              <a:rPr lang="en-US" altLang="zh-TW" sz="4000" b="1" dirty="0">
                <a:solidFill>
                  <a:srgbClr val="0070C0"/>
                </a:solidFill>
              </a:rPr>
              <a:t>46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78</a:t>
            </a:r>
            <a:r>
              <a:rPr lang="en-US" altLang="zh-TW" sz="4000" dirty="0"/>
              <a:t> </a:t>
            </a:r>
            <a:r>
              <a:rPr lang="en-US" altLang="zh-TW" sz="4000" b="1" dirty="0">
                <a:solidFill>
                  <a:srgbClr val="7030A0"/>
                </a:solidFill>
              </a:rPr>
              <a:t>68</a:t>
            </a:r>
            <a:r>
              <a:rPr lang="en-US" altLang="zh-TW" sz="4000" dirty="0">
                <a:solidFill>
                  <a:srgbClr val="7030A0"/>
                </a:solidFill>
              </a:rPr>
              <a:t> 70</a:t>
            </a:r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26 48 96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46</a:t>
            </a:r>
            <a:endParaRPr lang="en-US" altLang="zh-TW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97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每一輪合併子序列</a:t>
            </a:r>
            <a:r>
              <a:rPr lang="en-US" altLang="zh-TW" dirty="0"/>
              <a:t>(</a:t>
            </a:r>
            <a:r>
              <a:rPr lang="zh-TW" altLang="en-US" dirty="0"/>
              <a:t>合併時比較子序列的頭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26 48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B050"/>
                </a:solidFill>
              </a:rPr>
              <a:t>12</a:t>
            </a:r>
            <a:r>
              <a:rPr lang="zh-TW" altLang="en-US" sz="4000" dirty="0">
                <a:solidFill>
                  <a:srgbClr val="00B050"/>
                </a:solidFill>
              </a:rPr>
              <a:t> </a:t>
            </a:r>
            <a:r>
              <a:rPr lang="en-US" altLang="zh-TW" sz="4000" dirty="0">
                <a:solidFill>
                  <a:srgbClr val="00B050"/>
                </a:solidFill>
              </a:rPr>
              <a:t>96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46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b="1" dirty="0">
                <a:solidFill>
                  <a:srgbClr val="0070C0"/>
                </a:solidFill>
              </a:rPr>
              <a:t>78</a:t>
            </a:r>
            <a:r>
              <a:rPr lang="en-US" altLang="zh-TW" sz="4000" dirty="0"/>
              <a:t> </a:t>
            </a:r>
            <a:r>
              <a:rPr lang="en-US" altLang="zh-TW" sz="4000" b="1" dirty="0">
                <a:solidFill>
                  <a:srgbClr val="7030A0"/>
                </a:solidFill>
              </a:rPr>
              <a:t>68</a:t>
            </a:r>
            <a:r>
              <a:rPr lang="en-US" altLang="zh-TW" sz="4000" dirty="0">
                <a:solidFill>
                  <a:srgbClr val="7030A0"/>
                </a:solidFill>
              </a:rPr>
              <a:t> 70</a:t>
            </a:r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26 48 96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46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7030A0"/>
                </a:solidFill>
              </a:rPr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176214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Selection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每次皆選擇最小者</a:t>
            </a:r>
            <a:endParaRPr lang="en-US" altLang="zh-TW" dirty="0"/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26 48 96 12 78 46 68 70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3000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每一輪合併子序列</a:t>
            </a:r>
            <a:r>
              <a:rPr lang="en-US" altLang="zh-TW" dirty="0"/>
              <a:t>(</a:t>
            </a:r>
            <a:r>
              <a:rPr lang="zh-TW" altLang="en-US" dirty="0"/>
              <a:t>合併時比較子序列的頭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26 48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B050"/>
                </a:solidFill>
              </a:rPr>
              <a:t>12</a:t>
            </a:r>
            <a:r>
              <a:rPr lang="zh-TW" altLang="en-US" sz="4000" dirty="0">
                <a:solidFill>
                  <a:srgbClr val="00B050"/>
                </a:solidFill>
              </a:rPr>
              <a:t> </a:t>
            </a:r>
            <a:r>
              <a:rPr lang="en-US" altLang="zh-TW" sz="4000" dirty="0">
                <a:solidFill>
                  <a:srgbClr val="00B050"/>
                </a:solidFill>
              </a:rPr>
              <a:t>96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46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b="1" dirty="0">
                <a:solidFill>
                  <a:srgbClr val="0070C0"/>
                </a:solidFill>
              </a:rPr>
              <a:t>78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7030A0"/>
                </a:solidFill>
              </a:rPr>
              <a:t>68 </a:t>
            </a:r>
            <a:r>
              <a:rPr lang="en-US" altLang="zh-TW" sz="4000" b="1" dirty="0">
                <a:solidFill>
                  <a:srgbClr val="7030A0"/>
                </a:solidFill>
              </a:rPr>
              <a:t>70</a:t>
            </a:r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26 48 96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46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7030A0"/>
                </a:solidFill>
              </a:rPr>
              <a:t>68 70</a:t>
            </a:r>
          </a:p>
        </p:txBody>
      </p:sp>
    </p:spTree>
    <p:extLst>
      <p:ext uri="{BB962C8B-B14F-4D97-AF65-F5344CB8AC3E}">
        <p14:creationId xmlns:p14="http://schemas.microsoft.com/office/powerpoint/2010/main" val="1008817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每一輪合併子序列</a:t>
            </a:r>
            <a:r>
              <a:rPr lang="en-US" altLang="zh-TW" dirty="0"/>
              <a:t>(</a:t>
            </a:r>
            <a:r>
              <a:rPr lang="zh-TW" altLang="en-US" dirty="0"/>
              <a:t>合併時比較子序列的頭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26 48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B050"/>
                </a:solidFill>
              </a:rPr>
              <a:t>12</a:t>
            </a:r>
            <a:r>
              <a:rPr lang="zh-TW" altLang="en-US" sz="4000" dirty="0">
                <a:solidFill>
                  <a:srgbClr val="00B050"/>
                </a:solidFill>
              </a:rPr>
              <a:t> </a:t>
            </a:r>
            <a:r>
              <a:rPr lang="en-US" altLang="zh-TW" sz="4000" dirty="0">
                <a:solidFill>
                  <a:srgbClr val="00B050"/>
                </a:solidFill>
              </a:rPr>
              <a:t>96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46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78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7030A0"/>
                </a:solidFill>
              </a:rPr>
              <a:t>68 70</a:t>
            </a:r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26 48 96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46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7030A0"/>
                </a:solidFill>
              </a:rPr>
              <a:t>68</a:t>
            </a:r>
            <a:r>
              <a:rPr lang="zh-TW" altLang="en-US" sz="4000" dirty="0">
                <a:solidFill>
                  <a:srgbClr val="7030A0"/>
                </a:solidFill>
              </a:rPr>
              <a:t> </a:t>
            </a:r>
            <a:r>
              <a:rPr lang="en-US" altLang="zh-TW" sz="4000" dirty="0">
                <a:solidFill>
                  <a:srgbClr val="7030A0"/>
                </a:solidFill>
              </a:rPr>
              <a:t>70 </a:t>
            </a:r>
            <a:r>
              <a:rPr lang="en-US" altLang="zh-TW" sz="4000" dirty="0">
                <a:solidFill>
                  <a:srgbClr val="0070C0"/>
                </a:solidFill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1524527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每一輪合併子序列</a:t>
            </a:r>
            <a:r>
              <a:rPr lang="en-US" altLang="zh-TW" dirty="0"/>
              <a:t>(</a:t>
            </a:r>
            <a:r>
              <a:rPr lang="zh-TW" altLang="en-US" dirty="0"/>
              <a:t>合併時比較子序列的頭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26 48 96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46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68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70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1791562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每一輪合併子序列</a:t>
            </a:r>
            <a:r>
              <a:rPr lang="en-US" altLang="zh-TW" dirty="0"/>
              <a:t>(</a:t>
            </a:r>
            <a:r>
              <a:rPr lang="zh-TW" altLang="en-US" dirty="0"/>
              <a:t>合併時比較子序列的頭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b="1" dirty="0">
                <a:solidFill>
                  <a:srgbClr val="FF0000"/>
                </a:solidFill>
              </a:rPr>
              <a:t>12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26 48 96</a:t>
            </a:r>
            <a:r>
              <a:rPr lang="en-US" altLang="zh-TW" sz="4000" dirty="0"/>
              <a:t> </a:t>
            </a:r>
            <a:r>
              <a:rPr lang="en-US" altLang="zh-TW" sz="4000" b="1" dirty="0">
                <a:solidFill>
                  <a:srgbClr val="0070C0"/>
                </a:solidFill>
              </a:rPr>
              <a:t>46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68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70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78</a:t>
            </a:r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endParaRPr lang="en-US" altLang="zh-TW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2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每一輪合併子序列</a:t>
            </a:r>
            <a:r>
              <a:rPr lang="en-US" altLang="zh-TW" dirty="0"/>
              <a:t>(</a:t>
            </a:r>
            <a:r>
              <a:rPr lang="zh-TW" altLang="en-US" dirty="0"/>
              <a:t>合併時比較子序列的頭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b="1" dirty="0">
                <a:solidFill>
                  <a:srgbClr val="FF0000"/>
                </a:solidFill>
              </a:rPr>
              <a:t>26</a:t>
            </a:r>
            <a:r>
              <a:rPr lang="en-US" altLang="zh-TW" sz="4000" dirty="0">
                <a:solidFill>
                  <a:srgbClr val="FF0000"/>
                </a:solidFill>
              </a:rPr>
              <a:t> 48 96</a:t>
            </a:r>
            <a:r>
              <a:rPr lang="en-US" altLang="zh-TW" sz="4000" dirty="0"/>
              <a:t> </a:t>
            </a:r>
            <a:r>
              <a:rPr lang="en-US" altLang="zh-TW" sz="4000" b="1" dirty="0">
                <a:solidFill>
                  <a:srgbClr val="0070C0"/>
                </a:solidFill>
              </a:rPr>
              <a:t>46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68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70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78</a:t>
            </a:r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</a:t>
            </a:r>
            <a:endParaRPr lang="en-US" altLang="zh-TW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17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每一輪合併子序列</a:t>
            </a:r>
            <a:r>
              <a:rPr lang="en-US" altLang="zh-TW" dirty="0"/>
              <a:t>(</a:t>
            </a:r>
            <a:r>
              <a:rPr lang="zh-TW" altLang="en-US" dirty="0"/>
              <a:t>合併時比較子序列的頭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 </a:t>
            </a:r>
            <a:r>
              <a:rPr lang="en-US" altLang="zh-TW" sz="4000" b="1" dirty="0">
                <a:solidFill>
                  <a:srgbClr val="FF0000"/>
                </a:solidFill>
              </a:rPr>
              <a:t>48</a:t>
            </a:r>
            <a:r>
              <a:rPr lang="en-US" altLang="zh-TW" sz="4000" dirty="0">
                <a:solidFill>
                  <a:srgbClr val="FF0000"/>
                </a:solidFill>
              </a:rPr>
              <a:t> 96</a:t>
            </a:r>
            <a:r>
              <a:rPr lang="en-US" altLang="zh-TW" sz="4000" dirty="0"/>
              <a:t> </a:t>
            </a:r>
            <a:r>
              <a:rPr lang="en-US" altLang="zh-TW" sz="4000" b="1" dirty="0">
                <a:solidFill>
                  <a:srgbClr val="0070C0"/>
                </a:solidFill>
              </a:rPr>
              <a:t>46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68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70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78</a:t>
            </a:r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3851861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每一輪合併子序列</a:t>
            </a:r>
            <a:r>
              <a:rPr lang="en-US" altLang="zh-TW" dirty="0"/>
              <a:t>(</a:t>
            </a:r>
            <a:r>
              <a:rPr lang="zh-TW" altLang="en-US" dirty="0"/>
              <a:t>合併時比較子序列的頭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 </a:t>
            </a:r>
            <a:r>
              <a:rPr lang="en-US" altLang="zh-TW" sz="4000" b="1" dirty="0">
                <a:solidFill>
                  <a:srgbClr val="FF0000"/>
                </a:solidFill>
              </a:rPr>
              <a:t>48</a:t>
            </a:r>
            <a:r>
              <a:rPr lang="en-US" altLang="zh-TW" sz="4000" dirty="0">
                <a:solidFill>
                  <a:srgbClr val="FF0000"/>
                </a:solidFill>
              </a:rPr>
              <a:t> 96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46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b="1" dirty="0">
                <a:solidFill>
                  <a:srgbClr val="0070C0"/>
                </a:solidFill>
              </a:rPr>
              <a:t>68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70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78</a:t>
            </a:r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46 </a:t>
            </a:r>
            <a:r>
              <a:rPr lang="en-US" altLang="zh-TW" sz="4000" dirty="0">
                <a:solidFill>
                  <a:srgbClr val="FF0000"/>
                </a:solidFill>
              </a:rPr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3491513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每一輪合併子序列</a:t>
            </a:r>
            <a:r>
              <a:rPr lang="en-US" altLang="zh-TW" dirty="0"/>
              <a:t>(</a:t>
            </a:r>
            <a:r>
              <a:rPr lang="zh-TW" altLang="en-US" dirty="0"/>
              <a:t>合併時比較子序列的頭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26 48 </a:t>
            </a:r>
            <a:r>
              <a:rPr lang="en-US" altLang="zh-TW" sz="4000" b="1" dirty="0">
                <a:solidFill>
                  <a:srgbClr val="FF0000"/>
                </a:solidFill>
              </a:rPr>
              <a:t>96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46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b="1" dirty="0">
                <a:solidFill>
                  <a:srgbClr val="0070C0"/>
                </a:solidFill>
              </a:rPr>
              <a:t>68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70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78</a:t>
            </a:r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46 </a:t>
            </a:r>
            <a:r>
              <a:rPr lang="en-US" altLang="zh-TW" sz="4000" dirty="0">
                <a:solidFill>
                  <a:srgbClr val="FF0000"/>
                </a:solidFill>
              </a:rPr>
              <a:t>48 </a:t>
            </a:r>
            <a:r>
              <a:rPr lang="en-US" altLang="zh-TW" sz="4000" dirty="0">
                <a:solidFill>
                  <a:srgbClr val="0070C0"/>
                </a:solidFill>
              </a:rPr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970650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每一輪合併子序列</a:t>
            </a:r>
            <a:r>
              <a:rPr lang="en-US" altLang="zh-TW" dirty="0"/>
              <a:t>(</a:t>
            </a:r>
            <a:r>
              <a:rPr lang="zh-TW" altLang="en-US" dirty="0"/>
              <a:t>合併時比較子序列的頭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26 48 </a:t>
            </a:r>
            <a:r>
              <a:rPr lang="en-US" altLang="zh-TW" sz="4000" b="1" dirty="0">
                <a:solidFill>
                  <a:srgbClr val="FF0000"/>
                </a:solidFill>
              </a:rPr>
              <a:t>96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46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68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b="1" dirty="0">
                <a:solidFill>
                  <a:srgbClr val="0070C0"/>
                </a:solidFill>
              </a:rPr>
              <a:t>70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78</a:t>
            </a:r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46 </a:t>
            </a:r>
            <a:r>
              <a:rPr lang="en-US" altLang="zh-TW" sz="4000" dirty="0">
                <a:solidFill>
                  <a:srgbClr val="FF0000"/>
                </a:solidFill>
              </a:rPr>
              <a:t>48 </a:t>
            </a:r>
            <a:r>
              <a:rPr lang="en-US" altLang="zh-TW" sz="4000" dirty="0">
                <a:solidFill>
                  <a:srgbClr val="0070C0"/>
                </a:solidFill>
              </a:rPr>
              <a:t>68 70</a:t>
            </a:r>
          </a:p>
        </p:txBody>
      </p:sp>
    </p:spTree>
    <p:extLst>
      <p:ext uri="{BB962C8B-B14F-4D97-AF65-F5344CB8AC3E}">
        <p14:creationId xmlns:p14="http://schemas.microsoft.com/office/powerpoint/2010/main" val="329195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每一輪合併子序列</a:t>
            </a:r>
            <a:r>
              <a:rPr lang="en-US" altLang="zh-TW" dirty="0"/>
              <a:t>(</a:t>
            </a:r>
            <a:r>
              <a:rPr lang="zh-TW" altLang="en-US" dirty="0"/>
              <a:t>合併時比較子序列的頭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26 48 </a:t>
            </a:r>
            <a:r>
              <a:rPr lang="en-US" altLang="zh-TW" sz="4000" b="1" dirty="0">
                <a:solidFill>
                  <a:srgbClr val="FF0000"/>
                </a:solidFill>
              </a:rPr>
              <a:t>96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46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68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70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b="1" dirty="0">
                <a:solidFill>
                  <a:srgbClr val="0070C0"/>
                </a:solidFill>
              </a:rPr>
              <a:t>78</a:t>
            </a:r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46 </a:t>
            </a:r>
            <a:r>
              <a:rPr lang="en-US" altLang="zh-TW" sz="4000" dirty="0">
                <a:solidFill>
                  <a:srgbClr val="FF0000"/>
                </a:solidFill>
              </a:rPr>
              <a:t>48 </a:t>
            </a:r>
            <a:r>
              <a:rPr lang="en-US" altLang="zh-TW" sz="4000" dirty="0">
                <a:solidFill>
                  <a:srgbClr val="0070C0"/>
                </a:solidFill>
              </a:rPr>
              <a:t>68 70 78</a:t>
            </a:r>
          </a:p>
        </p:txBody>
      </p:sp>
    </p:spTree>
    <p:extLst>
      <p:ext uri="{BB962C8B-B14F-4D97-AF65-F5344CB8AC3E}">
        <p14:creationId xmlns:p14="http://schemas.microsoft.com/office/powerpoint/2010/main" val="27286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Selection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每次皆選擇最小者</a:t>
            </a:r>
            <a:endParaRPr lang="en-US" altLang="zh-TW" dirty="0"/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en-US" altLang="zh-TW" sz="4000" dirty="0"/>
              <a:t> 48 96 26 78 46 68 70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4538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每一輪合併子序列</a:t>
            </a:r>
            <a:r>
              <a:rPr lang="en-US" altLang="zh-TW" dirty="0"/>
              <a:t>(</a:t>
            </a:r>
            <a:r>
              <a:rPr lang="zh-TW" altLang="en-US" dirty="0"/>
              <a:t>合併時比較子序列的頭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26 48 96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46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68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70</a:t>
            </a:r>
            <a:r>
              <a:rPr lang="zh-TW" altLang="en-US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78</a:t>
            </a:r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</a:t>
            </a:r>
            <a:r>
              <a:rPr lang="zh-TW" altLang="en-US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46 </a:t>
            </a:r>
            <a:r>
              <a:rPr lang="en-US" altLang="zh-TW" sz="4000" dirty="0">
                <a:solidFill>
                  <a:srgbClr val="FF0000"/>
                </a:solidFill>
              </a:rPr>
              <a:t>48 </a:t>
            </a:r>
            <a:r>
              <a:rPr lang="en-US" altLang="zh-TW" sz="4000" dirty="0">
                <a:solidFill>
                  <a:srgbClr val="0070C0"/>
                </a:solidFill>
              </a:rPr>
              <a:t>68 70 78 </a:t>
            </a:r>
            <a:r>
              <a:rPr lang="en-US" altLang="zh-TW" sz="4000" dirty="0">
                <a:solidFill>
                  <a:srgbClr val="FF0000"/>
                </a:solidFill>
              </a:rPr>
              <a:t>96</a:t>
            </a:r>
          </a:p>
        </p:txBody>
      </p:sp>
    </p:spTree>
    <p:extLst>
      <p:ext uri="{BB962C8B-B14F-4D97-AF65-F5344CB8AC3E}">
        <p14:creationId xmlns:p14="http://schemas.microsoft.com/office/powerpoint/2010/main" val="2708363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將每個數字放進</a:t>
            </a:r>
            <a:r>
              <a:rPr lang="en-US" altLang="zh-TW" dirty="0"/>
              <a:t>heap</a:t>
            </a:r>
            <a:r>
              <a:rPr lang="zh-TW" altLang="en-US" dirty="0"/>
              <a:t>再全部輸出</a:t>
            </a:r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26 48 96 12 78 46 68 70</a:t>
            </a:r>
          </a:p>
          <a:p>
            <a:pPr marL="0" indent="0" algn="ctr">
              <a:buNone/>
            </a:pPr>
            <a:endParaRPr lang="en-US" altLang="zh-TW" sz="4000" dirty="0"/>
          </a:p>
          <a:p>
            <a:r>
              <a:rPr lang="zh-TW" altLang="en-US" dirty="0"/>
              <a:t>應該不用教吧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488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endParaRPr lang="en-US" altLang="zh-TW" sz="4000" dirty="0"/>
          </a:p>
          <a:p>
            <a:pPr marL="0" indent="0" algn="ctr">
              <a:buNone/>
            </a:pPr>
            <a:r>
              <a:rPr lang="en-US" altLang="zh-TW" sz="4000" u="sng" dirty="0"/>
              <a:t>26 48 96 12 78 46 68 70</a:t>
            </a:r>
          </a:p>
        </p:txBody>
      </p:sp>
    </p:spTree>
    <p:extLst>
      <p:ext uri="{BB962C8B-B14F-4D97-AF65-F5344CB8AC3E}">
        <p14:creationId xmlns:p14="http://schemas.microsoft.com/office/powerpoint/2010/main" val="2933565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26</a:t>
            </a:r>
          </a:p>
          <a:p>
            <a:pPr marL="0" indent="0" algn="ctr">
              <a:buNone/>
            </a:pPr>
            <a:r>
              <a:rPr lang="en-US" altLang="zh-TW" sz="4000" dirty="0"/>
              <a:t>26 48 96 12 78 46 68 70</a:t>
            </a:r>
          </a:p>
        </p:txBody>
      </p:sp>
    </p:spTree>
    <p:extLst>
      <p:ext uri="{BB962C8B-B14F-4D97-AF65-F5344CB8AC3E}">
        <p14:creationId xmlns:p14="http://schemas.microsoft.com/office/powerpoint/2010/main" val="4047188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26, p = 0, index = 1</a:t>
            </a:r>
          </a:p>
          <a:p>
            <a:pPr marL="0" indent="0" algn="ctr">
              <a:buNone/>
            </a:pPr>
            <a:r>
              <a:rPr lang="en-US" altLang="zh-TW" sz="4000" dirty="0"/>
              <a:t>26 </a:t>
            </a:r>
            <a:r>
              <a:rPr lang="en-US" altLang="zh-TW" sz="4000" dirty="0">
                <a:solidFill>
                  <a:srgbClr val="FF0000"/>
                </a:solidFill>
              </a:rPr>
              <a:t>48</a:t>
            </a:r>
            <a:r>
              <a:rPr lang="en-US" altLang="zh-TW" sz="4000" dirty="0"/>
              <a:t> 96 12 78 46 68 70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41569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26, p = 0, index = 2</a:t>
            </a:r>
          </a:p>
          <a:p>
            <a:pPr marL="0" indent="0" algn="ctr">
              <a:buNone/>
            </a:pPr>
            <a:r>
              <a:rPr lang="en-US" altLang="zh-TW" sz="4000" dirty="0"/>
              <a:t>26 48 </a:t>
            </a:r>
            <a:r>
              <a:rPr lang="en-US" altLang="zh-TW" sz="4000" dirty="0">
                <a:solidFill>
                  <a:srgbClr val="FF0000"/>
                </a:solidFill>
              </a:rPr>
              <a:t>96</a:t>
            </a:r>
            <a:r>
              <a:rPr lang="en-US" altLang="zh-TW" sz="4000" dirty="0"/>
              <a:t> 12 78 46 68 70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7448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26, p = 0, index = 3</a:t>
            </a:r>
          </a:p>
          <a:p>
            <a:pPr marL="0" indent="0" algn="ctr">
              <a:buNone/>
            </a:pPr>
            <a:r>
              <a:rPr lang="en-US" altLang="zh-TW" sz="4000" dirty="0"/>
              <a:t>26 48 96 </a:t>
            </a: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en-US" altLang="zh-TW" sz="4000" dirty="0"/>
              <a:t> 78 46 68 70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0768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26, p = 1, index = 3</a:t>
            </a:r>
          </a:p>
          <a:p>
            <a:pPr marL="0" indent="0" algn="ctr">
              <a:buNone/>
            </a:pPr>
            <a:r>
              <a:rPr lang="en-US" altLang="zh-TW" sz="4000" dirty="0"/>
              <a:t>26 48 96 </a:t>
            </a: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en-US" altLang="zh-TW" sz="4000" dirty="0"/>
              <a:t> 78 46 68 70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91252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26, p = 1, index = 3</a:t>
            </a:r>
          </a:p>
          <a:p>
            <a:pPr marL="0" indent="0" algn="ctr">
              <a:buNone/>
            </a:pPr>
            <a:r>
              <a:rPr lang="en-US" altLang="zh-TW" sz="4000" dirty="0"/>
              <a:t>26 12 96 </a:t>
            </a:r>
            <a:r>
              <a:rPr lang="en-US" altLang="zh-TW" sz="4000" dirty="0">
                <a:solidFill>
                  <a:srgbClr val="FF0000"/>
                </a:solidFill>
              </a:rPr>
              <a:t>48</a:t>
            </a:r>
            <a:r>
              <a:rPr lang="en-US" altLang="zh-TW" sz="4000" dirty="0"/>
              <a:t> 78 46 68 70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9121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26, p = 1, index = 4</a:t>
            </a:r>
          </a:p>
          <a:p>
            <a:pPr marL="0" indent="0" algn="ctr">
              <a:buNone/>
            </a:pPr>
            <a:r>
              <a:rPr lang="en-US" altLang="zh-TW" sz="4000" dirty="0"/>
              <a:t>26 12 96 48 </a:t>
            </a:r>
            <a:r>
              <a:rPr lang="en-US" altLang="zh-TW" sz="4000" dirty="0">
                <a:solidFill>
                  <a:srgbClr val="FF0000"/>
                </a:solidFill>
              </a:rPr>
              <a:t>78</a:t>
            </a:r>
            <a:r>
              <a:rPr lang="en-US" altLang="zh-TW" sz="4000" dirty="0"/>
              <a:t> 46 68 70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84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Selection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每次皆選擇最小者</a:t>
            </a:r>
            <a:endParaRPr lang="en-US" altLang="zh-TW" dirty="0"/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</a:t>
            </a:r>
            <a:r>
              <a:rPr lang="en-US" altLang="zh-TW" sz="4000" dirty="0"/>
              <a:t> 96 48 78 46 68 70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7609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26, p = 1, index = 5</a:t>
            </a:r>
          </a:p>
          <a:p>
            <a:pPr marL="0" indent="0" algn="ctr">
              <a:buNone/>
            </a:pPr>
            <a:r>
              <a:rPr lang="en-US" altLang="zh-TW" sz="4000" dirty="0"/>
              <a:t>26 12 96 48 78 </a:t>
            </a:r>
            <a:r>
              <a:rPr lang="en-US" altLang="zh-TW" sz="4000" dirty="0">
                <a:solidFill>
                  <a:srgbClr val="FF0000"/>
                </a:solidFill>
              </a:rPr>
              <a:t>46</a:t>
            </a:r>
            <a:r>
              <a:rPr lang="en-US" altLang="zh-TW" sz="4000" dirty="0"/>
              <a:t> 68 70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7117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26, p = 1, index = 6</a:t>
            </a:r>
          </a:p>
          <a:p>
            <a:pPr marL="0" indent="0" algn="ctr">
              <a:buNone/>
            </a:pPr>
            <a:r>
              <a:rPr lang="en-US" altLang="zh-TW" sz="4000" dirty="0"/>
              <a:t>26 12 96 48 78 46 </a:t>
            </a:r>
            <a:r>
              <a:rPr lang="en-US" altLang="zh-TW" sz="4000" dirty="0">
                <a:solidFill>
                  <a:srgbClr val="FF0000"/>
                </a:solidFill>
              </a:rPr>
              <a:t>68</a:t>
            </a:r>
            <a:r>
              <a:rPr lang="en-US" altLang="zh-TW" sz="4000" dirty="0"/>
              <a:t> 70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63496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26, p = 1, index = 7</a:t>
            </a:r>
          </a:p>
          <a:p>
            <a:pPr marL="0" indent="0" algn="ctr">
              <a:buNone/>
            </a:pPr>
            <a:r>
              <a:rPr lang="en-US" altLang="zh-TW" sz="4000" dirty="0"/>
              <a:t>26 12 96 48 78 46 68 </a:t>
            </a:r>
            <a:r>
              <a:rPr lang="en-US" altLang="zh-TW" sz="4000" dirty="0">
                <a:solidFill>
                  <a:srgbClr val="FF0000"/>
                </a:solidFill>
              </a:rPr>
              <a:t>70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25135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26, p = 1, index = 7</a:t>
            </a:r>
          </a:p>
          <a:p>
            <a:pPr marL="0" indent="0" algn="ctr">
              <a:buNone/>
            </a:pPr>
            <a:r>
              <a:rPr lang="en-US" altLang="zh-TW" sz="4000" dirty="0"/>
              <a:t>26 12 96 48 78 46 68 70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結束後交換</a:t>
            </a:r>
            <a:r>
              <a:rPr lang="en-US" altLang="zh-TW" dirty="0"/>
              <a:t>pivot</a:t>
            </a:r>
            <a:r>
              <a:rPr lang="zh-TW" altLang="en-US" dirty="0"/>
              <a:t>與</a:t>
            </a:r>
            <a:r>
              <a:rPr lang="en-US" altLang="zh-TW" dirty="0"/>
              <a:t>p</a:t>
            </a:r>
            <a:r>
              <a:rPr lang="zh-TW" altLang="en-US" dirty="0"/>
              <a:t>位置的數字，再遞迴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4579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26, p = 1, index = 7</a:t>
            </a:r>
          </a:p>
          <a:p>
            <a:pPr marL="0" indent="0" algn="ctr">
              <a:buNone/>
            </a:pPr>
            <a:r>
              <a:rPr lang="en-US" altLang="zh-TW" sz="4000" dirty="0"/>
              <a:t>12 26 96 48 78 46 68 70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結束後交換</a:t>
            </a:r>
            <a:r>
              <a:rPr lang="en-US" altLang="zh-TW" dirty="0"/>
              <a:t>pivot</a:t>
            </a:r>
            <a:r>
              <a:rPr lang="zh-TW" altLang="en-US" dirty="0"/>
              <a:t>與</a:t>
            </a:r>
            <a:r>
              <a:rPr lang="en-US" altLang="zh-TW" dirty="0"/>
              <a:t>p</a:t>
            </a:r>
            <a:r>
              <a:rPr lang="zh-TW" altLang="en-US" dirty="0"/>
              <a:t>位置的數字，再遞迴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39849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12, p = 0, index = 1</a:t>
            </a:r>
          </a:p>
          <a:p>
            <a:pPr marL="0" indent="0" algn="ctr">
              <a:buNone/>
            </a:pPr>
            <a:r>
              <a:rPr lang="en-US" altLang="zh-TW" sz="4000" u="sng" dirty="0"/>
              <a:t>12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26</a:t>
            </a:r>
            <a:r>
              <a:rPr lang="en-US" altLang="zh-TW" sz="4000" dirty="0"/>
              <a:t> 96 48 78 46 68 70</a:t>
            </a:r>
          </a:p>
          <a:p>
            <a:pPr marL="0" indent="0" algn="ctr">
              <a:buNone/>
            </a:pPr>
            <a:r>
              <a:rPr lang="en-US" altLang="zh-TW" dirty="0"/>
              <a:t>(first == last </a:t>
            </a:r>
            <a:r>
              <a:rPr lang="zh-TW" altLang="en-US" dirty="0"/>
              <a:t>結束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3044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96, p = 0, index = 1</a:t>
            </a:r>
          </a:p>
          <a:p>
            <a:pPr marL="0" indent="0" algn="ctr">
              <a:buNone/>
            </a:pPr>
            <a:r>
              <a:rPr lang="en-US" altLang="zh-TW" sz="4000" dirty="0"/>
              <a:t>12 </a:t>
            </a:r>
            <a:r>
              <a:rPr lang="en-US" altLang="zh-TW" sz="4000" dirty="0">
                <a:solidFill>
                  <a:srgbClr val="0070C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u="sng" dirty="0"/>
              <a:t>96 </a:t>
            </a:r>
            <a:r>
              <a:rPr lang="en-US" altLang="zh-TW" sz="4000" u="sng" dirty="0">
                <a:solidFill>
                  <a:srgbClr val="FF0000"/>
                </a:solidFill>
              </a:rPr>
              <a:t>48</a:t>
            </a:r>
            <a:r>
              <a:rPr lang="en-US" altLang="zh-TW" sz="4000" u="sng" dirty="0"/>
              <a:t> 78 46 68 70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74553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96, p = 1, index = 1</a:t>
            </a:r>
          </a:p>
          <a:p>
            <a:pPr marL="0" indent="0" algn="ctr">
              <a:buNone/>
            </a:pPr>
            <a:r>
              <a:rPr lang="en-US" altLang="zh-TW" sz="4000" dirty="0"/>
              <a:t>12 </a:t>
            </a:r>
            <a:r>
              <a:rPr lang="en-US" altLang="zh-TW" sz="4000" dirty="0">
                <a:solidFill>
                  <a:srgbClr val="0070C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u="sng" dirty="0"/>
              <a:t>96 </a:t>
            </a:r>
            <a:r>
              <a:rPr lang="en-US" altLang="zh-TW" sz="4000" u="sng" dirty="0">
                <a:solidFill>
                  <a:srgbClr val="FF0000"/>
                </a:solidFill>
              </a:rPr>
              <a:t>48</a:t>
            </a:r>
            <a:r>
              <a:rPr lang="en-US" altLang="zh-TW" sz="4000" u="sng" dirty="0"/>
              <a:t> 78 46 68 70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84683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96, p = 1, index = 2</a:t>
            </a:r>
          </a:p>
          <a:p>
            <a:pPr marL="0" indent="0" algn="ctr">
              <a:buNone/>
            </a:pPr>
            <a:r>
              <a:rPr lang="en-US" altLang="zh-TW" sz="4000" dirty="0"/>
              <a:t>12 </a:t>
            </a:r>
            <a:r>
              <a:rPr lang="en-US" altLang="zh-TW" sz="4000" dirty="0">
                <a:solidFill>
                  <a:srgbClr val="0070C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u="sng" dirty="0"/>
              <a:t>96 48 </a:t>
            </a:r>
            <a:r>
              <a:rPr lang="en-US" altLang="zh-TW" sz="4000" u="sng" dirty="0">
                <a:solidFill>
                  <a:srgbClr val="FF0000"/>
                </a:solidFill>
              </a:rPr>
              <a:t>78</a:t>
            </a:r>
            <a:r>
              <a:rPr lang="en-US" altLang="zh-TW" sz="4000" u="sng" dirty="0"/>
              <a:t> 46 68 70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26949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96, p = 2, index = 2</a:t>
            </a:r>
          </a:p>
          <a:p>
            <a:pPr marL="0" indent="0" algn="ctr">
              <a:buNone/>
            </a:pPr>
            <a:r>
              <a:rPr lang="en-US" altLang="zh-TW" sz="4000" dirty="0"/>
              <a:t>12 </a:t>
            </a:r>
            <a:r>
              <a:rPr lang="en-US" altLang="zh-TW" sz="4000" dirty="0">
                <a:solidFill>
                  <a:srgbClr val="0070C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u="sng" dirty="0"/>
              <a:t>96 48 </a:t>
            </a:r>
            <a:r>
              <a:rPr lang="en-US" altLang="zh-TW" sz="4000" u="sng" dirty="0">
                <a:solidFill>
                  <a:srgbClr val="FF0000"/>
                </a:solidFill>
              </a:rPr>
              <a:t>78</a:t>
            </a:r>
            <a:r>
              <a:rPr lang="en-US" altLang="zh-TW" sz="4000" u="sng" dirty="0"/>
              <a:t> 46 68 70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474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Selection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每次皆選擇最小者</a:t>
            </a:r>
            <a:endParaRPr lang="en-US" altLang="zh-TW" dirty="0"/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46</a:t>
            </a:r>
            <a:r>
              <a:rPr lang="en-US" altLang="zh-TW" sz="4000" dirty="0"/>
              <a:t> 48 78 96 68 70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18636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96, p = 2, index = 3</a:t>
            </a:r>
          </a:p>
          <a:p>
            <a:pPr marL="0" indent="0" algn="ctr">
              <a:buNone/>
            </a:pPr>
            <a:r>
              <a:rPr lang="en-US" altLang="zh-TW" sz="4000" dirty="0"/>
              <a:t>12 </a:t>
            </a:r>
            <a:r>
              <a:rPr lang="en-US" altLang="zh-TW" sz="4000" dirty="0">
                <a:solidFill>
                  <a:srgbClr val="0070C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u="sng" dirty="0"/>
              <a:t>96 48 78 </a:t>
            </a:r>
            <a:r>
              <a:rPr lang="en-US" altLang="zh-TW" sz="4000" u="sng" dirty="0">
                <a:solidFill>
                  <a:srgbClr val="FF0000"/>
                </a:solidFill>
              </a:rPr>
              <a:t>46</a:t>
            </a:r>
            <a:r>
              <a:rPr lang="en-US" altLang="zh-TW" sz="4000" u="sng" dirty="0"/>
              <a:t> 68 70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47006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96, p = 3, index = 3</a:t>
            </a:r>
          </a:p>
          <a:p>
            <a:pPr marL="0" indent="0" algn="ctr">
              <a:buNone/>
            </a:pPr>
            <a:r>
              <a:rPr lang="en-US" altLang="zh-TW" sz="4000" dirty="0"/>
              <a:t>12 </a:t>
            </a:r>
            <a:r>
              <a:rPr lang="en-US" altLang="zh-TW" sz="4000" dirty="0">
                <a:solidFill>
                  <a:srgbClr val="0070C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u="sng" dirty="0"/>
              <a:t>96 48 78 </a:t>
            </a:r>
            <a:r>
              <a:rPr lang="en-US" altLang="zh-TW" sz="4000" u="sng" dirty="0">
                <a:solidFill>
                  <a:srgbClr val="FF0000"/>
                </a:solidFill>
              </a:rPr>
              <a:t>46</a:t>
            </a:r>
            <a:r>
              <a:rPr lang="en-US" altLang="zh-TW" sz="4000" u="sng" dirty="0"/>
              <a:t> 68 70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24970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96, p = 3, index = 4</a:t>
            </a:r>
          </a:p>
          <a:p>
            <a:pPr marL="0" indent="0" algn="ctr">
              <a:buNone/>
            </a:pPr>
            <a:r>
              <a:rPr lang="en-US" altLang="zh-TW" sz="4000" dirty="0"/>
              <a:t>12 </a:t>
            </a:r>
            <a:r>
              <a:rPr lang="en-US" altLang="zh-TW" sz="4000" dirty="0">
                <a:solidFill>
                  <a:srgbClr val="0070C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u="sng" dirty="0"/>
              <a:t>96 48 78 46 </a:t>
            </a:r>
            <a:r>
              <a:rPr lang="en-US" altLang="zh-TW" sz="4000" u="sng" dirty="0">
                <a:solidFill>
                  <a:srgbClr val="FF0000"/>
                </a:solidFill>
              </a:rPr>
              <a:t>68</a:t>
            </a:r>
            <a:r>
              <a:rPr lang="en-US" altLang="zh-TW" sz="4000" u="sng" dirty="0"/>
              <a:t> 70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45262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96, p = 4, index = 4</a:t>
            </a:r>
          </a:p>
          <a:p>
            <a:pPr marL="0" indent="0" algn="ctr">
              <a:buNone/>
            </a:pPr>
            <a:r>
              <a:rPr lang="en-US" altLang="zh-TW" sz="4000" dirty="0"/>
              <a:t>12 </a:t>
            </a:r>
            <a:r>
              <a:rPr lang="en-US" altLang="zh-TW" sz="4000" dirty="0">
                <a:solidFill>
                  <a:srgbClr val="0070C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u="sng" dirty="0"/>
              <a:t>96 48 78 46 </a:t>
            </a:r>
            <a:r>
              <a:rPr lang="en-US" altLang="zh-TW" sz="4000" u="sng" dirty="0">
                <a:solidFill>
                  <a:srgbClr val="FF0000"/>
                </a:solidFill>
              </a:rPr>
              <a:t>68</a:t>
            </a:r>
            <a:r>
              <a:rPr lang="en-US" altLang="zh-TW" sz="4000" u="sng" dirty="0"/>
              <a:t> 70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4206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96, p = 4, index = 5</a:t>
            </a:r>
          </a:p>
          <a:p>
            <a:pPr marL="0" indent="0" algn="ctr">
              <a:buNone/>
            </a:pPr>
            <a:r>
              <a:rPr lang="en-US" altLang="zh-TW" sz="4000" dirty="0"/>
              <a:t>12 </a:t>
            </a:r>
            <a:r>
              <a:rPr lang="en-US" altLang="zh-TW" sz="4000" dirty="0">
                <a:solidFill>
                  <a:srgbClr val="0070C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u="sng" dirty="0"/>
              <a:t>96 48 78 46 68 </a:t>
            </a:r>
            <a:r>
              <a:rPr lang="en-US" altLang="zh-TW" sz="4000" u="sng" dirty="0">
                <a:solidFill>
                  <a:srgbClr val="FF0000"/>
                </a:solidFill>
              </a:rPr>
              <a:t>70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17873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96, p = 5, index = 5</a:t>
            </a:r>
          </a:p>
          <a:p>
            <a:pPr marL="0" indent="0" algn="ctr">
              <a:buNone/>
            </a:pPr>
            <a:r>
              <a:rPr lang="en-US" altLang="zh-TW" sz="4000" dirty="0"/>
              <a:t>12 </a:t>
            </a:r>
            <a:r>
              <a:rPr lang="en-US" altLang="zh-TW" sz="4000" dirty="0">
                <a:solidFill>
                  <a:srgbClr val="0070C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u="sng" dirty="0"/>
              <a:t>96 48 78 46 68 </a:t>
            </a:r>
            <a:r>
              <a:rPr lang="en-US" altLang="zh-TW" sz="4000" u="sng" dirty="0">
                <a:solidFill>
                  <a:srgbClr val="FF0000"/>
                </a:solidFill>
              </a:rPr>
              <a:t>70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7254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96, p = 5, index = 5</a:t>
            </a:r>
          </a:p>
          <a:p>
            <a:pPr marL="0" indent="0" algn="ctr">
              <a:buNone/>
            </a:pPr>
            <a:r>
              <a:rPr lang="en-US" altLang="zh-TW" sz="4000" dirty="0"/>
              <a:t>12 </a:t>
            </a:r>
            <a:r>
              <a:rPr lang="en-US" altLang="zh-TW" sz="4000" dirty="0">
                <a:solidFill>
                  <a:srgbClr val="0070C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u="sng" dirty="0"/>
              <a:t>96 48 78 46 68 70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結束後交換</a:t>
            </a:r>
            <a:r>
              <a:rPr lang="en-US" altLang="zh-TW" dirty="0"/>
              <a:t>pivot</a:t>
            </a:r>
            <a:r>
              <a:rPr lang="zh-TW" altLang="en-US" dirty="0"/>
              <a:t>與</a:t>
            </a:r>
            <a:r>
              <a:rPr lang="en-US" altLang="zh-TW" dirty="0"/>
              <a:t>p</a:t>
            </a:r>
            <a:r>
              <a:rPr lang="zh-TW" altLang="en-US" dirty="0"/>
              <a:t>位置的數字，再遞迴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42888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96, p = 5, index = 5</a:t>
            </a:r>
          </a:p>
          <a:p>
            <a:pPr marL="0" indent="0" algn="ctr">
              <a:buNone/>
            </a:pPr>
            <a:r>
              <a:rPr lang="en-US" altLang="zh-TW" sz="4000" dirty="0"/>
              <a:t>12 </a:t>
            </a:r>
            <a:r>
              <a:rPr lang="en-US" altLang="zh-TW" sz="4000" dirty="0">
                <a:solidFill>
                  <a:srgbClr val="0070C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u="sng" dirty="0"/>
              <a:t>70 48 78 46 68 96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結束後交換</a:t>
            </a:r>
            <a:r>
              <a:rPr lang="en-US" altLang="zh-TW" dirty="0"/>
              <a:t>pivot</a:t>
            </a:r>
            <a:r>
              <a:rPr lang="zh-TW" altLang="en-US" dirty="0"/>
              <a:t>與</a:t>
            </a:r>
            <a:r>
              <a:rPr lang="en-US" altLang="zh-TW" dirty="0"/>
              <a:t>p</a:t>
            </a:r>
            <a:r>
              <a:rPr lang="zh-TW" altLang="en-US" dirty="0"/>
              <a:t>位置的數字，再遞迴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84541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70, p = 0, index = 1</a:t>
            </a:r>
          </a:p>
          <a:p>
            <a:pPr marL="0" indent="0" algn="ctr">
              <a:buNone/>
            </a:pPr>
            <a:r>
              <a:rPr lang="en-US" altLang="zh-TW" sz="4000" dirty="0"/>
              <a:t>12 </a:t>
            </a:r>
            <a:r>
              <a:rPr lang="en-US" altLang="zh-TW" sz="4000" dirty="0">
                <a:solidFill>
                  <a:srgbClr val="0070C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u="sng" dirty="0"/>
              <a:t>70 </a:t>
            </a:r>
            <a:r>
              <a:rPr lang="en-US" altLang="zh-TW" sz="4000" u="sng" dirty="0">
                <a:solidFill>
                  <a:srgbClr val="FF0000"/>
                </a:solidFill>
              </a:rPr>
              <a:t>48</a:t>
            </a:r>
            <a:r>
              <a:rPr lang="en-US" altLang="zh-TW" sz="4000" u="sng" dirty="0"/>
              <a:t> 78 46 68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96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78758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70, p = 1, index = 1</a:t>
            </a:r>
          </a:p>
          <a:p>
            <a:pPr marL="0" indent="0" algn="ctr">
              <a:buNone/>
            </a:pPr>
            <a:r>
              <a:rPr lang="en-US" altLang="zh-TW" sz="4000" dirty="0"/>
              <a:t>12 </a:t>
            </a:r>
            <a:r>
              <a:rPr lang="en-US" altLang="zh-TW" sz="4000" dirty="0">
                <a:solidFill>
                  <a:srgbClr val="0070C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u="sng" dirty="0"/>
              <a:t>70 </a:t>
            </a:r>
            <a:r>
              <a:rPr lang="en-US" altLang="zh-TW" sz="4000" u="sng" dirty="0">
                <a:solidFill>
                  <a:srgbClr val="FF0000"/>
                </a:solidFill>
              </a:rPr>
              <a:t>48</a:t>
            </a:r>
            <a:r>
              <a:rPr lang="en-US" altLang="zh-TW" sz="4000" u="sng" dirty="0"/>
              <a:t> 78 46 68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96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351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Selection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每次皆選擇最小者</a:t>
            </a:r>
            <a:endParaRPr lang="en-US" altLang="zh-TW" dirty="0"/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46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48</a:t>
            </a:r>
            <a:r>
              <a:rPr lang="en-US" altLang="zh-TW" sz="4000" dirty="0"/>
              <a:t> 78 96 68 70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76138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70, p = 1, index = 2</a:t>
            </a:r>
          </a:p>
          <a:p>
            <a:pPr marL="0" indent="0" algn="ctr">
              <a:buNone/>
            </a:pPr>
            <a:r>
              <a:rPr lang="en-US" altLang="zh-TW" sz="4000" dirty="0"/>
              <a:t>12 </a:t>
            </a:r>
            <a:r>
              <a:rPr lang="en-US" altLang="zh-TW" sz="4000" dirty="0">
                <a:solidFill>
                  <a:srgbClr val="0070C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u="sng" dirty="0"/>
              <a:t>70 48 </a:t>
            </a:r>
            <a:r>
              <a:rPr lang="en-US" altLang="zh-TW" sz="4000" u="sng" dirty="0">
                <a:solidFill>
                  <a:srgbClr val="FF0000"/>
                </a:solidFill>
              </a:rPr>
              <a:t>78</a:t>
            </a:r>
            <a:r>
              <a:rPr lang="en-US" altLang="zh-TW" sz="4000" u="sng" dirty="0"/>
              <a:t> 46 68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96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79028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70, p = 1, index = 3</a:t>
            </a:r>
          </a:p>
          <a:p>
            <a:pPr marL="0" indent="0" algn="ctr">
              <a:buNone/>
            </a:pPr>
            <a:r>
              <a:rPr lang="en-US" altLang="zh-TW" sz="4000" dirty="0"/>
              <a:t>12 </a:t>
            </a:r>
            <a:r>
              <a:rPr lang="en-US" altLang="zh-TW" sz="4000" dirty="0">
                <a:solidFill>
                  <a:srgbClr val="0070C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u="sng" dirty="0"/>
              <a:t>70 48 78 </a:t>
            </a:r>
            <a:r>
              <a:rPr lang="en-US" altLang="zh-TW" sz="4000" u="sng" dirty="0">
                <a:solidFill>
                  <a:srgbClr val="FF0000"/>
                </a:solidFill>
              </a:rPr>
              <a:t>46</a:t>
            </a:r>
            <a:r>
              <a:rPr lang="en-US" altLang="zh-TW" sz="4000" u="sng" dirty="0"/>
              <a:t> 68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96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83725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70, p = 2, index = 3</a:t>
            </a:r>
          </a:p>
          <a:p>
            <a:pPr marL="0" indent="0" algn="ctr">
              <a:buNone/>
            </a:pPr>
            <a:r>
              <a:rPr lang="en-US" altLang="zh-TW" sz="4000" dirty="0"/>
              <a:t>12 </a:t>
            </a:r>
            <a:r>
              <a:rPr lang="en-US" altLang="zh-TW" sz="4000" dirty="0">
                <a:solidFill>
                  <a:srgbClr val="0070C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u="sng" dirty="0"/>
              <a:t>70 48 78 </a:t>
            </a:r>
            <a:r>
              <a:rPr lang="en-US" altLang="zh-TW" sz="4000" u="sng" dirty="0">
                <a:solidFill>
                  <a:srgbClr val="FF0000"/>
                </a:solidFill>
              </a:rPr>
              <a:t>46</a:t>
            </a:r>
            <a:r>
              <a:rPr lang="en-US" altLang="zh-TW" sz="4000" u="sng" dirty="0"/>
              <a:t> 68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96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04244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70, p = 2, index = 3</a:t>
            </a:r>
          </a:p>
          <a:p>
            <a:pPr marL="0" indent="0" algn="ctr">
              <a:buNone/>
            </a:pPr>
            <a:r>
              <a:rPr lang="en-US" altLang="zh-TW" sz="4000" dirty="0"/>
              <a:t>12 </a:t>
            </a:r>
            <a:r>
              <a:rPr lang="en-US" altLang="zh-TW" sz="4000" dirty="0">
                <a:solidFill>
                  <a:srgbClr val="0070C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u="sng" dirty="0"/>
              <a:t>70 48 46 </a:t>
            </a:r>
            <a:r>
              <a:rPr lang="en-US" altLang="zh-TW" sz="4000" u="sng" dirty="0">
                <a:solidFill>
                  <a:srgbClr val="FF0000"/>
                </a:solidFill>
              </a:rPr>
              <a:t>78</a:t>
            </a:r>
            <a:r>
              <a:rPr lang="en-US" altLang="zh-TW" sz="4000" u="sng" dirty="0"/>
              <a:t> 68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96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49760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70, p = 2, index = 4</a:t>
            </a:r>
          </a:p>
          <a:p>
            <a:pPr marL="0" indent="0" algn="ctr">
              <a:buNone/>
            </a:pPr>
            <a:r>
              <a:rPr lang="en-US" altLang="zh-TW" sz="4000" dirty="0"/>
              <a:t>12 </a:t>
            </a:r>
            <a:r>
              <a:rPr lang="en-US" altLang="zh-TW" sz="4000" dirty="0">
                <a:solidFill>
                  <a:srgbClr val="0070C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u="sng" dirty="0"/>
              <a:t>70 48 46 78 </a:t>
            </a:r>
            <a:r>
              <a:rPr lang="en-US" altLang="zh-TW" sz="4000" u="sng" dirty="0">
                <a:solidFill>
                  <a:srgbClr val="FF0000"/>
                </a:solidFill>
              </a:rPr>
              <a:t>68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96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17207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70, p = 3, index = 4</a:t>
            </a:r>
          </a:p>
          <a:p>
            <a:pPr marL="0" indent="0" algn="ctr">
              <a:buNone/>
            </a:pPr>
            <a:r>
              <a:rPr lang="en-US" altLang="zh-TW" sz="4000" dirty="0"/>
              <a:t>12 </a:t>
            </a:r>
            <a:r>
              <a:rPr lang="en-US" altLang="zh-TW" sz="4000" dirty="0">
                <a:solidFill>
                  <a:srgbClr val="0070C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u="sng" dirty="0"/>
              <a:t>70 48 46 78 </a:t>
            </a:r>
            <a:r>
              <a:rPr lang="en-US" altLang="zh-TW" sz="4000" u="sng" dirty="0">
                <a:solidFill>
                  <a:srgbClr val="FF0000"/>
                </a:solidFill>
              </a:rPr>
              <a:t>68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96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43943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70, p = 3, index = 4</a:t>
            </a:r>
          </a:p>
          <a:p>
            <a:pPr marL="0" indent="0" algn="ctr">
              <a:buNone/>
            </a:pPr>
            <a:r>
              <a:rPr lang="en-US" altLang="zh-TW" sz="4000" dirty="0"/>
              <a:t>12 </a:t>
            </a:r>
            <a:r>
              <a:rPr lang="en-US" altLang="zh-TW" sz="4000" dirty="0">
                <a:solidFill>
                  <a:srgbClr val="0070C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u="sng" dirty="0"/>
              <a:t>70 48 46 68 </a:t>
            </a:r>
            <a:r>
              <a:rPr lang="en-US" altLang="zh-TW" sz="4000" u="sng" dirty="0">
                <a:solidFill>
                  <a:srgbClr val="FF0000"/>
                </a:solidFill>
              </a:rPr>
              <a:t>78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96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若數字</a:t>
            </a:r>
            <a:r>
              <a:rPr lang="en-US" altLang="zh-TW" dirty="0"/>
              <a:t>&lt;=pivot</a:t>
            </a:r>
            <a:r>
              <a:rPr lang="zh-TW" altLang="en-US" dirty="0"/>
              <a:t>則放置到</a:t>
            </a:r>
            <a:r>
              <a:rPr lang="en-US" altLang="zh-TW" dirty="0"/>
              <a:t>(p++)</a:t>
            </a:r>
            <a:r>
              <a:rPr lang="zh-TW" altLang="en-US" dirty="0"/>
              <a:t>的位置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84494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70, p = 3, index = 4</a:t>
            </a:r>
          </a:p>
          <a:p>
            <a:pPr marL="0" indent="0" algn="ctr">
              <a:buNone/>
            </a:pPr>
            <a:r>
              <a:rPr lang="en-US" altLang="zh-TW" sz="4000" dirty="0"/>
              <a:t>12 </a:t>
            </a:r>
            <a:r>
              <a:rPr lang="en-US" altLang="zh-TW" sz="4000" dirty="0">
                <a:solidFill>
                  <a:srgbClr val="0070C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u="sng" dirty="0"/>
              <a:t>70 48 46 68 78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96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結束後交換</a:t>
            </a:r>
            <a:r>
              <a:rPr lang="en-US" altLang="zh-TW" dirty="0"/>
              <a:t>pivot</a:t>
            </a:r>
            <a:r>
              <a:rPr lang="zh-TW" altLang="en-US" dirty="0"/>
              <a:t>與</a:t>
            </a:r>
            <a:r>
              <a:rPr lang="en-US" altLang="zh-TW" dirty="0"/>
              <a:t>p</a:t>
            </a:r>
            <a:r>
              <a:rPr lang="zh-TW" altLang="en-US" dirty="0"/>
              <a:t>位置的數字，再遞迴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03727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70, p = 3, index = 4</a:t>
            </a:r>
          </a:p>
          <a:p>
            <a:pPr marL="0" indent="0" algn="ctr">
              <a:buNone/>
            </a:pPr>
            <a:r>
              <a:rPr lang="en-US" altLang="zh-TW" sz="4000" dirty="0"/>
              <a:t>12 </a:t>
            </a:r>
            <a:r>
              <a:rPr lang="en-US" altLang="zh-TW" sz="4000" dirty="0">
                <a:solidFill>
                  <a:srgbClr val="0070C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u="sng" dirty="0"/>
              <a:t>68 48 46 70 78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96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結束後交換</a:t>
            </a:r>
            <a:r>
              <a:rPr lang="en-US" altLang="zh-TW" dirty="0"/>
              <a:t>pivot</a:t>
            </a:r>
            <a:r>
              <a:rPr lang="zh-TW" altLang="en-US" dirty="0"/>
              <a:t>與</a:t>
            </a:r>
            <a:r>
              <a:rPr lang="en-US" altLang="zh-TW" dirty="0"/>
              <a:t>p</a:t>
            </a:r>
            <a:r>
              <a:rPr lang="zh-TW" altLang="en-US" dirty="0"/>
              <a:t>位置的數字，再遞迴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15167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每一輪隨機選一個</a:t>
            </a:r>
            <a:r>
              <a:rPr lang="en-US" altLang="zh-TW" dirty="0"/>
              <a:t>pivot</a:t>
            </a:r>
            <a:r>
              <a:rPr lang="zh-TW" altLang="en-US" dirty="0"/>
              <a:t>，其他數字與</a:t>
            </a:r>
            <a:r>
              <a:rPr lang="en-US" altLang="zh-TW" dirty="0"/>
              <a:t>pivot</a:t>
            </a:r>
            <a:r>
              <a:rPr lang="zh-TW" altLang="en-US" dirty="0"/>
              <a:t>比較，大於</a:t>
            </a:r>
            <a:r>
              <a:rPr lang="en-US" altLang="zh-TW" dirty="0"/>
              <a:t>pivot</a:t>
            </a:r>
            <a:r>
              <a:rPr lang="zh-TW" altLang="en-US" dirty="0"/>
              <a:t>放右，小於</a:t>
            </a:r>
            <a:r>
              <a:rPr lang="en-US" altLang="zh-TW" dirty="0"/>
              <a:t>pivot</a:t>
            </a:r>
            <a:r>
              <a:rPr lang="zh-TW" altLang="en-US" dirty="0"/>
              <a:t>放左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/>
              <a:t>pivot = 70, p = 3, index = 4</a:t>
            </a:r>
          </a:p>
          <a:p>
            <a:pPr marL="0" indent="0" algn="ctr">
              <a:buNone/>
            </a:pPr>
            <a:r>
              <a:rPr lang="en-US" altLang="zh-TW" sz="4000" dirty="0"/>
              <a:t>12 </a:t>
            </a:r>
            <a:r>
              <a:rPr lang="en-US" altLang="zh-TW" sz="4000" dirty="0">
                <a:solidFill>
                  <a:srgbClr val="0070C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u="sng" dirty="0"/>
              <a:t>68 48 46 </a:t>
            </a:r>
            <a:r>
              <a:rPr lang="en-US" altLang="zh-TW" sz="4000" dirty="0">
                <a:solidFill>
                  <a:srgbClr val="0070C0"/>
                </a:solidFill>
              </a:rPr>
              <a:t>70</a:t>
            </a:r>
            <a:r>
              <a:rPr lang="en-US" altLang="zh-TW" sz="4000" u="sng" dirty="0"/>
              <a:t> 78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70C0"/>
                </a:solidFill>
              </a:rPr>
              <a:t>96</a:t>
            </a:r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zh-TW" altLang="en-US" dirty="0"/>
              <a:t>結束後交換</a:t>
            </a:r>
            <a:r>
              <a:rPr lang="en-US" altLang="zh-TW" dirty="0"/>
              <a:t>pivot</a:t>
            </a:r>
            <a:r>
              <a:rPr lang="zh-TW" altLang="en-US" dirty="0"/>
              <a:t>與</a:t>
            </a:r>
            <a:r>
              <a:rPr lang="en-US" altLang="zh-TW" dirty="0"/>
              <a:t>p</a:t>
            </a:r>
            <a:r>
              <a:rPr lang="zh-TW" altLang="en-US" dirty="0"/>
              <a:t>位置的數字，再遞迴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489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Selection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每次皆選擇最小者</a:t>
            </a:r>
            <a:endParaRPr lang="en-US" altLang="zh-TW" dirty="0"/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46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48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68</a:t>
            </a:r>
            <a:r>
              <a:rPr lang="en-US" altLang="zh-TW" sz="4000" dirty="0"/>
              <a:t> 96 78 70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1059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371"/>
            <a:ext cx="10515600" cy="47835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void swap(</a:t>
            </a:r>
            <a:r>
              <a:rPr lang="en-US" altLang="zh-TW" dirty="0" err="1"/>
              <a:t>int</a:t>
            </a:r>
            <a:r>
              <a:rPr lang="en-US" altLang="zh-TW" dirty="0"/>
              <a:t> *a, </a:t>
            </a:r>
            <a:r>
              <a:rPr lang="en-US" altLang="zh-TW" dirty="0" err="1"/>
              <a:t>int</a:t>
            </a:r>
            <a:r>
              <a:rPr lang="en-US" altLang="zh-TW" dirty="0"/>
              <a:t> *b)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temp = *a;</a:t>
            </a:r>
          </a:p>
          <a:p>
            <a:pPr marL="0" indent="0">
              <a:buNone/>
            </a:pPr>
            <a:r>
              <a:rPr lang="en-US" altLang="zh-TW" dirty="0"/>
              <a:t>	*a = *b;</a:t>
            </a:r>
          </a:p>
          <a:p>
            <a:pPr marL="0" indent="0">
              <a:buNone/>
            </a:pPr>
            <a:r>
              <a:rPr lang="en-US" altLang="zh-TW" dirty="0"/>
              <a:t>	*b = temp;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9182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370"/>
            <a:ext cx="10515600" cy="546462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pivot(</a:t>
            </a:r>
            <a:r>
              <a:rPr lang="en-US" altLang="zh-TW" dirty="0" err="1"/>
              <a:t>int</a:t>
            </a:r>
            <a:r>
              <a:rPr lang="en-US" altLang="zh-TW" dirty="0"/>
              <a:t> a[], </a:t>
            </a:r>
            <a:r>
              <a:rPr lang="en-US" altLang="zh-TW" dirty="0" err="1"/>
              <a:t>int</a:t>
            </a:r>
            <a:r>
              <a:rPr lang="en-US" altLang="zh-TW" dirty="0"/>
              <a:t> first, </a:t>
            </a:r>
            <a:r>
              <a:rPr lang="en-US" altLang="zh-TW" dirty="0" err="1"/>
              <a:t>int</a:t>
            </a:r>
            <a:r>
              <a:rPr lang="en-US" altLang="zh-TW" dirty="0"/>
              <a:t> last)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 p = first;     //</a:t>
            </a:r>
            <a:r>
              <a:rPr lang="zh-TW" altLang="en-US" dirty="0"/>
              <a:t>遞增的</a:t>
            </a:r>
            <a:r>
              <a:rPr lang="en-US" altLang="zh-TW" dirty="0"/>
              <a:t>pivot</a:t>
            </a:r>
            <a:r>
              <a:rPr lang="zh-TW" altLang="en-US" dirty="0"/>
              <a:t>索引</a:t>
            </a:r>
          </a:p>
          <a:p>
            <a:pPr marL="0" indent="0">
              <a:buNone/>
            </a:pPr>
            <a:r>
              <a:rPr lang="zh-TW" altLang="en-US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pivotElement</a:t>
            </a:r>
            <a:r>
              <a:rPr lang="en-US" altLang="zh-TW" dirty="0"/>
              <a:t> = a[first];     //</a:t>
            </a:r>
            <a:r>
              <a:rPr lang="zh-TW" altLang="en-US" dirty="0"/>
              <a:t>以最左邊的當基準值</a:t>
            </a:r>
          </a:p>
          <a:p>
            <a:pPr marL="0" indent="0">
              <a:buNone/>
            </a:pPr>
            <a:r>
              <a:rPr lang="zh-TW" altLang="en-US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for (</a:t>
            </a:r>
            <a:r>
              <a:rPr lang="en-US" altLang="zh-TW" dirty="0" err="1"/>
              <a:t>i</a:t>
            </a:r>
            <a:r>
              <a:rPr lang="en-US" altLang="zh-TW" dirty="0"/>
              <a:t> = first + 1; </a:t>
            </a:r>
            <a:r>
              <a:rPr lang="en-US" altLang="zh-TW" dirty="0" err="1"/>
              <a:t>i</a:t>
            </a:r>
            <a:r>
              <a:rPr lang="en-US" altLang="zh-TW" dirty="0"/>
              <a:t> &lt;= last; </a:t>
            </a:r>
            <a:r>
              <a:rPr lang="en-US" altLang="zh-TW" dirty="0" err="1"/>
              <a:t>i</a:t>
            </a:r>
            <a:r>
              <a:rPr lang="en-US" altLang="zh-TW" dirty="0"/>
              <a:t>++)</a:t>
            </a:r>
          </a:p>
          <a:p>
            <a:pPr marL="0" indent="0">
              <a:buNone/>
            </a:pPr>
            <a:r>
              <a:rPr lang="en-US" altLang="zh-TW" dirty="0"/>
              <a:t>	{</a:t>
            </a:r>
          </a:p>
          <a:p>
            <a:pPr marL="0" indent="0">
              <a:buNone/>
            </a:pPr>
            <a:r>
              <a:rPr lang="en-US" altLang="zh-TW" dirty="0"/>
              <a:t>		/* </a:t>
            </a:r>
            <a:r>
              <a:rPr lang="zh-TW" altLang="en-US" dirty="0"/>
              <a:t>改為</a:t>
            </a:r>
            <a:r>
              <a:rPr lang="en-US" altLang="zh-TW" dirty="0"/>
              <a:t>&gt;</a:t>
            </a:r>
            <a:r>
              <a:rPr lang="zh-TW" altLang="en-US" dirty="0"/>
              <a:t>可以降冪排列</a:t>
            </a:r>
            <a:r>
              <a:rPr lang="en-US" altLang="zh-TW" dirty="0"/>
              <a:t>*/</a:t>
            </a:r>
          </a:p>
          <a:p>
            <a:pPr marL="0" indent="0">
              <a:buNone/>
            </a:pPr>
            <a:r>
              <a:rPr lang="en-US" altLang="zh-TW" dirty="0"/>
              <a:t>		if (a[</a:t>
            </a:r>
            <a:r>
              <a:rPr lang="en-US" altLang="zh-TW" dirty="0" err="1"/>
              <a:t>i</a:t>
            </a:r>
            <a:r>
              <a:rPr lang="en-US" altLang="zh-TW" dirty="0"/>
              <a:t>] &lt;= </a:t>
            </a:r>
            <a:r>
              <a:rPr lang="en-US" altLang="zh-TW" dirty="0" err="1"/>
              <a:t>pivotElement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		{</a:t>
            </a:r>
          </a:p>
          <a:p>
            <a:pPr marL="0" indent="0">
              <a:buNone/>
            </a:pPr>
            <a:r>
              <a:rPr lang="en-US" altLang="zh-TW" dirty="0"/>
              <a:t>			p++;  //</a:t>
            </a:r>
            <a:r>
              <a:rPr lang="zh-TW" altLang="en-US" dirty="0"/>
              <a:t>紀錄</a:t>
            </a:r>
            <a:r>
              <a:rPr lang="en-US" altLang="zh-TW" dirty="0"/>
              <a:t>pivot</a:t>
            </a:r>
            <a:r>
              <a:rPr lang="zh-TW" altLang="en-US" dirty="0"/>
              <a:t>最後的位置</a:t>
            </a:r>
          </a:p>
          <a:p>
            <a:pPr marL="0" indent="0">
              <a:buNone/>
            </a:pPr>
            <a:r>
              <a:rPr lang="zh-TW" altLang="en-US" dirty="0"/>
              <a:t>			</a:t>
            </a:r>
            <a:r>
              <a:rPr lang="en-US" altLang="zh-TW" dirty="0"/>
              <a:t>swap(&amp;a[</a:t>
            </a:r>
            <a:r>
              <a:rPr lang="en-US" altLang="zh-TW" dirty="0" err="1"/>
              <a:t>i</a:t>
            </a:r>
            <a:r>
              <a:rPr lang="en-US" altLang="zh-TW" dirty="0"/>
              <a:t>], &amp;a[p]);   //</a:t>
            </a:r>
            <a:r>
              <a:rPr lang="zh-TW" altLang="en-US" dirty="0"/>
              <a:t>將比</a:t>
            </a:r>
            <a:r>
              <a:rPr lang="en-US" altLang="zh-TW" dirty="0"/>
              <a:t>pivot</a:t>
            </a:r>
            <a:r>
              <a:rPr lang="zh-TW" altLang="en-US" dirty="0"/>
              <a:t>小的數字往左移動            </a:t>
            </a:r>
          </a:p>
          <a:p>
            <a:pPr marL="0" indent="0">
              <a:buNone/>
            </a:pPr>
            <a:r>
              <a:rPr lang="zh-TW" altLang="en-US" dirty="0"/>
              <a:t>		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	}</a:t>
            </a:r>
          </a:p>
          <a:p>
            <a:pPr marL="0" indent="0">
              <a:buNone/>
            </a:pPr>
            <a:r>
              <a:rPr lang="en-US" altLang="zh-TW" dirty="0"/>
              <a:t>	swap(&amp;a[p], &amp;a[first]);   //</a:t>
            </a:r>
            <a:r>
              <a:rPr lang="zh-TW" altLang="en-US" dirty="0"/>
              <a:t>將基準值移到正確位置</a:t>
            </a:r>
          </a:p>
          <a:p>
            <a:pPr marL="0" indent="0">
              <a:buNone/>
            </a:pPr>
            <a:r>
              <a:rPr lang="zh-TW" altLang="en-US" dirty="0"/>
              <a:t>	</a:t>
            </a:r>
            <a:r>
              <a:rPr lang="en-US" altLang="zh-TW" dirty="0"/>
              <a:t>return p;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602877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371"/>
            <a:ext cx="10515600" cy="47835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void quicksort(</a:t>
            </a:r>
            <a:r>
              <a:rPr lang="en-US" altLang="zh-TW" dirty="0" err="1"/>
              <a:t>int</a:t>
            </a:r>
            <a:r>
              <a:rPr lang="en-US" altLang="zh-TW" dirty="0"/>
              <a:t> a[], </a:t>
            </a:r>
            <a:r>
              <a:rPr lang="en-US" altLang="zh-TW" dirty="0" err="1"/>
              <a:t>int</a:t>
            </a:r>
            <a:r>
              <a:rPr lang="en-US" altLang="zh-TW" dirty="0"/>
              <a:t> first, </a:t>
            </a:r>
            <a:r>
              <a:rPr lang="en-US" altLang="zh-TW" dirty="0" err="1"/>
              <a:t>int</a:t>
            </a:r>
            <a:r>
              <a:rPr lang="en-US" altLang="zh-TW" dirty="0"/>
              <a:t> last)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pivotElement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if (first &lt; last)  //</a:t>
            </a:r>
            <a:r>
              <a:rPr lang="zh-TW" altLang="en-US" dirty="0"/>
              <a:t>陣列中有不只</a:t>
            </a:r>
            <a:r>
              <a:rPr lang="en-US" altLang="zh-TW" dirty="0"/>
              <a:t>1</a:t>
            </a:r>
            <a:r>
              <a:rPr lang="zh-TW" altLang="en-US" dirty="0"/>
              <a:t>個元素</a:t>
            </a:r>
          </a:p>
          <a:p>
            <a:pPr marL="0" indent="0">
              <a:buNone/>
            </a:pPr>
            <a:r>
              <a:rPr lang="zh-TW" altLang="en-US" dirty="0"/>
              <a:t>	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pivotElement</a:t>
            </a:r>
            <a:r>
              <a:rPr lang="en-US" altLang="zh-TW" dirty="0"/>
              <a:t> = pivot(a, first, last);</a:t>
            </a:r>
          </a:p>
          <a:p>
            <a:pPr marL="0" indent="0">
              <a:buNone/>
            </a:pPr>
            <a:r>
              <a:rPr lang="en-US" altLang="zh-TW" dirty="0"/>
              <a:t>		quicksort(a, first, </a:t>
            </a:r>
            <a:r>
              <a:rPr lang="en-US" altLang="zh-TW" dirty="0" err="1"/>
              <a:t>pivotElement</a:t>
            </a:r>
            <a:r>
              <a:rPr lang="en-US" altLang="zh-TW" dirty="0"/>
              <a:t> - 1);</a:t>
            </a:r>
          </a:p>
          <a:p>
            <a:pPr marL="0" indent="0">
              <a:buNone/>
            </a:pPr>
            <a:r>
              <a:rPr lang="en-US" altLang="zh-TW" dirty="0"/>
              <a:t>		quicksort(a, </a:t>
            </a:r>
            <a:r>
              <a:rPr lang="en-US" altLang="zh-TW" dirty="0" err="1"/>
              <a:t>pivotElement</a:t>
            </a:r>
            <a:r>
              <a:rPr lang="en-US" altLang="zh-TW" dirty="0"/>
              <a:t> + 1, last);</a:t>
            </a:r>
          </a:p>
          <a:p>
            <a:pPr marL="0" indent="0">
              <a:buNone/>
            </a:pPr>
            <a:r>
              <a:rPr lang="en-US" altLang="zh-TW" dirty="0"/>
              <a:t>	}</a:t>
            </a:r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13598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D9611-960E-4393-A2C8-E82304C4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58AD5-DABC-4504-A474-E84FAC7A7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請讓使用者輸入</a:t>
            </a:r>
            <a:r>
              <a:rPr lang="en-US" altLang="zh-TW" dirty="0"/>
              <a:t>20</a:t>
            </a:r>
            <a:r>
              <a:rPr lang="zh-TW" altLang="en-US" dirty="0"/>
              <a:t>個數字，以</a:t>
            </a:r>
            <a:r>
              <a:rPr lang="en-US" altLang="zh-TW" dirty="0"/>
              <a:t>Quick</a:t>
            </a:r>
            <a:r>
              <a:rPr lang="zh-TW" altLang="en-US" dirty="0"/>
              <a:t> </a:t>
            </a:r>
            <a:r>
              <a:rPr lang="en-US" altLang="zh-TW" dirty="0"/>
              <a:t>Sort</a:t>
            </a:r>
            <a:r>
              <a:rPr lang="zh-TW" altLang="en-US" dirty="0"/>
              <a:t> 排序輸出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C124FF-01CF-4673-ABB2-F7D69515A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3144044"/>
            <a:ext cx="57816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4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572A0-ABA9-4D9E-915E-EAC1FB30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Selection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E673-98C4-419D-A666-317E56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每次皆選擇最小者</a:t>
            </a:r>
            <a:endParaRPr lang="en-US" altLang="zh-TW" dirty="0"/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12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26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46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48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68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70</a:t>
            </a:r>
            <a:r>
              <a:rPr lang="en-US" altLang="zh-TW" sz="4000" dirty="0"/>
              <a:t> 78 96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4859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5783</TotalTime>
  <Words>3114</Words>
  <Application>Microsoft Office PowerPoint</Application>
  <PresentationFormat>寬螢幕</PresentationFormat>
  <Paragraphs>412</Paragraphs>
  <Slides>83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83</vt:i4>
      </vt:variant>
    </vt:vector>
  </HeadingPairs>
  <TitlesOfParts>
    <vt:vector size="89" baseType="lpstr">
      <vt:lpstr>微軟正黑體</vt:lpstr>
      <vt:lpstr>新細明體</vt:lpstr>
      <vt:lpstr>Arial</vt:lpstr>
      <vt:lpstr>Calibri</vt:lpstr>
      <vt:lpstr>Times New Roman</vt:lpstr>
      <vt:lpstr>Office 佈景主題</vt:lpstr>
      <vt:lpstr>資料結構實習</vt:lpstr>
      <vt:lpstr>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Bubble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Heap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練習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資料結構實習</dc:title>
  <dc:creator>Ken Chen</dc:creator>
  <cp:lastModifiedBy>Ken Chen</cp:lastModifiedBy>
  <cp:revision>148</cp:revision>
  <dcterms:created xsi:type="dcterms:W3CDTF">2017-10-06T12:33:32Z</dcterms:created>
  <dcterms:modified xsi:type="dcterms:W3CDTF">2018-01-18T16:17:45Z</dcterms:modified>
</cp:coreProperties>
</file>