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9" r:id="rId4"/>
    <p:sldId id="272" r:id="rId5"/>
    <p:sldId id="274" r:id="rId6"/>
    <p:sldId id="257" r:id="rId7"/>
    <p:sldId id="262" r:id="rId8"/>
    <p:sldId id="287" r:id="rId9"/>
    <p:sldId id="263" r:id="rId10"/>
    <p:sldId id="264" r:id="rId11"/>
    <p:sldId id="265" r:id="rId12"/>
    <p:sldId id="292" r:id="rId13"/>
    <p:sldId id="288" r:id="rId14"/>
    <p:sldId id="289" r:id="rId15"/>
    <p:sldId id="290" r:id="rId16"/>
    <p:sldId id="291" r:id="rId17"/>
    <p:sldId id="284" r:id="rId18"/>
    <p:sldId id="266" r:id="rId19"/>
    <p:sldId id="285" r:id="rId20"/>
    <p:sldId id="258" r:id="rId21"/>
    <p:sldId id="267" r:id="rId22"/>
    <p:sldId id="268" r:id="rId23"/>
    <p:sldId id="269" r:id="rId24"/>
    <p:sldId id="270" r:id="rId25"/>
    <p:sldId id="293" r:id="rId26"/>
    <p:sldId id="313" r:id="rId27"/>
    <p:sldId id="260" r:id="rId28"/>
    <p:sldId id="295" r:id="rId29"/>
    <p:sldId id="296" r:id="rId30"/>
    <p:sldId id="297" r:id="rId31"/>
    <p:sldId id="298" r:id="rId32"/>
    <p:sldId id="299" r:id="rId33"/>
    <p:sldId id="275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11" r:id="rId43"/>
    <p:sldId id="314" r:id="rId44"/>
    <p:sldId id="315" r:id="rId45"/>
    <p:sldId id="261" r:id="rId46"/>
    <p:sldId id="308" r:id="rId47"/>
    <p:sldId id="309" r:id="rId48"/>
    <p:sldId id="310" r:id="rId49"/>
    <p:sldId id="312" r:id="rId50"/>
    <p:sldId id="316" r:id="rId51"/>
    <p:sldId id="317" r:id="rId52"/>
    <p:sldId id="294" r:id="rId53"/>
    <p:sldId id="318" r:id="rId54"/>
    <p:sldId id="319" r:id="rId55"/>
    <p:sldId id="320" r:id="rId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6F31E-0D7A-46BB-853F-F03F6314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324699-2DCE-4BF0-9CEA-E8EC80A7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1CDE28-B001-4C68-A062-8B89C062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FFE585-7B60-4B44-9C41-5B83679B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C5E583-1FF9-4891-8063-AA1D522A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4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A2994-0FE0-4165-A8D0-4F6C072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A0368-3B65-4F17-B786-A5D2C7AAA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6EEFB4-F8C6-4ED1-AA7A-9015D9B7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1F03BA-B949-445B-AFC2-4F93FE0C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B51564-6D6C-44D6-8F9D-ABA329EF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8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7F66A6-86B6-4BB5-BE98-7C31E491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4D4751-40FB-4FDD-A08A-B7159451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4E36E-770E-496A-AD1A-37AABAD2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FAD531-A981-4037-98F1-4A8FB85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64ED32-795C-4F66-A824-0A0DCF53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6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DB145-47A3-44F9-A0DE-D315DCA2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8C384-1FE5-44FA-B7F5-29D4C7D7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A01B08-141B-4965-AFE5-09CD165B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10681-BF5C-4930-9CDA-EF1475A9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8AF324-2995-451E-84E5-B8F837D1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32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74D79-6071-4ED4-BBD9-91B6ED58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128A9F-A330-47FB-87C9-F48F5A11A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0B04D3-E27D-4191-906B-9D2D95DB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DD8D67-3D1B-4201-ADC3-8C1163B4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4394A-9C03-4370-823E-3D520D83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9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8039B-3B45-429F-8E65-1C8941D6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70F30-7A7B-411C-862F-2BEED3A15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E07D27-4A21-4523-B5F9-35FF892E8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D93B9F-07D1-4411-BA8B-1EDBFA28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E2510-C120-45E7-A6DF-4C46D665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75338-3A07-4489-A116-115F9137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A03C-0ECA-4D60-9360-67A26CF2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5CD262-0DF7-4FD9-89C9-A2FB8E4F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333618-69C6-4C25-8050-909BF8D9A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15FE60-A082-4837-B092-FFFCCB356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EF3A68-1C42-48AA-B36B-72457CD5A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E2AC67-5624-443F-9ABD-98A45AEF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6B29C1-0B40-414C-8DF8-00EB463D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BB0F79-2E37-456D-BC92-D20BC558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DED2E-5A2B-4EB3-939E-464B9839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CBCC90-701D-4949-BF34-21C49FF3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924E93-1437-4EA2-B495-0EE3F5CD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591521-4967-4D99-8C68-67151BA5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51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7DBD2A-B8B4-4618-8127-DC0784D0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57E12D-9F58-4A58-9D07-1422729B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E6F72D-373F-4506-8260-420FFE88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26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B1AA0-4CEB-4B80-A5A8-60249C1E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20811-36E8-4AA8-8956-D6C91D88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5F28E5-C4DD-4C8F-A580-7470A669B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A5D03C-17C0-47A3-91A5-3EB1AED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1EA496-F8CD-49AA-9093-7A5C7B1D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1B660-C9E1-4D4C-AF90-7E110D04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89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05CA8-56D5-4F92-BC1C-FADD3218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B24226-9A96-40AA-BD30-CE8657685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033826-78C2-4607-9186-A9308AB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9BFA21-5EE2-48DE-AE9F-B1E59C9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CADFB1-ED36-414C-A2B9-3C241CB1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0A9307-900A-440A-954C-C15E6A06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9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31FD26-08F7-4EB7-981A-0C1E09B0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882BCE-B8C7-405A-BCB7-5185DA4F9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E7B09-5476-4E51-B61D-CEC44558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EC166-5BD6-45D0-9FF8-B95813CF7FE4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033A3-3C35-4F7A-9B5A-CF8905828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766386-986E-407C-846F-2582B717A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44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p8EkF_6WyE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D2570-8437-42B7-AF98-81CF589DC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資料結構實習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56B70E-BFD6-48C3-B6B3-5FCBFC4CF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80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EC04-5822-4DDF-9698-CBD8D43C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F65F1-5408-40C6-8B9E-42C26187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多項式的相加</a:t>
            </a:r>
            <a:endParaRPr lang="en-US" altLang="zh-TW" dirty="0"/>
          </a:p>
          <a:p>
            <a:r>
              <a:rPr lang="zh-TW" altLang="en-US" dirty="0"/>
              <a:t>從最高次開始比</a:t>
            </a:r>
            <a:endParaRPr lang="en-US" altLang="zh-TW" dirty="0"/>
          </a:p>
          <a:p>
            <a:pPr lvl="1"/>
            <a:r>
              <a:rPr lang="zh-TW" altLang="en-US" dirty="0"/>
              <a:t>次方數一樣時相加</a:t>
            </a:r>
          </a:p>
        </p:txBody>
      </p:sp>
    </p:spTree>
    <p:extLst>
      <p:ext uri="{BB962C8B-B14F-4D97-AF65-F5344CB8AC3E}">
        <p14:creationId xmlns:p14="http://schemas.microsoft.com/office/powerpoint/2010/main" val="331624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EC04-5822-4DDF-9698-CBD8D43C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673FF195-1C2A-495F-A25E-80ED4DBC8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177858"/>
              </p:ext>
            </p:extLst>
          </p:nvPr>
        </p:nvGraphicFramePr>
        <p:xfrm>
          <a:off x="838200" y="3858611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400061899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701445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484686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880221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713695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8200104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185594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4063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4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64228"/>
                  </a:ext>
                </a:extLst>
              </a:tr>
            </a:tbl>
          </a:graphicData>
        </a:graphic>
      </p:graphicFrame>
      <p:sp>
        <p:nvSpPr>
          <p:cNvPr id="4" name="Text Box 184">
            <a:extLst>
              <a:ext uri="{FF2B5EF4-FFF2-40B4-BE49-F238E27FC236}">
                <a16:creationId xmlns:a16="http://schemas.microsoft.com/office/drawing/2014/main" id="{5D1729A5-6D2E-44C7-91E0-E93289225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424" y="1825625"/>
            <a:ext cx="3223959" cy="83099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A(X) = X</a:t>
            </a:r>
            <a:r>
              <a:rPr lang="en-US" altLang="zh-TW" sz="2400" baseline="30000" dirty="0"/>
              <a:t>4 </a:t>
            </a:r>
            <a:r>
              <a:rPr lang="en-US" altLang="zh-TW" sz="2400" dirty="0"/>
              <a:t>+ 10X</a:t>
            </a:r>
            <a:r>
              <a:rPr lang="en-US" altLang="zh-TW" sz="2400" baseline="30000" dirty="0"/>
              <a:t>3 </a:t>
            </a:r>
            <a:r>
              <a:rPr lang="en-US" altLang="zh-TW" sz="2400" dirty="0"/>
              <a:t>+ 3X</a:t>
            </a:r>
            <a:r>
              <a:rPr lang="en-US" altLang="zh-TW" sz="2400" baseline="30000" dirty="0"/>
              <a:t>2 </a:t>
            </a:r>
            <a:r>
              <a:rPr lang="en-US" altLang="zh-TW" sz="2400" dirty="0"/>
              <a:t>+ 1</a:t>
            </a:r>
          </a:p>
          <a:p>
            <a:r>
              <a:rPr lang="en-US" altLang="zh-TW" sz="2400" dirty="0"/>
              <a:t>B(X) = 2X</a:t>
            </a:r>
            <a:r>
              <a:rPr lang="en-US" altLang="zh-TW" sz="2400" baseline="30000" dirty="0"/>
              <a:t>1000 </a:t>
            </a:r>
            <a:r>
              <a:rPr lang="en-US" altLang="zh-TW" sz="2400" dirty="0"/>
              <a:t>+ 1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7EBF05E-B762-4132-9CB2-824D1C261704}"/>
              </a:ext>
            </a:extLst>
          </p:cNvPr>
          <p:cNvSpPr/>
          <p:nvPr/>
        </p:nvSpPr>
        <p:spPr>
          <a:xfrm>
            <a:off x="1100831" y="3332495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A2C5144-2FCC-41A4-9F44-32ECE8A6FE7D}"/>
              </a:ext>
            </a:extLst>
          </p:cNvPr>
          <p:cNvSpPr/>
          <p:nvPr/>
        </p:nvSpPr>
        <p:spPr>
          <a:xfrm>
            <a:off x="4990729" y="3332495"/>
            <a:ext cx="87741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finishA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48C47F2-6926-45C7-A4F6-A1B614AE881D}"/>
              </a:ext>
            </a:extLst>
          </p:cNvPr>
          <p:cNvSpPr/>
          <p:nvPr/>
        </p:nvSpPr>
        <p:spPr>
          <a:xfrm>
            <a:off x="8946101" y="3332491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avail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8A02479-0F78-4162-8977-1683D93AD6FC}"/>
              </a:ext>
            </a:extLst>
          </p:cNvPr>
          <p:cNvSpPr/>
          <p:nvPr/>
        </p:nvSpPr>
        <p:spPr>
          <a:xfrm>
            <a:off x="6326448" y="3332491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startB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F897AE5-269C-4251-9303-D31C7E87767A}"/>
              </a:ext>
            </a:extLst>
          </p:cNvPr>
          <p:cNvSpPr/>
          <p:nvPr/>
        </p:nvSpPr>
        <p:spPr>
          <a:xfrm>
            <a:off x="7610381" y="3332493"/>
            <a:ext cx="87741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finishB</a:t>
            </a:r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50F5ADD-12B1-4524-B63C-48AEBE87D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03055"/>
              </p:ext>
            </p:extLst>
          </p:nvPr>
        </p:nvGraphicFramePr>
        <p:xfrm>
          <a:off x="2031999" y="5418181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486172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4221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21004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82314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06968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864437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4654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8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10541"/>
                  </a:ext>
                </a:extLst>
              </a:tr>
            </a:tbl>
          </a:graphicData>
        </a:graphic>
      </p:graphicFrame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0CEF962-6472-4C5A-B95F-47039512F643}"/>
              </a:ext>
            </a:extLst>
          </p:cNvPr>
          <p:cNvSpPr/>
          <p:nvPr/>
        </p:nvSpPr>
        <p:spPr>
          <a:xfrm>
            <a:off x="2213497" y="4887566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avail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CFAAC64-CC3D-4005-AC0B-F1F5D5409775}"/>
              </a:ext>
            </a:extLst>
          </p:cNvPr>
          <p:cNvSpPr/>
          <p:nvPr/>
        </p:nvSpPr>
        <p:spPr>
          <a:xfrm>
            <a:off x="2213497" y="6246593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startC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84BB547-62A7-4473-B169-7D326D08245B}"/>
              </a:ext>
            </a:extLst>
          </p:cNvPr>
          <p:cNvSpPr/>
          <p:nvPr/>
        </p:nvSpPr>
        <p:spPr>
          <a:xfrm>
            <a:off x="8946101" y="4682524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655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EC04-5822-4DDF-9698-CBD8D43C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673FF195-1C2A-495F-A25E-80ED4DBC87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858611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400061899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701445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484686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880221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713695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8200104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185594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4063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4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64228"/>
                  </a:ext>
                </a:extLst>
              </a:tr>
            </a:tbl>
          </a:graphicData>
        </a:graphic>
      </p:graphicFrame>
      <p:sp>
        <p:nvSpPr>
          <p:cNvPr id="6" name="矩形: 圓角 5">
            <a:extLst>
              <a:ext uri="{FF2B5EF4-FFF2-40B4-BE49-F238E27FC236}">
                <a16:creationId xmlns:a16="http://schemas.microsoft.com/office/drawing/2014/main" id="{17EBF05E-B762-4132-9CB2-824D1C261704}"/>
              </a:ext>
            </a:extLst>
          </p:cNvPr>
          <p:cNvSpPr/>
          <p:nvPr/>
        </p:nvSpPr>
        <p:spPr>
          <a:xfrm>
            <a:off x="1100831" y="3332495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A2C5144-2FCC-41A4-9F44-32ECE8A6FE7D}"/>
              </a:ext>
            </a:extLst>
          </p:cNvPr>
          <p:cNvSpPr/>
          <p:nvPr/>
        </p:nvSpPr>
        <p:spPr>
          <a:xfrm>
            <a:off x="4990729" y="3332495"/>
            <a:ext cx="87741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finishA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48C47F2-6926-45C7-A4F6-A1B614AE881D}"/>
              </a:ext>
            </a:extLst>
          </p:cNvPr>
          <p:cNvSpPr/>
          <p:nvPr/>
        </p:nvSpPr>
        <p:spPr>
          <a:xfrm>
            <a:off x="10290697" y="3332492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avail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8A02479-0F78-4162-8977-1683D93AD6FC}"/>
              </a:ext>
            </a:extLst>
          </p:cNvPr>
          <p:cNvSpPr/>
          <p:nvPr/>
        </p:nvSpPr>
        <p:spPr>
          <a:xfrm>
            <a:off x="7636274" y="2843625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startB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F897AE5-269C-4251-9303-D31C7E87767A}"/>
              </a:ext>
            </a:extLst>
          </p:cNvPr>
          <p:cNvSpPr/>
          <p:nvPr/>
        </p:nvSpPr>
        <p:spPr>
          <a:xfrm>
            <a:off x="7610381" y="3332493"/>
            <a:ext cx="87741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finishB</a:t>
            </a:r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50F5ADD-12B1-4524-B63C-48AEBE87DBF2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5418181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486172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4221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21004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82314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06968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864437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4654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8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10541"/>
                  </a:ext>
                </a:extLst>
              </a:tr>
            </a:tbl>
          </a:graphicData>
        </a:graphic>
      </p:graphicFrame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0CEF962-6472-4C5A-B95F-47039512F643}"/>
              </a:ext>
            </a:extLst>
          </p:cNvPr>
          <p:cNvSpPr/>
          <p:nvPr/>
        </p:nvSpPr>
        <p:spPr>
          <a:xfrm>
            <a:off x="3367594" y="4887566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avail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8D81932-FCC5-483E-9BD0-0F896EB2734D}"/>
              </a:ext>
            </a:extLst>
          </p:cNvPr>
          <p:cNvSpPr/>
          <p:nvPr/>
        </p:nvSpPr>
        <p:spPr>
          <a:xfrm>
            <a:off x="2213497" y="6246593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startC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5F8BF70-9F1B-4D58-A561-B857AAE34CF3}"/>
              </a:ext>
            </a:extLst>
          </p:cNvPr>
          <p:cNvSpPr/>
          <p:nvPr/>
        </p:nvSpPr>
        <p:spPr>
          <a:xfrm>
            <a:off x="8946101" y="4682524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startC</a:t>
            </a:r>
            <a:endParaRPr lang="zh-TW" altLang="en-US" dirty="0"/>
          </a:p>
        </p:txBody>
      </p:sp>
      <p:sp>
        <p:nvSpPr>
          <p:cNvPr id="15" name="Text Box 184">
            <a:extLst>
              <a:ext uri="{FF2B5EF4-FFF2-40B4-BE49-F238E27FC236}">
                <a16:creationId xmlns:a16="http://schemas.microsoft.com/office/drawing/2014/main" id="{BB28FE62-71DC-4638-9C37-94A547204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424" y="1825625"/>
            <a:ext cx="3223959" cy="83099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A(X) = X</a:t>
            </a:r>
            <a:r>
              <a:rPr lang="en-US" altLang="zh-TW" sz="2400" baseline="30000" dirty="0"/>
              <a:t>4 </a:t>
            </a:r>
            <a:r>
              <a:rPr lang="en-US" altLang="zh-TW" sz="2400" dirty="0"/>
              <a:t>+ 10X</a:t>
            </a:r>
            <a:r>
              <a:rPr lang="en-US" altLang="zh-TW" sz="2400" baseline="30000" dirty="0"/>
              <a:t>3 </a:t>
            </a:r>
            <a:r>
              <a:rPr lang="en-US" altLang="zh-TW" sz="2400" dirty="0"/>
              <a:t>+ 3X</a:t>
            </a:r>
            <a:r>
              <a:rPr lang="en-US" altLang="zh-TW" sz="2400" baseline="30000" dirty="0"/>
              <a:t>2 </a:t>
            </a:r>
            <a:r>
              <a:rPr lang="en-US" altLang="zh-TW" sz="2400" dirty="0"/>
              <a:t>+ 1</a:t>
            </a:r>
          </a:p>
          <a:p>
            <a:r>
              <a:rPr lang="en-US" altLang="zh-TW" sz="2400" dirty="0"/>
              <a:t>B(X) = 2X</a:t>
            </a:r>
            <a:r>
              <a:rPr lang="en-US" altLang="zh-TW" sz="2400" baseline="30000" dirty="0"/>
              <a:t>1000 </a:t>
            </a:r>
            <a:r>
              <a:rPr lang="en-US" altLang="zh-TW" sz="2400" dirty="0"/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77347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EC04-5822-4DDF-9698-CBD8D43C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673FF195-1C2A-495F-A25E-80ED4DBC8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630537"/>
              </p:ext>
            </p:extLst>
          </p:nvPr>
        </p:nvGraphicFramePr>
        <p:xfrm>
          <a:off x="838200" y="3858611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400061899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701445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484686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880221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713695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8200104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185594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4063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4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64228"/>
                  </a:ext>
                </a:extLst>
              </a:tr>
            </a:tbl>
          </a:graphicData>
        </a:graphic>
      </p:graphicFrame>
      <p:sp>
        <p:nvSpPr>
          <p:cNvPr id="6" name="矩形: 圓角 5">
            <a:extLst>
              <a:ext uri="{FF2B5EF4-FFF2-40B4-BE49-F238E27FC236}">
                <a16:creationId xmlns:a16="http://schemas.microsoft.com/office/drawing/2014/main" id="{17EBF05E-B762-4132-9CB2-824D1C261704}"/>
              </a:ext>
            </a:extLst>
          </p:cNvPr>
          <p:cNvSpPr/>
          <p:nvPr/>
        </p:nvSpPr>
        <p:spPr>
          <a:xfrm>
            <a:off x="2396230" y="3332492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A2C5144-2FCC-41A4-9F44-32ECE8A6FE7D}"/>
              </a:ext>
            </a:extLst>
          </p:cNvPr>
          <p:cNvSpPr/>
          <p:nvPr/>
        </p:nvSpPr>
        <p:spPr>
          <a:xfrm>
            <a:off x="4990729" y="3332495"/>
            <a:ext cx="87741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finishA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8A02479-0F78-4162-8977-1683D93AD6FC}"/>
              </a:ext>
            </a:extLst>
          </p:cNvPr>
          <p:cNvSpPr/>
          <p:nvPr/>
        </p:nvSpPr>
        <p:spPr>
          <a:xfrm>
            <a:off x="7636274" y="2843625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startB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F897AE5-269C-4251-9303-D31C7E87767A}"/>
              </a:ext>
            </a:extLst>
          </p:cNvPr>
          <p:cNvSpPr/>
          <p:nvPr/>
        </p:nvSpPr>
        <p:spPr>
          <a:xfrm>
            <a:off x="7610381" y="3332493"/>
            <a:ext cx="87741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finishB</a:t>
            </a:r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50F5ADD-12B1-4524-B63C-48AEBE87D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47565"/>
              </p:ext>
            </p:extLst>
          </p:nvPr>
        </p:nvGraphicFramePr>
        <p:xfrm>
          <a:off x="2031999" y="5418181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486172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4221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21004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82314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06968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864437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4654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8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10541"/>
                  </a:ext>
                </a:extLst>
              </a:tr>
            </a:tbl>
          </a:graphicData>
        </a:graphic>
      </p:graphicFrame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0CEF962-6472-4C5A-B95F-47039512F643}"/>
              </a:ext>
            </a:extLst>
          </p:cNvPr>
          <p:cNvSpPr/>
          <p:nvPr/>
        </p:nvSpPr>
        <p:spPr>
          <a:xfrm>
            <a:off x="4503936" y="4887565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avail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2B62253-CC83-4559-988D-9FFC81DDBEA7}"/>
              </a:ext>
            </a:extLst>
          </p:cNvPr>
          <p:cNvSpPr/>
          <p:nvPr/>
        </p:nvSpPr>
        <p:spPr>
          <a:xfrm>
            <a:off x="2213497" y="6246593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startC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72551F0-8835-4712-A996-8CFB41E0ED8C}"/>
              </a:ext>
            </a:extLst>
          </p:cNvPr>
          <p:cNvSpPr/>
          <p:nvPr/>
        </p:nvSpPr>
        <p:spPr>
          <a:xfrm>
            <a:off x="8946101" y="4682524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startC</a:t>
            </a:r>
            <a:endParaRPr lang="zh-TW" altLang="en-US" dirty="0"/>
          </a:p>
        </p:txBody>
      </p:sp>
      <p:sp>
        <p:nvSpPr>
          <p:cNvPr id="15" name="Text Box 184">
            <a:extLst>
              <a:ext uri="{FF2B5EF4-FFF2-40B4-BE49-F238E27FC236}">
                <a16:creationId xmlns:a16="http://schemas.microsoft.com/office/drawing/2014/main" id="{BA0ECC76-D437-41F8-8104-C31A0E725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424" y="1825625"/>
            <a:ext cx="3223959" cy="83099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A(X) = X</a:t>
            </a:r>
            <a:r>
              <a:rPr lang="en-US" altLang="zh-TW" sz="2400" baseline="30000" dirty="0"/>
              <a:t>4 </a:t>
            </a:r>
            <a:r>
              <a:rPr lang="en-US" altLang="zh-TW" sz="2400" dirty="0"/>
              <a:t>+ 10X</a:t>
            </a:r>
            <a:r>
              <a:rPr lang="en-US" altLang="zh-TW" sz="2400" baseline="30000" dirty="0"/>
              <a:t>3 </a:t>
            </a:r>
            <a:r>
              <a:rPr lang="en-US" altLang="zh-TW" sz="2400" dirty="0"/>
              <a:t>+ 3X</a:t>
            </a:r>
            <a:r>
              <a:rPr lang="en-US" altLang="zh-TW" sz="2400" baseline="30000" dirty="0"/>
              <a:t>2 </a:t>
            </a:r>
            <a:r>
              <a:rPr lang="en-US" altLang="zh-TW" sz="2400" dirty="0"/>
              <a:t>+ 1</a:t>
            </a:r>
          </a:p>
          <a:p>
            <a:r>
              <a:rPr lang="en-US" altLang="zh-TW" sz="2400" dirty="0"/>
              <a:t>B(X) = 2X</a:t>
            </a:r>
            <a:r>
              <a:rPr lang="en-US" altLang="zh-TW" sz="2400" baseline="30000" dirty="0"/>
              <a:t>1000 </a:t>
            </a:r>
            <a:r>
              <a:rPr lang="en-US" altLang="zh-TW" sz="2400" dirty="0"/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352727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EC04-5822-4DDF-9698-CBD8D43C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673FF195-1C2A-495F-A25E-80ED4DBC8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459698"/>
              </p:ext>
            </p:extLst>
          </p:nvPr>
        </p:nvGraphicFramePr>
        <p:xfrm>
          <a:off x="838200" y="3858611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400061899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701445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484686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880221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713695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8200104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185594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4063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4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64228"/>
                  </a:ext>
                </a:extLst>
              </a:tr>
            </a:tbl>
          </a:graphicData>
        </a:graphic>
      </p:graphicFrame>
      <p:sp>
        <p:nvSpPr>
          <p:cNvPr id="6" name="矩形: 圓角 5">
            <a:extLst>
              <a:ext uri="{FF2B5EF4-FFF2-40B4-BE49-F238E27FC236}">
                <a16:creationId xmlns:a16="http://schemas.microsoft.com/office/drawing/2014/main" id="{17EBF05E-B762-4132-9CB2-824D1C261704}"/>
              </a:ext>
            </a:extLst>
          </p:cNvPr>
          <p:cNvSpPr/>
          <p:nvPr/>
        </p:nvSpPr>
        <p:spPr>
          <a:xfrm>
            <a:off x="3706797" y="3332492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A2C5144-2FCC-41A4-9F44-32ECE8A6FE7D}"/>
              </a:ext>
            </a:extLst>
          </p:cNvPr>
          <p:cNvSpPr/>
          <p:nvPr/>
        </p:nvSpPr>
        <p:spPr>
          <a:xfrm>
            <a:off x="4990729" y="3332495"/>
            <a:ext cx="87741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finishA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8A02479-0F78-4162-8977-1683D93AD6FC}"/>
              </a:ext>
            </a:extLst>
          </p:cNvPr>
          <p:cNvSpPr/>
          <p:nvPr/>
        </p:nvSpPr>
        <p:spPr>
          <a:xfrm>
            <a:off x="7636274" y="2843625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startB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F897AE5-269C-4251-9303-D31C7E87767A}"/>
              </a:ext>
            </a:extLst>
          </p:cNvPr>
          <p:cNvSpPr/>
          <p:nvPr/>
        </p:nvSpPr>
        <p:spPr>
          <a:xfrm>
            <a:off x="7610381" y="3332493"/>
            <a:ext cx="87741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finishB</a:t>
            </a:r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50F5ADD-12B1-4524-B63C-48AEBE87D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0235"/>
              </p:ext>
            </p:extLst>
          </p:nvPr>
        </p:nvGraphicFramePr>
        <p:xfrm>
          <a:off x="2031999" y="5418181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486172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4221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21004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82314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06968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864437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4654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8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10541"/>
                  </a:ext>
                </a:extLst>
              </a:tr>
            </a:tbl>
          </a:graphicData>
        </a:graphic>
      </p:graphicFrame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0CEF962-6472-4C5A-B95F-47039512F643}"/>
              </a:ext>
            </a:extLst>
          </p:cNvPr>
          <p:cNvSpPr/>
          <p:nvPr/>
        </p:nvSpPr>
        <p:spPr>
          <a:xfrm>
            <a:off x="5683187" y="4887565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avail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DC0C5DF-8A86-4690-A843-94DB4E97F3E0}"/>
              </a:ext>
            </a:extLst>
          </p:cNvPr>
          <p:cNvSpPr/>
          <p:nvPr/>
        </p:nvSpPr>
        <p:spPr>
          <a:xfrm>
            <a:off x="2213497" y="6246593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startC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8FFA9AE-6426-4E2F-8001-CBECF7B385DF}"/>
              </a:ext>
            </a:extLst>
          </p:cNvPr>
          <p:cNvSpPr/>
          <p:nvPr/>
        </p:nvSpPr>
        <p:spPr>
          <a:xfrm>
            <a:off x="8946101" y="4682524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startC</a:t>
            </a:r>
            <a:endParaRPr lang="zh-TW" altLang="en-US" dirty="0"/>
          </a:p>
        </p:txBody>
      </p:sp>
      <p:sp>
        <p:nvSpPr>
          <p:cNvPr id="15" name="Text Box 184">
            <a:extLst>
              <a:ext uri="{FF2B5EF4-FFF2-40B4-BE49-F238E27FC236}">
                <a16:creationId xmlns:a16="http://schemas.microsoft.com/office/drawing/2014/main" id="{C9823313-F3F9-4056-B027-925490E9F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424" y="1825625"/>
            <a:ext cx="3223959" cy="83099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A(X) = X</a:t>
            </a:r>
            <a:r>
              <a:rPr lang="en-US" altLang="zh-TW" sz="2400" baseline="30000" dirty="0"/>
              <a:t>4 </a:t>
            </a:r>
            <a:r>
              <a:rPr lang="en-US" altLang="zh-TW" sz="2400" dirty="0"/>
              <a:t>+ 10X</a:t>
            </a:r>
            <a:r>
              <a:rPr lang="en-US" altLang="zh-TW" sz="2400" baseline="30000" dirty="0"/>
              <a:t>3 </a:t>
            </a:r>
            <a:r>
              <a:rPr lang="en-US" altLang="zh-TW" sz="2400" dirty="0"/>
              <a:t>+ 3X</a:t>
            </a:r>
            <a:r>
              <a:rPr lang="en-US" altLang="zh-TW" sz="2400" baseline="30000" dirty="0"/>
              <a:t>2 </a:t>
            </a:r>
            <a:r>
              <a:rPr lang="en-US" altLang="zh-TW" sz="2400" dirty="0"/>
              <a:t>+ 1</a:t>
            </a:r>
          </a:p>
          <a:p>
            <a:r>
              <a:rPr lang="en-US" altLang="zh-TW" sz="2400" dirty="0"/>
              <a:t>B(X) = 2X</a:t>
            </a:r>
            <a:r>
              <a:rPr lang="en-US" altLang="zh-TW" sz="2400" baseline="30000" dirty="0"/>
              <a:t>1000 </a:t>
            </a:r>
            <a:r>
              <a:rPr lang="en-US" altLang="zh-TW" sz="2400" dirty="0"/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304892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EC04-5822-4DDF-9698-CBD8D43C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673FF195-1C2A-495F-A25E-80ED4DBC8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960221"/>
              </p:ext>
            </p:extLst>
          </p:nvPr>
        </p:nvGraphicFramePr>
        <p:xfrm>
          <a:off x="838200" y="3858611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400061899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701445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484686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880221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713695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8200104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185594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4063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4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64228"/>
                  </a:ext>
                </a:extLst>
              </a:tr>
            </a:tbl>
          </a:graphicData>
        </a:graphic>
      </p:graphicFrame>
      <p:sp>
        <p:nvSpPr>
          <p:cNvPr id="6" name="矩形: 圓角 5">
            <a:extLst>
              <a:ext uri="{FF2B5EF4-FFF2-40B4-BE49-F238E27FC236}">
                <a16:creationId xmlns:a16="http://schemas.microsoft.com/office/drawing/2014/main" id="{17EBF05E-B762-4132-9CB2-824D1C261704}"/>
              </a:ext>
            </a:extLst>
          </p:cNvPr>
          <p:cNvSpPr/>
          <p:nvPr/>
        </p:nvSpPr>
        <p:spPr>
          <a:xfrm>
            <a:off x="5016622" y="2846991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A2C5144-2FCC-41A4-9F44-32ECE8A6FE7D}"/>
              </a:ext>
            </a:extLst>
          </p:cNvPr>
          <p:cNvSpPr/>
          <p:nvPr/>
        </p:nvSpPr>
        <p:spPr>
          <a:xfrm>
            <a:off x="4990729" y="3332495"/>
            <a:ext cx="87741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finishA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8A02479-0F78-4162-8977-1683D93AD6FC}"/>
              </a:ext>
            </a:extLst>
          </p:cNvPr>
          <p:cNvSpPr/>
          <p:nvPr/>
        </p:nvSpPr>
        <p:spPr>
          <a:xfrm>
            <a:off x="7636274" y="2843625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startB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F897AE5-269C-4251-9303-D31C7E87767A}"/>
              </a:ext>
            </a:extLst>
          </p:cNvPr>
          <p:cNvSpPr/>
          <p:nvPr/>
        </p:nvSpPr>
        <p:spPr>
          <a:xfrm>
            <a:off x="7610381" y="3332493"/>
            <a:ext cx="87741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finishB</a:t>
            </a:r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50F5ADD-12B1-4524-B63C-48AEBE87D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7638"/>
              </p:ext>
            </p:extLst>
          </p:nvPr>
        </p:nvGraphicFramePr>
        <p:xfrm>
          <a:off x="2031999" y="5418181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486172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4221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21004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82314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06968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864437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4654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8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10541"/>
                  </a:ext>
                </a:extLst>
              </a:tr>
            </a:tbl>
          </a:graphicData>
        </a:graphic>
      </p:graphicFrame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0CEF962-6472-4C5A-B95F-47039512F643}"/>
              </a:ext>
            </a:extLst>
          </p:cNvPr>
          <p:cNvSpPr/>
          <p:nvPr/>
        </p:nvSpPr>
        <p:spPr>
          <a:xfrm>
            <a:off x="6847640" y="4882658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avail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3B6D951-0E31-4EF2-90CB-A1F280B4B4D3}"/>
              </a:ext>
            </a:extLst>
          </p:cNvPr>
          <p:cNvSpPr/>
          <p:nvPr/>
        </p:nvSpPr>
        <p:spPr>
          <a:xfrm>
            <a:off x="2213497" y="6246593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startC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C1C2290-DD81-4E34-93BC-5CF10A499828}"/>
              </a:ext>
            </a:extLst>
          </p:cNvPr>
          <p:cNvSpPr/>
          <p:nvPr/>
        </p:nvSpPr>
        <p:spPr>
          <a:xfrm>
            <a:off x="8946101" y="4682524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startC</a:t>
            </a:r>
            <a:endParaRPr lang="zh-TW" altLang="en-US" dirty="0"/>
          </a:p>
        </p:txBody>
      </p:sp>
      <p:sp>
        <p:nvSpPr>
          <p:cNvPr id="15" name="Text Box 184">
            <a:extLst>
              <a:ext uri="{FF2B5EF4-FFF2-40B4-BE49-F238E27FC236}">
                <a16:creationId xmlns:a16="http://schemas.microsoft.com/office/drawing/2014/main" id="{AEA81110-51D8-425C-85A0-8AED101D9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424" y="1825625"/>
            <a:ext cx="3223959" cy="83099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A(X) = X</a:t>
            </a:r>
            <a:r>
              <a:rPr lang="en-US" altLang="zh-TW" sz="2400" baseline="30000" dirty="0"/>
              <a:t>4 </a:t>
            </a:r>
            <a:r>
              <a:rPr lang="en-US" altLang="zh-TW" sz="2400" dirty="0"/>
              <a:t>+ 10X</a:t>
            </a:r>
            <a:r>
              <a:rPr lang="en-US" altLang="zh-TW" sz="2400" baseline="30000" dirty="0"/>
              <a:t>3 </a:t>
            </a:r>
            <a:r>
              <a:rPr lang="en-US" altLang="zh-TW" sz="2400" dirty="0"/>
              <a:t>+ 3X</a:t>
            </a:r>
            <a:r>
              <a:rPr lang="en-US" altLang="zh-TW" sz="2400" baseline="30000" dirty="0"/>
              <a:t>2 </a:t>
            </a:r>
            <a:r>
              <a:rPr lang="en-US" altLang="zh-TW" sz="2400" dirty="0"/>
              <a:t>+ 1</a:t>
            </a:r>
          </a:p>
          <a:p>
            <a:r>
              <a:rPr lang="en-US" altLang="zh-TW" sz="2400" dirty="0"/>
              <a:t>B(X) = 2X</a:t>
            </a:r>
            <a:r>
              <a:rPr lang="en-US" altLang="zh-TW" sz="2400" baseline="30000" dirty="0"/>
              <a:t>1000 </a:t>
            </a:r>
            <a:r>
              <a:rPr lang="en-US" altLang="zh-TW" sz="2400" dirty="0"/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275901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EC04-5822-4DDF-9698-CBD8D43C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673FF195-1C2A-495F-A25E-80ED4DBC8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901889"/>
              </p:ext>
            </p:extLst>
          </p:nvPr>
        </p:nvGraphicFramePr>
        <p:xfrm>
          <a:off x="838200" y="3858611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400061899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701445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484686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880221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713695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8200104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185594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4063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4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64228"/>
                  </a:ext>
                </a:extLst>
              </a:tr>
            </a:tbl>
          </a:graphicData>
        </a:graphic>
      </p:graphicFrame>
      <p:sp>
        <p:nvSpPr>
          <p:cNvPr id="6" name="矩形: 圓角 5">
            <a:extLst>
              <a:ext uri="{FF2B5EF4-FFF2-40B4-BE49-F238E27FC236}">
                <a16:creationId xmlns:a16="http://schemas.microsoft.com/office/drawing/2014/main" id="{17EBF05E-B762-4132-9CB2-824D1C261704}"/>
              </a:ext>
            </a:extLst>
          </p:cNvPr>
          <p:cNvSpPr/>
          <p:nvPr/>
        </p:nvSpPr>
        <p:spPr>
          <a:xfrm>
            <a:off x="6326448" y="3332492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A2C5144-2FCC-41A4-9F44-32ECE8A6FE7D}"/>
              </a:ext>
            </a:extLst>
          </p:cNvPr>
          <p:cNvSpPr/>
          <p:nvPr/>
        </p:nvSpPr>
        <p:spPr>
          <a:xfrm>
            <a:off x="4990729" y="3332495"/>
            <a:ext cx="87741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finishA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8A02479-0F78-4162-8977-1683D93AD6FC}"/>
              </a:ext>
            </a:extLst>
          </p:cNvPr>
          <p:cNvSpPr/>
          <p:nvPr/>
        </p:nvSpPr>
        <p:spPr>
          <a:xfrm>
            <a:off x="8976801" y="3332493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startB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F897AE5-269C-4251-9303-D31C7E87767A}"/>
              </a:ext>
            </a:extLst>
          </p:cNvPr>
          <p:cNvSpPr/>
          <p:nvPr/>
        </p:nvSpPr>
        <p:spPr>
          <a:xfrm>
            <a:off x="7610381" y="3332493"/>
            <a:ext cx="87741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finishB</a:t>
            </a:r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50F5ADD-12B1-4524-B63C-48AEBE87D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02087"/>
              </p:ext>
            </p:extLst>
          </p:nvPr>
        </p:nvGraphicFramePr>
        <p:xfrm>
          <a:off x="2031999" y="5418181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486172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42218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21004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82314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06968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864437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4654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8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10541"/>
                  </a:ext>
                </a:extLst>
              </a:tr>
            </a:tbl>
          </a:graphicData>
        </a:graphic>
      </p:graphicFrame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0CEF962-6472-4C5A-B95F-47039512F643}"/>
              </a:ext>
            </a:extLst>
          </p:cNvPr>
          <p:cNvSpPr/>
          <p:nvPr/>
        </p:nvSpPr>
        <p:spPr>
          <a:xfrm>
            <a:off x="7995818" y="4887566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avail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6CABF52-C1C3-4E33-8B53-1CED60BE97DD}"/>
              </a:ext>
            </a:extLst>
          </p:cNvPr>
          <p:cNvSpPr/>
          <p:nvPr/>
        </p:nvSpPr>
        <p:spPr>
          <a:xfrm>
            <a:off x="2213497" y="6246593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startC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A66844F-8FC9-4E96-AADD-6C5C34DF8017}"/>
              </a:ext>
            </a:extLst>
          </p:cNvPr>
          <p:cNvSpPr/>
          <p:nvPr/>
        </p:nvSpPr>
        <p:spPr>
          <a:xfrm>
            <a:off x="8946101" y="4682524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startC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DCDA696-7E55-4302-B270-ED0F4323D3A7}"/>
              </a:ext>
            </a:extLst>
          </p:cNvPr>
          <p:cNvSpPr/>
          <p:nvPr/>
        </p:nvSpPr>
        <p:spPr>
          <a:xfrm>
            <a:off x="6830625" y="6246592"/>
            <a:ext cx="87741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finishC</a:t>
            </a:r>
            <a:endParaRPr lang="zh-TW" altLang="en-US" dirty="0"/>
          </a:p>
        </p:txBody>
      </p:sp>
      <p:sp>
        <p:nvSpPr>
          <p:cNvPr id="16" name="Text Box 184">
            <a:extLst>
              <a:ext uri="{FF2B5EF4-FFF2-40B4-BE49-F238E27FC236}">
                <a16:creationId xmlns:a16="http://schemas.microsoft.com/office/drawing/2014/main" id="{F9E97BF5-5DCD-40E0-B367-26D28635A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424" y="1825625"/>
            <a:ext cx="3223959" cy="83099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A(X) = X</a:t>
            </a:r>
            <a:r>
              <a:rPr lang="en-US" altLang="zh-TW" sz="2400" baseline="30000" dirty="0"/>
              <a:t>4 </a:t>
            </a:r>
            <a:r>
              <a:rPr lang="en-US" altLang="zh-TW" sz="2400" dirty="0"/>
              <a:t>+ 10X</a:t>
            </a:r>
            <a:r>
              <a:rPr lang="en-US" altLang="zh-TW" sz="2400" baseline="30000" dirty="0"/>
              <a:t>3 </a:t>
            </a:r>
            <a:r>
              <a:rPr lang="en-US" altLang="zh-TW" sz="2400" dirty="0"/>
              <a:t>+ 3X</a:t>
            </a:r>
            <a:r>
              <a:rPr lang="en-US" altLang="zh-TW" sz="2400" baseline="30000" dirty="0"/>
              <a:t>2 </a:t>
            </a:r>
            <a:r>
              <a:rPr lang="en-US" altLang="zh-TW" sz="2400" dirty="0"/>
              <a:t>+ 1</a:t>
            </a:r>
          </a:p>
          <a:p>
            <a:r>
              <a:rPr lang="en-US" altLang="zh-TW" sz="2400" dirty="0"/>
              <a:t>B(X) = 2X</a:t>
            </a:r>
            <a:r>
              <a:rPr lang="en-US" altLang="zh-TW" sz="2400" baseline="30000" dirty="0"/>
              <a:t>1000 </a:t>
            </a:r>
            <a:r>
              <a:rPr lang="en-US" altLang="zh-TW" sz="2400" dirty="0"/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402481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EC04-5822-4DDF-9698-CBD8D43C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F65F1-5408-40C6-8B9E-42C26187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altLang="zh-TW" dirty="0"/>
              <a:t>int startA = 0;</a:t>
            </a:r>
          </a:p>
          <a:p>
            <a:pPr marL="0" indent="0">
              <a:buNone/>
            </a:pPr>
            <a:r>
              <a:rPr lang="sv-SE" altLang="zh-TW" dirty="0"/>
              <a:t>int finishA = 3;</a:t>
            </a:r>
          </a:p>
          <a:p>
            <a:pPr marL="0" indent="0">
              <a:buNone/>
            </a:pPr>
            <a:r>
              <a:rPr lang="sv-SE" altLang="zh-TW" dirty="0"/>
              <a:t>int startB = 4;</a:t>
            </a:r>
          </a:p>
          <a:p>
            <a:pPr marL="0" indent="0">
              <a:buNone/>
            </a:pPr>
            <a:r>
              <a:rPr lang="sv-SE" altLang="zh-TW" dirty="0"/>
              <a:t>int finishB = 5;</a:t>
            </a:r>
          </a:p>
          <a:p>
            <a:pPr marL="0" indent="0">
              <a:buNone/>
            </a:pPr>
            <a:r>
              <a:rPr lang="sv-SE" altLang="zh-TW" dirty="0"/>
              <a:t>int startC;</a:t>
            </a:r>
          </a:p>
          <a:p>
            <a:pPr marL="0" indent="0">
              <a:buNone/>
            </a:pPr>
            <a:r>
              <a:rPr lang="sv-SE" altLang="zh-TW" dirty="0"/>
              <a:t>int finishC;</a:t>
            </a:r>
          </a:p>
          <a:p>
            <a:pPr marL="0" indent="0">
              <a:buNone/>
            </a:pPr>
            <a:r>
              <a:rPr lang="sv-SE" altLang="zh-TW" dirty="0"/>
              <a:t>int avail = 6;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1388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EC04-5822-4DDF-9698-CBD8D43C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F65F1-5408-40C6-8B9E-42C26187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8"/>
            <a:ext cx="10515600" cy="5437572"/>
          </a:xfrm>
        </p:spPr>
        <p:txBody>
          <a:bodyPr>
            <a:noAutofit/>
          </a:bodyPr>
          <a:lstStyle/>
          <a:p>
            <a:pPr marL="0" indent="0">
              <a:lnSpc>
                <a:spcPts val="800"/>
              </a:lnSpc>
              <a:buNone/>
            </a:pPr>
            <a:r>
              <a:rPr lang="en-US" altLang="zh-TW" sz="1600" dirty="0" err="1"/>
              <a:t>startC</a:t>
            </a:r>
            <a:r>
              <a:rPr lang="en-US" altLang="zh-TW" sz="1600" dirty="0"/>
              <a:t> = avail;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while(</a:t>
            </a:r>
            <a:r>
              <a:rPr lang="en-US" altLang="zh-TW" sz="1600" dirty="0" err="1"/>
              <a:t>startA</a:t>
            </a:r>
            <a:r>
              <a:rPr lang="en-US" altLang="zh-TW" sz="1600" dirty="0"/>
              <a:t> &lt;= </a:t>
            </a:r>
            <a:r>
              <a:rPr lang="en-US" altLang="zh-TW" sz="1600" dirty="0" err="1"/>
              <a:t>finishA</a:t>
            </a:r>
            <a:r>
              <a:rPr lang="en-US" altLang="zh-TW" sz="1600" dirty="0"/>
              <a:t> &amp;&amp; </a:t>
            </a:r>
            <a:r>
              <a:rPr lang="en-US" altLang="zh-TW" sz="1600" dirty="0" err="1"/>
              <a:t>startB</a:t>
            </a:r>
            <a:r>
              <a:rPr lang="en-US" altLang="zh-TW" sz="1600" dirty="0"/>
              <a:t> &lt;= </a:t>
            </a:r>
            <a:r>
              <a:rPr lang="en-US" altLang="zh-TW" sz="1600" dirty="0" err="1"/>
              <a:t>finishB</a:t>
            </a:r>
            <a:r>
              <a:rPr lang="en-US" altLang="zh-TW" sz="1600" dirty="0"/>
              <a:t>)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	if(terms[</a:t>
            </a:r>
            <a:r>
              <a:rPr lang="en-US" altLang="zh-TW" sz="1600" dirty="0" err="1"/>
              <a:t>startA</a:t>
            </a:r>
            <a:r>
              <a:rPr lang="en-US" altLang="zh-TW" sz="1600" dirty="0"/>
              <a:t>].</a:t>
            </a:r>
            <a:r>
              <a:rPr lang="en-US" altLang="zh-TW" sz="1600" dirty="0" err="1"/>
              <a:t>expon</a:t>
            </a:r>
            <a:r>
              <a:rPr lang="en-US" altLang="zh-TW" sz="1600" dirty="0"/>
              <a:t> &gt; terms[</a:t>
            </a:r>
            <a:r>
              <a:rPr lang="en-US" altLang="zh-TW" sz="1600" dirty="0" err="1"/>
              <a:t>startB</a:t>
            </a:r>
            <a:r>
              <a:rPr lang="en-US" altLang="zh-TW" sz="1600" dirty="0"/>
              <a:t>].</a:t>
            </a:r>
            <a:r>
              <a:rPr lang="en-US" altLang="zh-TW" sz="1600" dirty="0" err="1"/>
              <a:t>expon</a:t>
            </a:r>
            <a:r>
              <a:rPr lang="en-US" altLang="zh-TW" sz="1600" dirty="0"/>
              <a:t>)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	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		terms[avail].</a:t>
            </a:r>
            <a:r>
              <a:rPr lang="en-US" altLang="zh-TW" sz="1600" dirty="0" err="1"/>
              <a:t>expon</a:t>
            </a:r>
            <a:r>
              <a:rPr lang="en-US" altLang="zh-TW" sz="1600" dirty="0"/>
              <a:t> = terms[</a:t>
            </a:r>
            <a:r>
              <a:rPr lang="en-US" altLang="zh-TW" sz="1600" dirty="0" err="1"/>
              <a:t>startA</a:t>
            </a:r>
            <a:r>
              <a:rPr lang="en-US" altLang="zh-TW" sz="1600" dirty="0"/>
              <a:t>].</a:t>
            </a:r>
            <a:r>
              <a:rPr lang="en-US" altLang="zh-TW" sz="1600" dirty="0" err="1"/>
              <a:t>expon</a:t>
            </a:r>
            <a:r>
              <a:rPr lang="en-US" altLang="zh-TW" sz="1600" dirty="0"/>
              <a:t>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		terms[avail].</a:t>
            </a:r>
            <a:r>
              <a:rPr lang="en-US" altLang="zh-TW" sz="1600" dirty="0" err="1"/>
              <a:t>coef</a:t>
            </a:r>
            <a:r>
              <a:rPr lang="en-US" altLang="zh-TW" sz="1600" dirty="0"/>
              <a:t> = terms[</a:t>
            </a:r>
            <a:r>
              <a:rPr lang="en-US" altLang="zh-TW" sz="1600" dirty="0" err="1"/>
              <a:t>startA</a:t>
            </a:r>
            <a:r>
              <a:rPr lang="en-US" altLang="zh-TW" sz="1600" dirty="0"/>
              <a:t>].</a:t>
            </a:r>
            <a:r>
              <a:rPr lang="en-US" altLang="zh-TW" sz="1600" dirty="0" err="1"/>
              <a:t>coef</a:t>
            </a:r>
            <a:r>
              <a:rPr lang="en-US" altLang="zh-TW" sz="1600" dirty="0"/>
              <a:t>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		</a:t>
            </a:r>
            <a:r>
              <a:rPr lang="en-US" altLang="zh-TW" sz="1600" dirty="0" err="1"/>
              <a:t>startA</a:t>
            </a:r>
            <a:r>
              <a:rPr lang="en-US" altLang="zh-TW" sz="1600" dirty="0"/>
              <a:t>++;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	}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	else if(terms[</a:t>
            </a:r>
            <a:r>
              <a:rPr lang="en-US" altLang="zh-TW" sz="1600" dirty="0" err="1"/>
              <a:t>startA</a:t>
            </a:r>
            <a:r>
              <a:rPr lang="en-US" altLang="zh-TW" sz="1600" dirty="0"/>
              <a:t>].</a:t>
            </a:r>
            <a:r>
              <a:rPr lang="en-US" altLang="zh-TW" sz="1600" dirty="0" err="1"/>
              <a:t>expon</a:t>
            </a:r>
            <a:r>
              <a:rPr lang="en-US" altLang="zh-TW" sz="1600" dirty="0"/>
              <a:t> &lt; terms[</a:t>
            </a:r>
            <a:r>
              <a:rPr lang="en-US" altLang="zh-TW" sz="1600" dirty="0" err="1"/>
              <a:t>startB</a:t>
            </a:r>
            <a:r>
              <a:rPr lang="en-US" altLang="zh-TW" sz="1600" dirty="0"/>
              <a:t>].</a:t>
            </a:r>
            <a:r>
              <a:rPr lang="en-US" altLang="zh-TW" sz="1600" dirty="0" err="1"/>
              <a:t>expon</a:t>
            </a:r>
            <a:r>
              <a:rPr lang="en-US" altLang="zh-TW" sz="1600" dirty="0"/>
              <a:t>)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	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		…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	}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	else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	{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		terms[avail].</a:t>
            </a:r>
            <a:r>
              <a:rPr lang="en-US" altLang="zh-TW" sz="1600" dirty="0" err="1"/>
              <a:t>coef</a:t>
            </a:r>
            <a:r>
              <a:rPr lang="en-US" altLang="zh-TW" sz="1600" dirty="0"/>
              <a:t> = terms[</a:t>
            </a:r>
            <a:r>
              <a:rPr lang="en-US" altLang="zh-TW" sz="1600" dirty="0" err="1"/>
              <a:t>startA</a:t>
            </a:r>
            <a:r>
              <a:rPr lang="en-US" altLang="zh-TW" sz="1600" dirty="0"/>
              <a:t>].</a:t>
            </a:r>
            <a:r>
              <a:rPr lang="en-US" altLang="zh-TW" sz="1600" dirty="0" err="1"/>
              <a:t>coef</a:t>
            </a:r>
            <a:r>
              <a:rPr lang="en-US" altLang="zh-TW" sz="1600" dirty="0"/>
              <a:t> + terms[</a:t>
            </a:r>
            <a:r>
              <a:rPr lang="en-US" altLang="zh-TW" sz="1600" dirty="0" err="1"/>
              <a:t>startB</a:t>
            </a:r>
            <a:r>
              <a:rPr lang="en-US" altLang="zh-TW" sz="1600" dirty="0"/>
              <a:t>].</a:t>
            </a:r>
            <a:r>
              <a:rPr lang="en-US" altLang="zh-TW" sz="1600" dirty="0" err="1"/>
              <a:t>coef</a:t>
            </a:r>
            <a:r>
              <a:rPr lang="en-US" altLang="zh-TW" sz="1600" dirty="0"/>
              <a:t>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		</a:t>
            </a:r>
            <a:r>
              <a:rPr lang="en-US" altLang="zh-TW" sz="1600" dirty="0" err="1"/>
              <a:t>startA</a:t>
            </a:r>
            <a:r>
              <a:rPr lang="en-US" altLang="zh-TW" sz="1600" dirty="0"/>
              <a:t>++;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		</a:t>
            </a:r>
            <a:r>
              <a:rPr lang="en-US" altLang="zh-TW" sz="1600" dirty="0" err="1"/>
              <a:t>startB</a:t>
            </a:r>
            <a:r>
              <a:rPr lang="en-US" altLang="zh-TW" sz="1600" dirty="0"/>
              <a:t>++;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	}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	avail++;</a:t>
            </a:r>
          </a:p>
          <a:p>
            <a:pPr marL="0" indent="0">
              <a:lnSpc>
                <a:spcPts val="800"/>
              </a:lnSpc>
              <a:buNone/>
            </a:pPr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98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EC04-5822-4DDF-9698-CBD8D43C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F65F1-5408-40C6-8B9E-42C26187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while(</a:t>
            </a:r>
            <a:r>
              <a:rPr lang="en-US" altLang="zh-TW" dirty="0" err="1"/>
              <a:t>startA</a:t>
            </a:r>
            <a:r>
              <a:rPr lang="en-US" altLang="zh-TW" dirty="0"/>
              <a:t> &lt;= </a:t>
            </a:r>
            <a:r>
              <a:rPr lang="en-US" altLang="zh-TW" dirty="0" err="1"/>
              <a:t>finishA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terms[avail].</a:t>
            </a:r>
            <a:r>
              <a:rPr lang="en-US" altLang="zh-TW" dirty="0" err="1"/>
              <a:t>expon</a:t>
            </a:r>
            <a:r>
              <a:rPr lang="en-US" altLang="zh-TW" dirty="0"/>
              <a:t> = terms[</a:t>
            </a:r>
            <a:r>
              <a:rPr lang="en-US" altLang="zh-TW" dirty="0" err="1"/>
              <a:t>startA</a:t>
            </a:r>
            <a:r>
              <a:rPr lang="en-US" altLang="zh-TW" dirty="0"/>
              <a:t>].</a:t>
            </a:r>
            <a:r>
              <a:rPr lang="en-US" altLang="zh-TW" dirty="0" err="1"/>
              <a:t>expon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terms[avail].</a:t>
            </a:r>
            <a:r>
              <a:rPr lang="en-US" altLang="zh-TW" dirty="0" err="1"/>
              <a:t>coef</a:t>
            </a:r>
            <a:r>
              <a:rPr lang="en-US" altLang="zh-TW" dirty="0"/>
              <a:t> = terms[</a:t>
            </a:r>
            <a:r>
              <a:rPr lang="en-US" altLang="zh-TW" dirty="0" err="1"/>
              <a:t>startA</a:t>
            </a:r>
            <a:r>
              <a:rPr lang="en-US" altLang="zh-TW" dirty="0"/>
              <a:t>].</a:t>
            </a:r>
            <a:r>
              <a:rPr lang="en-US" altLang="zh-TW" dirty="0" err="1"/>
              <a:t>coef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startA</a:t>
            </a:r>
            <a:r>
              <a:rPr lang="en-US" altLang="zh-TW" dirty="0"/>
              <a:t>++;</a:t>
            </a:r>
          </a:p>
          <a:p>
            <a:pPr marL="0" indent="0">
              <a:buNone/>
            </a:pPr>
            <a:r>
              <a:rPr lang="en-US" altLang="zh-TW" dirty="0"/>
              <a:t>	avail++;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while(</a:t>
            </a:r>
            <a:r>
              <a:rPr lang="en-US" altLang="zh-TW" dirty="0" err="1"/>
              <a:t>startB</a:t>
            </a:r>
            <a:r>
              <a:rPr lang="en-US" altLang="zh-TW" dirty="0"/>
              <a:t> &lt;= </a:t>
            </a:r>
            <a:r>
              <a:rPr lang="en-US" altLang="zh-TW" dirty="0" err="1"/>
              <a:t>finishB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terms[avail].</a:t>
            </a:r>
            <a:r>
              <a:rPr lang="en-US" altLang="zh-TW" dirty="0" err="1"/>
              <a:t>expon</a:t>
            </a:r>
            <a:r>
              <a:rPr lang="en-US" altLang="zh-TW" dirty="0"/>
              <a:t> = terms[</a:t>
            </a:r>
            <a:r>
              <a:rPr lang="en-US" altLang="zh-TW" dirty="0" err="1"/>
              <a:t>startB</a:t>
            </a:r>
            <a:r>
              <a:rPr lang="en-US" altLang="zh-TW" dirty="0"/>
              <a:t>].</a:t>
            </a:r>
            <a:r>
              <a:rPr lang="en-US" altLang="zh-TW" dirty="0" err="1"/>
              <a:t>expon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terms[avail].</a:t>
            </a:r>
            <a:r>
              <a:rPr lang="en-US" altLang="zh-TW" dirty="0" err="1"/>
              <a:t>coef</a:t>
            </a:r>
            <a:r>
              <a:rPr lang="en-US" altLang="zh-TW" dirty="0"/>
              <a:t> = terms[</a:t>
            </a:r>
            <a:r>
              <a:rPr lang="en-US" altLang="zh-TW" dirty="0" err="1"/>
              <a:t>startB</a:t>
            </a:r>
            <a:r>
              <a:rPr lang="en-US" altLang="zh-TW" dirty="0"/>
              <a:t>].</a:t>
            </a:r>
            <a:r>
              <a:rPr lang="en-US" altLang="zh-TW" dirty="0" err="1"/>
              <a:t>coef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startB</a:t>
            </a:r>
            <a:r>
              <a:rPr lang="en-US" altLang="zh-TW" dirty="0"/>
              <a:t>++;</a:t>
            </a:r>
          </a:p>
          <a:p>
            <a:pPr marL="0" indent="0">
              <a:buNone/>
            </a:pPr>
            <a:r>
              <a:rPr lang="en-US" altLang="zh-TW" dirty="0"/>
              <a:t>	avail++;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 err="1"/>
              <a:t>finishC</a:t>
            </a:r>
            <a:r>
              <a:rPr lang="en-US" altLang="zh-TW" dirty="0"/>
              <a:t> = avail – 1;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17EF1B-FB64-4428-9EE4-328A7D30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2704544"/>
            <a:ext cx="53244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6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F8600-EDAE-406D-9940-CF4B5916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304B7F-063F-4B68-BC7B-EBFFD092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strcpy</a:t>
            </a:r>
            <a:r>
              <a:rPr lang="en-US" altLang="zh-TW" dirty="0"/>
              <a:t>(char *</a:t>
            </a:r>
            <a:r>
              <a:rPr lang="en-US" altLang="zh-TW" dirty="0" err="1"/>
              <a:t>dest</a:t>
            </a:r>
            <a:r>
              <a:rPr lang="en-US" altLang="zh-TW" dirty="0"/>
              <a:t>, char *</a:t>
            </a:r>
            <a:r>
              <a:rPr lang="en-US" altLang="zh-TW" dirty="0" err="1"/>
              <a:t>src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E3BCA6-317C-4B15-AF01-80AE32A3B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453889"/>
            <a:ext cx="72580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4A335-1B80-4E51-A877-F33B249E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AA255-82BE-4E17-A9EA-8D7D1982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浪費儲存空間</a:t>
            </a:r>
          </a:p>
        </p:txBody>
      </p:sp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id="{3FAA9251-3CF9-43B8-B1C1-8C9E579FD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5904"/>
              </p:ext>
            </p:extLst>
          </p:nvPr>
        </p:nvGraphicFramePr>
        <p:xfrm>
          <a:off x="4398434" y="1756731"/>
          <a:ext cx="32004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816100" imgH="1371600" progId="Equation.3">
                  <p:embed/>
                </p:oleObj>
              </mc:Choice>
              <mc:Fallback>
                <p:oleObj name="Equation" r:id="rId3" imgW="1816100" imgH="1371600" progId="Equation.3">
                  <p:embed/>
                  <p:pic>
                    <p:nvPicPr>
                      <p:cNvPr id="205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434" y="1756731"/>
                        <a:ext cx="3200400" cy="241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>
            <a:extLst>
              <a:ext uri="{FF2B5EF4-FFF2-40B4-BE49-F238E27FC236}">
                <a16:creationId xmlns:a16="http://schemas.microsoft.com/office/drawing/2014/main" id="{56E42250-4869-4772-B445-5FE64DFA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736" y="1390019"/>
            <a:ext cx="309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zh-TW" sz="1800" b="1" dirty="0"/>
              <a:t>  0       1       2        3     4          5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C2F729CF-B074-4CCD-8EE2-BB7406D98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8112" y="1750381"/>
            <a:ext cx="609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zh-TW" sz="1400" b="1" dirty="0"/>
              <a:t>0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1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2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3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4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5</a:t>
            </a:r>
          </a:p>
          <a:p>
            <a:endParaRPr lang="zh-TW" altLang="zh-TW" sz="1600" b="1" dirty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BE89B00E-E15A-45C2-8CAC-F05E5C3DF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936" y="3883981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400"/>
              <a:t>6*6</a:t>
            </a:r>
          </a:p>
        </p:txBody>
      </p:sp>
    </p:spTree>
    <p:extLst>
      <p:ext uri="{BB962C8B-B14F-4D97-AF65-F5344CB8AC3E}">
        <p14:creationId xmlns:p14="http://schemas.microsoft.com/office/powerpoint/2010/main" val="418580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4A335-1B80-4E51-A877-F33B249E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AA255-82BE-4E17-A9EA-8D7D1982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如何有效的儲存稀疏矩陣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Row</a:t>
            </a:r>
          </a:p>
          <a:p>
            <a:pPr marL="0" indent="0" algn="ctr">
              <a:buNone/>
            </a:pPr>
            <a:r>
              <a:rPr lang="en-US" altLang="zh-TW" dirty="0"/>
              <a:t>Column</a:t>
            </a:r>
          </a:p>
          <a:p>
            <a:pPr marL="0" indent="0" algn="ctr">
              <a:buNone/>
            </a:pPr>
            <a:r>
              <a:rPr lang="en-US" altLang="zh-TW" dirty="0"/>
              <a:t>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48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4A335-1B80-4E51-A877-F33B249E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AA255-82BE-4E17-A9EA-8D7D1982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typedef struct 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row;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col;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value;</a:t>
            </a:r>
          </a:p>
          <a:p>
            <a:pPr marL="0" indent="0">
              <a:buNone/>
            </a:pPr>
            <a:r>
              <a:rPr lang="en-US" altLang="zh-TW" dirty="0"/>
              <a:t>} sparse;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sparse </a:t>
            </a:r>
            <a:r>
              <a:rPr lang="en-US" altLang="zh-TW" dirty="0" err="1"/>
              <a:t>sp</a:t>
            </a:r>
            <a:r>
              <a:rPr lang="en-US" altLang="zh-TW" dirty="0"/>
              <a:t>[101];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272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4A335-1B80-4E51-A877-F33B249E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AA255-82BE-4E17-A9EA-8D7D1982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第一個結構儲存矩陣的資訊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sp</a:t>
            </a:r>
            <a:r>
              <a:rPr lang="en-US" altLang="zh-TW" dirty="0"/>
              <a:t>[0].row = </a:t>
            </a:r>
            <a:r>
              <a:rPr lang="zh-TW" altLang="en-US" dirty="0"/>
              <a:t>矩陣列數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sp</a:t>
            </a:r>
            <a:r>
              <a:rPr lang="en-US" altLang="zh-TW" dirty="0"/>
              <a:t>[0].column = </a:t>
            </a:r>
            <a:r>
              <a:rPr lang="zh-TW" altLang="en-US" dirty="0"/>
              <a:t>矩陣行數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sp</a:t>
            </a:r>
            <a:r>
              <a:rPr lang="en-US" altLang="zh-TW" dirty="0"/>
              <a:t>[0].value = </a:t>
            </a:r>
            <a:r>
              <a:rPr lang="zh-TW" altLang="en-US" dirty="0"/>
              <a:t>矩陣中的非</a:t>
            </a:r>
            <a:r>
              <a:rPr lang="en-US" altLang="zh-TW" dirty="0"/>
              <a:t>0</a:t>
            </a:r>
            <a:r>
              <a:rPr lang="zh-TW" altLang="en-US" dirty="0"/>
              <a:t>個數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364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4A335-1B80-4E51-A877-F33B249E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AA255-82BE-4E17-A9EA-8D7D1982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sp</a:t>
            </a:r>
            <a:r>
              <a:rPr lang="en-US" altLang="zh-TW" dirty="0"/>
              <a:t>[0].row = 6;</a:t>
            </a:r>
          </a:p>
          <a:p>
            <a:pPr marL="0" indent="0">
              <a:buNone/>
            </a:pPr>
            <a:r>
              <a:rPr lang="en-US" altLang="zh-TW" dirty="0" err="1"/>
              <a:t>sp</a:t>
            </a:r>
            <a:r>
              <a:rPr lang="en-US" altLang="zh-TW" dirty="0"/>
              <a:t>[0].column = 6;</a:t>
            </a:r>
          </a:p>
          <a:p>
            <a:pPr marL="0" indent="0">
              <a:buNone/>
            </a:pPr>
            <a:r>
              <a:rPr lang="en-US" altLang="zh-TW" dirty="0" err="1"/>
              <a:t>sp</a:t>
            </a:r>
            <a:r>
              <a:rPr lang="en-US" altLang="zh-TW" dirty="0"/>
              <a:t>[0].value = 8;</a:t>
            </a:r>
            <a:endParaRPr lang="zh-TW" altLang="en-US" dirty="0"/>
          </a:p>
        </p:txBody>
      </p:sp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id="{EFB71582-9897-4234-8CA6-FE35A5CC0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457689"/>
              </p:ext>
            </p:extLst>
          </p:nvPr>
        </p:nvGraphicFramePr>
        <p:xfrm>
          <a:off x="8153400" y="731837"/>
          <a:ext cx="32004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1816100" imgH="1371600" progId="Equation.3">
                  <p:embed/>
                </p:oleObj>
              </mc:Choice>
              <mc:Fallback>
                <p:oleObj name="Equation" r:id="rId3" imgW="1816100" imgH="1371600" progId="Equation.3">
                  <p:embed/>
                  <p:pic>
                    <p:nvPicPr>
                      <p:cNvPr id="4" name="Object 0">
                        <a:extLst>
                          <a:ext uri="{FF2B5EF4-FFF2-40B4-BE49-F238E27FC236}">
                            <a16:creationId xmlns:a16="http://schemas.microsoft.com/office/drawing/2014/main" id="{3FAA9251-3CF9-43B8-B1C1-8C9E579FDC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731837"/>
                        <a:ext cx="3200400" cy="241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>
            <a:extLst>
              <a:ext uri="{FF2B5EF4-FFF2-40B4-BE49-F238E27FC236}">
                <a16:creationId xmlns:a16="http://schemas.microsoft.com/office/drawing/2014/main" id="{F2155A5C-C217-47FD-94A9-0A46066D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702" y="365125"/>
            <a:ext cx="309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zh-TW" sz="1800" b="1" dirty="0"/>
              <a:t>  0       1       2        3     4          5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18BAF9B-F44B-48C2-B6AC-DD3088256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078" y="725487"/>
            <a:ext cx="609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zh-TW" sz="1400" b="1" dirty="0"/>
              <a:t>0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1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2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3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4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5</a:t>
            </a:r>
          </a:p>
          <a:p>
            <a:endParaRPr lang="zh-TW" altLang="zh-TW" sz="1600" b="1" dirty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C5BB5EA4-5A3F-4CEF-B48F-986B323C4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6902" y="2859087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400"/>
              <a:t>6*6</a:t>
            </a:r>
          </a:p>
        </p:txBody>
      </p:sp>
    </p:spTree>
    <p:extLst>
      <p:ext uri="{BB962C8B-B14F-4D97-AF65-F5344CB8AC3E}">
        <p14:creationId xmlns:p14="http://schemas.microsoft.com/office/powerpoint/2010/main" val="3284633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4A335-1B80-4E51-A877-F33B249E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AA255-82BE-4E17-A9EA-8D7D19829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index = 1;</a:t>
            </a:r>
          </a:p>
          <a:p>
            <a:pPr marL="0" indent="0">
              <a:buNone/>
            </a:pPr>
            <a:r>
              <a:rPr lang="en-US" altLang="zh-TW" dirty="0"/>
              <a:t>for(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sp</a:t>
            </a:r>
            <a:r>
              <a:rPr lang="en-US" altLang="zh-TW" dirty="0"/>
              <a:t>[0].row;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for(j = 0; j &lt; </a:t>
            </a:r>
            <a:r>
              <a:rPr lang="en-US" altLang="zh-TW" dirty="0" err="1"/>
              <a:t>sp</a:t>
            </a:r>
            <a:r>
              <a:rPr lang="en-US" altLang="zh-TW" dirty="0"/>
              <a:t>[0].column; </a:t>
            </a:r>
            <a:r>
              <a:rPr lang="en-US" altLang="zh-TW" dirty="0" err="1"/>
              <a:t>j++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	{</a:t>
            </a:r>
          </a:p>
          <a:p>
            <a:pPr marL="0" indent="0">
              <a:buNone/>
            </a:pPr>
            <a:r>
              <a:rPr lang="en-US" altLang="zh-TW" dirty="0"/>
              <a:t>		if(a[</a:t>
            </a:r>
            <a:r>
              <a:rPr lang="en-US" altLang="zh-TW" dirty="0" err="1"/>
              <a:t>i</a:t>
            </a:r>
            <a:r>
              <a:rPr lang="en-US" altLang="zh-TW" dirty="0"/>
              <a:t>][j] != 0)</a:t>
            </a:r>
          </a:p>
          <a:p>
            <a:pPr marL="0" indent="0">
              <a:buNone/>
            </a:pPr>
            <a:r>
              <a:rPr lang="en-US" altLang="zh-TW" dirty="0"/>
              <a:t>		{</a:t>
            </a:r>
          </a:p>
          <a:p>
            <a:pPr marL="0" indent="0">
              <a:buNone/>
            </a:pPr>
            <a:r>
              <a:rPr lang="en-US" altLang="zh-TW" dirty="0"/>
              <a:t>			</a:t>
            </a:r>
            <a:r>
              <a:rPr lang="en-US" altLang="zh-TW" dirty="0" err="1"/>
              <a:t>sp</a:t>
            </a:r>
            <a:r>
              <a:rPr lang="en-US" altLang="zh-TW" dirty="0"/>
              <a:t>[index].row =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		</a:t>
            </a:r>
            <a:r>
              <a:rPr lang="en-US" altLang="zh-TW" dirty="0" err="1"/>
              <a:t>sp</a:t>
            </a:r>
            <a:r>
              <a:rPr lang="en-US" altLang="zh-TW" dirty="0"/>
              <a:t>[index].column = j;</a:t>
            </a:r>
          </a:p>
          <a:p>
            <a:pPr marL="0" indent="0">
              <a:buNone/>
            </a:pPr>
            <a:r>
              <a:rPr lang="en-US" altLang="zh-TW" dirty="0"/>
              <a:t>			</a:t>
            </a:r>
            <a:r>
              <a:rPr lang="en-US" altLang="zh-TW" dirty="0" err="1"/>
              <a:t>sp</a:t>
            </a:r>
            <a:r>
              <a:rPr lang="en-US" altLang="zh-TW" dirty="0"/>
              <a:t>[index].value = a[</a:t>
            </a:r>
            <a:r>
              <a:rPr lang="en-US" altLang="zh-TW" dirty="0" err="1"/>
              <a:t>i</a:t>
            </a:r>
            <a:r>
              <a:rPr lang="en-US" altLang="zh-TW" dirty="0"/>
              <a:t>][j];</a:t>
            </a:r>
          </a:p>
          <a:p>
            <a:pPr marL="0" indent="0">
              <a:buNone/>
            </a:pPr>
            <a:r>
              <a:rPr lang="en-US" altLang="zh-TW" dirty="0"/>
              <a:t>			index++;</a:t>
            </a:r>
          </a:p>
          <a:p>
            <a:pPr marL="0" indent="0">
              <a:buNone/>
            </a:pPr>
            <a:r>
              <a:rPr lang="en-US" altLang="zh-TW" dirty="0"/>
              <a:t>		}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id="{EFB71582-9897-4234-8CA6-FE35A5CC0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0" y="731837"/>
          <a:ext cx="32004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816100" imgH="1371600" progId="Equation.3">
                  <p:embed/>
                </p:oleObj>
              </mc:Choice>
              <mc:Fallback>
                <p:oleObj name="Equation" r:id="rId3" imgW="1816100" imgH="1371600" progId="Equation.3">
                  <p:embed/>
                  <p:pic>
                    <p:nvPicPr>
                      <p:cNvPr id="4" name="Object 0">
                        <a:extLst>
                          <a:ext uri="{FF2B5EF4-FFF2-40B4-BE49-F238E27FC236}">
                            <a16:creationId xmlns:a16="http://schemas.microsoft.com/office/drawing/2014/main" id="{EFB71582-9897-4234-8CA6-FE35A5CC08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731837"/>
                        <a:ext cx="3200400" cy="241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>
            <a:extLst>
              <a:ext uri="{FF2B5EF4-FFF2-40B4-BE49-F238E27FC236}">
                <a16:creationId xmlns:a16="http://schemas.microsoft.com/office/drawing/2014/main" id="{F2155A5C-C217-47FD-94A9-0A46066D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702" y="365125"/>
            <a:ext cx="309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zh-TW" sz="1800" b="1" dirty="0"/>
              <a:t>  0       1       2        3     4          5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18BAF9B-F44B-48C2-B6AC-DD3088256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078" y="725487"/>
            <a:ext cx="609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zh-TW" sz="1400" b="1" dirty="0"/>
              <a:t>0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1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2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3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4</a:t>
            </a:r>
          </a:p>
          <a:p>
            <a:endParaRPr lang="zh-TW" altLang="zh-TW" sz="1400" b="1" dirty="0"/>
          </a:p>
          <a:p>
            <a:r>
              <a:rPr lang="zh-TW" altLang="zh-TW" sz="1400" b="1" dirty="0"/>
              <a:t>5</a:t>
            </a:r>
          </a:p>
          <a:p>
            <a:endParaRPr lang="zh-TW" altLang="zh-TW" sz="1600" b="1" dirty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C5BB5EA4-5A3F-4CEF-B48F-986B323C4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6902" y="2859087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400"/>
              <a:t>6*6</a:t>
            </a:r>
          </a:p>
        </p:txBody>
      </p:sp>
    </p:spTree>
    <p:extLst>
      <p:ext uri="{BB962C8B-B14F-4D97-AF65-F5344CB8AC3E}">
        <p14:creationId xmlns:p14="http://schemas.microsoft.com/office/powerpoint/2010/main" val="183075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5D87C9-3618-4D7A-A8A1-DA8B3748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2223CF-7733-48F5-BC75-1BAE1ABD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F6E450-6983-47D3-91A0-079C228E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967706"/>
            <a:ext cx="104870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84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D46B0-458A-423A-A32D-54C47E23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C1450-C2FB-4805-BC28-8CD286A0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in last out</a:t>
            </a:r>
            <a:endParaRPr lang="zh-TW" altLang="en-US" dirty="0"/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EF6E7468-D64A-41A3-B490-DEB3DCE27D8B}"/>
              </a:ext>
            </a:extLst>
          </p:cNvPr>
          <p:cNvSpPr/>
          <p:nvPr/>
        </p:nvSpPr>
        <p:spPr>
          <a:xfrm>
            <a:off x="4577918" y="1825625"/>
            <a:ext cx="3036163" cy="3906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7DB20C3A-900C-4CF6-850E-66C4C6581DEA}"/>
              </a:ext>
            </a:extLst>
          </p:cNvPr>
          <p:cNvSpPr/>
          <p:nvPr/>
        </p:nvSpPr>
        <p:spPr>
          <a:xfrm>
            <a:off x="8329843" y="2960719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6" name="圓柱形 5">
            <a:extLst>
              <a:ext uri="{FF2B5EF4-FFF2-40B4-BE49-F238E27FC236}">
                <a16:creationId xmlns:a16="http://schemas.microsoft.com/office/drawing/2014/main" id="{BE87A51F-836B-4C1B-987B-E1771631E342}"/>
              </a:ext>
            </a:extLst>
          </p:cNvPr>
          <p:cNvSpPr/>
          <p:nvPr/>
        </p:nvSpPr>
        <p:spPr>
          <a:xfrm>
            <a:off x="8329843" y="4001294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7" name="圓柱形 6">
            <a:extLst>
              <a:ext uri="{FF2B5EF4-FFF2-40B4-BE49-F238E27FC236}">
                <a16:creationId xmlns:a16="http://schemas.microsoft.com/office/drawing/2014/main" id="{E73FCD94-8089-486A-B2FE-40252180C6C5}"/>
              </a:ext>
            </a:extLst>
          </p:cNvPr>
          <p:cNvSpPr/>
          <p:nvPr/>
        </p:nvSpPr>
        <p:spPr>
          <a:xfrm>
            <a:off x="8329843" y="5041869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8" name="圓柱形 7">
            <a:extLst>
              <a:ext uri="{FF2B5EF4-FFF2-40B4-BE49-F238E27FC236}">
                <a16:creationId xmlns:a16="http://schemas.microsoft.com/office/drawing/2014/main" id="{849E1CBD-70CC-4030-9C4A-015C09B0E478}"/>
              </a:ext>
            </a:extLst>
          </p:cNvPr>
          <p:cNvSpPr/>
          <p:nvPr/>
        </p:nvSpPr>
        <p:spPr>
          <a:xfrm>
            <a:off x="8329843" y="1920144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9" name="圓柱形 8">
            <a:extLst>
              <a:ext uri="{FF2B5EF4-FFF2-40B4-BE49-F238E27FC236}">
                <a16:creationId xmlns:a16="http://schemas.microsoft.com/office/drawing/2014/main" id="{5FB62C17-6808-4B66-9701-E9F84A919962}"/>
              </a:ext>
            </a:extLst>
          </p:cNvPr>
          <p:cNvSpPr/>
          <p:nvPr/>
        </p:nvSpPr>
        <p:spPr>
          <a:xfrm>
            <a:off x="4706643" y="4830818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400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D46B0-458A-423A-A32D-54C47E23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C1450-C2FB-4805-BC28-8CD286A0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in last out</a:t>
            </a:r>
          </a:p>
          <a:p>
            <a:pPr marL="0" indent="0">
              <a:buNone/>
            </a:pPr>
            <a:r>
              <a:rPr lang="en-US" altLang="zh-TW" dirty="0"/>
              <a:t>(Push)</a:t>
            </a:r>
            <a:endParaRPr lang="zh-TW" altLang="en-US" dirty="0"/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EF6E7468-D64A-41A3-B490-DEB3DCE27D8B}"/>
              </a:ext>
            </a:extLst>
          </p:cNvPr>
          <p:cNvSpPr/>
          <p:nvPr/>
        </p:nvSpPr>
        <p:spPr>
          <a:xfrm>
            <a:off x="4577918" y="1825625"/>
            <a:ext cx="3036163" cy="3906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7DB20C3A-900C-4CF6-850E-66C4C6581DEA}"/>
              </a:ext>
            </a:extLst>
          </p:cNvPr>
          <p:cNvSpPr/>
          <p:nvPr/>
        </p:nvSpPr>
        <p:spPr>
          <a:xfrm>
            <a:off x="8329843" y="2960719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6" name="圓柱形 5">
            <a:extLst>
              <a:ext uri="{FF2B5EF4-FFF2-40B4-BE49-F238E27FC236}">
                <a16:creationId xmlns:a16="http://schemas.microsoft.com/office/drawing/2014/main" id="{BE87A51F-836B-4C1B-987B-E1771631E342}"/>
              </a:ext>
            </a:extLst>
          </p:cNvPr>
          <p:cNvSpPr/>
          <p:nvPr/>
        </p:nvSpPr>
        <p:spPr>
          <a:xfrm>
            <a:off x="8329843" y="4001294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7" name="圓柱形 6">
            <a:extLst>
              <a:ext uri="{FF2B5EF4-FFF2-40B4-BE49-F238E27FC236}">
                <a16:creationId xmlns:a16="http://schemas.microsoft.com/office/drawing/2014/main" id="{E73FCD94-8089-486A-B2FE-40252180C6C5}"/>
              </a:ext>
            </a:extLst>
          </p:cNvPr>
          <p:cNvSpPr/>
          <p:nvPr/>
        </p:nvSpPr>
        <p:spPr>
          <a:xfrm>
            <a:off x="8329843" y="5041869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9" name="圓柱形 8">
            <a:extLst>
              <a:ext uri="{FF2B5EF4-FFF2-40B4-BE49-F238E27FC236}">
                <a16:creationId xmlns:a16="http://schemas.microsoft.com/office/drawing/2014/main" id="{5FB62C17-6808-4B66-9701-E9F84A919962}"/>
              </a:ext>
            </a:extLst>
          </p:cNvPr>
          <p:cNvSpPr/>
          <p:nvPr/>
        </p:nvSpPr>
        <p:spPr>
          <a:xfrm>
            <a:off x="4706643" y="4830818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8" name="圓柱形 7">
            <a:extLst>
              <a:ext uri="{FF2B5EF4-FFF2-40B4-BE49-F238E27FC236}">
                <a16:creationId xmlns:a16="http://schemas.microsoft.com/office/drawing/2014/main" id="{849E1CBD-70CC-4030-9C4A-015C09B0E478}"/>
              </a:ext>
            </a:extLst>
          </p:cNvPr>
          <p:cNvSpPr/>
          <p:nvPr/>
        </p:nvSpPr>
        <p:spPr>
          <a:xfrm>
            <a:off x="4706643" y="4264336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934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D46B0-458A-423A-A32D-54C47E23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C1450-C2FB-4805-BC28-8CD286A0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in last out</a:t>
            </a:r>
            <a:endParaRPr lang="zh-TW" altLang="en-US" dirty="0"/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EF6E7468-D64A-41A3-B490-DEB3DCE27D8B}"/>
              </a:ext>
            </a:extLst>
          </p:cNvPr>
          <p:cNvSpPr/>
          <p:nvPr/>
        </p:nvSpPr>
        <p:spPr>
          <a:xfrm>
            <a:off x="4577918" y="1825625"/>
            <a:ext cx="3036163" cy="3906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柱形 5">
            <a:extLst>
              <a:ext uri="{FF2B5EF4-FFF2-40B4-BE49-F238E27FC236}">
                <a16:creationId xmlns:a16="http://schemas.microsoft.com/office/drawing/2014/main" id="{BE87A51F-836B-4C1B-987B-E1771631E342}"/>
              </a:ext>
            </a:extLst>
          </p:cNvPr>
          <p:cNvSpPr/>
          <p:nvPr/>
        </p:nvSpPr>
        <p:spPr>
          <a:xfrm>
            <a:off x="8329843" y="4001294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7" name="圓柱形 6">
            <a:extLst>
              <a:ext uri="{FF2B5EF4-FFF2-40B4-BE49-F238E27FC236}">
                <a16:creationId xmlns:a16="http://schemas.microsoft.com/office/drawing/2014/main" id="{E73FCD94-8089-486A-B2FE-40252180C6C5}"/>
              </a:ext>
            </a:extLst>
          </p:cNvPr>
          <p:cNvSpPr/>
          <p:nvPr/>
        </p:nvSpPr>
        <p:spPr>
          <a:xfrm>
            <a:off x="8329843" y="5041869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9" name="圓柱形 8">
            <a:extLst>
              <a:ext uri="{FF2B5EF4-FFF2-40B4-BE49-F238E27FC236}">
                <a16:creationId xmlns:a16="http://schemas.microsoft.com/office/drawing/2014/main" id="{5FB62C17-6808-4B66-9701-E9F84A919962}"/>
              </a:ext>
            </a:extLst>
          </p:cNvPr>
          <p:cNvSpPr/>
          <p:nvPr/>
        </p:nvSpPr>
        <p:spPr>
          <a:xfrm>
            <a:off x="4706643" y="4830818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8" name="圓柱形 7">
            <a:extLst>
              <a:ext uri="{FF2B5EF4-FFF2-40B4-BE49-F238E27FC236}">
                <a16:creationId xmlns:a16="http://schemas.microsoft.com/office/drawing/2014/main" id="{849E1CBD-70CC-4030-9C4A-015C09B0E478}"/>
              </a:ext>
            </a:extLst>
          </p:cNvPr>
          <p:cNvSpPr/>
          <p:nvPr/>
        </p:nvSpPr>
        <p:spPr>
          <a:xfrm>
            <a:off x="4706643" y="4264336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7DB20C3A-900C-4CF6-850E-66C4C6581DEA}"/>
              </a:ext>
            </a:extLst>
          </p:cNvPr>
          <p:cNvSpPr/>
          <p:nvPr/>
        </p:nvSpPr>
        <p:spPr>
          <a:xfrm>
            <a:off x="4706643" y="3716654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221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F8600-EDAE-406D-9940-CF4B5916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304B7F-063F-4B68-BC7B-EBFFD092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strcat</a:t>
            </a:r>
            <a:r>
              <a:rPr lang="en-US" altLang="zh-TW" dirty="0"/>
              <a:t>(char *</a:t>
            </a:r>
            <a:r>
              <a:rPr lang="en-US" altLang="zh-TW" dirty="0" err="1"/>
              <a:t>dest</a:t>
            </a:r>
            <a:r>
              <a:rPr lang="en-US" altLang="zh-TW" dirty="0"/>
              <a:t>, char *</a:t>
            </a:r>
            <a:r>
              <a:rPr lang="en-US" altLang="zh-TW" dirty="0" err="1"/>
              <a:t>src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A6173D-5391-4A17-81A8-639CB91C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368581"/>
            <a:ext cx="72771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D46B0-458A-423A-A32D-54C47E23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C1450-C2FB-4805-BC28-8CD286A0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in last out</a:t>
            </a:r>
            <a:endParaRPr lang="zh-TW" altLang="en-US" dirty="0"/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EF6E7468-D64A-41A3-B490-DEB3DCE27D8B}"/>
              </a:ext>
            </a:extLst>
          </p:cNvPr>
          <p:cNvSpPr/>
          <p:nvPr/>
        </p:nvSpPr>
        <p:spPr>
          <a:xfrm>
            <a:off x="4577918" y="1825625"/>
            <a:ext cx="3036163" cy="3906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柱形 6">
            <a:extLst>
              <a:ext uri="{FF2B5EF4-FFF2-40B4-BE49-F238E27FC236}">
                <a16:creationId xmlns:a16="http://schemas.microsoft.com/office/drawing/2014/main" id="{E73FCD94-8089-486A-B2FE-40252180C6C5}"/>
              </a:ext>
            </a:extLst>
          </p:cNvPr>
          <p:cNvSpPr/>
          <p:nvPr/>
        </p:nvSpPr>
        <p:spPr>
          <a:xfrm>
            <a:off x="8329843" y="5041869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9" name="圓柱形 8">
            <a:extLst>
              <a:ext uri="{FF2B5EF4-FFF2-40B4-BE49-F238E27FC236}">
                <a16:creationId xmlns:a16="http://schemas.microsoft.com/office/drawing/2014/main" id="{5FB62C17-6808-4B66-9701-E9F84A919962}"/>
              </a:ext>
            </a:extLst>
          </p:cNvPr>
          <p:cNvSpPr/>
          <p:nvPr/>
        </p:nvSpPr>
        <p:spPr>
          <a:xfrm>
            <a:off x="4706643" y="4830818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8" name="圓柱形 7">
            <a:extLst>
              <a:ext uri="{FF2B5EF4-FFF2-40B4-BE49-F238E27FC236}">
                <a16:creationId xmlns:a16="http://schemas.microsoft.com/office/drawing/2014/main" id="{849E1CBD-70CC-4030-9C4A-015C09B0E478}"/>
              </a:ext>
            </a:extLst>
          </p:cNvPr>
          <p:cNvSpPr/>
          <p:nvPr/>
        </p:nvSpPr>
        <p:spPr>
          <a:xfrm>
            <a:off x="4706643" y="4264336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7DB20C3A-900C-4CF6-850E-66C4C6581DEA}"/>
              </a:ext>
            </a:extLst>
          </p:cNvPr>
          <p:cNvSpPr/>
          <p:nvPr/>
        </p:nvSpPr>
        <p:spPr>
          <a:xfrm>
            <a:off x="4706643" y="3716654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6" name="圓柱形 5">
            <a:extLst>
              <a:ext uri="{FF2B5EF4-FFF2-40B4-BE49-F238E27FC236}">
                <a16:creationId xmlns:a16="http://schemas.microsoft.com/office/drawing/2014/main" id="{BE87A51F-836B-4C1B-987B-E1771631E342}"/>
              </a:ext>
            </a:extLst>
          </p:cNvPr>
          <p:cNvSpPr/>
          <p:nvPr/>
        </p:nvSpPr>
        <p:spPr>
          <a:xfrm>
            <a:off x="4706643" y="3150172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39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D46B0-458A-423A-A32D-54C47E23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C1450-C2FB-4805-BC28-8CD286A0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in last out</a:t>
            </a:r>
            <a:endParaRPr lang="zh-TW" altLang="en-US" dirty="0"/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EF6E7468-D64A-41A3-B490-DEB3DCE27D8B}"/>
              </a:ext>
            </a:extLst>
          </p:cNvPr>
          <p:cNvSpPr/>
          <p:nvPr/>
        </p:nvSpPr>
        <p:spPr>
          <a:xfrm>
            <a:off x="4577918" y="1825625"/>
            <a:ext cx="3036163" cy="3906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柱形 8">
            <a:extLst>
              <a:ext uri="{FF2B5EF4-FFF2-40B4-BE49-F238E27FC236}">
                <a16:creationId xmlns:a16="http://schemas.microsoft.com/office/drawing/2014/main" id="{5FB62C17-6808-4B66-9701-E9F84A919962}"/>
              </a:ext>
            </a:extLst>
          </p:cNvPr>
          <p:cNvSpPr/>
          <p:nvPr/>
        </p:nvSpPr>
        <p:spPr>
          <a:xfrm>
            <a:off x="4706643" y="4830818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8" name="圓柱形 7">
            <a:extLst>
              <a:ext uri="{FF2B5EF4-FFF2-40B4-BE49-F238E27FC236}">
                <a16:creationId xmlns:a16="http://schemas.microsoft.com/office/drawing/2014/main" id="{849E1CBD-70CC-4030-9C4A-015C09B0E478}"/>
              </a:ext>
            </a:extLst>
          </p:cNvPr>
          <p:cNvSpPr/>
          <p:nvPr/>
        </p:nvSpPr>
        <p:spPr>
          <a:xfrm>
            <a:off x="4706643" y="4264336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7DB20C3A-900C-4CF6-850E-66C4C6581DEA}"/>
              </a:ext>
            </a:extLst>
          </p:cNvPr>
          <p:cNvSpPr/>
          <p:nvPr/>
        </p:nvSpPr>
        <p:spPr>
          <a:xfrm>
            <a:off x="4706643" y="3716654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6" name="圓柱形 5">
            <a:extLst>
              <a:ext uri="{FF2B5EF4-FFF2-40B4-BE49-F238E27FC236}">
                <a16:creationId xmlns:a16="http://schemas.microsoft.com/office/drawing/2014/main" id="{BE87A51F-836B-4C1B-987B-E1771631E342}"/>
              </a:ext>
            </a:extLst>
          </p:cNvPr>
          <p:cNvSpPr/>
          <p:nvPr/>
        </p:nvSpPr>
        <p:spPr>
          <a:xfrm>
            <a:off x="4706643" y="3150172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7" name="圓柱形 6">
            <a:extLst>
              <a:ext uri="{FF2B5EF4-FFF2-40B4-BE49-F238E27FC236}">
                <a16:creationId xmlns:a16="http://schemas.microsoft.com/office/drawing/2014/main" id="{E73FCD94-8089-486A-B2FE-40252180C6C5}"/>
              </a:ext>
            </a:extLst>
          </p:cNvPr>
          <p:cNvSpPr/>
          <p:nvPr/>
        </p:nvSpPr>
        <p:spPr>
          <a:xfrm>
            <a:off x="4706642" y="2602490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900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D46B0-458A-423A-A32D-54C47E23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C1450-C2FB-4805-BC28-8CD286A0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in last out</a:t>
            </a:r>
          </a:p>
          <a:p>
            <a:pPr marL="0" indent="0">
              <a:buNone/>
            </a:pPr>
            <a:r>
              <a:rPr lang="en-US" altLang="zh-TW" dirty="0"/>
              <a:t>(Pop)</a:t>
            </a:r>
            <a:endParaRPr lang="zh-TW" altLang="en-US" dirty="0"/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EF6E7468-D64A-41A3-B490-DEB3DCE27D8B}"/>
              </a:ext>
            </a:extLst>
          </p:cNvPr>
          <p:cNvSpPr/>
          <p:nvPr/>
        </p:nvSpPr>
        <p:spPr>
          <a:xfrm>
            <a:off x="4577918" y="1825625"/>
            <a:ext cx="3036163" cy="3906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柱形 8">
            <a:extLst>
              <a:ext uri="{FF2B5EF4-FFF2-40B4-BE49-F238E27FC236}">
                <a16:creationId xmlns:a16="http://schemas.microsoft.com/office/drawing/2014/main" id="{5FB62C17-6808-4B66-9701-E9F84A919962}"/>
              </a:ext>
            </a:extLst>
          </p:cNvPr>
          <p:cNvSpPr/>
          <p:nvPr/>
        </p:nvSpPr>
        <p:spPr>
          <a:xfrm>
            <a:off x="4706643" y="4830818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8" name="圓柱形 7">
            <a:extLst>
              <a:ext uri="{FF2B5EF4-FFF2-40B4-BE49-F238E27FC236}">
                <a16:creationId xmlns:a16="http://schemas.microsoft.com/office/drawing/2014/main" id="{849E1CBD-70CC-4030-9C4A-015C09B0E478}"/>
              </a:ext>
            </a:extLst>
          </p:cNvPr>
          <p:cNvSpPr/>
          <p:nvPr/>
        </p:nvSpPr>
        <p:spPr>
          <a:xfrm>
            <a:off x="4706643" y="4264336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7DB20C3A-900C-4CF6-850E-66C4C6581DEA}"/>
              </a:ext>
            </a:extLst>
          </p:cNvPr>
          <p:cNvSpPr/>
          <p:nvPr/>
        </p:nvSpPr>
        <p:spPr>
          <a:xfrm>
            <a:off x="4706643" y="3716654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6" name="圓柱形 5">
            <a:extLst>
              <a:ext uri="{FF2B5EF4-FFF2-40B4-BE49-F238E27FC236}">
                <a16:creationId xmlns:a16="http://schemas.microsoft.com/office/drawing/2014/main" id="{BE87A51F-836B-4C1B-987B-E1771631E342}"/>
              </a:ext>
            </a:extLst>
          </p:cNvPr>
          <p:cNvSpPr/>
          <p:nvPr/>
        </p:nvSpPr>
        <p:spPr>
          <a:xfrm>
            <a:off x="4706643" y="3150172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7" name="圓柱形 6">
            <a:extLst>
              <a:ext uri="{FF2B5EF4-FFF2-40B4-BE49-F238E27FC236}">
                <a16:creationId xmlns:a16="http://schemas.microsoft.com/office/drawing/2014/main" id="{E73FCD94-8089-486A-B2FE-40252180C6C5}"/>
              </a:ext>
            </a:extLst>
          </p:cNvPr>
          <p:cNvSpPr/>
          <p:nvPr/>
        </p:nvSpPr>
        <p:spPr>
          <a:xfrm>
            <a:off x="8145260" y="1130368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535EBDB6-1B51-4065-B014-6E7A8C969C2C}"/>
              </a:ext>
            </a:extLst>
          </p:cNvPr>
          <p:cNvCxnSpPr>
            <a:cxnSpLocks/>
          </p:cNvCxnSpPr>
          <p:nvPr/>
        </p:nvCxnSpPr>
        <p:spPr>
          <a:xfrm flipV="1">
            <a:off x="6095998" y="1464869"/>
            <a:ext cx="1920538" cy="779664"/>
          </a:xfrm>
          <a:prstGeom prst="curvedConnector3">
            <a:avLst>
              <a:gd name="adj1" fmla="val -269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72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D46B0-458A-423A-A32D-54C47E23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C1450-C2FB-4805-BC28-8CD286A0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的呼叫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Factorial(5)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Fac</a:t>
            </a:r>
            <a:r>
              <a:rPr lang="en-US" altLang="zh-TW" dirty="0"/>
              <a:t>(5)</a:t>
            </a:r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8A479F40-650F-47BE-BFB6-1F266F452C83}"/>
              </a:ext>
            </a:extLst>
          </p:cNvPr>
          <p:cNvSpPr/>
          <p:nvPr/>
        </p:nvSpPr>
        <p:spPr>
          <a:xfrm>
            <a:off x="4577918" y="1825625"/>
            <a:ext cx="3036163" cy="3906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82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D46B0-458A-423A-A32D-54C47E23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C1450-C2FB-4805-BC28-8CD286A0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的呼叫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Factorial(5)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Fac</a:t>
            </a:r>
            <a:r>
              <a:rPr lang="en-US" altLang="zh-TW" dirty="0"/>
              <a:t>(4)</a:t>
            </a:r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8A479F40-650F-47BE-BFB6-1F266F452C83}"/>
              </a:ext>
            </a:extLst>
          </p:cNvPr>
          <p:cNvSpPr/>
          <p:nvPr/>
        </p:nvSpPr>
        <p:spPr>
          <a:xfrm>
            <a:off x="4577918" y="1825625"/>
            <a:ext cx="3036163" cy="3906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柱形 6">
            <a:extLst>
              <a:ext uri="{FF2B5EF4-FFF2-40B4-BE49-F238E27FC236}">
                <a16:creationId xmlns:a16="http://schemas.microsoft.com/office/drawing/2014/main" id="{64055528-1C89-4B8A-8424-785D4534202E}"/>
              </a:ext>
            </a:extLst>
          </p:cNvPr>
          <p:cNvSpPr/>
          <p:nvPr/>
        </p:nvSpPr>
        <p:spPr>
          <a:xfrm>
            <a:off x="4706643" y="4814110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5*</a:t>
            </a:r>
            <a:r>
              <a:rPr lang="en-US" altLang="zh-TW" dirty="0" err="1"/>
              <a:t>Fac</a:t>
            </a:r>
            <a:r>
              <a:rPr lang="en-US" altLang="zh-TW" dirty="0"/>
              <a:t>(4)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0496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D46B0-458A-423A-A32D-54C47E23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C1450-C2FB-4805-BC28-8CD286A0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的呼叫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Factorial(5)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Fac</a:t>
            </a:r>
            <a:r>
              <a:rPr lang="en-US" altLang="zh-TW" dirty="0"/>
              <a:t>(3)</a:t>
            </a:r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8A479F40-650F-47BE-BFB6-1F266F452C83}"/>
              </a:ext>
            </a:extLst>
          </p:cNvPr>
          <p:cNvSpPr/>
          <p:nvPr/>
        </p:nvSpPr>
        <p:spPr>
          <a:xfrm>
            <a:off x="4577918" y="1825625"/>
            <a:ext cx="3036163" cy="3906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柱形 6">
            <a:extLst>
              <a:ext uri="{FF2B5EF4-FFF2-40B4-BE49-F238E27FC236}">
                <a16:creationId xmlns:a16="http://schemas.microsoft.com/office/drawing/2014/main" id="{64055528-1C89-4B8A-8424-785D4534202E}"/>
              </a:ext>
            </a:extLst>
          </p:cNvPr>
          <p:cNvSpPr/>
          <p:nvPr/>
        </p:nvSpPr>
        <p:spPr>
          <a:xfrm>
            <a:off x="4706643" y="4814110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5*</a:t>
            </a:r>
            <a:r>
              <a:rPr lang="en-US" altLang="zh-TW" dirty="0" err="1"/>
              <a:t>Fac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sp>
        <p:nvSpPr>
          <p:cNvPr id="6" name="圓柱形 5">
            <a:extLst>
              <a:ext uri="{FF2B5EF4-FFF2-40B4-BE49-F238E27FC236}">
                <a16:creationId xmlns:a16="http://schemas.microsoft.com/office/drawing/2014/main" id="{8D414869-52C3-40EE-A055-C38559BB0226}"/>
              </a:ext>
            </a:extLst>
          </p:cNvPr>
          <p:cNvSpPr/>
          <p:nvPr/>
        </p:nvSpPr>
        <p:spPr>
          <a:xfrm>
            <a:off x="4706643" y="4230920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4*</a:t>
            </a:r>
            <a:r>
              <a:rPr lang="en-US" altLang="zh-TW" dirty="0" err="1"/>
              <a:t>Fac</a:t>
            </a:r>
            <a:r>
              <a:rPr lang="en-US" altLang="zh-TW" dirty="0"/>
              <a:t>(3)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065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D46B0-458A-423A-A32D-54C47E23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C1450-C2FB-4805-BC28-8CD286A0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的呼叫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Factorial(5)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Fac</a:t>
            </a:r>
            <a:r>
              <a:rPr lang="en-US" altLang="zh-TW" dirty="0"/>
              <a:t>(2)</a:t>
            </a:r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8A479F40-650F-47BE-BFB6-1F266F452C83}"/>
              </a:ext>
            </a:extLst>
          </p:cNvPr>
          <p:cNvSpPr/>
          <p:nvPr/>
        </p:nvSpPr>
        <p:spPr>
          <a:xfrm>
            <a:off x="4577918" y="1825625"/>
            <a:ext cx="3036163" cy="3906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柱形 6">
            <a:extLst>
              <a:ext uri="{FF2B5EF4-FFF2-40B4-BE49-F238E27FC236}">
                <a16:creationId xmlns:a16="http://schemas.microsoft.com/office/drawing/2014/main" id="{64055528-1C89-4B8A-8424-785D4534202E}"/>
              </a:ext>
            </a:extLst>
          </p:cNvPr>
          <p:cNvSpPr/>
          <p:nvPr/>
        </p:nvSpPr>
        <p:spPr>
          <a:xfrm>
            <a:off x="4706643" y="4814110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5*</a:t>
            </a:r>
            <a:r>
              <a:rPr lang="en-US" altLang="zh-TW" dirty="0" err="1"/>
              <a:t>Fac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sp>
        <p:nvSpPr>
          <p:cNvPr id="6" name="圓柱形 5">
            <a:extLst>
              <a:ext uri="{FF2B5EF4-FFF2-40B4-BE49-F238E27FC236}">
                <a16:creationId xmlns:a16="http://schemas.microsoft.com/office/drawing/2014/main" id="{8D414869-52C3-40EE-A055-C38559BB0226}"/>
              </a:ext>
            </a:extLst>
          </p:cNvPr>
          <p:cNvSpPr/>
          <p:nvPr/>
        </p:nvSpPr>
        <p:spPr>
          <a:xfrm>
            <a:off x="4706643" y="4230920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4*</a:t>
            </a:r>
            <a:r>
              <a:rPr lang="en-US" altLang="zh-TW" dirty="0" err="1"/>
              <a:t>Fac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8" name="圓柱形 7">
            <a:extLst>
              <a:ext uri="{FF2B5EF4-FFF2-40B4-BE49-F238E27FC236}">
                <a16:creationId xmlns:a16="http://schemas.microsoft.com/office/drawing/2014/main" id="{85E706A8-EB07-47A4-ACF8-D3FDB08905A3}"/>
              </a:ext>
            </a:extLst>
          </p:cNvPr>
          <p:cNvSpPr/>
          <p:nvPr/>
        </p:nvSpPr>
        <p:spPr>
          <a:xfrm>
            <a:off x="4706642" y="3667898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3*</a:t>
            </a:r>
            <a:r>
              <a:rPr lang="en-US" altLang="zh-TW" dirty="0" err="1"/>
              <a:t>Fac</a:t>
            </a:r>
            <a:r>
              <a:rPr lang="en-US" altLang="zh-TW" dirty="0"/>
              <a:t>(2)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8666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D46B0-458A-423A-A32D-54C47E23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C1450-C2FB-4805-BC28-8CD286A0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的呼叫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Factorial(5)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Fac</a:t>
            </a:r>
            <a:r>
              <a:rPr lang="en-US" altLang="zh-TW" dirty="0"/>
              <a:t>(1) = 1</a:t>
            </a:r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8A479F40-650F-47BE-BFB6-1F266F452C83}"/>
              </a:ext>
            </a:extLst>
          </p:cNvPr>
          <p:cNvSpPr/>
          <p:nvPr/>
        </p:nvSpPr>
        <p:spPr>
          <a:xfrm>
            <a:off x="4577918" y="1825625"/>
            <a:ext cx="3036163" cy="3906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柱形 6">
            <a:extLst>
              <a:ext uri="{FF2B5EF4-FFF2-40B4-BE49-F238E27FC236}">
                <a16:creationId xmlns:a16="http://schemas.microsoft.com/office/drawing/2014/main" id="{64055528-1C89-4B8A-8424-785D4534202E}"/>
              </a:ext>
            </a:extLst>
          </p:cNvPr>
          <p:cNvSpPr/>
          <p:nvPr/>
        </p:nvSpPr>
        <p:spPr>
          <a:xfrm>
            <a:off x="4706643" y="4814110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5*</a:t>
            </a:r>
            <a:r>
              <a:rPr lang="en-US" altLang="zh-TW" dirty="0" err="1"/>
              <a:t>Fac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sp>
        <p:nvSpPr>
          <p:cNvPr id="6" name="圓柱形 5">
            <a:extLst>
              <a:ext uri="{FF2B5EF4-FFF2-40B4-BE49-F238E27FC236}">
                <a16:creationId xmlns:a16="http://schemas.microsoft.com/office/drawing/2014/main" id="{8D414869-52C3-40EE-A055-C38559BB0226}"/>
              </a:ext>
            </a:extLst>
          </p:cNvPr>
          <p:cNvSpPr/>
          <p:nvPr/>
        </p:nvSpPr>
        <p:spPr>
          <a:xfrm>
            <a:off x="4706643" y="4230920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4*</a:t>
            </a:r>
            <a:r>
              <a:rPr lang="en-US" altLang="zh-TW" dirty="0" err="1"/>
              <a:t>Fac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8" name="圓柱形 7">
            <a:extLst>
              <a:ext uri="{FF2B5EF4-FFF2-40B4-BE49-F238E27FC236}">
                <a16:creationId xmlns:a16="http://schemas.microsoft.com/office/drawing/2014/main" id="{85E706A8-EB07-47A4-ACF8-D3FDB08905A3}"/>
              </a:ext>
            </a:extLst>
          </p:cNvPr>
          <p:cNvSpPr/>
          <p:nvPr/>
        </p:nvSpPr>
        <p:spPr>
          <a:xfrm>
            <a:off x="4706641" y="3657814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3*</a:t>
            </a:r>
            <a:r>
              <a:rPr lang="en-US" altLang="zh-TW" dirty="0" err="1"/>
              <a:t>Fac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9" name="圓柱形 8">
            <a:extLst>
              <a:ext uri="{FF2B5EF4-FFF2-40B4-BE49-F238E27FC236}">
                <a16:creationId xmlns:a16="http://schemas.microsoft.com/office/drawing/2014/main" id="{E4A162DE-A08B-4340-9869-343FB6BFA8A5}"/>
              </a:ext>
            </a:extLst>
          </p:cNvPr>
          <p:cNvSpPr/>
          <p:nvPr/>
        </p:nvSpPr>
        <p:spPr>
          <a:xfrm>
            <a:off x="4706641" y="3084708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2*</a:t>
            </a:r>
            <a:r>
              <a:rPr lang="en-US" altLang="zh-TW" dirty="0" err="1"/>
              <a:t>Fac</a:t>
            </a:r>
            <a:r>
              <a:rPr lang="en-US" altLang="zh-TW" dirty="0"/>
              <a:t>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4389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D46B0-458A-423A-A32D-54C47E23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C1450-C2FB-4805-BC28-8CD286A0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的呼叫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Factorial(5)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</a:t>
            </a:r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8A479F40-650F-47BE-BFB6-1F266F452C83}"/>
              </a:ext>
            </a:extLst>
          </p:cNvPr>
          <p:cNvSpPr/>
          <p:nvPr/>
        </p:nvSpPr>
        <p:spPr>
          <a:xfrm>
            <a:off x="4577918" y="1825625"/>
            <a:ext cx="3036163" cy="3906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柱形 6">
            <a:extLst>
              <a:ext uri="{FF2B5EF4-FFF2-40B4-BE49-F238E27FC236}">
                <a16:creationId xmlns:a16="http://schemas.microsoft.com/office/drawing/2014/main" id="{64055528-1C89-4B8A-8424-785D4534202E}"/>
              </a:ext>
            </a:extLst>
          </p:cNvPr>
          <p:cNvSpPr/>
          <p:nvPr/>
        </p:nvSpPr>
        <p:spPr>
          <a:xfrm>
            <a:off x="4706643" y="4814110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5*</a:t>
            </a:r>
            <a:r>
              <a:rPr lang="en-US" altLang="zh-TW" dirty="0" err="1"/>
              <a:t>Fac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sp>
        <p:nvSpPr>
          <p:cNvPr id="6" name="圓柱形 5">
            <a:extLst>
              <a:ext uri="{FF2B5EF4-FFF2-40B4-BE49-F238E27FC236}">
                <a16:creationId xmlns:a16="http://schemas.microsoft.com/office/drawing/2014/main" id="{8D414869-52C3-40EE-A055-C38559BB0226}"/>
              </a:ext>
            </a:extLst>
          </p:cNvPr>
          <p:cNvSpPr/>
          <p:nvPr/>
        </p:nvSpPr>
        <p:spPr>
          <a:xfrm>
            <a:off x="4706643" y="4230920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4*</a:t>
            </a:r>
            <a:r>
              <a:rPr lang="en-US" altLang="zh-TW" dirty="0" err="1"/>
              <a:t>Fac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8" name="圓柱形 7">
            <a:extLst>
              <a:ext uri="{FF2B5EF4-FFF2-40B4-BE49-F238E27FC236}">
                <a16:creationId xmlns:a16="http://schemas.microsoft.com/office/drawing/2014/main" id="{85E706A8-EB07-47A4-ACF8-D3FDB08905A3}"/>
              </a:ext>
            </a:extLst>
          </p:cNvPr>
          <p:cNvSpPr/>
          <p:nvPr/>
        </p:nvSpPr>
        <p:spPr>
          <a:xfrm>
            <a:off x="4706641" y="3657814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3*</a:t>
            </a:r>
            <a:r>
              <a:rPr lang="en-US" altLang="zh-TW" dirty="0" err="1"/>
              <a:t>Fac</a:t>
            </a:r>
            <a:r>
              <a:rPr lang="en-US" altLang="zh-TW" dirty="0"/>
              <a:t>(2)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87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D46B0-458A-423A-A32D-54C47E23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C1450-C2FB-4805-BC28-8CD286A0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的呼叫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Factorial(5)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6</a:t>
            </a:r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8A479F40-650F-47BE-BFB6-1F266F452C83}"/>
              </a:ext>
            </a:extLst>
          </p:cNvPr>
          <p:cNvSpPr/>
          <p:nvPr/>
        </p:nvSpPr>
        <p:spPr>
          <a:xfrm>
            <a:off x="4577918" y="1825625"/>
            <a:ext cx="3036163" cy="3906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柱形 6">
            <a:extLst>
              <a:ext uri="{FF2B5EF4-FFF2-40B4-BE49-F238E27FC236}">
                <a16:creationId xmlns:a16="http://schemas.microsoft.com/office/drawing/2014/main" id="{64055528-1C89-4B8A-8424-785D4534202E}"/>
              </a:ext>
            </a:extLst>
          </p:cNvPr>
          <p:cNvSpPr/>
          <p:nvPr/>
        </p:nvSpPr>
        <p:spPr>
          <a:xfrm>
            <a:off x="4706643" y="4814110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5*</a:t>
            </a:r>
            <a:r>
              <a:rPr lang="en-US" altLang="zh-TW" dirty="0" err="1"/>
              <a:t>Fac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sp>
        <p:nvSpPr>
          <p:cNvPr id="6" name="圓柱形 5">
            <a:extLst>
              <a:ext uri="{FF2B5EF4-FFF2-40B4-BE49-F238E27FC236}">
                <a16:creationId xmlns:a16="http://schemas.microsoft.com/office/drawing/2014/main" id="{8D414869-52C3-40EE-A055-C38559BB0226}"/>
              </a:ext>
            </a:extLst>
          </p:cNvPr>
          <p:cNvSpPr/>
          <p:nvPr/>
        </p:nvSpPr>
        <p:spPr>
          <a:xfrm>
            <a:off x="4706643" y="4230920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4*</a:t>
            </a:r>
            <a:r>
              <a:rPr lang="en-US" altLang="zh-TW" dirty="0" err="1"/>
              <a:t>Fac</a:t>
            </a:r>
            <a:r>
              <a:rPr lang="en-US" altLang="zh-TW" dirty="0"/>
              <a:t>(3)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63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F8600-EDAE-406D-9940-CF4B5916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304B7F-063F-4B68-BC7B-EBFFD092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strcmp</a:t>
            </a:r>
            <a:r>
              <a:rPr lang="en-US" altLang="zh-TW" dirty="0"/>
              <a:t>(char *str1, char *str2)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4930D3-AE44-4F34-970E-100ABC1DE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2" y="2420144"/>
            <a:ext cx="3724275" cy="31623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4929041-DA93-4164-8E45-12FA12E9D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209" y="2420144"/>
            <a:ext cx="4064398" cy="31623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38B4E78-524B-40E0-8DED-EC63A3C78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289" y="2420144"/>
            <a:ext cx="3814838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1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D46B0-458A-423A-A32D-54C47E23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C1450-C2FB-4805-BC28-8CD286A0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的呼叫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Factorial(5)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24</a:t>
            </a:r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8A479F40-650F-47BE-BFB6-1F266F452C83}"/>
              </a:ext>
            </a:extLst>
          </p:cNvPr>
          <p:cNvSpPr/>
          <p:nvPr/>
        </p:nvSpPr>
        <p:spPr>
          <a:xfrm>
            <a:off x="4577918" y="1825625"/>
            <a:ext cx="3036163" cy="3906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柱形 6">
            <a:extLst>
              <a:ext uri="{FF2B5EF4-FFF2-40B4-BE49-F238E27FC236}">
                <a16:creationId xmlns:a16="http://schemas.microsoft.com/office/drawing/2014/main" id="{64055528-1C89-4B8A-8424-785D4534202E}"/>
              </a:ext>
            </a:extLst>
          </p:cNvPr>
          <p:cNvSpPr/>
          <p:nvPr/>
        </p:nvSpPr>
        <p:spPr>
          <a:xfrm>
            <a:off x="4706643" y="4814110"/>
            <a:ext cx="2778711" cy="669001"/>
          </a:xfrm>
          <a:prstGeom prst="can">
            <a:avLst>
              <a:gd name="adj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5*</a:t>
            </a:r>
            <a:r>
              <a:rPr lang="en-US" altLang="zh-TW" dirty="0" err="1"/>
              <a:t>Fac</a:t>
            </a:r>
            <a:r>
              <a:rPr lang="en-US" altLang="zh-TW" dirty="0"/>
              <a:t>(4)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552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D46B0-458A-423A-A32D-54C47E23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C1450-C2FB-4805-BC28-8CD286A0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的呼叫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Factorial(5)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120</a:t>
            </a:r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8A479F40-650F-47BE-BFB6-1F266F452C83}"/>
              </a:ext>
            </a:extLst>
          </p:cNvPr>
          <p:cNvSpPr/>
          <p:nvPr/>
        </p:nvSpPr>
        <p:spPr>
          <a:xfrm>
            <a:off x="4577918" y="1825625"/>
            <a:ext cx="3036163" cy="3906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189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CC110-1B25-4CB9-B655-4FD62A86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D8820-9335-4F56-8C01-C7AF017C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typedef struct{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key;  //</a:t>
            </a:r>
            <a:r>
              <a:rPr lang="zh-TW" altLang="en-US" dirty="0"/>
              <a:t>模擬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 element;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element stack[</a:t>
            </a:r>
            <a:r>
              <a:rPr lang="en-US" altLang="zh-TW" dirty="0">
                <a:solidFill>
                  <a:srgbClr val="FF0000"/>
                </a:solidFill>
              </a:rPr>
              <a:t>100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top = -1;  //</a:t>
            </a:r>
            <a:r>
              <a:rPr lang="zh-TW" altLang="en-US" dirty="0"/>
              <a:t>用來記住最頂端的</a:t>
            </a:r>
            <a:r>
              <a:rPr lang="en-US" altLang="zh-TW" dirty="0"/>
              <a:t>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964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E3518-9C3C-425D-ABAE-0ECFFEE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8FC28-2261-4E7D-B6A3-C73FF046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void push(element item){</a:t>
            </a:r>
          </a:p>
          <a:p>
            <a:pPr marL="0" indent="0">
              <a:buNone/>
            </a:pPr>
            <a:r>
              <a:rPr lang="en-US" altLang="zh-TW" dirty="0"/>
              <a:t>	if(top &gt;= </a:t>
            </a:r>
            <a:r>
              <a:rPr lang="en-US" altLang="zh-TW" dirty="0">
                <a:solidFill>
                  <a:srgbClr val="FF0000"/>
                </a:solidFill>
              </a:rPr>
              <a:t>99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fprintf</a:t>
            </a:r>
            <a:r>
              <a:rPr lang="en-US" altLang="zh-TW" dirty="0"/>
              <a:t>(stderr, “Stack is full, cannot add element”);</a:t>
            </a:r>
          </a:p>
          <a:p>
            <a:pPr marL="0" indent="0">
              <a:buNone/>
            </a:pPr>
            <a:r>
              <a:rPr lang="en-US" altLang="zh-TW" dirty="0"/>
              <a:t>		exit(EXIT_FAILURE);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	stack[++top] = item;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618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E3518-9C3C-425D-ABAE-0ECFFEE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8FC28-2261-4E7D-B6A3-C73FF046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element pop(){</a:t>
            </a:r>
          </a:p>
          <a:p>
            <a:pPr marL="0" indent="0">
              <a:buNone/>
            </a:pPr>
            <a:r>
              <a:rPr lang="en-US" altLang="zh-TW" dirty="0"/>
              <a:t>	if(top == </a:t>
            </a:r>
            <a:r>
              <a:rPr lang="en-US" altLang="zh-TW" dirty="0">
                <a:solidFill>
                  <a:srgbClr val="FF0000"/>
                </a:solidFill>
              </a:rPr>
              <a:t>-1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fprintf</a:t>
            </a:r>
            <a:r>
              <a:rPr lang="en-US" altLang="zh-TW" dirty="0"/>
              <a:t>(stderr, “Stack is empty”);</a:t>
            </a:r>
          </a:p>
          <a:p>
            <a:pPr marL="0" indent="0">
              <a:buNone/>
            </a:pPr>
            <a:r>
              <a:rPr lang="en-US" altLang="zh-TW" dirty="0"/>
              <a:t>		exit(EXIT_FAILURE);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	return stack[top--];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288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EAA5-B835-4009-A3C9-61EABFA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FFB0F-9DE0-483B-A5F5-125E4036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in first out</a:t>
            </a: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47E77FB4-ED62-45C1-B61E-2A9430DEEE18}"/>
              </a:ext>
            </a:extLst>
          </p:cNvPr>
          <p:cNvSpPr/>
          <p:nvPr/>
        </p:nvSpPr>
        <p:spPr>
          <a:xfrm rot="5400000">
            <a:off x="5188890" y="101894"/>
            <a:ext cx="1814221" cy="6983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87116E-1060-4F3A-ADD0-B7D3FD13E54C}"/>
              </a:ext>
            </a:extLst>
          </p:cNvPr>
          <p:cNvSpPr/>
          <p:nvPr/>
        </p:nvSpPr>
        <p:spPr>
          <a:xfrm>
            <a:off x="2716566" y="318644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A783B03-94A8-474A-9798-1E6CCFC4285C}"/>
              </a:ext>
            </a:extLst>
          </p:cNvPr>
          <p:cNvSpPr/>
          <p:nvPr/>
        </p:nvSpPr>
        <p:spPr>
          <a:xfrm>
            <a:off x="3889713" y="534436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9612977-C1FA-4C59-A2BA-3F6F6CDDFBB5}"/>
              </a:ext>
            </a:extLst>
          </p:cNvPr>
          <p:cNvSpPr/>
          <p:nvPr/>
        </p:nvSpPr>
        <p:spPr>
          <a:xfrm>
            <a:off x="9207993" y="534436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35354A-C990-402E-8F76-EE692265ED7D}"/>
              </a:ext>
            </a:extLst>
          </p:cNvPr>
          <p:cNvSpPr/>
          <p:nvPr/>
        </p:nvSpPr>
        <p:spPr>
          <a:xfrm>
            <a:off x="7435233" y="534436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3638D2-A7E4-42BB-852A-552201C7FB94}"/>
              </a:ext>
            </a:extLst>
          </p:cNvPr>
          <p:cNvSpPr/>
          <p:nvPr/>
        </p:nvSpPr>
        <p:spPr>
          <a:xfrm>
            <a:off x="5662473" y="534436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6404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EAA5-B835-4009-A3C9-61EABFA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FFB0F-9DE0-483B-A5F5-125E4036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in first out</a:t>
            </a:r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 err="1"/>
              <a:t>EnQueue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47E77FB4-ED62-45C1-B61E-2A9430DEEE18}"/>
              </a:ext>
            </a:extLst>
          </p:cNvPr>
          <p:cNvSpPr/>
          <p:nvPr/>
        </p:nvSpPr>
        <p:spPr>
          <a:xfrm rot="5400000">
            <a:off x="5188890" y="101894"/>
            <a:ext cx="1814221" cy="6983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87116E-1060-4F3A-ADD0-B7D3FD13E54C}"/>
              </a:ext>
            </a:extLst>
          </p:cNvPr>
          <p:cNvSpPr/>
          <p:nvPr/>
        </p:nvSpPr>
        <p:spPr>
          <a:xfrm>
            <a:off x="3790765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A783B03-94A8-474A-9798-1E6CCFC4285C}"/>
              </a:ext>
            </a:extLst>
          </p:cNvPr>
          <p:cNvSpPr/>
          <p:nvPr/>
        </p:nvSpPr>
        <p:spPr>
          <a:xfrm>
            <a:off x="2719479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9612977-C1FA-4C59-A2BA-3F6F6CDDFBB5}"/>
              </a:ext>
            </a:extLst>
          </p:cNvPr>
          <p:cNvSpPr/>
          <p:nvPr/>
        </p:nvSpPr>
        <p:spPr>
          <a:xfrm>
            <a:off x="9207993" y="534436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35354A-C990-402E-8F76-EE692265ED7D}"/>
              </a:ext>
            </a:extLst>
          </p:cNvPr>
          <p:cNvSpPr/>
          <p:nvPr/>
        </p:nvSpPr>
        <p:spPr>
          <a:xfrm>
            <a:off x="7435233" y="534436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3638D2-A7E4-42BB-852A-552201C7FB94}"/>
              </a:ext>
            </a:extLst>
          </p:cNvPr>
          <p:cNvSpPr/>
          <p:nvPr/>
        </p:nvSpPr>
        <p:spPr>
          <a:xfrm>
            <a:off x="5662473" y="534436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045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EAA5-B835-4009-A3C9-61EABFA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FFB0F-9DE0-483B-A5F5-125E4036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in first out</a:t>
            </a: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47E77FB4-ED62-45C1-B61E-2A9430DEEE18}"/>
              </a:ext>
            </a:extLst>
          </p:cNvPr>
          <p:cNvSpPr/>
          <p:nvPr/>
        </p:nvSpPr>
        <p:spPr>
          <a:xfrm rot="5400000">
            <a:off x="5188890" y="101894"/>
            <a:ext cx="1814221" cy="6983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87116E-1060-4F3A-ADD0-B7D3FD13E54C}"/>
              </a:ext>
            </a:extLst>
          </p:cNvPr>
          <p:cNvSpPr/>
          <p:nvPr/>
        </p:nvSpPr>
        <p:spPr>
          <a:xfrm>
            <a:off x="4856088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A783B03-94A8-474A-9798-1E6CCFC4285C}"/>
              </a:ext>
            </a:extLst>
          </p:cNvPr>
          <p:cNvSpPr/>
          <p:nvPr/>
        </p:nvSpPr>
        <p:spPr>
          <a:xfrm>
            <a:off x="3787030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9612977-C1FA-4C59-A2BA-3F6F6CDDFBB5}"/>
              </a:ext>
            </a:extLst>
          </p:cNvPr>
          <p:cNvSpPr/>
          <p:nvPr/>
        </p:nvSpPr>
        <p:spPr>
          <a:xfrm>
            <a:off x="9207993" y="534436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35354A-C990-402E-8F76-EE692265ED7D}"/>
              </a:ext>
            </a:extLst>
          </p:cNvPr>
          <p:cNvSpPr/>
          <p:nvPr/>
        </p:nvSpPr>
        <p:spPr>
          <a:xfrm>
            <a:off x="7435233" y="534436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3638D2-A7E4-42BB-852A-552201C7FB94}"/>
              </a:ext>
            </a:extLst>
          </p:cNvPr>
          <p:cNvSpPr/>
          <p:nvPr/>
        </p:nvSpPr>
        <p:spPr>
          <a:xfrm>
            <a:off x="2717973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168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EAA5-B835-4009-A3C9-61EABFA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FFB0F-9DE0-483B-A5F5-125E4036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in first out</a:t>
            </a:r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 err="1"/>
              <a:t>DeQueue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圓柱形 4">
            <a:extLst>
              <a:ext uri="{FF2B5EF4-FFF2-40B4-BE49-F238E27FC236}">
                <a16:creationId xmlns:a16="http://schemas.microsoft.com/office/drawing/2014/main" id="{47E77FB4-ED62-45C1-B61E-2A9430DEEE18}"/>
              </a:ext>
            </a:extLst>
          </p:cNvPr>
          <p:cNvSpPr/>
          <p:nvPr/>
        </p:nvSpPr>
        <p:spPr>
          <a:xfrm rot="5400000">
            <a:off x="5188890" y="101894"/>
            <a:ext cx="1814221" cy="69839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C87116E-1060-4F3A-ADD0-B7D3FD13E54C}"/>
              </a:ext>
            </a:extLst>
          </p:cNvPr>
          <p:cNvSpPr/>
          <p:nvPr/>
        </p:nvSpPr>
        <p:spPr>
          <a:xfrm>
            <a:off x="9907482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A783B03-94A8-474A-9798-1E6CCFC4285C}"/>
              </a:ext>
            </a:extLst>
          </p:cNvPr>
          <p:cNvSpPr/>
          <p:nvPr/>
        </p:nvSpPr>
        <p:spPr>
          <a:xfrm>
            <a:off x="3787030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9612977-C1FA-4C59-A2BA-3F6F6CDDFBB5}"/>
              </a:ext>
            </a:extLst>
          </p:cNvPr>
          <p:cNvSpPr/>
          <p:nvPr/>
        </p:nvSpPr>
        <p:spPr>
          <a:xfrm>
            <a:off x="9207993" y="534436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35354A-C990-402E-8F76-EE692265ED7D}"/>
              </a:ext>
            </a:extLst>
          </p:cNvPr>
          <p:cNvSpPr/>
          <p:nvPr/>
        </p:nvSpPr>
        <p:spPr>
          <a:xfrm>
            <a:off x="7435233" y="5344365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3638D2-A7E4-42BB-852A-552201C7FB94}"/>
              </a:ext>
            </a:extLst>
          </p:cNvPr>
          <p:cNvSpPr/>
          <p:nvPr/>
        </p:nvSpPr>
        <p:spPr>
          <a:xfrm>
            <a:off x="2717973" y="3186444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621503EA-9E49-4509-8FCC-C2E34D8DC326}"/>
              </a:ext>
            </a:extLst>
          </p:cNvPr>
          <p:cNvSpPr/>
          <p:nvPr/>
        </p:nvSpPr>
        <p:spPr>
          <a:xfrm>
            <a:off x="11003132" y="3527286"/>
            <a:ext cx="701336" cy="13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98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A30E0-AC09-449D-AB92-ABB3778B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A644F0-6C94-4B42-8425-B3B9725D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typedef struct{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key;  //</a:t>
            </a:r>
            <a:r>
              <a:rPr lang="zh-TW" altLang="en-US" dirty="0"/>
              <a:t>模擬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 element;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element queue[</a:t>
            </a:r>
            <a:r>
              <a:rPr lang="en-US" altLang="zh-TW" dirty="0">
                <a:solidFill>
                  <a:srgbClr val="FF0000"/>
                </a:solidFill>
              </a:rPr>
              <a:t>100</a:t>
            </a:r>
            <a:r>
              <a:rPr lang="en-US" altLang="zh-TW" dirty="0"/>
              <a:t>];</a:t>
            </a:r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rear = -1;  //index when enqueue</a:t>
            </a:r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front = -1 //index when dequeue</a:t>
            </a:r>
            <a:endParaRPr lang="zh-TW" altLang="en-US" dirty="0"/>
          </a:p>
        </p:txBody>
      </p:sp>
      <p:sp>
        <p:nvSpPr>
          <p:cNvPr id="4" name="圓柱形 3">
            <a:extLst>
              <a:ext uri="{FF2B5EF4-FFF2-40B4-BE49-F238E27FC236}">
                <a16:creationId xmlns:a16="http://schemas.microsoft.com/office/drawing/2014/main" id="{BA83D180-DA0D-4629-8DE0-E0A0E981F425}"/>
              </a:ext>
            </a:extLst>
          </p:cNvPr>
          <p:cNvSpPr/>
          <p:nvPr/>
        </p:nvSpPr>
        <p:spPr>
          <a:xfrm rot="5400000">
            <a:off x="6727732" y="1480940"/>
            <a:ext cx="1814221" cy="30362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891C118-7D7A-441B-A5B2-C9F112AB2C42}"/>
              </a:ext>
            </a:extLst>
          </p:cNvPr>
          <p:cNvSpPr/>
          <p:nvPr/>
        </p:nvSpPr>
        <p:spPr>
          <a:xfrm>
            <a:off x="9472477" y="259164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B6D1A11-05BA-4AE7-8EC8-78F941DD6D2F}"/>
              </a:ext>
            </a:extLst>
          </p:cNvPr>
          <p:cNvSpPr/>
          <p:nvPr/>
        </p:nvSpPr>
        <p:spPr>
          <a:xfrm>
            <a:off x="7320343" y="259164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E7F1211-EDCC-4EF8-83A5-FF372BD2F7B6}"/>
              </a:ext>
            </a:extLst>
          </p:cNvPr>
          <p:cNvSpPr/>
          <p:nvPr/>
        </p:nvSpPr>
        <p:spPr>
          <a:xfrm>
            <a:off x="6251286" y="2591642"/>
            <a:ext cx="867053" cy="8148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CD1C6182-4DEF-473F-9702-2D8A4DF0667E}"/>
              </a:ext>
            </a:extLst>
          </p:cNvPr>
          <p:cNvSpPr/>
          <p:nvPr/>
        </p:nvSpPr>
        <p:spPr>
          <a:xfrm>
            <a:off x="10568127" y="2932484"/>
            <a:ext cx="701336" cy="13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74E66BC-A518-4B8D-9893-E144C25F6337}"/>
              </a:ext>
            </a:extLst>
          </p:cNvPr>
          <p:cNvSpPr txBox="1"/>
          <p:nvPr/>
        </p:nvSpPr>
        <p:spPr>
          <a:xfrm>
            <a:off x="5370840" y="2737456"/>
            <a:ext cx="77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rear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A191955-EBE9-4785-BAFB-C30CA41BE7B7}"/>
              </a:ext>
            </a:extLst>
          </p:cNvPr>
          <p:cNvSpPr txBox="1"/>
          <p:nvPr/>
        </p:nvSpPr>
        <p:spPr>
          <a:xfrm>
            <a:off x="11219238" y="2737456"/>
            <a:ext cx="908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front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DB503BF-6B41-485A-A194-899B9BD6A4EF}"/>
              </a:ext>
            </a:extLst>
          </p:cNvPr>
          <p:cNvCxnSpPr/>
          <p:nvPr/>
        </p:nvCxnSpPr>
        <p:spPr>
          <a:xfrm flipH="1">
            <a:off x="5861371" y="1597980"/>
            <a:ext cx="465204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192A7F1-2D55-4493-BFF2-871C139402AD}"/>
              </a:ext>
            </a:extLst>
          </p:cNvPr>
          <p:cNvSpPr txBox="1"/>
          <p:nvPr/>
        </p:nvSpPr>
        <p:spPr>
          <a:xfrm>
            <a:off x="5471842" y="952476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100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EDDF6A-0F35-46E7-A78F-70B560E0C7A6}"/>
              </a:ext>
            </a:extLst>
          </p:cNvPr>
          <p:cNvSpPr txBox="1"/>
          <p:nvPr/>
        </p:nvSpPr>
        <p:spPr>
          <a:xfrm>
            <a:off x="10329716" y="9536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8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F8600-EDAE-406D-9940-CF4B5916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304B7F-063F-4B68-BC7B-EBFFD092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strlen</a:t>
            </a:r>
            <a:r>
              <a:rPr lang="en-US" altLang="zh-TW" dirty="0"/>
              <a:t>(char *s)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8B8DF8-99DC-4519-A441-4EF140AF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2" y="2475066"/>
            <a:ext cx="35718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5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E420A-1167-4A49-8CB5-B2DFAE75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20547-F1B4-4F98-AAFA-66EA68CE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void enqueue(element item){</a:t>
            </a:r>
          </a:p>
          <a:p>
            <a:pPr marL="0" indent="0">
              <a:buNone/>
            </a:pPr>
            <a:r>
              <a:rPr lang="en-US" altLang="zh-TW" dirty="0"/>
              <a:t>	if(rear == </a:t>
            </a:r>
            <a:r>
              <a:rPr lang="en-US" altLang="zh-TW" dirty="0">
                <a:solidFill>
                  <a:srgbClr val="FF0000"/>
                </a:solidFill>
              </a:rPr>
              <a:t>99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fprintf</a:t>
            </a:r>
            <a:r>
              <a:rPr lang="en-US" altLang="zh-TW" dirty="0"/>
              <a:t>(stderr, “Queue is full, cannot add element”);</a:t>
            </a:r>
          </a:p>
          <a:p>
            <a:pPr marL="0" indent="0">
              <a:buNone/>
            </a:pPr>
            <a:r>
              <a:rPr lang="en-US" altLang="zh-TW" dirty="0"/>
              <a:t>		exit(EXIT_FAILURE);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	queue[++rear] = item;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52390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E420A-1167-4A49-8CB5-B2DFAE75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20547-F1B4-4F98-AAFA-66EA68CE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element dequeue(){</a:t>
            </a:r>
          </a:p>
          <a:p>
            <a:pPr marL="0" indent="0">
              <a:buNone/>
            </a:pPr>
            <a:r>
              <a:rPr lang="en-US" altLang="zh-TW" dirty="0"/>
              <a:t>	if(front == rear){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fprintf</a:t>
            </a:r>
            <a:r>
              <a:rPr lang="en-US" altLang="zh-TW" dirty="0"/>
              <a:t>(stderr, “Queue is empty”);</a:t>
            </a:r>
          </a:p>
          <a:p>
            <a:pPr marL="0" indent="0">
              <a:buNone/>
            </a:pPr>
            <a:r>
              <a:rPr lang="en-US" altLang="zh-TW" dirty="0"/>
              <a:t>		exit(EXIT_FAILURE);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/>
              <a:t>	return queue[++front];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865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B6F31-22EA-4386-83ED-EA85D22B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 &amp;</a:t>
            </a:r>
            <a:r>
              <a:rPr lang="zh-TW" altLang="en-US" dirty="0"/>
              <a:t> </a:t>
            </a:r>
            <a:r>
              <a:rPr lang="en-US" altLang="zh-TW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66D822-2EF1-4E94-9AFE-AFA07A22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https://youtu.be/Pp8EkF_6WyE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77614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19A667-2EAC-4445-938B-0F413C41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199613-E9EF-4AA6-BCDE-161EF9B6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請使用陣列結構儲存下面兩個多項式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輸出兩個多項式相加的結果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Text Box 184">
            <a:extLst>
              <a:ext uri="{FF2B5EF4-FFF2-40B4-BE49-F238E27FC236}">
                <a16:creationId xmlns:a16="http://schemas.microsoft.com/office/drawing/2014/main" id="{79FC0291-B656-4D2D-9AE4-1C7B31C80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630" y="2369555"/>
            <a:ext cx="3212739" cy="83099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A(X) = 2X</a:t>
            </a:r>
            <a:r>
              <a:rPr lang="en-US" altLang="zh-TW" sz="2400" baseline="30000" dirty="0"/>
              <a:t>10 </a:t>
            </a:r>
            <a:r>
              <a:rPr lang="en-US" altLang="zh-TW" sz="2400" dirty="0"/>
              <a:t>+ 5X</a:t>
            </a:r>
            <a:r>
              <a:rPr lang="en-US" altLang="zh-TW" sz="2400" baseline="30000" dirty="0"/>
              <a:t>7</a:t>
            </a:r>
            <a:r>
              <a:rPr lang="en-US" altLang="zh-TW" sz="2400" dirty="0"/>
              <a:t> + 8X</a:t>
            </a:r>
            <a:r>
              <a:rPr lang="en-US" altLang="zh-TW" sz="2400" baseline="30000" dirty="0"/>
              <a:t>2</a:t>
            </a:r>
            <a:endParaRPr lang="en-US" altLang="zh-TW" sz="2400" dirty="0"/>
          </a:p>
          <a:p>
            <a:r>
              <a:rPr lang="en-US" altLang="zh-TW" sz="2400" dirty="0"/>
              <a:t>B(X) = 8X</a:t>
            </a:r>
            <a:r>
              <a:rPr lang="en-US" altLang="zh-TW" sz="2400" baseline="30000" dirty="0"/>
              <a:t>7 </a:t>
            </a:r>
            <a:r>
              <a:rPr lang="en-US" altLang="zh-TW" sz="2400" dirty="0"/>
              <a:t>+ 9X</a:t>
            </a:r>
            <a:r>
              <a:rPr lang="en-US" altLang="zh-TW" sz="2400" baseline="30000" dirty="0"/>
              <a:t>4 </a:t>
            </a:r>
            <a:r>
              <a:rPr lang="en-US" altLang="zh-TW" sz="2400" dirty="0"/>
              <a:t>+ 3X</a:t>
            </a:r>
            <a:r>
              <a:rPr lang="en-US" altLang="zh-TW" sz="2400" baseline="30000" dirty="0"/>
              <a:t>2 </a:t>
            </a:r>
            <a:r>
              <a:rPr lang="en-US" altLang="zh-TW" sz="2400" dirty="0"/>
              <a:t>+ 2</a:t>
            </a:r>
          </a:p>
        </p:txBody>
      </p:sp>
    </p:spTree>
    <p:extLst>
      <p:ext uri="{BB962C8B-B14F-4D97-AF65-F5344CB8AC3E}">
        <p14:creationId xmlns:p14="http://schemas.microsoft.com/office/powerpoint/2010/main" val="16278520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F688E-C23F-4CF3-9EFC-6FEBC128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FE4085-C761-4C63-B7CC-ABE015DA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請讀入</a:t>
            </a:r>
            <a:r>
              <a:rPr lang="en-US" altLang="zh-TW" dirty="0"/>
              <a:t>sparse.txt</a:t>
            </a:r>
            <a:r>
              <a:rPr lang="zh-TW" altLang="en-US" dirty="0"/>
              <a:t>內的數字，存進</a:t>
            </a:r>
            <a:r>
              <a:rPr lang="en-US" altLang="zh-TW"/>
              <a:t>(8x8)</a:t>
            </a:r>
            <a:r>
              <a:rPr lang="zh-TW" altLang="en-US" dirty="0"/>
              <a:t>二維陣列並輸出</a:t>
            </a:r>
            <a:endParaRPr lang="en-US" altLang="zh-TW" dirty="0"/>
          </a:p>
          <a:p>
            <a:r>
              <a:rPr lang="zh-TW" altLang="en-US" dirty="0"/>
              <a:t>將矩陣存入陣列結構中，並輸出格式如下：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A10880-7996-4C01-B3EA-FDEE5C2F6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26"/>
          <a:stretch/>
        </p:blipFill>
        <p:spPr>
          <a:xfrm>
            <a:off x="4128116" y="2918204"/>
            <a:ext cx="3941686" cy="350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53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59DB2-E593-4655-9557-4946A29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F07479-C0F8-423E-A3B1-878A075E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請實作一個容量為</a:t>
            </a:r>
            <a:r>
              <a:rPr lang="en-US" altLang="zh-TW" dirty="0"/>
              <a:t>5</a:t>
            </a:r>
            <a:r>
              <a:rPr lang="zh-TW" altLang="en-US" dirty="0"/>
              <a:t>的</a:t>
            </a:r>
            <a:r>
              <a:rPr lang="en-US" altLang="zh-TW" dirty="0"/>
              <a:t>Stack</a:t>
            </a:r>
          </a:p>
          <a:p>
            <a:r>
              <a:rPr lang="zh-TW" altLang="en-US" dirty="0"/>
              <a:t>可讓使用者</a:t>
            </a:r>
            <a:r>
              <a:rPr lang="en-US" altLang="zh-TW" dirty="0"/>
              <a:t>(push)</a:t>
            </a:r>
            <a:r>
              <a:rPr lang="zh-TW" altLang="en-US" dirty="0"/>
              <a:t>整數，或者</a:t>
            </a:r>
            <a:r>
              <a:rPr lang="en-US" altLang="zh-TW" dirty="0"/>
              <a:t>(pop)</a:t>
            </a:r>
            <a:r>
              <a:rPr lang="zh-TW" altLang="en-US" dirty="0"/>
              <a:t>整數</a:t>
            </a:r>
            <a:endParaRPr lang="en-US" altLang="zh-TW" dirty="0"/>
          </a:p>
          <a:p>
            <a:r>
              <a:rPr lang="en-US" altLang="zh-TW" dirty="0"/>
              <a:t>Stack</a:t>
            </a:r>
            <a:r>
              <a:rPr lang="zh-TW" altLang="en-US" dirty="0"/>
              <a:t>為空或者已滿須警告，程式不可崩潰</a:t>
            </a:r>
            <a:endParaRPr lang="en-US" altLang="zh-TW" dirty="0"/>
          </a:p>
          <a:p>
            <a:r>
              <a:rPr lang="zh-TW" altLang="en-US" dirty="0"/>
              <a:t>需有使用者介面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B1FC50-7AC6-44F2-B8DE-E010ABA2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076" y="0"/>
            <a:ext cx="2767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CC410-B064-467A-8D42-342591B4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1BEDC1-4EA0-45EF-91A7-EC2431C6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多項式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如何儲存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如何相加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 algn="ctr">
              <a:buNone/>
            </a:pPr>
            <a:endParaRPr lang="zh-TW" altLang="en-US" dirty="0"/>
          </a:p>
        </p:txBody>
      </p:sp>
      <p:sp>
        <p:nvSpPr>
          <p:cNvPr id="4" name="Text Box 184">
            <a:extLst>
              <a:ext uri="{FF2B5EF4-FFF2-40B4-BE49-F238E27FC236}">
                <a16:creationId xmlns:a16="http://schemas.microsoft.com/office/drawing/2014/main" id="{BA019DAB-267A-474E-A5BE-9BC2E2D0F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424" y="2795682"/>
            <a:ext cx="3647152" cy="83099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A(X) = 2X</a:t>
            </a:r>
            <a:r>
              <a:rPr lang="en-US" altLang="zh-TW" sz="2400" baseline="30000" dirty="0"/>
              <a:t>1000 </a:t>
            </a:r>
            <a:r>
              <a:rPr lang="en-US" altLang="zh-TW" sz="2400" dirty="0"/>
              <a:t>+ 1</a:t>
            </a:r>
          </a:p>
          <a:p>
            <a:r>
              <a:rPr lang="en-US" altLang="zh-TW" sz="2400" dirty="0"/>
              <a:t>B(X) = X</a:t>
            </a:r>
            <a:r>
              <a:rPr lang="en-US" altLang="zh-TW" sz="2400" baseline="30000" dirty="0"/>
              <a:t>4 </a:t>
            </a:r>
            <a:r>
              <a:rPr lang="en-US" altLang="zh-TW" sz="2400" dirty="0"/>
              <a:t>+ 10X</a:t>
            </a:r>
            <a:r>
              <a:rPr lang="en-US" altLang="zh-TW" sz="2400" baseline="30000" dirty="0"/>
              <a:t>3 </a:t>
            </a:r>
            <a:r>
              <a:rPr lang="en-US" altLang="zh-TW" sz="2400" dirty="0"/>
              <a:t>+ 3X</a:t>
            </a:r>
            <a:r>
              <a:rPr lang="en-US" altLang="zh-TW" sz="2400" baseline="30000" dirty="0"/>
              <a:t>2 </a:t>
            </a:r>
            <a:r>
              <a:rPr lang="en-US" altLang="zh-TW" sz="2400" dirty="0"/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278496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EC04-5822-4DDF-9698-CBD8D43C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F65F1-5408-40C6-8B9E-42C26187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              </a:t>
            </a:r>
            <a:r>
              <a:rPr lang="en-US" altLang="zh-TW" sz="3200" dirty="0"/>
              <a:t>4</a:t>
            </a:r>
          </a:p>
          <a:p>
            <a:pPr marL="0" indent="0" algn="ctr">
              <a:buNone/>
            </a:pPr>
            <a:r>
              <a:rPr lang="en-US" altLang="zh-TW" sz="5400" dirty="0"/>
              <a:t>2X</a:t>
            </a:r>
          </a:p>
          <a:p>
            <a:pPr marL="0" indent="0" algn="ctr">
              <a:buNone/>
            </a:pPr>
            <a:endParaRPr lang="en-US" altLang="zh-TW" sz="5400" dirty="0"/>
          </a:p>
          <a:p>
            <a:endParaRPr lang="en-US" altLang="zh-TW" dirty="0"/>
          </a:p>
          <a:p>
            <a:pPr algn="r"/>
            <a:r>
              <a:rPr lang="zh-TW" altLang="en-US" dirty="0"/>
              <a:t>使用陣列來儲存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8EDD75-7449-4990-AE7A-B5BBB0783FF0}"/>
              </a:ext>
            </a:extLst>
          </p:cNvPr>
          <p:cNvSpPr txBox="1"/>
          <p:nvPr/>
        </p:nvSpPr>
        <p:spPr>
          <a:xfrm>
            <a:off x="7572652" y="2168102"/>
            <a:ext cx="100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810C45-490B-447A-90DC-348B8EAEDA1A}"/>
              </a:ext>
            </a:extLst>
          </p:cNvPr>
          <p:cNvSpPr txBox="1"/>
          <p:nvPr/>
        </p:nvSpPr>
        <p:spPr>
          <a:xfrm>
            <a:off x="4364336" y="453412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底數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3884AE2-8599-4926-8A51-CFAF2205777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897950" y="2691322"/>
            <a:ext cx="1176290" cy="30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AED5E11-05AD-4367-8443-C01186C7420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815742" y="4092606"/>
            <a:ext cx="874844" cy="44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6A6F2-5316-4D37-8A48-5200983F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6022F0-EF9C-461A-9169-82C9E043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typedef struct 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coef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expon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 polynomial;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polynomial terms[100];</a:t>
            </a:r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avail = 0;  //</a:t>
            </a:r>
            <a:r>
              <a:rPr lang="zh-TW" altLang="en-US" dirty="0"/>
              <a:t>可以用的位址</a:t>
            </a:r>
          </a:p>
        </p:txBody>
      </p:sp>
    </p:spTree>
    <p:extLst>
      <p:ext uri="{BB962C8B-B14F-4D97-AF65-F5344CB8AC3E}">
        <p14:creationId xmlns:p14="http://schemas.microsoft.com/office/powerpoint/2010/main" val="13380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DEC04-5822-4DDF-9698-CBD8D43C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9F65F1-5408-40C6-8B9E-42C26187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startA</a:t>
            </a:r>
            <a:r>
              <a:rPr lang="en-US" altLang="zh-TW" dirty="0"/>
              <a:t> = 0;</a:t>
            </a:r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finishA</a:t>
            </a:r>
            <a:r>
              <a:rPr lang="en-US" altLang="zh-TW" dirty="0"/>
              <a:t> = 3;</a:t>
            </a:r>
          </a:p>
          <a:p>
            <a:pPr marL="0" indent="0">
              <a:buNone/>
            </a:pPr>
            <a:r>
              <a:rPr lang="en-US" altLang="zh-TW" dirty="0"/>
              <a:t>terms[0].</a:t>
            </a:r>
            <a:r>
              <a:rPr lang="en-US" altLang="zh-TW" dirty="0" err="1"/>
              <a:t>coef</a:t>
            </a:r>
            <a:r>
              <a:rPr lang="en-US" altLang="zh-TW" dirty="0"/>
              <a:t> = 1;</a:t>
            </a:r>
          </a:p>
          <a:p>
            <a:pPr marL="0" indent="0">
              <a:buNone/>
            </a:pPr>
            <a:r>
              <a:rPr lang="en-US" altLang="zh-TW" dirty="0"/>
              <a:t>terms[0].</a:t>
            </a:r>
            <a:r>
              <a:rPr lang="en-US" altLang="zh-TW" dirty="0" err="1"/>
              <a:t>expon</a:t>
            </a:r>
            <a:r>
              <a:rPr lang="en-US" altLang="zh-TW" dirty="0"/>
              <a:t> = 4;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…</a:t>
            </a:r>
          </a:p>
          <a:p>
            <a:pPr marL="0" indent="0">
              <a:buNone/>
            </a:pPr>
            <a:r>
              <a:rPr lang="en-US" altLang="zh-TW" dirty="0"/>
              <a:t>avail = 4;</a:t>
            </a:r>
            <a:endParaRPr lang="zh-TW" altLang="en-US" dirty="0"/>
          </a:p>
        </p:txBody>
      </p:sp>
      <p:sp>
        <p:nvSpPr>
          <p:cNvPr id="4" name="Text Box 184">
            <a:extLst>
              <a:ext uri="{FF2B5EF4-FFF2-40B4-BE49-F238E27FC236}">
                <a16:creationId xmlns:a16="http://schemas.microsoft.com/office/drawing/2014/main" id="{71DA281B-846C-4055-9B90-0CD9F02F7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944" y="1896647"/>
            <a:ext cx="3646111" cy="646331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3600" dirty="0"/>
              <a:t>X</a:t>
            </a:r>
            <a:r>
              <a:rPr lang="en-US" altLang="zh-TW" sz="3600" baseline="30000" dirty="0"/>
              <a:t>4 </a:t>
            </a:r>
            <a:r>
              <a:rPr lang="en-US" altLang="zh-TW" sz="3600" dirty="0"/>
              <a:t>+ 10X</a:t>
            </a:r>
            <a:r>
              <a:rPr lang="en-US" altLang="zh-TW" sz="3600" baseline="30000" dirty="0"/>
              <a:t>3 </a:t>
            </a:r>
            <a:r>
              <a:rPr lang="en-US" altLang="zh-TW" sz="3600" dirty="0"/>
              <a:t>+ 3X</a:t>
            </a:r>
            <a:r>
              <a:rPr lang="en-US" altLang="zh-TW" sz="3600" baseline="30000" dirty="0"/>
              <a:t>2 </a:t>
            </a:r>
            <a:r>
              <a:rPr lang="en-US" altLang="zh-TW" sz="3600" dirty="0"/>
              <a:t>+ 1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AF54115-DE6C-45E9-AE07-12D670BAF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67568"/>
              </p:ext>
            </p:extLst>
          </p:nvPr>
        </p:nvGraphicFramePr>
        <p:xfrm>
          <a:off x="5502426" y="4226346"/>
          <a:ext cx="58513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229">
                  <a:extLst>
                    <a:ext uri="{9D8B030D-6E8A-4147-A177-3AD203B41FA5}">
                      <a16:colId xmlns:a16="http://schemas.microsoft.com/office/drawing/2014/main" val="1344346333"/>
                    </a:ext>
                  </a:extLst>
                </a:gridCol>
                <a:gridCol w="975229">
                  <a:extLst>
                    <a:ext uri="{9D8B030D-6E8A-4147-A177-3AD203B41FA5}">
                      <a16:colId xmlns:a16="http://schemas.microsoft.com/office/drawing/2014/main" val="3226958737"/>
                    </a:ext>
                  </a:extLst>
                </a:gridCol>
                <a:gridCol w="975229">
                  <a:extLst>
                    <a:ext uri="{9D8B030D-6E8A-4147-A177-3AD203B41FA5}">
                      <a16:colId xmlns:a16="http://schemas.microsoft.com/office/drawing/2014/main" val="1006057507"/>
                    </a:ext>
                  </a:extLst>
                </a:gridCol>
                <a:gridCol w="975229">
                  <a:extLst>
                    <a:ext uri="{9D8B030D-6E8A-4147-A177-3AD203B41FA5}">
                      <a16:colId xmlns:a16="http://schemas.microsoft.com/office/drawing/2014/main" val="3370870739"/>
                    </a:ext>
                  </a:extLst>
                </a:gridCol>
                <a:gridCol w="975229">
                  <a:extLst>
                    <a:ext uri="{9D8B030D-6E8A-4147-A177-3AD203B41FA5}">
                      <a16:colId xmlns:a16="http://schemas.microsoft.com/office/drawing/2014/main" val="2056639570"/>
                    </a:ext>
                  </a:extLst>
                </a:gridCol>
                <a:gridCol w="975229">
                  <a:extLst>
                    <a:ext uri="{9D8B030D-6E8A-4147-A177-3AD203B41FA5}">
                      <a16:colId xmlns:a16="http://schemas.microsoft.com/office/drawing/2014/main" val="2559258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6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42103"/>
                  </a:ext>
                </a:extLst>
              </a:tr>
            </a:tbl>
          </a:graphicData>
        </a:graphic>
      </p:graphicFrame>
      <p:sp>
        <p:nvSpPr>
          <p:cNvPr id="6" name="矩形: 圓角 5">
            <a:extLst>
              <a:ext uri="{FF2B5EF4-FFF2-40B4-BE49-F238E27FC236}">
                <a16:creationId xmlns:a16="http://schemas.microsoft.com/office/drawing/2014/main" id="{FCBC661B-7E9A-4EF6-9086-DF748FE5AAE4}"/>
              </a:ext>
            </a:extLst>
          </p:cNvPr>
          <p:cNvSpPr/>
          <p:nvPr/>
        </p:nvSpPr>
        <p:spPr>
          <a:xfrm>
            <a:off x="5584054" y="3694146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0E776B2-9905-4546-8575-2ED3C40DACF2}"/>
              </a:ext>
            </a:extLst>
          </p:cNvPr>
          <p:cNvSpPr/>
          <p:nvPr/>
        </p:nvSpPr>
        <p:spPr>
          <a:xfrm>
            <a:off x="8470775" y="3695181"/>
            <a:ext cx="877410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finishA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BA653DB-F64D-4181-A667-AE3AE1C67D19}"/>
              </a:ext>
            </a:extLst>
          </p:cNvPr>
          <p:cNvSpPr/>
          <p:nvPr/>
        </p:nvSpPr>
        <p:spPr>
          <a:xfrm>
            <a:off x="9480979" y="3694146"/>
            <a:ext cx="825623" cy="443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avail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34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1123</Words>
  <Application>Microsoft Office PowerPoint</Application>
  <PresentationFormat>寬螢幕</PresentationFormat>
  <Paragraphs>615</Paragraphs>
  <Slides>55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3" baseType="lpstr">
      <vt:lpstr>微軟正黑體</vt:lpstr>
      <vt:lpstr>新細明體</vt:lpstr>
      <vt:lpstr>標楷體</vt:lpstr>
      <vt:lpstr>Arial</vt:lpstr>
      <vt:lpstr>Calibri</vt:lpstr>
      <vt:lpstr>Times New Roman</vt:lpstr>
      <vt:lpstr>Office 佈景主題</vt:lpstr>
      <vt:lpstr>Equation</vt:lpstr>
      <vt:lpstr>資料結構實習</vt:lpstr>
      <vt:lpstr>String</vt:lpstr>
      <vt:lpstr>String</vt:lpstr>
      <vt:lpstr>String</vt:lpstr>
      <vt:lpstr>String</vt:lpstr>
      <vt:lpstr>Polynomial</vt:lpstr>
      <vt:lpstr>Polynomial</vt:lpstr>
      <vt:lpstr>Polynomial</vt:lpstr>
      <vt:lpstr>Polynomial</vt:lpstr>
      <vt:lpstr>Polynomial</vt:lpstr>
      <vt:lpstr>Polynomial</vt:lpstr>
      <vt:lpstr>Polynomial</vt:lpstr>
      <vt:lpstr>Polynomial</vt:lpstr>
      <vt:lpstr>Polynomial</vt:lpstr>
      <vt:lpstr>Polynomial</vt:lpstr>
      <vt:lpstr>Polynomial</vt:lpstr>
      <vt:lpstr>Polynomial</vt:lpstr>
      <vt:lpstr>Polynomial</vt:lpstr>
      <vt:lpstr>Polynomial</vt:lpstr>
      <vt:lpstr>Sparse Matrix</vt:lpstr>
      <vt:lpstr>Sparse Matrix</vt:lpstr>
      <vt:lpstr>Sparse Matrix</vt:lpstr>
      <vt:lpstr>Sparse Matrix</vt:lpstr>
      <vt:lpstr>Sparse Matrix</vt:lpstr>
      <vt:lpstr>Sparse Matrix</vt:lpstr>
      <vt:lpstr>Sparse Matrix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Queue</vt:lpstr>
      <vt:lpstr>Queue</vt:lpstr>
      <vt:lpstr>Queue</vt:lpstr>
      <vt:lpstr>Queue</vt:lpstr>
      <vt:lpstr>Queue</vt:lpstr>
      <vt:lpstr>Queue</vt:lpstr>
      <vt:lpstr>Queue</vt:lpstr>
      <vt:lpstr>Stack &amp; Queue</vt:lpstr>
      <vt:lpstr>練習1</vt:lpstr>
      <vt:lpstr>練習2</vt:lpstr>
      <vt:lpstr>練習3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資料結構實習</dc:title>
  <dc:creator>Ken Chen</dc:creator>
  <cp:lastModifiedBy>Ken Chen</cp:lastModifiedBy>
  <cp:revision>63</cp:revision>
  <dcterms:created xsi:type="dcterms:W3CDTF">2017-10-06T12:33:32Z</dcterms:created>
  <dcterms:modified xsi:type="dcterms:W3CDTF">2017-10-19T16:12:32Z</dcterms:modified>
</cp:coreProperties>
</file>