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70" r:id="rId11"/>
    <p:sldId id="269" r:id="rId12"/>
    <p:sldId id="271" r:id="rId13"/>
    <p:sldId id="272" r:id="rId14"/>
    <p:sldId id="275" r:id="rId15"/>
    <p:sldId id="27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6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97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7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50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5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14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3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19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8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35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E441-CA82-46C9-BCF0-94A531795EFC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8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資料結構</a:t>
            </a:r>
            <a:r>
              <a:rPr lang="zh-TW" altLang="en-US" dirty="0"/>
              <a:t>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6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有樹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98494"/>
            <a:ext cx="7886700" cy="5217459"/>
          </a:xfrm>
        </p:spPr>
        <p:txBody>
          <a:bodyPr>
            <a:normAutofit/>
          </a:bodyPr>
          <a:lstStyle/>
          <a:p>
            <a:r>
              <a:rPr lang="en-US" altLang="zh-TW" sz="1800" b="1" dirty="0" smtClean="0"/>
              <a:t>insert</a:t>
            </a:r>
            <a:endParaRPr lang="en-US" altLang="zh-TW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C00000"/>
                </a:solidFill>
              </a:rPr>
              <a:t>**</a:t>
            </a:r>
            <a:r>
              <a:rPr lang="zh-TW" altLang="en-US" sz="1200" dirty="0" smtClean="0">
                <a:solidFill>
                  <a:srgbClr val="C00000"/>
                </a:solidFill>
              </a:rPr>
              <a:t>從 </a:t>
            </a:r>
            <a:r>
              <a:rPr lang="en-US" altLang="zh-TW" sz="1200" dirty="0" smtClean="0">
                <a:solidFill>
                  <a:srgbClr val="C00000"/>
                </a:solidFill>
              </a:rPr>
              <a:t>index = 5 </a:t>
            </a:r>
            <a:r>
              <a:rPr lang="zh-TW" altLang="en-US" sz="1200" dirty="0" smtClean="0">
                <a:solidFill>
                  <a:srgbClr val="C00000"/>
                </a:solidFill>
              </a:rPr>
              <a:t>往回找 </a:t>
            </a:r>
            <a:r>
              <a:rPr lang="en-US" altLang="zh-TW" sz="1200" dirty="0" smtClean="0">
                <a:solidFill>
                  <a:srgbClr val="C00000"/>
                </a:solidFill>
              </a:rPr>
              <a:t>parent</a:t>
            </a:r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dirty="0" smtClean="0"/>
              <a:t>// n = index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5247102" y="2304472"/>
            <a:ext cx="2660152" cy="2068718"/>
            <a:chOff x="4951267" y="2152071"/>
            <a:chExt cx="2660152" cy="2068718"/>
          </a:xfrm>
        </p:grpSpPr>
        <p:grpSp>
          <p:nvGrpSpPr>
            <p:cNvPr id="8" name="群組 7"/>
            <p:cNvGrpSpPr/>
            <p:nvPr/>
          </p:nvGrpSpPr>
          <p:grpSpPr>
            <a:xfrm>
              <a:off x="4951267" y="2152071"/>
              <a:ext cx="2660152" cy="2068718"/>
              <a:chOff x="6273285" y="2601592"/>
              <a:chExt cx="1811043" cy="1408392"/>
            </a:xfrm>
          </p:grpSpPr>
          <p:sp>
            <p:nvSpPr>
              <p:cNvPr id="9" name="橢圓 8"/>
              <p:cNvSpPr/>
              <p:nvPr/>
            </p:nvSpPr>
            <p:spPr>
              <a:xfrm>
                <a:off x="7171884" y="2601592"/>
                <a:ext cx="345171" cy="3451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7739157" y="3184705"/>
                <a:ext cx="345171" cy="3451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6617793" y="3176013"/>
                <a:ext cx="345171" cy="3451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6273285" y="3656120"/>
                <a:ext cx="345171" cy="3451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4</a:t>
                </a:r>
                <a:endParaRPr lang="zh-TW" altLang="en-US" dirty="0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6962964" y="3664813"/>
                <a:ext cx="345171" cy="345171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cxnSp>
            <p:nvCxnSpPr>
              <p:cNvPr id="17" name="直線接點 16"/>
              <p:cNvCxnSpPr>
                <a:stCxn id="9" idx="3"/>
                <a:endCxn id="11" idx="0"/>
              </p:cNvCxnSpPr>
              <p:nvPr/>
            </p:nvCxnSpPr>
            <p:spPr>
              <a:xfrm flipH="1">
                <a:off x="6790379" y="2896214"/>
                <a:ext cx="432054" cy="2797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>
                <a:stCxn id="11" idx="3"/>
                <a:endCxn id="13" idx="0"/>
              </p:cNvCxnSpPr>
              <p:nvPr/>
            </p:nvCxnSpPr>
            <p:spPr>
              <a:xfrm flipH="1">
                <a:off x="6445871" y="3470635"/>
                <a:ext cx="222471" cy="18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>
                <a:stCxn id="11" idx="5"/>
                <a:endCxn id="14" idx="0"/>
              </p:cNvCxnSpPr>
              <p:nvPr/>
            </p:nvCxnSpPr>
            <p:spPr>
              <a:xfrm>
                <a:off x="6912415" y="3470635"/>
                <a:ext cx="223135" cy="19417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>
                <a:stCxn id="9" idx="5"/>
                <a:endCxn id="10" idx="0"/>
              </p:cNvCxnSpPr>
              <p:nvPr/>
            </p:nvCxnSpPr>
            <p:spPr>
              <a:xfrm>
                <a:off x="7466506" y="2896214"/>
                <a:ext cx="445237" cy="28849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弧形接點 22"/>
            <p:cNvCxnSpPr>
              <a:stCxn id="14" idx="7"/>
              <a:endCxn id="11" idx="6"/>
            </p:cNvCxnSpPr>
            <p:nvPr/>
          </p:nvCxnSpPr>
          <p:spPr>
            <a:xfrm rot="16200000" flipV="1">
              <a:off x="5911321" y="3302295"/>
              <a:ext cx="538720" cy="43275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弧形接點 23"/>
            <p:cNvCxnSpPr>
              <a:stCxn id="11" idx="1"/>
              <a:endCxn id="9" idx="2"/>
            </p:cNvCxnSpPr>
            <p:nvPr/>
          </p:nvCxnSpPr>
          <p:spPr>
            <a:xfrm rot="5400000" flipH="1" flipV="1">
              <a:off x="5569119" y="2368003"/>
              <a:ext cx="664485" cy="73962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5240870" y="2241578"/>
              <a:ext cx="893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s</a:t>
              </a:r>
              <a:r>
                <a:rPr lang="en-US" altLang="zh-TW" dirty="0" smtClean="0">
                  <a:solidFill>
                    <a:schemeClr val="accent2"/>
                  </a:solidFill>
                </a:rPr>
                <a:t>tep 2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180681" y="3118501"/>
              <a:ext cx="893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s</a:t>
              </a:r>
              <a:r>
                <a:rPr lang="en-US" altLang="zh-TW" dirty="0" smtClean="0">
                  <a:solidFill>
                    <a:schemeClr val="accent2"/>
                  </a:solidFill>
                </a:rPr>
                <a:t>tep 1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7" y="2609850"/>
            <a:ext cx="2905125" cy="42481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90286" y="2871212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12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 = 2</a:t>
            </a:r>
            <a:r>
              <a:rPr lang="zh-TW" altLang="en-US" sz="12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再往上找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731089" y="3160978"/>
            <a:ext cx="24222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731089" y="4651672"/>
            <a:ext cx="24222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2973314" y="3160978"/>
            <a:ext cx="0" cy="14906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979508" y="3767825"/>
            <a:ext cx="1772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依照原路徑回傳 </a:t>
            </a:r>
            <a:r>
              <a:rPr lang="en-US" altLang="zh-TW" sz="12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parent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28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搜尋數字在</a:t>
            </a:r>
            <a:r>
              <a:rPr lang="zh-TW" altLang="en-US" dirty="0"/>
              <a:t>根</a:t>
            </a:r>
            <a:r>
              <a:rPr lang="zh-TW" altLang="en-US" dirty="0" smtClean="0"/>
              <a:t>節點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回傳根節點</a:t>
            </a:r>
            <a:endParaRPr lang="en-US" altLang="zh-TW" dirty="0" smtClean="0"/>
          </a:p>
          <a:p>
            <a:r>
              <a:rPr lang="zh-TW" altLang="en-US" dirty="0" smtClean="0"/>
              <a:t>搜尋數字不在根節點</a:t>
            </a:r>
            <a:endParaRPr lang="en-US" altLang="zh-TW" dirty="0"/>
          </a:p>
          <a:p>
            <a:pPr lvl="1"/>
            <a:r>
              <a:rPr lang="zh-TW" altLang="en-US" dirty="0" smtClean="0"/>
              <a:t>有左子樹及右子樹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同時搜尋左右子樹</a:t>
            </a:r>
            <a:r>
              <a:rPr lang="en-US" altLang="zh-TW" dirty="0" smtClean="0"/>
              <a:t>(</a:t>
            </a:r>
            <a:r>
              <a:rPr lang="zh-TW" altLang="en-US" dirty="0" smtClean="0"/>
              <a:t>遞</a:t>
            </a:r>
            <a:r>
              <a:rPr lang="zh-TW" altLang="en-US" dirty="0"/>
              <a:t>迴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/>
              <a:t>finddata</a:t>
            </a:r>
            <a:r>
              <a:rPr lang="en-US" altLang="zh-TW" dirty="0" smtClean="0"/>
              <a:t>(root -&gt; left, data)</a:t>
            </a:r>
          </a:p>
          <a:p>
            <a:pPr lvl="2"/>
            <a:r>
              <a:rPr lang="en-US" altLang="zh-TW" dirty="0" err="1"/>
              <a:t>finddata</a:t>
            </a:r>
            <a:r>
              <a:rPr lang="en-US" altLang="zh-TW" dirty="0"/>
              <a:t>(root -&gt; </a:t>
            </a:r>
            <a:r>
              <a:rPr lang="en-US" altLang="zh-TW" dirty="0" smtClean="0"/>
              <a:t>right, </a:t>
            </a:r>
            <a:r>
              <a:rPr lang="en-US" altLang="zh-TW" dirty="0"/>
              <a:t>data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只有左子樹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不會有只有右子樹的情況發生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搜尋左子樹</a:t>
            </a:r>
            <a:endParaRPr lang="en-US" altLang="zh-TW" dirty="0" smtClean="0"/>
          </a:p>
          <a:p>
            <a:pPr lvl="3"/>
            <a:r>
              <a:rPr lang="en-US" altLang="zh-TW" dirty="0" err="1"/>
              <a:t>finddata</a:t>
            </a:r>
            <a:r>
              <a:rPr lang="en-US" altLang="zh-TW" dirty="0"/>
              <a:t>(root -&gt; left, data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左右子樹都沒有</a:t>
            </a:r>
            <a:endParaRPr lang="en-US" altLang="zh-TW" dirty="0" smtClean="0"/>
          </a:p>
          <a:p>
            <a:pPr lvl="2"/>
            <a:r>
              <a:rPr lang="en-US" altLang="zh-TW" dirty="0"/>
              <a:t>r</a:t>
            </a:r>
            <a:r>
              <a:rPr lang="en-US" altLang="zh-TW" dirty="0" smtClean="0"/>
              <a:t>eturn NULL</a:t>
            </a:r>
          </a:p>
        </p:txBody>
      </p:sp>
    </p:spTree>
    <p:extLst>
      <p:ext uri="{BB962C8B-B14F-4D97-AF65-F5344CB8AC3E}">
        <p14:creationId xmlns:p14="http://schemas.microsoft.com/office/powerpoint/2010/main" val="21579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搜尋數字在</a:t>
            </a:r>
            <a:r>
              <a:rPr lang="zh-TW" altLang="en-US" dirty="0"/>
              <a:t>根</a:t>
            </a:r>
            <a:r>
              <a:rPr lang="zh-TW" altLang="en-US" dirty="0" smtClean="0"/>
              <a:t>節點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回傳根節點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if(root-&gt;data == data)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return </a:t>
            </a:r>
            <a:r>
              <a:rPr lang="en-US" altLang="zh-TW" dirty="0"/>
              <a:t>root;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7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8695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搜尋數字不在根節點</a:t>
            </a:r>
            <a:endParaRPr lang="en-US" altLang="zh-TW" dirty="0"/>
          </a:p>
          <a:p>
            <a:pPr lvl="1"/>
            <a:r>
              <a:rPr lang="zh-TW" altLang="en-US" dirty="0" smtClean="0"/>
              <a:t>有左子樹及右子樹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只有左子樹</a:t>
            </a:r>
            <a:r>
              <a:rPr lang="en-US" altLang="zh-TW" dirty="0"/>
              <a:t>(</a:t>
            </a:r>
            <a:r>
              <a:rPr lang="zh-TW" altLang="en-US" dirty="0"/>
              <a:t>不會有只有右子樹的情況發生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搜尋左子樹</a:t>
            </a:r>
            <a:endParaRPr lang="en-US" altLang="zh-TW" dirty="0"/>
          </a:p>
          <a:p>
            <a:pPr lvl="3"/>
            <a:r>
              <a:rPr lang="en-US" altLang="zh-TW" dirty="0" err="1"/>
              <a:t>finddata</a:t>
            </a:r>
            <a:r>
              <a:rPr lang="en-US" altLang="zh-TW" dirty="0"/>
              <a:t>(root -&gt; left, data)</a:t>
            </a:r>
          </a:p>
          <a:p>
            <a:pPr lvl="1"/>
            <a:r>
              <a:rPr lang="zh-TW" altLang="en-US" dirty="0"/>
              <a:t>左右子樹都沒有</a:t>
            </a:r>
            <a:endParaRPr lang="en-US" altLang="zh-TW" dirty="0"/>
          </a:p>
          <a:p>
            <a:pPr lvl="2"/>
            <a:r>
              <a:rPr lang="en-US" altLang="zh-TW" dirty="0"/>
              <a:t>return NULL</a:t>
            </a:r>
          </a:p>
          <a:p>
            <a:pPr lvl="1"/>
            <a:endParaRPr lang="en-US" altLang="zh-TW" dirty="0" smtClean="0"/>
          </a:p>
        </p:txBody>
      </p:sp>
      <p:grpSp>
        <p:nvGrpSpPr>
          <p:cNvPr id="11" name="群組 10"/>
          <p:cNvGrpSpPr/>
          <p:nvPr/>
        </p:nvGrpSpPr>
        <p:grpSpPr>
          <a:xfrm>
            <a:off x="1375132" y="2494824"/>
            <a:ext cx="4503349" cy="2486025"/>
            <a:chOff x="1381188" y="2658326"/>
            <a:chExt cx="4503349" cy="24860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88" y="2658326"/>
              <a:ext cx="4419600" cy="248602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4838586" y="290187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搜尋左子樹</a:t>
              </a:r>
              <a:endParaRPr lang="zh-TW" altLang="en-US" sz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30430" y="309060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搜尋右子樹</a:t>
              </a:r>
              <a:endParaRPr lang="zh-TW" altLang="en-US" sz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824080" y="3229103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如果結果是左子樹的節點</a:t>
              </a:r>
              <a:endParaRPr lang="zh-TW" altLang="en-US" sz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230816" y="3790243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如果結果是右子樹的節點</a:t>
              </a:r>
              <a:endParaRPr lang="zh-TW" altLang="en-US" sz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020699" y="4345287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如果沒有找到結果</a:t>
              </a:r>
              <a:endParaRPr lang="zh-TW" altLang="en-US" sz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6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實作新增、搜尋、印出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數字可重複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28368"/>
          <a:stretch/>
        </p:blipFill>
        <p:spPr>
          <a:xfrm>
            <a:off x="764672" y="2327295"/>
            <a:ext cx="1903629" cy="39846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71118" b="10331"/>
          <a:stretch/>
        </p:blipFill>
        <p:spPr>
          <a:xfrm>
            <a:off x="3158957" y="2353046"/>
            <a:ext cx="2256581" cy="12232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90495"/>
          <a:stretch/>
        </p:blipFill>
        <p:spPr>
          <a:xfrm>
            <a:off x="6215031" y="2353046"/>
            <a:ext cx="2256581" cy="6267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32" y="4133537"/>
            <a:ext cx="2256581" cy="60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list</a:t>
            </a:r>
            <a:r>
              <a:rPr lang="zh-TW" altLang="en-US" dirty="0"/>
              <a:t>實作新增、查詢、印出</a:t>
            </a:r>
            <a:r>
              <a:rPr lang="en-US" altLang="zh-TW" dirty="0"/>
              <a:t>(</a:t>
            </a:r>
            <a:r>
              <a:rPr lang="zh-TW" altLang="en-US" dirty="0" smtClean="0"/>
              <a:t>數字不可重複、搜尋時印出</a:t>
            </a:r>
            <a:r>
              <a:rPr lang="en-US" altLang="zh-TW" dirty="0" smtClean="0"/>
              <a:t>index)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0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使用結構製作</a:t>
            </a:r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typedef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struct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chemeClr val="accent4">
                    <a:lumMod val="75000"/>
                  </a:schemeClr>
                </a:solidFill>
              </a:rPr>
              <a:t>listNode</a:t>
            </a:r>
            <a:r>
              <a:rPr lang="en-US" altLang="zh-TW" sz="1600" dirty="0"/>
              <a:t> *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</a:rPr>
              <a:t>listPointer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err="1"/>
              <a:t>typedef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struct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chemeClr val="accent4">
                    <a:lumMod val="75000"/>
                  </a:schemeClr>
                </a:solidFill>
              </a:rPr>
              <a:t>listNode</a:t>
            </a:r>
            <a:r>
              <a:rPr lang="en-US" altLang="zh-TW" sz="1600" dirty="0"/>
              <a:t>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data</a:t>
            </a:r>
            <a:r>
              <a:rPr lang="en-US" altLang="zh-TW" sz="1600" dirty="0" smtClean="0"/>
              <a:t>;  </a:t>
            </a:r>
            <a:r>
              <a:rPr lang="en-US" altLang="zh-TW" sz="1600" dirty="0"/>
              <a:t>//</a:t>
            </a:r>
            <a:r>
              <a:rPr lang="zh-TW" altLang="en-US" sz="1600" dirty="0"/>
              <a:t>數值 </a:t>
            </a:r>
          </a:p>
          <a:p>
            <a:pPr marL="0" indent="0">
              <a:buNone/>
            </a:pPr>
            <a:r>
              <a:rPr lang="zh-TW" altLang="en-US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index</a:t>
            </a:r>
            <a:r>
              <a:rPr lang="en-US" altLang="zh-TW" sz="1600" dirty="0" smtClean="0"/>
              <a:t>;  </a:t>
            </a:r>
            <a:r>
              <a:rPr lang="en-US" altLang="zh-TW" sz="1600" dirty="0"/>
              <a:t>//</a:t>
            </a:r>
            <a:r>
              <a:rPr lang="zh-TW" altLang="en-US" sz="1600" dirty="0"/>
              <a:t>在</a:t>
            </a:r>
            <a:r>
              <a:rPr lang="en-US" altLang="zh-TW" sz="1600" dirty="0"/>
              <a:t>tree</a:t>
            </a:r>
            <a:r>
              <a:rPr lang="zh-TW" altLang="en-US" sz="1600" dirty="0"/>
              <a:t>中的索引 </a:t>
            </a:r>
          </a:p>
          <a:p>
            <a:pPr marL="0" indent="0">
              <a:buNone/>
            </a:pPr>
            <a:r>
              <a:rPr lang="zh-TW" altLang="en-US" sz="1600" dirty="0"/>
              <a:t>	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</a:rPr>
              <a:t>listPointer</a:t>
            </a:r>
            <a:r>
              <a:rPr lang="en-US" altLang="zh-TW" sz="1600" dirty="0"/>
              <a:t> left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左子樹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</a:rPr>
              <a:t>listPointer</a:t>
            </a:r>
            <a:r>
              <a:rPr lang="en-US" altLang="zh-TW" sz="1600" dirty="0"/>
              <a:t> right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右子樹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} node;</a:t>
            </a:r>
            <a:endParaRPr lang="zh-TW" altLang="en-US" sz="16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5503432" y="1825625"/>
            <a:ext cx="3167157" cy="2068719"/>
            <a:chOff x="6273285" y="2601592"/>
            <a:chExt cx="2156214" cy="1408393"/>
          </a:xfrm>
        </p:grpSpPr>
        <p:sp>
          <p:nvSpPr>
            <p:cNvPr id="19" name="橢圓 18"/>
            <p:cNvSpPr/>
            <p:nvPr/>
          </p:nvSpPr>
          <p:spPr>
            <a:xfrm>
              <a:off x="7171884" y="2601592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7739157" y="3184705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6617793" y="31760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6273285" y="3656120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6962964" y="36648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7394870" y="36648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9</a:t>
              </a:r>
              <a:endParaRPr lang="zh-TW" altLang="en-US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8084328" y="3664814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cxnSp>
          <p:nvCxnSpPr>
            <p:cNvPr id="26" name="直線接點 25"/>
            <p:cNvCxnSpPr>
              <a:stCxn id="19" idx="3"/>
              <a:endCxn id="21" idx="0"/>
            </p:cNvCxnSpPr>
            <p:nvPr/>
          </p:nvCxnSpPr>
          <p:spPr>
            <a:xfrm flipH="1">
              <a:off x="6790379" y="2896214"/>
              <a:ext cx="432054" cy="2797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21" idx="3"/>
              <a:endCxn id="22" idx="0"/>
            </p:cNvCxnSpPr>
            <p:nvPr/>
          </p:nvCxnSpPr>
          <p:spPr>
            <a:xfrm flipH="1">
              <a:off x="6445871" y="3470635"/>
              <a:ext cx="222471" cy="1854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21" idx="5"/>
              <a:endCxn id="23" idx="0"/>
            </p:cNvCxnSpPr>
            <p:nvPr/>
          </p:nvCxnSpPr>
          <p:spPr>
            <a:xfrm>
              <a:off x="6912415" y="3470635"/>
              <a:ext cx="223135" cy="1941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5"/>
              <a:endCxn id="25" idx="0"/>
            </p:cNvCxnSpPr>
            <p:nvPr/>
          </p:nvCxnSpPr>
          <p:spPr>
            <a:xfrm>
              <a:off x="8033779" y="3479327"/>
              <a:ext cx="223135" cy="185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4" idx="0"/>
              <a:endCxn id="20" idx="3"/>
            </p:cNvCxnSpPr>
            <p:nvPr/>
          </p:nvCxnSpPr>
          <p:spPr>
            <a:xfrm flipV="1">
              <a:off x="7567456" y="3479327"/>
              <a:ext cx="222250" cy="1854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19" idx="5"/>
              <a:endCxn id="20" idx="0"/>
            </p:cNvCxnSpPr>
            <p:nvPr/>
          </p:nvCxnSpPr>
          <p:spPr>
            <a:xfrm>
              <a:off x="7466506" y="2896214"/>
              <a:ext cx="445237" cy="2884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文字方塊 32"/>
          <p:cNvSpPr txBox="1"/>
          <p:nvPr/>
        </p:nvSpPr>
        <p:spPr>
          <a:xfrm>
            <a:off x="6631951" y="16906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842743" y="24702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318797" y="32206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30057" y="32206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43837" y="32200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960496" y="3216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499198" y="25005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創造</a:t>
            </a:r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listPointer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err="1" smtClean="0"/>
              <a:t>newnode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(</a:t>
            </a:r>
            <a:r>
              <a:rPr lang="en-US" altLang="zh-TW" sz="1600" dirty="0" err="1"/>
              <a:t>listPointer</a:t>
            </a:r>
            <a:r>
              <a:rPr lang="en-US" altLang="zh-TW" sz="1600" dirty="0"/>
              <a:t>)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(node</a:t>
            </a:r>
            <a:r>
              <a:rPr lang="en-US" altLang="zh-TW" sz="1600" dirty="0" smtClean="0"/>
              <a:t>));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動態配置記憶體大小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 smtClean="0"/>
              <a:t>newnode</a:t>
            </a:r>
            <a:r>
              <a:rPr lang="en-US" altLang="zh-TW" sz="1600" dirty="0" smtClean="0"/>
              <a:t>-</a:t>
            </a:r>
            <a:r>
              <a:rPr lang="en-US" altLang="zh-TW" sz="1600" dirty="0"/>
              <a:t>&gt;left = NULL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左子樹預設為空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 smtClean="0"/>
              <a:t>newnode</a:t>
            </a:r>
            <a:r>
              <a:rPr lang="en-US" altLang="zh-TW" sz="1600" dirty="0" smtClean="0"/>
              <a:t>-</a:t>
            </a:r>
            <a:r>
              <a:rPr lang="en-US" altLang="zh-TW" sz="1600" dirty="0"/>
              <a:t>&gt;right = NULL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右子樹預設為空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return </a:t>
            </a:r>
            <a:r>
              <a:rPr lang="en-US" altLang="zh-TW" sz="1600" dirty="0" err="1"/>
              <a:t>newnode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zh-TW" altLang="en-US" sz="1600" dirty="0" smtClean="0"/>
              <a:t>並將創造</a:t>
            </a:r>
            <a:r>
              <a:rPr lang="en-US" altLang="zh-TW" sz="1600" dirty="0" smtClean="0"/>
              <a:t>node</a:t>
            </a:r>
            <a:r>
              <a:rPr lang="zh-TW" altLang="en-US" sz="1600" dirty="0" smtClean="0"/>
              <a:t>的程式碼寫成</a:t>
            </a:r>
            <a:r>
              <a:rPr lang="en-US" altLang="zh-TW" sz="1600" dirty="0" smtClean="0"/>
              <a:t>function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新增</a:t>
            </a:r>
            <a:endParaRPr lang="en-US" altLang="zh-TW" sz="1600" dirty="0" smtClean="0"/>
          </a:p>
          <a:p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r>
              <a:rPr lang="zh-TW" altLang="en-US" sz="1600" dirty="0" smtClean="0"/>
              <a:t>列印</a:t>
            </a:r>
            <a:endParaRPr lang="zh-TW" altLang="en-US" sz="16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8650" y="3237170"/>
            <a:ext cx="3167157" cy="2068719"/>
            <a:chOff x="6273285" y="2601592"/>
            <a:chExt cx="2156214" cy="1408393"/>
          </a:xfrm>
        </p:grpSpPr>
        <p:sp>
          <p:nvSpPr>
            <p:cNvPr id="5" name="橢圓 4"/>
            <p:cNvSpPr/>
            <p:nvPr/>
          </p:nvSpPr>
          <p:spPr>
            <a:xfrm>
              <a:off x="7171884" y="2601592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7739157" y="3184705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617793" y="31760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6273285" y="3656120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962964" y="36648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7394870" y="36648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8084328" y="3664814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cxnSp>
          <p:nvCxnSpPr>
            <p:cNvPr id="13" name="直線接點 12"/>
            <p:cNvCxnSpPr>
              <a:stCxn id="5" idx="3"/>
              <a:endCxn id="7" idx="0"/>
            </p:cNvCxnSpPr>
            <p:nvPr/>
          </p:nvCxnSpPr>
          <p:spPr>
            <a:xfrm flipH="1">
              <a:off x="6790379" y="2896214"/>
              <a:ext cx="432054" cy="2797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3"/>
              <a:endCxn id="8" idx="0"/>
            </p:cNvCxnSpPr>
            <p:nvPr/>
          </p:nvCxnSpPr>
          <p:spPr>
            <a:xfrm flipH="1">
              <a:off x="6445871" y="3470635"/>
              <a:ext cx="222471" cy="1854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5"/>
              <a:endCxn id="9" idx="0"/>
            </p:cNvCxnSpPr>
            <p:nvPr/>
          </p:nvCxnSpPr>
          <p:spPr>
            <a:xfrm>
              <a:off x="6912415" y="3470635"/>
              <a:ext cx="223135" cy="1941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6" idx="5"/>
              <a:endCxn id="11" idx="0"/>
            </p:cNvCxnSpPr>
            <p:nvPr/>
          </p:nvCxnSpPr>
          <p:spPr>
            <a:xfrm>
              <a:off x="8033779" y="3479327"/>
              <a:ext cx="223135" cy="185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0" idx="0"/>
              <a:endCxn id="6" idx="3"/>
            </p:cNvCxnSpPr>
            <p:nvPr/>
          </p:nvCxnSpPr>
          <p:spPr>
            <a:xfrm flipV="1">
              <a:off x="7567456" y="3479327"/>
              <a:ext cx="222250" cy="1854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5" idx="5"/>
              <a:endCxn id="6" idx="0"/>
            </p:cNvCxnSpPr>
            <p:nvPr/>
          </p:nvCxnSpPr>
          <p:spPr>
            <a:xfrm>
              <a:off x="7466506" y="2896214"/>
              <a:ext cx="445237" cy="2884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1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 沒有樹 </a:t>
            </a:r>
            <a:r>
              <a:rPr lang="en-US" altLang="zh-TW" sz="1600" dirty="0" smtClean="0"/>
              <a:t>-&gt; </a:t>
            </a:r>
            <a:r>
              <a:rPr lang="zh-TW" altLang="en-US" sz="1600" dirty="0" smtClean="0"/>
              <a:t>新增根節點</a:t>
            </a:r>
            <a:endParaRPr lang="en-US" altLang="zh-TW" sz="1600" dirty="0" smtClean="0"/>
          </a:p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 有樹 </a:t>
            </a:r>
            <a:r>
              <a:rPr lang="en-US" altLang="zh-TW" sz="1600" dirty="0" smtClean="0"/>
              <a:t>-&gt; </a:t>
            </a:r>
            <a:r>
              <a:rPr lang="zh-TW" altLang="en-US" sz="1600" dirty="0" smtClean="0"/>
              <a:t>找尋預插入位置的</a:t>
            </a:r>
            <a:r>
              <a:rPr lang="en-US" altLang="zh-TW" sz="1600" dirty="0" smtClean="0"/>
              <a:t>parent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38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沒有樹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//root </a:t>
            </a:r>
            <a:r>
              <a:rPr lang="zh-TW" altLang="en-US" sz="1600" dirty="0" smtClean="0"/>
              <a:t>為根節點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root 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createnode</a:t>
            </a:r>
            <a:r>
              <a:rPr lang="en-US" altLang="zh-TW" sz="1600" dirty="0" smtClean="0"/>
              <a:t>();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創造</a:t>
            </a:r>
            <a:r>
              <a:rPr lang="en-US" altLang="zh-TW" sz="1600" dirty="0" smtClean="0"/>
              <a:t>node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root-</a:t>
            </a:r>
            <a:r>
              <a:rPr lang="en-US" altLang="zh-TW" sz="1600" dirty="0"/>
              <a:t>&gt;data = data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指定</a:t>
            </a:r>
            <a:r>
              <a:rPr lang="zh-TW" altLang="en-US" sz="1600" dirty="0"/>
              <a:t>值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root-</a:t>
            </a:r>
            <a:r>
              <a:rPr lang="en-US" altLang="zh-TW" sz="1600" dirty="0"/>
              <a:t>&gt;index = index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指定在</a:t>
            </a:r>
            <a:r>
              <a:rPr lang="en-US" altLang="zh-TW" sz="1600" dirty="0" smtClean="0"/>
              <a:t>tree</a:t>
            </a:r>
            <a:r>
              <a:rPr lang="zh-TW" altLang="en-US" sz="1600" dirty="0" smtClean="0"/>
              <a:t>中的索引，這裡為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51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有樹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//====</a:t>
            </a:r>
            <a:r>
              <a:rPr lang="zh-TW" altLang="en-US" sz="1600" dirty="0" smtClean="0"/>
              <a:t>創建新</a:t>
            </a:r>
            <a:r>
              <a:rPr lang="en-US" altLang="zh-TW" sz="1600" dirty="0" smtClean="0"/>
              <a:t>node====</a:t>
            </a:r>
          </a:p>
          <a:p>
            <a:pPr marL="0" indent="0">
              <a:buNone/>
            </a:pPr>
            <a:r>
              <a:rPr lang="en-US" altLang="zh-TW" sz="1600" dirty="0" err="1" smtClean="0"/>
              <a:t>newnode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createnode</a:t>
            </a:r>
            <a:r>
              <a:rPr lang="en-US" altLang="zh-TW" sz="1600" dirty="0"/>
              <a:t>();</a:t>
            </a:r>
          </a:p>
          <a:p>
            <a:pPr marL="0" indent="0">
              <a:buNone/>
            </a:pPr>
            <a:r>
              <a:rPr lang="en-US" altLang="zh-TW" sz="1600" dirty="0" err="1" smtClean="0"/>
              <a:t>newnode</a:t>
            </a:r>
            <a:r>
              <a:rPr lang="en-US" altLang="zh-TW" sz="1600" dirty="0" smtClean="0"/>
              <a:t>-</a:t>
            </a:r>
            <a:r>
              <a:rPr lang="en-US" altLang="zh-TW" sz="1600" dirty="0"/>
              <a:t>&gt;data = data;</a:t>
            </a:r>
          </a:p>
          <a:p>
            <a:pPr marL="0" indent="0">
              <a:buNone/>
            </a:pPr>
            <a:r>
              <a:rPr lang="en-US" altLang="zh-TW" sz="1600" dirty="0" err="1" smtClean="0"/>
              <a:t>newnode</a:t>
            </a:r>
            <a:r>
              <a:rPr lang="en-US" altLang="zh-TW" sz="1600" dirty="0" smtClean="0"/>
              <a:t>-</a:t>
            </a:r>
            <a:r>
              <a:rPr lang="en-US" altLang="zh-TW" sz="1600" dirty="0"/>
              <a:t>&gt;</a:t>
            </a:r>
            <a:r>
              <a:rPr lang="en-US" altLang="zh-TW" sz="1600" dirty="0" smtClean="0"/>
              <a:t>index </a:t>
            </a:r>
            <a:r>
              <a:rPr lang="en-US" altLang="zh-TW" sz="1600" dirty="0"/>
              <a:t>= index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//=</a:t>
            </a:r>
            <a:r>
              <a:rPr lang="zh-TW" altLang="en-US" sz="1600" dirty="0" smtClean="0"/>
              <a:t>找尋預插入位置的</a:t>
            </a:r>
            <a:r>
              <a:rPr lang="en-US" altLang="zh-TW" sz="1600" dirty="0" smtClean="0"/>
              <a:t>parent=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temp </a:t>
            </a:r>
            <a:r>
              <a:rPr lang="en-US" altLang="zh-TW" sz="1600" dirty="0"/>
              <a:t>= 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en-US" altLang="zh-TW" sz="1600" dirty="0"/>
              <a:t>(root, 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-&gt;index); //</a:t>
            </a:r>
            <a:r>
              <a:rPr lang="zh-TW" altLang="en-US" sz="1600" dirty="0"/>
              <a:t>回傳要新增位置的</a:t>
            </a:r>
            <a:r>
              <a:rPr lang="en-US" altLang="zh-TW" sz="1600" dirty="0"/>
              <a:t>parent 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//====</a:t>
            </a:r>
            <a:r>
              <a:rPr lang="zh-TW" altLang="en-US" sz="1600" dirty="0" smtClean="0"/>
              <a:t>插入新</a:t>
            </a:r>
            <a:r>
              <a:rPr lang="en-US" altLang="zh-TW" sz="1600" dirty="0" smtClean="0"/>
              <a:t>node====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if(index </a:t>
            </a:r>
            <a:r>
              <a:rPr lang="en-US" altLang="zh-TW" sz="1600" dirty="0"/>
              <a:t>% 2 == 0) //</a:t>
            </a:r>
            <a:r>
              <a:rPr lang="zh-TW" altLang="en-US" sz="1600" dirty="0"/>
              <a:t>偶數放左</a:t>
            </a:r>
          </a:p>
          <a:p>
            <a:pPr marL="0" indent="0">
              <a:buNone/>
            </a:pPr>
            <a:r>
              <a:rPr lang="zh-TW" altLang="en-US" sz="1600" dirty="0" smtClean="0"/>
              <a:t>    </a:t>
            </a:r>
            <a:r>
              <a:rPr lang="en-US" altLang="zh-TW" sz="1600" dirty="0" smtClean="0"/>
              <a:t>temp-</a:t>
            </a:r>
            <a:r>
              <a:rPr lang="en-US" altLang="zh-TW" sz="1600" dirty="0"/>
              <a:t>&gt;left = 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else               </a:t>
            </a:r>
            <a:r>
              <a:rPr lang="en-US" altLang="zh-TW" sz="1600" dirty="0"/>
              <a:t>//</a:t>
            </a:r>
            <a:r>
              <a:rPr lang="zh-TW" altLang="en-US" sz="1600" dirty="0"/>
              <a:t>奇數放右</a:t>
            </a:r>
          </a:p>
          <a:p>
            <a:pPr marL="0" indent="0">
              <a:buNone/>
            </a:pPr>
            <a:r>
              <a:rPr lang="zh-TW" altLang="en-US" sz="1600" dirty="0" smtClean="0"/>
              <a:t>    </a:t>
            </a:r>
            <a:r>
              <a:rPr lang="en-US" altLang="zh-TW" sz="1600" dirty="0" smtClean="0"/>
              <a:t>temp-</a:t>
            </a:r>
            <a:r>
              <a:rPr lang="en-US" altLang="zh-TW" sz="1600" dirty="0"/>
              <a:t>&gt;right = 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3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有樹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0328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insert</a:t>
            </a:r>
          </a:p>
          <a:p>
            <a:pPr marL="0" indent="0">
              <a:buNone/>
            </a:pPr>
            <a:r>
              <a:rPr lang="en-US" altLang="zh-TW" sz="1600" dirty="0" smtClean="0"/>
              <a:t>root </a:t>
            </a:r>
            <a:r>
              <a:rPr lang="zh-TW" altLang="en-US" sz="1600" dirty="0"/>
              <a:t>的 </a:t>
            </a:r>
            <a:r>
              <a:rPr lang="en-US" altLang="zh-TW" sz="1600" dirty="0"/>
              <a:t>index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1</a:t>
            </a:r>
          </a:p>
          <a:p>
            <a:pPr marL="0" indent="0">
              <a:buNone/>
            </a:pPr>
            <a:r>
              <a:rPr lang="zh-TW" altLang="en-US" sz="1600" dirty="0"/>
              <a:t>現在要插入</a:t>
            </a:r>
            <a:r>
              <a:rPr lang="en-US" altLang="zh-TW" sz="1600" dirty="0"/>
              <a:t> index = 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的</a:t>
            </a:r>
            <a:r>
              <a:rPr lang="en-US" altLang="zh-TW" sz="1600" dirty="0"/>
              <a:t>node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C00000"/>
                </a:solidFill>
              </a:rPr>
              <a:t>**</a:t>
            </a:r>
            <a:r>
              <a:rPr lang="zh-TW" altLang="en-US" sz="1600" dirty="0">
                <a:solidFill>
                  <a:srgbClr val="C00000"/>
                </a:solidFill>
              </a:rPr>
              <a:t>從 </a:t>
            </a:r>
            <a:r>
              <a:rPr lang="en-US" altLang="zh-TW" sz="1600" dirty="0">
                <a:solidFill>
                  <a:srgbClr val="C00000"/>
                </a:solidFill>
              </a:rPr>
              <a:t>index = </a:t>
            </a:r>
            <a:r>
              <a:rPr lang="en-US" altLang="zh-TW" sz="1600" dirty="0" smtClean="0">
                <a:solidFill>
                  <a:srgbClr val="C00000"/>
                </a:solidFill>
              </a:rPr>
              <a:t>2 </a:t>
            </a:r>
            <a:r>
              <a:rPr lang="zh-TW" altLang="en-US" sz="1600" dirty="0">
                <a:solidFill>
                  <a:srgbClr val="C00000"/>
                </a:solidFill>
              </a:rPr>
              <a:t>往回找</a:t>
            </a:r>
            <a:r>
              <a:rPr lang="en-US" altLang="zh-TW" sz="1600" dirty="0">
                <a:solidFill>
                  <a:srgbClr val="C00000"/>
                </a:solidFill>
              </a:rPr>
              <a:t>parent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TW" sz="1600" dirty="0" smtClean="0"/>
              <a:t>index </a:t>
            </a:r>
            <a:r>
              <a:rPr lang="en-US" altLang="zh-TW" sz="1600" dirty="0"/>
              <a:t>= 2 </a:t>
            </a:r>
            <a:r>
              <a:rPr lang="zh-TW" altLang="en-US" sz="1600" dirty="0"/>
              <a:t>的 </a:t>
            </a:r>
            <a:r>
              <a:rPr lang="en-US" altLang="zh-TW" sz="1600" dirty="0"/>
              <a:t>parent </a:t>
            </a:r>
            <a:r>
              <a:rPr lang="zh-TW" altLang="en-US" sz="1600" dirty="0"/>
              <a:t>為 </a:t>
            </a:r>
            <a:r>
              <a:rPr lang="en-US" altLang="zh-TW" sz="1600" dirty="0"/>
              <a:t>index = 1</a:t>
            </a:r>
          </a:p>
          <a:p>
            <a:pPr marL="0" indent="0">
              <a:buNone/>
            </a:pPr>
            <a:r>
              <a:rPr lang="en-US" altLang="zh-TW" sz="1600" dirty="0"/>
              <a:t>(root</a:t>
            </a:r>
            <a:r>
              <a:rPr lang="zh-TW" altLang="en-US" sz="1600" dirty="0"/>
              <a:t>為最上面的</a:t>
            </a:r>
            <a:r>
              <a:rPr lang="en-US" altLang="zh-TW" sz="1600" dirty="0"/>
              <a:t>parent</a:t>
            </a:r>
            <a:r>
              <a:rPr lang="en-US" altLang="zh-TW" sz="1600" dirty="0" smtClean="0"/>
              <a:t>)</a:t>
            </a:r>
          </a:p>
          <a:p>
            <a:pPr marL="342900" indent="-342900">
              <a:buAutoNum type="arabicPeriod" startAt="2"/>
            </a:pPr>
            <a:r>
              <a:rPr lang="en-US" altLang="zh-TW" sz="1600" dirty="0" smtClean="0"/>
              <a:t>return root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152500" y="2350479"/>
            <a:ext cx="1320882" cy="1350743"/>
            <a:chOff x="6617793" y="2601592"/>
            <a:chExt cx="899262" cy="919592"/>
          </a:xfrm>
        </p:grpSpPr>
        <p:sp>
          <p:nvSpPr>
            <p:cNvPr id="5" name="橢圓 4"/>
            <p:cNvSpPr/>
            <p:nvPr/>
          </p:nvSpPr>
          <p:spPr>
            <a:xfrm>
              <a:off x="7171884" y="2601592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617793" y="3176013"/>
              <a:ext cx="345171" cy="34517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cxnSp>
          <p:nvCxnSpPr>
            <p:cNvPr id="12" name="直線接點 11"/>
            <p:cNvCxnSpPr>
              <a:stCxn id="5" idx="3"/>
              <a:endCxn id="7" idx="0"/>
            </p:cNvCxnSpPr>
            <p:nvPr/>
          </p:nvCxnSpPr>
          <p:spPr>
            <a:xfrm flipH="1">
              <a:off x="6790379" y="2896214"/>
              <a:ext cx="432054" cy="2797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弧形接點 17"/>
          <p:cNvCxnSpPr>
            <a:stCxn id="7" idx="1"/>
            <a:endCxn id="5" idx="2"/>
          </p:cNvCxnSpPr>
          <p:nvPr/>
        </p:nvCxnSpPr>
        <p:spPr>
          <a:xfrm rot="5400000" flipH="1" flipV="1">
            <a:off x="5264321" y="2566410"/>
            <a:ext cx="664484" cy="7396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887846" y="2419315"/>
            <a:ext cx="89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s</a:t>
            </a:r>
            <a:r>
              <a:rPr lang="en-US" altLang="zh-TW" dirty="0" smtClean="0">
                <a:solidFill>
                  <a:schemeClr val="accent2"/>
                </a:solidFill>
              </a:rPr>
              <a:t>tep 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有樹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92526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insert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dirty="0" smtClean="0"/>
              <a:t>root 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index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=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1</a:t>
            </a:r>
          </a:p>
          <a:p>
            <a:pPr marL="0" indent="0">
              <a:buNone/>
            </a:pPr>
            <a:r>
              <a:rPr lang="zh-TW" altLang="en-US" sz="1600" dirty="0" smtClean="0"/>
              <a:t>現在要插入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index = 5</a:t>
            </a:r>
            <a:r>
              <a:rPr lang="zh-TW" altLang="en-US" sz="1600" dirty="0" smtClean="0"/>
              <a:t> 的</a:t>
            </a:r>
            <a:r>
              <a:rPr lang="en-US" altLang="zh-TW" sz="1600" dirty="0" smtClean="0"/>
              <a:t>node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C00000"/>
                </a:solidFill>
              </a:rPr>
              <a:t>**</a:t>
            </a:r>
            <a:r>
              <a:rPr lang="zh-TW" altLang="en-US" sz="1600" dirty="0" smtClean="0">
                <a:solidFill>
                  <a:srgbClr val="C00000"/>
                </a:solidFill>
              </a:rPr>
              <a:t>從 </a:t>
            </a:r>
            <a:r>
              <a:rPr lang="en-US" altLang="zh-TW" sz="1600" dirty="0" smtClean="0">
                <a:solidFill>
                  <a:srgbClr val="C00000"/>
                </a:solidFill>
              </a:rPr>
              <a:t>index = 5 </a:t>
            </a:r>
            <a:r>
              <a:rPr lang="zh-TW" altLang="en-US" sz="1600" dirty="0" smtClean="0">
                <a:solidFill>
                  <a:srgbClr val="C00000"/>
                </a:solidFill>
              </a:rPr>
              <a:t>往回找</a:t>
            </a:r>
            <a:r>
              <a:rPr lang="en-US" altLang="zh-TW" sz="1600" dirty="0" smtClean="0">
                <a:solidFill>
                  <a:srgbClr val="C00000"/>
                </a:solidFill>
              </a:rPr>
              <a:t>parent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TW" sz="1600" dirty="0" smtClean="0"/>
              <a:t>index = 5 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parent </a:t>
            </a:r>
            <a:r>
              <a:rPr lang="zh-TW" altLang="en-US" sz="1600" dirty="0" smtClean="0"/>
              <a:t>為 </a:t>
            </a:r>
            <a:r>
              <a:rPr lang="en-US" altLang="zh-TW" sz="1600" dirty="0" smtClean="0"/>
              <a:t>index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2</a:t>
            </a:r>
          </a:p>
          <a:p>
            <a:pPr marL="342900" indent="-342900">
              <a:buAutoNum type="arabicPeriod"/>
            </a:pPr>
            <a:r>
              <a:rPr lang="en-US" altLang="zh-TW" sz="1600" dirty="0"/>
              <a:t>i</a:t>
            </a:r>
            <a:r>
              <a:rPr lang="en-US" altLang="zh-TW" sz="1600" dirty="0" smtClean="0"/>
              <a:t>ndex = 2 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parent </a:t>
            </a:r>
            <a:r>
              <a:rPr lang="zh-TW" altLang="en-US" sz="1600" dirty="0" smtClean="0"/>
              <a:t>為 </a:t>
            </a:r>
            <a:r>
              <a:rPr lang="en-US" altLang="zh-TW" sz="1600" dirty="0" smtClean="0"/>
              <a:t>index = 1</a:t>
            </a:r>
          </a:p>
          <a:p>
            <a:pPr marL="0" indent="0">
              <a:buNone/>
            </a:pPr>
            <a:r>
              <a:rPr lang="en-US" altLang="zh-TW" sz="1600" dirty="0" smtClean="0"/>
              <a:t>(root</a:t>
            </a:r>
            <a:r>
              <a:rPr lang="zh-TW" altLang="en-US" sz="1600" dirty="0" smtClean="0"/>
              <a:t>為最上面的</a:t>
            </a:r>
            <a:r>
              <a:rPr lang="en-US" altLang="zh-TW" sz="1600" dirty="0" smtClean="0"/>
              <a:t>parent)</a:t>
            </a:r>
          </a:p>
          <a:p>
            <a:pPr marL="342900" indent="-342900">
              <a:buAutoNum type="arabicPeriod" startAt="3"/>
            </a:pPr>
            <a:r>
              <a:rPr lang="en-US" altLang="zh-TW" sz="1600" dirty="0" smtClean="0"/>
              <a:t>if(root -&gt; left != NULL) </a:t>
            </a:r>
          </a:p>
          <a:p>
            <a:pPr marL="0" indent="0">
              <a:buNone/>
            </a:pPr>
            <a:r>
              <a:rPr lang="en-US" altLang="zh-TW" sz="1600" dirty="0" smtClean="0"/>
              <a:t> 	root = root -&gt; left;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將 </a:t>
            </a:r>
            <a:r>
              <a:rPr lang="en-US" altLang="zh-TW" sz="1600" dirty="0" smtClean="0"/>
              <a:t>root</a:t>
            </a:r>
            <a:r>
              <a:rPr lang="zh-TW" altLang="en-US" sz="1600" dirty="0" smtClean="0"/>
              <a:t> 指定成 </a:t>
            </a:r>
            <a:r>
              <a:rPr lang="en-US" altLang="zh-TW" sz="1600" dirty="0" smtClean="0"/>
              <a:t>index = 2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return root;</a:t>
            </a:r>
          </a:p>
          <a:p>
            <a:pPr marL="0" indent="0">
              <a:buNone/>
            </a:pPr>
            <a:r>
              <a:rPr lang="en-US" altLang="zh-TW" sz="1600" dirty="0" smtClean="0"/>
              <a:t>4.  insert </a:t>
            </a:r>
            <a:r>
              <a:rPr lang="en-US" altLang="zh-TW" sz="1600" dirty="0" err="1" smtClean="0"/>
              <a:t>newnode</a:t>
            </a:r>
            <a:endParaRPr lang="en-US" altLang="zh-TW" sz="1600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4951267" y="2152071"/>
            <a:ext cx="2660152" cy="2068718"/>
            <a:chOff x="4951267" y="2152071"/>
            <a:chExt cx="2660152" cy="2068718"/>
          </a:xfrm>
        </p:grpSpPr>
        <p:grpSp>
          <p:nvGrpSpPr>
            <p:cNvPr id="8" name="群組 7"/>
            <p:cNvGrpSpPr/>
            <p:nvPr/>
          </p:nvGrpSpPr>
          <p:grpSpPr>
            <a:xfrm>
              <a:off x="4951267" y="2152071"/>
              <a:ext cx="2660152" cy="2068718"/>
              <a:chOff x="6273285" y="2601592"/>
              <a:chExt cx="1811043" cy="1408392"/>
            </a:xfrm>
          </p:grpSpPr>
          <p:sp>
            <p:nvSpPr>
              <p:cNvPr id="9" name="橢圓 8"/>
              <p:cNvSpPr/>
              <p:nvPr/>
            </p:nvSpPr>
            <p:spPr>
              <a:xfrm>
                <a:off x="7171884" y="2601592"/>
                <a:ext cx="345171" cy="3451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7739157" y="3184705"/>
                <a:ext cx="345171" cy="3451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6617793" y="3176013"/>
                <a:ext cx="345171" cy="3451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6273285" y="3656120"/>
                <a:ext cx="345171" cy="3451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4</a:t>
                </a:r>
                <a:endParaRPr lang="zh-TW" altLang="en-US" dirty="0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6962964" y="3664813"/>
                <a:ext cx="345171" cy="345171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cxnSp>
            <p:nvCxnSpPr>
              <p:cNvPr id="17" name="直線接點 16"/>
              <p:cNvCxnSpPr>
                <a:stCxn id="9" idx="3"/>
                <a:endCxn id="11" idx="0"/>
              </p:cNvCxnSpPr>
              <p:nvPr/>
            </p:nvCxnSpPr>
            <p:spPr>
              <a:xfrm flipH="1">
                <a:off x="6790379" y="2896214"/>
                <a:ext cx="432054" cy="2797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>
                <a:stCxn id="11" idx="3"/>
                <a:endCxn id="13" idx="0"/>
              </p:cNvCxnSpPr>
              <p:nvPr/>
            </p:nvCxnSpPr>
            <p:spPr>
              <a:xfrm flipH="1">
                <a:off x="6445871" y="3470635"/>
                <a:ext cx="222471" cy="18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>
                <a:stCxn id="11" idx="5"/>
                <a:endCxn id="14" idx="0"/>
              </p:cNvCxnSpPr>
              <p:nvPr/>
            </p:nvCxnSpPr>
            <p:spPr>
              <a:xfrm>
                <a:off x="6912415" y="3470635"/>
                <a:ext cx="223135" cy="19417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>
                <a:stCxn id="9" idx="5"/>
                <a:endCxn id="10" idx="0"/>
              </p:cNvCxnSpPr>
              <p:nvPr/>
            </p:nvCxnSpPr>
            <p:spPr>
              <a:xfrm>
                <a:off x="7466506" y="2896214"/>
                <a:ext cx="445237" cy="28849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弧形接點 22"/>
            <p:cNvCxnSpPr>
              <a:stCxn id="14" idx="7"/>
              <a:endCxn id="11" idx="6"/>
            </p:cNvCxnSpPr>
            <p:nvPr/>
          </p:nvCxnSpPr>
          <p:spPr>
            <a:xfrm rot="16200000" flipV="1">
              <a:off x="5911321" y="3302295"/>
              <a:ext cx="538720" cy="43275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弧形接點 23"/>
            <p:cNvCxnSpPr>
              <a:stCxn id="11" idx="1"/>
              <a:endCxn id="9" idx="2"/>
            </p:cNvCxnSpPr>
            <p:nvPr/>
          </p:nvCxnSpPr>
          <p:spPr>
            <a:xfrm rot="5400000" flipH="1" flipV="1">
              <a:off x="5569119" y="2368003"/>
              <a:ext cx="664485" cy="73962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5240870" y="2241578"/>
              <a:ext cx="893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s</a:t>
              </a:r>
              <a:r>
                <a:rPr lang="en-US" altLang="zh-TW" dirty="0" smtClean="0">
                  <a:solidFill>
                    <a:schemeClr val="accent2"/>
                  </a:solidFill>
                </a:rPr>
                <a:t>tep 2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180681" y="3118501"/>
              <a:ext cx="893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s</a:t>
              </a:r>
              <a:r>
                <a:rPr lang="en-US" altLang="zh-TW" dirty="0" smtClean="0">
                  <a:solidFill>
                    <a:schemeClr val="accent2"/>
                  </a:solidFill>
                </a:rPr>
                <a:t>tep 1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0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</TotalTime>
  <Words>617</Words>
  <Application>Microsoft Office PowerPoint</Application>
  <PresentationFormat>如螢幕大小 (4:3)</PresentationFormat>
  <Paragraphs>156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佈景主題</vt:lpstr>
      <vt:lpstr>資料結構實習</vt:lpstr>
      <vt:lpstr>使用結構製作node</vt:lpstr>
      <vt:lpstr>創造node</vt:lpstr>
      <vt:lpstr>實作功能</vt:lpstr>
      <vt:lpstr>新增</vt:lpstr>
      <vt:lpstr>新增 – 沒有樹</vt:lpstr>
      <vt:lpstr>新增 – 有樹</vt:lpstr>
      <vt:lpstr>新增 – 有樹</vt:lpstr>
      <vt:lpstr>新增 – 有樹</vt:lpstr>
      <vt:lpstr>新增 – 有樹</vt:lpstr>
      <vt:lpstr>搜尋</vt:lpstr>
      <vt:lpstr>搜尋</vt:lpstr>
      <vt:lpstr>搜尋</vt:lpstr>
      <vt:lpstr>練習一</vt:lpstr>
      <vt:lpstr>練習二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阮揚洲</dc:creator>
  <cp:lastModifiedBy>阮揚洲</cp:lastModifiedBy>
  <cp:revision>108</cp:revision>
  <dcterms:created xsi:type="dcterms:W3CDTF">2017-12-13T18:02:57Z</dcterms:created>
  <dcterms:modified xsi:type="dcterms:W3CDTF">2017-12-15T00:32:41Z</dcterms:modified>
</cp:coreProperties>
</file>