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7" r:id="rId4"/>
    <p:sldId id="261" r:id="rId5"/>
    <p:sldId id="262" r:id="rId6"/>
    <p:sldId id="263" r:id="rId7"/>
    <p:sldId id="264" r:id="rId8"/>
    <p:sldId id="266" r:id="rId9"/>
    <p:sldId id="278" r:id="rId10"/>
    <p:sldId id="279" r:id="rId11"/>
    <p:sldId id="275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16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97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77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506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50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144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3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19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38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35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E441-CA82-46C9-BCF0-94A531795EFC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93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E441-CA82-46C9-BCF0-94A531795EFC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911A3-8A7F-4DD9-851D-286F8C42E5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78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資料結構</a:t>
            </a:r>
            <a:r>
              <a:rPr lang="zh-TW" altLang="en-US" dirty="0"/>
              <a:t>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12</a:t>
            </a:r>
            <a:r>
              <a:rPr lang="zh-TW" altLang="en-US" dirty="0" smtClean="0"/>
              <a:t>月</a:t>
            </a:r>
            <a:r>
              <a:rPr lang="en-US" altLang="zh-TW" dirty="0" smtClean="0"/>
              <a:t>22</a:t>
            </a:r>
            <a:r>
              <a:rPr lang="zh-TW" altLang="en-US" smtClean="0"/>
              <a:t>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06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印出 </a:t>
            </a:r>
            <a:r>
              <a:rPr lang="en-US" altLang="zh-TW" dirty="0" smtClean="0"/>
              <a:t>print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30, 23, 15, 49, 26, 43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if(p-</a:t>
            </a:r>
            <a:r>
              <a:rPr lang="en-US" altLang="zh-TW" dirty="0"/>
              <a:t>&gt;right != NULL)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print(p-</a:t>
            </a:r>
            <a:r>
              <a:rPr lang="en-US" altLang="zh-TW" dirty="0"/>
              <a:t>&gt;right, level + 1);	</a:t>
            </a:r>
          </a:p>
          <a:p>
            <a:pPr marL="0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for(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= 0; </a:t>
            </a:r>
            <a:r>
              <a:rPr lang="en-US" altLang="zh-TW" dirty="0" err="1"/>
              <a:t>i</a:t>
            </a:r>
            <a:r>
              <a:rPr lang="en-US" altLang="zh-TW" dirty="0"/>
              <a:t> &lt; level - 1; 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</a:p>
          <a:p>
            <a:pPr marL="0" indent="0">
              <a:buNone/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printf</a:t>
            </a:r>
            <a:r>
              <a:rPr lang="en-US" altLang="zh-TW" dirty="0"/>
              <a:t>("\t");</a:t>
            </a:r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/>
              <a:t>("%d\n", p-&gt;data);</a:t>
            </a:r>
          </a:p>
          <a:p>
            <a:pPr marL="0" indent="0">
              <a:buNone/>
            </a:pPr>
            <a:r>
              <a:rPr lang="en-US" altLang="zh-TW" dirty="0" smtClean="0"/>
              <a:t>if(p-</a:t>
            </a:r>
            <a:r>
              <a:rPr lang="en-US" altLang="zh-TW" dirty="0"/>
              <a:t>&gt;left != NULL)</a:t>
            </a:r>
          </a:p>
          <a:p>
            <a:pPr marL="0" indent="0">
              <a:buNone/>
            </a:pPr>
            <a:r>
              <a:rPr lang="en-US" altLang="zh-TW" dirty="0" smtClean="0"/>
              <a:t>      print(p-</a:t>
            </a:r>
            <a:r>
              <a:rPr lang="en-US" altLang="zh-TW" dirty="0"/>
              <a:t>&gt;left, level + 1);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465" y="2896885"/>
            <a:ext cx="3149667" cy="214750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V="1">
            <a:off x="4993245" y="3127935"/>
            <a:ext cx="838610" cy="4328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4993245" y="3912440"/>
            <a:ext cx="838610" cy="3949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259275" y="4426426"/>
            <a:ext cx="844021" cy="2596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6259275" y="4009828"/>
            <a:ext cx="844021" cy="2975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6259275" y="3097482"/>
            <a:ext cx="806147" cy="2468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310934" y="2739431"/>
            <a:ext cx="2380759" cy="2011618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628650" y="2622087"/>
            <a:ext cx="3434677" cy="7690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628650" y="4585621"/>
            <a:ext cx="3434677" cy="44440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628650" y="5044385"/>
            <a:ext cx="3434677" cy="7690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5773865" y="2847106"/>
            <a:ext cx="515473" cy="40416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7042734" y="3169544"/>
            <a:ext cx="515473" cy="40416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5670687" y="1817730"/>
            <a:ext cx="2380759" cy="2011618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4508052" y="3493617"/>
            <a:ext cx="515473" cy="40416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4300526" y="2731536"/>
            <a:ext cx="2380759" cy="2011618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7070940" y="3818024"/>
            <a:ext cx="515473" cy="40416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圓角矩形 41"/>
          <p:cNvSpPr/>
          <p:nvPr/>
        </p:nvSpPr>
        <p:spPr>
          <a:xfrm>
            <a:off x="5768591" y="4130092"/>
            <a:ext cx="515473" cy="40416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圓角矩形 42"/>
          <p:cNvSpPr/>
          <p:nvPr/>
        </p:nvSpPr>
        <p:spPr>
          <a:xfrm>
            <a:off x="7047111" y="4449887"/>
            <a:ext cx="515473" cy="40416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89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186 L 0.14809 -0.135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687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-0.14878 0.1363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7" y="708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14045 0.1076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4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5" grpId="0" animBg="1"/>
      <p:bldP spid="35" grpId="1" animBg="1"/>
      <p:bldP spid="35" grpId="2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8" grpId="2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實</a:t>
            </a:r>
            <a:r>
              <a:rPr lang="zh-TW" altLang="en-US" dirty="0" smtClean="0"/>
              <a:t>作</a:t>
            </a:r>
            <a:r>
              <a:rPr lang="en-US" altLang="zh-TW" dirty="0"/>
              <a:t>Binary Search Trees</a:t>
            </a:r>
            <a:r>
              <a:rPr lang="zh-TW" altLang="en-US" dirty="0" smtClean="0"/>
              <a:t>新增</a:t>
            </a:r>
            <a:r>
              <a:rPr lang="zh-TW" altLang="en-US" dirty="0" smtClean="0"/>
              <a:t>、搜尋、印出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數字不可重複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97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Search Trees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binary search tree</a:t>
            </a:r>
            <a:r>
              <a:rPr lang="zh-TW" altLang="en-US" dirty="0"/>
              <a:t> </a:t>
            </a:r>
            <a:r>
              <a:rPr lang="en-US" altLang="zh-TW" dirty="0">
                <a:ea typeface="標楷體" pitchFamily="65" charset="-120"/>
              </a:rPr>
              <a:t>(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二元搜尋樹</a:t>
            </a:r>
            <a:r>
              <a:rPr lang="en-US" altLang="zh-TW" dirty="0">
                <a:ea typeface="標楷體" pitchFamily="65" charset="-120"/>
              </a:rPr>
              <a:t>) </a:t>
            </a:r>
            <a:r>
              <a:rPr lang="en-US" altLang="zh-TW" dirty="0"/>
              <a:t>is a binary tree. It may be empty. If it is not empty then it satisfies the following properties :</a:t>
            </a:r>
          </a:p>
          <a:p>
            <a:pPr lvl="1"/>
            <a:r>
              <a:rPr lang="en-US" altLang="zh-TW" dirty="0"/>
              <a:t>Each node has exactly one key and the keys in the tree are distinct.</a:t>
            </a:r>
          </a:p>
          <a:p>
            <a:pPr lvl="1"/>
            <a:r>
              <a:rPr lang="en-US" altLang="zh-TW" dirty="0"/>
              <a:t>The keys in a nonempty </a:t>
            </a:r>
            <a:r>
              <a:rPr lang="en-US" altLang="zh-TW" dirty="0">
                <a:solidFill>
                  <a:srgbClr val="0000FF"/>
                </a:solidFill>
              </a:rPr>
              <a:t>left subtree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0000"/>
                </a:solidFill>
              </a:rPr>
              <a:t>right subtree</a:t>
            </a:r>
            <a:r>
              <a:rPr lang="en-US" altLang="zh-TW" dirty="0"/>
              <a:t>) are </a:t>
            </a:r>
            <a:r>
              <a:rPr lang="en-US" altLang="zh-TW" dirty="0">
                <a:solidFill>
                  <a:srgbClr val="0000FF"/>
                </a:solidFill>
              </a:rPr>
              <a:t>smaller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0000"/>
                </a:solidFill>
              </a:rPr>
              <a:t>larger</a:t>
            </a:r>
            <a:r>
              <a:rPr lang="en-US" altLang="zh-TW" dirty="0"/>
              <a:t>) than the key in the root of subtree.</a:t>
            </a:r>
          </a:p>
          <a:p>
            <a:pPr lvl="1"/>
            <a:r>
              <a:rPr lang="en-US" altLang="zh-TW" dirty="0" smtClean="0"/>
              <a:t>The left and right subtrees are also binary search trees.</a:t>
            </a:r>
            <a:endParaRPr lang="en-US" altLang="zh-TW" dirty="0"/>
          </a:p>
        </p:txBody>
      </p:sp>
      <p:grpSp>
        <p:nvGrpSpPr>
          <p:cNvPr id="32" name="群組 31"/>
          <p:cNvGrpSpPr/>
          <p:nvPr/>
        </p:nvGrpSpPr>
        <p:grpSpPr>
          <a:xfrm>
            <a:off x="3678045" y="4108244"/>
            <a:ext cx="2661126" cy="2068719"/>
            <a:chOff x="6617793" y="2601592"/>
            <a:chExt cx="1811706" cy="1408393"/>
          </a:xfrm>
        </p:grpSpPr>
        <p:sp>
          <p:nvSpPr>
            <p:cNvPr id="40" name="橢圓 39"/>
            <p:cNvSpPr/>
            <p:nvPr/>
          </p:nvSpPr>
          <p:spPr>
            <a:xfrm>
              <a:off x="7171884" y="2601592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30</a:t>
              </a:r>
              <a:endParaRPr lang="zh-TW" altLang="en-US" sz="1200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7739157" y="3184705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40</a:t>
              </a:r>
              <a:endParaRPr lang="zh-TW" altLang="en-US" sz="1200" dirty="0"/>
            </a:p>
          </p:txBody>
        </p:sp>
        <p:sp>
          <p:nvSpPr>
            <p:cNvPr id="42" name="橢圓 41"/>
            <p:cNvSpPr/>
            <p:nvPr/>
          </p:nvSpPr>
          <p:spPr>
            <a:xfrm>
              <a:off x="6617793" y="3176013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15</a:t>
              </a:r>
              <a:endParaRPr lang="zh-TW" altLang="en-US" sz="1200" dirty="0"/>
            </a:p>
          </p:txBody>
        </p:sp>
        <p:sp>
          <p:nvSpPr>
            <p:cNvPr id="44" name="橢圓 43"/>
            <p:cNvSpPr/>
            <p:nvPr/>
          </p:nvSpPr>
          <p:spPr>
            <a:xfrm>
              <a:off x="6962964" y="3664813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23</a:t>
              </a:r>
              <a:endParaRPr lang="zh-TW" altLang="en-US" sz="1200" dirty="0"/>
            </a:p>
          </p:txBody>
        </p:sp>
        <p:sp>
          <p:nvSpPr>
            <p:cNvPr id="45" name="橢圓 44"/>
            <p:cNvSpPr/>
            <p:nvPr/>
          </p:nvSpPr>
          <p:spPr>
            <a:xfrm>
              <a:off x="7394870" y="3664813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35</a:t>
              </a:r>
              <a:endParaRPr lang="zh-TW" altLang="en-US" sz="1200" dirty="0"/>
            </a:p>
          </p:txBody>
        </p:sp>
        <p:sp>
          <p:nvSpPr>
            <p:cNvPr id="46" name="橢圓 45"/>
            <p:cNvSpPr/>
            <p:nvPr/>
          </p:nvSpPr>
          <p:spPr>
            <a:xfrm>
              <a:off x="8084328" y="3664814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67</a:t>
              </a:r>
              <a:endParaRPr lang="zh-TW" altLang="en-US" sz="1200" dirty="0"/>
            </a:p>
          </p:txBody>
        </p:sp>
        <p:cxnSp>
          <p:nvCxnSpPr>
            <p:cNvPr id="47" name="直線接點 46"/>
            <p:cNvCxnSpPr>
              <a:stCxn id="40" idx="3"/>
              <a:endCxn id="42" idx="0"/>
            </p:cNvCxnSpPr>
            <p:nvPr/>
          </p:nvCxnSpPr>
          <p:spPr>
            <a:xfrm flipH="1">
              <a:off x="6790379" y="2896214"/>
              <a:ext cx="432054" cy="2797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>
              <a:stCxn id="42" idx="5"/>
              <a:endCxn id="44" idx="0"/>
            </p:cNvCxnSpPr>
            <p:nvPr/>
          </p:nvCxnSpPr>
          <p:spPr>
            <a:xfrm>
              <a:off x="6912415" y="3470635"/>
              <a:ext cx="223135" cy="1941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41" idx="5"/>
              <a:endCxn id="46" idx="0"/>
            </p:cNvCxnSpPr>
            <p:nvPr/>
          </p:nvCxnSpPr>
          <p:spPr>
            <a:xfrm>
              <a:off x="8033779" y="3479327"/>
              <a:ext cx="223135" cy="185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>
              <a:stCxn id="45" idx="0"/>
              <a:endCxn id="41" idx="3"/>
            </p:cNvCxnSpPr>
            <p:nvPr/>
          </p:nvCxnSpPr>
          <p:spPr>
            <a:xfrm flipV="1">
              <a:off x="7567456" y="3479327"/>
              <a:ext cx="222250" cy="1854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>
              <a:stCxn id="40" idx="5"/>
              <a:endCxn id="41" idx="0"/>
            </p:cNvCxnSpPr>
            <p:nvPr/>
          </p:nvCxnSpPr>
          <p:spPr>
            <a:xfrm>
              <a:off x="7466506" y="2896214"/>
              <a:ext cx="445237" cy="2884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橢圓 61"/>
          <p:cNvSpPr/>
          <p:nvPr/>
        </p:nvSpPr>
        <p:spPr>
          <a:xfrm>
            <a:off x="6413421" y="6311899"/>
            <a:ext cx="507005" cy="5070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80</a:t>
            </a:r>
            <a:endParaRPr lang="zh-TW" altLang="en-US" sz="1200" dirty="0"/>
          </a:p>
        </p:txBody>
      </p:sp>
      <p:cxnSp>
        <p:nvCxnSpPr>
          <p:cNvPr id="63" name="直線接點 62"/>
          <p:cNvCxnSpPr>
            <a:stCxn id="46" idx="6"/>
            <a:endCxn id="62" idx="0"/>
          </p:cNvCxnSpPr>
          <p:nvPr/>
        </p:nvCxnSpPr>
        <p:spPr>
          <a:xfrm>
            <a:off x="6339172" y="5923461"/>
            <a:ext cx="327752" cy="388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Search Trees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err="1"/>
              <a:t>typedef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struct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chemeClr val="accent4">
                    <a:lumMod val="75000"/>
                  </a:schemeClr>
                </a:solidFill>
              </a:rPr>
              <a:t>listNode</a:t>
            </a:r>
            <a:r>
              <a:rPr lang="en-US" altLang="zh-TW" sz="1600" dirty="0"/>
              <a:t> *</a:t>
            </a:r>
            <a:r>
              <a:rPr lang="en-US" altLang="zh-TW" sz="1600" dirty="0" err="1">
                <a:solidFill>
                  <a:schemeClr val="accent6">
                    <a:lumMod val="75000"/>
                  </a:schemeClr>
                </a:solidFill>
              </a:rPr>
              <a:t>listPointer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 err="1"/>
              <a:t>typedef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struct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chemeClr val="accent4">
                    <a:lumMod val="75000"/>
                  </a:schemeClr>
                </a:solidFill>
              </a:rPr>
              <a:t>listNode</a:t>
            </a:r>
            <a:r>
              <a:rPr lang="en-US" altLang="zh-TW" sz="1600" dirty="0"/>
              <a:t>{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data</a:t>
            </a:r>
            <a:r>
              <a:rPr lang="en-US" altLang="zh-TW" sz="1600" dirty="0" smtClean="0"/>
              <a:t>;  </a:t>
            </a:r>
            <a:r>
              <a:rPr lang="en-US" altLang="zh-TW" sz="1600" dirty="0"/>
              <a:t>//</a:t>
            </a:r>
            <a:r>
              <a:rPr lang="zh-TW" altLang="en-US" sz="1600" dirty="0"/>
              <a:t>數值 </a:t>
            </a:r>
          </a:p>
          <a:p>
            <a:pPr marL="0" indent="0">
              <a:buNone/>
            </a:pPr>
            <a:r>
              <a:rPr lang="zh-TW" altLang="en-US" sz="1600" dirty="0"/>
              <a:t>	</a:t>
            </a:r>
            <a:r>
              <a:rPr lang="en-US" altLang="zh-TW" sz="1600" dirty="0" err="1">
                <a:solidFill>
                  <a:schemeClr val="accent6">
                    <a:lumMod val="75000"/>
                  </a:schemeClr>
                </a:solidFill>
              </a:rPr>
              <a:t>listPointer</a:t>
            </a:r>
            <a:r>
              <a:rPr lang="en-US" altLang="zh-TW" sz="1600" dirty="0"/>
              <a:t> left</a:t>
            </a:r>
            <a:r>
              <a:rPr lang="en-US" altLang="zh-TW" sz="1600" dirty="0" smtClean="0"/>
              <a:t>;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//</a:t>
            </a:r>
            <a:r>
              <a:rPr lang="zh-TW" altLang="en-US" sz="1600" dirty="0" smtClean="0"/>
              <a:t>左子樹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>
                <a:solidFill>
                  <a:schemeClr val="accent6">
                    <a:lumMod val="75000"/>
                  </a:schemeClr>
                </a:solidFill>
              </a:rPr>
              <a:t>listPointer</a:t>
            </a:r>
            <a:r>
              <a:rPr lang="en-US" altLang="zh-TW" sz="1600" dirty="0"/>
              <a:t> right</a:t>
            </a:r>
            <a:r>
              <a:rPr lang="en-US" altLang="zh-TW" sz="1600" dirty="0" smtClean="0"/>
              <a:t>;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//</a:t>
            </a:r>
            <a:r>
              <a:rPr lang="zh-TW" altLang="en-US" sz="1600" dirty="0" smtClean="0"/>
              <a:t>右子樹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} node;</a:t>
            </a:r>
            <a:endParaRPr lang="zh-TW" altLang="en-US" sz="1600" dirty="0"/>
          </a:p>
        </p:txBody>
      </p:sp>
      <p:grpSp>
        <p:nvGrpSpPr>
          <p:cNvPr id="32" name="群組 31"/>
          <p:cNvGrpSpPr/>
          <p:nvPr/>
        </p:nvGrpSpPr>
        <p:grpSpPr>
          <a:xfrm>
            <a:off x="4955783" y="2097775"/>
            <a:ext cx="2661126" cy="2068719"/>
            <a:chOff x="6617793" y="2601592"/>
            <a:chExt cx="1811706" cy="1408393"/>
          </a:xfrm>
        </p:grpSpPr>
        <p:sp>
          <p:nvSpPr>
            <p:cNvPr id="40" name="橢圓 39"/>
            <p:cNvSpPr/>
            <p:nvPr/>
          </p:nvSpPr>
          <p:spPr>
            <a:xfrm>
              <a:off x="7171884" y="2601592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30</a:t>
              </a:r>
              <a:endParaRPr lang="zh-TW" altLang="en-US" sz="1200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7739157" y="3184705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40</a:t>
              </a:r>
              <a:endParaRPr lang="zh-TW" altLang="en-US" sz="1200" dirty="0"/>
            </a:p>
          </p:txBody>
        </p:sp>
        <p:sp>
          <p:nvSpPr>
            <p:cNvPr id="42" name="橢圓 41"/>
            <p:cNvSpPr/>
            <p:nvPr/>
          </p:nvSpPr>
          <p:spPr>
            <a:xfrm>
              <a:off x="6617793" y="3176013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15</a:t>
              </a:r>
              <a:endParaRPr lang="zh-TW" altLang="en-US" sz="1200" dirty="0"/>
            </a:p>
          </p:txBody>
        </p:sp>
        <p:sp>
          <p:nvSpPr>
            <p:cNvPr id="43" name="橢圓 42"/>
            <p:cNvSpPr/>
            <p:nvPr/>
          </p:nvSpPr>
          <p:spPr>
            <a:xfrm>
              <a:off x="6962964" y="3664813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23</a:t>
              </a:r>
              <a:endParaRPr lang="zh-TW" altLang="en-US" sz="1200" dirty="0"/>
            </a:p>
          </p:txBody>
        </p:sp>
        <p:sp>
          <p:nvSpPr>
            <p:cNvPr id="44" name="橢圓 43"/>
            <p:cNvSpPr/>
            <p:nvPr/>
          </p:nvSpPr>
          <p:spPr>
            <a:xfrm>
              <a:off x="7394870" y="3664813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35</a:t>
              </a:r>
              <a:endParaRPr lang="zh-TW" altLang="en-US" sz="1200" dirty="0"/>
            </a:p>
          </p:txBody>
        </p:sp>
        <p:sp>
          <p:nvSpPr>
            <p:cNvPr id="45" name="橢圓 44"/>
            <p:cNvSpPr/>
            <p:nvPr/>
          </p:nvSpPr>
          <p:spPr>
            <a:xfrm>
              <a:off x="8084328" y="3664814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67</a:t>
              </a:r>
              <a:endParaRPr lang="zh-TW" altLang="en-US" sz="1200" dirty="0"/>
            </a:p>
          </p:txBody>
        </p:sp>
        <p:cxnSp>
          <p:nvCxnSpPr>
            <p:cNvPr id="46" name="直線接點 45"/>
            <p:cNvCxnSpPr>
              <a:stCxn id="40" idx="3"/>
              <a:endCxn id="42" idx="0"/>
            </p:cNvCxnSpPr>
            <p:nvPr/>
          </p:nvCxnSpPr>
          <p:spPr>
            <a:xfrm flipH="1">
              <a:off x="6790379" y="2896214"/>
              <a:ext cx="432054" cy="2797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42" idx="5"/>
              <a:endCxn id="43" idx="0"/>
            </p:cNvCxnSpPr>
            <p:nvPr/>
          </p:nvCxnSpPr>
          <p:spPr>
            <a:xfrm>
              <a:off x="6912415" y="3470635"/>
              <a:ext cx="223135" cy="1941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41" idx="5"/>
              <a:endCxn id="45" idx="0"/>
            </p:cNvCxnSpPr>
            <p:nvPr/>
          </p:nvCxnSpPr>
          <p:spPr>
            <a:xfrm>
              <a:off x="8033779" y="3479327"/>
              <a:ext cx="223135" cy="185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>
              <a:stCxn id="44" idx="0"/>
              <a:endCxn id="41" idx="3"/>
            </p:cNvCxnSpPr>
            <p:nvPr/>
          </p:nvCxnSpPr>
          <p:spPr>
            <a:xfrm flipV="1">
              <a:off x="7567456" y="3479327"/>
              <a:ext cx="222250" cy="1854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40" idx="5"/>
              <a:endCxn id="41" idx="0"/>
            </p:cNvCxnSpPr>
            <p:nvPr/>
          </p:nvCxnSpPr>
          <p:spPr>
            <a:xfrm>
              <a:off x="7466506" y="2896214"/>
              <a:ext cx="445237" cy="2884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橢圓 50"/>
          <p:cNvSpPr/>
          <p:nvPr/>
        </p:nvSpPr>
        <p:spPr>
          <a:xfrm>
            <a:off x="7691159" y="4301430"/>
            <a:ext cx="507005" cy="5070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80</a:t>
            </a:r>
            <a:endParaRPr lang="zh-TW" altLang="en-US" sz="1200" dirty="0"/>
          </a:p>
        </p:txBody>
      </p:sp>
      <p:cxnSp>
        <p:nvCxnSpPr>
          <p:cNvPr id="52" name="直線接點 51"/>
          <p:cNvCxnSpPr>
            <a:stCxn id="45" idx="6"/>
            <a:endCxn id="51" idx="0"/>
          </p:cNvCxnSpPr>
          <p:nvPr/>
        </p:nvCxnSpPr>
        <p:spPr>
          <a:xfrm>
            <a:off x="7616910" y="3912992"/>
            <a:ext cx="327752" cy="388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創造</a:t>
            </a:r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err="1"/>
              <a:t>listPointer</a:t>
            </a:r>
            <a:r>
              <a:rPr lang="en-US" altLang="zh-TW" sz="1600" dirty="0"/>
              <a:t> </a:t>
            </a:r>
            <a:r>
              <a:rPr lang="en-US" altLang="zh-TW" sz="1600" dirty="0" err="1"/>
              <a:t>newnode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 err="1" smtClean="0"/>
              <a:t>newnode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= (</a:t>
            </a:r>
            <a:r>
              <a:rPr lang="en-US" altLang="zh-TW" sz="1600" dirty="0" err="1"/>
              <a:t>listPointer</a:t>
            </a:r>
            <a:r>
              <a:rPr lang="en-US" altLang="zh-TW" sz="1600" dirty="0"/>
              <a:t>)</a:t>
            </a:r>
            <a:r>
              <a:rPr lang="en-US" altLang="zh-TW" sz="1600" dirty="0" err="1"/>
              <a:t>malloc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sizeof</a:t>
            </a:r>
            <a:r>
              <a:rPr lang="en-US" altLang="zh-TW" sz="1600" dirty="0"/>
              <a:t>(node</a:t>
            </a:r>
            <a:r>
              <a:rPr lang="en-US" altLang="zh-TW" sz="1600" dirty="0" smtClean="0"/>
              <a:t>));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//</a:t>
            </a:r>
            <a:r>
              <a:rPr lang="zh-TW" altLang="en-US" sz="1600" dirty="0" smtClean="0"/>
              <a:t>動態配置記憶體大小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err="1" smtClean="0"/>
              <a:t>newnode</a:t>
            </a:r>
            <a:r>
              <a:rPr lang="en-US" altLang="zh-TW" sz="1600" dirty="0" smtClean="0"/>
              <a:t>-</a:t>
            </a:r>
            <a:r>
              <a:rPr lang="en-US" altLang="zh-TW" sz="1600" dirty="0"/>
              <a:t>&gt;left = NULL</a:t>
            </a:r>
            <a:r>
              <a:rPr lang="en-US" altLang="zh-TW" sz="1600" dirty="0" smtClean="0"/>
              <a:t>;</a:t>
            </a:r>
            <a:r>
              <a:rPr lang="zh-TW" altLang="en-US" sz="1600" dirty="0" smtClean="0"/>
              <a:t>   </a:t>
            </a:r>
            <a:r>
              <a:rPr lang="en-US" altLang="zh-TW" sz="1600" dirty="0" smtClean="0"/>
              <a:t>//</a:t>
            </a:r>
            <a:r>
              <a:rPr lang="zh-TW" altLang="en-US" sz="1600" dirty="0" smtClean="0"/>
              <a:t>左子樹預設為空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err="1" smtClean="0"/>
              <a:t>newnode</a:t>
            </a:r>
            <a:r>
              <a:rPr lang="en-US" altLang="zh-TW" sz="1600" dirty="0" smtClean="0"/>
              <a:t>-</a:t>
            </a:r>
            <a:r>
              <a:rPr lang="en-US" altLang="zh-TW" sz="1600" dirty="0"/>
              <a:t>&gt;right = NULL</a:t>
            </a:r>
            <a:r>
              <a:rPr lang="en-US" altLang="zh-TW" sz="1600" dirty="0" smtClean="0"/>
              <a:t>;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//</a:t>
            </a:r>
            <a:r>
              <a:rPr lang="zh-TW" altLang="en-US" sz="1600" dirty="0" smtClean="0"/>
              <a:t>右子樹預設為空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return </a:t>
            </a:r>
            <a:r>
              <a:rPr lang="en-US" altLang="zh-TW" sz="1600" dirty="0" err="1"/>
              <a:t>newnode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zh-TW" altLang="en-US" sz="1600" dirty="0" smtClean="0"/>
              <a:t>並將創造</a:t>
            </a:r>
            <a:r>
              <a:rPr lang="en-US" altLang="zh-TW" sz="1600" dirty="0" smtClean="0"/>
              <a:t>node</a:t>
            </a:r>
            <a:r>
              <a:rPr lang="zh-TW" altLang="en-US" sz="1600" dirty="0" smtClean="0"/>
              <a:t>的程式碼寫成</a:t>
            </a:r>
            <a:r>
              <a:rPr lang="en-US" altLang="zh-TW" sz="1600" dirty="0" smtClean="0"/>
              <a:t>function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79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 smtClean="0"/>
              <a:t>新增</a:t>
            </a:r>
            <a:endParaRPr lang="en-US" altLang="zh-TW" sz="1600" dirty="0" smtClean="0"/>
          </a:p>
          <a:p>
            <a:r>
              <a:rPr lang="zh-TW" altLang="en-US" sz="1600" dirty="0" smtClean="0"/>
              <a:t>查詢</a:t>
            </a:r>
            <a:endParaRPr lang="en-US" altLang="zh-TW" sz="1600" dirty="0" smtClean="0"/>
          </a:p>
          <a:p>
            <a:r>
              <a:rPr lang="zh-TW" altLang="en-US" sz="1600" dirty="0" smtClean="0"/>
              <a:t>列印</a:t>
            </a:r>
            <a:endParaRPr lang="zh-TW" altLang="en-US" sz="16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4465276" y="1891883"/>
            <a:ext cx="2661126" cy="2068719"/>
            <a:chOff x="6617793" y="2601592"/>
            <a:chExt cx="1811706" cy="1408393"/>
          </a:xfrm>
        </p:grpSpPr>
        <p:sp>
          <p:nvSpPr>
            <p:cNvPr id="20" name="橢圓 19"/>
            <p:cNvSpPr/>
            <p:nvPr/>
          </p:nvSpPr>
          <p:spPr>
            <a:xfrm>
              <a:off x="7171884" y="2601592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30</a:t>
              </a:r>
              <a:endParaRPr lang="zh-TW" altLang="en-US" sz="1200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7739157" y="3184705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40</a:t>
              </a:r>
              <a:endParaRPr lang="zh-TW" altLang="en-US" sz="12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6617793" y="3176013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15</a:t>
              </a:r>
              <a:endParaRPr lang="zh-TW" altLang="en-US" sz="12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6962964" y="3664813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23</a:t>
              </a:r>
              <a:endParaRPr lang="zh-TW" altLang="en-US" sz="12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7394870" y="3664813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35</a:t>
              </a:r>
              <a:endParaRPr lang="zh-TW" altLang="en-US" sz="1200" dirty="0"/>
            </a:p>
          </p:txBody>
        </p:sp>
        <p:sp>
          <p:nvSpPr>
            <p:cNvPr id="27" name="橢圓 26"/>
            <p:cNvSpPr/>
            <p:nvPr/>
          </p:nvSpPr>
          <p:spPr>
            <a:xfrm>
              <a:off x="8084328" y="3664814"/>
              <a:ext cx="345171" cy="3451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67</a:t>
              </a:r>
              <a:endParaRPr lang="zh-TW" altLang="en-US" sz="1200" dirty="0"/>
            </a:p>
          </p:txBody>
        </p:sp>
        <p:cxnSp>
          <p:nvCxnSpPr>
            <p:cNvPr id="28" name="直線接點 27"/>
            <p:cNvCxnSpPr>
              <a:stCxn id="20" idx="3"/>
              <a:endCxn id="22" idx="0"/>
            </p:cNvCxnSpPr>
            <p:nvPr/>
          </p:nvCxnSpPr>
          <p:spPr>
            <a:xfrm flipH="1">
              <a:off x="6790379" y="2896214"/>
              <a:ext cx="432054" cy="2797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2" idx="5"/>
              <a:endCxn id="24" idx="0"/>
            </p:cNvCxnSpPr>
            <p:nvPr/>
          </p:nvCxnSpPr>
          <p:spPr>
            <a:xfrm>
              <a:off x="6912415" y="3470635"/>
              <a:ext cx="223135" cy="1941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5"/>
              <a:endCxn id="27" idx="0"/>
            </p:cNvCxnSpPr>
            <p:nvPr/>
          </p:nvCxnSpPr>
          <p:spPr>
            <a:xfrm>
              <a:off x="8033779" y="3479327"/>
              <a:ext cx="223135" cy="185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5" idx="0"/>
              <a:endCxn id="21" idx="3"/>
            </p:cNvCxnSpPr>
            <p:nvPr/>
          </p:nvCxnSpPr>
          <p:spPr>
            <a:xfrm flipV="1">
              <a:off x="7567456" y="3479327"/>
              <a:ext cx="222250" cy="1854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0" idx="5"/>
              <a:endCxn id="21" idx="0"/>
            </p:cNvCxnSpPr>
            <p:nvPr/>
          </p:nvCxnSpPr>
          <p:spPr>
            <a:xfrm>
              <a:off x="7466506" y="2896214"/>
              <a:ext cx="445237" cy="2884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橢圓 33"/>
          <p:cNvSpPr/>
          <p:nvPr/>
        </p:nvSpPr>
        <p:spPr>
          <a:xfrm>
            <a:off x="7200652" y="4095538"/>
            <a:ext cx="507005" cy="5070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80</a:t>
            </a:r>
            <a:endParaRPr lang="zh-TW" altLang="en-US" sz="1200" dirty="0"/>
          </a:p>
        </p:txBody>
      </p:sp>
      <p:cxnSp>
        <p:nvCxnSpPr>
          <p:cNvPr id="36" name="直線接點 35"/>
          <p:cNvCxnSpPr>
            <a:stCxn id="27" idx="6"/>
            <a:endCxn id="34" idx="0"/>
          </p:cNvCxnSpPr>
          <p:nvPr/>
        </p:nvCxnSpPr>
        <p:spPr>
          <a:xfrm>
            <a:off x="7126403" y="3707100"/>
            <a:ext cx="327752" cy="388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1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/>
              <a:t>1.</a:t>
            </a:r>
            <a:r>
              <a:rPr lang="zh-TW" altLang="en-US" sz="1600" dirty="0" smtClean="0"/>
              <a:t> 沒有樹 </a:t>
            </a:r>
            <a:r>
              <a:rPr lang="en-US" altLang="zh-TW" sz="1600" dirty="0" smtClean="0"/>
              <a:t>-&gt; </a:t>
            </a:r>
            <a:r>
              <a:rPr lang="zh-TW" altLang="en-US" sz="1600" dirty="0" smtClean="0"/>
              <a:t>新增根節點</a:t>
            </a:r>
            <a:endParaRPr lang="en-US" altLang="zh-TW" sz="1600" dirty="0" smtClean="0"/>
          </a:p>
          <a:p>
            <a:r>
              <a:rPr lang="en-US" altLang="zh-TW" sz="1600" dirty="0" smtClean="0"/>
              <a:t>2.</a:t>
            </a:r>
            <a:r>
              <a:rPr lang="zh-TW" altLang="en-US" sz="1600" dirty="0" smtClean="0"/>
              <a:t> 有樹 </a:t>
            </a:r>
            <a:r>
              <a:rPr lang="en-US" altLang="zh-TW" sz="1600" dirty="0" smtClean="0"/>
              <a:t>-&gt; </a:t>
            </a:r>
            <a:r>
              <a:rPr lang="zh-TW" altLang="en-US" sz="1600" dirty="0" smtClean="0"/>
              <a:t>找尋預插入位置的</a:t>
            </a:r>
            <a:r>
              <a:rPr lang="en-US" altLang="zh-TW" sz="1600" dirty="0" smtClean="0"/>
              <a:t>parent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38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沒有樹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/>
              <a:t>//root </a:t>
            </a:r>
            <a:r>
              <a:rPr lang="zh-TW" altLang="en-US" sz="1600" dirty="0" smtClean="0"/>
              <a:t>為根節點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root </a:t>
            </a:r>
            <a:r>
              <a:rPr lang="en-US" altLang="zh-TW" sz="1600" dirty="0"/>
              <a:t>= </a:t>
            </a:r>
            <a:r>
              <a:rPr lang="en-US" altLang="zh-TW" sz="1600" dirty="0" err="1"/>
              <a:t>createnode</a:t>
            </a:r>
            <a:r>
              <a:rPr lang="en-US" altLang="zh-TW" sz="1600" dirty="0" smtClean="0"/>
              <a:t>();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//</a:t>
            </a:r>
            <a:r>
              <a:rPr lang="zh-TW" altLang="en-US" sz="1600" dirty="0" smtClean="0"/>
              <a:t>創造</a:t>
            </a:r>
            <a:r>
              <a:rPr lang="en-US" altLang="zh-TW" sz="1600" dirty="0" smtClean="0"/>
              <a:t>node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root-</a:t>
            </a:r>
            <a:r>
              <a:rPr lang="en-US" altLang="zh-TW" sz="1600" dirty="0"/>
              <a:t>&gt;data = data</a:t>
            </a:r>
            <a:r>
              <a:rPr lang="en-US" altLang="zh-TW" sz="1600" dirty="0" smtClean="0"/>
              <a:t>;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//</a:t>
            </a:r>
            <a:r>
              <a:rPr lang="zh-TW" altLang="en-US" sz="1600" dirty="0" smtClean="0"/>
              <a:t>指定值</a:t>
            </a:r>
          </a:p>
        </p:txBody>
      </p:sp>
    </p:spTree>
    <p:extLst>
      <p:ext uri="{BB962C8B-B14F-4D97-AF65-F5344CB8AC3E}">
        <p14:creationId xmlns:p14="http://schemas.microsoft.com/office/powerpoint/2010/main" val="11851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有樹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0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/>
              <a:t>n</a:t>
            </a:r>
            <a:r>
              <a:rPr lang="en-US" altLang="zh-TW" sz="1600" dirty="0" smtClean="0"/>
              <a:t>um</a:t>
            </a:r>
            <a:r>
              <a:rPr lang="en-US" altLang="zh-TW" sz="1600" dirty="0" smtClean="0"/>
              <a:t>ber = </a:t>
            </a:r>
            <a:r>
              <a:rPr lang="zh-TW" altLang="en-US" sz="1600" dirty="0" smtClean="0"/>
              <a:t>欲插入的值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num</a:t>
            </a:r>
            <a:r>
              <a:rPr lang="en-US" altLang="zh-TW" sz="1600" dirty="0" smtClean="0"/>
              <a:t>ber</a:t>
            </a:r>
            <a:r>
              <a:rPr lang="zh-TW" altLang="en-US" sz="1600" dirty="0" smtClean="0"/>
              <a:t>小於</a:t>
            </a:r>
            <a:r>
              <a:rPr lang="en-US" altLang="zh-TW" sz="1600" dirty="0" smtClean="0"/>
              <a:t>data</a:t>
            </a:r>
            <a:r>
              <a:rPr lang="zh-TW" altLang="en-US" sz="1600" dirty="0" smtClean="0"/>
              <a:t>往左走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number</a:t>
            </a:r>
            <a:r>
              <a:rPr lang="zh-TW" altLang="en-US" sz="1600" dirty="0" smtClean="0"/>
              <a:t>大於</a:t>
            </a:r>
            <a:r>
              <a:rPr lang="en-US" altLang="zh-TW" sz="1600" dirty="0" smtClean="0"/>
              <a:t>data</a:t>
            </a:r>
            <a:r>
              <a:rPr lang="zh-TW" altLang="en-US" sz="1600" dirty="0" smtClean="0"/>
              <a:t>往右走</a:t>
            </a:r>
            <a:endParaRPr lang="en-US" altLang="zh-TW" sz="1600" dirty="0" smtClean="0"/>
          </a:p>
        </p:txBody>
      </p:sp>
      <p:grpSp>
        <p:nvGrpSpPr>
          <p:cNvPr id="47" name="群組 46"/>
          <p:cNvGrpSpPr/>
          <p:nvPr/>
        </p:nvGrpSpPr>
        <p:grpSpPr>
          <a:xfrm>
            <a:off x="5549234" y="1958494"/>
            <a:ext cx="2661126" cy="2068719"/>
            <a:chOff x="5549234" y="1958494"/>
            <a:chExt cx="2661126" cy="2068719"/>
          </a:xfrm>
        </p:grpSpPr>
        <p:sp>
          <p:nvSpPr>
            <p:cNvPr id="11" name="橢圓 10"/>
            <p:cNvSpPr/>
            <p:nvPr/>
          </p:nvSpPr>
          <p:spPr>
            <a:xfrm>
              <a:off x="6363111" y="1958494"/>
              <a:ext cx="507005" cy="5070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30</a:t>
              </a:r>
              <a:endParaRPr lang="zh-TW" altLang="en-US" sz="12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7196351" y="2815000"/>
              <a:ext cx="507005" cy="5070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40</a:t>
              </a:r>
              <a:endParaRPr lang="zh-TW" altLang="en-US" sz="12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5549234" y="2802232"/>
              <a:ext cx="507005" cy="5070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15</a:t>
              </a:r>
              <a:endParaRPr lang="zh-TW" altLang="en-US" sz="12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6056239" y="3520206"/>
              <a:ext cx="507005" cy="5070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23</a:t>
              </a:r>
              <a:endParaRPr lang="zh-TW" altLang="en-US" sz="12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6690644" y="3520206"/>
              <a:ext cx="507005" cy="5070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35</a:t>
              </a:r>
              <a:endParaRPr lang="zh-TW" altLang="en-US" sz="1200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7703355" y="3520208"/>
              <a:ext cx="507005" cy="5070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67</a:t>
              </a:r>
              <a:endParaRPr lang="zh-TW" altLang="en-US" sz="1200" dirty="0"/>
            </a:p>
          </p:txBody>
        </p:sp>
        <p:cxnSp>
          <p:nvCxnSpPr>
            <p:cNvPr id="20" name="直線接點 19"/>
            <p:cNvCxnSpPr>
              <a:stCxn id="11" idx="3"/>
              <a:endCxn id="14" idx="0"/>
            </p:cNvCxnSpPr>
            <p:nvPr/>
          </p:nvCxnSpPr>
          <p:spPr>
            <a:xfrm flipH="1">
              <a:off x="5802737" y="2391250"/>
              <a:ext cx="634623" cy="4109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4" idx="5"/>
              <a:endCxn id="15" idx="0"/>
            </p:cNvCxnSpPr>
            <p:nvPr/>
          </p:nvCxnSpPr>
          <p:spPr>
            <a:xfrm>
              <a:off x="5981990" y="3234988"/>
              <a:ext cx="327752" cy="2852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3" idx="5"/>
              <a:endCxn id="17" idx="0"/>
            </p:cNvCxnSpPr>
            <p:nvPr/>
          </p:nvCxnSpPr>
          <p:spPr>
            <a:xfrm>
              <a:off x="7629106" y="3247755"/>
              <a:ext cx="327752" cy="27245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6" idx="0"/>
              <a:endCxn id="13" idx="3"/>
            </p:cNvCxnSpPr>
            <p:nvPr/>
          </p:nvCxnSpPr>
          <p:spPr>
            <a:xfrm flipV="1">
              <a:off x="6944147" y="3247755"/>
              <a:ext cx="326452" cy="2724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1" idx="5"/>
              <a:endCxn id="13" idx="0"/>
            </p:cNvCxnSpPr>
            <p:nvPr/>
          </p:nvCxnSpPr>
          <p:spPr>
            <a:xfrm>
              <a:off x="6795867" y="2391250"/>
              <a:ext cx="653987" cy="4237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橢圓 24"/>
          <p:cNvSpPr/>
          <p:nvPr/>
        </p:nvSpPr>
        <p:spPr>
          <a:xfrm>
            <a:off x="5638860" y="4202086"/>
            <a:ext cx="507005" cy="507005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20</a:t>
            </a:r>
            <a:endParaRPr lang="zh-TW" altLang="en-US" sz="1200" dirty="0"/>
          </a:p>
        </p:txBody>
      </p:sp>
      <p:cxnSp>
        <p:nvCxnSpPr>
          <p:cNvPr id="26" name="直線接點 25"/>
          <p:cNvCxnSpPr>
            <a:stCxn id="25" idx="0"/>
            <a:endCxn id="15" idx="3"/>
          </p:cNvCxnSpPr>
          <p:nvPr/>
        </p:nvCxnSpPr>
        <p:spPr>
          <a:xfrm flipV="1">
            <a:off x="5892363" y="3952962"/>
            <a:ext cx="238126" cy="2491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11" idx="2"/>
            <a:endCxn id="14" idx="1"/>
          </p:cNvCxnSpPr>
          <p:nvPr/>
        </p:nvCxnSpPr>
        <p:spPr>
          <a:xfrm rot="10800000" flipV="1">
            <a:off x="5623484" y="2211997"/>
            <a:ext cx="739628" cy="6644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弧形接點 28"/>
          <p:cNvCxnSpPr>
            <a:stCxn id="15" idx="2"/>
            <a:endCxn id="25" idx="1"/>
          </p:cNvCxnSpPr>
          <p:nvPr/>
        </p:nvCxnSpPr>
        <p:spPr>
          <a:xfrm rot="10800000" flipV="1">
            <a:off x="5713109" y="3773709"/>
            <a:ext cx="343130" cy="5026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166001" y="204613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2</a:t>
            </a:r>
            <a:r>
              <a:rPr lang="en-US" altLang="zh-TW" dirty="0" smtClean="0">
                <a:solidFill>
                  <a:schemeClr val="accent4"/>
                </a:solidFill>
              </a:rPr>
              <a:t>0 &lt; 30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956337" y="365569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2</a:t>
            </a:r>
            <a:r>
              <a:rPr lang="en-US" altLang="zh-TW" dirty="0" smtClean="0">
                <a:solidFill>
                  <a:schemeClr val="accent4"/>
                </a:solidFill>
              </a:rPr>
              <a:t>0 &lt; 23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cxnSp>
        <p:nvCxnSpPr>
          <p:cNvPr id="42" name="弧形接點 41"/>
          <p:cNvCxnSpPr>
            <a:stCxn id="14" idx="6"/>
            <a:endCxn id="15" idx="0"/>
          </p:cNvCxnSpPr>
          <p:nvPr/>
        </p:nvCxnSpPr>
        <p:spPr>
          <a:xfrm>
            <a:off x="6056239" y="3055735"/>
            <a:ext cx="253503" cy="4644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6179634" y="291183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2</a:t>
            </a:r>
            <a:r>
              <a:rPr lang="en-US" altLang="zh-TW" dirty="0" smtClean="0">
                <a:solidFill>
                  <a:schemeClr val="accent4"/>
                </a:solidFill>
              </a:rPr>
              <a:t>0 &gt; 15</a:t>
            </a:r>
            <a:endParaRPr lang="zh-TW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3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/>
      <p:bldP spid="33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有樹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0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/>
              <a:t>if(number </a:t>
            </a:r>
            <a:r>
              <a:rPr lang="en-US" altLang="zh-TW" sz="1600" dirty="0"/>
              <a:t>&lt; n-&gt;data</a:t>
            </a:r>
            <a:r>
              <a:rPr lang="en-US" altLang="zh-TW" sz="1600" dirty="0" smtClean="0"/>
              <a:t>)</a:t>
            </a:r>
            <a:r>
              <a:rPr lang="zh-TW" alt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// number</a:t>
            </a:r>
            <a:r>
              <a:rPr lang="zh-TW" altLang="en-US" sz="1600" dirty="0" smtClean="0">
                <a:solidFill>
                  <a:schemeClr val="accent1">
                    <a:lumMod val="75000"/>
                  </a:schemeClr>
                </a:solidFill>
              </a:rPr>
              <a:t>小於</a:t>
            </a:r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zh-TW" altLang="en-US" sz="1600" dirty="0" smtClean="0">
                <a:solidFill>
                  <a:schemeClr val="accent1">
                    <a:lumMod val="75000"/>
                  </a:schemeClr>
                </a:solidFill>
              </a:rPr>
              <a:t>往左走</a:t>
            </a:r>
            <a:endParaRPr lang="en-US" altLang="zh-TW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600" dirty="0" smtClean="0"/>
              <a:t>{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 smtClean="0"/>
              <a:t>      </a:t>
            </a:r>
            <a:r>
              <a:rPr lang="en-US" altLang="zh-TW" sz="1600" dirty="0" smtClean="0"/>
              <a:t>if(n-</a:t>
            </a:r>
            <a:r>
              <a:rPr lang="en-US" altLang="zh-TW" sz="1600" dirty="0"/>
              <a:t>&gt;left != NULL)</a:t>
            </a:r>
          </a:p>
          <a:p>
            <a:pPr marL="0" indent="0">
              <a:buNone/>
            </a:pPr>
            <a:r>
              <a:rPr lang="zh-TW" altLang="en-US" sz="1600" dirty="0" smtClean="0"/>
              <a:t>                 </a:t>
            </a:r>
            <a:r>
              <a:rPr lang="en-US" altLang="zh-TW" sz="1600" dirty="0" smtClean="0"/>
              <a:t>add(n-</a:t>
            </a:r>
            <a:r>
              <a:rPr lang="en-US" altLang="zh-TW" sz="1600" dirty="0"/>
              <a:t>&gt;left, number);		</a:t>
            </a:r>
          </a:p>
          <a:p>
            <a:pPr marL="0" indent="0">
              <a:buNone/>
            </a:pPr>
            <a:r>
              <a:rPr lang="zh-TW" altLang="en-US" sz="1600" dirty="0" smtClean="0"/>
              <a:t>      </a:t>
            </a:r>
            <a:r>
              <a:rPr lang="en-US" altLang="zh-TW" sz="1600" dirty="0" smtClean="0"/>
              <a:t>else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 smtClean="0"/>
              <a:t>      </a:t>
            </a:r>
            <a:r>
              <a:rPr lang="en-US" altLang="zh-TW" sz="1600" dirty="0" smtClean="0"/>
              <a:t>{</a:t>
            </a:r>
            <a:r>
              <a:rPr lang="zh-TW" altLang="en-US" sz="1600" dirty="0" smtClean="0"/>
              <a:t>                                 </a:t>
            </a:r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TW" altLang="en-US" sz="1600" dirty="0" smtClean="0">
                <a:solidFill>
                  <a:schemeClr val="accent1">
                    <a:lumMod val="75000"/>
                  </a:schemeClr>
                </a:solidFill>
              </a:rPr>
              <a:t>走到最底的地方新增</a:t>
            </a:r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node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 smtClean="0"/>
              <a:t>                 </a:t>
            </a:r>
            <a:r>
              <a:rPr lang="en-US" altLang="zh-TW" sz="1600" dirty="0" err="1" smtClean="0"/>
              <a:t>listPointer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newnode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createnode</a:t>
            </a:r>
            <a:r>
              <a:rPr lang="en-US" altLang="zh-TW" sz="1600" dirty="0"/>
              <a:t>();</a:t>
            </a:r>
          </a:p>
          <a:p>
            <a:pPr marL="0" indent="0">
              <a:buNone/>
            </a:pPr>
            <a:r>
              <a:rPr lang="zh-TW" altLang="en-US" sz="1600" dirty="0" smtClean="0"/>
              <a:t>                 </a:t>
            </a:r>
            <a:r>
              <a:rPr lang="en-US" altLang="zh-TW" sz="1600" dirty="0" err="1" smtClean="0"/>
              <a:t>newnode</a:t>
            </a:r>
            <a:r>
              <a:rPr lang="en-US" altLang="zh-TW" sz="1600" dirty="0" smtClean="0"/>
              <a:t>-</a:t>
            </a:r>
            <a:r>
              <a:rPr lang="en-US" altLang="zh-TW" sz="1600" dirty="0"/>
              <a:t>&gt;data = number;</a:t>
            </a:r>
          </a:p>
          <a:p>
            <a:pPr marL="0" indent="0">
              <a:buNone/>
            </a:pPr>
            <a:r>
              <a:rPr lang="zh-TW" altLang="en-US" sz="1600" dirty="0" smtClean="0"/>
              <a:t>                 </a:t>
            </a:r>
            <a:r>
              <a:rPr lang="en-US" altLang="zh-TW" sz="1600" dirty="0" smtClean="0"/>
              <a:t>n-</a:t>
            </a:r>
            <a:r>
              <a:rPr lang="en-US" altLang="zh-TW" sz="1600" dirty="0"/>
              <a:t>&gt;left = </a:t>
            </a:r>
            <a:r>
              <a:rPr lang="en-US" altLang="zh-TW" sz="1600" dirty="0" err="1"/>
              <a:t>newnode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zh-TW" altLang="en-US" sz="1600" dirty="0" smtClean="0"/>
              <a:t>       </a:t>
            </a:r>
            <a:r>
              <a:rPr lang="en-US" altLang="zh-TW" sz="1600" dirty="0" smtClean="0"/>
              <a:t>}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}</a:t>
            </a:r>
            <a:endParaRPr lang="en-US" altLang="zh-TW" sz="1600" dirty="0" smtClean="0"/>
          </a:p>
        </p:txBody>
      </p:sp>
      <p:grpSp>
        <p:nvGrpSpPr>
          <p:cNvPr id="47" name="群組 46"/>
          <p:cNvGrpSpPr/>
          <p:nvPr/>
        </p:nvGrpSpPr>
        <p:grpSpPr>
          <a:xfrm>
            <a:off x="6197187" y="1825625"/>
            <a:ext cx="2661126" cy="2068719"/>
            <a:chOff x="5549234" y="1958494"/>
            <a:chExt cx="2661126" cy="2068719"/>
          </a:xfrm>
        </p:grpSpPr>
        <p:sp>
          <p:nvSpPr>
            <p:cNvPr id="11" name="橢圓 10"/>
            <p:cNvSpPr/>
            <p:nvPr/>
          </p:nvSpPr>
          <p:spPr>
            <a:xfrm>
              <a:off x="6363111" y="1958494"/>
              <a:ext cx="507005" cy="5070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30</a:t>
              </a:r>
              <a:endParaRPr lang="zh-TW" altLang="en-US" sz="12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7196351" y="2815000"/>
              <a:ext cx="507005" cy="5070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40</a:t>
              </a:r>
              <a:endParaRPr lang="zh-TW" altLang="en-US" sz="12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5549234" y="2802232"/>
              <a:ext cx="507005" cy="5070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15</a:t>
              </a:r>
              <a:endParaRPr lang="zh-TW" altLang="en-US" sz="12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6056239" y="3520206"/>
              <a:ext cx="507005" cy="5070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23</a:t>
              </a:r>
              <a:endParaRPr lang="zh-TW" altLang="en-US" sz="12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6690644" y="3520206"/>
              <a:ext cx="507005" cy="5070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35</a:t>
              </a:r>
              <a:endParaRPr lang="zh-TW" altLang="en-US" sz="1200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7703355" y="3520208"/>
              <a:ext cx="507005" cy="5070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67</a:t>
              </a:r>
              <a:endParaRPr lang="zh-TW" altLang="en-US" sz="1200" dirty="0"/>
            </a:p>
          </p:txBody>
        </p:sp>
        <p:cxnSp>
          <p:nvCxnSpPr>
            <p:cNvPr id="20" name="直線接點 19"/>
            <p:cNvCxnSpPr>
              <a:stCxn id="11" idx="3"/>
              <a:endCxn id="14" idx="0"/>
            </p:cNvCxnSpPr>
            <p:nvPr/>
          </p:nvCxnSpPr>
          <p:spPr>
            <a:xfrm flipH="1">
              <a:off x="5802737" y="2391250"/>
              <a:ext cx="634623" cy="4109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4" idx="5"/>
              <a:endCxn id="15" idx="0"/>
            </p:cNvCxnSpPr>
            <p:nvPr/>
          </p:nvCxnSpPr>
          <p:spPr>
            <a:xfrm>
              <a:off x="5981990" y="3234988"/>
              <a:ext cx="327752" cy="2852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3" idx="5"/>
              <a:endCxn id="17" idx="0"/>
            </p:cNvCxnSpPr>
            <p:nvPr/>
          </p:nvCxnSpPr>
          <p:spPr>
            <a:xfrm>
              <a:off x="7629106" y="3247755"/>
              <a:ext cx="327752" cy="27245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6" idx="0"/>
              <a:endCxn id="13" idx="3"/>
            </p:cNvCxnSpPr>
            <p:nvPr/>
          </p:nvCxnSpPr>
          <p:spPr>
            <a:xfrm flipV="1">
              <a:off x="6944147" y="3247755"/>
              <a:ext cx="326452" cy="2724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1" idx="5"/>
              <a:endCxn id="13" idx="0"/>
            </p:cNvCxnSpPr>
            <p:nvPr/>
          </p:nvCxnSpPr>
          <p:spPr>
            <a:xfrm>
              <a:off x="6795867" y="2391250"/>
              <a:ext cx="653987" cy="4237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橢圓 24"/>
          <p:cNvSpPr/>
          <p:nvPr/>
        </p:nvSpPr>
        <p:spPr>
          <a:xfrm>
            <a:off x="6286813" y="4069217"/>
            <a:ext cx="507005" cy="507005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20</a:t>
            </a:r>
            <a:endParaRPr lang="zh-TW" altLang="en-US" sz="1200" dirty="0"/>
          </a:p>
        </p:txBody>
      </p:sp>
      <p:cxnSp>
        <p:nvCxnSpPr>
          <p:cNvPr id="26" name="直線接點 25"/>
          <p:cNvCxnSpPr>
            <a:stCxn id="25" idx="0"/>
            <a:endCxn id="15" idx="3"/>
          </p:cNvCxnSpPr>
          <p:nvPr/>
        </p:nvCxnSpPr>
        <p:spPr>
          <a:xfrm flipV="1">
            <a:off x="6540316" y="3820093"/>
            <a:ext cx="238126" cy="2491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11" idx="2"/>
            <a:endCxn id="14" idx="1"/>
          </p:cNvCxnSpPr>
          <p:nvPr/>
        </p:nvCxnSpPr>
        <p:spPr>
          <a:xfrm rot="10800000" flipV="1">
            <a:off x="6271437" y="2079128"/>
            <a:ext cx="739628" cy="6644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弧形接點 28"/>
          <p:cNvCxnSpPr>
            <a:stCxn id="15" idx="2"/>
            <a:endCxn id="25" idx="1"/>
          </p:cNvCxnSpPr>
          <p:nvPr/>
        </p:nvCxnSpPr>
        <p:spPr>
          <a:xfrm rot="10800000" flipV="1">
            <a:off x="6361062" y="3640840"/>
            <a:ext cx="343130" cy="5026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813954" y="191326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2</a:t>
            </a:r>
            <a:r>
              <a:rPr lang="en-US" altLang="zh-TW" dirty="0" smtClean="0">
                <a:solidFill>
                  <a:schemeClr val="accent4"/>
                </a:solidFill>
              </a:rPr>
              <a:t>0 &lt; 30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04290" y="352282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2</a:t>
            </a:r>
            <a:r>
              <a:rPr lang="en-US" altLang="zh-TW" dirty="0" smtClean="0">
                <a:solidFill>
                  <a:schemeClr val="accent4"/>
                </a:solidFill>
              </a:rPr>
              <a:t>0 &lt; 23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cxnSp>
        <p:nvCxnSpPr>
          <p:cNvPr id="42" name="弧形接點 41"/>
          <p:cNvCxnSpPr>
            <a:stCxn id="14" idx="6"/>
            <a:endCxn id="15" idx="0"/>
          </p:cNvCxnSpPr>
          <p:nvPr/>
        </p:nvCxnSpPr>
        <p:spPr>
          <a:xfrm>
            <a:off x="6704192" y="2922866"/>
            <a:ext cx="253503" cy="4644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6827587" y="277896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2</a:t>
            </a:r>
            <a:r>
              <a:rPr lang="en-US" altLang="zh-TW" dirty="0" smtClean="0">
                <a:solidFill>
                  <a:schemeClr val="accent4"/>
                </a:solidFill>
              </a:rPr>
              <a:t>0 &gt; 15</a:t>
            </a:r>
            <a:endParaRPr lang="zh-TW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2132</TotalTime>
  <Words>366</Words>
  <Application>Microsoft Office PowerPoint</Application>
  <PresentationFormat>如螢幕大小 (4:3)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標楷體</vt:lpstr>
      <vt:lpstr>Arial</vt:lpstr>
      <vt:lpstr>Calibri</vt:lpstr>
      <vt:lpstr>Calibri Light</vt:lpstr>
      <vt:lpstr>Office 佈景主題</vt:lpstr>
      <vt:lpstr>資料結構實習</vt:lpstr>
      <vt:lpstr>Binary Search Trees</vt:lpstr>
      <vt:lpstr>Binary Search Trees</vt:lpstr>
      <vt:lpstr>創造node</vt:lpstr>
      <vt:lpstr>實作功能</vt:lpstr>
      <vt:lpstr>新增</vt:lpstr>
      <vt:lpstr>新增 – 沒有樹</vt:lpstr>
      <vt:lpstr>新增 – 有樹</vt:lpstr>
      <vt:lpstr>新增 – 有樹</vt:lpstr>
      <vt:lpstr>印出 print</vt:lpstr>
      <vt:lpstr>練習一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阮揚洲</dc:creator>
  <cp:lastModifiedBy>阮揚洲</cp:lastModifiedBy>
  <cp:revision>124</cp:revision>
  <dcterms:created xsi:type="dcterms:W3CDTF">2017-12-13T18:02:57Z</dcterms:created>
  <dcterms:modified xsi:type="dcterms:W3CDTF">2017-12-21T18:50:31Z</dcterms:modified>
</cp:coreProperties>
</file>