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4" r:id="rId29"/>
    <p:sldId id="283" r:id="rId30"/>
    <p:sldId id="287" r:id="rId31"/>
    <p:sldId id="285" r:id="rId32"/>
    <p:sldId id="286" r:id="rId33"/>
    <p:sldId id="288" r:id="rId34"/>
    <p:sldId id="295" r:id="rId35"/>
    <p:sldId id="296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6F31E-0D7A-46BB-853F-F03F631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24699-2DCE-4BF0-9CEA-E8EC80A7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CDE28-B001-4C68-A062-8B89C06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FE585-7B60-4B44-9C41-5B83679B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5E583-1FF9-4891-8063-AA1D522A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A2994-0FE0-4165-A8D0-4F6C072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A0368-3B65-4F17-B786-A5D2C7AA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EEFB4-F8C6-4ED1-AA7A-9015D9B7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F03BA-B949-445B-AFC2-4F93FE0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51564-6D6C-44D6-8F9D-ABA329E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7F66A6-86B6-4BB5-BE98-7C31E491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4D4751-40FB-4FDD-A08A-B7159451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4E36E-770E-496A-AD1A-37AABAD2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AD531-A981-4037-98F1-4A8FB85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4ED32-795C-4F66-A824-0A0DCF53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DB145-47A3-44F9-A0DE-D315DCA2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8C384-1FE5-44FA-B7F5-29D4C7D7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01B08-141B-4965-AFE5-09CD165B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10681-BF5C-4930-9CDA-EF1475A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AF324-2995-451E-84E5-B8F837D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74D79-6071-4ED4-BBD9-91B6ED58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128A9F-A330-47FB-87C9-F48F5A11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B04D3-E27D-4191-906B-9D2D95DB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D8D67-3D1B-4201-ADC3-8C1163B4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4394A-9C03-4370-823E-3D520D8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8039B-3B45-429F-8E65-1C8941D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70F30-7A7B-411C-862F-2BEED3A15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07D27-4A21-4523-B5F9-35FF892E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93B9F-07D1-4411-BA8B-1EDBFA28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2510-C120-45E7-A6DF-4C46D66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75338-3A07-4489-A116-115F9137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A03C-0ECA-4D60-9360-67A26CF2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CD262-0DF7-4FD9-89C9-A2FB8E4F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333618-69C6-4C25-8050-909BF8D9A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15FE60-A082-4837-B092-FFFCCB35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EF3A68-1C42-48AA-B36B-72457CD5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E2AC67-5624-443F-9ABD-98A45AEF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6B29C1-0B40-414C-8DF8-00EB463D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BB0F79-2E37-456D-BC92-D20BC55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DED2E-5A2B-4EB3-939E-464B983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CBCC90-701D-4949-BF34-21C49FF3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924E93-1437-4EA2-B495-0EE3F5C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591521-4967-4D99-8C68-67151BA5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DBD2A-B8B4-4618-8127-DC0784D0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57E12D-9F58-4A58-9D07-1422729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E6F72D-373F-4506-8260-420FFE88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1AA0-4CEB-4B80-A5A8-60249C1E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0811-36E8-4AA8-8956-D6C91D88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5F28E5-C4DD-4C8F-A580-7470A669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5D03C-17C0-47A3-91A5-3EB1AED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EA496-F8CD-49AA-9093-7A5C7B1D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1B660-C9E1-4D4C-AF90-7E110D0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05CA8-56D5-4F92-BC1C-FADD321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B24226-9A96-40AA-BD30-CE8657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033826-78C2-4607-9186-A9308AB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9BFA21-5EE2-48DE-AE9F-B1E59C9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DFB1-ED36-414C-A2B9-3C241CB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A9307-900A-440A-954C-C15E6A0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31FD26-08F7-4EB7-981A-0C1E09B0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82BCE-B8C7-405A-BCB7-5185DA4F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E7B09-5476-4E51-B61D-CEC44558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C166-5BD6-45D0-9FF8-B95813CF7FE4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033A3-3C35-4F7A-9B5A-CF890582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66386-986E-407C-846F-2582B717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D2570-8437-42B7-AF98-81CF589DC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B70E-BFD6-48C3-B6B3-5FCBFC4CF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0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5</a:t>
            </a:r>
          </a:p>
          <a:p>
            <a:r>
              <a:rPr lang="zh-TW" altLang="en-US" dirty="0"/>
              <a:t>檢查上下大小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9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7</a:t>
            </a:r>
          </a:p>
          <a:p>
            <a:r>
              <a:rPr lang="zh-TW" altLang="en-US" dirty="0"/>
              <a:t>檢查上下大小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5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7</a:t>
            </a:r>
          </a:p>
          <a:p>
            <a:r>
              <a:rPr lang="zh-TW" altLang="en-US" dirty="0"/>
              <a:t>檢查上下大小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3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3</a:t>
            </a:r>
          </a:p>
          <a:p>
            <a:r>
              <a:rPr lang="zh-TW" altLang="en-US" dirty="0"/>
              <a:t>檢查上下大小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B85A121-2C8B-4EAD-8C2C-88BD37772773}"/>
              </a:ext>
            </a:extLst>
          </p:cNvPr>
          <p:cNvSpPr/>
          <p:nvPr/>
        </p:nvSpPr>
        <p:spPr>
          <a:xfrm>
            <a:off x="4863515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E6F191-8338-4152-A447-802792C170FA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755609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5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2</a:t>
            </a:r>
          </a:p>
          <a:p>
            <a:r>
              <a:rPr lang="zh-TW" altLang="en-US" dirty="0"/>
              <a:t>檢查上下大小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B85A121-2C8B-4EAD-8C2C-88BD37772773}"/>
              </a:ext>
            </a:extLst>
          </p:cNvPr>
          <p:cNvSpPr/>
          <p:nvPr/>
        </p:nvSpPr>
        <p:spPr>
          <a:xfrm>
            <a:off x="4863515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E6F191-8338-4152-A447-802792C170FA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755609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3E658878-3456-46E3-9EEC-C3BC4FAD71DB}"/>
              </a:ext>
            </a:extLst>
          </p:cNvPr>
          <p:cNvSpPr/>
          <p:nvPr/>
        </p:nvSpPr>
        <p:spPr>
          <a:xfrm>
            <a:off x="6591653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CC6AFFC-7560-4D2D-95A6-321753108FF1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7220579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3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1</a:t>
            </a:r>
          </a:p>
          <a:p>
            <a:r>
              <a:rPr lang="zh-TW" altLang="en-US" dirty="0"/>
              <a:t>檢查上下大小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B85A121-2C8B-4EAD-8C2C-88BD37772773}"/>
              </a:ext>
            </a:extLst>
          </p:cNvPr>
          <p:cNvSpPr/>
          <p:nvPr/>
        </p:nvSpPr>
        <p:spPr>
          <a:xfrm>
            <a:off x="4863515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E6F191-8338-4152-A447-802792C170FA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755609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3E658878-3456-46E3-9EEC-C3BC4FAD71DB}"/>
              </a:ext>
            </a:extLst>
          </p:cNvPr>
          <p:cNvSpPr/>
          <p:nvPr/>
        </p:nvSpPr>
        <p:spPr>
          <a:xfrm>
            <a:off x="6591653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CC6AFFC-7560-4D2D-95A6-321753108FF1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7220579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F08E9B0-9FDF-4DC3-B1FE-17761381E6CB}"/>
              </a:ext>
            </a:extLst>
          </p:cNvPr>
          <p:cNvSpPr/>
          <p:nvPr/>
        </p:nvSpPr>
        <p:spPr>
          <a:xfrm>
            <a:off x="8065318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50B49F-66A7-4908-893E-D24B5DDFFCE5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957412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6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HEAP-</a:t>
            </a:r>
            <a:r>
              <a:rPr lang="zh-TW" altLang="en-US" dirty="0"/>
              <a:t>刪除</a:t>
            </a:r>
            <a:r>
              <a:rPr lang="en-US" altLang="zh-TW" dirty="0"/>
              <a:t>(</a:t>
            </a:r>
            <a:r>
              <a:rPr lang="en-US" altLang="zh-TW" dirty="0" err="1"/>
              <a:t>DeQueue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每次刪除</a:t>
            </a:r>
            <a:r>
              <a:rPr lang="en-US" altLang="zh-TW" dirty="0"/>
              <a:t>root</a:t>
            </a:r>
          </a:p>
          <a:p>
            <a:r>
              <a:rPr lang="zh-TW" altLang="en-US" dirty="0"/>
              <a:t>將最後一個點</a:t>
            </a:r>
            <a:r>
              <a:rPr lang="en-US" altLang="zh-TW" dirty="0"/>
              <a:t>data</a:t>
            </a:r>
            <a:r>
              <a:rPr lang="zh-TW" altLang="en-US" dirty="0"/>
              <a:t>複製到</a:t>
            </a:r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B85A121-2C8B-4EAD-8C2C-88BD37772773}"/>
              </a:ext>
            </a:extLst>
          </p:cNvPr>
          <p:cNvSpPr/>
          <p:nvPr/>
        </p:nvSpPr>
        <p:spPr>
          <a:xfrm>
            <a:off x="4863515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E6F191-8338-4152-A447-802792C170FA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755609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3E658878-3456-46E3-9EEC-C3BC4FAD71DB}"/>
              </a:ext>
            </a:extLst>
          </p:cNvPr>
          <p:cNvSpPr/>
          <p:nvPr/>
        </p:nvSpPr>
        <p:spPr>
          <a:xfrm>
            <a:off x="6591653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CC6AFFC-7560-4D2D-95A6-321753108FF1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7220579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F08E9B0-9FDF-4DC3-B1FE-17761381E6CB}"/>
              </a:ext>
            </a:extLst>
          </p:cNvPr>
          <p:cNvSpPr/>
          <p:nvPr/>
        </p:nvSpPr>
        <p:spPr>
          <a:xfrm>
            <a:off x="8065318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50B49F-66A7-4908-893E-D24B5DDFFCE5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957412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8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B85A121-2C8B-4EAD-8C2C-88BD37772773}"/>
              </a:ext>
            </a:extLst>
          </p:cNvPr>
          <p:cNvSpPr/>
          <p:nvPr/>
        </p:nvSpPr>
        <p:spPr>
          <a:xfrm>
            <a:off x="4863515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E6F191-8338-4152-A447-802792C170FA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755609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3E658878-3456-46E3-9EEC-C3BC4FAD71DB}"/>
              </a:ext>
            </a:extLst>
          </p:cNvPr>
          <p:cNvSpPr/>
          <p:nvPr/>
        </p:nvSpPr>
        <p:spPr>
          <a:xfrm>
            <a:off x="6591653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CC6AFFC-7560-4D2D-95A6-321753108FF1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7220579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5F08E9B0-9FDF-4DC3-B1FE-17761381E6CB}"/>
              </a:ext>
            </a:extLst>
          </p:cNvPr>
          <p:cNvSpPr/>
          <p:nvPr/>
        </p:nvSpPr>
        <p:spPr>
          <a:xfrm>
            <a:off x="8065318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50B49F-66A7-4908-893E-D24B5DDFFCE5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7957412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6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8</a:t>
            </a:r>
          </a:p>
          <a:p>
            <a:r>
              <a:rPr lang="zh-TW" altLang="en-US" dirty="0"/>
              <a:t>檢查上下大小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若左右子都有，選大的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B85A121-2C8B-4EAD-8C2C-88BD37772773}"/>
              </a:ext>
            </a:extLst>
          </p:cNvPr>
          <p:cNvSpPr/>
          <p:nvPr/>
        </p:nvSpPr>
        <p:spPr>
          <a:xfrm>
            <a:off x="4863515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E6F191-8338-4152-A447-802792C170FA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755609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3E658878-3456-46E3-9EEC-C3BC4FAD71DB}"/>
              </a:ext>
            </a:extLst>
          </p:cNvPr>
          <p:cNvSpPr/>
          <p:nvPr/>
        </p:nvSpPr>
        <p:spPr>
          <a:xfrm>
            <a:off x="6591653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CC6AFFC-7560-4D2D-95A6-321753108FF1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7220579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8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8</a:t>
            </a:r>
          </a:p>
          <a:p>
            <a:r>
              <a:rPr lang="zh-TW" altLang="en-US" dirty="0"/>
              <a:t>檢查上下大小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若左右子都有，選大的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B85A121-2C8B-4EAD-8C2C-88BD37772773}"/>
              </a:ext>
            </a:extLst>
          </p:cNvPr>
          <p:cNvSpPr/>
          <p:nvPr/>
        </p:nvSpPr>
        <p:spPr>
          <a:xfrm>
            <a:off x="4863515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E6F191-8338-4152-A447-802792C170FA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755609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3E658878-3456-46E3-9EEC-C3BC4FAD71DB}"/>
              </a:ext>
            </a:extLst>
          </p:cNvPr>
          <p:cNvSpPr/>
          <p:nvPr/>
        </p:nvSpPr>
        <p:spPr>
          <a:xfrm>
            <a:off x="6591653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CC6AFFC-7560-4D2D-95A6-321753108FF1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7220579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8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F0E3A-ABA2-4F07-ACD2-4EFD4586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18F7EC-C0C2-44C7-8ABB-7CC41448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r>
              <a:rPr lang="zh-TW" altLang="en-US" dirty="0"/>
              <a:t>實際上運作是</a:t>
            </a:r>
            <a:r>
              <a:rPr lang="en-US" altLang="zh-TW" dirty="0"/>
              <a:t>Priority Queue</a:t>
            </a:r>
          </a:p>
          <a:p>
            <a:r>
              <a:rPr lang="en-US" altLang="zh-TW" dirty="0" err="1"/>
              <a:t>EnQueue</a:t>
            </a:r>
            <a:r>
              <a:rPr lang="zh-TW" altLang="en-US" dirty="0"/>
              <a:t>之後會進行排序</a:t>
            </a:r>
            <a:endParaRPr lang="en-US" altLang="zh-TW" dirty="0"/>
          </a:p>
          <a:p>
            <a:r>
              <a:rPr lang="en-US" altLang="zh-TW" dirty="0" err="1"/>
              <a:t>DeQueue</a:t>
            </a:r>
            <a:r>
              <a:rPr lang="zh-TW" altLang="en-US" dirty="0"/>
              <a:t>最小</a:t>
            </a:r>
            <a:r>
              <a:rPr lang="en-US" altLang="zh-TW" dirty="0"/>
              <a:t>or</a:t>
            </a:r>
            <a:r>
              <a:rPr lang="zh-TW" altLang="en-US" dirty="0"/>
              <a:t>最大</a:t>
            </a:r>
            <a:r>
              <a:rPr lang="en-US" altLang="zh-TW" dirty="0"/>
              <a:t>(Min Heap or Max Heap)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93433C3A-47E0-48F0-B10C-150AE90CEB97}"/>
              </a:ext>
            </a:extLst>
          </p:cNvPr>
          <p:cNvSpPr/>
          <p:nvPr/>
        </p:nvSpPr>
        <p:spPr>
          <a:xfrm rot="5400000">
            <a:off x="4576494" y="191281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D85545-EBA5-4AC1-B54C-223CE10AF8EF}"/>
              </a:ext>
            </a:extLst>
          </p:cNvPr>
          <p:cNvSpPr/>
          <p:nvPr/>
        </p:nvSpPr>
        <p:spPr>
          <a:xfrm>
            <a:off x="7626402" y="49973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5679DE9-5ACE-44B3-8888-9EFA72F5AD22}"/>
              </a:ext>
            </a:extLst>
          </p:cNvPr>
          <p:cNvSpPr/>
          <p:nvPr/>
        </p:nvSpPr>
        <p:spPr>
          <a:xfrm>
            <a:off x="6248070" y="49973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4DAD139-44A6-4D3F-A41F-4EF9C083CE0D}"/>
              </a:ext>
            </a:extLst>
          </p:cNvPr>
          <p:cNvSpPr/>
          <p:nvPr/>
        </p:nvSpPr>
        <p:spPr>
          <a:xfrm>
            <a:off x="3491406" y="49973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5BB7C7A-296F-4B12-861F-6528FEDF18F6}"/>
              </a:ext>
            </a:extLst>
          </p:cNvPr>
          <p:cNvSpPr/>
          <p:nvPr/>
        </p:nvSpPr>
        <p:spPr>
          <a:xfrm>
            <a:off x="4869738" y="49973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684573E-1455-4690-AA66-2334118D698C}"/>
              </a:ext>
            </a:extLst>
          </p:cNvPr>
          <p:cNvSpPr/>
          <p:nvPr/>
        </p:nvSpPr>
        <p:spPr>
          <a:xfrm>
            <a:off x="2113074" y="499736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2456799E-E721-4B6F-A3BC-576AAA07823A}"/>
              </a:ext>
            </a:extLst>
          </p:cNvPr>
          <p:cNvSpPr/>
          <p:nvPr/>
        </p:nvSpPr>
        <p:spPr>
          <a:xfrm>
            <a:off x="9045632" y="3636545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66E76AE0-A167-4385-999C-E8702B00ED00}"/>
              </a:ext>
            </a:extLst>
          </p:cNvPr>
          <p:cNvSpPr/>
          <p:nvPr/>
        </p:nvSpPr>
        <p:spPr>
          <a:xfrm>
            <a:off x="1866364" y="3636544"/>
            <a:ext cx="1360472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3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8</a:t>
            </a:r>
          </a:p>
          <a:p>
            <a:r>
              <a:rPr lang="zh-TW" altLang="en-US" dirty="0"/>
              <a:t>檢查上下大小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若左右子都有，選大的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5CCA9F5-DC32-425A-A809-2B4FC1F12405}"/>
              </a:ext>
            </a:extLst>
          </p:cNvPr>
          <p:cNvSpPr/>
          <p:nvPr/>
        </p:nvSpPr>
        <p:spPr>
          <a:xfrm>
            <a:off x="7328486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97A76F4-946E-487E-A672-AB5FB65C7616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6356509" y="2879592"/>
            <a:ext cx="1079884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6C750AA4-4EED-4A4B-899D-DD19360CF550}"/>
              </a:ext>
            </a:extLst>
          </p:cNvPr>
          <p:cNvSpPr/>
          <p:nvPr/>
        </p:nvSpPr>
        <p:spPr>
          <a:xfrm>
            <a:off x="3389850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8B657-4DA0-4B06-BA54-391E539520A4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4018776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B85A121-2C8B-4EAD-8C2C-88BD37772773}"/>
              </a:ext>
            </a:extLst>
          </p:cNvPr>
          <p:cNvSpPr/>
          <p:nvPr/>
        </p:nvSpPr>
        <p:spPr>
          <a:xfrm>
            <a:off x="4863515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CE6F191-8338-4152-A447-802792C170FA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755609" y="4071905"/>
            <a:ext cx="215813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3E658878-3456-46E3-9EEC-C3BC4FAD71DB}"/>
              </a:ext>
            </a:extLst>
          </p:cNvPr>
          <p:cNvSpPr/>
          <p:nvPr/>
        </p:nvSpPr>
        <p:spPr>
          <a:xfrm>
            <a:off x="6591653" y="418221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CC6AFFC-7560-4D2D-95A6-321753108FF1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7220579" y="4071905"/>
            <a:ext cx="215814" cy="22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4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結構修改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typedef struct </a:t>
            </a:r>
            <a:r>
              <a:rPr lang="en-US" altLang="zh-TW" dirty="0" err="1"/>
              <a:t>listNode</a:t>
            </a:r>
            <a:r>
              <a:rPr lang="en-US" altLang="zh-TW" dirty="0"/>
              <a:t> *</a:t>
            </a:r>
            <a:r>
              <a:rPr lang="en-US" altLang="zh-TW" dirty="0" err="1"/>
              <a:t>listPointer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typedef struct </a:t>
            </a:r>
            <a:r>
              <a:rPr lang="en-US" altLang="zh-TW" dirty="0" err="1"/>
              <a:t>listNode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data; //</a:t>
            </a:r>
            <a:r>
              <a:rPr lang="zh-TW" altLang="en-US" dirty="0"/>
              <a:t>數值 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index; //</a:t>
            </a:r>
            <a:r>
              <a:rPr lang="zh-TW" altLang="en-US" dirty="0"/>
              <a:t>在</a:t>
            </a:r>
            <a:r>
              <a:rPr lang="en-US" altLang="zh-TW" dirty="0"/>
              <a:t>tree</a:t>
            </a:r>
            <a:r>
              <a:rPr lang="zh-TW" altLang="en-US" dirty="0"/>
              <a:t>中的索引 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 err="1"/>
              <a:t>listPointer</a:t>
            </a:r>
            <a:r>
              <a:rPr lang="en-US" altLang="zh-TW" dirty="0"/>
              <a:t> left;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listPointer</a:t>
            </a:r>
            <a:r>
              <a:rPr lang="en-US" altLang="zh-TW" dirty="0"/>
              <a:t> right;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listPointer</a:t>
            </a:r>
            <a:r>
              <a:rPr lang="en-US" altLang="zh-TW" dirty="0">
                <a:solidFill>
                  <a:srgbClr val="FF0000"/>
                </a:solidFill>
              </a:rPr>
              <a:t> parent; //parent node</a:t>
            </a:r>
          </a:p>
          <a:p>
            <a:pPr marL="0" indent="0">
              <a:buNone/>
            </a:pPr>
            <a:r>
              <a:rPr lang="en-US" altLang="zh-TW" dirty="0"/>
              <a:t>} node;</a:t>
            </a:r>
          </a:p>
        </p:txBody>
      </p:sp>
    </p:spTree>
    <p:extLst>
      <p:ext uri="{BB962C8B-B14F-4D97-AF65-F5344CB8AC3E}">
        <p14:creationId xmlns:p14="http://schemas.microsoft.com/office/powerpoint/2010/main" val="308225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2"/>
            <a:ext cx="10515600" cy="4764946"/>
          </a:xfrm>
        </p:spPr>
        <p:txBody>
          <a:bodyPr>
            <a:noAutofit/>
          </a:bodyPr>
          <a:lstStyle/>
          <a:p>
            <a:r>
              <a:rPr lang="zh-TW" altLang="en-US" dirty="0"/>
              <a:t>創造結構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createnode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newnode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newnode</a:t>
            </a:r>
            <a:r>
              <a:rPr lang="en-US" altLang="zh-TW" dirty="0"/>
              <a:t> = (</a:t>
            </a:r>
            <a:r>
              <a:rPr lang="en-US" altLang="zh-TW" dirty="0" err="1"/>
              <a:t>listPointer</a:t>
            </a:r>
            <a:r>
              <a:rPr lang="en-US" altLang="zh-TW" dirty="0"/>
              <a:t>)malloc(</a:t>
            </a:r>
            <a:r>
              <a:rPr lang="en-US" altLang="zh-TW" dirty="0" err="1"/>
              <a:t>sizeof</a:t>
            </a:r>
            <a:r>
              <a:rPr lang="en-US" altLang="zh-TW" dirty="0"/>
              <a:t>(node));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newnode</a:t>
            </a:r>
            <a:r>
              <a:rPr lang="en-US" altLang="zh-TW" dirty="0"/>
              <a:t>-&gt;left = NULL;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newnode</a:t>
            </a:r>
            <a:r>
              <a:rPr lang="en-US" altLang="zh-TW" dirty="0"/>
              <a:t>-&gt;right = NULL;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newnode</a:t>
            </a:r>
            <a:r>
              <a:rPr lang="en-US" altLang="zh-TW" dirty="0">
                <a:solidFill>
                  <a:srgbClr val="FF0000"/>
                </a:solidFill>
              </a:rPr>
              <a:t>-&gt;parent = NULL;</a:t>
            </a:r>
          </a:p>
          <a:p>
            <a:pPr marL="0" indent="0">
              <a:buNone/>
            </a:pPr>
            <a:r>
              <a:rPr lang="en-US" altLang="zh-TW" dirty="0"/>
              <a:t>	return </a:t>
            </a:r>
            <a:r>
              <a:rPr lang="en-US" altLang="zh-TW" dirty="0" err="1"/>
              <a:t>newnode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6541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-</a:t>
            </a:r>
            <a:r>
              <a:rPr lang="zh-TW" altLang="en-US" dirty="0"/>
              <a:t>按二元樹順序新增</a:t>
            </a:r>
            <a:endParaRPr lang="en-US" altLang="zh-TW" dirty="0"/>
          </a:p>
          <a:p>
            <a:r>
              <a:rPr lang="zh-TW" altLang="en-US" dirty="0"/>
              <a:t>不會有</a:t>
            </a:r>
            <a:r>
              <a:rPr lang="en-US" altLang="zh-TW" dirty="0"/>
              <a:t>”</a:t>
            </a:r>
            <a:r>
              <a:rPr lang="zh-TW" altLang="en-US" dirty="0"/>
              <a:t>有右子樹無左子樹的情況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參考二元樹</a:t>
            </a:r>
            <a:r>
              <a:rPr lang="en-US" altLang="zh-TW" dirty="0"/>
              <a:t>ppt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2F1E54-3039-48BD-9510-8171A5A0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29" y="3986824"/>
            <a:ext cx="7740942" cy="15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8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count++;</a:t>
            </a:r>
          </a:p>
          <a:p>
            <a:pPr marL="0" indent="0">
              <a:buNone/>
            </a:pPr>
            <a:r>
              <a:rPr lang="en-US" altLang="zh-TW" dirty="0" err="1"/>
              <a:t>printf</a:t>
            </a:r>
            <a:r>
              <a:rPr lang="en-US" altLang="zh-TW" dirty="0"/>
              <a:t>("enter the number:\n");</a:t>
            </a:r>
          </a:p>
          <a:p>
            <a:pPr marL="0" indent="0">
              <a:buNone/>
            </a:pPr>
            <a:r>
              <a:rPr lang="en-US" altLang="zh-TW" dirty="0" err="1"/>
              <a:t>scanf</a:t>
            </a:r>
            <a:r>
              <a:rPr lang="en-US" altLang="zh-TW" dirty="0"/>
              <a:t>("%d", &amp;data);</a:t>
            </a:r>
          </a:p>
          <a:p>
            <a:pPr marL="0" indent="0">
              <a:buNone/>
            </a:pPr>
            <a:r>
              <a:rPr lang="en-US" altLang="zh-TW" dirty="0"/>
              <a:t>if(root == NULL) //</a:t>
            </a:r>
            <a:r>
              <a:rPr lang="zh-TW" altLang="en-US" dirty="0"/>
              <a:t>空</a:t>
            </a:r>
            <a:r>
              <a:rPr lang="en-US" altLang="zh-TW" dirty="0"/>
              <a:t>tree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root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	root-&gt;data = data;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root-&gt;index = count;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843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8"/>
            <a:ext cx="10515600" cy="53773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1600" dirty="0"/>
              <a:t>else //</a:t>
            </a:r>
            <a:r>
              <a:rPr lang="zh-TW" altLang="en-US" sz="1600" dirty="0"/>
              <a:t>有</a:t>
            </a:r>
            <a:r>
              <a:rPr lang="en-US" altLang="zh-TW" sz="1600" dirty="0"/>
              <a:t>root</a:t>
            </a:r>
          </a:p>
          <a:p>
            <a:pPr marL="0" indent="0">
              <a:buNone/>
            </a:pPr>
            <a:r>
              <a:rPr lang="en-US" altLang="zh-TW" sz="1600" dirty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createnode</a:t>
            </a:r>
            <a:r>
              <a:rPr lang="en-US" altLang="zh-TW" sz="1600" dirty="0"/>
              <a:t>();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-&gt;data = data;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-&gt;index = </a:t>
            </a:r>
            <a:r>
              <a:rPr lang="en-US" altLang="zh-TW" sz="1600" dirty="0">
                <a:solidFill>
                  <a:srgbClr val="FF0000"/>
                </a:solidFill>
              </a:rPr>
              <a:t>count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//========================================================</a:t>
            </a:r>
          </a:p>
          <a:p>
            <a:pPr marL="0" indent="0">
              <a:buNone/>
            </a:pPr>
            <a:r>
              <a:rPr lang="en-US" altLang="zh-TW" sz="1600" dirty="0"/>
              <a:t>	temp = insert(root,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-&gt;index); //</a:t>
            </a:r>
            <a:r>
              <a:rPr lang="zh-TW" altLang="en-US" sz="1600" dirty="0"/>
              <a:t>回傳要新增位置的</a:t>
            </a:r>
            <a:r>
              <a:rPr lang="en-US" altLang="zh-TW" sz="1600" dirty="0"/>
              <a:t>parent </a:t>
            </a:r>
          </a:p>
          <a:p>
            <a:pPr marL="0" indent="0">
              <a:buNone/>
            </a:pPr>
            <a:r>
              <a:rPr lang="en-US" altLang="zh-TW" sz="1600" dirty="0"/>
              <a:t>//========================================================</a:t>
            </a:r>
          </a:p>
          <a:p>
            <a:pPr marL="0" indent="0">
              <a:buNone/>
            </a:pPr>
            <a:r>
              <a:rPr lang="en-US" altLang="zh-TW" sz="1600" dirty="0"/>
              <a:t>	if(count % 2 == 0) //</a:t>
            </a:r>
            <a:r>
              <a:rPr lang="zh-TW" altLang="en-US" sz="1600" dirty="0"/>
              <a:t>偶數放左 </a:t>
            </a:r>
          </a:p>
          <a:p>
            <a:pPr marL="0" indent="0">
              <a:buNone/>
            </a:pPr>
            <a:r>
              <a:rPr lang="zh-TW" altLang="en-US" sz="1600" dirty="0"/>
              <a:t>		</a:t>
            </a:r>
            <a:r>
              <a:rPr lang="en-US" altLang="zh-TW" sz="1600" dirty="0"/>
              <a:t>temp-&gt;left =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	else               //</a:t>
            </a:r>
            <a:r>
              <a:rPr lang="zh-TW" altLang="en-US" sz="1600" dirty="0"/>
              <a:t>奇數放右</a:t>
            </a:r>
          </a:p>
          <a:p>
            <a:pPr marL="0" indent="0">
              <a:buNone/>
            </a:pPr>
            <a:r>
              <a:rPr lang="zh-TW" altLang="en-US" sz="1600" dirty="0"/>
              <a:t>		</a:t>
            </a:r>
            <a:r>
              <a:rPr lang="en-US" altLang="zh-TW" sz="1600" dirty="0"/>
              <a:t>temp-&gt;right =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>
                <a:solidFill>
                  <a:srgbClr val="FF0000"/>
                </a:solidFill>
              </a:rPr>
              <a:t>newnode</a:t>
            </a:r>
            <a:r>
              <a:rPr lang="en-US" altLang="zh-TW" sz="1600" dirty="0">
                <a:solidFill>
                  <a:srgbClr val="FF0000"/>
                </a:solidFill>
              </a:rPr>
              <a:t>-&gt;parent = temp;</a:t>
            </a:r>
          </a:p>
          <a:p>
            <a:pPr marL="0" indent="0">
              <a:buNone/>
            </a:pPr>
            <a:r>
              <a:rPr lang="en-US" altLang="zh-TW" sz="1600" dirty="0"/>
              <a:t>//========================================================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>
                <a:solidFill>
                  <a:srgbClr val="FF0000"/>
                </a:solidFill>
              </a:rPr>
              <a:t>check(</a:t>
            </a:r>
            <a:r>
              <a:rPr lang="en-US" altLang="zh-TW" sz="1600" dirty="0" err="1">
                <a:solidFill>
                  <a:srgbClr val="FF0000"/>
                </a:solidFill>
              </a:rPr>
              <a:t>newnode</a:t>
            </a:r>
            <a:r>
              <a:rPr lang="en-US" altLang="zh-TW" sz="1600" dirty="0">
                <a:solidFill>
                  <a:srgbClr val="FF0000"/>
                </a:solidFill>
              </a:rPr>
              <a:t>); //</a:t>
            </a:r>
            <a:r>
              <a:rPr lang="zh-TW" altLang="en-US" sz="1600" dirty="0">
                <a:solidFill>
                  <a:srgbClr val="FF0000"/>
                </a:solidFill>
              </a:rPr>
              <a:t>檢查大小 </a:t>
            </a:r>
          </a:p>
          <a:p>
            <a:pPr marL="0" indent="0">
              <a:buNone/>
            </a:pPr>
            <a:r>
              <a:rPr lang="en-US" altLang="zh-TW" sz="1600" dirty="0"/>
              <a:t>//========================================================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9634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搜尋</a:t>
            </a:r>
            <a:r>
              <a:rPr lang="en-US" altLang="zh-TW" dirty="0"/>
              <a:t>-</a:t>
            </a:r>
            <a:r>
              <a:rPr lang="zh-TW" altLang="en-US" dirty="0"/>
              <a:t>遍覽搜尋</a:t>
            </a:r>
            <a:r>
              <a:rPr lang="en-US" altLang="zh-TW" dirty="0"/>
              <a:t>(</a:t>
            </a:r>
            <a:r>
              <a:rPr lang="zh-TW" altLang="en-US" dirty="0"/>
              <a:t>與二元搜尋不同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參考二元樹</a:t>
            </a:r>
            <a:r>
              <a:rPr lang="en-US" altLang="zh-TW" dirty="0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10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34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印出</a:t>
            </a:r>
            <a:r>
              <a:rPr lang="en-US" altLang="zh-TW" dirty="0"/>
              <a:t>-</a:t>
            </a:r>
            <a:r>
              <a:rPr lang="zh-TW" altLang="en-US" dirty="0"/>
              <a:t>參考二元樹</a:t>
            </a:r>
            <a:r>
              <a:rPr lang="en-US" altLang="zh-TW" dirty="0"/>
              <a:t>ppt</a:t>
            </a:r>
          </a:p>
          <a:p>
            <a:pPr marL="0" indent="0">
              <a:buNone/>
            </a:pPr>
            <a:r>
              <a:rPr lang="en-US" altLang="zh-TW" dirty="0"/>
              <a:t>void print(</a:t>
            </a:r>
            <a:r>
              <a:rPr lang="en-US" altLang="zh-TW" dirty="0" err="1"/>
              <a:t>listPointer</a:t>
            </a:r>
            <a:r>
              <a:rPr lang="en-US" altLang="zh-TW" dirty="0"/>
              <a:t> p, </a:t>
            </a:r>
            <a:r>
              <a:rPr lang="en-US" altLang="zh-TW" dirty="0" err="1"/>
              <a:t>int</a:t>
            </a:r>
            <a:r>
              <a:rPr lang="en-US" altLang="zh-TW" dirty="0"/>
              <a:t> level) //</a:t>
            </a:r>
            <a:r>
              <a:rPr lang="zh-TW" altLang="en-US" dirty="0"/>
              <a:t>印出 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if(p-&gt;right != NULL)</a:t>
            </a:r>
          </a:p>
          <a:p>
            <a:pPr marL="0" indent="0">
              <a:buNone/>
            </a:pPr>
            <a:r>
              <a:rPr lang="en-US" altLang="zh-TW" dirty="0"/>
              <a:t>		print(p-&gt;right, level + 1);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for(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 level;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printf</a:t>
            </a:r>
            <a:r>
              <a:rPr lang="en-US" altLang="zh-TW" dirty="0"/>
              <a:t>("\t");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("%d\n", p-&gt;data);</a:t>
            </a:r>
          </a:p>
          <a:p>
            <a:pPr marL="0" indent="0">
              <a:buNone/>
            </a:pPr>
            <a:r>
              <a:rPr lang="en-US" altLang="zh-TW" dirty="0"/>
              <a:t>	if(p-&gt;left != NULL)</a:t>
            </a:r>
          </a:p>
          <a:p>
            <a:pPr marL="0" indent="0">
              <a:buNone/>
            </a:pPr>
            <a:r>
              <a:rPr lang="en-US" altLang="zh-TW" dirty="0"/>
              <a:t>		print(p-&gt;left, level + 1);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863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*只有被更動的節點需要上下檢查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altLang="zh-TW" dirty="0"/>
              <a:t>printf("delete root: %d\n", root-&gt;data);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14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r>
              <a:rPr lang="en-US" altLang="zh-TW" dirty="0"/>
              <a:t>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Step 1.</a:t>
            </a:r>
            <a:r>
              <a:rPr lang="zh-TW" altLang="en-US" dirty="0"/>
              <a:t> 找到最後一個節點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與搜尋相同，但不是搜尋</a:t>
            </a:r>
            <a:r>
              <a:rPr lang="en-US" altLang="zh-TW" dirty="0"/>
              <a:t>data</a:t>
            </a:r>
            <a:r>
              <a:rPr lang="zh-TW" altLang="en-US" dirty="0"/>
              <a:t>，而是搜尋</a:t>
            </a:r>
            <a:r>
              <a:rPr lang="en-US" altLang="zh-TW" dirty="0"/>
              <a:t>index(</a:t>
            </a:r>
            <a:r>
              <a:rPr lang="zh-TW" altLang="en-US" dirty="0"/>
              <a:t>另寫一個</a:t>
            </a:r>
            <a:r>
              <a:rPr lang="en-US" altLang="zh-TW" dirty="0"/>
              <a:t>function)</a:t>
            </a:r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count</a:t>
            </a:r>
            <a:r>
              <a:rPr lang="zh-TW" altLang="en-US" dirty="0"/>
              <a:t>來搜尋最後一個節點，將指標回傳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temp = </a:t>
            </a:r>
            <a:r>
              <a:rPr lang="en-US" altLang="zh-TW" dirty="0" err="1">
                <a:solidFill>
                  <a:srgbClr val="FF0000"/>
                </a:solidFill>
              </a:rPr>
              <a:t>findindex</a:t>
            </a:r>
            <a:r>
              <a:rPr lang="en-US" altLang="zh-TW" dirty="0">
                <a:solidFill>
                  <a:srgbClr val="FF0000"/>
                </a:solidFill>
              </a:rPr>
              <a:t>(root, count); //</a:t>
            </a:r>
            <a:r>
              <a:rPr lang="zh-TW" altLang="en-US" dirty="0">
                <a:solidFill>
                  <a:srgbClr val="FF0000"/>
                </a:solidFill>
              </a:rPr>
              <a:t>找最後一個節點 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/>
              <a:t>delet</a:t>
            </a:r>
            <a:r>
              <a:rPr lang="en-US" altLang="zh-TW" dirty="0"/>
              <a:t>(root, temp); //</a:t>
            </a:r>
            <a:r>
              <a:rPr lang="zh-TW" altLang="en-US" dirty="0"/>
              <a:t>刪除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307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F0E3A-ABA2-4F07-ACD2-4EFD4586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18F7EC-C0C2-44C7-8ABB-7CC41448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直接使用</a:t>
            </a:r>
            <a:r>
              <a:rPr lang="en-US" altLang="zh-TW" dirty="0"/>
              <a:t>Queue</a:t>
            </a:r>
            <a:r>
              <a:rPr lang="zh-TW" altLang="en-US" dirty="0"/>
              <a:t>建立</a:t>
            </a:r>
            <a:r>
              <a:rPr lang="en-US" altLang="zh-TW" dirty="0"/>
              <a:t>Heap</a:t>
            </a:r>
            <a:r>
              <a:rPr lang="zh-TW" altLang="en-US" dirty="0"/>
              <a:t>每次新增需比較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tree</a:t>
            </a:r>
            <a:r>
              <a:rPr lang="zh-TW" altLang="en-US" dirty="0"/>
              <a:t>的</a:t>
            </a:r>
            <a:r>
              <a:rPr lang="zh-TW" altLang="en-US"/>
              <a:t>結構可以減少比較的次數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912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*每次新增時將指標指向最後一個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&gt;&gt;</a:t>
            </a:r>
            <a:r>
              <a:rPr lang="zh-TW" altLang="en-US" dirty="0"/>
              <a:t>無法連續刪除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806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Step. 2 </a:t>
            </a:r>
            <a:r>
              <a:rPr lang="zh-TW" altLang="en-US" dirty="0"/>
              <a:t>將最後的節點數字複製到</a:t>
            </a:r>
            <a:r>
              <a:rPr lang="en-US" altLang="zh-TW" dirty="0"/>
              <a:t>root</a:t>
            </a:r>
          </a:p>
          <a:p>
            <a:pPr marL="0" indent="0">
              <a:buNone/>
            </a:pPr>
            <a:r>
              <a:rPr lang="en-US" altLang="zh-TW" dirty="0"/>
              <a:t>root-&gt;data = </a:t>
            </a:r>
            <a:r>
              <a:rPr lang="en-US" altLang="zh-TW" dirty="0" err="1"/>
              <a:t>lastnode</a:t>
            </a:r>
            <a:r>
              <a:rPr lang="en-US" altLang="zh-TW" dirty="0"/>
              <a:t>-&gt;data;</a:t>
            </a:r>
          </a:p>
        </p:txBody>
      </p:sp>
    </p:spTree>
    <p:extLst>
      <p:ext uri="{BB962C8B-B14F-4D97-AF65-F5344CB8AC3E}">
        <p14:creationId xmlns:p14="http://schemas.microsoft.com/office/powerpoint/2010/main" val="1734659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刪除</a:t>
            </a:r>
            <a:r>
              <a:rPr lang="en-US" altLang="zh-TW" dirty="0"/>
              <a:t>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Step. 3 </a:t>
            </a:r>
            <a:r>
              <a:rPr lang="zh-TW" altLang="en-US" dirty="0"/>
              <a:t>檢查上下大小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若與上方交換，需遞迴往上檢查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若與下方交換，需遞迴往下檢查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delet</a:t>
            </a:r>
            <a:r>
              <a:rPr lang="en-US" altLang="zh-TW" dirty="0"/>
              <a:t>(</a:t>
            </a:r>
            <a:r>
              <a:rPr lang="en-US" altLang="zh-TW" dirty="0" err="1"/>
              <a:t>listPointer</a:t>
            </a:r>
            <a:r>
              <a:rPr lang="en-US" altLang="zh-TW" dirty="0"/>
              <a:t> root, </a:t>
            </a: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lastnode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root-&gt;data = </a:t>
            </a:r>
            <a:r>
              <a:rPr lang="en-US" altLang="zh-TW" dirty="0" err="1"/>
              <a:t>lastnode</a:t>
            </a:r>
            <a:r>
              <a:rPr lang="en-US" altLang="zh-TW" dirty="0"/>
              <a:t>-&gt;data;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check(root);</a:t>
            </a:r>
          </a:p>
          <a:p>
            <a:pPr marL="0" indent="0">
              <a:buNone/>
            </a:pPr>
            <a:r>
              <a:rPr lang="en-US" altLang="zh-TW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25428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if(root-&gt;parent != NULL) //</a:t>
            </a:r>
            <a:r>
              <a:rPr lang="zh-TW" altLang="en-US" dirty="0"/>
              <a:t>往上檢查 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listPointer</a:t>
            </a:r>
            <a:r>
              <a:rPr lang="en-US" altLang="zh-TW" dirty="0">
                <a:solidFill>
                  <a:srgbClr val="FF0000"/>
                </a:solidFill>
              </a:rPr>
              <a:t> p = root-&gt;parent;</a:t>
            </a:r>
          </a:p>
          <a:p>
            <a:pPr marL="0" indent="0">
              <a:buNone/>
            </a:pPr>
            <a:r>
              <a:rPr lang="en-US" altLang="zh-TW" dirty="0"/>
              <a:t>	if(root-&gt;data &gt; p-&gt;data)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上方比</a:t>
            </a:r>
            <a:r>
              <a:rPr lang="en-US" altLang="zh-TW" dirty="0"/>
              <a:t>root</a:t>
            </a:r>
            <a:r>
              <a:rPr lang="zh-TW" altLang="en-US" dirty="0"/>
              <a:t>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temp = root-&gt;data;</a:t>
            </a:r>
          </a:p>
          <a:p>
            <a:pPr marL="0" indent="0">
              <a:buNone/>
            </a:pPr>
            <a:r>
              <a:rPr lang="en-US" altLang="zh-TW" dirty="0"/>
              <a:t>		root-&gt;data = p-&gt;data;</a:t>
            </a:r>
          </a:p>
          <a:p>
            <a:pPr marL="0" indent="0">
              <a:buNone/>
            </a:pPr>
            <a:r>
              <a:rPr lang="en-US" altLang="zh-TW" dirty="0"/>
              <a:t>		p-&gt;data = temp;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check(p);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369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515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if(root-&gt;left != NULL &amp;&amp; root-&gt;right != NULL) //</a:t>
            </a:r>
            <a:r>
              <a:rPr lang="zh-TW" altLang="en-US" dirty="0"/>
              <a:t>往下檢查 左子右子都有 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leftc</a:t>
            </a:r>
            <a:r>
              <a:rPr lang="en-US" altLang="zh-TW" dirty="0"/>
              <a:t> = root-&gt;left;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rightc</a:t>
            </a:r>
            <a:r>
              <a:rPr lang="en-US" altLang="zh-TW" dirty="0"/>
              <a:t> = root-&gt;right;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if(</a:t>
            </a:r>
            <a:r>
              <a:rPr lang="en-US" altLang="zh-TW" dirty="0" err="1">
                <a:solidFill>
                  <a:srgbClr val="FF0000"/>
                </a:solidFill>
              </a:rPr>
              <a:t>leftc</a:t>
            </a:r>
            <a:r>
              <a:rPr lang="en-US" altLang="zh-TW" dirty="0">
                <a:solidFill>
                  <a:srgbClr val="FF0000"/>
                </a:solidFill>
              </a:rPr>
              <a:t>-&gt;data &gt; </a:t>
            </a:r>
            <a:r>
              <a:rPr lang="en-US" altLang="zh-TW" dirty="0" err="1">
                <a:solidFill>
                  <a:srgbClr val="FF0000"/>
                </a:solidFill>
              </a:rPr>
              <a:t>rightc</a:t>
            </a:r>
            <a:r>
              <a:rPr lang="en-US" altLang="zh-TW" dirty="0">
                <a:solidFill>
                  <a:srgbClr val="FF0000"/>
                </a:solidFill>
              </a:rPr>
              <a:t>-&gt;data) //</a:t>
            </a:r>
            <a:r>
              <a:rPr lang="zh-TW" altLang="en-US" dirty="0">
                <a:solidFill>
                  <a:srgbClr val="FF0000"/>
                </a:solidFill>
              </a:rPr>
              <a:t>左子比右子大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	if(root-&gt;data &lt; </a:t>
            </a:r>
            <a:r>
              <a:rPr lang="en-US" altLang="zh-TW" dirty="0" err="1"/>
              <a:t>leftc</a:t>
            </a:r>
            <a:r>
              <a:rPr lang="en-US" altLang="zh-TW" dirty="0"/>
              <a:t>-&gt;data) //</a:t>
            </a:r>
            <a:r>
              <a:rPr lang="zh-TW" altLang="en-US" dirty="0"/>
              <a:t>下方比</a:t>
            </a:r>
            <a:r>
              <a:rPr lang="en-US" altLang="zh-TW" dirty="0"/>
              <a:t>root</a:t>
            </a:r>
            <a:r>
              <a:rPr lang="zh-TW" altLang="en-US" dirty="0"/>
              <a:t>大</a:t>
            </a:r>
          </a:p>
          <a:p>
            <a:pPr marL="0" indent="0">
              <a:buNone/>
            </a:pPr>
            <a:r>
              <a:rPr lang="zh-TW" altLang="en-US" dirty="0"/>
              <a:t>		</a:t>
            </a:r>
            <a:r>
              <a:rPr lang="en-US" altLang="zh-TW" dirty="0"/>
              <a:t>{…}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else //</a:t>
            </a:r>
            <a:r>
              <a:rPr lang="zh-TW" altLang="en-US" dirty="0">
                <a:solidFill>
                  <a:srgbClr val="FF0000"/>
                </a:solidFill>
              </a:rPr>
              <a:t>左子比右子小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	if(root-&gt;data &lt; </a:t>
            </a:r>
            <a:r>
              <a:rPr lang="en-US" altLang="zh-TW" dirty="0" err="1"/>
              <a:t>rightc</a:t>
            </a:r>
            <a:r>
              <a:rPr lang="en-US" altLang="zh-TW" dirty="0"/>
              <a:t>-&gt;data)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下方比</a:t>
            </a:r>
            <a:r>
              <a:rPr lang="en-US" altLang="zh-TW" dirty="0"/>
              <a:t>root</a:t>
            </a:r>
            <a:r>
              <a:rPr lang="zh-TW" altLang="en-US" dirty="0"/>
              <a:t>大</a:t>
            </a:r>
          </a:p>
          <a:p>
            <a:pPr marL="0" indent="0">
              <a:buNone/>
            </a:pPr>
            <a:r>
              <a:rPr lang="zh-TW" altLang="en-US" dirty="0"/>
              <a:t>		</a:t>
            </a:r>
            <a:r>
              <a:rPr lang="en-US" altLang="zh-TW" dirty="0"/>
              <a:t>{…}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301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C31-AB76-494E-B7F6-CB1EF200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A8D24-9BE9-454B-A113-40BE561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else if(root-&gt;left != NULL &amp;&amp; root-&gt;right == NULL) //</a:t>
            </a:r>
            <a:r>
              <a:rPr lang="zh-TW" altLang="en-US" dirty="0"/>
              <a:t>只有左子 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leftc</a:t>
            </a:r>
            <a:r>
              <a:rPr lang="en-US" altLang="zh-TW" dirty="0"/>
              <a:t> = root-&gt;left;</a:t>
            </a:r>
          </a:p>
          <a:p>
            <a:pPr marL="0" indent="0">
              <a:buNone/>
            </a:pPr>
            <a:r>
              <a:rPr lang="en-US" altLang="zh-TW" dirty="0"/>
              <a:t>	if(root-&gt;data &lt; </a:t>
            </a:r>
            <a:r>
              <a:rPr lang="en-US" altLang="zh-TW" dirty="0" err="1"/>
              <a:t>leftc</a:t>
            </a:r>
            <a:r>
              <a:rPr lang="en-US" altLang="zh-TW" dirty="0"/>
              <a:t>-&gt;data) //</a:t>
            </a:r>
            <a:r>
              <a:rPr lang="zh-TW" altLang="en-US" dirty="0"/>
              <a:t>下方比</a:t>
            </a:r>
            <a:r>
              <a:rPr lang="en-US" altLang="zh-TW" dirty="0"/>
              <a:t>root</a:t>
            </a:r>
            <a:r>
              <a:rPr lang="zh-TW" altLang="en-US" dirty="0"/>
              <a:t>大</a:t>
            </a:r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/>
              <a:t>{…}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656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93FD6-CF2B-43C7-A843-CF353CE1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1FD49-C71B-4684-B253-C9D52C2D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855"/>
            <a:ext cx="10515600" cy="495789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刪除</a:t>
            </a:r>
            <a:r>
              <a:rPr lang="en-US" altLang="zh-TW" dirty="0"/>
              <a:t>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Step. 4 </a:t>
            </a:r>
            <a:r>
              <a:rPr lang="zh-TW" altLang="en-US" dirty="0"/>
              <a:t>刪除最後一個節點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lastnode</a:t>
            </a:r>
            <a:r>
              <a:rPr lang="en-US" altLang="zh-TW" dirty="0"/>
              <a:t>-&gt;parent != NULL) //</a:t>
            </a:r>
            <a:r>
              <a:rPr lang="zh-TW" altLang="en-US" dirty="0"/>
              <a:t>還有節點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listPointer</a:t>
            </a:r>
            <a:r>
              <a:rPr lang="en-US" altLang="zh-TW" dirty="0"/>
              <a:t> p = </a:t>
            </a:r>
            <a:r>
              <a:rPr lang="en-US" altLang="zh-TW" dirty="0" err="1"/>
              <a:t>lastnode</a:t>
            </a:r>
            <a:r>
              <a:rPr lang="en-US" altLang="zh-TW" dirty="0"/>
              <a:t>-&gt;parent;</a:t>
            </a:r>
          </a:p>
          <a:p>
            <a:pPr marL="0" indent="0">
              <a:buNone/>
            </a:pPr>
            <a:r>
              <a:rPr lang="en-US" altLang="zh-TW" dirty="0"/>
              <a:t>	…</a:t>
            </a:r>
          </a:p>
          <a:p>
            <a:pPr marL="0" indent="0">
              <a:buNone/>
            </a:pPr>
            <a:r>
              <a:rPr lang="en-US" altLang="zh-TW" dirty="0"/>
              <a:t>	free(</a:t>
            </a:r>
            <a:r>
              <a:rPr lang="en-US" altLang="zh-TW" dirty="0" err="1"/>
              <a:t>lastnode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 //</a:t>
            </a:r>
            <a:r>
              <a:rPr lang="zh-TW" altLang="en-US" dirty="0"/>
              <a:t>只剩下</a:t>
            </a:r>
            <a:r>
              <a:rPr lang="en-US" altLang="zh-TW" dirty="0"/>
              <a:t>root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free(root);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1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C22C1-77B4-470D-8E28-40FBE547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62A874-9487-4D13-8C96-B0C79DEFF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//</a:t>
            </a:r>
            <a:r>
              <a:rPr lang="zh-TW" altLang="en-US" dirty="0"/>
              <a:t>在</a:t>
            </a:r>
            <a:r>
              <a:rPr lang="en-US" altLang="zh-TW" dirty="0"/>
              <a:t>main</a:t>
            </a:r>
            <a:r>
              <a:rPr lang="zh-TW" altLang="en-US" dirty="0"/>
              <a:t>中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printf</a:t>
            </a:r>
            <a:r>
              <a:rPr lang="en-US" altLang="zh-TW" dirty="0"/>
              <a:t>("delete root: %d\n", root-&gt;data);</a:t>
            </a:r>
          </a:p>
          <a:p>
            <a:pPr marL="0" indent="0">
              <a:buNone/>
            </a:pPr>
            <a:r>
              <a:rPr lang="en-US" altLang="zh-TW" dirty="0"/>
              <a:t>temp = </a:t>
            </a:r>
            <a:r>
              <a:rPr lang="en-US" altLang="zh-TW" dirty="0" err="1"/>
              <a:t>findindex</a:t>
            </a:r>
            <a:r>
              <a:rPr lang="en-US" altLang="zh-TW" dirty="0"/>
              <a:t>(root, count); //</a:t>
            </a:r>
            <a:r>
              <a:rPr lang="zh-TW" altLang="en-US" dirty="0"/>
              <a:t>找最後一個節點 </a:t>
            </a:r>
          </a:p>
          <a:p>
            <a:pPr marL="0" indent="0">
              <a:buNone/>
            </a:pPr>
            <a:r>
              <a:rPr lang="en-US" altLang="zh-TW" dirty="0" err="1"/>
              <a:t>delet</a:t>
            </a:r>
            <a:r>
              <a:rPr lang="en-US" altLang="zh-TW" dirty="0"/>
              <a:t>(root, temp); //</a:t>
            </a:r>
            <a:r>
              <a:rPr lang="zh-TW" altLang="en-US" dirty="0"/>
              <a:t>刪除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count--;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if(count == 0)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root = NULL;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//main</a:t>
            </a:r>
            <a:r>
              <a:rPr lang="zh-TW" altLang="en-US" dirty="0">
                <a:solidFill>
                  <a:srgbClr val="FF0000"/>
                </a:solidFill>
              </a:rPr>
              <a:t>裡的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zh-TW" altLang="en-US" dirty="0">
                <a:solidFill>
                  <a:srgbClr val="FF0000"/>
                </a:solidFill>
              </a:rPr>
              <a:t>必須改為</a:t>
            </a:r>
            <a:r>
              <a:rPr lang="en-US" altLang="zh-TW" dirty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6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EE6FC-EC2B-4587-8E58-8A8D6520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68C47-F4D9-4717-8020-4DE96008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清單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createnode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insert(</a:t>
            </a:r>
            <a:r>
              <a:rPr lang="en-US" altLang="zh-TW" dirty="0" err="1"/>
              <a:t>listPointer</a:t>
            </a:r>
            <a:r>
              <a:rPr lang="en-US" altLang="zh-TW" dirty="0"/>
              <a:t> root, </a:t>
            </a:r>
            <a:r>
              <a:rPr lang="en-US" altLang="zh-TW" dirty="0" err="1"/>
              <a:t>int</a:t>
            </a:r>
            <a:r>
              <a:rPr lang="en-US" altLang="zh-TW" dirty="0"/>
              <a:t> n) //n</a:t>
            </a:r>
            <a:r>
              <a:rPr lang="zh-TW" altLang="en-US" dirty="0"/>
              <a:t>為要新增的位置索引</a:t>
            </a:r>
            <a:r>
              <a:rPr lang="en-US" altLang="zh-TW" dirty="0"/>
              <a:t>(index)</a:t>
            </a:r>
          </a:p>
          <a:p>
            <a:pPr marL="0" indent="0">
              <a:buNone/>
            </a:pPr>
            <a:r>
              <a:rPr lang="en-US" altLang="zh-TW" dirty="0"/>
              <a:t>void check(</a:t>
            </a:r>
            <a:r>
              <a:rPr lang="en-US" altLang="zh-TW" dirty="0" err="1"/>
              <a:t>listPointer</a:t>
            </a:r>
            <a:r>
              <a:rPr lang="en-US" altLang="zh-TW" dirty="0"/>
              <a:t> root) //</a:t>
            </a:r>
            <a:r>
              <a:rPr lang="zh-TW" altLang="en-US" dirty="0"/>
              <a:t>檢查上下大小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finddata</a:t>
            </a:r>
            <a:r>
              <a:rPr lang="en-US" altLang="zh-TW" dirty="0"/>
              <a:t>(</a:t>
            </a:r>
            <a:r>
              <a:rPr lang="en-US" altLang="zh-TW" dirty="0" err="1"/>
              <a:t>listPointer</a:t>
            </a:r>
            <a:r>
              <a:rPr lang="en-US" altLang="zh-TW" dirty="0"/>
              <a:t> root, </a:t>
            </a:r>
            <a:r>
              <a:rPr lang="en-US" altLang="zh-TW" dirty="0" err="1"/>
              <a:t>int</a:t>
            </a:r>
            <a:r>
              <a:rPr lang="en-US" altLang="zh-TW" dirty="0"/>
              <a:t> data) //</a:t>
            </a:r>
            <a:r>
              <a:rPr lang="zh-TW" altLang="en-US" dirty="0"/>
              <a:t>搜尋數值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findindex</a:t>
            </a:r>
            <a:r>
              <a:rPr lang="en-US" altLang="zh-TW" dirty="0"/>
              <a:t>(</a:t>
            </a:r>
            <a:r>
              <a:rPr lang="en-US" altLang="zh-TW" dirty="0" err="1"/>
              <a:t>listPointer</a:t>
            </a:r>
            <a:r>
              <a:rPr lang="en-US" altLang="zh-TW" dirty="0"/>
              <a:t> root, </a:t>
            </a:r>
            <a:r>
              <a:rPr lang="en-US" altLang="zh-TW" dirty="0" err="1"/>
              <a:t>int</a:t>
            </a:r>
            <a:r>
              <a:rPr lang="en-US" altLang="zh-TW" dirty="0"/>
              <a:t> index) //</a:t>
            </a:r>
            <a:r>
              <a:rPr lang="zh-TW" altLang="en-US" dirty="0"/>
              <a:t>搜尋索引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delet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listPointer</a:t>
            </a:r>
            <a:r>
              <a:rPr lang="en-US" altLang="zh-TW" sz="2000" dirty="0"/>
              <a:t> root, </a:t>
            </a:r>
            <a:r>
              <a:rPr lang="en-US" altLang="zh-TW" sz="2000" dirty="0" err="1"/>
              <a:t>listPointer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lastnode</a:t>
            </a:r>
            <a:r>
              <a:rPr lang="en-US" altLang="zh-TW" sz="2000" dirty="0"/>
              <a:t>) //</a:t>
            </a:r>
            <a:r>
              <a:rPr lang="zh-TW" altLang="en-US" sz="2000" dirty="0"/>
              <a:t>刪除 </a:t>
            </a:r>
            <a:r>
              <a:rPr lang="en-US" altLang="zh-TW" sz="2000" dirty="0"/>
              <a:t>root:</a:t>
            </a:r>
            <a:r>
              <a:rPr lang="zh-TW" altLang="en-US" sz="2000" dirty="0"/>
              <a:t>整個</a:t>
            </a:r>
            <a:r>
              <a:rPr lang="en-US" altLang="zh-TW" sz="2000" dirty="0"/>
              <a:t>tree</a:t>
            </a:r>
            <a:r>
              <a:rPr lang="zh-TW" altLang="en-US" sz="2000" dirty="0"/>
              <a:t>的</a:t>
            </a:r>
            <a:r>
              <a:rPr lang="en-US" altLang="zh-TW" sz="2000" dirty="0"/>
              <a:t>root </a:t>
            </a:r>
            <a:r>
              <a:rPr lang="en-US" altLang="zh-TW" sz="2000" dirty="0" err="1"/>
              <a:t>lastnode</a:t>
            </a:r>
            <a:r>
              <a:rPr lang="en-US" altLang="zh-TW" sz="2000" dirty="0"/>
              <a:t>:</a:t>
            </a:r>
            <a:r>
              <a:rPr lang="zh-TW" altLang="en-US" sz="2000" dirty="0"/>
              <a:t>最後一個節點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void print(</a:t>
            </a:r>
            <a:r>
              <a:rPr lang="en-US" altLang="zh-TW" dirty="0" err="1"/>
              <a:t>listPointer</a:t>
            </a:r>
            <a:r>
              <a:rPr lang="en-US" altLang="zh-TW" dirty="0"/>
              <a:t> p, </a:t>
            </a:r>
            <a:r>
              <a:rPr lang="en-US" altLang="zh-TW" dirty="0" err="1"/>
              <a:t>int</a:t>
            </a:r>
            <a:r>
              <a:rPr lang="en-US" altLang="zh-TW" dirty="0"/>
              <a:t> level) //</a:t>
            </a:r>
            <a:r>
              <a:rPr lang="zh-TW" altLang="en-US" dirty="0"/>
              <a:t>印出 </a:t>
            </a:r>
          </a:p>
        </p:txBody>
      </p:sp>
    </p:spTree>
    <p:extLst>
      <p:ext uri="{BB962C8B-B14F-4D97-AF65-F5344CB8AC3E}">
        <p14:creationId xmlns:p14="http://schemas.microsoft.com/office/powerpoint/2010/main" val="1088774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20580-C65E-4AB8-9A4B-6CFAA1A1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BB277-F9BA-452F-89F4-7DBC96D5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請用二元樹實作</a:t>
            </a:r>
            <a:r>
              <a:rPr lang="en-US" altLang="zh-TW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Heap</a:t>
            </a:r>
            <a:r>
              <a:rPr lang="zh-TW" altLang="en-US" dirty="0"/>
              <a:t>，功能包含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1.insert 2.search 3.delete 4.print 5.leave</a:t>
            </a:r>
          </a:p>
          <a:p>
            <a:pPr marL="0" indent="0">
              <a:buNone/>
            </a:pPr>
            <a:r>
              <a:rPr lang="en-US" altLang="zh-TW" dirty="0"/>
              <a:t>(delete</a:t>
            </a:r>
            <a:r>
              <a:rPr lang="zh-TW" altLang="en-US" dirty="0"/>
              <a:t>時印出</a:t>
            </a:r>
            <a:r>
              <a:rPr lang="en-US" altLang="zh-TW" dirty="0"/>
              <a:t>root</a:t>
            </a:r>
            <a:r>
              <a:rPr lang="zh-TW" altLang="en-US" dirty="0"/>
              <a:t>的值後刪除</a:t>
            </a:r>
            <a:r>
              <a:rPr lang="en-US" altLang="zh-TW" dirty="0"/>
              <a:t>root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不須輸入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0D19C5-35B8-425C-9197-E45CA572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536" y="365124"/>
            <a:ext cx="3837264" cy="61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4233A-966F-4405-9DC5-7BF783D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256E2-2805-4AC2-A540-1580446D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Max Heap</a:t>
            </a:r>
          </a:p>
          <a:p>
            <a:r>
              <a:rPr lang="en-US" altLang="zh-TW" dirty="0"/>
              <a:t>Root</a:t>
            </a:r>
            <a:r>
              <a:rPr lang="zh-TW" altLang="en-US" dirty="0"/>
              <a:t>保持為整個樹中最大的數字，上方的數字比下方還要大</a:t>
            </a:r>
            <a:endParaRPr lang="en-US" altLang="zh-TW" dirty="0"/>
          </a:p>
          <a:p>
            <a:r>
              <a:rPr lang="zh-TW" altLang="en-US" dirty="0"/>
              <a:t>新增比照二元樹的新增方式</a:t>
            </a:r>
            <a:r>
              <a:rPr lang="en-US" altLang="zh-TW" dirty="0"/>
              <a:t>(</a:t>
            </a:r>
            <a:r>
              <a:rPr lang="zh-TW" altLang="en-US" dirty="0"/>
              <a:t>按位置新增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刪除</a:t>
            </a:r>
            <a:r>
              <a:rPr lang="en-US" altLang="zh-TW" dirty="0"/>
              <a:t>(</a:t>
            </a:r>
            <a:r>
              <a:rPr lang="en-US" altLang="zh-TW" dirty="0" err="1"/>
              <a:t>DeQueue</a:t>
            </a:r>
            <a:r>
              <a:rPr lang="en-US" altLang="zh-TW" dirty="0"/>
              <a:t>)</a:t>
            </a:r>
            <a:r>
              <a:rPr lang="zh-TW" altLang="en-US" dirty="0"/>
              <a:t>的方式為將最後一個數字複製至</a:t>
            </a:r>
            <a:r>
              <a:rPr lang="en-US" altLang="zh-TW" dirty="0"/>
              <a:t>root</a:t>
            </a:r>
          </a:p>
          <a:p>
            <a:r>
              <a:rPr lang="zh-TW" altLang="en-US" dirty="0"/>
              <a:t>新增 刪除後皆需要檢查上下的大小</a:t>
            </a:r>
          </a:p>
        </p:txBody>
      </p:sp>
    </p:spTree>
    <p:extLst>
      <p:ext uri="{BB962C8B-B14F-4D97-AF65-F5344CB8AC3E}">
        <p14:creationId xmlns:p14="http://schemas.microsoft.com/office/powerpoint/2010/main" val="690509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20580-C65E-4AB8-9A4B-6CFAA1A1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BB277-F9BA-452F-89F4-7DBC96D5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請用二元樹實作</a:t>
            </a:r>
            <a:r>
              <a:rPr lang="en-US" altLang="zh-TW" dirty="0"/>
              <a:t>Max</a:t>
            </a:r>
            <a:r>
              <a:rPr lang="zh-TW" altLang="en-US" dirty="0"/>
              <a:t> </a:t>
            </a:r>
            <a:r>
              <a:rPr lang="en-US" altLang="zh-TW" dirty="0"/>
              <a:t>Heap</a:t>
            </a:r>
            <a:r>
              <a:rPr lang="zh-TW" altLang="en-US" dirty="0"/>
              <a:t>，功能包含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1.insert 2.search 3.delete 4.print 5.leave</a:t>
            </a:r>
          </a:p>
          <a:p>
            <a:pPr marL="0" indent="0">
              <a:buNone/>
            </a:pPr>
            <a:r>
              <a:rPr lang="en-US" altLang="zh-TW" dirty="0"/>
              <a:t>(delete</a:t>
            </a:r>
            <a:r>
              <a:rPr lang="zh-TW" altLang="en-US" dirty="0"/>
              <a:t>時印出</a:t>
            </a:r>
            <a:r>
              <a:rPr lang="en-US" altLang="zh-TW" dirty="0"/>
              <a:t>root</a:t>
            </a:r>
            <a:r>
              <a:rPr lang="zh-TW" altLang="en-US" dirty="0"/>
              <a:t>的值後刪除</a:t>
            </a:r>
            <a:r>
              <a:rPr lang="en-US" altLang="zh-TW" dirty="0"/>
              <a:t>root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不須輸入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4D84AF-7C06-49D4-B5A8-9D2F69E2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779" y="365125"/>
            <a:ext cx="3895020" cy="41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HEAP-</a:t>
            </a:r>
            <a:r>
              <a:rPr lang="zh-TW" altLang="en-US" dirty="0"/>
              <a:t>新增</a:t>
            </a:r>
            <a:r>
              <a:rPr lang="en-US" altLang="zh-TW" dirty="0"/>
              <a:t>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3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EMPTY</a:t>
            </a:r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0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8</a:t>
            </a:r>
          </a:p>
          <a:p>
            <a:r>
              <a:rPr lang="zh-TW" altLang="en-US" dirty="0"/>
              <a:t>檢查上下大小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4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E745-A2E1-41CD-B90A-24C8C38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6676C-76E2-4424-82B1-0027A113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8</a:t>
            </a:r>
          </a:p>
          <a:p>
            <a:r>
              <a:rPr lang="zh-TW" altLang="en-US" dirty="0"/>
              <a:t>檢查上下大小</a:t>
            </a: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33B8B92-99C8-4B9A-9B31-DE919BFA6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4300" y="1854987"/>
            <a:ext cx="411062" cy="352338"/>
          </a:xfrm>
          <a:prstGeom prst="bentConnector3">
            <a:avLst>
              <a:gd name="adj1" fmla="val -71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6AFDC788-A6B7-4E3F-BDC7-BF44331FAB51}"/>
              </a:ext>
            </a:extLst>
          </p:cNvPr>
          <p:cNvSpPr/>
          <p:nvPr/>
        </p:nvSpPr>
        <p:spPr>
          <a:xfrm>
            <a:off x="5727583" y="2236687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950D6D-4BB1-4096-BBF9-4A55A26B6C31}"/>
              </a:ext>
            </a:extLst>
          </p:cNvPr>
          <p:cNvSpPr/>
          <p:nvPr/>
        </p:nvSpPr>
        <p:spPr>
          <a:xfrm>
            <a:off x="4126683" y="3429000"/>
            <a:ext cx="736833" cy="75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50F98A-38EB-46E0-96B5-D596ADAC4796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755609" y="2879592"/>
            <a:ext cx="1079881" cy="659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940</Words>
  <Application>Microsoft Office PowerPoint</Application>
  <PresentationFormat>寬螢幕</PresentationFormat>
  <Paragraphs>308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Times New Roman</vt:lpstr>
      <vt:lpstr>Office 佈景主題</vt:lpstr>
      <vt:lpstr>資料結構實習</vt:lpstr>
      <vt:lpstr>HEAP</vt:lpstr>
      <vt:lpstr>HEAP</vt:lpstr>
      <vt:lpstr>HEAP</vt:lpstr>
      <vt:lpstr>HEAP-新增(EnQueue)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</vt:lpstr>
      <vt:lpstr>HEAP-刪除(DeQueue)</vt:lpstr>
      <vt:lpstr>HEAP</vt:lpstr>
      <vt:lpstr>HEAP</vt:lpstr>
      <vt:lpstr>HEAP</vt:lpstr>
      <vt:lpstr>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實作HEAP</vt:lpstr>
      <vt:lpstr>練習</vt:lpstr>
      <vt:lpstr>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資料結構實習</dc:title>
  <dc:creator>Ken Chen</dc:creator>
  <cp:lastModifiedBy>Ken Chen</cp:lastModifiedBy>
  <cp:revision>123</cp:revision>
  <dcterms:created xsi:type="dcterms:W3CDTF">2017-10-06T12:33:32Z</dcterms:created>
  <dcterms:modified xsi:type="dcterms:W3CDTF">2017-12-27T09:35:25Z</dcterms:modified>
</cp:coreProperties>
</file>