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48" r:id="rId2"/>
    <p:sldId id="282" r:id="rId3"/>
    <p:sldId id="312" r:id="rId4"/>
    <p:sldId id="313" r:id="rId5"/>
    <p:sldId id="314" r:id="rId6"/>
    <p:sldId id="315" r:id="rId7"/>
    <p:sldId id="316" r:id="rId8"/>
    <p:sldId id="349" r:id="rId9"/>
    <p:sldId id="350" r:id="rId10"/>
    <p:sldId id="351" r:id="rId11"/>
    <p:sldId id="352" r:id="rId12"/>
    <p:sldId id="353" r:id="rId13"/>
    <p:sldId id="317" r:id="rId14"/>
    <p:sldId id="318" r:id="rId15"/>
    <p:sldId id="319" r:id="rId16"/>
    <p:sldId id="322" r:id="rId17"/>
    <p:sldId id="323" r:id="rId18"/>
    <p:sldId id="324" r:id="rId19"/>
    <p:sldId id="321" r:id="rId20"/>
    <p:sldId id="325" r:id="rId21"/>
    <p:sldId id="326" r:id="rId22"/>
    <p:sldId id="328" r:id="rId23"/>
    <p:sldId id="283" r:id="rId24"/>
    <p:sldId id="288" r:id="rId25"/>
    <p:sldId id="291" r:id="rId26"/>
    <p:sldId id="292" r:id="rId27"/>
    <p:sldId id="293" r:id="rId28"/>
    <p:sldId id="301" r:id="rId29"/>
    <p:sldId id="311" r:id="rId30"/>
    <p:sldId id="303" r:id="rId31"/>
    <p:sldId id="304" r:id="rId32"/>
    <p:sldId id="305" r:id="rId33"/>
    <p:sldId id="306" r:id="rId34"/>
    <p:sldId id="338" r:id="rId35"/>
    <p:sldId id="339" r:id="rId36"/>
    <p:sldId id="340" r:id="rId37"/>
    <p:sldId id="341" r:id="rId38"/>
    <p:sldId id="346" r:id="rId39"/>
    <p:sldId id="347" r:id="rId40"/>
    <p:sldId id="345" r:id="rId41"/>
    <p:sldId id="334" r:id="rId42"/>
  </p:sldIdLst>
  <p:sldSz cx="9144000" cy="6858000" type="screen4x3"/>
  <p:notesSz cx="6985000" cy="10121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FFFF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FFFF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FFFF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FFFF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55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33"/>
    <a:srgbClr val="FFCC00"/>
    <a:srgbClr val="336600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7" autoAdjust="0"/>
    <p:restoredTop sz="94604" autoAdjust="0"/>
  </p:normalViewPr>
  <p:slideViewPr>
    <p:cSldViewPr>
      <p:cViewPr varScale="1">
        <p:scale>
          <a:sx n="46" d="100"/>
          <a:sy n="46" d="100"/>
        </p:scale>
        <p:origin x="120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42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355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402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736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73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765175"/>
            <a:ext cx="5041900" cy="3781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806950"/>
            <a:ext cx="5121275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13900"/>
            <a:ext cx="30273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9613900"/>
            <a:ext cx="30273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CE68071-0DB0-4158-BB29-71C80137981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9670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DEC02E40-49D1-416E-B13A-4AABA1AB7295}" type="slidenum">
              <a:rPr lang="zh-TW" altLang="en-US" sz="1000" smtClean="0">
                <a:solidFill>
                  <a:schemeClr val="tx1"/>
                </a:solidFill>
              </a:rPr>
              <a:pPr/>
              <a:t>24</a:t>
            </a:fld>
            <a:endParaRPr lang="en-US" altLang="zh-TW" sz="1000" smtClean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766763"/>
            <a:ext cx="5041900" cy="3781425"/>
          </a:xfrm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TW" smtClean="0"/>
              <a:t>AVL search tree is often simply referred to as an AVL tree.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7EC70391-0626-4F68-8C1A-490DE2AC5DE5}" type="slidenum">
              <a:rPr lang="zh-TW" altLang="en-US" sz="1000" smtClean="0">
                <a:solidFill>
                  <a:schemeClr val="tx1"/>
                </a:solidFill>
              </a:rPr>
              <a:pPr/>
              <a:t>25</a:t>
            </a:fld>
            <a:endParaRPr lang="en-US" altLang="zh-TW" sz="10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766763"/>
            <a:ext cx="5041900" cy="3781425"/>
          </a:xfrm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TW" smtClean="0"/>
              <a:t>Some balance factors on insert path change.</a:t>
            </a:r>
          </a:p>
          <a:p>
            <a:r>
              <a:rPr lang="en-US" altLang="zh-TW" smtClean="0"/>
              <a:t>When a bf changes from 0 to +1 or –1 the subtree height increases and we need to go further up the tree adjusting balance factors.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B620A695-0EE8-4D27-9807-EDC37CC517F6}" type="slidenum">
              <a:rPr lang="zh-TW" altLang="en-US" sz="1000" smtClean="0">
                <a:solidFill>
                  <a:schemeClr val="tx1"/>
                </a:solidFill>
              </a:rPr>
              <a:pPr/>
              <a:t>26</a:t>
            </a:fld>
            <a:endParaRPr lang="en-US" altLang="zh-TW" sz="1000" smtClean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766763"/>
            <a:ext cx="5041900" cy="3781425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TW" smtClean="0"/>
              <a:t>White node is the A node, nearest ancestor of newly inserted node whose bf becomes +2 or –2.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9E020F7A-50E7-4745-AFC6-5A6A483E1CFA}" type="slidenum">
              <a:rPr lang="zh-TW" altLang="en-US" sz="1000" smtClean="0">
                <a:solidFill>
                  <a:schemeClr val="tx1"/>
                </a:solidFill>
              </a:rPr>
              <a:pPr/>
              <a:t>29</a:t>
            </a:fld>
            <a:endParaRPr lang="en-US" altLang="zh-TW" sz="10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766763"/>
            <a:ext cx="5041900" cy="3781425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TW" smtClean="0"/>
              <a:t>Frequencies do not sum to 100% because of rounding errors in reporting frequencies to one decimal place.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5D917E2B-51AB-47F0-A8E7-7AE8711F6B54}" type="slidenum">
              <a:rPr lang="zh-TW" altLang="en-US" sz="1000" smtClean="0">
                <a:solidFill>
                  <a:schemeClr val="tx1"/>
                </a:solidFill>
              </a:rPr>
              <a:pPr/>
              <a:t>30</a:t>
            </a:fld>
            <a:endParaRPr lang="en-US" altLang="zh-TW" sz="1000" smtClean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766763"/>
            <a:ext cx="5041900" cy="3781425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TW" smtClean="0"/>
              <a:t>Remove 5; no traceback needed.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F4883BED-EC32-41C3-B823-A57E5F2259B5}" type="slidenum">
              <a:rPr lang="zh-TW" altLang="en-US" sz="1000" smtClean="0">
                <a:solidFill>
                  <a:schemeClr val="tx1"/>
                </a:solidFill>
              </a:rPr>
              <a:pPr/>
              <a:t>31</a:t>
            </a:fld>
            <a:endParaRPr lang="en-US" altLang="zh-TW" sz="10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766763"/>
            <a:ext cx="5041900" cy="3781425"/>
          </a:xfrm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TW" smtClean="0"/>
              <a:t>No q =&gt; tree is empty following deletion.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74EC2227-201F-40B8-98CA-AD2D51C8FFA2}" type="slidenum">
              <a:rPr lang="zh-TW" altLang="en-US" sz="1000" smtClean="0">
                <a:solidFill>
                  <a:schemeClr val="tx1"/>
                </a:solidFill>
              </a:rPr>
              <a:pPr/>
              <a:t>32</a:t>
            </a:fld>
            <a:endParaRPr lang="en-US" altLang="zh-TW" sz="1000" smtClean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766763"/>
            <a:ext cx="5041900" cy="3781425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TW" smtClean="0"/>
              <a:t>Initially q is the parent of the deleted node. At this time, one subtree of q is empty and the other has just one node. As q moves up towards the root, neither subtree of q is empty.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92A96-AAF1-444B-83AB-87B377E162D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971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164C8-409B-457E-BE24-A146233E474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778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6C51B-13EA-4845-9B72-A498B067DE6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242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53F8F-14D5-435D-8A77-5D3DF971B6C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590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7A568-E6B0-473E-B9EB-5FB0462F0B0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705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25602-C903-4B82-AF5B-C39C25B5132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338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F9A52-AB35-4029-95CC-A4F983642E2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321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3D24C-54FA-4C6B-A547-4E3372FF0B9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247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9372A-4D7F-4782-9D8E-B17B9D9E8C5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240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E20CC-E277-439B-B6E3-79179872575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81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1CB14-6190-46E7-ADAF-88FF4F554B1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71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35B8DC16-27CD-457A-B49D-C1A17A8E8D8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r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b="1" smtClean="0">
                <a:ea typeface="新細明體" charset="-120"/>
              </a:rPr>
              <a:t>AVL Trees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1143000" y="38862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Horowitz, Fundamentals of Data Structures in C, 2/e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1CE7DA22-8D8D-4744-B8FB-8C5EACF06261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10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1262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1219200" y="1524000"/>
            <a:ext cx="7077075" cy="2195513"/>
            <a:chOff x="770" y="774"/>
            <a:chExt cx="4458" cy="1383"/>
          </a:xfrm>
        </p:grpSpPr>
        <p:sp>
          <p:nvSpPr>
            <p:cNvPr id="11343" name="Oval 4"/>
            <p:cNvSpPr>
              <a:spLocks noChangeArrowheads="1"/>
            </p:cNvSpPr>
            <p:nvPr/>
          </p:nvSpPr>
          <p:spPr bwMode="auto">
            <a:xfrm>
              <a:off x="1679" y="898"/>
              <a:ext cx="381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44" name="Rectangle 5"/>
            <p:cNvSpPr>
              <a:spLocks noChangeArrowheads="1"/>
            </p:cNvSpPr>
            <p:nvPr/>
          </p:nvSpPr>
          <p:spPr bwMode="auto">
            <a:xfrm>
              <a:off x="1730" y="946"/>
              <a:ext cx="2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45" name="Oval 6"/>
            <p:cNvSpPr>
              <a:spLocks noChangeArrowheads="1"/>
            </p:cNvSpPr>
            <p:nvPr/>
          </p:nvSpPr>
          <p:spPr bwMode="auto">
            <a:xfrm>
              <a:off x="1223" y="1194"/>
              <a:ext cx="381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46" name="Rectangle 7"/>
            <p:cNvSpPr>
              <a:spLocks noChangeArrowheads="1"/>
            </p:cNvSpPr>
            <p:nvPr/>
          </p:nvSpPr>
          <p:spPr bwMode="auto">
            <a:xfrm>
              <a:off x="1287" y="1236"/>
              <a:ext cx="2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AUG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47" name="Oval 8"/>
            <p:cNvSpPr>
              <a:spLocks noChangeArrowheads="1"/>
            </p:cNvSpPr>
            <p:nvPr/>
          </p:nvSpPr>
          <p:spPr bwMode="auto">
            <a:xfrm>
              <a:off x="770" y="1564"/>
              <a:ext cx="383" cy="242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48" name="Oval 9"/>
            <p:cNvSpPr>
              <a:spLocks noChangeArrowheads="1"/>
            </p:cNvSpPr>
            <p:nvPr/>
          </p:nvSpPr>
          <p:spPr bwMode="auto">
            <a:xfrm>
              <a:off x="1534" y="1564"/>
              <a:ext cx="383" cy="242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49" name="Rectangle 10"/>
            <p:cNvSpPr>
              <a:spLocks noChangeArrowheads="1"/>
            </p:cNvSpPr>
            <p:nvPr/>
          </p:nvSpPr>
          <p:spPr bwMode="auto">
            <a:xfrm>
              <a:off x="1589" y="1609"/>
              <a:ext cx="2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50" name="Oval 11"/>
            <p:cNvSpPr>
              <a:spLocks noChangeArrowheads="1"/>
            </p:cNvSpPr>
            <p:nvPr/>
          </p:nvSpPr>
          <p:spPr bwMode="auto">
            <a:xfrm>
              <a:off x="2060" y="1199"/>
              <a:ext cx="382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51" name="Line 12"/>
            <p:cNvSpPr>
              <a:spLocks noChangeShapeType="1"/>
            </p:cNvSpPr>
            <p:nvPr/>
          </p:nvSpPr>
          <p:spPr bwMode="auto">
            <a:xfrm flipH="1">
              <a:off x="1536" y="1105"/>
              <a:ext cx="199" cy="11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52" name="Line 13"/>
            <p:cNvSpPr>
              <a:spLocks noChangeShapeType="1"/>
            </p:cNvSpPr>
            <p:nvPr/>
          </p:nvSpPr>
          <p:spPr bwMode="auto">
            <a:xfrm>
              <a:off x="2011" y="1101"/>
              <a:ext cx="175" cy="105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53" name="Line 14"/>
            <p:cNvSpPr>
              <a:spLocks noChangeShapeType="1"/>
            </p:cNvSpPr>
            <p:nvPr/>
          </p:nvSpPr>
          <p:spPr bwMode="auto">
            <a:xfrm flipH="1">
              <a:off x="1077" y="1415"/>
              <a:ext cx="228" cy="173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54" name="Line 15"/>
            <p:cNvSpPr>
              <a:spLocks noChangeShapeType="1"/>
            </p:cNvSpPr>
            <p:nvPr/>
          </p:nvSpPr>
          <p:spPr bwMode="auto">
            <a:xfrm>
              <a:off x="1546" y="1402"/>
              <a:ext cx="146" cy="163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55" name="Rectangle 16"/>
            <p:cNvSpPr>
              <a:spLocks noChangeArrowheads="1"/>
            </p:cNvSpPr>
            <p:nvPr/>
          </p:nvSpPr>
          <p:spPr bwMode="auto">
            <a:xfrm>
              <a:off x="1832" y="77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+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56" name="Rectangle 17"/>
            <p:cNvSpPr>
              <a:spLocks noChangeArrowheads="1"/>
            </p:cNvSpPr>
            <p:nvPr/>
          </p:nvSpPr>
          <p:spPr bwMode="auto">
            <a:xfrm>
              <a:off x="1893" y="774"/>
              <a:ext cx="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2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57" name="Rectangle 18"/>
            <p:cNvSpPr>
              <a:spLocks noChangeArrowheads="1"/>
            </p:cNvSpPr>
            <p:nvPr/>
          </p:nvSpPr>
          <p:spPr bwMode="auto">
            <a:xfrm>
              <a:off x="1346" y="1044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58" name="Rectangle 19"/>
            <p:cNvSpPr>
              <a:spLocks noChangeArrowheads="1"/>
            </p:cNvSpPr>
            <p:nvPr/>
          </p:nvSpPr>
          <p:spPr bwMode="auto">
            <a:xfrm>
              <a:off x="1387" y="104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59" name="Rectangle 20"/>
            <p:cNvSpPr>
              <a:spLocks noChangeArrowheads="1"/>
            </p:cNvSpPr>
            <p:nvPr/>
          </p:nvSpPr>
          <p:spPr bwMode="auto">
            <a:xfrm>
              <a:off x="1702" y="1437"/>
              <a:ext cx="7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+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60" name="Rectangle 21"/>
            <p:cNvSpPr>
              <a:spLocks noChangeArrowheads="1"/>
            </p:cNvSpPr>
            <p:nvPr/>
          </p:nvSpPr>
          <p:spPr bwMode="auto">
            <a:xfrm>
              <a:off x="1762" y="1437"/>
              <a:ext cx="6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61" name="Rectangle 22"/>
            <p:cNvSpPr>
              <a:spLocks noChangeArrowheads="1"/>
            </p:cNvSpPr>
            <p:nvPr/>
          </p:nvSpPr>
          <p:spPr bwMode="auto">
            <a:xfrm>
              <a:off x="2242" y="105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62" name="Rectangle 23"/>
            <p:cNvSpPr>
              <a:spLocks noChangeArrowheads="1"/>
            </p:cNvSpPr>
            <p:nvPr/>
          </p:nvSpPr>
          <p:spPr bwMode="auto">
            <a:xfrm>
              <a:off x="2122" y="1248"/>
              <a:ext cx="2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NOV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63" name="Rectangle 24"/>
            <p:cNvSpPr>
              <a:spLocks noChangeArrowheads="1"/>
            </p:cNvSpPr>
            <p:nvPr/>
          </p:nvSpPr>
          <p:spPr bwMode="auto">
            <a:xfrm>
              <a:off x="848" y="1609"/>
              <a:ext cx="2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APR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64" name="Oval 25"/>
            <p:cNvSpPr>
              <a:spLocks noChangeArrowheads="1"/>
            </p:cNvSpPr>
            <p:nvPr/>
          </p:nvSpPr>
          <p:spPr bwMode="auto">
            <a:xfrm>
              <a:off x="1082" y="1914"/>
              <a:ext cx="382" cy="243"/>
            </a:xfrm>
            <a:prstGeom prst="ellipse">
              <a:avLst/>
            </a:pr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65" name="Oval 26"/>
            <p:cNvSpPr>
              <a:spLocks noChangeArrowheads="1"/>
            </p:cNvSpPr>
            <p:nvPr/>
          </p:nvSpPr>
          <p:spPr bwMode="auto">
            <a:xfrm>
              <a:off x="1082" y="1914"/>
              <a:ext cx="382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66" name="Rectangle 27"/>
            <p:cNvSpPr>
              <a:spLocks noChangeArrowheads="1"/>
            </p:cNvSpPr>
            <p:nvPr/>
          </p:nvSpPr>
          <p:spPr bwMode="auto">
            <a:xfrm>
              <a:off x="1165" y="1957"/>
              <a:ext cx="23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JAN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67" name="Line 28"/>
            <p:cNvSpPr>
              <a:spLocks noChangeShapeType="1"/>
            </p:cNvSpPr>
            <p:nvPr/>
          </p:nvSpPr>
          <p:spPr bwMode="auto">
            <a:xfrm flipH="1">
              <a:off x="1395" y="1779"/>
              <a:ext cx="209" cy="163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68" name="Rectangle 29"/>
            <p:cNvSpPr>
              <a:spLocks noChangeArrowheads="1"/>
            </p:cNvSpPr>
            <p:nvPr/>
          </p:nvSpPr>
          <p:spPr bwMode="auto">
            <a:xfrm>
              <a:off x="1242" y="1751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69" name="Oval 30"/>
            <p:cNvSpPr>
              <a:spLocks noChangeArrowheads="1"/>
            </p:cNvSpPr>
            <p:nvPr/>
          </p:nvSpPr>
          <p:spPr bwMode="auto">
            <a:xfrm>
              <a:off x="4125" y="898"/>
              <a:ext cx="382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70" name="Rectangle 31"/>
            <p:cNvSpPr>
              <a:spLocks noChangeArrowheads="1"/>
            </p:cNvSpPr>
            <p:nvPr/>
          </p:nvSpPr>
          <p:spPr bwMode="auto">
            <a:xfrm>
              <a:off x="4175" y="946"/>
              <a:ext cx="2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71" name="Oval 32"/>
            <p:cNvSpPr>
              <a:spLocks noChangeArrowheads="1"/>
            </p:cNvSpPr>
            <p:nvPr/>
          </p:nvSpPr>
          <p:spPr bwMode="auto">
            <a:xfrm>
              <a:off x="3670" y="1194"/>
              <a:ext cx="381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72" name="Rectangle 33"/>
            <p:cNvSpPr>
              <a:spLocks noChangeArrowheads="1"/>
            </p:cNvSpPr>
            <p:nvPr/>
          </p:nvSpPr>
          <p:spPr bwMode="auto">
            <a:xfrm>
              <a:off x="3732" y="1236"/>
              <a:ext cx="2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AUG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73" name="Oval 34"/>
            <p:cNvSpPr>
              <a:spLocks noChangeArrowheads="1"/>
            </p:cNvSpPr>
            <p:nvPr/>
          </p:nvSpPr>
          <p:spPr bwMode="auto">
            <a:xfrm>
              <a:off x="3217" y="1564"/>
              <a:ext cx="383" cy="242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74" name="Oval 35"/>
            <p:cNvSpPr>
              <a:spLocks noChangeArrowheads="1"/>
            </p:cNvSpPr>
            <p:nvPr/>
          </p:nvSpPr>
          <p:spPr bwMode="auto">
            <a:xfrm>
              <a:off x="3981" y="1564"/>
              <a:ext cx="381" cy="242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75" name="Rectangle 36"/>
            <p:cNvSpPr>
              <a:spLocks noChangeArrowheads="1"/>
            </p:cNvSpPr>
            <p:nvPr/>
          </p:nvSpPr>
          <p:spPr bwMode="auto">
            <a:xfrm>
              <a:off x="4062" y="1609"/>
              <a:ext cx="2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JAN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76" name="Oval 37"/>
            <p:cNvSpPr>
              <a:spLocks noChangeArrowheads="1"/>
            </p:cNvSpPr>
            <p:nvPr/>
          </p:nvSpPr>
          <p:spPr bwMode="auto">
            <a:xfrm>
              <a:off x="4507" y="1199"/>
              <a:ext cx="381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77" name="Line 38"/>
            <p:cNvSpPr>
              <a:spLocks noChangeShapeType="1"/>
            </p:cNvSpPr>
            <p:nvPr/>
          </p:nvSpPr>
          <p:spPr bwMode="auto">
            <a:xfrm flipH="1">
              <a:off x="3983" y="1105"/>
              <a:ext cx="197" cy="11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78" name="Line 39"/>
            <p:cNvSpPr>
              <a:spLocks noChangeShapeType="1"/>
            </p:cNvSpPr>
            <p:nvPr/>
          </p:nvSpPr>
          <p:spPr bwMode="auto">
            <a:xfrm>
              <a:off x="4458" y="1101"/>
              <a:ext cx="175" cy="105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79" name="Line 40"/>
            <p:cNvSpPr>
              <a:spLocks noChangeShapeType="1"/>
            </p:cNvSpPr>
            <p:nvPr/>
          </p:nvSpPr>
          <p:spPr bwMode="auto">
            <a:xfrm flipH="1">
              <a:off x="3522" y="1415"/>
              <a:ext cx="230" cy="173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80" name="Line 41"/>
            <p:cNvSpPr>
              <a:spLocks noChangeShapeType="1"/>
            </p:cNvSpPr>
            <p:nvPr/>
          </p:nvSpPr>
          <p:spPr bwMode="auto">
            <a:xfrm>
              <a:off x="3993" y="1402"/>
              <a:ext cx="146" cy="163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81" name="Rectangle 42"/>
            <p:cNvSpPr>
              <a:spLocks noChangeArrowheads="1"/>
            </p:cNvSpPr>
            <p:nvPr/>
          </p:nvSpPr>
          <p:spPr bwMode="auto">
            <a:xfrm>
              <a:off x="4274" y="774"/>
              <a:ext cx="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82" name="Rectangle 43"/>
            <p:cNvSpPr>
              <a:spLocks noChangeArrowheads="1"/>
            </p:cNvSpPr>
            <p:nvPr/>
          </p:nvSpPr>
          <p:spPr bwMode="auto">
            <a:xfrm>
              <a:off x="3827" y="1044"/>
              <a:ext cx="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83" name="Rectangle 44"/>
            <p:cNvSpPr>
              <a:spLocks noChangeArrowheads="1"/>
            </p:cNvSpPr>
            <p:nvPr/>
          </p:nvSpPr>
          <p:spPr bwMode="auto">
            <a:xfrm>
              <a:off x="4163" y="1437"/>
              <a:ext cx="6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84" name="Rectangle 45"/>
            <p:cNvSpPr>
              <a:spLocks noChangeArrowheads="1"/>
            </p:cNvSpPr>
            <p:nvPr/>
          </p:nvSpPr>
          <p:spPr bwMode="auto">
            <a:xfrm>
              <a:off x="4649" y="1037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85" name="Rectangle 46"/>
            <p:cNvSpPr>
              <a:spLocks noChangeArrowheads="1"/>
            </p:cNvSpPr>
            <p:nvPr/>
          </p:nvSpPr>
          <p:spPr bwMode="auto">
            <a:xfrm>
              <a:off x="4690" y="103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86" name="Rectangle 47"/>
            <p:cNvSpPr>
              <a:spLocks noChangeArrowheads="1"/>
            </p:cNvSpPr>
            <p:nvPr/>
          </p:nvSpPr>
          <p:spPr bwMode="auto">
            <a:xfrm>
              <a:off x="4560" y="1248"/>
              <a:ext cx="2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87" name="Rectangle 48"/>
            <p:cNvSpPr>
              <a:spLocks noChangeArrowheads="1"/>
            </p:cNvSpPr>
            <p:nvPr/>
          </p:nvSpPr>
          <p:spPr bwMode="auto">
            <a:xfrm>
              <a:off x="3293" y="1609"/>
              <a:ext cx="2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APR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88" name="Oval 49"/>
            <p:cNvSpPr>
              <a:spLocks noChangeArrowheads="1"/>
            </p:cNvSpPr>
            <p:nvPr/>
          </p:nvSpPr>
          <p:spPr bwMode="auto">
            <a:xfrm>
              <a:off x="4847" y="1564"/>
              <a:ext cx="381" cy="242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89" name="Rectangle 50"/>
            <p:cNvSpPr>
              <a:spLocks noChangeArrowheads="1"/>
            </p:cNvSpPr>
            <p:nvPr/>
          </p:nvSpPr>
          <p:spPr bwMode="auto">
            <a:xfrm>
              <a:off x="4911" y="1609"/>
              <a:ext cx="2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NOV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90" name="Line 51"/>
            <p:cNvSpPr>
              <a:spLocks noChangeShapeType="1"/>
            </p:cNvSpPr>
            <p:nvPr/>
          </p:nvSpPr>
          <p:spPr bwMode="auto">
            <a:xfrm>
              <a:off x="4815" y="1415"/>
              <a:ext cx="200" cy="149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91" name="Rectangle 52"/>
            <p:cNvSpPr>
              <a:spLocks noChangeArrowheads="1"/>
            </p:cNvSpPr>
            <p:nvPr/>
          </p:nvSpPr>
          <p:spPr bwMode="auto">
            <a:xfrm>
              <a:off x="5027" y="1437"/>
              <a:ext cx="6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92" name="Rectangle 53"/>
            <p:cNvSpPr>
              <a:spLocks noChangeArrowheads="1"/>
            </p:cNvSpPr>
            <p:nvPr/>
          </p:nvSpPr>
          <p:spPr bwMode="auto">
            <a:xfrm>
              <a:off x="3362" y="141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93" name="Line 54"/>
            <p:cNvSpPr>
              <a:spLocks noChangeShapeType="1"/>
            </p:cNvSpPr>
            <p:nvPr/>
          </p:nvSpPr>
          <p:spPr bwMode="auto">
            <a:xfrm>
              <a:off x="2813" y="1345"/>
              <a:ext cx="331" cy="0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94" name="Freeform 55"/>
            <p:cNvSpPr>
              <a:spLocks/>
            </p:cNvSpPr>
            <p:nvPr/>
          </p:nvSpPr>
          <p:spPr bwMode="auto">
            <a:xfrm>
              <a:off x="3094" y="1321"/>
              <a:ext cx="50" cy="48"/>
            </a:xfrm>
            <a:custGeom>
              <a:avLst/>
              <a:gdLst>
                <a:gd name="T0" fmla="*/ 0 w 33"/>
                <a:gd name="T1" fmla="*/ 201 h 36"/>
                <a:gd name="T2" fmla="*/ 400 w 33"/>
                <a:gd name="T3" fmla="*/ 101 h 36"/>
                <a:gd name="T4" fmla="*/ 0 w 33"/>
                <a:gd name="T5" fmla="*/ 0 h 36"/>
                <a:gd name="T6" fmla="*/ 0 60000 65536"/>
                <a:gd name="T7" fmla="*/ 0 60000 65536"/>
                <a:gd name="T8" fmla="*/ 0 60000 65536"/>
                <a:gd name="T9" fmla="*/ 0 w 33"/>
                <a:gd name="T10" fmla="*/ 0 h 36"/>
                <a:gd name="T11" fmla="*/ 33 w 33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36">
                  <a:moveTo>
                    <a:pt x="0" y="36"/>
                  </a:moveTo>
                  <a:cubicBezTo>
                    <a:pt x="8" y="24"/>
                    <a:pt x="20" y="18"/>
                    <a:pt x="33" y="18"/>
                  </a:cubicBezTo>
                  <a:cubicBezTo>
                    <a:pt x="20" y="18"/>
                    <a:pt x="8" y="11"/>
                    <a:pt x="0" y="0"/>
                  </a:cubicBez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95" name="Rectangle 56"/>
            <p:cNvSpPr>
              <a:spLocks noChangeArrowheads="1"/>
            </p:cNvSpPr>
            <p:nvPr/>
          </p:nvSpPr>
          <p:spPr bwMode="auto">
            <a:xfrm>
              <a:off x="2897" y="1166"/>
              <a:ext cx="16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LR</a:t>
              </a:r>
              <a:endParaRPr lang="en-US" altLang="zh-TW" sz="1600">
                <a:ea typeface="新細明體" charset="-120"/>
              </a:endParaRPr>
            </a:p>
          </p:txBody>
        </p:sp>
      </p:grpSp>
      <p:grpSp>
        <p:nvGrpSpPr>
          <p:cNvPr id="11269" name="Group 57"/>
          <p:cNvGrpSpPr>
            <a:grpSpLocks/>
          </p:cNvGrpSpPr>
          <p:nvPr/>
        </p:nvGrpSpPr>
        <p:grpSpPr bwMode="auto">
          <a:xfrm>
            <a:off x="762000" y="3886200"/>
            <a:ext cx="3194050" cy="2143125"/>
            <a:chOff x="480" y="2207"/>
            <a:chExt cx="2012" cy="1350"/>
          </a:xfrm>
        </p:grpSpPr>
        <p:sp>
          <p:nvSpPr>
            <p:cNvPr id="11311" name="Oval 58"/>
            <p:cNvSpPr>
              <a:spLocks noChangeArrowheads="1"/>
            </p:cNvSpPr>
            <p:nvPr/>
          </p:nvSpPr>
          <p:spPr bwMode="auto">
            <a:xfrm>
              <a:off x="1388" y="2331"/>
              <a:ext cx="381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12" name="Rectangle 59"/>
            <p:cNvSpPr>
              <a:spLocks noChangeArrowheads="1"/>
            </p:cNvSpPr>
            <p:nvPr/>
          </p:nvSpPr>
          <p:spPr bwMode="auto">
            <a:xfrm>
              <a:off x="1443" y="2374"/>
              <a:ext cx="2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13" name="Oval 60"/>
            <p:cNvSpPr>
              <a:spLocks noChangeArrowheads="1"/>
            </p:cNvSpPr>
            <p:nvPr/>
          </p:nvSpPr>
          <p:spPr bwMode="auto">
            <a:xfrm>
              <a:off x="933" y="2626"/>
              <a:ext cx="382" cy="244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14" name="Rectangle 61"/>
            <p:cNvSpPr>
              <a:spLocks noChangeArrowheads="1"/>
            </p:cNvSpPr>
            <p:nvPr/>
          </p:nvSpPr>
          <p:spPr bwMode="auto">
            <a:xfrm>
              <a:off x="992" y="2669"/>
              <a:ext cx="2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AUG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15" name="Oval 62"/>
            <p:cNvSpPr>
              <a:spLocks noChangeArrowheads="1"/>
            </p:cNvSpPr>
            <p:nvPr/>
          </p:nvSpPr>
          <p:spPr bwMode="auto">
            <a:xfrm>
              <a:off x="480" y="2995"/>
              <a:ext cx="383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16" name="Oval 63"/>
            <p:cNvSpPr>
              <a:spLocks noChangeArrowheads="1"/>
            </p:cNvSpPr>
            <p:nvPr/>
          </p:nvSpPr>
          <p:spPr bwMode="auto">
            <a:xfrm>
              <a:off x="1244" y="2995"/>
              <a:ext cx="383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17" name="Rectangle 64"/>
            <p:cNvSpPr>
              <a:spLocks noChangeArrowheads="1"/>
            </p:cNvSpPr>
            <p:nvPr/>
          </p:nvSpPr>
          <p:spPr bwMode="auto">
            <a:xfrm>
              <a:off x="1329" y="3042"/>
              <a:ext cx="2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JAN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18" name="Oval 65"/>
            <p:cNvSpPr>
              <a:spLocks noChangeArrowheads="1"/>
            </p:cNvSpPr>
            <p:nvPr/>
          </p:nvSpPr>
          <p:spPr bwMode="auto">
            <a:xfrm>
              <a:off x="1769" y="2632"/>
              <a:ext cx="383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19" name="Line 66"/>
            <p:cNvSpPr>
              <a:spLocks noChangeShapeType="1"/>
            </p:cNvSpPr>
            <p:nvPr/>
          </p:nvSpPr>
          <p:spPr bwMode="auto">
            <a:xfrm flipH="1">
              <a:off x="1245" y="2538"/>
              <a:ext cx="199" cy="11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0" name="Line 67"/>
            <p:cNvSpPr>
              <a:spLocks noChangeShapeType="1"/>
            </p:cNvSpPr>
            <p:nvPr/>
          </p:nvSpPr>
          <p:spPr bwMode="auto">
            <a:xfrm>
              <a:off x="1721" y="2534"/>
              <a:ext cx="175" cy="104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1" name="Line 68"/>
            <p:cNvSpPr>
              <a:spLocks noChangeShapeType="1"/>
            </p:cNvSpPr>
            <p:nvPr/>
          </p:nvSpPr>
          <p:spPr bwMode="auto">
            <a:xfrm flipH="1">
              <a:off x="787" y="2848"/>
              <a:ext cx="228" cy="173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2" name="Line 69"/>
            <p:cNvSpPr>
              <a:spLocks noChangeShapeType="1"/>
            </p:cNvSpPr>
            <p:nvPr/>
          </p:nvSpPr>
          <p:spPr bwMode="auto">
            <a:xfrm>
              <a:off x="1258" y="2835"/>
              <a:ext cx="144" cy="163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3" name="Rectangle 70"/>
            <p:cNvSpPr>
              <a:spLocks noChangeArrowheads="1"/>
            </p:cNvSpPr>
            <p:nvPr/>
          </p:nvSpPr>
          <p:spPr bwMode="auto">
            <a:xfrm>
              <a:off x="1545" y="2207"/>
              <a:ext cx="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+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24" name="Rectangle 71"/>
            <p:cNvSpPr>
              <a:spLocks noChangeArrowheads="1"/>
            </p:cNvSpPr>
            <p:nvPr/>
          </p:nvSpPr>
          <p:spPr bwMode="auto">
            <a:xfrm>
              <a:off x="1605" y="220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25" name="Rectangle 72"/>
            <p:cNvSpPr>
              <a:spLocks noChangeArrowheads="1"/>
            </p:cNvSpPr>
            <p:nvPr/>
          </p:nvSpPr>
          <p:spPr bwMode="auto">
            <a:xfrm>
              <a:off x="1056" y="2477"/>
              <a:ext cx="4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26" name="Rectangle 73"/>
            <p:cNvSpPr>
              <a:spLocks noChangeArrowheads="1"/>
            </p:cNvSpPr>
            <p:nvPr/>
          </p:nvSpPr>
          <p:spPr bwMode="auto">
            <a:xfrm>
              <a:off x="1089" y="2477"/>
              <a:ext cx="6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27" name="Rectangle 74"/>
            <p:cNvSpPr>
              <a:spLocks noChangeArrowheads="1"/>
            </p:cNvSpPr>
            <p:nvPr/>
          </p:nvSpPr>
          <p:spPr bwMode="auto">
            <a:xfrm>
              <a:off x="1412" y="2869"/>
              <a:ext cx="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+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28" name="Rectangle 75"/>
            <p:cNvSpPr>
              <a:spLocks noChangeArrowheads="1"/>
            </p:cNvSpPr>
            <p:nvPr/>
          </p:nvSpPr>
          <p:spPr bwMode="auto">
            <a:xfrm>
              <a:off x="1473" y="2869"/>
              <a:ext cx="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29" name="Rectangle 76"/>
            <p:cNvSpPr>
              <a:spLocks noChangeArrowheads="1"/>
            </p:cNvSpPr>
            <p:nvPr/>
          </p:nvSpPr>
          <p:spPr bwMode="auto">
            <a:xfrm>
              <a:off x="1919" y="2471"/>
              <a:ext cx="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30" name="Rectangle 77"/>
            <p:cNvSpPr>
              <a:spLocks noChangeArrowheads="1"/>
            </p:cNvSpPr>
            <p:nvPr/>
          </p:nvSpPr>
          <p:spPr bwMode="auto">
            <a:xfrm>
              <a:off x="1952" y="2471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31" name="Rectangle 78"/>
            <p:cNvSpPr>
              <a:spLocks noChangeArrowheads="1"/>
            </p:cNvSpPr>
            <p:nvPr/>
          </p:nvSpPr>
          <p:spPr bwMode="auto">
            <a:xfrm>
              <a:off x="1820" y="2676"/>
              <a:ext cx="2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32" name="Rectangle 79"/>
            <p:cNvSpPr>
              <a:spLocks noChangeArrowheads="1"/>
            </p:cNvSpPr>
            <p:nvPr/>
          </p:nvSpPr>
          <p:spPr bwMode="auto">
            <a:xfrm>
              <a:off x="560" y="3042"/>
              <a:ext cx="2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APR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33" name="Oval 80"/>
            <p:cNvSpPr>
              <a:spLocks noChangeArrowheads="1"/>
            </p:cNvSpPr>
            <p:nvPr/>
          </p:nvSpPr>
          <p:spPr bwMode="auto">
            <a:xfrm>
              <a:off x="2110" y="2995"/>
              <a:ext cx="382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34" name="Rectangle 81"/>
            <p:cNvSpPr>
              <a:spLocks noChangeArrowheads="1"/>
            </p:cNvSpPr>
            <p:nvPr/>
          </p:nvSpPr>
          <p:spPr bwMode="auto">
            <a:xfrm>
              <a:off x="2170" y="3042"/>
              <a:ext cx="2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NOV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35" name="Line 82"/>
            <p:cNvSpPr>
              <a:spLocks noChangeShapeType="1"/>
            </p:cNvSpPr>
            <p:nvPr/>
          </p:nvSpPr>
          <p:spPr bwMode="auto">
            <a:xfrm>
              <a:off x="2079" y="2848"/>
              <a:ext cx="199" cy="149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6" name="Rectangle 83"/>
            <p:cNvSpPr>
              <a:spLocks noChangeArrowheads="1"/>
            </p:cNvSpPr>
            <p:nvPr/>
          </p:nvSpPr>
          <p:spPr bwMode="auto">
            <a:xfrm>
              <a:off x="2288" y="2869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37" name="Rectangle 84"/>
            <p:cNvSpPr>
              <a:spLocks noChangeArrowheads="1"/>
            </p:cNvSpPr>
            <p:nvPr/>
          </p:nvSpPr>
          <p:spPr bwMode="auto">
            <a:xfrm>
              <a:off x="672" y="2844"/>
              <a:ext cx="6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38" name="Oval 85"/>
            <p:cNvSpPr>
              <a:spLocks noChangeArrowheads="1"/>
            </p:cNvSpPr>
            <p:nvPr/>
          </p:nvSpPr>
          <p:spPr bwMode="auto">
            <a:xfrm>
              <a:off x="855" y="3313"/>
              <a:ext cx="381" cy="244"/>
            </a:xfrm>
            <a:prstGeom prst="ellipse">
              <a:avLst/>
            </a:pr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39" name="Oval 86"/>
            <p:cNvSpPr>
              <a:spLocks noChangeArrowheads="1"/>
            </p:cNvSpPr>
            <p:nvPr/>
          </p:nvSpPr>
          <p:spPr bwMode="auto">
            <a:xfrm>
              <a:off x="855" y="3313"/>
              <a:ext cx="381" cy="244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40" name="Rectangle 87"/>
            <p:cNvSpPr>
              <a:spLocks noChangeArrowheads="1"/>
            </p:cNvSpPr>
            <p:nvPr/>
          </p:nvSpPr>
          <p:spPr bwMode="auto">
            <a:xfrm>
              <a:off x="925" y="3357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DEC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41" name="Line 88"/>
            <p:cNvSpPr>
              <a:spLocks noChangeShapeType="1"/>
            </p:cNvSpPr>
            <p:nvPr/>
          </p:nvSpPr>
          <p:spPr bwMode="auto">
            <a:xfrm flipH="1">
              <a:off x="1166" y="3224"/>
              <a:ext cx="175" cy="11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42" name="Rectangle 89"/>
            <p:cNvSpPr>
              <a:spLocks noChangeArrowheads="1"/>
            </p:cNvSpPr>
            <p:nvPr/>
          </p:nvSpPr>
          <p:spPr bwMode="auto">
            <a:xfrm>
              <a:off x="1008" y="317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</p:grpSp>
      <p:sp>
        <p:nvSpPr>
          <p:cNvPr id="11270" name="Rectangle 90"/>
          <p:cNvSpPr>
            <a:spLocks noChangeArrowheads="1"/>
          </p:cNvSpPr>
          <p:nvPr/>
        </p:nvSpPr>
        <p:spPr bwMode="auto">
          <a:xfrm>
            <a:off x="6888163" y="3717925"/>
            <a:ext cx="114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>
                <a:solidFill>
                  <a:srgbClr val="000000"/>
                </a:solidFill>
                <a:ea typeface="新細明體" charset="-120"/>
              </a:rPr>
              <a:t>+</a:t>
            </a:r>
            <a:endParaRPr lang="en-US" altLang="zh-TW" sz="1600">
              <a:ea typeface="新細明體" charset="-120"/>
            </a:endParaRPr>
          </a:p>
        </p:txBody>
      </p:sp>
      <p:sp>
        <p:nvSpPr>
          <p:cNvPr id="11271" name="Rectangle 91"/>
          <p:cNvSpPr>
            <a:spLocks noChangeArrowheads="1"/>
          </p:cNvSpPr>
          <p:nvPr/>
        </p:nvSpPr>
        <p:spPr bwMode="auto">
          <a:xfrm>
            <a:off x="6985000" y="37179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>
                <a:solidFill>
                  <a:srgbClr val="000000"/>
                </a:solidFill>
                <a:ea typeface="新細明體" charset="-120"/>
              </a:rPr>
              <a:t>1</a:t>
            </a:r>
            <a:endParaRPr lang="en-US" altLang="zh-TW" sz="1600">
              <a:ea typeface="新細明體" charset="-120"/>
            </a:endParaRPr>
          </a:p>
        </p:txBody>
      </p:sp>
      <p:grpSp>
        <p:nvGrpSpPr>
          <p:cNvPr id="11272" name="Group 92"/>
          <p:cNvGrpSpPr>
            <a:grpSpLocks/>
          </p:cNvGrpSpPr>
          <p:nvPr/>
        </p:nvGrpSpPr>
        <p:grpSpPr bwMode="auto">
          <a:xfrm>
            <a:off x="5257800" y="3962400"/>
            <a:ext cx="3192463" cy="1946275"/>
            <a:chOff x="3317" y="2332"/>
            <a:chExt cx="2011" cy="1226"/>
          </a:xfrm>
        </p:grpSpPr>
        <p:sp>
          <p:nvSpPr>
            <p:cNvPr id="11278" name="Oval 93"/>
            <p:cNvSpPr>
              <a:spLocks noChangeArrowheads="1"/>
            </p:cNvSpPr>
            <p:nvPr/>
          </p:nvSpPr>
          <p:spPr bwMode="auto">
            <a:xfrm>
              <a:off x="4224" y="2332"/>
              <a:ext cx="383" cy="244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279" name="Rectangle 94"/>
            <p:cNvSpPr>
              <a:spLocks noChangeArrowheads="1"/>
            </p:cNvSpPr>
            <p:nvPr/>
          </p:nvSpPr>
          <p:spPr bwMode="auto">
            <a:xfrm>
              <a:off x="4279" y="2381"/>
              <a:ext cx="29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280" name="Oval 95"/>
            <p:cNvSpPr>
              <a:spLocks noChangeArrowheads="1"/>
            </p:cNvSpPr>
            <p:nvPr/>
          </p:nvSpPr>
          <p:spPr bwMode="auto">
            <a:xfrm>
              <a:off x="3768" y="2628"/>
              <a:ext cx="383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281" name="Rectangle 96"/>
            <p:cNvSpPr>
              <a:spLocks noChangeArrowheads="1"/>
            </p:cNvSpPr>
            <p:nvPr/>
          </p:nvSpPr>
          <p:spPr bwMode="auto">
            <a:xfrm>
              <a:off x="3827" y="2669"/>
              <a:ext cx="27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AUG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282" name="Oval 97"/>
            <p:cNvSpPr>
              <a:spLocks noChangeArrowheads="1"/>
            </p:cNvSpPr>
            <p:nvPr/>
          </p:nvSpPr>
          <p:spPr bwMode="auto">
            <a:xfrm>
              <a:off x="3317" y="2997"/>
              <a:ext cx="381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283" name="Oval 98"/>
            <p:cNvSpPr>
              <a:spLocks noChangeArrowheads="1"/>
            </p:cNvSpPr>
            <p:nvPr/>
          </p:nvSpPr>
          <p:spPr bwMode="auto">
            <a:xfrm>
              <a:off x="4081" y="2997"/>
              <a:ext cx="381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284" name="Rectangle 99"/>
            <p:cNvSpPr>
              <a:spLocks noChangeArrowheads="1"/>
            </p:cNvSpPr>
            <p:nvPr/>
          </p:nvSpPr>
          <p:spPr bwMode="auto">
            <a:xfrm>
              <a:off x="4165" y="3042"/>
              <a:ext cx="2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JAN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285" name="Oval 100"/>
            <p:cNvSpPr>
              <a:spLocks noChangeArrowheads="1"/>
            </p:cNvSpPr>
            <p:nvPr/>
          </p:nvSpPr>
          <p:spPr bwMode="auto">
            <a:xfrm>
              <a:off x="4607" y="2632"/>
              <a:ext cx="381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286" name="Line 101"/>
            <p:cNvSpPr>
              <a:spLocks noChangeShapeType="1"/>
            </p:cNvSpPr>
            <p:nvPr/>
          </p:nvSpPr>
          <p:spPr bwMode="auto">
            <a:xfrm flipH="1">
              <a:off x="4081" y="2540"/>
              <a:ext cx="199" cy="116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7" name="Line 102"/>
            <p:cNvSpPr>
              <a:spLocks noChangeShapeType="1"/>
            </p:cNvSpPr>
            <p:nvPr/>
          </p:nvSpPr>
          <p:spPr bwMode="auto">
            <a:xfrm>
              <a:off x="4558" y="2536"/>
              <a:ext cx="175" cy="104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8" name="Line 103"/>
            <p:cNvSpPr>
              <a:spLocks noChangeShapeType="1"/>
            </p:cNvSpPr>
            <p:nvPr/>
          </p:nvSpPr>
          <p:spPr bwMode="auto">
            <a:xfrm flipH="1">
              <a:off x="3622" y="2850"/>
              <a:ext cx="230" cy="172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9" name="Line 104"/>
            <p:cNvSpPr>
              <a:spLocks noChangeShapeType="1"/>
            </p:cNvSpPr>
            <p:nvPr/>
          </p:nvSpPr>
          <p:spPr bwMode="auto">
            <a:xfrm>
              <a:off x="4093" y="2836"/>
              <a:ext cx="145" cy="163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0" name="Rectangle 105"/>
            <p:cNvSpPr>
              <a:spLocks noChangeArrowheads="1"/>
            </p:cNvSpPr>
            <p:nvPr/>
          </p:nvSpPr>
          <p:spPr bwMode="auto">
            <a:xfrm>
              <a:off x="3893" y="2477"/>
              <a:ext cx="4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291" name="Rectangle 106"/>
            <p:cNvSpPr>
              <a:spLocks noChangeArrowheads="1"/>
            </p:cNvSpPr>
            <p:nvPr/>
          </p:nvSpPr>
          <p:spPr bwMode="auto">
            <a:xfrm>
              <a:off x="3927" y="2477"/>
              <a:ext cx="6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292" name="Rectangle 107"/>
            <p:cNvSpPr>
              <a:spLocks noChangeArrowheads="1"/>
            </p:cNvSpPr>
            <p:nvPr/>
          </p:nvSpPr>
          <p:spPr bwMode="auto">
            <a:xfrm>
              <a:off x="4261" y="285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293" name="Rectangle 108"/>
            <p:cNvSpPr>
              <a:spLocks noChangeArrowheads="1"/>
            </p:cNvSpPr>
            <p:nvPr/>
          </p:nvSpPr>
          <p:spPr bwMode="auto">
            <a:xfrm>
              <a:off x="4755" y="2471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294" name="Rectangle 109"/>
            <p:cNvSpPr>
              <a:spLocks noChangeArrowheads="1"/>
            </p:cNvSpPr>
            <p:nvPr/>
          </p:nvSpPr>
          <p:spPr bwMode="auto">
            <a:xfrm>
              <a:off x="4789" y="2471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295" name="Rectangle 110"/>
            <p:cNvSpPr>
              <a:spLocks noChangeArrowheads="1"/>
            </p:cNvSpPr>
            <p:nvPr/>
          </p:nvSpPr>
          <p:spPr bwMode="auto">
            <a:xfrm>
              <a:off x="4657" y="2683"/>
              <a:ext cx="29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296" name="Rectangle 111"/>
            <p:cNvSpPr>
              <a:spLocks noChangeArrowheads="1"/>
            </p:cNvSpPr>
            <p:nvPr/>
          </p:nvSpPr>
          <p:spPr bwMode="auto">
            <a:xfrm>
              <a:off x="3396" y="3042"/>
              <a:ext cx="2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APR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297" name="Oval 112"/>
            <p:cNvSpPr>
              <a:spLocks noChangeArrowheads="1"/>
            </p:cNvSpPr>
            <p:nvPr/>
          </p:nvSpPr>
          <p:spPr bwMode="auto">
            <a:xfrm>
              <a:off x="4947" y="2997"/>
              <a:ext cx="381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298" name="Rectangle 113"/>
            <p:cNvSpPr>
              <a:spLocks noChangeArrowheads="1"/>
            </p:cNvSpPr>
            <p:nvPr/>
          </p:nvSpPr>
          <p:spPr bwMode="auto">
            <a:xfrm>
              <a:off x="5006" y="3042"/>
              <a:ext cx="2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NOV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299" name="Line 114"/>
            <p:cNvSpPr>
              <a:spLocks noChangeShapeType="1"/>
            </p:cNvSpPr>
            <p:nvPr/>
          </p:nvSpPr>
          <p:spPr bwMode="auto">
            <a:xfrm>
              <a:off x="4916" y="2850"/>
              <a:ext cx="198" cy="148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0" name="Rectangle 115"/>
            <p:cNvSpPr>
              <a:spLocks noChangeArrowheads="1"/>
            </p:cNvSpPr>
            <p:nvPr/>
          </p:nvSpPr>
          <p:spPr bwMode="auto">
            <a:xfrm>
              <a:off x="5125" y="285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01" name="Rectangle 116"/>
            <p:cNvSpPr>
              <a:spLocks noChangeArrowheads="1"/>
            </p:cNvSpPr>
            <p:nvPr/>
          </p:nvSpPr>
          <p:spPr bwMode="auto">
            <a:xfrm>
              <a:off x="3461" y="2844"/>
              <a:ext cx="6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02" name="Oval 117"/>
            <p:cNvSpPr>
              <a:spLocks noChangeArrowheads="1"/>
            </p:cNvSpPr>
            <p:nvPr/>
          </p:nvSpPr>
          <p:spPr bwMode="auto">
            <a:xfrm>
              <a:off x="3691" y="3315"/>
              <a:ext cx="382" cy="243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03" name="Rectangle 118"/>
            <p:cNvSpPr>
              <a:spLocks noChangeArrowheads="1"/>
            </p:cNvSpPr>
            <p:nvPr/>
          </p:nvSpPr>
          <p:spPr bwMode="auto">
            <a:xfrm>
              <a:off x="3761" y="3357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DEC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04" name="Line 119"/>
            <p:cNvSpPr>
              <a:spLocks noChangeShapeType="1"/>
            </p:cNvSpPr>
            <p:nvPr/>
          </p:nvSpPr>
          <p:spPr bwMode="auto">
            <a:xfrm flipH="1">
              <a:off x="4004" y="3225"/>
              <a:ext cx="174" cy="116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5" name="Rectangle 120"/>
            <p:cNvSpPr>
              <a:spLocks noChangeArrowheads="1"/>
            </p:cNvSpPr>
            <p:nvPr/>
          </p:nvSpPr>
          <p:spPr bwMode="auto">
            <a:xfrm>
              <a:off x="3845" y="317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06" name="Oval 121"/>
            <p:cNvSpPr>
              <a:spLocks noChangeArrowheads="1"/>
            </p:cNvSpPr>
            <p:nvPr/>
          </p:nvSpPr>
          <p:spPr bwMode="auto">
            <a:xfrm>
              <a:off x="4403" y="3313"/>
              <a:ext cx="381" cy="244"/>
            </a:xfrm>
            <a:prstGeom prst="ellipse">
              <a:avLst/>
            </a:pr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07" name="Oval 122"/>
            <p:cNvSpPr>
              <a:spLocks noChangeArrowheads="1"/>
            </p:cNvSpPr>
            <p:nvPr/>
          </p:nvSpPr>
          <p:spPr bwMode="auto">
            <a:xfrm>
              <a:off x="4403" y="3313"/>
              <a:ext cx="381" cy="244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308" name="Rectangle 123"/>
            <p:cNvSpPr>
              <a:spLocks noChangeArrowheads="1"/>
            </p:cNvSpPr>
            <p:nvPr/>
          </p:nvSpPr>
          <p:spPr bwMode="auto">
            <a:xfrm>
              <a:off x="4447" y="3357"/>
              <a:ext cx="31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JULY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1309" name="Line 124"/>
            <p:cNvSpPr>
              <a:spLocks noChangeShapeType="1"/>
            </p:cNvSpPr>
            <p:nvPr/>
          </p:nvSpPr>
          <p:spPr bwMode="auto">
            <a:xfrm>
              <a:off x="4430" y="3186"/>
              <a:ext cx="152" cy="12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0" name="Rectangle 125"/>
            <p:cNvSpPr>
              <a:spLocks noChangeArrowheads="1"/>
            </p:cNvSpPr>
            <p:nvPr/>
          </p:nvSpPr>
          <p:spPr bwMode="auto">
            <a:xfrm>
              <a:off x="4597" y="317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</p:grpSp>
      <p:sp>
        <p:nvSpPr>
          <p:cNvPr id="11273" name="Rectangle 126"/>
          <p:cNvSpPr>
            <a:spLocks noChangeArrowheads="1"/>
          </p:cNvSpPr>
          <p:nvPr/>
        </p:nvSpPr>
        <p:spPr bwMode="auto">
          <a:xfrm>
            <a:off x="3124200" y="3505200"/>
            <a:ext cx="26273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400">
                <a:solidFill>
                  <a:srgbClr val="000000"/>
                </a:solidFill>
                <a:ea typeface="新細明體" charset="-120"/>
              </a:rPr>
              <a:t>(6) Insert JANUARY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11274" name="Rectangle 12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4000" smtClean="0">
                <a:ea typeface="新細明體" charset="-120"/>
              </a:rPr>
              <a:t>Balanced trees obtained for the months of the year </a:t>
            </a:r>
            <a:r>
              <a:rPr lang="en-US" altLang="zh-TW" sz="2400" smtClean="0">
                <a:ea typeface="新細明體" charset="-120"/>
              </a:rPr>
              <a:t>(cont.)</a:t>
            </a:r>
          </a:p>
        </p:txBody>
      </p:sp>
      <p:sp>
        <p:nvSpPr>
          <p:cNvPr id="11275" name="Rectangle 128"/>
          <p:cNvSpPr>
            <a:spLocks noChangeArrowheads="1"/>
          </p:cNvSpPr>
          <p:nvPr/>
        </p:nvSpPr>
        <p:spPr bwMode="auto">
          <a:xfrm>
            <a:off x="5715000" y="6096000"/>
            <a:ext cx="1947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400">
                <a:solidFill>
                  <a:srgbClr val="000000"/>
                </a:solidFill>
                <a:ea typeface="新細明體" charset="-120"/>
              </a:rPr>
              <a:t>(8) Insert JULY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11276" name="Rectangle 129"/>
          <p:cNvSpPr>
            <a:spLocks noChangeArrowheads="1"/>
          </p:cNvSpPr>
          <p:nvPr/>
        </p:nvSpPr>
        <p:spPr bwMode="auto">
          <a:xfrm>
            <a:off x="914400" y="6096000"/>
            <a:ext cx="2860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400">
                <a:solidFill>
                  <a:srgbClr val="000000"/>
                </a:solidFill>
                <a:ea typeface="新細明體" charset="-120"/>
              </a:rPr>
              <a:t>(7) Insert DECEMBER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11277" name="Rectangle 29"/>
          <p:cNvSpPr>
            <a:spLocks noChangeArrowheads="1"/>
          </p:cNvSpPr>
          <p:nvPr/>
        </p:nvSpPr>
        <p:spPr bwMode="auto">
          <a:xfrm>
            <a:off x="1485900" y="252730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>
                <a:solidFill>
                  <a:srgbClr val="000000"/>
                </a:solidFill>
                <a:ea typeface="新細明體" charset="-120"/>
              </a:rPr>
              <a:t>0</a:t>
            </a:r>
            <a:endParaRPr lang="en-US" altLang="zh-TW" sz="160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52400" y="1371600"/>
          <a:ext cx="8839200" cy="553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點陣圖影像" r:id="rId3" imgW="5191850" imgH="4525007" progId="Paint.Picture">
                  <p:embed/>
                </p:oleObj>
              </mc:Choice>
              <mc:Fallback>
                <p:oleObj name="點陣圖影像" r:id="rId3" imgW="5191850" imgH="452500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8839200" cy="553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50C92A4E-3F36-45A4-B531-AD6BF36DE08A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11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1166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581400" y="3352800"/>
            <a:ext cx="22098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3200400" y="3565525"/>
            <a:ext cx="33528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tx1"/>
                </a:solidFill>
                <a:ea typeface="新細明體" charset="-120"/>
              </a:rPr>
              <a:t>(9) Insert FEBRUARY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4114800" y="6477000"/>
            <a:ext cx="15240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1066800" y="61722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tx1"/>
                </a:solidFill>
                <a:ea typeface="新細明體" charset="-120"/>
              </a:rPr>
              <a:t>(10) Insert JUNE</a:t>
            </a:r>
          </a:p>
        </p:txBody>
      </p:sp>
      <p:sp>
        <p:nvSpPr>
          <p:cNvPr id="12297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4000" smtClean="0">
                <a:ea typeface="新細明體" charset="-120"/>
              </a:rPr>
              <a:t>Balanced trees obtained for the months of the year</a:t>
            </a:r>
            <a:r>
              <a:rPr lang="en-US" altLang="zh-TW" sz="3600" smtClean="0">
                <a:ea typeface="新細明體" charset="-120"/>
              </a:rPr>
              <a:t> </a:t>
            </a:r>
            <a:r>
              <a:rPr lang="en-US" altLang="zh-TW" sz="2400" smtClean="0">
                <a:ea typeface="新細明體" charset="-120"/>
              </a:rPr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59D01041-A893-431F-8B21-ECA9214D90F3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12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842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762000" y="1295400"/>
            <a:ext cx="7508875" cy="2787650"/>
            <a:chOff x="477" y="740"/>
            <a:chExt cx="4730" cy="1476"/>
          </a:xfrm>
        </p:grpSpPr>
        <p:sp>
          <p:nvSpPr>
            <p:cNvPr id="13375" name="Oval 4"/>
            <p:cNvSpPr>
              <a:spLocks noChangeArrowheads="1"/>
            </p:cNvSpPr>
            <p:nvPr/>
          </p:nvSpPr>
          <p:spPr bwMode="auto">
            <a:xfrm>
              <a:off x="3682" y="847"/>
              <a:ext cx="402" cy="210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76" name="Rectangle 5"/>
            <p:cNvSpPr>
              <a:spLocks noChangeArrowheads="1"/>
            </p:cNvSpPr>
            <p:nvPr/>
          </p:nvSpPr>
          <p:spPr bwMode="auto">
            <a:xfrm>
              <a:off x="3768" y="884"/>
              <a:ext cx="23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JAN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77" name="Oval 6"/>
            <p:cNvSpPr>
              <a:spLocks noChangeArrowheads="1"/>
            </p:cNvSpPr>
            <p:nvPr/>
          </p:nvSpPr>
          <p:spPr bwMode="auto">
            <a:xfrm>
              <a:off x="3202" y="1102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78" name="Rectangle 7"/>
            <p:cNvSpPr>
              <a:spLocks noChangeArrowheads="1"/>
            </p:cNvSpPr>
            <p:nvPr/>
          </p:nvSpPr>
          <p:spPr bwMode="auto">
            <a:xfrm>
              <a:off x="3279" y="1141"/>
              <a:ext cx="25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DEC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79" name="Oval 8"/>
            <p:cNvSpPr>
              <a:spLocks noChangeArrowheads="1"/>
            </p:cNvSpPr>
            <p:nvPr/>
          </p:nvSpPr>
          <p:spPr bwMode="auto">
            <a:xfrm>
              <a:off x="2850" y="1423"/>
              <a:ext cx="403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80" name="Oval 9"/>
            <p:cNvSpPr>
              <a:spLocks noChangeArrowheads="1"/>
            </p:cNvSpPr>
            <p:nvPr/>
          </p:nvSpPr>
          <p:spPr bwMode="auto">
            <a:xfrm>
              <a:off x="3479" y="1423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81" name="Rectangle 10"/>
            <p:cNvSpPr>
              <a:spLocks noChangeArrowheads="1"/>
            </p:cNvSpPr>
            <p:nvPr/>
          </p:nvSpPr>
          <p:spPr bwMode="auto">
            <a:xfrm>
              <a:off x="3562" y="1464"/>
              <a:ext cx="23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FEB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82" name="Oval 11"/>
            <p:cNvSpPr>
              <a:spLocks noChangeArrowheads="1"/>
            </p:cNvSpPr>
            <p:nvPr/>
          </p:nvSpPr>
          <p:spPr bwMode="auto">
            <a:xfrm>
              <a:off x="4084" y="1107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83" name="Line 12"/>
            <p:cNvSpPr>
              <a:spLocks noChangeShapeType="1"/>
            </p:cNvSpPr>
            <p:nvPr/>
          </p:nvSpPr>
          <p:spPr bwMode="auto">
            <a:xfrm flipH="1">
              <a:off x="3531" y="1027"/>
              <a:ext cx="210" cy="10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4" name="Line 13"/>
            <p:cNvSpPr>
              <a:spLocks noChangeShapeType="1"/>
            </p:cNvSpPr>
            <p:nvPr/>
          </p:nvSpPr>
          <p:spPr bwMode="auto">
            <a:xfrm>
              <a:off x="4032" y="1022"/>
              <a:ext cx="185" cy="9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5" name="Line 14"/>
            <p:cNvSpPr>
              <a:spLocks noChangeShapeType="1"/>
            </p:cNvSpPr>
            <p:nvPr/>
          </p:nvSpPr>
          <p:spPr bwMode="auto">
            <a:xfrm flipH="1">
              <a:off x="3111" y="1295"/>
              <a:ext cx="178" cy="133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6" name="Line 15"/>
            <p:cNvSpPr>
              <a:spLocks noChangeShapeType="1"/>
            </p:cNvSpPr>
            <p:nvPr/>
          </p:nvSpPr>
          <p:spPr bwMode="auto">
            <a:xfrm>
              <a:off x="3544" y="1283"/>
              <a:ext cx="152" cy="14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7" name="Rectangle 16"/>
            <p:cNvSpPr>
              <a:spLocks noChangeArrowheads="1"/>
            </p:cNvSpPr>
            <p:nvPr/>
          </p:nvSpPr>
          <p:spPr bwMode="auto">
            <a:xfrm>
              <a:off x="3839" y="740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88" name="Rectangle 17"/>
            <p:cNvSpPr>
              <a:spLocks noChangeArrowheads="1"/>
            </p:cNvSpPr>
            <p:nvPr/>
          </p:nvSpPr>
          <p:spPr bwMode="auto">
            <a:xfrm>
              <a:off x="3321" y="1002"/>
              <a:ext cx="7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+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89" name="Rectangle 18"/>
            <p:cNvSpPr>
              <a:spLocks noChangeArrowheads="1"/>
            </p:cNvSpPr>
            <p:nvPr/>
          </p:nvSpPr>
          <p:spPr bwMode="auto">
            <a:xfrm>
              <a:off x="3385" y="1002"/>
              <a:ext cx="6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90" name="Rectangle 19"/>
            <p:cNvSpPr>
              <a:spLocks noChangeArrowheads="1"/>
            </p:cNvSpPr>
            <p:nvPr/>
          </p:nvSpPr>
          <p:spPr bwMode="auto">
            <a:xfrm>
              <a:off x="810" y="1632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91" name="Rectangle 20"/>
            <p:cNvSpPr>
              <a:spLocks noChangeArrowheads="1"/>
            </p:cNvSpPr>
            <p:nvPr/>
          </p:nvSpPr>
          <p:spPr bwMode="auto">
            <a:xfrm>
              <a:off x="4279" y="1013"/>
              <a:ext cx="6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92" name="Rectangle 21"/>
            <p:cNvSpPr>
              <a:spLocks noChangeArrowheads="1"/>
            </p:cNvSpPr>
            <p:nvPr/>
          </p:nvSpPr>
          <p:spPr bwMode="auto">
            <a:xfrm>
              <a:off x="4144" y="1147"/>
              <a:ext cx="29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93" name="Rectangle 22"/>
            <p:cNvSpPr>
              <a:spLocks noChangeArrowheads="1"/>
            </p:cNvSpPr>
            <p:nvPr/>
          </p:nvSpPr>
          <p:spPr bwMode="auto">
            <a:xfrm>
              <a:off x="2917" y="1464"/>
              <a:ext cx="27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AUG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94" name="Oval 23"/>
            <p:cNvSpPr>
              <a:spLocks noChangeArrowheads="1"/>
            </p:cNvSpPr>
            <p:nvPr/>
          </p:nvSpPr>
          <p:spPr bwMode="auto">
            <a:xfrm>
              <a:off x="4442" y="1423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95" name="Rectangle 24"/>
            <p:cNvSpPr>
              <a:spLocks noChangeArrowheads="1"/>
            </p:cNvSpPr>
            <p:nvPr/>
          </p:nvSpPr>
          <p:spPr bwMode="auto">
            <a:xfrm>
              <a:off x="4506" y="1464"/>
              <a:ext cx="27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NOV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96" name="Line 25"/>
            <p:cNvSpPr>
              <a:spLocks noChangeShapeType="1"/>
            </p:cNvSpPr>
            <p:nvPr/>
          </p:nvSpPr>
          <p:spPr bwMode="auto">
            <a:xfrm>
              <a:off x="4409" y="1295"/>
              <a:ext cx="210" cy="129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7" name="Rectangle 26"/>
            <p:cNvSpPr>
              <a:spLocks noChangeArrowheads="1"/>
            </p:cNvSpPr>
            <p:nvPr/>
          </p:nvSpPr>
          <p:spPr bwMode="auto">
            <a:xfrm>
              <a:off x="3988" y="1336"/>
              <a:ext cx="4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98" name="Rectangle 27"/>
            <p:cNvSpPr>
              <a:spLocks noChangeArrowheads="1"/>
            </p:cNvSpPr>
            <p:nvPr/>
          </p:nvSpPr>
          <p:spPr bwMode="auto">
            <a:xfrm>
              <a:off x="4031" y="1336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99" name="Rectangle 28"/>
            <p:cNvSpPr>
              <a:spLocks noChangeArrowheads="1"/>
            </p:cNvSpPr>
            <p:nvPr/>
          </p:nvSpPr>
          <p:spPr bwMode="auto">
            <a:xfrm>
              <a:off x="3002" y="1331"/>
              <a:ext cx="7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+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00" name="Rectangle 29"/>
            <p:cNvSpPr>
              <a:spLocks noChangeArrowheads="1"/>
            </p:cNvSpPr>
            <p:nvPr/>
          </p:nvSpPr>
          <p:spPr bwMode="auto">
            <a:xfrm>
              <a:off x="3066" y="1331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01" name="Oval 30"/>
            <p:cNvSpPr>
              <a:spLocks noChangeArrowheads="1"/>
            </p:cNvSpPr>
            <p:nvPr/>
          </p:nvSpPr>
          <p:spPr bwMode="auto">
            <a:xfrm>
              <a:off x="4380" y="1717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402" name="Rectangle 31"/>
            <p:cNvSpPr>
              <a:spLocks noChangeArrowheads="1"/>
            </p:cNvSpPr>
            <p:nvPr/>
          </p:nvSpPr>
          <p:spPr bwMode="auto">
            <a:xfrm>
              <a:off x="4428" y="1760"/>
              <a:ext cx="29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03" name="Rectangle 32"/>
            <p:cNvSpPr>
              <a:spLocks noChangeArrowheads="1"/>
            </p:cNvSpPr>
            <p:nvPr/>
          </p:nvSpPr>
          <p:spPr bwMode="auto">
            <a:xfrm>
              <a:off x="547" y="1749"/>
              <a:ext cx="24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APR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04" name="Oval 33"/>
            <p:cNvSpPr>
              <a:spLocks noChangeArrowheads="1"/>
            </p:cNvSpPr>
            <p:nvPr/>
          </p:nvSpPr>
          <p:spPr bwMode="auto">
            <a:xfrm>
              <a:off x="3962" y="1423"/>
              <a:ext cx="403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405" name="Rectangle 34"/>
            <p:cNvSpPr>
              <a:spLocks noChangeArrowheads="1"/>
            </p:cNvSpPr>
            <p:nvPr/>
          </p:nvSpPr>
          <p:spPr bwMode="auto">
            <a:xfrm>
              <a:off x="4009" y="1464"/>
              <a:ext cx="31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JULY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06" name="Line 35"/>
            <p:cNvSpPr>
              <a:spLocks noChangeShapeType="1"/>
            </p:cNvSpPr>
            <p:nvPr/>
          </p:nvSpPr>
          <p:spPr bwMode="auto">
            <a:xfrm>
              <a:off x="2457" y="990"/>
              <a:ext cx="349" cy="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07" name="Freeform 36"/>
            <p:cNvSpPr>
              <a:spLocks/>
            </p:cNvSpPr>
            <p:nvPr/>
          </p:nvSpPr>
          <p:spPr bwMode="auto">
            <a:xfrm>
              <a:off x="2754" y="969"/>
              <a:ext cx="52" cy="41"/>
            </a:xfrm>
            <a:custGeom>
              <a:avLst/>
              <a:gdLst>
                <a:gd name="T0" fmla="*/ 0 w 52"/>
                <a:gd name="T1" fmla="*/ 41 h 41"/>
                <a:gd name="T2" fmla="*/ 52 w 52"/>
                <a:gd name="T3" fmla="*/ 21 h 41"/>
                <a:gd name="T4" fmla="*/ 0 w 52"/>
                <a:gd name="T5" fmla="*/ 0 h 41"/>
                <a:gd name="T6" fmla="*/ 0 60000 65536"/>
                <a:gd name="T7" fmla="*/ 0 60000 65536"/>
                <a:gd name="T8" fmla="*/ 0 60000 65536"/>
                <a:gd name="T9" fmla="*/ 0 w 52"/>
                <a:gd name="T10" fmla="*/ 0 h 41"/>
                <a:gd name="T11" fmla="*/ 52 w 52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41">
                  <a:moveTo>
                    <a:pt x="0" y="41"/>
                  </a:moveTo>
                  <a:cubicBezTo>
                    <a:pt x="12" y="28"/>
                    <a:pt x="32" y="21"/>
                    <a:pt x="52" y="21"/>
                  </a:cubicBezTo>
                  <a:cubicBezTo>
                    <a:pt x="32" y="21"/>
                    <a:pt x="12" y="13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08" name="Rectangle 37"/>
            <p:cNvSpPr>
              <a:spLocks noChangeArrowheads="1"/>
            </p:cNvSpPr>
            <p:nvPr/>
          </p:nvSpPr>
          <p:spPr bwMode="auto">
            <a:xfrm>
              <a:off x="2541" y="851"/>
              <a:ext cx="17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RR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09" name="Oval 38"/>
            <p:cNvSpPr>
              <a:spLocks noChangeArrowheads="1"/>
            </p:cNvSpPr>
            <p:nvPr/>
          </p:nvSpPr>
          <p:spPr bwMode="auto">
            <a:xfrm>
              <a:off x="4805" y="1715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410" name="Rectangle 39"/>
            <p:cNvSpPr>
              <a:spLocks noChangeArrowheads="1"/>
            </p:cNvSpPr>
            <p:nvPr/>
          </p:nvSpPr>
          <p:spPr bwMode="auto">
            <a:xfrm>
              <a:off x="4861" y="1754"/>
              <a:ext cx="25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OCT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11" name="Line 40"/>
            <p:cNvSpPr>
              <a:spLocks noChangeShapeType="1"/>
            </p:cNvSpPr>
            <p:nvPr/>
          </p:nvSpPr>
          <p:spPr bwMode="auto">
            <a:xfrm flipH="1">
              <a:off x="4078" y="1319"/>
              <a:ext cx="162" cy="11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2" name="Line 41"/>
            <p:cNvSpPr>
              <a:spLocks noChangeShapeType="1"/>
            </p:cNvSpPr>
            <p:nvPr/>
          </p:nvSpPr>
          <p:spPr bwMode="auto">
            <a:xfrm>
              <a:off x="4817" y="1581"/>
              <a:ext cx="171" cy="13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3" name="Rectangle 42"/>
            <p:cNvSpPr>
              <a:spLocks noChangeArrowheads="1"/>
            </p:cNvSpPr>
            <p:nvPr/>
          </p:nvSpPr>
          <p:spPr bwMode="auto">
            <a:xfrm>
              <a:off x="4442" y="1626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14" name="Rectangle 43"/>
            <p:cNvSpPr>
              <a:spLocks noChangeArrowheads="1"/>
            </p:cNvSpPr>
            <p:nvPr/>
          </p:nvSpPr>
          <p:spPr bwMode="auto">
            <a:xfrm>
              <a:off x="2314" y="1621"/>
              <a:ext cx="4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15" name="Rectangle 44"/>
            <p:cNvSpPr>
              <a:spLocks noChangeArrowheads="1"/>
            </p:cNvSpPr>
            <p:nvPr/>
          </p:nvSpPr>
          <p:spPr bwMode="auto">
            <a:xfrm>
              <a:off x="2349" y="1621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16" name="Oval 45"/>
            <p:cNvSpPr>
              <a:spLocks noChangeArrowheads="1"/>
            </p:cNvSpPr>
            <p:nvPr/>
          </p:nvSpPr>
          <p:spPr bwMode="auto">
            <a:xfrm>
              <a:off x="1309" y="835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417" name="Rectangle 46"/>
            <p:cNvSpPr>
              <a:spLocks noChangeArrowheads="1"/>
            </p:cNvSpPr>
            <p:nvPr/>
          </p:nvSpPr>
          <p:spPr bwMode="auto">
            <a:xfrm>
              <a:off x="1399" y="873"/>
              <a:ext cx="23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JAN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18" name="Oval 47"/>
            <p:cNvSpPr>
              <a:spLocks noChangeArrowheads="1"/>
            </p:cNvSpPr>
            <p:nvPr/>
          </p:nvSpPr>
          <p:spPr bwMode="auto">
            <a:xfrm>
              <a:off x="829" y="1091"/>
              <a:ext cx="402" cy="210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419" name="Rectangle 48"/>
            <p:cNvSpPr>
              <a:spLocks noChangeArrowheads="1"/>
            </p:cNvSpPr>
            <p:nvPr/>
          </p:nvSpPr>
          <p:spPr bwMode="auto">
            <a:xfrm>
              <a:off x="902" y="1130"/>
              <a:ext cx="25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DEC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20" name="Freeform 49"/>
            <p:cNvSpPr>
              <a:spLocks/>
            </p:cNvSpPr>
            <p:nvPr/>
          </p:nvSpPr>
          <p:spPr bwMode="auto">
            <a:xfrm>
              <a:off x="478" y="1411"/>
              <a:ext cx="402" cy="211"/>
            </a:xfrm>
            <a:custGeom>
              <a:avLst/>
              <a:gdLst>
                <a:gd name="T0" fmla="*/ 402 w 402"/>
                <a:gd name="T1" fmla="*/ 105 h 211"/>
                <a:gd name="T2" fmla="*/ 200 w 402"/>
                <a:gd name="T3" fmla="*/ 0 h 211"/>
                <a:gd name="T4" fmla="*/ 0 w 402"/>
                <a:gd name="T5" fmla="*/ 105 h 211"/>
                <a:gd name="T6" fmla="*/ 200 w 402"/>
                <a:gd name="T7" fmla="*/ 211 h 211"/>
                <a:gd name="T8" fmla="*/ 402 w 402"/>
                <a:gd name="T9" fmla="*/ 105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211"/>
                <a:gd name="T17" fmla="*/ 402 w 402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211">
                  <a:moveTo>
                    <a:pt x="402" y="105"/>
                  </a:moveTo>
                  <a:cubicBezTo>
                    <a:pt x="402" y="47"/>
                    <a:pt x="312" y="0"/>
                    <a:pt x="200" y="0"/>
                  </a:cubicBezTo>
                  <a:cubicBezTo>
                    <a:pt x="90" y="0"/>
                    <a:pt x="0" y="47"/>
                    <a:pt x="0" y="105"/>
                  </a:cubicBezTo>
                  <a:cubicBezTo>
                    <a:pt x="0" y="164"/>
                    <a:pt x="90" y="211"/>
                    <a:pt x="200" y="211"/>
                  </a:cubicBezTo>
                  <a:cubicBezTo>
                    <a:pt x="312" y="211"/>
                    <a:pt x="402" y="164"/>
                    <a:pt x="402" y="105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1" name="Oval 50"/>
            <p:cNvSpPr>
              <a:spLocks noChangeArrowheads="1"/>
            </p:cNvSpPr>
            <p:nvPr/>
          </p:nvSpPr>
          <p:spPr bwMode="auto">
            <a:xfrm>
              <a:off x="1106" y="1411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422" name="Rectangle 51"/>
            <p:cNvSpPr>
              <a:spLocks noChangeArrowheads="1"/>
            </p:cNvSpPr>
            <p:nvPr/>
          </p:nvSpPr>
          <p:spPr bwMode="auto">
            <a:xfrm>
              <a:off x="1193" y="1448"/>
              <a:ext cx="23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FEB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23" name="Oval 52"/>
            <p:cNvSpPr>
              <a:spLocks noChangeArrowheads="1"/>
            </p:cNvSpPr>
            <p:nvPr/>
          </p:nvSpPr>
          <p:spPr bwMode="auto">
            <a:xfrm>
              <a:off x="1711" y="1095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424" name="Line 53"/>
            <p:cNvSpPr>
              <a:spLocks noChangeShapeType="1"/>
            </p:cNvSpPr>
            <p:nvPr/>
          </p:nvSpPr>
          <p:spPr bwMode="auto">
            <a:xfrm flipH="1">
              <a:off x="1159" y="1015"/>
              <a:ext cx="209" cy="10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5" name="Line 54"/>
            <p:cNvSpPr>
              <a:spLocks noChangeShapeType="1"/>
            </p:cNvSpPr>
            <p:nvPr/>
          </p:nvSpPr>
          <p:spPr bwMode="auto">
            <a:xfrm>
              <a:off x="1659" y="1011"/>
              <a:ext cx="185" cy="9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6" name="Line 55"/>
            <p:cNvSpPr>
              <a:spLocks noChangeShapeType="1"/>
            </p:cNvSpPr>
            <p:nvPr/>
          </p:nvSpPr>
          <p:spPr bwMode="auto">
            <a:xfrm flipH="1">
              <a:off x="738" y="1283"/>
              <a:ext cx="178" cy="133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7" name="Line 56"/>
            <p:cNvSpPr>
              <a:spLocks noChangeShapeType="1"/>
            </p:cNvSpPr>
            <p:nvPr/>
          </p:nvSpPr>
          <p:spPr bwMode="auto">
            <a:xfrm>
              <a:off x="1171" y="1272"/>
              <a:ext cx="152" cy="14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8" name="Rectangle 57"/>
            <p:cNvSpPr>
              <a:spLocks noChangeArrowheads="1"/>
            </p:cNvSpPr>
            <p:nvPr/>
          </p:nvSpPr>
          <p:spPr bwMode="auto">
            <a:xfrm>
              <a:off x="1462" y="740"/>
              <a:ext cx="4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29" name="Rectangle 58"/>
            <p:cNvSpPr>
              <a:spLocks noChangeArrowheads="1"/>
            </p:cNvSpPr>
            <p:nvPr/>
          </p:nvSpPr>
          <p:spPr bwMode="auto">
            <a:xfrm>
              <a:off x="1498" y="740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30" name="Rectangle 59"/>
            <p:cNvSpPr>
              <a:spLocks noChangeArrowheads="1"/>
            </p:cNvSpPr>
            <p:nvPr/>
          </p:nvSpPr>
          <p:spPr bwMode="auto">
            <a:xfrm>
              <a:off x="966" y="991"/>
              <a:ext cx="7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+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31" name="Rectangle 60"/>
            <p:cNvSpPr>
              <a:spLocks noChangeArrowheads="1"/>
            </p:cNvSpPr>
            <p:nvPr/>
          </p:nvSpPr>
          <p:spPr bwMode="auto">
            <a:xfrm>
              <a:off x="1030" y="991"/>
              <a:ext cx="6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32" name="Rectangle 61"/>
            <p:cNvSpPr>
              <a:spLocks noChangeArrowheads="1"/>
            </p:cNvSpPr>
            <p:nvPr/>
          </p:nvSpPr>
          <p:spPr bwMode="auto">
            <a:xfrm>
              <a:off x="1299" y="1258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33" name="Rectangle 62"/>
            <p:cNvSpPr>
              <a:spLocks noChangeArrowheads="1"/>
            </p:cNvSpPr>
            <p:nvPr/>
          </p:nvSpPr>
          <p:spPr bwMode="auto">
            <a:xfrm>
              <a:off x="1867" y="985"/>
              <a:ext cx="4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34" name="Rectangle 63"/>
            <p:cNvSpPr>
              <a:spLocks noChangeArrowheads="1"/>
            </p:cNvSpPr>
            <p:nvPr/>
          </p:nvSpPr>
          <p:spPr bwMode="auto">
            <a:xfrm>
              <a:off x="1902" y="985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35" name="Rectangle 64"/>
            <p:cNvSpPr>
              <a:spLocks noChangeArrowheads="1"/>
            </p:cNvSpPr>
            <p:nvPr/>
          </p:nvSpPr>
          <p:spPr bwMode="auto">
            <a:xfrm>
              <a:off x="1767" y="1135"/>
              <a:ext cx="29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36" name="Rectangle 65"/>
            <p:cNvSpPr>
              <a:spLocks noChangeArrowheads="1"/>
            </p:cNvSpPr>
            <p:nvPr/>
          </p:nvSpPr>
          <p:spPr bwMode="auto">
            <a:xfrm>
              <a:off x="533" y="1453"/>
              <a:ext cx="27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AUG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37" name="Oval 66"/>
            <p:cNvSpPr>
              <a:spLocks noChangeArrowheads="1"/>
            </p:cNvSpPr>
            <p:nvPr/>
          </p:nvSpPr>
          <p:spPr bwMode="auto">
            <a:xfrm>
              <a:off x="2069" y="1411"/>
              <a:ext cx="403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438" name="Rectangle 67"/>
            <p:cNvSpPr>
              <a:spLocks noChangeArrowheads="1"/>
            </p:cNvSpPr>
            <p:nvPr/>
          </p:nvSpPr>
          <p:spPr bwMode="auto">
            <a:xfrm>
              <a:off x="2122" y="1448"/>
              <a:ext cx="29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39" name="Line 68"/>
            <p:cNvSpPr>
              <a:spLocks noChangeShapeType="1"/>
            </p:cNvSpPr>
            <p:nvPr/>
          </p:nvSpPr>
          <p:spPr bwMode="auto">
            <a:xfrm>
              <a:off x="2037" y="1283"/>
              <a:ext cx="209" cy="129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0" name="Rectangle 69"/>
            <p:cNvSpPr>
              <a:spLocks noChangeArrowheads="1"/>
            </p:cNvSpPr>
            <p:nvPr/>
          </p:nvSpPr>
          <p:spPr bwMode="auto">
            <a:xfrm>
              <a:off x="2264" y="1309"/>
              <a:ext cx="4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41" name="Rectangle 70"/>
            <p:cNvSpPr>
              <a:spLocks noChangeArrowheads="1"/>
            </p:cNvSpPr>
            <p:nvPr/>
          </p:nvSpPr>
          <p:spPr bwMode="auto">
            <a:xfrm>
              <a:off x="2307" y="1309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2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42" name="Rectangle 71"/>
            <p:cNvSpPr>
              <a:spLocks noChangeArrowheads="1"/>
            </p:cNvSpPr>
            <p:nvPr/>
          </p:nvSpPr>
          <p:spPr bwMode="auto">
            <a:xfrm>
              <a:off x="618" y="1297"/>
              <a:ext cx="7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+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43" name="Rectangle 72"/>
            <p:cNvSpPr>
              <a:spLocks noChangeArrowheads="1"/>
            </p:cNvSpPr>
            <p:nvPr/>
          </p:nvSpPr>
          <p:spPr bwMode="auto">
            <a:xfrm>
              <a:off x="682" y="1297"/>
              <a:ext cx="6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44" name="Oval 73"/>
            <p:cNvSpPr>
              <a:spLocks noChangeArrowheads="1"/>
            </p:cNvSpPr>
            <p:nvPr/>
          </p:nvSpPr>
          <p:spPr bwMode="auto">
            <a:xfrm>
              <a:off x="477" y="1706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445" name="Oval 74"/>
            <p:cNvSpPr>
              <a:spLocks noChangeArrowheads="1"/>
            </p:cNvSpPr>
            <p:nvPr/>
          </p:nvSpPr>
          <p:spPr bwMode="auto">
            <a:xfrm>
              <a:off x="1590" y="1411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446" name="Rectangle 75"/>
            <p:cNvSpPr>
              <a:spLocks noChangeArrowheads="1"/>
            </p:cNvSpPr>
            <p:nvPr/>
          </p:nvSpPr>
          <p:spPr bwMode="auto">
            <a:xfrm>
              <a:off x="1633" y="1448"/>
              <a:ext cx="31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JULY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47" name="Oval 76"/>
            <p:cNvSpPr>
              <a:spLocks noChangeArrowheads="1"/>
            </p:cNvSpPr>
            <p:nvPr/>
          </p:nvSpPr>
          <p:spPr bwMode="auto">
            <a:xfrm>
              <a:off x="1590" y="1703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633" y="1743"/>
              <a:ext cx="31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JUNE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49" name="Oval 78"/>
            <p:cNvSpPr>
              <a:spLocks noChangeArrowheads="1"/>
            </p:cNvSpPr>
            <p:nvPr/>
          </p:nvSpPr>
          <p:spPr bwMode="auto">
            <a:xfrm>
              <a:off x="2072" y="1703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450" name="Line 79"/>
            <p:cNvSpPr>
              <a:spLocks noChangeShapeType="1"/>
            </p:cNvSpPr>
            <p:nvPr/>
          </p:nvSpPr>
          <p:spPr bwMode="auto">
            <a:xfrm flipH="1">
              <a:off x="1705" y="1307"/>
              <a:ext cx="162" cy="11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1" name="Line 80"/>
            <p:cNvSpPr>
              <a:spLocks noChangeShapeType="1"/>
            </p:cNvSpPr>
            <p:nvPr/>
          </p:nvSpPr>
          <p:spPr bwMode="auto">
            <a:xfrm>
              <a:off x="1829" y="1620"/>
              <a:ext cx="0" cy="8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2" name="Line 81"/>
            <p:cNvSpPr>
              <a:spLocks noChangeShapeType="1"/>
            </p:cNvSpPr>
            <p:nvPr/>
          </p:nvSpPr>
          <p:spPr bwMode="auto">
            <a:xfrm>
              <a:off x="2445" y="1569"/>
              <a:ext cx="0" cy="18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3" name="Line 82"/>
            <p:cNvSpPr>
              <a:spLocks noChangeShapeType="1"/>
            </p:cNvSpPr>
            <p:nvPr/>
          </p:nvSpPr>
          <p:spPr bwMode="auto">
            <a:xfrm>
              <a:off x="524" y="1584"/>
              <a:ext cx="0" cy="16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4" name="Rectangle 83"/>
            <p:cNvSpPr>
              <a:spLocks noChangeArrowheads="1"/>
            </p:cNvSpPr>
            <p:nvPr/>
          </p:nvSpPr>
          <p:spPr bwMode="auto">
            <a:xfrm>
              <a:off x="1682" y="1621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55" name="Rectangle 84"/>
            <p:cNvSpPr>
              <a:spLocks noChangeArrowheads="1"/>
            </p:cNvSpPr>
            <p:nvPr/>
          </p:nvSpPr>
          <p:spPr bwMode="auto">
            <a:xfrm>
              <a:off x="1626" y="1320"/>
              <a:ext cx="4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56" name="Rectangle 85"/>
            <p:cNvSpPr>
              <a:spLocks noChangeArrowheads="1"/>
            </p:cNvSpPr>
            <p:nvPr/>
          </p:nvSpPr>
          <p:spPr bwMode="auto">
            <a:xfrm>
              <a:off x="1661" y="1320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57" name="Rectangle 86"/>
            <p:cNvSpPr>
              <a:spLocks noChangeArrowheads="1"/>
            </p:cNvSpPr>
            <p:nvPr/>
          </p:nvSpPr>
          <p:spPr bwMode="auto">
            <a:xfrm>
              <a:off x="2129" y="1743"/>
              <a:ext cx="27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NOV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58" name="Rectangle 87"/>
            <p:cNvSpPr>
              <a:spLocks noChangeArrowheads="1"/>
            </p:cNvSpPr>
            <p:nvPr/>
          </p:nvSpPr>
          <p:spPr bwMode="auto">
            <a:xfrm>
              <a:off x="2101" y="1927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59" name="Oval 88"/>
            <p:cNvSpPr>
              <a:spLocks noChangeArrowheads="1"/>
            </p:cNvSpPr>
            <p:nvPr/>
          </p:nvSpPr>
          <p:spPr bwMode="auto">
            <a:xfrm>
              <a:off x="2072" y="2005"/>
              <a:ext cx="402" cy="211"/>
            </a:xfrm>
            <a:prstGeom prst="ellipse">
              <a:avLst/>
            </a:pr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460" name="Oval 89"/>
            <p:cNvSpPr>
              <a:spLocks noChangeArrowheads="1"/>
            </p:cNvSpPr>
            <p:nvPr/>
          </p:nvSpPr>
          <p:spPr bwMode="auto">
            <a:xfrm>
              <a:off x="2072" y="2005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461" name="Line 90"/>
            <p:cNvSpPr>
              <a:spLocks noChangeShapeType="1"/>
            </p:cNvSpPr>
            <p:nvPr/>
          </p:nvSpPr>
          <p:spPr bwMode="auto">
            <a:xfrm>
              <a:off x="2445" y="1871"/>
              <a:ext cx="0" cy="18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62" name="Rectangle 91"/>
            <p:cNvSpPr>
              <a:spLocks noChangeArrowheads="1"/>
            </p:cNvSpPr>
            <p:nvPr/>
          </p:nvSpPr>
          <p:spPr bwMode="auto">
            <a:xfrm>
              <a:off x="2144" y="2050"/>
              <a:ext cx="25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OCT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63" name="Oval 92"/>
            <p:cNvSpPr>
              <a:spLocks noChangeArrowheads="1"/>
            </p:cNvSpPr>
            <p:nvPr/>
          </p:nvSpPr>
          <p:spPr bwMode="auto">
            <a:xfrm>
              <a:off x="3951" y="1717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464" name="Rectangle 93"/>
            <p:cNvSpPr>
              <a:spLocks noChangeArrowheads="1"/>
            </p:cNvSpPr>
            <p:nvPr/>
          </p:nvSpPr>
          <p:spPr bwMode="auto">
            <a:xfrm>
              <a:off x="3988" y="1760"/>
              <a:ext cx="31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JUNE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65" name="Line 94"/>
            <p:cNvSpPr>
              <a:spLocks noChangeShapeType="1"/>
            </p:cNvSpPr>
            <p:nvPr/>
          </p:nvSpPr>
          <p:spPr bwMode="auto">
            <a:xfrm flipH="1">
              <a:off x="4516" y="1625"/>
              <a:ext cx="48" cy="97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66" name="Rectangle 95"/>
            <p:cNvSpPr>
              <a:spLocks noChangeArrowheads="1"/>
            </p:cNvSpPr>
            <p:nvPr/>
          </p:nvSpPr>
          <p:spPr bwMode="auto">
            <a:xfrm>
              <a:off x="3726" y="1331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67" name="Rectangle 96"/>
            <p:cNvSpPr>
              <a:spLocks noChangeArrowheads="1"/>
            </p:cNvSpPr>
            <p:nvPr/>
          </p:nvSpPr>
          <p:spPr bwMode="auto">
            <a:xfrm>
              <a:off x="2924" y="1765"/>
              <a:ext cx="24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APR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68" name="Oval 97"/>
            <p:cNvSpPr>
              <a:spLocks noChangeArrowheads="1"/>
            </p:cNvSpPr>
            <p:nvPr/>
          </p:nvSpPr>
          <p:spPr bwMode="auto">
            <a:xfrm>
              <a:off x="2851" y="1723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469" name="Line 98"/>
            <p:cNvSpPr>
              <a:spLocks noChangeShapeType="1"/>
            </p:cNvSpPr>
            <p:nvPr/>
          </p:nvSpPr>
          <p:spPr bwMode="auto">
            <a:xfrm>
              <a:off x="2898" y="1601"/>
              <a:ext cx="0" cy="16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0" name="Rectangle 99"/>
            <p:cNvSpPr>
              <a:spLocks noChangeArrowheads="1"/>
            </p:cNvSpPr>
            <p:nvPr/>
          </p:nvSpPr>
          <p:spPr bwMode="auto">
            <a:xfrm>
              <a:off x="4705" y="1336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71" name="Rectangle 100"/>
            <p:cNvSpPr>
              <a:spLocks noChangeArrowheads="1"/>
            </p:cNvSpPr>
            <p:nvPr/>
          </p:nvSpPr>
          <p:spPr bwMode="auto">
            <a:xfrm>
              <a:off x="3137" y="1649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72" name="Line 101"/>
            <p:cNvSpPr>
              <a:spLocks noChangeShapeType="1"/>
            </p:cNvSpPr>
            <p:nvPr/>
          </p:nvSpPr>
          <p:spPr bwMode="auto">
            <a:xfrm>
              <a:off x="4299" y="1606"/>
              <a:ext cx="0" cy="14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3" name="Rectangle 102"/>
            <p:cNvSpPr>
              <a:spLocks noChangeArrowheads="1"/>
            </p:cNvSpPr>
            <p:nvPr/>
          </p:nvSpPr>
          <p:spPr bwMode="auto">
            <a:xfrm>
              <a:off x="3995" y="1643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474" name="Rectangle 103"/>
            <p:cNvSpPr>
              <a:spLocks noChangeArrowheads="1"/>
            </p:cNvSpPr>
            <p:nvPr/>
          </p:nvSpPr>
          <p:spPr bwMode="auto">
            <a:xfrm>
              <a:off x="5052" y="1615"/>
              <a:ext cx="6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</p:grpSp>
      <p:sp>
        <p:nvSpPr>
          <p:cNvPr id="13317" name="Rectangle 104"/>
          <p:cNvSpPr>
            <a:spLocks noChangeArrowheads="1"/>
          </p:cNvSpPr>
          <p:nvPr/>
        </p:nvSpPr>
        <p:spPr bwMode="auto">
          <a:xfrm>
            <a:off x="4224338" y="407828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100">
                <a:solidFill>
                  <a:srgbClr val="000000"/>
                </a:solidFill>
                <a:ea typeface="新細明體" charset="-120"/>
              </a:rPr>
              <a:t>-</a:t>
            </a:r>
            <a:endParaRPr lang="en-US" altLang="zh-TW">
              <a:ea typeface="新細明體" charset="-120"/>
            </a:endParaRPr>
          </a:p>
        </p:txBody>
      </p:sp>
      <p:grpSp>
        <p:nvGrpSpPr>
          <p:cNvPr id="13318" name="Group 105"/>
          <p:cNvGrpSpPr>
            <a:grpSpLocks/>
          </p:cNvGrpSpPr>
          <p:nvPr/>
        </p:nvGrpSpPr>
        <p:grpSpPr bwMode="auto">
          <a:xfrm>
            <a:off x="2590800" y="3657600"/>
            <a:ext cx="5421313" cy="2779713"/>
            <a:chOff x="1097" y="2569"/>
            <a:chExt cx="3415" cy="1539"/>
          </a:xfrm>
        </p:grpSpPr>
        <p:sp>
          <p:nvSpPr>
            <p:cNvPr id="13323" name="Oval 106"/>
            <p:cNvSpPr>
              <a:spLocks noChangeArrowheads="1"/>
            </p:cNvSpPr>
            <p:nvPr/>
          </p:nvSpPr>
          <p:spPr bwMode="auto">
            <a:xfrm>
              <a:off x="2522" y="2676"/>
              <a:ext cx="402" cy="210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24" name="Rectangle 107"/>
            <p:cNvSpPr>
              <a:spLocks noChangeArrowheads="1"/>
            </p:cNvSpPr>
            <p:nvPr/>
          </p:nvSpPr>
          <p:spPr bwMode="auto">
            <a:xfrm>
              <a:off x="2598" y="2719"/>
              <a:ext cx="23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JAN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25" name="Rectangle 108"/>
            <p:cNvSpPr>
              <a:spLocks noChangeArrowheads="1"/>
            </p:cNvSpPr>
            <p:nvPr/>
          </p:nvSpPr>
          <p:spPr bwMode="auto">
            <a:xfrm>
              <a:off x="2697" y="2569"/>
              <a:ext cx="6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26" name="Oval 109"/>
            <p:cNvSpPr>
              <a:spLocks noChangeArrowheads="1"/>
            </p:cNvSpPr>
            <p:nvPr/>
          </p:nvSpPr>
          <p:spPr bwMode="auto">
            <a:xfrm>
              <a:off x="3084" y="2993"/>
              <a:ext cx="402" cy="210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27" name="Rectangle 110"/>
            <p:cNvSpPr>
              <a:spLocks noChangeArrowheads="1"/>
            </p:cNvSpPr>
            <p:nvPr/>
          </p:nvSpPr>
          <p:spPr bwMode="auto">
            <a:xfrm>
              <a:off x="3137" y="3037"/>
              <a:ext cx="2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28" name="Line 111"/>
            <p:cNvSpPr>
              <a:spLocks noChangeShapeType="1"/>
            </p:cNvSpPr>
            <p:nvPr/>
          </p:nvSpPr>
          <p:spPr bwMode="auto">
            <a:xfrm>
              <a:off x="2873" y="2851"/>
              <a:ext cx="320" cy="1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9" name="Rectangle 112"/>
            <p:cNvSpPr>
              <a:spLocks noChangeArrowheads="1"/>
            </p:cNvSpPr>
            <p:nvPr/>
          </p:nvSpPr>
          <p:spPr bwMode="auto">
            <a:xfrm>
              <a:off x="3279" y="2898"/>
              <a:ext cx="6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30" name="Oval 113"/>
            <p:cNvSpPr>
              <a:spLocks noChangeArrowheads="1"/>
            </p:cNvSpPr>
            <p:nvPr/>
          </p:nvSpPr>
          <p:spPr bwMode="auto">
            <a:xfrm>
              <a:off x="3442" y="3309"/>
              <a:ext cx="403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31" name="Rectangle 114"/>
            <p:cNvSpPr>
              <a:spLocks noChangeArrowheads="1"/>
            </p:cNvSpPr>
            <p:nvPr/>
          </p:nvSpPr>
          <p:spPr bwMode="auto">
            <a:xfrm>
              <a:off x="3506" y="3349"/>
              <a:ext cx="27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NOV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32" name="Line 115"/>
            <p:cNvSpPr>
              <a:spLocks noChangeShapeType="1"/>
            </p:cNvSpPr>
            <p:nvPr/>
          </p:nvSpPr>
          <p:spPr bwMode="auto">
            <a:xfrm>
              <a:off x="3410" y="3181"/>
              <a:ext cx="209" cy="129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3" name="Rectangle 116"/>
            <p:cNvSpPr>
              <a:spLocks noChangeArrowheads="1"/>
            </p:cNvSpPr>
            <p:nvPr/>
          </p:nvSpPr>
          <p:spPr bwMode="auto">
            <a:xfrm>
              <a:off x="2918" y="3192"/>
              <a:ext cx="4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34" name="Rectangle 117"/>
            <p:cNvSpPr>
              <a:spLocks noChangeArrowheads="1"/>
            </p:cNvSpPr>
            <p:nvPr/>
          </p:nvSpPr>
          <p:spPr bwMode="auto">
            <a:xfrm>
              <a:off x="2953" y="3192"/>
              <a:ext cx="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35" name="Oval 118"/>
            <p:cNvSpPr>
              <a:spLocks noChangeArrowheads="1"/>
            </p:cNvSpPr>
            <p:nvPr/>
          </p:nvSpPr>
          <p:spPr bwMode="auto">
            <a:xfrm>
              <a:off x="3380" y="3603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36" name="Rectangle 119"/>
            <p:cNvSpPr>
              <a:spLocks noChangeArrowheads="1"/>
            </p:cNvSpPr>
            <p:nvPr/>
          </p:nvSpPr>
          <p:spPr bwMode="auto">
            <a:xfrm>
              <a:off x="3428" y="3644"/>
              <a:ext cx="29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37" name="Oval 120"/>
            <p:cNvSpPr>
              <a:spLocks noChangeArrowheads="1"/>
            </p:cNvSpPr>
            <p:nvPr/>
          </p:nvSpPr>
          <p:spPr bwMode="auto">
            <a:xfrm>
              <a:off x="2796" y="3309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38" name="Rectangle 121"/>
            <p:cNvSpPr>
              <a:spLocks noChangeArrowheads="1"/>
            </p:cNvSpPr>
            <p:nvPr/>
          </p:nvSpPr>
          <p:spPr bwMode="auto">
            <a:xfrm>
              <a:off x="2832" y="3349"/>
              <a:ext cx="31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JULY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39" name="Oval 122"/>
            <p:cNvSpPr>
              <a:spLocks noChangeArrowheads="1"/>
            </p:cNvSpPr>
            <p:nvPr/>
          </p:nvSpPr>
          <p:spPr bwMode="auto">
            <a:xfrm>
              <a:off x="3813" y="3601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40" name="Rectangle 123"/>
            <p:cNvSpPr>
              <a:spLocks noChangeArrowheads="1"/>
            </p:cNvSpPr>
            <p:nvPr/>
          </p:nvSpPr>
          <p:spPr bwMode="auto">
            <a:xfrm>
              <a:off x="3868" y="3639"/>
              <a:ext cx="25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OCT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41" name="Line 124"/>
            <p:cNvSpPr>
              <a:spLocks noChangeShapeType="1"/>
            </p:cNvSpPr>
            <p:nvPr/>
          </p:nvSpPr>
          <p:spPr bwMode="auto">
            <a:xfrm flipH="1">
              <a:off x="3010" y="3205"/>
              <a:ext cx="230" cy="10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2" name="Line 125"/>
            <p:cNvSpPr>
              <a:spLocks noChangeShapeType="1"/>
            </p:cNvSpPr>
            <p:nvPr/>
          </p:nvSpPr>
          <p:spPr bwMode="auto">
            <a:xfrm>
              <a:off x="3817" y="3467"/>
              <a:ext cx="171" cy="13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3" name="Rectangle 126"/>
            <p:cNvSpPr>
              <a:spLocks noChangeArrowheads="1"/>
            </p:cNvSpPr>
            <p:nvPr/>
          </p:nvSpPr>
          <p:spPr bwMode="auto">
            <a:xfrm>
              <a:off x="3442" y="3511"/>
              <a:ext cx="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44" name="Oval 127"/>
            <p:cNvSpPr>
              <a:spLocks noChangeArrowheads="1"/>
            </p:cNvSpPr>
            <p:nvPr/>
          </p:nvSpPr>
          <p:spPr bwMode="auto">
            <a:xfrm>
              <a:off x="2951" y="3603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45" name="Rectangle 128"/>
            <p:cNvSpPr>
              <a:spLocks noChangeArrowheads="1"/>
            </p:cNvSpPr>
            <p:nvPr/>
          </p:nvSpPr>
          <p:spPr bwMode="auto">
            <a:xfrm>
              <a:off x="2988" y="3644"/>
              <a:ext cx="31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JUNE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46" name="Line 129"/>
            <p:cNvSpPr>
              <a:spLocks noChangeShapeType="1"/>
            </p:cNvSpPr>
            <p:nvPr/>
          </p:nvSpPr>
          <p:spPr bwMode="auto">
            <a:xfrm flipH="1">
              <a:off x="3516" y="3511"/>
              <a:ext cx="48" cy="97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7" name="Rectangle 130"/>
            <p:cNvSpPr>
              <a:spLocks noChangeArrowheads="1"/>
            </p:cNvSpPr>
            <p:nvPr/>
          </p:nvSpPr>
          <p:spPr bwMode="auto">
            <a:xfrm>
              <a:off x="3637" y="3202"/>
              <a:ext cx="4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48" name="Rectangle 131"/>
            <p:cNvSpPr>
              <a:spLocks noChangeArrowheads="1"/>
            </p:cNvSpPr>
            <p:nvPr/>
          </p:nvSpPr>
          <p:spPr bwMode="auto">
            <a:xfrm>
              <a:off x="3673" y="3202"/>
              <a:ext cx="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49" name="Line 132"/>
            <p:cNvSpPr>
              <a:spLocks noChangeShapeType="1"/>
            </p:cNvSpPr>
            <p:nvPr/>
          </p:nvSpPr>
          <p:spPr bwMode="auto">
            <a:xfrm>
              <a:off x="3077" y="3511"/>
              <a:ext cx="81" cy="92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0" name="Rectangle 133"/>
            <p:cNvSpPr>
              <a:spLocks noChangeArrowheads="1"/>
            </p:cNvSpPr>
            <p:nvPr/>
          </p:nvSpPr>
          <p:spPr bwMode="auto">
            <a:xfrm>
              <a:off x="2995" y="3528"/>
              <a:ext cx="6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51" name="Rectangle 134"/>
            <p:cNvSpPr>
              <a:spLocks noChangeArrowheads="1"/>
            </p:cNvSpPr>
            <p:nvPr/>
          </p:nvSpPr>
          <p:spPr bwMode="auto">
            <a:xfrm>
              <a:off x="4038" y="3500"/>
              <a:ext cx="4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52" name="Rectangle 135"/>
            <p:cNvSpPr>
              <a:spLocks noChangeArrowheads="1"/>
            </p:cNvSpPr>
            <p:nvPr/>
          </p:nvSpPr>
          <p:spPr bwMode="auto">
            <a:xfrm>
              <a:off x="4080" y="3500"/>
              <a:ext cx="6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53" name="Oval 136"/>
            <p:cNvSpPr>
              <a:spLocks noChangeArrowheads="1"/>
            </p:cNvSpPr>
            <p:nvPr/>
          </p:nvSpPr>
          <p:spPr bwMode="auto">
            <a:xfrm>
              <a:off x="1794" y="2986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54" name="Rectangle 137"/>
            <p:cNvSpPr>
              <a:spLocks noChangeArrowheads="1"/>
            </p:cNvSpPr>
            <p:nvPr/>
          </p:nvSpPr>
          <p:spPr bwMode="auto">
            <a:xfrm>
              <a:off x="1867" y="3026"/>
              <a:ext cx="25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DEC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55" name="Oval 138"/>
            <p:cNvSpPr>
              <a:spLocks noChangeArrowheads="1"/>
            </p:cNvSpPr>
            <p:nvPr/>
          </p:nvSpPr>
          <p:spPr bwMode="auto">
            <a:xfrm>
              <a:off x="1442" y="3306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56" name="Rectangle 139"/>
            <p:cNvSpPr>
              <a:spLocks noChangeArrowheads="1"/>
            </p:cNvSpPr>
            <p:nvPr/>
          </p:nvSpPr>
          <p:spPr bwMode="auto">
            <a:xfrm>
              <a:off x="1498" y="3349"/>
              <a:ext cx="27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AUG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57" name="Oval 140"/>
            <p:cNvSpPr>
              <a:spLocks noChangeArrowheads="1"/>
            </p:cNvSpPr>
            <p:nvPr/>
          </p:nvSpPr>
          <p:spPr bwMode="auto">
            <a:xfrm>
              <a:off x="2070" y="3306"/>
              <a:ext cx="403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58" name="Rectangle 141"/>
            <p:cNvSpPr>
              <a:spLocks noChangeArrowheads="1"/>
            </p:cNvSpPr>
            <p:nvPr/>
          </p:nvSpPr>
          <p:spPr bwMode="auto">
            <a:xfrm>
              <a:off x="2151" y="3349"/>
              <a:ext cx="23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FEB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59" name="Line 142"/>
            <p:cNvSpPr>
              <a:spLocks noChangeShapeType="1"/>
            </p:cNvSpPr>
            <p:nvPr/>
          </p:nvSpPr>
          <p:spPr bwMode="auto">
            <a:xfrm flipH="1">
              <a:off x="2123" y="2815"/>
              <a:ext cx="409" cy="19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0" name="Line 143"/>
            <p:cNvSpPr>
              <a:spLocks noChangeShapeType="1"/>
            </p:cNvSpPr>
            <p:nvPr/>
          </p:nvSpPr>
          <p:spPr bwMode="auto">
            <a:xfrm flipH="1">
              <a:off x="1702" y="3178"/>
              <a:ext cx="179" cy="133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1" name="Line 144"/>
            <p:cNvSpPr>
              <a:spLocks noChangeShapeType="1"/>
            </p:cNvSpPr>
            <p:nvPr/>
          </p:nvSpPr>
          <p:spPr bwMode="auto">
            <a:xfrm>
              <a:off x="2135" y="3167"/>
              <a:ext cx="153" cy="14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2" name="Rectangle 145"/>
            <p:cNvSpPr>
              <a:spLocks noChangeArrowheads="1"/>
            </p:cNvSpPr>
            <p:nvPr/>
          </p:nvSpPr>
          <p:spPr bwMode="auto">
            <a:xfrm>
              <a:off x="1909" y="2881"/>
              <a:ext cx="7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+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63" name="Rectangle 146"/>
            <p:cNvSpPr>
              <a:spLocks noChangeArrowheads="1"/>
            </p:cNvSpPr>
            <p:nvPr/>
          </p:nvSpPr>
          <p:spPr bwMode="auto">
            <a:xfrm>
              <a:off x="1973" y="2881"/>
              <a:ext cx="6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64" name="Rectangle 147"/>
            <p:cNvSpPr>
              <a:spLocks noChangeArrowheads="1"/>
            </p:cNvSpPr>
            <p:nvPr/>
          </p:nvSpPr>
          <p:spPr bwMode="auto">
            <a:xfrm>
              <a:off x="1597" y="3210"/>
              <a:ext cx="7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+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65" name="Rectangle 148"/>
            <p:cNvSpPr>
              <a:spLocks noChangeArrowheads="1"/>
            </p:cNvSpPr>
            <p:nvPr/>
          </p:nvSpPr>
          <p:spPr bwMode="auto">
            <a:xfrm>
              <a:off x="1661" y="3210"/>
              <a:ext cx="6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66" name="Rectangle 149"/>
            <p:cNvSpPr>
              <a:spLocks noChangeArrowheads="1"/>
            </p:cNvSpPr>
            <p:nvPr/>
          </p:nvSpPr>
          <p:spPr bwMode="auto">
            <a:xfrm>
              <a:off x="2321" y="3215"/>
              <a:ext cx="6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67" name="Rectangle 150"/>
            <p:cNvSpPr>
              <a:spLocks noChangeArrowheads="1"/>
            </p:cNvSpPr>
            <p:nvPr/>
          </p:nvSpPr>
          <p:spPr bwMode="auto">
            <a:xfrm>
              <a:off x="1172" y="3650"/>
              <a:ext cx="24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APR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68" name="Oval 151"/>
            <p:cNvSpPr>
              <a:spLocks noChangeArrowheads="1"/>
            </p:cNvSpPr>
            <p:nvPr/>
          </p:nvSpPr>
          <p:spPr bwMode="auto">
            <a:xfrm>
              <a:off x="1097" y="3607"/>
              <a:ext cx="402" cy="21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69" name="Line 152"/>
            <p:cNvSpPr>
              <a:spLocks noChangeShapeType="1"/>
            </p:cNvSpPr>
            <p:nvPr/>
          </p:nvSpPr>
          <p:spPr bwMode="auto">
            <a:xfrm flipH="1">
              <a:off x="1332" y="3484"/>
              <a:ext cx="157" cy="12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0" name="Rectangle 153"/>
            <p:cNvSpPr>
              <a:spLocks noChangeArrowheads="1"/>
            </p:cNvSpPr>
            <p:nvPr/>
          </p:nvSpPr>
          <p:spPr bwMode="auto">
            <a:xfrm>
              <a:off x="1214" y="3522"/>
              <a:ext cx="6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71" name="Oval 154"/>
            <p:cNvSpPr>
              <a:spLocks noChangeArrowheads="1"/>
            </p:cNvSpPr>
            <p:nvPr/>
          </p:nvSpPr>
          <p:spPr bwMode="auto">
            <a:xfrm>
              <a:off x="4110" y="3898"/>
              <a:ext cx="402" cy="210"/>
            </a:xfrm>
            <a:prstGeom prst="ellipse">
              <a:avLst/>
            </a:pr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72" name="Oval 155"/>
            <p:cNvSpPr>
              <a:spLocks noChangeArrowheads="1"/>
            </p:cNvSpPr>
            <p:nvPr/>
          </p:nvSpPr>
          <p:spPr bwMode="auto">
            <a:xfrm>
              <a:off x="4110" y="3898"/>
              <a:ext cx="402" cy="210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373" name="Rectangle 156"/>
            <p:cNvSpPr>
              <a:spLocks noChangeArrowheads="1"/>
            </p:cNvSpPr>
            <p:nvPr/>
          </p:nvSpPr>
          <p:spPr bwMode="auto">
            <a:xfrm>
              <a:off x="4158" y="3940"/>
              <a:ext cx="29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SEPT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3374" name="Line 157"/>
            <p:cNvSpPr>
              <a:spLocks noChangeShapeType="1"/>
            </p:cNvSpPr>
            <p:nvPr/>
          </p:nvSpPr>
          <p:spPr bwMode="auto">
            <a:xfrm>
              <a:off x="4162" y="3778"/>
              <a:ext cx="153" cy="12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319" name="Text Box 158"/>
          <p:cNvSpPr txBox="1">
            <a:spLocks noChangeArrowheads="1"/>
          </p:cNvSpPr>
          <p:nvPr/>
        </p:nvSpPr>
        <p:spPr bwMode="auto">
          <a:xfrm>
            <a:off x="381000" y="38862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tx1"/>
                </a:solidFill>
                <a:ea typeface="新細明體" charset="-120"/>
              </a:rPr>
              <a:t>(11) Insert OCTOBER</a:t>
            </a:r>
          </a:p>
        </p:txBody>
      </p:sp>
      <p:sp>
        <p:nvSpPr>
          <p:cNvPr id="13320" name="Text Box 159"/>
          <p:cNvSpPr txBox="1">
            <a:spLocks noChangeArrowheads="1"/>
          </p:cNvSpPr>
          <p:nvPr/>
        </p:nvSpPr>
        <p:spPr bwMode="auto">
          <a:xfrm>
            <a:off x="2971800" y="617220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tx1"/>
                </a:solidFill>
                <a:ea typeface="新細明體" charset="-120"/>
              </a:rPr>
              <a:t>(12) Insert SEPTEMBER</a:t>
            </a:r>
          </a:p>
        </p:txBody>
      </p:sp>
      <p:sp>
        <p:nvSpPr>
          <p:cNvPr id="13321" name="Rectangle 1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4000" smtClean="0">
                <a:ea typeface="新細明體" charset="-120"/>
              </a:rPr>
              <a:t>Balanced trees obtained for the months of the year </a:t>
            </a:r>
            <a:r>
              <a:rPr lang="en-US" altLang="zh-TW" sz="2400" smtClean="0">
                <a:ea typeface="新細明體" charset="-120"/>
              </a:rPr>
              <a:t>(cont.)</a:t>
            </a:r>
          </a:p>
        </p:txBody>
      </p:sp>
      <p:sp>
        <p:nvSpPr>
          <p:cNvPr id="13322" name="Rectangle 103"/>
          <p:cNvSpPr>
            <a:spLocks noChangeArrowheads="1"/>
          </p:cNvSpPr>
          <p:nvPr/>
        </p:nvSpPr>
        <p:spPr bwMode="auto">
          <a:xfrm>
            <a:off x="7696200" y="5853113"/>
            <a:ext cx="101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>
                <a:solidFill>
                  <a:srgbClr val="000000"/>
                </a:solidFill>
                <a:ea typeface="新細明體" charset="-120"/>
              </a:rPr>
              <a:t>0</a:t>
            </a:r>
            <a:endParaRPr lang="en-US" altLang="zh-TW" sz="160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3F3D4C52-0065-4AD7-B171-B9AA59C6F51E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13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Rebalancing Rotation Types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smtClean="0">
                <a:ea typeface="新細明體" charset="-120"/>
              </a:rPr>
              <a:t>The addition of a node to a balanced binary search tree could unbalance it.</a:t>
            </a:r>
          </a:p>
          <a:p>
            <a:pPr>
              <a:lnSpc>
                <a:spcPct val="80000"/>
              </a:lnSpc>
            </a:pPr>
            <a:r>
              <a:rPr lang="en-US" altLang="zh-TW" sz="2400" smtClean="0">
                <a:ea typeface="新細明體" charset="-120"/>
              </a:rPr>
              <a:t>The rebalancing was carried out using four different kinds of rotations</a:t>
            </a:r>
            <a:r>
              <a:rPr lang="zh-TW" altLang="en-US" sz="2400" smtClean="0">
                <a:ea typeface="標楷體" pitchFamily="65" charset="-120"/>
              </a:rPr>
              <a:t>：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altLang="zh-TW" sz="2000" smtClean="0">
                <a:ea typeface="新細明體" charset="-120"/>
              </a:rPr>
              <a:t>LL</a:t>
            </a:r>
            <a:r>
              <a:rPr lang="zh-TW" altLang="en-US" sz="2000" smtClean="0">
                <a:ea typeface="新細明體" charset="-120"/>
              </a:rPr>
              <a:t>：</a:t>
            </a:r>
            <a:r>
              <a:rPr lang="en-US" altLang="zh-TW" sz="2000" smtClean="0">
                <a:ea typeface="新細明體" charset="-120"/>
              </a:rPr>
              <a:t>Y is inserted in the left subtree of the left subtree of A.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altLang="zh-TW" sz="2000" smtClean="0">
                <a:ea typeface="新細明體" charset="-120"/>
              </a:rPr>
              <a:t>LR</a:t>
            </a:r>
            <a:r>
              <a:rPr lang="zh-TW" altLang="en-US" sz="2000" smtClean="0">
                <a:ea typeface="新細明體" charset="-120"/>
              </a:rPr>
              <a:t>：</a:t>
            </a:r>
            <a:r>
              <a:rPr lang="en-US" altLang="zh-TW" sz="2000" smtClean="0">
                <a:ea typeface="新細明體" charset="-120"/>
              </a:rPr>
              <a:t>Y is inserted in the right subtree of the left subtree of A.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altLang="zh-TW" sz="2000" smtClean="0">
                <a:ea typeface="新細明體" charset="-120"/>
              </a:rPr>
              <a:t>RR</a:t>
            </a:r>
            <a:r>
              <a:rPr lang="zh-TW" altLang="en-US" sz="2000" smtClean="0">
                <a:ea typeface="新細明體" charset="-120"/>
              </a:rPr>
              <a:t>：</a:t>
            </a:r>
            <a:r>
              <a:rPr lang="en-US" altLang="zh-TW" sz="2000" smtClean="0">
                <a:ea typeface="新細明體" charset="-120"/>
              </a:rPr>
              <a:t>Y is inserted in the right subtree of the right subtree of A.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altLang="zh-TW" sz="2000" smtClean="0">
                <a:ea typeface="新細明體" charset="-120"/>
              </a:rPr>
              <a:t>RL</a:t>
            </a:r>
            <a:r>
              <a:rPr lang="en-US" altLang="en-US" sz="2000" smtClean="0"/>
              <a:t>：</a:t>
            </a:r>
            <a:r>
              <a:rPr lang="en-US" altLang="zh-TW" sz="2000" smtClean="0">
                <a:ea typeface="新細明體" charset="-120"/>
              </a:rPr>
              <a:t>Y is inserted in the left subtree of the right subtree of A.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sz="2400" smtClean="0">
                <a:ea typeface="新細明體" charset="-120"/>
              </a:rPr>
              <a:t>These rotations are characterized by the nearest ancestor, A, of the inserted node, Y, whose balance factor becomes ±2.</a:t>
            </a:r>
            <a:endParaRPr lang="zh-TW" altLang="en-US" sz="240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1CDC654B-48A5-4307-8F44-DF083BE83135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14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5363" name="AutoShape 6"/>
          <p:cNvSpPr>
            <a:spLocks noChangeAspect="1" noChangeArrowheads="1" noTextEdit="1"/>
          </p:cNvSpPr>
          <p:nvPr/>
        </p:nvSpPr>
        <p:spPr bwMode="auto">
          <a:xfrm>
            <a:off x="838200" y="1676400"/>
            <a:ext cx="74549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53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5" name="Group 13"/>
          <p:cNvGrpSpPr>
            <a:grpSpLocks/>
          </p:cNvGrpSpPr>
          <p:nvPr/>
        </p:nvGrpSpPr>
        <p:grpSpPr bwMode="auto">
          <a:xfrm>
            <a:off x="1020763" y="5699125"/>
            <a:ext cx="5989637" cy="822325"/>
            <a:chOff x="643" y="3590"/>
            <a:chExt cx="3773" cy="518"/>
          </a:xfrm>
        </p:grpSpPr>
        <p:sp>
          <p:nvSpPr>
            <p:cNvPr id="15367" name="Text Box 9"/>
            <p:cNvSpPr txBox="1">
              <a:spLocks noChangeArrowheads="1"/>
            </p:cNvSpPr>
            <p:nvPr/>
          </p:nvSpPr>
          <p:spPr bwMode="auto">
            <a:xfrm>
              <a:off x="787" y="3590"/>
              <a:ext cx="362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: inserted node        </a:t>
              </a:r>
              <a:b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: nearest ancestor </a:t>
              </a:r>
              <a:r>
                <a:rPr lang="en-US" altLang="zh-TW" sz="2400" b="1" i="1">
                  <a:solidFill>
                    <a:schemeClr val="tx1"/>
                  </a:solidFill>
                  <a:ea typeface="新細明體" charset="-120"/>
                </a:rPr>
                <a:t>A, </a:t>
              </a:r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balance factor = ±2</a:t>
              </a:r>
              <a:endParaRPr lang="zh-TW" altLang="en-US" sz="2400" b="1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643" y="3656"/>
              <a:ext cx="163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5369" name="Oval 11"/>
            <p:cNvSpPr>
              <a:spLocks noChangeArrowheads="1"/>
            </p:cNvSpPr>
            <p:nvPr/>
          </p:nvSpPr>
          <p:spPr bwMode="auto">
            <a:xfrm>
              <a:off x="643" y="3878"/>
              <a:ext cx="166" cy="19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</p:grpSp>
      <p:sp>
        <p:nvSpPr>
          <p:cNvPr id="15366" name="Rectangle 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Rebalancing Rotation Types </a:t>
            </a:r>
            <a:r>
              <a:rPr lang="en-US" altLang="zh-TW" sz="2400" smtClean="0">
                <a:ea typeface="新細明體" charset="-120"/>
              </a:rPr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86C9F5A7-8FE0-4605-86B9-766906ECE1DB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15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zh-TW" b="1" smtClean="0">
                <a:ea typeface="新細明體" charset="-120"/>
              </a:rPr>
              <a:t>Rebalancing Rotation LL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092450" y="2362200"/>
            <a:ext cx="2057400" cy="2581275"/>
            <a:chOff x="1968" y="1776"/>
            <a:chExt cx="1296" cy="1626"/>
          </a:xfrm>
        </p:grpSpPr>
        <p:sp>
          <p:nvSpPr>
            <p:cNvPr id="16433" name="Text Box 23"/>
            <p:cNvSpPr txBox="1">
              <a:spLocks noChangeArrowheads="1"/>
            </p:cNvSpPr>
            <p:nvPr/>
          </p:nvSpPr>
          <p:spPr bwMode="auto">
            <a:xfrm>
              <a:off x="2523" y="1776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+2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6434" name="Oval 24"/>
            <p:cNvSpPr>
              <a:spLocks noChangeArrowheads="1"/>
            </p:cNvSpPr>
            <p:nvPr/>
          </p:nvSpPr>
          <p:spPr bwMode="auto">
            <a:xfrm>
              <a:off x="2489" y="1776"/>
              <a:ext cx="370" cy="307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435" name="Oval 25"/>
            <p:cNvSpPr>
              <a:spLocks noChangeArrowheads="1"/>
            </p:cNvSpPr>
            <p:nvPr/>
          </p:nvSpPr>
          <p:spPr bwMode="auto">
            <a:xfrm>
              <a:off x="2118" y="2186"/>
              <a:ext cx="371" cy="30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436" name="Text Box 26"/>
            <p:cNvSpPr txBox="1">
              <a:spLocks noChangeArrowheads="1"/>
            </p:cNvSpPr>
            <p:nvPr/>
          </p:nvSpPr>
          <p:spPr bwMode="auto">
            <a:xfrm>
              <a:off x="2153" y="2186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+1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6437" name="Text Box 27"/>
            <p:cNvSpPr txBox="1">
              <a:spLocks noChangeArrowheads="1"/>
            </p:cNvSpPr>
            <p:nvPr/>
          </p:nvSpPr>
          <p:spPr bwMode="auto">
            <a:xfrm>
              <a:off x="1968" y="280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16438" name="Rectangle 28"/>
            <p:cNvSpPr>
              <a:spLocks noChangeArrowheads="1"/>
            </p:cNvSpPr>
            <p:nvPr/>
          </p:nvSpPr>
          <p:spPr bwMode="auto">
            <a:xfrm>
              <a:off x="1968" y="2698"/>
              <a:ext cx="247" cy="410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439" name="Rectangle 29"/>
            <p:cNvSpPr>
              <a:spLocks noChangeArrowheads="1"/>
            </p:cNvSpPr>
            <p:nvPr/>
          </p:nvSpPr>
          <p:spPr bwMode="auto">
            <a:xfrm>
              <a:off x="2462" y="2698"/>
              <a:ext cx="247" cy="410"/>
            </a:xfrm>
            <a:prstGeom prst="rect">
              <a:avLst/>
            </a:prstGeom>
            <a:solidFill>
              <a:schemeClr val="tx2">
                <a:alpha val="79999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440" name="Text Box 30"/>
            <p:cNvSpPr txBox="1">
              <a:spLocks noChangeArrowheads="1"/>
            </p:cNvSpPr>
            <p:nvPr/>
          </p:nvSpPr>
          <p:spPr bwMode="auto">
            <a:xfrm>
              <a:off x="2462" y="280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rgbClr val="FFFFFF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rgbClr val="FFFFFF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16441" name="Line 31"/>
            <p:cNvSpPr>
              <a:spLocks noChangeShapeType="1"/>
            </p:cNvSpPr>
            <p:nvPr/>
          </p:nvSpPr>
          <p:spPr bwMode="auto">
            <a:xfrm flipH="1">
              <a:off x="2462" y="2083"/>
              <a:ext cx="123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2" name="Line 32"/>
            <p:cNvSpPr>
              <a:spLocks noChangeShapeType="1"/>
            </p:cNvSpPr>
            <p:nvPr/>
          </p:nvSpPr>
          <p:spPr bwMode="auto">
            <a:xfrm flipH="1">
              <a:off x="2091" y="2493"/>
              <a:ext cx="12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3" name="Line 33"/>
            <p:cNvSpPr>
              <a:spLocks noChangeShapeType="1"/>
            </p:cNvSpPr>
            <p:nvPr/>
          </p:nvSpPr>
          <p:spPr bwMode="auto">
            <a:xfrm>
              <a:off x="2400" y="2493"/>
              <a:ext cx="185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4" name="Rectangle 34"/>
            <p:cNvSpPr>
              <a:spLocks noChangeArrowheads="1"/>
            </p:cNvSpPr>
            <p:nvPr/>
          </p:nvSpPr>
          <p:spPr bwMode="auto">
            <a:xfrm>
              <a:off x="2894" y="2186"/>
              <a:ext cx="247" cy="409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445" name="Text Box 35"/>
            <p:cNvSpPr txBox="1">
              <a:spLocks noChangeArrowheads="1"/>
            </p:cNvSpPr>
            <p:nvPr/>
          </p:nvSpPr>
          <p:spPr bwMode="auto">
            <a:xfrm>
              <a:off x="2894" y="2288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16446" name="Line 36"/>
            <p:cNvSpPr>
              <a:spLocks noChangeShapeType="1"/>
            </p:cNvSpPr>
            <p:nvPr/>
          </p:nvSpPr>
          <p:spPr bwMode="auto">
            <a:xfrm>
              <a:off x="2832" y="2032"/>
              <a:ext cx="185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7" name="Text Box 37"/>
            <p:cNvSpPr txBox="1">
              <a:spLocks noChangeArrowheads="1"/>
            </p:cNvSpPr>
            <p:nvPr/>
          </p:nvSpPr>
          <p:spPr bwMode="auto">
            <a:xfrm>
              <a:off x="2894" y="2595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6448" name="Text Box 38"/>
            <p:cNvSpPr txBox="1">
              <a:spLocks noChangeArrowheads="1"/>
            </p:cNvSpPr>
            <p:nvPr/>
          </p:nvSpPr>
          <p:spPr bwMode="auto">
            <a:xfrm>
              <a:off x="2462" y="3108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6449" name="Text Box 39"/>
            <p:cNvSpPr txBox="1">
              <a:spLocks noChangeArrowheads="1"/>
            </p:cNvSpPr>
            <p:nvPr/>
          </p:nvSpPr>
          <p:spPr bwMode="auto">
            <a:xfrm>
              <a:off x="1968" y="321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h+</a:t>
              </a:r>
              <a:r>
                <a:rPr lang="en-US" altLang="zh-TW" sz="1400" b="1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16450" name="Rectangle 40"/>
            <p:cNvSpPr>
              <a:spLocks noChangeArrowheads="1"/>
            </p:cNvSpPr>
            <p:nvPr/>
          </p:nvSpPr>
          <p:spPr bwMode="auto">
            <a:xfrm>
              <a:off x="1968" y="3108"/>
              <a:ext cx="247" cy="10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</p:grpSp>
      <p:grpSp>
        <p:nvGrpSpPr>
          <p:cNvPr id="16389" name="Group 41"/>
          <p:cNvGrpSpPr>
            <a:grpSpLocks/>
          </p:cNvGrpSpPr>
          <p:nvPr/>
        </p:nvGrpSpPr>
        <p:grpSpPr bwMode="auto">
          <a:xfrm>
            <a:off x="806450" y="2438400"/>
            <a:ext cx="1981200" cy="2417763"/>
            <a:chOff x="2448" y="1488"/>
            <a:chExt cx="1008" cy="1428"/>
          </a:xfrm>
        </p:grpSpPr>
        <p:sp>
          <p:nvSpPr>
            <p:cNvPr id="16416" name="Text Box 6"/>
            <p:cNvSpPr txBox="1">
              <a:spLocks noChangeArrowheads="1"/>
            </p:cNvSpPr>
            <p:nvPr/>
          </p:nvSpPr>
          <p:spPr bwMode="auto">
            <a:xfrm>
              <a:off x="2880" y="1488"/>
              <a:ext cx="2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+1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6417" name="Oval 7"/>
            <p:cNvSpPr>
              <a:spLocks noChangeArrowheads="1"/>
            </p:cNvSpPr>
            <p:nvPr/>
          </p:nvSpPr>
          <p:spPr bwMode="auto">
            <a:xfrm>
              <a:off x="2853" y="1488"/>
              <a:ext cx="288" cy="288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418" name="Oval 9"/>
            <p:cNvSpPr>
              <a:spLocks noChangeArrowheads="1"/>
            </p:cNvSpPr>
            <p:nvPr/>
          </p:nvSpPr>
          <p:spPr bwMode="auto">
            <a:xfrm>
              <a:off x="2565" y="1872"/>
              <a:ext cx="288" cy="288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419" name="Text Box 8"/>
            <p:cNvSpPr txBox="1">
              <a:spLocks noChangeArrowheads="1"/>
            </p:cNvSpPr>
            <p:nvPr/>
          </p:nvSpPr>
          <p:spPr bwMode="auto">
            <a:xfrm>
              <a:off x="2592" y="1872"/>
              <a:ext cx="2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6420" name="Text Box 10"/>
            <p:cNvSpPr txBox="1">
              <a:spLocks noChangeArrowheads="1"/>
            </p:cNvSpPr>
            <p:nvPr/>
          </p:nvSpPr>
          <p:spPr bwMode="auto">
            <a:xfrm>
              <a:off x="2448" y="2448"/>
              <a:ext cx="28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16421" name="Rectangle 11"/>
            <p:cNvSpPr>
              <a:spLocks noChangeArrowheads="1"/>
            </p:cNvSpPr>
            <p:nvPr/>
          </p:nvSpPr>
          <p:spPr bwMode="auto">
            <a:xfrm>
              <a:off x="2448" y="2352"/>
              <a:ext cx="192" cy="384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422" name="Rectangle 13"/>
            <p:cNvSpPr>
              <a:spLocks noChangeArrowheads="1"/>
            </p:cNvSpPr>
            <p:nvPr/>
          </p:nvSpPr>
          <p:spPr bwMode="auto">
            <a:xfrm>
              <a:off x="2832" y="2352"/>
              <a:ext cx="192" cy="384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423" name="Text Box 12"/>
            <p:cNvSpPr txBox="1">
              <a:spLocks noChangeArrowheads="1"/>
            </p:cNvSpPr>
            <p:nvPr/>
          </p:nvSpPr>
          <p:spPr bwMode="auto">
            <a:xfrm>
              <a:off x="2832" y="2448"/>
              <a:ext cx="28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16424" name="Line 14"/>
            <p:cNvSpPr>
              <a:spLocks noChangeShapeType="1"/>
            </p:cNvSpPr>
            <p:nvPr/>
          </p:nvSpPr>
          <p:spPr bwMode="auto">
            <a:xfrm flipH="1">
              <a:off x="2832" y="1776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25" name="Line 15"/>
            <p:cNvSpPr>
              <a:spLocks noChangeShapeType="1"/>
            </p:cNvSpPr>
            <p:nvPr/>
          </p:nvSpPr>
          <p:spPr bwMode="auto">
            <a:xfrm flipH="1">
              <a:off x="2544" y="2160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26" name="Line 16"/>
            <p:cNvSpPr>
              <a:spLocks noChangeShapeType="1"/>
            </p:cNvSpPr>
            <p:nvPr/>
          </p:nvSpPr>
          <p:spPr bwMode="auto">
            <a:xfrm>
              <a:off x="2784" y="2160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27" name="Rectangle 17"/>
            <p:cNvSpPr>
              <a:spLocks noChangeArrowheads="1"/>
            </p:cNvSpPr>
            <p:nvPr/>
          </p:nvSpPr>
          <p:spPr bwMode="auto">
            <a:xfrm>
              <a:off x="3168" y="1872"/>
              <a:ext cx="192" cy="384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428" name="Text Box 18"/>
            <p:cNvSpPr txBox="1">
              <a:spLocks noChangeArrowheads="1"/>
            </p:cNvSpPr>
            <p:nvPr/>
          </p:nvSpPr>
          <p:spPr bwMode="auto">
            <a:xfrm>
              <a:off x="3168" y="1968"/>
              <a:ext cx="28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16429" name="Line 19"/>
            <p:cNvSpPr>
              <a:spLocks noChangeShapeType="1"/>
            </p:cNvSpPr>
            <p:nvPr/>
          </p:nvSpPr>
          <p:spPr bwMode="auto">
            <a:xfrm>
              <a:off x="3120" y="172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0" name="Text Box 20"/>
            <p:cNvSpPr txBox="1">
              <a:spLocks noChangeArrowheads="1"/>
            </p:cNvSpPr>
            <p:nvPr/>
          </p:nvSpPr>
          <p:spPr bwMode="auto">
            <a:xfrm>
              <a:off x="3168" y="2256"/>
              <a:ext cx="28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6431" name="Text Box 21"/>
            <p:cNvSpPr txBox="1">
              <a:spLocks noChangeArrowheads="1"/>
            </p:cNvSpPr>
            <p:nvPr/>
          </p:nvSpPr>
          <p:spPr bwMode="auto">
            <a:xfrm>
              <a:off x="2832" y="2736"/>
              <a:ext cx="28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6432" name="Text Box 22"/>
            <p:cNvSpPr txBox="1">
              <a:spLocks noChangeArrowheads="1"/>
            </p:cNvSpPr>
            <p:nvPr/>
          </p:nvSpPr>
          <p:spPr bwMode="auto">
            <a:xfrm>
              <a:off x="2448" y="2736"/>
              <a:ext cx="28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6629400" y="2362200"/>
            <a:ext cx="2079625" cy="2362200"/>
            <a:chOff x="4176" y="1488"/>
            <a:chExt cx="1310" cy="1488"/>
          </a:xfrm>
        </p:grpSpPr>
        <p:sp>
          <p:nvSpPr>
            <p:cNvPr id="16397" name="Oval 45"/>
            <p:cNvSpPr>
              <a:spLocks noChangeArrowheads="1"/>
            </p:cNvSpPr>
            <p:nvPr/>
          </p:nvSpPr>
          <p:spPr bwMode="auto">
            <a:xfrm>
              <a:off x="4711" y="1968"/>
              <a:ext cx="370" cy="288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398" name="Text Box 44"/>
            <p:cNvSpPr txBox="1">
              <a:spLocks noChangeArrowheads="1"/>
            </p:cNvSpPr>
            <p:nvPr/>
          </p:nvSpPr>
          <p:spPr bwMode="auto">
            <a:xfrm>
              <a:off x="4745" y="1968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6399" name="Oval 46"/>
            <p:cNvSpPr>
              <a:spLocks noChangeArrowheads="1"/>
            </p:cNvSpPr>
            <p:nvPr/>
          </p:nvSpPr>
          <p:spPr bwMode="auto">
            <a:xfrm>
              <a:off x="4326" y="1488"/>
              <a:ext cx="371" cy="2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400" name="Text Box 47"/>
            <p:cNvSpPr txBox="1">
              <a:spLocks noChangeArrowheads="1"/>
            </p:cNvSpPr>
            <p:nvPr/>
          </p:nvSpPr>
          <p:spPr bwMode="auto">
            <a:xfrm>
              <a:off x="4361" y="1488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6401" name="Rectangle 50"/>
            <p:cNvSpPr>
              <a:spLocks noChangeArrowheads="1"/>
            </p:cNvSpPr>
            <p:nvPr/>
          </p:nvSpPr>
          <p:spPr bwMode="auto">
            <a:xfrm>
              <a:off x="4571" y="2391"/>
              <a:ext cx="247" cy="384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402" name="Text Box 51"/>
            <p:cNvSpPr txBox="1">
              <a:spLocks noChangeArrowheads="1"/>
            </p:cNvSpPr>
            <p:nvPr/>
          </p:nvSpPr>
          <p:spPr bwMode="auto">
            <a:xfrm>
              <a:off x="4571" y="2487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rgbClr val="FFFFFF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rgbClr val="FFFFFF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16403" name="Line 53"/>
            <p:cNvSpPr>
              <a:spLocks noChangeShapeType="1"/>
            </p:cNvSpPr>
            <p:nvPr/>
          </p:nvSpPr>
          <p:spPr bwMode="auto">
            <a:xfrm flipH="1">
              <a:off x="4299" y="1776"/>
              <a:ext cx="1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4" name="Line 54"/>
            <p:cNvSpPr>
              <a:spLocks noChangeShapeType="1"/>
            </p:cNvSpPr>
            <p:nvPr/>
          </p:nvSpPr>
          <p:spPr bwMode="auto">
            <a:xfrm>
              <a:off x="4608" y="1776"/>
              <a:ext cx="185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5" name="Rectangle 55"/>
            <p:cNvSpPr>
              <a:spLocks noChangeArrowheads="1"/>
            </p:cNvSpPr>
            <p:nvPr/>
          </p:nvSpPr>
          <p:spPr bwMode="auto">
            <a:xfrm>
              <a:off x="5116" y="2352"/>
              <a:ext cx="247" cy="384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406" name="Text Box 56"/>
            <p:cNvSpPr txBox="1">
              <a:spLocks noChangeArrowheads="1"/>
            </p:cNvSpPr>
            <p:nvPr/>
          </p:nvSpPr>
          <p:spPr bwMode="auto">
            <a:xfrm>
              <a:off x="5116" y="2448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16407" name="Line 57"/>
            <p:cNvSpPr>
              <a:spLocks noChangeShapeType="1"/>
            </p:cNvSpPr>
            <p:nvPr/>
          </p:nvSpPr>
          <p:spPr bwMode="auto">
            <a:xfrm>
              <a:off x="5054" y="2208"/>
              <a:ext cx="18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8" name="Text Box 58"/>
            <p:cNvSpPr txBox="1">
              <a:spLocks noChangeArrowheads="1"/>
            </p:cNvSpPr>
            <p:nvPr/>
          </p:nvSpPr>
          <p:spPr bwMode="auto">
            <a:xfrm>
              <a:off x="5116" y="27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6409" name="Text Box 59"/>
            <p:cNvSpPr txBox="1">
              <a:spLocks noChangeArrowheads="1"/>
            </p:cNvSpPr>
            <p:nvPr/>
          </p:nvSpPr>
          <p:spPr bwMode="auto">
            <a:xfrm>
              <a:off x="4571" y="2775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6410" name="Text Box 60"/>
            <p:cNvSpPr txBox="1">
              <a:spLocks noChangeArrowheads="1"/>
            </p:cNvSpPr>
            <p:nvPr/>
          </p:nvSpPr>
          <p:spPr bwMode="auto">
            <a:xfrm>
              <a:off x="4176" y="2784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h+</a:t>
              </a:r>
              <a:r>
                <a:rPr lang="en-US" altLang="zh-TW" sz="1400" b="1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grpSp>
          <p:nvGrpSpPr>
            <p:cNvPr id="16411" name="Group 71"/>
            <p:cNvGrpSpPr>
              <a:grpSpLocks/>
            </p:cNvGrpSpPr>
            <p:nvPr/>
          </p:nvGrpSpPr>
          <p:grpSpPr bwMode="auto">
            <a:xfrm>
              <a:off x="4176" y="1968"/>
              <a:ext cx="370" cy="816"/>
              <a:chOff x="4176" y="1968"/>
              <a:chExt cx="370" cy="480"/>
            </a:xfrm>
          </p:grpSpPr>
          <p:sp>
            <p:nvSpPr>
              <p:cNvPr id="16413" name="Text Box 48"/>
              <p:cNvSpPr txBox="1">
                <a:spLocks noChangeArrowheads="1"/>
              </p:cNvSpPr>
              <p:nvPr/>
            </p:nvSpPr>
            <p:spPr bwMode="auto">
              <a:xfrm>
                <a:off x="4176" y="2064"/>
                <a:ext cx="37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  <a:r>
                  <a:rPr lang="en-US" altLang="zh-TW" sz="1400" b="1" i="1" baseline="-25000">
                    <a:solidFill>
                      <a:schemeClr val="tx1"/>
                    </a:solidFill>
                    <a:ea typeface="新細明體" charset="-120"/>
                  </a:rPr>
                  <a:t>L</a:t>
                </a:r>
              </a:p>
            </p:txBody>
          </p:sp>
          <p:sp>
            <p:nvSpPr>
              <p:cNvPr id="16414" name="Rectangle 49"/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247" cy="384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15" name="Rectangle 61"/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247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</p:grpSp>
        <p:sp>
          <p:nvSpPr>
            <p:cNvPr id="16412" name="Line 63"/>
            <p:cNvSpPr>
              <a:spLocks noChangeShapeType="1"/>
            </p:cNvSpPr>
            <p:nvPr/>
          </p:nvSpPr>
          <p:spPr bwMode="auto">
            <a:xfrm flipH="1">
              <a:off x="4715" y="2247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5530850" y="2971800"/>
            <a:ext cx="685800" cy="609600"/>
            <a:chOff x="3484" y="1872"/>
            <a:chExt cx="432" cy="384"/>
          </a:xfrm>
        </p:grpSpPr>
        <p:sp>
          <p:nvSpPr>
            <p:cNvPr id="16395" name="AutoShape 64"/>
            <p:cNvSpPr>
              <a:spLocks noChangeArrowheads="1"/>
            </p:cNvSpPr>
            <p:nvPr/>
          </p:nvSpPr>
          <p:spPr bwMode="auto">
            <a:xfrm>
              <a:off x="3484" y="2112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396" name="Text Box 65"/>
            <p:cNvSpPr txBox="1">
              <a:spLocks noChangeArrowheads="1"/>
            </p:cNvSpPr>
            <p:nvPr/>
          </p:nvSpPr>
          <p:spPr bwMode="auto">
            <a:xfrm>
              <a:off x="3532" y="187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LL</a:t>
              </a:r>
            </a:p>
          </p:txBody>
        </p:sp>
      </p:grpSp>
      <p:sp>
        <p:nvSpPr>
          <p:cNvPr id="16392" name="Text Box 66"/>
          <p:cNvSpPr txBox="1">
            <a:spLocks noChangeArrowheads="1"/>
          </p:cNvSpPr>
          <p:nvPr/>
        </p:nvSpPr>
        <p:spPr bwMode="auto">
          <a:xfrm>
            <a:off x="806450" y="5029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Before insertion</a:t>
            </a:r>
          </a:p>
        </p:txBody>
      </p:sp>
      <p:sp>
        <p:nvSpPr>
          <p:cNvPr id="516163" name="Text Box 67"/>
          <p:cNvSpPr txBox="1">
            <a:spLocks noChangeArrowheads="1"/>
          </p:cNvSpPr>
          <p:nvPr/>
        </p:nvSpPr>
        <p:spPr bwMode="auto">
          <a:xfrm>
            <a:off x="3016250" y="50292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inserting into </a:t>
            </a:r>
            <a:r>
              <a:rPr lang="en-US" altLang="zh-TW" sz="2000" i="1">
                <a:solidFill>
                  <a:schemeClr val="tx1"/>
                </a:solidFill>
                <a:ea typeface="新細明體" charset="-120"/>
              </a:rPr>
              <a:t>B</a:t>
            </a:r>
            <a:r>
              <a:rPr lang="en-US" altLang="zh-TW" sz="2000" i="1" baseline="-25000">
                <a:solidFill>
                  <a:schemeClr val="tx1"/>
                </a:solidFill>
                <a:ea typeface="新細明體" charset="-120"/>
              </a:rPr>
              <a:t>L</a:t>
            </a:r>
          </a:p>
        </p:txBody>
      </p:sp>
      <p:sp>
        <p:nvSpPr>
          <p:cNvPr id="516164" name="Text Box 68"/>
          <p:cNvSpPr txBox="1">
            <a:spLocks noChangeArrowheads="1"/>
          </p:cNvSpPr>
          <p:nvPr/>
        </p:nvSpPr>
        <p:spPr bwMode="auto">
          <a:xfrm>
            <a:off x="6477000" y="50292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LL rotation</a:t>
            </a:r>
            <a:endParaRPr lang="en-US" altLang="zh-TW" sz="2000" i="1" baseline="-2500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63" grpId="0"/>
      <p:bldP spid="5161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7B68E8BD-D1CC-4768-A2CD-2564FB256CC6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16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zh-TW" b="1" smtClean="0">
                <a:ea typeface="新細明體" charset="-120"/>
              </a:rPr>
              <a:t>Rebalancing Rotation LR </a:t>
            </a:r>
            <a:r>
              <a:rPr lang="en-US" altLang="zh-TW" sz="3200" b="1" smtClean="0">
                <a:ea typeface="新細明體" charset="-120"/>
              </a:rPr>
              <a:t>(case 1)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066800" y="1981200"/>
            <a:ext cx="1630363" cy="1600200"/>
            <a:chOff x="653" y="1536"/>
            <a:chExt cx="1027" cy="1008"/>
          </a:xfrm>
        </p:grpSpPr>
        <p:sp>
          <p:nvSpPr>
            <p:cNvPr id="17437" name="Text Box 4"/>
            <p:cNvSpPr txBox="1">
              <a:spLocks noChangeArrowheads="1"/>
            </p:cNvSpPr>
            <p:nvPr/>
          </p:nvSpPr>
          <p:spPr bwMode="auto">
            <a:xfrm>
              <a:off x="1215" y="1536"/>
              <a:ext cx="4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  <a:t>+1</a:t>
              </a:r>
              <a:b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7438" name="Oval 5"/>
            <p:cNvSpPr>
              <a:spLocks noChangeArrowheads="1"/>
            </p:cNvSpPr>
            <p:nvPr/>
          </p:nvSpPr>
          <p:spPr bwMode="auto">
            <a:xfrm>
              <a:off x="1166" y="1536"/>
              <a:ext cx="514" cy="432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9" name="Oval 6"/>
            <p:cNvSpPr>
              <a:spLocks noChangeArrowheads="1"/>
            </p:cNvSpPr>
            <p:nvPr/>
          </p:nvSpPr>
          <p:spPr bwMode="auto">
            <a:xfrm>
              <a:off x="653" y="2112"/>
              <a:ext cx="513" cy="432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40" name="Text Box 7"/>
            <p:cNvSpPr txBox="1">
              <a:spLocks noChangeArrowheads="1"/>
            </p:cNvSpPr>
            <p:nvPr/>
          </p:nvSpPr>
          <p:spPr bwMode="auto">
            <a:xfrm>
              <a:off x="701" y="2112"/>
              <a:ext cx="42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7441" name="Line 12"/>
            <p:cNvSpPr>
              <a:spLocks noChangeShapeType="1"/>
            </p:cNvSpPr>
            <p:nvPr/>
          </p:nvSpPr>
          <p:spPr bwMode="auto">
            <a:xfrm flipH="1">
              <a:off x="1066" y="1920"/>
              <a:ext cx="21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5562600" y="2743200"/>
            <a:ext cx="685800" cy="609600"/>
            <a:chOff x="3504" y="1728"/>
            <a:chExt cx="432" cy="384"/>
          </a:xfrm>
        </p:grpSpPr>
        <p:sp>
          <p:nvSpPr>
            <p:cNvPr id="17435" name="AutoShape 59"/>
            <p:cNvSpPr>
              <a:spLocks noChangeArrowheads="1"/>
            </p:cNvSpPr>
            <p:nvPr/>
          </p:nvSpPr>
          <p:spPr bwMode="auto">
            <a:xfrm>
              <a:off x="3504" y="1968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6" name="Text Box 60"/>
            <p:cNvSpPr txBox="1">
              <a:spLocks noChangeArrowheads="1"/>
            </p:cNvSpPr>
            <p:nvPr/>
          </p:nvSpPr>
          <p:spPr bwMode="auto">
            <a:xfrm>
              <a:off x="3552" y="172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LR</a:t>
              </a:r>
            </a:p>
          </p:txBody>
        </p:sp>
      </p:grpSp>
      <p:sp>
        <p:nvSpPr>
          <p:cNvPr id="519229" name="Text Box 61"/>
          <p:cNvSpPr txBox="1">
            <a:spLocks noChangeArrowheads="1"/>
          </p:cNvSpPr>
          <p:nvPr/>
        </p:nvSpPr>
        <p:spPr bwMode="auto">
          <a:xfrm>
            <a:off x="806450" y="5029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Before insertion</a:t>
            </a:r>
          </a:p>
        </p:txBody>
      </p:sp>
      <p:sp>
        <p:nvSpPr>
          <p:cNvPr id="519230" name="Text Box 62"/>
          <p:cNvSpPr txBox="1">
            <a:spLocks noChangeArrowheads="1"/>
          </p:cNvSpPr>
          <p:nvPr/>
        </p:nvSpPr>
        <p:spPr bwMode="auto">
          <a:xfrm>
            <a:off x="3016250" y="50292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inserting into </a:t>
            </a:r>
            <a:r>
              <a:rPr lang="en-US" altLang="zh-TW" sz="2000" i="1">
                <a:solidFill>
                  <a:schemeClr val="tx1"/>
                </a:solidFill>
                <a:ea typeface="新細明體" charset="-120"/>
              </a:rPr>
              <a:t>B</a:t>
            </a:r>
            <a:r>
              <a:rPr lang="en-US" altLang="zh-TW" sz="2000" i="1" baseline="-25000">
                <a:solidFill>
                  <a:schemeClr val="tx1"/>
                </a:solidFill>
                <a:ea typeface="新細明體" charset="-120"/>
              </a:rPr>
              <a:t>R</a:t>
            </a:r>
          </a:p>
        </p:txBody>
      </p:sp>
      <p:sp>
        <p:nvSpPr>
          <p:cNvPr id="519231" name="Text Box 63"/>
          <p:cNvSpPr txBox="1">
            <a:spLocks noChangeArrowheads="1"/>
          </p:cNvSpPr>
          <p:nvPr/>
        </p:nvSpPr>
        <p:spPr bwMode="auto">
          <a:xfrm>
            <a:off x="6673850" y="50292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LR rotation</a:t>
            </a:r>
            <a:endParaRPr lang="en-US" altLang="zh-TW" sz="2000" i="1" baseline="-25000">
              <a:solidFill>
                <a:schemeClr val="tx1"/>
              </a:solidFill>
              <a:ea typeface="新細明體" charset="-120"/>
            </a:endParaRPr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3352800" y="1981200"/>
            <a:ext cx="1622425" cy="2514600"/>
            <a:chOff x="2112" y="1296"/>
            <a:chExt cx="1022" cy="1584"/>
          </a:xfrm>
        </p:grpSpPr>
        <p:sp>
          <p:nvSpPr>
            <p:cNvPr id="17427" name="Text Box 22"/>
            <p:cNvSpPr txBox="1">
              <a:spLocks noChangeArrowheads="1"/>
            </p:cNvSpPr>
            <p:nvPr/>
          </p:nvSpPr>
          <p:spPr bwMode="auto">
            <a:xfrm>
              <a:off x="2671" y="1296"/>
              <a:ext cx="4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  <a:t>+2</a:t>
              </a:r>
              <a:b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7428" name="Oval 23"/>
            <p:cNvSpPr>
              <a:spLocks noChangeArrowheads="1"/>
            </p:cNvSpPr>
            <p:nvPr/>
          </p:nvSpPr>
          <p:spPr bwMode="auto">
            <a:xfrm>
              <a:off x="2624" y="1296"/>
              <a:ext cx="510" cy="405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24"/>
            <p:cNvSpPr>
              <a:spLocks noChangeArrowheads="1"/>
            </p:cNvSpPr>
            <p:nvPr/>
          </p:nvSpPr>
          <p:spPr bwMode="auto">
            <a:xfrm>
              <a:off x="2112" y="1837"/>
              <a:ext cx="512" cy="40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Text Box 25"/>
            <p:cNvSpPr txBox="1">
              <a:spLocks noChangeArrowheads="1"/>
            </p:cNvSpPr>
            <p:nvPr/>
          </p:nvSpPr>
          <p:spPr bwMode="auto">
            <a:xfrm>
              <a:off x="2160" y="1837"/>
              <a:ext cx="4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rgbClr val="FFFFFF"/>
                  </a:solidFill>
                  <a:ea typeface="新細明體" charset="-120"/>
                </a:rPr>
                <a:t>-1</a:t>
              </a:r>
              <a:br>
                <a:rPr lang="en-US" altLang="zh-TW" sz="18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800" b="1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7431" name="Line 30"/>
            <p:cNvSpPr>
              <a:spLocks noChangeShapeType="1"/>
            </p:cNvSpPr>
            <p:nvPr/>
          </p:nvSpPr>
          <p:spPr bwMode="auto">
            <a:xfrm flipH="1">
              <a:off x="2544" y="1680"/>
              <a:ext cx="17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2" name="Line 32"/>
            <p:cNvSpPr>
              <a:spLocks noChangeShapeType="1"/>
            </p:cNvSpPr>
            <p:nvPr/>
          </p:nvSpPr>
          <p:spPr bwMode="auto">
            <a:xfrm>
              <a:off x="2501" y="2242"/>
              <a:ext cx="292" cy="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3" name="Oval 65"/>
            <p:cNvSpPr>
              <a:spLocks noChangeArrowheads="1"/>
            </p:cNvSpPr>
            <p:nvPr/>
          </p:nvSpPr>
          <p:spPr bwMode="auto">
            <a:xfrm>
              <a:off x="2661" y="2436"/>
              <a:ext cx="463" cy="4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4" name="Text Box 64"/>
            <p:cNvSpPr txBox="1">
              <a:spLocks noChangeArrowheads="1"/>
            </p:cNvSpPr>
            <p:nvPr/>
          </p:nvSpPr>
          <p:spPr bwMode="auto">
            <a:xfrm>
              <a:off x="2686" y="2436"/>
              <a:ext cx="40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6477000" y="2209800"/>
            <a:ext cx="2036763" cy="1781175"/>
            <a:chOff x="4093" y="1431"/>
            <a:chExt cx="988" cy="839"/>
          </a:xfrm>
        </p:grpSpPr>
        <p:sp>
          <p:nvSpPr>
            <p:cNvPr id="17419" name="Oval 41"/>
            <p:cNvSpPr>
              <a:spLocks noChangeArrowheads="1"/>
            </p:cNvSpPr>
            <p:nvPr/>
          </p:nvSpPr>
          <p:spPr bwMode="auto">
            <a:xfrm>
              <a:off x="4711" y="1968"/>
              <a:ext cx="370" cy="288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0" name="Text Box 42"/>
            <p:cNvSpPr txBox="1">
              <a:spLocks noChangeArrowheads="1"/>
            </p:cNvSpPr>
            <p:nvPr/>
          </p:nvSpPr>
          <p:spPr bwMode="auto">
            <a:xfrm>
              <a:off x="4745" y="1968"/>
              <a:ext cx="309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7421" name="Oval 43"/>
            <p:cNvSpPr>
              <a:spLocks noChangeArrowheads="1"/>
            </p:cNvSpPr>
            <p:nvPr/>
          </p:nvSpPr>
          <p:spPr bwMode="auto">
            <a:xfrm>
              <a:off x="4093" y="1968"/>
              <a:ext cx="371" cy="2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2" name="Text Box 44"/>
            <p:cNvSpPr txBox="1">
              <a:spLocks noChangeArrowheads="1"/>
            </p:cNvSpPr>
            <p:nvPr/>
          </p:nvSpPr>
          <p:spPr bwMode="auto">
            <a:xfrm>
              <a:off x="4128" y="1968"/>
              <a:ext cx="309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rgbClr val="FFFFFF"/>
                  </a:solidFill>
                  <a:ea typeface="新細明體" charset="-120"/>
                </a:rPr>
                <a:t>0</a:t>
              </a:r>
              <a:br>
                <a:rPr lang="en-US" altLang="zh-TW" sz="18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800" b="1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7423" name="Line 49"/>
            <p:cNvSpPr>
              <a:spLocks noChangeShapeType="1"/>
            </p:cNvSpPr>
            <p:nvPr/>
          </p:nvSpPr>
          <p:spPr bwMode="auto">
            <a:xfrm flipH="1">
              <a:off x="4299" y="1776"/>
              <a:ext cx="1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4" name="Line 50"/>
            <p:cNvSpPr>
              <a:spLocks noChangeShapeType="1"/>
            </p:cNvSpPr>
            <p:nvPr/>
          </p:nvSpPr>
          <p:spPr bwMode="auto">
            <a:xfrm>
              <a:off x="4608" y="1776"/>
              <a:ext cx="185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5" name="Oval 68"/>
            <p:cNvSpPr>
              <a:spLocks noChangeArrowheads="1"/>
            </p:cNvSpPr>
            <p:nvPr/>
          </p:nvSpPr>
          <p:spPr bwMode="auto">
            <a:xfrm>
              <a:off x="4341" y="1431"/>
              <a:ext cx="336" cy="33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Text Box 69"/>
            <p:cNvSpPr txBox="1">
              <a:spLocks noChangeArrowheads="1"/>
            </p:cNvSpPr>
            <p:nvPr/>
          </p:nvSpPr>
          <p:spPr bwMode="auto">
            <a:xfrm>
              <a:off x="4368" y="1440"/>
              <a:ext cx="29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1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229" grpId="0"/>
      <p:bldP spid="519230" grpId="0"/>
      <p:bldP spid="5192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EB1350C1-47BB-41A5-8327-32B058288326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17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zh-TW" b="1" smtClean="0">
                <a:ea typeface="新細明體" charset="-120"/>
              </a:rPr>
              <a:t>Rebalancing Rotation LR </a:t>
            </a:r>
            <a:r>
              <a:rPr lang="en-US" altLang="zh-TW" sz="3200" b="1" smtClean="0">
                <a:ea typeface="新細明體" charset="-120"/>
              </a:rPr>
              <a:t>(case 2)</a:t>
            </a: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5410200" y="2971800"/>
            <a:ext cx="685800" cy="609600"/>
            <a:chOff x="3312" y="1872"/>
            <a:chExt cx="432" cy="384"/>
          </a:xfrm>
        </p:grpSpPr>
        <p:sp>
          <p:nvSpPr>
            <p:cNvPr id="18519" name="AutoShape 59"/>
            <p:cNvSpPr>
              <a:spLocks noChangeArrowheads="1"/>
            </p:cNvSpPr>
            <p:nvPr/>
          </p:nvSpPr>
          <p:spPr bwMode="auto">
            <a:xfrm>
              <a:off x="3312" y="2112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520" name="Text Box 60"/>
            <p:cNvSpPr txBox="1">
              <a:spLocks noChangeArrowheads="1"/>
            </p:cNvSpPr>
            <p:nvPr/>
          </p:nvSpPr>
          <p:spPr bwMode="auto">
            <a:xfrm>
              <a:off x="3360" y="187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LR</a:t>
              </a:r>
            </a:p>
          </p:txBody>
        </p:sp>
      </p:grpSp>
      <p:sp>
        <p:nvSpPr>
          <p:cNvPr id="520253" name="Text Box 61"/>
          <p:cNvSpPr txBox="1">
            <a:spLocks noChangeArrowheads="1"/>
          </p:cNvSpPr>
          <p:nvPr/>
        </p:nvSpPr>
        <p:spPr bwMode="auto">
          <a:xfrm>
            <a:off x="762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Before insertion</a:t>
            </a:r>
          </a:p>
        </p:txBody>
      </p:sp>
      <p:sp>
        <p:nvSpPr>
          <p:cNvPr id="520254" name="Text Box 62"/>
          <p:cNvSpPr txBox="1">
            <a:spLocks noChangeArrowheads="1"/>
          </p:cNvSpPr>
          <p:nvPr/>
        </p:nvSpPr>
        <p:spPr bwMode="auto">
          <a:xfrm>
            <a:off x="2971800" y="57150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inserting into </a:t>
            </a:r>
            <a:r>
              <a:rPr lang="en-US" altLang="zh-TW" sz="2000" i="1">
                <a:solidFill>
                  <a:schemeClr val="tx1"/>
                </a:solidFill>
                <a:ea typeface="新細明體" charset="-120"/>
              </a:rPr>
              <a:t>C</a:t>
            </a:r>
            <a:r>
              <a:rPr lang="en-US" altLang="zh-TW" sz="2000" i="1" baseline="-25000">
                <a:solidFill>
                  <a:schemeClr val="tx1"/>
                </a:solidFill>
                <a:ea typeface="新細明體" charset="-120"/>
              </a:rPr>
              <a:t>L</a:t>
            </a:r>
          </a:p>
        </p:txBody>
      </p:sp>
      <p:sp>
        <p:nvSpPr>
          <p:cNvPr id="520255" name="Text Box 63"/>
          <p:cNvSpPr txBox="1">
            <a:spLocks noChangeArrowheads="1"/>
          </p:cNvSpPr>
          <p:nvPr/>
        </p:nvSpPr>
        <p:spPr bwMode="auto">
          <a:xfrm>
            <a:off x="6400800" y="56388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LR rotation</a:t>
            </a:r>
            <a:endParaRPr lang="en-US" altLang="zh-TW" sz="2000" i="1" baseline="-25000">
              <a:solidFill>
                <a:schemeClr val="tx1"/>
              </a:solidFill>
              <a:ea typeface="新細明體" charset="-120"/>
            </a:endParaRPr>
          </a:p>
        </p:txBody>
      </p: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228600" y="2057400"/>
            <a:ext cx="2819400" cy="3187700"/>
            <a:chOff x="508" y="1296"/>
            <a:chExt cx="1289" cy="2008"/>
          </a:xfrm>
        </p:grpSpPr>
        <p:sp>
          <p:nvSpPr>
            <p:cNvPr id="18495" name="Text Box 4"/>
            <p:cNvSpPr txBox="1">
              <a:spLocks noChangeArrowheads="1"/>
            </p:cNvSpPr>
            <p:nvPr/>
          </p:nvSpPr>
          <p:spPr bwMode="auto">
            <a:xfrm>
              <a:off x="1043" y="129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+1</a:t>
              </a:r>
              <a:b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8496" name="Oval 5"/>
            <p:cNvSpPr>
              <a:spLocks noChangeArrowheads="1"/>
            </p:cNvSpPr>
            <p:nvPr/>
          </p:nvSpPr>
          <p:spPr bwMode="auto">
            <a:xfrm>
              <a:off x="1009" y="1296"/>
              <a:ext cx="357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497" name="Oval 6"/>
            <p:cNvSpPr>
              <a:spLocks noChangeArrowheads="1"/>
            </p:cNvSpPr>
            <p:nvPr/>
          </p:nvSpPr>
          <p:spPr bwMode="auto">
            <a:xfrm>
              <a:off x="653" y="1706"/>
              <a:ext cx="356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498" name="Text Box 7"/>
            <p:cNvSpPr txBox="1">
              <a:spLocks noChangeArrowheads="1"/>
            </p:cNvSpPr>
            <p:nvPr/>
          </p:nvSpPr>
          <p:spPr bwMode="auto">
            <a:xfrm>
              <a:off x="686" y="170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8499" name="Rectangle 9"/>
            <p:cNvSpPr>
              <a:spLocks noChangeArrowheads="1"/>
            </p:cNvSpPr>
            <p:nvPr/>
          </p:nvSpPr>
          <p:spPr bwMode="auto">
            <a:xfrm>
              <a:off x="508" y="2217"/>
              <a:ext cx="238" cy="873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500" name="Text Box 8"/>
            <p:cNvSpPr txBox="1">
              <a:spLocks noChangeArrowheads="1"/>
            </p:cNvSpPr>
            <p:nvPr/>
          </p:nvSpPr>
          <p:spPr bwMode="auto">
            <a:xfrm>
              <a:off x="528" y="2496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18501" name="Rectangle 10"/>
            <p:cNvSpPr>
              <a:spLocks noChangeArrowheads="1"/>
            </p:cNvSpPr>
            <p:nvPr/>
          </p:nvSpPr>
          <p:spPr bwMode="auto">
            <a:xfrm>
              <a:off x="1302" y="2702"/>
              <a:ext cx="238" cy="410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502" name="Text Box 11"/>
            <p:cNvSpPr txBox="1">
              <a:spLocks noChangeArrowheads="1"/>
            </p:cNvSpPr>
            <p:nvPr/>
          </p:nvSpPr>
          <p:spPr bwMode="auto">
            <a:xfrm>
              <a:off x="1302" y="2805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rgbClr val="FFFFFF"/>
                  </a:solidFill>
                  <a:ea typeface="新細明體" charset="-120"/>
                </a:rPr>
                <a:t>C</a:t>
              </a:r>
              <a:r>
                <a:rPr lang="en-US" altLang="zh-TW" sz="1400" i="1" baseline="-25000">
                  <a:solidFill>
                    <a:srgbClr val="FFFFFF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18503" name="Line 12"/>
            <p:cNvSpPr>
              <a:spLocks noChangeShapeType="1"/>
            </p:cNvSpPr>
            <p:nvPr/>
          </p:nvSpPr>
          <p:spPr bwMode="auto">
            <a:xfrm flipH="1">
              <a:off x="983" y="1603"/>
              <a:ext cx="119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04" name="Line 13"/>
            <p:cNvSpPr>
              <a:spLocks noChangeShapeType="1"/>
            </p:cNvSpPr>
            <p:nvPr/>
          </p:nvSpPr>
          <p:spPr bwMode="auto">
            <a:xfrm flipH="1">
              <a:off x="627" y="2013"/>
              <a:ext cx="119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05" name="Line 14"/>
            <p:cNvSpPr>
              <a:spLocks noChangeShapeType="1"/>
            </p:cNvSpPr>
            <p:nvPr/>
          </p:nvSpPr>
          <p:spPr bwMode="auto">
            <a:xfrm>
              <a:off x="924" y="2013"/>
              <a:ext cx="17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06" name="Rectangle 15"/>
            <p:cNvSpPr>
              <a:spLocks noChangeArrowheads="1"/>
            </p:cNvSpPr>
            <p:nvPr/>
          </p:nvSpPr>
          <p:spPr bwMode="auto">
            <a:xfrm>
              <a:off x="1399" y="1706"/>
              <a:ext cx="238" cy="646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507" name="Text Box 16"/>
            <p:cNvSpPr txBox="1">
              <a:spLocks noChangeArrowheads="1"/>
            </p:cNvSpPr>
            <p:nvPr/>
          </p:nvSpPr>
          <p:spPr bwMode="auto">
            <a:xfrm>
              <a:off x="1392" y="1920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18508" name="Line 17"/>
            <p:cNvSpPr>
              <a:spLocks noChangeShapeType="1"/>
            </p:cNvSpPr>
            <p:nvPr/>
          </p:nvSpPr>
          <p:spPr bwMode="auto">
            <a:xfrm>
              <a:off x="1340" y="1552"/>
              <a:ext cx="17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09" name="Text Box 18"/>
            <p:cNvSpPr txBox="1">
              <a:spLocks noChangeArrowheads="1"/>
            </p:cNvSpPr>
            <p:nvPr/>
          </p:nvSpPr>
          <p:spPr bwMode="auto">
            <a:xfrm>
              <a:off x="1440" y="2352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8510" name="Text Box 19"/>
            <p:cNvSpPr txBox="1">
              <a:spLocks noChangeArrowheads="1"/>
            </p:cNvSpPr>
            <p:nvPr/>
          </p:nvSpPr>
          <p:spPr bwMode="auto">
            <a:xfrm>
              <a:off x="1302" y="3112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18511" name="Text Box 20"/>
            <p:cNvSpPr txBox="1">
              <a:spLocks noChangeArrowheads="1"/>
            </p:cNvSpPr>
            <p:nvPr/>
          </p:nvSpPr>
          <p:spPr bwMode="auto">
            <a:xfrm>
              <a:off x="519" y="3090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8512" name="Oval 64"/>
            <p:cNvSpPr>
              <a:spLocks noChangeArrowheads="1"/>
            </p:cNvSpPr>
            <p:nvPr/>
          </p:nvSpPr>
          <p:spPr bwMode="auto">
            <a:xfrm>
              <a:off x="975" y="2208"/>
              <a:ext cx="356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513" name="Text Box 65"/>
            <p:cNvSpPr txBox="1">
              <a:spLocks noChangeArrowheads="1"/>
            </p:cNvSpPr>
            <p:nvPr/>
          </p:nvSpPr>
          <p:spPr bwMode="auto">
            <a:xfrm>
              <a:off x="1008" y="2208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18514" name="Rectangle 66"/>
            <p:cNvSpPr>
              <a:spLocks noChangeArrowheads="1"/>
            </p:cNvSpPr>
            <p:nvPr/>
          </p:nvSpPr>
          <p:spPr bwMode="auto">
            <a:xfrm>
              <a:off x="816" y="2681"/>
              <a:ext cx="238" cy="410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515" name="Text Box 67"/>
            <p:cNvSpPr txBox="1">
              <a:spLocks noChangeArrowheads="1"/>
            </p:cNvSpPr>
            <p:nvPr/>
          </p:nvSpPr>
          <p:spPr bwMode="auto">
            <a:xfrm>
              <a:off x="816" y="2784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18516" name="Text Box 68"/>
            <p:cNvSpPr txBox="1">
              <a:spLocks noChangeArrowheads="1"/>
            </p:cNvSpPr>
            <p:nvPr/>
          </p:nvSpPr>
          <p:spPr bwMode="auto">
            <a:xfrm>
              <a:off x="816" y="3091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18517" name="Line 69"/>
            <p:cNvSpPr>
              <a:spLocks noChangeShapeType="1"/>
            </p:cNvSpPr>
            <p:nvPr/>
          </p:nvSpPr>
          <p:spPr bwMode="auto">
            <a:xfrm flipH="1">
              <a:off x="960" y="2496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18" name="Line 70"/>
            <p:cNvSpPr>
              <a:spLocks noChangeShapeType="1"/>
            </p:cNvSpPr>
            <p:nvPr/>
          </p:nvSpPr>
          <p:spPr bwMode="auto">
            <a:xfrm>
              <a:off x="1296" y="2496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6172200" y="2286000"/>
            <a:ext cx="2720975" cy="2971800"/>
            <a:chOff x="3792" y="1440"/>
            <a:chExt cx="1714" cy="1872"/>
          </a:xfrm>
        </p:grpSpPr>
        <p:sp>
          <p:nvSpPr>
            <p:cNvPr id="18468" name="Oval 41"/>
            <p:cNvSpPr>
              <a:spLocks noChangeArrowheads="1"/>
            </p:cNvSpPr>
            <p:nvPr/>
          </p:nvSpPr>
          <p:spPr bwMode="auto">
            <a:xfrm>
              <a:off x="4731" y="1920"/>
              <a:ext cx="370" cy="288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469" name="Text Box 42"/>
            <p:cNvSpPr txBox="1">
              <a:spLocks noChangeArrowheads="1"/>
            </p:cNvSpPr>
            <p:nvPr/>
          </p:nvSpPr>
          <p:spPr bwMode="auto">
            <a:xfrm>
              <a:off x="4765" y="1920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-1</a:t>
              </a:r>
              <a:b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8470" name="Oval 43"/>
            <p:cNvSpPr>
              <a:spLocks noChangeArrowheads="1"/>
            </p:cNvSpPr>
            <p:nvPr/>
          </p:nvSpPr>
          <p:spPr bwMode="auto">
            <a:xfrm>
              <a:off x="3997" y="1920"/>
              <a:ext cx="371" cy="2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471" name="Text Box 44"/>
            <p:cNvSpPr txBox="1">
              <a:spLocks noChangeArrowheads="1"/>
            </p:cNvSpPr>
            <p:nvPr/>
          </p:nvSpPr>
          <p:spPr bwMode="auto">
            <a:xfrm>
              <a:off x="4032" y="1920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0</a:t>
              </a:r>
              <a:b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8472" name="Text Box 45"/>
            <p:cNvSpPr txBox="1">
              <a:spLocks noChangeArrowheads="1"/>
            </p:cNvSpPr>
            <p:nvPr/>
          </p:nvSpPr>
          <p:spPr bwMode="auto">
            <a:xfrm>
              <a:off x="3792" y="249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18473" name="Rectangle 46"/>
            <p:cNvSpPr>
              <a:spLocks noChangeArrowheads="1"/>
            </p:cNvSpPr>
            <p:nvPr/>
          </p:nvSpPr>
          <p:spPr bwMode="auto">
            <a:xfrm>
              <a:off x="3792" y="2400"/>
              <a:ext cx="247" cy="672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grpSp>
          <p:nvGrpSpPr>
            <p:cNvPr id="18474" name="Group 99"/>
            <p:cNvGrpSpPr>
              <a:grpSpLocks/>
            </p:cNvGrpSpPr>
            <p:nvPr/>
          </p:nvGrpSpPr>
          <p:grpSpPr bwMode="auto">
            <a:xfrm>
              <a:off x="4608" y="2405"/>
              <a:ext cx="370" cy="533"/>
              <a:chOff x="4591" y="2343"/>
              <a:chExt cx="370" cy="384"/>
            </a:xfrm>
          </p:grpSpPr>
          <p:sp>
            <p:nvSpPr>
              <p:cNvPr id="18493" name="Rectangle 47"/>
              <p:cNvSpPr>
                <a:spLocks noChangeArrowheads="1"/>
              </p:cNvSpPr>
              <p:nvPr/>
            </p:nvSpPr>
            <p:spPr bwMode="auto">
              <a:xfrm>
                <a:off x="4591" y="2343"/>
                <a:ext cx="247" cy="384"/>
              </a:xfrm>
              <a:prstGeom prst="rect">
                <a:avLst/>
              </a:prstGeom>
              <a:solidFill>
                <a:schemeClr val="bg1">
                  <a:alpha val="79999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8494" name="Text Box 48"/>
              <p:cNvSpPr txBox="1">
                <a:spLocks noChangeArrowheads="1"/>
              </p:cNvSpPr>
              <p:nvPr/>
            </p:nvSpPr>
            <p:spPr bwMode="auto">
              <a:xfrm>
                <a:off x="4591" y="2439"/>
                <a:ext cx="37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i="1">
                    <a:solidFill>
                      <a:srgbClr val="FFFFFF"/>
                    </a:solidFill>
                    <a:ea typeface="新細明體" charset="-120"/>
                  </a:rPr>
                  <a:t>C</a:t>
                </a:r>
                <a:r>
                  <a:rPr lang="en-US" altLang="zh-TW" sz="1400" i="1" baseline="-25000">
                    <a:solidFill>
                      <a:srgbClr val="FFFFFF"/>
                    </a:solidFill>
                    <a:ea typeface="新細明體" charset="-120"/>
                  </a:rPr>
                  <a:t>R</a:t>
                </a:r>
              </a:p>
            </p:txBody>
          </p:sp>
        </p:grpSp>
        <p:sp>
          <p:nvSpPr>
            <p:cNvPr id="18475" name="Line 49"/>
            <p:cNvSpPr>
              <a:spLocks noChangeShapeType="1"/>
            </p:cNvSpPr>
            <p:nvPr/>
          </p:nvSpPr>
          <p:spPr bwMode="auto">
            <a:xfrm flipH="1">
              <a:off x="3970" y="2208"/>
              <a:ext cx="1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6" name="Line 50"/>
            <p:cNvSpPr>
              <a:spLocks noChangeShapeType="1"/>
            </p:cNvSpPr>
            <p:nvPr/>
          </p:nvSpPr>
          <p:spPr bwMode="auto">
            <a:xfrm>
              <a:off x="4628" y="1728"/>
              <a:ext cx="185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8477" name="Group 100"/>
            <p:cNvGrpSpPr>
              <a:grpSpLocks/>
            </p:cNvGrpSpPr>
            <p:nvPr/>
          </p:nvGrpSpPr>
          <p:grpSpPr bwMode="auto">
            <a:xfrm>
              <a:off x="5136" y="2400"/>
              <a:ext cx="370" cy="672"/>
              <a:chOff x="5136" y="2400"/>
              <a:chExt cx="370" cy="384"/>
            </a:xfrm>
          </p:grpSpPr>
          <p:sp>
            <p:nvSpPr>
              <p:cNvPr id="18491" name="Rectangle 51"/>
              <p:cNvSpPr>
                <a:spLocks noChangeArrowheads="1"/>
              </p:cNvSpPr>
              <p:nvPr/>
            </p:nvSpPr>
            <p:spPr bwMode="auto">
              <a:xfrm>
                <a:off x="5136" y="2400"/>
                <a:ext cx="247" cy="384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8492" name="Text Box 52"/>
              <p:cNvSpPr txBox="1">
                <a:spLocks noChangeArrowheads="1"/>
              </p:cNvSpPr>
              <p:nvPr/>
            </p:nvSpPr>
            <p:spPr bwMode="auto">
              <a:xfrm>
                <a:off x="5136" y="2496"/>
                <a:ext cx="370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i="1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  <a:r>
                  <a:rPr lang="en-US" altLang="zh-TW" sz="1400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</p:grpSp>
        <p:sp>
          <p:nvSpPr>
            <p:cNvPr id="18478" name="Line 53"/>
            <p:cNvSpPr>
              <a:spLocks noChangeShapeType="1"/>
            </p:cNvSpPr>
            <p:nvPr/>
          </p:nvSpPr>
          <p:spPr bwMode="auto">
            <a:xfrm>
              <a:off x="5074" y="2160"/>
              <a:ext cx="15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9" name="Text Box 54"/>
            <p:cNvSpPr txBox="1">
              <a:spLocks noChangeArrowheads="1"/>
            </p:cNvSpPr>
            <p:nvPr/>
          </p:nvSpPr>
          <p:spPr bwMode="auto">
            <a:xfrm>
              <a:off x="5136" y="307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8480" name="Text Box 55"/>
            <p:cNvSpPr txBox="1">
              <a:spLocks noChangeArrowheads="1"/>
            </p:cNvSpPr>
            <p:nvPr/>
          </p:nvSpPr>
          <p:spPr bwMode="auto">
            <a:xfrm>
              <a:off x="4608" y="297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18481" name="Text Box 56"/>
            <p:cNvSpPr txBox="1">
              <a:spLocks noChangeArrowheads="1"/>
            </p:cNvSpPr>
            <p:nvPr/>
          </p:nvSpPr>
          <p:spPr bwMode="auto">
            <a:xfrm>
              <a:off x="3840" y="312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</a:t>
              </a:r>
              <a:endParaRPr lang="en-US" altLang="zh-TW" sz="1400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18482" name="Line 58"/>
            <p:cNvSpPr>
              <a:spLocks noChangeShapeType="1"/>
            </p:cNvSpPr>
            <p:nvPr/>
          </p:nvSpPr>
          <p:spPr bwMode="auto">
            <a:xfrm flipH="1">
              <a:off x="4704" y="2199"/>
              <a:ext cx="127" cy="2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3" name="Text Box 93"/>
            <p:cNvSpPr txBox="1">
              <a:spLocks noChangeArrowheads="1"/>
            </p:cNvSpPr>
            <p:nvPr/>
          </p:nvSpPr>
          <p:spPr bwMode="auto">
            <a:xfrm>
              <a:off x="4320" y="312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</a:t>
              </a:r>
              <a:endParaRPr lang="en-US" altLang="zh-TW" sz="1400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18484" name="Rectangle 92"/>
            <p:cNvSpPr>
              <a:spLocks noChangeArrowheads="1"/>
            </p:cNvSpPr>
            <p:nvPr/>
          </p:nvSpPr>
          <p:spPr bwMode="auto">
            <a:xfrm>
              <a:off x="4272" y="2400"/>
              <a:ext cx="247" cy="538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485" name="Text Box 91"/>
            <p:cNvSpPr txBox="1">
              <a:spLocks noChangeArrowheads="1"/>
            </p:cNvSpPr>
            <p:nvPr/>
          </p:nvSpPr>
          <p:spPr bwMode="auto">
            <a:xfrm>
              <a:off x="4272" y="2544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18486" name="Rectangle 94"/>
            <p:cNvSpPr>
              <a:spLocks noChangeArrowheads="1"/>
            </p:cNvSpPr>
            <p:nvPr/>
          </p:nvSpPr>
          <p:spPr bwMode="auto">
            <a:xfrm>
              <a:off x="4272" y="2938"/>
              <a:ext cx="247" cy="13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487" name="Line 98"/>
            <p:cNvSpPr>
              <a:spLocks noChangeShapeType="1"/>
            </p:cNvSpPr>
            <p:nvPr/>
          </p:nvSpPr>
          <p:spPr bwMode="auto">
            <a:xfrm>
              <a:off x="4320" y="2208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8" name="Line 101"/>
            <p:cNvSpPr>
              <a:spLocks noChangeShapeType="1"/>
            </p:cNvSpPr>
            <p:nvPr/>
          </p:nvSpPr>
          <p:spPr bwMode="auto">
            <a:xfrm flipH="1">
              <a:off x="4272" y="1728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9" name="Oval 104"/>
            <p:cNvSpPr>
              <a:spLocks noChangeArrowheads="1"/>
            </p:cNvSpPr>
            <p:nvPr/>
          </p:nvSpPr>
          <p:spPr bwMode="auto">
            <a:xfrm>
              <a:off x="4305" y="1440"/>
              <a:ext cx="356" cy="30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490" name="Text Box 105"/>
            <p:cNvSpPr txBox="1">
              <a:spLocks noChangeArrowheads="1"/>
            </p:cNvSpPr>
            <p:nvPr/>
          </p:nvSpPr>
          <p:spPr bwMode="auto">
            <a:xfrm>
              <a:off x="4338" y="144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0</a:t>
              </a:r>
              <a:b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C</a:t>
              </a:r>
            </a:p>
          </p:txBody>
        </p:sp>
      </p:grp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2971800" y="1981200"/>
            <a:ext cx="2514600" cy="3505200"/>
            <a:chOff x="1942" y="1248"/>
            <a:chExt cx="1308" cy="2208"/>
          </a:xfrm>
        </p:grpSpPr>
        <p:sp>
          <p:nvSpPr>
            <p:cNvPr id="18443" name="Text Box 22"/>
            <p:cNvSpPr txBox="1">
              <a:spLocks noChangeArrowheads="1"/>
            </p:cNvSpPr>
            <p:nvPr/>
          </p:nvSpPr>
          <p:spPr bwMode="auto">
            <a:xfrm>
              <a:off x="2503" y="1248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+2</a:t>
              </a:r>
              <a:b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8444" name="Oval 23"/>
            <p:cNvSpPr>
              <a:spLocks noChangeArrowheads="1"/>
            </p:cNvSpPr>
            <p:nvPr/>
          </p:nvSpPr>
          <p:spPr bwMode="auto">
            <a:xfrm>
              <a:off x="2469" y="1248"/>
              <a:ext cx="370" cy="307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445" name="Oval 24"/>
            <p:cNvSpPr>
              <a:spLocks noChangeArrowheads="1"/>
            </p:cNvSpPr>
            <p:nvPr/>
          </p:nvSpPr>
          <p:spPr bwMode="auto">
            <a:xfrm>
              <a:off x="2098" y="1658"/>
              <a:ext cx="371" cy="30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446" name="Text Box 25"/>
            <p:cNvSpPr txBox="1">
              <a:spLocks noChangeArrowheads="1"/>
            </p:cNvSpPr>
            <p:nvPr/>
          </p:nvSpPr>
          <p:spPr bwMode="auto">
            <a:xfrm>
              <a:off x="2133" y="1658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-1</a:t>
              </a:r>
              <a:b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8447" name="Line 30"/>
            <p:cNvSpPr>
              <a:spLocks noChangeShapeType="1"/>
            </p:cNvSpPr>
            <p:nvPr/>
          </p:nvSpPr>
          <p:spPr bwMode="auto">
            <a:xfrm flipH="1">
              <a:off x="2442" y="1555"/>
              <a:ext cx="123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8" name="Line 31"/>
            <p:cNvSpPr>
              <a:spLocks noChangeShapeType="1"/>
            </p:cNvSpPr>
            <p:nvPr/>
          </p:nvSpPr>
          <p:spPr bwMode="auto">
            <a:xfrm flipH="1">
              <a:off x="2071" y="1965"/>
              <a:ext cx="12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9" name="Line 32"/>
            <p:cNvSpPr>
              <a:spLocks noChangeShapeType="1"/>
            </p:cNvSpPr>
            <p:nvPr/>
          </p:nvSpPr>
          <p:spPr bwMode="auto">
            <a:xfrm>
              <a:off x="2380" y="1965"/>
              <a:ext cx="185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0" name="Rectangle 33"/>
            <p:cNvSpPr>
              <a:spLocks noChangeArrowheads="1"/>
            </p:cNvSpPr>
            <p:nvPr/>
          </p:nvSpPr>
          <p:spPr bwMode="auto">
            <a:xfrm>
              <a:off x="2874" y="1658"/>
              <a:ext cx="247" cy="742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451" name="Text Box 34"/>
            <p:cNvSpPr txBox="1">
              <a:spLocks noChangeArrowheads="1"/>
            </p:cNvSpPr>
            <p:nvPr/>
          </p:nvSpPr>
          <p:spPr bwMode="auto">
            <a:xfrm>
              <a:off x="2880" y="187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18452" name="Line 35"/>
            <p:cNvSpPr>
              <a:spLocks noChangeShapeType="1"/>
            </p:cNvSpPr>
            <p:nvPr/>
          </p:nvSpPr>
          <p:spPr bwMode="auto">
            <a:xfrm>
              <a:off x="2812" y="1504"/>
              <a:ext cx="185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3" name="Text Box 36"/>
            <p:cNvSpPr txBox="1">
              <a:spLocks noChangeArrowheads="1"/>
            </p:cNvSpPr>
            <p:nvPr/>
          </p:nvSpPr>
          <p:spPr bwMode="auto">
            <a:xfrm>
              <a:off x="2880" y="240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8454" name="Rectangle 71"/>
            <p:cNvSpPr>
              <a:spLocks noChangeArrowheads="1"/>
            </p:cNvSpPr>
            <p:nvPr/>
          </p:nvSpPr>
          <p:spPr bwMode="auto">
            <a:xfrm>
              <a:off x="1942" y="2196"/>
              <a:ext cx="238" cy="873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455" name="Text Box 72"/>
            <p:cNvSpPr txBox="1">
              <a:spLocks noChangeArrowheads="1"/>
            </p:cNvSpPr>
            <p:nvPr/>
          </p:nvSpPr>
          <p:spPr bwMode="auto">
            <a:xfrm>
              <a:off x="1962" y="2475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18456" name="Rectangle 73"/>
            <p:cNvSpPr>
              <a:spLocks noChangeArrowheads="1"/>
            </p:cNvSpPr>
            <p:nvPr/>
          </p:nvSpPr>
          <p:spPr bwMode="auto">
            <a:xfrm>
              <a:off x="2736" y="2681"/>
              <a:ext cx="238" cy="410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457" name="Text Box 74"/>
            <p:cNvSpPr txBox="1">
              <a:spLocks noChangeArrowheads="1"/>
            </p:cNvSpPr>
            <p:nvPr/>
          </p:nvSpPr>
          <p:spPr bwMode="auto">
            <a:xfrm>
              <a:off x="2736" y="2784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rgbClr val="FFFFFF"/>
                  </a:solidFill>
                  <a:ea typeface="新細明體" charset="-120"/>
                </a:rPr>
                <a:t>C</a:t>
              </a:r>
              <a:r>
                <a:rPr lang="en-US" altLang="zh-TW" sz="1400" i="1" baseline="-25000">
                  <a:solidFill>
                    <a:srgbClr val="FFFFFF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18458" name="Text Box 75"/>
            <p:cNvSpPr txBox="1">
              <a:spLocks noChangeArrowheads="1"/>
            </p:cNvSpPr>
            <p:nvPr/>
          </p:nvSpPr>
          <p:spPr bwMode="auto">
            <a:xfrm>
              <a:off x="2736" y="3091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18459" name="Text Box 76"/>
            <p:cNvSpPr txBox="1">
              <a:spLocks noChangeArrowheads="1"/>
            </p:cNvSpPr>
            <p:nvPr/>
          </p:nvSpPr>
          <p:spPr bwMode="auto">
            <a:xfrm>
              <a:off x="1953" y="3069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8460" name="Line 82"/>
            <p:cNvSpPr>
              <a:spLocks noChangeShapeType="1"/>
            </p:cNvSpPr>
            <p:nvPr/>
          </p:nvSpPr>
          <p:spPr bwMode="auto">
            <a:xfrm flipH="1">
              <a:off x="2394" y="2475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1" name="Line 83"/>
            <p:cNvSpPr>
              <a:spLocks noChangeShapeType="1"/>
            </p:cNvSpPr>
            <p:nvPr/>
          </p:nvSpPr>
          <p:spPr bwMode="auto">
            <a:xfrm>
              <a:off x="2730" y="2475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2" name="Rectangle 87"/>
            <p:cNvSpPr>
              <a:spLocks noChangeArrowheads="1"/>
            </p:cNvSpPr>
            <p:nvPr/>
          </p:nvSpPr>
          <p:spPr bwMode="auto">
            <a:xfrm>
              <a:off x="2304" y="2688"/>
              <a:ext cx="247" cy="384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463" name="Rectangle 88"/>
            <p:cNvSpPr>
              <a:spLocks noChangeArrowheads="1"/>
            </p:cNvSpPr>
            <p:nvPr/>
          </p:nvSpPr>
          <p:spPr bwMode="auto">
            <a:xfrm>
              <a:off x="2304" y="3072"/>
              <a:ext cx="247" cy="13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464" name="Text Box 89"/>
            <p:cNvSpPr txBox="1">
              <a:spLocks noChangeArrowheads="1"/>
            </p:cNvSpPr>
            <p:nvPr/>
          </p:nvSpPr>
          <p:spPr bwMode="auto">
            <a:xfrm>
              <a:off x="2304" y="2784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18465" name="Text Box 90"/>
            <p:cNvSpPr txBox="1">
              <a:spLocks noChangeArrowheads="1"/>
            </p:cNvSpPr>
            <p:nvPr/>
          </p:nvSpPr>
          <p:spPr bwMode="auto">
            <a:xfrm>
              <a:off x="2352" y="3264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8466" name="Oval 106"/>
            <p:cNvSpPr>
              <a:spLocks noChangeArrowheads="1"/>
            </p:cNvSpPr>
            <p:nvPr/>
          </p:nvSpPr>
          <p:spPr bwMode="auto">
            <a:xfrm>
              <a:off x="2437" y="2190"/>
              <a:ext cx="356" cy="30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8467" name="Text Box 107"/>
            <p:cNvSpPr txBox="1">
              <a:spLocks noChangeArrowheads="1"/>
            </p:cNvSpPr>
            <p:nvPr/>
          </p:nvSpPr>
          <p:spPr bwMode="auto">
            <a:xfrm>
              <a:off x="2470" y="219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+1</a:t>
              </a:r>
              <a:b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2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2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53" grpId="0"/>
      <p:bldP spid="520254" grpId="0"/>
      <p:bldP spid="5202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8B17BFE7-2155-4058-A93D-A0297C33FCFD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18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zh-TW" sz="4000" b="1" smtClean="0">
                <a:ea typeface="新細明體" charset="-120"/>
              </a:rPr>
              <a:t>Rebalancing Rotation LR </a:t>
            </a:r>
            <a:r>
              <a:rPr lang="en-US" altLang="zh-TW" sz="3200" b="1" smtClean="0">
                <a:ea typeface="新細明體" charset="-120"/>
              </a:rPr>
              <a:t>(case 3)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5486400" y="2971800"/>
            <a:ext cx="685800" cy="609600"/>
            <a:chOff x="3312" y="1872"/>
            <a:chExt cx="432" cy="384"/>
          </a:xfrm>
        </p:grpSpPr>
        <p:sp>
          <p:nvSpPr>
            <p:cNvPr id="19543" name="AutoShape 50"/>
            <p:cNvSpPr>
              <a:spLocks noChangeArrowheads="1"/>
            </p:cNvSpPr>
            <p:nvPr/>
          </p:nvSpPr>
          <p:spPr bwMode="auto">
            <a:xfrm>
              <a:off x="3312" y="2112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544" name="Text Box 51"/>
            <p:cNvSpPr txBox="1">
              <a:spLocks noChangeArrowheads="1"/>
            </p:cNvSpPr>
            <p:nvPr/>
          </p:nvSpPr>
          <p:spPr bwMode="auto">
            <a:xfrm>
              <a:off x="3360" y="187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LR</a:t>
              </a:r>
            </a:p>
          </p:txBody>
        </p:sp>
      </p:grpSp>
      <p:sp>
        <p:nvSpPr>
          <p:cNvPr id="522292" name="Text Box 52"/>
          <p:cNvSpPr txBox="1">
            <a:spLocks noChangeArrowheads="1"/>
          </p:cNvSpPr>
          <p:nvPr/>
        </p:nvSpPr>
        <p:spPr bwMode="auto">
          <a:xfrm>
            <a:off x="762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Before insertion</a:t>
            </a:r>
          </a:p>
        </p:txBody>
      </p:sp>
      <p:sp>
        <p:nvSpPr>
          <p:cNvPr id="522293" name="Text Box 53"/>
          <p:cNvSpPr txBox="1">
            <a:spLocks noChangeArrowheads="1"/>
          </p:cNvSpPr>
          <p:nvPr/>
        </p:nvSpPr>
        <p:spPr bwMode="auto">
          <a:xfrm>
            <a:off x="2971800" y="57150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inserting into </a:t>
            </a:r>
            <a:r>
              <a:rPr lang="en-US" altLang="zh-TW" sz="2000" i="1">
                <a:solidFill>
                  <a:schemeClr val="tx1"/>
                </a:solidFill>
                <a:ea typeface="新細明體" charset="-120"/>
              </a:rPr>
              <a:t>C</a:t>
            </a:r>
            <a:r>
              <a:rPr lang="en-US" altLang="zh-TW" sz="2000" i="1" baseline="-25000">
                <a:solidFill>
                  <a:schemeClr val="tx1"/>
                </a:solidFill>
                <a:ea typeface="新細明體" charset="-120"/>
              </a:rPr>
              <a:t>R</a:t>
            </a:r>
          </a:p>
        </p:txBody>
      </p:sp>
      <p:sp>
        <p:nvSpPr>
          <p:cNvPr id="522294" name="Text Box 54"/>
          <p:cNvSpPr txBox="1">
            <a:spLocks noChangeArrowheads="1"/>
          </p:cNvSpPr>
          <p:nvPr/>
        </p:nvSpPr>
        <p:spPr bwMode="auto">
          <a:xfrm>
            <a:off x="6629400" y="5715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LR rotation</a:t>
            </a:r>
            <a:endParaRPr lang="en-US" altLang="zh-TW" sz="2000" i="1" baseline="-25000">
              <a:solidFill>
                <a:schemeClr val="tx1"/>
              </a:solidFill>
              <a:ea typeface="新細明體" charset="-120"/>
            </a:endParaRPr>
          </a:p>
        </p:txBody>
      </p: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228600" y="2057400"/>
            <a:ext cx="2624138" cy="3187700"/>
            <a:chOff x="508" y="1296"/>
            <a:chExt cx="1289" cy="2008"/>
          </a:xfrm>
        </p:grpSpPr>
        <p:sp>
          <p:nvSpPr>
            <p:cNvPr id="19519" name="Text Box 3"/>
            <p:cNvSpPr txBox="1">
              <a:spLocks noChangeArrowheads="1"/>
            </p:cNvSpPr>
            <p:nvPr/>
          </p:nvSpPr>
          <p:spPr bwMode="auto">
            <a:xfrm>
              <a:off x="1043" y="129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+1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9520" name="Oval 4"/>
            <p:cNvSpPr>
              <a:spLocks noChangeArrowheads="1"/>
            </p:cNvSpPr>
            <p:nvPr/>
          </p:nvSpPr>
          <p:spPr bwMode="auto">
            <a:xfrm>
              <a:off x="1009" y="1296"/>
              <a:ext cx="357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521" name="Oval 5"/>
            <p:cNvSpPr>
              <a:spLocks noChangeArrowheads="1"/>
            </p:cNvSpPr>
            <p:nvPr/>
          </p:nvSpPr>
          <p:spPr bwMode="auto">
            <a:xfrm>
              <a:off x="653" y="1706"/>
              <a:ext cx="356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522" name="Text Box 6"/>
            <p:cNvSpPr txBox="1">
              <a:spLocks noChangeArrowheads="1"/>
            </p:cNvSpPr>
            <p:nvPr/>
          </p:nvSpPr>
          <p:spPr bwMode="auto">
            <a:xfrm>
              <a:off x="686" y="170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9523" name="Rectangle 7"/>
            <p:cNvSpPr>
              <a:spLocks noChangeArrowheads="1"/>
            </p:cNvSpPr>
            <p:nvPr/>
          </p:nvSpPr>
          <p:spPr bwMode="auto">
            <a:xfrm>
              <a:off x="508" y="2217"/>
              <a:ext cx="238" cy="873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524" name="Text Box 8"/>
            <p:cNvSpPr txBox="1">
              <a:spLocks noChangeArrowheads="1"/>
            </p:cNvSpPr>
            <p:nvPr/>
          </p:nvSpPr>
          <p:spPr bwMode="auto">
            <a:xfrm>
              <a:off x="528" y="2496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19525" name="Rectangle 9"/>
            <p:cNvSpPr>
              <a:spLocks noChangeArrowheads="1"/>
            </p:cNvSpPr>
            <p:nvPr/>
          </p:nvSpPr>
          <p:spPr bwMode="auto">
            <a:xfrm>
              <a:off x="1302" y="2702"/>
              <a:ext cx="238" cy="410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526" name="Text Box 10"/>
            <p:cNvSpPr txBox="1">
              <a:spLocks noChangeArrowheads="1"/>
            </p:cNvSpPr>
            <p:nvPr/>
          </p:nvSpPr>
          <p:spPr bwMode="auto">
            <a:xfrm>
              <a:off x="1302" y="2805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19527" name="Line 11"/>
            <p:cNvSpPr>
              <a:spLocks noChangeShapeType="1"/>
            </p:cNvSpPr>
            <p:nvPr/>
          </p:nvSpPr>
          <p:spPr bwMode="auto">
            <a:xfrm flipH="1">
              <a:off x="983" y="1603"/>
              <a:ext cx="119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28" name="Line 12"/>
            <p:cNvSpPr>
              <a:spLocks noChangeShapeType="1"/>
            </p:cNvSpPr>
            <p:nvPr/>
          </p:nvSpPr>
          <p:spPr bwMode="auto">
            <a:xfrm flipH="1">
              <a:off x="627" y="2013"/>
              <a:ext cx="119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29" name="Line 13"/>
            <p:cNvSpPr>
              <a:spLocks noChangeShapeType="1"/>
            </p:cNvSpPr>
            <p:nvPr/>
          </p:nvSpPr>
          <p:spPr bwMode="auto">
            <a:xfrm>
              <a:off x="924" y="2013"/>
              <a:ext cx="17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30" name="Rectangle 14"/>
            <p:cNvSpPr>
              <a:spLocks noChangeArrowheads="1"/>
            </p:cNvSpPr>
            <p:nvPr/>
          </p:nvSpPr>
          <p:spPr bwMode="auto">
            <a:xfrm>
              <a:off x="1399" y="1706"/>
              <a:ext cx="238" cy="646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531" name="Text Box 15"/>
            <p:cNvSpPr txBox="1">
              <a:spLocks noChangeArrowheads="1"/>
            </p:cNvSpPr>
            <p:nvPr/>
          </p:nvSpPr>
          <p:spPr bwMode="auto">
            <a:xfrm>
              <a:off x="1392" y="1920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19532" name="Line 16"/>
            <p:cNvSpPr>
              <a:spLocks noChangeShapeType="1"/>
            </p:cNvSpPr>
            <p:nvPr/>
          </p:nvSpPr>
          <p:spPr bwMode="auto">
            <a:xfrm>
              <a:off x="1340" y="1552"/>
              <a:ext cx="17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33" name="Text Box 17"/>
            <p:cNvSpPr txBox="1">
              <a:spLocks noChangeArrowheads="1"/>
            </p:cNvSpPr>
            <p:nvPr/>
          </p:nvSpPr>
          <p:spPr bwMode="auto">
            <a:xfrm>
              <a:off x="1440" y="2352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9534" name="Text Box 18"/>
            <p:cNvSpPr txBox="1">
              <a:spLocks noChangeArrowheads="1"/>
            </p:cNvSpPr>
            <p:nvPr/>
          </p:nvSpPr>
          <p:spPr bwMode="auto">
            <a:xfrm>
              <a:off x="1302" y="3112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19535" name="Text Box 19"/>
            <p:cNvSpPr txBox="1">
              <a:spLocks noChangeArrowheads="1"/>
            </p:cNvSpPr>
            <p:nvPr/>
          </p:nvSpPr>
          <p:spPr bwMode="auto">
            <a:xfrm>
              <a:off x="519" y="3090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9536" name="Oval 55"/>
            <p:cNvSpPr>
              <a:spLocks noChangeArrowheads="1"/>
            </p:cNvSpPr>
            <p:nvPr/>
          </p:nvSpPr>
          <p:spPr bwMode="auto">
            <a:xfrm>
              <a:off x="975" y="2208"/>
              <a:ext cx="356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537" name="Text Box 56"/>
            <p:cNvSpPr txBox="1">
              <a:spLocks noChangeArrowheads="1"/>
            </p:cNvSpPr>
            <p:nvPr/>
          </p:nvSpPr>
          <p:spPr bwMode="auto">
            <a:xfrm>
              <a:off x="1008" y="2208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19538" name="Rectangle 57"/>
            <p:cNvSpPr>
              <a:spLocks noChangeArrowheads="1"/>
            </p:cNvSpPr>
            <p:nvPr/>
          </p:nvSpPr>
          <p:spPr bwMode="auto">
            <a:xfrm>
              <a:off x="816" y="2681"/>
              <a:ext cx="238" cy="410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539" name="Text Box 58"/>
            <p:cNvSpPr txBox="1">
              <a:spLocks noChangeArrowheads="1"/>
            </p:cNvSpPr>
            <p:nvPr/>
          </p:nvSpPr>
          <p:spPr bwMode="auto">
            <a:xfrm>
              <a:off x="816" y="2784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rgbClr val="FFFFFF"/>
                  </a:solidFill>
                  <a:ea typeface="新細明體" charset="-120"/>
                </a:rPr>
                <a:t>C</a:t>
              </a:r>
              <a:r>
                <a:rPr lang="en-US" altLang="zh-TW" sz="1400" b="1" i="1" baseline="-25000">
                  <a:solidFill>
                    <a:srgbClr val="FFFFFF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19540" name="Text Box 59"/>
            <p:cNvSpPr txBox="1">
              <a:spLocks noChangeArrowheads="1"/>
            </p:cNvSpPr>
            <p:nvPr/>
          </p:nvSpPr>
          <p:spPr bwMode="auto">
            <a:xfrm>
              <a:off x="816" y="3091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19541" name="Line 60"/>
            <p:cNvSpPr>
              <a:spLocks noChangeShapeType="1"/>
            </p:cNvSpPr>
            <p:nvPr/>
          </p:nvSpPr>
          <p:spPr bwMode="auto">
            <a:xfrm flipH="1">
              <a:off x="960" y="2496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42" name="Line 61"/>
            <p:cNvSpPr>
              <a:spLocks noChangeShapeType="1"/>
            </p:cNvSpPr>
            <p:nvPr/>
          </p:nvSpPr>
          <p:spPr bwMode="auto">
            <a:xfrm>
              <a:off x="1296" y="2496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6186488" y="2133600"/>
            <a:ext cx="3124200" cy="2971800"/>
            <a:chOff x="3792" y="1440"/>
            <a:chExt cx="1762" cy="1872"/>
          </a:xfrm>
        </p:grpSpPr>
        <p:sp>
          <p:nvSpPr>
            <p:cNvPr id="19492" name="Oval 31"/>
            <p:cNvSpPr>
              <a:spLocks noChangeArrowheads="1"/>
            </p:cNvSpPr>
            <p:nvPr/>
          </p:nvSpPr>
          <p:spPr bwMode="auto">
            <a:xfrm>
              <a:off x="4731" y="1920"/>
              <a:ext cx="370" cy="288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493" name="Text Box 32"/>
            <p:cNvSpPr txBox="1">
              <a:spLocks noChangeArrowheads="1"/>
            </p:cNvSpPr>
            <p:nvPr/>
          </p:nvSpPr>
          <p:spPr bwMode="auto">
            <a:xfrm>
              <a:off x="4765" y="1920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9494" name="Oval 33"/>
            <p:cNvSpPr>
              <a:spLocks noChangeArrowheads="1"/>
            </p:cNvSpPr>
            <p:nvPr/>
          </p:nvSpPr>
          <p:spPr bwMode="auto">
            <a:xfrm>
              <a:off x="3997" y="1920"/>
              <a:ext cx="371" cy="2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495" name="Text Box 34"/>
            <p:cNvSpPr txBox="1">
              <a:spLocks noChangeArrowheads="1"/>
            </p:cNvSpPr>
            <p:nvPr/>
          </p:nvSpPr>
          <p:spPr bwMode="auto">
            <a:xfrm>
              <a:off x="4032" y="1920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+1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9496" name="Text Box 35"/>
            <p:cNvSpPr txBox="1">
              <a:spLocks noChangeArrowheads="1"/>
            </p:cNvSpPr>
            <p:nvPr/>
          </p:nvSpPr>
          <p:spPr bwMode="auto">
            <a:xfrm>
              <a:off x="3792" y="249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19497" name="Rectangle 36"/>
            <p:cNvSpPr>
              <a:spLocks noChangeArrowheads="1"/>
            </p:cNvSpPr>
            <p:nvPr/>
          </p:nvSpPr>
          <p:spPr bwMode="auto">
            <a:xfrm>
              <a:off x="3792" y="2400"/>
              <a:ext cx="247" cy="672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grpSp>
          <p:nvGrpSpPr>
            <p:cNvPr id="19498" name="Group 37"/>
            <p:cNvGrpSpPr>
              <a:grpSpLocks/>
            </p:cNvGrpSpPr>
            <p:nvPr/>
          </p:nvGrpSpPr>
          <p:grpSpPr bwMode="auto">
            <a:xfrm>
              <a:off x="4608" y="2405"/>
              <a:ext cx="370" cy="533"/>
              <a:chOff x="4591" y="2343"/>
              <a:chExt cx="370" cy="384"/>
            </a:xfrm>
          </p:grpSpPr>
          <p:sp>
            <p:nvSpPr>
              <p:cNvPr id="19517" name="Rectangle 38"/>
              <p:cNvSpPr>
                <a:spLocks noChangeArrowheads="1"/>
              </p:cNvSpPr>
              <p:nvPr/>
            </p:nvSpPr>
            <p:spPr bwMode="auto">
              <a:xfrm>
                <a:off x="4591" y="2343"/>
                <a:ext cx="247" cy="384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9518" name="Text Box 39"/>
              <p:cNvSpPr txBox="1">
                <a:spLocks noChangeArrowheads="1"/>
              </p:cNvSpPr>
              <p:nvPr/>
            </p:nvSpPr>
            <p:spPr bwMode="auto">
              <a:xfrm>
                <a:off x="4591" y="2439"/>
                <a:ext cx="37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  <a:r>
                  <a:rPr lang="en-US" altLang="zh-TW" sz="1400" b="1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</p:grpSp>
        <p:sp>
          <p:nvSpPr>
            <p:cNvPr id="19499" name="Line 40"/>
            <p:cNvSpPr>
              <a:spLocks noChangeShapeType="1"/>
            </p:cNvSpPr>
            <p:nvPr/>
          </p:nvSpPr>
          <p:spPr bwMode="auto">
            <a:xfrm flipH="1">
              <a:off x="3970" y="2208"/>
              <a:ext cx="1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00" name="Line 41"/>
            <p:cNvSpPr>
              <a:spLocks noChangeShapeType="1"/>
            </p:cNvSpPr>
            <p:nvPr/>
          </p:nvSpPr>
          <p:spPr bwMode="auto">
            <a:xfrm>
              <a:off x="4628" y="1728"/>
              <a:ext cx="185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9501" name="Group 42"/>
            <p:cNvGrpSpPr>
              <a:grpSpLocks/>
            </p:cNvGrpSpPr>
            <p:nvPr/>
          </p:nvGrpSpPr>
          <p:grpSpPr bwMode="auto">
            <a:xfrm>
              <a:off x="5136" y="2400"/>
              <a:ext cx="370" cy="624"/>
              <a:chOff x="5136" y="2400"/>
              <a:chExt cx="370" cy="384"/>
            </a:xfrm>
          </p:grpSpPr>
          <p:sp>
            <p:nvSpPr>
              <p:cNvPr id="19515" name="Rectangle 43"/>
              <p:cNvSpPr>
                <a:spLocks noChangeArrowheads="1"/>
              </p:cNvSpPr>
              <p:nvPr/>
            </p:nvSpPr>
            <p:spPr bwMode="auto">
              <a:xfrm>
                <a:off x="5136" y="2400"/>
                <a:ext cx="247" cy="384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9516" name="Text Box 44"/>
              <p:cNvSpPr txBox="1">
                <a:spLocks noChangeArrowheads="1"/>
              </p:cNvSpPr>
              <p:nvPr/>
            </p:nvSpPr>
            <p:spPr bwMode="auto">
              <a:xfrm>
                <a:off x="5136" y="2496"/>
                <a:ext cx="370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  <a:r>
                  <a:rPr lang="en-US" altLang="zh-TW" sz="1400" b="1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</p:grpSp>
        <p:sp>
          <p:nvSpPr>
            <p:cNvPr id="19502" name="Line 45"/>
            <p:cNvSpPr>
              <a:spLocks noChangeShapeType="1"/>
            </p:cNvSpPr>
            <p:nvPr/>
          </p:nvSpPr>
          <p:spPr bwMode="auto">
            <a:xfrm>
              <a:off x="5074" y="2160"/>
              <a:ext cx="15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03" name="Text Box 46"/>
            <p:cNvSpPr txBox="1">
              <a:spLocks noChangeArrowheads="1"/>
            </p:cNvSpPr>
            <p:nvPr/>
          </p:nvSpPr>
          <p:spPr bwMode="auto">
            <a:xfrm>
              <a:off x="5184" y="307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9504" name="Text Box 47"/>
            <p:cNvSpPr txBox="1">
              <a:spLocks noChangeArrowheads="1"/>
            </p:cNvSpPr>
            <p:nvPr/>
          </p:nvSpPr>
          <p:spPr bwMode="auto">
            <a:xfrm>
              <a:off x="4272" y="3024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19505" name="Text Box 48"/>
            <p:cNvSpPr txBox="1">
              <a:spLocks noChangeArrowheads="1"/>
            </p:cNvSpPr>
            <p:nvPr/>
          </p:nvSpPr>
          <p:spPr bwMode="auto">
            <a:xfrm>
              <a:off x="3840" y="312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  <a:endParaRPr lang="en-US" altLang="zh-TW" sz="1400" b="1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19506" name="Line 49"/>
            <p:cNvSpPr>
              <a:spLocks noChangeShapeType="1"/>
            </p:cNvSpPr>
            <p:nvPr/>
          </p:nvSpPr>
          <p:spPr bwMode="auto">
            <a:xfrm flipH="1">
              <a:off x="4704" y="2199"/>
              <a:ext cx="127" cy="2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07" name="Text Box 76"/>
            <p:cNvSpPr txBox="1">
              <a:spLocks noChangeArrowheads="1"/>
            </p:cNvSpPr>
            <p:nvPr/>
          </p:nvSpPr>
          <p:spPr bwMode="auto">
            <a:xfrm>
              <a:off x="4656" y="307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  <a:endParaRPr lang="en-US" altLang="zh-TW" sz="1400" b="1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19508" name="Rectangle 77"/>
            <p:cNvSpPr>
              <a:spLocks noChangeArrowheads="1"/>
            </p:cNvSpPr>
            <p:nvPr/>
          </p:nvSpPr>
          <p:spPr bwMode="auto">
            <a:xfrm>
              <a:off x="4272" y="2400"/>
              <a:ext cx="247" cy="538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509" name="Text Box 78"/>
            <p:cNvSpPr txBox="1">
              <a:spLocks noChangeArrowheads="1"/>
            </p:cNvSpPr>
            <p:nvPr/>
          </p:nvSpPr>
          <p:spPr bwMode="auto">
            <a:xfrm>
              <a:off x="4272" y="2544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rgbClr val="FFFFFF"/>
                  </a:solidFill>
                  <a:ea typeface="新細明體" charset="-120"/>
                </a:rPr>
                <a:t>C</a:t>
              </a:r>
              <a:r>
                <a:rPr lang="en-US" altLang="zh-TW" sz="1400" b="1" i="1" baseline="-25000">
                  <a:solidFill>
                    <a:srgbClr val="FFFFFF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19510" name="Rectangle 79"/>
            <p:cNvSpPr>
              <a:spLocks noChangeArrowheads="1"/>
            </p:cNvSpPr>
            <p:nvPr/>
          </p:nvSpPr>
          <p:spPr bwMode="auto">
            <a:xfrm>
              <a:off x="4608" y="2928"/>
              <a:ext cx="247" cy="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511" name="Line 82"/>
            <p:cNvSpPr>
              <a:spLocks noChangeShapeType="1"/>
            </p:cNvSpPr>
            <p:nvPr/>
          </p:nvSpPr>
          <p:spPr bwMode="auto">
            <a:xfrm>
              <a:off x="4320" y="2208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12" name="Line 83"/>
            <p:cNvSpPr>
              <a:spLocks noChangeShapeType="1"/>
            </p:cNvSpPr>
            <p:nvPr/>
          </p:nvSpPr>
          <p:spPr bwMode="auto">
            <a:xfrm flipH="1">
              <a:off x="4272" y="1728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13" name="Oval 86"/>
            <p:cNvSpPr>
              <a:spLocks noChangeArrowheads="1"/>
            </p:cNvSpPr>
            <p:nvPr/>
          </p:nvSpPr>
          <p:spPr bwMode="auto">
            <a:xfrm>
              <a:off x="4335" y="1440"/>
              <a:ext cx="356" cy="30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514" name="Text Box 87"/>
            <p:cNvSpPr txBox="1">
              <a:spLocks noChangeArrowheads="1"/>
            </p:cNvSpPr>
            <p:nvPr/>
          </p:nvSpPr>
          <p:spPr bwMode="auto">
            <a:xfrm>
              <a:off x="4368" y="144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C</a:t>
              </a:r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2743200" y="1981200"/>
            <a:ext cx="2819400" cy="3429000"/>
            <a:chOff x="1942" y="1248"/>
            <a:chExt cx="1308" cy="2160"/>
          </a:xfrm>
        </p:grpSpPr>
        <p:sp>
          <p:nvSpPr>
            <p:cNvPr id="19467" name="Text Box 20"/>
            <p:cNvSpPr txBox="1">
              <a:spLocks noChangeArrowheads="1"/>
            </p:cNvSpPr>
            <p:nvPr/>
          </p:nvSpPr>
          <p:spPr bwMode="auto">
            <a:xfrm>
              <a:off x="2503" y="1248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+2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9468" name="Oval 21"/>
            <p:cNvSpPr>
              <a:spLocks noChangeArrowheads="1"/>
            </p:cNvSpPr>
            <p:nvPr/>
          </p:nvSpPr>
          <p:spPr bwMode="auto">
            <a:xfrm>
              <a:off x="2469" y="1248"/>
              <a:ext cx="370" cy="307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469" name="Oval 22"/>
            <p:cNvSpPr>
              <a:spLocks noChangeArrowheads="1"/>
            </p:cNvSpPr>
            <p:nvPr/>
          </p:nvSpPr>
          <p:spPr bwMode="auto">
            <a:xfrm>
              <a:off x="2098" y="1658"/>
              <a:ext cx="371" cy="30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470" name="Text Box 23"/>
            <p:cNvSpPr txBox="1">
              <a:spLocks noChangeArrowheads="1"/>
            </p:cNvSpPr>
            <p:nvPr/>
          </p:nvSpPr>
          <p:spPr bwMode="auto">
            <a:xfrm>
              <a:off x="2133" y="1658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-1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9471" name="Line 24"/>
            <p:cNvSpPr>
              <a:spLocks noChangeShapeType="1"/>
            </p:cNvSpPr>
            <p:nvPr/>
          </p:nvSpPr>
          <p:spPr bwMode="auto">
            <a:xfrm flipH="1">
              <a:off x="2442" y="1555"/>
              <a:ext cx="123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2" name="Line 25"/>
            <p:cNvSpPr>
              <a:spLocks noChangeShapeType="1"/>
            </p:cNvSpPr>
            <p:nvPr/>
          </p:nvSpPr>
          <p:spPr bwMode="auto">
            <a:xfrm flipH="1">
              <a:off x="2071" y="1965"/>
              <a:ext cx="12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3" name="Line 26"/>
            <p:cNvSpPr>
              <a:spLocks noChangeShapeType="1"/>
            </p:cNvSpPr>
            <p:nvPr/>
          </p:nvSpPr>
          <p:spPr bwMode="auto">
            <a:xfrm>
              <a:off x="2380" y="1965"/>
              <a:ext cx="185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4" name="Rectangle 27"/>
            <p:cNvSpPr>
              <a:spLocks noChangeArrowheads="1"/>
            </p:cNvSpPr>
            <p:nvPr/>
          </p:nvSpPr>
          <p:spPr bwMode="auto">
            <a:xfrm>
              <a:off x="2874" y="1658"/>
              <a:ext cx="247" cy="742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475" name="Text Box 28"/>
            <p:cNvSpPr txBox="1">
              <a:spLocks noChangeArrowheads="1"/>
            </p:cNvSpPr>
            <p:nvPr/>
          </p:nvSpPr>
          <p:spPr bwMode="auto">
            <a:xfrm>
              <a:off x="2880" y="187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19476" name="Line 29"/>
            <p:cNvSpPr>
              <a:spLocks noChangeShapeType="1"/>
            </p:cNvSpPr>
            <p:nvPr/>
          </p:nvSpPr>
          <p:spPr bwMode="auto">
            <a:xfrm>
              <a:off x="2812" y="1504"/>
              <a:ext cx="185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7" name="Text Box 30"/>
            <p:cNvSpPr txBox="1">
              <a:spLocks noChangeArrowheads="1"/>
            </p:cNvSpPr>
            <p:nvPr/>
          </p:nvSpPr>
          <p:spPr bwMode="auto">
            <a:xfrm>
              <a:off x="2880" y="240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9478" name="Rectangle 62"/>
            <p:cNvSpPr>
              <a:spLocks noChangeArrowheads="1"/>
            </p:cNvSpPr>
            <p:nvPr/>
          </p:nvSpPr>
          <p:spPr bwMode="auto">
            <a:xfrm>
              <a:off x="1942" y="2196"/>
              <a:ext cx="238" cy="873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479" name="Text Box 63"/>
            <p:cNvSpPr txBox="1">
              <a:spLocks noChangeArrowheads="1"/>
            </p:cNvSpPr>
            <p:nvPr/>
          </p:nvSpPr>
          <p:spPr bwMode="auto">
            <a:xfrm>
              <a:off x="1962" y="2475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19480" name="Rectangle 64"/>
            <p:cNvSpPr>
              <a:spLocks noChangeArrowheads="1"/>
            </p:cNvSpPr>
            <p:nvPr/>
          </p:nvSpPr>
          <p:spPr bwMode="auto">
            <a:xfrm>
              <a:off x="2736" y="2681"/>
              <a:ext cx="238" cy="410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481" name="Text Box 65"/>
            <p:cNvSpPr txBox="1">
              <a:spLocks noChangeArrowheads="1"/>
            </p:cNvSpPr>
            <p:nvPr/>
          </p:nvSpPr>
          <p:spPr bwMode="auto">
            <a:xfrm>
              <a:off x="2736" y="2784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19482" name="Text Box 66"/>
            <p:cNvSpPr txBox="1">
              <a:spLocks noChangeArrowheads="1"/>
            </p:cNvSpPr>
            <p:nvPr/>
          </p:nvSpPr>
          <p:spPr bwMode="auto">
            <a:xfrm>
              <a:off x="2304" y="3120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19483" name="Text Box 67"/>
            <p:cNvSpPr txBox="1">
              <a:spLocks noChangeArrowheads="1"/>
            </p:cNvSpPr>
            <p:nvPr/>
          </p:nvSpPr>
          <p:spPr bwMode="auto">
            <a:xfrm>
              <a:off x="1953" y="3069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9484" name="Line 70"/>
            <p:cNvSpPr>
              <a:spLocks noChangeShapeType="1"/>
            </p:cNvSpPr>
            <p:nvPr/>
          </p:nvSpPr>
          <p:spPr bwMode="auto">
            <a:xfrm flipH="1">
              <a:off x="2394" y="2475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5" name="Line 71"/>
            <p:cNvSpPr>
              <a:spLocks noChangeShapeType="1"/>
            </p:cNvSpPr>
            <p:nvPr/>
          </p:nvSpPr>
          <p:spPr bwMode="auto">
            <a:xfrm>
              <a:off x="2730" y="2475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6" name="Rectangle 72"/>
            <p:cNvSpPr>
              <a:spLocks noChangeArrowheads="1"/>
            </p:cNvSpPr>
            <p:nvPr/>
          </p:nvSpPr>
          <p:spPr bwMode="auto">
            <a:xfrm>
              <a:off x="2304" y="2688"/>
              <a:ext cx="247" cy="384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487" name="Rectangle 73"/>
            <p:cNvSpPr>
              <a:spLocks noChangeArrowheads="1"/>
            </p:cNvSpPr>
            <p:nvPr/>
          </p:nvSpPr>
          <p:spPr bwMode="auto">
            <a:xfrm>
              <a:off x="2736" y="3072"/>
              <a:ext cx="238" cy="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488" name="Text Box 74"/>
            <p:cNvSpPr txBox="1">
              <a:spLocks noChangeArrowheads="1"/>
            </p:cNvSpPr>
            <p:nvPr/>
          </p:nvSpPr>
          <p:spPr bwMode="auto">
            <a:xfrm>
              <a:off x="2304" y="2784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rgbClr val="FFFFFF"/>
                  </a:solidFill>
                  <a:ea typeface="新細明體" charset="-120"/>
                </a:rPr>
                <a:t>C</a:t>
              </a:r>
              <a:r>
                <a:rPr lang="en-US" altLang="zh-TW" sz="1400" b="1" i="1" baseline="-25000">
                  <a:solidFill>
                    <a:srgbClr val="FFFFFF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19489" name="Text Box 75"/>
            <p:cNvSpPr txBox="1">
              <a:spLocks noChangeArrowheads="1"/>
            </p:cNvSpPr>
            <p:nvPr/>
          </p:nvSpPr>
          <p:spPr bwMode="auto">
            <a:xfrm>
              <a:off x="2736" y="3216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19490" name="Oval 88"/>
            <p:cNvSpPr>
              <a:spLocks noChangeArrowheads="1"/>
            </p:cNvSpPr>
            <p:nvPr/>
          </p:nvSpPr>
          <p:spPr bwMode="auto">
            <a:xfrm>
              <a:off x="2445" y="2190"/>
              <a:ext cx="356" cy="30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9491" name="Text Box 89"/>
            <p:cNvSpPr txBox="1">
              <a:spLocks noChangeArrowheads="1"/>
            </p:cNvSpPr>
            <p:nvPr/>
          </p:nvSpPr>
          <p:spPr bwMode="auto">
            <a:xfrm>
              <a:off x="2478" y="219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-1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2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2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2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2" grpId="0"/>
      <p:bldP spid="522293" grpId="0"/>
      <p:bldP spid="5222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46F8CF95-65C0-417F-89EA-C56F57235DB4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19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zh-TW" b="1" smtClean="0">
                <a:ea typeface="新細明體" charset="-120"/>
              </a:rPr>
              <a:t>Rebalancing Rotation RR</a:t>
            </a:r>
            <a:endParaRPr lang="zh-TW" altLang="en-US" b="1" smtClean="0">
              <a:ea typeface="新細明體" charset="-120"/>
            </a:endParaRP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457200" y="2362200"/>
            <a:ext cx="2590800" cy="2392363"/>
            <a:chOff x="480" y="1488"/>
            <a:chExt cx="1269" cy="1507"/>
          </a:xfrm>
        </p:grpSpPr>
        <p:sp>
          <p:nvSpPr>
            <p:cNvPr id="20531" name="Oval 5"/>
            <p:cNvSpPr>
              <a:spLocks noChangeArrowheads="1"/>
            </p:cNvSpPr>
            <p:nvPr/>
          </p:nvSpPr>
          <p:spPr bwMode="auto">
            <a:xfrm>
              <a:off x="673" y="1488"/>
              <a:ext cx="357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0532" name="Text Box 4"/>
            <p:cNvSpPr txBox="1">
              <a:spLocks noChangeArrowheads="1"/>
            </p:cNvSpPr>
            <p:nvPr/>
          </p:nvSpPr>
          <p:spPr bwMode="auto">
            <a:xfrm>
              <a:off x="707" y="1488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-1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20533" name="Oval 6"/>
            <p:cNvSpPr>
              <a:spLocks noChangeArrowheads="1"/>
            </p:cNvSpPr>
            <p:nvPr/>
          </p:nvSpPr>
          <p:spPr bwMode="auto">
            <a:xfrm>
              <a:off x="1062" y="1882"/>
              <a:ext cx="356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0534" name="Text Box 7"/>
            <p:cNvSpPr txBox="1">
              <a:spLocks noChangeArrowheads="1"/>
            </p:cNvSpPr>
            <p:nvPr/>
          </p:nvSpPr>
          <p:spPr bwMode="auto">
            <a:xfrm>
              <a:off x="1095" y="188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20535" name="Text Box 8"/>
            <p:cNvSpPr txBox="1">
              <a:spLocks noChangeArrowheads="1"/>
            </p:cNvSpPr>
            <p:nvPr/>
          </p:nvSpPr>
          <p:spPr bwMode="auto">
            <a:xfrm>
              <a:off x="917" y="2496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20536" name="Rectangle 9"/>
            <p:cNvSpPr>
              <a:spLocks noChangeArrowheads="1"/>
            </p:cNvSpPr>
            <p:nvPr/>
          </p:nvSpPr>
          <p:spPr bwMode="auto">
            <a:xfrm>
              <a:off x="917" y="2393"/>
              <a:ext cx="238" cy="410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0537" name="Rectangle 10"/>
            <p:cNvSpPr>
              <a:spLocks noChangeArrowheads="1"/>
            </p:cNvSpPr>
            <p:nvPr/>
          </p:nvSpPr>
          <p:spPr bwMode="auto">
            <a:xfrm>
              <a:off x="1392" y="2393"/>
              <a:ext cx="238" cy="410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0538" name="Text Box 11"/>
            <p:cNvSpPr txBox="1">
              <a:spLocks noChangeArrowheads="1"/>
            </p:cNvSpPr>
            <p:nvPr/>
          </p:nvSpPr>
          <p:spPr bwMode="auto">
            <a:xfrm>
              <a:off x="1392" y="2496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20539" name="Line 12"/>
            <p:cNvSpPr>
              <a:spLocks noChangeShapeType="1"/>
            </p:cNvSpPr>
            <p:nvPr/>
          </p:nvSpPr>
          <p:spPr bwMode="auto">
            <a:xfrm flipH="1">
              <a:off x="647" y="1795"/>
              <a:ext cx="119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0" name="Line 13"/>
            <p:cNvSpPr>
              <a:spLocks noChangeShapeType="1"/>
            </p:cNvSpPr>
            <p:nvPr/>
          </p:nvSpPr>
          <p:spPr bwMode="auto">
            <a:xfrm flipH="1">
              <a:off x="1036" y="2189"/>
              <a:ext cx="119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1" name="Line 14"/>
            <p:cNvSpPr>
              <a:spLocks noChangeShapeType="1"/>
            </p:cNvSpPr>
            <p:nvPr/>
          </p:nvSpPr>
          <p:spPr bwMode="auto">
            <a:xfrm>
              <a:off x="1333" y="2189"/>
              <a:ext cx="17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0542" name="Group 69"/>
            <p:cNvGrpSpPr>
              <a:grpSpLocks/>
            </p:cNvGrpSpPr>
            <p:nvPr/>
          </p:nvGrpSpPr>
          <p:grpSpPr bwMode="auto">
            <a:xfrm>
              <a:off x="480" y="1971"/>
              <a:ext cx="357" cy="621"/>
              <a:chOff x="480" y="1971"/>
              <a:chExt cx="357" cy="409"/>
            </a:xfrm>
          </p:grpSpPr>
          <p:sp>
            <p:nvSpPr>
              <p:cNvPr id="20547" name="Rectangle 15"/>
              <p:cNvSpPr>
                <a:spLocks noChangeArrowheads="1"/>
              </p:cNvSpPr>
              <p:nvPr/>
            </p:nvSpPr>
            <p:spPr bwMode="auto">
              <a:xfrm>
                <a:off x="498" y="1971"/>
                <a:ext cx="238" cy="409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0548" name="Text Box 16"/>
              <p:cNvSpPr txBox="1">
                <a:spLocks noChangeArrowheads="1"/>
              </p:cNvSpPr>
              <p:nvPr/>
            </p:nvSpPr>
            <p:spPr bwMode="auto">
              <a:xfrm>
                <a:off x="480" y="2064"/>
                <a:ext cx="357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  <a:r>
                  <a:rPr lang="en-US" altLang="zh-TW" sz="1400" b="1" i="1" baseline="-25000">
                    <a:solidFill>
                      <a:schemeClr val="tx1"/>
                    </a:solidFill>
                    <a:ea typeface="新細明體" charset="-120"/>
                  </a:rPr>
                  <a:t>L</a:t>
                </a:r>
              </a:p>
            </p:txBody>
          </p:sp>
        </p:grpSp>
        <p:sp>
          <p:nvSpPr>
            <p:cNvPr id="20543" name="Line 17"/>
            <p:cNvSpPr>
              <a:spLocks noChangeShapeType="1"/>
            </p:cNvSpPr>
            <p:nvPr/>
          </p:nvSpPr>
          <p:spPr bwMode="auto">
            <a:xfrm>
              <a:off x="1004" y="1744"/>
              <a:ext cx="17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4" name="Text Box 18"/>
            <p:cNvSpPr txBox="1">
              <a:spLocks noChangeArrowheads="1"/>
            </p:cNvSpPr>
            <p:nvPr/>
          </p:nvSpPr>
          <p:spPr bwMode="auto">
            <a:xfrm>
              <a:off x="480" y="2640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  h</a:t>
              </a:r>
            </a:p>
          </p:txBody>
        </p:sp>
        <p:sp>
          <p:nvSpPr>
            <p:cNvPr id="20545" name="Text Box 19"/>
            <p:cNvSpPr txBox="1">
              <a:spLocks noChangeArrowheads="1"/>
            </p:cNvSpPr>
            <p:nvPr/>
          </p:nvSpPr>
          <p:spPr bwMode="auto">
            <a:xfrm>
              <a:off x="1392" y="2803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  h</a:t>
              </a:r>
            </a:p>
          </p:txBody>
        </p:sp>
        <p:sp>
          <p:nvSpPr>
            <p:cNvPr id="20546" name="Text Box 20"/>
            <p:cNvSpPr txBox="1">
              <a:spLocks noChangeArrowheads="1"/>
            </p:cNvSpPr>
            <p:nvPr/>
          </p:nvSpPr>
          <p:spPr bwMode="auto">
            <a:xfrm>
              <a:off x="917" y="2803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  h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3290888" y="2209800"/>
            <a:ext cx="2576512" cy="2743200"/>
            <a:chOff x="2073" y="1392"/>
            <a:chExt cx="1623" cy="1728"/>
          </a:xfrm>
        </p:grpSpPr>
        <p:sp>
          <p:nvSpPr>
            <p:cNvPr id="20512" name="Oval 23"/>
            <p:cNvSpPr>
              <a:spLocks noChangeArrowheads="1"/>
            </p:cNvSpPr>
            <p:nvPr/>
          </p:nvSpPr>
          <p:spPr bwMode="auto">
            <a:xfrm>
              <a:off x="2270" y="1392"/>
              <a:ext cx="491" cy="307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0513" name="Text Box 22"/>
            <p:cNvSpPr txBox="1">
              <a:spLocks noChangeArrowheads="1"/>
            </p:cNvSpPr>
            <p:nvPr/>
          </p:nvSpPr>
          <p:spPr bwMode="auto">
            <a:xfrm>
              <a:off x="2315" y="1392"/>
              <a:ext cx="4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-2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20514" name="Oval 24"/>
            <p:cNvSpPr>
              <a:spLocks noChangeArrowheads="1"/>
            </p:cNvSpPr>
            <p:nvPr/>
          </p:nvSpPr>
          <p:spPr bwMode="auto">
            <a:xfrm>
              <a:off x="2750" y="1786"/>
              <a:ext cx="492" cy="30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0515" name="Text Box 25"/>
            <p:cNvSpPr txBox="1">
              <a:spLocks noChangeArrowheads="1"/>
            </p:cNvSpPr>
            <p:nvPr/>
          </p:nvSpPr>
          <p:spPr bwMode="auto">
            <a:xfrm>
              <a:off x="2796" y="1786"/>
              <a:ext cx="4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-1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20516" name="Text Box 26"/>
            <p:cNvSpPr txBox="1">
              <a:spLocks noChangeArrowheads="1"/>
            </p:cNvSpPr>
            <p:nvPr/>
          </p:nvSpPr>
          <p:spPr bwMode="auto">
            <a:xfrm>
              <a:off x="2551" y="2400"/>
              <a:ext cx="4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20517" name="Rectangle 27"/>
            <p:cNvSpPr>
              <a:spLocks noChangeArrowheads="1"/>
            </p:cNvSpPr>
            <p:nvPr/>
          </p:nvSpPr>
          <p:spPr bwMode="auto">
            <a:xfrm>
              <a:off x="2551" y="2298"/>
              <a:ext cx="328" cy="410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0518" name="Rectangle 28"/>
            <p:cNvSpPr>
              <a:spLocks noChangeArrowheads="1"/>
            </p:cNvSpPr>
            <p:nvPr/>
          </p:nvSpPr>
          <p:spPr bwMode="auto">
            <a:xfrm>
              <a:off x="3206" y="2298"/>
              <a:ext cx="327" cy="410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0519" name="Text Box 29"/>
            <p:cNvSpPr txBox="1">
              <a:spLocks noChangeArrowheads="1"/>
            </p:cNvSpPr>
            <p:nvPr/>
          </p:nvSpPr>
          <p:spPr bwMode="auto">
            <a:xfrm>
              <a:off x="3206" y="2400"/>
              <a:ext cx="4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20520" name="Line 30"/>
            <p:cNvSpPr>
              <a:spLocks noChangeShapeType="1"/>
            </p:cNvSpPr>
            <p:nvPr/>
          </p:nvSpPr>
          <p:spPr bwMode="auto">
            <a:xfrm flipH="1">
              <a:off x="2235" y="1699"/>
              <a:ext cx="163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1" name="Line 31"/>
            <p:cNvSpPr>
              <a:spLocks noChangeShapeType="1"/>
            </p:cNvSpPr>
            <p:nvPr/>
          </p:nvSpPr>
          <p:spPr bwMode="auto">
            <a:xfrm flipH="1">
              <a:off x="2714" y="2093"/>
              <a:ext cx="165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2" name="Line 32"/>
            <p:cNvSpPr>
              <a:spLocks noChangeShapeType="1"/>
            </p:cNvSpPr>
            <p:nvPr/>
          </p:nvSpPr>
          <p:spPr bwMode="auto">
            <a:xfrm>
              <a:off x="3124" y="2093"/>
              <a:ext cx="245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0523" name="Group 67"/>
            <p:cNvGrpSpPr>
              <a:grpSpLocks/>
            </p:cNvGrpSpPr>
            <p:nvPr/>
          </p:nvGrpSpPr>
          <p:grpSpPr bwMode="auto">
            <a:xfrm>
              <a:off x="2073" y="1872"/>
              <a:ext cx="490" cy="624"/>
              <a:chOff x="2073" y="1872"/>
              <a:chExt cx="370" cy="409"/>
            </a:xfrm>
          </p:grpSpPr>
          <p:sp>
            <p:nvSpPr>
              <p:cNvPr id="20529" name="Rectangle 33"/>
              <p:cNvSpPr>
                <a:spLocks noChangeArrowheads="1"/>
              </p:cNvSpPr>
              <p:nvPr/>
            </p:nvSpPr>
            <p:spPr bwMode="auto">
              <a:xfrm>
                <a:off x="2073" y="1872"/>
                <a:ext cx="247" cy="409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0530" name="Text Box 34"/>
              <p:cNvSpPr txBox="1">
                <a:spLocks noChangeArrowheads="1"/>
              </p:cNvSpPr>
              <p:nvPr/>
            </p:nvSpPr>
            <p:spPr bwMode="auto">
              <a:xfrm>
                <a:off x="2073" y="1974"/>
                <a:ext cx="37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  <a:r>
                  <a:rPr lang="en-US" altLang="zh-TW" sz="1400" b="1" i="1" baseline="-25000">
                    <a:solidFill>
                      <a:schemeClr val="tx1"/>
                    </a:solidFill>
                    <a:ea typeface="新細明體" charset="-120"/>
                  </a:rPr>
                  <a:t>L</a:t>
                </a:r>
              </a:p>
            </p:txBody>
          </p:sp>
        </p:grpSp>
        <p:sp>
          <p:nvSpPr>
            <p:cNvPr id="20524" name="Line 35"/>
            <p:cNvSpPr>
              <a:spLocks noChangeShapeType="1"/>
            </p:cNvSpPr>
            <p:nvPr/>
          </p:nvSpPr>
          <p:spPr bwMode="auto">
            <a:xfrm>
              <a:off x="2725" y="1648"/>
              <a:ext cx="245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5" name="Text Box 36"/>
            <p:cNvSpPr txBox="1">
              <a:spLocks noChangeArrowheads="1"/>
            </p:cNvSpPr>
            <p:nvPr/>
          </p:nvSpPr>
          <p:spPr bwMode="auto">
            <a:xfrm>
              <a:off x="2125" y="2544"/>
              <a:ext cx="4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20526" name="Text Box 37"/>
            <p:cNvSpPr txBox="1">
              <a:spLocks noChangeArrowheads="1"/>
            </p:cNvSpPr>
            <p:nvPr/>
          </p:nvSpPr>
          <p:spPr bwMode="auto">
            <a:xfrm>
              <a:off x="2570" y="2736"/>
              <a:ext cx="4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 h</a:t>
              </a:r>
            </a:p>
          </p:txBody>
        </p:sp>
        <p:sp>
          <p:nvSpPr>
            <p:cNvPr id="20527" name="Text Box 38"/>
            <p:cNvSpPr txBox="1">
              <a:spLocks noChangeArrowheads="1"/>
            </p:cNvSpPr>
            <p:nvPr/>
          </p:nvSpPr>
          <p:spPr bwMode="auto">
            <a:xfrm>
              <a:off x="3206" y="2928"/>
              <a:ext cx="4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h+</a:t>
              </a:r>
              <a:r>
                <a:rPr lang="en-US" altLang="zh-TW" sz="1400" b="1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20528" name="Rectangle 39"/>
            <p:cNvSpPr>
              <a:spLocks noChangeArrowheads="1"/>
            </p:cNvSpPr>
            <p:nvPr/>
          </p:nvSpPr>
          <p:spPr bwMode="auto">
            <a:xfrm>
              <a:off x="3206" y="2708"/>
              <a:ext cx="328" cy="1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6477000" y="2286000"/>
            <a:ext cx="1985963" cy="2438400"/>
            <a:chOff x="4080" y="1440"/>
            <a:chExt cx="1251" cy="1536"/>
          </a:xfrm>
        </p:grpSpPr>
        <p:sp>
          <p:nvSpPr>
            <p:cNvPr id="20493" name="Oval 41"/>
            <p:cNvSpPr>
              <a:spLocks noChangeArrowheads="1"/>
            </p:cNvSpPr>
            <p:nvPr/>
          </p:nvSpPr>
          <p:spPr bwMode="auto">
            <a:xfrm>
              <a:off x="4220" y="1920"/>
              <a:ext cx="370" cy="288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0494" name="Text Box 42"/>
            <p:cNvSpPr txBox="1">
              <a:spLocks noChangeArrowheads="1"/>
            </p:cNvSpPr>
            <p:nvPr/>
          </p:nvSpPr>
          <p:spPr bwMode="auto">
            <a:xfrm>
              <a:off x="4254" y="1920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20495" name="Oval 43"/>
            <p:cNvSpPr>
              <a:spLocks noChangeArrowheads="1"/>
            </p:cNvSpPr>
            <p:nvPr/>
          </p:nvSpPr>
          <p:spPr bwMode="auto">
            <a:xfrm>
              <a:off x="4542" y="1440"/>
              <a:ext cx="371" cy="2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0496" name="Text Box 44"/>
            <p:cNvSpPr txBox="1">
              <a:spLocks noChangeArrowheads="1"/>
            </p:cNvSpPr>
            <p:nvPr/>
          </p:nvSpPr>
          <p:spPr bwMode="auto">
            <a:xfrm>
              <a:off x="4577" y="1440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20497" name="Rectangle 47"/>
            <p:cNvSpPr>
              <a:spLocks noChangeArrowheads="1"/>
            </p:cNvSpPr>
            <p:nvPr/>
          </p:nvSpPr>
          <p:spPr bwMode="auto">
            <a:xfrm>
              <a:off x="4080" y="2343"/>
              <a:ext cx="247" cy="384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0498" name="Text Box 48"/>
            <p:cNvSpPr txBox="1">
              <a:spLocks noChangeArrowheads="1"/>
            </p:cNvSpPr>
            <p:nvPr/>
          </p:nvSpPr>
          <p:spPr bwMode="auto">
            <a:xfrm>
              <a:off x="4080" y="2439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20499" name="Line 49"/>
            <p:cNvSpPr>
              <a:spLocks noChangeShapeType="1"/>
            </p:cNvSpPr>
            <p:nvPr/>
          </p:nvSpPr>
          <p:spPr bwMode="auto">
            <a:xfrm flipH="1">
              <a:off x="4515" y="1728"/>
              <a:ext cx="1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0" name="Line 50"/>
            <p:cNvSpPr>
              <a:spLocks noChangeShapeType="1"/>
            </p:cNvSpPr>
            <p:nvPr/>
          </p:nvSpPr>
          <p:spPr bwMode="auto">
            <a:xfrm>
              <a:off x="4824" y="1728"/>
              <a:ext cx="185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1" name="Rectangle 51"/>
            <p:cNvSpPr>
              <a:spLocks noChangeArrowheads="1"/>
            </p:cNvSpPr>
            <p:nvPr/>
          </p:nvSpPr>
          <p:spPr bwMode="auto">
            <a:xfrm>
              <a:off x="4608" y="2352"/>
              <a:ext cx="247" cy="384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0502" name="Text Box 52"/>
            <p:cNvSpPr txBox="1">
              <a:spLocks noChangeArrowheads="1"/>
            </p:cNvSpPr>
            <p:nvPr/>
          </p:nvSpPr>
          <p:spPr bwMode="auto">
            <a:xfrm>
              <a:off x="4625" y="240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20503" name="Line 53"/>
            <p:cNvSpPr>
              <a:spLocks noChangeShapeType="1"/>
            </p:cNvSpPr>
            <p:nvPr/>
          </p:nvSpPr>
          <p:spPr bwMode="auto">
            <a:xfrm>
              <a:off x="4563" y="2160"/>
              <a:ext cx="141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4" name="Text Box 54"/>
            <p:cNvSpPr txBox="1">
              <a:spLocks noChangeArrowheads="1"/>
            </p:cNvSpPr>
            <p:nvPr/>
          </p:nvSpPr>
          <p:spPr bwMode="auto">
            <a:xfrm>
              <a:off x="4608" y="2755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 h</a:t>
              </a:r>
            </a:p>
          </p:txBody>
        </p:sp>
        <p:sp>
          <p:nvSpPr>
            <p:cNvPr id="20505" name="Text Box 55"/>
            <p:cNvSpPr txBox="1">
              <a:spLocks noChangeArrowheads="1"/>
            </p:cNvSpPr>
            <p:nvPr/>
          </p:nvSpPr>
          <p:spPr bwMode="auto">
            <a:xfrm>
              <a:off x="4080" y="2727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 h</a:t>
              </a:r>
            </a:p>
          </p:txBody>
        </p:sp>
        <p:sp>
          <p:nvSpPr>
            <p:cNvPr id="20506" name="Text Box 56"/>
            <p:cNvSpPr txBox="1">
              <a:spLocks noChangeArrowheads="1"/>
            </p:cNvSpPr>
            <p:nvPr/>
          </p:nvSpPr>
          <p:spPr bwMode="auto">
            <a:xfrm>
              <a:off x="4944" y="2784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h+</a:t>
              </a:r>
              <a:r>
                <a:rPr lang="en-US" altLang="zh-TW" sz="1400" b="1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grpSp>
          <p:nvGrpSpPr>
            <p:cNvPr id="20507" name="Group 66"/>
            <p:cNvGrpSpPr>
              <a:grpSpLocks/>
            </p:cNvGrpSpPr>
            <p:nvPr/>
          </p:nvGrpSpPr>
          <p:grpSpPr bwMode="auto">
            <a:xfrm>
              <a:off x="4961" y="1920"/>
              <a:ext cx="370" cy="816"/>
              <a:chOff x="4961" y="1920"/>
              <a:chExt cx="370" cy="480"/>
            </a:xfrm>
          </p:grpSpPr>
          <p:sp>
            <p:nvSpPr>
              <p:cNvPr id="20509" name="Rectangle 46"/>
              <p:cNvSpPr>
                <a:spLocks noChangeArrowheads="1"/>
              </p:cNvSpPr>
              <p:nvPr/>
            </p:nvSpPr>
            <p:spPr bwMode="auto">
              <a:xfrm>
                <a:off x="4961" y="1920"/>
                <a:ext cx="247" cy="384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0510" name="Text Box 45"/>
              <p:cNvSpPr txBox="1">
                <a:spLocks noChangeArrowheads="1"/>
              </p:cNvSpPr>
              <p:nvPr/>
            </p:nvSpPr>
            <p:spPr bwMode="auto">
              <a:xfrm>
                <a:off x="4961" y="2016"/>
                <a:ext cx="37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  <a:r>
                  <a:rPr lang="en-US" altLang="zh-TW" sz="1400" b="1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  <p:sp>
            <p:nvSpPr>
              <p:cNvPr id="20511" name="Rectangle 57"/>
              <p:cNvSpPr>
                <a:spLocks noChangeArrowheads="1"/>
              </p:cNvSpPr>
              <p:nvPr/>
            </p:nvSpPr>
            <p:spPr bwMode="auto">
              <a:xfrm>
                <a:off x="4961" y="2304"/>
                <a:ext cx="247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</p:grpSp>
        <p:sp>
          <p:nvSpPr>
            <p:cNvPr id="20508" name="Line 58"/>
            <p:cNvSpPr>
              <a:spLocks noChangeShapeType="1"/>
            </p:cNvSpPr>
            <p:nvPr/>
          </p:nvSpPr>
          <p:spPr bwMode="auto">
            <a:xfrm flipH="1">
              <a:off x="4224" y="2199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5530850" y="2895600"/>
            <a:ext cx="685800" cy="609600"/>
            <a:chOff x="3484" y="1824"/>
            <a:chExt cx="432" cy="384"/>
          </a:xfrm>
        </p:grpSpPr>
        <p:sp>
          <p:nvSpPr>
            <p:cNvPr id="20491" name="AutoShape 59"/>
            <p:cNvSpPr>
              <a:spLocks noChangeArrowheads="1"/>
            </p:cNvSpPr>
            <p:nvPr/>
          </p:nvSpPr>
          <p:spPr bwMode="auto">
            <a:xfrm>
              <a:off x="3484" y="2064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0492" name="Text Box 60"/>
            <p:cNvSpPr txBox="1">
              <a:spLocks noChangeArrowheads="1"/>
            </p:cNvSpPr>
            <p:nvPr/>
          </p:nvSpPr>
          <p:spPr bwMode="auto">
            <a:xfrm>
              <a:off x="3532" y="182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RR</a:t>
              </a:r>
            </a:p>
          </p:txBody>
        </p:sp>
      </p:grpSp>
      <p:sp>
        <p:nvSpPr>
          <p:cNvPr id="518205" name="Text Box 61"/>
          <p:cNvSpPr txBox="1">
            <a:spLocks noChangeArrowheads="1"/>
          </p:cNvSpPr>
          <p:nvPr/>
        </p:nvSpPr>
        <p:spPr bwMode="auto">
          <a:xfrm>
            <a:off x="806450" y="4953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Before insertion</a:t>
            </a:r>
          </a:p>
        </p:txBody>
      </p:sp>
      <p:sp>
        <p:nvSpPr>
          <p:cNvPr id="518206" name="Text Box 62"/>
          <p:cNvSpPr txBox="1">
            <a:spLocks noChangeArrowheads="1"/>
          </p:cNvSpPr>
          <p:nvPr/>
        </p:nvSpPr>
        <p:spPr bwMode="auto">
          <a:xfrm>
            <a:off x="3016250" y="49530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inserting into </a:t>
            </a:r>
            <a:r>
              <a:rPr lang="en-US" altLang="zh-TW" sz="2000" i="1">
                <a:solidFill>
                  <a:schemeClr val="tx1"/>
                </a:solidFill>
                <a:ea typeface="新細明體" charset="-120"/>
              </a:rPr>
              <a:t>B</a:t>
            </a:r>
            <a:r>
              <a:rPr lang="en-US" altLang="zh-TW" sz="2000" i="1" baseline="-25000">
                <a:solidFill>
                  <a:schemeClr val="tx1"/>
                </a:solidFill>
                <a:ea typeface="新細明體" charset="-120"/>
              </a:rPr>
              <a:t>R</a:t>
            </a:r>
          </a:p>
        </p:txBody>
      </p:sp>
      <p:sp>
        <p:nvSpPr>
          <p:cNvPr id="518207" name="Text Box 63"/>
          <p:cNvSpPr txBox="1">
            <a:spLocks noChangeArrowheads="1"/>
          </p:cNvSpPr>
          <p:nvPr/>
        </p:nvSpPr>
        <p:spPr bwMode="auto">
          <a:xfrm>
            <a:off x="6477000" y="4953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RR rotation</a:t>
            </a:r>
            <a:endParaRPr lang="en-US" altLang="zh-TW" sz="2000" i="1" baseline="-2500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1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05" grpId="0"/>
      <p:bldP spid="518206" grpId="0"/>
      <p:bldP spid="5182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AAD26154-4B01-46F6-AF87-590A06990150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2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Height-Balanced Binary Trees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114800"/>
          </a:xfrm>
          <a:noFill/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Dynamic collections of elements may also be maintained as binary search trees.</a:t>
            </a:r>
          </a:p>
          <a:p>
            <a:r>
              <a:rPr lang="en-US" altLang="zh-TW" sz="2800" smtClean="0">
                <a:ea typeface="新細明體" charset="-120"/>
              </a:rPr>
              <a:t>Depending on the order of the elements entered, the resulting binary search trees would be different. Thus the average comparisons for accessing a symbol is different.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A800F1DD-C0A1-440D-A8D0-BDE2688FC5E8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20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zh-TW" b="1" smtClean="0">
                <a:ea typeface="新細明體" charset="-120"/>
              </a:rPr>
              <a:t>Rebalancing Rotation RL </a:t>
            </a:r>
            <a:r>
              <a:rPr lang="en-US" altLang="zh-TW" sz="3200" b="1" smtClean="0">
                <a:ea typeface="新細明體" charset="-120"/>
              </a:rPr>
              <a:t>(case 1)</a:t>
            </a:r>
            <a:endParaRPr lang="en-US" altLang="zh-TW" b="1" smtClean="0">
              <a:ea typeface="新細明體" charset="-12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410200" y="2819400"/>
            <a:ext cx="685800" cy="609600"/>
            <a:chOff x="3312" y="1776"/>
            <a:chExt cx="432" cy="384"/>
          </a:xfrm>
        </p:grpSpPr>
        <p:sp>
          <p:nvSpPr>
            <p:cNvPr id="21536" name="AutoShape 20"/>
            <p:cNvSpPr>
              <a:spLocks noChangeArrowheads="1"/>
            </p:cNvSpPr>
            <p:nvPr/>
          </p:nvSpPr>
          <p:spPr bwMode="auto">
            <a:xfrm>
              <a:off x="3312" y="2016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1537" name="Text Box 21"/>
            <p:cNvSpPr txBox="1">
              <a:spLocks noChangeArrowheads="1"/>
            </p:cNvSpPr>
            <p:nvPr/>
          </p:nvSpPr>
          <p:spPr bwMode="auto">
            <a:xfrm>
              <a:off x="3360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RL</a:t>
              </a:r>
            </a:p>
          </p:txBody>
        </p:sp>
      </p:grpSp>
      <p:sp>
        <p:nvSpPr>
          <p:cNvPr id="523286" name="Text Box 22"/>
          <p:cNvSpPr txBox="1">
            <a:spLocks noChangeArrowheads="1"/>
          </p:cNvSpPr>
          <p:nvPr/>
        </p:nvSpPr>
        <p:spPr bwMode="auto">
          <a:xfrm>
            <a:off x="838200" y="4572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Before insertion</a:t>
            </a:r>
          </a:p>
        </p:txBody>
      </p:sp>
      <p:sp>
        <p:nvSpPr>
          <p:cNvPr id="523287" name="Text Box 23"/>
          <p:cNvSpPr txBox="1">
            <a:spLocks noChangeArrowheads="1"/>
          </p:cNvSpPr>
          <p:nvPr/>
        </p:nvSpPr>
        <p:spPr bwMode="auto">
          <a:xfrm>
            <a:off x="3048000" y="45720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inserting into </a:t>
            </a:r>
            <a:r>
              <a:rPr lang="en-US" altLang="zh-TW" sz="2000" i="1">
                <a:solidFill>
                  <a:schemeClr val="tx1"/>
                </a:solidFill>
                <a:ea typeface="新細明體" charset="-120"/>
              </a:rPr>
              <a:t>B</a:t>
            </a:r>
            <a:r>
              <a:rPr lang="en-US" altLang="zh-TW" sz="2000" i="1" baseline="-25000">
                <a:solidFill>
                  <a:schemeClr val="tx1"/>
                </a:solidFill>
                <a:ea typeface="新細明體" charset="-120"/>
              </a:rPr>
              <a:t>L</a:t>
            </a:r>
          </a:p>
        </p:txBody>
      </p:sp>
      <p:sp>
        <p:nvSpPr>
          <p:cNvPr id="523288" name="Text Box 24"/>
          <p:cNvSpPr txBox="1">
            <a:spLocks noChangeArrowheads="1"/>
          </p:cNvSpPr>
          <p:nvPr/>
        </p:nvSpPr>
        <p:spPr bwMode="auto">
          <a:xfrm>
            <a:off x="6629400" y="4572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RL rotation</a:t>
            </a:r>
            <a:endParaRPr lang="en-US" altLang="zh-TW" sz="2000" i="1" baseline="-25000">
              <a:solidFill>
                <a:schemeClr val="tx1"/>
              </a:solidFill>
              <a:ea typeface="新細明體" charset="-12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222625" y="1839913"/>
            <a:ext cx="1730375" cy="2362200"/>
            <a:chOff x="2030" y="1488"/>
            <a:chExt cx="754" cy="1152"/>
          </a:xfrm>
        </p:grpSpPr>
        <p:sp>
          <p:nvSpPr>
            <p:cNvPr id="21528" name="Oval 9"/>
            <p:cNvSpPr>
              <a:spLocks noChangeArrowheads="1"/>
            </p:cNvSpPr>
            <p:nvPr/>
          </p:nvSpPr>
          <p:spPr bwMode="auto">
            <a:xfrm>
              <a:off x="2030" y="1488"/>
              <a:ext cx="370" cy="307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1529" name="Text Box 8"/>
            <p:cNvSpPr txBox="1">
              <a:spLocks noChangeArrowheads="1"/>
            </p:cNvSpPr>
            <p:nvPr/>
          </p:nvSpPr>
          <p:spPr bwMode="auto">
            <a:xfrm>
              <a:off x="2064" y="1488"/>
              <a:ext cx="30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  <a:t>-2</a:t>
              </a:r>
              <a:b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21530" name="Oval 10"/>
            <p:cNvSpPr>
              <a:spLocks noChangeArrowheads="1"/>
            </p:cNvSpPr>
            <p:nvPr/>
          </p:nvSpPr>
          <p:spPr bwMode="auto">
            <a:xfrm>
              <a:off x="2413" y="1920"/>
              <a:ext cx="371" cy="30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1531" name="Text Box 11"/>
            <p:cNvSpPr txBox="1">
              <a:spLocks noChangeArrowheads="1"/>
            </p:cNvSpPr>
            <p:nvPr/>
          </p:nvSpPr>
          <p:spPr bwMode="auto">
            <a:xfrm>
              <a:off x="2448" y="1920"/>
              <a:ext cx="30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solidFill>
                    <a:srgbClr val="FFFFFF"/>
                  </a:solidFill>
                  <a:ea typeface="新細明體" charset="-120"/>
                </a:rPr>
                <a:t>+1</a:t>
              </a:r>
              <a:br>
                <a:rPr lang="en-US" altLang="zh-TW" sz="1800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800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21532" name="Line 12"/>
            <p:cNvSpPr>
              <a:spLocks noChangeShapeType="1"/>
            </p:cNvSpPr>
            <p:nvPr/>
          </p:nvSpPr>
          <p:spPr bwMode="auto">
            <a:xfrm flipH="1">
              <a:off x="2352" y="2208"/>
              <a:ext cx="123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3" name="Line 13"/>
            <p:cNvSpPr>
              <a:spLocks noChangeShapeType="1"/>
            </p:cNvSpPr>
            <p:nvPr/>
          </p:nvSpPr>
          <p:spPr bwMode="auto">
            <a:xfrm>
              <a:off x="2352" y="177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4" name="Oval 25"/>
            <p:cNvSpPr>
              <a:spLocks noChangeArrowheads="1"/>
            </p:cNvSpPr>
            <p:nvPr/>
          </p:nvSpPr>
          <p:spPr bwMode="auto">
            <a:xfrm>
              <a:off x="2094" y="2304"/>
              <a:ext cx="336" cy="33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1535" name="Text Box 26"/>
            <p:cNvSpPr txBox="1">
              <a:spLocks noChangeArrowheads="1"/>
            </p:cNvSpPr>
            <p:nvPr/>
          </p:nvSpPr>
          <p:spPr bwMode="auto">
            <a:xfrm>
              <a:off x="2112" y="2304"/>
              <a:ext cx="297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575425" y="2127250"/>
            <a:ext cx="1958975" cy="1790700"/>
            <a:chOff x="4142" y="1527"/>
            <a:chExt cx="946" cy="836"/>
          </a:xfrm>
        </p:grpSpPr>
        <p:sp>
          <p:nvSpPr>
            <p:cNvPr id="21520" name="Oval 14"/>
            <p:cNvSpPr>
              <a:spLocks noChangeArrowheads="1"/>
            </p:cNvSpPr>
            <p:nvPr/>
          </p:nvSpPr>
          <p:spPr bwMode="auto">
            <a:xfrm>
              <a:off x="4142" y="2064"/>
              <a:ext cx="370" cy="288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1521" name="Text Box 15"/>
            <p:cNvSpPr txBox="1">
              <a:spLocks noChangeArrowheads="1"/>
            </p:cNvSpPr>
            <p:nvPr/>
          </p:nvSpPr>
          <p:spPr bwMode="auto">
            <a:xfrm>
              <a:off x="4176" y="2064"/>
              <a:ext cx="30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21522" name="Oval 16"/>
            <p:cNvSpPr>
              <a:spLocks noChangeArrowheads="1"/>
            </p:cNvSpPr>
            <p:nvPr/>
          </p:nvSpPr>
          <p:spPr bwMode="auto">
            <a:xfrm>
              <a:off x="4717" y="2064"/>
              <a:ext cx="371" cy="2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1523" name="Text Box 17"/>
            <p:cNvSpPr txBox="1">
              <a:spLocks noChangeArrowheads="1"/>
            </p:cNvSpPr>
            <p:nvPr/>
          </p:nvSpPr>
          <p:spPr bwMode="auto">
            <a:xfrm>
              <a:off x="4752" y="2064"/>
              <a:ext cx="30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solidFill>
                    <a:srgbClr val="FFFFFF"/>
                  </a:solidFill>
                  <a:ea typeface="新細明體" charset="-120"/>
                </a:rPr>
                <a:t>0</a:t>
              </a:r>
              <a:br>
                <a:rPr lang="en-US" altLang="zh-TW" sz="1800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800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21524" name="Line 18"/>
            <p:cNvSpPr>
              <a:spLocks noChangeShapeType="1"/>
            </p:cNvSpPr>
            <p:nvPr/>
          </p:nvSpPr>
          <p:spPr bwMode="auto">
            <a:xfrm flipH="1">
              <a:off x="4347" y="1872"/>
              <a:ext cx="1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5" name="Line 19"/>
            <p:cNvSpPr>
              <a:spLocks noChangeShapeType="1"/>
            </p:cNvSpPr>
            <p:nvPr/>
          </p:nvSpPr>
          <p:spPr bwMode="auto">
            <a:xfrm>
              <a:off x="4656" y="1872"/>
              <a:ext cx="185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6" name="Oval 27"/>
            <p:cNvSpPr>
              <a:spLocks noChangeArrowheads="1"/>
            </p:cNvSpPr>
            <p:nvPr/>
          </p:nvSpPr>
          <p:spPr bwMode="auto">
            <a:xfrm>
              <a:off x="4389" y="1527"/>
              <a:ext cx="336" cy="33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1527" name="Text Box 28"/>
            <p:cNvSpPr txBox="1">
              <a:spLocks noChangeArrowheads="1"/>
            </p:cNvSpPr>
            <p:nvPr/>
          </p:nvSpPr>
          <p:spPr bwMode="auto">
            <a:xfrm>
              <a:off x="4416" y="1536"/>
              <a:ext cx="29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143000" y="1981200"/>
            <a:ext cx="1370013" cy="1531938"/>
            <a:chOff x="769" y="1536"/>
            <a:chExt cx="706" cy="743"/>
          </a:xfrm>
        </p:grpSpPr>
        <p:sp>
          <p:nvSpPr>
            <p:cNvPr id="21515" name="Oval 4"/>
            <p:cNvSpPr>
              <a:spLocks noChangeArrowheads="1"/>
            </p:cNvSpPr>
            <p:nvPr/>
          </p:nvSpPr>
          <p:spPr bwMode="auto">
            <a:xfrm>
              <a:off x="769" y="1536"/>
              <a:ext cx="357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1516" name="Text Box 3"/>
            <p:cNvSpPr txBox="1">
              <a:spLocks noChangeArrowheads="1"/>
            </p:cNvSpPr>
            <p:nvPr/>
          </p:nvSpPr>
          <p:spPr bwMode="auto">
            <a:xfrm>
              <a:off x="803" y="1536"/>
              <a:ext cx="297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  <a:t>-1</a:t>
              </a:r>
              <a:b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21517" name="Oval 5"/>
            <p:cNvSpPr>
              <a:spLocks noChangeArrowheads="1"/>
            </p:cNvSpPr>
            <p:nvPr/>
          </p:nvSpPr>
          <p:spPr bwMode="auto">
            <a:xfrm>
              <a:off x="1119" y="1968"/>
              <a:ext cx="356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1518" name="Text Box 6"/>
            <p:cNvSpPr txBox="1">
              <a:spLocks noChangeArrowheads="1"/>
            </p:cNvSpPr>
            <p:nvPr/>
          </p:nvSpPr>
          <p:spPr bwMode="auto">
            <a:xfrm>
              <a:off x="1152" y="1968"/>
              <a:ext cx="297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8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21519" name="Line 29"/>
            <p:cNvSpPr>
              <a:spLocks noChangeShapeType="1"/>
            </p:cNvSpPr>
            <p:nvPr/>
          </p:nvSpPr>
          <p:spPr bwMode="auto">
            <a:xfrm>
              <a:off x="1061" y="1833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2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86" grpId="0"/>
      <p:bldP spid="523287" grpId="0"/>
      <p:bldP spid="5232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5F465944-8F86-4FCF-AA89-3E5777C85D4E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21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zh-TW" b="1" smtClean="0">
                <a:ea typeface="新細明體" charset="-120"/>
              </a:rPr>
              <a:t>Rebalancing Rotation RL </a:t>
            </a:r>
            <a:r>
              <a:rPr lang="en-US" altLang="zh-TW" sz="3200" b="1" smtClean="0">
                <a:ea typeface="新細明體" charset="-120"/>
              </a:rPr>
              <a:t>(case 2)</a:t>
            </a:r>
          </a:p>
        </p:txBody>
      </p:sp>
      <p:grpSp>
        <p:nvGrpSpPr>
          <p:cNvPr id="2" name="群組 89"/>
          <p:cNvGrpSpPr>
            <a:grpSpLocks/>
          </p:cNvGrpSpPr>
          <p:nvPr/>
        </p:nvGrpSpPr>
        <p:grpSpPr bwMode="auto">
          <a:xfrm>
            <a:off x="381000" y="2057400"/>
            <a:ext cx="2362200" cy="4054475"/>
            <a:chOff x="381000" y="0"/>
            <a:chExt cx="2362200" cy="4054475"/>
          </a:xfrm>
        </p:grpSpPr>
        <p:grpSp>
          <p:nvGrpSpPr>
            <p:cNvPr id="22593" name="Group 96"/>
            <p:cNvGrpSpPr>
              <a:grpSpLocks/>
            </p:cNvGrpSpPr>
            <p:nvPr/>
          </p:nvGrpSpPr>
          <p:grpSpPr bwMode="auto">
            <a:xfrm>
              <a:off x="381000" y="0"/>
              <a:ext cx="2209800" cy="4054475"/>
              <a:chOff x="240" y="1296"/>
              <a:chExt cx="1392" cy="2554"/>
            </a:xfrm>
          </p:grpSpPr>
          <p:sp>
            <p:nvSpPr>
              <p:cNvPr id="22596" name="Text Box 52"/>
              <p:cNvSpPr txBox="1">
                <a:spLocks noChangeArrowheads="1"/>
              </p:cNvSpPr>
              <p:nvPr/>
            </p:nvSpPr>
            <p:spPr bwMode="auto">
              <a:xfrm>
                <a:off x="480" y="3600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000">
                    <a:solidFill>
                      <a:schemeClr val="tx1"/>
                    </a:solidFill>
                    <a:ea typeface="新細明體" charset="-120"/>
                  </a:rPr>
                  <a:t>Before insertion</a:t>
                </a:r>
              </a:p>
            </p:txBody>
          </p:sp>
          <p:sp>
            <p:nvSpPr>
              <p:cNvPr id="22597" name="Oval 4"/>
              <p:cNvSpPr>
                <a:spLocks noChangeArrowheads="1"/>
              </p:cNvSpPr>
              <p:nvPr/>
            </p:nvSpPr>
            <p:spPr bwMode="auto">
              <a:xfrm>
                <a:off x="458" y="1296"/>
                <a:ext cx="403" cy="307"/>
              </a:xfrm>
              <a:prstGeom prst="ellipse">
                <a:avLst/>
              </a:prstGeom>
              <a:solidFill>
                <a:schemeClr val="folHlink">
                  <a:alpha val="39999"/>
                </a:schemeClr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2598" name="Text Box 3"/>
              <p:cNvSpPr txBox="1">
                <a:spLocks noChangeArrowheads="1"/>
              </p:cNvSpPr>
              <p:nvPr/>
            </p:nvSpPr>
            <p:spPr bwMode="auto">
              <a:xfrm>
                <a:off x="496" y="129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200" b="1">
                    <a:solidFill>
                      <a:schemeClr val="tx1"/>
                    </a:solidFill>
                    <a:ea typeface="新細明體" charset="-120"/>
                  </a:rPr>
                  <a:t>-1</a:t>
                </a:r>
                <a:br>
                  <a:rPr lang="en-US" altLang="zh-TW" sz="1200" b="1">
                    <a:solidFill>
                      <a:schemeClr val="tx1"/>
                    </a:solidFill>
                    <a:ea typeface="新細明體" charset="-120"/>
                  </a:rPr>
                </a:br>
                <a:r>
                  <a:rPr lang="en-US" altLang="zh-TW" sz="1200" b="1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22599" name="Oval 5"/>
              <p:cNvSpPr>
                <a:spLocks noChangeArrowheads="1"/>
              </p:cNvSpPr>
              <p:nvPr/>
            </p:nvSpPr>
            <p:spPr bwMode="auto">
              <a:xfrm>
                <a:off x="869" y="1706"/>
                <a:ext cx="403" cy="307"/>
              </a:xfrm>
              <a:prstGeom prst="ellipse">
                <a:avLst/>
              </a:prstGeom>
              <a:solidFill>
                <a:schemeClr val="folHlink">
                  <a:alpha val="39999"/>
                </a:schemeClr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2600" name="Text Box 6"/>
              <p:cNvSpPr txBox="1">
                <a:spLocks noChangeArrowheads="1"/>
              </p:cNvSpPr>
              <p:nvPr/>
            </p:nvSpPr>
            <p:spPr bwMode="auto">
              <a:xfrm>
                <a:off x="907" y="1706"/>
                <a:ext cx="3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200" b="1">
                    <a:solidFill>
                      <a:schemeClr val="tx1"/>
                    </a:solidFill>
                    <a:ea typeface="新細明體" charset="-120"/>
                  </a:rPr>
                  <a:t>0</a:t>
                </a:r>
                <a:br>
                  <a:rPr lang="en-US" altLang="zh-TW" sz="1200" b="1">
                    <a:solidFill>
                      <a:schemeClr val="tx1"/>
                    </a:solidFill>
                    <a:ea typeface="新細明體" charset="-120"/>
                  </a:rPr>
                </a:br>
                <a:r>
                  <a:rPr lang="en-US" altLang="zh-TW" sz="1200" b="1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22601" name="Rectangle 7"/>
              <p:cNvSpPr>
                <a:spLocks noChangeArrowheads="1"/>
              </p:cNvSpPr>
              <p:nvPr/>
            </p:nvSpPr>
            <p:spPr bwMode="auto">
              <a:xfrm>
                <a:off x="1282" y="2229"/>
                <a:ext cx="269" cy="870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2602" name="Rectangle 9"/>
              <p:cNvSpPr>
                <a:spLocks noChangeArrowheads="1"/>
              </p:cNvSpPr>
              <p:nvPr/>
            </p:nvSpPr>
            <p:spPr bwMode="auto">
              <a:xfrm>
                <a:off x="936" y="2693"/>
                <a:ext cx="269" cy="410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2603" name="Text Box 10"/>
              <p:cNvSpPr txBox="1">
                <a:spLocks noChangeArrowheads="1"/>
              </p:cNvSpPr>
              <p:nvPr/>
            </p:nvSpPr>
            <p:spPr bwMode="auto">
              <a:xfrm>
                <a:off x="929" y="2775"/>
                <a:ext cx="4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  <a:r>
                  <a:rPr lang="en-US" altLang="zh-TW" sz="1400" b="1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  <p:sp>
            <p:nvSpPr>
              <p:cNvPr id="22604" name="Line 11"/>
              <p:cNvSpPr>
                <a:spLocks noChangeShapeType="1"/>
              </p:cNvSpPr>
              <p:nvPr/>
            </p:nvSpPr>
            <p:spPr bwMode="auto">
              <a:xfrm flipH="1">
                <a:off x="429" y="1603"/>
                <a:ext cx="134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05" name="Line 12"/>
              <p:cNvSpPr>
                <a:spLocks noChangeShapeType="1"/>
              </p:cNvSpPr>
              <p:nvPr/>
            </p:nvSpPr>
            <p:spPr bwMode="auto">
              <a:xfrm flipH="1">
                <a:off x="840" y="2013"/>
                <a:ext cx="134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06" name="Line 13"/>
              <p:cNvSpPr>
                <a:spLocks noChangeShapeType="1"/>
              </p:cNvSpPr>
              <p:nvPr/>
            </p:nvSpPr>
            <p:spPr bwMode="auto">
              <a:xfrm>
                <a:off x="1176" y="2013"/>
                <a:ext cx="201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07" name="Rectangle 14"/>
              <p:cNvSpPr>
                <a:spLocks noChangeArrowheads="1"/>
              </p:cNvSpPr>
              <p:nvPr/>
            </p:nvSpPr>
            <p:spPr bwMode="auto">
              <a:xfrm>
                <a:off x="248" y="1802"/>
                <a:ext cx="269" cy="646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2608" name="Text Box 15"/>
              <p:cNvSpPr txBox="1">
                <a:spLocks noChangeArrowheads="1"/>
              </p:cNvSpPr>
              <p:nvPr/>
            </p:nvSpPr>
            <p:spPr bwMode="auto">
              <a:xfrm>
                <a:off x="240" y="2016"/>
                <a:ext cx="4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  <a:r>
                  <a:rPr lang="en-US" altLang="zh-TW" sz="1400" b="1" i="1" baseline="-25000">
                    <a:solidFill>
                      <a:schemeClr val="tx1"/>
                    </a:solidFill>
                    <a:ea typeface="新細明體" charset="-120"/>
                  </a:rPr>
                  <a:t>L</a:t>
                </a:r>
              </a:p>
            </p:txBody>
          </p:sp>
          <p:sp>
            <p:nvSpPr>
              <p:cNvPr id="22609" name="Line 16"/>
              <p:cNvSpPr>
                <a:spLocks noChangeShapeType="1"/>
              </p:cNvSpPr>
              <p:nvPr/>
            </p:nvSpPr>
            <p:spPr bwMode="auto">
              <a:xfrm>
                <a:off x="782" y="1584"/>
                <a:ext cx="163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0" name="Text Box 17"/>
              <p:cNvSpPr txBox="1">
                <a:spLocks noChangeArrowheads="1"/>
              </p:cNvSpPr>
              <p:nvPr/>
            </p:nvSpPr>
            <p:spPr bwMode="auto">
              <a:xfrm>
                <a:off x="294" y="2448"/>
                <a:ext cx="4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h</a:t>
                </a:r>
              </a:p>
            </p:txBody>
          </p:sp>
          <p:sp>
            <p:nvSpPr>
              <p:cNvPr id="22611" name="Text Box 18"/>
              <p:cNvSpPr txBox="1">
                <a:spLocks noChangeArrowheads="1"/>
              </p:cNvSpPr>
              <p:nvPr/>
            </p:nvSpPr>
            <p:spPr bwMode="auto">
              <a:xfrm>
                <a:off x="936" y="3103"/>
                <a:ext cx="4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h-1</a:t>
                </a:r>
              </a:p>
            </p:txBody>
          </p:sp>
          <p:sp>
            <p:nvSpPr>
              <p:cNvPr id="22612" name="Oval 55"/>
              <p:cNvSpPr>
                <a:spLocks noChangeArrowheads="1"/>
              </p:cNvSpPr>
              <p:nvPr/>
            </p:nvSpPr>
            <p:spPr bwMode="auto">
              <a:xfrm>
                <a:off x="637" y="2208"/>
                <a:ext cx="402" cy="307"/>
              </a:xfrm>
              <a:prstGeom prst="ellipse">
                <a:avLst/>
              </a:prstGeom>
              <a:solidFill>
                <a:schemeClr val="folHlink">
                  <a:alpha val="39999"/>
                </a:schemeClr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2613" name="Text Box 56"/>
              <p:cNvSpPr txBox="1">
                <a:spLocks noChangeArrowheads="1"/>
              </p:cNvSpPr>
              <p:nvPr/>
            </p:nvSpPr>
            <p:spPr bwMode="auto">
              <a:xfrm>
                <a:off x="674" y="2208"/>
                <a:ext cx="3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200" b="1">
                    <a:solidFill>
                      <a:schemeClr val="tx1"/>
                    </a:solidFill>
                    <a:ea typeface="新細明體" charset="-120"/>
                  </a:rPr>
                  <a:t>0</a:t>
                </a:r>
                <a:br>
                  <a:rPr lang="en-US" altLang="zh-TW" sz="1200" b="1">
                    <a:solidFill>
                      <a:schemeClr val="tx1"/>
                    </a:solidFill>
                    <a:ea typeface="新細明體" charset="-120"/>
                  </a:rPr>
                </a:br>
                <a:r>
                  <a:rPr lang="en-US" altLang="zh-TW" sz="1200" b="1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</a:p>
            </p:txBody>
          </p:sp>
          <p:sp>
            <p:nvSpPr>
              <p:cNvPr id="22614" name="Rectangle 57"/>
              <p:cNvSpPr>
                <a:spLocks noChangeArrowheads="1"/>
              </p:cNvSpPr>
              <p:nvPr/>
            </p:nvSpPr>
            <p:spPr bwMode="auto">
              <a:xfrm>
                <a:off x="457" y="2681"/>
                <a:ext cx="269" cy="410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2615" name="Text Box 58"/>
              <p:cNvSpPr txBox="1">
                <a:spLocks noChangeArrowheads="1"/>
              </p:cNvSpPr>
              <p:nvPr/>
            </p:nvSpPr>
            <p:spPr bwMode="auto">
              <a:xfrm>
                <a:off x="457" y="2784"/>
                <a:ext cx="4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  <a:r>
                  <a:rPr lang="en-US" altLang="zh-TW" sz="1400" b="1" i="1" baseline="-25000">
                    <a:solidFill>
                      <a:schemeClr val="tx1"/>
                    </a:solidFill>
                    <a:ea typeface="新細明體" charset="-120"/>
                  </a:rPr>
                  <a:t>L</a:t>
                </a:r>
              </a:p>
            </p:txBody>
          </p:sp>
          <p:sp>
            <p:nvSpPr>
              <p:cNvPr id="22616" name="Text Box 59"/>
              <p:cNvSpPr txBox="1">
                <a:spLocks noChangeArrowheads="1"/>
              </p:cNvSpPr>
              <p:nvPr/>
            </p:nvSpPr>
            <p:spPr bwMode="auto">
              <a:xfrm>
                <a:off x="457" y="3091"/>
                <a:ext cx="4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h-1</a:t>
                </a:r>
              </a:p>
            </p:txBody>
          </p:sp>
          <p:sp>
            <p:nvSpPr>
              <p:cNvPr id="22617" name="Line 60"/>
              <p:cNvSpPr>
                <a:spLocks noChangeShapeType="1"/>
              </p:cNvSpPr>
              <p:nvPr/>
            </p:nvSpPr>
            <p:spPr bwMode="auto">
              <a:xfrm flipH="1">
                <a:off x="620" y="2496"/>
                <a:ext cx="10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8" name="Line 61"/>
              <p:cNvSpPr>
                <a:spLocks noChangeShapeType="1"/>
              </p:cNvSpPr>
              <p:nvPr/>
            </p:nvSpPr>
            <p:spPr bwMode="auto">
              <a:xfrm>
                <a:off x="929" y="2487"/>
                <a:ext cx="163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94" name="Text Box 8"/>
            <p:cNvSpPr txBox="1">
              <a:spLocks noChangeArrowheads="1"/>
            </p:cNvSpPr>
            <p:nvPr/>
          </p:nvSpPr>
          <p:spPr bwMode="auto">
            <a:xfrm>
              <a:off x="2057400" y="1981200"/>
              <a:ext cx="6397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22595" name="Text Box 19"/>
            <p:cNvSpPr txBox="1">
              <a:spLocks noChangeArrowheads="1"/>
            </p:cNvSpPr>
            <p:nvPr/>
          </p:nvSpPr>
          <p:spPr bwMode="auto">
            <a:xfrm>
              <a:off x="2103438" y="2882900"/>
              <a:ext cx="6397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</p:grpSp>
      <p:sp>
        <p:nvSpPr>
          <p:cNvPr id="524341" name="Text Box 53"/>
          <p:cNvSpPr txBox="1">
            <a:spLocks noChangeArrowheads="1"/>
          </p:cNvSpPr>
          <p:nvPr/>
        </p:nvSpPr>
        <p:spPr bwMode="auto">
          <a:xfrm>
            <a:off x="2971800" y="57150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inserting into </a:t>
            </a:r>
            <a:r>
              <a:rPr lang="en-US" altLang="zh-TW" sz="2000" i="1">
                <a:solidFill>
                  <a:schemeClr val="tx1"/>
                </a:solidFill>
                <a:ea typeface="新細明體" charset="-120"/>
              </a:rPr>
              <a:t>C</a:t>
            </a:r>
            <a:r>
              <a:rPr lang="en-US" altLang="zh-TW" sz="2000" i="1" baseline="-25000">
                <a:solidFill>
                  <a:schemeClr val="tx1"/>
                </a:solidFill>
                <a:ea typeface="新細明體" charset="-120"/>
              </a:rPr>
              <a:t>L</a:t>
            </a:r>
          </a:p>
        </p:txBody>
      </p: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5257800" y="3200400"/>
            <a:ext cx="685800" cy="609600"/>
            <a:chOff x="2736" y="960"/>
            <a:chExt cx="432" cy="384"/>
          </a:xfrm>
        </p:grpSpPr>
        <p:sp>
          <p:nvSpPr>
            <p:cNvPr id="22591" name="AutoShape 50"/>
            <p:cNvSpPr>
              <a:spLocks noChangeArrowheads="1"/>
            </p:cNvSpPr>
            <p:nvPr/>
          </p:nvSpPr>
          <p:spPr bwMode="auto">
            <a:xfrm>
              <a:off x="2736" y="1200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2592" name="Text Box 51"/>
            <p:cNvSpPr txBox="1">
              <a:spLocks noChangeArrowheads="1"/>
            </p:cNvSpPr>
            <p:nvPr/>
          </p:nvSpPr>
          <p:spPr bwMode="auto">
            <a:xfrm>
              <a:off x="2784" y="96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RL</a:t>
              </a:r>
            </a:p>
          </p:txBody>
        </p:sp>
      </p:grp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2895600" y="1981200"/>
            <a:ext cx="2352675" cy="3429000"/>
            <a:chOff x="1824" y="1248"/>
            <a:chExt cx="1386" cy="2160"/>
          </a:xfrm>
        </p:grpSpPr>
        <p:sp>
          <p:nvSpPr>
            <p:cNvPr id="22565" name="Oval 21"/>
            <p:cNvSpPr>
              <a:spLocks noChangeArrowheads="1"/>
            </p:cNvSpPr>
            <p:nvPr/>
          </p:nvSpPr>
          <p:spPr bwMode="auto">
            <a:xfrm>
              <a:off x="2069" y="1248"/>
              <a:ext cx="370" cy="307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2566" name="Text Box 20"/>
            <p:cNvSpPr txBox="1">
              <a:spLocks noChangeArrowheads="1"/>
            </p:cNvSpPr>
            <p:nvPr/>
          </p:nvSpPr>
          <p:spPr bwMode="auto">
            <a:xfrm>
              <a:off x="2103" y="1248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-2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22567" name="Line 24"/>
            <p:cNvSpPr>
              <a:spLocks noChangeShapeType="1"/>
            </p:cNvSpPr>
            <p:nvPr/>
          </p:nvSpPr>
          <p:spPr bwMode="auto">
            <a:xfrm flipH="1">
              <a:off x="1974" y="1536"/>
              <a:ext cx="123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8" name="Rectangle 27"/>
            <p:cNvSpPr>
              <a:spLocks noChangeArrowheads="1"/>
            </p:cNvSpPr>
            <p:nvPr/>
          </p:nvSpPr>
          <p:spPr bwMode="auto">
            <a:xfrm>
              <a:off x="1824" y="1706"/>
              <a:ext cx="247" cy="742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2569" name="Text Box 28"/>
            <p:cNvSpPr txBox="1">
              <a:spLocks noChangeArrowheads="1"/>
            </p:cNvSpPr>
            <p:nvPr/>
          </p:nvSpPr>
          <p:spPr bwMode="auto">
            <a:xfrm>
              <a:off x="1830" y="192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22570" name="Line 29"/>
            <p:cNvSpPr>
              <a:spLocks noChangeShapeType="1"/>
            </p:cNvSpPr>
            <p:nvPr/>
          </p:nvSpPr>
          <p:spPr bwMode="auto">
            <a:xfrm>
              <a:off x="2412" y="1504"/>
              <a:ext cx="185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1" name="Text Box 30"/>
            <p:cNvSpPr txBox="1">
              <a:spLocks noChangeArrowheads="1"/>
            </p:cNvSpPr>
            <p:nvPr/>
          </p:nvSpPr>
          <p:spPr bwMode="auto">
            <a:xfrm>
              <a:off x="1830" y="2448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grpSp>
          <p:nvGrpSpPr>
            <p:cNvPr id="22572" name="Group 87"/>
            <p:cNvGrpSpPr>
              <a:grpSpLocks/>
            </p:cNvGrpSpPr>
            <p:nvPr/>
          </p:nvGrpSpPr>
          <p:grpSpPr bwMode="auto">
            <a:xfrm>
              <a:off x="2454" y="1680"/>
              <a:ext cx="756" cy="1576"/>
              <a:chOff x="1761" y="1226"/>
              <a:chExt cx="756" cy="1576"/>
            </a:xfrm>
          </p:grpSpPr>
          <p:sp>
            <p:nvSpPr>
              <p:cNvPr id="22584" name="Oval 22"/>
              <p:cNvSpPr>
                <a:spLocks noChangeArrowheads="1"/>
              </p:cNvSpPr>
              <p:nvPr/>
            </p:nvSpPr>
            <p:spPr bwMode="auto">
              <a:xfrm>
                <a:off x="1788" y="1226"/>
                <a:ext cx="371" cy="307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2585" name="Text Box 23"/>
              <p:cNvSpPr txBox="1">
                <a:spLocks noChangeArrowheads="1"/>
              </p:cNvSpPr>
              <p:nvPr/>
            </p:nvSpPr>
            <p:spPr bwMode="auto">
              <a:xfrm>
                <a:off x="1823" y="1226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200" b="1">
                    <a:solidFill>
                      <a:srgbClr val="FFFFFF"/>
                    </a:solidFill>
                    <a:ea typeface="新細明體" charset="-120"/>
                  </a:rPr>
                  <a:t>+1</a:t>
                </a:r>
                <a:br>
                  <a:rPr lang="en-US" altLang="zh-TW" sz="1200" b="1">
                    <a:solidFill>
                      <a:srgbClr val="FFFFFF"/>
                    </a:solidFill>
                    <a:ea typeface="新細明體" charset="-120"/>
                  </a:rPr>
                </a:br>
                <a:r>
                  <a:rPr lang="en-US" altLang="zh-TW" sz="1200" b="1">
                    <a:solidFill>
                      <a:srgbClr val="FFFFFF"/>
                    </a:solidFill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22586" name="Line 25"/>
              <p:cNvSpPr>
                <a:spLocks noChangeShapeType="1"/>
              </p:cNvSpPr>
              <p:nvPr/>
            </p:nvSpPr>
            <p:spPr bwMode="auto">
              <a:xfrm flipH="1">
                <a:off x="1761" y="1533"/>
                <a:ext cx="124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7" name="Line 26"/>
              <p:cNvSpPr>
                <a:spLocks noChangeShapeType="1"/>
              </p:cNvSpPr>
              <p:nvPr/>
            </p:nvSpPr>
            <p:spPr bwMode="auto">
              <a:xfrm>
                <a:off x="2070" y="1533"/>
                <a:ext cx="185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8" name="Rectangle 62"/>
              <p:cNvSpPr>
                <a:spLocks noChangeArrowheads="1"/>
              </p:cNvSpPr>
              <p:nvPr/>
            </p:nvSpPr>
            <p:spPr bwMode="auto">
              <a:xfrm>
                <a:off x="2140" y="1737"/>
                <a:ext cx="238" cy="873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2589" name="Text Box 63"/>
              <p:cNvSpPr txBox="1">
                <a:spLocks noChangeArrowheads="1"/>
              </p:cNvSpPr>
              <p:nvPr/>
            </p:nvSpPr>
            <p:spPr bwMode="auto">
              <a:xfrm>
                <a:off x="2160" y="2016"/>
                <a:ext cx="35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  <a:r>
                  <a:rPr lang="en-US" altLang="zh-TW" sz="1400" b="1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  <p:sp>
            <p:nvSpPr>
              <p:cNvPr id="22590" name="Text Box 67"/>
              <p:cNvSpPr txBox="1">
                <a:spLocks noChangeArrowheads="1"/>
              </p:cNvSpPr>
              <p:nvPr/>
            </p:nvSpPr>
            <p:spPr bwMode="auto">
              <a:xfrm>
                <a:off x="2151" y="2610"/>
                <a:ext cx="35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h</a:t>
                </a:r>
              </a:p>
            </p:txBody>
          </p:sp>
        </p:grpSp>
        <p:sp>
          <p:nvSpPr>
            <p:cNvPr id="22573" name="Rectangle 64"/>
            <p:cNvSpPr>
              <a:spLocks noChangeArrowheads="1"/>
            </p:cNvSpPr>
            <p:nvPr/>
          </p:nvSpPr>
          <p:spPr bwMode="auto">
            <a:xfrm>
              <a:off x="2502" y="2654"/>
              <a:ext cx="238" cy="410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2574" name="Text Box 65"/>
            <p:cNvSpPr txBox="1">
              <a:spLocks noChangeArrowheads="1"/>
            </p:cNvSpPr>
            <p:nvPr/>
          </p:nvSpPr>
          <p:spPr bwMode="auto">
            <a:xfrm>
              <a:off x="2502" y="2757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22575" name="Text Box 66"/>
            <p:cNvSpPr txBox="1">
              <a:spLocks noChangeArrowheads="1"/>
            </p:cNvSpPr>
            <p:nvPr/>
          </p:nvSpPr>
          <p:spPr bwMode="auto">
            <a:xfrm>
              <a:off x="2502" y="3064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22576" name="Oval 68"/>
            <p:cNvSpPr>
              <a:spLocks noChangeArrowheads="1"/>
            </p:cNvSpPr>
            <p:nvPr/>
          </p:nvSpPr>
          <p:spPr bwMode="auto">
            <a:xfrm>
              <a:off x="2175" y="2160"/>
              <a:ext cx="356" cy="30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2577" name="Text Box 69"/>
            <p:cNvSpPr txBox="1">
              <a:spLocks noChangeArrowheads="1"/>
            </p:cNvSpPr>
            <p:nvPr/>
          </p:nvSpPr>
          <p:spPr bwMode="auto">
            <a:xfrm>
              <a:off x="2208" y="216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+1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22578" name="Line 70"/>
            <p:cNvSpPr>
              <a:spLocks noChangeShapeType="1"/>
            </p:cNvSpPr>
            <p:nvPr/>
          </p:nvSpPr>
          <p:spPr bwMode="auto">
            <a:xfrm flipH="1">
              <a:off x="2160" y="2448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9" name="Line 71"/>
            <p:cNvSpPr>
              <a:spLocks noChangeShapeType="1"/>
            </p:cNvSpPr>
            <p:nvPr/>
          </p:nvSpPr>
          <p:spPr bwMode="auto">
            <a:xfrm>
              <a:off x="2496" y="2448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0" name="Rectangle 72"/>
            <p:cNvSpPr>
              <a:spLocks noChangeArrowheads="1"/>
            </p:cNvSpPr>
            <p:nvPr/>
          </p:nvSpPr>
          <p:spPr bwMode="auto">
            <a:xfrm>
              <a:off x="2070" y="2661"/>
              <a:ext cx="247" cy="384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2581" name="Rectangle 73"/>
            <p:cNvSpPr>
              <a:spLocks noChangeArrowheads="1"/>
            </p:cNvSpPr>
            <p:nvPr/>
          </p:nvSpPr>
          <p:spPr bwMode="auto">
            <a:xfrm>
              <a:off x="2070" y="3045"/>
              <a:ext cx="247" cy="12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2582" name="Text Box 74"/>
            <p:cNvSpPr txBox="1">
              <a:spLocks noChangeArrowheads="1"/>
            </p:cNvSpPr>
            <p:nvPr/>
          </p:nvSpPr>
          <p:spPr bwMode="auto">
            <a:xfrm>
              <a:off x="2070" y="2757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22583" name="Text Box 75"/>
            <p:cNvSpPr txBox="1">
              <a:spLocks noChangeArrowheads="1"/>
            </p:cNvSpPr>
            <p:nvPr/>
          </p:nvSpPr>
          <p:spPr bwMode="auto">
            <a:xfrm>
              <a:off x="2112" y="3216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</p:grp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6248400" y="2286000"/>
            <a:ext cx="2720975" cy="3825875"/>
            <a:chOff x="3936" y="1440"/>
            <a:chExt cx="1714" cy="2410"/>
          </a:xfrm>
        </p:grpSpPr>
        <p:sp>
          <p:nvSpPr>
            <p:cNvPr id="22537" name="Text Box 54"/>
            <p:cNvSpPr txBox="1">
              <a:spLocks noChangeArrowheads="1"/>
            </p:cNvSpPr>
            <p:nvPr/>
          </p:nvSpPr>
          <p:spPr bwMode="auto">
            <a:xfrm>
              <a:off x="4176" y="3600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After RL rotation</a:t>
              </a:r>
              <a:endParaRPr lang="en-US" altLang="zh-TW" sz="2000" i="1" baseline="-25000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22538" name="Oval 31"/>
            <p:cNvSpPr>
              <a:spLocks noChangeArrowheads="1"/>
            </p:cNvSpPr>
            <p:nvPr/>
          </p:nvSpPr>
          <p:spPr bwMode="auto">
            <a:xfrm>
              <a:off x="4875" y="1920"/>
              <a:ext cx="370" cy="2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2539" name="Text Box 32"/>
            <p:cNvSpPr txBox="1">
              <a:spLocks noChangeArrowheads="1"/>
            </p:cNvSpPr>
            <p:nvPr/>
          </p:nvSpPr>
          <p:spPr bwMode="auto">
            <a:xfrm>
              <a:off x="4909" y="1920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-1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22540" name="Oval 33"/>
            <p:cNvSpPr>
              <a:spLocks noChangeArrowheads="1"/>
            </p:cNvSpPr>
            <p:nvPr/>
          </p:nvSpPr>
          <p:spPr bwMode="auto">
            <a:xfrm>
              <a:off x="4141" y="1920"/>
              <a:ext cx="371" cy="2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2541" name="Text Box 34"/>
            <p:cNvSpPr txBox="1">
              <a:spLocks noChangeArrowheads="1"/>
            </p:cNvSpPr>
            <p:nvPr/>
          </p:nvSpPr>
          <p:spPr bwMode="auto">
            <a:xfrm>
              <a:off x="4176" y="1920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22542" name="Rectangle 36"/>
            <p:cNvSpPr>
              <a:spLocks noChangeArrowheads="1"/>
            </p:cNvSpPr>
            <p:nvPr/>
          </p:nvSpPr>
          <p:spPr bwMode="auto">
            <a:xfrm>
              <a:off x="3936" y="2400"/>
              <a:ext cx="247" cy="672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2543" name="Text Box 35"/>
            <p:cNvSpPr txBox="1">
              <a:spLocks noChangeArrowheads="1"/>
            </p:cNvSpPr>
            <p:nvPr/>
          </p:nvSpPr>
          <p:spPr bwMode="auto">
            <a:xfrm>
              <a:off x="3936" y="249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grpSp>
          <p:nvGrpSpPr>
            <p:cNvPr id="22544" name="Group 37"/>
            <p:cNvGrpSpPr>
              <a:grpSpLocks/>
            </p:cNvGrpSpPr>
            <p:nvPr/>
          </p:nvGrpSpPr>
          <p:grpSpPr bwMode="auto">
            <a:xfrm>
              <a:off x="4752" y="2405"/>
              <a:ext cx="370" cy="533"/>
              <a:chOff x="4591" y="2343"/>
              <a:chExt cx="370" cy="384"/>
            </a:xfrm>
          </p:grpSpPr>
          <p:sp>
            <p:nvSpPr>
              <p:cNvPr id="22563" name="Rectangle 38"/>
              <p:cNvSpPr>
                <a:spLocks noChangeArrowheads="1"/>
              </p:cNvSpPr>
              <p:nvPr/>
            </p:nvSpPr>
            <p:spPr bwMode="auto">
              <a:xfrm>
                <a:off x="4591" y="2343"/>
                <a:ext cx="247" cy="384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2564" name="Text Box 39"/>
              <p:cNvSpPr txBox="1">
                <a:spLocks noChangeArrowheads="1"/>
              </p:cNvSpPr>
              <p:nvPr/>
            </p:nvSpPr>
            <p:spPr bwMode="auto">
              <a:xfrm>
                <a:off x="4591" y="2439"/>
                <a:ext cx="37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  <a:r>
                  <a:rPr lang="en-US" altLang="zh-TW" sz="1400" b="1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</p:grpSp>
        <p:sp>
          <p:nvSpPr>
            <p:cNvPr id="22545" name="Line 40"/>
            <p:cNvSpPr>
              <a:spLocks noChangeShapeType="1"/>
            </p:cNvSpPr>
            <p:nvPr/>
          </p:nvSpPr>
          <p:spPr bwMode="auto">
            <a:xfrm flipH="1">
              <a:off x="4114" y="2208"/>
              <a:ext cx="1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6" name="Line 41"/>
            <p:cNvSpPr>
              <a:spLocks noChangeShapeType="1"/>
            </p:cNvSpPr>
            <p:nvPr/>
          </p:nvSpPr>
          <p:spPr bwMode="auto">
            <a:xfrm>
              <a:off x="4772" y="1728"/>
              <a:ext cx="185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2547" name="Group 42"/>
            <p:cNvGrpSpPr>
              <a:grpSpLocks/>
            </p:cNvGrpSpPr>
            <p:nvPr/>
          </p:nvGrpSpPr>
          <p:grpSpPr bwMode="auto">
            <a:xfrm>
              <a:off x="5280" y="2400"/>
              <a:ext cx="370" cy="672"/>
              <a:chOff x="5136" y="2400"/>
              <a:chExt cx="370" cy="384"/>
            </a:xfrm>
          </p:grpSpPr>
          <p:sp>
            <p:nvSpPr>
              <p:cNvPr id="22561" name="Rectangle 43"/>
              <p:cNvSpPr>
                <a:spLocks noChangeArrowheads="1"/>
              </p:cNvSpPr>
              <p:nvPr/>
            </p:nvSpPr>
            <p:spPr bwMode="auto">
              <a:xfrm>
                <a:off x="5136" y="2400"/>
                <a:ext cx="247" cy="384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2562" name="Text Box 44"/>
              <p:cNvSpPr txBox="1">
                <a:spLocks noChangeArrowheads="1"/>
              </p:cNvSpPr>
              <p:nvPr/>
            </p:nvSpPr>
            <p:spPr bwMode="auto">
              <a:xfrm>
                <a:off x="5136" y="2496"/>
                <a:ext cx="370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  <a:r>
                  <a:rPr lang="en-US" altLang="zh-TW" sz="1400" b="1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</p:grpSp>
        <p:sp>
          <p:nvSpPr>
            <p:cNvPr id="22548" name="Line 45"/>
            <p:cNvSpPr>
              <a:spLocks noChangeShapeType="1"/>
            </p:cNvSpPr>
            <p:nvPr/>
          </p:nvSpPr>
          <p:spPr bwMode="auto">
            <a:xfrm>
              <a:off x="5218" y="2160"/>
              <a:ext cx="15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9" name="Text Box 46"/>
            <p:cNvSpPr txBox="1">
              <a:spLocks noChangeArrowheads="1"/>
            </p:cNvSpPr>
            <p:nvPr/>
          </p:nvSpPr>
          <p:spPr bwMode="auto">
            <a:xfrm>
              <a:off x="5280" y="307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22550" name="Text Box 47"/>
            <p:cNvSpPr txBox="1">
              <a:spLocks noChangeArrowheads="1"/>
            </p:cNvSpPr>
            <p:nvPr/>
          </p:nvSpPr>
          <p:spPr bwMode="auto">
            <a:xfrm>
              <a:off x="4752" y="297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22551" name="Text Box 48"/>
            <p:cNvSpPr txBox="1">
              <a:spLocks noChangeArrowheads="1"/>
            </p:cNvSpPr>
            <p:nvPr/>
          </p:nvSpPr>
          <p:spPr bwMode="auto">
            <a:xfrm>
              <a:off x="3984" y="312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  <a:endParaRPr lang="en-US" altLang="zh-TW" sz="1400" b="1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22552" name="Line 49"/>
            <p:cNvSpPr>
              <a:spLocks noChangeShapeType="1"/>
            </p:cNvSpPr>
            <p:nvPr/>
          </p:nvSpPr>
          <p:spPr bwMode="auto">
            <a:xfrm flipH="1">
              <a:off x="4848" y="2199"/>
              <a:ext cx="127" cy="2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3" name="Text Box 76"/>
            <p:cNvSpPr txBox="1">
              <a:spLocks noChangeArrowheads="1"/>
            </p:cNvSpPr>
            <p:nvPr/>
          </p:nvSpPr>
          <p:spPr bwMode="auto">
            <a:xfrm>
              <a:off x="4464" y="312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  <a:endParaRPr lang="en-US" altLang="zh-TW" sz="1400" b="1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22554" name="Rectangle 77"/>
            <p:cNvSpPr>
              <a:spLocks noChangeArrowheads="1"/>
            </p:cNvSpPr>
            <p:nvPr/>
          </p:nvSpPr>
          <p:spPr bwMode="auto">
            <a:xfrm>
              <a:off x="4416" y="2400"/>
              <a:ext cx="247" cy="538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2555" name="Text Box 78"/>
            <p:cNvSpPr txBox="1">
              <a:spLocks noChangeArrowheads="1"/>
            </p:cNvSpPr>
            <p:nvPr/>
          </p:nvSpPr>
          <p:spPr bwMode="auto">
            <a:xfrm>
              <a:off x="4416" y="2544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22556" name="Rectangle 79"/>
            <p:cNvSpPr>
              <a:spLocks noChangeArrowheads="1"/>
            </p:cNvSpPr>
            <p:nvPr/>
          </p:nvSpPr>
          <p:spPr bwMode="auto">
            <a:xfrm>
              <a:off x="4416" y="2938"/>
              <a:ext cx="247" cy="13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2557" name="Line 82"/>
            <p:cNvSpPr>
              <a:spLocks noChangeShapeType="1"/>
            </p:cNvSpPr>
            <p:nvPr/>
          </p:nvSpPr>
          <p:spPr bwMode="auto">
            <a:xfrm>
              <a:off x="4464" y="2208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8" name="Line 83"/>
            <p:cNvSpPr>
              <a:spLocks noChangeShapeType="1"/>
            </p:cNvSpPr>
            <p:nvPr/>
          </p:nvSpPr>
          <p:spPr bwMode="auto">
            <a:xfrm flipH="1">
              <a:off x="4368" y="1728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9" name="Oval 91"/>
            <p:cNvSpPr>
              <a:spLocks noChangeArrowheads="1"/>
            </p:cNvSpPr>
            <p:nvPr/>
          </p:nvSpPr>
          <p:spPr bwMode="auto">
            <a:xfrm>
              <a:off x="4431" y="1440"/>
              <a:ext cx="356" cy="30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2560" name="Text Box 92"/>
            <p:cNvSpPr txBox="1">
              <a:spLocks noChangeArrowheads="1"/>
            </p:cNvSpPr>
            <p:nvPr/>
          </p:nvSpPr>
          <p:spPr bwMode="auto">
            <a:xfrm>
              <a:off x="4464" y="144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2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9F942696-97A8-447E-9E0E-F61EB480F266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22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zh-TW" b="1" smtClean="0">
                <a:ea typeface="新細明體" charset="-120"/>
              </a:rPr>
              <a:t>Rebalancing Rotation RL </a:t>
            </a:r>
            <a:r>
              <a:rPr lang="en-US" altLang="zh-TW" sz="3200" b="1" smtClean="0">
                <a:ea typeface="新細明體" charset="-120"/>
              </a:rPr>
              <a:t>(case 3)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2971800" y="57150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inserting into </a:t>
            </a:r>
            <a:r>
              <a:rPr lang="en-US" altLang="zh-TW" sz="2000" i="1">
                <a:solidFill>
                  <a:schemeClr val="tx1"/>
                </a:solidFill>
                <a:ea typeface="新細明體" charset="-120"/>
              </a:rPr>
              <a:t>C</a:t>
            </a:r>
            <a:r>
              <a:rPr lang="en-US" altLang="zh-TW" sz="2000" i="1" baseline="-25000">
                <a:solidFill>
                  <a:schemeClr val="tx1"/>
                </a:solidFill>
                <a:ea typeface="新細明體" charset="-120"/>
              </a:rPr>
              <a:t>R</a:t>
            </a:r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>
            <a:off x="6629400" y="5715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LR rotation</a:t>
            </a:r>
            <a:endParaRPr lang="en-US" altLang="zh-TW" sz="2000" i="1" baseline="-250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2270125" y="3951288"/>
            <a:ext cx="701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i="1">
                <a:solidFill>
                  <a:schemeClr val="tx1"/>
                </a:solidFill>
                <a:ea typeface="新細明體" charset="-120"/>
              </a:rPr>
              <a:t>B</a:t>
            </a:r>
            <a:r>
              <a:rPr lang="en-US" altLang="zh-TW" sz="1400" i="1" baseline="-25000">
                <a:solidFill>
                  <a:schemeClr val="tx1"/>
                </a:solidFill>
                <a:ea typeface="新細明體" charset="-120"/>
              </a:rPr>
              <a:t>R</a:t>
            </a:r>
          </a:p>
        </p:txBody>
      </p:sp>
      <p:sp>
        <p:nvSpPr>
          <p:cNvPr id="23559" name="Text Box 23"/>
          <p:cNvSpPr txBox="1">
            <a:spLocks noChangeArrowheads="1"/>
          </p:cNvSpPr>
          <p:nvPr/>
        </p:nvSpPr>
        <p:spPr bwMode="auto">
          <a:xfrm>
            <a:off x="2270125" y="4930775"/>
            <a:ext cx="701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i="1">
                <a:solidFill>
                  <a:schemeClr val="tx1"/>
                </a:solidFill>
                <a:ea typeface="新細明體" charset="-120"/>
              </a:rPr>
              <a:t>h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381000" y="1828800"/>
            <a:ext cx="2281238" cy="4283075"/>
            <a:chOff x="240" y="1152"/>
            <a:chExt cx="1437" cy="2698"/>
          </a:xfrm>
        </p:grpSpPr>
        <p:sp>
          <p:nvSpPr>
            <p:cNvPr id="23619" name="Text Box 3"/>
            <p:cNvSpPr txBox="1">
              <a:spLocks noChangeArrowheads="1"/>
            </p:cNvSpPr>
            <p:nvPr/>
          </p:nvSpPr>
          <p:spPr bwMode="auto">
            <a:xfrm>
              <a:off x="384" y="3600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Before insertion</a:t>
              </a:r>
            </a:p>
          </p:txBody>
        </p:sp>
        <p:sp>
          <p:nvSpPr>
            <p:cNvPr id="23620" name="Oval 8"/>
            <p:cNvSpPr>
              <a:spLocks noChangeArrowheads="1"/>
            </p:cNvSpPr>
            <p:nvPr/>
          </p:nvSpPr>
          <p:spPr bwMode="auto">
            <a:xfrm>
              <a:off x="479" y="1152"/>
              <a:ext cx="443" cy="329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621" name="Text Box 7"/>
            <p:cNvSpPr txBox="1">
              <a:spLocks noChangeArrowheads="1"/>
            </p:cNvSpPr>
            <p:nvPr/>
          </p:nvSpPr>
          <p:spPr bwMode="auto">
            <a:xfrm>
              <a:off x="521" y="1152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-1</a:t>
              </a:r>
              <a:b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23622" name="Oval 9"/>
            <p:cNvSpPr>
              <a:spLocks noChangeArrowheads="1"/>
            </p:cNvSpPr>
            <p:nvPr/>
          </p:nvSpPr>
          <p:spPr bwMode="auto">
            <a:xfrm>
              <a:off x="930" y="1591"/>
              <a:ext cx="441" cy="329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623" name="Text Box 10"/>
            <p:cNvSpPr txBox="1">
              <a:spLocks noChangeArrowheads="1"/>
            </p:cNvSpPr>
            <p:nvPr/>
          </p:nvSpPr>
          <p:spPr bwMode="auto">
            <a:xfrm>
              <a:off x="971" y="1591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23624" name="Rectangle 11"/>
            <p:cNvSpPr>
              <a:spLocks noChangeArrowheads="1"/>
            </p:cNvSpPr>
            <p:nvPr/>
          </p:nvSpPr>
          <p:spPr bwMode="auto">
            <a:xfrm>
              <a:off x="1383" y="2152"/>
              <a:ext cx="294" cy="932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625" name="Rectangle 13"/>
            <p:cNvSpPr>
              <a:spLocks noChangeArrowheads="1"/>
            </p:cNvSpPr>
            <p:nvPr/>
          </p:nvSpPr>
          <p:spPr bwMode="auto">
            <a:xfrm>
              <a:off x="1003" y="2649"/>
              <a:ext cx="295" cy="439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626" name="Text Box 14"/>
            <p:cNvSpPr txBox="1">
              <a:spLocks noChangeArrowheads="1"/>
            </p:cNvSpPr>
            <p:nvPr/>
          </p:nvSpPr>
          <p:spPr bwMode="auto">
            <a:xfrm>
              <a:off x="996" y="2737"/>
              <a:ext cx="4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23627" name="Line 15"/>
            <p:cNvSpPr>
              <a:spLocks noChangeShapeType="1"/>
            </p:cNvSpPr>
            <p:nvPr/>
          </p:nvSpPr>
          <p:spPr bwMode="auto">
            <a:xfrm flipH="1">
              <a:off x="447" y="1481"/>
              <a:ext cx="147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28" name="Line 16"/>
            <p:cNvSpPr>
              <a:spLocks noChangeShapeType="1"/>
            </p:cNvSpPr>
            <p:nvPr/>
          </p:nvSpPr>
          <p:spPr bwMode="auto">
            <a:xfrm flipH="1">
              <a:off x="898" y="1920"/>
              <a:ext cx="147" cy="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29" name="Line 17"/>
            <p:cNvSpPr>
              <a:spLocks noChangeShapeType="1"/>
            </p:cNvSpPr>
            <p:nvPr/>
          </p:nvSpPr>
          <p:spPr bwMode="auto">
            <a:xfrm>
              <a:off x="1266" y="1920"/>
              <a:ext cx="221" cy="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30" name="Rectangle 18"/>
            <p:cNvSpPr>
              <a:spLocks noChangeArrowheads="1"/>
            </p:cNvSpPr>
            <p:nvPr/>
          </p:nvSpPr>
          <p:spPr bwMode="auto">
            <a:xfrm>
              <a:off x="249" y="1694"/>
              <a:ext cx="295" cy="692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631" name="Text Box 19"/>
            <p:cNvSpPr txBox="1">
              <a:spLocks noChangeArrowheads="1"/>
            </p:cNvSpPr>
            <p:nvPr/>
          </p:nvSpPr>
          <p:spPr bwMode="auto">
            <a:xfrm>
              <a:off x="240" y="1923"/>
              <a:ext cx="4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23632" name="Line 20"/>
            <p:cNvSpPr>
              <a:spLocks noChangeShapeType="1"/>
            </p:cNvSpPr>
            <p:nvPr/>
          </p:nvSpPr>
          <p:spPr bwMode="auto">
            <a:xfrm>
              <a:off x="835" y="1461"/>
              <a:ext cx="17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33" name="Text Box 21"/>
            <p:cNvSpPr txBox="1">
              <a:spLocks noChangeArrowheads="1"/>
            </p:cNvSpPr>
            <p:nvPr/>
          </p:nvSpPr>
          <p:spPr bwMode="auto">
            <a:xfrm>
              <a:off x="299" y="2386"/>
              <a:ext cx="44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23634" name="Text Box 22"/>
            <p:cNvSpPr txBox="1">
              <a:spLocks noChangeArrowheads="1"/>
            </p:cNvSpPr>
            <p:nvPr/>
          </p:nvSpPr>
          <p:spPr bwMode="auto">
            <a:xfrm>
              <a:off x="1003" y="3088"/>
              <a:ext cx="44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23635" name="Oval 24"/>
            <p:cNvSpPr>
              <a:spLocks noChangeArrowheads="1"/>
            </p:cNvSpPr>
            <p:nvPr/>
          </p:nvSpPr>
          <p:spPr bwMode="auto">
            <a:xfrm>
              <a:off x="675" y="2129"/>
              <a:ext cx="441" cy="329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636" name="Text Box 25"/>
            <p:cNvSpPr txBox="1">
              <a:spLocks noChangeArrowheads="1"/>
            </p:cNvSpPr>
            <p:nvPr/>
          </p:nvSpPr>
          <p:spPr bwMode="auto">
            <a:xfrm>
              <a:off x="716" y="2129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23637" name="Rectangle 26"/>
            <p:cNvSpPr>
              <a:spLocks noChangeArrowheads="1"/>
            </p:cNvSpPr>
            <p:nvPr/>
          </p:nvSpPr>
          <p:spPr bwMode="auto">
            <a:xfrm>
              <a:off x="478" y="2636"/>
              <a:ext cx="295" cy="439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638" name="Text Box 27"/>
            <p:cNvSpPr txBox="1">
              <a:spLocks noChangeArrowheads="1"/>
            </p:cNvSpPr>
            <p:nvPr/>
          </p:nvSpPr>
          <p:spPr bwMode="auto">
            <a:xfrm>
              <a:off x="478" y="2746"/>
              <a:ext cx="4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23639" name="Text Box 28"/>
            <p:cNvSpPr txBox="1">
              <a:spLocks noChangeArrowheads="1"/>
            </p:cNvSpPr>
            <p:nvPr/>
          </p:nvSpPr>
          <p:spPr bwMode="auto">
            <a:xfrm>
              <a:off x="478" y="3075"/>
              <a:ext cx="4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23640" name="Line 29"/>
            <p:cNvSpPr>
              <a:spLocks noChangeShapeType="1"/>
            </p:cNvSpPr>
            <p:nvPr/>
          </p:nvSpPr>
          <p:spPr bwMode="auto">
            <a:xfrm flipH="1">
              <a:off x="656" y="2438"/>
              <a:ext cx="119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41" name="Line 30"/>
            <p:cNvSpPr>
              <a:spLocks noChangeShapeType="1"/>
            </p:cNvSpPr>
            <p:nvPr/>
          </p:nvSpPr>
          <p:spPr bwMode="auto">
            <a:xfrm>
              <a:off x="996" y="2428"/>
              <a:ext cx="178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410200" y="3200400"/>
            <a:ext cx="685800" cy="609600"/>
            <a:chOff x="2736" y="960"/>
            <a:chExt cx="432" cy="384"/>
          </a:xfrm>
        </p:grpSpPr>
        <p:sp>
          <p:nvSpPr>
            <p:cNvPr id="23617" name="AutoShape 32"/>
            <p:cNvSpPr>
              <a:spLocks noChangeArrowheads="1"/>
            </p:cNvSpPr>
            <p:nvPr/>
          </p:nvSpPr>
          <p:spPr bwMode="auto">
            <a:xfrm>
              <a:off x="2736" y="1200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618" name="Text Box 33"/>
            <p:cNvSpPr txBox="1">
              <a:spLocks noChangeArrowheads="1"/>
            </p:cNvSpPr>
            <p:nvPr/>
          </p:nvSpPr>
          <p:spPr bwMode="auto">
            <a:xfrm>
              <a:off x="2784" y="96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RL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6423025" y="1981200"/>
            <a:ext cx="2720975" cy="3244850"/>
            <a:chOff x="4046" y="1248"/>
            <a:chExt cx="1714" cy="2044"/>
          </a:xfrm>
        </p:grpSpPr>
        <p:sp>
          <p:nvSpPr>
            <p:cNvPr id="23590" name="Oval 60"/>
            <p:cNvSpPr>
              <a:spLocks noChangeArrowheads="1"/>
            </p:cNvSpPr>
            <p:nvPr/>
          </p:nvSpPr>
          <p:spPr bwMode="auto">
            <a:xfrm>
              <a:off x="4985" y="1777"/>
              <a:ext cx="370" cy="31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591" name="Text Box 61"/>
            <p:cNvSpPr txBox="1">
              <a:spLocks noChangeArrowheads="1"/>
            </p:cNvSpPr>
            <p:nvPr/>
          </p:nvSpPr>
          <p:spPr bwMode="auto">
            <a:xfrm>
              <a:off x="5019" y="1777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0</a:t>
              </a:r>
              <a:b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23592" name="Oval 62"/>
            <p:cNvSpPr>
              <a:spLocks noChangeArrowheads="1"/>
            </p:cNvSpPr>
            <p:nvPr/>
          </p:nvSpPr>
          <p:spPr bwMode="auto">
            <a:xfrm>
              <a:off x="4251" y="1777"/>
              <a:ext cx="371" cy="318"/>
            </a:xfrm>
            <a:prstGeom prst="ellipse">
              <a:avLst/>
            </a:prstGeom>
            <a:solidFill>
              <a:schemeClr val="accent2">
                <a:alpha val="70195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593" name="Text Box 63"/>
            <p:cNvSpPr txBox="1">
              <a:spLocks noChangeArrowheads="1"/>
            </p:cNvSpPr>
            <p:nvPr/>
          </p:nvSpPr>
          <p:spPr bwMode="auto">
            <a:xfrm>
              <a:off x="4286" y="1777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+1</a:t>
              </a:r>
              <a:b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23594" name="Rectangle 64"/>
            <p:cNvSpPr>
              <a:spLocks noChangeArrowheads="1"/>
            </p:cNvSpPr>
            <p:nvPr/>
          </p:nvSpPr>
          <p:spPr bwMode="auto">
            <a:xfrm>
              <a:off x="4046" y="2306"/>
              <a:ext cx="247" cy="741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595" name="Text Box 65"/>
            <p:cNvSpPr txBox="1">
              <a:spLocks noChangeArrowheads="1"/>
            </p:cNvSpPr>
            <p:nvPr/>
          </p:nvSpPr>
          <p:spPr bwMode="auto">
            <a:xfrm>
              <a:off x="4046" y="241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grpSp>
          <p:nvGrpSpPr>
            <p:cNvPr id="23596" name="Group 66"/>
            <p:cNvGrpSpPr>
              <a:grpSpLocks/>
            </p:cNvGrpSpPr>
            <p:nvPr/>
          </p:nvGrpSpPr>
          <p:grpSpPr bwMode="auto">
            <a:xfrm>
              <a:off x="4862" y="2312"/>
              <a:ext cx="370" cy="588"/>
              <a:chOff x="4591" y="2343"/>
              <a:chExt cx="370" cy="384"/>
            </a:xfrm>
          </p:grpSpPr>
          <p:sp>
            <p:nvSpPr>
              <p:cNvPr id="23615" name="Rectangle 67"/>
              <p:cNvSpPr>
                <a:spLocks noChangeArrowheads="1"/>
              </p:cNvSpPr>
              <p:nvPr/>
            </p:nvSpPr>
            <p:spPr bwMode="auto">
              <a:xfrm>
                <a:off x="4591" y="2343"/>
                <a:ext cx="247" cy="384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3616" name="Text Box 68"/>
              <p:cNvSpPr txBox="1">
                <a:spLocks noChangeArrowheads="1"/>
              </p:cNvSpPr>
              <p:nvPr/>
            </p:nvSpPr>
            <p:spPr bwMode="auto">
              <a:xfrm>
                <a:off x="4591" y="2439"/>
                <a:ext cx="370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i="1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  <a:r>
                  <a:rPr lang="en-US" altLang="zh-TW" sz="1400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</p:grpSp>
        <p:sp>
          <p:nvSpPr>
            <p:cNvPr id="23597" name="Line 69"/>
            <p:cNvSpPr>
              <a:spLocks noChangeShapeType="1"/>
            </p:cNvSpPr>
            <p:nvPr/>
          </p:nvSpPr>
          <p:spPr bwMode="auto">
            <a:xfrm flipH="1">
              <a:off x="4224" y="2095"/>
              <a:ext cx="124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8" name="Line 70"/>
            <p:cNvSpPr>
              <a:spLocks noChangeShapeType="1"/>
            </p:cNvSpPr>
            <p:nvPr/>
          </p:nvSpPr>
          <p:spPr bwMode="auto">
            <a:xfrm>
              <a:off x="4882" y="1566"/>
              <a:ext cx="185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3599" name="Group 71"/>
            <p:cNvGrpSpPr>
              <a:grpSpLocks/>
            </p:cNvGrpSpPr>
            <p:nvPr/>
          </p:nvGrpSpPr>
          <p:grpSpPr bwMode="auto">
            <a:xfrm>
              <a:off x="5390" y="2306"/>
              <a:ext cx="370" cy="741"/>
              <a:chOff x="5136" y="2400"/>
              <a:chExt cx="370" cy="384"/>
            </a:xfrm>
          </p:grpSpPr>
          <p:sp>
            <p:nvSpPr>
              <p:cNvPr id="23613" name="Rectangle 72"/>
              <p:cNvSpPr>
                <a:spLocks noChangeArrowheads="1"/>
              </p:cNvSpPr>
              <p:nvPr/>
            </p:nvSpPr>
            <p:spPr bwMode="auto">
              <a:xfrm>
                <a:off x="5136" y="2400"/>
                <a:ext cx="247" cy="384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3614" name="Text Box 73"/>
              <p:cNvSpPr txBox="1">
                <a:spLocks noChangeArrowheads="1"/>
              </p:cNvSpPr>
              <p:nvPr/>
            </p:nvSpPr>
            <p:spPr bwMode="auto">
              <a:xfrm>
                <a:off x="5136" y="2496"/>
                <a:ext cx="370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i="1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  <a:r>
                  <a:rPr lang="en-US" altLang="zh-TW" sz="1400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</p:grpSp>
        <p:sp>
          <p:nvSpPr>
            <p:cNvPr id="23600" name="Line 74"/>
            <p:cNvSpPr>
              <a:spLocks noChangeShapeType="1"/>
            </p:cNvSpPr>
            <p:nvPr/>
          </p:nvSpPr>
          <p:spPr bwMode="auto">
            <a:xfrm>
              <a:off x="5328" y="2042"/>
              <a:ext cx="158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1" name="Text Box 75"/>
            <p:cNvSpPr txBox="1">
              <a:spLocks noChangeArrowheads="1"/>
            </p:cNvSpPr>
            <p:nvPr/>
          </p:nvSpPr>
          <p:spPr bwMode="auto">
            <a:xfrm>
              <a:off x="5390" y="3047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23602" name="Text Box 76"/>
            <p:cNvSpPr txBox="1">
              <a:spLocks noChangeArrowheads="1"/>
            </p:cNvSpPr>
            <p:nvPr/>
          </p:nvSpPr>
          <p:spPr bwMode="auto">
            <a:xfrm>
              <a:off x="4526" y="2941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23603" name="Text Box 77"/>
            <p:cNvSpPr txBox="1">
              <a:spLocks noChangeArrowheads="1"/>
            </p:cNvSpPr>
            <p:nvPr/>
          </p:nvSpPr>
          <p:spPr bwMode="auto">
            <a:xfrm>
              <a:off x="4094" y="310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</a:t>
              </a:r>
              <a:endParaRPr lang="en-US" altLang="zh-TW" sz="1400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23604" name="Line 78"/>
            <p:cNvSpPr>
              <a:spLocks noChangeShapeType="1"/>
            </p:cNvSpPr>
            <p:nvPr/>
          </p:nvSpPr>
          <p:spPr bwMode="auto">
            <a:xfrm flipH="1">
              <a:off x="4958" y="2085"/>
              <a:ext cx="127" cy="2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5" name="Text Box 79"/>
            <p:cNvSpPr txBox="1">
              <a:spLocks noChangeArrowheads="1"/>
            </p:cNvSpPr>
            <p:nvPr/>
          </p:nvSpPr>
          <p:spPr bwMode="auto">
            <a:xfrm>
              <a:off x="4910" y="3047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</a:t>
              </a:r>
              <a:endParaRPr lang="en-US" altLang="zh-TW" sz="1400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23606" name="Rectangle 80"/>
            <p:cNvSpPr>
              <a:spLocks noChangeArrowheads="1"/>
            </p:cNvSpPr>
            <p:nvPr/>
          </p:nvSpPr>
          <p:spPr bwMode="auto">
            <a:xfrm>
              <a:off x="4526" y="2306"/>
              <a:ext cx="247" cy="594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607" name="Text Box 81"/>
            <p:cNvSpPr txBox="1">
              <a:spLocks noChangeArrowheads="1"/>
            </p:cNvSpPr>
            <p:nvPr/>
          </p:nvSpPr>
          <p:spPr bwMode="auto">
            <a:xfrm>
              <a:off x="4526" y="2465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23608" name="Rectangle 82"/>
            <p:cNvSpPr>
              <a:spLocks noChangeArrowheads="1"/>
            </p:cNvSpPr>
            <p:nvPr/>
          </p:nvSpPr>
          <p:spPr bwMode="auto">
            <a:xfrm>
              <a:off x="4862" y="2888"/>
              <a:ext cx="247" cy="14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609" name="Line 83"/>
            <p:cNvSpPr>
              <a:spLocks noChangeShapeType="1"/>
            </p:cNvSpPr>
            <p:nvPr/>
          </p:nvSpPr>
          <p:spPr bwMode="auto">
            <a:xfrm>
              <a:off x="4574" y="2095"/>
              <a:ext cx="96" cy="1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10" name="Line 84"/>
            <p:cNvSpPr>
              <a:spLocks noChangeShapeType="1"/>
            </p:cNvSpPr>
            <p:nvPr/>
          </p:nvSpPr>
          <p:spPr bwMode="auto">
            <a:xfrm flipH="1">
              <a:off x="4478" y="1566"/>
              <a:ext cx="144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11" name="Oval 85"/>
            <p:cNvSpPr>
              <a:spLocks noChangeArrowheads="1"/>
            </p:cNvSpPr>
            <p:nvPr/>
          </p:nvSpPr>
          <p:spPr bwMode="auto">
            <a:xfrm>
              <a:off x="4541" y="1248"/>
              <a:ext cx="356" cy="3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612" name="Text Box 86"/>
            <p:cNvSpPr txBox="1">
              <a:spLocks noChangeArrowheads="1"/>
            </p:cNvSpPr>
            <p:nvPr/>
          </p:nvSpPr>
          <p:spPr bwMode="auto">
            <a:xfrm>
              <a:off x="4574" y="1248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0</a:t>
              </a:r>
              <a:b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C</a:t>
              </a:r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2895600" y="1752600"/>
            <a:ext cx="2514600" cy="3484563"/>
            <a:chOff x="1824" y="1248"/>
            <a:chExt cx="1386" cy="2052"/>
          </a:xfrm>
        </p:grpSpPr>
        <p:sp>
          <p:nvSpPr>
            <p:cNvPr id="23564" name="Oval 34"/>
            <p:cNvSpPr>
              <a:spLocks noChangeArrowheads="1"/>
            </p:cNvSpPr>
            <p:nvPr/>
          </p:nvSpPr>
          <p:spPr bwMode="auto">
            <a:xfrm>
              <a:off x="2069" y="1248"/>
              <a:ext cx="370" cy="307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565" name="Text Box 35"/>
            <p:cNvSpPr txBox="1">
              <a:spLocks noChangeArrowheads="1"/>
            </p:cNvSpPr>
            <p:nvPr/>
          </p:nvSpPr>
          <p:spPr bwMode="auto">
            <a:xfrm>
              <a:off x="2103" y="1248"/>
              <a:ext cx="30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-2</a:t>
              </a:r>
              <a:b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23566" name="Line 36"/>
            <p:cNvSpPr>
              <a:spLocks noChangeShapeType="1"/>
            </p:cNvSpPr>
            <p:nvPr/>
          </p:nvSpPr>
          <p:spPr bwMode="auto">
            <a:xfrm flipH="1">
              <a:off x="1974" y="1536"/>
              <a:ext cx="123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7" name="Rectangle 37"/>
            <p:cNvSpPr>
              <a:spLocks noChangeArrowheads="1"/>
            </p:cNvSpPr>
            <p:nvPr/>
          </p:nvSpPr>
          <p:spPr bwMode="auto">
            <a:xfrm>
              <a:off x="1824" y="1706"/>
              <a:ext cx="247" cy="742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568" name="Text Box 38"/>
            <p:cNvSpPr txBox="1">
              <a:spLocks noChangeArrowheads="1"/>
            </p:cNvSpPr>
            <p:nvPr/>
          </p:nvSpPr>
          <p:spPr bwMode="auto">
            <a:xfrm>
              <a:off x="1830" y="1920"/>
              <a:ext cx="37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23569" name="Line 39"/>
            <p:cNvSpPr>
              <a:spLocks noChangeShapeType="1"/>
            </p:cNvSpPr>
            <p:nvPr/>
          </p:nvSpPr>
          <p:spPr bwMode="auto">
            <a:xfrm>
              <a:off x="2412" y="1504"/>
              <a:ext cx="185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0" name="Text Box 40"/>
            <p:cNvSpPr txBox="1">
              <a:spLocks noChangeArrowheads="1"/>
            </p:cNvSpPr>
            <p:nvPr/>
          </p:nvSpPr>
          <p:spPr bwMode="auto">
            <a:xfrm>
              <a:off x="1830" y="2448"/>
              <a:ext cx="37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grpSp>
          <p:nvGrpSpPr>
            <p:cNvPr id="23571" name="Group 41"/>
            <p:cNvGrpSpPr>
              <a:grpSpLocks/>
            </p:cNvGrpSpPr>
            <p:nvPr/>
          </p:nvGrpSpPr>
          <p:grpSpPr bwMode="auto">
            <a:xfrm>
              <a:off x="2454" y="1680"/>
              <a:ext cx="756" cy="1564"/>
              <a:chOff x="1761" y="1226"/>
              <a:chExt cx="756" cy="1564"/>
            </a:xfrm>
          </p:grpSpPr>
          <p:sp>
            <p:nvSpPr>
              <p:cNvPr id="23583" name="Oval 42"/>
              <p:cNvSpPr>
                <a:spLocks noChangeArrowheads="1"/>
              </p:cNvSpPr>
              <p:nvPr/>
            </p:nvSpPr>
            <p:spPr bwMode="auto">
              <a:xfrm>
                <a:off x="1788" y="1226"/>
                <a:ext cx="371" cy="307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3584" name="Text Box 43"/>
              <p:cNvSpPr txBox="1">
                <a:spLocks noChangeArrowheads="1"/>
              </p:cNvSpPr>
              <p:nvPr/>
            </p:nvSpPr>
            <p:spPr bwMode="auto">
              <a:xfrm>
                <a:off x="1823" y="1226"/>
                <a:ext cx="30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FFFFFF"/>
                    </a:solidFill>
                    <a:ea typeface="新細明體" charset="-120"/>
                  </a:rPr>
                  <a:t>+1</a:t>
                </a:r>
                <a:br>
                  <a:rPr lang="en-US" altLang="zh-TW" sz="1200">
                    <a:solidFill>
                      <a:srgbClr val="FFFFFF"/>
                    </a:solidFill>
                    <a:ea typeface="新細明體" charset="-120"/>
                  </a:rPr>
                </a:br>
                <a:r>
                  <a:rPr lang="en-US" altLang="zh-TW" sz="1200">
                    <a:solidFill>
                      <a:srgbClr val="FFFFFF"/>
                    </a:solidFill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23585" name="Line 44"/>
              <p:cNvSpPr>
                <a:spLocks noChangeShapeType="1"/>
              </p:cNvSpPr>
              <p:nvPr/>
            </p:nvSpPr>
            <p:spPr bwMode="auto">
              <a:xfrm flipH="1">
                <a:off x="1761" y="1533"/>
                <a:ext cx="124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6" name="Line 45"/>
              <p:cNvSpPr>
                <a:spLocks noChangeShapeType="1"/>
              </p:cNvSpPr>
              <p:nvPr/>
            </p:nvSpPr>
            <p:spPr bwMode="auto">
              <a:xfrm>
                <a:off x="2070" y="1533"/>
                <a:ext cx="185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7" name="Rectangle 46"/>
              <p:cNvSpPr>
                <a:spLocks noChangeArrowheads="1"/>
              </p:cNvSpPr>
              <p:nvPr/>
            </p:nvSpPr>
            <p:spPr bwMode="auto">
              <a:xfrm>
                <a:off x="2140" y="1737"/>
                <a:ext cx="238" cy="873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3588" name="Text Box 47"/>
              <p:cNvSpPr txBox="1">
                <a:spLocks noChangeArrowheads="1"/>
              </p:cNvSpPr>
              <p:nvPr/>
            </p:nvSpPr>
            <p:spPr bwMode="auto">
              <a:xfrm>
                <a:off x="2160" y="2016"/>
                <a:ext cx="357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i="1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  <a:r>
                  <a:rPr lang="en-US" altLang="zh-TW" sz="1400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  <p:sp>
            <p:nvSpPr>
              <p:cNvPr id="23589" name="Text Box 48"/>
              <p:cNvSpPr txBox="1">
                <a:spLocks noChangeArrowheads="1"/>
              </p:cNvSpPr>
              <p:nvPr/>
            </p:nvSpPr>
            <p:spPr bwMode="auto">
              <a:xfrm>
                <a:off x="2151" y="2610"/>
                <a:ext cx="357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i="1">
                    <a:solidFill>
                      <a:schemeClr val="tx1"/>
                    </a:solidFill>
                    <a:ea typeface="新細明體" charset="-120"/>
                  </a:rPr>
                  <a:t>h</a:t>
                </a:r>
              </a:p>
            </p:txBody>
          </p:sp>
        </p:grpSp>
        <p:sp>
          <p:nvSpPr>
            <p:cNvPr id="23572" name="Rectangle 49"/>
            <p:cNvSpPr>
              <a:spLocks noChangeArrowheads="1"/>
            </p:cNvSpPr>
            <p:nvPr/>
          </p:nvSpPr>
          <p:spPr bwMode="auto">
            <a:xfrm>
              <a:off x="2502" y="2654"/>
              <a:ext cx="238" cy="410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573" name="Text Box 50"/>
            <p:cNvSpPr txBox="1">
              <a:spLocks noChangeArrowheads="1"/>
            </p:cNvSpPr>
            <p:nvPr/>
          </p:nvSpPr>
          <p:spPr bwMode="auto">
            <a:xfrm>
              <a:off x="2502" y="2757"/>
              <a:ext cx="35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23574" name="Text Box 51"/>
            <p:cNvSpPr txBox="1">
              <a:spLocks noChangeArrowheads="1"/>
            </p:cNvSpPr>
            <p:nvPr/>
          </p:nvSpPr>
          <p:spPr bwMode="auto">
            <a:xfrm>
              <a:off x="2064" y="3072"/>
              <a:ext cx="35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23575" name="Oval 52"/>
            <p:cNvSpPr>
              <a:spLocks noChangeArrowheads="1"/>
            </p:cNvSpPr>
            <p:nvPr/>
          </p:nvSpPr>
          <p:spPr bwMode="auto">
            <a:xfrm>
              <a:off x="2175" y="2160"/>
              <a:ext cx="356" cy="30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576" name="Text Box 53"/>
            <p:cNvSpPr txBox="1">
              <a:spLocks noChangeArrowheads="1"/>
            </p:cNvSpPr>
            <p:nvPr/>
          </p:nvSpPr>
          <p:spPr bwMode="auto">
            <a:xfrm>
              <a:off x="2208" y="2160"/>
              <a:ext cx="29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-1</a:t>
              </a:r>
              <a:b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23577" name="Line 54"/>
            <p:cNvSpPr>
              <a:spLocks noChangeShapeType="1"/>
            </p:cNvSpPr>
            <p:nvPr/>
          </p:nvSpPr>
          <p:spPr bwMode="auto">
            <a:xfrm flipH="1">
              <a:off x="2160" y="2448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8" name="Line 55"/>
            <p:cNvSpPr>
              <a:spLocks noChangeShapeType="1"/>
            </p:cNvSpPr>
            <p:nvPr/>
          </p:nvSpPr>
          <p:spPr bwMode="auto">
            <a:xfrm>
              <a:off x="2496" y="2448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9" name="Rectangle 56"/>
            <p:cNvSpPr>
              <a:spLocks noChangeArrowheads="1"/>
            </p:cNvSpPr>
            <p:nvPr/>
          </p:nvSpPr>
          <p:spPr bwMode="auto">
            <a:xfrm>
              <a:off x="2070" y="2661"/>
              <a:ext cx="247" cy="384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3580" name="Text Box 58"/>
            <p:cNvSpPr txBox="1">
              <a:spLocks noChangeArrowheads="1"/>
            </p:cNvSpPr>
            <p:nvPr/>
          </p:nvSpPr>
          <p:spPr bwMode="auto">
            <a:xfrm>
              <a:off x="2070" y="2757"/>
              <a:ext cx="35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23581" name="Text Box 59"/>
            <p:cNvSpPr txBox="1">
              <a:spLocks noChangeArrowheads="1"/>
            </p:cNvSpPr>
            <p:nvPr/>
          </p:nvSpPr>
          <p:spPr bwMode="auto">
            <a:xfrm>
              <a:off x="2544" y="3120"/>
              <a:ext cx="35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23582" name="Rectangle 89"/>
            <p:cNvSpPr>
              <a:spLocks noChangeArrowheads="1"/>
            </p:cNvSpPr>
            <p:nvPr/>
          </p:nvSpPr>
          <p:spPr bwMode="auto">
            <a:xfrm>
              <a:off x="2501" y="3024"/>
              <a:ext cx="240" cy="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0" grpId="0"/>
      <p:bldP spid="5263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914400"/>
          </a:xfrm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Balance Factors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42735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2139950" y="2292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6483350" y="2292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1149350" y="3130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2901950" y="3130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5264150" y="3130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539750" y="4197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1682750" y="4197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>
            <a:off x="2590800" y="16002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4724400" y="1600200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1447800" y="26670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514600" y="26670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5638800" y="27432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838200" y="35052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1524000" y="35052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4730750" y="4121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H="1">
            <a:off x="5029200" y="3581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9012" name="Rectangle 20"/>
          <p:cNvSpPr>
            <a:spLocks noChangeArrowheads="1"/>
          </p:cNvSpPr>
          <p:nvPr/>
        </p:nvSpPr>
        <p:spPr bwMode="auto">
          <a:xfrm>
            <a:off x="441325" y="3916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469013" name="Rectangle 21"/>
          <p:cNvSpPr>
            <a:spLocks noChangeArrowheads="1"/>
          </p:cNvSpPr>
          <p:nvPr/>
        </p:nvSpPr>
        <p:spPr bwMode="auto">
          <a:xfrm>
            <a:off x="1965325" y="3916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469014" name="Rectangle 22"/>
          <p:cNvSpPr>
            <a:spLocks noChangeArrowheads="1"/>
          </p:cNvSpPr>
          <p:nvPr/>
        </p:nvSpPr>
        <p:spPr bwMode="auto">
          <a:xfrm>
            <a:off x="898525" y="2849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469015" name="Rectangle 23"/>
          <p:cNvSpPr>
            <a:spLocks noChangeArrowheads="1"/>
          </p:cNvSpPr>
          <p:nvPr/>
        </p:nvSpPr>
        <p:spPr bwMode="auto">
          <a:xfrm>
            <a:off x="3260725" y="2925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469016" name="Rectangle 24"/>
          <p:cNvSpPr>
            <a:spLocks noChangeArrowheads="1"/>
          </p:cNvSpPr>
          <p:nvPr/>
        </p:nvSpPr>
        <p:spPr bwMode="auto">
          <a:xfrm>
            <a:off x="1965325" y="2011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>
            <a:off x="5340350" y="488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5029200" y="45720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9019" name="Rectangle 27"/>
          <p:cNvSpPr>
            <a:spLocks noChangeArrowheads="1"/>
          </p:cNvSpPr>
          <p:nvPr/>
        </p:nvSpPr>
        <p:spPr bwMode="auto">
          <a:xfrm>
            <a:off x="5622925" y="4678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469020" name="Rectangle 28"/>
          <p:cNvSpPr>
            <a:spLocks noChangeArrowheads="1"/>
          </p:cNvSpPr>
          <p:nvPr/>
        </p:nvSpPr>
        <p:spPr bwMode="auto">
          <a:xfrm>
            <a:off x="4556125" y="38401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-1</a:t>
            </a:r>
          </a:p>
        </p:txBody>
      </p:sp>
      <p:sp>
        <p:nvSpPr>
          <p:cNvPr id="24605" name="Oval 29"/>
          <p:cNvSpPr>
            <a:spLocks noChangeArrowheads="1"/>
          </p:cNvSpPr>
          <p:nvPr/>
        </p:nvSpPr>
        <p:spPr bwMode="auto">
          <a:xfrm>
            <a:off x="5949950" y="3968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5638800" y="35052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9023" name="Rectangle 31"/>
          <p:cNvSpPr>
            <a:spLocks noChangeArrowheads="1"/>
          </p:cNvSpPr>
          <p:nvPr/>
        </p:nvSpPr>
        <p:spPr bwMode="auto">
          <a:xfrm>
            <a:off x="6308725" y="3840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469024" name="Rectangle 32"/>
          <p:cNvSpPr>
            <a:spLocks noChangeArrowheads="1"/>
          </p:cNvSpPr>
          <p:nvPr/>
        </p:nvSpPr>
        <p:spPr bwMode="auto">
          <a:xfrm>
            <a:off x="5089525" y="2849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24609" name="Oval 33"/>
          <p:cNvSpPr>
            <a:spLocks noChangeArrowheads="1"/>
          </p:cNvSpPr>
          <p:nvPr/>
        </p:nvSpPr>
        <p:spPr bwMode="auto">
          <a:xfrm>
            <a:off x="75501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>
            <a:off x="6858000" y="26670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11" name="Oval 35"/>
          <p:cNvSpPr>
            <a:spLocks noChangeArrowheads="1"/>
          </p:cNvSpPr>
          <p:nvPr/>
        </p:nvSpPr>
        <p:spPr bwMode="auto">
          <a:xfrm>
            <a:off x="80835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>
            <a:off x="7924800" y="34290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9029" name="Rectangle 37"/>
          <p:cNvSpPr>
            <a:spLocks noChangeArrowheads="1"/>
          </p:cNvSpPr>
          <p:nvPr/>
        </p:nvSpPr>
        <p:spPr bwMode="auto">
          <a:xfrm>
            <a:off x="8366125" y="3611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469030" name="Rectangle 38"/>
          <p:cNvSpPr>
            <a:spLocks noChangeArrowheads="1"/>
          </p:cNvSpPr>
          <p:nvPr/>
        </p:nvSpPr>
        <p:spPr bwMode="auto">
          <a:xfrm>
            <a:off x="7908925" y="27733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-1</a:t>
            </a:r>
          </a:p>
        </p:txBody>
      </p:sp>
      <p:sp>
        <p:nvSpPr>
          <p:cNvPr id="469031" name="Rectangle 39"/>
          <p:cNvSpPr>
            <a:spLocks noChangeArrowheads="1"/>
          </p:cNvSpPr>
          <p:nvPr/>
        </p:nvSpPr>
        <p:spPr bwMode="auto">
          <a:xfrm>
            <a:off x="6918325" y="2011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469032" name="Rectangle 40"/>
          <p:cNvSpPr>
            <a:spLocks noChangeArrowheads="1"/>
          </p:cNvSpPr>
          <p:nvPr/>
        </p:nvSpPr>
        <p:spPr bwMode="auto">
          <a:xfrm>
            <a:off x="4632325" y="10207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-1</a:t>
            </a:r>
          </a:p>
        </p:txBody>
      </p:sp>
      <p:sp>
        <p:nvSpPr>
          <p:cNvPr id="469033" name="Rectangle 41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410200"/>
            <a:ext cx="3733800" cy="457200"/>
          </a:xfrm>
          <a:solidFill>
            <a:srgbClr val="FFFFFF"/>
          </a:solidFill>
        </p:spPr>
        <p:txBody>
          <a:bodyPr/>
          <a:lstStyle/>
          <a:p>
            <a:pPr marL="342900" indent="-342900" algn="l"/>
            <a:r>
              <a:rPr lang="en-US" altLang="zh-TW" sz="2400" smtClean="0">
                <a:solidFill>
                  <a:schemeClr val="bg2"/>
                </a:solidFill>
                <a:ea typeface="新細明體" charset="-120"/>
              </a:rPr>
              <a:t>This is an AVL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2" grpId="0" build="p" autoUpdateAnimBg="0"/>
      <p:bldP spid="469013" grpId="0" build="p" autoUpdateAnimBg="0"/>
      <p:bldP spid="469014" grpId="0" build="p" autoUpdateAnimBg="0"/>
      <p:bldP spid="469015" grpId="0" build="p" autoUpdateAnimBg="0"/>
      <p:bldP spid="469016" grpId="0" build="p" autoUpdateAnimBg="0"/>
      <p:bldP spid="469019" grpId="0" build="p" autoUpdateAnimBg="0"/>
      <p:bldP spid="469020" grpId="0" build="p" autoUpdateAnimBg="0"/>
      <p:bldP spid="469023" grpId="0" build="p" autoUpdateAnimBg="0"/>
      <p:bldP spid="469024" grpId="0" build="p" autoUpdateAnimBg="0"/>
      <p:bldP spid="469029" grpId="0" build="p" autoUpdateAnimBg="0"/>
      <p:bldP spid="469030" grpId="0" build="p" autoUpdateAnimBg="0"/>
      <p:bldP spid="469031" grpId="0" build="p" autoUpdateAnimBg="0"/>
      <p:bldP spid="469032" grpId="0" build="p" autoUpdateAnimBg="0"/>
      <p:bldP spid="46903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1143000"/>
          </a:xfrm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AVL Search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914400"/>
            <a:ext cx="8235950" cy="4329113"/>
            <a:chOff x="374" y="1075"/>
            <a:chExt cx="5188" cy="2727"/>
          </a:xfrm>
        </p:grpSpPr>
        <p:sp>
          <p:nvSpPr>
            <p:cNvPr id="25604" name="Oval 4"/>
            <p:cNvSpPr>
              <a:spLocks noChangeArrowheads="1"/>
            </p:cNvSpPr>
            <p:nvPr/>
          </p:nvSpPr>
          <p:spPr bwMode="auto">
            <a:xfrm>
              <a:off x="2788" y="12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5605" name="Oval 5"/>
            <p:cNvSpPr>
              <a:spLocks noChangeArrowheads="1"/>
            </p:cNvSpPr>
            <p:nvPr/>
          </p:nvSpPr>
          <p:spPr bwMode="auto">
            <a:xfrm>
              <a:off x="1444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4180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820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1924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3412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436" y="30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1156" y="30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H="1">
              <a:off x="1728" y="1440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3072" y="1440"/>
              <a:ext cx="11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 flipH="1">
              <a:off x="1008" y="2112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1680" y="2112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flipH="1">
              <a:off x="3648" y="2160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H="1">
              <a:off x="624" y="2640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1056" y="2640"/>
              <a:ext cx="19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9" name="Oval 19"/>
            <p:cNvSpPr>
              <a:spLocks noChangeArrowheads="1"/>
            </p:cNvSpPr>
            <p:nvPr/>
          </p:nvSpPr>
          <p:spPr bwMode="auto">
            <a:xfrm>
              <a:off x="3076" y="30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 flipH="1">
              <a:off x="3264" y="2688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374" y="289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1334" y="289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662" y="222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5624" name="Rectangle 24"/>
            <p:cNvSpPr>
              <a:spLocks noChangeArrowheads="1"/>
            </p:cNvSpPr>
            <p:nvPr/>
          </p:nvSpPr>
          <p:spPr bwMode="auto">
            <a:xfrm>
              <a:off x="2150" y="227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5625" name="Rectangle 25"/>
            <p:cNvSpPr>
              <a:spLocks noChangeArrowheads="1"/>
            </p:cNvSpPr>
            <p:nvPr/>
          </p:nvSpPr>
          <p:spPr bwMode="auto">
            <a:xfrm>
              <a:off x="1334" y="169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25626" name="Oval 26"/>
            <p:cNvSpPr>
              <a:spLocks noChangeArrowheads="1"/>
            </p:cNvSpPr>
            <p:nvPr/>
          </p:nvSpPr>
          <p:spPr bwMode="auto">
            <a:xfrm>
              <a:off x="3460" y="35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>
              <a:off x="3264" y="3312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3638" y="337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2966" y="2851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-1</a:t>
              </a:r>
            </a:p>
          </p:txBody>
        </p:sp>
        <p:sp>
          <p:nvSpPr>
            <p:cNvPr id="25630" name="Oval 30"/>
            <p:cNvSpPr>
              <a:spLocks noChangeArrowheads="1"/>
            </p:cNvSpPr>
            <p:nvPr/>
          </p:nvSpPr>
          <p:spPr bwMode="auto">
            <a:xfrm>
              <a:off x="3844" y="29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3648" y="2640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2" name="Rectangle 32"/>
            <p:cNvSpPr>
              <a:spLocks noChangeArrowheads="1"/>
            </p:cNvSpPr>
            <p:nvPr/>
          </p:nvSpPr>
          <p:spPr bwMode="auto">
            <a:xfrm>
              <a:off x="4070" y="285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5633" name="Rectangle 33"/>
            <p:cNvSpPr>
              <a:spLocks noChangeArrowheads="1"/>
            </p:cNvSpPr>
            <p:nvPr/>
          </p:nvSpPr>
          <p:spPr bwMode="auto">
            <a:xfrm>
              <a:off x="3302" y="222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25634" name="Oval 34"/>
            <p:cNvSpPr>
              <a:spLocks noChangeArrowheads="1"/>
            </p:cNvSpPr>
            <p:nvPr/>
          </p:nvSpPr>
          <p:spPr bwMode="auto">
            <a:xfrm>
              <a:off x="4852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>
              <a:off x="4416" y="2112"/>
              <a:ext cx="48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6" name="Oval 36"/>
            <p:cNvSpPr>
              <a:spLocks noChangeArrowheads="1"/>
            </p:cNvSpPr>
            <p:nvPr/>
          </p:nvSpPr>
          <p:spPr bwMode="auto">
            <a:xfrm>
              <a:off x="5188" y="28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8" name="Rectangle 38"/>
            <p:cNvSpPr>
              <a:spLocks noChangeArrowheads="1"/>
            </p:cNvSpPr>
            <p:nvPr/>
          </p:nvSpPr>
          <p:spPr bwMode="auto">
            <a:xfrm>
              <a:off x="5366" y="270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5639" name="Rectangle 39"/>
            <p:cNvSpPr>
              <a:spLocks noChangeArrowheads="1"/>
            </p:cNvSpPr>
            <p:nvPr/>
          </p:nvSpPr>
          <p:spPr bwMode="auto">
            <a:xfrm>
              <a:off x="5078" y="2179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-1</a:t>
              </a:r>
            </a:p>
          </p:txBody>
        </p:sp>
        <p:sp>
          <p:nvSpPr>
            <p:cNvPr id="25640" name="Rectangle 40"/>
            <p:cNvSpPr>
              <a:spLocks noChangeArrowheads="1"/>
            </p:cNvSpPr>
            <p:nvPr/>
          </p:nvSpPr>
          <p:spPr bwMode="auto">
            <a:xfrm>
              <a:off x="4454" y="169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25641" name="Rectangle 41"/>
            <p:cNvSpPr>
              <a:spLocks noChangeArrowheads="1"/>
            </p:cNvSpPr>
            <p:nvPr/>
          </p:nvSpPr>
          <p:spPr bwMode="auto">
            <a:xfrm>
              <a:off x="3014" y="1075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-1</a:t>
              </a:r>
            </a:p>
          </p:txBody>
        </p:sp>
        <p:sp>
          <p:nvSpPr>
            <p:cNvPr id="25642" name="Rectangle 42"/>
            <p:cNvSpPr>
              <a:spLocks noChangeArrowheads="1"/>
            </p:cNvSpPr>
            <p:nvPr/>
          </p:nvSpPr>
          <p:spPr bwMode="auto">
            <a:xfrm>
              <a:off x="2784" y="129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10</a:t>
              </a:r>
            </a:p>
          </p:txBody>
        </p:sp>
        <p:sp>
          <p:nvSpPr>
            <p:cNvPr id="25643" name="Rectangle 43"/>
            <p:cNvSpPr>
              <a:spLocks noChangeArrowheads="1"/>
            </p:cNvSpPr>
            <p:nvPr/>
          </p:nvSpPr>
          <p:spPr bwMode="auto">
            <a:xfrm>
              <a:off x="1488" y="192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7</a:t>
              </a:r>
            </a:p>
          </p:txBody>
        </p:sp>
        <p:sp>
          <p:nvSpPr>
            <p:cNvPr id="25644" name="Rectangle 44"/>
            <p:cNvSpPr>
              <a:spLocks noChangeArrowheads="1"/>
            </p:cNvSpPr>
            <p:nvPr/>
          </p:nvSpPr>
          <p:spPr bwMode="auto">
            <a:xfrm>
              <a:off x="1968" y="244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8</a:t>
              </a:r>
            </a:p>
          </p:txBody>
        </p:sp>
        <p:sp>
          <p:nvSpPr>
            <p:cNvPr id="25645" name="Rectangle 45"/>
            <p:cNvSpPr>
              <a:spLocks noChangeArrowheads="1"/>
            </p:cNvSpPr>
            <p:nvPr/>
          </p:nvSpPr>
          <p:spPr bwMode="auto">
            <a:xfrm>
              <a:off x="864" y="244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25646" name="Rectangle 46"/>
            <p:cNvSpPr>
              <a:spLocks noChangeArrowheads="1"/>
            </p:cNvSpPr>
            <p:nvPr/>
          </p:nvSpPr>
          <p:spPr bwMode="auto">
            <a:xfrm>
              <a:off x="480" y="307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25647" name="Rectangle 47"/>
            <p:cNvSpPr>
              <a:spLocks noChangeArrowheads="1"/>
            </p:cNvSpPr>
            <p:nvPr/>
          </p:nvSpPr>
          <p:spPr bwMode="auto">
            <a:xfrm>
              <a:off x="1200" y="312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25648" name="Rectangle 48"/>
            <p:cNvSpPr>
              <a:spLocks noChangeArrowheads="1"/>
            </p:cNvSpPr>
            <p:nvPr/>
          </p:nvSpPr>
          <p:spPr bwMode="auto">
            <a:xfrm>
              <a:off x="3408" y="244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30</a:t>
              </a:r>
            </a:p>
          </p:txBody>
        </p:sp>
        <p:sp>
          <p:nvSpPr>
            <p:cNvPr id="25649" name="Rectangle 49"/>
            <p:cNvSpPr>
              <a:spLocks noChangeArrowheads="1"/>
            </p:cNvSpPr>
            <p:nvPr/>
          </p:nvSpPr>
          <p:spPr bwMode="auto">
            <a:xfrm>
              <a:off x="4176" y="192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40</a:t>
              </a:r>
            </a:p>
          </p:txBody>
        </p:sp>
        <p:sp>
          <p:nvSpPr>
            <p:cNvPr id="25650" name="Rectangle 50"/>
            <p:cNvSpPr>
              <a:spLocks noChangeArrowheads="1"/>
            </p:cNvSpPr>
            <p:nvPr/>
          </p:nvSpPr>
          <p:spPr bwMode="auto">
            <a:xfrm>
              <a:off x="3072" y="307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20</a:t>
              </a:r>
            </a:p>
          </p:txBody>
        </p:sp>
        <p:sp>
          <p:nvSpPr>
            <p:cNvPr id="25651" name="Rectangle 51"/>
            <p:cNvSpPr>
              <a:spLocks noChangeArrowheads="1"/>
            </p:cNvSpPr>
            <p:nvPr/>
          </p:nvSpPr>
          <p:spPr bwMode="auto">
            <a:xfrm>
              <a:off x="3456" y="355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25</a:t>
              </a:r>
            </a:p>
          </p:txBody>
        </p:sp>
        <p:sp>
          <p:nvSpPr>
            <p:cNvPr id="25652" name="Rectangle 52"/>
            <p:cNvSpPr>
              <a:spLocks noChangeArrowheads="1"/>
            </p:cNvSpPr>
            <p:nvPr/>
          </p:nvSpPr>
          <p:spPr bwMode="auto">
            <a:xfrm>
              <a:off x="3840" y="297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35</a:t>
              </a:r>
            </a:p>
          </p:txBody>
        </p:sp>
        <p:sp>
          <p:nvSpPr>
            <p:cNvPr id="25653" name="Rectangle 53"/>
            <p:cNvSpPr>
              <a:spLocks noChangeArrowheads="1"/>
            </p:cNvSpPr>
            <p:nvPr/>
          </p:nvSpPr>
          <p:spPr bwMode="auto">
            <a:xfrm>
              <a:off x="4848" y="235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45</a:t>
              </a:r>
            </a:p>
          </p:txBody>
        </p:sp>
        <p:sp>
          <p:nvSpPr>
            <p:cNvPr id="25654" name="Rectangle 54"/>
            <p:cNvSpPr>
              <a:spLocks noChangeArrowheads="1"/>
            </p:cNvSpPr>
            <p:nvPr/>
          </p:nvSpPr>
          <p:spPr bwMode="auto">
            <a:xfrm>
              <a:off x="5184" y="29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60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Insert(9)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425950" y="1987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2292350" y="2978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6635750" y="2978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1301750" y="3816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3054350" y="3816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5416550" y="3816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692150" y="488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1835150" y="488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>
            <a:off x="2743200" y="22860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4876800" y="2286000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1600200" y="33528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2667000" y="33528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5791200" y="34290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990600" y="41910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1676400" y="41910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4883150" y="4806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H="1">
            <a:off x="5181600" y="42672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593725" y="4602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2117725" y="4602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1050925" y="3535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3413125" y="3611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2117725" y="2697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26649" name="Oval 25"/>
          <p:cNvSpPr>
            <a:spLocks noChangeArrowheads="1"/>
          </p:cNvSpPr>
          <p:nvPr/>
        </p:nvSpPr>
        <p:spPr bwMode="auto">
          <a:xfrm>
            <a:off x="5492750" y="556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5181600" y="5257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5775325" y="5364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4708525" y="45259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-1</a:t>
            </a:r>
          </a:p>
        </p:txBody>
      </p:sp>
      <p:sp>
        <p:nvSpPr>
          <p:cNvPr id="26653" name="Oval 29"/>
          <p:cNvSpPr>
            <a:spLocks noChangeArrowheads="1"/>
          </p:cNvSpPr>
          <p:nvPr/>
        </p:nvSpPr>
        <p:spPr bwMode="auto">
          <a:xfrm>
            <a:off x="6102350" y="4654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5791200" y="41910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6461125" y="4525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5241925" y="3535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26657" name="Oval 33"/>
          <p:cNvSpPr>
            <a:spLocks noChangeArrowheads="1"/>
          </p:cNvSpPr>
          <p:nvPr/>
        </p:nvSpPr>
        <p:spPr bwMode="auto">
          <a:xfrm>
            <a:off x="7702550" y="3740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7010400" y="3352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59" name="Oval 35"/>
          <p:cNvSpPr>
            <a:spLocks noChangeArrowheads="1"/>
          </p:cNvSpPr>
          <p:nvPr/>
        </p:nvSpPr>
        <p:spPr bwMode="auto">
          <a:xfrm>
            <a:off x="8235950" y="4578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8077200" y="41148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8518525" y="4297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8061325" y="34591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-1</a:t>
            </a: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7070725" y="2697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4784725" y="17065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-1</a:t>
            </a:r>
          </a:p>
        </p:txBody>
      </p:sp>
      <p:sp>
        <p:nvSpPr>
          <p:cNvPr id="479273" name="Oval 41"/>
          <p:cNvSpPr>
            <a:spLocks noChangeArrowheads="1"/>
          </p:cNvSpPr>
          <p:nvPr/>
        </p:nvSpPr>
        <p:spPr bwMode="auto">
          <a:xfrm>
            <a:off x="3663950" y="4806950"/>
            <a:ext cx="444500" cy="44450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479274" name="Rectangle 42"/>
          <p:cNvSpPr>
            <a:spLocks noChangeArrowheads="1"/>
          </p:cNvSpPr>
          <p:nvPr/>
        </p:nvSpPr>
        <p:spPr bwMode="auto">
          <a:xfrm>
            <a:off x="3733800" y="48768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FFFF"/>
                </a:solidFill>
                <a:ea typeface="新細明體" charset="-120"/>
              </a:rPr>
              <a:t>9</a:t>
            </a:r>
          </a:p>
        </p:txBody>
      </p:sp>
      <p:sp>
        <p:nvSpPr>
          <p:cNvPr id="479275" name="Line 43"/>
          <p:cNvSpPr>
            <a:spLocks noChangeShapeType="1"/>
          </p:cNvSpPr>
          <p:nvPr/>
        </p:nvSpPr>
        <p:spPr bwMode="auto">
          <a:xfrm>
            <a:off x="3429000" y="4191000"/>
            <a:ext cx="381000" cy="609600"/>
          </a:xfrm>
          <a:prstGeom prst="line">
            <a:avLst/>
          </a:prstGeom>
          <a:noFill/>
          <a:ln w="50800">
            <a:solidFill>
              <a:srgbClr val="FF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9276" name="Rectangle 44"/>
          <p:cNvSpPr>
            <a:spLocks noChangeArrowheads="1"/>
          </p:cNvSpPr>
          <p:nvPr/>
        </p:nvSpPr>
        <p:spPr bwMode="auto">
          <a:xfrm>
            <a:off x="4022725" y="4602163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400">
                <a:solidFill>
                  <a:schemeClr val="hlink"/>
                </a:solidFill>
                <a:ea typeface="新細明體" charset="-120"/>
              </a:rPr>
              <a:t>0</a:t>
            </a:r>
          </a:p>
        </p:txBody>
      </p:sp>
      <p:sp>
        <p:nvSpPr>
          <p:cNvPr id="479277" name="Rectangle 45"/>
          <p:cNvSpPr>
            <a:spLocks noChangeArrowheads="1"/>
          </p:cNvSpPr>
          <p:nvPr/>
        </p:nvSpPr>
        <p:spPr bwMode="auto">
          <a:xfrm>
            <a:off x="3717925" y="35655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400">
                <a:solidFill>
                  <a:schemeClr val="hlink"/>
                </a:solidFill>
                <a:ea typeface="新細明體" charset="-120"/>
              </a:rPr>
              <a:t>-1</a:t>
            </a:r>
          </a:p>
        </p:txBody>
      </p:sp>
      <p:sp>
        <p:nvSpPr>
          <p:cNvPr id="479278" name="Rectangle 46"/>
          <p:cNvSpPr>
            <a:spLocks noChangeArrowheads="1"/>
          </p:cNvSpPr>
          <p:nvPr/>
        </p:nvSpPr>
        <p:spPr bwMode="auto">
          <a:xfrm>
            <a:off x="1660525" y="2651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400">
                <a:solidFill>
                  <a:schemeClr val="hlink"/>
                </a:solidFill>
                <a:ea typeface="新細明體" charset="-120"/>
              </a:rPr>
              <a:t>0</a:t>
            </a:r>
          </a:p>
        </p:txBody>
      </p:sp>
      <p:sp>
        <p:nvSpPr>
          <p:cNvPr id="26671" name="Rectangle 48"/>
          <p:cNvSpPr>
            <a:spLocks noChangeArrowheads="1"/>
          </p:cNvSpPr>
          <p:nvPr/>
        </p:nvSpPr>
        <p:spPr bwMode="auto">
          <a:xfrm>
            <a:off x="4419600" y="2057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10</a:t>
            </a:r>
          </a:p>
        </p:txBody>
      </p:sp>
      <p:sp>
        <p:nvSpPr>
          <p:cNvPr id="26672" name="Rectangle 49"/>
          <p:cNvSpPr>
            <a:spLocks noChangeArrowheads="1"/>
          </p:cNvSpPr>
          <p:nvPr/>
        </p:nvSpPr>
        <p:spPr bwMode="auto">
          <a:xfrm>
            <a:off x="2362200" y="3048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7</a:t>
            </a:r>
          </a:p>
        </p:txBody>
      </p:sp>
      <p:sp>
        <p:nvSpPr>
          <p:cNvPr id="26673" name="Rectangle 50"/>
          <p:cNvSpPr>
            <a:spLocks noChangeArrowheads="1"/>
          </p:cNvSpPr>
          <p:nvPr/>
        </p:nvSpPr>
        <p:spPr bwMode="auto">
          <a:xfrm>
            <a:off x="3124200" y="3886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8</a:t>
            </a:r>
          </a:p>
        </p:txBody>
      </p:sp>
      <p:sp>
        <p:nvSpPr>
          <p:cNvPr id="26674" name="Rectangle 51"/>
          <p:cNvSpPr>
            <a:spLocks noChangeArrowheads="1"/>
          </p:cNvSpPr>
          <p:nvPr/>
        </p:nvSpPr>
        <p:spPr bwMode="auto">
          <a:xfrm>
            <a:off x="1371600" y="3886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26675" name="Rectangle 52"/>
          <p:cNvSpPr>
            <a:spLocks noChangeArrowheads="1"/>
          </p:cNvSpPr>
          <p:nvPr/>
        </p:nvSpPr>
        <p:spPr bwMode="auto">
          <a:xfrm>
            <a:off x="762000" y="48768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26676" name="Rectangle 53"/>
          <p:cNvSpPr>
            <a:spLocks noChangeArrowheads="1"/>
          </p:cNvSpPr>
          <p:nvPr/>
        </p:nvSpPr>
        <p:spPr bwMode="auto">
          <a:xfrm>
            <a:off x="1905000" y="4953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5</a:t>
            </a:r>
          </a:p>
        </p:txBody>
      </p:sp>
      <p:sp>
        <p:nvSpPr>
          <p:cNvPr id="26677" name="Rectangle 54"/>
          <p:cNvSpPr>
            <a:spLocks noChangeArrowheads="1"/>
          </p:cNvSpPr>
          <p:nvPr/>
        </p:nvSpPr>
        <p:spPr bwMode="auto">
          <a:xfrm>
            <a:off x="5410200" y="3886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30</a:t>
            </a:r>
          </a:p>
        </p:txBody>
      </p:sp>
      <p:sp>
        <p:nvSpPr>
          <p:cNvPr id="26678" name="Rectangle 55"/>
          <p:cNvSpPr>
            <a:spLocks noChangeArrowheads="1"/>
          </p:cNvSpPr>
          <p:nvPr/>
        </p:nvSpPr>
        <p:spPr bwMode="auto">
          <a:xfrm>
            <a:off x="6629400" y="3048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40</a:t>
            </a:r>
          </a:p>
        </p:txBody>
      </p:sp>
      <p:sp>
        <p:nvSpPr>
          <p:cNvPr id="26679" name="Rectangle 56"/>
          <p:cNvSpPr>
            <a:spLocks noChangeArrowheads="1"/>
          </p:cNvSpPr>
          <p:nvPr/>
        </p:nvSpPr>
        <p:spPr bwMode="auto">
          <a:xfrm>
            <a:off x="4876800" y="48768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20</a:t>
            </a:r>
          </a:p>
        </p:txBody>
      </p:sp>
      <p:sp>
        <p:nvSpPr>
          <p:cNvPr id="26680" name="Rectangle 57"/>
          <p:cNvSpPr>
            <a:spLocks noChangeArrowheads="1"/>
          </p:cNvSpPr>
          <p:nvPr/>
        </p:nvSpPr>
        <p:spPr bwMode="auto">
          <a:xfrm>
            <a:off x="5486400" y="56388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25</a:t>
            </a:r>
          </a:p>
        </p:txBody>
      </p:sp>
      <p:sp>
        <p:nvSpPr>
          <p:cNvPr id="26681" name="Rectangle 58"/>
          <p:cNvSpPr>
            <a:spLocks noChangeArrowheads="1"/>
          </p:cNvSpPr>
          <p:nvPr/>
        </p:nvSpPr>
        <p:spPr bwMode="auto">
          <a:xfrm>
            <a:off x="6096000" y="4724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35</a:t>
            </a:r>
          </a:p>
        </p:txBody>
      </p:sp>
      <p:sp>
        <p:nvSpPr>
          <p:cNvPr id="26682" name="Rectangle 59"/>
          <p:cNvSpPr>
            <a:spLocks noChangeArrowheads="1"/>
          </p:cNvSpPr>
          <p:nvPr/>
        </p:nvSpPr>
        <p:spPr bwMode="auto">
          <a:xfrm>
            <a:off x="7696200" y="37338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45</a:t>
            </a:r>
          </a:p>
        </p:txBody>
      </p:sp>
      <p:sp>
        <p:nvSpPr>
          <p:cNvPr id="26683" name="Rectangle 60"/>
          <p:cNvSpPr>
            <a:spLocks noChangeArrowheads="1"/>
          </p:cNvSpPr>
          <p:nvPr/>
        </p:nvSpPr>
        <p:spPr bwMode="auto">
          <a:xfrm>
            <a:off x="8229600" y="4648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73" grpId="0" animBg="1"/>
      <p:bldP spid="479274" grpId="0" build="p" autoUpdateAnimBg="0"/>
      <p:bldP spid="479275" grpId="0" animBg="1"/>
      <p:bldP spid="479276" grpId="0" build="p" autoUpdateAnimBg="0"/>
      <p:bldP spid="479277" grpId="0" build="p" autoUpdateAnimBg="0"/>
      <p:bldP spid="47927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4883150" y="38909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481283" name="Oval 3"/>
          <p:cNvSpPr>
            <a:spLocks noChangeArrowheads="1"/>
          </p:cNvSpPr>
          <p:nvPr/>
        </p:nvSpPr>
        <p:spPr bwMode="auto">
          <a:xfrm>
            <a:off x="4883150" y="3890963"/>
            <a:ext cx="444500" cy="4445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914400"/>
          </a:xfrm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Insert(29)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4425950" y="1071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2292350" y="2062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6635750" y="2062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1301750" y="2900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3054350" y="2900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5416550" y="2900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692150" y="3967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1835150" y="3967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2743200" y="1370013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4876800" y="1370013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H="1">
            <a:off x="1600200" y="2436813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2667000" y="2436813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H="1">
            <a:off x="5791200" y="2513013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990600" y="3275013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1676400" y="3275013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>
            <a:off x="5181600" y="3351213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593725" y="36861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2117725" y="36861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1050925" y="26193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3413125" y="2695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2117725" y="17811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27674" name="Oval 26"/>
          <p:cNvSpPr>
            <a:spLocks noChangeArrowheads="1"/>
          </p:cNvSpPr>
          <p:nvPr/>
        </p:nvSpPr>
        <p:spPr bwMode="auto">
          <a:xfrm>
            <a:off x="5492750" y="46529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5181600" y="4341813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775325" y="44481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7677" name="Oval 29"/>
          <p:cNvSpPr>
            <a:spLocks noChangeArrowheads="1"/>
          </p:cNvSpPr>
          <p:nvPr/>
        </p:nvSpPr>
        <p:spPr bwMode="auto">
          <a:xfrm>
            <a:off x="6102350" y="3738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5791200" y="3275013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6461125" y="3609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5241925" y="26193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27681" name="Oval 33"/>
          <p:cNvSpPr>
            <a:spLocks noChangeArrowheads="1"/>
          </p:cNvSpPr>
          <p:nvPr/>
        </p:nvSpPr>
        <p:spPr bwMode="auto">
          <a:xfrm>
            <a:off x="7702550" y="2824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7010400" y="2436813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3" name="Oval 35"/>
          <p:cNvSpPr>
            <a:spLocks noChangeArrowheads="1"/>
          </p:cNvSpPr>
          <p:nvPr/>
        </p:nvSpPr>
        <p:spPr bwMode="auto">
          <a:xfrm>
            <a:off x="8235950" y="3662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8077200" y="3198813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8518525" y="33813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8061325" y="2543175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-1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7070725" y="17811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4784725" y="790575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-1</a:t>
            </a:r>
          </a:p>
        </p:txBody>
      </p:sp>
      <p:sp>
        <p:nvSpPr>
          <p:cNvPr id="481321" name="Oval 41"/>
          <p:cNvSpPr>
            <a:spLocks noChangeArrowheads="1"/>
          </p:cNvSpPr>
          <p:nvPr/>
        </p:nvSpPr>
        <p:spPr bwMode="auto">
          <a:xfrm>
            <a:off x="6407150" y="5262563"/>
            <a:ext cx="444500" cy="44450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4419600" y="11414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10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2362200" y="21320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7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3124200" y="29702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8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1371600" y="29702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762000" y="39608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1905000" y="40370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5</a:t>
            </a:r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5410200" y="29702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30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6629400" y="21320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40</a:t>
            </a: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4876800" y="39608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20</a:t>
            </a: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5486400" y="47228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25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6096000" y="38084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35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7696200" y="28178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45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8229600" y="37322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60</a:t>
            </a:r>
          </a:p>
        </p:txBody>
      </p:sp>
      <p:sp>
        <p:nvSpPr>
          <p:cNvPr id="481335" name="Rectangle 55"/>
          <p:cNvSpPr>
            <a:spLocks noChangeArrowheads="1"/>
          </p:cNvSpPr>
          <p:nvPr/>
        </p:nvSpPr>
        <p:spPr bwMode="auto">
          <a:xfrm>
            <a:off x="6400800" y="53324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FFFF"/>
                </a:solidFill>
                <a:ea typeface="新細明體" charset="-120"/>
              </a:rPr>
              <a:t>29</a:t>
            </a:r>
          </a:p>
        </p:txBody>
      </p:sp>
      <p:sp>
        <p:nvSpPr>
          <p:cNvPr id="481336" name="Line 56"/>
          <p:cNvSpPr>
            <a:spLocks noChangeShapeType="1"/>
          </p:cNvSpPr>
          <p:nvPr/>
        </p:nvSpPr>
        <p:spPr bwMode="auto">
          <a:xfrm>
            <a:off x="5943600" y="4951413"/>
            <a:ext cx="533400" cy="381000"/>
          </a:xfrm>
          <a:prstGeom prst="line">
            <a:avLst/>
          </a:prstGeom>
          <a:noFill/>
          <a:ln w="50800">
            <a:solidFill>
              <a:srgbClr val="FF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37" name="Rectangle 57"/>
          <p:cNvSpPr>
            <a:spLocks noChangeArrowheads="1"/>
          </p:cNvSpPr>
          <p:nvPr/>
        </p:nvSpPr>
        <p:spPr bwMode="auto">
          <a:xfrm>
            <a:off x="6765925" y="49053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0</a:t>
            </a:r>
          </a:p>
        </p:txBody>
      </p:sp>
      <p:sp>
        <p:nvSpPr>
          <p:cNvPr id="481338" name="Rectangle 58"/>
          <p:cNvSpPr>
            <a:spLocks noChangeArrowheads="1"/>
          </p:cNvSpPr>
          <p:nvPr/>
        </p:nvSpPr>
        <p:spPr bwMode="auto">
          <a:xfrm>
            <a:off x="6156325" y="4448175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-1</a:t>
            </a:r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4708525" y="3609975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-1</a:t>
            </a:r>
          </a:p>
        </p:txBody>
      </p:sp>
      <p:sp>
        <p:nvSpPr>
          <p:cNvPr id="481340" name="Rectangle 60"/>
          <p:cNvSpPr>
            <a:spLocks noChangeArrowheads="1"/>
          </p:cNvSpPr>
          <p:nvPr/>
        </p:nvSpPr>
        <p:spPr bwMode="auto">
          <a:xfrm>
            <a:off x="4327525" y="3686175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-2</a:t>
            </a:r>
          </a:p>
        </p:txBody>
      </p:sp>
      <p:sp>
        <p:nvSpPr>
          <p:cNvPr id="481341" name="Rectangle 61"/>
          <p:cNvSpPr>
            <a:spLocks noChangeArrowheads="1"/>
          </p:cNvSpPr>
          <p:nvPr/>
        </p:nvSpPr>
        <p:spPr bwMode="auto">
          <a:xfrm>
            <a:off x="381000" y="4894263"/>
            <a:ext cx="49530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bg2"/>
                </a:solidFill>
                <a:ea typeface="新細明體" charset="-120"/>
              </a:rPr>
              <a:t>RR imbalance</a:t>
            </a:r>
            <a:r>
              <a:rPr lang="en-US" altLang="zh-TW" sz="2400">
                <a:solidFill>
                  <a:schemeClr val="bg1"/>
                </a:solidFill>
                <a:ea typeface="新細明體" charset="-120"/>
              </a:rPr>
              <a:t> =&gt;</a:t>
            </a:r>
            <a:r>
              <a:rPr lang="en-US" altLang="zh-TW" sz="2400">
                <a:solidFill>
                  <a:schemeClr val="bg2"/>
                </a:solidFill>
                <a:ea typeface="新細明體" charset="-120"/>
              </a:rPr>
              <a:t> new node is in right subtree of right subtree of white node (node with bf </a:t>
            </a:r>
            <a:r>
              <a:rPr lang="en-US" altLang="zh-TW" sz="2400">
                <a:solidFill>
                  <a:schemeClr val="hlink"/>
                </a:solidFill>
                <a:ea typeface="新細明體" charset="-120"/>
              </a:rPr>
              <a:t>= –2</a:t>
            </a:r>
            <a:r>
              <a:rPr lang="en-US" altLang="zh-TW" sz="2400">
                <a:solidFill>
                  <a:schemeClr val="bg2"/>
                </a:solidFill>
                <a:ea typeface="新細明體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animBg="1"/>
      <p:bldP spid="481321" grpId="0" animBg="1"/>
      <p:bldP spid="481335" grpId="0" build="p" autoUpdateAnimBg="0"/>
      <p:bldP spid="481336" grpId="0" animBg="1"/>
      <p:bldP spid="481337" grpId="0" build="p" autoUpdateAnimBg="0"/>
      <p:bldP spid="481338" grpId="0" build="p" autoUpdateAnimBg="0"/>
      <p:bldP spid="481340" grpId="0" build="p" autoUpdateAnimBg="0"/>
      <p:bldP spid="48134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/>
          <p:cNvSpPr>
            <a:spLocks noChangeArrowheads="1"/>
          </p:cNvSpPr>
          <p:nvPr/>
        </p:nvSpPr>
        <p:spPr bwMode="auto">
          <a:xfrm>
            <a:off x="43497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2216150" y="2292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6559550" y="2292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225550" y="3130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978150" y="3130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340350" y="3130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615950" y="4197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1758950" y="4197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>
            <a:off x="2667000" y="16002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4800600" y="1600200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>
            <a:off x="1524000" y="26670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2590800" y="26670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>
            <a:off x="5715000" y="27432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>
            <a:off x="914400" y="35052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1600200" y="35052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4806950" y="4121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5105400" y="3581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517525" y="3916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2041525" y="3916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974725" y="2849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336925" y="2925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041525" y="2011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5416550" y="4883150"/>
            <a:ext cx="444500" cy="44450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5105400" y="45720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5699125" y="4678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8699" name="Oval 27"/>
          <p:cNvSpPr>
            <a:spLocks noChangeArrowheads="1"/>
          </p:cNvSpPr>
          <p:nvPr/>
        </p:nvSpPr>
        <p:spPr bwMode="auto">
          <a:xfrm>
            <a:off x="6026150" y="3968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5715000" y="35052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6384925" y="3840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165725" y="2849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76263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6934200" y="26670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5" name="Oval 33"/>
          <p:cNvSpPr>
            <a:spLocks noChangeArrowheads="1"/>
          </p:cNvSpPr>
          <p:nvPr/>
        </p:nvSpPr>
        <p:spPr bwMode="auto">
          <a:xfrm>
            <a:off x="81597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>
            <a:off x="8001000" y="34290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8442325" y="3611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7985125" y="27733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-1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6994525" y="2011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1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4708525" y="10207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-1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4343400" y="1371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10</a:t>
            </a: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2286000" y="236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7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3048000" y="3200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8</a:t>
            </a: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1295400" y="3200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685800" y="4191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1828800" y="4267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5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5334000" y="3200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30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6553200" y="236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40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4800600" y="4191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25</a:t>
            </a:r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6019800" y="4038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35</a:t>
            </a:r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7620000" y="3048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45</a:t>
            </a:r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8153400" y="3962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60</a:t>
            </a:r>
          </a:p>
        </p:txBody>
      </p:sp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4632325" y="3840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8724" name="Oval 52"/>
          <p:cNvSpPr>
            <a:spLocks noChangeArrowheads="1"/>
          </p:cNvSpPr>
          <p:nvPr/>
        </p:nvSpPr>
        <p:spPr bwMode="auto">
          <a:xfrm>
            <a:off x="3968750" y="4883150"/>
            <a:ext cx="444500" cy="4445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304800" y="5335588"/>
            <a:ext cx="495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4000">
                <a:solidFill>
                  <a:schemeClr val="bg2"/>
                </a:solidFill>
                <a:ea typeface="新細明體" charset="-120"/>
              </a:rPr>
              <a:t>RR  rotation.</a:t>
            </a:r>
            <a:r>
              <a:rPr lang="en-US" altLang="zh-TW" sz="2800">
                <a:solidFill>
                  <a:schemeClr val="bg2"/>
                </a:solidFill>
                <a:ea typeface="新細明體" charset="-120"/>
              </a:rPr>
              <a:t> </a:t>
            </a:r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3962400" y="4953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20</a:t>
            </a:r>
          </a:p>
        </p:txBody>
      </p:sp>
      <p:sp>
        <p:nvSpPr>
          <p:cNvPr id="28727" name="Line 55"/>
          <p:cNvSpPr>
            <a:spLocks noChangeShapeType="1"/>
          </p:cNvSpPr>
          <p:nvPr/>
        </p:nvSpPr>
        <p:spPr bwMode="auto">
          <a:xfrm flipH="1">
            <a:off x="4343400" y="44958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3717925" y="4602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chemeClr val="bg2"/>
                </a:solidFill>
                <a:ea typeface="新細明體" charset="-120"/>
              </a:rPr>
              <a:t>0</a:t>
            </a:r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5410200" y="4953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FFFF"/>
                </a:solidFill>
                <a:ea typeface="新細明體" charset="-120"/>
              </a:rPr>
              <a:t>29</a:t>
            </a:r>
          </a:p>
        </p:txBody>
      </p:sp>
      <p:sp>
        <p:nvSpPr>
          <p:cNvPr id="28730" name="Rectangle 58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914400"/>
          </a:xfrm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Insert(29)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3D959808-314D-49F3-808A-B8145FC3BEA7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28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Single &amp; Double Rotations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Single</a:t>
            </a:r>
          </a:p>
          <a:p>
            <a:pPr lvl="1"/>
            <a:r>
              <a:rPr lang="en-US" altLang="zh-TW" smtClean="0">
                <a:ea typeface="新細明體" charset="-120"/>
              </a:rPr>
              <a:t>LL and RR</a:t>
            </a:r>
          </a:p>
          <a:p>
            <a:r>
              <a:rPr lang="en-US" altLang="zh-TW" smtClean="0">
                <a:ea typeface="新細明體" charset="-120"/>
              </a:rPr>
              <a:t>Double</a:t>
            </a:r>
          </a:p>
          <a:p>
            <a:pPr lvl="1"/>
            <a:r>
              <a:rPr lang="en-US" altLang="zh-TW" smtClean="0">
                <a:ea typeface="新細明體" charset="-120"/>
              </a:rPr>
              <a:t>LR and RL</a:t>
            </a:r>
          </a:p>
          <a:p>
            <a:pPr lvl="1"/>
            <a:r>
              <a:rPr lang="en-US" altLang="zh-TW" smtClean="0">
                <a:ea typeface="新細明體" charset="-120"/>
              </a:rPr>
              <a:t>LR is RR followed by LL</a:t>
            </a:r>
          </a:p>
          <a:p>
            <a:pPr lvl="1"/>
            <a:r>
              <a:rPr lang="en-US" altLang="zh-TW" smtClean="0">
                <a:ea typeface="新細明體" charset="-120"/>
              </a:rPr>
              <a:t>RL is LL followed by RR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1D7F5837-4FB6-41C7-89B3-DA634D5E32BA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29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Rotation Frequency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Insert random numbers.</a:t>
            </a:r>
          </a:p>
          <a:p>
            <a:pPr lvl="1"/>
            <a:r>
              <a:rPr lang="en-US" altLang="zh-TW" smtClean="0">
                <a:ea typeface="新細明體" charset="-120"/>
              </a:rPr>
              <a:t>No rotation …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53.4% </a:t>
            </a:r>
            <a:r>
              <a:rPr lang="en-US" altLang="zh-TW" smtClean="0">
                <a:ea typeface="新細明體" charset="-120"/>
              </a:rPr>
              <a:t>(approx).</a:t>
            </a:r>
          </a:p>
          <a:p>
            <a:pPr lvl="1"/>
            <a:r>
              <a:rPr lang="en-US" altLang="zh-TW" smtClean="0">
                <a:solidFill>
                  <a:schemeClr val="bg2"/>
                </a:solidFill>
                <a:ea typeface="新細明體" charset="-120"/>
              </a:rPr>
              <a:t>LL/RR …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23.3% </a:t>
            </a:r>
            <a:r>
              <a:rPr lang="en-US" altLang="zh-TW" smtClean="0">
                <a:ea typeface="新細明體" charset="-120"/>
              </a:rPr>
              <a:t>(approx).</a:t>
            </a:r>
          </a:p>
          <a:p>
            <a:pPr lvl="1"/>
            <a:r>
              <a:rPr lang="en-US" altLang="zh-TW" smtClean="0">
                <a:solidFill>
                  <a:schemeClr val="bg2"/>
                </a:solidFill>
                <a:ea typeface="新細明體" charset="-120"/>
              </a:rPr>
              <a:t>LR/RL …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23.2% </a:t>
            </a:r>
            <a:r>
              <a:rPr lang="en-US" altLang="zh-TW" smtClean="0">
                <a:ea typeface="新細明體" charset="-120"/>
              </a:rPr>
              <a:t>(approx).</a:t>
            </a:r>
          </a:p>
          <a:p>
            <a:pPr lvl="1">
              <a:buFont typeface="Wingdings" pitchFamily="2" charset="2"/>
              <a:buNone/>
            </a:pPr>
            <a:endParaRPr lang="zh-TW" altLang="en-US" smtClean="0">
              <a:solidFill>
                <a:schemeClr val="bg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5A142CC1-63F8-47F0-BA2F-EA4EAECF8F7B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3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TW" sz="4000" smtClean="0">
                <a:ea typeface="新細明體" charset="-120"/>
              </a:rPr>
              <a:t>Binary Search Tree </a:t>
            </a:r>
            <a:br>
              <a:rPr lang="en-US" altLang="zh-TW" sz="4000" smtClean="0">
                <a:ea typeface="新細明體" charset="-120"/>
              </a:rPr>
            </a:br>
            <a:r>
              <a:rPr lang="en-US" altLang="zh-TW" sz="4000" smtClean="0">
                <a:ea typeface="新細明體" charset="-120"/>
              </a:rPr>
              <a:t>for The Months of The Year</a:t>
            </a:r>
            <a:endParaRPr lang="zh-TW" altLang="en-US" sz="4000" smtClean="0">
              <a:ea typeface="新細明體" charset="-12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" y="1676400"/>
            <a:ext cx="8655050" cy="1066800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Input Sequence</a:t>
            </a:r>
            <a:r>
              <a:rPr lang="en-US" altLang="en-US" sz="2800" smtClean="0"/>
              <a:t>：</a:t>
            </a:r>
            <a:r>
              <a:rPr lang="en-US" altLang="zh-TW" sz="2800" smtClean="0">
                <a:ea typeface="新細明體" charset="-120"/>
              </a:rPr>
              <a:t>JAN, FEB, MAR, APR, MAY, JUNE, JULY, AUG, SEPT, OCT, NOV, DEC</a:t>
            </a:r>
            <a:endParaRPr lang="zh-TW" altLang="en-US" sz="2800" smtClean="0">
              <a:ea typeface="新細明體" charset="-12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781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62000" y="5486400"/>
            <a:ext cx="3733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fr-FR" altLang="zh-TW" sz="2400" b="1">
                <a:solidFill>
                  <a:schemeClr val="hlink"/>
                </a:solidFill>
                <a:ea typeface="新細明體" charset="-120"/>
              </a:rPr>
              <a:t>Max comparisons</a:t>
            </a:r>
            <a:r>
              <a:rPr lang="zh-TW" altLang="fr-FR" sz="2400">
                <a:solidFill>
                  <a:schemeClr val="tx1"/>
                </a:solidFill>
                <a:ea typeface="新細明體" charset="-120"/>
              </a:rPr>
              <a:t>：</a:t>
            </a:r>
            <a:r>
              <a:rPr lang="fr-FR" altLang="zh-TW" sz="2400">
                <a:solidFill>
                  <a:schemeClr val="tx1"/>
                </a:solidFill>
                <a:ea typeface="新細明體" charset="-120"/>
              </a:rPr>
              <a:t>6</a:t>
            </a:r>
          </a:p>
          <a:p>
            <a:r>
              <a:rPr lang="fr-FR" altLang="zh-TW" sz="2400" b="1">
                <a:solidFill>
                  <a:schemeClr val="hlink"/>
                </a:solidFill>
                <a:ea typeface="新細明體" charset="-120"/>
              </a:rPr>
              <a:t>Average</a:t>
            </a:r>
            <a:r>
              <a:rPr lang="fr-FR" altLang="zh-TW" sz="2400">
                <a:solidFill>
                  <a:schemeClr val="hlink"/>
                </a:solidFill>
                <a:ea typeface="新細明體" charset="-120"/>
              </a:rPr>
              <a:t> </a:t>
            </a:r>
            <a:r>
              <a:rPr lang="fr-FR" altLang="zh-TW" sz="2400" b="1">
                <a:solidFill>
                  <a:schemeClr val="hlink"/>
                </a:solidFill>
                <a:ea typeface="新細明體" charset="-120"/>
              </a:rPr>
              <a:t>comparisons</a:t>
            </a:r>
            <a:r>
              <a:rPr lang="fr-FR" altLang="en-US" sz="2400">
                <a:solidFill>
                  <a:schemeClr val="tx1"/>
                </a:solidFill>
              </a:rPr>
              <a:t>：</a:t>
            </a:r>
            <a:r>
              <a:rPr lang="fr-FR" altLang="zh-TW" sz="2400">
                <a:solidFill>
                  <a:schemeClr val="tx1"/>
                </a:solidFill>
                <a:ea typeface="新細明體" charset="-120"/>
              </a:rPr>
              <a:t>3.5</a:t>
            </a:r>
            <a:endParaRPr lang="zh-TW" altLang="en-US" sz="2400">
              <a:solidFill>
                <a:schemeClr val="tx1"/>
              </a:solidFill>
              <a:ea typeface="新細明體" charset="-120"/>
            </a:endParaRPr>
          </a:p>
        </p:txBody>
      </p:sp>
      <p:grpSp>
        <p:nvGrpSpPr>
          <p:cNvPr id="4103" name="Group 9"/>
          <p:cNvGrpSpPr>
            <a:grpSpLocks noChangeAspect="1"/>
          </p:cNvGrpSpPr>
          <p:nvPr/>
        </p:nvGrpSpPr>
        <p:grpSpPr bwMode="auto">
          <a:xfrm>
            <a:off x="3048000" y="2667000"/>
            <a:ext cx="6324600" cy="3962400"/>
            <a:chOff x="1776" y="1680"/>
            <a:chExt cx="3984" cy="2448"/>
          </a:xfrm>
        </p:grpSpPr>
        <p:sp>
          <p:nvSpPr>
            <p:cNvPr id="4104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1680"/>
              <a:ext cx="3984" cy="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5" name="Oval 10"/>
            <p:cNvSpPr>
              <a:spLocks noChangeArrowheads="1"/>
            </p:cNvSpPr>
            <p:nvPr/>
          </p:nvSpPr>
          <p:spPr bwMode="auto">
            <a:xfrm>
              <a:off x="3373" y="1691"/>
              <a:ext cx="401" cy="228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3457" y="1735"/>
              <a:ext cx="2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JAN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4107" name="Oval 12"/>
            <p:cNvSpPr>
              <a:spLocks noChangeArrowheads="1"/>
            </p:cNvSpPr>
            <p:nvPr/>
          </p:nvSpPr>
          <p:spPr bwMode="auto">
            <a:xfrm>
              <a:off x="3133" y="2909"/>
              <a:ext cx="401" cy="227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08" name="Rectangle 13"/>
            <p:cNvSpPr>
              <a:spLocks noChangeArrowheads="1"/>
            </p:cNvSpPr>
            <p:nvPr/>
          </p:nvSpPr>
          <p:spPr bwMode="auto">
            <a:xfrm>
              <a:off x="3182" y="2951"/>
              <a:ext cx="35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JULY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4109" name="Oval 14"/>
            <p:cNvSpPr>
              <a:spLocks noChangeArrowheads="1"/>
            </p:cNvSpPr>
            <p:nvPr/>
          </p:nvSpPr>
          <p:spPr bwMode="auto">
            <a:xfrm>
              <a:off x="4053" y="3890"/>
              <a:ext cx="401" cy="227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10" name="Rectangle 15"/>
            <p:cNvSpPr>
              <a:spLocks noChangeArrowheads="1"/>
            </p:cNvSpPr>
            <p:nvPr/>
          </p:nvSpPr>
          <p:spPr bwMode="auto">
            <a:xfrm>
              <a:off x="4114" y="3932"/>
              <a:ext cx="31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NOV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4111" name="Oval 16"/>
            <p:cNvSpPr>
              <a:spLocks noChangeArrowheads="1"/>
            </p:cNvSpPr>
            <p:nvPr/>
          </p:nvSpPr>
          <p:spPr bwMode="auto">
            <a:xfrm>
              <a:off x="4531" y="3443"/>
              <a:ext cx="401" cy="228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12" name="Rectangle 17"/>
            <p:cNvSpPr>
              <a:spLocks noChangeArrowheads="1"/>
            </p:cNvSpPr>
            <p:nvPr/>
          </p:nvSpPr>
          <p:spPr bwMode="auto">
            <a:xfrm>
              <a:off x="4609" y="3487"/>
              <a:ext cx="28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OCT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4113" name="Oval 18"/>
            <p:cNvSpPr>
              <a:spLocks noChangeArrowheads="1"/>
            </p:cNvSpPr>
            <p:nvPr/>
          </p:nvSpPr>
          <p:spPr bwMode="auto">
            <a:xfrm>
              <a:off x="5065" y="3022"/>
              <a:ext cx="400" cy="228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14" name="Rectangle 19"/>
            <p:cNvSpPr>
              <a:spLocks noChangeArrowheads="1"/>
            </p:cNvSpPr>
            <p:nvPr/>
          </p:nvSpPr>
          <p:spPr bwMode="auto">
            <a:xfrm>
              <a:off x="5117" y="3065"/>
              <a:ext cx="33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SEPT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4115" name="Oval 20"/>
            <p:cNvSpPr>
              <a:spLocks noChangeArrowheads="1"/>
            </p:cNvSpPr>
            <p:nvPr/>
          </p:nvSpPr>
          <p:spPr bwMode="auto">
            <a:xfrm>
              <a:off x="4585" y="2530"/>
              <a:ext cx="400" cy="228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16" name="Rectangle 21"/>
            <p:cNvSpPr>
              <a:spLocks noChangeArrowheads="1"/>
            </p:cNvSpPr>
            <p:nvPr/>
          </p:nvSpPr>
          <p:spPr bwMode="auto">
            <a:xfrm>
              <a:off x="4637" y="2571"/>
              <a:ext cx="336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MAY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4117" name="Oval 22"/>
            <p:cNvSpPr>
              <a:spLocks noChangeArrowheads="1"/>
            </p:cNvSpPr>
            <p:nvPr/>
          </p:nvSpPr>
          <p:spPr bwMode="auto">
            <a:xfrm>
              <a:off x="3643" y="2530"/>
              <a:ext cx="400" cy="228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18" name="Rectangle 23"/>
            <p:cNvSpPr>
              <a:spLocks noChangeArrowheads="1"/>
            </p:cNvSpPr>
            <p:nvPr/>
          </p:nvSpPr>
          <p:spPr bwMode="auto">
            <a:xfrm>
              <a:off x="3690" y="2571"/>
              <a:ext cx="35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JUNE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4119" name="Oval 24"/>
            <p:cNvSpPr>
              <a:spLocks noChangeArrowheads="1"/>
            </p:cNvSpPr>
            <p:nvPr/>
          </p:nvSpPr>
          <p:spPr bwMode="auto">
            <a:xfrm>
              <a:off x="2930" y="3443"/>
              <a:ext cx="400" cy="228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20" name="Rectangle 25"/>
            <p:cNvSpPr>
              <a:spLocks noChangeArrowheads="1"/>
            </p:cNvSpPr>
            <p:nvPr/>
          </p:nvSpPr>
          <p:spPr bwMode="auto">
            <a:xfrm>
              <a:off x="3005" y="3487"/>
              <a:ext cx="28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DEC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4121" name="Oval 26"/>
            <p:cNvSpPr>
              <a:spLocks noChangeArrowheads="1"/>
            </p:cNvSpPr>
            <p:nvPr/>
          </p:nvSpPr>
          <p:spPr bwMode="auto">
            <a:xfrm>
              <a:off x="2466" y="3022"/>
              <a:ext cx="400" cy="228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22" name="Rectangle 27"/>
            <p:cNvSpPr>
              <a:spLocks noChangeArrowheads="1"/>
            </p:cNvSpPr>
            <p:nvPr/>
          </p:nvSpPr>
          <p:spPr bwMode="auto">
            <a:xfrm>
              <a:off x="2532" y="3065"/>
              <a:ext cx="31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AUG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4123" name="Oval 28"/>
            <p:cNvSpPr>
              <a:spLocks noChangeArrowheads="1"/>
            </p:cNvSpPr>
            <p:nvPr/>
          </p:nvSpPr>
          <p:spPr bwMode="auto">
            <a:xfrm>
              <a:off x="2058" y="2530"/>
              <a:ext cx="400" cy="228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24" name="Rectangle 29"/>
            <p:cNvSpPr>
              <a:spLocks noChangeArrowheads="1"/>
            </p:cNvSpPr>
            <p:nvPr/>
          </p:nvSpPr>
          <p:spPr bwMode="auto">
            <a:xfrm>
              <a:off x="2136" y="2571"/>
              <a:ext cx="28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APR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4125" name="Oval 30"/>
            <p:cNvSpPr>
              <a:spLocks noChangeArrowheads="1"/>
            </p:cNvSpPr>
            <p:nvPr/>
          </p:nvSpPr>
          <p:spPr bwMode="auto">
            <a:xfrm>
              <a:off x="4167" y="2101"/>
              <a:ext cx="400" cy="227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26" name="Rectangle 31"/>
            <p:cNvSpPr>
              <a:spLocks noChangeArrowheads="1"/>
            </p:cNvSpPr>
            <p:nvPr/>
          </p:nvSpPr>
          <p:spPr bwMode="auto">
            <a:xfrm>
              <a:off x="4220" y="2144"/>
              <a:ext cx="32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MAR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4127" name="Oval 32"/>
            <p:cNvSpPr>
              <a:spLocks noChangeArrowheads="1"/>
            </p:cNvSpPr>
            <p:nvPr/>
          </p:nvSpPr>
          <p:spPr bwMode="auto">
            <a:xfrm>
              <a:off x="2529" y="2078"/>
              <a:ext cx="400" cy="227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28" name="Rectangle 33"/>
            <p:cNvSpPr>
              <a:spLocks noChangeArrowheads="1"/>
            </p:cNvSpPr>
            <p:nvPr/>
          </p:nvSpPr>
          <p:spPr bwMode="auto">
            <a:xfrm>
              <a:off x="2617" y="2120"/>
              <a:ext cx="2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FEB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4129" name="Line 34"/>
            <p:cNvSpPr>
              <a:spLocks noChangeShapeType="1"/>
            </p:cNvSpPr>
            <p:nvPr/>
          </p:nvSpPr>
          <p:spPr bwMode="auto">
            <a:xfrm>
              <a:off x="3747" y="1861"/>
              <a:ext cx="584" cy="242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0" name="Line 35"/>
            <p:cNvSpPr>
              <a:spLocks noChangeShapeType="1"/>
            </p:cNvSpPr>
            <p:nvPr/>
          </p:nvSpPr>
          <p:spPr bwMode="auto">
            <a:xfrm flipH="1">
              <a:off x="2842" y="1850"/>
              <a:ext cx="561" cy="248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1" name="Line 36"/>
            <p:cNvSpPr>
              <a:spLocks noChangeShapeType="1"/>
            </p:cNvSpPr>
            <p:nvPr/>
          </p:nvSpPr>
          <p:spPr bwMode="auto">
            <a:xfrm flipH="1">
              <a:off x="3906" y="2312"/>
              <a:ext cx="359" cy="22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2" name="Line 37"/>
            <p:cNvSpPr>
              <a:spLocks noChangeShapeType="1"/>
            </p:cNvSpPr>
            <p:nvPr/>
          </p:nvSpPr>
          <p:spPr bwMode="auto">
            <a:xfrm>
              <a:off x="4530" y="2281"/>
              <a:ext cx="235" cy="25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3" name="Line 38"/>
            <p:cNvSpPr>
              <a:spLocks noChangeShapeType="1"/>
            </p:cNvSpPr>
            <p:nvPr/>
          </p:nvSpPr>
          <p:spPr bwMode="auto">
            <a:xfrm>
              <a:off x="4942" y="2715"/>
              <a:ext cx="304" cy="308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4" name="Line 39"/>
            <p:cNvSpPr>
              <a:spLocks noChangeShapeType="1"/>
            </p:cNvSpPr>
            <p:nvPr/>
          </p:nvSpPr>
          <p:spPr bwMode="auto">
            <a:xfrm flipH="1">
              <a:off x="4824" y="3235"/>
              <a:ext cx="342" cy="22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5" name="Line 40"/>
            <p:cNvSpPr>
              <a:spLocks noChangeShapeType="1"/>
            </p:cNvSpPr>
            <p:nvPr/>
          </p:nvSpPr>
          <p:spPr bwMode="auto">
            <a:xfrm flipH="1">
              <a:off x="4324" y="3646"/>
              <a:ext cx="282" cy="25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6" name="Line 41"/>
            <p:cNvSpPr>
              <a:spLocks noChangeShapeType="1"/>
            </p:cNvSpPr>
            <p:nvPr/>
          </p:nvSpPr>
          <p:spPr bwMode="auto">
            <a:xfrm flipH="1">
              <a:off x="3440" y="2708"/>
              <a:ext cx="238" cy="218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7" name="Line 42"/>
            <p:cNvSpPr>
              <a:spLocks noChangeShapeType="1"/>
            </p:cNvSpPr>
            <p:nvPr/>
          </p:nvSpPr>
          <p:spPr bwMode="auto">
            <a:xfrm flipH="1">
              <a:off x="2325" y="2280"/>
              <a:ext cx="278" cy="257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8" name="Line 43"/>
            <p:cNvSpPr>
              <a:spLocks noChangeShapeType="1"/>
            </p:cNvSpPr>
            <p:nvPr/>
          </p:nvSpPr>
          <p:spPr bwMode="auto">
            <a:xfrm>
              <a:off x="2329" y="2751"/>
              <a:ext cx="296" cy="27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9" name="Line 44"/>
            <p:cNvSpPr>
              <a:spLocks noChangeShapeType="1"/>
            </p:cNvSpPr>
            <p:nvPr/>
          </p:nvSpPr>
          <p:spPr bwMode="auto">
            <a:xfrm>
              <a:off x="2788" y="3226"/>
              <a:ext cx="255" cy="229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990600"/>
          </a:xfrm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Delete An Element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066800"/>
            <a:ext cx="8235950" cy="4329113"/>
            <a:chOff x="374" y="1075"/>
            <a:chExt cx="5188" cy="2727"/>
          </a:xfrm>
        </p:grpSpPr>
        <p:sp>
          <p:nvSpPr>
            <p:cNvPr id="31749" name="Oval 4"/>
            <p:cNvSpPr>
              <a:spLocks noChangeArrowheads="1"/>
            </p:cNvSpPr>
            <p:nvPr/>
          </p:nvSpPr>
          <p:spPr bwMode="auto">
            <a:xfrm>
              <a:off x="2788" y="12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1750" name="Oval 5"/>
            <p:cNvSpPr>
              <a:spLocks noChangeArrowheads="1"/>
            </p:cNvSpPr>
            <p:nvPr/>
          </p:nvSpPr>
          <p:spPr bwMode="auto">
            <a:xfrm>
              <a:off x="1444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1751" name="Oval 6"/>
            <p:cNvSpPr>
              <a:spLocks noChangeArrowheads="1"/>
            </p:cNvSpPr>
            <p:nvPr/>
          </p:nvSpPr>
          <p:spPr bwMode="auto">
            <a:xfrm>
              <a:off x="4180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1752" name="Oval 7"/>
            <p:cNvSpPr>
              <a:spLocks noChangeArrowheads="1"/>
            </p:cNvSpPr>
            <p:nvPr/>
          </p:nvSpPr>
          <p:spPr bwMode="auto">
            <a:xfrm>
              <a:off x="820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1753" name="Oval 8"/>
            <p:cNvSpPr>
              <a:spLocks noChangeArrowheads="1"/>
            </p:cNvSpPr>
            <p:nvPr/>
          </p:nvSpPr>
          <p:spPr bwMode="auto">
            <a:xfrm>
              <a:off x="1924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1754" name="Oval 9"/>
            <p:cNvSpPr>
              <a:spLocks noChangeArrowheads="1"/>
            </p:cNvSpPr>
            <p:nvPr/>
          </p:nvSpPr>
          <p:spPr bwMode="auto">
            <a:xfrm>
              <a:off x="3412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1755" name="Oval 10"/>
            <p:cNvSpPr>
              <a:spLocks noChangeArrowheads="1"/>
            </p:cNvSpPr>
            <p:nvPr/>
          </p:nvSpPr>
          <p:spPr bwMode="auto">
            <a:xfrm>
              <a:off x="436" y="30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1756" name="Oval 11"/>
            <p:cNvSpPr>
              <a:spLocks noChangeArrowheads="1"/>
            </p:cNvSpPr>
            <p:nvPr/>
          </p:nvSpPr>
          <p:spPr bwMode="auto">
            <a:xfrm>
              <a:off x="1156" y="30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1757" name="Line 12"/>
            <p:cNvSpPr>
              <a:spLocks noChangeShapeType="1"/>
            </p:cNvSpPr>
            <p:nvPr/>
          </p:nvSpPr>
          <p:spPr bwMode="auto">
            <a:xfrm flipH="1">
              <a:off x="1728" y="1440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8" name="Line 13"/>
            <p:cNvSpPr>
              <a:spLocks noChangeShapeType="1"/>
            </p:cNvSpPr>
            <p:nvPr/>
          </p:nvSpPr>
          <p:spPr bwMode="auto">
            <a:xfrm>
              <a:off x="3072" y="1440"/>
              <a:ext cx="11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9" name="Line 14"/>
            <p:cNvSpPr>
              <a:spLocks noChangeShapeType="1"/>
            </p:cNvSpPr>
            <p:nvPr/>
          </p:nvSpPr>
          <p:spPr bwMode="auto">
            <a:xfrm flipH="1">
              <a:off x="1008" y="2112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0" name="Line 15"/>
            <p:cNvSpPr>
              <a:spLocks noChangeShapeType="1"/>
            </p:cNvSpPr>
            <p:nvPr/>
          </p:nvSpPr>
          <p:spPr bwMode="auto">
            <a:xfrm>
              <a:off x="1680" y="2112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1" name="Line 16"/>
            <p:cNvSpPr>
              <a:spLocks noChangeShapeType="1"/>
            </p:cNvSpPr>
            <p:nvPr/>
          </p:nvSpPr>
          <p:spPr bwMode="auto">
            <a:xfrm flipH="1">
              <a:off x="3648" y="2160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2" name="Line 17"/>
            <p:cNvSpPr>
              <a:spLocks noChangeShapeType="1"/>
            </p:cNvSpPr>
            <p:nvPr/>
          </p:nvSpPr>
          <p:spPr bwMode="auto">
            <a:xfrm flipH="1">
              <a:off x="624" y="2640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3" name="Line 18"/>
            <p:cNvSpPr>
              <a:spLocks noChangeShapeType="1"/>
            </p:cNvSpPr>
            <p:nvPr/>
          </p:nvSpPr>
          <p:spPr bwMode="auto">
            <a:xfrm>
              <a:off x="1056" y="2640"/>
              <a:ext cx="19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4" name="Oval 19"/>
            <p:cNvSpPr>
              <a:spLocks noChangeArrowheads="1"/>
            </p:cNvSpPr>
            <p:nvPr/>
          </p:nvSpPr>
          <p:spPr bwMode="auto">
            <a:xfrm>
              <a:off x="3076" y="30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1765" name="Line 20"/>
            <p:cNvSpPr>
              <a:spLocks noChangeShapeType="1"/>
            </p:cNvSpPr>
            <p:nvPr/>
          </p:nvSpPr>
          <p:spPr bwMode="auto">
            <a:xfrm flipH="1">
              <a:off x="3264" y="2688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6" name="Rectangle 21"/>
            <p:cNvSpPr>
              <a:spLocks noChangeArrowheads="1"/>
            </p:cNvSpPr>
            <p:nvPr/>
          </p:nvSpPr>
          <p:spPr bwMode="auto">
            <a:xfrm>
              <a:off x="374" y="289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1767" name="Rectangle 22"/>
            <p:cNvSpPr>
              <a:spLocks noChangeArrowheads="1"/>
            </p:cNvSpPr>
            <p:nvPr/>
          </p:nvSpPr>
          <p:spPr bwMode="auto">
            <a:xfrm>
              <a:off x="1334" y="289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1768" name="Rectangle 23"/>
            <p:cNvSpPr>
              <a:spLocks noChangeArrowheads="1"/>
            </p:cNvSpPr>
            <p:nvPr/>
          </p:nvSpPr>
          <p:spPr bwMode="auto">
            <a:xfrm>
              <a:off x="662" y="222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1769" name="Rectangle 24"/>
            <p:cNvSpPr>
              <a:spLocks noChangeArrowheads="1"/>
            </p:cNvSpPr>
            <p:nvPr/>
          </p:nvSpPr>
          <p:spPr bwMode="auto">
            <a:xfrm>
              <a:off x="2150" y="227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1770" name="Rectangle 25"/>
            <p:cNvSpPr>
              <a:spLocks noChangeArrowheads="1"/>
            </p:cNvSpPr>
            <p:nvPr/>
          </p:nvSpPr>
          <p:spPr bwMode="auto">
            <a:xfrm>
              <a:off x="1334" y="169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31771" name="Oval 26"/>
            <p:cNvSpPr>
              <a:spLocks noChangeArrowheads="1"/>
            </p:cNvSpPr>
            <p:nvPr/>
          </p:nvSpPr>
          <p:spPr bwMode="auto">
            <a:xfrm>
              <a:off x="3460" y="35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1772" name="Line 27"/>
            <p:cNvSpPr>
              <a:spLocks noChangeShapeType="1"/>
            </p:cNvSpPr>
            <p:nvPr/>
          </p:nvSpPr>
          <p:spPr bwMode="auto">
            <a:xfrm>
              <a:off x="3264" y="3312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3" name="Rectangle 28"/>
            <p:cNvSpPr>
              <a:spLocks noChangeArrowheads="1"/>
            </p:cNvSpPr>
            <p:nvPr/>
          </p:nvSpPr>
          <p:spPr bwMode="auto">
            <a:xfrm>
              <a:off x="3638" y="337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1774" name="Rectangle 29"/>
            <p:cNvSpPr>
              <a:spLocks noChangeArrowheads="1"/>
            </p:cNvSpPr>
            <p:nvPr/>
          </p:nvSpPr>
          <p:spPr bwMode="auto">
            <a:xfrm>
              <a:off x="2966" y="2851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-1</a:t>
              </a:r>
            </a:p>
          </p:txBody>
        </p:sp>
        <p:sp>
          <p:nvSpPr>
            <p:cNvPr id="31775" name="Oval 30"/>
            <p:cNvSpPr>
              <a:spLocks noChangeArrowheads="1"/>
            </p:cNvSpPr>
            <p:nvPr/>
          </p:nvSpPr>
          <p:spPr bwMode="auto">
            <a:xfrm>
              <a:off x="3844" y="29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1776" name="Line 31"/>
            <p:cNvSpPr>
              <a:spLocks noChangeShapeType="1"/>
            </p:cNvSpPr>
            <p:nvPr/>
          </p:nvSpPr>
          <p:spPr bwMode="auto">
            <a:xfrm>
              <a:off x="3648" y="2640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7" name="Rectangle 32"/>
            <p:cNvSpPr>
              <a:spLocks noChangeArrowheads="1"/>
            </p:cNvSpPr>
            <p:nvPr/>
          </p:nvSpPr>
          <p:spPr bwMode="auto">
            <a:xfrm>
              <a:off x="4070" y="285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1778" name="Rectangle 33"/>
            <p:cNvSpPr>
              <a:spLocks noChangeArrowheads="1"/>
            </p:cNvSpPr>
            <p:nvPr/>
          </p:nvSpPr>
          <p:spPr bwMode="auto">
            <a:xfrm>
              <a:off x="3302" y="222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31779" name="Oval 34"/>
            <p:cNvSpPr>
              <a:spLocks noChangeArrowheads="1"/>
            </p:cNvSpPr>
            <p:nvPr/>
          </p:nvSpPr>
          <p:spPr bwMode="auto">
            <a:xfrm>
              <a:off x="4852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1780" name="Line 35"/>
            <p:cNvSpPr>
              <a:spLocks noChangeShapeType="1"/>
            </p:cNvSpPr>
            <p:nvPr/>
          </p:nvSpPr>
          <p:spPr bwMode="auto">
            <a:xfrm>
              <a:off x="4416" y="2112"/>
              <a:ext cx="48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1" name="Oval 36"/>
            <p:cNvSpPr>
              <a:spLocks noChangeArrowheads="1"/>
            </p:cNvSpPr>
            <p:nvPr/>
          </p:nvSpPr>
          <p:spPr bwMode="auto">
            <a:xfrm>
              <a:off x="5188" y="28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1782" name="Line 37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3" name="Rectangle 38"/>
            <p:cNvSpPr>
              <a:spLocks noChangeArrowheads="1"/>
            </p:cNvSpPr>
            <p:nvPr/>
          </p:nvSpPr>
          <p:spPr bwMode="auto">
            <a:xfrm>
              <a:off x="5366" y="270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1784" name="Rectangle 39"/>
            <p:cNvSpPr>
              <a:spLocks noChangeArrowheads="1"/>
            </p:cNvSpPr>
            <p:nvPr/>
          </p:nvSpPr>
          <p:spPr bwMode="auto">
            <a:xfrm>
              <a:off x="5078" y="2179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-1</a:t>
              </a:r>
            </a:p>
          </p:txBody>
        </p:sp>
        <p:sp>
          <p:nvSpPr>
            <p:cNvPr id="31785" name="Rectangle 40"/>
            <p:cNvSpPr>
              <a:spLocks noChangeArrowheads="1"/>
            </p:cNvSpPr>
            <p:nvPr/>
          </p:nvSpPr>
          <p:spPr bwMode="auto">
            <a:xfrm>
              <a:off x="4454" y="169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31786" name="Rectangle 41"/>
            <p:cNvSpPr>
              <a:spLocks noChangeArrowheads="1"/>
            </p:cNvSpPr>
            <p:nvPr/>
          </p:nvSpPr>
          <p:spPr bwMode="auto">
            <a:xfrm>
              <a:off x="3014" y="1075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-1</a:t>
              </a:r>
            </a:p>
          </p:txBody>
        </p:sp>
        <p:sp>
          <p:nvSpPr>
            <p:cNvPr id="31787" name="Rectangle 42"/>
            <p:cNvSpPr>
              <a:spLocks noChangeArrowheads="1"/>
            </p:cNvSpPr>
            <p:nvPr/>
          </p:nvSpPr>
          <p:spPr bwMode="auto">
            <a:xfrm>
              <a:off x="2784" y="129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10</a:t>
              </a:r>
            </a:p>
          </p:txBody>
        </p:sp>
        <p:sp>
          <p:nvSpPr>
            <p:cNvPr id="31788" name="Rectangle 43"/>
            <p:cNvSpPr>
              <a:spLocks noChangeArrowheads="1"/>
            </p:cNvSpPr>
            <p:nvPr/>
          </p:nvSpPr>
          <p:spPr bwMode="auto">
            <a:xfrm>
              <a:off x="1488" y="192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7</a:t>
              </a:r>
            </a:p>
          </p:txBody>
        </p:sp>
        <p:sp>
          <p:nvSpPr>
            <p:cNvPr id="31789" name="Rectangle 44"/>
            <p:cNvSpPr>
              <a:spLocks noChangeArrowheads="1"/>
            </p:cNvSpPr>
            <p:nvPr/>
          </p:nvSpPr>
          <p:spPr bwMode="auto">
            <a:xfrm>
              <a:off x="1968" y="244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8</a:t>
              </a:r>
            </a:p>
          </p:txBody>
        </p:sp>
        <p:sp>
          <p:nvSpPr>
            <p:cNvPr id="31790" name="Rectangle 45"/>
            <p:cNvSpPr>
              <a:spLocks noChangeArrowheads="1"/>
            </p:cNvSpPr>
            <p:nvPr/>
          </p:nvSpPr>
          <p:spPr bwMode="auto">
            <a:xfrm>
              <a:off x="864" y="244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31791" name="Rectangle 46"/>
            <p:cNvSpPr>
              <a:spLocks noChangeArrowheads="1"/>
            </p:cNvSpPr>
            <p:nvPr/>
          </p:nvSpPr>
          <p:spPr bwMode="auto">
            <a:xfrm>
              <a:off x="480" y="307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31792" name="Rectangle 47"/>
            <p:cNvSpPr>
              <a:spLocks noChangeArrowheads="1"/>
            </p:cNvSpPr>
            <p:nvPr/>
          </p:nvSpPr>
          <p:spPr bwMode="auto">
            <a:xfrm>
              <a:off x="1200" y="312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31793" name="Rectangle 48"/>
            <p:cNvSpPr>
              <a:spLocks noChangeArrowheads="1"/>
            </p:cNvSpPr>
            <p:nvPr/>
          </p:nvSpPr>
          <p:spPr bwMode="auto">
            <a:xfrm>
              <a:off x="3408" y="244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30</a:t>
              </a:r>
            </a:p>
          </p:txBody>
        </p:sp>
        <p:sp>
          <p:nvSpPr>
            <p:cNvPr id="31794" name="Rectangle 49"/>
            <p:cNvSpPr>
              <a:spLocks noChangeArrowheads="1"/>
            </p:cNvSpPr>
            <p:nvPr/>
          </p:nvSpPr>
          <p:spPr bwMode="auto">
            <a:xfrm>
              <a:off x="4176" y="192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40</a:t>
              </a:r>
            </a:p>
          </p:txBody>
        </p:sp>
        <p:sp>
          <p:nvSpPr>
            <p:cNvPr id="31795" name="Rectangle 50"/>
            <p:cNvSpPr>
              <a:spLocks noChangeArrowheads="1"/>
            </p:cNvSpPr>
            <p:nvPr/>
          </p:nvSpPr>
          <p:spPr bwMode="auto">
            <a:xfrm>
              <a:off x="3072" y="307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20</a:t>
              </a:r>
            </a:p>
          </p:txBody>
        </p:sp>
        <p:sp>
          <p:nvSpPr>
            <p:cNvPr id="31796" name="Rectangle 51"/>
            <p:cNvSpPr>
              <a:spLocks noChangeArrowheads="1"/>
            </p:cNvSpPr>
            <p:nvPr/>
          </p:nvSpPr>
          <p:spPr bwMode="auto">
            <a:xfrm>
              <a:off x="3456" y="355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25</a:t>
              </a:r>
            </a:p>
          </p:txBody>
        </p:sp>
        <p:sp>
          <p:nvSpPr>
            <p:cNvPr id="31797" name="Rectangle 52"/>
            <p:cNvSpPr>
              <a:spLocks noChangeArrowheads="1"/>
            </p:cNvSpPr>
            <p:nvPr/>
          </p:nvSpPr>
          <p:spPr bwMode="auto">
            <a:xfrm>
              <a:off x="3840" y="297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35</a:t>
              </a:r>
            </a:p>
          </p:txBody>
        </p:sp>
        <p:sp>
          <p:nvSpPr>
            <p:cNvPr id="31798" name="Rectangle 53"/>
            <p:cNvSpPr>
              <a:spLocks noChangeArrowheads="1"/>
            </p:cNvSpPr>
            <p:nvPr/>
          </p:nvSpPr>
          <p:spPr bwMode="auto">
            <a:xfrm>
              <a:off x="4848" y="235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45</a:t>
              </a:r>
            </a:p>
          </p:txBody>
        </p:sp>
        <p:sp>
          <p:nvSpPr>
            <p:cNvPr id="31799" name="Rectangle 54"/>
            <p:cNvSpPr>
              <a:spLocks noChangeArrowheads="1"/>
            </p:cNvSpPr>
            <p:nvPr/>
          </p:nvSpPr>
          <p:spPr bwMode="auto">
            <a:xfrm>
              <a:off x="5184" y="29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60</a:t>
              </a:r>
            </a:p>
          </p:txBody>
        </p:sp>
      </p:grpSp>
      <p:sp>
        <p:nvSpPr>
          <p:cNvPr id="495671" name="Rectangle 55"/>
          <p:cNvSpPr>
            <a:spLocks noChangeArrowheads="1"/>
          </p:cNvSpPr>
          <p:nvPr/>
        </p:nvSpPr>
        <p:spPr bwMode="auto">
          <a:xfrm>
            <a:off x="244475" y="5456238"/>
            <a:ext cx="2270125" cy="579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Delete </a:t>
            </a:r>
            <a:r>
              <a:rPr lang="en-US" altLang="zh-TW">
                <a:solidFill>
                  <a:schemeClr val="hlink"/>
                </a:solidFill>
                <a:ea typeface="新細明體" charset="-120"/>
              </a:rPr>
              <a:t> 8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7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1143000"/>
          </a:xfrm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Delete An Element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609600" y="1066800"/>
            <a:ext cx="8235950" cy="4329113"/>
            <a:chOff x="384" y="672"/>
            <a:chExt cx="5188" cy="2727"/>
          </a:xfrm>
        </p:grpSpPr>
        <p:sp>
          <p:nvSpPr>
            <p:cNvPr id="32774" name="Oval 4"/>
            <p:cNvSpPr>
              <a:spLocks noChangeArrowheads="1"/>
            </p:cNvSpPr>
            <p:nvPr/>
          </p:nvSpPr>
          <p:spPr bwMode="auto">
            <a:xfrm>
              <a:off x="2798" y="849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2775" name="Oval 5"/>
            <p:cNvSpPr>
              <a:spLocks noChangeArrowheads="1"/>
            </p:cNvSpPr>
            <p:nvPr/>
          </p:nvSpPr>
          <p:spPr bwMode="auto">
            <a:xfrm>
              <a:off x="1454" y="1473"/>
              <a:ext cx="280" cy="280"/>
            </a:xfrm>
            <a:prstGeom prst="ellipse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2776" name="Oval 6"/>
            <p:cNvSpPr>
              <a:spLocks noChangeArrowheads="1"/>
            </p:cNvSpPr>
            <p:nvPr/>
          </p:nvSpPr>
          <p:spPr bwMode="auto">
            <a:xfrm>
              <a:off x="4190" y="1473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2777" name="Oval 7"/>
            <p:cNvSpPr>
              <a:spLocks noChangeArrowheads="1"/>
            </p:cNvSpPr>
            <p:nvPr/>
          </p:nvSpPr>
          <p:spPr bwMode="auto">
            <a:xfrm>
              <a:off x="830" y="2001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2778" name="Oval 8"/>
            <p:cNvSpPr>
              <a:spLocks noChangeArrowheads="1"/>
            </p:cNvSpPr>
            <p:nvPr/>
          </p:nvSpPr>
          <p:spPr bwMode="auto">
            <a:xfrm>
              <a:off x="3422" y="2001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2779" name="Oval 9"/>
            <p:cNvSpPr>
              <a:spLocks noChangeArrowheads="1"/>
            </p:cNvSpPr>
            <p:nvPr/>
          </p:nvSpPr>
          <p:spPr bwMode="auto">
            <a:xfrm>
              <a:off x="446" y="2673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2780" name="Oval 10"/>
            <p:cNvSpPr>
              <a:spLocks noChangeArrowheads="1"/>
            </p:cNvSpPr>
            <p:nvPr/>
          </p:nvSpPr>
          <p:spPr bwMode="auto">
            <a:xfrm>
              <a:off x="1166" y="2673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2781" name="Line 11"/>
            <p:cNvSpPr>
              <a:spLocks noChangeShapeType="1"/>
            </p:cNvSpPr>
            <p:nvPr/>
          </p:nvSpPr>
          <p:spPr bwMode="auto">
            <a:xfrm flipH="1">
              <a:off x="1738" y="1037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2" name="Line 12"/>
            <p:cNvSpPr>
              <a:spLocks noChangeShapeType="1"/>
            </p:cNvSpPr>
            <p:nvPr/>
          </p:nvSpPr>
          <p:spPr bwMode="auto">
            <a:xfrm>
              <a:off x="3082" y="1037"/>
              <a:ext cx="11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3" name="Line 13"/>
            <p:cNvSpPr>
              <a:spLocks noChangeShapeType="1"/>
            </p:cNvSpPr>
            <p:nvPr/>
          </p:nvSpPr>
          <p:spPr bwMode="auto">
            <a:xfrm flipH="1">
              <a:off x="1018" y="1709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4" name="Line 14"/>
            <p:cNvSpPr>
              <a:spLocks noChangeShapeType="1"/>
            </p:cNvSpPr>
            <p:nvPr/>
          </p:nvSpPr>
          <p:spPr bwMode="auto">
            <a:xfrm flipH="1">
              <a:off x="3658" y="1757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5" name="Line 15"/>
            <p:cNvSpPr>
              <a:spLocks noChangeShapeType="1"/>
            </p:cNvSpPr>
            <p:nvPr/>
          </p:nvSpPr>
          <p:spPr bwMode="auto">
            <a:xfrm flipH="1">
              <a:off x="634" y="2237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6" name="Line 16"/>
            <p:cNvSpPr>
              <a:spLocks noChangeShapeType="1"/>
            </p:cNvSpPr>
            <p:nvPr/>
          </p:nvSpPr>
          <p:spPr bwMode="auto">
            <a:xfrm>
              <a:off x="1066" y="2237"/>
              <a:ext cx="19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7" name="Oval 17"/>
            <p:cNvSpPr>
              <a:spLocks noChangeArrowheads="1"/>
            </p:cNvSpPr>
            <p:nvPr/>
          </p:nvSpPr>
          <p:spPr bwMode="auto">
            <a:xfrm>
              <a:off x="3086" y="2625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2788" name="Line 18"/>
            <p:cNvSpPr>
              <a:spLocks noChangeShapeType="1"/>
            </p:cNvSpPr>
            <p:nvPr/>
          </p:nvSpPr>
          <p:spPr bwMode="auto">
            <a:xfrm flipH="1">
              <a:off x="3274" y="2285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9" name="Rectangle 19"/>
            <p:cNvSpPr>
              <a:spLocks noChangeArrowheads="1"/>
            </p:cNvSpPr>
            <p:nvPr/>
          </p:nvSpPr>
          <p:spPr bwMode="auto">
            <a:xfrm>
              <a:off x="384" y="24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2790" name="Rectangle 20"/>
            <p:cNvSpPr>
              <a:spLocks noChangeArrowheads="1"/>
            </p:cNvSpPr>
            <p:nvPr/>
          </p:nvSpPr>
          <p:spPr bwMode="auto">
            <a:xfrm>
              <a:off x="1344" y="24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2791" name="Rectangle 21"/>
            <p:cNvSpPr>
              <a:spLocks noChangeArrowheads="1"/>
            </p:cNvSpPr>
            <p:nvPr/>
          </p:nvSpPr>
          <p:spPr bwMode="auto">
            <a:xfrm>
              <a:off x="672" y="18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2792" name="Rectangle 22"/>
            <p:cNvSpPr>
              <a:spLocks noChangeArrowheads="1"/>
            </p:cNvSpPr>
            <p:nvPr/>
          </p:nvSpPr>
          <p:spPr bwMode="auto">
            <a:xfrm>
              <a:off x="1344" y="12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hlink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32793" name="Oval 23"/>
            <p:cNvSpPr>
              <a:spLocks noChangeArrowheads="1"/>
            </p:cNvSpPr>
            <p:nvPr/>
          </p:nvSpPr>
          <p:spPr bwMode="auto">
            <a:xfrm>
              <a:off x="3470" y="3105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2794" name="Line 24"/>
            <p:cNvSpPr>
              <a:spLocks noChangeShapeType="1"/>
            </p:cNvSpPr>
            <p:nvPr/>
          </p:nvSpPr>
          <p:spPr bwMode="auto">
            <a:xfrm>
              <a:off x="3274" y="2909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5" name="Rectangle 25"/>
            <p:cNvSpPr>
              <a:spLocks noChangeArrowheads="1"/>
            </p:cNvSpPr>
            <p:nvPr/>
          </p:nvSpPr>
          <p:spPr bwMode="auto">
            <a:xfrm>
              <a:off x="3648" y="29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2796" name="Rectangle 26"/>
            <p:cNvSpPr>
              <a:spLocks noChangeArrowheads="1"/>
            </p:cNvSpPr>
            <p:nvPr/>
          </p:nvSpPr>
          <p:spPr bwMode="auto">
            <a:xfrm>
              <a:off x="2976" y="2448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-1</a:t>
              </a:r>
            </a:p>
          </p:txBody>
        </p:sp>
        <p:sp>
          <p:nvSpPr>
            <p:cNvPr id="32797" name="Oval 27"/>
            <p:cNvSpPr>
              <a:spLocks noChangeArrowheads="1"/>
            </p:cNvSpPr>
            <p:nvPr/>
          </p:nvSpPr>
          <p:spPr bwMode="auto">
            <a:xfrm>
              <a:off x="3854" y="2529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2798" name="Line 28"/>
            <p:cNvSpPr>
              <a:spLocks noChangeShapeType="1"/>
            </p:cNvSpPr>
            <p:nvPr/>
          </p:nvSpPr>
          <p:spPr bwMode="auto">
            <a:xfrm>
              <a:off x="3658" y="2237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9" name="Rectangle 29"/>
            <p:cNvSpPr>
              <a:spLocks noChangeArrowheads="1"/>
            </p:cNvSpPr>
            <p:nvPr/>
          </p:nvSpPr>
          <p:spPr bwMode="auto">
            <a:xfrm>
              <a:off x="4080" y="244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2800" name="Rectangle 30"/>
            <p:cNvSpPr>
              <a:spLocks noChangeArrowheads="1"/>
            </p:cNvSpPr>
            <p:nvPr/>
          </p:nvSpPr>
          <p:spPr bwMode="auto">
            <a:xfrm>
              <a:off x="3312" y="18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32801" name="Oval 31"/>
            <p:cNvSpPr>
              <a:spLocks noChangeArrowheads="1"/>
            </p:cNvSpPr>
            <p:nvPr/>
          </p:nvSpPr>
          <p:spPr bwMode="auto">
            <a:xfrm>
              <a:off x="4862" y="1953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2802" name="Line 32"/>
            <p:cNvSpPr>
              <a:spLocks noChangeShapeType="1"/>
            </p:cNvSpPr>
            <p:nvPr/>
          </p:nvSpPr>
          <p:spPr bwMode="auto">
            <a:xfrm>
              <a:off x="4426" y="1709"/>
              <a:ext cx="48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3" name="Oval 33"/>
            <p:cNvSpPr>
              <a:spLocks noChangeArrowheads="1"/>
            </p:cNvSpPr>
            <p:nvPr/>
          </p:nvSpPr>
          <p:spPr bwMode="auto">
            <a:xfrm>
              <a:off x="5198" y="2481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2804" name="Line 34"/>
            <p:cNvSpPr>
              <a:spLocks noChangeShapeType="1"/>
            </p:cNvSpPr>
            <p:nvPr/>
          </p:nvSpPr>
          <p:spPr bwMode="auto">
            <a:xfrm>
              <a:off x="5098" y="2189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5" name="Rectangle 35"/>
            <p:cNvSpPr>
              <a:spLocks noChangeArrowheads="1"/>
            </p:cNvSpPr>
            <p:nvPr/>
          </p:nvSpPr>
          <p:spPr bwMode="auto">
            <a:xfrm>
              <a:off x="5376" y="23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2806" name="Rectangle 36"/>
            <p:cNvSpPr>
              <a:spLocks noChangeArrowheads="1"/>
            </p:cNvSpPr>
            <p:nvPr/>
          </p:nvSpPr>
          <p:spPr bwMode="auto">
            <a:xfrm>
              <a:off x="5088" y="177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-1</a:t>
              </a:r>
            </a:p>
          </p:txBody>
        </p:sp>
        <p:sp>
          <p:nvSpPr>
            <p:cNvPr id="32807" name="Rectangle 37"/>
            <p:cNvSpPr>
              <a:spLocks noChangeArrowheads="1"/>
            </p:cNvSpPr>
            <p:nvPr/>
          </p:nvSpPr>
          <p:spPr bwMode="auto">
            <a:xfrm>
              <a:off x="4464" y="12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32808" name="Rectangle 38"/>
            <p:cNvSpPr>
              <a:spLocks noChangeArrowheads="1"/>
            </p:cNvSpPr>
            <p:nvPr/>
          </p:nvSpPr>
          <p:spPr bwMode="auto">
            <a:xfrm>
              <a:off x="3024" y="67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solidFill>
                    <a:schemeClr val="bg2"/>
                  </a:solidFill>
                  <a:ea typeface="新細明體" charset="-120"/>
                </a:rPr>
                <a:t>-1</a:t>
              </a:r>
            </a:p>
          </p:txBody>
        </p:sp>
        <p:sp>
          <p:nvSpPr>
            <p:cNvPr id="32809" name="Rectangle 39"/>
            <p:cNvSpPr>
              <a:spLocks noChangeArrowheads="1"/>
            </p:cNvSpPr>
            <p:nvPr/>
          </p:nvSpPr>
          <p:spPr bwMode="auto">
            <a:xfrm>
              <a:off x="2794" y="89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10</a:t>
              </a:r>
            </a:p>
          </p:txBody>
        </p:sp>
        <p:sp>
          <p:nvSpPr>
            <p:cNvPr id="32810" name="Rectangle 40"/>
            <p:cNvSpPr>
              <a:spLocks noChangeArrowheads="1"/>
            </p:cNvSpPr>
            <p:nvPr/>
          </p:nvSpPr>
          <p:spPr bwMode="auto">
            <a:xfrm>
              <a:off x="1498" y="1517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FFFFFF"/>
                  </a:solidFill>
                  <a:ea typeface="新細明體" charset="-120"/>
                </a:rPr>
                <a:t>7</a:t>
              </a:r>
            </a:p>
          </p:txBody>
        </p:sp>
        <p:sp>
          <p:nvSpPr>
            <p:cNvPr id="32811" name="Rectangle 41"/>
            <p:cNvSpPr>
              <a:spLocks noChangeArrowheads="1"/>
            </p:cNvSpPr>
            <p:nvPr/>
          </p:nvSpPr>
          <p:spPr bwMode="auto">
            <a:xfrm>
              <a:off x="874" y="204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32812" name="Rectangle 42"/>
            <p:cNvSpPr>
              <a:spLocks noChangeArrowheads="1"/>
            </p:cNvSpPr>
            <p:nvPr/>
          </p:nvSpPr>
          <p:spPr bwMode="auto">
            <a:xfrm>
              <a:off x="490" y="266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32813" name="Rectangle 43"/>
            <p:cNvSpPr>
              <a:spLocks noChangeArrowheads="1"/>
            </p:cNvSpPr>
            <p:nvPr/>
          </p:nvSpPr>
          <p:spPr bwMode="auto">
            <a:xfrm>
              <a:off x="1210" y="2717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32814" name="Rectangle 44"/>
            <p:cNvSpPr>
              <a:spLocks noChangeArrowheads="1"/>
            </p:cNvSpPr>
            <p:nvPr/>
          </p:nvSpPr>
          <p:spPr bwMode="auto">
            <a:xfrm>
              <a:off x="3418" y="204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30</a:t>
              </a:r>
            </a:p>
          </p:txBody>
        </p:sp>
        <p:sp>
          <p:nvSpPr>
            <p:cNvPr id="32815" name="Rectangle 45"/>
            <p:cNvSpPr>
              <a:spLocks noChangeArrowheads="1"/>
            </p:cNvSpPr>
            <p:nvPr/>
          </p:nvSpPr>
          <p:spPr bwMode="auto">
            <a:xfrm>
              <a:off x="4186" y="1517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40</a:t>
              </a:r>
            </a:p>
          </p:txBody>
        </p:sp>
        <p:sp>
          <p:nvSpPr>
            <p:cNvPr id="32816" name="Rectangle 46"/>
            <p:cNvSpPr>
              <a:spLocks noChangeArrowheads="1"/>
            </p:cNvSpPr>
            <p:nvPr/>
          </p:nvSpPr>
          <p:spPr bwMode="auto">
            <a:xfrm>
              <a:off x="3082" y="266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20</a:t>
              </a:r>
            </a:p>
          </p:txBody>
        </p:sp>
        <p:sp>
          <p:nvSpPr>
            <p:cNvPr id="32817" name="Rectangle 47"/>
            <p:cNvSpPr>
              <a:spLocks noChangeArrowheads="1"/>
            </p:cNvSpPr>
            <p:nvPr/>
          </p:nvSpPr>
          <p:spPr bwMode="auto">
            <a:xfrm>
              <a:off x="3466" y="314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25</a:t>
              </a:r>
            </a:p>
          </p:txBody>
        </p:sp>
        <p:sp>
          <p:nvSpPr>
            <p:cNvPr id="32818" name="Rectangle 48"/>
            <p:cNvSpPr>
              <a:spLocks noChangeArrowheads="1"/>
            </p:cNvSpPr>
            <p:nvPr/>
          </p:nvSpPr>
          <p:spPr bwMode="auto">
            <a:xfrm>
              <a:off x="3850" y="257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35</a:t>
              </a:r>
            </a:p>
          </p:txBody>
        </p:sp>
        <p:sp>
          <p:nvSpPr>
            <p:cNvPr id="32819" name="Rectangle 49"/>
            <p:cNvSpPr>
              <a:spLocks noChangeArrowheads="1"/>
            </p:cNvSpPr>
            <p:nvPr/>
          </p:nvSpPr>
          <p:spPr bwMode="auto">
            <a:xfrm>
              <a:off x="4858" y="194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45</a:t>
              </a:r>
            </a:p>
          </p:txBody>
        </p:sp>
        <p:sp>
          <p:nvSpPr>
            <p:cNvPr id="32820" name="Rectangle 50"/>
            <p:cNvSpPr>
              <a:spLocks noChangeArrowheads="1"/>
            </p:cNvSpPr>
            <p:nvPr/>
          </p:nvSpPr>
          <p:spPr bwMode="auto">
            <a:xfrm>
              <a:off x="5194" y="252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2"/>
                  </a:solidFill>
                  <a:ea typeface="新細明體" charset="-120"/>
                </a:rPr>
                <a:t>60</a:t>
              </a:r>
            </a:p>
          </p:txBody>
        </p:sp>
      </p:grpSp>
      <p:sp>
        <p:nvSpPr>
          <p:cNvPr id="32772" name="Rectangle 51"/>
          <p:cNvSpPr>
            <a:spLocks noChangeArrowheads="1"/>
          </p:cNvSpPr>
          <p:nvPr/>
        </p:nvSpPr>
        <p:spPr bwMode="auto">
          <a:xfrm>
            <a:off x="0" y="4953000"/>
            <a:ext cx="6477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zh-TW" altLang="en-US">
                <a:solidFill>
                  <a:schemeClr val="bg2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Let </a:t>
            </a:r>
            <a:r>
              <a:rPr lang="en-US" altLang="zh-TW">
                <a:solidFill>
                  <a:schemeClr val="hlink"/>
                </a:solidFill>
                <a:ea typeface="新細明體" charset="-120"/>
              </a:rPr>
              <a:t> q 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be parent of deleted node.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Retrace path from </a:t>
            </a:r>
            <a:r>
              <a:rPr lang="en-US" altLang="zh-TW">
                <a:solidFill>
                  <a:schemeClr val="hlink"/>
                </a:solidFill>
                <a:ea typeface="新細明體" charset="-120"/>
              </a:rPr>
              <a:t>q 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towards root.</a:t>
            </a:r>
          </a:p>
        </p:txBody>
      </p:sp>
      <p:sp>
        <p:nvSpPr>
          <p:cNvPr id="32773" name="Text Box 52"/>
          <p:cNvSpPr txBox="1">
            <a:spLocks noChangeArrowheads="1"/>
          </p:cNvSpPr>
          <p:nvPr/>
        </p:nvSpPr>
        <p:spPr bwMode="auto">
          <a:xfrm>
            <a:off x="2438400" y="182880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hlink"/>
                </a:solidFill>
                <a:ea typeface="新細明體" charset="-120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22CE0448-E45D-46A0-B82A-9378E2866663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32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New Balance Factor Of q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19400"/>
            <a:ext cx="8534400" cy="3657600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Deletion from left subtree of </a:t>
            </a:r>
            <a:r>
              <a:rPr lang="en-US" altLang="zh-TW" sz="2800" smtClean="0">
                <a:solidFill>
                  <a:schemeClr val="hlink"/>
                </a:solidFill>
                <a:ea typeface="新細明體" charset="-120"/>
              </a:rPr>
              <a:t>q</a:t>
            </a:r>
            <a:r>
              <a:rPr lang="en-US" altLang="zh-TW" sz="2800" smtClean="0">
                <a:solidFill>
                  <a:schemeClr val="bg1"/>
                </a:solidFill>
                <a:ea typeface="新細明體" charset="-120"/>
              </a:rPr>
              <a:t> =&gt;</a:t>
            </a:r>
            <a:r>
              <a:rPr lang="en-US" altLang="zh-TW" sz="2800" smtClean="0">
                <a:solidFill>
                  <a:schemeClr val="hlink"/>
                </a:solidFill>
                <a:ea typeface="新細明體" charset="-120"/>
              </a:rPr>
              <a:t> bf--</a:t>
            </a:r>
            <a:r>
              <a:rPr lang="en-US" altLang="zh-TW" sz="2800" smtClean="0">
                <a:ea typeface="新細明體" charset="-120"/>
              </a:rPr>
              <a:t>.</a:t>
            </a:r>
          </a:p>
          <a:p>
            <a:r>
              <a:rPr lang="en-US" altLang="zh-TW" sz="2800" smtClean="0">
                <a:ea typeface="新細明體" charset="-120"/>
              </a:rPr>
              <a:t>Deletion from right subtree of </a:t>
            </a:r>
            <a:r>
              <a:rPr lang="en-US" altLang="zh-TW" sz="2800" smtClean="0">
                <a:solidFill>
                  <a:schemeClr val="hlink"/>
                </a:solidFill>
                <a:ea typeface="新細明體" charset="-120"/>
              </a:rPr>
              <a:t>q </a:t>
            </a:r>
            <a:r>
              <a:rPr lang="en-US" altLang="zh-TW" sz="2800" smtClean="0">
                <a:solidFill>
                  <a:schemeClr val="bg1"/>
                </a:solidFill>
                <a:ea typeface="新細明體" charset="-120"/>
              </a:rPr>
              <a:t>=&gt;</a:t>
            </a:r>
            <a:r>
              <a:rPr lang="en-US" altLang="zh-TW" sz="2800" smtClean="0">
                <a:solidFill>
                  <a:schemeClr val="hlink"/>
                </a:solidFill>
                <a:ea typeface="新細明體" charset="-120"/>
              </a:rPr>
              <a:t> bf++</a:t>
            </a:r>
            <a:r>
              <a:rPr lang="en-US" altLang="zh-TW" sz="2800" smtClean="0">
                <a:ea typeface="新細明體" charset="-120"/>
              </a:rPr>
              <a:t>.</a:t>
            </a:r>
          </a:p>
          <a:p>
            <a:r>
              <a:rPr lang="en-US" altLang="zh-TW" sz="2800" smtClean="0">
                <a:ea typeface="新細明體" charset="-120"/>
              </a:rPr>
              <a:t>New balance factor = </a:t>
            </a:r>
            <a:r>
              <a:rPr lang="en-US" altLang="zh-TW" sz="2800" smtClean="0">
                <a:solidFill>
                  <a:schemeClr val="hlink"/>
                </a:solidFill>
                <a:ea typeface="新細明體" charset="-120"/>
              </a:rPr>
              <a:t>1</a:t>
            </a:r>
            <a:r>
              <a:rPr lang="en-US" altLang="zh-TW" sz="2800" smtClean="0">
                <a:ea typeface="新細明體" charset="-120"/>
              </a:rPr>
              <a:t> or </a:t>
            </a:r>
            <a:r>
              <a:rPr lang="en-US" altLang="zh-TW" sz="2800" smtClean="0">
                <a:solidFill>
                  <a:schemeClr val="hlink"/>
                </a:solidFill>
                <a:ea typeface="新細明體" charset="-120"/>
              </a:rPr>
              <a:t>–1 </a:t>
            </a:r>
            <a:r>
              <a:rPr lang="en-US" altLang="zh-TW" sz="2800" smtClean="0">
                <a:solidFill>
                  <a:schemeClr val="bg1"/>
                </a:solidFill>
                <a:ea typeface="新細明體" charset="-120"/>
              </a:rPr>
              <a:t>=&gt;</a:t>
            </a:r>
            <a:r>
              <a:rPr lang="en-US" altLang="zh-TW" sz="2800" smtClean="0">
                <a:ea typeface="新細明體" charset="-120"/>
              </a:rPr>
              <a:t> no change in height of subtree rooted at </a:t>
            </a:r>
            <a:r>
              <a:rPr lang="en-US" altLang="zh-TW" sz="2800" smtClean="0">
                <a:solidFill>
                  <a:schemeClr val="hlink"/>
                </a:solidFill>
                <a:ea typeface="新細明體" charset="-120"/>
              </a:rPr>
              <a:t>q</a:t>
            </a:r>
            <a:r>
              <a:rPr lang="en-US" altLang="zh-TW" sz="2800" smtClean="0">
                <a:ea typeface="新細明體" charset="-120"/>
              </a:rPr>
              <a:t>.</a:t>
            </a:r>
          </a:p>
          <a:p>
            <a:r>
              <a:rPr lang="en-US" altLang="zh-TW" sz="2800" smtClean="0">
                <a:ea typeface="新細明體" charset="-120"/>
              </a:rPr>
              <a:t>New balance factor = </a:t>
            </a:r>
            <a:r>
              <a:rPr lang="en-US" altLang="zh-TW" sz="2800" smtClean="0">
                <a:solidFill>
                  <a:schemeClr val="hlink"/>
                </a:solidFill>
                <a:ea typeface="新細明體" charset="-120"/>
              </a:rPr>
              <a:t>0</a:t>
            </a:r>
            <a:r>
              <a:rPr lang="en-US" altLang="zh-TW" sz="2800" smtClean="0">
                <a:ea typeface="新細明體" charset="-120"/>
              </a:rPr>
              <a:t> </a:t>
            </a:r>
            <a:r>
              <a:rPr lang="en-US" altLang="zh-TW" sz="2800" smtClean="0">
                <a:solidFill>
                  <a:schemeClr val="bg1"/>
                </a:solidFill>
                <a:ea typeface="新細明體" charset="-120"/>
              </a:rPr>
              <a:t>=&gt;</a:t>
            </a:r>
            <a:r>
              <a:rPr lang="en-US" altLang="zh-TW" sz="2800" smtClean="0">
                <a:ea typeface="新細明體" charset="-120"/>
              </a:rPr>
              <a:t> height of subtree rooted at </a:t>
            </a:r>
            <a:r>
              <a:rPr lang="en-US" altLang="zh-TW" sz="2800" smtClean="0">
                <a:solidFill>
                  <a:schemeClr val="hlink"/>
                </a:solidFill>
                <a:ea typeface="新細明體" charset="-120"/>
              </a:rPr>
              <a:t>q </a:t>
            </a:r>
            <a:r>
              <a:rPr lang="en-US" altLang="zh-TW" sz="2800" smtClean="0">
                <a:ea typeface="新細明體" charset="-120"/>
              </a:rPr>
              <a:t>has decreased by</a:t>
            </a:r>
            <a:r>
              <a:rPr lang="en-US" altLang="zh-TW" sz="2800" smtClean="0">
                <a:solidFill>
                  <a:schemeClr val="hlink"/>
                </a:solidFill>
                <a:ea typeface="新細明體" charset="-120"/>
              </a:rPr>
              <a:t> 1</a:t>
            </a:r>
            <a:r>
              <a:rPr lang="en-US" altLang="zh-TW" sz="2800" smtClean="0">
                <a:ea typeface="新細明體" charset="-120"/>
              </a:rPr>
              <a:t>.</a:t>
            </a:r>
          </a:p>
          <a:p>
            <a:r>
              <a:rPr lang="en-US" altLang="zh-TW" sz="2800" smtClean="0">
                <a:ea typeface="新細明體" charset="-120"/>
              </a:rPr>
              <a:t>New balance factor = </a:t>
            </a:r>
            <a:r>
              <a:rPr lang="en-US" altLang="zh-TW" sz="2800" smtClean="0">
                <a:solidFill>
                  <a:schemeClr val="hlink"/>
                </a:solidFill>
                <a:ea typeface="新細明體" charset="-120"/>
              </a:rPr>
              <a:t>2</a:t>
            </a:r>
            <a:r>
              <a:rPr lang="en-US" altLang="zh-TW" sz="2800" smtClean="0">
                <a:ea typeface="新細明體" charset="-120"/>
              </a:rPr>
              <a:t> or </a:t>
            </a:r>
            <a:r>
              <a:rPr lang="en-US" altLang="zh-TW" sz="2800" smtClean="0">
                <a:solidFill>
                  <a:schemeClr val="hlink"/>
                </a:solidFill>
                <a:ea typeface="新細明體" charset="-120"/>
              </a:rPr>
              <a:t>–2 </a:t>
            </a:r>
            <a:r>
              <a:rPr lang="en-US" altLang="zh-TW" sz="2800" smtClean="0">
                <a:solidFill>
                  <a:schemeClr val="bg1"/>
                </a:solidFill>
                <a:ea typeface="新細明體" charset="-120"/>
              </a:rPr>
              <a:t>=&gt;</a:t>
            </a:r>
            <a:r>
              <a:rPr lang="en-US" altLang="zh-TW" sz="2800" smtClean="0">
                <a:ea typeface="新細明體" charset="-120"/>
              </a:rPr>
              <a:t> tree is unbalanced at </a:t>
            </a:r>
            <a:r>
              <a:rPr lang="en-US" altLang="zh-TW" sz="2800" smtClean="0">
                <a:solidFill>
                  <a:schemeClr val="hlink"/>
                </a:solidFill>
                <a:ea typeface="新細明體" charset="-120"/>
              </a:rPr>
              <a:t>q</a:t>
            </a:r>
            <a:r>
              <a:rPr lang="en-US" altLang="zh-TW" sz="2800" smtClean="0">
                <a:ea typeface="新細明體" charset="-120"/>
              </a:rPr>
              <a:t>.</a:t>
            </a:r>
            <a:r>
              <a:rPr lang="en-US" altLang="zh-TW" sz="2800" smtClean="0">
                <a:solidFill>
                  <a:schemeClr val="hlink"/>
                </a:solidFill>
                <a:ea typeface="新細明體" charset="-120"/>
              </a:rPr>
              <a:t> </a:t>
            </a:r>
            <a:endParaRPr lang="en-US" altLang="zh-TW" sz="2800" smtClean="0">
              <a:ea typeface="新細明體" charset="-120"/>
            </a:endParaRPr>
          </a:p>
          <a:p>
            <a:endParaRPr lang="en-US" altLang="zh-TW" sz="2800" smtClean="0">
              <a:ea typeface="新細明體" charset="-120"/>
            </a:endParaRPr>
          </a:p>
          <a:p>
            <a:endParaRPr lang="zh-TW" altLang="en-US" sz="2800" smtClean="0">
              <a:solidFill>
                <a:schemeClr val="hlink"/>
              </a:solidFill>
              <a:ea typeface="新細明體" charset="-120"/>
            </a:endParaRPr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3733800" y="1066800"/>
            <a:ext cx="1066800" cy="1143000"/>
            <a:chOff x="2352" y="672"/>
            <a:chExt cx="672" cy="720"/>
          </a:xfrm>
        </p:grpSpPr>
        <p:sp>
          <p:nvSpPr>
            <p:cNvPr id="33798" name="Oval 5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3799" name="Line 6"/>
            <p:cNvSpPr>
              <a:spLocks noChangeShapeType="1"/>
            </p:cNvSpPr>
            <p:nvPr/>
          </p:nvSpPr>
          <p:spPr bwMode="auto">
            <a:xfrm flipH="1">
              <a:off x="2496" y="115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0" name="Rectangle 7"/>
            <p:cNvSpPr>
              <a:spLocks noChangeArrowheads="1"/>
            </p:cNvSpPr>
            <p:nvPr/>
          </p:nvSpPr>
          <p:spPr bwMode="auto">
            <a:xfrm>
              <a:off x="2688" y="91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TW" altLang="en-US" sz="2000">
                <a:solidFill>
                  <a:schemeClr val="tx2"/>
                </a:solidFill>
                <a:ea typeface="新細明體" charset="-120"/>
              </a:endParaRPr>
            </a:p>
          </p:txBody>
        </p:sp>
        <p:sp>
          <p:nvSpPr>
            <p:cNvPr id="33801" name="Line 8"/>
            <p:cNvSpPr>
              <a:spLocks noChangeShapeType="1"/>
            </p:cNvSpPr>
            <p:nvPr/>
          </p:nvSpPr>
          <p:spPr bwMode="auto">
            <a:xfrm flipV="1">
              <a:off x="2784" y="67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2" name="Text Box 9"/>
            <p:cNvSpPr txBox="1">
              <a:spLocks noChangeArrowheads="1"/>
            </p:cNvSpPr>
            <p:nvPr/>
          </p:nvSpPr>
          <p:spPr bwMode="auto">
            <a:xfrm>
              <a:off x="2352" y="91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hlink"/>
                  </a:solidFill>
                  <a:latin typeface="Albertus Extra Bold" pitchFamily="34" charset="0"/>
                  <a:ea typeface="新細明體" charset="-120"/>
                </a:rPr>
                <a:t>q</a:t>
              </a:r>
            </a:p>
          </p:txBody>
        </p:sp>
        <p:sp>
          <p:nvSpPr>
            <p:cNvPr id="33803" name="Line 10"/>
            <p:cNvSpPr>
              <a:spLocks noChangeShapeType="1"/>
            </p:cNvSpPr>
            <p:nvPr/>
          </p:nvSpPr>
          <p:spPr bwMode="auto">
            <a:xfrm>
              <a:off x="2880" y="1152"/>
              <a:ext cx="144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A6F68F40-99F0-4C95-B597-2E9FAC1D2C5F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33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Imbalance Classification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Let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A</a:t>
            </a:r>
            <a:r>
              <a:rPr lang="en-US" altLang="zh-TW" smtClean="0">
                <a:ea typeface="新細明體" charset="-120"/>
              </a:rPr>
              <a:t> be the nearest ancestor of the deleted  node whose balance factor has become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2</a:t>
            </a:r>
            <a:r>
              <a:rPr lang="en-US" altLang="zh-TW" smtClean="0">
                <a:ea typeface="新細明體" charset="-120"/>
              </a:rPr>
              <a:t> or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–2</a:t>
            </a:r>
            <a:r>
              <a:rPr lang="en-US" altLang="zh-TW" smtClean="0">
                <a:ea typeface="新細明體" charset="-120"/>
              </a:rPr>
              <a:t> following a deletion.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Deletion from </a:t>
            </a:r>
            <a:r>
              <a:rPr lang="en-US" altLang="zh-TW" b="1" smtClean="0">
                <a:solidFill>
                  <a:srgbClr val="336600"/>
                </a:solidFill>
                <a:ea typeface="新細明體" charset="-120"/>
              </a:rPr>
              <a:t>left subtree</a:t>
            </a:r>
            <a:r>
              <a:rPr lang="en-US" altLang="zh-TW" smtClean="0">
                <a:ea typeface="新細明體" charset="-120"/>
              </a:rPr>
              <a:t> of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A </a:t>
            </a:r>
            <a:r>
              <a:rPr lang="en-US" altLang="zh-TW" smtClean="0">
                <a:solidFill>
                  <a:schemeClr val="bg1"/>
                </a:solidFill>
                <a:ea typeface="新細明體" charset="-120"/>
              </a:rPr>
              <a:t>=&gt;</a:t>
            </a:r>
            <a:r>
              <a:rPr lang="en-US" altLang="zh-TW" smtClean="0">
                <a:ea typeface="新細明體" charset="-120"/>
              </a:rPr>
              <a:t> type </a:t>
            </a:r>
            <a:r>
              <a:rPr lang="en-US" altLang="zh-TW" b="1" smtClean="0">
                <a:solidFill>
                  <a:srgbClr val="336600"/>
                </a:solidFill>
                <a:ea typeface="新細明體" charset="-120"/>
              </a:rPr>
              <a:t>L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Deletion from </a:t>
            </a:r>
            <a:r>
              <a:rPr lang="en-US" altLang="zh-TW" b="1" smtClean="0">
                <a:solidFill>
                  <a:schemeClr val="tx2"/>
                </a:solidFill>
                <a:ea typeface="新細明體" charset="-120"/>
              </a:rPr>
              <a:t>right subtree</a:t>
            </a:r>
            <a:r>
              <a:rPr lang="en-US" altLang="zh-TW" smtClean="0">
                <a:ea typeface="新細明體" charset="-120"/>
              </a:rPr>
              <a:t> of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A </a:t>
            </a:r>
            <a:r>
              <a:rPr lang="en-US" altLang="zh-TW" smtClean="0">
                <a:solidFill>
                  <a:schemeClr val="bg1"/>
                </a:solidFill>
                <a:ea typeface="新細明體" charset="-120"/>
              </a:rPr>
              <a:t>=&gt;</a:t>
            </a:r>
            <a:r>
              <a:rPr lang="en-US" altLang="zh-TW" smtClean="0">
                <a:ea typeface="新細明體" charset="-120"/>
              </a:rPr>
              <a:t> type </a:t>
            </a:r>
            <a:r>
              <a:rPr lang="en-US" altLang="zh-TW" b="1" smtClean="0">
                <a:solidFill>
                  <a:schemeClr val="tx2"/>
                </a:solidFill>
                <a:ea typeface="新細明體" charset="-120"/>
              </a:rPr>
              <a:t>R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Type </a:t>
            </a:r>
            <a:r>
              <a:rPr lang="en-US" altLang="zh-TW" b="1" smtClean="0">
                <a:solidFill>
                  <a:schemeClr val="tx2"/>
                </a:solidFill>
                <a:ea typeface="新細明體" charset="-120"/>
              </a:rPr>
              <a:t>R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bg1"/>
                </a:solidFill>
                <a:ea typeface="新細明體" charset="-120"/>
              </a:rPr>
              <a:t>=&gt;</a:t>
            </a:r>
            <a:r>
              <a:rPr lang="en-US" altLang="zh-TW" smtClean="0">
                <a:ea typeface="新細明體" charset="-120"/>
              </a:rPr>
              <a:t> new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bf(A) = 2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So, old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bf(A) = 1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So,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A</a:t>
            </a:r>
            <a:r>
              <a:rPr lang="en-US" altLang="zh-TW" smtClean="0">
                <a:ea typeface="新細明體" charset="-120"/>
              </a:rPr>
              <a:t> has a left child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B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bf(B) = 0 </a:t>
            </a:r>
            <a:r>
              <a:rPr lang="en-US" altLang="zh-TW" smtClean="0">
                <a:solidFill>
                  <a:schemeClr val="bg1"/>
                </a:solidFill>
                <a:ea typeface="新細明體" charset="-120"/>
              </a:rPr>
              <a:t>=&gt;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 R0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bf(B) = 1 </a:t>
            </a:r>
            <a:r>
              <a:rPr lang="en-US" altLang="zh-TW" smtClean="0">
                <a:solidFill>
                  <a:schemeClr val="bg1"/>
                </a:solidFill>
                <a:ea typeface="新細明體" charset="-120"/>
              </a:rPr>
              <a:t>=&gt;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 R1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bf(B) = –1 </a:t>
            </a:r>
            <a:r>
              <a:rPr lang="en-US" altLang="zh-TW" smtClean="0">
                <a:solidFill>
                  <a:schemeClr val="bg1"/>
                </a:solidFill>
                <a:ea typeface="新細明體" charset="-120"/>
              </a:rPr>
              <a:t>=&gt;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 R-1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>
              <a:lnSpc>
                <a:spcPct val="90000"/>
              </a:lnSpc>
            </a:pPr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EB533E67-1FDE-4D55-81BB-561D570EDFF7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34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zh-TW" b="1" smtClean="0">
                <a:ea typeface="新細明體" charset="-120"/>
              </a:rPr>
              <a:t>R0 Rotation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62000" y="1905000"/>
            <a:ext cx="1981200" cy="2417763"/>
            <a:chOff x="2448" y="1488"/>
            <a:chExt cx="1008" cy="1428"/>
          </a:xfrm>
        </p:grpSpPr>
        <p:sp>
          <p:nvSpPr>
            <p:cNvPr id="35888" name="Text Box 23"/>
            <p:cNvSpPr txBox="1">
              <a:spLocks noChangeArrowheads="1"/>
            </p:cNvSpPr>
            <p:nvPr/>
          </p:nvSpPr>
          <p:spPr bwMode="auto">
            <a:xfrm>
              <a:off x="2880" y="1488"/>
              <a:ext cx="2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+1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35889" name="Oval 24"/>
            <p:cNvSpPr>
              <a:spLocks noChangeArrowheads="1"/>
            </p:cNvSpPr>
            <p:nvPr/>
          </p:nvSpPr>
          <p:spPr bwMode="auto">
            <a:xfrm>
              <a:off x="2853" y="1488"/>
              <a:ext cx="288" cy="288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5890" name="Oval 25"/>
            <p:cNvSpPr>
              <a:spLocks noChangeArrowheads="1"/>
            </p:cNvSpPr>
            <p:nvPr/>
          </p:nvSpPr>
          <p:spPr bwMode="auto">
            <a:xfrm>
              <a:off x="2565" y="1872"/>
              <a:ext cx="288" cy="288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5891" name="Text Box 26"/>
            <p:cNvSpPr txBox="1">
              <a:spLocks noChangeArrowheads="1"/>
            </p:cNvSpPr>
            <p:nvPr/>
          </p:nvSpPr>
          <p:spPr bwMode="auto">
            <a:xfrm>
              <a:off x="2592" y="1872"/>
              <a:ext cx="2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35892" name="Text Box 27"/>
            <p:cNvSpPr txBox="1">
              <a:spLocks noChangeArrowheads="1"/>
            </p:cNvSpPr>
            <p:nvPr/>
          </p:nvSpPr>
          <p:spPr bwMode="auto">
            <a:xfrm>
              <a:off x="2448" y="2448"/>
              <a:ext cx="28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35893" name="Rectangle 28"/>
            <p:cNvSpPr>
              <a:spLocks noChangeArrowheads="1"/>
            </p:cNvSpPr>
            <p:nvPr/>
          </p:nvSpPr>
          <p:spPr bwMode="auto">
            <a:xfrm>
              <a:off x="2448" y="2352"/>
              <a:ext cx="192" cy="384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5894" name="Rectangle 29"/>
            <p:cNvSpPr>
              <a:spLocks noChangeArrowheads="1"/>
            </p:cNvSpPr>
            <p:nvPr/>
          </p:nvSpPr>
          <p:spPr bwMode="auto">
            <a:xfrm>
              <a:off x="2832" y="2352"/>
              <a:ext cx="192" cy="384"/>
            </a:xfrm>
            <a:prstGeom prst="rect">
              <a:avLst/>
            </a:prstGeom>
            <a:solidFill>
              <a:schemeClr val="tx2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5895" name="Text Box 30"/>
            <p:cNvSpPr txBox="1">
              <a:spLocks noChangeArrowheads="1"/>
            </p:cNvSpPr>
            <p:nvPr/>
          </p:nvSpPr>
          <p:spPr bwMode="auto">
            <a:xfrm>
              <a:off x="2832" y="2448"/>
              <a:ext cx="28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35896" name="Line 31"/>
            <p:cNvSpPr>
              <a:spLocks noChangeShapeType="1"/>
            </p:cNvSpPr>
            <p:nvPr/>
          </p:nvSpPr>
          <p:spPr bwMode="auto">
            <a:xfrm flipH="1">
              <a:off x="2832" y="1776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97" name="Line 32"/>
            <p:cNvSpPr>
              <a:spLocks noChangeShapeType="1"/>
            </p:cNvSpPr>
            <p:nvPr/>
          </p:nvSpPr>
          <p:spPr bwMode="auto">
            <a:xfrm flipH="1">
              <a:off x="2544" y="2160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98" name="Line 33"/>
            <p:cNvSpPr>
              <a:spLocks noChangeShapeType="1"/>
            </p:cNvSpPr>
            <p:nvPr/>
          </p:nvSpPr>
          <p:spPr bwMode="auto">
            <a:xfrm>
              <a:off x="2784" y="2160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99" name="Rectangle 34"/>
            <p:cNvSpPr>
              <a:spLocks noChangeArrowheads="1"/>
            </p:cNvSpPr>
            <p:nvPr/>
          </p:nvSpPr>
          <p:spPr bwMode="auto">
            <a:xfrm>
              <a:off x="3168" y="1872"/>
              <a:ext cx="192" cy="384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5900" name="Text Box 35"/>
            <p:cNvSpPr txBox="1">
              <a:spLocks noChangeArrowheads="1"/>
            </p:cNvSpPr>
            <p:nvPr/>
          </p:nvSpPr>
          <p:spPr bwMode="auto">
            <a:xfrm>
              <a:off x="3168" y="1968"/>
              <a:ext cx="28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35901" name="Line 36"/>
            <p:cNvSpPr>
              <a:spLocks noChangeShapeType="1"/>
            </p:cNvSpPr>
            <p:nvPr/>
          </p:nvSpPr>
          <p:spPr bwMode="auto">
            <a:xfrm>
              <a:off x="3120" y="172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902" name="Text Box 37"/>
            <p:cNvSpPr txBox="1">
              <a:spLocks noChangeArrowheads="1"/>
            </p:cNvSpPr>
            <p:nvPr/>
          </p:nvSpPr>
          <p:spPr bwMode="auto">
            <a:xfrm>
              <a:off x="3168" y="2256"/>
              <a:ext cx="28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35903" name="Text Box 38"/>
            <p:cNvSpPr txBox="1">
              <a:spLocks noChangeArrowheads="1"/>
            </p:cNvSpPr>
            <p:nvPr/>
          </p:nvSpPr>
          <p:spPr bwMode="auto">
            <a:xfrm>
              <a:off x="2832" y="2736"/>
              <a:ext cx="28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35904" name="Text Box 39"/>
            <p:cNvSpPr txBox="1">
              <a:spLocks noChangeArrowheads="1"/>
            </p:cNvSpPr>
            <p:nvPr/>
          </p:nvSpPr>
          <p:spPr bwMode="auto">
            <a:xfrm>
              <a:off x="2448" y="2736"/>
              <a:ext cx="28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5486400" y="2438400"/>
            <a:ext cx="685800" cy="609600"/>
            <a:chOff x="3484" y="1872"/>
            <a:chExt cx="432" cy="384"/>
          </a:xfrm>
        </p:grpSpPr>
        <p:sp>
          <p:nvSpPr>
            <p:cNvPr id="35886" name="AutoShape 61"/>
            <p:cNvSpPr>
              <a:spLocks noChangeArrowheads="1"/>
            </p:cNvSpPr>
            <p:nvPr/>
          </p:nvSpPr>
          <p:spPr bwMode="auto">
            <a:xfrm>
              <a:off x="3484" y="2112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5887" name="Text Box 62"/>
            <p:cNvSpPr txBox="1">
              <a:spLocks noChangeArrowheads="1"/>
            </p:cNvSpPr>
            <p:nvPr/>
          </p:nvSpPr>
          <p:spPr bwMode="auto">
            <a:xfrm>
              <a:off x="3532" y="187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R0</a:t>
              </a:r>
            </a:p>
          </p:txBody>
        </p:sp>
      </p:grp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730250" y="4325938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Before deletion</a:t>
            </a: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2940050" y="1828800"/>
            <a:ext cx="2590800" cy="2894013"/>
            <a:chOff x="1852" y="1152"/>
            <a:chExt cx="1632" cy="1823"/>
          </a:xfrm>
        </p:grpSpPr>
        <p:sp>
          <p:nvSpPr>
            <p:cNvPr id="35868" name="Text Box 4"/>
            <p:cNvSpPr txBox="1">
              <a:spLocks noChangeArrowheads="1"/>
            </p:cNvSpPr>
            <p:nvPr/>
          </p:nvSpPr>
          <p:spPr bwMode="auto">
            <a:xfrm>
              <a:off x="2475" y="115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+2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35869" name="Oval 5"/>
            <p:cNvSpPr>
              <a:spLocks noChangeArrowheads="1"/>
            </p:cNvSpPr>
            <p:nvPr/>
          </p:nvSpPr>
          <p:spPr bwMode="auto">
            <a:xfrm>
              <a:off x="2441" y="1152"/>
              <a:ext cx="370" cy="307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5870" name="Oval 6"/>
            <p:cNvSpPr>
              <a:spLocks noChangeArrowheads="1"/>
            </p:cNvSpPr>
            <p:nvPr/>
          </p:nvSpPr>
          <p:spPr bwMode="auto">
            <a:xfrm>
              <a:off x="2070" y="1562"/>
              <a:ext cx="371" cy="30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5871" name="Text Box 7"/>
            <p:cNvSpPr txBox="1">
              <a:spLocks noChangeArrowheads="1"/>
            </p:cNvSpPr>
            <p:nvPr/>
          </p:nvSpPr>
          <p:spPr bwMode="auto">
            <a:xfrm>
              <a:off x="2105" y="156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35872" name="Text Box 8"/>
            <p:cNvSpPr txBox="1">
              <a:spLocks noChangeArrowheads="1"/>
            </p:cNvSpPr>
            <p:nvPr/>
          </p:nvSpPr>
          <p:spPr bwMode="auto">
            <a:xfrm>
              <a:off x="1920" y="217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35873" name="Rectangle 9"/>
            <p:cNvSpPr>
              <a:spLocks noChangeArrowheads="1"/>
            </p:cNvSpPr>
            <p:nvPr/>
          </p:nvSpPr>
          <p:spPr bwMode="auto">
            <a:xfrm>
              <a:off x="1920" y="2074"/>
              <a:ext cx="247" cy="410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5874" name="Rectangle 10"/>
            <p:cNvSpPr>
              <a:spLocks noChangeArrowheads="1"/>
            </p:cNvSpPr>
            <p:nvPr/>
          </p:nvSpPr>
          <p:spPr bwMode="auto">
            <a:xfrm>
              <a:off x="2414" y="2074"/>
              <a:ext cx="247" cy="410"/>
            </a:xfrm>
            <a:prstGeom prst="rect">
              <a:avLst/>
            </a:prstGeom>
            <a:solidFill>
              <a:schemeClr val="tx2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5875" name="Text Box 11"/>
            <p:cNvSpPr txBox="1">
              <a:spLocks noChangeArrowheads="1"/>
            </p:cNvSpPr>
            <p:nvPr/>
          </p:nvSpPr>
          <p:spPr bwMode="auto">
            <a:xfrm>
              <a:off x="2414" y="217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35876" name="Line 12"/>
            <p:cNvSpPr>
              <a:spLocks noChangeShapeType="1"/>
            </p:cNvSpPr>
            <p:nvPr/>
          </p:nvSpPr>
          <p:spPr bwMode="auto">
            <a:xfrm flipH="1">
              <a:off x="2414" y="1459"/>
              <a:ext cx="123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7" name="Line 13"/>
            <p:cNvSpPr>
              <a:spLocks noChangeShapeType="1"/>
            </p:cNvSpPr>
            <p:nvPr/>
          </p:nvSpPr>
          <p:spPr bwMode="auto">
            <a:xfrm flipH="1">
              <a:off x="2043" y="1869"/>
              <a:ext cx="12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8" name="Line 14"/>
            <p:cNvSpPr>
              <a:spLocks noChangeShapeType="1"/>
            </p:cNvSpPr>
            <p:nvPr/>
          </p:nvSpPr>
          <p:spPr bwMode="auto">
            <a:xfrm>
              <a:off x="2352" y="1869"/>
              <a:ext cx="185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9" name="Rectangle 15"/>
            <p:cNvSpPr>
              <a:spLocks noChangeArrowheads="1"/>
            </p:cNvSpPr>
            <p:nvPr/>
          </p:nvSpPr>
          <p:spPr bwMode="auto">
            <a:xfrm>
              <a:off x="2846" y="1562"/>
              <a:ext cx="247" cy="310"/>
            </a:xfrm>
            <a:prstGeom prst="rect">
              <a:avLst/>
            </a:prstGeom>
            <a:solidFill>
              <a:srgbClr val="FFFF00">
                <a:alpha val="43137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5880" name="Text Box 16"/>
            <p:cNvSpPr txBox="1">
              <a:spLocks noChangeArrowheads="1"/>
            </p:cNvSpPr>
            <p:nvPr/>
          </p:nvSpPr>
          <p:spPr bwMode="auto">
            <a:xfrm>
              <a:off x="2832" y="163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A’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35881" name="Line 17"/>
            <p:cNvSpPr>
              <a:spLocks noChangeShapeType="1"/>
            </p:cNvSpPr>
            <p:nvPr/>
          </p:nvSpPr>
          <p:spPr bwMode="auto">
            <a:xfrm>
              <a:off x="2784" y="1408"/>
              <a:ext cx="185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2" name="Text Box 18"/>
            <p:cNvSpPr txBox="1">
              <a:spLocks noChangeArrowheads="1"/>
            </p:cNvSpPr>
            <p:nvPr/>
          </p:nvSpPr>
          <p:spPr bwMode="auto">
            <a:xfrm>
              <a:off x="2832" y="187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hlink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35883" name="Text Box 19"/>
            <p:cNvSpPr txBox="1">
              <a:spLocks noChangeArrowheads="1"/>
            </p:cNvSpPr>
            <p:nvPr/>
          </p:nvSpPr>
          <p:spPr bwMode="auto">
            <a:xfrm>
              <a:off x="2414" y="2484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35884" name="Text Box 20"/>
            <p:cNvSpPr txBox="1">
              <a:spLocks noChangeArrowheads="1"/>
            </p:cNvSpPr>
            <p:nvPr/>
          </p:nvSpPr>
          <p:spPr bwMode="auto">
            <a:xfrm>
              <a:off x="1940" y="249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  <a:endParaRPr lang="en-US" altLang="zh-TW" sz="1400" b="1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35885" name="Text Box 64"/>
            <p:cNvSpPr txBox="1">
              <a:spLocks noChangeArrowheads="1"/>
            </p:cNvSpPr>
            <p:nvPr/>
          </p:nvSpPr>
          <p:spPr bwMode="auto">
            <a:xfrm>
              <a:off x="1852" y="2725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After deleting from </a:t>
              </a:r>
              <a:r>
                <a:rPr lang="en-US" altLang="zh-TW" sz="2000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2000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6400800" y="1828800"/>
            <a:ext cx="2263775" cy="2894013"/>
            <a:chOff x="4032" y="1152"/>
            <a:chExt cx="1426" cy="1823"/>
          </a:xfrm>
        </p:grpSpPr>
        <p:sp>
          <p:nvSpPr>
            <p:cNvPr id="35850" name="Oval 41"/>
            <p:cNvSpPr>
              <a:spLocks noChangeArrowheads="1"/>
            </p:cNvSpPr>
            <p:nvPr/>
          </p:nvSpPr>
          <p:spPr bwMode="auto">
            <a:xfrm>
              <a:off x="4683" y="1632"/>
              <a:ext cx="370" cy="288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5851" name="Text Box 42"/>
            <p:cNvSpPr txBox="1">
              <a:spLocks noChangeArrowheads="1"/>
            </p:cNvSpPr>
            <p:nvPr/>
          </p:nvSpPr>
          <p:spPr bwMode="auto">
            <a:xfrm>
              <a:off x="4717" y="163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+1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35852" name="Oval 43"/>
            <p:cNvSpPr>
              <a:spLocks noChangeArrowheads="1"/>
            </p:cNvSpPr>
            <p:nvPr/>
          </p:nvSpPr>
          <p:spPr bwMode="auto">
            <a:xfrm>
              <a:off x="4298" y="1152"/>
              <a:ext cx="371" cy="2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5853" name="Text Box 44"/>
            <p:cNvSpPr txBox="1">
              <a:spLocks noChangeArrowheads="1"/>
            </p:cNvSpPr>
            <p:nvPr/>
          </p:nvSpPr>
          <p:spPr bwMode="auto">
            <a:xfrm>
              <a:off x="4333" y="115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-1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35854" name="Rectangle 45"/>
            <p:cNvSpPr>
              <a:spLocks noChangeArrowheads="1"/>
            </p:cNvSpPr>
            <p:nvPr/>
          </p:nvSpPr>
          <p:spPr bwMode="auto">
            <a:xfrm>
              <a:off x="4543" y="2055"/>
              <a:ext cx="247" cy="384"/>
            </a:xfrm>
            <a:prstGeom prst="rect">
              <a:avLst/>
            </a:prstGeom>
            <a:solidFill>
              <a:schemeClr val="tx2">
                <a:alpha val="4509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5855" name="Text Box 46"/>
            <p:cNvSpPr txBox="1">
              <a:spLocks noChangeArrowheads="1"/>
            </p:cNvSpPr>
            <p:nvPr/>
          </p:nvSpPr>
          <p:spPr bwMode="auto">
            <a:xfrm>
              <a:off x="4543" y="2151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35856" name="Line 47"/>
            <p:cNvSpPr>
              <a:spLocks noChangeShapeType="1"/>
            </p:cNvSpPr>
            <p:nvPr/>
          </p:nvSpPr>
          <p:spPr bwMode="auto">
            <a:xfrm flipH="1">
              <a:off x="4271" y="1440"/>
              <a:ext cx="1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7" name="Line 48"/>
            <p:cNvSpPr>
              <a:spLocks noChangeShapeType="1"/>
            </p:cNvSpPr>
            <p:nvPr/>
          </p:nvSpPr>
          <p:spPr bwMode="auto">
            <a:xfrm>
              <a:off x="4580" y="1440"/>
              <a:ext cx="185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8" name="Rectangle 49"/>
            <p:cNvSpPr>
              <a:spLocks noChangeArrowheads="1"/>
            </p:cNvSpPr>
            <p:nvPr/>
          </p:nvSpPr>
          <p:spPr bwMode="auto">
            <a:xfrm>
              <a:off x="5088" y="2016"/>
              <a:ext cx="247" cy="288"/>
            </a:xfrm>
            <a:prstGeom prst="rect">
              <a:avLst/>
            </a:prstGeom>
            <a:solidFill>
              <a:srgbClr val="FFFF00">
                <a:alpha val="43137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5088" y="2064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A’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35860" name="Line 51"/>
            <p:cNvSpPr>
              <a:spLocks noChangeShapeType="1"/>
            </p:cNvSpPr>
            <p:nvPr/>
          </p:nvSpPr>
          <p:spPr bwMode="auto">
            <a:xfrm>
              <a:off x="5026" y="1872"/>
              <a:ext cx="18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5088" y="2304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hlink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35862" name="Text Box 53"/>
            <p:cNvSpPr txBox="1">
              <a:spLocks noChangeArrowheads="1"/>
            </p:cNvSpPr>
            <p:nvPr/>
          </p:nvSpPr>
          <p:spPr bwMode="auto">
            <a:xfrm>
              <a:off x="4543" y="2439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35863" name="Text Box 54"/>
            <p:cNvSpPr txBox="1">
              <a:spLocks noChangeArrowheads="1"/>
            </p:cNvSpPr>
            <p:nvPr/>
          </p:nvSpPr>
          <p:spPr bwMode="auto">
            <a:xfrm>
              <a:off x="4196" y="2304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  <a:endParaRPr lang="en-US" altLang="zh-TW" sz="1400" b="1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35864" name="Text Box 56"/>
            <p:cNvSpPr txBox="1">
              <a:spLocks noChangeArrowheads="1"/>
            </p:cNvSpPr>
            <p:nvPr/>
          </p:nvSpPr>
          <p:spPr bwMode="auto">
            <a:xfrm>
              <a:off x="4148" y="1795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35865" name="Rectangle 57"/>
            <p:cNvSpPr>
              <a:spLocks noChangeArrowheads="1"/>
            </p:cNvSpPr>
            <p:nvPr/>
          </p:nvSpPr>
          <p:spPr bwMode="auto">
            <a:xfrm>
              <a:off x="4148" y="1632"/>
              <a:ext cx="247" cy="653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5866" name="Line 59"/>
            <p:cNvSpPr>
              <a:spLocks noChangeShapeType="1"/>
            </p:cNvSpPr>
            <p:nvPr/>
          </p:nvSpPr>
          <p:spPr bwMode="auto">
            <a:xfrm flipH="1">
              <a:off x="4687" y="1911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7" name="Text Box 65"/>
            <p:cNvSpPr txBox="1">
              <a:spLocks noChangeArrowheads="1"/>
            </p:cNvSpPr>
            <p:nvPr/>
          </p:nvSpPr>
          <p:spPr bwMode="auto">
            <a:xfrm>
              <a:off x="4032" y="2725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After R0 rotation</a:t>
              </a:r>
              <a:endParaRPr lang="en-US" altLang="zh-TW" sz="2000" i="1" baseline="-25000">
                <a:solidFill>
                  <a:schemeClr val="tx1"/>
                </a:solidFill>
                <a:ea typeface="新細明體" charset="-120"/>
              </a:endParaRPr>
            </a:p>
          </p:txBody>
        </p:sp>
      </p:grpSp>
      <p:sp>
        <p:nvSpPr>
          <p:cNvPr id="539714" name="Rectangle 66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1447800"/>
          </a:xfrm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Subtree height is unchanged.</a:t>
            </a:r>
          </a:p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No further adjustments to be done.</a:t>
            </a:r>
          </a:p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Similar to LL rotation.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3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53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539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539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711" grpId="0"/>
      <p:bldP spid="5397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0E248569-84E1-4BD8-AA19-26E66123A116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35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zh-TW" b="1" smtClean="0">
                <a:ea typeface="新細明體" charset="-120"/>
              </a:rPr>
              <a:t>R1 Rotation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3048000" y="1905000"/>
            <a:ext cx="2057400" cy="2438400"/>
            <a:chOff x="1948" y="1488"/>
            <a:chExt cx="1296" cy="1536"/>
          </a:xfrm>
        </p:grpSpPr>
        <p:sp>
          <p:nvSpPr>
            <p:cNvPr id="36912" name="Text Box 3"/>
            <p:cNvSpPr txBox="1">
              <a:spLocks noChangeArrowheads="1"/>
            </p:cNvSpPr>
            <p:nvPr/>
          </p:nvSpPr>
          <p:spPr bwMode="auto">
            <a:xfrm>
              <a:off x="2503" y="1488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+2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36913" name="Oval 4"/>
            <p:cNvSpPr>
              <a:spLocks noChangeArrowheads="1"/>
            </p:cNvSpPr>
            <p:nvPr/>
          </p:nvSpPr>
          <p:spPr bwMode="auto">
            <a:xfrm>
              <a:off x="2469" y="1488"/>
              <a:ext cx="370" cy="307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6914" name="Oval 5"/>
            <p:cNvSpPr>
              <a:spLocks noChangeArrowheads="1"/>
            </p:cNvSpPr>
            <p:nvPr/>
          </p:nvSpPr>
          <p:spPr bwMode="auto">
            <a:xfrm>
              <a:off x="2098" y="1898"/>
              <a:ext cx="371" cy="30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6915" name="Text Box 6"/>
            <p:cNvSpPr txBox="1">
              <a:spLocks noChangeArrowheads="1"/>
            </p:cNvSpPr>
            <p:nvPr/>
          </p:nvSpPr>
          <p:spPr bwMode="auto">
            <a:xfrm>
              <a:off x="2133" y="1898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+1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36916" name="Text Box 7"/>
            <p:cNvSpPr txBox="1">
              <a:spLocks noChangeArrowheads="1"/>
            </p:cNvSpPr>
            <p:nvPr/>
          </p:nvSpPr>
          <p:spPr bwMode="auto">
            <a:xfrm>
              <a:off x="1948" y="251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36917" name="Rectangle 8"/>
            <p:cNvSpPr>
              <a:spLocks noChangeArrowheads="1"/>
            </p:cNvSpPr>
            <p:nvPr/>
          </p:nvSpPr>
          <p:spPr bwMode="auto">
            <a:xfrm>
              <a:off x="1948" y="2410"/>
              <a:ext cx="247" cy="410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6918" name="Rectangle 9"/>
            <p:cNvSpPr>
              <a:spLocks noChangeArrowheads="1"/>
            </p:cNvSpPr>
            <p:nvPr/>
          </p:nvSpPr>
          <p:spPr bwMode="auto">
            <a:xfrm>
              <a:off x="2448" y="2410"/>
              <a:ext cx="240" cy="278"/>
            </a:xfrm>
            <a:prstGeom prst="rect">
              <a:avLst/>
            </a:prstGeom>
            <a:solidFill>
              <a:schemeClr val="tx2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6919" name="Text Box 10"/>
            <p:cNvSpPr txBox="1">
              <a:spLocks noChangeArrowheads="1"/>
            </p:cNvSpPr>
            <p:nvPr/>
          </p:nvSpPr>
          <p:spPr bwMode="auto">
            <a:xfrm>
              <a:off x="2448" y="2448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36920" name="Line 11"/>
            <p:cNvSpPr>
              <a:spLocks noChangeShapeType="1"/>
            </p:cNvSpPr>
            <p:nvPr/>
          </p:nvSpPr>
          <p:spPr bwMode="auto">
            <a:xfrm flipH="1">
              <a:off x="2442" y="1795"/>
              <a:ext cx="123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21" name="Line 12"/>
            <p:cNvSpPr>
              <a:spLocks noChangeShapeType="1"/>
            </p:cNvSpPr>
            <p:nvPr/>
          </p:nvSpPr>
          <p:spPr bwMode="auto">
            <a:xfrm flipH="1">
              <a:off x="2071" y="2205"/>
              <a:ext cx="12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22" name="Line 13"/>
            <p:cNvSpPr>
              <a:spLocks noChangeShapeType="1"/>
            </p:cNvSpPr>
            <p:nvPr/>
          </p:nvSpPr>
          <p:spPr bwMode="auto">
            <a:xfrm>
              <a:off x="2380" y="2205"/>
              <a:ext cx="185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23" name="Rectangle 14"/>
            <p:cNvSpPr>
              <a:spLocks noChangeArrowheads="1"/>
            </p:cNvSpPr>
            <p:nvPr/>
          </p:nvSpPr>
          <p:spPr bwMode="auto">
            <a:xfrm>
              <a:off x="2874" y="1898"/>
              <a:ext cx="247" cy="409"/>
            </a:xfrm>
            <a:prstGeom prst="rect">
              <a:avLst/>
            </a:prstGeom>
            <a:solidFill>
              <a:srgbClr val="FFFF00">
                <a:alpha val="43137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6924" name="Text Box 15"/>
            <p:cNvSpPr txBox="1">
              <a:spLocks noChangeArrowheads="1"/>
            </p:cNvSpPr>
            <p:nvPr/>
          </p:nvSpPr>
          <p:spPr bwMode="auto">
            <a:xfrm>
              <a:off x="2874" y="200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A’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36925" name="Line 16"/>
            <p:cNvSpPr>
              <a:spLocks noChangeShapeType="1"/>
            </p:cNvSpPr>
            <p:nvPr/>
          </p:nvSpPr>
          <p:spPr bwMode="auto">
            <a:xfrm>
              <a:off x="2812" y="1744"/>
              <a:ext cx="185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26" name="Text Box 17"/>
            <p:cNvSpPr txBox="1">
              <a:spLocks noChangeArrowheads="1"/>
            </p:cNvSpPr>
            <p:nvPr/>
          </p:nvSpPr>
          <p:spPr bwMode="auto">
            <a:xfrm>
              <a:off x="2874" y="2307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hlink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36927" name="Text Box 18"/>
            <p:cNvSpPr txBox="1">
              <a:spLocks noChangeArrowheads="1"/>
            </p:cNvSpPr>
            <p:nvPr/>
          </p:nvSpPr>
          <p:spPr bwMode="auto">
            <a:xfrm>
              <a:off x="2442" y="282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36928" name="Text Box 19"/>
            <p:cNvSpPr txBox="1">
              <a:spLocks noChangeArrowheads="1"/>
            </p:cNvSpPr>
            <p:nvPr/>
          </p:nvSpPr>
          <p:spPr bwMode="auto">
            <a:xfrm>
              <a:off x="1968" y="283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  <a:endParaRPr lang="en-US" altLang="zh-TW" sz="1400" b="1">
                <a:solidFill>
                  <a:schemeClr val="tx1"/>
                </a:solidFill>
                <a:ea typeface="新細明體" charset="-120"/>
              </a:endParaRPr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762000" y="1981200"/>
            <a:ext cx="1981200" cy="2417763"/>
            <a:chOff x="508" y="1536"/>
            <a:chExt cx="1248" cy="1523"/>
          </a:xfrm>
        </p:grpSpPr>
        <p:sp>
          <p:nvSpPr>
            <p:cNvPr id="36895" name="Text Box 21"/>
            <p:cNvSpPr txBox="1">
              <a:spLocks noChangeArrowheads="1"/>
            </p:cNvSpPr>
            <p:nvPr/>
          </p:nvSpPr>
          <p:spPr bwMode="auto">
            <a:xfrm>
              <a:off x="1043" y="153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+1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36896" name="Oval 22"/>
            <p:cNvSpPr>
              <a:spLocks noChangeArrowheads="1"/>
            </p:cNvSpPr>
            <p:nvPr/>
          </p:nvSpPr>
          <p:spPr bwMode="auto">
            <a:xfrm>
              <a:off x="1009" y="1536"/>
              <a:ext cx="357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6897" name="Oval 23"/>
            <p:cNvSpPr>
              <a:spLocks noChangeArrowheads="1"/>
            </p:cNvSpPr>
            <p:nvPr/>
          </p:nvSpPr>
          <p:spPr bwMode="auto">
            <a:xfrm>
              <a:off x="653" y="1946"/>
              <a:ext cx="356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6898" name="Text Box 24"/>
            <p:cNvSpPr txBox="1">
              <a:spLocks noChangeArrowheads="1"/>
            </p:cNvSpPr>
            <p:nvPr/>
          </p:nvSpPr>
          <p:spPr bwMode="auto">
            <a:xfrm>
              <a:off x="686" y="194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+1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36899" name="Text Box 25"/>
            <p:cNvSpPr txBox="1">
              <a:spLocks noChangeArrowheads="1"/>
            </p:cNvSpPr>
            <p:nvPr/>
          </p:nvSpPr>
          <p:spPr bwMode="auto">
            <a:xfrm>
              <a:off x="508" y="2560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36900" name="Rectangle 26"/>
            <p:cNvSpPr>
              <a:spLocks noChangeArrowheads="1"/>
            </p:cNvSpPr>
            <p:nvPr/>
          </p:nvSpPr>
          <p:spPr bwMode="auto">
            <a:xfrm>
              <a:off x="508" y="2457"/>
              <a:ext cx="238" cy="410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6901" name="Rectangle 27"/>
            <p:cNvSpPr>
              <a:spLocks noChangeArrowheads="1"/>
            </p:cNvSpPr>
            <p:nvPr/>
          </p:nvSpPr>
          <p:spPr bwMode="auto">
            <a:xfrm>
              <a:off x="960" y="2457"/>
              <a:ext cx="261" cy="279"/>
            </a:xfrm>
            <a:prstGeom prst="rect">
              <a:avLst/>
            </a:prstGeom>
            <a:solidFill>
              <a:schemeClr val="tx2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6902" name="Text Box 28"/>
            <p:cNvSpPr txBox="1">
              <a:spLocks noChangeArrowheads="1"/>
            </p:cNvSpPr>
            <p:nvPr/>
          </p:nvSpPr>
          <p:spPr bwMode="auto">
            <a:xfrm>
              <a:off x="960" y="2496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36903" name="Line 29"/>
            <p:cNvSpPr>
              <a:spLocks noChangeShapeType="1"/>
            </p:cNvSpPr>
            <p:nvPr/>
          </p:nvSpPr>
          <p:spPr bwMode="auto">
            <a:xfrm flipH="1">
              <a:off x="983" y="1843"/>
              <a:ext cx="119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4" name="Line 30"/>
            <p:cNvSpPr>
              <a:spLocks noChangeShapeType="1"/>
            </p:cNvSpPr>
            <p:nvPr/>
          </p:nvSpPr>
          <p:spPr bwMode="auto">
            <a:xfrm flipH="1">
              <a:off x="627" y="2253"/>
              <a:ext cx="119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5" name="Line 31"/>
            <p:cNvSpPr>
              <a:spLocks noChangeShapeType="1"/>
            </p:cNvSpPr>
            <p:nvPr/>
          </p:nvSpPr>
          <p:spPr bwMode="auto">
            <a:xfrm>
              <a:off x="924" y="2253"/>
              <a:ext cx="17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6" name="Rectangle 32"/>
            <p:cNvSpPr>
              <a:spLocks noChangeArrowheads="1"/>
            </p:cNvSpPr>
            <p:nvPr/>
          </p:nvSpPr>
          <p:spPr bwMode="auto">
            <a:xfrm>
              <a:off x="1399" y="1946"/>
              <a:ext cx="238" cy="409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6907" name="Text Box 33"/>
            <p:cNvSpPr txBox="1">
              <a:spLocks noChangeArrowheads="1"/>
            </p:cNvSpPr>
            <p:nvPr/>
          </p:nvSpPr>
          <p:spPr bwMode="auto">
            <a:xfrm>
              <a:off x="1399" y="2048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36908" name="Line 34"/>
            <p:cNvSpPr>
              <a:spLocks noChangeShapeType="1"/>
            </p:cNvSpPr>
            <p:nvPr/>
          </p:nvSpPr>
          <p:spPr bwMode="auto">
            <a:xfrm>
              <a:off x="1340" y="1792"/>
              <a:ext cx="17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9" name="Text Box 35"/>
            <p:cNvSpPr txBox="1">
              <a:spLocks noChangeArrowheads="1"/>
            </p:cNvSpPr>
            <p:nvPr/>
          </p:nvSpPr>
          <p:spPr bwMode="auto">
            <a:xfrm>
              <a:off x="1399" y="2355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36910" name="Text Box 36"/>
            <p:cNvSpPr txBox="1">
              <a:spLocks noChangeArrowheads="1"/>
            </p:cNvSpPr>
            <p:nvPr/>
          </p:nvSpPr>
          <p:spPr bwMode="auto">
            <a:xfrm>
              <a:off x="960" y="2784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36911" name="Text Box 37"/>
            <p:cNvSpPr txBox="1">
              <a:spLocks noChangeArrowheads="1"/>
            </p:cNvSpPr>
            <p:nvPr/>
          </p:nvSpPr>
          <p:spPr bwMode="auto">
            <a:xfrm>
              <a:off x="508" y="2867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6584950" y="1905000"/>
            <a:ext cx="2079625" cy="2347913"/>
            <a:chOff x="4176" y="1488"/>
            <a:chExt cx="1310" cy="1479"/>
          </a:xfrm>
        </p:grpSpPr>
        <p:sp>
          <p:nvSpPr>
            <p:cNvPr id="36878" name="Oval 38"/>
            <p:cNvSpPr>
              <a:spLocks noChangeArrowheads="1"/>
            </p:cNvSpPr>
            <p:nvPr/>
          </p:nvSpPr>
          <p:spPr bwMode="auto">
            <a:xfrm>
              <a:off x="4711" y="1968"/>
              <a:ext cx="370" cy="288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6879" name="Text Box 39"/>
            <p:cNvSpPr txBox="1">
              <a:spLocks noChangeArrowheads="1"/>
            </p:cNvSpPr>
            <p:nvPr/>
          </p:nvSpPr>
          <p:spPr bwMode="auto">
            <a:xfrm>
              <a:off x="4745" y="1968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36880" name="Oval 40"/>
            <p:cNvSpPr>
              <a:spLocks noChangeArrowheads="1"/>
            </p:cNvSpPr>
            <p:nvPr/>
          </p:nvSpPr>
          <p:spPr bwMode="auto">
            <a:xfrm>
              <a:off x="4326" y="1488"/>
              <a:ext cx="371" cy="2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6881" name="Text Box 41"/>
            <p:cNvSpPr txBox="1">
              <a:spLocks noChangeArrowheads="1"/>
            </p:cNvSpPr>
            <p:nvPr/>
          </p:nvSpPr>
          <p:spPr bwMode="auto">
            <a:xfrm>
              <a:off x="4361" y="1488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36882" name="Rectangle 42"/>
            <p:cNvSpPr>
              <a:spLocks noChangeArrowheads="1"/>
            </p:cNvSpPr>
            <p:nvPr/>
          </p:nvSpPr>
          <p:spPr bwMode="auto">
            <a:xfrm>
              <a:off x="4571" y="2391"/>
              <a:ext cx="247" cy="384"/>
            </a:xfrm>
            <a:prstGeom prst="rect">
              <a:avLst/>
            </a:prstGeom>
            <a:solidFill>
              <a:schemeClr val="tx2">
                <a:alpha val="4509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6883" name="Text Box 43"/>
            <p:cNvSpPr txBox="1">
              <a:spLocks noChangeArrowheads="1"/>
            </p:cNvSpPr>
            <p:nvPr/>
          </p:nvSpPr>
          <p:spPr bwMode="auto">
            <a:xfrm>
              <a:off x="4571" y="2487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36884" name="Line 44"/>
            <p:cNvSpPr>
              <a:spLocks noChangeShapeType="1"/>
            </p:cNvSpPr>
            <p:nvPr/>
          </p:nvSpPr>
          <p:spPr bwMode="auto">
            <a:xfrm flipH="1">
              <a:off x="4299" y="1776"/>
              <a:ext cx="1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5" name="Line 45"/>
            <p:cNvSpPr>
              <a:spLocks noChangeShapeType="1"/>
            </p:cNvSpPr>
            <p:nvPr/>
          </p:nvSpPr>
          <p:spPr bwMode="auto">
            <a:xfrm>
              <a:off x="4608" y="1776"/>
              <a:ext cx="185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6" name="Rectangle 46"/>
            <p:cNvSpPr>
              <a:spLocks noChangeArrowheads="1"/>
            </p:cNvSpPr>
            <p:nvPr/>
          </p:nvSpPr>
          <p:spPr bwMode="auto">
            <a:xfrm>
              <a:off x="5116" y="2352"/>
              <a:ext cx="247" cy="384"/>
            </a:xfrm>
            <a:prstGeom prst="rect">
              <a:avLst/>
            </a:prstGeom>
            <a:solidFill>
              <a:srgbClr val="FFFF00">
                <a:alpha val="43137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6887" name="Text Box 47"/>
            <p:cNvSpPr txBox="1">
              <a:spLocks noChangeArrowheads="1"/>
            </p:cNvSpPr>
            <p:nvPr/>
          </p:nvSpPr>
          <p:spPr bwMode="auto">
            <a:xfrm>
              <a:off x="5116" y="2448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A’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36888" name="Line 48"/>
            <p:cNvSpPr>
              <a:spLocks noChangeShapeType="1"/>
            </p:cNvSpPr>
            <p:nvPr/>
          </p:nvSpPr>
          <p:spPr bwMode="auto">
            <a:xfrm>
              <a:off x="5054" y="2208"/>
              <a:ext cx="18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9" name="Text Box 49"/>
            <p:cNvSpPr txBox="1">
              <a:spLocks noChangeArrowheads="1"/>
            </p:cNvSpPr>
            <p:nvPr/>
          </p:nvSpPr>
          <p:spPr bwMode="auto">
            <a:xfrm>
              <a:off x="5116" y="27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hlink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36890" name="Text Box 50"/>
            <p:cNvSpPr txBox="1">
              <a:spLocks noChangeArrowheads="1"/>
            </p:cNvSpPr>
            <p:nvPr/>
          </p:nvSpPr>
          <p:spPr bwMode="auto">
            <a:xfrm>
              <a:off x="4571" y="2775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36891" name="Text Box 51"/>
            <p:cNvSpPr txBox="1">
              <a:spLocks noChangeArrowheads="1"/>
            </p:cNvSpPr>
            <p:nvPr/>
          </p:nvSpPr>
          <p:spPr bwMode="auto">
            <a:xfrm>
              <a:off x="4224" y="264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  <a:endParaRPr lang="en-US" altLang="zh-TW" sz="1400" b="1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36892" name="Text Box 52"/>
            <p:cNvSpPr txBox="1">
              <a:spLocks noChangeArrowheads="1"/>
            </p:cNvSpPr>
            <p:nvPr/>
          </p:nvSpPr>
          <p:spPr bwMode="auto">
            <a:xfrm>
              <a:off x="4176" y="2131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36893" name="Rectangle 53"/>
            <p:cNvSpPr>
              <a:spLocks noChangeArrowheads="1"/>
            </p:cNvSpPr>
            <p:nvPr/>
          </p:nvSpPr>
          <p:spPr bwMode="auto">
            <a:xfrm>
              <a:off x="4176" y="1968"/>
              <a:ext cx="247" cy="653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6894" name="Line 54"/>
            <p:cNvSpPr>
              <a:spLocks noChangeShapeType="1"/>
            </p:cNvSpPr>
            <p:nvPr/>
          </p:nvSpPr>
          <p:spPr bwMode="auto">
            <a:xfrm flipH="1">
              <a:off x="4715" y="2247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5486400" y="2514600"/>
            <a:ext cx="685800" cy="609600"/>
            <a:chOff x="3484" y="1872"/>
            <a:chExt cx="432" cy="384"/>
          </a:xfrm>
        </p:grpSpPr>
        <p:sp>
          <p:nvSpPr>
            <p:cNvPr id="36876" name="AutoShape 56"/>
            <p:cNvSpPr>
              <a:spLocks noChangeArrowheads="1"/>
            </p:cNvSpPr>
            <p:nvPr/>
          </p:nvSpPr>
          <p:spPr bwMode="auto">
            <a:xfrm>
              <a:off x="3484" y="2112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6877" name="Text Box 57"/>
            <p:cNvSpPr txBox="1">
              <a:spLocks noChangeArrowheads="1"/>
            </p:cNvSpPr>
            <p:nvPr/>
          </p:nvSpPr>
          <p:spPr bwMode="auto">
            <a:xfrm>
              <a:off x="3532" y="187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R1</a:t>
              </a:r>
            </a:p>
          </p:txBody>
        </p:sp>
      </p:grpSp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806450" y="43434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Before deletion</a:t>
            </a:r>
          </a:p>
        </p:txBody>
      </p:sp>
      <p:sp>
        <p:nvSpPr>
          <p:cNvPr id="540731" name="Text Box 59"/>
          <p:cNvSpPr txBox="1">
            <a:spLocks noChangeArrowheads="1"/>
          </p:cNvSpPr>
          <p:nvPr/>
        </p:nvSpPr>
        <p:spPr bwMode="auto">
          <a:xfrm>
            <a:off x="3016250" y="43434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deleting from </a:t>
            </a:r>
            <a:r>
              <a:rPr lang="en-US" altLang="zh-TW" sz="2000" i="1">
                <a:solidFill>
                  <a:schemeClr val="tx1"/>
                </a:solidFill>
                <a:ea typeface="新細明體" charset="-120"/>
              </a:rPr>
              <a:t>A</a:t>
            </a:r>
            <a:r>
              <a:rPr lang="en-US" altLang="zh-TW" sz="2000" i="1" baseline="-25000">
                <a:solidFill>
                  <a:schemeClr val="tx1"/>
                </a:solidFill>
                <a:ea typeface="新細明體" charset="-120"/>
              </a:rPr>
              <a:t>R</a:t>
            </a:r>
          </a:p>
        </p:txBody>
      </p:sp>
      <p:sp>
        <p:nvSpPr>
          <p:cNvPr id="540732" name="Text Box 60"/>
          <p:cNvSpPr txBox="1">
            <a:spLocks noChangeArrowheads="1"/>
          </p:cNvSpPr>
          <p:nvPr/>
        </p:nvSpPr>
        <p:spPr bwMode="auto">
          <a:xfrm>
            <a:off x="6477000" y="43434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R0 rotation</a:t>
            </a:r>
            <a:endParaRPr lang="en-US" altLang="zh-TW" sz="2000" i="1" baseline="-250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40733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772400" cy="1295400"/>
          </a:xfrm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Subtree height is reduced by 1.</a:t>
            </a:r>
          </a:p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Must continue on path to root.</a:t>
            </a:r>
          </a:p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Similar to LL and R0 rotations.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4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4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4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0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0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0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30" grpId="0"/>
      <p:bldP spid="540731" grpId="0"/>
      <p:bldP spid="540732" grpId="0"/>
      <p:bldP spid="54073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772E871D-850F-4DF5-947C-FFC072509B95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36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zh-TW" b="1" smtClean="0">
                <a:ea typeface="新細明體" charset="-120"/>
              </a:rPr>
              <a:t>R-1 Rotation</a:t>
            </a:r>
          </a:p>
        </p:txBody>
      </p:sp>
      <p:grpSp>
        <p:nvGrpSpPr>
          <p:cNvPr id="37892" name="Group 102"/>
          <p:cNvGrpSpPr>
            <a:grpSpLocks/>
          </p:cNvGrpSpPr>
          <p:nvPr/>
        </p:nvGrpSpPr>
        <p:grpSpPr bwMode="auto">
          <a:xfrm>
            <a:off x="304800" y="1504950"/>
            <a:ext cx="8809038" cy="3463925"/>
            <a:chOff x="192" y="948"/>
            <a:chExt cx="5549" cy="2182"/>
          </a:xfrm>
        </p:grpSpPr>
        <p:grpSp>
          <p:nvGrpSpPr>
            <p:cNvPr id="37894" name="Group 89"/>
            <p:cNvGrpSpPr>
              <a:grpSpLocks/>
            </p:cNvGrpSpPr>
            <p:nvPr/>
          </p:nvGrpSpPr>
          <p:grpSpPr bwMode="auto">
            <a:xfrm>
              <a:off x="3456" y="1440"/>
              <a:ext cx="432" cy="384"/>
              <a:chOff x="3408" y="1872"/>
              <a:chExt cx="432" cy="384"/>
            </a:xfrm>
          </p:grpSpPr>
          <p:sp>
            <p:nvSpPr>
              <p:cNvPr id="37970" name="AutoShape 4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432" cy="144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71" name="Text Box 5"/>
              <p:cNvSpPr txBox="1">
                <a:spLocks noChangeArrowheads="1"/>
              </p:cNvSpPr>
              <p:nvPr/>
            </p:nvSpPr>
            <p:spPr bwMode="auto">
              <a:xfrm>
                <a:off x="3408" y="1872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000">
                    <a:solidFill>
                      <a:schemeClr val="tx1"/>
                    </a:solidFill>
                    <a:ea typeface="新細明體" charset="-120"/>
                  </a:rPr>
                  <a:t>R-1</a:t>
                </a:r>
              </a:p>
            </p:txBody>
          </p:sp>
        </p:grp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528" y="2880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Before deletion</a:t>
              </a:r>
            </a:p>
          </p:txBody>
        </p:sp>
        <p:sp>
          <p:nvSpPr>
            <p:cNvPr id="37896" name="Text Box 7"/>
            <p:cNvSpPr txBox="1">
              <a:spLocks noChangeArrowheads="1"/>
            </p:cNvSpPr>
            <p:nvPr/>
          </p:nvSpPr>
          <p:spPr bwMode="auto">
            <a:xfrm>
              <a:off x="1920" y="2880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After deleting from </a:t>
              </a:r>
              <a:r>
                <a:rPr lang="en-US" altLang="zh-TW" sz="2000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2000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37897" name="Text Box 8"/>
            <p:cNvSpPr txBox="1">
              <a:spLocks noChangeArrowheads="1"/>
            </p:cNvSpPr>
            <p:nvPr/>
          </p:nvSpPr>
          <p:spPr bwMode="auto">
            <a:xfrm>
              <a:off x="4080" y="2880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After R-1 rotation</a:t>
              </a:r>
              <a:endParaRPr lang="en-US" altLang="zh-TW" sz="2000" i="1" baseline="-25000">
                <a:solidFill>
                  <a:schemeClr val="tx1"/>
                </a:solidFill>
                <a:ea typeface="新細明體" charset="-120"/>
              </a:endParaRPr>
            </a:p>
          </p:txBody>
        </p:sp>
        <p:grpSp>
          <p:nvGrpSpPr>
            <p:cNvPr id="37898" name="Group 99"/>
            <p:cNvGrpSpPr>
              <a:grpSpLocks/>
            </p:cNvGrpSpPr>
            <p:nvPr/>
          </p:nvGrpSpPr>
          <p:grpSpPr bwMode="auto">
            <a:xfrm>
              <a:off x="192" y="1008"/>
              <a:ext cx="1653" cy="1824"/>
              <a:chOff x="192" y="1008"/>
              <a:chExt cx="1653" cy="1824"/>
            </a:xfrm>
          </p:grpSpPr>
          <p:sp>
            <p:nvSpPr>
              <p:cNvPr id="37946" name="Text Box 22"/>
              <p:cNvSpPr txBox="1">
                <a:spLocks noChangeArrowheads="1"/>
              </p:cNvSpPr>
              <p:nvPr/>
            </p:nvSpPr>
            <p:spPr bwMode="auto">
              <a:xfrm>
                <a:off x="1353" y="1632"/>
                <a:ext cx="4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i="1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  <a:r>
                  <a:rPr lang="en-US" altLang="zh-TW" sz="1400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  <p:grpSp>
            <p:nvGrpSpPr>
              <p:cNvPr id="37947" name="Group 98"/>
              <p:cNvGrpSpPr>
                <a:grpSpLocks/>
              </p:cNvGrpSpPr>
              <p:nvPr/>
            </p:nvGrpSpPr>
            <p:grpSpPr bwMode="auto">
              <a:xfrm>
                <a:off x="192" y="1008"/>
                <a:ext cx="1632" cy="1824"/>
                <a:chOff x="204" y="996"/>
                <a:chExt cx="1776" cy="1824"/>
              </a:xfrm>
            </p:grpSpPr>
            <p:sp>
              <p:nvSpPr>
                <p:cNvPr id="3794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88" y="2052"/>
                  <a:ext cx="4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TW" sz="1400" b="1" i="1">
                      <a:solidFill>
                        <a:schemeClr val="tx1"/>
                      </a:solidFill>
                      <a:ea typeface="新細明體" charset="-120"/>
                    </a:rPr>
                    <a:t>h</a:t>
                  </a:r>
                </a:p>
              </p:txBody>
            </p:sp>
            <p:grpSp>
              <p:nvGrpSpPr>
                <p:cNvPr id="37949" name="Group 94"/>
                <p:cNvGrpSpPr>
                  <a:grpSpLocks/>
                </p:cNvGrpSpPr>
                <p:nvPr/>
              </p:nvGrpSpPr>
              <p:grpSpPr bwMode="auto">
                <a:xfrm>
                  <a:off x="204" y="996"/>
                  <a:ext cx="1586" cy="1824"/>
                  <a:chOff x="144" y="1296"/>
                  <a:chExt cx="1586" cy="1824"/>
                </a:xfrm>
              </p:grpSpPr>
              <p:sp>
                <p:nvSpPr>
                  <p:cNvPr id="37950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1" y="1296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TW" sz="1200">
                        <a:solidFill>
                          <a:schemeClr val="tx1"/>
                        </a:solidFill>
                        <a:ea typeface="新細明體" charset="-120"/>
                      </a:rPr>
                      <a:t>+1</a:t>
                    </a:r>
                    <a:br>
                      <a:rPr lang="en-US" altLang="zh-TW" sz="1200">
                        <a:solidFill>
                          <a:schemeClr val="tx1"/>
                        </a:solidFill>
                        <a:ea typeface="新細明體" charset="-120"/>
                      </a:rPr>
                    </a:br>
                    <a:r>
                      <a:rPr lang="en-US" altLang="zh-TW" sz="1200">
                        <a:solidFill>
                          <a:schemeClr val="tx1"/>
                        </a:solidFill>
                        <a:ea typeface="新細明體" charset="-120"/>
                      </a:rPr>
                      <a:t>A</a:t>
                    </a:r>
                  </a:p>
                </p:txBody>
              </p:sp>
              <p:sp>
                <p:nvSpPr>
                  <p:cNvPr id="3795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34" y="1296"/>
                    <a:ext cx="492" cy="307"/>
                  </a:xfrm>
                  <a:prstGeom prst="ellipse">
                    <a:avLst/>
                  </a:prstGeom>
                  <a:solidFill>
                    <a:schemeClr val="folHlink">
                      <a:alpha val="39999"/>
                    </a:schemeClr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zh-TW" altLang="en-US">
                      <a:ea typeface="新細明體" charset="-120"/>
                    </a:endParaRPr>
                  </a:p>
                </p:txBody>
              </p:sp>
              <p:sp>
                <p:nvSpPr>
                  <p:cNvPr id="3795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4" y="1706"/>
                    <a:ext cx="490" cy="307"/>
                  </a:xfrm>
                  <a:prstGeom prst="ellipse">
                    <a:avLst/>
                  </a:prstGeom>
                  <a:solidFill>
                    <a:schemeClr val="folHlink">
                      <a:alpha val="39999"/>
                    </a:schemeClr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zh-TW" altLang="en-US">
                      <a:ea typeface="新細明體" charset="-120"/>
                    </a:endParaRPr>
                  </a:p>
                </p:txBody>
              </p:sp>
              <p:sp>
                <p:nvSpPr>
                  <p:cNvPr id="37953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9" y="1706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TW" sz="1200">
                        <a:solidFill>
                          <a:schemeClr val="tx1"/>
                        </a:solidFill>
                        <a:ea typeface="新細明體" charset="-120"/>
                      </a:rPr>
                      <a:t>-1</a:t>
                    </a:r>
                    <a:br>
                      <a:rPr lang="en-US" altLang="zh-TW" sz="1200">
                        <a:solidFill>
                          <a:schemeClr val="tx1"/>
                        </a:solidFill>
                        <a:ea typeface="新細明體" charset="-120"/>
                      </a:rPr>
                    </a:br>
                    <a:r>
                      <a:rPr lang="en-US" altLang="zh-TW" sz="1200">
                        <a:solidFill>
                          <a:schemeClr val="tx1"/>
                        </a:solidFill>
                        <a:ea typeface="新細明體" charset="-120"/>
                      </a:rPr>
                      <a:t>B</a:t>
                    </a:r>
                  </a:p>
                </p:txBody>
              </p:sp>
              <p:sp>
                <p:nvSpPr>
                  <p:cNvPr id="3795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2217"/>
                    <a:ext cx="328" cy="663"/>
                  </a:xfrm>
                  <a:prstGeom prst="rect">
                    <a:avLst/>
                  </a:prstGeom>
                  <a:solidFill>
                    <a:schemeClr val="folHlink">
                      <a:alpha val="43137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zh-TW" altLang="en-US">
                      <a:ea typeface="新細明體" charset="-120"/>
                    </a:endParaRPr>
                  </a:p>
                </p:txBody>
              </p:sp>
              <p:sp>
                <p:nvSpPr>
                  <p:cNvPr id="3795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" y="2496"/>
                    <a:ext cx="491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1400" i="1">
                        <a:solidFill>
                          <a:schemeClr val="tx1"/>
                        </a:solidFill>
                        <a:ea typeface="新細明體" charset="-120"/>
                      </a:rPr>
                      <a:t>B</a:t>
                    </a:r>
                    <a:r>
                      <a:rPr lang="en-US" altLang="zh-TW" sz="1400" i="1" baseline="-25000">
                        <a:solidFill>
                          <a:schemeClr val="tx1"/>
                        </a:solidFill>
                        <a:ea typeface="新細明體" charset="-120"/>
                      </a:rPr>
                      <a:t>L</a:t>
                    </a:r>
                  </a:p>
                </p:txBody>
              </p:sp>
              <p:sp>
                <p:nvSpPr>
                  <p:cNvPr id="3795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238" y="2702"/>
                    <a:ext cx="328" cy="410"/>
                  </a:xfrm>
                  <a:prstGeom prst="rect">
                    <a:avLst/>
                  </a:prstGeom>
                  <a:solidFill>
                    <a:schemeClr val="folHlink">
                      <a:alpha val="43137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zh-TW" altLang="en-US">
                      <a:ea typeface="新細明體" charset="-120"/>
                    </a:endParaRPr>
                  </a:p>
                </p:txBody>
              </p:sp>
              <p:sp>
                <p:nvSpPr>
                  <p:cNvPr id="3795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38" y="2805"/>
                    <a:ext cx="49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1400" i="1">
                        <a:solidFill>
                          <a:schemeClr val="tx1"/>
                        </a:solidFill>
                        <a:ea typeface="新細明體" charset="-120"/>
                      </a:rPr>
                      <a:t>C</a:t>
                    </a:r>
                    <a:r>
                      <a:rPr lang="en-US" altLang="zh-TW" sz="1400" i="1" baseline="-25000">
                        <a:solidFill>
                          <a:schemeClr val="tx1"/>
                        </a:solidFill>
                        <a:ea typeface="新細明體" charset="-120"/>
                      </a:rPr>
                      <a:t>R</a:t>
                    </a:r>
                  </a:p>
                </p:txBody>
              </p:sp>
              <p:sp>
                <p:nvSpPr>
                  <p:cNvPr id="37958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8" y="1603"/>
                    <a:ext cx="164" cy="15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37959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" y="2013"/>
                    <a:ext cx="164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3796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17" y="2013"/>
                    <a:ext cx="245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3796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372" y="1706"/>
                    <a:ext cx="328" cy="646"/>
                  </a:xfrm>
                  <a:prstGeom prst="rect">
                    <a:avLst/>
                  </a:prstGeom>
                  <a:solidFill>
                    <a:schemeClr val="folHlink">
                      <a:alpha val="43137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zh-TW" altLang="en-US">
                      <a:ea typeface="新細明體" charset="-120"/>
                    </a:endParaRPr>
                  </a:p>
                </p:txBody>
              </p:sp>
              <p:sp>
                <p:nvSpPr>
                  <p:cNvPr id="3796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290" y="1552"/>
                    <a:ext cx="246" cy="15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3796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2928"/>
                    <a:ext cx="49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1400" b="1" i="1">
                        <a:solidFill>
                          <a:schemeClr val="tx1"/>
                        </a:solidFill>
                        <a:ea typeface="新細明體" charset="-120"/>
                      </a:rPr>
                      <a:t>h-1</a:t>
                    </a:r>
                  </a:p>
                </p:txBody>
              </p:sp>
              <p:sp>
                <p:nvSpPr>
                  <p:cNvPr id="37964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787" y="2208"/>
                    <a:ext cx="491" cy="307"/>
                  </a:xfrm>
                  <a:prstGeom prst="ellipse">
                    <a:avLst/>
                  </a:prstGeom>
                  <a:solidFill>
                    <a:schemeClr val="folHlink">
                      <a:alpha val="39999"/>
                    </a:schemeClr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zh-TW" altLang="en-US">
                      <a:ea typeface="新細明體" charset="-120"/>
                    </a:endParaRPr>
                  </a:p>
                </p:txBody>
              </p:sp>
              <p:sp>
                <p:nvSpPr>
                  <p:cNvPr id="37965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3" y="2208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TW" sz="1200">
                        <a:solidFill>
                          <a:schemeClr val="tx1"/>
                        </a:solidFill>
                        <a:ea typeface="新細明體" charset="-120"/>
                      </a:rPr>
                      <a:t/>
                    </a:r>
                    <a:br>
                      <a:rPr lang="en-US" altLang="zh-TW" sz="1200">
                        <a:solidFill>
                          <a:schemeClr val="tx1"/>
                        </a:solidFill>
                        <a:ea typeface="新細明體" charset="-120"/>
                      </a:rPr>
                    </a:br>
                    <a:r>
                      <a:rPr lang="en-US" altLang="zh-TW" sz="1200">
                        <a:solidFill>
                          <a:schemeClr val="tx1"/>
                        </a:solidFill>
                        <a:ea typeface="新細明體" charset="-120"/>
                      </a:rPr>
                      <a:t>C</a:t>
                    </a:r>
                  </a:p>
                </p:txBody>
              </p:sp>
              <p:sp>
                <p:nvSpPr>
                  <p:cNvPr id="37966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568" y="2681"/>
                    <a:ext cx="328" cy="410"/>
                  </a:xfrm>
                  <a:prstGeom prst="rect">
                    <a:avLst/>
                  </a:prstGeom>
                  <a:solidFill>
                    <a:schemeClr val="folHlink">
                      <a:alpha val="43137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zh-TW" altLang="en-US">
                      <a:ea typeface="新細明體" charset="-120"/>
                    </a:endParaRPr>
                  </a:p>
                </p:txBody>
              </p:sp>
              <p:sp>
                <p:nvSpPr>
                  <p:cNvPr id="3796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8" y="2784"/>
                    <a:ext cx="49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rgbClr val="FFFF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1400" i="1">
                        <a:solidFill>
                          <a:schemeClr val="tx1"/>
                        </a:solidFill>
                        <a:ea typeface="新細明體" charset="-120"/>
                      </a:rPr>
                      <a:t>C</a:t>
                    </a:r>
                    <a:r>
                      <a:rPr lang="en-US" altLang="zh-TW" sz="1400" i="1" baseline="-25000">
                        <a:solidFill>
                          <a:schemeClr val="tx1"/>
                        </a:solidFill>
                        <a:ea typeface="新細明體" charset="-120"/>
                      </a:rPr>
                      <a:t>L</a:t>
                    </a:r>
                  </a:p>
                </p:txBody>
              </p:sp>
              <p:sp>
                <p:nvSpPr>
                  <p:cNvPr id="37968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7" y="2496"/>
                    <a:ext cx="132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3796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230" y="2496"/>
                    <a:ext cx="198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</p:grpSp>
        <p:grpSp>
          <p:nvGrpSpPr>
            <p:cNvPr id="37899" name="Group 100"/>
            <p:cNvGrpSpPr>
              <a:grpSpLocks/>
            </p:cNvGrpSpPr>
            <p:nvPr/>
          </p:nvGrpSpPr>
          <p:grpSpPr bwMode="auto">
            <a:xfrm>
              <a:off x="1908" y="948"/>
              <a:ext cx="1612" cy="1848"/>
              <a:chOff x="1908" y="948"/>
              <a:chExt cx="1612" cy="1848"/>
            </a:xfrm>
          </p:grpSpPr>
          <p:sp>
            <p:nvSpPr>
              <p:cNvPr id="37924" name="Text Box 71"/>
              <p:cNvSpPr txBox="1">
                <a:spLocks noChangeArrowheads="1"/>
              </p:cNvSpPr>
              <p:nvPr/>
            </p:nvSpPr>
            <p:spPr bwMode="auto">
              <a:xfrm>
                <a:off x="3068" y="1572"/>
                <a:ext cx="44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i="1">
                    <a:solidFill>
                      <a:schemeClr val="tx1"/>
                    </a:solidFill>
                    <a:ea typeface="新細明體" charset="-120"/>
                  </a:rPr>
                  <a:t>A’</a:t>
                </a:r>
                <a:r>
                  <a:rPr lang="en-US" altLang="zh-TW" sz="1400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  <p:sp>
            <p:nvSpPr>
              <p:cNvPr id="37925" name="Text Box 7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44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hlink"/>
                    </a:solidFill>
                    <a:ea typeface="新細明體" charset="-120"/>
                  </a:rPr>
                  <a:t>h-1</a:t>
                </a:r>
              </a:p>
            </p:txBody>
          </p:sp>
          <p:sp>
            <p:nvSpPr>
              <p:cNvPr id="37926" name="Text Box 63"/>
              <p:cNvSpPr txBox="1">
                <a:spLocks noChangeArrowheads="1"/>
              </p:cNvSpPr>
              <p:nvPr/>
            </p:nvSpPr>
            <p:spPr bwMode="auto">
              <a:xfrm>
                <a:off x="2611" y="948"/>
                <a:ext cx="37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200">
                    <a:solidFill>
                      <a:schemeClr val="tx1"/>
                    </a:solidFill>
                    <a:ea typeface="新細明體" charset="-120"/>
                  </a:rPr>
                  <a:t>+2</a:t>
                </a:r>
                <a:br>
                  <a:rPr lang="en-US" altLang="zh-TW" sz="1200">
                    <a:solidFill>
                      <a:schemeClr val="tx1"/>
                    </a:solidFill>
                    <a:ea typeface="新細明體" charset="-120"/>
                  </a:rPr>
                </a:br>
                <a:r>
                  <a:rPr lang="en-US" altLang="zh-TW" sz="1200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37927" name="Oval 64"/>
              <p:cNvSpPr>
                <a:spLocks noChangeArrowheads="1"/>
              </p:cNvSpPr>
              <p:nvPr/>
            </p:nvSpPr>
            <p:spPr bwMode="auto">
              <a:xfrm>
                <a:off x="2570" y="948"/>
                <a:ext cx="448" cy="307"/>
              </a:xfrm>
              <a:prstGeom prst="ellipse">
                <a:avLst/>
              </a:prstGeom>
              <a:solidFill>
                <a:schemeClr val="accent2">
                  <a:alpha val="39999"/>
                </a:schemeClr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28" name="Oval 65"/>
              <p:cNvSpPr>
                <a:spLocks noChangeArrowheads="1"/>
              </p:cNvSpPr>
              <p:nvPr/>
            </p:nvSpPr>
            <p:spPr bwMode="auto">
              <a:xfrm>
                <a:off x="2121" y="1358"/>
                <a:ext cx="449" cy="307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29" name="Text Box 66"/>
              <p:cNvSpPr txBox="1">
                <a:spLocks noChangeArrowheads="1"/>
              </p:cNvSpPr>
              <p:nvPr/>
            </p:nvSpPr>
            <p:spPr bwMode="auto">
              <a:xfrm>
                <a:off x="2163" y="1358"/>
                <a:ext cx="37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FFFFFF"/>
                    </a:solidFill>
                    <a:ea typeface="新細明體" charset="-120"/>
                  </a:rPr>
                  <a:t>-1</a:t>
                </a:r>
                <a:br>
                  <a:rPr lang="en-US" altLang="zh-TW" sz="1200">
                    <a:solidFill>
                      <a:srgbClr val="FFFFFF"/>
                    </a:solidFill>
                    <a:ea typeface="新細明體" charset="-120"/>
                  </a:rPr>
                </a:br>
                <a:r>
                  <a:rPr lang="en-US" altLang="zh-TW" sz="1200">
                    <a:solidFill>
                      <a:srgbClr val="FFFFFF"/>
                    </a:solidFill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37930" name="Line 67"/>
              <p:cNvSpPr>
                <a:spLocks noChangeShapeType="1"/>
              </p:cNvSpPr>
              <p:nvPr/>
            </p:nvSpPr>
            <p:spPr bwMode="auto">
              <a:xfrm flipH="1">
                <a:off x="2538" y="1255"/>
                <a:ext cx="148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1" name="Line 68"/>
              <p:cNvSpPr>
                <a:spLocks noChangeShapeType="1"/>
              </p:cNvSpPr>
              <p:nvPr/>
            </p:nvSpPr>
            <p:spPr bwMode="auto">
              <a:xfrm flipH="1">
                <a:off x="2088" y="1665"/>
                <a:ext cx="150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2" name="Line 69"/>
              <p:cNvSpPr>
                <a:spLocks noChangeShapeType="1"/>
              </p:cNvSpPr>
              <p:nvPr/>
            </p:nvSpPr>
            <p:spPr bwMode="auto">
              <a:xfrm>
                <a:off x="2462" y="1665"/>
                <a:ext cx="224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3" name="Rectangle 70"/>
              <p:cNvSpPr>
                <a:spLocks noChangeArrowheads="1"/>
              </p:cNvSpPr>
              <p:nvPr/>
            </p:nvSpPr>
            <p:spPr bwMode="auto">
              <a:xfrm>
                <a:off x="3061" y="1358"/>
                <a:ext cx="251" cy="610"/>
              </a:xfrm>
              <a:prstGeom prst="rect">
                <a:avLst/>
              </a:prstGeom>
              <a:solidFill>
                <a:srgbClr val="FFFF00">
                  <a:alpha val="43137"/>
                </a:srgb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34" name="Line 72"/>
              <p:cNvSpPr>
                <a:spLocks noChangeShapeType="1"/>
              </p:cNvSpPr>
              <p:nvPr/>
            </p:nvSpPr>
            <p:spPr bwMode="auto">
              <a:xfrm>
                <a:off x="2986" y="1204"/>
                <a:ext cx="224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5" name="Rectangle 74"/>
              <p:cNvSpPr>
                <a:spLocks noChangeArrowheads="1"/>
              </p:cNvSpPr>
              <p:nvPr/>
            </p:nvSpPr>
            <p:spPr bwMode="auto">
              <a:xfrm>
                <a:off x="1932" y="1896"/>
                <a:ext cx="276" cy="684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36" name="Text Box 75"/>
              <p:cNvSpPr txBox="1">
                <a:spLocks noChangeArrowheads="1"/>
              </p:cNvSpPr>
              <p:nvPr/>
            </p:nvSpPr>
            <p:spPr bwMode="auto">
              <a:xfrm>
                <a:off x="1956" y="2175"/>
                <a:ext cx="43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i="1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  <a:r>
                  <a:rPr lang="en-US" altLang="zh-TW" sz="1400" i="1" baseline="-25000">
                    <a:solidFill>
                      <a:schemeClr val="tx1"/>
                    </a:solidFill>
                    <a:ea typeface="新細明體" charset="-120"/>
                  </a:rPr>
                  <a:t>L</a:t>
                </a:r>
              </a:p>
            </p:txBody>
          </p:sp>
          <p:sp>
            <p:nvSpPr>
              <p:cNvPr id="37937" name="Rectangle 76"/>
              <p:cNvSpPr>
                <a:spLocks noChangeArrowheads="1"/>
              </p:cNvSpPr>
              <p:nvPr/>
            </p:nvSpPr>
            <p:spPr bwMode="auto">
              <a:xfrm>
                <a:off x="2894" y="2381"/>
                <a:ext cx="288" cy="410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38" name="Text Box 77"/>
              <p:cNvSpPr txBox="1">
                <a:spLocks noChangeArrowheads="1"/>
              </p:cNvSpPr>
              <p:nvPr/>
            </p:nvSpPr>
            <p:spPr bwMode="auto">
              <a:xfrm>
                <a:off x="2894" y="248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i="1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  <a:r>
                  <a:rPr lang="en-US" altLang="zh-TW" sz="1400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  <p:sp>
            <p:nvSpPr>
              <p:cNvPr id="37939" name="Line 80"/>
              <p:cNvSpPr>
                <a:spLocks noChangeShapeType="1"/>
              </p:cNvSpPr>
              <p:nvPr/>
            </p:nvSpPr>
            <p:spPr bwMode="auto">
              <a:xfrm flipH="1">
                <a:off x="2479" y="2175"/>
                <a:ext cx="117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40" name="Line 81"/>
              <p:cNvSpPr>
                <a:spLocks noChangeShapeType="1"/>
              </p:cNvSpPr>
              <p:nvPr/>
            </p:nvSpPr>
            <p:spPr bwMode="auto">
              <a:xfrm>
                <a:off x="2886" y="2175"/>
                <a:ext cx="175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41" name="Rectangle 82"/>
              <p:cNvSpPr>
                <a:spLocks noChangeArrowheads="1"/>
              </p:cNvSpPr>
              <p:nvPr/>
            </p:nvSpPr>
            <p:spPr bwMode="auto">
              <a:xfrm>
                <a:off x="2370" y="2388"/>
                <a:ext cx="300" cy="384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42" name="Text Box 84"/>
              <p:cNvSpPr txBox="1">
                <a:spLocks noChangeArrowheads="1"/>
              </p:cNvSpPr>
              <p:nvPr/>
            </p:nvSpPr>
            <p:spPr bwMode="auto">
              <a:xfrm>
                <a:off x="2370" y="2484"/>
                <a:ext cx="43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i="1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  <a:r>
                  <a:rPr lang="en-US" altLang="zh-TW" sz="1400" i="1" baseline="-25000">
                    <a:solidFill>
                      <a:schemeClr val="tx1"/>
                    </a:solidFill>
                    <a:ea typeface="新細明體" charset="-120"/>
                  </a:rPr>
                  <a:t>L</a:t>
                </a:r>
              </a:p>
            </p:txBody>
          </p:sp>
          <p:sp>
            <p:nvSpPr>
              <p:cNvPr id="37943" name="Oval 86"/>
              <p:cNvSpPr>
                <a:spLocks noChangeArrowheads="1"/>
              </p:cNvSpPr>
              <p:nvPr/>
            </p:nvSpPr>
            <p:spPr bwMode="auto">
              <a:xfrm>
                <a:off x="2531" y="1890"/>
                <a:ext cx="432" cy="30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44" name="Text Box 87"/>
              <p:cNvSpPr txBox="1">
                <a:spLocks noChangeArrowheads="1"/>
              </p:cNvSpPr>
              <p:nvPr/>
            </p:nvSpPr>
            <p:spPr bwMode="auto">
              <a:xfrm>
                <a:off x="2571" y="1890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FFFFFF"/>
                    </a:solidFill>
                    <a:ea typeface="新細明體" charset="-120"/>
                  </a:rPr>
                  <a:t>x</a:t>
                </a:r>
                <a:br>
                  <a:rPr lang="en-US" altLang="zh-TW" sz="1200">
                    <a:solidFill>
                      <a:srgbClr val="FFFFFF"/>
                    </a:solidFill>
                    <a:ea typeface="新細明體" charset="-120"/>
                  </a:rPr>
                </a:br>
                <a:r>
                  <a:rPr lang="en-US" altLang="zh-TW" sz="1200">
                    <a:solidFill>
                      <a:srgbClr val="FFFFFF"/>
                    </a:solidFill>
                    <a:ea typeface="新細明體" charset="-120"/>
                  </a:rPr>
                  <a:t>C</a:t>
                </a:r>
              </a:p>
            </p:txBody>
          </p:sp>
          <p:sp>
            <p:nvSpPr>
              <p:cNvPr id="37945" name="Text Box 88"/>
              <p:cNvSpPr txBox="1">
                <a:spLocks noChangeArrowheads="1"/>
              </p:cNvSpPr>
              <p:nvPr/>
            </p:nvSpPr>
            <p:spPr bwMode="auto">
              <a:xfrm>
                <a:off x="1908" y="2604"/>
                <a:ext cx="4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h-1</a:t>
                </a:r>
              </a:p>
            </p:txBody>
          </p:sp>
        </p:grpSp>
        <p:grpSp>
          <p:nvGrpSpPr>
            <p:cNvPr id="37900" name="Group 101"/>
            <p:cNvGrpSpPr>
              <a:grpSpLocks/>
            </p:cNvGrpSpPr>
            <p:nvPr/>
          </p:nvGrpSpPr>
          <p:grpSpPr bwMode="auto">
            <a:xfrm>
              <a:off x="3936" y="960"/>
              <a:ext cx="1805" cy="1824"/>
              <a:chOff x="3936" y="960"/>
              <a:chExt cx="1805" cy="1824"/>
            </a:xfrm>
          </p:grpSpPr>
          <p:sp>
            <p:nvSpPr>
              <p:cNvPr id="37901" name="Oval 35"/>
              <p:cNvSpPr>
                <a:spLocks noChangeArrowheads="1"/>
              </p:cNvSpPr>
              <p:nvPr/>
            </p:nvSpPr>
            <p:spPr bwMode="auto">
              <a:xfrm>
                <a:off x="4875" y="1440"/>
                <a:ext cx="370" cy="288"/>
              </a:xfrm>
              <a:prstGeom prst="ellipse">
                <a:avLst/>
              </a:prstGeom>
              <a:solidFill>
                <a:schemeClr val="accent2">
                  <a:alpha val="39999"/>
                </a:schemeClr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02" name="Text Box 36"/>
              <p:cNvSpPr txBox="1">
                <a:spLocks noChangeArrowheads="1"/>
              </p:cNvSpPr>
              <p:nvPr/>
            </p:nvSpPr>
            <p:spPr bwMode="auto">
              <a:xfrm>
                <a:off x="4909" y="1440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200">
                    <a:solidFill>
                      <a:schemeClr val="tx1"/>
                    </a:solidFill>
                    <a:ea typeface="新細明體" charset="-120"/>
                  </a:rPr>
                  <a:t/>
                </a:r>
                <a:br>
                  <a:rPr lang="en-US" altLang="zh-TW" sz="1200">
                    <a:solidFill>
                      <a:schemeClr val="tx1"/>
                    </a:solidFill>
                    <a:ea typeface="新細明體" charset="-120"/>
                  </a:rPr>
                </a:br>
                <a:r>
                  <a:rPr lang="en-US" altLang="zh-TW" sz="1200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37903" name="Oval 37"/>
              <p:cNvSpPr>
                <a:spLocks noChangeArrowheads="1"/>
              </p:cNvSpPr>
              <p:nvPr/>
            </p:nvSpPr>
            <p:spPr bwMode="auto">
              <a:xfrm>
                <a:off x="4141" y="1440"/>
                <a:ext cx="371" cy="2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04" name="Text Box 38"/>
              <p:cNvSpPr txBox="1">
                <a:spLocks noChangeArrowheads="1"/>
              </p:cNvSpPr>
              <p:nvPr/>
            </p:nvSpPr>
            <p:spPr bwMode="auto">
              <a:xfrm>
                <a:off x="4176" y="1440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200">
                    <a:solidFill>
                      <a:schemeClr val="tx1"/>
                    </a:solidFill>
                    <a:ea typeface="新細明體" charset="-120"/>
                  </a:rPr>
                  <a:t/>
                </a:r>
                <a:br>
                  <a:rPr lang="en-US" altLang="zh-TW" sz="1200">
                    <a:solidFill>
                      <a:schemeClr val="tx1"/>
                    </a:solidFill>
                    <a:ea typeface="新細明體" charset="-120"/>
                  </a:rPr>
                </a:br>
                <a:r>
                  <a:rPr lang="en-US" altLang="zh-TW" sz="1200">
                    <a:solidFill>
                      <a:srgbClr val="FFFFFF"/>
                    </a:solidFill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37905" name="Text Box 39"/>
              <p:cNvSpPr txBox="1">
                <a:spLocks noChangeArrowheads="1"/>
              </p:cNvSpPr>
              <p:nvPr/>
            </p:nvSpPr>
            <p:spPr bwMode="auto">
              <a:xfrm>
                <a:off x="3936" y="2016"/>
                <a:ext cx="37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i="1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  <a:r>
                  <a:rPr lang="en-US" altLang="zh-TW" sz="1400" i="1" baseline="-25000">
                    <a:solidFill>
                      <a:schemeClr val="tx1"/>
                    </a:solidFill>
                    <a:ea typeface="新細明體" charset="-120"/>
                  </a:rPr>
                  <a:t>L</a:t>
                </a:r>
              </a:p>
            </p:txBody>
          </p:sp>
          <p:sp>
            <p:nvSpPr>
              <p:cNvPr id="37906" name="Rectangle 40"/>
              <p:cNvSpPr>
                <a:spLocks noChangeArrowheads="1"/>
              </p:cNvSpPr>
              <p:nvPr/>
            </p:nvSpPr>
            <p:spPr bwMode="auto">
              <a:xfrm>
                <a:off x="3936" y="1920"/>
                <a:ext cx="247" cy="624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grpSp>
            <p:nvGrpSpPr>
              <p:cNvPr id="37907" name="Group 41"/>
              <p:cNvGrpSpPr>
                <a:grpSpLocks/>
              </p:cNvGrpSpPr>
              <p:nvPr/>
            </p:nvGrpSpPr>
            <p:grpSpPr bwMode="auto">
              <a:xfrm>
                <a:off x="4752" y="1925"/>
                <a:ext cx="370" cy="533"/>
                <a:chOff x="4591" y="2343"/>
                <a:chExt cx="370" cy="384"/>
              </a:xfrm>
            </p:grpSpPr>
            <p:sp>
              <p:nvSpPr>
                <p:cNvPr id="37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4591" y="2343"/>
                  <a:ext cx="247" cy="384"/>
                </a:xfrm>
                <a:prstGeom prst="rect">
                  <a:avLst/>
                </a:prstGeom>
                <a:solidFill>
                  <a:schemeClr val="folHlink">
                    <a:alpha val="43137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zh-TW" altLang="en-US">
                    <a:ea typeface="新細明體" charset="-120"/>
                  </a:endParaRPr>
                </a:p>
              </p:txBody>
            </p:sp>
            <p:sp>
              <p:nvSpPr>
                <p:cNvPr id="3792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591" y="2439"/>
                  <a:ext cx="370" cy="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FFFF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TW" sz="1400" i="1">
                      <a:solidFill>
                        <a:schemeClr val="tx1"/>
                      </a:solidFill>
                      <a:ea typeface="新細明體" charset="-120"/>
                    </a:rPr>
                    <a:t>C</a:t>
                  </a:r>
                  <a:r>
                    <a:rPr lang="en-US" altLang="zh-TW" sz="1400" i="1" baseline="-25000">
                      <a:solidFill>
                        <a:schemeClr val="tx1"/>
                      </a:solidFill>
                      <a:ea typeface="新細明體" charset="-120"/>
                    </a:rPr>
                    <a:t>R</a:t>
                  </a:r>
                </a:p>
              </p:txBody>
            </p:sp>
          </p:grpSp>
          <p:sp>
            <p:nvSpPr>
              <p:cNvPr id="37908" name="Line 44"/>
              <p:cNvSpPr>
                <a:spLocks noChangeShapeType="1"/>
              </p:cNvSpPr>
              <p:nvPr/>
            </p:nvSpPr>
            <p:spPr bwMode="auto">
              <a:xfrm flipH="1">
                <a:off x="4114" y="1728"/>
                <a:ext cx="12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09" name="Line 45"/>
              <p:cNvSpPr>
                <a:spLocks noChangeShapeType="1"/>
              </p:cNvSpPr>
              <p:nvPr/>
            </p:nvSpPr>
            <p:spPr bwMode="auto">
              <a:xfrm>
                <a:off x="4772" y="1248"/>
                <a:ext cx="185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10" name="Rectangle 47"/>
              <p:cNvSpPr>
                <a:spLocks noChangeArrowheads="1"/>
              </p:cNvSpPr>
              <p:nvPr/>
            </p:nvSpPr>
            <p:spPr bwMode="auto">
              <a:xfrm>
                <a:off x="5280" y="1920"/>
                <a:ext cx="247" cy="624"/>
              </a:xfrm>
              <a:prstGeom prst="rect">
                <a:avLst/>
              </a:prstGeom>
              <a:solidFill>
                <a:srgbClr val="FFFF00">
                  <a:alpha val="43137"/>
                </a:srgb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11" name="Text Box 48"/>
              <p:cNvSpPr txBox="1">
                <a:spLocks noChangeArrowheads="1"/>
              </p:cNvSpPr>
              <p:nvPr/>
            </p:nvSpPr>
            <p:spPr bwMode="auto">
              <a:xfrm>
                <a:off x="5280" y="2088"/>
                <a:ext cx="37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i="1">
                    <a:solidFill>
                      <a:schemeClr val="tx1"/>
                    </a:solidFill>
                    <a:ea typeface="新細明體" charset="-120"/>
                  </a:rPr>
                  <a:t>A’</a:t>
                </a:r>
                <a:r>
                  <a:rPr lang="en-US" altLang="zh-TW" sz="1400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  <p:sp>
            <p:nvSpPr>
              <p:cNvPr id="37912" name="Line 49"/>
              <p:cNvSpPr>
                <a:spLocks noChangeShapeType="1"/>
              </p:cNvSpPr>
              <p:nvPr/>
            </p:nvSpPr>
            <p:spPr bwMode="auto">
              <a:xfrm>
                <a:off x="5218" y="1680"/>
                <a:ext cx="15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13" name="Line 53"/>
              <p:cNvSpPr>
                <a:spLocks noChangeShapeType="1"/>
              </p:cNvSpPr>
              <p:nvPr/>
            </p:nvSpPr>
            <p:spPr bwMode="auto">
              <a:xfrm flipH="1">
                <a:off x="4848" y="1719"/>
                <a:ext cx="127" cy="2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14" name="Rectangle 55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247" cy="538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15" name="Text Box 56"/>
              <p:cNvSpPr txBox="1">
                <a:spLocks noChangeArrowheads="1"/>
              </p:cNvSpPr>
              <p:nvPr/>
            </p:nvSpPr>
            <p:spPr bwMode="auto">
              <a:xfrm>
                <a:off x="4416" y="2064"/>
                <a:ext cx="37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i="1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  <a:r>
                  <a:rPr lang="en-US" altLang="zh-TW" sz="1400" i="1" baseline="-25000">
                    <a:solidFill>
                      <a:schemeClr val="tx1"/>
                    </a:solidFill>
                    <a:ea typeface="新細明體" charset="-120"/>
                  </a:rPr>
                  <a:t>L</a:t>
                </a:r>
              </a:p>
            </p:txBody>
          </p:sp>
          <p:sp>
            <p:nvSpPr>
              <p:cNvPr id="37916" name="Line 58"/>
              <p:cNvSpPr>
                <a:spLocks noChangeShapeType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17" name="Line 59"/>
              <p:cNvSpPr>
                <a:spLocks noChangeShapeType="1"/>
              </p:cNvSpPr>
              <p:nvPr/>
            </p:nvSpPr>
            <p:spPr bwMode="auto">
              <a:xfrm flipH="1">
                <a:off x="4416" y="1248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18" name="Oval 60"/>
              <p:cNvSpPr>
                <a:spLocks noChangeArrowheads="1"/>
              </p:cNvSpPr>
              <p:nvPr/>
            </p:nvSpPr>
            <p:spPr bwMode="auto">
              <a:xfrm>
                <a:off x="4449" y="960"/>
                <a:ext cx="356" cy="30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19" name="Text Box 61"/>
              <p:cNvSpPr txBox="1">
                <a:spLocks noChangeArrowheads="1"/>
              </p:cNvSpPr>
              <p:nvPr/>
            </p:nvSpPr>
            <p:spPr bwMode="auto">
              <a:xfrm>
                <a:off x="4482" y="960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FFFFFF"/>
                    </a:solidFill>
                    <a:ea typeface="新細明體" charset="-120"/>
                  </a:rPr>
                  <a:t>0</a:t>
                </a:r>
                <a:br>
                  <a:rPr lang="en-US" altLang="zh-TW" sz="1200">
                    <a:solidFill>
                      <a:srgbClr val="FFFFFF"/>
                    </a:solidFill>
                    <a:ea typeface="新細明體" charset="-120"/>
                  </a:rPr>
                </a:br>
                <a:r>
                  <a:rPr lang="en-US" altLang="zh-TW" sz="1200">
                    <a:solidFill>
                      <a:srgbClr val="FFFFFF"/>
                    </a:solidFill>
                    <a:ea typeface="新細明體" charset="-120"/>
                  </a:rPr>
                  <a:t>C</a:t>
                </a:r>
              </a:p>
            </p:txBody>
          </p:sp>
          <p:sp>
            <p:nvSpPr>
              <p:cNvPr id="37920" name="Text Box 90"/>
              <p:cNvSpPr txBox="1">
                <a:spLocks noChangeArrowheads="1"/>
              </p:cNvSpPr>
              <p:nvPr/>
            </p:nvSpPr>
            <p:spPr bwMode="auto">
              <a:xfrm>
                <a:off x="5293" y="2583"/>
                <a:ext cx="44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hlink"/>
                    </a:solidFill>
                    <a:ea typeface="新細明體" charset="-120"/>
                  </a:rPr>
                  <a:t>h-1</a:t>
                </a:r>
              </a:p>
            </p:txBody>
          </p:sp>
          <p:sp>
            <p:nvSpPr>
              <p:cNvPr id="37921" name="Text Box 91"/>
              <p:cNvSpPr txBox="1">
                <a:spLocks noChangeArrowheads="1"/>
              </p:cNvSpPr>
              <p:nvPr/>
            </p:nvSpPr>
            <p:spPr bwMode="auto">
              <a:xfrm>
                <a:off x="3936" y="2592"/>
                <a:ext cx="44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h-1</a:t>
                </a:r>
              </a:p>
            </p:txBody>
          </p:sp>
        </p:grpSp>
      </p:grpSp>
      <p:sp>
        <p:nvSpPr>
          <p:cNvPr id="37893" name="Rectangle 96"/>
          <p:cNvSpPr>
            <a:spLocks noGrp="1" noChangeArrowheads="1"/>
          </p:cNvSpPr>
          <p:nvPr>
            <p:ph type="body" idx="1"/>
          </p:nvPr>
        </p:nvSpPr>
        <p:spPr>
          <a:xfrm>
            <a:off x="533400" y="5181600"/>
            <a:ext cx="7772400" cy="1981200"/>
          </a:xfrm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New balance factor of A and B depends on x.</a:t>
            </a:r>
          </a:p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Subtree height is reduced by 1.</a:t>
            </a:r>
          </a:p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Must continue on path to root.</a:t>
            </a:r>
          </a:p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Similar to LR.</a:t>
            </a:r>
            <a:endParaRPr lang="zh-TW" altLang="en-US" sz="240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C0393861-5083-458D-8B5C-AE8F70441036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37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Imbalance Classification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Let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A</a:t>
            </a:r>
            <a:r>
              <a:rPr lang="en-US" altLang="zh-TW" smtClean="0">
                <a:ea typeface="新細明體" charset="-120"/>
              </a:rPr>
              <a:t> be the nearest ancestor of the deleted  node whose balance factor has become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2</a:t>
            </a:r>
            <a:r>
              <a:rPr lang="en-US" altLang="zh-TW" smtClean="0">
                <a:ea typeface="新細明體" charset="-120"/>
              </a:rPr>
              <a:t> or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–2</a:t>
            </a:r>
            <a:r>
              <a:rPr lang="en-US" altLang="zh-TW" smtClean="0">
                <a:ea typeface="新細明體" charset="-120"/>
              </a:rPr>
              <a:t> following a deletion.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Deletion from </a:t>
            </a:r>
            <a:r>
              <a:rPr lang="en-US" altLang="zh-TW" b="1" smtClean="0">
                <a:solidFill>
                  <a:srgbClr val="336600"/>
                </a:solidFill>
                <a:ea typeface="新細明體" charset="-120"/>
              </a:rPr>
              <a:t>left subtree</a:t>
            </a:r>
            <a:r>
              <a:rPr lang="en-US" altLang="zh-TW" smtClean="0">
                <a:ea typeface="新細明體" charset="-120"/>
              </a:rPr>
              <a:t> of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A </a:t>
            </a:r>
            <a:r>
              <a:rPr lang="en-US" altLang="zh-TW" smtClean="0">
                <a:solidFill>
                  <a:schemeClr val="bg1"/>
                </a:solidFill>
                <a:ea typeface="新細明體" charset="-120"/>
              </a:rPr>
              <a:t>=&gt;</a:t>
            </a:r>
            <a:r>
              <a:rPr lang="en-US" altLang="zh-TW" smtClean="0">
                <a:ea typeface="新細明體" charset="-120"/>
              </a:rPr>
              <a:t> type </a:t>
            </a:r>
            <a:r>
              <a:rPr lang="en-US" altLang="zh-TW" b="1" smtClean="0">
                <a:solidFill>
                  <a:srgbClr val="336600"/>
                </a:solidFill>
                <a:ea typeface="新細明體" charset="-120"/>
              </a:rPr>
              <a:t>L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Deletion from </a:t>
            </a:r>
            <a:r>
              <a:rPr lang="en-US" altLang="zh-TW" b="1" smtClean="0">
                <a:solidFill>
                  <a:schemeClr val="tx2"/>
                </a:solidFill>
                <a:ea typeface="新細明體" charset="-120"/>
              </a:rPr>
              <a:t>right subtree</a:t>
            </a:r>
            <a:r>
              <a:rPr lang="en-US" altLang="zh-TW" smtClean="0">
                <a:ea typeface="新細明體" charset="-120"/>
              </a:rPr>
              <a:t> of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A </a:t>
            </a:r>
            <a:r>
              <a:rPr lang="en-US" altLang="zh-TW" smtClean="0">
                <a:solidFill>
                  <a:schemeClr val="bg1"/>
                </a:solidFill>
                <a:ea typeface="新細明體" charset="-120"/>
              </a:rPr>
              <a:t>=&gt;</a:t>
            </a:r>
            <a:r>
              <a:rPr lang="en-US" altLang="zh-TW" smtClean="0">
                <a:ea typeface="新細明體" charset="-120"/>
              </a:rPr>
              <a:t> type </a:t>
            </a:r>
            <a:r>
              <a:rPr lang="en-US" altLang="zh-TW" b="1" smtClean="0">
                <a:solidFill>
                  <a:schemeClr val="tx2"/>
                </a:solidFill>
                <a:ea typeface="新細明體" charset="-120"/>
              </a:rPr>
              <a:t>R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Type</a:t>
            </a:r>
            <a:r>
              <a:rPr lang="en-US" altLang="zh-TW" b="1" smtClean="0">
                <a:solidFill>
                  <a:srgbClr val="336600"/>
                </a:solidFill>
                <a:ea typeface="新細明體" charset="-120"/>
              </a:rPr>
              <a:t> L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 </a:t>
            </a:r>
            <a:r>
              <a:rPr lang="en-US" altLang="zh-TW" smtClean="0">
                <a:solidFill>
                  <a:schemeClr val="bg1"/>
                </a:solidFill>
                <a:ea typeface="新細明體" charset="-120"/>
              </a:rPr>
              <a:t>=&gt;</a:t>
            </a:r>
            <a:r>
              <a:rPr lang="en-US" altLang="zh-TW" smtClean="0">
                <a:ea typeface="新細明體" charset="-120"/>
              </a:rPr>
              <a:t> new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bf(A) = -2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So, old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bf(A) = -1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So,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A</a:t>
            </a:r>
            <a:r>
              <a:rPr lang="en-US" altLang="zh-TW" smtClean="0">
                <a:ea typeface="新細明體" charset="-120"/>
              </a:rPr>
              <a:t> has a right child 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B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bf(B) = 0 </a:t>
            </a:r>
            <a:r>
              <a:rPr lang="en-US" altLang="zh-TW" smtClean="0">
                <a:solidFill>
                  <a:schemeClr val="bg1"/>
                </a:solidFill>
                <a:ea typeface="新細明體" charset="-120"/>
              </a:rPr>
              <a:t>=&gt;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 L0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bf(B) = 1 </a:t>
            </a:r>
            <a:r>
              <a:rPr lang="en-US" altLang="zh-TW" smtClean="0">
                <a:solidFill>
                  <a:schemeClr val="bg1"/>
                </a:solidFill>
                <a:ea typeface="新細明體" charset="-120"/>
              </a:rPr>
              <a:t>=&gt;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 L1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bf(B) = –1 </a:t>
            </a:r>
            <a:r>
              <a:rPr lang="en-US" altLang="zh-TW" smtClean="0">
                <a:solidFill>
                  <a:schemeClr val="bg1"/>
                </a:solidFill>
                <a:ea typeface="新細明體" charset="-120"/>
              </a:rPr>
              <a:t>=&gt;</a:t>
            </a:r>
            <a:r>
              <a:rPr lang="en-US" altLang="zh-TW" smtClean="0">
                <a:solidFill>
                  <a:schemeClr val="hlink"/>
                </a:solidFill>
                <a:ea typeface="新細明體" charset="-120"/>
              </a:rPr>
              <a:t> L-1</a:t>
            </a:r>
            <a:r>
              <a:rPr lang="en-US" altLang="zh-TW" smtClean="0">
                <a:ea typeface="新細明體" charset="-120"/>
              </a:rPr>
              <a:t>.</a:t>
            </a:r>
          </a:p>
          <a:p>
            <a:pPr>
              <a:lnSpc>
                <a:spcPct val="90000"/>
              </a:lnSpc>
            </a:pPr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7C607E40-1407-4AA8-B487-838D102328DC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38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zh-TW" b="1" smtClean="0">
                <a:ea typeface="新細明體" charset="-120"/>
              </a:rPr>
              <a:t>L0 Rotation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3200400" y="1676400"/>
            <a:ext cx="2035175" cy="2466975"/>
            <a:chOff x="2016" y="1056"/>
            <a:chExt cx="1282" cy="1554"/>
          </a:xfrm>
        </p:grpSpPr>
        <p:sp>
          <p:nvSpPr>
            <p:cNvPr id="39984" name="Oval 6"/>
            <p:cNvSpPr>
              <a:spLocks noChangeArrowheads="1"/>
            </p:cNvSpPr>
            <p:nvPr/>
          </p:nvSpPr>
          <p:spPr bwMode="auto">
            <a:xfrm>
              <a:off x="2201" y="1056"/>
              <a:ext cx="370" cy="307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9985" name="Text Box 5"/>
            <p:cNvSpPr txBox="1">
              <a:spLocks noChangeArrowheads="1"/>
            </p:cNvSpPr>
            <p:nvPr/>
          </p:nvSpPr>
          <p:spPr bwMode="auto">
            <a:xfrm>
              <a:off x="2235" y="1056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-2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39986" name="Oval 7"/>
            <p:cNvSpPr>
              <a:spLocks noChangeArrowheads="1"/>
            </p:cNvSpPr>
            <p:nvPr/>
          </p:nvSpPr>
          <p:spPr bwMode="auto">
            <a:xfrm>
              <a:off x="2553" y="1484"/>
              <a:ext cx="371" cy="30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9987" name="Text Box 8"/>
            <p:cNvSpPr txBox="1">
              <a:spLocks noChangeArrowheads="1"/>
            </p:cNvSpPr>
            <p:nvPr/>
          </p:nvSpPr>
          <p:spPr bwMode="auto">
            <a:xfrm>
              <a:off x="2588" y="1484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39988" name="Text Box 9"/>
            <p:cNvSpPr txBox="1">
              <a:spLocks noChangeArrowheads="1"/>
            </p:cNvSpPr>
            <p:nvPr/>
          </p:nvSpPr>
          <p:spPr bwMode="auto">
            <a:xfrm>
              <a:off x="2403" y="2098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39989" name="Rectangle 10"/>
            <p:cNvSpPr>
              <a:spLocks noChangeArrowheads="1"/>
            </p:cNvSpPr>
            <p:nvPr/>
          </p:nvSpPr>
          <p:spPr bwMode="auto">
            <a:xfrm>
              <a:off x="2403" y="1996"/>
              <a:ext cx="247" cy="410"/>
            </a:xfrm>
            <a:prstGeom prst="rect">
              <a:avLst/>
            </a:prstGeom>
            <a:solidFill>
              <a:schemeClr val="tx2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9990" name="Rectangle 11"/>
            <p:cNvSpPr>
              <a:spLocks noChangeArrowheads="1"/>
            </p:cNvSpPr>
            <p:nvPr/>
          </p:nvSpPr>
          <p:spPr bwMode="auto">
            <a:xfrm>
              <a:off x="2903" y="1996"/>
              <a:ext cx="240" cy="404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9991" name="Text Box 12"/>
            <p:cNvSpPr txBox="1">
              <a:spLocks noChangeArrowheads="1"/>
            </p:cNvSpPr>
            <p:nvPr/>
          </p:nvSpPr>
          <p:spPr bwMode="auto">
            <a:xfrm>
              <a:off x="2903" y="2034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39992" name="Line 13"/>
            <p:cNvSpPr>
              <a:spLocks noChangeShapeType="1"/>
            </p:cNvSpPr>
            <p:nvPr/>
          </p:nvSpPr>
          <p:spPr bwMode="auto">
            <a:xfrm flipH="1">
              <a:off x="2174" y="1363"/>
              <a:ext cx="123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3" name="Line 14"/>
            <p:cNvSpPr>
              <a:spLocks noChangeShapeType="1"/>
            </p:cNvSpPr>
            <p:nvPr/>
          </p:nvSpPr>
          <p:spPr bwMode="auto">
            <a:xfrm flipH="1">
              <a:off x="2526" y="1791"/>
              <a:ext cx="12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4" name="Line 15"/>
            <p:cNvSpPr>
              <a:spLocks noChangeShapeType="1"/>
            </p:cNvSpPr>
            <p:nvPr/>
          </p:nvSpPr>
          <p:spPr bwMode="auto">
            <a:xfrm>
              <a:off x="2835" y="1791"/>
              <a:ext cx="185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5" name="Rectangle 16"/>
            <p:cNvSpPr>
              <a:spLocks noChangeArrowheads="1"/>
            </p:cNvSpPr>
            <p:nvPr/>
          </p:nvSpPr>
          <p:spPr bwMode="auto">
            <a:xfrm>
              <a:off x="2028" y="1535"/>
              <a:ext cx="247" cy="337"/>
            </a:xfrm>
            <a:prstGeom prst="rect">
              <a:avLst/>
            </a:prstGeom>
            <a:solidFill>
              <a:srgbClr val="FFFF00">
                <a:alpha val="43137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9996" name="Text Box 17"/>
            <p:cNvSpPr txBox="1">
              <a:spLocks noChangeArrowheads="1"/>
            </p:cNvSpPr>
            <p:nvPr/>
          </p:nvSpPr>
          <p:spPr bwMode="auto">
            <a:xfrm>
              <a:off x="2016" y="163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A’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39997" name="Line 18"/>
            <p:cNvSpPr>
              <a:spLocks noChangeShapeType="1"/>
            </p:cNvSpPr>
            <p:nvPr/>
          </p:nvSpPr>
          <p:spPr bwMode="auto">
            <a:xfrm>
              <a:off x="2544" y="1312"/>
              <a:ext cx="185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8" name="Text Box 19"/>
            <p:cNvSpPr txBox="1">
              <a:spLocks noChangeArrowheads="1"/>
            </p:cNvSpPr>
            <p:nvPr/>
          </p:nvSpPr>
          <p:spPr bwMode="auto">
            <a:xfrm>
              <a:off x="2016" y="192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hlink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39999" name="Text Box 20"/>
            <p:cNvSpPr txBox="1">
              <a:spLocks noChangeArrowheads="1"/>
            </p:cNvSpPr>
            <p:nvPr/>
          </p:nvSpPr>
          <p:spPr bwMode="auto">
            <a:xfrm>
              <a:off x="2928" y="240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40000" name="Text Box 21"/>
            <p:cNvSpPr txBox="1">
              <a:spLocks noChangeArrowheads="1"/>
            </p:cNvSpPr>
            <p:nvPr/>
          </p:nvSpPr>
          <p:spPr bwMode="auto">
            <a:xfrm>
              <a:off x="2423" y="2418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  <a:endParaRPr lang="en-US" altLang="zh-TW" sz="1400" b="1">
                <a:solidFill>
                  <a:schemeClr val="tx1"/>
                </a:solidFill>
                <a:ea typeface="新細明體" charset="-120"/>
              </a:endParaRPr>
            </a:p>
          </p:txBody>
        </p:sp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762000" y="1752600"/>
            <a:ext cx="2014538" cy="2452688"/>
            <a:chOff x="480" y="1104"/>
            <a:chExt cx="1269" cy="1545"/>
          </a:xfrm>
        </p:grpSpPr>
        <p:sp>
          <p:nvSpPr>
            <p:cNvPr id="39967" name="Oval 24"/>
            <p:cNvSpPr>
              <a:spLocks noChangeArrowheads="1"/>
            </p:cNvSpPr>
            <p:nvPr/>
          </p:nvSpPr>
          <p:spPr bwMode="auto">
            <a:xfrm>
              <a:off x="645" y="1104"/>
              <a:ext cx="357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9968" name="Text Box 23"/>
            <p:cNvSpPr txBox="1">
              <a:spLocks noChangeArrowheads="1"/>
            </p:cNvSpPr>
            <p:nvPr/>
          </p:nvSpPr>
          <p:spPr bwMode="auto">
            <a:xfrm>
              <a:off x="679" y="110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-1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39969" name="Oval 25"/>
            <p:cNvSpPr>
              <a:spLocks noChangeArrowheads="1"/>
            </p:cNvSpPr>
            <p:nvPr/>
          </p:nvSpPr>
          <p:spPr bwMode="auto">
            <a:xfrm>
              <a:off x="1023" y="1536"/>
              <a:ext cx="356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9970" name="Text Box 26"/>
            <p:cNvSpPr txBox="1">
              <a:spLocks noChangeArrowheads="1"/>
            </p:cNvSpPr>
            <p:nvPr/>
          </p:nvSpPr>
          <p:spPr bwMode="auto">
            <a:xfrm>
              <a:off x="1056" y="153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39971" name="Text Box 27"/>
            <p:cNvSpPr txBox="1">
              <a:spLocks noChangeArrowheads="1"/>
            </p:cNvSpPr>
            <p:nvPr/>
          </p:nvSpPr>
          <p:spPr bwMode="auto">
            <a:xfrm>
              <a:off x="878" y="2150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39972" name="Rectangle 28"/>
            <p:cNvSpPr>
              <a:spLocks noChangeArrowheads="1"/>
            </p:cNvSpPr>
            <p:nvPr/>
          </p:nvSpPr>
          <p:spPr bwMode="auto">
            <a:xfrm>
              <a:off x="878" y="2047"/>
              <a:ext cx="238" cy="410"/>
            </a:xfrm>
            <a:prstGeom prst="rect">
              <a:avLst/>
            </a:prstGeom>
            <a:solidFill>
              <a:schemeClr val="tx2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9973" name="Rectangle 29"/>
            <p:cNvSpPr>
              <a:spLocks noChangeArrowheads="1"/>
            </p:cNvSpPr>
            <p:nvPr/>
          </p:nvSpPr>
          <p:spPr bwMode="auto">
            <a:xfrm>
              <a:off x="1330" y="2047"/>
              <a:ext cx="261" cy="401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9974" name="Text Box 30"/>
            <p:cNvSpPr txBox="1">
              <a:spLocks noChangeArrowheads="1"/>
            </p:cNvSpPr>
            <p:nvPr/>
          </p:nvSpPr>
          <p:spPr bwMode="auto">
            <a:xfrm>
              <a:off x="1330" y="2086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39975" name="Line 31"/>
            <p:cNvSpPr>
              <a:spLocks noChangeShapeType="1"/>
            </p:cNvSpPr>
            <p:nvPr/>
          </p:nvSpPr>
          <p:spPr bwMode="auto">
            <a:xfrm flipH="1">
              <a:off x="619" y="1411"/>
              <a:ext cx="119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6" name="Line 32"/>
            <p:cNvSpPr>
              <a:spLocks noChangeShapeType="1"/>
            </p:cNvSpPr>
            <p:nvPr/>
          </p:nvSpPr>
          <p:spPr bwMode="auto">
            <a:xfrm flipH="1">
              <a:off x="997" y="1843"/>
              <a:ext cx="119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7" name="Line 33"/>
            <p:cNvSpPr>
              <a:spLocks noChangeShapeType="1"/>
            </p:cNvSpPr>
            <p:nvPr/>
          </p:nvSpPr>
          <p:spPr bwMode="auto">
            <a:xfrm>
              <a:off x="1294" y="1843"/>
              <a:ext cx="17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8" name="Rectangle 34"/>
            <p:cNvSpPr>
              <a:spLocks noChangeArrowheads="1"/>
            </p:cNvSpPr>
            <p:nvPr/>
          </p:nvSpPr>
          <p:spPr bwMode="auto">
            <a:xfrm>
              <a:off x="480" y="1559"/>
              <a:ext cx="238" cy="409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9979" name="Text Box 35"/>
            <p:cNvSpPr txBox="1">
              <a:spLocks noChangeArrowheads="1"/>
            </p:cNvSpPr>
            <p:nvPr/>
          </p:nvSpPr>
          <p:spPr bwMode="auto">
            <a:xfrm>
              <a:off x="480" y="1661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39980" name="Line 36"/>
            <p:cNvSpPr>
              <a:spLocks noChangeShapeType="1"/>
            </p:cNvSpPr>
            <p:nvPr/>
          </p:nvSpPr>
          <p:spPr bwMode="auto">
            <a:xfrm>
              <a:off x="976" y="1360"/>
              <a:ext cx="17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1" name="Text Box 37"/>
            <p:cNvSpPr txBox="1">
              <a:spLocks noChangeArrowheads="1"/>
            </p:cNvSpPr>
            <p:nvPr/>
          </p:nvSpPr>
          <p:spPr bwMode="auto">
            <a:xfrm>
              <a:off x="480" y="1968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39982" name="Text Box 38"/>
            <p:cNvSpPr txBox="1">
              <a:spLocks noChangeArrowheads="1"/>
            </p:cNvSpPr>
            <p:nvPr/>
          </p:nvSpPr>
          <p:spPr bwMode="auto">
            <a:xfrm>
              <a:off x="1392" y="2448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39983" name="Text Box 39"/>
            <p:cNvSpPr txBox="1">
              <a:spLocks noChangeArrowheads="1"/>
            </p:cNvSpPr>
            <p:nvPr/>
          </p:nvSpPr>
          <p:spPr bwMode="auto">
            <a:xfrm>
              <a:off x="878" y="2457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6121400" y="1828800"/>
            <a:ext cx="1962150" cy="2419350"/>
            <a:chOff x="3856" y="1152"/>
            <a:chExt cx="1236" cy="1524"/>
          </a:xfrm>
        </p:grpSpPr>
        <p:sp>
          <p:nvSpPr>
            <p:cNvPr id="39950" name="Oval 41"/>
            <p:cNvSpPr>
              <a:spLocks noChangeArrowheads="1"/>
            </p:cNvSpPr>
            <p:nvPr/>
          </p:nvSpPr>
          <p:spPr bwMode="auto">
            <a:xfrm>
              <a:off x="3993" y="1623"/>
              <a:ext cx="370" cy="288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9951" name="Text Box 42"/>
            <p:cNvSpPr txBox="1">
              <a:spLocks noChangeArrowheads="1"/>
            </p:cNvSpPr>
            <p:nvPr/>
          </p:nvSpPr>
          <p:spPr bwMode="auto">
            <a:xfrm>
              <a:off x="4027" y="1623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-1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39952" name="Oval 43"/>
            <p:cNvSpPr>
              <a:spLocks noChangeArrowheads="1"/>
            </p:cNvSpPr>
            <p:nvPr/>
          </p:nvSpPr>
          <p:spPr bwMode="auto">
            <a:xfrm>
              <a:off x="4230" y="1152"/>
              <a:ext cx="371" cy="2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9953" name="Text Box 44"/>
            <p:cNvSpPr txBox="1">
              <a:spLocks noChangeArrowheads="1"/>
            </p:cNvSpPr>
            <p:nvPr/>
          </p:nvSpPr>
          <p:spPr bwMode="auto">
            <a:xfrm>
              <a:off x="4265" y="115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+1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39954" name="Rectangle 45"/>
            <p:cNvSpPr>
              <a:spLocks noChangeArrowheads="1"/>
            </p:cNvSpPr>
            <p:nvPr/>
          </p:nvSpPr>
          <p:spPr bwMode="auto">
            <a:xfrm>
              <a:off x="4272" y="2016"/>
              <a:ext cx="247" cy="420"/>
            </a:xfrm>
            <a:prstGeom prst="rect">
              <a:avLst/>
            </a:prstGeom>
            <a:solidFill>
              <a:schemeClr val="tx2">
                <a:alpha val="4509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9955" name="Text Box 46"/>
            <p:cNvSpPr txBox="1">
              <a:spLocks noChangeArrowheads="1"/>
            </p:cNvSpPr>
            <p:nvPr/>
          </p:nvSpPr>
          <p:spPr bwMode="auto">
            <a:xfrm>
              <a:off x="4272" y="211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39956" name="Line 47"/>
            <p:cNvSpPr>
              <a:spLocks noChangeShapeType="1"/>
            </p:cNvSpPr>
            <p:nvPr/>
          </p:nvSpPr>
          <p:spPr bwMode="auto">
            <a:xfrm flipH="1">
              <a:off x="4203" y="1440"/>
              <a:ext cx="1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7" name="Line 48"/>
            <p:cNvSpPr>
              <a:spLocks noChangeShapeType="1"/>
            </p:cNvSpPr>
            <p:nvPr/>
          </p:nvSpPr>
          <p:spPr bwMode="auto">
            <a:xfrm>
              <a:off x="4558" y="1412"/>
              <a:ext cx="204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8" name="Rectangle 49"/>
            <p:cNvSpPr>
              <a:spLocks noChangeArrowheads="1"/>
            </p:cNvSpPr>
            <p:nvPr/>
          </p:nvSpPr>
          <p:spPr bwMode="auto">
            <a:xfrm>
              <a:off x="3856" y="2043"/>
              <a:ext cx="247" cy="309"/>
            </a:xfrm>
            <a:prstGeom prst="rect">
              <a:avLst/>
            </a:prstGeom>
            <a:solidFill>
              <a:srgbClr val="FFFF00">
                <a:alpha val="43137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9959" name="Text Box 50"/>
            <p:cNvSpPr txBox="1">
              <a:spLocks noChangeArrowheads="1"/>
            </p:cNvSpPr>
            <p:nvPr/>
          </p:nvSpPr>
          <p:spPr bwMode="auto">
            <a:xfrm>
              <a:off x="3856" y="2139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A’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39960" name="Line 51"/>
            <p:cNvSpPr>
              <a:spLocks noChangeShapeType="1"/>
            </p:cNvSpPr>
            <p:nvPr/>
          </p:nvSpPr>
          <p:spPr bwMode="auto">
            <a:xfrm>
              <a:off x="4279" y="1911"/>
              <a:ext cx="89" cy="1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1" name="Text Box 52"/>
            <p:cNvSpPr txBox="1">
              <a:spLocks noChangeArrowheads="1"/>
            </p:cNvSpPr>
            <p:nvPr/>
          </p:nvSpPr>
          <p:spPr bwMode="auto">
            <a:xfrm>
              <a:off x="3856" y="2427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hlink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39962" name="Text Box 53"/>
            <p:cNvSpPr txBox="1">
              <a:spLocks noChangeArrowheads="1"/>
            </p:cNvSpPr>
            <p:nvPr/>
          </p:nvSpPr>
          <p:spPr bwMode="auto">
            <a:xfrm>
              <a:off x="4287" y="2484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39963" name="Text Box 54"/>
            <p:cNvSpPr txBox="1">
              <a:spLocks noChangeArrowheads="1"/>
            </p:cNvSpPr>
            <p:nvPr/>
          </p:nvSpPr>
          <p:spPr bwMode="auto">
            <a:xfrm>
              <a:off x="4722" y="2324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  <a:endParaRPr lang="en-US" altLang="zh-TW" sz="1400" b="1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39964" name="Text Box 55"/>
            <p:cNvSpPr txBox="1">
              <a:spLocks noChangeArrowheads="1"/>
            </p:cNvSpPr>
            <p:nvPr/>
          </p:nvSpPr>
          <p:spPr bwMode="auto">
            <a:xfrm>
              <a:off x="4674" y="1815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39965" name="Rectangle 56"/>
            <p:cNvSpPr>
              <a:spLocks noChangeArrowheads="1"/>
            </p:cNvSpPr>
            <p:nvPr/>
          </p:nvSpPr>
          <p:spPr bwMode="auto">
            <a:xfrm>
              <a:off x="4674" y="1652"/>
              <a:ext cx="247" cy="604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9966" name="Line 57"/>
            <p:cNvSpPr>
              <a:spLocks noChangeShapeType="1"/>
            </p:cNvSpPr>
            <p:nvPr/>
          </p:nvSpPr>
          <p:spPr bwMode="auto">
            <a:xfrm flipH="1">
              <a:off x="3997" y="1902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5257800" y="2362200"/>
            <a:ext cx="685800" cy="609600"/>
            <a:chOff x="3484" y="1872"/>
            <a:chExt cx="432" cy="384"/>
          </a:xfrm>
        </p:grpSpPr>
        <p:sp>
          <p:nvSpPr>
            <p:cNvPr id="39948" name="AutoShape 59"/>
            <p:cNvSpPr>
              <a:spLocks noChangeArrowheads="1"/>
            </p:cNvSpPr>
            <p:nvPr/>
          </p:nvSpPr>
          <p:spPr bwMode="auto">
            <a:xfrm>
              <a:off x="3484" y="2112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9949" name="Text Box 60"/>
            <p:cNvSpPr txBox="1">
              <a:spLocks noChangeArrowheads="1"/>
            </p:cNvSpPr>
            <p:nvPr/>
          </p:nvSpPr>
          <p:spPr bwMode="auto">
            <a:xfrm>
              <a:off x="3532" y="187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L0</a:t>
              </a:r>
            </a:p>
          </p:txBody>
        </p:sp>
      </p:grpSp>
      <p:sp>
        <p:nvSpPr>
          <p:cNvPr id="547901" name="Text Box 61"/>
          <p:cNvSpPr txBox="1">
            <a:spLocks noChangeArrowheads="1"/>
          </p:cNvSpPr>
          <p:nvPr/>
        </p:nvSpPr>
        <p:spPr bwMode="auto">
          <a:xfrm>
            <a:off x="685800" y="4191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Before deletion</a:t>
            </a:r>
          </a:p>
        </p:txBody>
      </p:sp>
      <p:sp>
        <p:nvSpPr>
          <p:cNvPr id="547902" name="Text Box 62"/>
          <p:cNvSpPr txBox="1">
            <a:spLocks noChangeArrowheads="1"/>
          </p:cNvSpPr>
          <p:nvPr/>
        </p:nvSpPr>
        <p:spPr bwMode="auto">
          <a:xfrm>
            <a:off x="2971800" y="41910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deleting from </a:t>
            </a:r>
            <a:r>
              <a:rPr lang="en-US" altLang="zh-TW" sz="2000" i="1">
                <a:solidFill>
                  <a:schemeClr val="tx1"/>
                </a:solidFill>
                <a:ea typeface="新細明體" charset="-120"/>
              </a:rPr>
              <a:t>A</a:t>
            </a:r>
            <a:r>
              <a:rPr lang="en-US" altLang="zh-TW" sz="2000" i="1" baseline="-25000">
                <a:solidFill>
                  <a:schemeClr val="tx1"/>
                </a:solidFill>
                <a:ea typeface="新細明體" charset="-120"/>
              </a:rPr>
              <a:t>L</a:t>
            </a:r>
          </a:p>
        </p:txBody>
      </p:sp>
      <p:sp>
        <p:nvSpPr>
          <p:cNvPr id="547903" name="Text Box 63"/>
          <p:cNvSpPr txBox="1">
            <a:spLocks noChangeArrowheads="1"/>
          </p:cNvSpPr>
          <p:nvPr/>
        </p:nvSpPr>
        <p:spPr bwMode="auto">
          <a:xfrm>
            <a:off x="6172200" y="4191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L0 rotation</a:t>
            </a:r>
            <a:endParaRPr lang="en-US" altLang="zh-TW" sz="2000" i="1" baseline="-250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47904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772400" cy="1295400"/>
          </a:xfrm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Subtree height is unchanged.</a:t>
            </a:r>
          </a:p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No further adjustments to be done.</a:t>
            </a:r>
          </a:p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Similar to RR rotation.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4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4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4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7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79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79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901" grpId="0"/>
      <p:bldP spid="547902" grpId="0"/>
      <p:bldP spid="547903" grpId="0"/>
      <p:bldP spid="54790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19096DCC-2EA8-46D2-A92A-A914BD3AE6AB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39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zh-TW" b="1" smtClean="0">
                <a:ea typeface="新細明體" charset="-120"/>
              </a:rPr>
              <a:t>L1 Rotation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57800" y="2209800"/>
            <a:ext cx="685800" cy="609600"/>
            <a:chOff x="3408" y="1872"/>
            <a:chExt cx="432" cy="384"/>
          </a:xfrm>
        </p:grpSpPr>
        <p:sp>
          <p:nvSpPr>
            <p:cNvPr id="41039" name="AutoShape 4"/>
            <p:cNvSpPr>
              <a:spLocks noChangeArrowheads="1"/>
            </p:cNvSpPr>
            <p:nvPr/>
          </p:nvSpPr>
          <p:spPr bwMode="auto">
            <a:xfrm>
              <a:off x="3408" y="2112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040" name="Text Box 5"/>
            <p:cNvSpPr txBox="1">
              <a:spLocks noChangeArrowheads="1"/>
            </p:cNvSpPr>
            <p:nvPr/>
          </p:nvSpPr>
          <p:spPr bwMode="auto">
            <a:xfrm>
              <a:off x="3408" y="187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L1</a:t>
              </a:r>
            </a:p>
          </p:txBody>
        </p:sp>
      </p:grp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609600" y="4572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Before deletion</a:t>
            </a:r>
          </a:p>
        </p:txBody>
      </p:sp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2971800" y="45720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deleting from </a:t>
            </a:r>
            <a:r>
              <a:rPr lang="en-US" altLang="zh-TW" sz="2000" i="1">
                <a:solidFill>
                  <a:schemeClr val="tx1"/>
                </a:solidFill>
                <a:ea typeface="新細明體" charset="-120"/>
              </a:rPr>
              <a:t>A</a:t>
            </a:r>
            <a:r>
              <a:rPr lang="en-US" altLang="zh-TW" sz="2000" i="1" baseline="-25000">
                <a:solidFill>
                  <a:schemeClr val="tx1"/>
                </a:solidFill>
                <a:ea typeface="新細明體" charset="-120"/>
              </a:rPr>
              <a:t>L</a:t>
            </a: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6477000" y="4572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After R1 rotation</a:t>
            </a:r>
            <a:endParaRPr lang="en-US" altLang="zh-TW" sz="2000" i="1" baseline="-25000">
              <a:solidFill>
                <a:schemeClr val="tx1"/>
              </a:solidFill>
              <a:ea typeface="新細明體" charset="-120"/>
            </a:endParaRP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381000" y="1600200"/>
            <a:ext cx="2224088" cy="2895600"/>
            <a:chOff x="528" y="1008"/>
            <a:chExt cx="1401" cy="1824"/>
          </a:xfrm>
        </p:grpSpPr>
        <p:sp>
          <p:nvSpPr>
            <p:cNvPr id="41017" name="Text Box 9"/>
            <p:cNvSpPr txBox="1">
              <a:spLocks noChangeArrowheads="1"/>
            </p:cNvSpPr>
            <p:nvPr/>
          </p:nvSpPr>
          <p:spPr bwMode="auto">
            <a:xfrm>
              <a:off x="537" y="1664"/>
              <a:ext cx="4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41018" name="Text Box 11"/>
            <p:cNvSpPr txBox="1">
              <a:spLocks noChangeArrowheads="1"/>
            </p:cNvSpPr>
            <p:nvPr/>
          </p:nvSpPr>
          <p:spPr bwMode="auto">
            <a:xfrm>
              <a:off x="581" y="2118"/>
              <a:ext cx="3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41019" name="Oval 14"/>
            <p:cNvSpPr>
              <a:spLocks noChangeArrowheads="1"/>
            </p:cNvSpPr>
            <p:nvPr/>
          </p:nvSpPr>
          <p:spPr bwMode="auto">
            <a:xfrm>
              <a:off x="733" y="1008"/>
              <a:ext cx="385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020" name="Text Box 13"/>
            <p:cNvSpPr txBox="1">
              <a:spLocks noChangeArrowheads="1"/>
            </p:cNvSpPr>
            <p:nvPr/>
          </p:nvSpPr>
          <p:spPr bwMode="auto">
            <a:xfrm>
              <a:off x="770" y="1008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-1</a:t>
              </a:r>
              <a:b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41021" name="Oval 15"/>
            <p:cNvSpPr>
              <a:spLocks noChangeArrowheads="1"/>
            </p:cNvSpPr>
            <p:nvPr/>
          </p:nvSpPr>
          <p:spPr bwMode="auto">
            <a:xfrm>
              <a:off x="1153" y="1418"/>
              <a:ext cx="384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022" name="Text Box 16"/>
            <p:cNvSpPr txBox="1">
              <a:spLocks noChangeArrowheads="1"/>
            </p:cNvSpPr>
            <p:nvPr/>
          </p:nvSpPr>
          <p:spPr bwMode="auto">
            <a:xfrm>
              <a:off x="1188" y="1418"/>
              <a:ext cx="3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+1</a:t>
              </a:r>
              <a:b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41023" name="Rectangle 17"/>
            <p:cNvSpPr>
              <a:spLocks noChangeArrowheads="1"/>
            </p:cNvSpPr>
            <p:nvPr/>
          </p:nvSpPr>
          <p:spPr bwMode="auto">
            <a:xfrm>
              <a:off x="1522" y="1947"/>
              <a:ext cx="257" cy="663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024" name="Text Box 18"/>
            <p:cNvSpPr txBox="1">
              <a:spLocks noChangeArrowheads="1"/>
            </p:cNvSpPr>
            <p:nvPr/>
          </p:nvSpPr>
          <p:spPr bwMode="auto">
            <a:xfrm>
              <a:off x="1544" y="2226"/>
              <a:ext cx="3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41025" name="Rectangle 19"/>
            <p:cNvSpPr>
              <a:spLocks noChangeArrowheads="1"/>
            </p:cNvSpPr>
            <p:nvPr/>
          </p:nvSpPr>
          <p:spPr bwMode="auto">
            <a:xfrm>
              <a:off x="1086" y="2395"/>
              <a:ext cx="258" cy="410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026" name="Text Box 20"/>
            <p:cNvSpPr txBox="1">
              <a:spLocks noChangeArrowheads="1"/>
            </p:cNvSpPr>
            <p:nvPr/>
          </p:nvSpPr>
          <p:spPr bwMode="auto">
            <a:xfrm>
              <a:off x="1111" y="2496"/>
              <a:ext cx="3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41027" name="Line 21"/>
            <p:cNvSpPr>
              <a:spLocks noChangeShapeType="1"/>
            </p:cNvSpPr>
            <p:nvPr/>
          </p:nvSpPr>
          <p:spPr bwMode="auto">
            <a:xfrm flipH="1">
              <a:off x="705" y="1315"/>
              <a:ext cx="12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28" name="Rectangle 24"/>
            <p:cNvSpPr>
              <a:spLocks noChangeArrowheads="1"/>
            </p:cNvSpPr>
            <p:nvPr/>
          </p:nvSpPr>
          <p:spPr bwMode="auto">
            <a:xfrm>
              <a:off x="528" y="1488"/>
              <a:ext cx="258" cy="646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029" name="Line 22"/>
            <p:cNvSpPr>
              <a:spLocks noChangeShapeType="1"/>
            </p:cNvSpPr>
            <p:nvPr/>
          </p:nvSpPr>
          <p:spPr bwMode="auto">
            <a:xfrm flipH="1">
              <a:off x="1125" y="1725"/>
              <a:ext cx="12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0" name="Line 23"/>
            <p:cNvSpPr>
              <a:spLocks noChangeShapeType="1"/>
            </p:cNvSpPr>
            <p:nvPr/>
          </p:nvSpPr>
          <p:spPr bwMode="auto">
            <a:xfrm>
              <a:off x="1445" y="1725"/>
              <a:ext cx="192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1" name="Line 25"/>
            <p:cNvSpPr>
              <a:spLocks noChangeShapeType="1"/>
            </p:cNvSpPr>
            <p:nvPr/>
          </p:nvSpPr>
          <p:spPr bwMode="auto">
            <a:xfrm>
              <a:off x="1090" y="1264"/>
              <a:ext cx="193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2" name="Text Box 26"/>
            <p:cNvSpPr txBox="1">
              <a:spLocks noChangeArrowheads="1"/>
            </p:cNvSpPr>
            <p:nvPr/>
          </p:nvSpPr>
          <p:spPr bwMode="auto">
            <a:xfrm>
              <a:off x="1495" y="2640"/>
              <a:ext cx="3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41033" name="Oval 27"/>
            <p:cNvSpPr>
              <a:spLocks noChangeArrowheads="1"/>
            </p:cNvSpPr>
            <p:nvPr/>
          </p:nvSpPr>
          <p:spPr bwMode="auto">
            <a:xfrm>
              <a:off x="870" y="1920"/>
              <a:ext cx="385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034" name="Text Box 28"/>
            <p:cNvSpPr txBox="1">
              <a:spLocks noChangeArrowheads="1"/>
            </p:cNvSpPr>
            <p:nvPr/>
          </p:nvSpPr>
          <p:spPr bwMode="auto">
            <a:xfrm>
              <a:off x="906" y="1920"/>
              <a:ext cx="3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/>
              </a:r>
              <a:b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41035" name="Rectangle 29"/>
            <p:cNvSpPr>
              <a:spLocks noChangeArrowheads="1"/>
            </p:cNvSpPr>
            <p:nvPr/>
          </p:nvSpPr>
          <p:spPr bwMode="auto">
            <a:xfrm>
              <a:off x="698" y="2393"/>
              <a:ext cx="257" cy="410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036" name="Text Box 30"/>
            <p:cNvSpPr txBox="1">
              <a:spLocks noChangeArrowheads="1"/>
            </p:cNvSpPr>
            <p:nvPr/>
          </p:nvSpPr>
          <p:spPr bwMode="auto">
            <a:xfrm>
              <a:off x="698" y="2496"/>
              <a:ext cx="3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41037" name="Line 31"/>
            <p:cNvSpPr>
              <a:spLocks noChangeShapeType="1"/>
            </p:cNvSpPr>
            <p:nvPr/>
          </p:nvSpPr>
          <p:spPr bwMode="auto">
            <a:xfrm flipH="1">
              <a:off x="854" y="2208"/>
              <a:ext cx="10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8" name="Line 32"/>
            <p:cNvSpPr>
              <a:spLocks noChangeShapeType="1"/>
            </p:cNvSpPr>
            <p:nvPr/>
          </p:nvSpPr>
          <p:spPr bwMode="auto">
            <a:xfrm>
              <a:off x="1159" y="2208"/>
              <a:ext cx="4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6392863" y="1524000"/>
            <a:ext cx="2471737" cy="2971800"/>
            <a:chOff x="4027" y="960"/>
            <a:chExt cx="1557" cy="1872"/>
          </a:xfrm>
        </p:grpSpPr>
        <p:sp>
          <p:nvSpPr>
            <p:cNvPr id="40994" name="Oval 58"/>
            <p:cNvSpPr>
              <a:spLocks noChangeArrowheads="1"/>
            </p:cNvSpPr>
            <p:nvPr/>
          </p:nvSpPr>
          <p:spPr bwMode="auto">
            <a:xfrm>
              <a:off x="4169" y="1440"/>
              <a:ext cx="370" cy="288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0995" name="Text Box 59"/>
            <p:cNvSpPr txBox="1">
              <a:spLocks noChangeArrowheads="1"/>
            </p:cNvSpPr>
            <p:nvPr/>
          </p:nvSpPr>
          <p:spPr bwMode="auto">
            <a:xfrm>
              <a:off x="4203" y="1440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/>
              </a:r>
              <a:b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40996" name="Oval 60"/>
            <p:cNvSpPr>
              <a:spLocks noChangeArrowheads="1"/>
            </p:cNvSpPr>
            <p:nvPr/>
          </p:nvSpPr>
          <p:spPr bwMode="auto">
            <a:xfrm>
              <a:off x="4836" y="1440"/>
              <a:ext cx="371" cy="2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0997" name="Text Box 61"/>
            <p:cNvSpPr txBox="1">
              <a:spLocks noChangeArrowheads="1"/>
            </p:cNvSpPr>
            <p:nvPr/>
          </p:nvSpPr>
          <p:spPr bwMode="auto">
            <a:xfrm>
              <a:off x="4871" y="1440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/>
              </a:r>
              <a:b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40998" name="Text Box 62"/>
            <p:cNvSpPr txBox="1">
              <a:spLocks noChangeArrowheads="1"/>
            </p:cNvSpPr>
            <p:nvPr/>
          </p:nvSpPr>
          <p:spPr bwMode="auto">
            <a:xfrm>
              <a:off x="4027" y="2007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A’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40999" name="Rectangle 63"/>
            <p:cNvSpPr>
              <a:spLocks noChangeArrowheads="1"/>
            </p:cNvSpPr>
            <p:nvPr/>
          </p:nvSpPr>
          <p:spPr bwMode="auto">
            <a:xfrm>
              <a:off x="4039" y="1919"/>
              <a:ext cx="247" cy="672"/>
            </a:xfrm>
            <a:prstGeom prst="rect">
              <a:avLst/>
            </a:prstGeom>
            <a:solidFill>
              <a:srgbClr val="FFFF00">
                <a:alpha val="43137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grpSp>
          <p:nvGrpSpPr>
            <p:cNvPr id="41000" name="Group 64"/>
            <p:cNvGrpSpPr>
              <a:grpSpLocks/>
            </p:cNvGrpSpPr>
            <p:nvPr/>
          </p:nvGrpSpPr>
          <p:grpSpPr bwMode="auto">
            <a:xfrm>
              <a:off x="4752" y="1925"/>
              <a:ext cx="370" cy="533"/>
              <a:chOff x="4591" y="2343"/>
              <a:chExt cx="370" cy="384"/>
            </a:xfrm>
          </p:grpSpPr>
          <p:sp>
            <p:nvSpPr>
              <p:cNvPr id="41015" name="Rectangle 65"/>
              <p:cNvSpPr>
                <a:spLocks noChangeArrowheads="1"/>
              </p:cNvSpPr>
              <p:nvPr/>
            </p:nvSpPr>
            <p:spPr bwMode="auto">
              <a:xfrm>
                <a:off x="4591" y="2343"/>
                <a:ext cx="247" cy="384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41016" name="Text Box 66"/>
              <p:cNvSpPr txBox="1">
                <a:spLocks noChangeArrowheads="1"/>
              </p:cNvSpPr>
              <p:nvPr/>
            </p:nvSpPr>
            <p:spPr bwMode="auto">
              <a:xfrm>
                <a:off x="4591" y="2439"/>
                <a:ext cx="37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i="1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  <a:r>
                  <a:rPr lang="en-US" altLang="zh-TW" sz="1400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</p:grpSp>
        <p:sp>
          <p:nvSpPr>
            <p:cNvPr id="41001" name="Line 67"/>
            <p:cNvSpPr>
              <a:spLocks noChangeShapeType="1"/>
            </p:cNvSpPr>
            <p:nvPr/>
          </p:nvSpPr>
          <p:spPr bwMode="auto">
            <a:xfrm flipH="1">
              <a:off x="4176" y="1728"/>
              <a:ext cx="6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02" name="Line 68"/>
            <p:cNvSpPr>
              <a:spLocks noChangeShapeType="1"/>
            </p:cNvSpPr>
            <p:nvPr/>
          </p:nvSpPr>
          <p:spPr bwMode="auto">
            <a:xfrm>
              <a:off x="4772" y="1248"/>
              <a:ext cx="185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03" name="Rectangle 69"/>
            <p:cNvSpPr>
              <a:spLocks noChangeArrowheads="1"/>
            </p:cNvSpPr>
            <p:nvPr/>
          </p:nvSpPr>
          <p:spPr bwMode="auto">
            <a:xfrm>
              <a:off x="5152" y="1920"/>
              <a:ext cx="247" cy="672"/>
            </a:xfrm>
            <a:prstGeom prst="rect">
              <a:avLst/>
            </a:prstGeom>
            <a:solidFill>
              <a:srgbClr val="FFFF00">
                <a:alpha val="43137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004" name="Text Box 70"/>
            <p:cNvSpPr txBox="1">
              <a:spLocks noChangeArrowheads="1"/>
            </p:cNvSpPr>
            <p:nvPr/>
          </p:nvSpPr>
          <p:spPr bwMode="auto">
            <a:xfrm>
              <a:off x="5152" y="2088"/>
              <a:ext cx="37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41005" name="Line 71"/>
            <p:cNvSpPr>
              <a:spLocks noChangeShapeType="1"/>
            </p:cNvSpPr>
            <p:nvPr/>
          </p:nvSpPr>
          <p:spPr bwMode="auto">
            <a:xfrm>
              <a:off x="5136" y="1728"/>
              <a:ext cx="15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06" name="Line 72"/>
            <p:cNvSpPr>
              <a:spLocks noChangeShapeType="1"/>
            </p:cNvSpPr>
            <p:nvPr/>
          </p:nvSpPr>
          <p:spPr bwMode="auto">
            <a:xfrm flipH="1">
              <a:off x="4848" y="1719"/>
              <a:ext cx="127" cy="2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07" name="Rectangle 73"/>
            <p:cNvSpPr>
              <a:spLocks noChangeArrowheads="1"/>
            </p:cNvSpPr>
            <p:nvPr/>
          </p:nvSpPr>
          <p:spPr bwMode="auto">
            <a:xfrm>
              <a:off x="4416" y="1920"/>
              <a:ext cx="247" cy="538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008" name="Text Box 74"/>
            <p:cNvSpPr txBox="1">
              <a:spLocks noChangeArrowheads="1"/>
            </p:cNvSpPr>
            <p:nvPr/>
          </p:nvSpPr>
          <p:spPr bwMode="auto">
            <a:xfrm>
              <a:off x="4416" y="2064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41009" name="Line 75"/>
            <p:cNvSpPr>
              <a:spLocks noChangeShapeType="1"/>
            </p:cNvSpPr>
            <p:nvPr/>
          </p:nvSpPr>
          <p:spPr bwMode="auto">
            <a:xfrm>
              <a:off x="4464" y="1728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10" name="Line 76"/>
            <p:cNvSpPr>
              <a:spLocks noChangeShapeType="1"/>
            </p:cNvSpPr>
            <p:nvPr/>
          </p:nvSpPr>
          <p:spPr bwMode="auto">
            <a:xfrm flipH="1">
              <a:off x="4416" y="1248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11" name="Oval 77"/>
            <p:cNvSpPr>
              <a:spLocks noChangeArrowheads="1"/>
            </p:cNvSpPr>
            <p:nvPr/>
          </p:nvSpPr>
          <p:spPr bwMode="auto">
            <a:xfrm>
              <a:off x="4449" y="960"/>
              <a:ext cx="356" cy="30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012" name="Text Box 78"/>
            <p:cNvSpPr txBox="1">
              <a:spLocks noChangeArrowheads="1"/>
            </p:cNvSpPr>
            <p:nvPr/>
          </p:nvSpPr>
          <p:spPr bwMode="auto">
            <a:xfrm>
              <a:off x="4482" y="96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0</a:t>
              </a:r>
              <a:b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41013" name="Text Box 79"/>
            <p:cNvSpPr txBox="1">
              <a:spLocks noChangeArrowheads="1"/>
            </p:cNvSpPr>
            <p:nvPr/>
          </p:nvSpPr>
          <p:spPr bwMode="auto">
            <a:xfrm>
              <a:off x="5136" y="2640"/>
              <a:ext cx="4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hlink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41014" name="Text Box 80"/>
            <p:cNvSpPr txBox="1">
              <a:spLocks noChangeArrowheads="1"/>
            </p:cNvSpPr>
            <p:nvPr/>
          </p:nvSpPr>
          <p:spPr bwMode="auto">
            <a:xfrm>
              <a:off x="4032" y="2640"/>
              <a:ext cx="4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</p:grpSp>
      <p:sp>
        <p:nvSpPr>
          <p:cNvPr id="548945" name="Rectangle 81"/>
          <p:cNvSpPr>
            <a:spLocks noGrp="1" noChangeArrowheads="1"/>
          </p:cNvSpPr>
          <p:nvPr>
            <p:ph type="body" idx="1"/>
          </p:nvPr>
        </p:nvSpPr>
        <p:spPr>
          <a:xfrm>
            <a:off x="609600" y="5105400"/>
            <a:ext cx="7772400" cy="1524000"/>
          </a:xfrm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New balance factor of A and B depends on x.</a:t>
            </a:r>
          </a:p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Subtree height is reduced by 1.</a:t>
            </a:r>
          </a:p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Must continue on path to root.</a:t>
            </a:r>
          </a:p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Similar to RL.</a:t>
            </a:r>
            <a:endParaRPr lang="zh-TW" altLang="en-US" sz="2400" smtClean="0">
              <a:ea typeface="新細明體" charset="-120"/>
            </a:endParaRPr>
          </a:p>
        </p:txBody>
      </p: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2863850" y="1524000"/>
            <a:ext cx="2378075" cy="2830513"/>
            <a:chOff x="1804" y="960"/>
            <a:chExt cx="1498" cy="1783"/>
          </a:xfrm>
        </p:grpSpPr>
        <p:sp>
          <p:nvSpPr>
            <p:cNvPr id="40972" name="Text Box 33"/>
            <p:cNvSpPr txBox="1">
              <a:spLocks noChangeArrowheads="1"/>
            </p:cNvSpPr>
            <p:nvPr/>
          </p:nvSpPr>
          <p:spPr bwMode="auto">
            <a:xfrm>
              <a:off x="1824" y="1675"/>
              <a:ext cx="4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A’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40973" name="Text Box 35"/>
            <p:cNvSpPr txBox="1">
              <a:spLocks noChangeArrowheads="1"/>
            </p:cNvSpPr>
            <p:nvPr/>
          </p:nvSpPr>
          <p:spPr bwMode="auto">
            <a:xfrm>
              <a:off x="1804" y="2045"/>
              <a:ext cx="4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hlink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40974" name="Oval 38"/>
            <p:cNvSpPr>
              <a:spLocks noChangeArrowheads="1"/>
            </p:cNvSpPr>
            <p:nvPr/>
          </p:nvSpPr>
          <p:spPr bwMode="auto">
            <a:xfrm>
              <a:off x="2032" y="960"/>
              <a:ext cx="448" cy="307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0975" name="Text Box 37"/>
            <p:cNvSpPr txBox="1">
              <a:spLocks noChangeArrowheads="1"/>
            </p:cNvSpPr>
            <p:nvPr/>
          </p:nvSpPr>
          <p:spPr bwMode="auto">
            <a:xfrm>
              <a:off x="2073" y="960"/>
              <a:ext cx="3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-2</a:t>
              </a:r>
              <a:b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40976" name="Oval 39"/>
            <p:cNvSpPr>
              <a:spLocks noChangeArrowheads="1"/>
            </p:cNvSpPr>
            <p:nvPr/>
          </p:nvSpPr>
          <p:spPr bwMode="auto">
            <a:xfrm>
              <a:off x="2461" y="1370"/>
              <a:ext cx="449" cy="30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0977" name="Text Box 40"/>
            <p:cNvSpPr txBox="1">
              <a:spLocks noChangeArrowheads="1"/>
            </p:cNvSpPr>
            <p:nvPr/>
          </p:nvSpPr>
          <p:spPr bwMode="auto">
            <a:xfrm>
              <a:off x="2503" y="1370"/>
              <a:ext cx="3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+1</a:t>
              </a:r>
              <a:b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40978" name="Line 41"/>
            <p:cNvSpPr>
              <a:spLocks noChangeShapeType="1"/>
            </p:cNvSpPr>
            <p:nvPr/>
          </p:nvSpPr>
          <p:spPr bwMode="auto">
            <a:xfrm flipH="1">
              <a:off x="2000" y="1267"/>
              <a:ext cx="14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9" name="Rectangle 44"/>
            <p:cNvSpPr>
              <a:spLocks noChangeArrowheads="1"/>
            </p:cNvSpPr>
            <p:nvPr/>
          </p:nvSpPr>
          <p:spPr bwMode="auto">
            <a:xfrm>
              <a:off x="1824" y="1440"/>
              <a:ext cx="218" cy="581"/>
            </a:xfrm>
            <a:prstGeom prst="rect">
              <a:avLst/>
            </a:prstGeom>
            <a:solidFill>
              <a:srgbClr val="FFFF00">
                <a:alpha val="43137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0980" name="Line 43"/>
            <p:cNvSpPr>
              <a:spLocks noChangeShapeType="1"/>
            </p:cNvSpPr>
            <p:nvPr/>
          </p:nvSpPr>
          <p:spPr bwMode="auto">
            <a:xfrm>
              <a:off x="2762" y="1680"/>
              <a:ext cx="22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1" name="Line 45"/>
            <p:cNvSpPr>
              <a:spLocks noChangeShapeType="1"/>
            </p:cNvSpPr>
            <p:nvPr/>
          </p:nvSpPr>
          <p:spPr bwMode="auto">
            <a:xfrm>
              <a:off x="2448" y="1216"/>
              <a:ext cx="224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2" name="Rectangle 46"/>
            <p:cNvSpPr>
              <a:spLocks noChangeArrowheads="1"/>
            </p:cNvSpPr>
            <p:nvPr/>
          </p:nvSpPr>
          <p:spPr bwMode="auto">
            <a:xfrm>
              <a:off x="2839" y="1890"/>
              <a:ext cx="211" cy="606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0983" name="Text Box 47"/>
            <p:cNvSpPr txBox="1">
              <a:spLocks noChangeArrowheads="1"/>
            </p:cNvSpPr>
            <p:nvPr/>
          </p:nvSpPr>
          <p:spPr bwMode="auto">
            <a:xfrm>
              <a:off x="2858" y="2160"/>
              <a:ext cx="4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40984" name="Rectangle 48"/>
            <p:cNvSpPr>
              <a:spLocks noChangeArrowheads="1"/>
            </p:cNvSpPr>
            <p:nvPr/>
          </p:nvSpPr>
          <p:spPr bwMode="auto">
            <a:xfrm>
              <a:off x="2522" y="2370"/>
              <a:ext cx="205" cy="373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0985" name="Text Box 49"/>
            <p:cNvSpPr txBox="1">
              <a:spLocks noChangeArrowheads="1"/>
            </p:cNvSpPr>
            <p:nvPr/>
          </p:nvSpPr>
          <p:spPr bwMode="auto">
            <a:xfrm>
              <a:off x="2522" y="246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40986" name="Rectangle 52"/>
            <p:cNvSpPr>
              <a:spLocks noChangeArrowheads="1"/>
            </p:cNvSpPr>
            <p:nvPr/>
          </p:nvSpPr>
          <p:spPr bwMode="auto">
            <a:xfrm>
              <a:off x="2138" y="2352"/>
              <a:ext cx="219" cy="384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0987" name="Text Box 53"/>
            <p:cNvSpPr txBox="1">
              <a:spLocks noChangeArrowheads="1"/>
            </p:cNvSpPr>
            <p:nvPr/>
          </p:nvSpPr>
          <p:spPr bwMode="auto">
            <a:xfrm>
              <a:off x="2138" y="2448"/>
              <a:ext cx="4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C</a:t>
              </a:r>
              <a:r>
                <a:rPr lang="en-US" altLang="zh-TW" sz="14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40988" name="Oval 54"/>
            <p:cNvSpPr>
              <a:spLocks noChangeArrowheads="1"/>
            </p:cNvSpPr>
            <p:nvPr/>
          </p:nvSpPr>
          <p:spPr bwMode="auto">
            <a:xfrm>
              <a:off x="2242" y="1872"/>
              <a:ext cx="432" cy="30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0989" name="Text Box 55"/>
            <p:cNvSpPr txBox="1">
              <a:spLocks noChangeArrowheads="1"/>
            </p:cNvSpPr>
            <p:nvPr/>
          </p:nvSpPr>
          <p:spPr bwMode="auto">
            <a:xfrm>
              <a:off x="2282" y="1872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x</a:t>
              </a:r>
              <a:b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>
                  <a:solidFill>
                    <a:srgbClr val="FFFFFF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40990" name="Text Box 56"/>
            <p:cNvSpPr txBox="1">
              <a:spLocks noChangeArrowheads="1"/>
            </p:cNvSpPr>
            <p:nvPr/>
          </p:nvSpPr>
          <p:spPr bwMode="auto">
            <a:xfrm>
              <a:off x="2810" y="2496"/>
              <a:ext cx="4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40991" name="Line 85"/>
            <p:cNvSpPr>
              <a:spLocks noChangeShapeType="1"/>
            </p:cNvSpPr>
            <p:nvPr/>
          </p:nvSpPr>
          <p:spPr bwMode="auto">
            <a:xfrm flipH="1">
              <a:off x="2282" y="2208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2" name="Line 86"/>
            <p:cNvSpPr>
              <a:spLocks noChangeShapeType="1"/>
            </p:cNvSpPr>
            <p:nvPr/>
          </p:nvSpPr>
          <p:spPr bwMode="auto">
            <a:xfrm>
              <a:off x="2522" y="2208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3" name="Line 87"/>
            <p:cNvSpPr>
              <a:spLocks noChangeShapeType="1"/>
            </p:cNvSpPr>
            <p:nvPr/>
          </p:nvSpPr>
          <p:spPr bwMode="auto">
            <a:xfrm flipH="1">
              <a:off x="2474" y="1680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8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8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8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8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0" grpId="0"/>
      <p:bldP spid="548871" grpId="0"/>
      <p:bldP spid="548872" grpId="0"/>
      <p:bldP spid="54894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BD5B5594-08C2-42C1-AC2F-82760887AC3F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4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zh-TW" sz="4000" smtClean="0">
                <a:ea typeface="新細明體" charset="-120"/>
              </a:rPr>
              <a:t>A Balanced Binary Search Tree </a:t>
            </a:r>
            <a:br>
              <a:rPr lang="en-US" altLang="zh-TW" sz="4000" smtClean="0">
                <a:ea typeface="新細明體" charset="-120"/>
              </a:rPr>
            </a:br>
            <a:r>
              <a:rPr lang="en-US" altLang="zh-TW" sz="4000" smtClean="0">
                <a:ea typeface="新細明體" charset="-120"/>
              </a:rPr>
              <a:t>For The Months of The Year</a:t>
            </a:r>
            <a:endParaRPr lang="zh-TW" altLang="en-US" sz="4000" smtClean="0">
              <a:ea typeface="新細明體" charset="-12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05800" cy="1219200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Input Sequence</a:t>
            </a:r>
            <a:r>
              <a:rPr lang="en-US" altLang="en-US" sz="2800" smtClean="0"/>
              <a:t>：</a:t>
            </a:r>
            <a:r>
              <a:rPr lang="en-US" altLang="zh-TW" sz="2800" smtClean="0">
                <a:ea typeface="新細明體" charset="-120"/>
              </a:rPr>
              <a:t> JULY, FEB, MAY, AUG, DEC, MAR, OCT, APR, JAN, JUNE, SEPT, NOV</a:t>
            </a:r>
            <a:endParaRPr lang="zh-TW" altLang="en-US" sz="2800" smtClean="0">
              <a:ea typeface="新細明體" charset="-12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grpSp>
        <p:nvGrpSpPr>
          <p:cNvPr id="5126" name="Group 44"/>
          <p:cNvGrpSpPr>
            <a:grpSpLocks/>
          </p:cNvGrpSpPr>
          <p:nvPr/>
        </p:nvGrpSpPr>
        <p:grpSpPr bwMode="auto">
          <a:xfrm>
            <a:off x="3200400" y="3048000"/>
            <a:ext cx="5943600" cy="3200400"/>
            <a:chOff x="1872" y="2064"/>
            <a:chExt cx="3552" cy="1728"/>
          </a:xfrm>
        </p:grpSpPr>
        <p:sp>
          <p:nvSpPr>
            <p:cNvPr id="5128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72" y="2064"/>
              <a:ext cx="3552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3575" y="2077"/>
              <a:ext cx="360" cy="258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3598" y="2140"/>
              <a:ext cx="334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JULY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4799" y="3521"/>
              <a:ext cx="360" cy="259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4822" y="3576"/>
              <a:ext cx="319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SEPT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160" y="3521"/>
              <a:ext cx="360" cy="259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4199" y="3576"/>
              <a:ext cx="29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NOV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3551" y="3485"/>
              <a:ext cx="360" cy="259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3580" y="3552"/>
              <a:ext cx="29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JUNE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468" y="3059"/>
              <a:ext cx="360" cy="258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4511" y="3124"/>
              <a:ext cx="27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OCT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3863" y="3059"/>
              <a:ext cx="360" cy="258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3896" y="3117"/>
              <a:ext cx="311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MAR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3326" y="3059"/>
              <a:ext cx="360" cy="258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5142" name="Rectangle 22"/>
            <p:cNvSpPr>
              <a:spLocks noChangeArrowheads="1"/>
            </p:cNvSpPr>
            <p:nvPr/>
          </p:nvSpPr>
          <p:spPr bwMode="auto">
            <a:xfrm>
              <a:off x="3388" y="3117"/>
              <a:ext cx="251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JAN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2846" y="3485"/>
              <a:ext cx="360" cy="259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2899" y="3535"/>
              <a:ext cx="27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DEC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2125" y="3485"/>
              <a:ext cx="360" cy="259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2166" y="3535"/>
              <a:ext cx="26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APR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2549" y="3059"/>
              <a:ext cx="360" cy="258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2579" y="3103"/>
              <a:ext cx="29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AUG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4166" y="2542"/>
              <a:ext cx="360" cy="259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4193" y="2598"/>
              <a:ext cx="319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MAY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2942" y="2542"/>
              <a:ext cx="360" cy="259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2999" y="2598"/>
              <a:ext cx="250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solidFill>
                    <a:srgbClr val="000000"/>
                  </a:solidFill>
                  <a:ea typeface="新細明體" charset="-120"/>
                </a:rPr>
                <a:t>FEB</a:t>
              </a:r>
              <a:endParaRPr lang="en-US" altLang="zh-TW" sz="1800">
                <a:ea typeface="新細明體" charset="-120"/>
              </a:endParaRPr>
            </a:p>
          </p:txBody>
        </p:sp>
        <p:sp>
          <p:nvSpPr>
            <p:cNvPr id="5153" name="Line 33"/>
            <p:cNvSpPr>
              <a:spLocks noChangeShapeType="1"/>
            </p:cNvSpPr>
            <p:nvPr/>
          </p:nvSpPr>
          <p:spPr bwMode="auto">
            <a:xfrm flipH="1">
              <a:off x="3226" y="2291"/>
              <a:ext cx="393" cy="27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3904" y="2278"/>
              <a:ext cx="396" cy="268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5" name="Line 35"/>
            <p:cNvSpPr>
              <a:spLocks noChangeShapeType="1"/>
            </p:cNvSpPr>
            <p:nvPr/>
          </p:nvSpPr>
          <p:spPr bwMode="auto">
            <a:xfrm flipH="1">
              <a:off x="4068" y="2783"/>
              <a:ext cx="186" cy="277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>
              <a:off x="4489" y="2750"/>
              <a:ext cx="185" cy="31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7" name="Line 37"/>
            <p:cNvSpPr>
              <a:spLocks noChangeShapeType="1"/>
            </p:cNvSpPr>
            <p:nvPr/>
          </p:nvSpPr>
          <p:spPr bwMode="auto">
            <a:xfrm flipH="1">
              <a:off x="4384" y="3278"/>
              <a:ext cx="135" cy="247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8" name="Line 38"/>
            <p:cNvSpPr>
              <a:spLocks noChangeShapeType="1"/>
            </p:cNvSpPr>
            <p:nvPr/>
          </p:nvSpPr>
          <p:spPr bwMode="auto">
            <a:xfrm>
              <a:off x="4786" y="3271"/>
              <a:ext cx="154" cy="253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9" name="Line 39"/>
            <p:cNvSpPr>
              <a:spLocks noChangeShapeType="1"/>
            </p:cNvSpPr>
            <p:nvPr/>
          </p:nvSpPr>
          <p:spPr bwMode="auto">
            <a:xfrm flipH="1">
              <a:off x="3781" y="3285"/>
              <a:ext cx="143" cy="206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0" name="Line 40"/>
            <p:cNvSpPr>
              <a:spLocks noChangeShapeType="1"/>
            </p:cNvSpPr>
            <p:nvPr/>
          </p:nvSpPr>
          <p:spPr bwMode="auto">
            <a:xfrm flipH="1">
              <a:off x="2781" y="2766"/>
              <a:ext cx="218" cy="298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1" name="Line 41"/>
            <p:cNvSpPr>
              <a:spLocks noChangeShapeType="1"/>
            </p:cNvSpPr>
            <p:nvPr/>
          </p:nvSpPr>
          <p:spPr bwMode="auto">
            <a:xfrm>
              <a:off x="3257" y="2757"/>
              <a:ext cx="236" cy="302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2" name="Line 42"/>
            <p:cNvSpPr>
              <a:spLocks noChangeShapeType="1"/>
            </p:cNvSpPr>
            <p:nvPr/>
          </p:nvSpPr>
          <p:spPr bwMode="auto">
            <a:xfrm flipH="1">
              <a:off x="2382" y="3282"/>
              <a:ext cx="223" cy="216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3" name="Line 43"/>
            <p:cNvSpPr>
              <a:spLocks noChangeShapeType="1"/>
            </p:cNvSpPr>
            <p:nvPr/>
          </p:nvSpPr>
          <p:spPr bwMode="auto">
            <a:xfrm>
              <a:off x="2853" y="3282"/>
              <a:ext cx="146" cy="20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27" name="Text Box 45"/>
          <p:cNvSpPr txBox="1">
            <a:spLocks noChangeArrowheads="1"/>
          </p:cNvSpPr>
          <p:nvPr/>
        </p:nvSpPr>
        <p:spPr bwMode="auto">
          <a:xfrm>
            <a:off x="228600" y="4495800"/>
            <a:ext cx="3886200" cy="957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fr-FR" altLang="zh-TW" sz="2400" b="1">
                <a:solidFill>
                  <a:schemeClr val="hlink"/>
                </a:solidFill>
                <a:ea typeface="新細明體" charset="-120"/>
              </a:rPr>
              <a:t>Max comparisons</a:t>
            </a:r>
            <a:r>
              <a:rPr lang="zh-TW" altLang="fr-FR" sz="2400">
                <a:solidFill>
                  <a:schemeClr val="tx1"/>
                </a:solidFill>
                <a:ea typeface="新細明體" charset="-120"/>
              </a:rPr>
              <a:t>：</a:t>
            </a:r>
            <a:r>
              <a:rPr lang="fr-FR" altLang="zh-TW" sz="2400">
                <a:solidFill>
                  <a:schemeClr val="tx1"/>
                </a:solidFill>
                <a:ea typeface="新細明體" charset="-120"/>
              </a:rPr>
              <a:t>4</a:t>
            </a:r>
          </a:p>
          <a:p>
            <a:r>
              <a:rPr lang="fr-FR" altLang="zh-TW" sz="2400" b="1">
                <a:solidFill>
                  <a:schemeClr val="hlink"/>
                </a:solidFill>
                <a:ea typeface="新細明體" charset="-120"/>
              </a:rPr>
              <a:t>Average comparisons</a:t>
            </a:r>
            <a:r>
              <a:rPr lang="fr-FR" altLang="zh-TW" sz="240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zh-TW" altLang="fr-FR" sz="2400">
                <a:solidFill>
                  <a:schemeClr val="tx1"/>
                </a:solidFill>
                <a:ea typeface="新細明體" charset="-120"/>
              </a:rPr>
              <a:t>：</a:t>
            </a:r>
            <a:r>
              <a:rPr lang="fr-FR" altLang="zh-TW">
                <a:ea typeface="新細明體" charset="-120"/>
              </a:rPr>
              <a:t> </a:t>
            </a:r>
            <a:r>
              <a:rPr lang="fr-FR" altLang="zh-TW" sz="2400">
                <a:solidFill>
                  <a:schemeClr val="tx1"/>
                </a:solidFill>
                <a:ea typeface="新細明體" charset="-120"/>
              </a:rPr>
              <a:t>3.1</a:t>
            </a:r>
            <a:endParaRPr lang="zh-TW" altLang="en-US" sz="240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826539D2-2D3F-45E0-8500-5D2594A9946B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40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/>
          <a:lstStyle/>
          <a:p>
            <a:r>
              <a:rPr lang="en-US" altLang="zh-TW" b="1" smtClean="0">
                <a:ea typeface="新細明體" charset="-120"/>
              </a:rPr>
              <a:t>L-1 Rotation</a:t>
            </a:r>
          </a:p>
        </p:txBody>
      </p:sp>
      <p:sp>
        <p:nvSpPr>
          <p:cNvPr id="546880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762000" y="4800600"/>
            <a:ext cx="7772400" cy="1447800"/>
          </a:xfrm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Subtree height is reduced by 1.</a:t>
            </a:r>
          </a:p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Must continue on path to root.</a:t>
            </a:r>
          </a:p>
          <a:p>
            <a:pPr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Similar to RR and L0 rotation.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457200" y="1752600"/>
            <a:ext cx="1960563" cy="2419350"/>
            <a:chOff x="432" y="1104"/>
            <a:chExt cx="1235" cy="1524"/>
          </a:xfrm>
        </p:grpSpPr>
        <p:sp>
          <p:nvSpPr>
            <p:cNvPr id="42033" name="Oval 24"/>
            <p:cNvSpPr>
              <a:spLocks noChangeArrowheads="1"/>
            </p:cNvSpPr>
            <p:nvPr/>
          </p:nvSpPr>
          <p:spPr bwMode="auto">
            <a:xfrm>
              <a:off x="622" y="1104"/>
              <a:ext cx="357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2034" name="Text Box 23"/>
            <p:cNvSpPr txBox="1">
              <a:spLocks noChangeArrowheads="1"/>
            </p:cNvSpPr>
            <p:nvPr/>
          </p:nvSpPr>
          <p:spPr bwMode="auto">
            <a:xfrm>
              <a:off x="656" y="110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-1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42035" name="Oval 25"/>
            <p:cNvSpPr>
              <a:spLocks noChangeArrowheads="1"/>
            </p:cNvSpPr>
            <p:nvPr/>
          </p:nvSpPr>
          <p:spPr bwMode="auto">
            <a:xfrm>
              <a:off x="980" y="1515"/>
              <a:ext cx="356" cy="307"/>
            </a:xfrm>
            <a:prstGeom prst="ellipse">
              <a:avLst/>
            </a:prstGeom>
            <a:solidFill>
              <a:schemeClr val="folHlink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2036" name="Text Box 26"/>
            <p:cNvSpPr txBox="1">
              <a:spLocks noChangeArrowheads="1"/>
            </p:cNvSpPr>
            <p:nvPr/>
          </p:nvSpPr>
          <p:spPr bwMode="auto">
            <a:xfrm>
              <a:off x="1013" y="1515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-1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42037" name="Text Box 27"/>
            <p:cNvSpPr txBox="1">
              <a:spLocks noChangeArrowheads="1"/>
            </p:cNvSpPr>
            <p:nvPr/>
          </p:nvSpPr>
          <p:spPr bwMode="auto">
            <a:xfrm>
              <a:off x="835" y="2129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42038" name="Rectangle 28"/>
            <p:cNvSpPr>
              <a:spLocks noChangeArrowheads="1"/>
            </p:cNvSpPr>
            <p:nvPr/>
          </p:nvSpPr>
          <p:spPr bwMode="auto">
            <a:xfrm>
              <a:off x="835" y="2026"/>
              <a:ext cx="238" cy="326"/>
            </a:xfrm>
            <a:prstGeom prst="rect">
              <a:avLst/>
            </a:prstGeom>
            <a:solidFill>
              <a:schemeClr val="tx2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2039" name="Rectangle 29"/>
            <p:cNvSpPr>
              <a:spLocks noChangeArrowheads="1"/>
            </p:cNvSpPr>
            <p:nvPr/>
          </p:nvSpPr>
          <p:spPr bwMode="auto">
            <a:xfrm>
              <a:off x="1310" y="2026"/>
              <a:ext cx="238" cy="410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2040" name="Text Box 30"/>
            <p:cNvSpPr txBox="1">
              <a:spLocks noChangeArrowheads="1"/>
            </p:cNvSpPr>
            <p:nvPr/>
          </p:nvSpPr>
          <p:spPr bwMode="auto">
            <a:xfrm>
              <a:off x="1282" y="2102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42041" name="Line 31"/>
            <p:cNvSpPr>
              <a:spLocks noChangeShapeType="1"/>
            </p:cNvSpPr>
            <p:nvPr/>
          </p:nvSpPr>
          <p:spPr bwMode="auto">
            <a:xfrm flipH="1">
              <a:off x="596" y="1411"/>
              <a:ext cx="119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42" name="Line 32"/>
            <p:cNvSpPr>
              <a:spLocks noChangeShapeType="1"/>
            </p:cNvSpPr>
            <p:nvPr/>
          </p:nvSpPr>
          <p:spPr bwMode="auto">
            <a:xfrm flipH="1">
              <a:off x="954" y="1822"/>
              <a:ext cx="119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43" name="Line 33"/>
            <p:cNvSpPr>
              <a:spLocks noChangeShapeType="1"/>
            </p:cNvSpPr>
            <p:nvPr/>
          </p:nvSpPr>
          <p:spPr bwMode="auto">
            <a:xfrm>
              <a:off x="1251" y="1822"/>
              <a:ext cx="17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44" name="Rectangle 34"/>
            <p:cNvSpPr>
              <a:spLocks noChangeArrowheads="1"/>
            </p:cNvSpPr>
            <p:nvPr/>
          </p:nvSpPr>
          <p:spPr bwMode="auto">
            <a:xfrm>
              <a:off x="432" y="1578"/>
              <a:ext cx="238" cy="409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2045" name="Text Box 35"/>
            <p:cNvSpPr txBox="1">
              <a:spLocks noChangeArrowheads="1"/>
            </p:cNvSpPr>
            <p:nvPr/>
          </p:nvSpPr>
          <p:spPr bwMode="auto">
            <a:xfrm>
              <a:off x="432" y="1680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42046" name="Line 36"/>
            <p:cNvSpPr>
              <a:spLocks noChangeShapeType="1"/>
            </p:cNvSpPr>
            <p:nvPr/>
          </p:nvSpPr>
          <p:spPr bwMode="auto">
            <a:xfrm>
              <a:off x="953" y="1360"/>
              <a:ext cx="17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47" name="Text Box 37"/>
            <p:cNvSpPr txBox="1">
              <a:spLocks noChangeArrowheads="1"/>
            </p:cNvSpPr>
            <p:nvPr/>
          </p:nvSpPr>
          <p:spPr bwMode="auto">
            <a:xfrm>
              <a:off x="432" y="1987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42048" name="Text Box 38"/>
            <p:cNvSpPr txBox="1">
              <a:spLocks noChangeArrowheads="1"/>
            </p:cNvSpPr>
            <p:nvPr/>
          </p:nvSpPr>
          <p:spPr bwMode="auto">
            <a:xfrm>
              <a:off x="1310" y="2436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</a:p>
          </p:txBody>
        </p:sp>
        <p:sp>
          <p:nvSpPr>
            <p:cNvPr id="42049" name="Text Box 39"/>
            <p:cNvSpPr txBox="1">
              <a:spLocks noChangeArrowheads="1"/>
            </p:cNvSpPr>
            <p:nvPr/>
          </p:nvSpPr>
          <p:spPr bwMode="auto">
            <a:xfrm>
              <a:off x="835" y="2436"/>
              <a:ext cx="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5300663" y="2514600"/>
            <a:ext cx="762000" cy="609600"/>
            <a:chOff x="3339" y="1584"/>
            <a:chExt cx="480" cy="384"/>
          </a:xfrm>
        </p:grpSpPr>
        <p:sp>
          <p:nvSpPr>
            <p:cNvPr id="42031" name="AutoShape 59"/>
            <p:cNvSpPr>
              <a:spLocks noChangeArrowheads="1"/>
            </p:cNvSpPr>
            <p:nvPr/>
          </p:nvSpPr>
          <p:spPr bwMode="auto">
            <a:xfrm>
              <a:off x="3360" y="1824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2032" name="Text Box 60"/>
            <p:cNvSpPr txBox="1">
              <a:spLocks noChangeArrowheads="1"/>
            </p:cNvSpPr>
            <p:nvPr/>
          </p:nvSpPr>
          <p:spPr bwMode="auto">
            <a:xfrm>
              <a:off x="3339" y="15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L-1</a:t>
              </a:r>
            </a:p>
          </p:txBody>
        </p:sp>
      </p:grpSp>
      <p:sp>
        <p:nvSpPr>
          <p:cNvPr id="546877" name="Text Box 61"/>
          <p:cNvSpPr txBox="1">
            <a:spLocks noChangeArrowheads="1"/>
          </p:cNvSpPr>
          <p:nvPr/>
        </p:nvSpPr>
        <p:spPr bwMode="auto">
          <a:xfrm>
            <a:off x="762000" y="41148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Before deletion</a:t>
            </a:r>
          </a:p>
        </p:txBody>
      </p: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971800" y="1752600"/>
            <a:ext cx="2590800" cy="2759075"/>
            <a:chOff x="1872" y="1104"/>
            <a:chExt cx="1632" cy="1738"/>
          </a:xfrm>
        </p:grpSpPr>
        <p:grpSp>
          <p:nvGrpSpPr>
            <p:cNvPr id="42012" name="Group 74"/>
            <p:cNvGrpSpPr>
              <a:grpSpLocks/>
            </p:cNvGrpSpPr>
            <p:nvPr/>
          </p:nvGrpSpPr>
          <p:grpSpPr bwMode="auto">
            <a:xfrm>
              <a:off x="1968" y="1104"/>
              <a:ext cx="1282" cy="1506"/>
              <a:chOff x="1968" y="1104"/>
              <a:chExt cx="1282" cy="1506"/>
            </a:xfrm>
          </p:grpSpPr>
          <p:sp>
            <p:nvSpPr>
              <p:cNvPr id="42014" name="Oval 6"/>
              <p:cNvSpPr>
                <a:spLocks noChangeArrowheads="1"/>
              </p:cNvSpPr>
              <p:nvPr/>
            </p:nvSpPr>
            <p:spPr bwMode="auto">
              <a:xfrm>
                <a:off x="2153" y="1104"/>
                <a:ext cx="370" cy="307"/>
              </a:xfrm>
              <a:prstGeom prst="ellipse">
                <a:avLst/>
              </a:prstGeom>
              <a:solidFill>
                <a:schemeClr val="accent2">
                  <a:alpha val="39999"/>
                </a:schemeClr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42015" name="Text Box 5"/>
              <p:cNvSpPr txBox="1">
                <a:spLocks noChangeArrowheads="1"/>
              </p:cNvSpPr>
              <p:nvPr/>
            </p:nvSpPr>
            <p:spPr bwMode="auto">
              <a:xfrm>
                <a:off x="2187" y="1104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200" b="1">
                    <a:solidFill>
                      <a:schemeClr val="tx1"/>
                    </a:solidFill>
                    <a:ea typeface="新細明體" charset="-120"/>
                  </a:rPr>
                  <a:t>-2</a:t>
                </a:r>
                <a:br>
                  <a:rPr lang="en-US" altLang="zh-TW" sz="1200" b="1">
                    <a:solidFill>
                      <a:schemeClr val="tx1"/>
                    </a:solidFill>
                    <a:ea typeface="新細明體" charset="-120"/>
                  </a:rPr>
                </a:br>
                <a:r>
                  <a:rPr lang="en-US" altLang="zh-TW" sz="1200" b="1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42016" name="Oval 7"/>
              <p:cNvSpPr>
                <a:spLocks noChangeArrowheads="1"/>
              </p:cNvSpPr>
              <p:nvPr/>
            </p:nvSpPr>
            <p:spPr bwMode="auto">
              <a:xfrm>
                <a:off x="2516" y="1507"/>
                <a:ext cx="371" cy="307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42017" name="Text Box 8"/>
              <p:cNvSpPr txBox="1">
                <a:spLocks noChangeArrowheads="1"/>
              </p:cNvSpPr>
              <p:nvPr/>
            </p:nvSpPr>
            <p:spPr bwMode="auto">
              <a:xfrm>
                <a:off x="2551" y="1507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200" b="1">
                    <a:solidFill>
                      <a:srgbClr val="FFFFFF"/>
                    </a:solidFill>
                    <a:ea typeface="新細明體" charset="-120"/>
                  </a:rPr>
                  <a:t>-1</a:t>
                </a:r>
                <a:br>
                  <a:rPr lang="en-US" altLang="zh-TW" sz="1200" b="1">
                    <a:solidFill>
                      <a:srgbClr val="FFFFFF"/>
                    </a:solidFill>
                    <a:ea typeface="新細明體" charset="-120"/>
                  </a:rPr>
                </a:br>
                <a:r>
                  <a:rPr lang="en-US" altLang="zh-TW" sz="1200" b="1">
                    <a:solidFill>
                      <a:srgbClr val="FFFFFF"/>
                    </a:solidFill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42018" name="Text Box 9"/>
              <p:cNvSpPr txBox="1">
                <a:spLocks noChangeArrowheads="1"/>
              </p:cNvSpPr>
              <p:nvPr/>
            </p:nvSpPr>
            <p:spPr bwMode="auto">
              <a:xfrm>
                <a:off x="2366" y="2121"/>
                <a:ext cx="37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  <a:r>
                  <a:rPr lang="en-US" altLang="zh-TW" sz="1400" b="1" i="1" baseline="-25000">
                    <a:solidFill>
                      <a:schemeClr val="tx1"/>
                    </a:solidFill>
                    <a:ea typeface="新細明體" charset="-120"/>
                  </a:rPr>
                  <a:t>L</a:t>
                </a:r>
              </a:p>
            </p:txBody>
          </p:sp>
          <p:sp>
            <p:nvSpPr>
              <p:cNvPr id="42019" name="Rectangle 10"/>
              <p:cNvSpPr>
                <a:spLocks noChangeArrowheads="1"/>
              </p:cNvSpPr>
              <p:nvPr/>
            </p:nvSpPr>
            <p:spPr bwMode="auto">
              <a:xfrm>
                <a:off x="2366" y="2019"/>
                <a:ext cx="247" cy="333"/>
              </a:xfrm>
              <a:prstGeom prst="rect">
                <a:avLst/>
              </a:prstGeom>
              <a:solidFill>
                <a:schemeClr val="tx2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42020" name="Rectangle 11"/>
              <p:cNvSpPr>
                <a:spLocks noChangeArrowheads="1"/>
              </p:cNvSpPr>
              <p:nvPr/>
            </p:nvSpPr>
            <p:spPr bwMode="auto">
              <a:xfrm>
                <a:off x="2860" y="2019"/>
                <a:ext cx="247" cy="410"/>
              </a:xfrm>
              <a:prstGeom prst="rect">
                <a:avLst/>
              </a:prstGeom>
              <a:solidFill>
                <a:schemeClr val="folHlink">
                  <a:alpha val="43137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42021" name="Text Box 12"/>
              <p:cNvSpPr txBox="1">
                <a:spLocks noChangeArrowheads="1"/>
              </p:cNvSpPr>
              <p:nvPr/>
            </p:nvSpPr>
            <p:spPr bwMode="auto">
              <a:xfrm>
                <a:off x="2832" y="2112"/>
                <a:ext cx="37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  <a:r>
                  <a:rPr lang="en-US" altLang="zh-TW" sz="1400" b="1" i="1" baseline="-25000">
                    <a:solidFill>
                      <a:schemeClr val="tx1"/>
                    </a:solidFill>
                    <a:ea typeface="新細明體" charset="-120"/>
                  </a:rPr>
                  <a:t>R</a:t>
                </a:r>
              </a:p>
            </p:txBody>
          </p:sp>
          <p:sp>
            <p:nvSpPr>
              <p:cNvPr id="42022" name="Line 13"/>
              <p:cNvSpPr>
                <a:spLocks noChangeShapeType="1"/>
              </p:cNvSpPr>
              <p:nvPr/>
            </p:nvSpPr>
            <p:spPr bwMode="auto">
              <a:xfrm flipH="1">
                <a:off x="2126" y="1411"/>
                <a:ext cx="123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3" name="Line 14"/>
              <p:cNvSpPr>
                <a:spLocks noChangeShapeType="1"/>
              </p:cNvSpPr>
              <p:nvPr/>
            </p:nvSpPr>
            <p:spPr bwMode="auto">
              <a:xfrm flipH="1">
                <a:off x="2489" y="1814"/>
                <a:ext cx="124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4" name="Line 15"/>
              <p:cNvSpPr>
                <a:spLocks noChangeShapeType="1"/>
              </p:cNvSpPr>
              <p:nvPr/>
            </p:nvSpPr>
            <p:spPr bwMode="auto">
              <a:xfrm>
                <a:off x="2798" y="1814"/>
                <a:ext cx="185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5" name="Rectangle 16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247" cy="288"/>
              </a:xfrm>
              <a:prstGeom prst="rect">
                <a:avLst/>
              </a:prstGeom>
              <a:solidFill>
                <a:srgbClr val="FFFF00">
                  <a:alpha val="43137"/>
                </a:srgb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42026" name="Text Box 17"/>
              <p:cNvSpPr txBox="1">
                <a:spLocks noChangeArrowheads="1"/>
              </p:cNvSpPr>
              <p:nvPr/>
            </p:nvSpPr>
            <p:spPr bwMode="auto">
              <a:xfrm>
                <a:off x="1968" y="1632"/>
                <a:ext cx="37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A’</a:t>
                </a:r>
                <a:r>
                  <a:rPr lang="en-US" altLang="zh-TW" sz="1400" b="1" i="1" baseline="-25000">
                    <a:solidFill>
                      <a:schemeClr val="tx1"/>
                    </a:solidFill>
                    <a:ea typeface="新細明體" charset="-120"/>
                  </a:rPr>
                  <a:t>L</a:t>
                </a:r>
              </a:p>
            </p:txBody>
          </p:sp>
          <p:sp>
            <p:nvSpPr>
              <p:cNvPr id="42027" name="Line 18"/>
              <p:cNvSpPr>
                <a:spLocks noChangeShapeType="1"/>
              </p:cNvSpPr>
              <p:nvPr/>
            </p:nvSpPr>
            <p:spPr bwMode="auto">
              <a:xfrm>
                <a:off x="2496" y="1360"/>
                <a:ext cx="185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8" name="Text Box 19"/>
              <p:cNvSpPr txBox="1">
                <a:spLocks noChangeArrowheads="1"/>
              </p:cNvSpPr>
              <p:nvPr/>
            </p:nvSpPr>
            <p:spPr bwMode="auto">
              <a:xfrm>
                <a:off x="1968" y="1872"/>
                <a:ext cx="37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hlink"/>
                    </a:solidFill>
                    <a:ea typeface="新細明體" charset="-120"/>
                  </a:rPr>
                  <a:t>h-1</a:t>
                </a:r>
              </a:p>
            </p:txBody>
          </p:sp>
          <p:sp>
            <p:nvSpPr>
              <p:cNvPr id="42029" name="Text Box 20"/>
              <p:cNvSpPr txBox="1">
                <a:spLocks noChangeArrowheads="1"/>
              </p:cNvSpPr>
              <p:nvPr/>
            </p:nvSpPr>
            <p:spPr bwMode="auto">
              <a:xfrm>
                <a:off x="2880" y="2418"/>
                <a:ext cx="37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h</a:t>
                </a:r>
              </a:p>
            </p:txBody>
          </p:sp>
          <p:sp>
            <p:nvSpPr>
              <p:cNvPr id="42030" name="Text Box 21"/>
              <p:cNvSpPr txBox="1">
                <a:spLocks noChangeArrowheads="1"/>
              </p:cNvSpPr>
              <p:nvPr/>
            </p:nvSpPr>
            <p:spPr bwMode="auto">
              <a:xfrm>
                <a:off x="2352" y="2400"/>
                <a:ext cx="37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1400" b="1" i="1">
                    <a:solidFill>
                      <a:schemeClr val="tx1"/>
                    </a:solidFill>
                    <a:ea typeface="新細明體" charset="-120"/>
                  </a:rPr>
                  <a:t>h-1</a:t>
                </a:r>
                <a:endParaRPr lang="en-US" altLang="zh-TW" sz="1400" b="1">
                  <a:solidFill>
                    <a:schemeClr val="tx1"/>
                  </a:solidFill>
                  <a:ea typeface="新細明體" charset="-120"/>
                </a:endParaRPr>
              </a:p>
            </p:txBody>
          </p:sp>
        </p:grpSp>
        <p:sp>
          <p:nvSpPr>
            <p:cNvPr id="42013" name="Text Box 62"/>
            <p:cNvSpPr txBox="1">
              <a:spLocks noChangeArrowheads="1"/>
            </p:cNvSpPr>
            <p:nvPr/>
          </p:nvSpPr>
          <p:spPr bwMode="auto">
            <a:xfrm>
              <a:off x="1872" y="2592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After deleting from </a:t>
              </a:r>
              <a:r>
                <a:rPr lang="en-US" altLang="zh-TW" sz="2000" i="1">
                  <a:solidFill>
                    <a:schemeClr val="tx1"/>
                  </a:solidFill>
                  <a:ea typeface="新細明體" charset="-120"/>
                </a:rPr>
                <a:t>A</a:t>
              </a:r>
              <a:r>
                <a:rPr lang="en-US" altLang="zh-TW" sz="2000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6172200" y="1828800"/>
            <a:ext cx="2286000" cy="2682875"/>
            <a:chOff x="3888" y="1152"/>
            <a:chExt cx="1440" cy="1690"/>
          </a:xfrm>
        </p:grpSpPr>
        <p:sp>
          <p:nvSpPr>
            <p:cNvPr id="41994" name="Oval 41"/>
            <p:cNvSpPr>
              <a:spLocks noChangeArrowheads="1"/>
            </p:cNvSpPr>
            <p:nvPr/>
          </p:nvSpPr>
          <p:spPr bwMode="auto">
            <a:xfrm>
              <a:off x="4046" y="1632"/>
              <a:ext cx="370" cy="288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995" name="Text Box 42"/>
            <p:cNvSpPr txBox="1">
              <a:spLocks noChangeArrowheads="1"/>
            </p:cNvSpPr>
            <p:nvPr/>
          </p:nvSpPr>
          <p:spPr bwMode="auto">
            <a:xfrm>
              <a:off x="4080" y="163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41996" name="Oval 43"/>
            <p:cNvSpPr>
              <a:spLocks noChangeArrowheads="1"/>
            </p:cNvSpPr>
            <p:nvPr/>
          </p:nvSpPr>
          <p:spPr bwMode="auto">
            <a:xfrm>
              <a:off x="4298" y="1152"/>
              <a:ext cx="371" cy="2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997" name="Text Box 44"/>
            <p:cNvSpPr txBox="1">
              <a:spLocks noChangeArrowheads="1"/>
            </p:cNvSpPr>
            <p:nvPr/>
          </p:nvSpPr>
          <p:spPr bwMode="auto">
            <a:xfrm>
              <a:off x="4333" y="115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0</a:t>
              </a:r>
              <a:b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</a:br>
              <a:r>
                <a:rPr lang="en-US" altLang="zh-TW" sz="1200" b="1">
                  <a:solidFill>
                    <a:srgbClr val="FFFFFF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41998" name="Rectangle 45"/>
            <p:cNvSpPr>
              <a:spLocks noChangeArrowheads="1"/>
            </p:cNvSpPr>
            <p:nvPr/>
          </p:nvSpPr>
          <p:spPr bwMode="auto">
            <a:xfrm>
              <a:off x="4404" y="2064"/>
              <a:ext cx="247" cy="288"/>
            </a:xfrm>
            <a:prstGeom prst="rect">
              <a:avLst/>
            </a:prstGeom>
            <a:solidFill>
              <a:schemeClr val="tx2">
                <a:alpha val="4509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1999" name="Text Box 46"/>
            <p:cNvSpPr txBox="1">
              <a:spLocks noChangeArrowheads="1"/>
            </p:cNvSpPr>
            <p:nvPr/>
          </p:nvSpPr>
          <p:spPr bwMode="auto">
            <a:xfrm>
              <a:off x="4416" y="211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42000" name="Line 47"/>
            <p:cNvSpPr>
              <a:spLocks noChangeShapeType="1"/>
            </p:cNvSpPr>
            <p:nvPr/>
          </p:nvSpPr>
          <p:spPr bwMode="auto">
            <a:xfrm flipH="1">
              <a:off x="4271" y="1440"/>
              <a:ext cx="1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1" name="Line 48"/>
            <p:cNvSpPr>
              <a:spLocks noChangeShapeType="1"/>
            </p:cNvSpPr>
            <p:nvPr/>
          </p:nvSpPr>
          <p:spPr bwMode="auto">
            <a:xfrm>
              <a:off x="4580" y="1440"/>
              <a:ext cx="185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2" name="Rectangle 49"/>
            <p:cNvSpPr>
              <a:spLocks noChangeArrowheads="1"/>
            </p:cNvSpPr>
            <p:nvPr/>
          </p:nvSpPr>
          <p:spPr bwMode="auto">
            <a:xfrm>
              <a:off x="3888" y="2064"/>
              <a:ext cx="247" cy="288"/>
            </a:xfrm>
            <a:prstGeom prst="rect">
              <a:avLst/>
            </a:prstGeom>
            <a:solidFill>
              <a:srgbClr val="FFFF00">
                <a:alpha val="43137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2003" name="Text Box 50"/>
            <p:cNvSpPr txBox="1">
              <a:spLocks noChangeArrowheads="1"/>
            </p:cNvSpPr>
            <p:nvPr/>
          </p:nvSpPr>
          <p:spPr bwMode="auto">
            <a:xfrm>
              <a:off x="3888" y="211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A’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L</a:t>
              </a:r>
            </a:p>
          </p:txBody>
        </p:sp>
        <p:sp>
          <p:nvSpPr>
            <p:cNvPr id="42004" name="Line 51"/>
            <p:cNvSpPr>
              <a:spLocks noChangeShapeType="1"/>
            </p:cNvSpPr>
            <p:nvPr/>
          </p:nvSpPr>
          <p:spPr bwMode="auto">
            <a:xfrm>
              <a:off x="4389" y="1872"/>
              <a:ext cx="15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5" name="Text Box 52"/>
            <p:cNvSpPr txBox="1">
              <a:spLocks noChangeArrowheads="1"/>
            </p:cNvSpPr>
            <p:nvPr/>
          </p:nvSpPr>
          <p:spPr bwMode="auto">
            <a:xfrm>
              <a:off x="3888" y="240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hlink"/>
                  </a:solidFill>
                  <a:ea typeface="新細明體" charset="-120"/>
                </a:rPr>
                <a:t>h-1</a:t>
              </a:r>
            </a:p>
          </p:txBody>
        </p:sp>
        <p:sp>
          <p:nvSpPr>
            <p:cNvPr id="42006" name="Text Box 54"/>
            <p:cNvSpPr txBox="1">
              <a:spLocks noChangeArrowheads="1"/>
            </p:cNvSpPr>
            <p:nvPr/>
          </p:nvSpPr>
          <p:spPr bwMode="auto">
            <a:xfrm>
              <a:off x="4704" y="1968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</a:t>
              </a:r>
              <a:endParaRPr lang="en-US" altLang="zh-TW" sz="1400" b="1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42007" name="Rectangle 56"/>
            <p:cNvSpPr>
              <a:spLocks noChangeArrowheads="1"/>
            </p:cNvSpPr>
            <p:nvPr/>
          </p:nvSpPr>
          <p:spPr bwMode="auto">
            <a:xfrm>
              <a:off x="4656" y="1632"/>
              <a:ext cx="247" cy="363"/>
            </a:xfrm>
            <a:prstGeom prst="rect">
              <a:avLst/>
            </a:prstGeom>
            <a:solidFill>
              <a:schemeClr val="folHlink">
                <a:alpha val="43137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2008" name="Text Box 55"/>
            <p:cNvSpPr txBox="1">
              <a:spLocks noChangeArrowheads="1"/>
            </p:cNvSpPr>
            <p:nvPr/>
          </p:nvSpPr>
          <p:spPr bwMode="auto">
            <a:xfrm>
              <a:off x="4656" y="1680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B</a:t>
              </a:r>
              <a:r>
                <a:rPr lang="en-US" altLang="zh-TW" sz="1400" b="1" i="1" baseline="-25000">
                  <a:solidFill>
                    <a:schemeClr val="tx1"/>
                  </a:solidFill>
                  <a:ea typeface="新細明體" charset="-120"/>
                </a:rPr>
                <a:t>R</a:t>
              </a:r>
            </a:p>
          </p:txBody>
        </p:sp>
        <p:sp>
          <p:nvSpPr>
            <p:cNvPr id="42009" name="Line 57"/>
            <p:cNvSpPr>
              <a:spLocks noChangeShapeType="1"/>
            </p:cNvSpPr>
            <p:nvPr/>
          </p:nvSpPr>
          <p:spPr bwMode="auto">
            <a:xfrm flipH="1">
              <a:off x="4050" y="1911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0" name="Text Box 63"/>
            <p:cNvSpPr txBox="1">
              <a:spLocks noChangeArrowheads="1"/>
            </p:cNvSpPr>
            <p:nvPr/>
          </p:nvSpPr>
          <p:spPr bwMode="auto">
            <a:xfrm>
              <a:off x="3984" y="2592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  <a:ea typeface="新細明體" charset="-120"/>
                </a:rPr>
                <a:t>After R0 rotation</a:t>
              </a:r>
              <a:endParaRPr lang="en-US" altLang="zh-TW" sz="2000" i="1" baseline="-25000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42011" name="Text Box 71"/>
            <p:cNvSpPr txBox="1">
              <a:spLocks noChangeArrowheads="1"/>
            </p:cNvSpPr>
            <p:nvPr/>
          </p:nvSpPr>
          <p:spPr bwMode="auto">
            <a:xfrm>
              <a:off x="4389" y="2391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  <a:ea typeface="新細明體" charset="-120"/>
                </a:rPr>
                <a:t>h-1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4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6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6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46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80" grpId="0" build="p"/>
      <p:bldP spid="54687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2CF0DB4A-E9EE-4379-B92E-1058CE061695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41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Comparison of various structures</a:t>
            </a:r>
          </a:p>
        </p:txBody>
      </p:sp>
      <p:sp>
        <p:nvSpPr>
          <p:cNvPr id="43012" name="Rectangle 11"/>
          <p:cNvSpPr>
            <a:spLocks noChangeArrowheads="1"/>
          </p:cNvSpPr>
          <p:nvPr/>
        </p:nvSpPr>
        <p:spPr bwMode="auto">
          <a:xfrm>
            <a:off x="457200" y="1905000"/>
            <a:ext cx="12176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400">
                <a:solidFill>
                  <a:srgbClr val="000000"/>
                </a:solidFill>
                <a:ea typeface="新細明體" charset="-120"/>
              </a:rPr>
              <a:t>Operation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43013" name="Rectangle 12"/>
          <p:cNvSpPr>
            <a:spLocks noChangeArrowheads="1"/>
          </p:cNvSpPr>
          <p:nvPr/>
        </p:nvSpPr>
        <p:spPr bwMode="auto">
          <a:xfrm>
            <a:off x="3581400" y="1905000"/>
            <a:ext cx="17319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400">
                <a:solidFill>
                  <a:srgbClr val="000000"/>
                </a:solidFill>
                <a:ea typeface="新細明體" charset="-120"/>
              </a:rPr>
              <a:t>Sequential list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43014" name="Rectangle 13"/>
          <p:cNvSpPr>
            <a:spLocks noChangeArrowheads="1"/>
          </p:cNvSpPr>
          <p:nvPr/>
        </p:nvSpPr>
        <p:spPr bwMode="auto">
          <a:xfrm>
            <a:off x="5638800" y="1905000"/>
            <a:ext cx="1309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400">
                <a:solidFill>
                  <a:srgbClr val="000000"/>
                </a:solidFill>
                <a:ea typeface="新細明體" charset="-120"/>
              </a:rPr>
              <a:t>Linked list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43015" name="Rectangle 14"/>
          <p:cNvSpPr>
            <a:spLocks noChangeArrowheads="1"/>
          </p:cNvSpPr>
          <p:nvPr/>
        </p:nvSpPr>
        <p:spPr bwMode="auto">
          <a:xfrm>
            <a:off x="7315200" y="1905000"/>
            <a:ext cx="11588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400">
                <a:solidFill>
                  <a:srgbClr val="000000"/>
                </a:solidFill>
                <a:ea typeface="新細明體" charset="-120"/>
              </a:rPr>
              <a:t>AVL tree</a:t>
            </a:r>
            <a:endParaRPr lang="en-US" altLang="zh-TW" sz="2400">
              <a:ea typeface="新細明體" charset="-120"/>
            </a:endParaRPr>
          </a:p>
        </p:txBody>
      </p:sp>
      <p:grpSp>
        <p:nvGrpSpPr>
          <p:cNvPr id="43016" name="Group 122"/>
          <p:cNvGrpSpPr>
            <a:grpSpLocks/>
          </p:cNvGrpSpPr>
          <p:nvPr/>
        </p:nvGrpSpPr>
        <p:grpSpPr bwMode="auto">
          <a:xfrm>
            <a:off x="3657600" y="2468563"/>
            <a:ext cx="4651375" cy="2233612"/>
            <a:chOff x="2304" y="1621"/>
            <a:chExt cx="2930" cy="1241"/>
          </a:xfrm>
        </p:grpSpPr>
        <p:sp>
          <p:nvSpPr>
            <p:cNvPr id="43029" name="Rectangle 16"/>
            <p:cNvSpPr>
              <a:spLocks noChangeArrowheads="1"/>
            </p:cNvSpPr>
            <p:nvPr/>
          </p:nvSpPr>
          <p:spPr bwMode="auto">
            <a:xfrm>
              <a:off x="2304" y="1644"/>
              <a:ext cx="12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30" name="Rectangle 17"/>
            <p:cNvSpPr>
              <a:spLocks noChangeArrowheads="1"/>
            </p:cNvSpPr>
            <p:nvPr/>
          </p:nvSpPr>
          <p:spPr bwMode="auto">
            <a:xfrm>
              <a:off x="2420" y="1644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31" name="Rectangle 18"/>
            <p:cNvSpPr>
              <a:spLocks noChangeArrowheads="1"/>
            </p:cNvSpPr>
            <p:nvPr/>
          </p:nvSpPr>
          <p:spPr bwMode="auto">
            <a:xfrm>
              <a:off x="2468" y="1644"/>
              <a:ext cx="24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log 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32" name="Rectangle 19"/>
            <p:cNvSpPr>
              <a:spLocks noChangeArrowheads="1"/>
            </p:cNvSpPr>
            <p:nvPr/>
          </p:nvSpPr>
          <p:spPr bwMode="auto">
            <a:xfrm>
              <a:off x="2708" y="1644"/>
              <a:ext cx="8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n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033" name="Rectangle 20"/>
            <p:cNvSpPr>
              <a:spLocks noChangeArrowheads="1"/>
            </p:cNvSpPr>
            <p:nvPr/>
          </p:nvSpPr>
          <p:spPr bwMode="auto">
            <a:xfrm>
              <a:off x="2786" y="1644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34" name="Rectangle 21"/>
            <p:cNvSpPr>
              <a:spLocks noChangeArrowheads="1"/>
            </p:cNvSpPr>
            <p:nvPr/>
          </p:nvSpPr>
          <p:spPr bwMode="auto">
            <a:xfrm>
              <a:off x="2304" y="1852"/>
              <a:ext cx="12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35" name="Rectangle 22"/>
            <p:cNvSpPr>
              <a:spLocks noChangeArrowheads="1"/>
            </p:cNvSpPr>
            <p:nvPr/>
          </p:nvSpPr>
          <p:spPr bwMode="auto">
            <a:xfrm>
              <a:off x="2420" y="1852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36" name="Rectangle 23"/>
            <p:cNvSpPr>
              <a:spLocks noChangeArrowheads="1"/>
            </p:cNvSpPr>
            <p:nvPr/>
          </p:nvSpPr>
          <p:spPr bwMode="auto">
            <a:xfrm>
              <a:off x="2468" y="1852"/>
              <a:ext cx="8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37" name="Rectangle 24"/>
            <p:cNvSpPr>
              <a:spLocks noChangeArrowheads="1"/>
            </p:cNvSpPr>
            <p:nvPr/>
          </p:nvSpPr>
          <p:spPr bwMode="auto">
            <a:xfrm>
              <a:off x="2546" y="1852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38" name="Rectangle 25"/>
            <p:cNvSpPr>
              <a:spLocks noChangeArrowheads="1"/>
            </p:cNvSpPr>
            <p:nvPr/>
          </p:nvSpPr>
          <p:spPr bwMode="auto">
            <a:xfrm>
              <a:off x="2304" y="2059"/>
              <a:ext cx="12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39" name="Rectangle 26"/>
            <p:cNvSpPr>
              <a:spLocks noChangeArrowheads="1"/>
            </p:cNvSpPr>
            <p:nvPr/>
          </p:nvSpPr>
          <p:spPr bwMode="auto">
            <a:xfrm>
              <a:off x="2420" y="2059"/>
              <a:ext cx="5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40" name="Rectangle 27"/>
            <p:cNvSpPr>
              <a:spLocks noChangeArrowheads="1"/>
            </p:cNvSpPr>
            <p:nvPr/>
          </p:nvSpPr>
          <p:spPr bwMode="auto">
            <a:xfrm>
              <a:off x="2468" y="2059"/>
              <a:ext cx="8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n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041" name="Rectangle 28"/>
            <p:cNvSpPr>
              <a:spLocks noChangeArrowheads="1"/>
            </p:cNvSpPr>
            <p:nvPr/>
          </p:nvSpPr>
          <p:spPr bwMode="auto">
            <a:xfrm>
              <a:off x="2546" y="2059"/>
              <a:ext cx="5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42" name="Rectangle 29"/>
            <p:cNvSpPr>
              <a:spLocks noChangeArrowheads="1"/>
            </p:cNvSpPr>
            <p:nvPr/>
          </p:nvSpPr>
          <p:spPr bwMode="auto">
            <a:xfrm>
              <a:off x="2304" y="2267"/>
              <a:ext cx="12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43" name="Rectangle 30"/>
            <p:cNvSpPr>
              <a:spLocks noChangeArrowheads="1"/>
            </p:cNvSpPr>
            <p:nvPr/>
          </p:nvSpPr>
          <p:spPr bwMode="auto">
            <a:xfrm>
              <a:off x="2420" y="2267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44" name="Rectangle 31"/>
            <p:cNvSpPr>
              <a:spLocks noChangeArrowheads="1"/>
            </p:cNvSpPr>
            <p:nvPr/>
          </p:nvSpPr>
          <p:spPr bwMode="auto">
            <a:xfrm>
              <a:off x="2468" y="2267"/>
              <a:ext cx="12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n 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045" name="Rectangle 32"/>
            <p:cNvSpPr>
              <a:spLocks noChangeArrowheads="1"/>
            </p:cNvSpPr>
            <p:nvPr/>
          </p:nvSpPr>
          <p:spPr bwMode="auto">
            <a:xfrm>
              <a:off x="2584" y="2267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046" name="Rectangle 33"/>
            <p:cNvSpPr>
              <a:spLocks noChangeArrowheads="1"/>
            </p:cNvSpPr>
            <p:nvPr/>
          </p:nvSpPr>
          <p:spPr bwMode="auto">
            <a:xfrm>
              <a:off x="2679" y="2267"/>
              <a:ext cx="4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j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047" name="Rectangle 34"/>
            <p:cNvSpPr>
              <a:spLocks noChangeArrowheads="1"/>
            </p:cNvSpPr>
            <p:nvPr/>
          </p:nvSpPr>
          <p:spPr bwMode="auto">
            <a:xfrm>
              <a:off x="2719" y="2267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48" name="Rectangle 35"/>
            <p:cNvSpPr>
              <a:spLocks noChangeArrowheads="1"/>
            </p:cNvSpPr>
            <p:nvPr/>
          </p:nvSpPr>
          <p:spPr bwMode="auto">
            <a:xfrm>
              <a:off x="2304" y="2485"/>
              <a:ext cx="12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49" name="Rectangle 36"/>
            <p:cNvSpPr>
              <a:spLocks noChangeArrowheads="1"/>
            </p:cNvSpPr>
            <p:nvPr/>
          </p:nvSpPr>
          <p:spPr bwMode="auto">
            <a:xfrm>
              <a:off x="2420" y="2485"/>
              <a:ext cx="5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50" name="Rectangle 37"/>
            <p:cNvSpPr>
              <a:spLocks noChangeArrowheads="1"/>
            </p:cNvSpPr>
            <p:nvPr/>
          </p:nvSpPr>
          <p:spPr bwMode="auto">
            <a:xfrm>
              <a:off x="2468" y="2485"/>
              <a:ext cx="8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n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051" name="Rectangle 38"/>
            <p:cNvSpPr>
              <a:spLocks noChangeArrowheads="1"/>
            </p:cNvSpPr>
            <p:nvPr/>
          </p:nvSpPr>
          <p:spPr bwMode="auto">
            <a:xfrm>
              <a:off x="2546" y="2485"/>
              <a:ext cx="5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52" name="Rectangle 39"/>
            <p:cNvSpPr>
              <a:spLocks noChangeArrowheads="1"/>
            </p:cNvSpPr>
            <p:nvPr/>
          </p:nvSpPr>
          <p:spPr bwMode="auto">
            <a:xfrm>
              <a:off x="2304" y="2693"/>
              <a:ext cx="12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53" name="Rectangle 40"/>
            <p:cNvSpPr>
              <a:spLocks noChangeArrowheads="1"/>
            </p:cNvSpPr>
            <p:nvPr/>
          </p:nvSpPr>
          <p:spPr bwMode="auto">
            <a:xfrm>
              <a:off x="2420" y="2693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54" name="Rectangle 41"/>
            <p:cNvSpPr>
              <a:spLocks noChangeArrowheads="1"/>
            </p:cNvSpPr>
            <p:nvPr/>
          </p:nvSpPr>
          <p:spPr bwMode="auto">
            <a:xfrm>
              <a:off x="2468" y="2693"/>
              <a:ext cx="8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n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055" name="Rectangle 42"/>
            <p:cNvSpPr>
              <a:spLocks noChangeArrowheads="1"/>
            </p:cNvSpPr>
            <p:nvPr/>
          </p:nvSpPr>
          <p:spPr bwMode="auto">
            <a:xfrm>
              <a:off x="2546" y="2693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56" name="Rectangle 43"/>
            <p:cNvSpPr>
              <a:spLocks noChangeArrowheads="1"/>
            </p:cNvSpPr>
            <p:nvPr/>
          </p:nvSpPr>
          <p:spPr bwMode="auto">
            <a:xfrm>
              <a:off x="3695" y="1621"/>
              <a:ext cx="12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57" name="Rectangle 44"/>
            <p:cNvSpPr>
              <a:spLocks noChangeArrowheads="1"/>
            </p:cNvSpPr>
            <p:nvPr/>
          </p:nvSpPr>
          <p:spPr bwMode="auto">
            <a:xfrm>
              <a:off x="3811" y="1621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58" name="Rectangle 45"/>
            <p:cNvSpPr>
              <a:spLocks noChangeArrowheads="1"/>
            </p:cNvSpPr>
            <p:nvPr/>
          </p:nvSpPr>
          <p:spPr bwMode="auto">
            <a:xfrm>
              <a:off x="3859" y="1621"/>
              <a:ext cx="8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n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059" name="Rectangle 46"/>
            <p:cNvSpPr>
              <a:spLocks noChangeArrowheads="1"/>
            </p:cNvSpPr>
            <p:nvPr/>
          </p:nvSpPr>
          <p:spPr bwMode="auto">
            <a:xfrm>
              <a:off x="3935" y="1621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60" name="Rectangle 47"/>
            <p:cNvSpPr>
              <a:spLocks noChangeArrowheads="1"/>
            </p:cNvSpPr>
            <p:nvPr/>
          </p:nvSpPr>
          <p:spPr bwMode="auto">
            <a:xfrm>
              <a:off x="3695" y="1830"/>
              <a:ext cx="12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61" name="Rectangle 48"/>
            <p:cNvSpPr>
              <a:spLocks noChangeArrowheads="1"/>
            </p:cNvSpPr>
            <p:nvPr/>
          </p:nvSpPr>
          <p:spPr bwMode="auto">
            <a:xfrm>
              <a:off x="3811" y="1830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62" name="Rectangle 49"/>
            <p:cNvSpPr>
              <a:spLocks noChangeArrowheads="1"/>
            </p:cNvSpPr>
            <p:nvPr/>
          </p:nvSpPr>
          <p:spPr bwMode="auto">
            <a:xfrm>
              <a:off x="3859" y="1830"/>
              <a:ext cx="4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j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063" name="Rectangle 50"/>
            <p:cNvSpPr>
              <a:spLocks noChangeArrowheads="1"/>
            </p:cNvSpPr>
            <p:nvPr/>
          </p:nvSpPr>
          <p:spPr bwMode="auto">
            <a:xfrm>
              <a:off x="3897" y="1830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64" name="Rectangle 51"/>
            <p:cNvSpPr>
              <a:spLocks noChangeArrowheads="1"/>
            </p:cNvSpPr>
            <p:nvPr/>
          </p:nvSpPr>
          <p:spPr bwMode="auto">
            <a:xfrm>
              <a:off x="3695" y="2037"/>
              <a:ext cx="12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65" name="Rectangle 52"/>
            <p:cNvSpPr>
              <a:spLocks noChangeArrowheads="1"/>
            </p:cNvSpPr>
            <p:nvPr/>
          </p:nvSpPr>
          <p:spPr bwMode="auto">
            <a:xfrm>
              <a:off x="3811" y="2037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66" name="Rectangle 53"/>
            <p:cNvSpPr>
              <a:spLocks noChangeArrowheads="1"/>
            </p:cNvSpPr>
            <p:nvPr/>
          </p:nvSpPr>
          <p:spPr bwMode="auto">
            <a:xfrm>
              <a:off x="3859" y="2037"/>
              <a:ext cx="8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67" name="Rectangle 54"/>
            <p:cNvSpPr>
              <a:spLocks noChangeArrowheads="1"/>
            </p:cNvSpPr>
            <p:nvPr/>
          </p:nvSpPr>
          <p:spPr bwMode="auto">
            <a:xfrm>
              <a:off x="3935" y="2037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68" name="Rectangle 55"/>
            <p:cNvSpPr>
              <a:spLocks noChangeArrowheads="1"/>
            </p:cNvSpPr>
            <p:nvPr/>
          </p:nvSpPr>
          <p:spPr bwMode="auto">
            <a:xfrm>
              <a:off x="3984" y="2052"/>
              <a:ext cx="48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200" b="1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200" b="1">
                <a:ea typeface="新細明體" charset="-120"/>
              </a:endParaRPr>
            </a:p>
          </p:txBody>
        </p:sp>
        <p:sp>
          <p:nvSpPr>
            <p:cNvPr id="43069" name="Rectangle 56"/>
            <p:cNvSpPr>
              <a:spLocks noChangeArrowheads="1"/>
            </p:cNvSpPr>
            <p:nvPr/>
          </p:nvSpPr>
          <p:spPr bwMode="auto">
            <a:xfrm>
              <a:off x="3695" y="2256"/>
              <a:ext cx="12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70" name="Rectangle 57"/>
            <p:cNvSpPr>
              <a:spLocks noChangeArrowheads="1"/>
            </p:cNvSpPr>
            <p:nvPr/>
          </p:nvSpPr>
          <p:spPr bwMode="auto">
            <a:xfrm>
              <a:off x="3811" y="2256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71" name="Rectangle 58"/>
            <p:cNvSpPr>
              <a:spLocks noChangeArrowheads="1"/>
            </p:cNvSpPr>
            <p:nvPr/>
          </p:nvSpPr>
          <p:spPr bwMode="auto">
            <a:xfrm>
              <a:off x="3859" y="2256"/>
              <a:ext cx="4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j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072" name="Rectangle 59"/>
            <p:cNvSpPr>
              <a:spLocks noChangeArrowheads="1"/>
            </p:cNvSpPr>
            <p:nvPr/>
          </p:nvSpPr>
          <p:spPr bwMode="auto">
            <a:xfrm>
              <a:off x="3897" y="2256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73" name="Rectangle 60"/>
            <p:cNvSpPr>
              <a:spLocks noChangeArrowheads="1"/>
            </p:cNvSpPr>
            <p:nvPr/>
          </p:nvSpPr>
          <p:spPr bwMode="auto">
            <a:xfrm>
              <a:off x="3695" y="2464"/>
              <a:ext cx="12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74" name="Rectangle 61"/>
            <p:cNvSpPr>
              <a:spLocks noChangeArrowheads="1"/>
            </p:cNvSpPr>
            <p:nvPr/>
          </p:nvSpPr>
          <p:spPr bwMode="auto">
            <a:xfrm>
              <a:off x="3811" y="2464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75" name="Rectangle 62"/>
            <p:cNvSpPr>
              <a:spLocks noChangeArrowheads="1"/>
            </p:cNvSpPr>
            <p:nvPr/>
          </p:nvSpPr>
          <p:spPr bwMode="auto">
            <a:xfrm>
              <a:off x="3859" y="2464"/>
              <a:ext cx="8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76" name="Rectangle 63"/>
            <p:cNvSpPr>
              <a:spLocks noChangeArrowheads="1"/>
            </p:cNvSpPr>
            <p:nvPr/>
          </p:nvSpPr>
          <p:spPr bwMode="auto">
            <a:xfrm>
              <a:off x="3935" y="2464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77" name="Rectangle 64"/>
            <p:cNvSpPr>
              <a:spLocks noChangeArrowheads="1"/>
            </p:cNvSpPr>
            <p:nvPr/>
          </p:nvSpPr>
          <p:spPr bwMode="auto">
            <a:xfrm>
              <a:off x="3984" y="2442"/>
              <a:ext cx="48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200" b="1">
                  <a:solidFill>
                    <a:srgbClr val="000000"/>
                  </a:solidFill>
                  <a:ea typeface="新細明體" charset="-120"/>
                </a:rPr>
                <a:t>2</a:t>
              </a:r>
              <a:endParaRPr lang="en-US" altLang="zh-TW" sz="1200" b="1">
                <a:ea typeface="新細明體" charset="-120"/>
              </a:endParaRPr>
            </a:p>
          </p:txBody>
        </p:sp>
        <p:sp>
          <p:nvSpPr>
            <p:cNvPr id="43078" name="Rectangle 65"/>
            <p:cNvSpPr>
              <a:spLocks noChangeArrowheads="1"/>
            </p:cNvSpPr>
            <p:nvPr/>
          </p:nvSpPr>
          <p:spPr bwMode="auto">
            <a:xfrm>
              <a:off x="3695" y="2671"/>
              <a:ext cx="12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79" name="Rectangle 66"/>
            <p:cNvSpPr>
              <a:spLocks noChangeArrowheads="1"/>
            </p:cNvSpPr>
            <p:nvPr/>
          </p:nvSpPr>
          <p:spPr bwMode="auto">
            <a:xfrm>
              <a:off x="3811" y="2671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80" name="Rectangle 67"/>
            <p:cNvSpPr>
              <a:spLocks noChangeArrowheads="1"/>
            </p:cNvSpPr>
            <p:nvPr/>
          </p:nvSpPr>
          <p:spPr bwMode="auto">
            <a:xfrm>
              <a:off x="3859" y="2671"/>
              <a:ext cx="8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92075" indent="-92075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n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081" name="Rectangle 68"/>
            <p:cNvSpPr>
              <a:spLocks noChangeArrowheads="1"/>
            </p:cNvSpPr>
            <p:nvPr/>
          </p:nvSpPr>
          <p:spPr bwMode="auto">
            <a:xfrm>
              <a:off x="3935" y="2671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82" name="Rectangle 69"/>
            <p:cNvSpPr>
              <a:spLocks noChangeArrowheads="1"/>
            </p:cNvSpPr>
            <p:nvPr/>
          </p:nvSpPr>
          <p:spPr bwMode="auto">
            <a:xfrm>
              <a:off x="4709" y="1644"/>
              <a:ext cx="12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83" name="Rectangle 70"/>
            <p:cNvSpPr>
              <a:spLocks noChangeArrowheads="1"/>
            </p:cNvSpPr>
            <p:nvPr/>
          </p:nvSpPr>
          <p:spPr bwMode="auto">
            <a:xfrm>
              <a:off x="4816" y="1644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84" name="Rectangle 71"/>
            <p:cNvSpPr>
              <a:spLocks noChangeArrowheads="1"/>
            </p:cNvSpPr>
            <p:nvPr/>
          </p:nvSpPr>
          <p:spPr bwMode="auto">
            <a:xfrm>
              <a:off x="4873" y="1644"/>
              <a:ext cx="24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log 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85" name="Rectangle 72"/>
            <p:cNvSpPr>
              <a:spLocks noChangeArrowheads="1"/>
            </p:cNvSpPr>
            <p:nvPr/>
          </p:nvSpPr>
          <p:spPr bwMode="auto">
            <a:xfrm>
              <a:off x="5104" y="1644"/>
              <a:ext cx="8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n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086" name="Rectangle 73"/>
            <p:cNvSpPr>
              <a:spLocks noChangeArrowheads="1"/>
            </p:cNvSpPr>
            <p:nvPr/>
          </p:nvSpPr>
          <p:spPr bwMode="auto">
            <a:xfrm>
              <a:off x="5181" y="1644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87" name="Rectangle 74"/>
            <p:cNvSpPr>
              <a:spLocks noChangeArrowheads="1"/>
            </p:cNvSpPr>
            <p:nvPr/>
          </p:nvSpPr>
          <p:spPr bwMode="auto">
            <a:xfrm>
              <a:off x="4709" y="1852"/>
              <a:ext cx="12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88" name="Rectangle 75"/>
            <p:cNvSpPr>
              <a:spLocks noChangeArrowheads="1"/>
            </p:cNvSpPr>
            <p:nvPr/>
          </p:nvSpPr>
          <p:spPr bwMode="auto">
            <a:xfrm>
              <a:off x="4816" y="1852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89" name="Rectangle 76"/>
            <p:cNvSpPr>
              <a:spLocks noChangeArrowheads="1"/>
            </p:cNvSpPr>
            <p:nvPr/>
          </p:nvSpPr>
          <p:spPr bwMode="auto">
            <a:xfrm>
              <a:off x="4873" y="1852"/>
              <a:ext cx="24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log 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90" name="Rectangle 77"/>
            <p:cNvSpPr>
              <a:spLocks noChangeArrowheads="1"/>
            </p:cNvSpPr>
            <p:nvPr/>
          </p:nvSpPr>
          <p:spPr bwMode="auto">
            <a:xfrm>
              <a:off x="5106" y="1852"/>
              <a:ext cx="8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n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091" name="Rectangle 78"/>
            <p:cNvSpPr>
              <a:spLocks noChangeArrowheads="1"/>
            </p:cNvSpPr>
            <p:nvPr/>
          </p:nvSpPr>
          <p:spPr bwMode="auto">
            <a:xfrm>
              <a:off x="5181" y="1852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92" name="Rectangle 79"/>
            <p:cNvSpPr>
              <a:spLocks noChangeArrowheads="1"/>
            </p:cNvSpPr>
            <p:nvPr/>
          </p:nvSpPr>
          <p:spPr bwMode="auto">
            <a:xfrm>
              <a:off x="4709" y="2059"/>
              <a:ext cx="12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93" name="Rectangle 80"/>
            <p:cNvSpPr>
              <a:spLocks noChangeArrowheads="1"/>
            </p:cNvSpPr>
            <p:nvPr/>
          </p:nvSpPr>
          <p:spPr bwMode="auto">
            <a:xfrm>
              <a:off x="4816" y="2059"/>
              <a:ext cx="5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94" name="Rectangle 81"/>
            <p:cNvSpPr>
              <a:spLocks noChangeArrowheads="1"/>
            </p:cNvSpPr>
            <p:nvPr/>
          </p:nvSpPr>
          <p:spPr bwMode="auto">
            <a:xfrm>
              <a:off x="4873" y="2059"/>
              <a:ext cx="24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log 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95" name="Rectangle 82"/>
            <p:cNvSpPr>
              <a:spLocks noChangeArrowheads="1"/>
            </p:cNvSpPr>
            <p:nvPr/>
          </p:nvSpPr>
          <p:spPr bwMode="auto">
            <a:xfrm>
              <a:off x="5106" y="2059"/>
              <a:ext cx="8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n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096" name="Rectangle 83"/>
            <p:cNvSpPr>
              <a:spLocks noChangeArrowheads="1"/>
            </p:cNvSpPr>
            <p:nvPr/>
          </p:nvSpPr>
          <p:spPr bwMode="auto">
            <a:xfrm>
              <a:off x="5181" y="2059"/>
              <a:ext cx="5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97" name="Rectangle 84"/>
            <p:cNvSpPr>
              <a:spLocks noChangeArrowheads="1"/>
            </p:cNvSpPr>
            <p:nvPr/>
          </p:nvSpPr>
          <p:spPr bwMode="auto">
            <a:xfrm>
              <a:off x="4709" y="2267"/>
              <a:ext cx="12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98" name="Rectangle 85"/>
            <p:cNvSpPr>
              <a:spLocks noChangeArrowheads="1"/>
            </p:cNvSpPr>
            <p:nvPr/>
          </p:nvSpPr>
          <p:spPr bwMode="auto">
            <a:xfrm>
              <a:off x="4816" y="2267"/>
              <a:ext cx="5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099" name="Rectangle 86"/>
            <p:cNvSpPr>
              <a:spLocks noChangeArrowheads="1"/>
            </p:cNvSpPr>
            <p:nvPr/>
          </p:nvSpPr>
          <p:spPr bwMode="auto">
            <a:xfrm>
              <a:off x="4873" y="2267"/>
              <a:ext cx="24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log 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100" name="Rectangle 87"/>
            <p:cNvSpPr>
              <a:spLocks noChangeArrowheads="1"/>
            </p:cNvSpPr>
            <p:nvPr/>
          </p:nvSpPr>
          <p:spPr bwMode="auto">
            <a:xfrm>
              <a:off x="5106" y="2267"/>
              <a:ext cx="8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n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101" name="Rectangle 88"/>
            <p:cNvSpPr>
              <a:spLocks noChangeArrowheads="1"/>
            </p:cNvSpPr>
            <p:nvPr/>
          </p:nvSpPr>
          <p:spPr bwMode="auto">
            <a:xfrm>
              <a:off x="5181" y="2267"/>
              <a:ext cx="5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102" name="Rectangle 89"/>
            <p:cNvSpPr>
              <a:spLocks noChangeArrowheads="1"/>
            </p:cNvSpPr>
            <p:nvPr/>
          </p:nvSpPr>
          <p:spPr bwMode="auto">
            <a:xfrm>
              <a:off x="4709" y="2485"/>
              <a:ext cx="12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103" name="Rectangle 90"/>
            <p:cNvSpPr>
              <a:spLocks noChangeArrowheads="1"/>
            </p:cNvSpPr>
            <p:nvPr/>
          </p:nvSpPr>
          <p:spPr bwMode="auto">
            <a:xfrm>
              <a:off x="4816" y="2485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104" name="Rectangle 91"/>
            <p:cNvSpPr>
              <a:spLocks noChangeArrowheads="1"/>
            </p:cNvSpPr>
            <p:nvPr/>
          </p:nvSpPr>
          <p:spPr bwMode="auto">
            <a:xfrm>
              <a:off x="4873" y="2485"/>
              <a:ext cx="24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log 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105" name="Rectangle 92"/>
            <p:cNvSpPr>
              <a:spLocks noChangeArrowheads="1"/>
            </p:cNvSpPr>
            <p:nvPr/>
          </p:nvSpPr>
          <p:spPr bwMode="auto">
            <a:xfrm>
              <a:off x="5106" y="2485"/>
              <a:ext cx="8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n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106" name="Rectangle 93"/>
            <p:cNvSpPr>
              <a:spLocks noChangeArrowheads="1"/>
            </p:cNvSpPr>
            <p:nvPr/>
          </p:nvSpPr>
          <p:spPr bwMode="auto">
            <a:xfrm>
              <a:off x="5181" y="2485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107" name="Rectangle 94"/>
            <p:cNvSpPr>
              <a:spLocks noChangeArrowheads="1"/>
            </p:cNvSpPr>
            <p:nvPr/>
          </p:nvSpPr>
          <p:spPr bwMode="auto">
            <a:xfrm>
              <a:off x="4709" y="2693"/>
              <a:ext cx="13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O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108" name="Rectangle 95"/>
            <p:cNvSpPr>
              <a:spLocks noChangeArrowheads="1"/>
            </p:cNvSpPr>
            <p:nvPr/>
          </p:nvSpPr>
          <p:spPr bwMode="auto">
            <a:xfrm>
              <a:off x="4816" y="2693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(</a:t>
              </a:r>
              <a:endParaRPr lang="en-US" altLang="zh-TW" sz="2000" b="1">
                <a:ea typeface="新細明體" charset="-120"/>
              </a:endParaRPr>
            </a:p>
          </p:txBody>
        </p:sp>
        <p:sp>
          <p:nvSpPr>
            <p:cNvPr id="43109" name="Rectangle 96"/>
            <p:cNvSpPr>
              <a:spLocks noChangeArrowheads="1"/>
            </p:cNvSpPr>
            <p:nvPr/>
          </p:nvSpPr>
          <p:spPr bwMode="auto">
            <a:xfrm>
              <a:off x="4873" y="2693"/>
              <a:ext cx="8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 i="1">
                  <a:solidFill>
                    <a:srgbClr val="000000"/>
                  </a:solidFill>
                  <a:ea typeface="新細明體" charset="-120"/>
                </a:rPr>
                <a:t>n</a:t>
              </a:r>
              <a:endParaRPr lang="en-US" altLang="zh-TW" sz="2000" b="1" i="1">
                <a:ea typeface="新細明體" charset="-120"/>
              </a:endParaRPr>
            </a:p>
          </p:txBody>
        </p:sp>
        <p:sp>
          <p:nvSpPr>
            <p:cNvPr id="43110" name="Rectangle 97"/>
            <p:cNvSpPr>
              <a:spLocks noChangeArrowheads="1"/>
            </p:cNvSpPr>
            <p:nvPr/>
          </p:nvSpPr>
          <p:spPr bwMode="auto">
            <a:xfrm>
              <a:off x="4950" y="2693"/>
              <a:ext cx="5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 b="1">
                  <a:solidFill>
                    <a:srgbClr val="000000"/>
                  </a:solidFill>
                  <a:ea typeface="新細明體" charset="-120"/>
                </a:rPr>
                <a:t>)</a:t>
              </a:r>
              <a:endParaRPr lang="en-US" altLang="zh-TW" sz="2000" b="1">
                <a:ea typeface="新細明體" charset="-120"/>
              </a:endParaRPr>
            </a:p>
          </p:txBody>
        </p:sp>
      </p:grpSp>
      <p:sp>
        <p:nvSpPr>
          <p:cNvPr id="43017" name="Rectangle 98"/>
          <p:cNvSpPr>
            <a:spLocks noChangeArrowheads="1"/>
          </p:cNvSpPr>
          <p:nvPr/>
        </p:nvSpPr>
        <p:spPr bwMode="auto">
          <a:xfrm>
            <a:off x="441325" y="2500313"/>
            <a:ext cx="3035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Search for element with key </a:t>
            </a:r>
            <a:r>
              <a:rPr lang="en-US" altLang="zh-TW" sz="2000" i="1">
                <a:solidFill>
                  <a:srgbClr val="000000"/>
                </a:solidFill>
                <a:ea typeface="新細明體" charset="-120"/>
              </a:rPr>
              <a:t>k</a:t>
            </a:r>
            <a:endParaRPr lang="en-US" altLang="zh-TW" sz="2000" i="1">
              <a:ea typeface="新細明體" charset="-120"/>
            </a:endParaRPr>
          </a:p>
        </p:txBody>
      </p:sp>
      <p:sp>
        <p:nvSpPr>
          <p:cNvPr id="43018" name="Rectangle 101"/>
          <p:cNvSpPr>
            <a:spLocks noChangeArrowheads="1"/>
          </p:cNvSpPr>
          <p:nvPr/>
        </p:nvSpPr>
        <p:spPr bwMode="auto">
          <a:xfrm>
            <a:off x="441325" y="2833688"/>
            <a:ext cx="1892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Search for </a:t>
            </a:r>
            <a:r>
              <a:rPr lang="en-US" altLang="zh-TW" sz="2000" i="1">
                <a:solidFill>
                  <a:srgbClr val="000000"/>
                </a:solidFill>
                <a:ea typeface="新細明體" charset="-120"/>
              </a:rPr>
              <a:t>j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th item</a:t>
            </a:r>
            <a:endParaRPr lang="en-US" altLang="zh-TW" sz="2000">
              <a:ea typeface="新細明體" charset="-120"/>
            </a:endParaRPr>
          </a:p>
        </p:txBody>
      </p:sp>
      <p:sp>
        <p:nvSpPr>
          <p:cNvPr id="43019" name="Rectangle 104"/>
          <p:cNvSpPr>
            <a:spLocks noChangeArrowheads="1"/>
          </p:cNvSpPr>
          <p:nvPr/>
        </p:nvSpPr>
        <p:spPr bwMode="auto">
          <a:xfrm>
            <a:off x="425450" y="3259138"/>
            <a:ext cx="2647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Delete element with key </a:t>
            </a:r>
            <a:r>
              <a:rPr lang="en-US" altLang="zh-TW" sz="2000" i="1">
                <a:solidFill>
                  <a:srgbClr val="000000"/>
                </a:solidFill>
                <a:ea typeface="新細明體" charset="-120"/>
              </a:rPr>
              <a:t>k</a:t>
            </a:r>
            <a:endParaRPr lang="en-US" altLang="zh-TW" sz="2000" i="1">
              <a:ea typeface="新細明體" charset="-120"/>
            </a:endParaRPr>
          </a:p>
        </p:txBody>
      </p:sp>
      <p:sp>
        <p:nvSpPr>
          <p:cNvPr id="43020" name="Rectangle 107"/>
          <p:cNvSpPr>
            <a:spLocks noChangeArrowheads="1"/>
          </p:cNvSpPr>
          <p:nvPr/>
        </p:nvSpPr>
        <p:spPr bwMode="auto">
          <a:xfrm>
            <a:off x="441325" y="3578225"/>
            <a:ext cx="1857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Delete </a:t>
            </a:r>
            <a:r>
              <a:rPr lang="en-US" altLang="zh-TW" sz="2000" i="1">
                <a:solidFill>
                  <a:srgbClr val="000000"/>
                </a:solidFill>
                <a:ea typeface="新細明體" charset="-120"/>
              </a:rPr>
              <a:t>j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th element</a:t>
            </a:r>
            <a:endParaRPr lang="en-US" altLang="zh-TW" sz="2000">
              <a:ea typeface="新細明體" charset="-120"/>
            </a:endParaRPr>
          </a:p>
        </p:txBody>
      </p:sp>
      <p:sp>
        <p:nvSpPr>
          <p:cNvPr id="43021" name="Rectangle 110"/>
          <p:cNvSpPr>
            <a:spLocks noChangeArrowheads="1"/>
          </p:cNvSpPr>
          <p:nvPr/>
        </p:nvSpPr>
        <p:spPr bwMode="auto">
          <a:xfrm>
            <a:off x="441325" y="3973513"/>
            <a:ext cx="2562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Insert element with key</a:t>
            </a:r>
            <a:r>
              <a:rPr lang="en-US" altLang="zh-TW" sz="2000" i="1">
                <a:solidFill>
                  <a:srgbClr val="000000"/>
                </a:solidFill>
                <a:ea typeface="新細明體" charset="-120"/>
              </a:rPr>
              <a:t> k</a:t>
            </a:r>
            <a:endParaRPr lang="en-US" altLang="zh-TW" sz="2000" i="1">
              <a:ea typeface="新細明體" charset="-120"/>
            </a:endParaRPr>
          </a:p>
        </p:txBody>
      </p:sp>
      <p:sp>
        <p:nvSpPr>
          <p:cNvPr id="43022" name="Rectangle 111"/>
          <p:cNvSpPr>
            <a:spLocks noChangeArrowheads="1"/>
          </p:cNvSpPr>
          <p:nvPr/>
        </p:nvSpPr>
        <p:spPr bwMode="auto">
          <a:xfrm>
            <a:off x="441325" y="4294188"/>
            <a:ext cx="1563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Output in order</a:t>
            </a:r>
            <a:endParaRPr lang="en-US" altLang="zh-TW" sz="2000">
              <a:ea typeface="新細明體" charset="-120"/>
            </a:endParaRPr>
          </a:p>
        </p:txBody>
      </p:sp>
      <p:sp>
        <p:nvSpPr>
          <p:cNvPr id="43023" name="Rectangle 123"/>
          <p:cNvSpPr>
            <a:spLocks noChangeArrowheads="1"/>
          </p:cNvSpPr>
          <p:nvPr/>
        </p:nvSpPr>
        <p:spPr bwMode="auto">
          <a:xfrm>
            <a:off x="381000" y="1828800"/>
            <a:ext cx="8458200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sp>
        <p:nvSpPr>
          <p:cNvPr id="43024" name="Line 124"/>
          <p:cNvSpPr>
            <a:spLocks noChangeShapeType="1"/>
          </p:cNvSpPr>
          <p:nvPr/>
        </p:nvSpPr>
        <p:spPr bwMode="auto">
          <a:xfrm>
            <a:off x="381000" y="2438400"/>
            <a:ext cx="845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5" name="Line 125"/>
          <p:cNvSpPr>
            <a:spLocks noChangeShapeType="1"/>
          </p:cNvSpPr>
          <p:nvPr/>
        </p:nvSpPr>
        <p:spPr bwMode="auto">
          <a:xfrm>
            <a:off x="3565525" y="18288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6" name="Line 126"/>
          <p:cNvSpPr>
            <a:spLocks noChangeShapeType="1"/>
          </p:cNvSpPr>
          <p:nvPr/>
        </p:nvSpPr>
        <p:spPr bwMode="auto">
          <a:xfrm>
            <a:off x="381000" y="3963988"/>
            <a:ext cx="84121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7" name="Line 127"/>
          <p:cNvSpPr>
            <a:spLocks noChangeShapeType="1"/>
          </p:cNvSpPr>
          <p:nvPr/>
        </p:nvSpPr>
        <p:spPr bwMode="auto">
          <a:xfrm>
            <a:off x="396875" y="3232150"/>
            <a:ext cx="84121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8" name="Text Box 128"/>
          <p:cNvSpPr txBox="1">
            <a:spLocks noChangeArrowheads="1"/>
          </p:cNvSpPr>
          <p:nvPr/>
        </p:nvSpPr>
        <p:spPr bwMode="auto">
          <a:xfrm>
            <a:off x="1600200" y="5181600"/>
            <a:ext cx="640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1. Doubly linked list and position of k known</a:t>
            </a:r>
            <a:br>
              <a:rPr lang="en-US" altLang="zh-TW" sz="20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000">
                <a:solidFill>
                  <a:schemeClr val="tx1"/>
                </a:solidFill>
                <a:ea typeface="新細明體" charset="-120"/>
              </a:rPr>
              <a:t>2. Position for insertion known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8E320AEB-625C-4CDB-BD8F-F71CFF3B5A0A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5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altLang="zh-TW" sz="4000" smtClean="0">
                <a:ea typeface="新細明體" charset="-120"/>
              </a:rPr>
              <a:t>Degenerate Binary Search Tree</a:t>
            </a:r>
            <a:endParaRPr lang="zh-TW" altLang="en-US" sz="4000" smtClean="0">
              <a:ea typeface="新細明體" charset="-12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990600"/>
          </a:xfrm>
        </p:spPr>
        <p:txBody>
          <a:bodyPr/>
          <a:lstStyle/>
          <a:p>
            <a:r>
              <a:rPr lang="en-US" altLang="zh-TW" sz="2400" smtClean="0">
                <a:ea typeface="新細明體" charset="-120"/>
              </a:rPr>
              <a:t>Input Sequence</a:t>
            </a:r>
            <a:r>
              <a:rPr lang="en-US" altLang="en-US" sz="2400" smtClean="0"/>
              <a:t>：</a:t>
            </a:r>
            <a:r>
              <a:rPr lang="en-US" altLang="zh-TW" sz="2400" smtClean="0">
                <a:ea typeface="新細明體" charset="-120"/>
              </a:rPr>
              <a:t>APR, AUG, DEC, FEB, JAN, JULY, JUNE, MAR, MAY, NOV, OCT, SEPT</a:t>
            </a:r>
            <a:endParaRPr lang="zh-TW" altLang="en-US" sz="2400" smtClean="0">
              <a:ea typeface="新細明體" charset="-12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grpSp>
        <p:nvGrpSpPr>
          <p:cNvPr id="6150" name="Group 42"/>
          <p:cNvGrpSpPr>
            <a:grpSpLocks/>
          </p:cNvGrpSpPr>
          <p:nvPr/>
        </p:nvGrpSpPr>
        <p:grpSpPr bwMode="auto">
          <a:xfrm>
            <a:off x="2165350" y="2095500"/>
            <a:ext cx="6132513" cy="4594225"/>
            <a:chOff x="1344" y="1426"/>
            <a:chExt cx="3863" cy="2894"/>
          </a:xfrm>
        </p:grpSpPr>
        <p:sp>
          <p:nvSpPr>
            <p:cNvPr id="61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1344" y="1426"/>
              <a:ext cx="3863" cy="2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3" name="Oval 8"/>
            <p:cNvSpPr>
              <a:spLocks noChangeArrowheads="1"/>
            </p:cNvSpPr>
            <p:nvPr/>
          </p:nvSpPr>
          <p:spPr bwMode="auto">
            <a:xfrm>
              <a:off x="3374" y="3031"/>
              <a:ext cx="337" cy="207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3421" y="3069"/>
              <a:ext cx="2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6155" name="Oval 10"/>
            <p:cNvSpPr>
              <a:spLocks noChangeArrowheads="1"/>
            </p:cNvSpPr>
            <p:nvPr/>
          </p:nvSpPr>
          <p:spPr bwMode="auto">
            <a:xfrm>
              <a:off x="1580" y="1437"/>
              <a:ext cx="336" cy="205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auto">
            <a:xfrm>
              <a:off x="1646" y="1476"/>
              <a:ext cx="2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APR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6157" name="Oval 12"/>
            <p:cNvSpPr>
              <a:spLocks noChangeArrowheads="1"/>
            </p:cNvSpPr>
            <p:nvPr/>
          </p:nvSpPr>
          <p:spPr bwMode="auto">
            <a:xfrm>
              <a:off x="4623" y="4105"/>
              <a:ext cx="337" cy="205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4666" y="4143"/>
              <a:ext cx="2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SEPT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6159" name="Oval 14"/>
            <p:cNvSpPr>
              <a:spLocks noChangeArrowheads="1"/>
            </p:cNvSpPr>
            <p:nvPr/>
          </p:nvSpPr>
          <p:spPr bwMode="auto">
            <a:xfrm>
              <a:off x="3688" y="3321"/>
              <a:ext cx="336" cy="206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3734" y="3359"/>
              <a:ext cx="2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6161" name="Oval 16"/>
            <p:cNvSpPr>
              <a:spLocks noChangeArrowheads="1"/>
            </p:cNvSpPr>
            <p:nvPr/>
          </p:nvSpPr>
          <p:spPr bwMode="auto">
            <a:xfrm>
              <a:off x="4024" y="3567"/>
              <a:ext cx="337" cy="207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4079" y="3604"/>
              <a:ext cx="2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NOV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6163" name="Freeform 18"/>
            <p:cNvSpPr>
              <a:spLocks/>
            </p:cNvSpPr>
            <p:nvPr/>
          </p:nvSpPr>
          <p:spPr bwMode="auto">
            <a:xfrm>
              <a:off x="4315" y="3837"/>
              <a:ext cx="337" cy="205"/>
            </a:xfrm>
            <a:custGeom>
              <a:avLst/>
              <a:gdLst>
                <a:gd name="T0" fmla="*/ 738 w 288"/>
                <a:gd name="T1" fmla="*/ 145 h 191"/>
                <a:gd name="T2" fmla="*/ 371 w 288"/>
                <a:gd name="T3" fmla="*/ 0 h 191"/>
                <a:gd name="T4" fmla="*/ 0 w 288"/>
                <a:gd name="T5" fmla="*/ 145 h 191"/>
                <a:gd name="T6" fmla="*/ 371 w 288"/>
                <a:gd name="T7" fmla="*/ 292 h 191"/>
                <a:gd name="T8" fmla="*/ 738 w 288"/>
                <a:gd name="T9" fmla="*/ 145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91"/>
                <a:gd name="T17" fmla="*/ 288 w 288"/>
                <a:gd name="T18" fmla="*/ 191 h 1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91">
                  <a:moveTo>
                    <a:pt x="288" y="95"/>
                  </a:moveTo>
                  <a:cubicBezTo>
                    <a:pt x="288" y="42"/>
                    <a:pt x="224" y="0"/>
                    <a:pt x="144" y="0"/>
                  </a:cubicBezTo>
                  <a:cubicBezTo>
                    <a:pt x="65" y="0"/>
                    <a:pt x="0" y="42"/>
                    <a:pt x="0" y="95"/>
                  </a:cubicBezTo>
                  <a:cubicBezTo>
                    <a:pt x="0" y="148"/>
                    <a:pt x="65" y="191"/>
                    <a:pt x="144" y="191"/>
                  </a:cubicBezTo>
                  <a:cubicBezTo>
                    <a:pt x="223" y="191"/>
                    <a:pt x="288" y="148"/>
                    <a:pt x="288" y="95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4381" y="3876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OCT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6165" name="Oval 20"/>
            <p:cNvSpPr>
              <a:spLocks noChangeArrowheads="1"/>
            </p:cNvSpPr>
            <p:nvPr/>
          </p:nvSpPr>
          <p:spPr bwMode="auto">
            <a:xfrm>
              <a:off x="3068" y="2805"/>
              <a:ext cx="336" cy="206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3106" y="2845"/>
              <a:ext cx="3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JULY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6167" name="Oval 22"/>
            <p:cNvSpPr>
              <a:spLocks noChangeArrowheads="1"/>
            </p:cNvSpPr>
            <p:nvPr/>
          </p:nvSpPr>
          <p:spPr bwMode="auto">
            <a:xfrm>
              <a:off x="2755" y="2578"/>
              <a:ext cx="336" cy="206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6168" name="Rectangle 23"/>
            <p:cNvSpPr>
              <a:spLocks noChangeArrowheads="1"/>
            </p:cNvSpPr>
            <p:nvPr/>
          </p:nvSpPr>
          <p:spPr bwMode="auto">
            <a:xfrm>
              <a:off x="2827" y="2616"/>
              <a:ext cx="2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JAN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6169" name="Oval 24"/>
            <p:cNvSpPr>
              <a:spLocks noChangeArrowheads="1"/>
            </p:cNvSpPr>
            <p:nvPr/>
          </p:nvSpPr>
          <p:spPr bwMode="auto">
            <a:xfrm>
              <a:off x="2477" y="2268"/>
              <a:ext cx="336" cy="207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6170" name="Rectangle 25"/>
            <p:cNvSpPr>
              <a:spLocks noChangeArrowheads="1"/>
            </p:cNvSpPr>
            <p:nvPr/>
          </p:nvSpPr>
          <p:spPr bwMode="auto">
            <a:xfrm>
              <a:off x="2549" y="2305"/>
              <a:ext cx="2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FEB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6171" name="Oval 26"/>
            <p:cNvSpPr>
              <a:spLocks noChangeArrowheads="1"/>
            </p:cNvSpPr>
            <p:nvPr/>
          </p:nvSpPr>
          <p:spPr bwMode="auto">
            <a:xfrm>
              <a:off x="2194" y="1959"/>
              <a:ext cx="336" cy="207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6172" name="Rectangle 27"/>
            <p:cNvSpPr>
              <a:spLocks noChangeArrowheads="1"/>
            </p:cNvSpPr>
            <p:nvPr/>
          </p:nvSpPr>
          <p:spPr bwMode="auto">
            <a:xfrm>
              <a:off x="2257" y="1999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DEC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6173" name="Oval 28"/>
            <p:cNvSpPr>
              <a:spLocks noChangeArrowheads="1"/>
            </p:cNvSpPr>
            <p:nvPr/>
          </p:nvSpPr>
          <p:spPr bwMode="auto">
            <a:xfrm>
              <a:off x="1911" y="1650"/>
              <a:ext cx="336" cy="206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6174" name="Rectangle 29"/>
            <p:cNvSpPr>
              <a:spLocks noChangeArrowheads="1"/>
            </p:cNvSpPr>
            <p:nvPr/>
          </p:nvSpPr>
          <p:spPr bwMode="auto">
            <a:xfrm>
              <a:off x="1967" y="1688"/>
              <a:ext cx="2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AUG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6175" name="Line 30"/>
            <p:cNvSpPr>
              <a:spLocks noChangeShapeType="1"/>
            </p:cNvSpPr>
            <p:nvPr/>
          </p:nvSpPr>
          <p:spPr bwMode="auto">
            <a:xfrm>
              <a:off x="1877" y="1607"/>
              <a:ext cx="125" cy="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6" name="Line 31"/>
            <p:cNvSpPr>
              <a:spLocks noChangeShapeType="1"/>
            </p:cNvSpPr>
            <p:nvPr/>
          </p:nvSpPr>
          <p:spPr bwMode="auto">
            <a:xfrm>
              <a:off x="2182" y="1834"/>
              <a:ext cx="156" cy="126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7" name="Line 32"/>
            <p:cNvSpPr>
              <a:spLocks noChangeShapeType="1"/>
            </p:cNvSpPr>
            <p:nvPr/>
          </p:nvSpPr>
          <p:spPr bwMode="auto">
            <a:xfrm>
              <a:off x="2471" y="2141"/>
              <a:ext cx="121" cy="133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8" name="Line 33"/>
            <p:cNvSpPr>
              <a:spLocks noChangeShapeType="1"/>
            </p:cNvSpPr>
            <p:nvPr/>
          </p:nvSpPr>
          <p:spPr bwMode="auto">
            <a:xfrm>
              <a:off x="2730" y="2461"/>
              <a:ext cx="149" cy="12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9" name="Line 34"/>
            <p:cNvSpPr>
              <a:spLocks noChangeShapeType="1"/>
            </p:cNvSpPr>
            <p:nvPr/>
          </p:nvSpPr>
          <p:spPr bwMode="auto">
            <a:xfrm>
              <a:off x="3033" y="2759"/>
              <a:ext cx="99" cy="69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0" name="Line 35"/>
            <p:cNvSpPr>
              <a:spLocks noChangeShapeType="1"/>
            </p:cNvSpPr>
            <p:nvPr/>
          </p:nvSpPr>
          <p:spPr bwMode="auto">
            <a:xfrm>
              <a:off x="3370" y="2970"/>
              <a:ext cx="96" cy="73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1" name="Line 36"/>
            <p:cNvSpPr>
              <a:spLocks noChangeShapeType="1"/>
            </p:cNvSpPr>
            <p:nvPr/>
          </p:nvSpPr>
          <p:spPr bwMode="auto">
            <a:xfrm>
              <a:off x="3666" y="3205"/>
              <a:ext cx="139" cy="12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2" name="Line 37"/>
            <p:cNvSpPr>
              <a:spLocks noChangeShapeType="1"/>
            </p:cNvSpPr>
            <p:nvPr/>
          </p:nvSpPr>
          <p:spPr bwMode="auto">
            <a:xfrm>
              <a:off x="3999" y="3478"/>
              <a:ext cx="116" cy="10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3" name="Line 38"/>
            <p:cNvSpPr>
              <a:spLocks noChangeShapeType="1"/>
            </p:cNvSpPr>
            <p:nvPr/>
          </p:nvSpPr>
          <p:spPr bwMode="auto">
            <a:xfrm>
              <a:off x="4303" y="3748"/>
              <a:ext cx="108" cy="98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4" name="Line 39"/>
            <p:cNvSpPr>
              <a:spLocks noChangeShapeType="1"/>
            </p:cNvSpPr>
            <p:nvPr/>
          </p:nvSpPr>
          <p:spPr bwMode="auto">
            <a:xfrm>
              <a:off x="4589" y="4020"/>
              <a:ext cx="118" cy="98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151" name="Text Box 40"/>
          <p:cNvSpPr txBox="1">
            <a:spLocks noChangeArrowheads="1"/>
          </p:cNvSpPr>
          <p:nvPr/>
        </p:nvSpPr>
        <p:spPr bwMode="auto">
          <a:xfrm>
            <a:off x="762000" y="5486400"/>
            <a:ext cx="3733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r>
              <a:rPr lang="fr-FR" altLang="zh-TW" sz="2400" b="1">
                <a:solidFill>
                  <a:schemeClr val="hlink"/>
                </a:solidFill>
                <a:ea typeface="新細明體" charset="-120"/>
              </a:rPr>
              <a:t>Max comparisons</a:t>
            </a:r>
            <a:r>
              <a:rPr lang="en-US" altLang="en-US" sz="2400">
                <a:solidFill>
                  <a:schemeClr val="tx1"/>
                </a:solidFill>
              </a:rPr>
              <a:t>：</a:t>
            </a:r>
            <a:r>
              <a:rPr lang="fr-FR" altLang="zh-TW" sz="2400">
                <a:solidFill>
                  <a:schemeClr val="tx1"/>
                </a:solidFill>
                <a:ea typeface="新細明體" charset="-120"/>
              </a:rPr>
              <a:t>12</a:t>
            </a:r>
          </a:p>
          <a:p>
            <a:r>
              <a:rPr lang="fr-FR" altLang="zh-TW" sz="2400" b="1">
                <a:solidFill>
                  <a:schemeClr val="hlink"/>
                </a:solidFill>
                <a:ea typeface="新細明體" charset="-120"/>
              </a:rPr>
              <a:t>Average comparisons</a:t>
            </a:r>
            <a:r>
              <a:rPr lang="fr-FR" altLang="en-US" sz="2400">
                <a:solidFill>
                  <a:schemeClr val="tx1"/>
                </a:solidFill>
              </a:rPr>
              <a:t>：</a:t>
            </a:r>
            <a:r>
              <a:rPr lang="fr-FR" altLang="zh-TW" sz="2400">
                <a:solidFill>
                  <a:schemeClr val="tx1"/>
                </a:solidFill>
                <a:ea typeface="新細明體" charset="-120"/>
              </a:rPr>
              <a:t>6.5</a:t>
            </a:r>
            <a:endParaRPr lang="zh-TW" altLang="en-US" sz="240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CD2D44EE-D639-4A5E-A232-03C5DA5F830E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6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412750"/>
            <a:ext cx="8839200" cy="1143000"/>
          </a:xfrm>
        </p:spPr>
        <p:txBody>
          <a:bodyPr/>
          <a:lstStyle/>
          <a:p>
            <a:r>
              <a:rPr lang="en-US" altLang="zh-TW" sz="4000" smtClean="0">
                <a:ea typeface="新細明體" charset="-120"/>
              </a:rPr>
              <a:t>Minimize The Search Time of </a:t>
            </a:r>
            <a:br>
              <a:rPr lang="en-US" altLang="zh-TW" sz="4000" smtClean="0">
                <a:ea typeface="新細明體" charset="-120"/>
              </a:rPr>
            </a:br>
            <a:r>
              <a:rPr lang="en-US" altLang="zh-TW" sz="4000" smtClean="0">
                <a:ea typeface="新細明體" charset="-120"/>
              </a:rPr>
              <a:t>Binary Search Tree In Dynamic Situation</a:t>
            </a:r>
            <a:endParaRPr lang="zh-TW" altLang="en-US" sz="4000" smtClean="0">
              <a:ea typeface="新細明體" charset="-12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smtClean="0">
                <a:ea typeface="新細明體" charset="-120"/>
              </a:rPr>
              <a:t>From the above three examples, we know that the average and maximum search time will be minimized if the binary search tree is maintained as a complete binary search tree at all times.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smtClean="0">
                <a:ea typeface="新細明體" charset="-120"/>
              </a:rPr>
              <a:t>However, to achieve this in a dynamic situation, we have to pay a high price to restructure the tree to be a complete binary tree all the time.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smtClean="0">
                <a:ea typeface="新細明體" charset="-120"/>
              </a:rPr>
              <a:t>In 1962, Adelson-Velskii and Landis introduced a binary tree structure that is balanced with respect to the heights of subtrees. As a result of the balanced nature of this type of tree, dynamic retrievals can be performed in O(log n) time if the tree has n nodes. The resulting tree remains height-balanced. This is alled an </a:t>
            </a:r>
            <a:r>
              <a:rPr lang="en-US" altLang="zh-TW" sz="2400" b="1" smtClean="0">
                <a:solidFill>
                  <a:schemeClr val="hlink"/>
                </a:solidFill>
                <a:ea typeface="新細明體" charset="-120"/>
              </a:rPr>
              <a:t>AVL tree</a:t>
            </a:r>
            <a:r>
              <a:rPr lang="en-US" altLang="zh-TW" sz="2400" smtClean="0">
                <a:ea typeface="新細明體" charset="-120"/>
              </a:rPr>
              <a:t>.</a:t>
            </a:r>
            <a:endParaRPr lang="zh-TW" altLang="en-US" sz="240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5D832B2A-5ECB-4B9F-B9C9-8062BD70C5BE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7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AVL Tree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 smtClean="0">
                <a:ea typeface="新細明體" charset="-120"/>
              </a:rPr>
              <a:t>An empty tree is height-balanced. If </a:t>
            </a:r>
            <a:r>
              <a:rPr lang="en-US" altLang="zh-TW" sz="2400" i="1" smtClean="0">
                <a:ea typeface="新細明體" charset="-120"/>
              </a:rPr>
              <a:t>T</a:t>
            </a:r>
            <a:r>
              <a:rPr lang="en-US" altLang="zh-TW" sz="2400" smtClean="0">
                <a:ea typeface="新細明體" charset="-120"/>
              </a:rPr>
              <a:t> is a nonempty binary tree with </a:t>
            </a:r>
            <a:r>
              <a:rPr lang="en-US" altLang="zh-TW" sz="2400" i="1" smtClean="0">
                <a:ea typeface="新細明體" charset="-120"/>
              </a:rPr>
              <a:t>T</a:t>
            </a:r>
            <a:r>
              <a:rPr lang="en-US" altLang="zh-TW" sz="2400" i="1" baseline="-25000" smtClean="0">
                <a:ea typeface="新細明體" charset="-120"/>
              </a:rPr>
              <a:t>L</a:t>
            </a:r>
            <a:r>
              <a:rPr lang="en-US" altLang="zh-TW" sz="2400" smtClean="0">
                <a:ea typeface="新細明體" charset="-120"/>
              </a:rPr>
              <a:t> and </a:t>
            </a:r>
            <a:r>
              <a:rPr lang="en-US" altLang="zh-TW" sz="2400" i="1" smtClean="0">
                <a:ea typeface="新細明體" charset="-120"/>
              </a:rPr>
              <a:t>T</a:t>
            </a:r>
            <a:r>
              <a:rPr lang="en-US" altLang="zh-TW" sz="2400" i="1" baseline="-25000" smtClean="0">
                <a:ea typeface="新細明體" charset="-120"/>
              </a:rPr>
              <a:t>R</a:t>
            </a:r>
            <a:r>
              <a:rPr lang="en-US" altLang="zh-TW" sz="2400" smtClean="0">
                <a:ea typeface="新細明體" charset="-120"/>
              </a:rPr>
              <a:t> as its left and right subtrees respectively, 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then </a:t>
            </a:r>
            <a:r>
              <a:rPr lang="en-US" altLang="zh-TW" sz="2400" i="1" smtClean="0">
                <a:ea typeface="新細明體" charset="-120"/>
              </a:rPr>
              <a:t>T</a:t>
            </a:r>
            <a:r>
              <a:rPr lang="en-US" altLang="zh-TW" sz="2400" smtClean="0">
                <a:ea typeface="新細明體" charset="-120"/>
              </a:rPr>
              <a:t> is </a:t>
            </a:r>
            <a:r>
              <a:rPr lang="en-US" altLang="zh-TW" sz="2400" b="1" i="1" smtClean="0">
                <a:solidFill>
                  <a:schemeClr val="hlink"/>
                </a:solidFill>
                <a:ea typeface="新細明體" charset="-120"/>
              </a:rPr>
              <a:t>height-balanced</a:t>
            </a:r>
            <a:r>
              <a:rPr lang="en-US" altLang="zh-TW" sz="2400" smtClean="0">
                <a:ea typeface="新細明體" charset="-120"/>
              </a:rPr>
              <a:t> iff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400" smtClean="0">
                <a:ea typeface="新細明體" charset="-120"/>
              </a:rPr>
              <a:t>(1) </a:t>
            </a:r>
            <a:r>
              <a:rPr lang="en-US" altLang="zh-TW" sz="2400" i="1" smtClean="0">
                <a:ea typeface="新細明體" charset="-120"/>
              </a:rPr>
              <a:t>T</a:t>
            </a:r>
            <a:r>
              <a:rPr lang="en-US" altLang="zh-TW" sz="2400" i="1" baseline="-25000" smtClean="0">
                <a:ea typeface="新細明體" charset="-120"/>
              </a:rPr>
              <a:t>L</a:t>
            </a:r>
            <a:r>
              <a:rPr lang="en-US" altLang="zh-TW" sz="2400" smtClean="0">
                <a:ea typeface="新細明體" charset="-120"/>
              </a:rPr>
              <a:t> and </a:t>
            </a:r>
            <a:r>
              <a:rPr lang="en-US" altLang="zh-TW" sz="2400" i="1" smtClean="0">
                <a:ea typeface="新細明體" charset="-120"/>
              </a:rPr>
              <a:t>T</a:t>
            </a:r>
            <a:r>
              <a:rPr lang="en-US" altLang="zh-TW" sz="2400" i="1" baseline="-25000" smtClean="0">
                <a:ea typeface="新細明體" charset="-120"/>
              </a:rPr>
              <a:t>R</a:t>
            </a:r>
            <a:r>
              <a:rPr lang="en-US" altLang="zh-TW" sz="2400" smtClean="0">
                <a:ea typeface="新細明體" charset="-120"/>
              </a:rPr>
              <a:t> are height-balanced, and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400" smtClean="0">
                <a:ea typeface="新細明體" charset="-120"/>
              </a:rPr>
              <a:t>(2) |</a:t>
            </a:r>
            <a:r>
              <a:rPr lang="en-US" altLang="zh-TW" sz="2400" i="1" smtClean="0">
                <a:ea typeface="新細明體" charset="-120"/>
              </a:rPr>
              <a:t>h</a:t>
            </a:r>
            <a:r>
              <a:rPr lang="en-US" altLang="zh-TW" sz="2400" i="1" baseline="-25000" smtClean="0">
                <a:ea typeface="新細明體" charset="-120"/>
              </a:rPr>
              <a:t>L</a:t>
            </a:r>
            <a:r>
              <a:rPr lang="en-US" altLang="zh-TW" sz="2400" smtClean="0">
                <a:ea typeface="新細明體" charset="-120"/>
              </a:rPr>
              <a:t> – </a:t>
            </a:r>
            <a:r>
              <a:rPr lang="en-US" altLang="zh-TW" sz="2400" i="1" smtClean="0">
                <a:ea typeface="新細明體" charset="-120"/>
              </a:rPr>
              <a:t>h</a:t>
            </a:r>
            <a:r>
              <a:rPr lang="en-US" altLang="zh-TW" sz="2400" i="1" baseline="-25000" smtClean="0">
                <a:ea typeface="新細明體" charset="-120"/>
              </a:rPr>
              <a:t>R</a:t>
            </a:r>
            <a:r>
              <a:rPr lang="en-US" altLang="zh-TW" sz="2400" smtClean="0">
                <a:ea typeface="新細明體" charset="-120"/>
              </a:rPr>
              <a:t>| ≦ 1 where</a:t>
            </a:r>
            <a:r>
              <a:rPr lang="en-US" altLang="zh-TW" sz="2400" i="1" smtClean="0">
                <a:ea typeface="新細明體" charset="-120"/>
              </a:rPr>
              <a:t> h</a:t>
            </a:r>
            <a:r>
              <a:rPr lang="en-US" altLang="zh-TW" sz="2400" i="1" baseline="-25000" smtClean="0">
                <a:ea typeface="新細明體" charset="-120"/>
              </a:rPr>
              <a:t>L</a:t>
            </a:r>
            <a:r>
              <a:rPr lang="en-US" altLang="zh-TW" sz="2400" smtClean="0">
                <a:ea typeface="新細明體" charset="-120"/>
              </a:rPr>
              <a:t> and </a:t>
            </a:r>
            <a:r>
              <a:rPr lang="en-US" altLang="zh-TW" sz="2400" i="1" smtClean="0">
                <a:ea typeface="新細明體" charset="-120"/>
              </a:rPr>
              <a:t>h</a:t>
            </a:r>
            <a:r>
              <a:rPr lang="en-US" altLang="zh-TW" sz="2400" i="1" baseline="-25000" smtClean="0">
                <a:ea typeface="新細明體" charset="-120"/>
              </a:rPr>
              <a:t>R</a:t>
            </a:r>
            <a:r>
              <a:rPr lang="en-US" altLang="zh-TW" sz="2400" smtClean="0">
                <a:ea typeface="新細明體" charset="-120"/>
              </a:rPr>
              <a:t> are the heights of </a:t>
            </a:r>
            <a:r>
              <a:rPr lang="en-US" altLang="zh-TW" sz="2400" i="1" smtClean="0">
                <a:ea typeface="新細明體" charset="-120"/>
              </a:rPr>
              <a:t>T</a:t>
            </a:r>
            <a:r>
              <a:rPr lang="en-US" altLang="zh-TW" sz="2400" i="1" baseline="-25000" smtClean="0">
                <a:ea typeface="新細明體" charset="-120"/>
              </a:rPr>
              <a:t>L</a:t>
            </a:r>
            <a:r>
              <a:rPr lang="en-US" altLang="zh-TW" sz="2400" smtClean="0">
                <a:ea typeface="新細明體" charset="-120"/>
              </a:rPr>
              <a:t> and </a:t>
            </a:r>
            <a:r>
              <a:rPr lang="en-US" altLang="zh-TW" sz="2400" i="1" smtClean="0">
                <a:ea typeface="新細明體" charset="-120"/>
              </a:rPr>
              <a:t>T</a:t>
            </a:r>
            <a:r>
              <a:rPr lang="en-US" altLang="zh-TW" sz="2400" i="1" baseline="-25000" smtClean="0">
                <a:ea typeface="新細明體" charset="-120"/>
              </a:rPr>
              <a:t>R</a:t>
            </a:r>
            <a:r>
              <a:rPr lang="en-US" altLang="zh-TW" sz="2400" smtClean="0">
                <a:ea typeface="新細明體" charset="-120"/>
              </a:rPr>
              <a:t>, respectively.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sz="2400" smtClean="0">
                <a:ea typeface="新細明體" charset="-120"/>
              </a:rPr>
              <a:t>The </a:t>
            </a:r>
            <a:r>
              <a:rPr lang="en-US" altLang="zh-TW" sz="2400" b="1" i="1" smtClean="0">
                <a:solidFill>
                  <a:schemeClr val="hlink"/>
                </a:solidFill>
                <a:ea typeface="新細明體" charset="-120"/>
              </a:rPr>
              <a:t>balance factor</a:t>
            </a:r>
            <a:r>
              <a:rPr lang="en-US" altLang="zh-TW" sz="2400" smtClean="0">
                <a:ea typeface="新細明體" charset="-120"/>
              </a:rPr>
              <a:t>, </a:t>
            </a:r>
            <a:r>
              <a:rPr lang="en-US" altLang="zh-TW" sz="2400" i="1" smtClean="0">
                <a:ea typeface="新細明體" charset="-120"/>
              </a:rPr>
              <a:t>BF</a:t>
            </a:r>
            <a:r>
              <a:rPr lang="en-US" altLang="zh-TW" sz="2400" smtClean="0">
                <a:ea typeface="新細明體" charset="-120"/>
              </a:rPr>
              <a:t>(</a:t>
            </a:r>
            <a:r>
              <a:rPr lang="en-US" altLang="zh-TW" sz="2400" i="1" smtClean="0">
                <a:ea typeface="新細明體" charset="-120"/>
              </a:rPr>
              <a:t>T</a:t>
            </a:r>
            <a:r>
              <a:rPr lang="en-US" altLang="zh-TW" sz="2400" smtClean="0">
                <a:ea typeface="新細明體" charset="-120"/>
              </a:rPr>
              <a:t>) , of a node </a:t>
            </a:r>
            <a:r>
              <a:rPr lang="en-US" altLang="zh-TW" sz="2400" i="1" smtClean="0">
                <a:ea typeface="新細明體" charset="-120"/>
              </a:rPr>
              <a:t>T</a:t>
            </a:r>
            <a:r>
              <a:rPr lang="en-US" altLang="zh-TW" sz="2400" smtClean="0">
                <a:ea typeface="新細明體" charset="-120"/>
              </a:rPr>
              <a:t> is a binary tree is defined to be </a:t>
            </a:r>
            <a:r>
              <a:rPr lang="en-US" altLang="zh-TW" sz="2400" i="1" smtClean="0">
                <a:ea typeface="新細明體" charset="-120"/>
              </a:rPr>
              <a:t>h</a:t>
            </a:r>
            <a:r>
              <a:rPr lang="en-US" altLang="zh-TW" sz="2400" i="1" baseline="-25000" smtClean="0">
                <a:ea typeface="新細明體" charset="-120"/>
              </a:rPr>
              <a:t>L</a:t>
            </a:r>
            <a:r>
              <a:rPr lang="en-US" altLang="zh-TW" sz="2400" smtClean="0">
                <a:ea typeface="新細明體" charset="-120"/>
              </a:rPr>
              <a:t>-</a:t>
            </a:r>
            <a:r>
              <a:rPr lang="en-US" altLang="zh-TW" sz="2400" i="1" smtClean="0">
                <a:ea typeface="新細明體" charset="-120"/>
              </a:rPr>
              <a:t>h</a:t>
            </a:r>
            <a:r>
              <a:rPr lang="en-US" altLang="zh-TW" sz="2400" i="1" baseline="-25000" smtClean="0">
                <a:ea typeface="新細明體" charset="-120"/>
              </a:rPr>
              <a:t>R</a:t>
            </a:r>
            <a:r>
              <a:rPr lang="en-US" altLang="zh-TW" sz="2400" smtClean="0">
                <a:ea typeface="新細明體" charset="-120"/>
              </a:rPr>
              <a:t> , where </a:t>
            </a:r>
            <a:r>
              <a:rPr lang="en-US" altLang="zh-TW" sz="2400" i="1" smtClean="0">
                <a:ea typeface="新細明體" charset="-120"/>
              </a:rPr>
              <a:t>h</a:t>
            </a:r>
            <a:r>
              <a:rPr lang="en-US" altLang="zh-TW" sz="2400" i="1" baseline="-25000" smtClean="0">
                <a:ea typeface="新細明體" charset="-120"/>
              </a:rPr>
              <a:t>L</a:t>
            </a:r>
            <a:r>
              <a:rPr lang="en-US" altLang="zh-TW" sz="2400" smtClean="0">
                <a:ea typeface="新細明體" charset="-120"/>
              </a:rPr>
              <a:t> and </a:t>
            </a:r>
            <a:r>
              <a:rPr lang="en-US" altLang="zh-TW" sz="2400" i="1" smtClean="0">
                <a:ea typeface="新細明體" charset="-120"/>
              </a:rPr>
              <a:t>h</a:t>
            </a:r>
            <a:r>
              <a:rPr lang="en-US" altLang="zh-TW" sz="2400" i="1" baseline="-25000" smtClean="0">
                <a:ea typeface="新細明體" charset="-120"/>
              </a:rPr>
              <a:t>R</a:t>
            </a:r>
            <a:r>
              <a:rPr lang="en-US" altLang="zh-TW" sz="2400" smtClean="0">
                <a:ea typeface="新細明體" charset="-120"/>
              </a:rPr>
              <a:t>, respectively, are the heights of left and right subtrees of </a:t>
            </a:r>
            <a:r>
              <a:rPr lang="en-US" altLang="zh-TW" sz="2400" i="1" smtClean="0">
                <a:ea typeface="新細明體" charset="-120"/>
              </a:rPr>
              <a:t>T</a:t>
            </a:r>
            <a:r>
              <a:rPr lang="en-US" altLang="zh-TW" sz="2400" smtClean="0">
                <a:ea typeface="新細明體" charset="-120"/>
              </a:rPr>
              <a:t>. 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altLang="zh-TW" sz="2000" smtClean="0">
                <a:ea typeface="新細明體" charset="-120"/>
              </a:rPr>
              <a:t>For any node </a:t>
            </a:r>
            <a:r>
              <a:rPr lang="en-US" altLang="zh-TW" sz="2000" i="1" smtClean="0">
                <a:ea typeface="新細明體" charset="-120"/>
              </a:rPr>
              <a:t>T</a:t>
            </a:r>
            <a:r>
              <a:rPr lang="en-US" altLang="zh-TW" sz="2000" smtClean="0">
                <a:ea typeface="新細明體" charset="-120"/>
              </a:rPr>
              <a:t> in an AVL tree, </a:t>
            </a:r>
            <a:r>
              <a:rPr lang="en-US" altLang="zh-TW" sz="2000" i="1" smtClean="0">
                <a:ea typeface="新細明體" charset="-120"/>
              </a:rPr>
              <a:t>BF</a:t>
            </a:r>
            <a:r>
              <a:rPr lang="en-US" altLang="zh-TW" sz="2000" smtClean="0">
                <a:ea typeface="新細明體" charset="-120"/>
              </a:rPr>
              <a:t>(</a:t>
            </a:r>
            <a:r>
              <a:rPr lang="en-US" altLang="zh-TW" sz="2000" i="1" smtClean="0">
                <a:ea typeface="新細明體" charset="-120"/>
              </a:rPr>
              <a:t>T</a:t>
            </a:r>
            <a:r>
              <a:rPr lang="en-US" altLang="zh-TW" sz="2000" smtClean="0">
                <a:ea typeface="新細明體" charset="-120"/>
              </a:rPr>
              <a:t>) = -1, 0, or 1.</a:t>
            </a:r>
            <a:endParaRPr lang="zh-TW" altLang="en-US" sz="200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EC4881B7-F8BF-4555-86B3-AD018BE4F9C0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8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TW" sz="4000" smtClean="0">
                <a:ea typeface="新細明體" charset="-120"/>
              </a:rPr>
              <a:t>Balanced trees obtained for the months of the year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0" y="92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1295400" y="1981200"/>
            <a:ext cx="6223000" cy="4297363"/>
            <a:chOff x="816" y="1104"/>
            <a:chExt cx="3920" cy="2707"/>
          </a:xfrm>
        </p:grpSpPr>
        <p:sp>
          <p:nvSpPr>
            <p:cNvPr id="9222" name="Oval 5"/>
            <p:cNvSpPr>
              <a:spLocks noChangeArrowheads="1"/>
            </p:cNvSpPr>
            <p:nvPr/>
          </p:nvSpPr>
          <p:spPr bwMode="auto">
            <a:xfrm>
              <a:off x="1152" y="1243"/>
              <a:ext cx="414" cy="201"/>
            </a:xfrm>
            <a:prstGeom prst="ellipse">
              <a:avLst/>
            </a:pr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9223" name="Oval 6"/>
            <p:cNvSpPr>
              <a:spLocks noChangeArrowheads="1"/>
            </p:cNvSpPr>
            <p:nvPr/>
          </p:nvSpPr>
          <p:spPr bwMode="auto">
            <a:xfrm>
              <a:off x="1152" y="1243"/>
              <a:ext cx="414" cy="20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1214" y="1280"/>
              <a:ext cx="2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9225" name="Oval 8"/>
            <p:cNvSpPr>
              <a:spLocks noChangeArrowheads="1"/>
            </p:cNvSpPr>
            <p:nvPr/>
          </p:nvSpPr>
          <p:spPr bwMode="auto">
            <a:xfrm>
              <a:off x="3358" y="1243"/>
              <a:ext cx="414" cy="20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3417" y="1280"/>
              <a:ext cx="2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9227" name="Oval 10"/>
            <p:cNvSpPr>
              <a:spLocks noChangeArrowheads="1"/>
            </p:cNvSpPr>
            <p:nvPr/>
          </p:nvSpPr>
          <p:spPr bwMode="auto">
            <a:xfrm>
              <a:off x="3909" y="1505"/>
              <a:ext cx="414" cy="201"/>
            </a:xfrm>
            <a:prstGeom prst="ellipse">
              <a:avLst/>
            </a:pr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9228" name="Oval 11"/>
            <p:cNvSpPr>
              <a:spLocks noChangeArrowheads="1"/>
            </p:cNvSpPr>
            <p:nvPr/>
          </p:nvSpPr>
          <p:spPr bwMode="auto">
            <a:xfrm>
              <a:off x="3909" y="1505"/>
              <a:ext cx="414" cy="20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3964" y="1541"/>
              <a:ext cx="2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9230" name="Line 13"/>
            <p:cNvSpPr>
              <a:spLocks noChangeShapeType="1"/>
            </p:cNvSpPr>
            <p:nvPr/>
          </p:nvSpPr>
          <p:spPr bwMode="auto">
            <a:xfrm>
              <a:off x="3703" y="1418"/>
              <a:ext cx="324" cy="96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1" name="Rectangle 14"/>
            <p:cNvSpPr>
              <a:spLocks noChangeArrowheads="1"/>
            </p:cNvSpPr>
            <p:nvPr/>
          </p:nvSpPr>
          <p:spPr bwMode="auto">
            <a:xfrm>
              <a:off x="1345" y="1115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9232" name="Rectangle 15"/>
            <p:cNvSpPr>
              <a:spLocks noChangeArrowheads="1"/>
            </p:cNvSpPr>
            <p:nvPr/>
          </p:nvSpPr>
          <p:spPr bwMode="auto">
            <a:xfrm>
              <a:off x="3526" y="1104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-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9233" name="Rectangle 16"/>
            <p:cNvSpPr>
              <a:spLocks noChangeArrowheads="1"/>
            </p:cNvSpPr>
            <p:nvPr/>
          </p:nvSpPr>
          <p:spPr bwMode="auto">
            <a:xfrm>
              <a:off x="3562" y="110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4112" y="135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816" y="1776"/>
              <a:ext cx="17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400">
                  <a:solidFill>
                    <a:srgbClr val="000000"/>
                  </a:solidFill>
                  <a:ea typeface="新細明體" charset="-120"/>
                </a:rPr>
                <a:t>(1) Insert MARCH</a:t>
              </a:r>
              <a:endParaRPr lang="en-US" altLang="zh-TW" sz="2400">
                <a:ea typeface="新細明體" charset="-120"/>
              </a:endParaRP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360" y="1824"/>
              <a:ext cx="126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400">
                  <a:solidFill>
                    <a:srgbClr val="000000"/>
                  </a:solidFill>
                  <a:ea typeface="新細明體" charset="-120"/>
                </a:rPr>
                <a:t>(2) Insert MAY</a:t>
              </a:r>
              <a:endParaRPr lang="en-US" altLang="zh-TW" sz="2400">
                <a:ea typeface="新細明體" charset="-120"/>
              </a:endParaRPr>
            </a:p>
          </p:txBody>
        </p:sp>
        <p:grpSp>
          <p:nvGrpSpPr>
            <p:cNvPr id="9237" name="Group 20"/>
            <p:cNvGrpSpPr>
              <a:grpSpLocks/>
            </p:cNvGrpSpPr>
            <p:nvPr/>
          </p:nvGrpSpPr>
          <p:grpSpPr bwMode="auto">
            <a:xfrm>
              <a:off x="1152" y="2448"/>
              <a:ext cx="3584" cy="1363"/>
              <a:chOff x="1130" y="2371"/>
              <a:chExt cx="3584" cy="1363"/>
            </a:xfrm>
          </p:grpSpPr>
          <p:sp>
            <p:nvSpPr>
              <p:cNvPr id="9238" name="Oval 21"/>
              <p:cNvSpPr>
                <a:spLocks noChangeArrowheads="1"/>
              </p:cNvSpPr>
              <p:nvPr/>
            </p:nvSpPr>
            <p:spPr bwMode="auto">
              <a:xfrm>
                <a:off x="1130" y="2530"/>
                <a:ext cx="414" cy="201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9239" name="Rectangle 22"/>
              <p:cNvSpPr>
                <a:spLocks noChangeArrowheads="1"/>
              </p:cNvSpPr>
              <p:nvPr/>
            </p:nvSpPr>
            <p:spPr bwMode="auto">
              <a:xfrm>
                <a:off x="1191" y="2568"/>
                <a:ext cx="29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>
                    <a:solidFill>
                      <a:srgbClr val="000000"/>
                    </a:solidFill>
                    <a:ea typeface="新細明體" charset="-120"/>
                  </a:rPr>
                  <a:t>MAR</a:t>
                </a:r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9240" name="Oval 23"/>
              <p:cNvSpPr>
                <a:spLocks noChangeArrowheads="1"/>
              </p:cNvSpPr>
              <p:nvPr/>
            </p:nvSpPr>
            <p:spPr bwMode="auto">
              <a:xfrm>
                <a:off x="1616" y="2832"/>
                <a:ext cx="414" cy="201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9241" name="Rectangle 24"/>
              <p:cNvSpPr>
                <a:spLocks noChangeArrowheads="1"/>
              </p:cNvSpPr>
              <p:nvPr/>
            </p:nvSpPr>
            <p:spPr bwMode="auto">
              <a:xfrm>
                <a:off x="1672" y="286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>
                    <a:solidFill>
                      <a:srgbClr val="000000"/>
                    </a:solidFill>
                    <a:ea typeface="新細明體" charset="-120"/>
                  </a:rPr>
                  <a:t>MAY</a:t>
                </a:r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9242" name="Oval 25"/>
              <p:cNvSpPr>
                <a:spLocks noChangeArrowheads="1"/>
              </p:cNvSpPr>
              <p:nvPr/>
            </p:nvSpPr>
            <p:spPr bwMode="auto">
              <a:xfrm>
                <a:off x="2030" y="3134"/>
                <a:ext cx="413" cy="201"/>
              </a:xfrm>
              <a:prstGeom prst="ellipse">
                <a:avLst/>
              </a:prstGeom>
              <a:solidFill>
                <a:srgbClr val="C0C0C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9243" name="Freeform 26"/>
              <p:cNvSpPr>
                <a:spLocks/>
              </p:cNvSpPr>
              <p:nvPr/>
            </p:nvSpPr>
            <p:spPr bwMode="auto">
              <a:xfrm>
                <a:off x="2030" y="3134"/>
                <a:ext cx="413" cy="201"/>
              </a:xfrm>
              <a:custGeom>
                <a:avLst/>
                <a:gdLst>
                  <a:gd name="T0" fmla="*/ 413 w 413"/>
                  <a:gd name="T1" fmla="*/ 100 h 201"/>
                  <a:gd name="T2" fmla="*/ 207 w 413"/>
                  <a:gd name="T3" fmla="*/ 0 h 201"/>
                  <a:gd name="T4" fmla="*/ 0 w 413"/>
                  <a:gd name="T5" fmla="*/ 100 h 201"/>
                  <a:gd name="T6" fmla="*/ 207 w 413"/>
                  <a:gd name="T7" fmla="*/ 201 h 201"/>
                  <a:gd name="T8" fmla="*/ 413 w 413"/>
                  <a:gd name="T9" fmla="*/ 100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3"/>
                  <a:gd name="T16" fmla="*/ 0 h 201"/>
                  <a:gd name="T17" fmla="*/ 413 w 413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3" h="201">
                    <a:moveTo>
                      <a:pt x="413" y="100"/>
                    </a:moveTo>
                    <a:cubicBezTo>
                      <a:pt x="413" y="45"/>
                      <a:pt x="320" y="0"/>
                      <a:pt x="207" y="0"/>
                    </a:cubicBezTo>
                    <a:cubicBezTo>
                      <a:pt x="92" y="0"/>
                      <a:pt x="0" y="45"/>
                      <a:pt x="0" y="100"/>
                    </a:cubicBezTo>
                    <a:cubicBezTo>
                      <a:pt x="0" y="156"/>
                      <a:pt x="92" y="201"/>
                      <a:pt x="207" y="201"/>
                    </a:cubicBezTo>
                    <a:cubicBezTo>
                      <a:pt x="320" y="201"/>
                      <a:pt x="413" y="156"/>
                      <a:pt x="413" y="100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4" name="Rectangle 27"/>
              <p:cNvSpPr>
                <a:spLocks noChangeArrowheads="1"/>
              </p:cNvSpPr>
              <p:nvPr/>
            </p:nvSpPr>
            <p:spPr bwMode="auto">
              <a:xfrm>
                <a:off x="2095" y="3170"/>
                <a:ext cx="27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>
                    <a:solidFill>
                      <a:srgbClr val="000000"/>
                    </a:solidFill>
                    <a:ea typeface="新細明體" charset="-120"/>
                  </a:rPr>
                  <a:t>NOV</a:t>
                </a:r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9245" name="Oval 28"/>
              <p:cNvSpPr>
                <a:spLocks noChangeArrowheads="1"/>
              </p:cNvSpPr>
              <p:nvPr/>
            </p:nvSpPr>
            <p:spPr bwMode="auto">
              <a:xfrm>
                <a:off x="3887" y="2530"/>
                <a:ext cx="413" cy="201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9246" name="Rectangle 29"/>
              <p:cNvSpPr>
                <a:spLocks noChangeArrowheads="1"/>
              </p:cNvSpPr>
              <p:nvPr/>
            </p:nvSpPr>
            <p:spPr bwMode="auto">
              <a:xfrm>
                <a:off x="3941" y="2568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>
                    <a:solidFill>
                      <a:srgbClr val="000000"/>
                    </a:solidFill>
                    <a:ea typeface="新細明體" charset="-120"/>
                  </a:rPr>
                  <a:t>MAY</a:t>
                </a:r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9247" name="Oval 30"/>
              <p:cNvSpPr>
                <a:spLocks noChangeArrowheads="1"/>
              </p:cNvSpPr>
              <p:nvPr/>
            </p:nvSpPr>
            <p:spPr bwMode="auto">
              <a:xfrm>
                <a:off x="3408" y="2832"/>
                <a:ext cx="414" cy="201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9248" name="Rectangle 31"/>
              <p:cNvSpPr>
                <a:spLocks noChangeArrowheads="1"/>
              </p:cNvSpPr>
              <p:nvPr/>
            </p:nvSpPr>
            <p:spPr bwMode="auto">
              <a:xfrm>
                <a:off x="3467" y="2867"/>
                <a:ext cx="29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>
                    <a:solidFill>
                      <a:srgbClr val="000000"/>
                    </a:solidFill>
                    <a:ea typeface="新細明體" charset="-120"/>
                  </a:rPr>
                  <a:t>MAR</a:t>
                </a:r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9249" name="Oval 32"/>
              <p:cNvSpPr>
                <a:spLocks noChangeArrowheads="1"/>
              </p:cNvSpPr>
              <p:nvPr/>
            </p:nvSpPr>
            <p:spPr bwMode="auto">
              <a:xfrm>
                <a:off x="4300" y="2832"/>
                <a:ext cx="414" cy="201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9250" name="Rectangle 33"/>
              <p:cNvSpPr>
                <a:spLocks noChangeArrowheads="1"/>
              </p:cNvSpPr>
              <p:nvPr/>
            </p:nvSpPr>
            <p:spPr bwMode="auto">
              <a:xfrm>
                <a:off x="4364" y="2867"/>
                <a:ext cx="27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>
                    <a:solidFill>
                      <a:srgbClr val="000000"/>
                    </a:solidFill>
                    <a:ea typeface="新細明體" charset="-120"/>
                  </a:rPr>
                  <a:t>NOV</a:t>
                </a:r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9251" name="Line 34"/>
              <p:cNvSpPr>
                <a:spLocks noChangeShapeType="1"/>
              </p:cNvSpPr>
              <p:nvPr/>
            </p:nvSpPr>
            <p:spPr bwMode="auto">
              <a:xfrm>
                <a:off x="1479" y="2704"/>
                <a:ext cx="239" cy="142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2" name="Line 35"/>
              <p:cNvSpPr>
                <a:spLocks noChangeShapeType="1"/>
              </p:cNvSpPr>
              <p:nvPr/>
            </p:nvSpPr>
            <p:spPr bwMode="auto">
              <a:xfrm>
                <a:off x="1965" y="3006"/>
                <a:ext cx="181" cy="138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3" name="Line 36"/>
              <p:cNvSpPr>
                <a:spLocks noChangeShapeType="1"/>
              </p:cNvSpPr>
              <p:nvPr/>
            </p:nvSpPr>
            <p:spPr bwMode="auto">
              <a:xfrm flipH="1">
                <a:off x="3667" y="2696"/>
                <a:ext cx="269" cy="1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4" name="Line 37"/>
              <p:cNvSpPr>
                <a:spLocks noChangeShapeType="1"/>
              </p:cNvSpPr>
              <p:nvPr/>
            </p:nvSpPr>
            <p:spPr bwMode="auto">
              <a:xfrm>
                <a:off x="4261" y="2689"/>
                <a:ext cx="225" cy="143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5" name="Rectangle 38"/>
              <p:cNvSpPr>
                <a:spLocks noChangeArrowheads="1"/>
              </p:cNvSpPr>
              <p:nvPr/>
            </p:nvSpPr>
            <p:spPr bwMode="auto">
              <a:xfrm>
                <a:off x="4065" y="2371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>
                    <a:solidFill>
                      <a:srgbClr val="000000"/>
                    </a:solidFill>
                    <a:ea typeface="新細明體" charset="-120"/>
                  </a:rPr>
                  <a:t>0</a:t>
                </a:r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9256" name="Rectangle 39"/>
              <p:cNvSpPr>
                <a:spLocks noChangeArrowheads="1"/>
              </p:cNvSpPr>
              <p:nvPr/>
            </p:nvSpPr>
            <p:spPr bwMode="auto">
              <a:xfrm>
                <a:off x="4522" y="2686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>
                    <a:solidFill>
                      <a:srgbClr val="000000"/>
                    </a:solidFill>
                    <a:ea typeface="新細明體" charset="-120"/>
                  </a:rPr>
                  <a:t>0</a:t>
                </a:r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9257" name="Rectangle 40"/>
              <p:cNvSpPr>
                <a:spLocks noChangeArrowheads="1"/>
              </p:cNvSpPr>
              <p:nvPr/>
            </p:nvSpPr>
            <p:spPr bwMode="auto">
              <a:xfrm>
                <a:off x="3578" y="2680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>
                    <a:solidFill>
                      <a:srgbClr val="000000"/>
                    </a:solidFill>
                    <a:ea typeface="新細明體" charset="-120"/>
                  </a:rPr>
                  <a:t>0</a:t>
                </a:r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9258" name="Rectangle 41"/>
              <p:cNvSpPr>
                <a:spLocks noChangeArrowheads="1"/>
              </p:cNvSpPr>
              <p:nvPr/>
            </p:nvSpPr>
            <p:spPr bwMode="auto">
              <a:xfrm>
                <a:off x="1285" y="2371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>
                    <a:solidFill>
                      <a:srgbClr val="000000"/>
                    </a:solidFill>
                    <a:ea typeface="新細明體" charset="-120"/>
                  </a:rPr>
                  <a:t>-</a:t>
                </a:r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9259" name="Rectangle 42"/>
              <p:cNvSpPr>
                <a:spLocks noChangeArrowheads="1"/>
              </p:cNvSpPr>
              <p:nvPr/>
            </p:nvSpPr>
            <p:spPr bwMode="auto">
              <a:xfrm>
                <a:off x="1322" y="2371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>
                    <a:solidFill>
                      <a:srgbClr val="000000"/>
                    </a:solidFill>
                    <a:ea typeface="新細明體" charset="-120"/>
                  </a:rPr>
                  <a:t>2</a:t>
                </a:r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9260" name="Rectangle 43"/>
              <p:cNvSpPr>
                <a:spLocks noChangeArrowheads="1"/>
              </p:cNvSpPr>
              <p:nvPr/>
            </p:nvSpPr>
            <p:spPr bwMode="auto">
              <a:xfrm>
                <a:off x="1759" y="2680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>
                    <a:solidFill>
                      <a:srgbClr val="000000"/>
                    </a:solidFill>
                    <a:ea typeface="新細明體" charset="-120"/>
                  </a:rPr>
                  <a:t>-</a:t>
                </a:r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9261" name="Rectangle 44"/>
              <p:cNvSpPr>
                <a:spLocks noChangeArrowheads="1"/>
              </p:cNvSpPr>
              <p:nvPr/>
            </p:nvSpPr>
            <p:spPr bwMode="auto">
              <a:xfrm>
                <a:off x="1786" y="2680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>
                    <a:solidFill>
                      <a:srgbClr val="000000"/>
                    </a:solidFill>
                    <a:ea typeface="新細明體" charset="-120"/>
                  </a:rPr>
                  <a:t>1</a:t>
                </a:r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9262" name="Rectangle 45"/>
              <p:cNvSpPr>
                <a:spLocks noChangeArrowheads="1"/>
              </p:cNvSpPr>
              <p:nvPr/>
            </p:nvSpPr>
            <p:spPr bwMode="auto">
              <a:xfrm>
                <a:off x="2218" y="2985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>
                    <a:solidFill>
                      <a:srgbClr val="000000"/>
                    </a:solidFill>
                    <a:ea typeface="新細明體" charset="-120"/>
                  </a:rPr>
                  <a:t>0</a:t>
                </a:r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9263" name="Line 46"/>
              <p:cNvSpPr>
                <a:spLocks noChangeShapeType="1"/>
              </p:cNvSpPr>
              <p:nvPr/>
            </p:nvSpPr>
            <p:spPr bwMode="auto">
              <a:xfrm>
                <a:off x="2550" y="2864"/>
                <a:ext cx="414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4" name="Freeform 47"/>
              <p:cNvSpPr>
                <a:spLocks/>
              </p:cNvSpPr>
              <p:nvPr/>
            </p:nvSpPr>
            <p:spPr bwMode="auto">
              <a:xfrm>
                <a:off x="2910" y="2844"/>
                <a:ext cx="54" cy="39"/>
              </a:xfrm>
              <a:custGeom>
                <a:avLst/>
                <a:gdLst>
                  <a:gd name="T0" fmla="*/ 0 w 54"/>
                  <a:gd name="T1" fmla="*/ 39 h 39"/>
                  <a:gd name="T2" fmla="*/ 54 w 54"/>
                  <a:gd name="T3" fmla="*/ 20 h 39"/>
                  <a:gd name="T4" fmla="*/ 0 w 54"/>
                  <a:gd name="T5" fmla="*/ 0 h 39"/>
                  <a:gd name="T6" fmla="*/ 0 60000 65536"/>
                  <a:gd name="T7" fmla="*/ 0 60000 65536"/>
                  <a:gd name="T8" fmla="*/ 0 60000 65536"/>
                  <a:gd name="T9" fmla="*/ 0 w 54"/>
                  <a:gd name="T10" fmla="*/ 0 h 39"/>
                  <a:gd name="T11" fmla="*/ 54 w 54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" h="39">
                    <a:moveTo>
                      <a:pt x="0" y="39"/>
                    </a:moveTo>
                    <a:cubicBezTo>
                      <a:pt x="13" y="27"/>
                      <a:pt x="33" y="20"/>
                      <a:pt x="54" y="20"/>
                    </a:cubicBezTo>
                    <a:cubicBezTo>
                      <a:pt x="33" y="20"/>
                      <a:pt x="13" y="12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5" name="Rectangle 48"/>
              <p:cNvSpPr>
                <a:spLocks noChangeArrowheads="1"/>
              </p:cNvSpPr>
              <p:nvPr/>
            </p:nvSpPr>
            <p:spPr bwMode="auto">
              <a:xfrm>
                <a:off x="2642" y="2712"/>
                <a:ext cx="1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>
                    <a:solidFill>
                      <a:srgbClr val="000000"/>
                    </a:solidFill>
                    <a:ea typeface="新細明體" charset="-120"/>
                  </a:rPr>
                  <a:t>RR</a:t>
                </a:r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9266" name="Rectangle 49"/>
              <p:cNvSpPr>
                <a:spLocks noChangeArrowheads="1"/>
              </p:cNvSpPr>
              <p:nvPr/>
            </p:nvSpPr>
            <p:spPr bwMode="auto">
              <a:xfrm>
                <a:off x="2400" y="3504"/>
                <a:ext cx="126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2400">
                    <a:solidFill>
                      <a:srgbClr val="000000"/>
                    </a:solidFill>
                    <a:ea typeface="新細明體" charset="-120"/>
                  </a:rPr>
                  <a:t>(3) Insert NOV</a:t>
                </a:r>
                <a:endParaRPr lang="en-US" altLang="zh-TW" sz="2400">
                  <a:ea typeface="新細明體" charset="-12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fld id="{49B3A554-785D-45C6-AEAD-384CBAE7227A}" type="slidenum">
              <a:rPr lang="zh-TW" altLang="en-US" sz="1400" smtClean="0">
                <a:solidFill>
                  <a:schemeClr val="tx1"/>
                </a:solidFill>
                <a:ea typeface="新細明體" charset="-120"/>
              </a:rPr>
              <a:pPr/>
              <a:t>9</a:t>
            </a:fld>
            <a:endParaRPr lang="en-US" altLang="zh-TW" sz="1400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92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endParaRPr lang="zh-TW" altLang="en-US">
              <a:ea typeface="新細明體" charset="-120"/>
            </a:endParaRP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2895600" y="1447800"/>
            <a:ext cx="3154363" cy="2070100"/>
            <a:chOff x="1902" y="988"/>
            <a:chExt cx="1987" cy="1131"/>
          </a:xfrm>
        </p:grpSpPr>
        <p:sp>
          <p:nvSpPr>
            <p:cNvPr id="10294" name="Oval 4"/>
            <p:cNvSpPr>
              <a:spLocks noChangeArrowheads="1"/>
            </p:cNvSpPr>
            <p:nvPr/>
          </p:nvSpPr>
          <p:spPr bwMode="auto">
            <a:xfrm>
              <a:off x="2794" y="1098"/>
              <a:ext cx="413" cy="20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0295" name="Rectangle 5"/>
            <p:cNvSpPr>
              <a:spLocks noChangeArrowheads="1"/>
            </p:cNvSpPr>
            <p:nvPr/>
          </p:nvSpPr>
          <p:spPr bwMode="auto">
            <a:xfrm>
              <a:off x="2850" y="1137"/>
              <a:ext cx="2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96" name="Oval 6"/>
            <p:cNvSpPr>
              <a:spLocks noChangeArrowheads="1"/>
            </p:cNvSpPr>
            <p:nvPr/>
          </p:nvSpPr>
          <p:spPr bwMode="auto">
            <a:xfrm>
              <a:off x="3198" y="1400"/>
              <a:ext cx="413" cy="20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0297" name="Rectangle 7"/>
            <p:cNvSpPr>
              <a:spLocks noChangeArrowheads="1"/>
            </p:cNvSpPr>
            <p:nvPr/>
          </p:nvSpPr>
          <p:spPr bwMode="auto">
            <a:xfrm>
              <a:off x="3266" y="1435"/>
              <a:ext cx="27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NOV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98" name="Oval 8"/>
            <p:cNvSpPr>
              <a:spLocks noChangeArrowheads="1"/>
            </p:cNvSpPr>
            <p:nvPr/>
          </p:nvSpPr>
          <p:spPr bwMode="auto">
            <a:xfrm>
              <a:off x="2388" y="1400"/>
              <a:ext cx="413" cy="20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0299" name="Rectangle 9"/>
            <p:cNvSpPr>
              <a:spLocks noChangeArrowheads="1"/>
            </p:cNvSpPr>
            <p:nvPr/>
          </p:nvSpPr>
          <p:spPr bwMode="auto">
            <a:xfrm>
              <a:off x="2449" y="1435"/>
              <a:ext cx="29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300" name="Oval 10"/>
            <p:cNvSpPr>
              <a:spLocks noChangeArrowheads="1"/>
            </p:cNvSpPr>
            <p:nvPr/>
          </p:nvSpPr>
          <p:spPr bwMode="auto">
            <a:xfrm>
              <a:off x="1902" y="1649"/>
              <a:ext cx="413" cy="201"/>
            </a:xfrm>
            <a:prstGeom prst="ellipse">
              <a:avLst/>
            </a:pr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0301" name="Oval 11"/>
            <p:cNvSpPr>
              <a:spLocks noChangeArrowheads="1"/>
            </p:cNvSpPr>
            <p:nvPr/>
          </p:nvSpPr>
          <p:spPr bwMode="auto">
            <a:xfrm>
              <a:off x="1902" y="1649"/>
              <a:ext cx="413" cy="20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0302" name="Rectangle 12"/>
            <p:cNvSpPr>
              <a:spLocks noChangeArrowheads="1"/>
            </p:cNvSpPr>
            <p:nvPr/>
          </p:nvSpPr>
          <p:spPr bwMode="auto">
            <a:xfrm>
              <a:off x="1968" y="1685"/>
              <a:ext cx="2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AUG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303" name="Line 13"/>
            <p:cNvSpPr>
              <a:spLocks noChangeShapeType="1"/>
            </p:cNvSpPr>
            <p:nvPr/>
          </p:nvSpPr>
          <p:spPr bwMode="auto">
            <a:xfrm flipH="1">
              <a:off x="2704" y="1287"/>
              <a:ext cx="197" cy="128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4" name="Line 14"/>
            <p:cNvSpPr>
              <a:spLocks noChangeShapeType="1"/>
            </p:cNvSpPr>
            <p:nvPr/>
          </p:nvSpPr>
          <p:spPr bwMode="auto">
            <a:xfrm flipH="1">
              <a:off x="2242" y="1569"/>
              <a:ext cx="201" cy="10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5" name="Line 15"/>
            <p:cNvSpPr>
              <a:spLocks noChangeShapeType="1"/>
            </p:cNvSpPr>
            <p:nvPr/>
          </p:nvSpPr>
          <p:spPr bwMode="auto">
            <a:xfrm>
              <a:off x="3155" y="1266"/>
              <a:ext cx="204" cy="136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6" name="Rectangle 16"/>
            <p:cNvSpPr>
              <a:spLocks noChangeArrowheads="1"/>
            </p:cNvSpPr>
            <p:nvPr/>
          </p:nvSpPr>
          <p:spPr bwMode="auto">
            <a:xfrm>
              <a:off x="2945" y="988"/>
              <a:ext cx="7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+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307" name="Rectangle 17"/>
            <p:cNvSpPr>
              <a:spLocks noChangeArrowheads="1"/>
            </p:cNvSpPr>
            <p:nvPr/>
          </p:nvSpPr>
          <p:spPr bwMode="auto">
            <a:xfrm>
              <a:off x="3011" y="988"/>
              <a:ext cx="6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308" name="Rectangle 18"/>
            <p:cNvSpPr>
              <a:spLocks noChangeArrowheads="1"/>
            </p:cNvSpPr>
            <p:nvPr/>
          </p:nvSpPr>
          <p:spPr bwMode="auto">
            <a:xfrm>
              <a:off x="2526" y="1270"/>
              <a:ext cx="7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+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309" name="Rectangle 19"/>
            <p:cNvSpPr>
              <a:spLocks noChangeArrowheads="1"/>
            </p:cNvSpPr>
            <p:nvPr/>
          </p:nvSpPr>
          <p:spPr bwMode="auto">
            <a:xfrm>
              <a:off x="2574" y="1270"/>
              <a:ext cx="6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310" name="Rectangle 20"/>
            <p:cNvSpPr>
              <a:spLocks noChangeArrowheads="1"/>
            </p:cNvSpPr>
            <p:nvPr/>
          </p:nvSpPr>
          <p:spPr bwMode="auto">
            <a:xfrm>
              <a:off x="2094" y="1510"/>
              <a:ext cx="6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311" name="Rectangle 21"/>
            <p:cNvSpPr>
              <a:spLocks noChangeArrowheads="1"/>
            </p:cNvSpPr>
            <p:nvPr/>
          </p:nvSpPr>
          <p:spPr bwMode="auto">
            <a:xfrm>
              <a:off x="3310" y="1265"/>
              <a:ext cx="6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312" name="Rectangle 22"/>
            <p:cNvSpPr>
              <a:spLocks noChangeArrowheads="1"/>
            </p:cNvSpPr>
            <p:nvPr/>
          </p:nvSpPr>
          <p:spPr bwMode="auto">
            <a:xfrm>
              <a:off x="2352" y="1920"/>
              <a:ext cx="153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400">
                  <a:solidFill>
                    <a:srgbClr val="000000"/>
                  </a:solidFill>
                  <a:ea typeface="新細明體" charset="-120"/>
                </a:rPr>
                <a:t>(4) Insert AUGUST</a:t>
              </a:r>
              <a:endParaRPr lang="en-US" altLang="zh-TW" sz="2400">
                <a:ea typeface="新細明體" charset="-120"/>
              </a:endParaRPr>
            </a:p>
          </p:txBody>
        </p:sp>
      </p:grp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762000" y="3810000"/>
            <a:ext cx="7440613" cy="2613025"/>
            <a:chOff x="489" y="2244"/>
            <a:chExt cx="4687" cy="1465"/>
          </a:xfrm>
        </p:grpSpPr>
        <p:sp>
          <p:nvSpPr>
            <p:cNvPr id="10247" name="Oval 24"/>
            <p:cNvSpPr>
              <a:spLocks noChangeArrowheads="1"/>
            </p:cNvSpPr>
            <p:nvPr/>
          </p:nvSpPr>
          <p:spPr bwMode="auto">
            <a:xfrm>
              <a:off x="1575" y="2363"/>
              <a:ext cx="413" cy="202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0248" name="Rectangle 25"/>
            <p:cNvSpPr>
              <a:spLocks noChangeArrowheads="1"/>
            </p:cNvSpPr>
            <p:nvPr/>
          </p:nvSpPr>
          <p:spPr bwMode="auto">
            <a:xfrm>
              <a:off x="1626" y="2398"/>
              <a:ext cx="298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49" name="Oval 26"/>
            <p:cNvSpPr>
              <a:spLocks noChangeArrowheads="1"/>
            </p:cNvSpPr>
            <p:nvPr/>
          </p:nvSpPr>
          <p:spPr bwMode="auto">
            <a:xfrm>
              <a:off x="1196" y="2608"/>
              <a:ext cx="414" cy="20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0250" name="Rectangle 27"/>
            <p:cNvSpPr>
              <a:spLocks noChangeArrowheads="1"/>
            </p:cNvSpPr>
            <p:nvPr/>
          </p:nvSpPr>
          <p:spPr bwMode="auto">
            <a:xfrm>
              <a:off x="1254" y="2643"/>
              <a:ext cx="29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51" name="Oval 28"/>
            <p:cNvSpPr>
              <a:spLocks noChangeArrowheads="1"/>
            </p:cNvSpPr>
            <p:nvPr/>
          </p:nvSpPr>
          <p:spPr bwMode="auto">
            <a:xfrm>
              <a:off x="820" y="2894"/>
              <a:ext cx="414" cy="20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0252" name="Rectangle 29"/>
            <p:cNvSpPr>
              <a:spLocks noChangeArrowheads="1"/>
            </p:cNvSpPr>
            <p:nvPr/>
          </p:nvSpPr>
          <p:spPr bwMode="auto">
            <a:xfrm>
              <a:off x="889" y="2931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AUG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53" name="Oval 30"/>
            <p:cNvSpPr>
              <a:spLocks noChangeArrowheads="1"/>
            </p:cNvSpPr>
            <p:nvPr/>
          </p:nvSpPr>
          <p:spPr bwMode="auto">
            <a:xfrm>
              <a:off x="489" y="3208"/>
              <a:ext cx="414" cy="201"/>
            </a:xfrm>
            <a:prstGeom prst="ellipse">
              <a:avLst/>
            </a:pr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0254" name="Oval 31"/>
            <p:cNvSpPr>
              <a:spLocks noChangeArrowheads="1"/>
            </p:cNvSpPr>
            <p:nvPr/>
          </p:nvSpPr>
          <p:spPr bwMode="auto">
            <a:xfrm>
              <a:off x="489" y="3208"/>
              <a:ext cx="414" cy="20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0255" name="Rectangle 32"/>
            <p:cNvSpPr>
              <a:spLocks noChangeArrowheads="1"/>
            </p:cNvSpPr>
            <p:nvPr/>
          </p:nvSpPr>
          <p:spPr bwMode="auto">
            <a:xfrm>
              <a:off x="568" y="3245"/>
              <a:ext cx="248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APR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56" name="Freeform 33"/>
            <p:cNvSpPr>
              <a:spLocks/>
            </p:cNvSpPr>
            <p:nvPr/>
          </p:nvSpPr>
          <p:spPr bwMode="auto">
            <a:xfrm>
              <a:off x="2006" y="2608"/>
              <a:ext cx="413" cy="201"/>
            </a:xfrm>
            <a:custGeom>
              <a:avLst/>
              <a:gdLst>
                <a:gd name="T0" fmla="*/ 413 w 413"/>
                <a:gd name="T1" fmla="*/ 101 h 201"/>
                <a:gd name="T2" fmla="*/ 207 w 413"/>
                <a:gd name="T3" fmla="*/ 0 h 201"/>
                <a:gd name="T4" fmla="*/ 0 w 413"/>
                <a:gd name="T5" fmla="*/ 101 h 201"/>
                <a:gd name="T6" fmla="*/ 207 w 413"/>
                <a:gd name="T7" fmla="*/ 201 h 201"/>
                <a:gd name="T8" fmla="*/ 413 w 413"/>
                <a:gd name="T9" fmla="*/ 101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"/>
                <a:gd name="T16" fmla="*/ 0 h 201"/>
                <a:gd name="T17" fmla="*/ 413 w 413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" h="201">
                  <a:moveTo>
                    <a:pt x="413" y="101"/>
                  </a:moveTo>
                  <a:cubicBezTo>
                    <a:pt x="413" y="45"/>
                    <a:pt x="320" y="0"/>
                    <a:pt x="207" y="0"/>
                  </a:cubicBezTo>
                  <a:cubicBezTo>
                    <a:pt x="92" y="0"/>
                    <a:pt x="0" y="45"/>
                    <a:pt x="0" y="101"/>
                  </a:cubicBezTo>
                  <a:cubicBezTo>
                    <a:pt x="0" y="156"/>
                    <a:pt x="92" y="201"/>
                    <a:pt x="207" y="201"/>
                  </a:cubicBezTo>
                  <a:cubicBezTo>
                    <a:pt x="320" y="201"/>
                    <a:pt x="413" y="156"/>
                    <a:pt x="413" y="101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7" name="Rectangle 34"/>
            <p:cNvSpPr>
              <a:spLocks noChangeArrowheads="1"/>
            </p:cNvSpPr>
            <p:nvPr/>
          </p:nvSpPr>
          <p:spPr bwMode="auto">
            <a:xfrm>
              <a:off x="2071" y="2643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NOV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58" name="Oval 35"/>
            <p:cNvSpPr>
              <a:spLocks noChangeArrowheads="1"/>
            </p:cNvSpPr>
            <p:nvPr/>
          </p:nvSpPr>
          <p:spPr bwMode="auto">
            <a:xfrm>
              <a:off x="4349" y="2363"/>
              <a:ext cx="413" cy="202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0259" name="Rectangle 36"/>
            <p:cNvSpPr>
              <a:spLocks noChangeArrowheads="1"/>
            </p:cNvSpPr>
            <p:nvPr/>
          </p:nvSpPr>
          <p:spPr bwMode="auto">
            <a:xfrm>
              <a:off x="4405" y="2398"/>
              <a:ext cx="298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MAY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60" name="Oval 37"/>
            <p:cNvSpPr>
              <a:spLocks noChangeArrowheads="1"/>
            </p:cNvSpPr>
            <p:nvPr/>
          </p:nvSpPr>
          <p:spPr bwMode="auto">
            <a:xfrm>
              <a:off x="3856" y="2608"/>
              <a:ext cx="414" cy="20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0261" name="Rectangle 38"/>
            <p:cNvSpPr>
              <a:spLocks noChangeArrowheads="1"/>
            </p:cNvSpPr>
            <p:nvPr/>
          </p:nvSpPr>
          <p:spPr bwMode="auto">
            <a:xfrm>
              <a:off x="3924" y="2643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AUG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62" name="Line 39"/>
            <p:cNvSpPr>
              <a:spLocks noChangeShapeType="1"/>
            </p:cNvSpPr>
            <p:nvPr/>
          </p:nvSpPr>
          <p:spPr bwMode="auto">
            <a:xfrm>
              <a:off x="1951" y="2521"/>
              <a:ext cx="196" cy="92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3" name="Line 40"/>
            <p:cNvSpPr>
              <a:spLocks noChangeShapeType="1"/>
            </p:cNvSpPr>
            <p:nvPr/>
          </p:nvSpPr>
          <p:spPr bwMode="auto">
            <a:xfrm flipH="1">
              <a:off x="1495" y="2536"/>
              <a:ext cx="141" cy="82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4" name="Line 41"/>
            <p:cNvSpPr>
              <a:spLocks noChangeShapeType="1"/>
            </p:cNvSpPr>
            <p:nvPr/>
          </p:nvSpPr>
          <p:spPr bwMode="auto">
            <a:xfrm flipH="1">
              <a:off x="1104" y="2788"/>
              <a:ext cx="172" cy="113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5" name="Line 42"/>
            <p:cNvSpPr>
              <a:spLocks noChangeShapeType="1"/>
            </p:cNvSpPr>
            <p:nvPr/>
          </p:nvSpPr>
          <p:spPr bwMode="auto">
            <a:xfrm flipH="1">
              <a:off x="779" y="3084"/>
              <a:ext cx="156" cy="132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6" name="Oval 43"/>
            <p:cNvSpPr>
              <a:spLocks noChangeArrowheads="1"/>
            </p:cNvSpPr>
            <p:nvPr/>
          </p:nvSpPr>
          <p:spPr bwMode="auto">
            <a:xfrm>
              <a:off x="3366" y="2914"/>
              <a:ext cx="414" cy="20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0267" name="Rectangle 44"/>
            <p:cNvSpPr>
              <a:spLocks noChangeArrowheads="1"/>
            </p:cNvSpPr>
            <p:nvPr/>
          </p:nvSpPr>
          <p:spPr bwMode="auto">
            <a:xfrm>
              <a:off x="3450" y="2952"/>
              <a:ext cx="248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APR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68" name="Oval 45"/>
            <p:cNvSpPr>
              <a:spLocks noChangeArrowheads="1"/>
            </p:cNvSpPr>
            <p:nvPr/>
          </p:nvSpPr>
          <p:spPr bwMode="auto">
            <a:xfrm>
              <a:off x="4193" y="2914"/>
              <a:ext cx="414" cy="20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0269" name="Rectangle 46"/>
            <p:cNvSpPr>
              <a:spLocks noChangeArrowheads="1"/>
            </p:cNvSpPr>
            <p:nvPr/>
          </p:nvSpPr>
          <p:spPr bwMode="auto">
            <a:xfrm>
              <a:off x="4252" y="2952"/>
              <a:ext cx="29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MAR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70" name="Freeform 47"/>
            <p:cNvSpPr>
              <a:spLocks/>
            </p:cNvSpPr>
            <p:nvPr/>
          </p:nvSpPr>
          <p:spPr bwMode="auto">
            <a:xfrm>
              <a:off x="4762" y="2612"/>
              <a:ext cx="414" cy="201"/>
            </a:xfrm>
            <a:custGeom>
              <a:avLst/>
              <a:gdLst>
                <a:gd name="T0" fmla="*/ 414 w 414"/>
                <a:gd name="T1" fmla="*/ 101 h 201"/>
                <a:gd name="T2" fmla="*/ 207 w 414"/>
                <a:gd name="T3" fmla="*/ 0 h 201"/>
                <a:gd name="T4" fmla="*/ 0 w 414"/>
                <a:gd name="T5" fmla="*/ 101 h 201"/>
                <a:gd name="T6" fmla="*/ 207 w 414"/>
                <a:gd name="T7" fmla="*/ 201 h 201"/>
                <a:gd name="T8" fmla="*/ 414 w 414"/>
                <a:gd name="T9" fmla="*/ 101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201"/>
                <a:gd name="T17" fmla="*/ 414 w 414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201">
                  <a:moveTo>
                    <a:pt x="414" y="101"/>
                  </a:moveTo>
                  <a:cubicBezTo>
                    <a:pt x="414" y="45"/>
                    <a:pt x="322" y="0"/>
                    <a:pt x="207" y="0"/>
                  </a:cubicBezTo>
                  <a:cubicBezTo>
                    <a:pt x="93" y="0"/>
                    <a:pt x="0" y="45"/>
                    <a:pt x="0" y="101"/>
                  </a:cubicBezTo>
                  <a:cubicBezTo>
                    <a:pt x="0" y="156"/>
                    <a:pt x="93" y="201"/>
                    <a:pt x="207" y="201"/>
                  </a:cubicBezTo>
                  <a:cubicBezTo>
                    <a:pt x="321" y="201"/>
                    <a:pt x="414" y="156"/>
                    <a:pt x="414" y="101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1" name="Rectangle 48"/>
            <p:cNvSpPr>
              <a:spLocks noChangeArrowheads="1"/>
            </p:cNvSpPr>
            <p:nvPr/>
          </p:nvSpPr>
          <p:spPr bwMode="auto">
            <a:xfrm>
              <a:off x="4829" y="2649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NOV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72" name="Line 49"/>
            <p:cNvSpPr>
              <a:spLocks noChangeShapeType="1"/>
            </p:cNvSpPr>
            <p:nvPr/>
          </p:nvSpPr>
          <p:spPr bwMode="auto">
            <a:xfrm flipH="1">
              <a:off x="4194" y="2535"/>
              <a:ext cx="216" cy="96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3" name="Line 50"/>
            <p:cNvSpPr>
              <a:spLocks noChangeShapeType="1"/>
            </p:cNvSpPr>
            <p:nvPr/>
          </p:nvSpPr>
          <p:spPr bwMode="auto">
            <a:xfrm>
              <a:off x="4710" y="2531"/>
              <a:ext cx="189" cy="87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4" name="Line 51"/>
            <p:cNvSpPr>
              <a:spLocks noChangeShapeType="1"/>
            </p:cNvSpPr>
            <p:nvPr/>
          </p:nvSpPr>
          <p:spPr bwMode="auto">
            <a:xfrm flipH="1">
              <a:off x="3698" y="2791"/>
              <a:ext cx="247" cy="143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5" name="Line 52"/>
            <p:cNvSpPr>
              <a:spLocks noChangeShapeType="1"/>
            </p:cNvSpPr>
            <p:nvPr/>
          </p:nvSpPr>
          <p:spPr bwMode="auto">
            <a:xfrm>
              <a:off x="4207" y="2780"/>
              <a:ext cx="157" cy="13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6" name="Rectangle 53"/>
            <p:cNvSpPr>
              <a:spLocks noChangeArrowheads="1"/>
            </p:cNvSpPr>
            <p:nvPr/>
          </p:nvSpPr>
          <p:spPr bwMode="auto">
            <a:xfrm>
              <a:off x="1721" y="2244"/>
              <a:ext cx="7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+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77" name="Rectangle 54"/>
            <p:cNvSpPr>
              <a:spLocks noChangeArrowheads="1"/>
            </p:cNvSpPr>
            <p:nvPr/>
          </p:nvSpPr>
          <p:spPr bwMode="auto">
            <a:xfrm>
              <a:off x="1787" y="2244"/>
              <a:ext cx="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2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78" name="Rectangle 55"/>
            <p:cNvSpPr>
              <a:spLocks noChangeArrowheads="1"/>
            </p:cNvSpPr>
            <p:nvPr/>
          </p:nvSpPr>
          <p:spPr bwMode="auto">
            <a:xfrm>
              <a:off x="2201" y="2478"/>
              <a:ext cx="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79" name="Rectangle 56"/>
            <p:cNvSpPr>
              <a:spLocks noChangeArrowheads="1"/>
            </p:cNvSpPr>
            <p:nvPr/>
          </p:nvSpPr>
          <p:spPr bwMode="auto">
            <a:xfrm>
              <a:off x="1353" y="2462"/>
              <a:ext cx="7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+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80" name="Rectangle 57"/>
            <p:cNvSpPr>
              <a:spLocks noChangeArrowheads="1"/>
            </p:cNvSpPr>
            <p:nvPr/>
          </p:nvSpPr>
          <p:spPr bwMode="auto">
            <a:xfrm>
              <a:off x="1419" y="2462"/>
              <a:ext cx="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2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81" name="Rectangle 58"/>
            <p:cNvSpPr>
              <a:spLocks noChangeArrowheads="1"/>
            </p:cNvSpPr>
            <p:nvPr/>
          </p:nvSpPr>
          <p:spPr bwMode="auto">
            <a:xfrm>
              <a:off x="969" y="2760"/>
              <a:ext cx="7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+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82" name="Rectangle 59"/>
            <p:cNvSpPr>
              <a:spLocks noChangeArrowheads="1"/>
            </p:cNvSpPr>
            <p:nvPr/>
          </p:nvSpPr>
          <p:spPr bwMode="auto">
            <a:xfrm>
              <a:off x="1035" y="2760"/>
              <a:ext cx="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83" name="Rectangle 60"/>
            <p:cNvSpPr>
              <a:spLocks noChangeArrowheads="1"/>
            </p:cNvSpPr>
            <p:nvPr/>
          </p:nvSpPr>
          <p:spPr bwMode="auto">
            <a:xfrm>
              <a:off x="665" y="3085"/>
              <a:ext cx="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84" name="Rectangle 61"/>
            <p:cNvSpPr>
              <a:spLocks noChangeArrowheads="1"/>
            </p:cNvSpPr>
            <p:nvPr/>
          </p:nvSpPr>
          <p:spPr bwMode="auto">
            <a:xfrm>
              <a:off x="4515" y="2260"/>
              <a:ext cx="7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+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85" name="Rectangle 62"/>
            <p:cNvSpPr>
              <a:spLocks noChangeArrowheads="1"/>
            </p:cNvSpPr>
            <p:nvPr/>
          </p:nvSpPr>
          <p:spPr bwMode="auto">
            <a:xfrm>
              <a:off x="4581" y="2260"/>
              <a:ext cx="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1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86" name="Rectangle 63"/>
            <p:cNvSpPr>
              <a:spLocks noChangeArrowheads="1"/>
            </p:cNvSpPr>
            <p:nvPr/>
          </p:nvSpPr>
          <p:spPr bwMode="auto">
            <a:xfrm>
              <a:off x="4025" y="2484"/>
              <a:ext cx="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87" name="Rectangle 64"/>
            <p:cNvSpPr>
              <a:spLocks noChangeArrowheads="1"/>
            </p:cNvSpPr>
            <p:nvPr/>
          </p:nvSpPr>
          <p:spPr bwMode="auto">
            <a:xfrm>
              <a:off x="3545" y="2791"/>
              <a:ext cx="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88" name="Rectangle 65"/>
            <p:cNvSpPr>
              <a:spLocks noChangeArrowheads="1"/>
            </p:cNvSpPr>
            <p:nvPr/>
          </p:nvSpPr>
          <p:spPr bwMode="auto">
            <a:xfrm>
              <a:off x="4377" y="2791"/>
              <a:ext cx="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89" name="Rectangle 66"/>
            <p:cNvSpPr>
              <a:spLocks noChangeArrowheads="1"/>
            </p:cNvSpPr>
            <p:nvPr/>
          </p:nvSpPr>
          <p:spPr bwMode="auto">
            <a:xfrm>
              <a:off x="4937" y="2491"/>
              <a:ext cx="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0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90" name="Line 67"/>
            <p:cNvSpPr>
              <a:spLocks noChangeShapeType="1"/>
            </p:cNvSpPr>
            <p:nvPr/>
          </p:nvSpPr>
          <p:spPr bwMode="auto">
            <a:xfrm>
              <a:off x="2854" y="2733"/>
              <a:ext cx="413" cy="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1" name="Freeform 68"/>
            <p:cNvSpPr>
              <a:spLocks/>
            </p:cNvSpPr>
            <p:nvPr/>
          </p:nvSpPr>
          <p:spPr bwMode="auto">
            <a:xfrm>
              <a:off x="3213" y="2713"/>
              <a:ext cx="54" cy="39"/>
            </a:xfrm>
            <a:custGeom>
              <a:avLst/>
              <a:gdLst>
                <a:gd name="T0" fmla="*/ 0 w 54"/>
                <a:gd name="T1" fmla="*/ 39 h 39"/>
                <a:gd name="T2" fmla="*/ 54 w 54"/>
                <a:gd name="T3" fmla="*/ 20 h 39"/>
                <a:gd name="T4" fmla="*/ 0 w 54"/>
                <a:gd name="T5" fmla="*/ 0 h 39"/>
                <a:gd name="T6" fmla="*/ 0 60000 65536"/>
                <a:gd name="T7" fmla="*/ 0 60000 65536"/>
                <a:gd name="T8" fmla="*/ 0 60000 65536"/>
                <a:gd name="T9" fmla="*/ 0 w 54"/>
                <a:gd name="T10" fmla="*/ 0 h 39"/>
                <a:gd name="T11" fmla="*/ 54 w 54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39">
                  <a:moveTo>
                    <a:pt x="0" y="39"/>
                  </a:moveTo>
                  <a:cubicBezTo>
                    <a:pt x="13" y="27"/>
                    <a:pt x="33" y="20"/>
                    <a:pt x="54" y="20"/>
                  </a:cubicBezTo>
                  <a:cubicBezTo>
                    <a:pt x="33" y="20"/>
                    <a:pt x="13" y="12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2" name="Rectangle 69"/>
            <p:cNvSpPr>
              <a:spLocks noChangeArrowheads="1"/>
            </p:cNvSpPr>
            <p:nvPr/>
          </p:nvSpPr>
          <p:spPr bwMode="auto">
            <a:xfrm>
              <a:off x="2954" y="2579"/>
              <a:ext cx="15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solidFill>
                    <a:srgbClr val="000000"/>
                  </a:solidFill>
                  <a:ea typeface="新細明體" charset="-120"/>
                </a:rPr>
                <a:t>LL</a:t>
              </a:r>
              <a:endParaRPr lang="en-US" altLang="zh-TW" sz="1600">
                <a:ea typeface="新細明體" charset="-120"/>
              </a:endParaRPr>
            </a:p>
          </p:txBody>
        </p:sp>
        <p:sp>
          <p:nvSpPr>
            <p:cNvPr id="10293" name="Rectangle 70"/>
            <p:cNvSpPr>
              <a:spLocks noChangeArrowheads="1"/>
            </p:cNvSpPr>
            <p:nvPr/>
          </p:nvSpPr>
          <p:spPr bwMode="auto">
            <a:xfrm>
              <a:off x="2352" y="3504"/>
              <a:ext cx="131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400">
                  <a:solidFill>
                    <a:srgbClr val="000000"/>
                  </a:solidFill>
                  <a:ea typeface="新細明體" charset="-120"/>
                </a:rPr>
                <a:t>(5) Insert APRIL</a:t>
              </a:r>
              <a:endParaRPr lang="en-US" altLang="zh-TW" sz="2400">
                <a:ea typeface="新細明體" charset="-120"/>
              </a:endParaRPr>
            </a:p>
          </p:txBody>
        </p:sp>
      </p:grpSp>
      <p:sp>
        <p:nvSpPr>
          <p:cNvPr id="10246" name="Rectangle 7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4000" smtClean="0">
                <a:ea typeface="新細明體" charset="-120"/>
              </a:rPr>
              <a:t>Balanced trees obtained for the months of the year </a:t>
            </a:r>
            <a:r>
              <a:rPr lang="en-US" altLang="zh-TW" sz="2400" smtClean="0">
                <a:ea typeface="新細明體" charset="-120"/>
              </a:rPr>
              <a:t>(cont.)</a:t>
            </a:r>
            <a:endParaRPr lang="en-US" altLang="zh-TW" sz="400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8720</TotalTime>
  <Words>2452</Words>
  <Application>Microsoft Office PowerPoint</Application>
  <PresentationFormat>如螢幕大小 (4:3)</PresentationFormat>
  <Paragraphs>1105</Paragraphs>
  <Slides>41</Slides>
  <Notes>7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Albertus Extra Bold</vt:lpstr>
      <vt:lpstr>新細明體</vt:lpstr>
      <vt:lpstr>標楷體</vt:lpstr>
      <vt:lpstr>Times New Roman</vt:lpstr>
      <vt:lpstr>Wingdings</vt:lpstr>
      <vt:lpstr>Blank Presentation</vt:lpstr>
      <vt:lpstr>點陣圖影像</vt:lpstr>
      <vt:lpstr>AVL Trees</vt:lpstr>
      <vt:lpstr>Height-Balanced Binary Trees</vt:lpstr>
      <vt:lpstr>Binary Search Tree  for The Months of The Year</vt:lpstr>
      <vt:lpstr>A Balanced Binary Search Tree  For The Months of The Year</vt:lpstr>
      <vt:lpstr>Degenerate Binary Search Tree</vt:lpstr>
      <vt:lpstr>Minimize The Search Time of  Binary Search Tree In Dynamic Situation</vt:lpstr>
      <vt:lpstr>AVL Tree</vt:lpstr>
      <vt:lpstr>Balanced trees obtained for the months of the year</vt:lpstr>
      <vt:lpstr>Balanced trees obtained for the months of the year (cont.)</vt:lpstr>
      <vt:lpstr>Balanced trees obtained for the months of the year (cont.)</vt:lpstr>
      <vt:lpstr>Balanced trees obtained for the months of the year (cont.)</vt:lpstr>
      <vt:lpstr>Balanced trees obtained for the months of the year (cont.)</vt:lpstr>
      <vt:lpstr>Rebalancing Rotation Types</vt:lpstr>
      <vt:lpstr>Rebalancing Rotation Types (cont.)</vt:lpstr>
      <vt:lpstr>Rebalancing Rotation LL</vt:lpstr>
      <vt:lpstr>Rebalancing Rotation LR (case 1)</vt:lpstr>
      <vt:lpstr>Rebalancing Rotation LR (case 2)</vt:lpstr>
      <vt:lpstr>Rebalancing Rotation LR (case 3)</vt:lpstr>
      <vt:lpstr>Rebalancing Rotation RR</vt:lpstr>
      <vt:lpstr>Rebalancing Rotation RL (case 1)</vt:lpstr>
      <vt:lpstr>Rebalancing Rotation RL (case 2)</vt:lpstr>
      <vt:lpstr>Rebalancing Rotation RL (case 3)</vt:lpstr>
      <vt:lpstr>Balance Factors</vt:lpstr>
      <vt:lpstr>AVL Search Tree</vt:lpstr>
      <vt:lpstr>Insert(9)</vt:lpstr>
      <vt:lpstr>Insert(29)</vt:lpstr>
      <vt:lpstr>Insert(29)</vt:lpstr>
      <vt:lpstr>Single &amp; Double Rotations</vt:lpstr>
      <vt:lpstr>Rotation Frequency</vt:lpstr>
      <vt:lpstr>Delete An Element</vt:lpstr>
      <vt:lpstr>Delete An Element</vt:lpstr>
      <vt:lpstr>New Balance Factor Of q</vt:lpstr>
      <vt:lpstr>Imbalance Classification</vt:lpstr>
      <vt:lpstr>R0 Rotation</vt:lpstr>
      <vt:lpstr>R1 Rotation</vt:lpstr>
      <vt:lpstr>R-1 Rotation</vt:lpstr>
      <vt:lpstr>Imbalance Classification</vt:lpstr>
      <vt:lpstr>L0 Rotation</vt:lpstr>
      <vt:lpstr>L1 Rotation</vt:lpstr>
      <vt:lpstr>L-1 Rotation</vt:lpstr>
      <vt:lpstr>Comparison of various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</dc:title>
  <dc:creator>user</dc:creator>
  <cp:lastModifiedBy>USER</cp:lastModifiedBy>
  <cp:revision>336</cp:revision>
  <cp:lastPrinted>2000-03-30T20:56:41Z</cp:lastPrinted>
  <dcterms:created xsi:type="dcterms:W3CDTF">1995-06-17T23:31:02Z</dcterms:created>
  <dcterms:modified xsi:type="dcterms:W3CDTF">2017-11-13T03:38:27Z</dcterms:modified>
</cp:coreProperties>
</file>