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256" r:id="rId2"/>
    <p:sldId id="585" r:id="rId3"/>
    <p:sldId id="602" r:id="rId4"/>
    <p:sldId id="604" r:id="rId5"/>
    <p:sldId id="605" r:id="rId6"/>
    <p:sldId id="606" r:id="rId7"/>
    <p:sldId id="607" r:id="rId8"/>
    <p:sldId id="678" r:id="rId9"/>
    <p:sldId id="679" r:id="rId10"/>
    <p:sldId id="680" r:id="rId11"/>
    <p:sldId id="681" r:id="rId12"/>
    <p:sldId id="682" r:id="rId13"/>
    <p:sldId id="683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  <p:sldId id="693" r:id="rId24"/>
    <p:sldId id="694" r:id="rId25"/>
    <p:sldId id="695" r:id="rId26"/>
    <p:sldId id="696" r:id="rId27"/>
    <p:sldId id="697" r:id="rId28"/>
    <p:sldId id="698" r:id="rId29"/>
    <p:sldId id="699" r:id="rId30"/>
    <p:sldId id="700" r:id="rId31"/>
    <p:sldId id="701" r:id="rId32"/>
    <p:sldId id="702" r:id="rId33"/>
    <p:sldId id="703" r:id="rId34"/>
    <p:sldId id="704" r:id="rId35"/>
  </p:sldIdLst>
  <p:sldSz cx="9144000" cy="6858000" type="screen4x3"/>
  <p:notesSz cx="6669088" cy="9820275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FFCC"/>
    <a:srgbClr val="99FF99"/>
    <a:srgbClr val="C0C0C0"/>
    <a:srgbClr val="FF66FF"/>
    <a:srgbClr val="CCFFFF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336" autoAdjust="0"/>
  </p:normalViewPr>
  <p:slideViewPr>
    <p:cSldViewPr>
      <p:cViewPr varScale="1">
        <p:scale>
          <a:sx n="46" d="100"/>
          <a:sy n="46" d="100"/>
        </p:scale>
        <p:origin x="13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8150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28150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AB5DC772-0B5F-496A-A81A-98DCDA5C0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9453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36600"/>
            <a:ext cx="4910137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664075"/>
            <a:ext cx="48879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8150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28150"/>
            <a:ext cx="289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3DC8234-5094-4D52-AF5F-14C8D673DE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375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5800" y="3657600"/>
            <a:ext cx="777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E448AB-47C4-4DF4-BB48-1E4613A08D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A8CA4-6499-40AA-B404-D18C704405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304800"/>
            <a:ext cx="21717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62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C40D3-7500-40CD-A29C-7534FBA964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646584"/>
            <a:ext cx="6934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032ED-BD16-4F0F-8F5C-D120B1822DB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7BC3-E07A-46E2-8162-68E0FE0BF4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F9D07-D371-46E9-A6D5-106825EF64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33CC6-1536-4501-8D5C-5485BFEA9C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DE14E-4471-4BDD-BC97-0A1916B07C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EB2B-21BC-42F9-B309-ABC0F7ECAE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CA880-539D-4DA2-B0C5-7CF5B350DE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3EAD-B82A-4A25-BBF1-8B437D31CC7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693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64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872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41030" name="Line 6"/>
          <p:cNvSpPr>
            <a:spLocks noChangeShapeType="1"/>
          </p:cNvSpPr>
          <p:nvPr/>
        </p:nvSpPr>
        <p:spPr bwMode="auto">
          <a:xfrm>
            <a:off x="381000" y="1447800"/>
            <a:ext cx="83820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41031" name="Line 7"/>
          <p:cNvSpPr>
            <a:spLocks noChangeShapeType="1"/>
          </p:cNvSpPr>
          <p:nvPr/>
        </p:nvSpPr>
        <p:spPr bwMode="auto">
          <a:xfrm>
            <a:off x="381000" y="6172200"/>
            <a:ext cx="84582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4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0272" y="621216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3B038237-5885-4962-9D89-F583497BAF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8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80008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001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符號表與雜湊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(Symbol Table and Hashing)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403648" y="422108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2000" dirty="0" smtClean="0"/>
              <a:t>陳錦輝</a:t>
            </a:r>
            <a:r>
              <a:rPr lang="en-US" altLang="zh-TW" sz="2000" dirty="0" smtClean="0"/>
              <a:t>, </a:t>
            </a:r>
            <a:r>
              <a:rPr lang="zh-TW" altLang="zh-TW" sz="2000" i="1" dirty="0" smtClean="0"/>
              <a:t>資料結構初學指引 </a:t>
            </a:r>
            <a:r>
              <a:rPr lang="en-US" altLang="zh-TW" sz="2000" i="1" dirty="0" smtClean="0"/>
              <a:t>-- </a:t>
            </a:r>
            <a:r>
              <a:rPr lang="zh-TW" altLang="zh-TW" sz="2000" i="1" dirty="0" smtClean="0"/>
              <a:t>使用</a:t>
            </a:r>
            <a:r>
              <a:rPr lang="en-US" altLang="zh-TW" sz="2000" i="1" dirty="0" smtClean="0"/>
              <a:t>C</a:t>
            </a:r>
            <a:r>
              <a:rPr lang="zh-TW" altLang="zh-TW" sz="2000" i="1" dirty="0" smtClean="0"/>
              <a:t>語言</a:t>
            </a:r>
            <a:r>
              <a:rPr lang="en-US" altLang="zh-TW" sz="2000" dirty="0" smtClean="0"/>
              <a:t>, </a:t>
            </a:r>
            <a:r>
              <a:rPr lang="zh-TW" altLang="zh-TW" sz="2000" dirty="0" smtClean="0"/>
              <a:t>博碩</a:t>
            </a:r>
            <a:r>
              <a:rPr lang="en-US" altLang="zh-TW" sz="2000" dirty="0" smtClean="0"/>
              <a:t>, 2008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雜湊法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雜湊表是一種表格模式</a:t>
            </a:r>
          </a:p>
          <a:p>
            <a:pPr lvl="1"/>
            <a:r>
              <a:rPr lang="zh-TW" altLang="en-US" dirty="0" smtClean="0"/>
              <a:t>其橫列稱為桶</a:t>
            </a:r>
            <a:r>
              <a:rPr lang="en-US" altLang="zh-TW" dirty="0" smtClean="0"/>
              <a:t>(bucket)</a:t>
            </a:r>
            <a:r>
              <a:rPr lang="zh-TW" altLang="en-US" dirty="0" smtClean="0"/>
              <a:t>，直行稱為槽 </a:t>
            </a:r>
            <a:r>
              <a:rPr lang="en-US" altLang="zh-TW" dirty="0" smtClean="0"/>
              <a:t>(slot)</a:t>
            </a:r>
            <a:r>
              <a:rPr lang="zh-TW" altLang="en-US" dirty="0" smtClean="0"/>
              <a:t>，</a:t>
            </a:r>
            <a:r>
              <a:rPr lang="en-US" altLang="zh-TW" u="sng" dirty="0" smtClean="0"/>
              <a:t>h(x) </a:t>
            </a:r>
            <a:r>
              <a:rPr lang="zh-TW" altLang="en-US" dirty="0" smtClean="0"/>
              <a:t>計算所得的位置代表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u="sng" dirty="0" smtClean="0"/>
              <a:t>桶的索引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/>
              <a:t>而一個桶可以包含多個槽，當加入識別字時，</a:t>
            </a:r>
            <a:r>
              <a:rPr lang="en-US" altLang="zh-TW" dirty="0" smtClean="0"/>
              <a:t>h(x) </a:t>
            </a:r>
            <a:r>
              <a:rPr lang="zh-TW" altLang="en-US" dirty="0" smtClean="0"/>
              <a:t>計算出桶的索引之後，可以將識別字存入該桶的第一個槽</a:t>
            </a:r>
          </a:p>
          <a:p>
            <a:pPr lvl="2"/>
            <a:r>
              <a:rPr lang="zh-TW" altLang="en-US" sz="1800" dirty="0" smtClean="0"/>
              <a:t>若第一個槽已經有別的識別字，稱之為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碰撞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(collision)</a:t>
            </a:r>
            <a:r>
              <a:rPr lang="zh-TW" altLang="en-US" sz="1800" dirty="0" smtClean="0"/>
              <a:t>，此時可以存放到該桶的第二個槽，依此類推</a:t>
            </a:r>
          </a:p>
          <a:p>
            <a:pPr lvl="2"/>
            <a:r>
              <a:rPr lang="zh-TW" altLang="en-US" sz="1800" dirty="0" smtClean="0"/>
              <a:t>若該桶的每個槽都額滿的話，則會發生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溢位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(overflow)</a:t>
            </a:r>
            <a:r>
              <a:rPr lang="zh-TW" altLang="en-US" sz="1800" dirty="0" smtClean="0"/>
              <a:t>，此時需要另外透過溢位處理方式解決。</a:t>
            </a:r>
          </a:p>
          <a:p>
            <a:pPr lvl="2"/>
            <a:r>
              <a:rPr lang="zh-TW" altLang="en-US" sz="1800" dirty="0" smtClean="0"/>
              <a:t>當然如果每個桶只有一個槽時，碰撞與溢位將同時發生。</a:t>
            </a:r>
          </a:p>
          <a:p>
            <a:pPr lvl="1"/>
            <a:endParaRPr lang="zh-TW" altLang="en-US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雜湊法有關的名詞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00200"/>
            <a:ext cx="8447856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dirty="0" smtClean="0"/>
              <a:t>桶 </a:t>
            </a:r>
            <a:r>
              <a:rPr lang="en-US" altLang="zh-TW" sz="2000" dirty="0" smtClean="0"/>
              <a:t>(bucket)</a:t>
            </a:r>
            <a:endParaRPr lang="zh-TW" altLang="en-US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雜湊表的橫列。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000" dirty="0" smtClean="0"/>
              <a:t>槽 </a:t>
            </a:r>
            <a:r>
              <a:rPr lang="en-US" altLang="zh-TW" sz="2000" dirty="0" smtClean="0"/>
              <a:t>(slot)</a:t>
            </a:r>
            <a:endParaRPr lang="zh-TW" altLang="en-US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存放識別字。也是桶的容量，每一桶擁有的槽都相等，並至少有一個槽。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000" dirty="0" smtClean="0"/>
              <a:t>雜湊函數 </a:t>
            </a:r>
            <a:r>
              <a:rPr lang="en-US" altLang="zh-TW" sz="2000" dirty="0" smtClean="0"/>
              <a:t>(hashing function)</a:t>
            </a:r>
            <a:endParaRPr lang="zh-TW" altLang="en-US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用以將識別字轉換為桶索引的函數。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000" dirty="0" smtClean="0"/>
              <a:t>碰撞 </a:t>
            </a:r>
            <a:r>
              <a:rPr lang="en-US" altLang="zh-TW" sz="2000" dirty="0" smtClean="0"/>
              <a:t>(collision)</a:t>
            </a:r>
            <a:endParaRPr lang="zh-TW" altLang="en-US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當不同的識別字透過雜湊函數轉換後得到相同的桶索引時。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000" dirty="0" smtClean="0"/>
              <a:t>溢位 </a:t>
            </a:r>
            <a:r>
              <a:rPr lang="en-US" altLang="zh-TW" sz="2000" dirty="0" smtClean="0"/>
              <a:t>(overflow)</a:t>
            </a:r>
            <a:endParaRPr lang="zh-TW" altLang="en-US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當識別字欲存入已經額滿的桶，稱為溢位。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雜湊法有關的名詞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000" dirty="0" smtClean="0"/>
              <a:t>同義字 </a:t>
            </a:r>
            <a:r>
              <a:rPr lang="en-US" altLang="zh-TW" sz="2000" dirty="0" smtClean="0"/>
              <a:t>(Synonym)</a:t>
            </a:r>
            <a:endParaRPr lang="zh-TW" altLang="en-US" sz="2000" dirty="0" smtClean="0"/>
          </a:p>
          <a:p>
            <a:pPr lvl="1"/>
            <a:r>
              <a:rPr lang="zh-TW" altLang="en-US" sz="1800" dirty="0" smtClean="0"/>
              <a:t>若識別字</a:t>
            </a:r>
            <a:r>
              <a:rPr lang="en-US" altLang="zh-TW" sz="1800" dirty="0" smtClean="0"/>
              <a:t>i</a:t>
            </a:r>
            <a:r>
              <a:rPr lang="en-US" altLang="zh-TW" sz="1800" baseline="-25000" dirty="0" smtClean="0"/>
              <a:t>1</a:t>
            </a:r>
            <a:r>
              <a:rPr lang="en-US" altLang="zh-TW" sz="1800" dirty="0" smtClean="0"/>
              <a:t>, i</a:t>
            </a:r>
            <a:r>
              <a:rPr lang="en-US" altLang="zh-TW" sz="1800" baseline="-25000" dirty="0" smtClean="0"/>
              <a:t>2</a:t>
            </a:r>
            <a:r>
              <a:rPr lang="zh-TW" altLang="en-US" sz="1800" dirty="0" smtClean="0"/>
              <a:t>使用雜湊函數 </a:t>
            </a:r>
            <a:r>
              <a:rPr lang="en-US" altLang="zh-TW" sz="1800" dirty="0" smtClean="0"/>
              <a:t>h </a:t>
            </a:r>
            <a:r>
              <a:rPr lang="zh-TW" altLang="en-US" sz="1800" dirty="0" smtClean="0"/>
              <a:t>獲得相同的桶索引，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即 </a:t>
            </a:r>
            <a:r>
              <a:rPr lang="en-US" altLang="zh-TW" sz="1800" dirty="0" smtClean="0"/>
              <a:t>h(i</a:t>
            </a:r>
            <a:r>
              <a:rPr lang="en-US" altLang="zh-TW" sz="1800" baseline="-25000" dirty="0" smtClean="0"/>
              <a:t>1</a:t>
            </a:r>
            <a:r>
              <a:rPr lang="en-US" altLang="zh-TW" sz="1800" dirty="0" smtClean="0"/>
              <a:t>) = h(i</a:t>
            </a:r>
            <a:r>
              <a:rPr lang="en-US" altLang="zh-TW" sz="1800" baseline="-25000" dirty="0" smtClean="0"/>
              <a:t>2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，則稱 </a:t>
            </a:r>
            <a:r>
              <a:rPr lang="en-US" altLang="zh-TW" sz="1800" dirty="0" smtClean="0"/>
              <a:t>i</a:t>
            </a:r>
            <a:r>
              <a:rPr lang="en-US" altLang="zh-TW" sz="1800" baseline="-25000" dirty="0" smtClean="0"/>
              <a:t>1</a:t>
            </a:r>
            <a:r>
              <a:rPr lang="zh-TW" altLang="en-US" sz="1800" dirty="0" smtClean="0"/>
              <a:t>與</a:t>
            </a:r>
            <a:r>
              <a:rPr lang="en-US" altLang="zh-TW" sz="1800" dirty="0" smtClean="0"/>
              <a:t>i</a:t>
            </a:r>
            <a:r>
              <a:rPr lang="en-US" altLang="zh-TW" sz="1800" baseline="-25000" dirty="0" smtClean="0"/>
              <a:t>2 </a:t>
            </a:r>
            <a:r>
              <a:rPr lang="zh-TW" altLang="en-US" sz="1800" dirty="0" smtClean="0"/>
              <a:t>為同義字。</a:t>
            </a:r>
          </a:p>
          <a:p>
            <a:pPr lvl="1"/>
            <a:r>
              <a:rPr lang="zh-TW" altLang="en-US" sz="1800" dirty="0" smtClean="0"/>
              <a:t>若雜湊表包含同義字，則可能會發生碰撞。</a:t>
            </a:r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完美雜湊 </a:t>
            </a:r>
            <a:r>
              <a:rPr lang="en-US" altLang="zh-TW" sz="2000" dirty="0" smtClean="0"/>
              <a:t>(perfect hashing)</a:t>
            </a:r>
            <a:endParaRPr lang="zh-TW" altLang="en-US" sz="2000" dirty="0" smtClean="0"/>
          </a:p>
          <a:p>
            <a:pPr lvl="1"/>
            <a:r>
              <a:rPr lang="zh-TW" altLang="en-US" sz="1800" dirty="0" smtClean="0"/>
              <a:t>不會發生碰撞的雜湊表稱為</a:t>
            </a:r>
            <a:r>
              <a:rPr lang="zh-TW" altLang="en-US" sz="1800" u="sng" dirty="0" smtClean="0">
                <a:solidFill>
                  <a:schemeClr val="tx2"/>
                </a:solidFill>
              </a:rPr>
              <a:t>完美雜湊</a:t>
            </a:r>
            <a:r>
              <a:rPr lang="zh-TW" altLang="en-US" sz="1800" dirty="0" smtClean="0"/>
              <a:t>，亦即不會有同義字。</a:t>
            </a:r>
          </a:p>
          <a:p>
            <a:pPr lvl="1"/>
            <a:r>
              <a:rPr lang="zh-TW" altLang="en-US" sz="1800" dirty="0" smtClean="0"/>
              <a:t>而通常要設計一個效率好的完美雜湊是很困難的。</a:t>
            </a:r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裝載密度 </a:t>
            </a:r>
            <a:r>
              <a:rPr lang="en-US" altLang="zh-TW" sz="2000" dirty="0" smtClean="0"/>
              <a:t>(loading factor)</a:t>
            </a:r>
            <a:endParaRPr lang="zh-TW" altLang="en-US" sz="2000" dirty="0" smtClean="0"/>
          </a:p>
          <a:p>
            <a:pPr lvl="1"/>
            <a:r>
              <a:rPr lang="zh-TW" altLang="en-US" sz="1800" dirty="0" smtClean="0"/>
              <a:t>裝載密度 </a:t>
            </a:r>
            <a:r>
              <a:rPr lang="en-US" altLang="zh-TW" sz="1800" dirty="0" smtClean="0"/>
              <a:t>α </a:t>
            </a:r>
            <a:r>
              <a:rPr lang="zh-TW" altLang="en-US" sz="1800" dirty="0" smtClean="0"/>
              <a:t>是指表中識別字的數目與雜湊表容量的比值，令共有</a:t>
            </a:r>
            <a:r>
              <a:rPr lang="en-US" altLang="zh-TW" sz="1800" dirty="0" smtClean="0"/>
              <a:t>n</a:t>
            </a:r>
            <a:r>
              <a:rPr lang="zh-TW" altLang="en-US" sz="1800" dirty="0" smtClean="0"/>
              <a:t>個識別字，雜湊表包含 </a:t>
            </a:r>
            <a:r>
              <a:rPr lang="en-US" altLang="zh-TW" sz="1800" dirty="0" smtClean="0"/>
              <a:t>b </a:t>
            </a:r>
            <a:r>
              <a:rPr lang="zh-TW" altLang="en-US" sz="1800" dirty="0" smtClean="0"/>
              <a:t>個桶，每個桶包含 </a:t>
            </a:r>
            <a:r>
              <a:rPr lang="en-US" altLang="zh-TW" sz="1800" dirty="0" smtClean="0"/>
              <a:t>s </a:t>
            </a:r>
            <a:r>
              <a:rPr lang="zh-TW" altLang="en-US" sz="1800" dirty="0" smtClean="0"/>
              <a:t>個槽，則              。</a:t>
            </a:r>
            <a:endParaRPr lang="en-US" altLang="zh-TW" sz="18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均勻雜湊函數 </a:t>
            </a:r>
            <a:r>
              <a:rPr lang="en-US" altLang="zh-TW" sz="2000" dirty="0" smtClean="0"/>
              <a:t>(uniform hashing function)</a:t>
            </a:r>
          </a:p>
          <a:p>
            <a:pPr lvl="1"/>
            <a:r>
              <a:rPr lang="zh-TW" altLang="en-US" sz="1800" dirty="0" smtClean="0"/>
              <a:t>依隨機的識別字雜湊到任何一桶索引的機率都是相等的。</a:t>
            </a:r>
          </a:p>
          <a:p>
            <a:pPr lvl="1"/>
            <a:endParaRPr lang="zh-TW" altLang="en-US" sz="1800" dirty="0" smtClean="0"/>
          </a:p>
          <a:p>
            <a:endParaRPr lang="zh-TW" altLang="en-US" sz="1800" dirty="0" smtClean="0"/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81404"/>
              </p:ext>
            </p:extLst>
          </p:nvPr>
        </p:nvGraphicFramePr>
        <p:xfrm>
          <a:off x="5508600" y="4720183"/>
          <a:ext cx="86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6" name="Equation" r:id="rId3" imgW="583947" imgH="393529" progId="Equation.3">
                  <p:embed/>
                </p:oleObj>
              </mc:Choice>
              <mc:Fallback>
                <p:oleObj name="Equation" r:id="rId3" imgW="583947" imgH="39352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00" y="4720183"/>
                        <a:ext cx="863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雜湊法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000" dirty="0" smtClean="0"/>
              <a:t>對於雜湊表而言，加入、刪除、搜尋一個識別字的時間複雜度在沒有碰撞的狀況下為</a:t>
            </a:r>
            <a:r>
              <a:rPr lang="en-US" altLang="zh-TW" sz="2000" dirty="0" smtClean="0"/>
              <a:t>O(1)</a:t>
            </a:r>
            <a:r>
              <a:rPr lang="zh-TW" altLang="en-US" sz="2000" dirty="0" smtClean="0"/>
              <a:t>，因為它只要透過雜湊函數的轉換即可。</a:t>
            </a:r>
          </a:p>
          <a:p>
            <a:pPr lvl="1"/>
            <a:r>
              <a:rPr lang="en-US" altLang="zh-TW" sz="1800" dirty="0" smtClean="0"/>
              <a:t>O(1)</a:t>
            </a:r>
            <a:r>
              <a:rPr lang="zh-TW" altLang="en-US" sz="1800" dirty="0" smtClean="0"/>
              <a:t>與識別字數量</a:t>
            </a:r>
            <a:r>
              <a:rPr lang="en-US" altLang="zh-TW" sz="1800" dirty="0" smtClean="0"/>
              <a:t>n</a:t>
            </a:r>
            <a:r>
              <a:rPr lang="zh-TW" altLang="en-US" sz="1800" dirty="0" smtClean="0"/>
              <a:t>無關，這是與使用搜尋樹的方式最大的差別。</a:t>
            </a:r>
          </a:p>
          <a:p>
            <a:pPr lvl="1"/>
            <a:r>
              <a:rPr lang="zh-TW" altLang="en-US" sz="1800" dirty="0" smtClean="0"/>
              <a:t>若發生碰撞但無溢位，則發生碰撞時的時間複雜度為</a:t>
            </a:r>
            <a:r>
              <a:rPr lang="en-US" altLang="zh-TW" sz="1800" dirty="0" smtClean="0"/>
              <a:t>O(1)+O(s)</a:t>
            </a:r>
            <a:r>
              <a:rPr lang="zh-TW" altLang="en-US" sz="1800" dirty="0" smtClean="0"/>
              <a:t>，因為一個桶有</a:t>
            </a:r>
            <a:r>
              <a:rPr lang="en-US" altLang="zh-TW" sz="1800" dirty="0" smtClean="0"/>
              <a:t>s</a:t>
            </a:r>
            <a:r>
              <a:rPr lang="zh-TW" altLang="en-US" sz="1800" dirty="0" smtClean="0"/>
              <a:t>個槽，並且桶內並未排序，因此按照之前所學的搜尋法，只有循序搜尋可以使用，故需要另外加上</a:t>
            </a:r>
            <a:r>
              <a:rPr lang="en-US" altLang="zh-TW" sz="1800" dirty="0" smtClean="0"/>
              <a:t>O(s)</a:t>
            </a:r>
            <a:r>
              <a:rPr lang="zh-TW" altLang="en-US" sz="1800" dirty="0" smtClean="0"/>
              <a:t>時間進行比對工作。</a:t>
            </a:r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當裝載密度越高，則發生碰撞及溢位的可能性就越大。當然，碰撞也與所使用的雜湊函數有關</a:t>
            </a:r>
          </a:p>
          <a:p>
            <a:pPr lvl="1"/>
            <a:r>
              <a:rPr lang="zh-TW" altLang="en-US" sz="1800" dirty="0" smtClean="0"/>
              <a:t>例如某程式語言要求識別字長度低於</a:t>
            </a:r>
            <a:r>
              <a:rPr lang="en-US" altLang="zh-TW" sz="1800" dirty="0" smtClean="0"/>
              <a:t>31</a:t>
            </a:r>
            <a:r>
              <a:rPr lang="zh-TW" altLang="en-US" sz="1800" dirty="0" smtClean="0"/>
              <a:t>，第一個字元只能為英文字母（大小</a:t>
            </a:r>
            <a:br>
              <a:rPr lang="zh-TW" altLang="en-US" sz="1800" dirty="0" smtClean="0"/>
            </a:br>
            <a:r>
              <a:rPr lang="zh-TW" altLang="en-US" sz="1800" dirty="0" smtClean="0"/>
              <a:t/>
            </a:r>
            <a:br>
              <a:rPr lang="zh-TW" altLang="en-US" sz="1800" dirty="0" smtClean="0"/>
            </a:br>
            <a:r>
              <a:rPr lang="zh-TW" altLang="en-US" sz="1800" dirty="0" smtClean="0"/>
              <a:t>寫視為相同），其餘可為英文字母及數字，則可能的識別字有              </a:t>
            </a:r>
            <a:br>
              <a:rPr lang="zh-TW" altLang="en-US" sz="1800" dirty="0" smtClean="0"/>
            </a:br>
            <a:r>
              <a:rPr lang="zh-TW" altLang="en-US" sz="1800" dirty="0" smtClean="0"/>
              <a:t/>
            </a:r>
            <a:br>
              <a:rPr lang="zh-TW" altLang="en-US" sz="1800" dirty="0" smtClean="0"/>
            </a:br>
            <a:r>
              <a:rPr lang="zh-TW" altLang="en-US" sz="1800" dirty="0" smtClean="0"/>
              <a:t>種，但一般在程式中使用的變數名稱遠低於該值，因此，預留那麼大的記憶體空間是不合理的。此時，透過雜湊表來實作符號表則成為一個好的選擇。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7235825" y="4684687"/>
          <a:ext cx="13684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0" name="方程式" r:id="rId3" imgW="1079032" imgH="431613" progId="Equation.3">
                  <p:embed/>
                </p:oleObj>
              </mc:Choice>
              <mc:Fallback>
                <p:oleObj name="方程式" r:id="rId3" imgW="1079032" imgH="4316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684687"/>
                        <a:ext cx="13684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雜湊法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520113" cy="118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 smtClean="0"/>
              <a:t>【</a:t>
            </a:r>
            <a:r>
              <a:rPr lang="zh-TW" altLang="en-US" sz="2000" dirty="0" smtClean="0"/>
              <a:t>範例 </a:t>
            </a:r>
            <a:r>
              <a:rPr lang="en-US" altLang="zh-TW" sz="2000" dirty="0" smtClean="0"/>
              <a:t>1】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TW" altLang="en-US" sz="1800" dirty="0" smtClean="0">
                <a:latin typeface="Times New Roman" pitchFamily="18" charset="0"/>
                <a:cs typeface="Times New Roman" pitchFamily="18" charset="0"/>
              </a:rPr>
              <a:t>個識別字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{left, right, data, length, child, parent, front, rear}</a:t>
            </a:r>
            <a:r>
              <a:rPr lang="zh-TW" altLang="en-US" sz="1800" dirty="0" smtClean="0">
                <a:latin typeface="Times New Roman" pitchFamily="18" charset="0"/>
                <a:cs typeface="Times New Roman" pitchFamily="18" charset="0"/>
              </a:rPr>
              <a:t>需要輸入到符號表，對輸入識別字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zh-TW" altLang="en-US" sz="1800" dirty="0" smtClean="0">
                <a:latin typeface="Times New Roman" pitchFamily="18" charset="0"/>
                <a:cs typeface="Times New Roman" pitchFamily="18" charset="0"/>
              </a:rPr>
              <a:t>字串使用雜湊函數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[0]-97</a:t>
            </a:r>
            <a:r>
              <a:rPr lang="zh-TW" altLang="en-US" sz="1800" dirty="0" smtClean="0">
                <a:latin typeface="Times New Roman" pitchFamily="18" charset="0"/>
                <a:cs typeface="Times New Roman" pitchFamily="18" charset="0"/>
              </a:rPr>
              <a:t>對應到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zh-TW" altLang="en-US" sz="1800" dirty="0" smtClean="0">
                <a:latin typeface="Times New Roman" pitchFamily="18" charset="0"/>
                <a:cs typeface="Times New Roman" pitchFamily="18" charset="0"/>
              </a:rPr>
              <a:t>個桶，每桶兩個槽的雜湊表，請問是否會發生碰撞及溢位。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zh-TW" altLang="en-US" sz="18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TW" altLang="en-US" sz="1800" dirty="0" smtClean="0">
                <a:latin typeface="Times New Roman" pitchFamily="18" charset="0"/>
                <a:cs typeface="Times New Roman" pitchFamily="18" charset="0"/>
              </a:rPr>
              <a:t>為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97)</a:t>
            </a:r>
            <a:endParaRPr lang="zh-TW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2852738"/>
            <a:ext cx="3168650" cy="2881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smtClean="0"/>
              <a:t>【</a:t>
            </a:r>
            <a:r>
              <a:rPr lang="zh-TW" altLang="en-US" sz="2000" smtClean="0"/>
              <a:t>解</a:t>
            </a:r>
            <a:r>
              <a:rPr lang="en-US" altLang="zh-TW" sz="2000" smtClean="0"/>
              <a:t>】</a:t>
            </a:r>
          </a:p>
          <a:p>
            <a:pPr lvl="1">
              <a:lnSpc>
                <a:spcPct val="90000"/>
              </a:lnSpc>
            </a:pPr>
            <a:r>
              <a:rPr lang="zh-TW" altLang="en-US" sz="1800" smtClean="0"/>
              <a:t>將識別字一一加入到雜湊表，如圖所示</a:t>
            </a:r>
          </a:p>
          <a:p>
            <a:pPr lvl="1">
              <a:lnSpc>
                <a:spcPct val="90000"/>
              </a:lnSpc>
            </a:pPr>
            <a:r>
              <a:rPr lang="zh-TW" altLang="en-US" sz="1800" smtClean="0"/>
              <a:t>當加入到</a:t>
            </a:r>
            <a:r>
              <a:rPr lang="en-US" altLang="zh-TW" sz="1800" smtClean="0"/>
              <a:t>length</a:t>
            </a:r>
            <a:r>
              <a:rPr lang="zh-TW" altLang="en-US" sz="1800" smtClean="0"/>
              <a:t>時，發生碰撞，加入</a:t>
            </a:r>
            <a:r>
              <a:rPr lang="en-US" altLang="zh-TW" sz="1800" smtClean="0"/>
              <a:t>rear</a:t>
            </a:r>
            <a:r>
              <a:rPr lang="zh-TW" altLang="en-US" sz="1800" smtClean="0"/>
              <a:t>時也發生碰撞，但都沒有溢位。</a:t>
            </a:r>
          </a:p>
          <a:p>
            <a:pPr lvl="1">
              <a:lnSpc>
                <a:spcPct val="90000"/>
              </a:lnSpc>
            </a:pPr>
            <a:r>
              <a:rPr lang="zh-TW" altLang="en-US" sz="1800" smtClean="0"/>
              <a:t>如果最後再加入以</a:t>
            </a:r>
            <a:r>
              <a:rPr lang="en-US" altLang="zh-TW" sz="1800" smtClean="0"/>
              <a:t>l</a:t>
            </a:r>
            <a:r>
              <a:rPr lang="zh-TW" altLang="en-US" sz="1800" smtClean="0"/>
              <a:t>或</a:t>
            </a:r>
            <a:r>
              <a:rPr lang="en-US" altLang="zh-TW" sz="1800" smtClean="0"/>
              <a:t>r</a:t>
            </a:r>
            <a:r>
              <a:rPr lang="zh-TW" altLang="en-US" sz="1800" smtClean="0"/>
              <a:t>為開頭的識別字，則會發生碰撞及溢位。</a:t>
            </a:r>
          </a:p>
        </p:txBody>
      </p:sp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2780928"/>
            <a:ext cx="541337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F9D07-D371-46E9-A6D5-106825EF6430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686800" cy="4637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dirty="0" smtClean="0"/>
              <a:t>假設程式使用了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個變數名稱，則將雜湊表宣告為</a:t>
            </a:r>
            <a:r>
              <a:rPr lang="en-US" altLang="zh-TW" sz="2000" dirty="0" smtClean="0"/>
              <a:t>100(</a:t>
            </a:r>
            <a:r>
              <a:rPr lang="zh-TW" altLang="en-US" sz="2000" dirty="0" smtClean="0"/>
              <a:t>桶</a:t>
            </a:r>
            <a:r>
              <a:rPr lang="en-US" altLang="zh-TW" sz="2000" dirty="0" smtClean="0"/>
              <a:t>)*1(</a:t>
            </a:r>
            <a:r>
              <a:rPr lang="zh-TW" altLang="en-US" sz="2000" dirty="0" smtClean="0"/>
              <a:t>槽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的表格時，必須設計一個完美雜湊的函數，才能避免碰撞的發生。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而設計完美雜湊的函數是非常困難的，並且若雜湊函數過於複雜，也會影響雜湊表的效率。因此，一般我們會允許碰撞發生，並且多使用一些槽。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例如若將雜湊表宣告為</a:t>
            </a:r>
            <a:r>
              <a:rPr lang="en-US" altLang="zh-TW" sz="1800" dirty="0" smtClean="0"/>
              <a:t>26(</a:t>
            </a:r>
            <a:r>
              <a:rPr lang="zh-TW" altLang="en-US" sz="1800" dirty="0" smtClean="0"/>
              <a:t>桶</a:t>
            </a:r>
            <a:r>
              <a:rPr lang="en-US" altLang="zh-TW" sz="1800" dirty="0" smtClean="0"/>
              <a:t>)*3(</a:t>
            </a:r>
            <a:r>
              <a:rPr lang="zh-TW" altLang="en-US" sz="1800" dirty="0" smtClean="0"/>
              <a:t>槽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，可能會比較容易設計雜湊函數，不過除了碰撞之外，這樣的設計也可能發生溢位。因此，我們的雜湊函數應該盡可能的避免溢位的發生。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000" dirty="0" smtClean="0"/>
              <a:t>目前已經有許多人提出過各式各樣的雜湊函數，適用情形都有所不同，端看識別字的分佈狀況而定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四種簡單且常用的雜湊函數：</a:t>
            </a:r>
            <a:r>
              <a:rPr lang="zh-TW" altLang="en-US" sz="1800" dirty="0" smtClean="0">
                <a:solidFill>
                  <a:srgbClr val="FF0000"/>
                </a:solidFill>
              </a:rPr>
              <a:t>除法 </a:t>
            </a:r>
            <a:r>
              <a:rPr lang="en-US" altLang="zh-TW" sz="1800" dirty="0" smtClean="0">
                <a:solidFill>
                  <a:srgbClr val="FF0000"/>
                </a:solidFill>
              </a:rPr>
              <a:t>(Division)</a:t>
            </a:r>
            <a:r>
              <a:rPr lang="zh-TW" altLang="en-US" sz="1800" dirty="0" smtClean="0"/>
              <a:t>、</a:t>
            </a:r>
            <a:r>
              <a:rPr lang="zh-TW" altLang="en-US" sz="1800" dirty="0" smtClean="0">
                <a:solidFill>
                  <a:srgbClr val="FF0000"/>
                </a:solidFill>
              </a:rPr>
              <a:t>平方取中間值法 </a:t>
            </a:r>
            <a:r>
              <a:rPr lang="en-US" altLang="zh-TW" sz="1800" dirty="0" smtClean="0">
                <a:solidFill>
                  <a:srgbClr val="FF0000"/>
                </a:solidFill>
              </a:rPr>
              <a:t>(mid-square)</a:t>
            </a:r>
            <a:r>
              <a:rPr lang="zh-TW" altLang="en-US" sz="1800" dirty="0" smtClean="0"/>
              <a:t>、</a:t>
            </a:r>
            <a:r>
              <a:rPr lang="zh-TW" altLang="en-US" sz="1800" dirty="0" smtClean="0">
                <a:solidFill>
                  <a:srgbClr val="FF0000"/>
                </a:solidFill>
              </a:rPr>
              <a:t>折疊法 </a:t>
            </a:r>
            <a:r>
              <a:rPr lang="en-US" altLang="zh-TW" sz="1800" dirty="0" smtClean="0">
                <a:solidFill>
                  <a:srgbClr val="FF0000"/>
                </a:solidFill>
              </a:rPr>
              <a:t>(folding)</a:t>
            </a:r>
            <a:r>
              <a:rPr lang="zh-TW" altLang="en-US" sz="1800" dirty="0" smtClean="0"/>
              <a:t>、</a:t>
            </a:r>
            <a:r>
              <a:rPr lang="zh-TW" altLang="en-US" sz="1800" dirty="0" smtClean="0">
                <a:solidFill>
                  <a:srgbClr val="FF0000"/>
                </a:solidFill>
              </a:rPr>
              <a:t>位數分析法 </a:t>
            </a:r>
            <a:r>
              <a:rPr lang="en-US" altLang="zh-TW" sz="1800" dirty="0" smtClean="0">
                <a:solidFill>
                  <a:srgbClr val="FF0000"/>
                </a:solidFill>
              </a:rPr>
              <a:t>(digit analysis)</a:t>
            </a:r>
            <a:r>
              <a:rPr lang="zh-TW" altLang="en-US" sz="1800" dirty="0" smtClean="0">
                <a:solidFill>
                  <a:srgbClr val="00B050"/>
                </a:solidFill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這四種雜湊函數的輸入都是數字而非文字，我們將文字的字元 </a:t>
            </a:r>
            <a:r>
              <a:rPr lang="en-US" altLang="zh-TW" sz="1800" dirty="0" smtClean="0"/>
              <a:t>ASCII</a:t>
            </a:r>
            <a:r>
              <a:rPr lang="zh-TW" altLang="en-US" sz="1800" dirty="0" smtClean="0"/>
              <a:t> 即可以數字來代表，例如 </a:t>
            </a:r>
            <a:r>
              <a:rPr lang="en-US" altLang="zh-TW" sz="1800" dirty="0" smtClean="0"/>
              <a:t>data = 100 +97 + 116 + 97 = 410</a:t>
            </a:r>
            <a:r>
              <a:rPr lang="zh-TW" altLang="en-US" sz="1800" dirty="0" smtClean="0"/>
              <a:t>。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 smtClean="0"/>
              <a:t>這意味著碰撞更容易發生，例如 </a:t>
            </a:r>
            <a:r>
              <a:rPr lang="en-US" altLang="zh-TW" sz="1800" dirty="0" err="1" smtClean="0"/>
              <a:t>adat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也等於 </a:t>
            </a:r>
            <a:r>
              <a:rPr lang="en-US" altLang="zh-TW" sz="1800" dirty="0" smtClean="0"/>
              <a:t>410</a:t>
            </a:r>
            <a:r>
              <a:rPr lang="zh-TW" altLang="en-US" sz="1800" dirty="0" smtClean="0"/>
              <a:t>，而經過雜湊函數轉換後，必定對應到同一個桶。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不過以數字來設計雜湊函數對於一般人而言較為簡單</a:t>
            </a:r>
            <a:r>
              <a:rPr lang="en-US" altLang="zh-TW" sz="1800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3916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dirty="0" smtClean="0"/>
              <a:t>除法 </a:t>
            </a:r>
            <a:r>
              <a:rPr lang="en-US" altLang="zh-TW" sz="2000" dirty="0" smtClean="0"/>
              <a:t>(Division)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由於桶數有限，因此使用除法取餘數是一個常見且簡單的雜湊函數技巧。</a:t>
            </a:r>
            <a:endParaRPr lang="en-US" altLang="zh-TW" sz="18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令</a:t>
            </a:r>
            <a:r>
              <a:rPr lang="en-US" altLang="zh-TW" sz="1800" dirty="0" smtClean="0"/>
              <a:t>key</a:t>
            </a:r>
            <a:r>
              <a:rPr lang="zh-TW" altLang="en-US" sz="1800" dirty="0" smtClean="0"/>
              <a:t>為輸入的識別字對應的數值，</a:t>
            </a:r>
            <a:r>
              <a:rPr lang="en-US" altLang="zh-TW" sz="1800" dirty="0" smtClean="0"/>
              <a:t>M</a:t>
            </a:r>
            <a:r>
              <a:rPr lang="zh-TW" altLang="en-US" sz="1800" dirty="0" smtClean="0"/>
              <a:t>為除數，則</a:t>
            </a:r>
          </a:p>
          <a:p>
            <a:pPr marL="1258888" lvl="2" indent="-344488">
              <a:lnSpc>
                <a:spcPct val="90000"/>
              </a:lnSpc>
            </a:pPr>
            <a:r>
              <a:rPr lang="en-US" altLang="zh-TW" sz="1800" dirty="0" smtClean="0"/>
              <a:t>h(key) = key mod </a:t>
            </a:r>
            <a:r>
              <a:rPr lang="en-US" altLang="zh-TW" sz="1800" dirty="0" smtClean="0">
                <a:solidFill>
                  <a:srgbClr val="FF0000"/>
                </a:solidFill>
              </a:rPr>
              <a:t>M</a:t>
            </a:r>
          </a:p>
          <a:p>
            <a:pPr lvl="2">
              <a:lnSpc>
                <a:spcPct val="90000"/>
              </a:lnSpc>
              <a:buNone/>
            </a:pPr>
            <a:r>
              <a:rPr lang="zh-TW" altLang="en-US" sz="1800" dirty="0" smtClean="0"/>
              <a:t>     或 </a:t>
            </a:r>
            <a:r>
              <a:rPr lang="en-US" altLang="zh-TW" sz="1800" dirty="0" smtClean="0"/>
              <a:t>h(key) =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key % </a:t>
            </a:r>
            <a:r>
              <a:rPr lang="en-US" altLang="zh-TW" sz="1800" dirty="0" smtClean="0">
                <a:solidFill>
                  <a:schemeClr val="hlink"/>
                </a:solidFill>
              </a:rPr>
              <a:t>M</a:t>
            </a:r>
            <a:r>
              <a:rPr lang="en-US" altLang="zh-TW" sz="1800" dirty="0" smtClean="0"/>
              <a:t>   …..  mod</a:t>
            </a:r>
            <a:r>
              <a:rPr lang="zh-TW" altLang="en-US" sz="1800" dirty="0" smtClean="0"/>
              <a:t>為取餘數，</a:t>
            </a:r>
            <a:r>
              <a:rPr lang="en-US" altLang="zh-TW" sz="1800" dirty="0" smtClean="0"/>
              <a:t>%</a:t>
            </a:r>
            <a:r>
              <a:rPr lang="zh-TW" altLang="en-US" sz="1800" dirty="0" smtClean="0"/>
              <a:t>為模數符號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使用這樣的雜湊函數，需要</a:t>
            </a:r>
            <a:r>
              <a:rPr lang="en-US" altLang="zh-TW" sz="1800" dirty="0" smtClean="0"/>
              <a:t>M</a:t>
            </a:r>
            <a:r>
              <a:rPr lang="zh-TW" altLang="en-US" sz="1800" dirty="0" smtClean="0"/>
              <a:t>個桶，位置可令為 </a:t>
            </a:r>
            <a:r>
              <a:rPr lang="en-US" altLang="zh-TW" sz="1800" dirty="0" smtClean="0"/>
              <a:t>0 ~ M - 1</a:t>
            </a:r>
            <a:r>
              <a:rPr lang="zh-TW" altLang="en-US" sz="1800" dirty="0" smtClean="0"/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為了減少碰撞，因此一般</a:t>
            </a:r>
            <a:r>
              <a:rPr lang="en-US" altLang="zh-TW" sz="1800" dirty="0" smtClean="0"/>
              <a:t>M</a:t>
            </a:r>
            <a:r>
              <a:rPr lang="zh-TW" altLang="en-US" sz="1800" dirty="0" smtClean="0"/>
              <a:t>取為質數，較適當的 </a:t>
            </a:r>
            <a:r>
              <a:rPr lang="en-US" altLang="zh-TW" sz="1800" dirty="0" smtClean="0"/>
              <a:t>M </a:t>
            </a:r>
            <a:r>
              <a:rPr lang="zh-TW" altLang="en-US" sz="1800" dirty="0" smtClean="0"/>
              <a:t>為 </a:t>
            </a:r>
            <a:r>
              <a:rPr lang="en-US" altLang="zh-TW" sz="1800" dirty="0" smtClean="0"/>
              <a:t>23, 29, 31,…</a:t>
            </a:r>
            <a:r>
              <a:rPr lang="zh-TW" altLang="en-US" sz="1800" dirty="0" smtClean="0"/>
              <a:t>等。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過小的</a:t>
            </a:r>
            <a:r>
              <a:rPr lang="en-US" altLang="zh-TW" sz="1800" dirty="0" smtClean="0"/>
              <a:t>M</a:t>
            </a:r>
            <a:r>
              <a:rPr lang="zh-TW" altLang="en-US" sz="1800" dirty="0" smtClean="0"/>
              <a:t>值會使得桶數過少，比較容易發生碰撞。</a:t>
            </a:r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【</a:t>
            </a:r>
            <a:r>
              <a:rPr lang="zh-TW" altLang="en-US" sz="2000" dirty="0" smtClean="0"/>
              <a:t>範例 </a:t>
            </a:r>
            <a:r>
              <a:rPr lang="en-US" altLang="zh-TW" sz="2000" dirty="0" smtClean="0"/>
              <a:t>2】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修改範例 </a:t>
            </a:r>
            <a:r>
              <a:rPr lang="en-US" altLang="zh-TW" sz="1800" dirty="0" smtClean="0"/>
              <a:t>1 </a:t>
            </a:r>
            <a:r>
              <a:rPr lang="zh-TW" altLang="en-US" sz="1800" dirty="0" smtClean="0"/>
              <a:t>的雜湊函數為 </a:t>
            </a:r>
            <a:r>
              <a:rPr lang="en-US" altLang="zh-TW" sz="1800" dirty="0" smtClean="0">
                <a:solidFill>
                  <a:srgbClr val="FF0000"/>
                </a:solidFill>
              </a:rPr>
              <a:t>mod 23</a:t>
            </a:r>
            <a:r>
              <a:rPr lang="zh-TW" altLang="en-US" sz="1800" dirty="0" smtClean="0"/>
              <a:t>，其文字先轉換為數字表示 </a:t>
            </a:r>
            <a:r>
              <a:rPr lang="en-US" altLang="zh-TW" sz="1800" dirty="0" smtClean="0"/>
              <a:t>(ASCII</a:t>
            </a:r>
            <a:r>
              <a:rPr lang="zh-TW" altLang="en-US" sz="1800" dirty="0" smtClean="0"/>
              <a:t>之和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，畫出雜湊表的內容。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 smtClean="0"/>
              <a:t>【</a:t>
            </a:r>
            <a:r>
              <a:rPr lang="zh-TW" altLang="en-US" sz="2000" dirty="0" smtClean="0"/>
              <a:t>解</a:t>
            </a:r>
            <a:r>
              <a:rPr lang="en-US" altLang="zh-TW" sz="2000" dirty="0" smtClean="0"/>
              <a:t>】</a:t>
            </a:r>
          </a:p>
          <a:p>
            <a:pPr lvl="1"/>
            <a:r>
              <a:rPr lang="zh-TW" altLang="en-US" dirty="0" smtClean="0"/>
              <a:t>結果如下圖，雜湊表只使用 </a:t>
            </a:r>
            <a:r>
              <a:rPr lang="en-US" altLang="zh-TW" dirty="0" smtClean="0"/>
              <a:t>23 * 2 = 46 </a:t>
            </a:r>
            <a:r>
              <a:rPr lang="zh-TW" altLang="en-US" dirty="0" smtClean="0"/>
              <a:t>個記憶體單元，並且只發生一次碰撞，比範例 </a:t>
            </a:r>
            <a:r>
              <a:rPr lang="en-US" altLang="zh-TW" dirty="0" smtClean="0"/>
              <a:t>1 </a:t>
            </a:r>
            <a:r>
              <a:rPr lang="zh-TW" altLang="en-US" dirty="0" smtClean="0"/>
              <a:t>的雜湊函數好多了。</a:t>
            </a:r>
          </a:p>
        </p:txBody>
      </p:sp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2745259"/>
            <a:ext cx="6048375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6805613" y="4653136"/>
            <a:ext cx="719137" cy="36004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7596188" y="4508500"/>
            <a:ext cx="144030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 smtClean="0"/>
              <a:t>存入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zh-TW" altLang="en-US" dirty="0" smtClean="0"/>
              <a:t>時</a:t>
            </a:r>
            <a:r>
              <a:rPr lang="zh-TW" altLang="en-US" dirty="0"/>
              <a:t>發生碰撞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5651500" y="2924944"/>
            <a:ext cx="288925" cy="43204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3844925"/>
          </a:xfrm>
        </p:spPr>
        <p:txBody>
          <a:bodyPr/>
          <a:lstStyle/>
          <a:p>
            <a:r>
              <a:rPr lang="zh-TW" altLang="en-US" sz="2000" dirty="0" smtClean="0"/>
              <a:t>平方取中間值法 </a:t>
            </a:r>
            <a:r>
              <a:rPr lang="en-US" altLang="zh-TW" sz="2000" dirty="0" smtClean="0"/>
              <a:t>(mid-square)</a:t>
            </a:r>
          </a:p>
          <a:p>
            <a:pPr lvl="1"/>
            <a:r>
              <a:rPr lang="zh-TW" altLang="en-US" sz="1800" dirty="0" smtClean="0"/>
              <a:t>平方取中間值也是簡單又常被使用的雜湊函數，首先把鍵值平方，然後依照空間大小取中間位數。</a:t>
            </a:r>
          </a:p>
          <a:p>
            <a:pPr lvl="2"/>
            <a:r>
              <a:rPr lang="zh-TW" altLang="en-US" sz="1800" dirty="0" smtClean="0"/>
              <a:t>例如假設平方後為</a:t>
            </a:r>
            <a:r>
              <a:rPr lang="en-US" altLang="zh-TW" sz="1800" dirty="0" smtClean="0"/>
              <a:t>18</a:t>
            </a:r>
            <a:r>
              <a:rPr lang="en-US" altLang="zh-TW" sz="1800" u="sng" dirty="0" smtClean="0"/>
              <a:t>23</a:t>
            </a:r>
            <a:r>
              <a:rPr lang="en-US" altLang="zh-TW" sz="1800" dirty="0" smtClean="0"/>
              <a:t>29</a:t>
            </a:r>
            <a:r>
              <a:rPr lang="zh-TW" altLang="en-US" sz="1800" dirty="0" smtClean="0"/>
              <a:t>，儲存空間為</a:t>
            </a:r>
            <a:r>
              <a:rPr lang="en-US" altLang="zh-TW" sz="1800" dirty="0" smtClean="0"/>
              <a:t>100(00~99)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則取中間的兩位數</a:t>
            </a:r>
            <a:r>
              <a:rPr lang="en-US" altLang="zh-TW" sz="1800" dirty="0" smtClean="0"/>
              <a:t>『23』</a:t>
            </a:r>
            <a:r>
              <a:rPr lang="zh-TW" altLang="en-US" sz="1800" dirty="0" smtClean="0"/>
              <a:t>。</a:t>
            </a:r>
          </a:p>
          <a:p>
            <a:pPr lvl="2"/>
            <a:r>
              <a:rPr lang="zh-TW" altLang="en-US" sz="1800" dirty="0" smtClean="0"/>
              <a:t>因為中間的位數通常與識別字中所有的字元有關，故識別字若不同，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則中間位數通常不同，而能使得碰撞機率降低。</a:t>
            </a:r>
          </a:p>
          <a:p>
            <a:pPr lvl="1"/>
            <a:r>
              <a:rPr lang="zh-TW" altLang="en-US" sz="1800" dirty="0" smtClean="0"/>
              <a:t>如果採用二進位來表示的話，則取 </a:t>
            </a:r>
            <a:r>
              <a:rPr lang="en-US" altLang="zh-TW" sz="1800" dirty="0" smtClean="0"/>
              <a:t>r </a:t>
            </a:r>
            <a:r>
              <a:rPr lang="zh-TW" altLang="en-US" sz="1800" dirty="0" smtClean="0"/>
              <a:t>位元時，表的桶數為 </a:t>
            </a:r>
            <a:r>
              <a:rPr lang="en-US" altLang="zh-TW" sz="1800" dirty="0" smtClean="0"/>
              <a:t>2</a:t>
            </a:r>
            <a:r>
              <a:rPr lang="en-US" altLang="zh-TW" sz="1800" baseline="30000" dirty="0" smtClean="0"/>
              <a:t>r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以十位數，則取 </a:t>
            </a:r>
            <a:r>
              <a:rPr lang="en-US" altLang="zh-TW" sz="1800" dirty="0" smtClean="0"/>
              <a:t>r </a:t>
            </a:r>
            <a:r>
              <a:rPr lang="zh-TW" altLang="en-US" sz="1800" dirty="0" smtClean="0"/>
              <a:t>位元時，表的桶數為 </a:t>
            </a:r>
            <a:r>
              <a:rPr lang="en-US" altLang="zh-TW" sz="1800" dirty="0" smtClean="0"/>
              <a:t>10</a:t>
            </a:r>
            <a:r>
              <a:rPr lang="en-US" altLang="zh-TW" sz="1800" baseline="30000" dirty="0" smtClean="0"/>
              <a:t>r</a:t>
            </a:r>
            <a:r>
              <a:rPr lang="zh-TW" altLang="en-US" sz="1800" dirty="0" smtClean="0"/>
              <a:t>。</a:t>
            </a:r>
          </a:p>
          <a:p>
            <a:pPr lvl="1"/>
            <a:r>
              <a:rPr lang="zh-TW" altLang="en-US" sz="1800" dirty="0" smtClean="0"/>
              <a:t>在設計程式時，若要取中間位數，則可以透過 </a:t>
            </a:r>
            <a:r>
              <a:rPr lang="en-US" altLang="zh-TW" sz="1800" dirty="0">
                <a:solidFill>
                  <a:srgbClr val="800080"/>
                </a:solidFill>
              </a:rPr>
              <a:t>DIV 10 </a:t>
            </a:r>
            <a:r>
              <a:rPr lang="zh-TW" altLang="en-US" sz="1800" dirty="0" smtClean="0"/>
              <a:t>的技巧</a:t>
            </a:r>
          </a:p>
          <a:p>
            <a:pPr lvl="2"/>
            <a:r>
              <a:rPr lang="zh-TW" altLang="en-US" sz="1800" dirty="0" smtClean="0"/>
              <a:t>例如</a:t>
            </a:r>
            <a:r>
              <a:rPr lang="en-US" altLang="zh-TW" sz="1800" dirty="0" smtClean="0"/>
              <a:t>((182329 DIV 10)DIV 10) mod 100=23</a:t>
            </a:r>
            <a:r>
              <a:rPr lang="zh-TW" altLang="en-US" sz="1800" dirty="0" smtClean="0"/>
              <a:t>。</a:t>
            </a:r>
          </a:p>
          <a:p>
            <a:pPr lvl="1"/>
            <a:r>
              <a:rPr lang="zh-TW" altLang="en-US" sz="1800" dirty="0" smtClean="0"/>
              <a:t>而要知道一個數字有幾位數，則可利用數學函數庫取 </a:t>
            </a:r>
            <a:r>
              <a:rPr lang="en-US" altLang="zh-TW" sz="1800" dirty="0" smtClean="0"/>
              <a:t>log 10 </a:t>
            </a:r>
            <a:r>
              <a:rPr lang="zh-TW" altLang="en-US" sz="1800" dirty="0" smtClean="0"/>
              <a:t>來判定。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32639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【</a:t>
            </a:r>
            <a:r>
              <a:rPr lang="zh-TW" altLang="en-US" sz="2000" dirty="0" smtClean="0"/>
              <a:t>範例 </a:t>
            </a:r>
            <a:r>
              <a:rPr lang="en-US" altLang="zh-TW" sz="2000" dirty="0" smtClean="0"/>
              <a:t>3】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延續範例 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，將雜湊函數修改為平方取中間值，令雜湊表共有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個桶，畫出雜湊表的內容。</a:t>
            </a:r>
          </a:p>
        </p:txBody>
      </p:sp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9" y="1484784"/>
            <a:ext cx="5400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86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3789040"/>
            <a:ext cx="6192838" cy="14398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【</a:t>
            </a:r>
            <a:r>
              <a:rPr lang="zh-TW" altLang="en-US" sz="2000" dirty="0" smtClean="0"/>
              <a:t>解</a:t>
            </a:r>
            <a:r>
              <a:rPr lang="en-US" altLang="zh-TW" sz="2000" dirty="0" smtClean="0"/>
              <a:t>】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 smtClean="0"/>
              <a:t>結果如圖，我們採用的是一個桶有兩個槽，事實上，它只需要一個槽，因為沒有碰撞發生。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F9D07-D371-46E9-A6D5-106825EF6430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大綱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56792"/>
            <a:ext cx="7056784" cy="21168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符號表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zh-TW" altLang="en-US" dirty="0" smtClean="0"/>
              <a:t>雜湊表</a:t>
            </a:r>
          </a:p>
          <a:p>
            <a:pPr>
              <a:lnSpc>
                <a:spcPct val="90000"/>
              </a:lnSpc>
            </a:pPr>
            <a:r>
              <a:rPr lang="zh-TW" altLang="en-US" dirty="0" smtClean="0"/>
              <a:t>雜湊法</a:t>
            </a:r>
          </a:p>
          <a:p>
            <a:pPr>
              <a:lnSpc>
                <a:spcPct val="90000"/>
              </a:lnSpc>
            </a:pPr>
            <a:r>
              <a:rPr lang="zh-TW" altLang="en-US" dirty="0" smtClean="0"/>
              <a:t>雜湊函數</a:t>
            </a:r>
          </a:p>
          <a:p>
            <a:pPr>
              <a:lnSpc>
                <a:spcPct val="90000"/>
              </a:lnSpc>
            </a:pPr>
            <a:r>
              <a:rPr lang="zh-TW" altLang="en-US" dirty="0" smtClean="0"/>
              <a:t>溢位解決策略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000" dirty="0" smtClean="0"/>
              <a:t>折疊法 </a:t>
            </a:r>
            <a:r>
              <a:rPr lang="en-US" altLang="zh-TW" sz="2000" dirty="0" smtClean="0"/>
              <a:t>(folding)</a:t>
            </a:r>
          </a:p>
          <a:p>
            <a:pPr lvl="1"/>
            <a:r>
              <a:rPr lang="zh-TW" altLang="en-US" dirty="0" smtClean="0"/>
              <a:t>折疊法是將鍵值依照位數切割為數段，除了最後一段之外，其餘各段長度皆相等，然後將這些段相加</a:t>
            </a:r>
          </a:p>
          <a:p>
            <a:pPr lvl="1"/>
            <a:r>
              <a:rPr lang="zh-TW" altLang="en-US" dirty="0" smtClean="0"/>
              <a:t>而相加有兩種方法，分別稱為</a:t>
            </a:r>
            <a:r>
              <a:rPr lang="zh-TW" altLang="en-US" u="sng" dirty="0" smtClean="0">
                <a:solidFill>
                  <a:schemeClr val="tx1"/>
                </a:solidFill>
              </a:rPr>
              <a:t>位移折疊法 </a:t>
            </a:r>
            <a:r>
              <a:rPr lang="en-US" altLang="zh-TW" u="sng" dirty="0" smtClean="0">
                <a:solidFill>
                  <a:schemeClr val="tx1"/>
                </a:solidFill>
              </a:rPr>
              <a:t>(shift folding) </a:t>
            </a:r>
            <a:r>
              <a:rPr lang="zh-TW" altLang="en-US" dirty="0" smtClean="0"/>
              <a:t>及</a:t>
            </a:r>
            <a:r>
              <a:rPr lang="zh-TW" altLang="en-US" u="sng" dirty="0" smtClean="0">
                <a:solidFill>
                  <a:schemeClr val="tx1"/>
                </a:solidFill>
              </a:rPr>
              <a:t>邊界折疊法</a:t>
            </a:r>
            <a:r>
              <a:rPr lang="en-US" altLang="zh-TW" u="sng" dirty="0" smtClean="0">
                <a:solidFill>
                  <a:schemeClr val="tx1"/>
                </a:solidFill>
              </a:rPr>
              <a:t>(folding at the boundaries)</a:t>
            </a:r>
            <a:r>
              <a:rPr lang="zh-TW" altLang="en-US" dirty="0" smtClean="0"/>
              <a:t>。</a:t>
            </a:r>
          </a:p>
          <a:p>
            <a:pPr marL="989013" lvl="2"/>
            <a:r>
              <a:rPr lang="zh-TW" altLang="en-US" sz="1800" dirty="0" smtClean="0"/>
              <a:t>位移折疊法在相加時，將各段靠右對齊後相加然後 </a:t>
            </a:r>
            <a:r>
              <a:rPr lang="en-US" altLang="zh-TW" sz="1800" dirty="0" smtClean="0"/>
              <a:t>mod </a:t>
            </a:r>
            <a:r>
              <a:rPr lang="zh-TW" altLang="en-US" sz="1800" dirty="0" smtClean="0"/>
              <a:t>桶數即為桶索引。</a:t>
            </a:r>
          </a:p>
          <a:p>
            <a:pPr marL="989013" lvl="2"/>
            <a:r>
              <a:rPr lang="zh-TW" altLang="en-US" sz="1800" dirty="0" smtClean="0"/>
              <a:t>邊界折疊法則將某些特殊段落反轉後才進行相加，相加後 </a:t>
            </a:r>
            <a:r>
              <a:rPr lang="en-US" altLang="zh-TW" sz="1800" dirty="0" smtClean="0"/>
              <a:t>mod </a:t>
            </a:r>
            <a:r>
              <a:rPr lang="zh-TW" altLang="en-US" sz="1800" dirty="0" smtClean="0"/>
              <a:t>桶數即為桶索引。</a:t>
            </a:r>
          </a:p>
          <a:p>
            <a:pPr lvl="1"/>
            <a:r>
              <a:rPr lang="zh-TW" altLang="en-US" dirty="0" smtClean="0"/>
              <a:t>一般使用這種方式的桶數都為分段長度的指數結果，例如桶數為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，則分段長度為 </a:t>
            </a:r>
            <a:r>
              <a:rPr lang="en-US" altLang="zh-TW" dirty="0" smtClean="0"/>
              <a:t>3</a:t>
            </a:r>
            <a:r>
              <a:rPr lang="zh-TW" altLang="en-US" dirty="0" smtClean="0"/>
              <a:t>（因為</a:t>
            </a:r>
            <a:r>
              <a:rPr lang="en-US" altLang="zh-TW" dirty="0" smtClean="0"/>
              <a:t>10</a:t>
            </a:r>
            <a:r>
              <a:rPr lang="en-US" altLang="zh-TW" baseline="30000" dirty="0" smtClean="0"/>
              <a:t>3 </a:t>
            </a:r>
            <a:r>
              <a:rPr lang="en-US" altLang="zh-TW" dirty="0" smtClean="0"/>
              <a:t>= 1000</a:t>
            </a:r>
            <a:r>
              <a:rPr lang="zh-TW" altLang="en-US" dirty="0" smtClean="0"/>
              <a:t>）。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 smtClean="0"/>
              <a:t>【</a:t>
            </a:r>
            <a:r>
              <a:rPr lang="zh-TW" altLang="en-US" sz="2000" dirty="0" smtClean="0"/>
              <a:t>範例 </a:t>
            </a:r>
            <a:r>
              <a:rPr lang="en-US" altLang="zh-TW" sz="2000" dirty="0" smtClean="0"/>
              <a:t>4】</a:t>
            </a:r>
          </a:p>
          <a:p>
            <a:pPr lvl="1"/>
            <a:r>
              <a:rPr lang="zh-TW" altLang="en-US" dirty="0" smtClean="0"/>
              <a:t>令某一鍵值為 </a:t>
            </a:r>
            <a:r>
              <a:rPr lang="en-US" altLang="zh-TW" dirty="0" smtClean="0"/>
              <a:t>23569836540</a:t>
            </a:r>
            <a:r>
              <a:rPr lang="zh-TW" altLang="en-US" dirty="0" smtClean="0"/>
              <a:t>，使用折疊法做為雜湊函數，令段落以三個位數來切割，試問其對應的桶索引為何？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/>
              <a:t>【</a:t>
            </a:r>
            <a:r>
              <a:rPr lang="zh-TW" altLang="en-US" sz="2000" dirty="0" smtClean="0"/>
              <a:t>解</a:t>
            </a:r>
            <a:r>
              <a:rPr lang="en-US" altLang="zh-TW" sz="2000" dirty="0" smtClean="0"/>
              <a:t>】</a:t>
            </a:r>
          </a:p>
          <a:p>
            <a:pPr lvl="1"/>
            <a:r>
              <a:rPr lang="en-US" altLang="zh-TW" dirty="0" smtClean="0"/>
              <a:t>23569836540 </a:t>
            </a:r>
            <a:r>
              <a:rPr lang="zh-TW" altLang="en-US" dirty="0" smtClean="0"/>
              <a:t>切割為 </a:t>
            </a:r>
            <a:r>
              <a:rPr lang="en-US" altLang="zh-TW" dirty="0" smtClean="0"/>
              <a:t>235, 698, 365, 40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/>
              <a:t>位移折疊法：</a:t>
            </a:r>
          </a:p>
          <a:p>
            <a:pPr lvl="2"/>
            <a:r>
              <a:rPr lang="en-US" altLang="zh-TW" sz="1800" dirty="0" smtClean="0"/>
              <a:t>235 + 698 + 365 + 40 = 1338</a:t>
            </a:r>
            <a:r>
              <a:rPr lang="zh-TW" altLang="en-US" sz="1800" dirty="0" smtClean="0"/>
              <a:t>，若桶數為 </a:t>
            </a:r>
            <a:r>
              <a:rPr lang="en-US" altLang="zh-TW" sz="1800" dirty="0" smtClean="0"/>
              <a:t>1000</a:t>
            </a:r>
            <a:r>
              <a:rPr lang="zh-TW" altLang="en-US" sz="1800" dirty="0" smtClean="0"/>
              <a:t>，則索引為 </a:t>
            </a:r>
            <a:r>
              <a:rPr lang="en-US" altLang="zh-TW" sz="1800" dirty="0" smtClean="0"/>
              <a:t>338</a:t>
            </a:r>
            <a:r>
              <a:rPr lang="zh-TW" altLang="en-US" sz="1800" dirty="0" smtClean="0"/>
              <a:t>。</a:t>
            </a:r>
          </a:p>
          <a:p>
            <a:pPr lvl="1"/>
            <a:r>
              <a:rPr lang="zh-TW" altLang="en-US" dirty="0" smtClean="0"/>
              <a:t>邊界折疊法：</a:t>
            </a:r>
          </a:p>
          <a:p>
            <a:pPr lvl="2"/>
            <a:r>
              <a:rPr lang="zh-TW" altLang="en-US" sz="1800" dirty="0" smtClean="0"/>
              <a:t>令特殊段落為 </a:t>
            </a:r>
            <a:r>
              <a:rPr lang="en-US" altLang="zh-TW" sz="1800" dirty="0" smtClean="0"/>
              <a:t>p</a:t>
            </a:r>
            <a:r>
              <a:rPr lang="en-US" altLang="zh-TW" sz="1800" baseline="-25000" dirty="0" smtClean="0"/>
              <a:t>i</a:t>
            </a:r>
            <a:r>
              <a:rPr lang="zh-TW" altLang="en-US" sz="1800" dirty="0" smtClean="0"/>
              <a:t>，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為奇數。則</a:t>
            </a:r>
            <a:r>
              <a:rPr lang="en-US" altLang="zh-TW" sz="1800" dirty="0" smtClean="0"/>
              <a:t>『532』+ 698 +『563』+ 40 = 1833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若桶數為</a:t>
            </a:r>
            <a:r>
              <a:rPr lang="en-US" altLang="zh-TW" sz="1800" dirty="0" smtClean="0"/>
              <a:t>1000</a:t>
            </a:r>
            <a:r>
              <a:rPr lang="zh-TW" altLang="en-US" sz="1800" dirty="0" smtClean="0"/>
              <a:t>，則索引為</a:t>
            </a:r>
            <a:r>
              <a:rPr lang="en-US" altLang="zh-TW" sz="1800" dirty="0" smtClean="0"/>
              <a:t>833</a:t>
            </a:r>
            <a:r>
              <a:rPr lang="zh-TW" altLang="en-US" sz="1800" dirty="0" smtClean="0"/>
              <a:t>。</a:t>
            </a:r>
          </a:p>
          <a:p>
            <a:pPr marL="1433513" lvl="3"/>
            <a:r>
              <a:rPr lang="en-US" altLang="zh-TW" sz="1600" dirty="0" smtClean="0"/>
              <a:t>『 』</a:t>
            </a:r>
            <a:r>
              <a:rPr lang="zh-TW" altLang="en-US" sz="1600" dirty="0" smtClean="0"/>
              <a:t>內為反轉段落，例如 </a:t>
            </a:r>
            <a:r>
              <a:rPr lang="en-US" altLang="zh-TW" sz="1600" dirty="0" smtClean="0"/>
              <a:t>235 </a:t>
            </a:r>
            <a:r>
              <a:rPr lang="zh-TW" altLang="en-US" sz="1600" dirty="0" smtClean="0"/>
              <a:t>反轉為 </a:t>
            </a:r>
            <a:r>
              <a:rPr lang="en-US" altLang="zh-TW" sz="1600" dirty="0" smtClean="0"/>
              <a:t>532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000" dirty="0" smtClean="0"/>
              <a:t>位數分析法</a:t>
            </a:r>
            <a:r>
              <a:rPr lang="en-US" altLang="zh-TW" sz="2000" dirty="0" smtClean="0"/>
              <a:t>(digit analysis)</a:t>
            </a:r>
          </a:p>
          <a:p>
            <a:pPr lvl="1"/>
            <a:r>
              <a:rPr lang="zh-TW" altLang="en-US" dirty="0" smtClean="0"/>
              <a:t>位數分析法適用於靜態檔案，若所有的鍵值能夠事先得知或預測，並且不會改變，則我們可以就鍵值的每一個位數來分析，留下桶數能容納的位數，例如雜湊表有 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 桶，則留下三個位數。</a:t>
            </a:r>
          </a:p>
          <a:p>
            <a:pPr lvl="1"/>
            <a:r>
              <a:rPr lang="zh-TW" altLang="en-US" dirty="0" smtClean="0"/>
              <a:t>評估位數是依照每一位數的亂度來作評估，當一個位數的變化越少時，代表引發的碰撞將會越多，因此越應該被剔除。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en-US" altLang="zh-TW" sz="2000" dirty="0" smtClean="0"/>
              <a:t>【</a:t>
            </a:r>
            <a:r>
              <a:rPr lang="zh-TW" altLang="en-US" sz="2000" dirty="0" smtClean="0"/>
              <a:t>範例</a:t>
            </a:r>
            <a:r>
              <a:rPr lang="en-US" altLang="zh-TW" sz="2000" dirty="0" smtClean="0"/>
              <a:t> 5】</a:t>
            </a:r>
          </a:p>
          <a:p>
            <a:pPr lvl="1"/>
            <a:r>
              <a:rPr lang="zh-TW" altLang="en-US" dirty="0" smtClean="0"/>
              <a:t>令鍵值為手機號碼，以位數分析法實作雜湊函數，試以 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 桶容量的雜湊表為例，說明其原因。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 smtClean="0"/>
              <a:t>【</a:t>
            </a:r>
            <a:r>
              <a:rPr lang="zh-TW" altLang="en-US" sz="2000" dirty="0" smtClean="0"/>
              <a:t>解</a:t>
            </a:r>
            <a:r>
              <a:rPr lang="en-US" altLang="zh-TW" sz="2000" dirty="0" smtClean="0"/>
              <a:t>】</a:t>
            </a:r>
          </a:p>
          <a:p>
            <a:pPr lvl="1"/>
            <a:r>
              <a:rPr lang="zh-TW" altLang="en-US" dirty="0" smtClean="0"/>
              <a:t>分析時首先剔除前兩位，因為它固定為 </a:t>
            </a:r>
            <a:r>
              <a:rPr lang="en-US" altLang="zh-TW" dirty="0" smtClean="0"/>
              <a:t>09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接著我們還可以剔除接下來的兩位數，因為它通常代表的是電信公司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 </a:t>
            </a:r>
            <a:r>
              <a:rPr lang="en-US" altLang="zh-TW" dirty="0" smtClean="0"/>
              <a:t>00~99</a:t>
            </a:r>
            <a:r>
              <a:rPr lang="zh-TW" altLang="en-US" dirty="0" smtClean="0"/>
              <a:t> 並未額滿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 marL="1258888" lvl="2" indent="-344488"/>
            <a:r>
              <a:rPr lang="en-US" altLang="zh-TW" dirty="0" smtClean="0"/>
              <a:t>09</a:t>
            </a:r>
            <a:r>
              <a:rPr lang="en-US" altLang="zh-TW" u="sng" dirty="0" smtClean="0"/>
              <a:t>35</a:t>
            </a:r>
            <a:r>
              <a:rPr lang="en-US" altLang="zh-TW" dirty="0" smtClean="0"/>
              <a:t> </a:t>
            </a:r>
            <a:r>
              <a:rPr lang="zh-TW" altLang="en-US" dirty="0" smtClean="0"/>
              <a:t>台灣大哥大 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若未採用隨身碼</a:t>
            </a:r>
          </a:p>
          <a:p>
            <a:pPr lvl="1"/>
            <a:r>
              <a:rPr lang="zh-TW" altLang="en-US" dirty="0" smtClean="0"/>
              <a:t>剩餘後面六個位數，由於編號是從 </a:t>
            </a:r>
            <a:r>
              <a:rPr lang="en-US" altLang="zh-TW" dirty="0" smtClean="0"/>
              <a:t>000000</a:t>
            </a:r>
            <a:r>
              <a:rPr lang="zh-TW" altLang="en-US" dirty="0" smtClean="0"/>
              <a:t> 開始直到 </a:t>
            </a:r>
            <a:r>
              <a:rPr lang="en-US" altLang="zh-TW" dirty="0" smtClean="0"/>
              <a:t>999999</a:t>
            </a:r>
            <a:r>
              <a:rPr lang="zh-TW" altLang="en-US" dirty="0" smtClean="0"/>
              <a:t>，但並非每家電信公司的門號都已經有那麼多位數，因此，可能只有 </a:t>
            </a:r>
            <a:r>
              <a:rPr lang="en-US" altLang="zh-TW" dirty="0" smtClean="0"/>
              <a:t>000000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600000</a:t>
            </a:r>
            <a:r>
              <a:rPr lang="zh-TW" altLang="en-US" dirty="0" smtClean="0"/>
              <a:t>，所以再剔除前面一個位數。</a:t>
            </a:r>
          </a:p>
          <a:p>
            <a:pPr lvl="1"/>
            <a:r>
              <a:rPr lang="zh-TW" altLang="en-US" dirty="0" smtClean="0"/>
              <a:t>而剩下五位數中，依照國人習慣，通常不喜歡以 </a:t>
            </a:r>
            <a:r>
              <a:rPr lang="en-US" altLang="zh-TW" dirty="0" smtClean="0"/>
              <a:t>4</a:t>
            </a:r>
            <a:r>
              <a:rPr lang="zh-TW" altLang="en-US" dirty="0" smtClean="0"/>
              <a:t> 為結尾，並喜歡以 </a:t>
            </a:r>
            <a:r>
              <a:rPr lang="en-US" altLang="zh-TW" dirty="0" smtClean="0"/>
              <a:t>6</a:t>
            </a:r>
            <a:r>
              <a:rPr lang="zh-TW" altLang="en-US" dirty="0" smtClean="0"/>
              <a:t> 或 </a:t>
            </a:r>
            <a:r>
              <a:rPr lang="en-US" altLang="zh-TW" dirty="0" smtClean="0"/>
              <a:t>8</a:t>
            </a:r>
            <a:r>
              <a:rPr lang="zh-TW" altLang="en-US" dirty="0" smtClean="0"/>
              <a:t> 為結尾，因此亂度較低，故剔除最末位。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假設有 </a:t>
            </a:r>
            <a:r>
              <a:rPr lang="en-US" altLang="zh-TW" dirty="0" smtClean="0"/>
              <a:t>6 </a:t>
            </a:r>
            <a:r>
              <a:rPr lang="zh-TW" altLang="en-US" dirty="0" smtClean="0"/>
              <a:t>組手機號碼如下，則存入的雜湊表如右：</a:t>
            </a:r>
          </a:p>
          <a:p>
            <a:endParaRPr lang="zh-TW" altLang="en-US" dirty="0" smtClean="0"/>
          </a:p>
        </p:txBody>
      </p:sp>
      <p:pic>
        <p:nvPicPr>
          <p:cNvPr id="256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205038"/>
            <a:ext cx="7200900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6372225" y="2781300"/>
            <a:ext cx="360363" cy="26638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雜湊函數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各種雜湊函數的設計，都適用於不同的狀況，也可合併幾種方法成為新的雜湊函數</a:t>
            </a:r>
          </a:p>
          <a:p>
            <a:pPr lvl="1"/>
            <a:r>
              <a:rPr lang="zh-TW" altLang="en-US" dirty="0" smtClean="0"/>
              <a:t>例如我們可以將折疊法得到的結果在進行除質數取餘數，就可以減少桶的數量及碰撞發生機率。</a:t>
            </a:r>
          </a:p>
          <a:p>
            <a:pPr>
              <a:spcBef>
                <a:spcPts val="1200"/>
              </a:spcBef>
            </a:pPr>
            <a:r>
              <a:rPr lang="zh-TW" altLang="en-US" dirty="0" smtClean="0"/>
              <a:t>設計雜湊函數的原則如下：</a:t>
            </a:r>
          </a:p>
          <a:p>
            <a:pPr marL="712788" lvl="1" indent="-255588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zh-TW" altLang="en-US" u="sng" dirty="0" smtClean="0">
                <a:solidFill>
                  <a:schemeClr val="tx2"/>
                </a:solidFill>
              </a:rPr>
              <a:t>減少碰撞與溢位</a:t>
            </a:r>
            <a:r>
              <a:rPr lang="zh-TW" altLang="en-US" dirty="0" smtClean="0"/>
              <a:t>的狀況產生，也就是盡可能使得識別字能夠均勻分佈在不同的桶中。</a:t>
            </a:r>
          </a:p>
          <a:p>
            <a:pPr marL="712788" lvl="1" indent="-255588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設計數值的雜湊函數，若輸入為文字，則先將之轉換為數值。</a:t>
            </a:r>
          </a:p>
          <a:p>
            <a:pPr marL="712788" lvl="1" indent="-255588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zh-TW" altLang="en-US" u="sng" dirty="0" smtClean="0">
                <a:solidFill>
                  <a:schemeClr val="tx2"/>
                </a:solidFill>
              </a:rPr>
              <a:t>雜湊函數不可過於複雜</a:t>
            </a:r>
            <a:r>
              <a:rPr lang="zh-TW" altLang="en-US" dirty="0" smtClean="0"/>
              <a:t>，而導致計算花費太多時間。</a:t>
            </a:r>
          </a:p>
          <a:p>
            <a:pPr marL="712788" lvl="1" indent="-255588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 若能預測未來識別字的查詢機率，應該讓</a:t>
            </a:r>
            <a:r>
              <a:rPr lang="zh-TW" altLang="en-US" u="sng" dirty="0" smtClean="0">
                <a:solidFill>
                  <a:schemeClr val="tx2"/>
                </a:solidFill>
              </a:rPr>
              <a:t>查詢機率越高者，越少發生碰撞</a:t>
            </a:r>
            <a:r>
              <a:rPr lang="zh-TW" altLang="en-US" dirty="0" smtClean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溢位解決策略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21088"/>
          </a:xfrm>
        </p:spPr>
        <p:txBody>
          <a:bodyPr/>
          <a:lstStyle/>
          <a:p>
            <a:r>
              <a:rPr lang="zh-TW" altLang="en-US" sz="2000" dirty="0" smtClean="0"/>
              <a:t>要設計一個完美雜湊在許多情況是很困難的，因此碰撞與溢位通常是不可避免的。</a:t>
            </a:r>
          </a:p>
          <a:p>
            <a:r>
              <a:rPr lang="zh-TW" altLang="en-US" sz="2000" dirty="0" smtClean="0"/>
              <a:t>雖然可以藉由增加每個桶的槽數使得溢位遠少於碰撞發生的次數，但可能會浪費許多的記憶體，並且使得搜尋的時間複雜度增加</a:t>
            </a:r>
          </a:p>
          <a:p>
            <a:pPr lvl="1"/>
            <a:r>
              <a:rPr lang="zh-TW" altLang="en-US" sz="1800" dirty="0" smtClean="0"/>
              <a:t>因為搜尋識別字發生碰撞時，時間複雜度為</a:t>
            </a:r>
            <a:r>
              <a:rPr lang="en-US" altLang="zh-TW" sz="1800" dirty="0" smtClean="0"/>
              <a:t>O(1)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O(s)</a:t>
            </a:r>
            <a:r>
              <a:rPr lang="zh-TW" altLang="en-US" sz="1800" dirty="0" smtClean="0"/>
              <a:t>，過多的槽數並不能減少碰撞的發生反而使空間利用變得沒有效率。</a:t>
            </a:r>
          </a:p>
          <a:p>
            <a:pPr lvl="1"/>
            <a:r>
              <a:rPr lang="zh-TW" altLang="en-US" sz="1800" dirty="0" smtClean="0"/>
              <a:t>應該要同時思考如何將溢位的解決代價降低，而非一昧地加大槽數。</a:t>
            </a:r>
          </a:p>
          <a:p>
            <a:endParaRPr lang="zh-TW" altLang="en-US" sz="2000" dirty="0" smtClean="0"/>
          </a:p>
          <a:p>
            <a:r>
              <a:rPr lang="zh-TW" altLang="en-US" sz="2000" dirty="0" smtClean="0"/>
              <a:t>溢位的解決策略也有很多種，介紹四種常見且簡單的策略。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線性探測法 </a:t>
            </a:r>
            <a:r>
              <a:rPr lang="en-US" altLang="zh-TW" sz="1800" dirty="0" smtClean="0"/>
              <a:t>(linear probing)</a:t>
            </a:r>
            <a:endParaRPr lang="en-US" altLang="zh-TW" sz="1800" b="1" u="sng" dirty="0" smtClean="0"/>
          </a:p>
          <a:p>
            <a:pPr lvl="1"/>
            <a:r>
              <a:rPr lang="zh-TW" altLang="en-US" sz="1800" dirty="0" smtClean="0"/>
              <a:t>平方探測法</a:t>
            </a:r>
            <a:r>
              <a:rPr lang="en-US" altLang="zh-TW" sz="1800" dirty="0" smtClean="0"/>
              <a:t>(quadratic probing)</a:t>
            </a:r>
          </a:p>
          <a:p>
            <a:pPr lvl="1"/>
            <a:r>
              <a:rPr lang="zh-TW" altLang="en-US" sz="1800" dirty="0" smtClean="0"/>
              <a:t>重新雜湊法</a:t>
            </a:r>
            <a:r>
              <a:rPr lang="en-US" altLang="zh-TW" sz="1800" dirty="0" smtClean="0"/>
              <a:t>(rehashing)</a:t>
            </a:r>
          </a:p>
          <a:p>
            <a:pPr lvl="1"/>
            <a:r>
              <a:rPr lang="zh-TW" altLang="en-US" sz="1800" dirty="0" smtClean="0"/>
              <a:t>鏈結串列法</a:t>
            </a:r>
            <a:r>
              <a:rPr lang="en-US" altLang="zh-TW" sz="1800" dirty="0" smtClean="0"/>
              <a:t>(chaining)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溢位解決策略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000" dirty="0" smtClean="0"/>
              <a:t>線性探測法 </a:t>
            </a:r>
            <a:r>
              <a:rPr lang="en-US" altLang="zh-TW" sz="2000" dirty="0" smtClean="0"/>
              <a:t>(linear probing)</a:t>
            </a:r>
            <a:endParaRPr lang="en-US" altLang="zh-TW" sz="2000" b="1" u="sng" dirty="0" smtClean="0"/>
          </a:p>
          <a:p>
            <a:pPr lvl="1"/>
            <a:r>
              <a:rPr lang="zh-TW" altLang="en-US" sz="1800" dirty="0" smtClean="0"/>
              <a:t>線性探測又稱為</a:t>
            </a:r>
            <a:r>
              <a:rPr lang="zh-TW" altLang="en-US" sz="1800" dirty="0" smtClean="0">
                <a:solidFill>
                  <a:schemeClr val="tx1"/>
                </a:solidFill>
              </a:rPr>
              <a:t>線性開放定址 </a:t>
            </a:r>
            <a:r>
              <a:rPr lang="en-US" altLang="zh-TW" sz="1800" dirty="0" smtClean="0">
                <a:solidFill>
                  <a:schemeClr val="tx1"/>
                </a:solidFill>
              </a:rPr>
              <a:t>(linear open addressing)</a:t>
            </a:r>
            <a:r>
              <a:rPr lang="zh-TW" altLang="en-US" sz="1800" dirty="0" smtClean="0"/>
              <a:t>，其代表的是當發生溢位時，往下間隔</a:t>
            </a:r>
            <a:r>
              <a:rPr lang="en-US" altLang="zh-TW" sz="1800" dirty="0" smtClean="0"/>
              <a:t>1</a:t>
            </a:r>
            <a:r>
              <a:rPr lang="zh-TW" altLang="en-US" sz="1800" dirty="0" smtClean="0"/>
              <a:t>個索引位址填入。</a:t>
            </a:r>
          </a:p>
          <a:p>
            <a:pPr lvl="2"/>
            <a:r>
              <a:rPr lang="zh-TW" altLang="en-US" sz="1800" dirty="0" smtClean="0"/>
              <a:t>例如當欲將識別字填入的桶索引為 </a:t>
            </a:r>
            <a:r>
              <a:rPr lang="en-US" altLang="zh-TW" sz="1800" dirty="0" smtClean="0"/>
              <a:t>ht[x]</a:t>
            </a:r>
            <a:r>
              <a:rPr lang="zh-TW" altLang="en-US" sz="1800" dirty="0" smtClean="0"/>
              <a:t>，若發生溢位則檢查 </a:t>
            </a:r>
            <a:r>
              <a:rPr lang="en-US" altLang="zh-TW" sz="1800" dirty="0" smtClean="0"/>
              <a:t>ht[x+1]</a:t>
            </a:r>
            <a:r>
              <a:rPr lang="zh-TW" altLang="en-US" sz="1800" dirty="0" smtClean="0"/>
              <a:t> 是否有空位，若有空位，則填入 </a:t>
            </a:r>
            <a:r>
              <a:rPr lang="en-US" altLang="zh-TW" sz="1800" dirty="0" smtClean="0"/>
              <a:t>ht[x+1]</a:t>
            </a:r>
            <a:r>
              <a:rPr lang="zh-TW" altLang="en-US" sz="1800" dirty="0" smtClean="0"/>
              <a:t> 桶中，若無空位，則繼續往下檢查</a:t>
            </a:r>
            <a:r>
              <a:rPr lang="en-US" altLang="zh-TW" sz="1800" dirty="0" smtClean="0"/>
              <a:t>ht[x+2]</a:t>
            </a:r>
            <a:r>
              <a:rPr lang="zh-TW" altLang="en-US" sz="1800" dirty="0" smtClean="0"/>
              <a:t>，直到有空位或雜湊表已滿而輸出 </a:t>
            </a:r>
            <a:r>
              <a:rPr lang="en-US" altLang="zh-TW" sz="1800" dirty="0" smtClean="0"/>
              <a:t>ERROR</a:t>
            </a:r>
            <a:r>
              <a:rPr lang="zh-TW" altLang="en-US" sz="1800" dirty="0" smtClean="0"/>
              <a:t>。</a:t>
            </a:r>
          </a:p>
          <a:p>
            <a:pPr lvl="1"/>
            <a:r>
              <a:rPr lang="zh-TW" altLang="en-US" sz="1800" dirty="0" smtClean="0"/>
              <a:t>線性探測必須採用環狀檢查方式，使得即使是後面的桶發生溢位，仍有位置可填入。</a:t>
            </a:r>
          </a:p>
          <a:p>
            <a:pPr lvl="1"/>
            <a:r>
              <a:rPr lang="zh-TW" altLang="en-US" sz="1800" dirty="0" smtClean="0"/>
              <a:t>換句話說，第 </a:t>
            </a:r>
            <a:r>
              <a:rPr lang="en-US" altLang="zh-TW" sz="1800" dirty="0" err="1" smtClean="0"/>
              <a:t>i</a:t>
            </a:r>
            <a:r>
              <a:rPr lang="zh-TW" altLang="en-US" sz="1800" dirty="0" smtClean="0"/>
              <a:t> 次的探測桶索引為</a:t>
            </a:r>
            <a:r>
              <a:rPr lang="en-US" altLang="zh-TW" sz="1800" dirty="0" smtClean="0"/>
              <a:t>(h(x)+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) mod b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0≦i≦(b-1)</a:t>
            </a:r>
            <a:r>
              <a:rPr lang="zh-TW" altLang="en-US" sz="1800" dirty="0" smtClean="0"/>
              <a:t>，</a:t>
            </a:r>
            <a:r>
              <a:rPr lang="en-US" altLang="zh-TW" sz="1800" dirty="0" smtClean="0"/>
              <a:t>b</a:t>
            </a:r>
            <a:r>
              <a:rPr lang="zh-TW" altLang="en-US" sz="1800" dirty="0" smtClean="0"/>
              <a:t>為桶數。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【</a:t>
            </a:r>
            <a:r>
              <a:rPr lang="zh-TW" altLang="en-US" sz="2000" dirty="0" smtClean="0"/>
              <a:t>範例 </a:t>
            </a:r>
            <a:r>
              <a:rPr lang="en-US" altLang="zh-TW" sz="2000" dirty="0" smtClean="0"/>
              <a:t>6】</a:t>
            </a:r>
          </a:p>
          <a:p>
            <a:pPr lvl="1"/>
            <a:r>
              <a:rPr lang="zh-TW" altLang="en-US" sz="1800" dirty="0" smtClean="0"/>
              <a:t>修改範例 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，將桶的槽數設定為</a:t>
            </a:r>
            <a:r>
              <a:rPr lang="en-US" altLang="zh-TW" sz="1800" dirty="0" smtClean="0"/>
              <a:t>1</a:t>
            </a:r>
            <a:r>
              <a:rPr lang="zh-TW" altLang="en-US" sz="1800" dirty="0" smtClean="0"/>
              <a:t>，當發生溢位時，以線性探測法解決。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並討論如何能確定雜湊表已滿。</a:t>
            </a:r>
          </a:p>
          <a:p>
            <a:pPr lvl="1"/>
            <a:endParaRPr lang="zh-TW" altLang="en-US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溢位解決策略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4559300" cy="4419600"/>
          </a:xfrm>
        </p:spPr>
        <p:txBody>
          <a:bodyPr/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解</a:t>
            </a:r>
            <a:r>
              <a:rPr lang="en-US" altLang="zh-TW" dirty="0" smtClean="0"/>
              <a:t>】</a:t>
            </a:r>
          </a:p>
          <a:p>
            <a:pPr lvl="1"/>
            <a:r>
              <a:rPr lang="zh-TW" altLang="en-US" sz="1800" dirty="0" smtClean="0"/>
              <a:t>如圖，當</a:t>
            </a:r>
            <a:r>
              <a:rPr lang="en-US" altLang="zh-TW" sz="1800" dirty="0" smtClean="0"/>
              <a:t>right</a:t>
            </a:r>
            <a:r>
              <a:rPr lang="zh-TW" altLang="en-US" sz="1800" dirty="0" smtClean="0"/>
              <a:t>要填入</a:t>
            </a:r>
            <a:r>
              <a:rPr lang="en-US" altLang="zh-TW" sz="1800" dirty="0" smtClean="0"/>
              <a:t>ht[13]</a:t>
            </a:r>
            <a:r>
              <a:rPr lang="zh-TW" altLang="en-US" sz="1800" dirty="0" smtClean="0"/>
              <a:t>時，發現已有識別字，此時發生溢位，故檢查</a:t>
            </a:r>
            <a:r>
              <a:rPr lang="en-US" altLang="zh-TW" sz="1800" dirty="0" smtClean="0"/>
              <a:t>ht[14]</a:t>
            </a:r>
            <a:r>
              <a:rPr lang="zh-TW" altLang="en-US" sz="1800" dirty="0" smtClean="0"/>
              <a:t>是否有識別字，發現沒有就將之填入。</a:t>
            </a:r>
          </a:p>
          <a:p>
            <a:pPr lvl="1"/>
            <a:r>
              <a:rPr lang="zh-TW" altLang="en-US" sz="1800" dirty="0" smtClean="0"/>
              <a:t>要判定雜湊表已滿必須檢查所有的雜湊表內容，也就是從</a:t>
            </a:r>
            <a:r>
              <a:rPr lang="en-US" altLang="zh-TW" sz="1800" dirty="0" smtClean="0"/>
              <a:t>ht[14]</a:t>
            </a:r>
            <a:r>
              <a:rPr lang="zh-TW" altLang="en-US" sz="1800" dirty="0" smtClean="0"/>
              <a:t>開始往下檢查，當檢查到</a:t>
            </a:r>
            <a:r>
              <a:rPr lang="en-US" altLang="zh-TW" sz="1800" dirty="0" smtClean="0"/>
              <a:t>ht[22]</a:t>
            </a:r>
            <a:r>
              <a:rPr lang="zh-TW" altLang="en-US" sz="1800" dirty="0" smtClean="0"/>
              <a:t>也發現已滿時，下一個比對的將會是</a:t>
            </a:r>
            <a:r>
              <a:rPr lang="en-US" altLang="zh-TW" sz="1800" dirty="0" smtClean="0"/>
              <a:t>ht[0]</a:t>
            </a:r>
            <a:r>
              <a:rPr lang="zh-TW" altLang="en-US" sz="1800" dirty="0" smtClean="0"/>
              <a:t>（環狀），如此繼續檢查</a:t>
            </a:r>
            <a:r>
              <a:rPr lang="en-US" altLang="zh-TW" sz="1800" dirty="0" smtClean="0"/>
              <a:t>ht[1],ht[2]…………</a:t>
            </a:r>
            <a:r>
              <a:rPr lang="zh-TW" altLang="en-US" sz="1800" dirty="0" smtClean="0"/>
              <a:t>直到</a:t>
            </a:r>
            <a:r>
              <a:rPr lang="en-US" altLang="zh-TW" sz="1800" dirty="0" smtClean="0"/>
              <a:t>ht[12]</a:t>
            </a:r>
            <a:r>
              <a:rPr lang="zh-TW" altLang="en-US" sz="1800" dirty="0" smtClean="0"/>
              <a:t>才能夠確定雜湊表是否已滿。</a:t>
            </a:r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1844675"/>
            <a:ext cx="44275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5651500" y="5157788"/>
            <a:ext cx="19527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 smtClean="0"/>
              <a:t>溢</a:t>
            </a:r>
            <a:r>
              <a:rPr lang="zh-TW" altLang="en-US" dirty="0"/>
              <a:t>位解決</a:t>
            </a:r>
            <a:r>
              <a:rPr lang="en-US" altLang="zh-TW" dirty="0"/>
              <a:t>-</a:t>
            </a:r>
            <a:r>
              <a:rPr lang="zh-TW" altLang="en-US" dirty="0"/>
              <a:t>線性探測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380312" y="2204864"/>
            <a:ext cx="216024" cy="167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溢位解決策略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349750"/>
          </a:xfrm>
        </p:spPr>
        <p:txBody>
          <a:bodyPr/>
          <a:lstStyle/>
          <a:p>
            <a:r>
              <a:rPr lang="zh-TW" altLang="en-US" dirty="0" smtClean="0"/>
              <a:t>平方探測法</a:t>
            </a:r>
            <a:r>
              <a:rPr lang="en-US" altLang="zh-TW" dirty="0" smtClean="0"/>
              <a:t>(quadratic probing)</a:t>
            </a:r>
          </a:p>
          <a:p>
            <a:pPr lvl="1"/>
            <a:r>
              <a:rPr lang="zh-TW" altLang="en-US" dirty="0" smtClean="0"/>
              <a:t>使用線性探測雖然簡單，但當溢位發生在鄰近桶時，容易引起連鎖反應，因為使用線性探測，容易使得識別字出現叢聚效應</a:t>
            </a:r>
          </a:p>
          <a:p>
            <a:pPr lvl="2"/>
            <a:r>
              <a:rPr lang="zh-TW" altLang="en-US" dirty="0" smtClean="0"/>
              <a:t>例如若範例</a:t>
            </a:r>
            <a:r>
              <a:rPr lang="en-US" altLang="zh-TW" dirty="0" smtClean="0"/>
              <a:t> 6 </a:t>
            </a:r>
            <a:r>
              <a:rPr lang="zh-TW" altLang="en-US" dirty="0" smtClean="0"/>
              <a:t>的識別字經過計算，有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個需要被填入</a:t>
            </a:r>
            <a:r>
              <a:rPr lang="en-US" altLang="zh-TW" dirty="0" smtClean="0"/>
              <a:t>ht[13]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個需要被填入</a:t>
            </a:r>
            <a:r>
              <a:rPr lang="en-US" altLang="zh-TW" dirty="0" smtClean="0"/>
              <a:t>ht[14]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個需要被填入</a:t>
            </a:r>
            <a:r>
              <a:rPr lang="en-US" altLang="zh-TW" dirty="0" smtClean="0"/>
              <a:t>ht[15]</a:t>
            </a:r>
            <a:r>
              <a:rPr lang="zh-TW" altLang="en-US" dirty="0" smtClean="0"/>
              <a:t>，則這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個將被填入到</a:t>
            </a:r>
            <a:r>
              <a:rPr lang="en-US" altLang="zh-TW" dirty="0" smtClean="0"/>
              <a:t>ht[13]~ht[19]</a:t>
            </a:r>
            <a:r>
              <a:rPr lang="zh-TW" altLang="en-US" dirty="0" smtClean="0"/>
              <a:t>，如此將造成雜湊表更容易發生溢位，因為若後面的識別字要填入</a:t>
            </a:r>
            <a:r>
              <a:rPr lang="en-US" altLang="zh-TW" dirty="0" smtClean="0"/>
              <a:t>ht[13]~ht[19]</a:t>
            </a:r>
            <a:r>
              <a:rPr lang="zh-TW" altLang="en-US" dirty="0" smtClean="0"/>
              <a:t>，仍將發生溢位。</a:t>
            </a:r>
          </a:p>
          <a:p>
            <a:pPr lvl="1"/>
            <a:r>
              <a:rPr lang="zh-TW" altLang="en-US" dirty="0" smtClean="0"/>
              <a:t>而平方探測法則可以</a:t>
            </a:r>
            <a:r>
              <a:rPr lang="zh-TW" altLang="en-US" u="sng" dirty="0" smtClean="0">
                <a:solidFill>
                  <a:schemeClr val="tx2"/>
                </a:solidFill>
              </a:rPr>
              <a:t>避免叢聚的發生</a:t>
            </a:r>
            <a:r>
              <a:rPr lang="zh-TW" altLang="en-US" dirty="0" smtClean="0"/>
              <a:t>。</a:t>
            </a:r>
          </a:p>
          <a:p>
            <a:pPr lvl="2"/>
            <a:r>
              <a:rPr lang="zh-TW" altLang="en-US" dirty="0" smtClean="0"/>
              <a:t>平方探測法在溢位發生時，後續探測的桶索引為 </a:t>
            </a:r>
            <a:r>
              <a:rPr lang="en-US" altLang="zh-TW" dirty="0" smtClean="0"/>
              <a:t>(h(x)+i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mod b</a:t>
            </a:r>
            <a:r>
              <a:rPr lang="zh-TW" altLang="en-US" dirty="0" smtClean="0"/>
              <a:t>及</a:t>
            </a:r>
            <a:r>
              <a:rPr lang="en-US" altLang="zh-TW" dirty="0" smtClean="0"/>
              <a:t>(h(x)-i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mod b</a:t>
            </a:r>
            <a:r>
              <a:rPr lang="zh-TW" altLang="en-US" dirty="0" smtClean="0"/>
              <a:t>，其中</a:t>
            </a:r>
            <a:r>
              <a:rPr lang="en-US" altLang="zh-TW" dirty="0" smtClean="0"/>
              <a:t>1≦i≦(b-1)/2</a:t>
            </a:r>
            <a:r>
              <a:rPr lang="zh-TW" altLang="en-US" dirty="0" smtClean="0"/>
              <a:t>，且桶數</a:t>
            </a:r>
            <a:r>
              <a:rPr lang="en-US" altLang="zh-TW" dirty="0" smtClean="0"/>
              <a:t>b</a:t>
            </a:r>
            <a:r>
              <a:rPr lang="zh-TW" altLang="en-US" dirty="0" smtClean="0"/>
              <a:t>為</a:t>
            </a:r>
            <a:r>
              <a:rPr lang="en-US" altLang="zh-TW" dirty="0" smtClean="0"/>
              <a:t>4j+3</a:t>
            </a:r>
            <a:r>
              <a:rPr lang="zh-TW" altLang="en-US" dirty="0" smtClean="0"/>
              <a:t>型式的質數。</a:t>
            </a:r>
          </a:p>
          <a:p>
            <a:pPr lvl="3"/>
            <a:r>
              <a:rPr lang="zh-TW" altLang="en-US" dirty="0" smtClean="0"/>
              <a:t>例如範例</a:t>
            </a:r>
            <a:r>
              <a:rPr lang="en-US" altLang="zh-TW" dirty="0" smtClean="0"/>
              <a:t> 6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right</a:t>
            </a:r>
            <a:r>
              <a:rPr lang="zh-TW" altLang="en-US" dirty="0" smtClean="0"/>
              <a:t>後續的探測位置</a:t>
            </a:r>
            <a:br>
              <a:rPr lang="zh-TW" altLang="en-US" dirty="0" smtClean="0"/>
            </a:br>
            <a:r>
              <a:rPr lang="zh-TW" altLang="en-US" dirty="0" smtClean="0"/>
              <a:t>為</a:t>
            </a:r>
            <a:r>
              <a:rPr lang="en-US" altLang="zh-TW" dirty="0" smtClean="0"/>
              <a:t>ht[14], ht[12], ht[17], ht[9], …….</a:t>
            </a:r>
            <a:r>
              <a:rPr lang="zh-TW" altLang="en-US" dirty="0" smtClean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符號表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28192"/>
            <a:ext cx="8136904" cy="30529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solidFill>
                  <a:srgbClr val="FF0000"/>
                </a:solidFill>
              </a:rPr>
              <a:t>符號表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(symbol table)</a:t>
            </a:r>
            <a:r>
              <a:rPr lang="zh-TW" altLang="en-US" sz="2000" dirty="0" smtClean="0"/>
              <a:t>常被應用在組譯器、編譯器的設計，或者其他利用關鍵字進行轉換的程式。</a:t>
            </a:r>
            <a:endParaRPr lang="en-US" altLang="zh-TW" sz="2000" dirty="0" smtClean="0"/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zh-TW" altLang="en-US" sz="1800" dirty="0" smtClean="0"/>
              <a:t>例如文書處理軟體</a:t>
            </a:r>
            <a:r>
              <a:rPr lang="en-US" altLang="zh-TW" sz="1800" dirty="0" smtClean="0"/>
              <a:t>Word</a:t>
            </a:r>
            <a:r>
              <a:rPr lang="zh-TW" altLang="en-US" sz="1800" dirty="0" smtClean="0"/>
              <a:t>在輸入英文文章時，點選某個單字，按下右鍵會出現同義字指令，當中可以選擇許多同義字進行轉換。</a:t>
            </a:r>
          </a:p>
          <a:p>
            <a:pPr>
              <a:lnSpc>
                <a:spcPct val="90000"/>
              </a:lnSpc>
            </a:pPr>
            <a:r>
              <a:rPr lang="zh-TW" altLang="en-US" sz="2000" dirty="0" smtClean="0"/>
              <a:t>符號表是由一群</a:t>
            </a:r>
            <a:r>
              <a:rPr lang="zh-TW" altLang="en-US" sz="2000" u="sng" dirty="0" smtClean="0">
                <a:solidFill>
                  <a:srgbClr val="FF0000"/>
                </a:solidFill>
              </a:rPr>
              <a:t>名稱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-</a:t>
            </a:r>
            <a:r>
              <a:rPr lang="zh-TW" altLang="en-US" sz="2000" u="sng" dirty="0" smtClean="0">
                <a:solidFill>
                  <a:srgbClr val="FF0000"/>
                </a:solidFill>
              </a:rPr>
              <a:t>屬性 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(name-attribute)</a:t>
            </a:r>
            <a:r>
              <a:rPr lang="zh-TW" altLang="en-US" sz="2000" dirty="0" smtClean="0"/>
              <a:t> 組成，有時也可視為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u="sng" dirty="0" smtClean="0">
                <a:solidFill>
                  <a:srgbClr val="FF0000"/>
                </a:solidFill>
              </a:rPr>
              <a:t>名稱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-</a:t>
            </a:r>
            <a:r>
              <a:rPr lang="zh-TW" altLang="en-US" sz="2000" u="sng" dirty="0" smtClean="0">
                <a:solidFill>
                  <a:srgbClr val="FF0000"/>
                </a:solidFill>
              </a:rPr>
              <a:t>數值 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(name-value)</a:t>
            </a:r>
            <a:r>
              <a:rPr lang="zh-TW" altLang="en-US" sz="2000" dirty="0" smtClean="0"/>
              <a:t> 組成，亦即，每一筆記錄由</a:t>
            </a:r>
            <a:r>
              <a:rPr lang="zh-TW" altLang="en-US" sz="2000" dirty="0" smtClean="0">
                <a:solidFill>
                  <a:srgbClr val="FF0000"/>
                </a:solidFill>
              </a:rPr>
              <a:t>名稱</a:t>
            </a:r>
            <a:r>
              <a:rPr lang="en-US" altLang="zh-TW" sz="2000" dirty="0" smtClean="0">
                <a:solidFill>
                  <a:srgbClr val="FF0000"/>
                </a:solidFill>
              </a:rPr>
              <a:t>-</a:t>
            </a:r>
            <a:r>
              <a:rPr lang="zh-TW" altLang="en-US" sz="2000" dirty="0" smtClean="0">
                <a:solidFill>
                  <a:srgbClr val="FF0000"/>
                </a:solidFill>
              </a:rPr>
              <a:t>屬性</a:t>
            </a:r>
            <a:r>
              <a:rPr lang="zh-TW" altLang="en-US" sz="2000" dirty="0" smtClean="0"/>
              <a:t>序對</a:t>
            </a:r>
            <a:r>
              <a:rPr lang="en-US" altLang="zh-TW" sz="2000" dirty="0" smtClean="0"/>
              <a:t>(pair)</a:t>
            </a:r>
            <a:r>
              <a:rPr lang="zh-TW" altLang="en-US" sz="2000" dirty="0" smtClean="0"/>
              <a:t>組成。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例如，組譯器符號表的名稱為各標記，而數值為標記出現的位址，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由於每一個指令都可能使用到該標記，因此對應的數值可能不只一個，當數值超過一個時，可以使用鏈結串列來表示。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2339975" y="4509120"/>
            <a:ext cx="4210050" cy="1638300"/>
            <a:chOff x="2339975" y="4437112"/>
            <a:chExt cx="4210050" cy="1638300"/>
          </a:xfrm>
        </p:grpSpPr>
        <p:pic>
          <p:nvPicPr>
            <p:cNvPr id="15974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975" y="4437112"/>
              <a:ext cx="4210050" cy="163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5384262" y="4925294"/>
              <a:ext cx="568300" cy="253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smtClean="0"/>
                <a:t>206C</a:t>
              </a:r>
              <a:endParaRPr lang="zh-TW" altLang="en-US" sz="1050" dirty="0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溢位解決策略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重新雜湊法</a:t>
            </a:r>
            <a:r>
              <a:rPr lang="en-US" altLang="zh-TW" dirty="0" smtClean="0"/>
              <a:t>(rehashing)</a:t>
            </a:r>
          </a:p>
          <a:p>
            <a:pPr lvl="1"/>
            <a:r>
              <a:rPr lang="zh-TW" altLang="en-US" dirty="0" smtClean="0"/>
              <a:t>先準備一連串的雜湊函數</a:t>
            </a:r>
            <a:r>
              <a:rPr lang="en-US" altLang="zh-TW" dirty="0" smtClean="0"/>
              <a:t>h1(x), h2(x), h3(x)…</a:t>
            </a:r>
            <a:r>
              <a:rPr lang="zh-TW" altLang="en-US" dirty="0" smtClean="0"/>
              <a:t>，每個識別字第一次雜湊時都使用</a:t>
            </a:r>
            <a:r>
              <a:rPr lang="en-US" altLang="zh-TW" dirty="0" smtClean="0"/>
              <a:t>h1(x)</a:t>
            </a:r>
            <a:r>
              <a:rPr lang="zh-TW" altLang="en-US" dirty="0" smtClean="0"/>
              <a:t>，若發生溢位，則改用</a:t>
            </a:r>
            <a:r>
              <a:rPr lang="en-US" altLang="zh-TW" dirty="0" smtClean="0"/>
              <a:t>h2(x)</a:t>
            </a:r>
            <a:r>
              <a:rPr lang="zh-TW" altLang="en-US" dirty="0" smtClean="0"/>
              <a:t>，若仍發生溢位，則改用</a:t>
            </a:r>
            <a:r>
              <a:rPr lang="en-US" altLang="zh-TW" dirty="0" smtClean="0"/>
              <a:t>h3(x)</a:t>
            </a:r>
            <a:r>
              <a:rPr lang="zh-TW" altLang="en-US" dirty="0" smtClean="0"/>
              <a:t>，直到不發生溢位為止。</a:t>
            </a:r>
          </a:p>
          <a:p>
            <a:r>
              <a:rPr lang="en-US" altLang="zh-TW" dirty="0" smtClean="0"/>
              <a:t>【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 7】</a:t>
            </a:r>
          </a:p>
          <a:p>
            <a:pPr lvl="1"/>
            <a:r>
              <a:rPr lang="zh-TW" altLang="en-US" dirty="0" smtClean="0"/>
              <a:t>修改範例</a:t>
            </a:r>
            <a:r>
              <a:rPr lang="en-US" altLang="zh-TW" dirty="0" smtClean="0"/>
              <a:t> 6</a:t>
            </a:r>
            <a:r>
              <a:rPr lang="zh-TW" altLang="en-US" dirty="0" smtClean="0"/>
              <a:t>，當發生溢位時，以重新雜湊法解決。其中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da-DK" altLang="zh-TW" dirty="0" smtClean="0"/>
              <a:t>h1(x)=x mod 23</a:t>
            </a:r>
            <a:r>
              <a:rPr lang="zh-TW" altLang="da-DK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da-DK" altLang="zh-TW" dirty="0" smtClean="0"/>
              <a:t>h2(x)=x mod 19</a:t>
            </a:r>
            <a:r>
              <a:rPr lang="zh-TW" altLang="da-DK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da-DK" altLang="zh-TW" dirty="0" smtClean="0"/>
              <a:t>h3(x)=x mod 17</a:t>
            </a:r>
            <a:r>
              <a:rPr lang="zh-TW" altLang="da-DK" dirty="0" smtClean="0"/>
              <a:t>。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溢位解決策略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983038" cy="4205288"/>
          </a:xfrm>
        </p:spPr>
        <p:txBody>
          <a:bodyPr/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解</a:t>
            </a:r>
            <a:r>
              <a:rPr lang="en-US" altLang="zh-TW" dirty="0" smtClean="0"/>
              <a:t>】</a:t>
            </a:r>
          </a:p>
          <a:p>
            <a:pPr lvl="1"/>
            <a:r>
              <a:rPr lang="zh-TW" altLang="en-US" sz="1800" dirty="0" smtClean="0"/>
              <a:t>如圖，當</a:t>
            </a:r>
            <a:r>
              <a:rPr lang="en-US" altLang="zh-TW" sz="1800" dirty="0" smtClean="0"/>
              <a:t>right</a:t>
            </a:r>
            <a:r>
              <a:rPr lang="zh-TW" altLang="en-US" sz="1800" dirty="0" smtClean="0"/>
              <a:t>要填入</a:t>
            </a:r>
            <a:r>
              <a:rPr lang="en-US" altLang="zh-TW" sz="1800" dirty="0" smtClean="0"/>
              <a:t>ht[13]</a:t>
            </a:r>
            <a:r>
              <a:rPr lang="zh-TW" altLang="en-US" sz="1800" dirty="0" smtClean="0"/>
              <a:t>時，發現已有識別字，此時發生溢位，故改用</a:t>
            </a:r>
            <a:r>
              <a:rPr lang="en-US" altLang="zh-TW" sz="1800" dirty="0" smtClean="0"/>
              <a:t>h2(x)</a:t>
            </a:r>
            <a:r>
              <a:rPr lang="zh-TW" altLang="en-US" sz="1800" dirty="0" smtClean="0"/>
              <a:t>進行雜湊，而</a:t>
            </a:r>
            <a:r>
              <a:rPr lang="en-US" altLang="zh-TW" sz="1800" dirty="0" smtClean="0"/>
              <a:t>542 mod 19=10</a:t>
            </a:r>
            <a:r>
              <a:rPr lang="zh-TW" altLang="en-US" sz="1800" dirty="0" smtClean="0"/>
              <a:t>，所以填入</a:t>
            </a:r>
            <a:r>
              <a:rPr lang="en-US" altLang="zh-TW" sz="1800" dirty="0" smtClean="0"/>
              <a:t>ht[10]</a:t>
            </a:r>
            <a:r>
              <a:rPr lang="zh-TW" altLang="en-US" sz="1800" dirty="0" smtClean="0"/>
              <a:t>。</a:t>
            </a:r>
          </a:p>
          <a:p>
            <a:pPr lvl="1"/>
            <a:r>
              <a:rPr lang="zh-TW" altLang="en-US" sz="1800" dirty="0" smtClean="0"/>
              <a:t>接下來，</a:t>
            </a:r>
            <a:r>
              <a:rPr lang="en-US" altLang="zh-TW" sz="1800" dirty="0" smtClean="0"/>
              <a:t>data, length</a:t>
            </a:r>
            <a:r>
              <a:rPr lang="zh-TW" altLang="en-US" sz="1800" dirty="0" smtClean="0"/>
              <a:t>採用</a:t>
            </a:r>
            <a:r>
              <a:rPr lang="en-US" altLang="zh-TW" sz="1800" dirty="0" smtClean="0"/>
              <a:t>ht1(x)</a:t>
            </a:r>
            <a:r>
              <a:rPr lang="zh-TW" altLang="en-US" sz="1800" dirty="0" smtClean="0"/>
              <a:t>都未發生溢位，而</a:t>
            </a:r>
            <a:r>
              <a:rPr lang="en-US" altLang="zh-TW" sz="1800" dirty="0" smtClean="0"/>
              <a:t>child</a:t>
            </a:r>
            <a:r>
              <a:rPr lang="zh-TW" altLang="en-US" sz="1800" dirty="0" smtClean="0"/>
              <a:t>採用</a:t>
            </a:r>
            <a:r>
              <a:rPr lang="en-US" altLang="zh-TW" sz="1800" dirty="0" smtClean="0"/>
              <a:t>h1(x)</a:t>
            </a:r>
            <a:r>
              <a:rPr lang="zh-TW" altLang="en-US" sz="1800" dirty="0" smtClean="0"/>
              <a:t>發生溢位，故改採</a:t>
            </a:r>
            <a:r>
              <a:rPr lang="en-US" altLang="zh-TW" sz="1800" dirty="0" smtClean="0"/>
              <a:t>h2(x)</a:t>
            </a:r>
            <a:r>
              <a:rPr lang="zh-TW" altLang="en-US" sz="1800" dirty="0" smtClean="0"/>
              <a:t>，而</a:t>
            </a:r>
            <a:r>
              <a:rPr lang="en-US" altLang="zh-TW" sz="1800" dirty="0" smtClean="0"/>
              <a:t>516 mod 19=3</a:t>
            </a:r>
            <a:r>
              <a:rPr lang="zh-TW" altLang="en-US" sz="1800" dirty="0" smtClean="0"/>
              <a:t>，所以填入</a:t>
            </a:r>
            <a:r>
              <a:rPr lang="en-US" altLang="zh-TW" sz="1800" dirty="0" smtClean="0"/>
              <a:t>ht[3]</a:t>
            </a:r>
            <a:r>
              <a:rPr lang="zh-TW" altLang="en-US" sz="1800" dirty="0" smtClean="0"/>
              <a:t>。</a:t>
            </a:r>
          </a:p>
        </p:txBody>
      </p:sp>
      <p:pic>
        <p:nvPicPr>
          <p:cNvPr id="263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492375"/>
            <a:ext cx="4392612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4427538" y="5516563"/>
            <a:ext cx="21002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 smtClean="0"/>
              <a:t>溢</a:t>
            </a:r>
            <a:r>
              <a:rPr lang="zh-TW" altLang="en-US" dirty="0"/>
              <a:t>位解決</a:t>
            </a:r>
            <a:r>
              <a:rPr lang="en-US" altLang="zh-TW" dirty="0"/>
              <a:t>-</a:t>
            </a:r>
            <a:r>
              <a:rPr lang="zh-TW" altLang="en-US" dirty="0"/>
              <a:t>重新雜湊法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5508625" y="2205038"/>
            <a:ext cx="1081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hashing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6443663" y="2205038"/>
            <a:ext cx="1081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rehashing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52120" y="2860158"/>
            <a:ext cx="1748140" cy="15948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69724" y="3338623"/>
            <a:ext cx="1709271" cy="16575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溢位解決策略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鏈結串列法</a:t>
            </a:r>
            <a:r>
              <a:rPr lang="en-US" altLang="zh-TW" dirty="0" smtClean="0"/>
              <a:t>(chaining)</a:t>
            </a:r>
          </a:p>
          <a:p>
            <a:pPr lvl="1"/>
            <a:r>
              <a:rPr lang="zh-TW" altLang="en-US" dirty="0" smtClean="0"/>
              <a:t>前面幾種方法都無法徹底解決溢位問題，而鏈結串列法是徹底解決溢位的方法，除此之外，它還能解決雜湊表已滿的問題。</a:t>
            </a:r>
          </a:p>
          <a:p>
            <a:pPr lvl="1"/>
            <a:r>
              <a:rPr lang="zh-TW" altLang="en-US" dirty="0" smtClean="0"/>
              <a:t>在鏈結串列中，桶子只有一個槽，而槽並不是放置識別字的地方，而是放置第一個應該分配至該桶的識別字的位址，若該桶尚未被分配到任何識別字，則存放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。</a:t>
            </a:r>
          </a:p>
          <a:p>
            <a:pPr lvl="2"/>
            <a:r>
              <a:rPr lang="zh-TW" altLang="en-US" sz="1800" dirty="0" smtClean="0"/>
              <a:t>換句話說，使用此法時，同義字將形成一個鏈結串列，而桶內之唯一的槽則成為串列頭。</a:t>
            </a:r>
          </a:p>
          <a:p>
            <a:pPr lvl="2"/>
            <a:r>
              <a:rPr lang="zh-TW" altLang="en-US" sz="1800" dirty="0" smtClean="0"/>
              <a:t>除非可用的記憶體被使用殆盡，否則不會有雜湊表已滿的問題。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溢位解決策略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 8】</a:t>
            </a:r>
          </a:p>
          <a:p>
            <a:pPr lvl="1"/>
            <a:r>
              <a:rPr lang="zh-TW" altLang="en-US" dirty="0" smtClean="0"/>
              <a:t>延續範例</a:t>
            </a:r>
            <a:r>
              <a:rPr lang="en-US" altLang="zh-TW" smtClean="0"/>
              <a:t> 6</a:t>
            </a:r>
            <a:r>
              <a:rPr lang="zh-TW" altLang="en-US" smtClean="0"/>
              <a:t>，</a:t>
            </a:r>
            <a:r>
              <a:rPr lang="zh-TW" altLang="en-US" dirty="0" smtClean="0"/>
              <a:t>將溢位改用鏈結串列解決，請重新繪製其雜湊表。</a:t>
            </a:r>
          </a:p>
          <a:p>
            <a:r>
              <a:rPr lang="en-US" altLang="zh-TW" dirty="0" smtClean="0"/>
              <a:t>【</a:t>
            </a:r>
            <a:r>
              <a:rPr lang="zh-TW" altLang="en-US" dirty="0" smtClean="0"/>
              <a:t>解</a:t>
            </a:r>
            <a:r>
              <a:rPr lang="en-US" altLang="zh-TW" dirty="0" smtClean="0"/>
              <a:t>】</a:t>
            </a:r>
          </a:p>
          <a:p>
            <a:endParaRPr lang="zh-TW" altLang="en-US" dirty="0" smtClean="0"/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924175"/>
            <a:ext cx="7104062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258888" y="5661025"/>
            <a:ext cx="286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/>
              <a:t>圖</a:t>
            </a:r>
            <a:r>
              <a:rPr lang="en-US" altLang="zh-TW"/>
              <a:t>11-18 </a:t>
            </a:r>
            <a:r>
              <a:rPr lang="zh-TW" altLang="en-US"/>
              <a:t>溢位解決</a:t>
            </a:r>
            <a:r>
              <a:rPr lang="en-US" altLang="zh-TW"/>
              <a:t>-</a:t>
            </a:r>
            <a:r>
              <a:rPr lang="zh-TW" altLang="en-US"/>
              <a:t>鏈結串列法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溢位解決策略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雜湊表效能的統計與分析</a:t>
            </a:r>
          </a:p>
          <a:p>
            <a:pPr lvl="1"/>
            <a:r>
              <a:rPr lang="zh-TW" altLang="en-US" dirty="0" smtClean="0"/>
              <a:t>若槽數為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，則雜湊表的效率與雜湊函數及溢位處理有關</a:t>
            </a:r>
          </a:p>
          <a:p>
            <a:pPr lvl="1"/>
            <a:r>
              <a:rPr lang="zh-TW" altLang="en-US" dirty="0" smtClean="0"/>
              <a:t>若雜湊函數是均勻的，則雜湊表的效率只與溢位處理有關。</a:t>
            </a:r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err="1" smtClean="0"/>
              <a:t>V.Lum</a:t>
            </a:r>
            <a:r>
              <a:rPr lang="en-US" altLang="zh-TW" dirty="0" smtClean="0"/>
              <a:t> </a:t>
            </a:r>
            <a:r>
              <a:rPr lang="zh-TW" altLang="en-US" dirty="0" smtClean="0"/>
              <a:t>研究中，得知</a:t>
            </a:r>
            <a:r>
              <a:rPr lang="zh-TW" altLang="en-US" dirty="0" smtClean="0">
                <a:solidFill>
                  <a:srgbClr val="FF0000"/>
                </a:solidFill>
              </a:rPr>
              <a:t>鏈結串列是最佳的溢位處理方法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/>
              <a:t>而</a:t>
            </a:r>
            <a:r>
              <a:rPr lang="zh-TW" altLang="en-US" dirty="0" smtClean="0">
                <a:solidFill>
                  <a:srgbClr val="FF0000"/>
                </a:solidFill>
              </a:rPr>
              <a:t>雜湊函數則以除法較佳</a:t>
            </a:r>
            <a:r>
              <a:rPr lang="zh-TW" altLang="en-US" dirty="0" smtClean="0"/>
              <a:t>，且除數應該取</a:t>
            </a:r>
            <a:r>
              <a:rPr lang="zh-TW" altLang="en-US" dirty="0" smtClean="0">
                <a:solidFill>
                  <a:srgbClr val="FF0000"/>
                </a:solidFill>
              </a:rPr>
              <a:t>大於 </a:t>
            </a:r>
            <a:r>
              <a:rPr lang="en-US" altLang="zh-TW" dirty="0" smtClean="0">
                <a:solidFill>
                  <a:srgbClr val="FF0000"/>
                </a:solidFill>
              </a:rPr>
              <a:t>20 </a:t>
            </a:r>
            <a:r>
              <a:rPr lang="zh-TW" altLang="en-US" dirty="0" smtClean="0">
                <a:solidFill>
                  <a:srgbClr val="FF0000"/>
                </a:solidFill>
              </a:rPr>
              <a:t>的質數</a:t>
            </a:r>
            <a:r>
              <a:rPr lang="zh-TW" altLang="en-US" dirty="0" smtClean="0"/>
              <a:t>為佳。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符號表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明顯地，在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中內含了同義字轉換功能，而它也是利用符號表來進行單字的同義字轉換，例如下圖為字典的</a:t>
            </a:r>
            <a:r>
              <a:rPr lang="zh-TW" altLang="en-US" dirty="0" smtClean="0">
                <a:solidFill>
                  <a:schemeClr val="tx1"/>
                </a:solidFill>
              </a:rPr>
              <a:t>同義字符號表</a:t>
            </a:r>
            <a:r>
              <a:rPr lang="zh-TW" altLang="en-US" dirty="0" smtClean="0"/>
              <a:t>。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2565400"/>
            <a:ext cx="52006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符號表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對於符號表，我們可能要求的動作包含下列幾種：</a:t>
            </a:r>
          </a:p>
          <a:p>
            <a:pPr lvl="1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查詢一個特定名稱是否存在於符號表中。</a:t>
            </a:r>
          </a:p>
          <a:p>
            <a:pPr lvl="1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擷取某特定名稱的數值（或屬性）。</a:t>
            </a:r>
          </a:p>
          <a:p>
            <a:pPr lvl="1"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插入一個新的「名稱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數值」。</a:t>
            </a:r>
          </a:p>
          <a:p>
            <a:pPr lvl="1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刪除一個「名稱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數值」。</a:t>
            </a:r>
          </a:p>
          <a:p>
            <a:pPr lvl="1">
              <a:buNone/>
            </a:pPr>
            <a:r>
              <a:rPr lang="en-US" altLang="zh-TW" dirty="0" smtClean="0"/>
              <a:t>5. </a:t>
            </a:r>
            <a:r>
              <a:rPr lang="zh-TW" altLang="en-US" dirty="0" smtClean="0"/>
              <a:t>修改特定名稱的屬性。（可透過</a:t>
            </a:r>
            <a:r>
              <a:rPr lang="en-US" altLang="zh-TW" dirty="0" smtClean="0"/>
              <a:t>4, 3</a:t>
            </a:r>
            <a:r>
              <a:rPr lang="zh-TW" altLang="en-US" dirty="0" smtClean="0"/>
              <a:t>完成）</a:t>
            </a:r>
            <a:r>
              <a:rPr lang="en-US" altLang="zh-TW" dirty="0" smtClean="0"/>
              <a:t>/* </a:t>
            </a:r>
            <a:r>
              <a:rPr lang="zh-TW" altLang="en-US" dirty="0" smtClean="0"/>
              <a:t>非基本運算 *</a:t>
            </a:r>
            <a:r>
              <a:rPr lang="en-US" altLang="zh-TW" dirty="0" smtClean="0"/>
              <a:t>/</a:t>
            </a:r>
          </a:p>
          <a:p>
            <a:pPr>
              <a:spcBef>
                <a:spcPts val="1200"/>
              </a:spcBef>
            </a:pPr>
            <a:r>
              <a:rPr lang="zh-TW" altLang="en-US" dirty="0" smtClean="0"/>
              <a:t>若不考慮一 </a:t>
            </a:r>
            <a:r>
              <a:rPr lang="en-US" altLang="zh-TW" dirty="0" smtClean="0"/>
              <a:t>name </a:t>
            </a:r>
            <a:r>
              <a:rPr lang="zh-TW" altLang="en-US" dirty="0" smtClean="0"/>
              <a:t>可以有多個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，可設計符號表的 </a:t>
            </a:r>
            <a:r>
              <a:rPr lang="en-US" altLang="zh-TW" dirty="0" smtClean="0"/>
              <a:t>ADT </a:t>
            </a:r>
            <a:r>
              <a:rPr lang="zh-TW" altLang="en-US" dirty="0" smtClean="0"/>
              <a:t>如下：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539750" y="692696"/>
            <a:ext cx="7993063" cy="5755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dirty="0"/>
              <a:t>ADT </a:t>
            </a:r>
            <a:r>
              <a:rPr lang="en-US" altLang="zh-TW" b="1" dirty="0" err="1"/>
              <a:t>SymbolTable</a:t>
            </a:r>
            <a:r>
              <a:rPr lang="zh-TW" altLang="en-US" b="1" dirty="0"/>
              <a:t>（符號表） </a:t>
            </a:r>
            <a:r>
              <a:rPr lang="en-US" altLang="zh-TW" b="1" dirty="0"/>
              <a:t>is</a:t>
            </a:r>
            <a:endParaRPr lang="en-US" altLang="zh-TW" dirty="0"/>
          </a:p>
          <a:p>
            <a:r>
              <a:rPr lang="en-US" altLang="zh-TW" dirty="0"/>
              <a:t>  </a:t>
            </a:r>
            <a:r>
              <a:rPr lang="en-US" altLang="zh-TW" b="1" dirty="0"/>
              <a:t>objects: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zh-TW" altLang="en-US" dirty="0"/>
              <a:t>一個由</a:t>
            </a:r>
            <a:r>
              <a:rPr lang="en-US" altLang="zh-TW" dirty="0"/>
              <a:t>Name-Value pair</a:t>
            </a:r>
            <a:r>
              <a:rPr lang="zh-TW" altLang="en-US" dirty="0"/>
              <a:t>構成的集合，其中</a:t>
            </a:r>
            <a:r>
              <a:rPr lang="en-US" altLang="zh-TW" dirty="0"/>
              <a:t>Name</a:t>
            </a:r>
            <a:r>
              <a:rPr lang="zh-TW" altLang="en-US" dirty="0"/>
              <a:t>必須唯一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b="1" dirty="0"/>
              <a:t>functions: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dirty="0" err="1"/>
              <a:t>name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dirty="0" err="1"/>
              <a:t>Name,value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dirty="0" err="1"/>
              <a:t>Value,symtab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dirty="0" err="1"/>
              <a:t>SymbolTable,MaxSize</a:t>
            </a:r>
            <a:r>
              <a:rPr lang="en-US" altLang="zh-TW" dirty="0" err="1">
                <a:sym typeface="Symbol" pitchFamily="18" charset="2"/>
              </a:rPr>
              <a:t></a:t>
            </a:r>
            <a:r>
              <a:rPr lang="en-US" altLang="zh-TW" dirty="0" err="1"/>
              <a:t>integer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rgbClr val="00B050"/>
                </a:solidFill>
              </a:rPr>
              <a:t>CreateSymTab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en-US" altLang="zh-TW" dirty="0" err="1">
                <a:solidFill>
                  <a:srgbClr val="00B050"/>
                </a:solidFill>
              </a:rPr>
              <a:t>MaxSize</a:t>
            </a:r>
            <a:r>
              <a:rPr lang="en-US" altLang="zh-TW" dirty="0">
                <a:solidFill>
                  <a:srgbClr val="00B050"/>
                </a:solidFill>
              </a:rPr>
              <a:t>)  </a:t>
            </a:r>
            <a:r>
              <a:rPr lang="en-US" altLang="zh-TW" dirty="0" smtClean="0">
                <a:solidFill>
                  <a:srgbClr val="00B050"/>
                </a:solidFill>
              </a:rPr>
              <a:t/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en-US" altLang="zh-TW" dirty="0" smtClean="0">
                <a:solidFill>
                  <a:srgbClr val="00B050"/>
                </a:solidFill>
              </a:rPr>
              <a:t>  	</a:t>
            </a:r>
            <a:r>
              <a:rPr lang="en-US" altLang="zh-TW" dirty="0" smtClean="0"/>
              <a:t>::= </a:t>
            </a:r>
            <a:r>
              <a:rPr lang="zh-TW" altLang="en-US" dirty="0"/>
              <a:t>建立一個空的符號表，容量為</a:t>
            </a:r>
            <a:r>
              <a:rPr lang="en-US" altLang="zh-TW" dirty="0" err="1"/>
              <a:t>MaxSize</a:t>
            </a:r>
            <a:r>
              <a:rPr lang="zh-TW" altLang="en-US" dirty="0" smtClean="0"/>
              <a:t>。    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Boolean </a:t>
            </a:r>
            <a:r>
              <a:rPr lang="en-US" altLang="zh-TW" dirty="0" err="1">
                <a:solidFill>
                  <a:srgbClr val="00B050"/>
                </a:solidFill>
              </a:rPr>
              <a:t>IsIn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en-US" altLang="zh-TW" dirty="0" err="1">
                <a:solidFill>
                  <a:srgbClr val="00B050"/>
                </a:solidFill>
              </a:rPr>
              <a:t>symtab,name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	::= </a:t>
            </a:r>
            <a:r>
              <a:rPr lang="zh-TW" altLang="en-US" dirty="0"/>
              <a:t>若</a:t>
            </a:r>
            <a:r>
              <a:rPr lang="en-US" altLang="zh-TW" dirty="0"/>
              <a:t>(name</a:t>
            </a:r>
            <a:r>
              <a:rPr lang="zh-TW" altLang="en-US" dirty="0"/>
              <a:t>存在於</a:t>
            </a:r>
            <a:r>
              <a:rPr lang="en-US" altLang="zh-TW" dirty="0" err="1"/>
              <a:t>symtab</a:t>
            </a:r>
            <a:r>
              <a:rPr lang="zh-TW" altLang="en-US" dirty="0"/>
              <a:t>），則回傳</a:t>
            </a:r>
            <a:r>
              <a:rPr lang="en-US" altLang="zh-TW" dirty="0"/>
              <a:t>true</a:t>
            </a:r>
            <a:r>
              <a:rPr lang="zh-TW" altLang="en-US" dirty="0"/>
              <a:t>；否則回傳</a:t>
            </a:r>
            <a:r>
              <a:rPr lang="en-US" altLang="zh-TW" dirty="0"/>
              <a:t>false</a:t>
            </a:r>
            <a:r>
              <a:rPr lang="zh-TW" altLang="en-US" dirty="0" smtClean="0"/>
              <a:t>。    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Value </a:t>
            </a:r>
            <a:r>
              <a:rPr lang="en-US" altLang="zh-TW" dirty="0">
                <a:solidFill>
                  <a:srgbClr val="00B050"/>
                </a:solidFill>
              </a:rPr>
              <a:t>Find(</a:t>
            </a:r>
            <a:r>
              <a:rPr lang="en-US" altLang="zh-TW" dirty="0" err="1">
                <a:solidFill>
                  <a:srgbClr val="00B050"/>
                </a:solidFill>
              </a:rPr>
              <a:t>symtab,name</a:t>
            </a:r>
            <a:r>
              <a:rPr lang="en-US" altLang="zh-TW" dirty="0">
                <a:solidFill>
                  <a:srgbClr val="00B050"/>
                </a:solidFill>
              </a:rPr>
              <a:t>)   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	</a:t>
            </a:r>
            <a:r>
              <a:rPr lang="en-US" altLang="zh-TW" dirty="0" smtClean="0"/>
              <a:t>::= </a:t>
            </a:r>
            <a:r>
              <a:rPr lang="zh-TW" altLang="en-US" dirty="0"/>
              <a:t>若</a:t>
            </a:r>
            <a:r>
              <a:rPr lang="en-US" altLang="zh-TW" dirty="0"/>
              <a:t>(name</a:t>
            </a:r>
            <a:r>
              <a:rPr lang="zh-TW" altLang="en-US" dirty="0"/>
              <a:t>存在於</a:t>
            </a:r>
            <a:r>
              <a:rPr lang="en-US" altLang="zh-TW" dirty="0" err="1"/>
              <a:t>symtab</a:t>
            </a:r>
            <a:r>
              <a:rPr lang="zh-TW" altLang="en-US" dirty="0"/>
              <a:t>），則回傳對應的</a:t>
            </a:r>
            <a:r>
              <a:rPr lang="en-US" altLang="zh-TW" dirty="0"/>
              <a:t>Value</a:t>
            </a:r>
          </a:p>
          <a:p>
            <a:r>
              <a:rPr lang="en-US" altLang="zh-TW" dirty="0"/>
              <a:t>                                                        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；</a:t>
            </a:r>
            <a:r>
              <a:rPr lang="zh-TW" altLang="en-US" dirty="0"/>
              <a:t>否則回傳</a:t>
            </a:r>
            <a:r>
              <a:rPr lang="en-US" altLang="zh-TW" dirty="0"/>
              <a:t>NULL value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SymbolTable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Insert(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symtab,name,value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	::= </a:t>
            </a:r>
            <a:r>
              <a:rPr lang="zh-TW" altLang="en-US" dirty="0"/>
              <a:t>若</a:t>
            </a:r>
            <a:r>
              <a:rPr lang="en-US" altLang="zh-TW" dirty="0"/>
              <a:t>(</a:t>
            </a:r>
            <a:r>
              <a:rPr lang="en-US" altLang="zh-TW" dirty="0" err="1"/>
              <a:t>IsIn</a:t>
            </a:r>
            <a:r>
              <a:rPr lang="en-US" altLang="zh-TW" dirty="0"/>
              <a:t>(</a:t>
            </a:r>
            <a:r>
              <a:rPr lang="en-US" altLang="zh-TW" dirty="0" err="1"/>
              <a:t>symtab,name</a:t>
            </a:r>
            <a:r>
              <a:rPr lang="en-US" altLang="zh-TW" dirty="0"/>
              <a:t>)) </a:t>
            </a:r>
            <a:r>
              <a:rPr lang="zh-TW" altLang="en-US" dirty="0"/>
              <a:t>， 則以</a:t>
            </a:r>
            <a:r>
              <a:rPr lang="en-US" altLang="zh-TW" dirty="0"/>
              <a:t>value</a:t>
            </a:r>
            <a:r>
              <a:rPr lang="zh-TW" altLang="en-US" dirty="0"/>
              <a:t>取代已存在的數值</a:t>
            </a:r>
          </a:p>
          <a:p>
            <a:r>
              <a:rPr lang="zh-TW" altLang="en-US" dirty="0"/>
              <a:t>                                             </a:t>
            </a:r>
            <a:r>
              <a:rPr lang="en-US" altLang="zh-TW" dirty="0" smtClean="0"/>
              <a:t>	          </a:t>
            </a:r>
            <a:r>
              <a:rPr lang="zh-TW" altLang="en-US" dirty="0" smtClean="0"/>
              <a:t>；</a:t>
            </a:r>
            <a:r>
              <a:rPr lang="zh-TW" altLang="en-US" dirty="0"/>
              <a:t>否則插入</a:t>
            </a:r>
            <a:r>
              <a:rPr lang="en-US" altLang="zh-TW" dirty="0"/>
              <a:t>(</a:t>
            </a:r>
            <a:r>
              <a:rPr lang="en-US" altLang="zh-TW" dirty="0" err="1"/>
              <a:t>name,value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 err="1"/>
              <a:t>symtab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     </a:t>
            </a:r>
            <a:r>
              <a:rPr lang="en-US" altLang="zh-TW" dirty="0" smtClean="0"/>
              <a:t>	     </a:t>
            </a:r>
            <a:r>
              <a:rPr lang="zh-TW" altLang="en-US" dirty="0" smtClean="0"/>
              <a:t>最後</a:t>
            </a:r>
            <a:r>
              <a:rPr lang="zh-TW" altLang="en-US" dirty="0"/>
              <a:t>回傳</a:t>
            </a:r>
            <a:r>
              <a:rPr lang="en-US" altLang="zh-TW" dirty="0" err="1"/>
              <a:t>symtab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SymbolTable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Delete(</a:t>
            </a:r>
            <a:r>
              <a:rPr lang="en-US" altLang="zh-TW" dirty="0" err="1">
                <a:solidFill>
                  <a:srgbClr val="00B050"/>
                </a:solidFill>
              </a:rPr>
              <a:t>symtab,name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	::= </a:t>
            </a:r>
            <a:r>
              <a:rPr lang="zh-TW" altLang="en-US" dirty="0"/>
              <a:t>若</a:t>
            </a:r>
            <a:r>
              <a:rPr lang="en-US" altLang="zh-TW" dirty="0"/>
              <a:t>(not </a:t>
            </a:r>
            <a:r>
              <a:rPr lang="en-US" altLang="zh-TW" dirty="0" err="1"/>
              <a:t>IsIn</a:t>
            </a:r>
            <a:r>
              <a:rPr lang="en-US" altLang="zh-TW" dirty="0"/>
              <a:t>(</a:t>
            </a:r>
            <a:r>
              <a:rPr lang="en-US" altLang="zh-TW" dirty="0" err="1"/>
              <a:t>symtab,name</a:t>
            </a:r>
            <a:r>
              <a:rPr lang="en-US" altLang="zh-TW" dirty="0"/>
              <a:t>))</a:t>
            </a:r>
            <a:r>
              <a:rPr lang="zh-TW" altLang="en-US" dirty="0"/>
              <a:t>，則</a:t>
            </a:r>
            <a:r>
              <a:rPr lang="en-US" altLang="zh-TW" dirty="0"/>
              <a:t>return</a:t>
            </a:r>
          </a:p>
          <a:p>
            <a:r>
              <a:rPr lang="en-US" altLang="zh-TW" dirty="0"/>
              <a:t>                                                  </a:t>
            </a:r>
            <a:r>
              <a:rPr lang="en-US" altLang="zh-TW" dirty="0" smtClean="0"/>
              <a:t>           </a:t>
            </a:r>
            <a:r>
              <a:rPr lang="zh-TW" altLang="en-US" dirty="0" smtClean="0"/>
              <a:t>；</a:t>
            </a:r>
            <a:r>
              <a:rPr lang="zh-TW" altLang="en-US" dirty="0"/>
              <a:t>否則從</a:t>
            </a:r>
            <a:r>
              <a:rPr lang="en-US" altLang="zh-TW" dirty="0" err="1"/>
              <a:t>symtab</a:t>
            </a:r>
            <a:r>
              <a:rPr lang="zh-TW" altLang="en-US" dirty="0"/>
              <a:t>中刪除 </a:t>
            </a:r>
            <a:r>
              <a:rPr lang="en-US" altLang="zh-TW" dirty="0"/>
              <a:t>(</a:t>
            </a:r>
            <a:r>
              <a:rPr lang="en-US" altLang="zh-TW" dirty="0" err="1"/>
              <a:t>name,value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     </a:t>
            </a:r>
            <a:r>
              <a:rPr lang="zh-TW" altLang="en-US" dirty="0" smtClean="0"/>
              <a:t>            最後</a:t>
            </a:r>
            <a:r>
              <a:rPr lang="zh-TW" altLang="en-US" dirty="0"/>
              <a:t>回傳</a:t>
            </a:r>
            <a:r>
              <a:rPr lang="en-US" altLang="zh-TW" dirty="0" err="1"/>
              <a:t>symtab</a:t>
            </a:r>
            <a:r>
              <a:rPr lang="zh-TW" altLang="en-US" dirty="0" smtClean="0"/>
              <a:t>。</a:t>
            </a:r>
            <a:endParaRPr lang="zh-TW" altLang="en-US" b="1" dirty="0"/>
          </a:p>
          <a:p>
            <a:r>
              <a:rPr lang="en-US" altLang="zh-TW" b="1" dirty="0"/>
              <a:t>End </a:t>
            </a:r>
            <a:r>
              <a:rPr lang="en-US" altLang="zh-TW" b="1" dirty="0" err="1"/>
              <a:t>SymbolTable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符號表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00200"/>
            <a:ext cx="8064896" cy="4419600"/>
          </a:xfrm>
        </p:spPr>
        <p:txBody>
          <a:bodyPr/>
          <a:lstStyle/>
          <a:p>
            <a:r>
              <a:rPr lang="zh-TW" altLang="en-US" sz="2000" dirty="0" smtClean="0"/>
              <a:t>建立符號表的方式有很多</a:t>
            </a:r>
          </a:p>
          <a:p>
            <a:pPr lvl="1">
              <a:spcAft>
                <a:spcPts val="0"/>
              </a:spcAft>
            </a:pPr>
            <a:r>
              <a:rPr lang="zh-TW" altLang="en-US" sz="1800" dirty="0" smtClean="0"/>
              <a:t>若符號表名稱均為已知，且不會有插入或刪除的動作，則此類符號表稱為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靜態表格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(static table)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。</a:t>
            </a:r>
            <a:endParaRPr lang="en-US" altLang="zh-TW" sz="1800" dirty="0" smtClean="0"/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zh-TW" altLang="en-US" sz="1600" dirty="0" smtClean="0"/>
              <a:t>只要先將所有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名稱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數值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以名稱排序後，就可以使用二分搜尋法之類的方法，在</a:t>
            </a:r>
            <a:r>
              <a:rPr lang="en-US" altLang="zh-TW" sz="1600" dirty="0" smtClean="0"/>
              <a:t>O(log</a:t>
            </a:r>
            <a:r>
              <a:rPr lang="en-US" altLang="zh-TW" sz="1600" baseline="-25000" dirty="0" smtClean="0"/>
              <a:t>2</a:t>
            </a:r>
            <a:r>
              <a:rPr lang="en-US" altLang="zh-TW" sz="1600" dirty="0" smtClean="0"/>
              <a:t>n)</a:t>
            </a:r>
            <a:r>
              <a:rPr lang="zh-TW" altLang="en-US" sz="1600" dirty="0" smtClean="0"/>
              <a:t>時間內查詢名稱是否位於符號表或將對應的數值回傳。</a:t>
            </a:r>
          </a:p>
          <a:p>
            <a:pPr lvl="1">
              <a:spcBef>
                <a:spcPts val="600"/>
              </a:spcBef>
            </a:pPr>
            <a:r>
              <a:rPr lang="zh-TW" altLang="en-US" sz="1800" dirty="0" smtClean="0"/>
              <a:t>若名稱事先無法得知，且包含插入及刪除的動作，則此類符號表稱為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b="1" dirty="0" smtClean="0">
                <a:solidFill>
                  <a:schemeClr val="tx1"/>
                </a:solidFill>
              </a:rPr>
              <a:t>動態表格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(dynamic table)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雜湊表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640960" cy="4419600"/>
          </a:xfrm>
        </p:spPr>
        <p:txBody>
          <a:bodyPr/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雜湊表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(hash table, HT) </a:t>
            </a:r>
            <a:r>
              <a:rPr lang="zh-TW" altLang="en-US" sz="2000" dirty="0" smtClean="0"/>
              <a:t>是一種透過雜湊法製作的符號表，雜湊法又分為</a:t>
            </a:r>
            <a:endParaRPr lang="en-US" altLang="zh-TW" sz="20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靜態雜湊 </a:t>
            </a:r>
            <a:r>
              <a:rPr lang="en-US" altLang="zh-TW" sz="1800" dirty="0" smtClean="0">
                <a:solidFill>
                  <a:srgbClr val="FF0000"/>
                </a:solidFill>
              </a:rPr>
              <a:t>(static hashing) </a:t>
            </a:r>
            <a:r>
              <a:rPr lang="zh-TW" altLang="en-US" sz="1800" dirty="0" smtClean="0"/>
              <a:t>與</a:t>
            </a:r>
            <a:r>
              <a:rPr lang="zh-TW" altLang="en-US" sz="1800" dirty="0" smtClean="0">
                <a:solidFill>
                  <a:srgbClr val="FF0000"/>
                </a:solidFill>
              </a:rPr>
              <a:t>動態雜湊 </a:t>
            </a:r>
            <a:r>
              <a:rPr lang="en-US" altLang="zh-TW" sz="1800" dirty="0" smtClean="0">
                <a:solidFill>
                  <a:srgbClr val="FF0000"/>
                </a:solidFill>
              </a:rPr>
              <a:t>(dynamic hashing) </a:t>
            </a:r>
            <a:r>
              <a:rPr lang="zh-TW" altLang="en-US" sz="1800" dirty="0" smtClean="0"/>
              <a:t>兩種。</a:t>
            </a:r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雜湊法與之前介紹的樹狀結構依賴鍵值比較進行搜尋有很大的不同，它是透過雜湊函數的計算來完成，因此，能夠獲得較佳的時間複雜度。</a:t>
            </a:r>
          </a:p>
          <a:p>
            <a:pPr lvl="1"/>
            <a:r>
              <a:rPr lang="zh-TW" altLang="en-US" sz="1800" dirty="0" smtClean="0"/>
              <a:t>靜態雜湊一般已經足以製作一些容量較小的符號表。</a:t>
            </a:r>
          </a:p>
          <a:p>
            <a:pPr lvl="1"/>
            <a:r>
              <a:rPr lang="zh-TW" altLang="en-US" sz="1800" dirty="0" smtClean="0"/>
              <a:t>動態雜湊可免去資料超過雜湊表容量時重整所有檔案的過程，因此通常它被使用在資料庫管理系統</a:t>
            </a:r>
            <a:r>
              <a:rPr lang="en-US" altLang="zh-TW" sz="1800" dirty="0" smtClean="0"/>
              <a:t>(DBMS)</a:t>
            </a:r>
            <a:r>
              <a:rPr lang="zh-TW" altLang="en-US" sz="1800" dirty="0" smtClean="0"/>
              <a:t>中，使用動態增減檔案大小以節省空間。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18592"/>
            <a:ext cx="6934200" cy="838200"/>
          </a:xfrm>
        </p:spPr>
        <p:txBody>
          <a:bodyPr/>
          <a:lstStyle/>
          <a:p>
            <a:r>
              <a:rPr lang="zh-TW" altLang="en-US" dirty="0" smtClean="0"/>
              <a:t>雜湊法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16" y="1600200"/>
            <a:ext cx="8303840" cy="2476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dirty="0" smtClean="0"/>
              <a:t>靜態雜湊 </a:t>
            </a:r>
            <a:r>
              <a:rPr lang="en-US" altLang="zh-TW" sz="2000" dirty="0" smtClean="0"/>
              <a:t>(static hashing) </a:t>
            </a:r>
            <a:r>
              <a:rPr lang="zh-TW" altLang="en-US" sz="2000" dirty="0" smtClean="0"/>
              <a:t>將識別字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鍵值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存放於固定大小的表格中，稱之為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雜湊表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(hash table, HT)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輸入的新識別字，透過一個雜湊函數將之轉換為識別字在表中的位置，然後存入表中。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搜尋時，也將要查詢的識別字透過雜湊函數找到其應該存在的位置，然後在該位置中找尋是否有相同的資料。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sz="2000" dirty="0" smtClean="0"/>
              <a:t>若我們將雜湊函數視為數學函數</a:t>
            </a:r>
            <a:r>
              <a:rPr lang="en-US" altLang="zh-TW" sz="2000" dirty="0" smtClean="0"/>
              <a:t>h</a:t>
            </a:r>
            <a:r>
              <a:rPr lang="zh-TW" altLang="en-US" sz="2000" dirty="0" smtClean="0"/>
              <a:t>，則輸入識別字 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，該識別字應該存放在雜湊表的 </a:t>
            </a:r>
            <a:r>
              <a:rPr lang="en-US" altLang="zh-TW" sz="2000" dirty="0" smtClean="0"/>
              <a:t>h(x) </a:t>
            </a:r>
            <a:r>
              <a:rPr lang="zh-TW" altLang="en-US" sz="2000" dirty="0" smtClean="0"/>
              <a:t>位置。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4221163"/>
            <a:ext cx="4619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032ED-BD16-4F0F-8F5C-D120B1822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TITLE" val="Remote User Authentication"/>
</p:tagLst>
</file>

<file path=ppt/theme/theme1.xml><?xml version="1.0" encoding="utf-8"?>
<a:theme xmlns:a="http://schemas.openxmlformats.org/drawingml/2006/main" name="Chapter0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FF66"/>
      </a:folHlink>
    </a:clrScheme>
    <a:fontScheme name="Chapter04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Chapter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D:\教授課程\高等作業系統\Chapter04.ppt</Template>
  <TotalTime>4057</TotalTime>
  <Words>3485</Words>
  <Application>Microsoft Office PowerPoint</Application>
  <PresentationFormat>如螢幕大小 (4:3)</PresentationFormat>
  <Paragraphs>275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新細明體</vt:lpstr>
      <vt:lpstr>標楷體</vt:lpstr>
      <vt:lpstr>Arial</vt:lpstr>
      <vt:lpstr>Symbol</vt:lpstr>
      <vt:lpstr>Tahoma</vt:lpstr>
      <vt:lpstr>Times New Roman</vt:lpstr>
      <vt:lpstr>Wingdings</vt:lpstr>
      <vt:lpstr>Chapter04</vt:lpstr>
      <vt:lpstr>Equation</vt:lpstr>
      <vt:lpstr>方程式</vt:lpstr>
      <vt:lpstr>    符號表與雜湊  (Symbol Table and Hashing)    </vt:lpstr>
      <vt:lpstr>大綱</vt:lpstr>
      <vt:lpstr>符號表</vt:lpstr>
      <vt:lpstr>符號表</vt:lpstr>
      <vt:lpstr>符號表</vt:lpstr>
      <vt:lpstr>PowerPoint 簡報</vt:lpstr>
      <vt:lpstr>符號表</vt:lpstr>
      <vt:lpstr>雜湊表</vt:lpstr>
      <vt:lpstr>雜湊法</vt:lpstr>
      <vt:lpstr>雜湊法</vt:lpstr>
      <vt:lpstr>雜湊法有關的名詞</vt:lpstr>
      <vt:lpstr>雜湊法有關的名詞</vt:lpstr>
      <vt:lpstr>雜湊法</vt:lpstr>
      <vt:lpstr>雜湊法</vt:lpstr>
      <vt:lpstr>雜湊函數</vt:lpstr>
      <vt:lpstr>雜湊函數</vt:lpstr>
      <vt:lpstr>雜湊函數</vt:lpstr>
      <vt:lpstr>雜湊函數</vt:lpstr>
      <vt:lpstr>雜湊函數</vt:lpstr>
      <vt:lpstr>雜湊函數</vt:lpstr>
      <vt:lpstr>雜湊函數</vt:lpstr>
      <vt:lpstr>雜湊函數</vt:lpstr>
      <vt:lpstr>雜湊函數</vt:lpstr>
      <vt:lpstr>雜湊函數</vt:lpstr>
      <vt:lpstr>雜湊函數</vt:lpstr>
      <vt:lpstr>溢位解決策略</vt:lpstr>
      <vt:lpstr>溢位解決策略</vt:lpstr>
      <vt:lpstr>溢位解決策略</vt:lpstr>
      <vt:lpstr>溢位解決策略</vt:lpstr>
      <vt:lpstr>溢位解決策略</vt:lpstr>
      <vt:lpstr>溢位解決策略</vt:lpstr>
      <vt:lpstr>溢位解決策略</vt:lpstr>
      <vt:lpstr>溢位解決策略</vt:lpstr>
      <vt:lpstr>溢位解決策略</vt:lpstr>
    </vt:vector>
  </TitlesOfParts>
  <Company>Time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 ch1</dc:title>
  <dc:creator>陳錦輝</dc:creator>
  <cp:lastModifiedBy>USER</cp:lastModifiedBy>
  <cp:revision>667</cp:revision>
  <cp:lastPrinted>2001-03-06T22:50:36Z</cp:lastPrinted>
  <dcterms:created xsi:type="dcterms:W3CDTF">2001-11-05T05:55:41Z</dcterms:created>
  <dcterms:modified xsi:type="dcterms:W3CDTF">2017-12-04T13:54:13Z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and time">
    <vt:lpwstr>sadf</vt:lpwstr>
  </property>
</Properties>
</file>