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3"/>
  </p:notesMasterIdLst>
  <p:handoutMasterIdLst>
    <p:handoutMasterId r:id="rId84"/>
  </p:handoutMasterIdLst>
  <p:sldIdLst>
    <p:sldId id="276" r:id="rId2"/>
    <p:sldId id="256" r:id="rId3"/>
    <p:sldId id="364" r:id="rId4"/>
    <p:sldId id="347" r:id="rId5"/>
    <p:sldId id="348" r:id="rId6"/>
    <p:sldId id="257" r:id="rId7"/>
    <p:sldId id="297" r:id="rId8"/>
    <p:sldId id="298" r:id="rId9"/>
    <p:sldId id="295" r:id="rId10"/>
    <p:sldId id="296" r:id="rId11"/>
    <p:sldId id="260" r:id="rId12"/>
    <p:sldId id="290" r:id="rId13"/>
    <p:sldId id="345" r:id="rId14"/>
    <p:sldId id="346" r:id="rId15"/>
    <p:sldId id="259" r:id="rId16"/>
    <p:sldId id="261" r:id="rId17"/>
    <p:sldId id="291" r:id="rId18"/>
    <p:sldId id="292" r:id="rId19"/>
    <p:sldId id="349" r:id="rId20"/>
    <p:sldId id="262" r:id="rId21"/>
    <p:sldId id="360" r:id="rId22"/>
    <p:sldId id="361" r:id="rId23"/>
    <p:sldId id="263" r:id="rId24"/>
    <p:sldId id="362" r:id="rId25"/>
    <p:sldId id="350" r:id="rId26"/>
    <p:sldId id="351" r:id="rId27"/>
    <p:sldId id="352" r:id="rId28"/>
    <p:sldId id="264" r:id="rId29"/>
    <p:sldId id="265" r:id="rId30"/>
    <p:sldId id="266" r:id="rId31"/>
    <p:sldId id="267" r:id="rId32"/>
    <p:sldId id="365" r:id="rId33"/>
    <p:sldId id="294" r:id="rId34"/>
    <p:sldId id="353" r:id="rId35"/>
    <p:sldId id="293" r:id="rId36"/>
    <p:sldId id="359" r:id="rId37"/>
    <p:sldId id="366" r:id="rId38"/>
    <p:sldId id="367" r:id="rId39"/>
    <p:sldId id="368" r:id="rId40"/>
    <p:sldId id="369" r:id="rId41"/>
    <p:sldId id="270" r:id="rId42"/>
    <p:sldId id="302" r:id="rId43"/>
    <p:sldId id="299" r:id="rId44"/>
    <p:sldId id="300" r:id="rId45"/>
    <p:sldId id="285" r:id="rId46"/>
    <p:sldId id="301" r:id="rId47"/>
    <p:sldId id="286" r:id="rId48"/>
    <p:sldId id="284" r:id="rId49"/>
    <p:sldId id="303" r:id="rId50"/>
    <p:sldId id="304" r:id="rId51"/>
    <p:sldId id="280" r:id="rId52"/>
    <p:sldId id="288" r:id="rId53"/>
    <p:sldId id="281" r:id="rId54"/>
    <p:sldId id="289" r:id="rId55"/>
    <p:sldId id="282" r:id="rId56"/>
    <p:sldId id="271" r:id="rId57"/>
    <p:sldId id="310" r:id="rId58"/>
    <p:sldId id="318" r:id="rId59"/>
    <p:sldId id="308" r:id="rId60"/>
    <p:sldId id="311" r:id="rId61"/>
    <p:sldId id="313" r:id="rId62"/>
    <p:sldId id="316" r:id="rId63"/>
    <p:sldId id="317" r:id="rId64"/>
    <p:sldId id="319" r:id="rId65"/>
    <p:sldId id="354" r:id="rId66"/>
    <p:sldId id="355" r:id="rId67"/>
    <p:sldId id="356" r:id="rId68"/>
    <p:sldId id="357" r:id="rId69"/>
    <p:sldId id="358" r:id="rId70"/>
    <p:sldId id="363" r:id="rId71"/>
    <p:sldId id="273" r:id="rId72"/>
    <p:sldId id="320" r:id="rId73"/>
    <p:sldId id="315" r:id="rId74"/>
    <p:sldId id="314" r:id="rId75"/>
    <p:sldId id="370" r:id="rId76"/>
    <p:sldId id="321" r:id="rId77"/>
    <p:sldId id="325" r:id="rId78"/>
    <p:sldId id="323" r:id="rId79"/>
    <p:sldId id="322" r:id="rId80"/>
    <p:sldId id="326" r:id="rId81"/>
    <p:sldId id="32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2F05DF"/>
    <a:srgbClr val="090230"/>
    <a:srgbClr val="CC0000"/>
    <a:srgbClr val="9CFFC9"/>
    <a:srgbClr val="FFFF99"/>
    <a:srgbClr val="D9D9D9"/>
    <a:srgbClr val="FFFF00"/>
    <a:srgbClr val="B4B4B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2" autoAdjust="0"/>
  </p:normalViewPr>
  <p:slideViewPr>
    <p:cSldViewPr snapToGrid="0" snapToObjects="1">
      <p:cViewPr>
        <p:scale>
          <a:sx n="50" d="100"/>
          <a:sy n="50" d="100"/>
        </p:scale>
        <p:origin x="1190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32"/>
    </p:cViewPr>
  </p:sorterViewPr>
  <p:notesViewPr>
    <p:cSldViewPr snapToGrid="0" snapToObjects="1">
      <p:cViewPr varScale="1">
        <p:scale>
          <a:sx n="52" d="100"/>
          <a:sy n="52" d="100"/>
        </p:scale>
        <p:origin x="-18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image" Target="../media/image3.jpeg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9D5EC8-DEA3-474A-9A7D-EB7864D650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877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39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49844BB-9DAD-49AA-B2E6-C8C76107CB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877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274E0-399D-4BD1-9BE6-7A69A83632D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482E5-D9A3-4E91-BBB2-CE6FE9283DC6}" type="slidenum">
              <a:rPr lang="zh-TW" altLang="en-US" smtClean="0"/>
              <a:pPr/>
              <a:t>61</a:t>
            </a:fld>
            <a:endParaRPr lang="en-US" altLang="zh-TW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52400" y="314325"/>
            <a:ext cx="849313" cy="6543675"/>
            <a:chOff x="96" y="198"/>
            <a:chExt cx="534" cy="4122"/>
          </a:xfrm>
        </p:grpSpPr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rot="5400000" flipH="1">
              <a:off x="81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5400000" flipH="1">
              <a:off x="81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 rot="5400000" flipH="1">
              <a:off x="81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42913" y="0"/>
            <a:ext cx="274637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TW" altLang="en-US" sz="2400">
              <a:solidFill>
                <a:schemeClr val="tx1"/>
              </a:solidFill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 sz="2400">
              <a:solidFill>
                <a:schemeClr val="tx1"/>
              </a:solidFill>
            </a:endParaRPr>
          </a:p>
        </p:txBody>
      </p: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23863" y="2697163"/>
            <a:ext cx="293687" cy="4160837"/>
            <a:chOff x="266" y="1699"/>
            <a:chExt cx="186" cy="2621"/>
          </a:xfrm>
        </p:grpSpPr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266" y="1699"/>
              <a:ext cx="186" cy="173"/>
            </a:xfrm>
            <a:prstGeom prst="ellipse">
              <a:avLst/>
            </a:prstGeom>
            <a:gradFill rotWithShape="0">
              <a:gsLst>
                <a:gs pos="0">
                  <a:srgbClr val="FEFFFF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92" y="1701"/>
              <a:ext cx="102" cy="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484188" y="2697163"/>
            <a:ext cx="9058275" cy="274637"/>
            <a:chOff x="305" y="1046"/>
            <a:chExt cx="5705" cy="173"/>
          </a:xfrm>
        </p:grpSpPr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818" y="1046"/>
              <a:ext cx="192" cy="173"/>
            </a:xfrm>
            <a:prstGeom prst="ellipse">
              <a:avLst/>
            </a:prstGeom>
            <a:gradFill rotWithShape="0">
              <a:gsLst>
                <a:gs pos="0">
                  <a:srgbClr val="FEFFFF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305" y="1086"/>
              <a:ext cx="5513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150813" y="0"/>
            <a:ext cx="850900" cy="6858000"/>
            <a:chOff x="95" y="0"/>
            <a:chExt cx="535" cy="4320"/>
          </a:xfrm>
        </p:grpSpPr>
        <p:sp>
          <p:nvSpPr>
            <p:cNvPr id="24" name="AutoShape 27"/>
            <p:cNvSpPr>
              <a:spLocks noChangeArrowheads="1"/>
            </p:cNvSpPr>
            <p:nvPr/>
          </p:nvSpPr>
          <p:spPr bwMode="auto">
            <a:xfrm rot="-5400000">
              <a:off x="81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utoShape 2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" name="AutoShape 3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66"/>
                </a:cxn>
                <a:cxn ang="0">
                  <a:pos x="532" y="465"/>
                </a:cxn>
                <a:cxn ang="0">
                  <a:pos x="532" y="201"/>
                </a:cxn>
                <a:cxn ang="0">
                  <a:pos x="172" y="0"/>
                </a:cxn>
                <a:cxn ang="0">
                  <a:pos x="1" y="0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/>
              <a:ahLst/>
              <a:cxnLst>
                <a:cxn ang="0">
                  <a:pos x="457" y="260"/>
                </a:cxn>
                <a:cxn ang="0">
                  <a:pos x="1" y="0"/>
                </a:cxn>
                <a:cxn ang="0">
                  <a:pos x="0" y="264"/>
                </a:cxn>
                <a:cxn ang="0">
                  <a:pos x="457" y="260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 cap="flat" cmpd="sng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kumimoji="0" lang="zh-TW" alt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 kumimoji="0">
                <a:solidFill>
                  <a:srgbClr val="CC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ClrTx/>
              <a:buSzTx/>
              <a:buFontTx/>
              <a:buNone/>
              <a:defRPr kumimoji="0" sz="3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/>
              <a:t>按 一 下以編輯母片次標題樣式</a:t>
            </a:r>
          </a:p>
        </p:txBody>
      </p:sp>
      <p:sp>
        <p:nvSpPr>
          <p:cNvPr id="3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5F67FCA-F647-4D8B-9DE5-978946CF04A7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3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A594D0-B530-478F-ACAD-4B37939F2D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E361-CD4F-4571-B5F5-9B2AEBDA8D5E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57D1F-DAFE-466C-806B-71FC29BDF76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B4784-BA51-46F7-92FA-9563FFEBA634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0E5A5-F71B-465D-9D22-5B6A7EB577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0704" y="419100"/>
            <a:ext cx="7772400" cy="700016"/>
          </a:xfrm>
        </p:spPr>
        <p:txBody>
          <a:bodyPr/>
          <a:lstStyle>
            <a:lvl1pPr algn="ctr">
              <a:defRPr sz="3600" b="1" u="sng">
                <a:solidFill>
                  <a:schemeClr val="bg2"/>
                </a:solidFill>
                <a:effectLst/>
                <a:latin typeface="+mj-lt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buFont typeface="Wingdings" pitchFamily="2" charset="2"/>
              <a:buChar char="q"/>
              <a:defRPr sz="2400">
                <a:solidFill>
                  <a:schemeClr val="bg2"/>
                </a:solidFill>
                <a:latin typeface="+mn-lt"/>
                <a:ea typeface="標楷體" pitchFamily="65" charset="-120"/>
              </a:defRPr>
            </a:lvl1pPr>
            <a:lvl2pPr>
              <a:buClr>
                <a:schemeClr val="bg2"/>
              </a:buClr>
              <a:buFont typeface="Wingdings" pitchFamily="2" charset="2"/>
              <a:buChar char="Ø"/>
              <a:defRPr sz="2000">
                <a:solidFill>
                  <a:schemeClr val="bg2"/>
                </a:solidFill>
                <a:latin typeface="+mn-lt"/>
                <a:ea typeface="標楷體" pitchFamily="65" charset="-120"/>
              </a:defRPr>
            </a:lvl2pPr>
            <a:lvl3pPr>
              <a:buClr>
                <a:schemeClr val="bg2"/>
              </a:buClr>
              <a:buFont typeface="Wingdings" pitchFamily="2" charset="2"/>
              <a:buChar char="ü"/>
              <a:defRPr sz="1800">
                <a:solidFill>
                  <a:schemeClr val="bg2"/>
                </a:solidFill>
                <a:latin typeface="+mn-lt"/>
                <a:ea typeface="標楷體" pitchFamily="65" charset="-120"/>
              </a:defRPr>
            </a:lvl3pPr>
            <a:lvl4pPr>
              <a:buClr>
                <a:schemeClr val="bg2"/>
              </a:buClr>
              <a:buFont typeface="Times New Roman" pitchFamily="18" charset="0"/>
              <a:buChar char="–"/>
              <a:defRPr sz="1800">
                <a:solidFill>
                  <a:schemeClr val="bg2"/>
                </a:solidFill>
                <a:latin typeface="+mn-lt"/>
                <a:ea typeface="標楷體" pitchFamily="65" charset="-120"/>
              </a:defRPr>
            </a:lvl4pPr>
            <a:lvl5pPr>
              <a:buClr>
                <a:schemeClr val="bg2"/>
              </a:buClr>
              <a:buFont typeface="Times New Roman" pitchFamily="18" charset="0"/>
              <a:buChar char="–"/>
              <a:defRPr sz="1800">
                <a:solidFill>
                  <a:schemeClr val="bg2"/>
                </a:solidFill>
                <a:latin typeface="+mn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03D9B-D599-4D22-B5E8-1E017D29D243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D169153-05E7-4368-9497-34AE4F33E5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81DC-5142-4C7E-8B61-698F34D37E74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B0857-DCDD-456B-9187-2DCD349CCD0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C6099-72B6-47FB-9AEC-8B2261563AA3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4BEA-B283-4351-8AD5-D16877C21A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3F56-DF3D-4A93-B035-845687F698A4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2D3C-2165-4FF8-945B-272ED58062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70D1A-D468-4C7B-8798-FE583D7E2BF0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09C60-9DCB-4C3C-B224-459A45E217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E2E86-E29C-4F48-8A01-54CC9DDA67C4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3C6E7-D270-47A4-AFB9-F9936972B2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F1BF7-ECB8-4E91-87CF-E97D6DB7A044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08E0-7331-4993-A3B2-4537247B48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E0E3C-1928-457C-88BA-414B6A4372A0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B43D5-FFA4-4EF4-9030-D79D3C1F0D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024876-6D5D-4FDE-8C3B-2B617E7F59E5}" type="datetime1">
              <a:rPr lang="zh-TW" altLang="en-US" smtClean="0"/>
              <a:t>2017/8/9</a:t>
            </a:fld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144A16-E9C2-4590-BB22-35ABB2210B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u="sng">
          <a:solidFill>
            <a:schemeClr val="bg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p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8" y="368300"/>
            <a:ext cx="5284787" cy="1119188"/>
          </a:xfrm>
        </p:spPr>
        <p:txBody>
          <a:bodyPr/>
          <a:lstStyle/>
          <a:p>
            <a:pPr algn="l" eaLnBrk="1" hangingPunct="1"/>
            <a:r>
              <a:rPr lang="en-US" altLang="zh-TW" u="none" dirty="0" smtClean="0"/>
              <a:t>Chapter 1  </a:t>
            </a:r>
            <a:br>
              <a:rPr lang="en-US" altLang="zh-TW" u="none" dirty="0" smtClean="0"/>
            </a:br>
            <a:r>
              <a:rPr lang="en-US" altLang="zh-TW" sz="4400" dirty="0" smtClean="0"/>
              <a:t>Basic Concepts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016004" y="1838324"/>
            <a:ext cx="7486728" cy="3137437"/>
          </a:xfrm>
        </p:spPr>
        <p:txBody>
          <a:bodyPr/>
          <a:lstStyle/>
          <a:p>
            <a:pPr marL="363538" indent="-363538">
              <a:spcBef>
                <a:spcPts val="1200"/>
              </a:spcBef>
              <a:defRPr/>
            </a:pPr>
            <a:r>
              <a:rPr kumimoji="0" lang="en-US" altLang="zh-TW" kern="1200" dirty="0" smtClean="0">
                <a:solidFill>
                  <a:schemeClr val="bg2"/>
                </a:solidFill>
              </a:rPr>
              <a:t>Overview: System Life Cycle</a:t>
            </a:r>
          </a:p>
          <a:p>
            <a:pPr marL="363538" indent="-363538">
              <a:spcBef>
                <a:spcPts val="1200"/>
              </a:spcBef>
              <a:defRPr/>
            </a:pPr>
            <a:r>
              <a:rPr kumimoji="0" lang="en-US" altLang="zh-TW" kern="1200" dirty="0" smtClean="0">
                <a:solidFill>
                  <a:schemeClr val="tx1">
                    <a:lumMod val="50000"/>
                  </a:schemeClr>
                </a:solidFill>
              </a:rPr>
              <a:t>Pointers and Dynamic Memory Allocation </a:t>
            </a:r>
            <a:r>
              <a:rPr kumimoji="0" lang="en-US" altLang="zh-TW" sz="1800" kern="1200" dirty="0" smtClean="0">
                <a:solidFill>
                  <a:schemeClr val="tx1">
                    <a:lumMod val="50000"/>
                  </a:schemeClr>
                </a:solidFill>
              </a:rPr>
              <a:t>(chap. 2)</a:t>
            </a:r>
          </a:p>
          <a:p>
            <a:pPr marL="363538" indent="-363538">
              <a:spcBef>
                <a:spcPts val="1200"/>
              </a:spcBef>
              <a:defRPr/>
            </a:pPr>
            <a:r>
              <a:rPr kumimoji="0" lang="en-US" altLang="zh-TW" kern="1200" dirty="0" smtClean="0">
                <a:solidFill>
                  <a:schemeClr val="bg2"/>
                </a:solidFill>
              </a:rPr>
              <a:t>Algorithm Specification</a:t>
            </a:r>
          </a:p>
          <a:p>
            <a:pPr marL="363538" indent="-363538">
              <a:spcBef>
                <a:spcPts val="1200"/>
              </a:spcBef>
              <a:defRPr/>
            </a:pPr>
            <a:r>
              <a:rPr kumimoji="0" lang="en-US" altLang="zh-TW" kern="1200" dirty="0" smtClean="0">
                <a:solidFill>
                  <a:schemeClr val="bg2"/>
                </a:solidFill>
              </a:rPr>
              <a:t>Data Abstraction</a:t>
            </a:r>
          </a:p>
          <a:p>
            <a:pPr marL="363538" indent="-363538">
              <a:spcBef>
                <a:spcPts val="1200"/>
              </a:spcBef>
              <a:defRPr/>
            </a:pPr>
            <a:r>
              <a:rPr kumimoji="0" lang="en-US" altLang="zh-TW" kern="1200" dirty="0" smtClean="0">
                <a:solidFill>
                  <a:schemeClr val="bg2"/>
                </a:solidFill>
              </a:rPr>
              <a:t>Performance Analysis</a:t>
            </a:r>
          </a:p>
          <a:p>
            <a:pPr marL="363538" indent="-363538">
              <a:spcBef>
                <a:spcPts val="1200"/>
              </a:spcBef>
              <a:defRPr/>
            </a:pPr>
            <a:r>
              <a:rPr kumimoji="0" lang="en-US" altLang="zh-TW" kern="1200" dirty="0">
                <a:solidFill>
                  <a:schemeClr val="tx1">
                    <a:lumMod val="50000"/>
                  </a:schemeClr>
                </a:solidFill>
              </a:rPr>
              <a:t>Performance Measurement </a:t>
            </a:r>
          </a:p>
        </p:txBody>
      </p:sp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E8F36-A85F-4171-88A8-A80D10604708}" type="slidenum">
              <a:rPr lang="zh-TW" altLang="en-US" smtClean="0"/>
              <a:pPr/>
              <a:t>1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658813" y="419100"/>
            <a:ext cx="7772400" cy="731838"/>
          </a:xfrm>
        </p:spPr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</a:rPr>
              <a:t>演算法表示方式</a:t>
            </a:r>
          </a:p>
        </p:txBody>
      </p:sp>
      <p:sp>
        <p:nvSpPr>
          <p:cNvPr id="1433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264A3-873F-4112-89DF-F84EF539FFBA}" type="slidenum">
              <a:rPr lang="zh-TW" altLang="en-US" smtClean="0"/>
              <a:pPr/>
              <a:t>10</a:t>
            </a:fld>
            <a:endParaRPr lang="en-US" altLang="zh-TW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0388" y="1381125"/>
            <a:ext cx="79502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kern="0" dirty="0">
                <a:ea typeface="標楷體" pitchFamily="65" charset="-120"/>
              </a:rPr>
              <a:t>程式語言</a:t>
            </a:r>
            <a:endParaRPr lang="en-US" altLang="zh-TW" sz="2400" kern="0" dirty="0">
              <a:ea typeface="標楷體" pitchFamily="65" charset="-120"/>
            </a:endParaRPr>
          </a:p>
          <a:p>
            <a:pPr marL="633413" lvl="1" indent="-2794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2000" kern="0" dirty="0">
                <a:ea typeface="標楷體" pitchFamily="65" charset="-120"/>
              </a:rPr>
              <a:t>雖然演算法是供人閱讀，但應用於計算機領域時，最終亦須透過程式的實現；因此，直接使用程式語言表達演算法也是一種方式。</a:t>
            </a:r>
            <a:endParaRPr lang="en-US" altLang="zh-TW" sz="2000" kern="0" dirty="0">
              <a:ea typeface="標楷體" pitchFamily="65" charset="-120"/>
            </a:endParaRPr>
          </a:p>
          <a:p>
            <a:pPr marL="633413" lvl="1" indent="-2794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2000" kern="0" dirty="0">
                <a:ea typeface="標楷體" pitchFamily="65" charset="-120"/>
              </a:rPr>
              <a:t>早期有一種高階程式</a:t>
            </a:r>
            <a:r>
              <a:rPr lang="zh-TW" altLang="en-US" sz="2000" kern="0" dirty="0" smtClean="0">
                <a:ea typeface="標楷體" pitchFamily="65" charset="-120"/>
              </a:rPr>
              <a:t>語言 </a:t>
            </a:r>
            <a:r>
              <a:rPr lang="en-US" altLang="zh-TW" sz="2000" kern="0" dirty="0" smtClean="0">
                <a:ea typeface="標楷體" pitchFamily="65" charset="-120"/>
              </a:rPr>
              <a:t>ALGOL</a:t>
            </a:r>
            <a:r>
              <a:rPr lang="zh-TW" altLang="en-US" sz="2000" kern="0" dirty="0" smtClean="0">
                <a:ea typeface="標楷體" pitchFamily="65" charset="-120"/>
              </a:rPr>
              <a:t> </a:t>
            </a:r>
            <a:r>
              <a:rPr lang="en-US" altLang="zh-TW" sz="2000" kern="0" dirty="0">
                <a:ea typeface="標楷體" pitchFamily="65" charset="-120"/>
              </a:rPr>
              <a:t>(</a:t>
            </a:r>
            <a:r>
              <a:rPr lang="en-US" altLang="zh-TW" sz="2000" kern="0" dirty="0" err="1">
                <a:solidFill>
                  <a:srgbClr val="FF0000"/>
                </a:solidFill>
                <a:ea typeface="標楷體" pitchFamily="65" charset="-120"/>
              </a:rPr>
              <a:t>ALGO</a:t>
            </a:r>
            <a:r>
              <a:rPr lang="en-US" altLang="zh-TW" sz="2000" kern="0" dirty="0" err="1">
                <a:ea typeface="標楷體" pitchFamily="65" charset="-120"/>
              </a:rPr>
              <a:t>rithm</a:t>
            </a:r>
            <a:r>
              <a:rPr lang="en-US" altLang="zh-TW" sz="2000" kern="0" dirty="0">
                <a:ea typeface="標楷體" pitchFamily="65" charset="-120"/>
              </a:rPr>
              <a:t> </a:t>
            </a:r>
            <a:r>
              <a:rPr lang="en-US" altLang="zh-TW" sz="2000" kern="0" dirty="0">
                <a:solidFill>
                  <a:srgbClr val="FF0000"/>
                </a:solidFill>
                <a:ea typeface="標楷體" pitchFamily="65" charset="-120"/>
              </a:rPr>
              <a:t>L</a:t>
            </a:r>
            <a:r>
              <a:rPr lang="en-US" altLang="zh-TW" sz="2000" kern="0" dirty="0">
                <a:ea typeface="標楷體" pitchFamily="65" charset="-120"/>
              </a:rPr>
              <a:t>anguage</a:t>
            </a:r>
            <a:r>
              <a:rPr lang="zh-TW" altLang="en-US" sz="2000" kern="0" dirty="0">
                <a:ea typeface="標楷體" pitchFamily="65" charset="-120"/>
              </a:rPr>
              <a:t>的縮寫</a:t>
            </a:r>
            <a:r>
              <a:rPr lang="en-US" altLang="zh-TW" sz="2000" kern="0" dirty="0">
                <a:ea typeface="標楷體" pitchFamily="65" charset="-120"/>
              </a:rPr>
              <a:t>)</a:t>
            </a:r>
            <a:r>
              <a:rPr lang="zh-TW" altLang="en-US" sz="2000" kern="0" dirty="0">
                <a:ea typeface="標楷體" pitchFamily="65" charset="-120"/>
              </a:rPr>
              <a:t>，特別適合用於描述演算法，其功能亦成為</a:t>
            </a:r>
            <a:r>
              <a:rPr lang="en-US" altLang="zh-TW" sz="2000" kern="0" dirty="0">
                <a:ea typeface="標楷體" pitchFamily="65" charset="-120"/>
              </a:rPr>
              <a:t>Pascal</a:t>
            </a:r>
            <a:r>
              <a:rPr lang="zh-TW" altLang="en-US" sz="2000" kern="0" dirty="0">
                <a:ea typeface="標楷體" pitchFamily="65" charset="-120"/>
              </a:rPr>
              <a:t>、</a:t>
            </a:r>
            <a:r>
              <a:rPr lang="en-US" altLang="zh-TW" sz="2000" b="1" kern="0" dirty="0">
                <a:solidFill>
                  <a:srgbClr val="FF0000"/>
                </a:solidFill>
                <a:ea typeface="標楷體" pitchFamily="65" charset="-120"/>
              </a:rPr>
              <a:t>C</a:t>
            </a:r>
            <a:r>
              <a:rPr lang="zh-TW" altLang="en-US" sz="2000" kern="0" dirty="0">
                <a:ea typeface="標楷體" pitchFamily="65" charset="-120"/>
              </a:rPr>
              <a:t>、</a:t>
            </a:r>
            <a:r>
              <a:rPr lang="en-US" altLang="zh-TW" sz="2000" kern="0" dirty="0" err="1">
                <a:ea typeface="標楷體" pitchFamily="65" charset="-120"/>
              </a:rPr>
              <a:t>Ada</a:t>
            </a:r>
            <a:r>
              <a:rPr lang="zh-TW" altLang="en-US" sz="2000" kern="0" dirty="0">
                <a:ea typeface="標楷體" pitchFamily="65" charset="-120"/>
              </a:rPr>
              <a:t>等著名程式語言的基本需求。</a:t>
            </a:r>
            <a:endParaRPr lang="en-US" altLang="zh-TW" sz="2000" kern="0" dirty="0">
              <a:ea typeface="標楷體" pitchFamily="65" charset="-120"/>
            </a:endParaRPr>
          </a:p>
          <a:p>
            <a:pPr marL="633413" lvl="1" indent="-2794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2000" kern="0" dirty="0">
                <a:ea typeface="標楷體" pitchFamily="65" charset="-120"/>
              </a:rPr>
              <a:t>使用程式語言描述演算法時，一般都採用高階的</a:t>
            </a:r>
            <a:r>
              <a:rPr lang="zh-TW" altLang="en-US" sz="2000" u="sng" kern="0" dirty="0">
                <a:ea typeface="標楷體" pitchFamily="65" charset="-120"/>
              </a:rPr>
              <a:t>程序性程式語言</a:t>
            </a:r>
            <a:r>
              <a:rPr lang="zh-TW" altLang="en-US" sz="2000" kern="0" dirty="0">
                <a:ea typeface="標楷體" pitchFamily="65" charset="-120"/>
              </a:rPr>
              <a:t>表示。而機器語言、組合語言與推論性人工智慧語言則較不適合。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1008062" y="1087438"/>
            <a:ext cx="7989887" cy="5614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From those integers that are currently unsorted, find the smallest and place it next in the sorted list.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endParaRPr lang="en-US" altLang="zh-TW" dirty="0" smtClean="0">
              <a:solidFill>
                <a:schemeClr val="bg2"/>
              </a:solidFill>
            </a:endParaRP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for  (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= 0; 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&lt; n;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++)  {</a:t>
            </a: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</a:t>
            </a:r>
            <a:r>
              <a:rPr lang="zh-TW" altLang="en-US" sz="2000" dirty="0" smtClean="0">
                <a:solidFill>
                  <a:schemeClr val="bg2"/>
                </a:solidFill>
              </a:rPr>
              <a:t> </a:t>
            </a:r>
            <a:r>
              <a:rPr lang="en-US" altLang="zh-TW" sz="2000" dirty="0" smtClean="0">
                <a:solidFill>
                  <a:schemeClr val="bg2"/>
                </a:solidFill>
              </a:rPr>
              <a:t>Examine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 to list[n-1] and suppose that 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zh-TW" altLang="en-US" sz="2000" dirty="0" smtClean="0">
                <a:solidFill>
                  <a:schemeClr val="bg2"/>
                </a:solidFill>
              </a:rPr>
              <a:t>      </a:t>
            </a:r>
            <a:r>
              <a:rPr lang="en-US" altLang="zh-TW" sz="2000" dirty="0" smtClean="0">
                <a:solidFill>
                  <a:schemeClr val="bg2"/>
                </a:solidFill>
              </a:rPr>
              <a:t>the smallest</a:t>
            </a:r>
            <a:r>
              <a:rPr lang="zh-TW" altLang="en-US" sz="2000" dirty="0" smtClean="0">
                <a:solidFill>
                  <a:schemeClr val="bg2"/>
                </a:solidFill>
              </a:rPr>
              <a:t> </a:t>
            </a:r>
            <a:r>
              <a:rPr lang="en-US" altLang="zh-TW" sz="2000" dirty="0" smtClean="0">
                <a:solidFill>
                  <a:schemeClr val="bg2"/>
                </a:solidFill>
              </a:rPr>
              <a:t>integer is at list[min];</a:t>
            </a: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Interchange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 and list[min];</a:t>
            </a: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}</a:t>
            </a:r>
            <a:r>
              <a:rPr lang="en-US" altLang="zh-TW" dirty="0" smtClean="0">
                <a:solidFill>
                  <a:schemeClr val="bg2"/>
                </a:solidFill>
              </a:rPr>
              <a:t/>
            </a:r>
            <a:br>
              <a:rPr lang="en-US" altLang="zh-TW" dirty="0" smtClean="0">
                <a:solidFill>
                  <a:schemeClr val="bg2"/>
                </a:solidFill>
              </a:rPr>
            </a:br>
            <a:endParaRPr lang="en-US" altLang="zh-TW" dirty="0" smtClean="0">
              <a:solidFill>
                <a:schemeClr val="bg2"/>
              </a:solidFill>
            </a:endParaRPr>
          </a:p>
          <a:p>
            <a:pPr lvl="1" indent="1571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	 </a:t>
            </a:r>
            <a:r>
              <a:rPr lang="en-US" altLang="zh-TW" dirty="0" err="1" smtClean="0">
                <a:solidFill>
                  <a:schemeClr val="bg2"/>
                </a:solidFill>
              </a:rPr>
              <a:t>i</a:t>
            </a:r>
            <a:r>
              <a:rPr lang="en-US" altLang="zh-TW" dirty="0" smtClean="0">
                <a:solidFill>
                  <a:schemeClr val="bg2"/>
                </a:solidFill>
              </a:rPr>
              <a:t> 	[0]	[1]	[2]	[3]	[4]</a:t>
            </a: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-		</a:t>
            </a:r>
            <a:r>
              <a:rPr lang="en-US" altLang="zh-TW" sz="2000" b="1" dirty="0" smtClean="0">
                <a:solidFill>
                  <a:srgbClr val="D60E47"/>
                </a:solidFill>
              </a:rPr>
              <a:t>30	10	50	40	 20</a:t>
            </a:r>
            <a:endParaRPr lang="en-US" altLang="zh-TW" sz="2000" b="1" dirty="0" smtClean="0">
              <a:solidFill>
                <a:schemeClr val="bg2"/>
              </a:solidFill>
            </a:endParaRP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0		10	</a:t>
            </a:r>
            <a:r>
              <a:rPr lang="en-US" altLang="zh-TW" sz="2000" b="1" dirty="0">
                <a:solidFill>
                  <a:srgbClr val="D60E47"/>
                </a:solidFill>
              </a:rPr>
              <a:t>30	50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	</a:t>
            </a:r>
            <a:r>
              <a:rPr lang="en-US" altLang="zh-TW" sz="2000" b="1" dirty="0">
                <a:solidFill>
                  <a:srgbClr val="D60E47"/>
                </a:solidFill>
              </a:rPr>
              <a:t>40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	 </a:t>
            </a:r>
            <a:r>
              <a:rPr lang="en-US" altLang="zh-TW" sz="2000" b="1" dirty="0">
                <a:solidFill>
                  <a:srgbClr val="D60E47"/>
                </a:solidFill>
              </a:rPr>
              <a:t>20</a:t>
            </a: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1		10	20	</a:t>
            </a:r>
            <a:r>
              <a:rPr lang="en-US" altLang="zh-TW" sz="2000" b="1" dirty="0" smtClean="0">
                <a:solidFill>
                  <a:srgbClr val="D60E47"/>
                </a:solidFill>
              </a:rPr>
              <a:t>50	40	 30</a:t>
            </a:r>
            <a:endParaRPr lang="en-US" altLang="zh-TW" sz="2000" b="1" dirty="0" smtClean="0">
              <a:solidFill>
                <a:schemeClr val="bg2"/>
              </a:solidFill>
            </a:endParaRP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2		10	20	30	</a:t>
            </a:r>
            <a:r>
              <a:rPr lang="en-US" altLang="zh-TW" sz="2000" b="1" dirty="0" smtClean="0">
                <a:solidFill>
                  <a:srgbClr val="D60E47"/>
                </a:solidFill>
              </a:rPr>
              <a:t>40	 </a:t>
            </a:r>
            <a:r>
              <a:rPr lang="en-US" altLang="zh-TW" sz="2000" b="1" dirty="0">
                <a:solidFill>
                  <a:srgbClr val="D60E47"/>
                </a:solidFill>
              </a:rPr>
              <a:t>50</a:t>
            </a:r>
          </a:p>
          <a:p>
            <a:pPr lvl="2" indent="-2206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3		10	20	30	40	 </a:t>
            </a:r>
            <a:r>
              <a:rPr lang="en-US" altLang="zh-TW" sz="2000" b="1" dirty="0">
                <a:solidFill>
                  <a:srgbClr val="D60E47"/>
                </a:solidFill>
              </a:rPr>
              <a:t>50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36C307-201F-43FA-AC32-EF4ADA3CDE5C}" type="slidenum">
              <a:rPr lang="zh-TW" altLang="en-US" smtClean="0"/>
              <a:pPr/>
              <a:t>11</a:t>
            </a:fld>
            <a:endParaRPr lang="en-US" altLang="zh-TW" smtClean="0"/>
          </a:p>
        </p:txBody>
      </p:sp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838200" y="258763"/>
            <a:ext cx="75136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Selection sort</a:t>
            </a:r>
            <a:endParaRPr lang="zh-TW" altLang="en-US" b="1" u="sng" dirty="0"/>
          </a:p>
        </p:txBody>
      </p:sp>
      <p:sp>
        <p:nvSpPr>
          <p:cNvPr id="5" name="矩形 4"/>
          <p:cNvSpPr/>
          <p:nvPr/>
        </p:nvSpPr>
        <p:spPr bwMode="auto">
          <a:xfrm>
            <a:off x="1710041" y="2106613"/>
            <a:ext cx="5403274" cy="1681162"/>
          </a:xfrm>
          <a:prstGeom prst="rect">
            <a:avLst/>
          </a:prstGeom>
          <a:solidFill>
            <a:schemeClr val="accent4">
              <a:lumMod val="25000"/>
              <a:alpha val="30196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  <p:cxnSp>
        <p:nvCxnSpPr>
          <p:cNvPr id="17414" name="直線接點 6"/>
          <p:cNvCxnSpPr>
            <a:cxnSpLocks noChangeShapeType="1"/>
          </p:cNvCxnSpPr>
          <p:nvPr/>
        </p:nvCxnSpPr>
        <p:spPr bwMode="auto">
          <a:xfrm>
            <a:off x="1944688" y="4354513"/>
            <a:ext cx="5148262" cy="0"/>
          </a:xfrm>
          <a:prstGeom prst="line">
            <a:avLst/>
          </a:prstGeom>
          <a:noFill/>
          <a:ln w="9525" algn="ctr">
            <a:solidFill>
              <a:srgbClr val="090230"/>
            </a:solidFill>
            <a:round/>
            <a:headEnd/>
            <a:tailEnd/>
          </a:ln>
        </p:spPr>
      </p:cxnSp>
      <p:cxnSp>
        <p:nvCxnSpPr>
          <p:cNvPr id="17415" name="直線接點 11"/>
          <p:cNvCxnSpPr>
            <a:cxnSpLocks noChangeShapeType="1"/>
          </p:cNvCxnSpPr>
          <p:nvPr/>
        </p:nvCxnSpPr>
        <p:spPr bwMode="auto">
          <a:xfrm>
            <a:off x="2511425" y="4078288"/>
            <a:ext cx="0" cy="1916112"/>
          </a:xfrm>
          <a:prstGeom prst="line">
            <a:avLst/>
          </a:prstGeom>
          <a:noFill/>
          <a:ln w="9525" algn="ctr">
            <a:solidFill>
              <a:srgbClr val="090230"/>
            </a:solidFill>
            <a:prstDash val="lg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235075"/>
            <a:ext cx="7893050" cy="519588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Macro</a:t>
            </a:r>
            <a:r>
              <a:rPr lang="zh-TW" altLang="en-US" dirty="0" smtClean="0">
                <a:solidFill>
                  <a:schemeClr val="bg2"/>
                </a:solidFill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</a:rPr>
              <a:t>version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#define SWAP (x, y, t)  ((t) = (x), (x) = (y), (y) = (t))</a:t>
            </a:r>
          </a:p>
          <a:p>
            <a:pPr eaLnBrk="1" hangingPunct="1"/>
            <a:endParaRPr lang="en-US" altLang="zh-TW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Function version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void swap (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*x,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*y){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temp = *x;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*x = *y;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*y = temp;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}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The function’s code is easier to read than that of the macro, but </a:t>
            </a:r>
            <a:r>
              <a:rPr lang="en-US" altLang="zh-TW" dirty="0" smtClean="0">
                <a:solidFill>
                  <a:srgbClr val="FF0000"/>
                </a:solidFill>
              </a:rPr>
              <a:t>the macro works with any data type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D007F-6774-4F60-8672-A7EBCF1D030A}" type="slidenum">
              <a:rPr lang="zh-TW" altLang="en-US" smtClean="0"/>
              <a:pPr/>
              <a:t>12</a:t>
            </a:fld>
            <a:endParaRPr lang="en-US" altLang="zh-TW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68363" y="288925"/>
            <a:ext cx="684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Swap</a:t>
            </a:r>
            <a:endParaRPr lang="zh-TW" altLang="en-US" b="1" u="sng" dirty="0"/>
          </a:p>
        </p:txBody>
      </p:sp>
      <p:sp>
        <p:nvSpPr>
          <p:cNvPr id="5" name="矩形 4"/>
          <p:cNvSpPr/>
          <p:nvPr/>
        </p:nvSpPr>
        <p:spPr bwMode="auto">
          <a:xfrm>
            <a:off x="1144129" y="1623560"/>
            <a:ext cx="7065962" cy="427037"/>
          </a:xfrm>
          <a:prstGeom prst="rect">
            <a:avLst/>
          </a:prstGeom>
          <a:solidFill>
            <a:schemeClr val="accent4">
              <a:lumMod val="50000"/>
              <a:alpha val="30196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4129" y="2905125"/>
            <a:ext cx="7065962" cy="1880631"/>
          </a:xfrm>
          <a:prstGeom prst="rect">
            <a:avLst/>
          </a:prstGeom>
          <a:solidFill>
            <a:schemeClr val="accent4">
              <a:lumMod val="25000"/>
              <a:alpha val="30196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Selection Sort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1.4)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163" y="1366838"/>
            <a:ext cx="7772400" cy="4679950"/>
          </a:xfr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#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include</a:t>
            </a:r>
            <a:r>
              <a:rPr lang="en-US" altLang="zh-TW" sz="2000" dirty="0" smtClean="0">
                <a:solidFill>
                  <a:schemeClr val="bg2"/>
                </a:solidFill>
              </a:rPr>
              <a:t> &lt;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stdio.h</a:t>
            </a:r>
            <a:r>
              <a:rPr lang="en-US" altLang="zh-TW" sz="2000" dirty="0" smtClean="0">
                <a:solidFill>
                  <a:schemeClr val="bg2"/>
                </a:solidFill>
              </a:rPr>
              <a:t>&gt;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#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include</a:t>
            </a:r>
            <a:r>
              <a:rPr lang="en-US" altLang="zh-TW" sz="2000" dirty="0" smtClean="0">
                <a:solidFill>
                  <a:schemeClr val="bg2"/>
                </a:solidFill>
              </a:rPr>
              <a:t> &lt;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math.h</a:t>
            </a:r>
            <a:r>
              <a:rPr lang="en-US" altLang="zh-TW" sz="2000" dirty="0" smtClean="0">
                <a:solidFill>
                  <a:schemeClr val="bg2"/>
                </a:solidFill>
              </a:rPr>
              <a:t>&gt;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#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define</a:t>
            </a:r>
            <a:r>
              <a:rPr lang="en-US" altLang="zh-TW" sz="2000" dirty="0" smtClean="0">
                <a:solidFill>
                  <a:schemeClr val="bg2"/>
                </a:solidFill>
              </a:rPr>
              <a:t> MAX_SIZE 101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altLang="zh-TW" sz="2000" dirty="0" smtClean="0">
                <a:solidFill>
                  <a:schemeClr val="bg2"/>
                </a:solidFill>
              </a:rPr>
              <a:t>#</a:t>
            </a:r>
            <a:r>
              <a:rPr lang="fr-FR" altLang="zh-TW" sz="2000" b="1" dirty="0" smtClean="0">
                <a:solidFill>
                  <a:schemeClr val="bg2"/>
                </a:solidFill>
              </a:rPr>
              <a:t>define</a:t>
            </a:r>
            <a:r>
              <a:rPr lang="fr-FR" altLang="zh-TW" sz="2000" dirty="0" smtClean="0">
                <a:solidFill>
                  <a:schemeClr val="bg2"/>
                </a:solidFill>
              </a:rPr>
              <a:t> SWAP(x, y, t) ((t) = (x), (x) = (y), (y) = (t))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void</a:t>
            </a:r>
            <a:r>
              <a:rPr lang="en-US" altLang="zh-TW" sz="2000" dirty="0" smtClean="0">
                <a:solidFill>
                  <a:schemeClr val="bg2"/>
                </a:solidFill>
              </a:rPr>
              <a:t> sort(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[],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);        /*  selection sort  */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void</a:t>
            </a:r>
            <a:r>
              <a:rPr lang="en-US" altLang="zh-TW" sz="2000" dirty="0" smtClean="0">
                <a:solidFill>
                  <a:schemeClr val="bg2"/>
                </a:solidFill>
              </a:rPr>
              <a:t> main(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void</a:t>
            </a:r>
            <a:r>
              <a:rPr lang="en-US" altLang="zh-TW" sz="2000" dirty="0" smtClean="0">
                <a:solidFill>
                  <a:schemeClr val="bg2"/>
                </a:solidFill>
              </a:rPr>
              <a:t>){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, n;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list[MAX_SIZE];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(“Enter the number of numbers to generate: “);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scanf</a:t>
            </a:r>
            <a:r>
              <a:rPr lang="en-US" altLang="zh-TW" sz="2000" dirty="0" smtClean="0">
                <a:solidFill>
                  <a:schemeClr val="bg2"/>
                </a:solidFill>
              </a:rPr>
              <a:t>(“%d”, &amp;n);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if</a:t>
            </a:r>
            <a:r>
              <a:rPr lang="en-US" altLang="zh-TW" sz="2000" dirty="0" smtClean="0">
                <a:solidFill>
                  <a:schemeClr val="bg2"/>
                </a:solidFill>
              </a:rPr>
              <a:t>( n &lt; 1 || n &gt; MAX_SIZE){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 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fprintf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(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stderr</a:t>
            </a:r>
            <a:r>
              <a:rPr lang="en-US" altLang="zh-TW" sz="2000" dirty="0" smtClean="0">
                <a:solidFill>
                  <a:schemeClr val="bg2"/>
                </a:solidFill>
              </a:rPr>
              <a:t>, “Improper value of n\n”);        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    exit</a:t>
            </a:r>
            <a:r>
              <a:rPr lang="en-US" altLang="zh-TW" sz="2000" dirty="0" smtClean="0">
                <a:solidFill>
                  <a:schemeClr val="bg2"/>
                </a:solidFill>
              </a:rPr>
              <a:t>(EXIT_FAILURE);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	}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399120-ADA2-4E14-A5B0-8239A2BF488B}" type="slidenum">
              <a:rPr lang="zh-TW" altLang="en-US" smtClean="0"/>
              <a:pPr/>
              <a:t>13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7"/>
          <p:cNvSpPr>
            <a:spLocks noChangeArrowheads="1"/>
          </p:cNvSpPr>
          <p:nvPr/>
        </p:nvSpPr>
        <p:spPr bwMode="auto">
          <a:xfrm>
            <a:off x="792163" y="3903663"/>
            <a:ext cx="7772400" cy="28606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850900" y="236538"/>
            <a:ext cx="7772400" cy="604837"/>
          </a:xfrm>
        </p:spPr>
        <p:txBody>
          <a:bodyPr/>
          <a:lstStyle/>
          <a:p>
            <a:r>
              <a:rPr lang="en-US" altLang="zh-TW" sz="4400" dirty="0" smtClean="0"/>
              <a:t>Selection Sort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1.4)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163" y="1057275"/>
            <a:ext cx="7772400" cy="2789238"/>
          </a:xfr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for</a:t>
            </a:r>
            <a:r>
              <a:rPr lang="en-US" altLang="zh-TW" sz="2000" dirty="0" smtClean="0">
                <a:solidFill>
                  <a:schemeClr val="bg2"/>
                </a:solidFill>
              </a:rPr>
              <a:t>(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= 0;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&lt; n ;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++) {    /*  randomly generate numbers  */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  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 =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rand</a:t>
            </a:r>
            <a:r>
              <a:rPr lang="en-US" altLang="zh-TW" sz="2000" dirty="0" smtClean="0">
                <a:solidFill>
                  <a:schemeClr val="bg2"/>
                </a:solidFill>
              </a:rPr>
              <a:t>( ) % 1000;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  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(“%d ”,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]);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}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sort(list, n);</a:t>
            </a:r>
            <a:endParaRPr lang="zh-TW" altLang="zh-TW" sz="2000" b="1" dirty="0" smtClean="0">
              <a:solidFill>
                <a:srgbClr val="FF0000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(“\n Sorted array:\n “);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for</a:t>
            </a:r>
            <a:r>
              <a:rPr lang="en-US" altLang="zh-TW" sz="2000" dirty="0" smtClean="0">
                <a:solidFill>
                  <a:schemeClr val="bg2"/>
                </a:solidFill>
              </a:rPr>
              <a:t>(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= 0;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&lt; n ;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++)       /*  print out sorted numbers */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 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(“%d ”,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]);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(“\n”);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void</a:t>
            </a:r>
            <a:r>
              <a:rPr lang="en-US" altLang="zh-TW" sz="2000" dirty="0" smtClean="0">
                <a:solidFill>
                  <a:schemeClr val="bg2"/>
                </a:solidFill>
              </a:rPr>
              <a:t> sort(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list[],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n){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</a:t>
            </a:r>
            <a:r>
              <a:rPr lang="en-US" altLang="zh-TW" sz="2000" b="1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, j, min, temp;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for</a:t>
            </a:r>
            <a:r>
              <a:rPr lang="en-US" altLang="zh-TW" sz="2000" dirty="0" smtClean="0">
                <a:solidFill>
                  <a:schemeClr val="bg2"/>
                </a:solidFill>
              </a:rPr>
              <a:t>(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= 0;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&lt; n ;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++)  {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min =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for</a:t>
            </a:r>
            <a:r>
              <a:rPr lang="en-US" altLang="zh-TW" sz="2000" dirty="0" smtClean="0">
                <a:solidFill>
                  <a:schemeClr val="bg2"/>
                </a:solidFill>
              </a:rPr>
              <a:t>(j =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+ 1 ; j &lt; n ; j++) 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  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if</a:t>
            </a:r>
            <a:r>
              <a:rPr lang="en-US" altLang="zh-TW" sz="2000" dirty="0" smtClean="0">
                <a:solidFill>
                  <a:schemeClr val="bg2"/>
                </a:solidFill>
              </a:rPr>
              <a:t>(list[j] &lt; list[min])    min = j;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SWAP(list[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], list[min], temp);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}</a:t>
            </a:r>
            <a:endParaRPr lang="zh-TW" altLang="zh-TW" sz="2000" dirty="0" smtClean="0">
              <a:solidFill>
                <a:schemeClr val="bg2"/>
              </a:solidFill>
            </a:endParaRPr>
          </a:p>
          <a:p>
            <a:pPr>
              <a:lnSpc>
                <a:spcPts val="2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}</a:t>
            </a:r>
            <a:endParaRPr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2048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29573-98C5-45C7-A491-5FA0C1CABC85}" type="slidenum">
              <a:rPr lang="zh-TW" altLang="en-US" smtClean="0"/>
              <a:pPr/>
              <a:t>14</a:t>
            </a:fld>
            <a:endParaRPr lang="en-US" altLang="zh-TW" smtClean="0"/>
          </a:p>
        </p:txBody>
      </p:sp>
      <p:sp>
        <p:nvSpPr>
          <p:cNvPr id="20486" name="矩形 4"/>
          <p:cNvSpPr>
            <a:spLocks noChangeArrowheads="1"/>
          </p:cNvSpPr>
          <p:nvPr/>
        </p:nvSpPr>
        <p:spPr bwMode="auto">
          <a:xfrm>
            <a:off x="1043608" y="4560156"/>
            <a:ext cx="4423741" cy="1805018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1331640" y="5157192"/>
            <a:ext cx="3684877" cy="576064"/>
          </a:xfrm>
          <a:prstGeom prst="rect">
            <a:avLst/>
          </a:prstGeom>
          <a:noFill/>
          <a:ln w="28575" algn="ctr">
            <a:solidFill>
              <a:schemeClr val="accent1">
                <a:lumMod val="2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09625" y="1143000"/>
            <a:ext cx="7162800" cy="5165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TW" sz="2000" dirty="0" smtClean="0">
              <a:solidFill>
                <a:schemeClr val="bg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[0]	[1]	[2]	[3]	[4]	[5]	[6]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 8	14	 26	30	 43	 50	52</a:t>
            </a:r>
          </a:p>
          <a:p>
            <a:pPr lvl="2" eaLnBrk="1" hangingPunct="1">
              <a:buFontTx/>
              <a:buNone/>
            </a:pPr>
            <a:endParaRPr lang="en-US" altLang="zh-TW" sz="2000" dirty="0" smtClean="0">
              <a:solidFill>
                <a:schemeClr val="bg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TW" sz="2000" u="sng" dirty="0" smtClean="0">
                <a:solidFill>
                  <a:schemeClr val="bg2"/>
                </a:solidFill>
              </a:rPr>
              <a:t>left   right   middle   list[middle]  :  </a:t>
            </a:r>
            <a:r>
              <a:rPr lang="en-US" altLang="zh-TW" sz="2000" u="sng" dirty="0" err="1" smtClean="0">
                <a:solidFill>
                  <a:schemeClr val="bg2"/>
                </a:solidFill>
              </a:rPr>
              <a:t>searchnum</a:t>
            </a:r>
            <a:endParaRPr lang="en-US" altLang="zh-TW" sz="2000" u="sng" dirty="0" smtClean="0">
              <a:solidFill>
                <a:schemeClr val="bg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0       6          3	          30          &lt;         </a:t>
            </a:r>
            <a:r>
              <a:rPr lang="en-US" altLang="zh-TW" sz="2000" b="1" dirty="0" smtClean="0">
                <a:solidFill>
                  <a:srgbClr val="D60E47"/>
                </a:solidFill>
              </a:rPr>
              <a:t>43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4       6          5               50           &gt;    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43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4       4          4               43          = =  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43</a:t>
            </a:r>
            <a:r>
              <a:rPr lang="en-US" altLang="zh-TW" sz="2000" dirty="0" smtClean="0">
                <a:solidFill>
                  <a:schemeClr val="bg2"/>
                </a:solidFill>
              </a:rPr>
              <a:t>				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0       6          3            30             &gt;         </a:t>
            </a:r>
            <a:r>
              <a:rPr lang="en-US" altLang="zh-TW" sz="2000" b="1" dirty="0" smtClean="0">
                <a:solidFill>
                  <a:srgbClr val="D60E47"/>
                </a:solidFill>
              </a:rPr>
              <a:t>18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0       2          1            14             &lt;     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18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2       2          2            26             &gt;     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18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2       1          - </a:t>
            </a:r>
            <a:r>
              <a:rPr lang="en-US" altLang="zh-TW" sz="2000" dirty="0" smtClean="0">
                <a:solidFill>
                  <a:srgbClr val="D60E47"/>
                </a:solidFill>
              </a:rPr>
              <a:t>(not found)</a:t>
            </a:r>
          </a:p>
        </p:txBody>
      </p:sp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E83333-3F78-45F0-B629-926EDC99CCEF}" type="slidenum">
              <a:rPr lang="zh-TW" altLang="en-US" smtClean="0"/>
              <a:pPr/>
              <a:t>15</a:t>
            </a:fld>
            <a:endParaRPr lang="en-US" altLang="zh-TW" smtClean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641475" y="4227513"/>
            <a:ext cx="5110163" cy="0"/>
          </a:xfrm>
          <a:prstGeom prst="line">
            <a:avLst/>
          </a:prstGeom>
          <a:noFill/>
          <a:ln w="38100" cmpd="dbl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08088" y="381000"/>
            <a:ext cx="62023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Binary search</a:t>
            </a:r>
            <a:endParaRPr lang="zh-TW" altLang="en-US" b="1" u="sng" dirty="0"/>
          </a:p>
        </p:txBody>
      </p:sp>
      <p:cxnSp>
        <p:nvCxnSpPr>
          <p:cNvPr id="21510" name="直線接點 6"/>
          <p:cNvCxnSpPr>
            <a:cxnSpLocks noChangeShapeType="1"/>
          </p:cNvCxnSpPr>
          <p:nvPr/>
        </p:nvCxnSpPr>
        <p:spPr bwMode="auto">
          <a:xfrm>
            <a:off x="1641475" y="1901825"/>
            <a:ext cx="6065838" cy="0"/>
          </a:xfrm>
          <a:prstGeom prst="line">
            <a:avLst/>
          </a:prstGeom>
          <a:noFill/>
          <a:ln w="9525" algn="ctr">
            <a:solidFill>
              <a:srgbClr val="090230"/>
            </a:solidFill>
            <a:round/>
            <a:headEnd/>
            <a:tailEnd/>
          </a:ln>
        </p:spPr>
      </p:cxnSp>
      <p:sp>
        <p:nvSpPr>
          <p:cNvPr id="7" name="動作按鈕: 下一項 6">
            <a:hlinkClick r:id="rId2" action="ppaction://hlinksldjump" highlightClick="1"/>
          </p:cNvPr>
          <p:cNvSpPr/>
          <p:nvPr/>
        </p:nvSpPr>
        <p:spPr bwMode="auto">
          <a:xfrm>
            <a:off x="7972425" y="5762171"/>
            <a:ext cx="561975" cy="304800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35050" y="1681163"/>
            <a:ext cx="6888163" cy="3481387"/>
          </a:xfr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lvl="2" indent="-779463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while (there are more integers to check) {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    middle  =  (left  +  right)  /  2;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    if (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sz="2400" dirty="0" smtClean="0">
                <a:solidFill>
                  <a:schemeClr val="bg2"/>
                </a:solidFill>
              </a:rPr>
              <a:t> &lt; list[middle])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             right  =  middle  -  1;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    else  if  (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sz="2400" dirty="0" smtClean="0">
                <a:solidFill>
                  <a:schemeClr val="bg2"/>
                </a:solidFill>
              </a:rPr>
              <a:t>  = =  list[middle])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                     return  middle;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    else  left   =  middle  +  1;</a:t>
            </a:r>
          </a:p>
          <a:p>
            <a:pPr lvl="2" indent="-779463" eaLnBrk="1" hangingPunct="1">
              <a:buFontTx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 }</a:t>
            </a: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A92A6-D20A-44A7-8EC5-58664EA7FAF8}" type="slidenum">
              <a:rPr lang="zh-TW" altLang="en-US" smtClean="0"/>
              <a:pPr/>
              <a:t>16</a:t>
            </a:fld>
            <a:endParaRPr lang="en-US" altLang="zh-TW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35050" y="517525"/>
            <a:ext cx="71929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Searching a sorted list </a:t>
            </a:r>
            <a:r>
              <a:rPr lang="en-US" altLang="zh-TW" sz="2000" b="1" u="sng" dirty="0"/>
              <a:t>(</a:t>
            </a:r>
            <a:r>
              <a:rPr lang="en-US" altLang="zh-TW" sz="2000" b="1" u="sng" dirty="0" err="1"/>
              <a:t>Prog</a:t>
            </a:r>
            <a:r>
              <a:rPr lang="en-US" altLang="zh-TW" sz="2000" b="1" u="sng" dirty="0"/>
              <a:t>. 1.5)</a:t>
            </a:r>
            <a:endParaRPr lang="zh-TW" altLang="en-US" b="1" u="sng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6375" y="537368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[8]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[9]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13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22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45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48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56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62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73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95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547688"/>
            <a:ext cx="7772400" cy="800100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Comparison of two integers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17513" y="1570038"/>
            <a:ext cx="8534400" cy="45894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Macro version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#define COMPARE (x, y)  (((x) &lt; (y)) ? -1: ((x) = = (y)) ? 0: 1)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Function version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compare (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x,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y){ 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sz="2000" dirty="0" smtClean="0">
                <a:solidFill>
                  <a:srgbClr val="FF0000"/>
                </a:solidFill>
              </a:rPr>
              <a:t>  /* compare s and y, return </a:t>
            </a:r>
            <a:r>
              <a:rPr lang="en-US" altLang="zh-TW" sz="2000" dirty="0" smtClean="0">
                <a:solidFill>
                  <a:srgbClr val="090230"/>
                </a:solidFill>
              </a:rPr>
              <a:t>-1 for less than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0 for equal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en-US" altLang="zh-TW" sz="2000" dirty="0" smtClean="0">
                <a:solidFill>
                  <a:schemeClr val="bg1"/>
                </a:solidFill>
              </a:rPr>
              <a:t>1 for greater </a:t>
            </a:r>
            <a:r>
              <a:rPr lang="en-US" altLang="zh-TW" sz="2000" dirty="0" smtClean="0">
                <a:solidFill>
                  <a:srgbClr val="FF0000"/>
                </a:solidFill>
              </a:rPr>
              <a:t>*/</a:t>
            </a:r>
            <a:br>
              <a:rPr lang="en-US" altLang="zh-TW" sz="2000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      if (x &lt; y) return -1;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      else if (x = = y) return 0;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             else return 1;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 }</a:t>
            </a:r>
            <a:r>
              <a:rPr lang="en-US" altLang="zh-TW" dirty="0" smtClean="0">
                <a:solidFill>
                  <a:schemeClr val="bg2"/>
                </a:solidFill>
              </a:rPr>
              <a:t/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</a:t>
            </a:r>
          </a:p>
        </p:txBody>
      </p:sp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A46792-E03D-46C3-9419-D65F878B6FCF}" type="slidenum">
              <a:rPr lang="zh-TW" altLang="en-US" smtClean="0"/>
              <a:pPr/>
              <a:t>17</a:t>
            </a:fld>
            <a:endParaRPr lang="en-US" altLang="zh-TW" smtClean="0"/>
          </a:p>
        </p:txBody>
      </p:sp>
      <p:sp>
        <p:nvSpPr>
          <p:cNvPr id="5" name="矩形 4"/>
          <p:cNvSpPr/>
          <p:nvPr/>
        </p:nvSpPr>
        <p:spPr bwMode="auto">
          <a:xfrm>
            <a:off x="868363" y="3213481"/>
            <a:ext cx="7407275" cy="2225418"/>
          </a:xfrm>
          <a:prstGeom prst="rect">
            <a:avLst/>
          </a:prstGeom>
          <a:solidFill>
            <a:schemeClr val="accent4">
              <a:lumMod val="25000"/>
              <a:alpha val="30196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68363" y="1975303"/>
            <a:ext cx="8083550" cy="427137"/>
          </a:xfrm>
          <a:prstGeom prst="rect">
            <a:avLst/>
          </a:prstGeom>
          <a:solidFill>
            <a:schemeClr val="accent4">
              <a:lumMod val="25000"/>
              <a:alpha val="30196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41338"/>
            <a:ext cx="7772400" cy="7699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Searching an ordered list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1.7)</a:t>
            </a:r>
            <a:endParaRPr lang="zh-TW" alt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1665288"/>
            <a:ext cx="7956550" cy="5045075"/>
          </a:xfr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</a:rPr>
              <a:t>binsearch</a:t>
            </a:r>
            <a:r>
              <a:rPr lang="en-US" altLang="zh-TW" dirty="0" smtClean="0">
                <a:solidFill>
                  <a:schemeClr val="bg2"/>
                </a:solidFill>
              </a:rPr>
              <a:t> (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list[],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left,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right){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/* search list[0]≦list[1]≦…≦list[n-1] for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sz="2000" dirty="0"/>
              <a:t>,</a:t>
            </a:r>
            <a:endParaRPr lang="en-US" altLang="zh-TW" sz="2000" dirty="0" smtClean="0">
              <a:solidFill>
                <a:schemeClr val="bg2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return its position if found, </a:t>
            </a:r>
            <a:r>
              <a:rPr lang="en-US" altLang="zh-TW" sz="2000" dirty="0"/>
              <a:t>o</a:t>
            </a:r>
            <a:r>
              <a:rPr lang="en-US" altLang="zh-TW" sz="2000" dirty="0" smtClean="0">
                <a:solidFill>
                  <a:schemeClr val="bg2"/>
                </a:solidFill>
              </a:rPr>
              <a:t>therwise return -1        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   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middle;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while (left &lt;= right) {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middle = (left + right) / 2;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switch (COMPARE (list[middle], </a:t>
            </a:r>
            <a:r>
              <a:rPr lang="en-US" altLang="zh-TW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dirty="0" smtClean="0">
                <a:solidFill>
                  <a:schemeClr val="bg2"/>
                </a:solidFill>
              </a:rPr>
              <a:t>)) {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case -1 : left = middle + 1;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case 0  : return middle;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case 1  : right = middle - 1;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}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}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return -1;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3EEFA2-65ED-4FAA-BBAB-99C2307F926F}" type="slidenum">
              <a:rPr lang="zh-TW" altLang="en-US" smtClean="0"/>
              <a:pPr/>
              <a:t>18</a:t>
            </a:fld>
            <a:endParaRPr lang="en-US" altLang="zh-TW" smtClean="0"/>
          </a:p>
        </p:txBody>
      </p:sp>
      <p:sp>
        <p:nvSpPr>
          <p:cNvPr id="24581" name="矩形 5"/>
          <p:cNvSpPr>
            <a:spLocks noChangeArrowheads="1"/>
          </p:cNvSpPr>
          <p:nvPr/>
        </p:nvSpPr>
        <p:spPr bwMode="auto">
          <a:xfrm>
            <a:off x="1003300" y="3061138"/>
            <a:ext cx="7470775" cy="2676525"/>
          </a:xfrm>
          <a:prstGeom prst="rect">
            <a:avLst/>
          </a:prstGeom>
          <a:solidFill>
            <a:srgbClr val="CC0000">
              <a:alpha val="16863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25606" name="矩形 6"/>
          <p:cNvSpPr>
            <a:spLocks noChangeArrowheads="1"/>
          </p:cNvSpPr>
          <p:nvPr/>
        </p:nvSpPr>
        <p:spPr bwMode="auto">
          <a:xfrm>
            <a:off x="1448625" y="3730301"/>
            <a:ext cx="6754813" cy="1642916"/>
          </a:xfrm>
          <a:prstGeom prst="rect">
            <a:avLst/>
          </a:prstGeom>
          <a:solidFill>
            <a:srgbClr val="FFFF00">
              <a:alpha val="23137"/>
            </a:srgbClr>
          </a:solidFill>
          <a:ln w="9525" algn="ctr">
            <a:solidFill>
              <a:schemeClr val="accent1">
                <a:lumMod val="2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31838" y="1318984"/>
            <a:ext cx="7772400" cy="33559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Algorithms are implemented as functions in C.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Indeed functions are the primary vehicle used to divide a large program into manageable pieces.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Make the program easier to read, and, the functions can be tested separately, increase the probability that it will run correctly.</a:t>
            </a:r>
          </a:p>
        </p:txBody>
      </p:sp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53F25-3AB0-494A-A605-8CF2C0F3DB0C}" type="slidenum">
              <a:rPr lang="zh-TW" altLang="en-US" smtClean="0"/>
              <a:pPr/>
              <a:t>19</a:t>
            </a:fld>
            <a:endParaRPr lang="en-US" altLang="zh-TW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44563" y="365125"/>
            <a:ext cx="73430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 smtClean="0"/>
              <a:t>Algorithm’s implementation</a:t>
            </a:r>
            <a:endParaRPr lang="zh-TW" alt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19100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System Life Cycle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95713" y="1397904"/>
            <a:ext cx="8015778" cy="485049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dirty="0" smtClean="0">
                <a:solidFill>
                  <a:schemeClr val="bg2"/>
                </a:solidFill>
              </a:rPr>
              <a:t>假設學生已具 </a:t>
            </a:r>
            <a:r>
              <a:rPr lang="en-US" altLang="zh-TW" dirty="0" smtClean="0">
                <a:solidFill>
                  <a:schemeClr val="bg2"/>
                </a:solidFill>
              </a:rPr>
              <a:t>structured programming </a:t>
            </a:r>
            <a:r>
              <a:rPr lang="zh-TW" altLang="en-US" dirty="0" smtClean="0">
                <a:solidFill>
                  <a:schemeClr val="bg2"/>
                </a:solidFill>
              </a:rPr>
              <a:t>基礎。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Programming </a:t>
            </a:r>
            <a:r>
              <a:rPr lang="zh-TW" altLang="en-US" dirty="0" smtClean="0">
                <a:solidFill>
                  <a:schemeClr val="bg2"/>
                </a:solidFill>
              </a:rPr>
              <a:t>不只是 </a:t>
            </a:r>
            <a:r>
              <a:rPr lang="en-US" altLang="zh-TW" dirty="0" smtClean="0">
                <a:solidFill>
                  <a:schemeClr val="bg2"/>
                </a:solidFill>
              </a:rPr>
              <a:t>coding</a:t>
            </a:r>
            <a:r>
              <a:rPr lang="zh-TW" altLang="en-US" dirty="0" smtClean="0">
                <a:solidFill>
                  <a:schemeClr val="bg2"/>
                </a:solidFill>
              </a:rPr>
              <a:t>，</a:t>
            </a:r>
            <a:r>
              <a:rPr lang="en-US" altLang="zh-TW" dirty="0" smtClean="0">
                <a:solidFill>
                  <a:schemeClr val="bg2"/>
                </a:solidFill>
              </a:rPr>
              <a:t>good programmers </a:t>
            </a:r>
            <a:r>
              <a:rPr lang="zh-TW" altLang="en-US" dirty="0" smtClean="0">
                <a:solidFill>
                  <a:schemeClr val="bg2"/>
                </a:solidFill>
              </a:rPr>
              <a:t>會將大型的程式視為一 </a:t>
            </a:r>
            <a:r>
              <a:rPr lang="en-US" altLang="zh-TW" dirty="0" smtClean="0">
                <a:solidFill>
                  <a:schemeClr val="bg2"/>
                </a:solidFill>
              </a:rPr>
              <a:t>system</a:t>
            </a:r>
            <a:r>
              <a:rPr lang="zh-TW" altLang="en-US" dirty="0" smtClean="0">
                <a:solidFill>
                  <a:schemeClr val="bg2"/>
                </a:solidFill>
              </a:rPr>
              <a:t>，它包含許多複雜的、會相互影響的部分。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System</a:t>
            </a:r>
            <a:r>
              <a:rPr lang="zh-TW" altLang="en-US" dirty="0" smtClean="0">
                <a:solidFill>
                  <a:schemeClr val="bg2"/>
                </a:solidFill>
              </a:rPr>
              <a:t> 從發展到寫成程式的整個過程 </a:t>
            </a:r>
            <a:r>
              <a:rPr lang="en-US" altLang="zh-TW" dirty="0" smtClean="0">
                <a:solidFill>
                  <a:schemeClr val="bg2"/>
                </a:solidFill>
              </a:rPr>
              <a:t>-- </a:t>
            </a:r>
            <a:r>
              <a:rPr lang="en-US" altLang="zh-TW" dirty="0" smtClean="0">
                <a:solidFill>
                  <a:srgbClr val="FF0000"/>
                </a:solidFill>
              </a:rPr>
              <a:t>system life cycle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requirements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dirty="0" smtClean="0">
                <a:solidFill>
                  <a:schemeClr val="bg2"/>
                </a:solidFill>
              </a:rPr>
              <a:t>analysis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dirty="0" smtClean="0">
                <a:solidFill>
                  <a:schemeClr val="bg2"/>
                </a:solidFill>
              </a:rPr>
              <a:t>design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dirty="0" smtClean="0">
                <a:solidFill>
                  <a:schemeClr val="bg2"/>
                </a:solidFill>
              </a:rPr>
              <a:t>coding </a:t>
            </a:r>
            <a:r>
              <a:rPr lang="zh-TW" altLang="en-US" dirty="0" smtClean="0">
                <a:solidFill>
                  <a:schemeClr val="bg2"/>
                </a:solidFill>
              </a:rPr>
              <a:t>以及 </a:t>
            </a:r>
            <a:r>
              <a:rPr lang="en-US" altLang="zh-TW" dirty="0" smtClean="0">
                <a:solidFill>
                  <a:schemeClr val="bg2"/>
                </a:solidFill>
              </a:rPr>
              <a:t>verification</a:t>
            </a:r>
            <a:r>
              <a:rPr lang="zh-TW" altLang="en-US" dirty="0" smtClean="0">
                <a:solidFill>
                  <a:schemeClr val="bg2"/>
                </a:solidFill>
              </a:rPr>
              <a:t> 等階段。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documentation</a:t>
            </a:r>
            <a:r>
              <a:rPr lang="zh-TW" altLang="en-US" dirty="0" smtClean="0">
                <a:solidFill>
                  <a:schemeClr val="bg2"/>
                </a:solidFill>
              </a:rPr>
              <a:t>：</a:t>
            </a:r>
            <a:r>
              <a:rPr lang="en-US" altLang="zh-TW" dirty="0" smtClean="0">
                <a:solidFill>
                  <a:schemeClr val="bg2"/>
                </a:solidFill>
              </a:rPr>
              <a:t>user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dirty="0" smtClean="0">
                <a:solidFill>
                  <a:schemeClr val="bg2"/>
                </a:solidFill>
              </a:rPr>
              <a:t>system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dirty="0" smtClean="0">
                <a:solidFill>
                  <a:schemeClr val="bg2"/>
                </a:solidFill>
              </a:rPr>
              <a:t>and technical documentations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Requirements</a:t>
            </a:r>
            <a:r>
              <a:rPr lang="en-US" altLang="zh-TW" dirty="0" smtClean="0">
                <a:solidFill>
                  <a:schemeClr val="bg2"/>
                </a:solidFill>
              </a:rPr>
              <a:t> (Goals)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功能</a:t>
            </a:r>
            <a:r>
              <a:rPr lang="zh-TW" altLang="en-US" dirty="0"/>
              <a:t>性</a:t>
            </a:r>
            <a:r>
              <a:rPr lang="zh-TW" altLang="en-US" dirty="0" smtClean="0"/>
              <a:t>需求 </a:t>
            </a:r>
            <a:r>
              <a:rPr lang="en-US" altLang="zh-TW" dirty="0" smtClean="0">
                <a:solidFill>
                  <a:schemeClr val="bg2"/>
                </a:solidFill>
              </a:rPr>
              <a:t>vs. </a:t>
            </a:r>
            <a:r>
              <a:rPr lang="zh-TW" altLang="en-US" dirty="0" smtClean="0">
                <a:solidFill>
                  <a:schemeClr val="bg2"/>
                </a:solidFill>
              </a:rPr>
              <a:t>非功能性需求。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A set of specifications that </a:t>
            </a:r>
            <a:r>
              <a:rPr lang="en-US" altLang="zh-TW" dirty="0" smtClean="0">
                <a:solidFill>
                  <a:srgbClr val="FF0000"/>
                </a:solidFill>
              </a:rPr>
              <a:t>define the purpose of the project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Describe the information that given (input) and the results (output)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無法嚴謹定義規格，但須盡可能地考慮所有的情況。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Backward approach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C2962-2035-4DA1-B9A2-D1DBA5DD871A}" type="slidenum">
              <a:rPr lang="zh-TW" altLang="en-US" smtClean="0"/>
              <a:pPr/>
              <a:t>2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31838" y="1231900"/>
            <a:ext cx="7772400" cy="252070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Functions can call themselves</a:t>
            </a:r>
            <a:r>
              <a:rPr lang="zh-TW" altLang="en-US" dirty="0" smtClean="0">
                <a:solidFill>
                  <a:schemeClr val="bg2"/>
                </a:solidFill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direct</a:t>
            </a:r>
            <a:r>
              <a:rPr lang="en-US" altLang="zh-TW" dirty="0" smtClean="0">
                <a:solidFill>
                  <a:schemeClr val="bg2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recursion</a:t>
            </a:r>
            <a:r>
              <a:rPr lang="en-US" altLang="zh-TW" dirty="0" smtClean="0">
                <a:solidFill>
                  <a:schemeClr val="bg2"/>
                </a:solidFill>
              </a:rPr>
              <a:t>) or they may call other functions that invoke the calling function again (</a:t>
            </a:r>
            <a:r>
              <a:rPr lang="en-US" altLang="zh-TW" dirty="0" smtClean="0">
                <a:solidFill>
                  <a:srgbClr val="FF0000"/>
                </a:solidFill>
              </a:rPr>
              <a:t>indirect recursion</a:t>
            </a:r>
            <a:r>
              <a:rPr lang="en-US" altLang="zh-TW" dirty="0" smtClean="0">
                <a:solidFill>
                  <a:schemeClr val="bg2"/>
                </a:solidFill>
              </a:rPr>
              <a:t>).</a:t>
            </a:r>
          </a:p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Recursive chains</a:t>
            </a:r>
          </a:p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We should express a recursive algorithm when the problem itself is defined recursively.</a:t>
            </a:r>
            <a:endParaRPr lang="zh-TW" altLang="zh-TW" dirty="0" smtClean="0">
              <a:solidFill>
                <a:schemeClr val="bg2"/>
              </a:solidFill>
            </a:endParaRPr>
          </a:p>
        </p:txBody>
      </p:sp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53F25-3AB0-494A-A605-8CF2C0F3DB0C}" type="slidenum">
              <a:rPr lang="zh-TW" altLang="en-US" smtClean="0"/>
              <a:pPr/>
              <a:t>20</a:t>
            </a:fld>
            <a:endParaRPr lang="en-US" altLang="zh-TW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104217" y="365125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Recursive Algorithms</a:t>
            </a:r>
            <a:endParaRPr lang="zh-TW" altLang="en-US" b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78408" y="3918862"/>
            <a:ext cx="3570510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b(formal parameters)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 { ...  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   a(arguments);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 } /* end b */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91371" y="3918862"/>
            <a:ext cx="3467780" cy="132343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a(formal parameters)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 { ...   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   b(arguments);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latin typeface="Courier New" pitchFamily="49" charset="0"/>
              </a:rPr>
              <a:t> } /* end a */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779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4400" dirty="0" smtClean="0">
                <a:solidFill>
                  <a:srgbClr val="002A56"/>
                </a:solidFill>
                <a:latin typeface="標楷體" pitchFamily="65" charset="-120"/>
              </a:rPr>
              <a:t>遞迴的本質</a:t>
            </a:r>
            <a:endParaRPr lang="zh-TW" altLang="en-US" sz="4400" dirty="0" smtClean="0">
              <a:solidFill>
                <a:srgbClr val="002A56"/>
              </a:solidFill>
              <a:latin typeface="標楷體" pitchFamily="65" charset="-12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 bwMode="auto">
          <a:xfrm>
            <a:off x="611188" y="1196975"/>
            <a:ext cx="8075612" cy="32298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zh-TW" dirty="0" smtClean="0">
                <a:solidFill>
                  <a:schemeClr val="bg2"/>
                </a:solidFill>
              </a:rPr>
              <a:t>使用遞迴方法解決的問題都有下列的特徵︰</a:t>
            </a:r>
          </a:p>
          <a:p>
            <a:pPr lvl="1">
              <a:buClr>
                <a:srgbClr val="002A56"/>
              </a:buClr>
            </a:pPr>
            <a:r>
              <a:rPr lang="zh-TW" altLang="zh-TW" dirty="0" smtClean="0">
                <a:solidFill>
                  <a:schemeClr val="bg2"/>
                </a:solidFill>
              </a:rPr>
              <a:t>問題都有</a:t>
            </a:r>
            <a:r>
              <a:rPr lang="zh-TW" altLang="zh-TW" u="sng" dirty="0" smtClean="0">
                <a:solidFill>
                  <a:schemeClr val="bg2"/>
                </a:solidFill>
              </a:rPr>
              <a:t>一或多個簡單案例</a:t>
            </a:r>
            <a:r>
              <a:rPr lang="zh-TW" altLang="en-US" u="sng" dirty="0" smtClean="0">
                <a:solidFill>
                  <a:schemeClr val="bg2"/>
                </a:solidFill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</a:rPr>
              <a:t>(simple case)</a:t>
            </a:r>
            <a:r>
              <a:rPr lang="zh-TW" altLang="zh-TW" dirty="0" smtClean="0">
                <a:solidFill>
                  <a:schemeClr val="bg2"/>
                </a:solidFill>
              </a:rPr>
              <a:t>，有直接、非遞迴性的解決方法。</a:t>
            </a:r>
          </a:p>
          <a:p>
            <a:pPr lvl="1">
              <a:buClr>
                <a:srgbClr val="002A56"/>
              </a:buClr>
            </a:pPr>
            <a:r>
              <a:rPr lang="zh-TW" altLang="zh-TW" dirty="0" smtClean="0">
                <a:solidFill>
                  <a:schemeClr val="bg2"/>
                </a:solidFill>
              </a:rPr>
              <a:t>其它案例可以重新定義為較接近問題的簡單案例。</a:t>
            </a:r>
          </a:p>
          <a:p>
            <a:pPr lvl="1">
              <a:buClr>
                <a:srgbClr val="002A56"/>
              </a:buClr>
            </a:pPr>
            <a:r>
              <a:rPr lang="zh-TW" altLang="zh-TW" dirty="0" smtClean="0">
                <a:solidFill>
                  <a:schemeClr val="bg2"/>
                </a:solidFill>
              </a:rPr>
              <a:t>每次要解決這些重新定義的程序就呼叫遞迴函式，整個問題最後會縮減為簡單案例，而且相當容易解決。</a:t>
            </a:r>
          </a:p>
          <a:p>
            <a:pPr eaLnBrk="1" hangingPunct="1"/>
            <a:r>
              <a:rPr lang="zh-TW" altLang="zh-TW" dirty="0" smtClean="0">
                <a:solidFill>
                  <a:schemeClr val="bg2"/>
                </a:solidFill>
              </a:rPr>
              <a:t>簡單案例︰有已知之簡單解法的問題情況。</a:t>
            </a:r>
          </a:p>
          <a:p>
            <a:pPr eaLnBrk="1" hangingPunct="1"/>
            <a:r>
              <a:rPr lang="zh-TW" altLang="zh-TW" dirty="0" smtClean="0">
                <a:solidFill>
                  <a:schemeClr val="bg2"/>
                </a:solidFill>
              </a:rPr>
              <a:t>遞迴演算法通常包含一個</a:t>
            </a:r>
            <a:r>
              <a:rPr lang="en-US" altLang="zh-TW" dirty="0" smtClean="0">
                <a:solidFill>
                  <a:schemeClr val="bg2"/>
                </a:solidFill>
              </a:rPr>
              <a:t> if </a:t>
            </a:r>
            <a:r>
              <a:rPr lang="zh-TW" altLang="zh-TW" dirty="0" smtClean="0">
                <a:solidFill>
                  <a:schemeClr val="bg2"/>
                </a:solidFill>
              </a:rPr>
              <a:t>敘述，格式如下︰</a:t>
            </a:r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B9B2EC-26FB-432F-9CDA-B0358D316275}" type="slidenum">
              <a:rPr lang="en-US" altLang="zh-TW" smtClean="0">
                <a:ea typeface="新細明體" pitchFamily="-48" charset="-120"/>
              </a:rPr>
              <a:pPr/>
              <a:t>21</a:t>
            </a:fld>
            <a:endParaRPr lang="en-US" altLang="zh-TW" smtClean="0">
              <a:ea typeface="新細明體" pitchFamily="-48" charset="-120"/>
            </a:endParaRPr>
          </a:p>
        </p:txBody>
      </p:sp>
      <p:sp>
        <p:nvSpPr>
          <p:cNvPr id="10245" name="文字方塊 4"/>
          <p:cNvSpPr txBox="1">
            <a:spLocks noChangeArrowheads="1"/>
          </p:cNvSpPr>
          <p:nvPr/>
        </p:nvSpPr>
        <p:spPr bwMode="auto">
          <a:xfrm>
            <a:off x="1979613" y="4324571"/>
            <a:ext cx="3600450" cy="1554272"/>
          </a:xfrm>
          <a:prstGeom prst="rect">
            <a:avLst/>
          </a:prstGeom>
          <a:solidFill>
            <a:srgbClr val="FFFF99"/>
          </a:solidFill>
          <a:ln w="9525" cap="rnd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b="1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if</a:t>
            </a:r>
            <a:r>
              <a:rPr lang="en-US" altLang="zh-TW" sz="2000" b="1" dirty="0" smtClean="0">
                <a:latin typeface="+mn-lt"/>
                <a:ea typeface="標楷體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 </a:t>
            </a:r>
            <a:r>
              <a:rPr lang="zh-TW" altLang="zh-TW" sz="2000" b="1" dirty="0" smtClean="0">
                <a:solidFill>
                  <a:srgbClr val="2F05DF"/>
                </a:solidFill>
                <a:latin typeface="+mn-lt"/>
                <a:ea typeface="標楷體" pitchFamily="65" charset="-120"/>
              </a:rPr>
              <a:t>這是一個簡單案例</a:t>
            </a: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solidFill>
                  <a:srgbClr val="2F05DF"/>
                </a:solidFill>
                <a:latin typeface="+mn-lt"/>
                <a:ea typeface="標楷體" pitchFamily="65" charset="-120"/>
              </a:rPr>
              <a:t>    </a:t>
            </a:r>
            <a:r>
              <a:rPr lang="zh-TW" altLang="zh-TW" sz="2000" b="1" dirty="0">
                <a:solidFill>
                  <a:srgbClr val="2F05DF"/>
                </a:solidFill>
                <a:latin typeface="+mn-lt"/>
                <a:ea typeface="標楷體" pitchFamily="65" charset="-120"/>
              </a:rPr>
              <a:t>解決它</a:t>
            </a:r>
          </a:p>
          <a:p>
            <a:pPr>
              <a:spcBef>
                <a:spcPts val="600"/>
              </a:spcBef>
            </a:pPr>
            <a:r>
              <a:rPr lang="en-US" altLang="zh-TW" sz="2000" b="1" i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else</a:t>
            </a:r>
            <a:endParaRPr lang="zh-TW" altLang="zh-TW" sz="2000" b="1" dirty="0">
              <a:solidFill>
                <a:srgbClr val="FF0000"/>
              </a:solidFill>
              <a:latin typeface="+mn-lt"/>
              <a:ea typeface="標楷體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</a:t>
            </a:r>
            <a:r>
              <a:rPr lang="zh-TW" altLang="zh-TW" sz="2000" b="1" dirty="0">
                <a:solidFill>
                  <a:srgbClr val="002060"/>
                </a:solidFill>
                <a:latin typeface="+mn-lt"/>
                <a:ea typeface="標楷體" pitchFamily="65" charset="-120"/>
              </a:rPr>
              <a:t>使用遞迴重新定義問題</a:t>
            </a:r>
            <a:endParaRPr lang="zh-TW" altLang="en-US" sz="2000" b="1" dirty="0">
              <a:solidFill>
                <a:srgbClr val="002060"/>
              </a:solidFill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>
              <a:ea typeface="新細明體" pitchFamily="-48" charset="-120"/>
            </a:endParaRPr>
          </a:p>
        </p:txBody>
      </p:sp>
      <p:pic>
        <p:nvPicPr>
          <p:cNvPr id="11267" name="Picture 3" descr="10-1g"/>
          <p:cNvPicPr>
            <a:picLocks noChangeAspect="1" noChangeArrowheads="1"/>
          </p:cNvPicPr>
          <p:nvPr/>
        </p:nvPicPr>
        <p:blipFill>
          <a:blip r:embed="rId2" cstate="print"/>
          <a:srcRect t="17345"/>
          <a:stretch>
            <a:fillRect/>
          </a:stretch>
        </p:blipFill>
        <p:spPr bwMode="auto">
          <a:xfrm>
            <a:off x="755650" y="4209156"/>
            <a:ext cx="7777163" cy="18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文字方塊 3"/>
          <p:cNvSpPr txBox="1">
            <a:spLocks noChangeArrowheads="1"/>
          </p:cNvSpPr>
          <p:nvPr/>
        </p:nvSpPr>
        <p:spPr bwMode="auto">
          <a:xfrm>
            <a:off x="395288" y="1313087"/>
            <a:ext cx="8280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zh-TW" altLang="zh-TW" sz="2400" dirty="0" smtClean="0">
                <a:latin typeface="+mn-lt"/>
                <a:ea typeface="標楷體" pitchFamily="65" charset="-120"/>
              </a:rPr>
              <a:t>假設有一個大小為 </a:t>
            </a:r>
            <a:r>
              <a:rPr lang="en-US" altLang="zh-TW" sz="2400" dirty="0" smtClean="0">
                <a:latin typeface="+mn-lt"/>
                <a:ea typeface="標楷體" pitchFamily="65" charset="-120"/>
              </a:rPr>
              <a:t>n </a:t>
            </a:r>
            <a:r>
              <a:rPr lang="zh-TW" altLang="zh-TW" sz="2400" dirty="0" smtClean="0">
                <a:latin typeface="+mn-lt"/>
                <a:ea typeface="標楷體" pitchFamily="65" charset="-120"/>
              </a:rPr>
              <a:t>的問題</a:t>
            </a:r>
            <a:r>
              <a:rPr lang="zh-TW" altLang="en-US" sz="2400" dirty="0" smtClean="0">
                <a:latin typeface="+mn-lt"/>
                <a:ea typeface="標楷體" pitchFamily="65" charset="-120"/>
              </a:rPr>
              <a:t>。</a:t>
            </a:r>
            <a:endParaRPr lang="en-US" altLang="zh-TW" sz="2400" dirty="0" smtClean="0">
              <a:latin typeface="+mn-lt"/>
              <a:ea typeface="標楷體" pitchFamily="65" charset="-120"/>
            </a:endParaRPr>
          </a:p>
          <a:p>
            <a:pPr marL="630238" lvl="1" indent="-268288"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zh-TW" sz="2000" dirty="0" smtClean="0">
                <a:latin typeface="+mn-lt"/>
                <a:ea typeface="標楷體" pitchFamily="65" charset="-120"/>
              </a:rPr>
              <a:t>我們可將此問題切割成大小為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 1 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的可解決問題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 (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簡單案例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) </a:t>
            </a:r>
            <a:r>
              <a:rPr lang="zh-TW" altLang="en-US" sz="2000" dirty="0" smtClean="0">
                <a:latin typeface="+mn-lt"/>
                <a:ea typeface="標楷體" pitchFamily="65" charset="-120"/>
              </a:rPr>
              <a:t>，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以及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/>
            </a:r>
            <a:br>
              <a:rPr lang="en-US" altLang="zh-TW" sz="2000" dirty="0" smtClean="0">
                <a:latin typeface="+mn-lt"/>
                <a:ea typeface="標楷體" pitchFamily="65" charset="-120"/>
              </a:rPr>
            </a:br>
            <a:r>
              <a:rPr lang="zh-TW" altLang="zh-TW" sz="2000" dirty="0" smtClean="0">
                <a:latin typeface="+mn-lt"/>
                <a:ea typeface="標楷體" pitchFamily="65" charset="-120"/>
              </a:rPr>
              <a:t>一個大小為 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+mn-lt"/>
                <a:ea typeface="標楷體" pitchFamily="65" charset="-120"/>
                <a:sym typeface="Symbol" pitchFamily="18" charset="2"/>
              </a:rPr>
              <a:t>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1 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的問題。</a:t>
            </a:r>
            <a:endParaRPr lang="en-US" altLang="zh-TW" sz="2000" dirty="0" smtClean="0">
              <a:latin typeface="+mn-lt"/>
              <a:ea typeface="標楷體" pitchFamily="65" charset="-120"/>
            </a:endParaRPr>
          </a:p>
          <a:p>
            <a:pPr marL="630238" lvl="1" indent="-268288"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zh-TW" sz="2000" dirty="0" smtClean="0">
                <a:latin typeface="+mn-lt"/>
                <a:ea typeface="標楷體" pitchFamily="65" charset="-120"/>
              </a:rPr>
              <a:t>然後再將 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+mn-lt"/>
                <a:ea typeface="標楷體" pitchFamily="65" charset="-120"/>
                <a:sym typeface="Symbol" pitchFamily="18" charset="2"/>
              </a:rPr>
              <a:t>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1 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的問題切割成大小為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 1 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的問題</a:t>
            </a:r>
            <a:r>
              <a:rPr lang="zh-TW" altLang="en-US" sz="2000" dirty="0" smtClean="0">
                <a:latin typeface="+mn-lt"/>
                <a:ea typeface="標楷體" pitchFamily="65" charset="-120"/>
              </a:rPr>
              <a:t>，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以及一個大小為 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+mn-lt"/>
                <a:ea typeface="標楷體" pitchFamily="65" charset="-120"/>
                <a:sym typeface="Symbol" pitchFamily="18" charset="2"/>
              </a:rPr>
              <a:t>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2 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的問題</a:t>
            </a:r>
            <a:r>
              <a:rPr lang="zh-TW" altLang="en-US" sz="2000" dirty="0" smtClean="0">
                <a:latin typeface="+mn-lt"/>
                <a:ea typeface="標楷體" pitchFamily="65" charset="-120"/>
              </a:rPr>
              <a:t>。</a:t>
            </a:r>
            <a:endParaRPr lang="en-US" altLang="zh-TW" sz="2000" dirty="0" smtClean="0">
              <a:latin typeface="+mn-lt"/>
              <a:ea typeface="標楷體" pitchFamily="65" charset="-120"/>
            </a:endParaRPr>
          </a:p>
          <a:p>
            <a:pPr marL="630238" lvl="1" indent="-268288">
              <a:spcBef>
                <a:spcPct val="20000"/>
              </a:spcBef>
              <a:buFont typeface="Wingdings" pitchFamily="2" charset="2"/>
              <a:buChar char="Ø"/>
            </a:pPr>
            <a:r>
              <a:rPr lang="zh-TW" altLang="zh-TW" sz="2000" dirty="0" smtClean="0">
                <a:latin typeface="+mn-lt"/>
                <a:ea typeface="標楷體" pitchFamily="65" charset="-120"/>
              </a:rPr>
              <a:t>再進一步切割。如果將問題切割 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+mn-lt"/>
                <a:ea typeface="標楷體" pitchFamily="65" charset="-120"/>
                <a:sym typeface="Symbol" pitchFamily="18" charset="2"/>
              </a:rPr>
              <a:t>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1 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次，最後會得到 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n 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個大小為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 1 </a:t>
            </a:r>
            <a:r>
              <a:rPr lang="zh-TW" altLang="zh-TW" sz="2000" dirty="0" smtClean="0">
                <a:latin typeface="+mn-lt"/>
                <a:ea typeface="標楷體" pitchFamily="65" charset="-120"/>
              </a:rPr>
              <a:t>的問題，而且每一個都可以解決。</a:t>
            </a:r>
            <a:endParaRPr lang="zh-TW" altLang="en-US" sz="2000" dirty="0" smtClean="0">
              <a:latin typeface="+mn-lt"/>
              <a:ea typeface="標楷體" pitchFamily="65" charset="-120"/>
            </a:endParaRPr>
          </a:p>
        </p:txBody>
      </p:sp>
      <p:sp>
        <p:nvSpPr>
          <p:cNvPr id="11269" name="標題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706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4400" dirty="0" smtClean="0">
                <a:solidFill>
                  <a:srgbClr val="002A56"/>
                </a:solidFill>
                <a:latin typeface="+mn-lt"/>
              </a:rPr>
              <a:t>將問題切割成較小的問題</a:t>
            </a:r>
            <a:endParaRPr lang="zh-TW" altLang="en-US" sz="4400" dirty="0" smtClean="0">
              <a:solidFill>
                <a:srgbClr val="002A56"/>
              </a:solidFill>
              <a:latin typeface="+mn-lt"/>
            </a:endParaRP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76574F-FBEA-4B30-B603-51AB99746E62}" type="slidenum">
              <a:rPr lang="en-US" altLang="zh-TW" smtClean="0">
                <a:ea typeface="新細明體" pitchFamily="-48" charset="-120"/>
              </a:rPr>
              <a:pPr/>
              <a:t>22</a:t>
            </a:fld>
            <a:endParaRPr lang="en-US" altLang="zh-TW" smtClean="0">
              <a:ea typeface="新細明體" pitchFamily="-4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6"/>
          <p:cNvSpPr>
            <a:spLocks noChangeArrowheads="1"/>
          </p:cNvSpPr>
          <p:nvPr/>
        </p:nvSpPr>
        <p:spPr bwMode="auto">
          <a:xfrm>
            <a:off x="1855055" y="2624447"/>
            <a:ext cx="6847167" cy="73254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1016004" y="1094692"/>
            <a:ext cx="7772400" cy="2938689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Definition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	</a:t>
            </a:r>
            <a:r>
              <a:rPr lang="en-US" altLang="zh-TW" sz="2000" dirty="0" smtClean="0">
                <a:solidFill>
                  <a:schemeClr val="bg2"/>
                </a:solidFill>
              </a:rPr>
              <a:t>if  (n  &lt;=  0)  then n! = 1;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		       else n! = n *  (n - 1) * (n - 2) * … * 3 * 2 * 1;</a:t>
            </a:r>
          </a:p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Recursive definition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	</a:t>
            </a:r>
            <a:r>
              <a:rPr lang="en-US" altLang="zh-TW" sz="2000" dirty="0" smtClean="0">
                <a:solidFill>
                  <a:schemeClr val="bg2"/>
                </a:solidFill>
              </a:rPr>
              <a:t>if  (n  &lt;=  0) then n! = 1;  /* </a:t>
            </a:r>
            <a:r>
              <a:rPr lang="en-US" altLang="zh-TW" sz="2000" dirty="0" smtClean="0">
                <a:solidFill>
                  <a:srgbClr val="FF0000"/>
                </a:solidFill>
              </a:rPr>
              <a:t>simple case</a:t>
            </a:r>
            <a:r>
              <a:rPr lang="en-US" altLang="zh-TW" sz="2000" dirty="0" smtClean="0">
                <a:solidFill>
                  <a:schemeClr val="bg2"/>
                </a:solidFill>
              </a:rPr>
              <a:t> or </a:t>
            </a:r>
            <a:r>
              <a:rPr lang="en-US" altLang="zh-TW" sz="2000" dirty="0" smtClean="0">
                <a:solidFill>
                  <a:srgbClr val="FF0000"/>
                </a:solidFill>
              </a:rPr>
              <a:t>boundary condition </a:t>
            </a:r>
            <a:r>
              <a:rPr lang="en-US" altLang="zh-TW" sz="2000" dirty="0" smtClean="0"/>
              <a:t>*/</a:t>
            </a:r>
            <a:br>
              <a:rPr lang="en-US" altLang="zh-TW" sz="2000" dirty="0" smtClean="0"/>
            </a:br>
            <a:r>
              <a:rPr lang="en-US" altLang="zh-TW" sz="2000" dirty="0" smtClean="0"/>
              <a:t>		      </a:t>
            </a:r>
            <a:r>
              <a:rPr lang="en-US" altLang="zh-TW" sz="2000" dirty="0" smtClean="0">
                <a:solidFill>
                  <a:schemeClr val="bg2"/>
                </a:solidFill>
              </a:rPr>
              <a:t>else n! = n *  (n - 1) !;</a:t>
            </a:r>
            <a:endParaRPr lang="zh-TW" alt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altLang="zh-TW" dirty="0"/>
              <a:t>R</a:t>
            </a:r>
            <a:r>
              <a:rPr lang="en-US" altLang="zh-TW" dirty="0" smtClean="0">
                <a:solidFill>
                  <a:schemeClr val="bg2"/>
                </a:solidFill>
              </a:rPr>
              <a:t>ecursive C function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endParaRPr lang="en-US" altLang="zh-TW" sz="2000" dirty="0" smtClean="0">
              <a:solidFill>
                <a:schemeClr val="bg2"/>
              </a:solidFill>
            </a:endParaRP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981F8-80DC-4894-837D-3D5DCE45B847}" type="slidenum">
              <a:rPr lang="zh-TW" altLang="en-US" smtClean="0"/>
              <a:pPr/>
              <a:t>23</a:t>
            </a:fld>
            <a:endParaRPr lang="en-US" altLang="zh-TW" dirty="0" smtClean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914400" y="173038"/>
            <a:ext cx="74374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The factorial function n!</a:t>
            </a:r>
            <a:endParaRPr lang="zh-TW" altLang="en-US" b="1" u="sng" dirty="0"/>
          </a:p>
        </p:txBody>
      </p:sp>
      <p:sp>
        <p:nvSpPr>
          <p:cNvPr id="6" name="矩形 5"/>
          <p:cNvSpPr/>
          <p:nvPr/>
        </p:nvSpPr>
        <p:spPr bwMode="auto">
          <a:xfrm>
            <a:off x="1855055" y="1501092"/>
            <a:ext cx="6291418" cy="743344"/>
          </a:xfrm>
          <a:prstGeom prst="rect">
            <a:avLst/>
          </a:prstGeom>
          <a:solidFill>
            <a:schemeClr val="tx1">
              <a:lumMod val="75000"/>
              <a:alpha val="30196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828064" y="3855025"/>
            <a:ext cx="3889377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factorial(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n)</a:t>
            </a:r>
          </a:p>
          <a:p>
            <a:pPr eaLnBrk="1" hangingPunct="1"/>
            <a:r>
              <a:rPr lang="en-US" altLang="zh-TW" sz="20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/>
              <a:t>      if (n  &lt;=  0) return  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/>
              <a:t>      else return  n * factorial (n - 1);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046865" y="5219341"/>
            <a:ext cx="455114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 factorial (const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n)</a:t>
            </a:r>
            <a:br>
              <a:rPr lang="en-US" altLang="zh-TW" sz="2000" dirty="0" smtClean="0"/>
            </a:br>
            <a:r>
              <a:rPr lang="en-US" altLang="zh-TW" sz="2000" dirty="0" smtClean="0"/>
              <a:t>{</a:t>
            </a:r>
            <a:br>
              <a:rPr lang="en-US" altLang="zh-TW" sz="2000" dirty="0" smtClean="0"/>
            </a:br>
            <a:r>
              <a:rPr lang="en-US" altLang="zh-TW" sz="2000" dirty="0" smtClean="0"/>
              <a:t>   return ((n &lt;= 0) ? 1 : n * factorial (n - 1));</a:t>
            </a:r>
            <a:br>
              <a:rPr lang="en-US" altLang="zh-TW" sz="2000" dirty="0" smtClean="0"/>
            </a:b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2286648" y="5786593"/>
            <a:ext cx="625939" cy="348952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>
              <a:ea typeface="新細明體" pitchFamily="-48" charset="-120"/>
            </a:endParaRPr>
          </a:p>
        </p:txBody>
      </p:sp>
      <p:pic>
        <p:nvPicPr>
          <p:cNvPr id="27651" name="Picture 3" descr="10-11g"/>
          <p:cNvPicPr>
            <a:picLocks noChangeAspect="1" noChangeArrowheads="1"/>
          </p:cNvPicPr>
          <p:nvPr/>
        </p:nvPicPr>
        <p:blipFill>
          <a:blip r:embed="rId2" cstate="print"/>
          <a:srcRect l="22701"/>
          <a:stretch>
            <a:fillRect/>
          </a:stretch>
        </p:blipFill>
        <p:spPr bwMode="auto">
          <a:xfrm>
            <a:off x="958005" y="1144812"/>
            <a:ext cx="68326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標題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dirty="0" smtClean="0">
                <a:solidFill>
                  <a:srgbClr val="002A56"/>
                </a:solidFill>
                <a:latin typeface="標楷體" panose="03000509000000000000" pitchFamily="65" charset="-120"/>
              </a:rPr>
              <a:t>遞迴</a:t>
            </a:r>
            <a:r>
              <a:rPr lang="zh-TW" altLang="en-US" dirty="0" smtClean="0">
                <a:solidFill>
                  <a:srgbClr val="002A56"/>
                </a:solidFill>
                <a:latin typeface="標楷體" panose="03000509000000000000" pitchFamily="65" charset="-120"/>
              </a:rPr>
              <a:t>式階乘</a:t>
            </a:r>
            <a:r>
              <a:rPr lang="zh-TW" altLang="zh-TW" dirty="0" smtClean="0">
                <a:solidFill>
                  <a:srgbClr val="002A56"/>
                </a:solidFill>
                <a:latin typeface="標楷體" panose="03000509000000000000" pitchFamily="65" charset="-120"/>
              </a:rPr>
              <a:t>函式</a:t>
            </a:r>
            <a:endParaRPr lang="zh-TW" altLang="en-US" dirty="0" smtClean="0">
              <a:solidFill>
                <a:srgbClr val="002A56"/>
              </a:solidFill>
              <a:latin typeface="標楷體" panose="03000509000000000000" pitchFamily="65" charset="-120"/>
            </a:endParaRPr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7757C-0616-4290-9D12-BD7035BFE696}" type="slidenum">
              <a:rPr lang="en-US" altLang="zh-TW" smtClean="0">
                <a:ea typeface="新細明體" pitchFamily="-48" charset="-120"/>
              </a:rPr>
              <a:pPr/>
              <a:t>24</a:t>
            </a:fld>
            <a:endParaRPr lang="en-US" altLang="zh-TW" smtClean="0">
              <a:ea typeface="新細明體" pitchFamily="-4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74305" y="1028700"/>
            <a:ext cx="4551141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 factorial (const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n)</a:t>
            </a:r>
            <a:br>
              <a:rPr lang="en-US" altLang="zh-TW" sz="2000" dirty="0" smtClean="0"/>
            </a:br>
            <a:r>
              <a:rPr lang="en-US" altLang="zh-TW" sz="2000" dirty="0" smtClean="0"/>
              <a:t>{</a:t>
            </a:r>
            <a:br>
              <a:rPr lang="en-US" altLang="zh-TW" sz="2000" dirty="0" smtClean="0"/>
            </a:br>
            <a:r>
              <a:rPr lang="en-US" altLang="zh-TW" sz="2000" dirty="0" smtClean="0"/>
              <a:t>   return ((n &lt;= 0) ? 1 : n * factorial (n - 1));</a:t>
            </a:r>
            <a:br>
              <a:rPr lang="en-US" altLang="zh-TW" sz="2000" dirty="0" smtClean="0"/>
            </a:b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201" y="4630057"/>
            <a:ext cx="245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fact = factorial(3);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53F25-3AB0-494A-A605-8CF2C0F3DB0C}" type="slidenum">
              <a:rPr lang="zh-TW" altLang="en-US" smtClean="0"/>
              <a:pPr/>
              <a:t>25</a:t>
            </a:fld>
            <a:endParaRPr lang="en-US" altLang="zh-TW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60675" y="365125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 smtClean="0"/>
              <a:t>Binomial coefficients</a:t>
            </a:r>
            <a:endParaRPr lang="zh-TW" altLang="en-US" b="1" u="sng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3077029" y="1570037"/>
          <a:ext cx="3425371" cy="83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方程式" r:id="rId3" imgW="2273040" imgH="520560" progId="Equation.3">
                  <p:embed/>
                </p:oleObj>
              </mc:Choice>
              <mc:Fallback>
                <p:oleObj name="方程式" r:id="rId3" imgW="2273040" imgH="520560" progId="Equation.3">
                  <p:embed/>
                  <p:pic>
                    <p:nvPicPr>
                      <p:cNvPr id="0" name="Picture 2" descr="畫布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029" y="1570037"/>
                        <a:ext cx="3425371" cy="839333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2481941" y="3228296"/>
          <a:ext cx="5442857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name="方程式" r:id="rId6" imgW="3441600" imgH="1917360" progId="Equation.3">
                  <p:embed/>
                </p:oleObj>
              </mc:Choice>
              <mc:Fallback>
                <p:oleObj name="方程式" r:id="rId6" imgW="3441600" imgH="1917360" progId="Equation.3">
                  <p:embed/>
                  <p:pic>
                    <p:nvPicPr>
                      <p:cNvPr id="0" name="Picture 3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941" y="3228296"/>
                        <a:ext cx="5442857" cy="2382837"/>
                      </a:xfrm>
                      <a:prstGeom prst="rect">
                        <a:avLst/>
                      </a:pr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70392" y="1450975"/>
            <a:ext cx="777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  <a:t>Definition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70392" y="2641600"/>
            <a:ext cx="7772400" cy="43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  <a:t>Recursive definition</a:t>
            </a: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53F25-3AB0-494A-A605-8CF2C0F3DB0C}" type="slidenum">
              <a:rPr lang="zh-TW" altLang="en-US" smtClean="0"/>
              <a:pPr/>
              <a:t>26</a:t>
            </a:fld>
            <a:endParaRPr lang="en-US" altLang="zh-TW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60675" y="365125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 smtClean="0"/>
              <a:t>Binomial coefficients</a:t>
            </a:r>
            <a:endParaRPr lang="zh-TW" altLang="en-US" b="1" u="sng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70392" y="1450975"/>
            <a:ext cx="777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70392" y="1349377"/>
            <a:ext cx="7772400" cy="46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  <a:t>The recursive C function</a:t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</a:b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53022" y="1915896"/>
            <a:ext cx="5370285" cy="2677656"/>
          </a:xfrm>
          <a:prstGeom prst="rect">
            <a:avLst/>
          </a:prstGeom>
          <a:solidFill>
            <a:srgbClr val="FFFF99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bc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n,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m){</a:t>
            </a:r>
          </a:p>
          <a:p>
            <a:r>
              <a:rPr lang="en-US" altLang="zh-TW" sz="2400" dirty="0" smtClean="0"/>
              <a:t>    if (n == 0 &amp;&amp; m &gt;0) </a:t>
            </a:r>
          </a:p>
          <a:p>
            <a:r>
              <a:rPr lang="en-US" altLang="zh-TW" sz="2400" dirty="0" smtClean="0"/>
              <a:t>             return 0;</a:t>
            </a:r>
          </a:p>
          <a:p>
            <a:r>
              <a:rPr lang="en-US" altLang="zh-TW" sz="2400" dirty="0" smtClean="0"/>
              <a:t>    if (n &gt;= 0 &amp;&amp; m == 0) </a:t>
            </a:r>
          </a:p>
          <a:p>
            <a:r>
              <a:rPr lang="en-US" altLang="zh-TW" sz="2400" dirty="0" smtClean="0"/>
              <a:t>             return 1;</a:t>
            </a:r>
          </a:p>
          <a:p>
            <a:r>
              <a:rPr lang="en-US" altLang="zh-TW" sz="2400" dirty="0" smtClean="0"/>
              <a:t>    return(</a:t>
            </a:r>
            <a:r>
              <a:rPr lang="en-US" altLang="zh-TW" sz="2400" dirty="0" err="1" smtClean="0"/>
              <a:t>bc</a:t>
            </a:r>
            <a:r>
              <a:rPr lang="en-US" altLang="zh-TW" sz="2400" dirty="0" smtClean="0"/>
              <a:t>(n-1, m) + </a:t>
            </a:r>
            <a:r>
              <a:rPr lang="en-US" altLang="zh-TW" sz="2400" dirty="0" err="1" smtClean="0"/>
              <a:t>bc</a:t>
            </a:r>
            <a:r>
              <a:rPr lang="en-US" altLang="zh-TW" sz="2400" dirty="0" smtClean="0"/>
              <a:t>(n-1, m-1));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53F25-3AB0-494A-A605-8CF2C0F3DB0C}" type="slidenum">
              <a:rPr lang="zh-TW" altLang="en-US" smtClean="0"/>
              <a:pPr/>
              <a:t>27</a:t>
            </a:fld>
            <a:endParaRPr lang="en-US" altLang="zh-TW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46161" y="365125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 smtClean="0"/>
              <a:t>Binomial coefficients</a:t>
            </a:r>
            <a:endParaRPr lang="zh-TW" altLang="en-US" b="1" u="sng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70392" y="1450975"/>
            <a:ext cx="777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70392" y="1349377"/>
            <a:ext cx="7772400" cy="46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  <a:t>The iterative C function</a:t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</a:b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509479" y="1872389"/>
            <a:ext cx="6574978" cy="2246769"/>
          </a:xfrm>
          <a:prstGeom prst="rect">
            <a:avLst/>
          </a:prstGeom>
          <a:solidFill>
            <a:srgbClr val="FFFF99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Factorial(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k){</a:t>
            </a:r>
          </a:p>
          <a:p>
            <a:r>
              <a:rPr lang="en-US" altLang="zh-TW" sz="2000" dirty="0" smtClean="0"/>
              <a:t>     return (k &lt;= 1) ? 1 : k * Factorial(k-1);</a:t>
            </a:r>
          </a:p>
          <a:p>
            <a:r>
              <a:rPr lang="en-US" altLang="zh-TW" sz="2000" dirty="0" smtClean="0"/>
              <a:t>}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BinomialCoeff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m){</a:t>
            </a:r>
          </a:p>
          <a:p>
            <a:r>
              <a:rPr lang="en-US" altLang="zh-TW" sz="2000" dirty="0" smtClean="0"/>
              <a:t>     return Factorial(n) / (Factorial(m) * Factorial(n - m));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0392" y="4977936"/>
            <a:ext cx="7772400" cy="46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en-US" altLang="zh-TW" sz="2400" kern="0" noProof="0" dirty="0" smtClean="0">
                <a:latin typeface="+mn-lt"/>
                <a:ea typeface="標楷體" pitchFamily="65" charset="-120"/>
              </a:rPr>
              <a:t>Function call</a:t>
            </a: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  <a:t/>
            </a:r>
            <a:b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標楷體" pitchFamily="65" charset="-120"/>
                <a:cs typeface="+mn-cs"/>
              </a:rPr>
            </a:br>
            <a:endParaRPr kumimoji="1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標楷體" pitchFamily="65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09479" y="5442857"/>
            <a:ext cx="4717150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bc</a:t>
            </a:r>
            <a:r>
              <a:rPr lang="en-US" altLang="zh-TW" sz="2000" dirty="0" smtClean="0">
                <a:solidFill>
                  <a:srgbClr val="FF0000"/>
                </a:solidFill>
              </a:rPr>
              <a:t> =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BinomialCoeff</a:t>
            </a:r>
            <a:r>
              <a:rPr lang="en-US" altLang="zh-TW" sz="2000" dirty="0" smtClean="0">
                <a:solidFill>
                  <a:srgbClr val="FF0000"/>
                </a:solidFill>
              </a:rPr>
              <a:t>(4, 3);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1009650" y="1174750"/>
            <a:ext cx="7543800" cy="487770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The Fibonacci numbers are defined as 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</a:t>
            </a:r>
            <a:r>
              <a:rPr lang="en-US" altLang="zh-TW" i="1" dirty="0" smtClean="0">
                <a:solidFill>
                  <a:schemeClr val="bg2"/>
                </a:solidFill>
              </a:rPr>
              <a:t>f</a:t>
            </a:r>
            <a:r>
              <a:rPr lang="en-US" altLang="zh-TW" baseline="-25000" dirty="0" smtClean="0">
                <a:solidFill>
                  <a:schemeClr val="bg2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 = 0, </a:t>
            </a:r>
            <a:r>
              <a:rPr lang="en-US" altLang="zh-TW" i="1" dirty="0" smtClean="0">
                <a:solidFill>
                  <a:schemeClr val="bg2"/>
                </a:solidFill>
              </a:rPr>
              <a:t>f</a:t>
            </a:r>
            <a:r>
              <a:rPr lang="en-US" altLang="zh-TW" baseline="-25000" dirty="0" smtClean="0">
                <a:solidFill>
                  <a:schemeClr val="bg2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 = 1, and</a:t>
            </a:r>
            <a:r>
              <a:rPr lang="en-US" altLang="zh-TW" i="1" dirty="0" smtClean="0">
                <a:solidFill>
                  <a:schemeClr val="bg2"/>
                </a:solidFill>
              </a:rPr>
              <a:t> f</a:t>
            </a:r>
            <a:r>
              <a:rPr lang="en-US" altLang="zh-TW" baseline="-25000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 = </a:t>
            </a:r>
            <a:r>
              <a:rPr lang="en-US" altLang="zh-TW" i="1" dirty="0" smtClean="0">
                <a:solidFill>
                  <a:schemeClr val="bg2"/>
                </a:solidFill>
              </a:rPr>
              <a:t>f</a:t>
            </a:r>
            <a:r>
              <a:rPr lang="en-US" altLang="zh-TW" baseline="-25000" dirty="0" smtClean="0">
                <a:solidFill>
                  <a:schemeClr val="bg2"/>
                </a:solidFill>
              </a:rPr>
              <a:t>n-1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i="1" dirty="0" smtClean="0">
                <a:solidFill>
                  <a:schemeClr val="bg2"/>
                </a:solidFill>
              </a:rPr>
              <a:t>f</a:t>
            </a:r>
            <a:r>
              <a:rPr lang="en-US" altLang="zh-TW" baseline="-25000" dirty="0" smtClean="0">
                <a:solidFill>
                  <a:schemeClr val="bg2"/>
                </a:solidFill>
              </a:rPr>
              <a:t>n-2</a:t>
            </a:r>
            <a:r>
              <a:rPr lang="en-US" altLang="zh-TW" dirty="0" smtClean="0">
                <a:solidFill>
                  <a:schemeClr val="bg2"/>
                </a:solidFill>
              </a:rPr>
              <a:t> for  n &gt; 1. 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Such as 0, 1, 1, 2, 3, 5, 8, 13, 21, 34, …</a:t>
            </a:r>
          </a:p>
          <a:p>
            <a:pPr lvl="2" eaLnBrk="1" hangingPunct="1"/>
            <a:endParaRPr lang="en-US" altLang="zh-TW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The recursive C function to compute </a:t>
            </a:r>
            <a:r>
              <a:rPr lang="en-US" altLang="zh-TW" i="1" dirty="0" smtClean="0">
                <a:solidFill>
                  <a:schemeClr val="bg2"/>
                </a:solidFill>
              </a:rPr>
              <a:t>f</a:t>
            </a:r>
            <a:r>
              <a:rPr lang="en-US" altLang="zh-TW" baseline="-25000" dirty="0" smtClean="0">
                <a:solidFill>
                  <a:schemeClr val="bg2"/>
                </a:solidFill>
              </a:rPr>
              <a:t>n</a:t>
            </a:r>
            <a:br>
              <a:rPr lang="en-US" altLang="zh-TW" baseline="-25000" dirty="0" smtClean="0">
                <a:solidFill>
                  <a:schemeClr val="bg2"/>
                </a:solidFill>
              </a:rPr>
            </a:br>
            <a:endParaRPr lang="en-US" altLang="zh-TW" baseline="-25000" dirty="0" smtClean="0">
              <a:solidFill>
                <a:schemeClr val="bg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     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 Fib(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 n){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   if  (n  &lt;=  0)  return  0;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   else if  (n  = =  1)  return  1;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   else return  Fib(n - 1) + Fib(n - 2);</a:t>
            </a:r>
          </a:p>
          <a:p>
            <a:pPr lvl="2" eaLnBrk="1" hangingPunct="1">
              <a:buFontTx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}    </a:t>
            </a:r>
          </a:p>
        </p:txBody>
      </p:sp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3CC97-61A3-45B5-B2B1-BFFC5EF03F15}" type="slidenum">
              <a:rPr lang="zh-TW" altLang="en-US" smtClean="0"/>
              <a:pPr/>
              <a:t>28</a:t>
            </a:fld>
            <a:endParaRPr lang="en-US" altLang="zh-TW" smtClean="0"/>
          </a:p>
        </p:txBody>
      </p:sp>
      <p:sp>
        <p:nvSpPr>
          <p:cNvPr id="27652" name="Text Box 1028"/>
          <p:cNvSpPr txBox="1">
            <a:spLocks noChangeArrowheads="1"/>
          </p:cNvSpPr>
          <p:nvPr/>
        </p:nvSpPr>
        <p:spPr bwMode="auto">
          <a:xfrm>
            <a:off x="419100" y="350838"/>
            <a:ext cx="8134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Fibonacci numbers</a:t>
            </a:r>
            <a:endParaRPr lang="zh-TW" altLang="en-US" b="1" u="sng" dirty="0"/>
          </a:p>
        </p:txBody>
      </p:sp>
      <p:sp>
        <p:nvSpPr>
          <p:cNvPr id="5" name="矩形 4"/>
          <p:cNvSpPr/>
          <p:nvPr/>
        </p:nvSpPr>
        <p:spPr bwMode="auto">
          <a:xfrm>
            <a:off x="1901825" y="3295650"/>
            <a:ext cx="5681663" cy="2389188"/>
          </a:xfrm>
          <a:prstGeom prst="rect">
            <a:avLst/>
          </a:prstGeom>
          <a:solidFill>
            <a:schemeClr val="accent4">
              <a:lumMod val="25000"/>
              <a:alpha val="30196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80418"/>
            <a:ext cx="7772400" cy="2477182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bg2"/>
                </a:solidFill>
              </a:rPr>
              <a:t>定義</a:t>
            </a:r>
          </a:p>
          <a:p>
            <a:pPr lvl="1" eaLnBrk="1" hangingPunct="1"/>
            <a:r>
              <a:rPr lang="zh-TW" altLang="en-US" dirty="0" smtClean="0">
                <a:solidFill>
                  <a:schemeClr val="bg2"/>
                </a:solidFill>
              </a:rPr>
              <a:t>有</a:t>
            </a:r>
            <a:r>
              <a:rPr lang="en-US" altLang="en-US" dirty="0" smtClean="0">
                <a:solidFill>
                  <a:schemeClr val="bg2"/>
                </a:solidFill>
              </a:rPr>
              <a:t>A,B,C</a:t>
            </a:r>
            <a:r>
              <a:rPr lang="zh-TW" altLang="en-US" dirty="0" smtClean="0">
                <a:solidFill>
                  <a:schemeClr val="bg2"/>
                </a:solidFill>
              </a:rPr>
              <a:t>三根柱子，</a:t>
            </a:r>
            <a:r>
              <a:rPr lang="en-US" altLang="zh-TW" dirty="0" smtClean="0">
                <a:solidFill>
                  <a:schemeClr val="bg2"/>
                </a:solidFill>
              </a:rPr>
              <a:t>n</a:t>
            </a:r>
            <a:r>
              <a:rPr lang="zh-TW" altLang="zh-TW" dirty="0" smtClean="0">
                <a:solidFill>
                  <a:schemeClr val="bg2"/>
                </a:solidFill>
              </a:rPr>
              <a:t>個不同直徑的套環置</a:t>
            </a:r>
            <a:r>
              <a:rPr lang="zh-TW" altLang="en-US" dirty="0" smtClean="0">
                <a:solidFill>
                  <a:schemeClr val="bg2"/>
                </a:solidFill>
              </a:rPr>
              <a:t>於柱子</a:t>
            </a:r>
            <a:r>
              <a:rPr lang="en-US" altLang="en-US" dirty="0" smtClean="0">
                <a:solidFill>
                  <a:schemeClr val="bg2"/>
                </a:solidFill>
              </a:rPr>
              <a:t>A</a:t>
            </a:r>
            <a:r>
              <a:rPr lang="zh-TW" altLang="en-US" dirty="0" smtClean="0">
                <a:solidFill>
                  <a:schemeClr val="bg2"/>
                </a:solidFill>
              </a:rPr>
              <a:t>上，小</a:t>
            </a:r>
            <a:r>
              <a:rPr lang="zh-TW" altLang="zh-TW" dirty="0" smtClean="0">
                <a:solidFill>
                  <a:schemeClr val="bg2"/>
                </a:solidFill>
              </a:rPr>
              <a:t>套環依序置</a:t>
            </a:r>
            <a:r>
              <a:rPr lang="zh-TW" altLang="en-US" dirty="0" smtClean="0">
                <a:solidFill>
                  <a:schemeClr val="bg2"/>
                </a:solidFill>
              </a:rPr>
              <a:t>於大</a:t>
            </a:r>
            <a:r>
              <a:rPr lang="zh-TW" altLang="zh-TW" dirty="0" smtClean="0">
                <a:solidFill>
                  <a:schemeClr val="bg2"/>
                </a:solidFill>
              </a:rPr>
              <a:t>套環之上，藉由柱子</a:t>
            </a:r>
            <a:r>
              <a:rPr lang="en-US" altLang="zh-TW" dirty="0" smtClean="0">
                <a:solidFill>
                  <a:schemeClr val="bg2"/>
                </a:solidFill>
              </a:rPr>
              <a:t>B，</a:t>
            </a:r>
            <a:r>
              <a:rPr lang="zh-TW" altLang="en-US" dirty="0" smtClean="0">
                <a:solidFill>
                  <a:schemeClr val="bg2"/>
                </a:solidFill>
              </a:rPr>
              <a:t>將所有</a:t>
            </a:r>
            <a:r>
              <a:rPr lang="zh-TW" altLang="zh-TW" dirty="0" smtClean="0">
                <a:solidFill>
                  <a:schemeClr val="bg2"/>
                </a:solidFill>
              </a:rPr>
              <a:t>套環移到柱子</a:t>
            </a:r>
            <a:r>
              <a:rPr lang="en-US" altLang="zh-TW" dirty="0" smtClean="0">
                <a:solidFill>
                  <a:schemeClr val="bg2"/>
                </a:solidFill>
              </a:rPr>
              <a:t>C</a:t>
            </a:r>
            <a:r>
              <a:rPr lang="zh-TW" altLang="en-US" dirty="0" smtClean="0">
                <a:solidFill>
                  <a:schemeClr val="bg2"/>
                </a:solidFill>
              </a:rPr>
              <a:t>上。</a:t>
            </a:r>
          </a:p>
          <a:p>
            <a:pPr eaLnBrk="1" hangingPunct="1"/>
            <a:r>
              <a:rPr lang="zh-TW" altLang="en-US" dirty="0" smtClean="0">
                <a:solidFill>
                  <a:schemeClr val="bg2"/>
                </a:solidFill>
              </a:rPr>
              <a:t>移動規則</a:t>
            </a:r>
          </a:p>
          <a:p>
            <a:pPr lvl="1" eaLnBrk="1" hangingPunct="1"/>
            <a:r>
              <a:rPr lang="zh-TW" altLang="en-US" dirty="0" smtClean="0">
                <a:solidFill>
                  <a:schemeClr val="bg2"/>
                </a:solidFill>
              </a:rPr>
              <a:t>每次只能移動一個</a:t>
            </a:r>
            <a:r>
              <a:rPr lang="zh-TW" altLang="zh-TW" dirty="0" smtClean="0">
                <a:solidFill>
                  <a:schemeClr val="bg2"/>
                </a:solidFill>
              </a:rPr>
              <a:t>套環。</a:t>
            </a:r>
          </a:p>
          <a:p>
            <a:pPr lvl="1" eaLnBrk="1" hangingPunct="1"/>
            <a:r>
              <a:rPr lang="zh-TW" altLang="en-US" dirty="0" smtClean="0">
                <a:solidFill>
                  <a:schemeClr val="bg2"/>
                </a:solidFill>
              </a:rPr>
              <a:t>任何一個大</a:t>
            </a:r>
            <a:r>
              <a:rPr lang="zh-TW" altLang="zh-TW" dirty="0" smtClean="0">
                <a:solidFill>
                  <a:schemeClr val="bg2"/>
                </a:solidFill>
              </a:rPr>
              <a:t>套環都不能置</a:t>
            </a:r>
            <a:r>
              <a:rPr lang="zh-TW" altLang="en-US" dirty="0" smtClean="0">
                <a:solidFill>
                  <a:schemeClr val="bg2"/>
                </a:solidFill>
              </a:rPr>
              <a:t>於小</a:t>
            </a:r>
            <a:r>
              <a:rPr lang="zh-TW" altLang="zh-TW" dirty="0" smtClean="0">
                <a:solidFill>
                  <a:schemeClr val="bg2"/>
                </a:solidFill>
              </a:rPr>
              <a:t>套環之上。</a:t>
            </a:r>
          </a:p>
        </p:txBody>
      </p:sp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77CCD6-7704-4E28-AD83-DD66F924AECE}" type="slidenum">
              <a:rPr lang="zh-TW" altLang="en-US" smtClean="0"/>
              <a:pPr/>
              <a:t>29</a:t>
            </a:fld>
            <a:endParaRPr lang="en-US" altLang="zh-TW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1886544" y="3753299"/>
            <a:ext cx="5239952" cy="1596594"/>
            <a:chOff x="899592" y="3753299"/>
            <a:chExt cx="5239952" cy="1596594"/>
          </a:xfrm>
        </p:grpSpPr>
        <p:pic>
          <p:nvPicPr>
            <p:cNvPr id="20" name="圖片 19" descr="300px-Tower_of_Hanoi.jpeg"/>
            <p:cNvPicPr>
              <a:picLocks noChangeAspect="1"/>
            </p:cNvPicPr>
            <p:nvPr/>
          </p:nvPicPr>
          <p:blipFill>
            <a:blip r:embed="rId2" cstate="print"/>
            <a:srcRect l="9868" b="9195"/>
            <a:stretch>
              <a:fillRect/>
            </a:stretch>
          </p:blipFill>
          <p:spPr>
            <a:xfrm>
              <a:off x="899592" y="3753299"/>
              <a:ext cx="5239952" cy="1522253"/>
            </a:xfrm>
            <a:prstGeom prst="rect">
              <a:avLst/>
            </a:prstGeom>
          </p:spPr>
        </p:pic>
        <p:grpSp>
          <p:nvGrpSpPr>
            <p:cNvPr id="21" name="群組 20"/>
            <p:cNvGrpSpPr/>
            <p:nvPr/>
          </p:nvGrpSpPr>
          <p:grpSpPr>
            <a:xfrm>
              <a:off x="1966714" y="4892693"/>
              <a:ext cx="3646722" cy="457200"/>
              <a:chOff x="1966714" y="4892693"/>
              <a:chExt cx="3646722" cy="457200"/>
            </a:xfrm>
          </p:grpSpPr>
          <p:sp>
            <p:nvSpPr>
              <p:cNvPr id="28683" name="Text Box 14"/>
              <p:cNvSpPr txBox="1">
                <a:spLocks noChangeArrowheads="1"/>
              </p:cNvSpPr>
              <p:nvPr/>
            </p:nvSpPr>
            <p:spPr bwMode="auto">
              <a:xfrm>
                <a:off x="1966714" y="4892693"/>
                <a:ext cx="685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FFFF00"/>
                    </a:solidFill>
                  </a:rPr>
                  <a:t>A</a:t>
                </a:r>
              </a:p>
            </p:txBody>
          </p:sp>
          <p:sp>
            <p:nvSpPr>
              <p:cNvPr id="28684" name="Text Box 15"/>
              <p:cNvSpPr txBox="1">
                <a:spLocks noChangeArrowheads="1"/>
              </p:cNvSpPr>
              <p:nvPr/>
            </p:nvSpPr>
            <p:spPr bwMode="auto">
              <a:xfrm>
                <a:off x="3436288" y="4892693"/>
                <a:ext cx="762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FFFF00"/>
                    </a:solidFill>
                  </a:rPr>
                  <a:t>B</a:t>
                </a:r>
              </a:p>
            </p:txBody>
          </p:sp>
          <p:sp>
            <p:nvSpPr>
              <p:cNvPr id="28685" name="Text Box 16"/>
              <p:cNvSpPr txBox="1">
                <a:spLocks noChangeArrowheads="1"/>
              </p:cNvSpPr>
              <p:nvPr/>
            </p:nvSpPr>
            <p:spPr bwMode="auto">
              <a:xfrm>
                <a:off x="4851436" y="4892693"/>
                <a:ext cx="762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FFFF00"/>
                    </a:solidFill>
                  </a:rPr>
                  <a:t>C</a:t>
                </a:r>
              </a:p>
            </p:txBody>
          </p:sp>
        </p:grpSp>
      </p:grpSp>
      <p:sp>
        <p:nvSpPr>
          <p:cNvPr id="28677" name="Text Box 26"/>
          <p:cNvSpPr txBox="1">
            <a:spLocks noChangeArrowheads="1"/>
          </p:cNvSpPr>
          <p:nvPr/>
        </p:nvSpPr>
        <p:spPr bwMode="auto">
          <a:xfrm>
            <a:off x="769260" y="25876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Towers of Hanoi</a:t>
            </a:r>
            <a:endParaRPr lang="zh-TW" altLang="en-US" b="1" u="sng" dirty="0"/>
          </a:p>
        </p:txBody>
      </p:sp>
      <p:pic>
        <p:nvPicPr>
          <p:cNvPr id="17" name="Picture 23" descr="Tower_of_Hanoi_4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47415"/>
            <a:ext cx="3840162" cy="1203325"/>
          </a:xfrm>
          <a:prstGeom prst="rect">
            <a:avLst/>
          </a:prstGeom>
          <a:noFill/>
        </p:spPr>
      </p:pic>
      <p:sp>
        <p:nvSpPr>
          <p:cNvPr id="157698" name="AutoShape 2" descr="http://upload.wikimedia.org/wikipedia/commons/0/07/Tower_of_Hano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7700" name="AutoShape 4" descr="http://upload.wikimedia.org/wikipedia/commons/0/07/Tower_of_Hano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0704" y="300350"/>
            <a:ext cx="7772400" cy="700016"/>
          </a:xfrm>
        </p:spPr>
        <p:txBody>
          <a:bodyPr/>
          <a:lstStyle/>
          <a:p>
            <a:r>
              <a:rPr lang="zh-TW" altLang="en-US" dirty="0" smtClean="0"/>
              <a:t>功能性需求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非功能性需求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600" y="1077541"/>
            <a:ext cx="8141600" cy="5744834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功能性</a:t>
            </a:r>
            <a:r>
              <a:rPr lang="zh-TW" altLang="en-US" b="1" dirty="0" smtClean="0">
                <a:solidFill>
                  <a:srgbClr val="FF0000"/>
                </a:solidFill>
              </a:rPr>
              <a:t>需求 </a:t>
            </a:r>
            <a:r>
              <a:rPr lang="en-US" altLang="zh-TW" dirty="0"/>
              <a:t>(Functional requirements)</a:t>
            </a:r>
            <a:endParaRPr lang="zh-TW" altLang="en-US" dirty="0"/>
          </a:p>
          <a:p>
            <a:pPr lvl="1"/>
            <a:r>
              <a:rPr lang="zh-TW" altLang="en-US" dirty="0" smtClean="0"/>
              <a:t>具體提出</a:t>
            </a:r>
            <a:r>
              <a:rPr lang="zh-TW" altLang="en-US" dirty="0" smtClean="0">
                <a:solidFill>
                  <a:srgbClr val="FF0000"/>
                </a:solidFill>
              </a:rPr>
              <a:t>系統應該提供的服務項目</a:t>
            </a:r>
            <a:r>
              <a:rPr lang="zh-TW" altLang="en-US" dirty="0" smtClean="0"/>
              <a:t>，如：</a:t>
            </a:r>
            <a:endParaRPr lang="en-US" altLang="zh-TW" dirty="0" smtClean="0"/>
          </a:p>
          <a:p>
            <a:pPr marL="1074738" lvl="2" indent="-261938">
              <a:spcBef>
                <a:spcPts val="0"/>
              </a:spcBef>
            </a:pPr>
            <a:r>
              <a:rPr lang="zh-TW" altLang="en-US" dirty="0" smtClean="0"/>
              <a:t>提供以考題題目為關鍵字的搜尋。</a:t>
            </a:r>
            <a:endParaRPr lang="en-US" altLang="zh-TW" dirty="0" smtClean="0"/>
          </a:p>
          <a:p>
            <a:pPr marL="1074738" lvl="2" indent="-261938">
              <a:spcBef>
                <a:spcPts val="0"/>
              </a:spcBef>
            </a:pPr>
            <a:r>
              <a:rPr lang="zh-TW" altLang="en-US" dirty="0" smtClean="0"/>
              <a:t>提供排序。</a:t>
            </a:r>
            <a:endParaRPr lang="en-US" altLang="zh-TW" dirty="0" smtClean="0"/>
          </a:p>
          <a:p>
            <a:pPr marL="1074738" lvl="2" indent="-261938">
              <a:spcBef>
                <a:spcPts val="0"/>
              </a:spcBef>
            </a:pPr>
            <a:r>
              <a:rPr lang="zh-TW" altLang="en-US" dirty="0" smtClean="0"/>
              <a:t>提供統計平均的功能。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系統是否具備這些功能性需求是非常明確的。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只有兩種可能：有或無，不會有程度的差異。</a:t>
            </a:r>
          </a:p>
          <a:p>
            <a:pPr>
              <a:spcBef>
                <a:spcPts val="1200"/>
              </a:spcBef>
            </a:pPr>
            <a:r>
              <a:rPr lang="zh-TW" altLang="en-US" b="1" dirty="0" smtClean="0">
                <a:solidFill>
                  <a:srgbClr val="2F05DF"/>
                </a:solidFill>
              </a:rPr>
              <a:t>非功能性</a:t>
            </a:r>
            <a:r>
              <a:rPr lang="zh-TW" altLang="en-US" b="1" dirty="0" smtClean="0">
                <a:solidFill>
                  <a:srgbClr val="2F05DF"/>
                </a:solidFill>
              </a:rPr>
              <a:t>需求 </a:t>
            </a:r>
            <a:r>
              <a:rPr lang="en-US" altLang="zh-TW" dirty="0"/>
              <a:t>(Non-functional requirements)</a:t>
            </a:r>
          </a:p>
          <a:p>
            <a:pPr lvl="1"/>
            <a:r>
              <a:rPr lang="zh-TW" altLang="en-US" dirty="0" smtClean="0"/>
              <a:t>強調對於</a:t>
            </a:r>
            <a:r>
              <a:rPr lang="zh-TW" altLang="en-US" dirty="0" smtClean="0">
                <a:solidFill>
                  <a:srgbClr val="2F05DF"/>
                </a:solidFill>
              </a:rPr>
              <a:t>系統品質的要求與限制</a:t>
            </a:r>
            <a:r>
              <a:rPr lang="zh-TW" altLang="en-US" dirty="0" smtClean="0"/>
              <a:t>，如：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可靠</a:t>
            </a:r>
            <a:r>
              <a:rPr lang="zh-TW" altLang="en-US" dirty="0"/>
              <a:t>度、安全性等品質性的要求。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2F05DF"/>
                </a:solidFill>
              </a:rPr>
              <a:t>系統 應該具備的特性</a:t>
            </a:r>
            <a:r>
              <a:rPr lang="zh-TW" altLang="en-US" dirty="0" smtClean="0"/>
              <a:t>，如：</a:t>
            </a:r>
            <a:endParaRPr lang="en-US" altLang="zh-TW" dirty="0" smtClean="0"/>
          </a:p>
          <a:p>
            <a:pPr lvl="2">
              <a:spcBef>
                <a:spcPts val="0"/>
              </a:spcBef>
            </a:pPr>
            <a:r>
              <a:rPr lang="zh-TW" altLang="en-US" dirty="0" smtClean="0"/>
              <a:t>必須提供良好的使用介面。</a:t>
            </a:r>
          </a:p>
          <a:p>
            <a:pPr lvl="2">
              <a:spcBef>
                <a:spcPts val="0"/>
              </a:spcBef>
            </a:pPr>
            <a:r>
              <a:rPr lang="zh-TW" altLang="en-US" dirty="0" smtClean="0"/>
              <a:t>必須提供快速的搜尋。</a:t>
            </a:r>
          </a:p>
          <a:p>
            <a:pPr lvl="2">
              <a:spcBef>
                <a:spcPts val="0"/>
              </a:spcBef>
            </a:pPr>
            <a:r>
              <a:rPr lang="zh-TW" altLang="en-US" dirty="0" smtClean="0"/>
              <a:t>所建立的系統必須容易維護。</a:t>
            </a:r>
          </a:p>
          <a:p>
            <a:pPr lvl="2">
              <a:spcBef>
                <a:spcPts val="0"/>
              </a:spcBef>
            </a:pPr>
            <a:r>
              <a:rPr lang="zh-TW" altLang="en-US" dirty="0" smtClean="0"/>
              <a:t>可以方便快速地建立試卷。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</a:t>
            </a:r>
            <a:r>
              <a:rPr lang="zh-TW" altLang="en-US" dirty="0" smtClean="0">
                <a:solidFill>
                  <a:srgbClr val="FF0000"/>
                </a:solidFill>
              </a:rPr>
              <a:t>相依於功能性需求</a:t>
            </a:r>
            <a:r>
              <a:rPr lang="zh-TW" altLang="en-US" dirty="0" smtClean="0"/>
              <a:t>、而且是有程度的滿足，不像功能性需求如此地明確。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pPr lvl="1"/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pPr lvl="1"/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pPr lvl="2"/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pPr lvl="1"/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69153-05E7-4368-9497-34AE4F33E5C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1028"/>
          <p:cNvSpPr>
            <a:spLocks noGrp="1" noChangeArrowheads="1"/>
          </p:cNvSpPr>
          <p:nvPr>
            <p:ph idx="1"/>
          </p:nvPr>
        </p:nvSpPr>
        <p:spPr>
          <a:xfrm>
            <a:off x="889000" y="1194931"/>
            <a:ext cx="7772400" cy="5403850"/>
          </a:xfrm>
        </p:spPr>
        <p:txBody>
          <a:bodyPr/>
          <a:lstStyle/>
          <a:p>
            <a:pPr marL="342900" lvl="2" indent="-342900" eaLnBrk="1" hangingPunct="1">
              <a:buSzPct val="75000"/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schemeClr val="bg2"/>
                </a:solidFill>
                <a:cs typeface="+mn-cs"/>
              </a:rPr>
              <a:t>n = 1,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A -&gt; C </a:t>
            </a:r>
            <a:r>
              <a:rPr lang="en-US" altLang="zh-TW" sz="2000" b="1" baseline="-25000" dirty="0" smtClean="0">
                <a:solidFill>
                  <a:schemeClr val="bg2"/>
                </a:solidFill>
              </a:rPr>
              <a:t>#</a:t>
            </a:r>
            <a:endParaRPr lang="en-US" altLang="zh-TW" sz="2000" b="1" dirty="0" smtClean="0">
              <a:solidFill>
                <a:schemeClr val="bg2"/>
              </a:solidFill>
            </a:endParaRPr>
          </a:p>
          <a:p>
            <a:pPr marL="342900" lvl="2" indent="-342900" eaLnBrk="1" hangingPunct="1">
              <a:buSzPct val="75000"/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schemeClr val="bg2"/>
                </a:solidFill>
                <a:cs typeface="+mn-cs"/>
              </a:rPr>
              <a:t>n = 2,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A -&gt; B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A -&gt; C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B -&gt; C </a:t>
            </a:r>
            <a:r>
              <a:rPr lang="en-US" altLang="zh-TW" b="1" baseline="-25000" dirty="0" smtClean="0">
                <a:solidFill>
                  <a:schemeClr val="bg2"/>
                </a:solidFill>
              </a:rPr>
              <a:t>#</a:t>
            </a:r>
            <a:endParaRPr lang="en-US" altLang="zh-TW" b="1" dirty="0" smtClean="0">
              <a:solidFill>
                <a:schemeClr val="bg2"/>
              </a:solidFill>
            </a:endParaRPr>
          </a:p>
          <a:p>
            <a:pPr marL="342900" lvl="2" indent="-342900" eaLnBrk="1" hangingPunct="1">
              <a:buSzPct val="75000"/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schemeClr val="bg2"/>
                </a:solidFill>
                <a:cs typeface="+mn-cs"/>
              </a:rPr>
              <a:t>n = 3, 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A -&gt; C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b="1" dirty="0" smtClean="0">
                <a:solidFill>
                  <a:schemeClr val="bg2"/>
                </a:solidFill>
              </a:rPr>
              <a:t>     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A -&gt; B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 C -&gt; B</a:t>
            </a:r>
          </a:p>
          <a:p>
            <a:pPr lvl="2" eaLnBrk="1" hangingPunct="1">
              <a:buFontTx/>
              <a:buNone/>
              <a:defRPr/>
            </a:pPr>
            <a:endParaRPr lang="en-US" altLang="zh-TW" sz="2000" b="1" dirty="0" smtClean="0">
              <a:solidFill>
                <a:schemeClr val="bg2"/>
              </a:solidFill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 A -&gt; C</a:t>
            </a:r>
          </a:p>
          <a:p>
            <a:pPr lvl="2" eaLnBrk="1" hangingPunct="1">
              <a:buFontTx/>
              <a:buNone/>
              <a:defRPr/>
            </a:pPr>
            <a:endParaRPr lang="en-US" altLang="zh-TW" sz="2000" b="1" dirty="0" smtClean="0">
              <a:solidFill>
                <a:schemeClr val="bg2"/>
              </a:solidFill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 B -&gt; A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 B -&gt; C</a:t>
            </a:r>
          </a:p>
          <a:p>
            <a:pPr lvl="2" eaLnBrk="1" hangingPunct="1">
              <a:buFontTx/>
              <a:buNone/>
              <a:defRPr/>
            </a:pPr>
            <a:r>
              <a:rPr lang="en-US" altLang="zh-TW" sz="2000" b="1" dirty="0" smtClean="0">
                <a:solidFill>
                  <a:schemeClr val="bg2"/>
                </a:solidFill>
              </a:rPr>
              <a:t>       A -&gt; C </a:t>
            </a:r>
            <a:r>
              <a:rPr lang="en-US" altLang="zh-TW" sz="2000" b="1" baseline="-25000" dirty="0" smtClean="0">
                <a:solidFill>
                  <a:schemeClr val="bg2"/>
                </a:solidFill>
              </a:rPr>
              <a:t>#</a:t>
            </a:r>
            <a:endParaRPr lang="en-US" altLang="zh-TW" sz="2000" b="1" dirty="0" smtClean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endParaRPr lang="zh-TW" altLang="en-US" b="1" dirty="0" smtClean="0">
              <a:solidFill>
                <a:schemeClr val="bg2"/>
              </a:solidFill>
            </a:endParaRPr>
          </a:p>
        </p:txBody>
      </p:sp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800EE5-3EB6-4A82-BC80-0F1390699206}" type="slidenum">
              <a:rPr lang="zh-TW" altLang="en-US" smtClean="0"/>
              <a:pPr/>
              <a:t>30</a:t>
            </a:fld>
            <a:endParaRPr lang="en-US" altLang="zh-TW" smtClean="0"/>
          </a:p>
        </p:txBody>
      </p:sp>
      <p:grpSp>
        <p:nvGrpSpPr>
          <p:cNvPr id="29700" name="Group 1077"/>
          <p:cNvGrpSpPr>
            <a:grpSpLocks/>
          </p:cNvGrpSpPr>
          <p:nvPr/>
        </p:nvGrpSpPr>
        <p:grpSpPr bwMode="auto">
          <a:xfrm>
            <a:off x="3881438" y="2698748"/>
            <a:ext cx="3429000" cy="3827463"/>
            <a:chOff x="2976" y="1680"/>
            <a:chExt cx="2160" cy="2411"/>
          </a:xfrm>
        </p:grpSpPr>
        <p:sp>
          <p:nvSpPr>
            <p:cNvPr id="29702" name="Line 1031"/>
            <p:cNvSpPr>
              <a:spLocks noChangeShapeType="1"/>
            </p:cNvSpPr>
            <p:nvPr/>
          </p:nvSpPr>
          <p:spPr bwMode="auto">
            <a:xfrm>
              <a:off x="3351" y="1680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3" name="Line 1032"/>
            <p:cNvSpPr>
              <a:spLocks noChangeShapeType="1"/>
            </p:cNvSpPr>
            <p:nvPr/>
          </p:nvSpPr>
          <p:spPr bwMode="auto">
            <a:xfrm>
              <a:off x="4032" y="1680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4" name="Line 1034"/>
            <p:cNvSpPr>
              <a:spLocks noChangeShapeType="1"/>
            </p:cNvSpPr>
            <p:nvPr/>
          </p:nvSpPr>
          <p:spPr bwMode="auto">
            <a:xfrm>
              <a:off x="4781" y="1680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5" name="Line 1036"/>
            <p:cNvSpPr>
              <a:spLocks noChangeShapeType="1"/>
            </p:cNvSpPr>
            <p:nvPr/>
          </p:nvSpPr>
          <p:spPr bwMode="auto">
            <a:xfrm>
              <a:off x="2976" y="2042"/>
              <a:ext cx="2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6" name="Rectangle 1037"/>
            <p:cNvSpPr>
              <a:spLocks noChangeArrowheads="1"/>
            </p:cNvSpPr>
            <p:nvPr/>
          </p:nvSpPr>
          <p:spPr bwMode="auto">
            <a:xfrm>
              <a:off x="3146" y="1943"/>
              <a:ext cx="409" cy="99"/>
            </a:xfrm>
            <a:prstGeom prst="rect">
              <a:avLst/>
            </a:prstGeom>
            <a:solidFill>
              <a:srgbClr val="D60E4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zh-TW" altLang="en-US"/>
            </a:p>
          </p:txBody>
        </p:sp>
        <p:grpSp>
          <p:nvGrpSpPr>
            <p:cNvPr id="29707" name="Group 1071"/>
            <p:cNvGrpSpPr>
              <a:grpSpLocks/>
            </p:cNvGrpSpPr>
            <p:nvPr/>
          </p:nvGrpSpPr>
          <p:grpSpPr bwMode="auto">
            <a:xfrm>
              <a:off x="3936" y="1872"/>
              <a:ext cx="204" cy="164"/>
              <a:chOff x="3249" y="1779"/>
              <a:chExt cx="204" cy="164"/>
            </a:xfrm>
          </p:grpSpPr>
          <p:sp>
            <p:nvSpPr>
              <p:cNvPr id="29733" name="Rectangle 1038"/>
              <p:cNvSpPr>
                <a:spLocks noChangeArrowheads="1"/>
              </p:cNvSpPr>
              <p:nvPr/>
            </p:nvSpPr>
            <p:spPr bwMode="auto">
              <a:xfrm>
                <a:off x="3249" y="1845"/>
                <a:ext cx="204" cy="98"/>
              </a:xfrm>
              <a:prstGeom prst="rect">
                <a:avLst/>
              </a:prstGeom>
              <a:solidFill>
                <a:srgbClr val="D60E4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zh-TW" altLang="en-US"/>
              </a:p>
            </p:txBody>
          </p:sp>
          <p:sp>
            <p:nvSpPr>
              <p:cNvPr id="29734" name="Rectangle 1039"/>
              <p:cNvSpPr>
                <a:spLocks noChangeArrowheads="1"/>
              </p:cNvSpPr>
              <p:nvPr/>
            </p:nvSpPr>
            <p:spPr bwMode="auto">
              <a:xfrm>
                <a:off x="3317" y="1779"/>
                <a:ext cx="68" cy="66"/>
              </a:xfrm>
              <a:prstGeom prst="rect">
                <a:avLst/>
              </a:prstGeom>
              <a:solidFill>
                <a:srgbClr val="D60E4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zh-TW" altLang="en-US"/>
              </a:p>
            </p:txBody>
          </p:sp>
        </p:grpSp>
        <p:sp>
          <p:nvSpPr>
            <p:cNvPr id="29708" name="Text Box 1040"/>
            <p:cNvSpPr txBox="1">
              <a:spLocks noChangeArrowheads="1"/>
            </p:cNvSpPr>
            <p:nvPr/>
          </p:nvSpPr>
          <p:spPr bwMode="auto">
            <a:xfrm>
              <a:off x="3249" y="20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A</a:t>
              </a:r>
            </a:p>
          </p:txBody>
        </p:sp>
        <p:sp>
          <p:nvSpPr>
            <p:cNvPr id="29709" name="Text Box 1041"/>
            <p:cNvSpPr txBox="1">
              <a:spLocks noChangeArrowheads="1"/>
            </p:cNvSpPr>
            <p:nvPr/>
          </p:nvSpPr>
          <p:spPr bwMode="auto">
            <a:xfrm>
              <a:off x="3964" y="2075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B</a:t>
              </a:r>
            </a:p>
          </p:txBody>
        </p:sp>
        <p:sp>
          <p:nvSpPr>
            <p:cNvPr id="29710" name="Text Box 1042"/>
            <p:cNvSpPr txBox="1">
              <a:spLocks noChangeArrowheads="1"/>
            </p:cNvSpPr>
            <p:nvPr/>
          </p:nvSpPr>
          <p:spPr bwMode="auto">
            <a:xfrm>
              <a:off x="4713" y="2075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C</a:t>
              </a:r>
            </a:p>
          </p:txBody>
        </p:sp>
        <p:sp>
          <p:nvSpPr>
            <p:cNvPr id="29711" name="Line 1045"/>
            <p:cNvSpPr>
              <a:spLocks noChangeShapeType="1"/>
            </p:cNvSpPr>
            <p:nvPr/>
          </p:nvSpPr>
          <p:spPr bwMode="auto">
            <a:xfrm>
              <a:off x="3399" y="2592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2" name="Line 1046"/>
            <p:cNvSpPr>
              <a:spLocks noChangeShapeType="1"/>
            </p:cNvSpPr>
            <p:nvPr/>
          </p:nvSpPr>
          <p:spPr bwMode="auto">
            <a:xfrm>
              <a:off x="4080" y="2592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3" name="Line 1048"/>
            <p:cNvSpPr>
              <a:spLocks noChangeShapeType="1"/>
            </p:cNvSpPr>
            <p:nvPr/>
          </p:nvSpPr>
          <p:spPr bwMode="auto">
            <a:xfrm>
              <a:off x="4829" y="2592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4" name="Line 1050"/>
            <p:cNvSpPr>
              <a:spLocks noChangeShapeType="1"/>
            </p:cNvSpPr>
            <p:nvPr/>
          </p:nvSpPr>
          <p:spPr bwMode="auto">
            <a:xfrm>
              <a:off x="3024" y="2952"/>
              <a:ext cx="2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9715" name="Group 1072"/>
            <p:cNvGrpSpPr>
              <a:grpSpLocks/>
            </p:cNvGrpSpPr>
            <p:nvPr/>
          </p:nvGrpSpPr>
          <p:grpSpPr bwMode="auto">
            <a:xfrm>
              <a:off x="3984" y="2784"/>
              <a:ext cx="204" cy="164"/>
              <a:chOff x="3297" y="2691"/>
              <a:chExt cx="204" cy="164"/>
            </a:xfrm>
          </p:grpSpPr>
          <p:sp>
            <p:nvSpPr>
              <p:cNvPr id="29731" name="Rectangle 1052"/>
              <p:cNvSpPr>
                <a:spLocks noChangeArrowheads="1"/>
              </p:cNvSpPr>
              <p:nvPr/>
            </p:nvSpPr>
            <p:spPr bwMode="auto">
              <a:xfrm>
                <a:off x="3297" y="2757"/>
                <a:ext cx="204" cy="98"/>
              </a:xfrm>
              <a:prstGeom prst="rect">
                <a:avLst/>
              </a:prstGeom>
              <a:solidFill>
                <a:srgbClr val="D60E4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zh-TW" altLang="en-US"/>
              </a:p>
            </p:txBody>
          </p:sp>
          <p:sp>
            <p:nvSpPr>
              <p:cNvPr id="29732" name="Rectangle 1053"/>
              <p:cNvSpPr>
                <a:spLocks noChangeArrowheads="1"/>
              </p:cNvSpPr>
              <p:nvPr/>
            </p:nvSpPr>
            <p:spPr bwMode="auto">
              <a:xfrm>
                <a:off x="3365" y="2691"/>
                <a:ext cx="68" cy="66"/>
              </a:xfrm>
              <a:prstGeom prst="rect">
                <a:avLst/>
              </a:prstGeom>
              <a:solidFill>
                <a:srgbClr val="D60E4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zh-TW" altLang="en-US"/>
              </a:p>
            </p:txBody>
          </p:sp>
        </p:grpSp>
        <p:sp>
          <p:nvSpPr>
            <p:cNvPr id="29716" name="Text Box 1054"/>
            <p:cNvSpPr txBox="1">
              <a:spLocks noChangeArrowheads="1"/>
            </p:cNvSpPr>
            <p:nvPr/>
          </p:nvSpPr>
          <p:spPr bwMode="auto">
            <a:xfrm>
              <a:off x="3297" y="298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A</a:t>
              </a:r>
            </a:p>
          </p:txBody>
        </p:sp>
        <p:sp>
          <p:nvSpPr>
            <p:cNvPr id="29717" name="Text Box 1055"/>
            <p:cNvSpPr txBox="1">
              <a:spLocks noChangeArrowheads="1"/>
            </p:cNvSpPr>
            <p:nvPr/>
          </p:nvSpPr>
          <p:spPr bwMode="auto">
            <a:xfrm>
              <a:off x="4012" y="2987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B</a:t>
              </a:r>
            </a:p>
          </p:txBody>
        </p:sp>
        <p:sp>
          <p:nvSpPr>
            <p:cNvPr id="29718" name="Text Box 1056"/>
            <p:cNvSpPr txBox="1">
              <a:spLocks noChangeArrowheads="1"/>
            </p:cNvSpPr>
            <p:nvPr/>
          </p:nvSpPr>
          <p:spPr bwMode="auto">
            <a:xfrm>
              <a:off x="4761" y="2987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C</a:t>
              </a:r>
            </a:p>
          </p:txBody>
        </p:sp>
        <p:sp>
          <p:nvSpPr>
            <p:cNvPr id="29719" name="Line 1059"/>
            <p:cNvSpPr>
              <a:spLocks noChangeShapeType="1"/>
            </p:cNvSpPr>
            <p:nvPr/>
          </p:nvSpPr>
          <p:spPr bwMode="auto">
            <a:xfrm>
              <a:off x="3399" y="3408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0" name="Line 1060"/>
            <p:cNvSpPr>
              <a:spLocks noChangeShapeType="1"/>
            </p:cNvSpPr>
            <p:nvPr/>
          </p:nvSpPr>
          <p:spPr bwMode="auto">
            <a:xfrm>
              <a:off x="4080" y="3408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1" name="Line 1062"/>
            <p:cNvSpPr>
              <a:spLocks noChangeShapeType="1"/>
            </p:cNvSpPr>
            <p:nvPr/>
          </p:nvSpPr>
          <p:spPr bwMode="auto">
            <a:xfrm>
              <a:off x="4829" y="3408"/>
              <a:ext cx="0" cy="3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2" name="Line 1064"/>
            <p:cNvSpPr>
              <a:spLocks noChangeShapeType="1"/>
            </p:cNvSpPr>
            <p:nvPr/>
          </p:nvSpPr>
          <p:spPr bwMode="auto">
            <a:xfrm>
              <a:off x="3024" y="3770"/>
              <a:ext cx="2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9723" name="Group 1074"/>
            <p:cNvGrpSpPr>
              <a:grpSpLocks/>
            </p:cNvGrpSpPr>
            <p:nvPr/>
          </p:nvGrpSpPr>
          <p:grpSpPr bwMode="auto">
            <a:xfrm>
              <a:off x="4631" y="3507"/>
              <a:ext cx="409" cy="263"/>
              <a:chOff x="3194" y="3507"/>
              <a:chExt cx="409" cy="263"/>
            </a:xfrm>
          </p:grpSpPr>
          <p:sp>
            <p:nvSpPr>
              <p:cNvPr id="29728" name="Rectangle 1065"/>
              <p:cNvSpPr>
                <a:spLocks noChangeArrowheads="1"/>
              </p:cNvSpPr>
              <p:nvPr/>
            </p:nvSpPr>
            <p:spPr bwMode="auto">
              <a:xfrm>
                <a:off x="3194" y="3671"/>
                <a:ext cx="409" cy="99"/>
              </a:xfrm>
              <a:prstGeom prst="rect">
                <a:avLst/>
              </a:prstGeom>
              <a:solidFill>
                <a:srgbClr val="D60E4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zh-TW" altLang="en-US"/>
              </a:p>
            </p:txBody>
          </p:sp>
          <p:sp>
            <p:nvSpPr>
              <p:cNvPr id="29729" name="Rectangle 1066"/>
              <p:cNvSpPr>
                <a:spLocks noChangeArrowheads="1"/>
              </p:cNvSpPr>
              <p:nvPr/>
            </p:nvSpPr>
            <p:spPr bwMode="auto">
              <a:xfrm>
                <a:off x="3297" y="3573"/>
                <a:ext cx="204" cy="98"/>
              </a:xfrm>
              <a:prstGeom prst="rect">
                <a:avLst/>
              </a:prstGeom>
              <a:solidFill>
                <a:srgbClr val="D60E4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zh-TW" altLang="en-US"/>
              </a:p>
            </p:txBody>
          </p:sp>
          <p:sp>
            <p:nvSpPr>
              <p:cNvPr id="29730" name="Rectangle 1067"/>
              <p:cNvSpPr>
                <a:spLocks noChangeArrowheads="1"/>
              </p:cNvSpPr>
              <p:nvPr/>
            </p:nvSpPr>
            <p:spPr bwMode="auto">
              <a:xfrm>
                <a:off x="3365" y="3507"/>
                <a:ext cx="68" cy="66"/>
              </a:xfrm>
              <a:prstGeom prst="rect">
                <a:avLst/>
              </a:prstGeom>
              <a:solidFill>
                <a:srgbClr val="D60E4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0" lang="zh-TW" altLang="en-US"/>
              </a:p>
            </p:txBody>
          </p:sp>
        </p:grpSp>
        <p:sp>
          <p:nvSpPr>
            <p:cNvPr id="29724" name="Text Box 1068"/>
            <p:cNvSpPr txBox="1">
              <a:spLocks noChangeArrowheads="1"/>
            </p:cNvSpPr>
            <p:nvPr/>
          </p:nvSpPr>
          <p:spPr bwMode="auto">
            <a:xfrm>
              <a:off x="3297" y="3803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A</a:t>
              </a:r>
            </a:p>
          </p:txBody>
        </p:sp>
        <p:sp>
          <p:nvSpPr>
            <p:cNvPr id="29725" name="Text Box 1069"/>
            <p:cNvSpPr txBox="1">
              <a:spLocks noChangeArrowheads="1"/>
            </p:cNvSpPr>
            <p:nvPr/>
          </p:nvSpPr>
          <p:spPr bwMode="auto">
            <a:xfrm>
              <a:off x="4012" y="3803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B</a:t>
              </a:r>
            </a:p>
          </p:txBody>
        </p:sp>
        <p:sp>
          <p:nvSpPr>
            <p:cNvPr id="29726" name="Text Box 1070"/>
            <p:cNvSpPr txBox="1">
              <a:spLocks noChangeArrowheads="1"/>
            </p:cNvSpPr>
            <p:nvPr/>
          </p:nvSpPr>
          <p:spPr bwMode="auto">
            <a:xfrm>
              <a:off x="4761" y="3803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/>
                <a:t>C</a:t>
              </a:r>
            </a:p>
          </p:txBody>
        </p:sp>
        <p:sp>
          <p:nvSpPr>
            <p:cNvPr id="29727" name="Rectangle 1073"/>
            <p:cNvSpPr>
              <a:spLocks noChangeArrowheads="1"/>
            </p:cNvSpPr>
            <p:nvPr/>
          </p:nvSpPr>
          <p:spPr bwMode="auto">
            <a:xfrm>
              <a:off x="4608" y="2856"/>
              <a:ext cx="432" cy="96"/>
            </a:xfrm>
            <a:prstGeom prst="rect">
              <a:avLst/>
            </a:prstGeom>
            <a:solidFill>
              <a:srgbClr val="D60E4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0" lang="zh-TW" altLang="en-US"/>
            </a:p>
          </p:txBody>
        </p:sp>
      </p:grpSp>
      <p:sp>
        <p:nvSpPr>
          <p:cNvPr id="29701" name="Text Box 1079"/>
          <p:cNvSpPr txBox="1">
            <a:spLocks noChangeArrowheads="1"/>
          </p:cNvSpPr>
          <p:nvPr/>
        </p:nvSpPr>
        <p:spPr bwMode="auto">
          <a:xfrm>
            <a:off x="812802" y="25876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Towers of Hanoi</a:t>
            </a:r>
            <a:endParaRPr lang="zh-TW" alt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725613" y="2919412"/>
            <a:ext cx="6816047" cy="38939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898525" y="1020764"/>
            <a:ext cx="7643135" cy="5684836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bg2"/>
                </a:solidFill>
              </a:rPr>
              <a:t>將</a:t>
            </a:r>
            <a:r>
              <a:rPr lang="en-US" altLang="zh-TW" dirty="0" smtClean="0">
                <a:solidFill>
                  <a:schemeClr val="bg2"/>
                </a:solidFill>
              </a:rPr>
              <a:t>n</a:t>
            </a:r>
            <a:r>
              <a:rPr lang="zh-TW" altLang="en-US" dirty="0" smtClean="0">
                <a:solidFill>
                  <a:schemeClr val="bg2"/>
                </a:solidFill>
              </a:rPr>
              <a:t>個套環由</a:t>
            </a:r>
            <a:r>
              <a:rPr lang="en-US" altLang="zh-TW" dirty="0" smtClean="0">
                <a:solidFill>
                  <a:schemeClr val="bg2"/>
                </a:solidFill>
              </a:rPr>
              <a:t>A</a:t>
            </a:r>
            <a:r>
              <a:rPr lang="zh-TW" altLang="en-US" dirty="0" smtClean="0">
                <a:solidFill>
                  <a:schemeClr val="bg2"/>
                </a:solidFill>
              </a:rPr>
              <a:t>柱子移到</a:t>
            </a:r>
            <a:r>
              <a:rPr lang="en-US" altLang="zh-TW" dirty="0" smtClean="0">
                <a:solidFill>
                  <a:schemeClr val="bg2"/>
                </a:solidFill>
              </a:rPr>
              <a:t>C</a:t>
            </a:r>
            <a:r>
              <a:rPr lang="zh-TW" altLang="en-US" dirty="0" smtClean="0">
                <a:solidFill>
                  <a:schemeClr val="bg2"/>
                </a:solidFill>
              </a:rPr>
              <a:t>柱子的移動過程 </a:t>
            </a:r>
            <a:r>
              <a:rPr lang="zh-TW" altLang="en-US" b="1" dirty="0" smtClean="0">
                <a:solidFill>
                  <a:schemeClr val="bg2"/>
                </a:solidFill>
              </a:rPr>
              <a:t>(</a:t>
            </a:r>
            <a:r>
              <a:rPr lang="en-US" altLang="zh-TW" b="1" dirty="0" smtClean="0">
                <a:solidFill>
                  <a:schemeClr val="bg2"/>
                </a:solidFill>
              </a:rPr>
              <a:t>recursive)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714375" lvl="3" eaLnBrk="1" hangingPunct="1">
              <a:buFontTx/>
              <a:buNone/>
            </a:pPr>
            <a:r>
              <a:rPr lang="en-US" altLang="zh-TW" dirty="0" smtClean="0">
                <a:solidFill>
                  <a:srgbClr val="2C0BF5"/>
                </a:solidFill>
              </a:rPr>
              <a:t>1. </a:t>
            </a:r>
            <a:r>
              <a:rPr lang="zh-TW" altLang="en-US" dirty="0" smtClean="0">
                <a:solidFill>
                  <a:srgbClr val="2C0BF5"/>
                </a:solidFill>
              </a:rPr>
              <a:t>將</a:t>
            </a:r>
            <a:r>
              <a:rPr lang="en-US" altLang="en-US" dirty="0" smtClean="0">
                <a:solidFill>
                  <a:srgbClr val="2C0BF5"/>
                </a:solidFill>
              </a:rPr>
              <a:t>n-1</a:t>
            </a:r>
            <a:r>
              <a:rPr lang="zh-TW" altLang="en-US" dirty="0" smtClean="0">
                <a:solidFill>
                  <a:srgbClr val="2C0BF5"/>
                </a:solidFill>
              </a:rPr>
              <a:t>個套環由</a:t>
            </a:r>
            <a:r>
              <a:rPr lang="en-US" altLang="en-US" dirty="0" smtClean="0">
                <a:solidFill>
                  <a:srgbClr val="2C0BF5"/>
                </a:solidFill>
              </a:rPr>
              <a:t>A</a:t>
            </a:r>
            <a:r>
              <a:rPr lang="zh-TW" altLang="en-US" dirty="0" smtClean="0">
                <a:solidFill>
                  <a:srgbClr val="2C0BF5"/>
                </a:solidFill>
              </a:rPr>
              <a:t>柱子移到</a:t>
            </a:r>
            <a:r>
              <a:rPr lang="en-US" altLang="en-US" dirty="0" smtClean="0">
                <a:solidFill>
                  <a:srgbClr val="2C0BF5"/>
                </a:solidFill>
              </a:rPr>
              <a:t>B</a:t>
            </a:r>
            <a:r>
              <a:rPr lang="zh-TW" altLang="en-US" dirty="0" smtClean="0">
                <a:solidFill>
                  <a:srgbClr val="2C0BF5"/>
                </a:solidFill>
              </a:rPr>
              <a:t>柱子(藉由</a:t>
            </a:r>
            <a:r>
              <a:rPr lang="en-US" altLang="zh-TW" dirty="0" smtClean="0">
                <a:solidFill>
                  <a:srgbClr val="2C0BF5"/>
                </a:solidFill>
              </a:rPr>
              <a:t>C</a:t>
            </a:r>
            <a:r>
              <a:rPr lang="zh-TW" altLang="en-US" dirty="0" smtClean="0">
                <a:solidFill>
                  <a:srgbClr val="2C0BF5"/>
                </a:solidFill>
              </a:rPr>
              <a:t>柱子)</a:t>
            </a:r>
            <a:r>
              <a:rPr lang="zh-TW" altLang="zh-TW" dirty="0" smtClean="0">
                <a:solidFill>
                  <a:schemeClr val="bg2"/>
                </a:solidFill>
              </a:rPr>
              <a:t>。</a:t>
            </a:r>
          </a:p>
          <a:p>
            <a:pPr marL="714375" lvl="3" eaLnBrk="1" hangingPunct="1">
              <a:buFontTx/>
              <a:buNone/>
            </a:pPr>
            <a:r>
              <a:rPr lang="zh-TW" altLang="en-US" dirty="0" smtClean="0">
                <a:solidFill>
                  <a:srgbClr val="D60E47"/>
                </a:solidFill>
              </a:rPr>
              <a:t>2.</a:t>
            </a:r>
            <a:r>
              <a:rPr lang="zh-TW" altLang="zh-TW" dirty="0" smtClean="0">
                <a:solidFill>
                  <a:srgbClr val="D60E47"/>
                </a:solidFill>
              </a:rPr>
              <a:t> </a:t>
            </a:r>
            <a:r>
              <a:rPr lang="zh-TW" altLang="en-US" dirty="0" smtClean="0">
                <a:solidFill>
                  <a:srgbClr val="D60E47"/>
                </a:solidFill>
              </a:rPr>
              <a:t>移動第</a:t>
            </a:r>
            <a:r>
              <a:rPr lang="en-US" altLang="en-US" dirty="0" smtClean="0">
                <a:solidFill>
                  <a:srgbClr val="D60E47"/>
                </a:solidFill>
              </a:rPr>
              <a:t>n</a:t>
            </a:r>
            <a:r>
              <a:rPr lang="zh-TW" altLang="en-US" dirty="0" smtClean="0">
                <a:solidFill>
                  <a:srgbClr val="D60E47"/>
                </a:solidFill>
              </a:rPr>
              <a:t>個套環由</a:t>
            </a:r>
            <a:r>
              <a:rPr lang="en-US" altLang="en-US" dirty="0" smtClean="0">
                <a:solidFill>
                  <a:srgbClr val="D60E47"/>
                </a:solidFill>
              </a:rPr>
              <a:t>A</a:t>
            </a:r>
            <a:r>
              <a:rPr lang="zh-TW" altLang="en-US" dirty="0" smtClean="0">
                <a:solidFill>
                  <a:srgbClr val="D60E47"/>
                </a:solidFill>
              </a:rPr>
              <a:t>柱子移到</a:t>
            </a:r>
            <a:r>
              <a:rPr lang="en-US" altLang="en-US" dirty="0" smtClean="0">
                <a:solidFill>
                  <a:srgbClr val="D60E47"/>
                </a:solidFill>
              </a:rPr>
              <a:t>C</a:t>
            </a:r>
            <a:r>
              <a:rPr lang="zh-TW" altLang="en-US" dirty="0" smtClean="0">
                <a:solidFill>
                  <a:srgbClr val="D60E47"/>
                </a:solidFill>
              </a:rPr>
              <a:t>柱子。</a:t>
            </a:r>
            <a:endParaRPr lang="zh-TW" altLang="zh-TW" dirty="0" smtClean="0">
              <a:solidFill>
                <a:srgbClr val="D60E47"/>
              </a:solidFill>
            </a:endParaRPr>
          </a:p>
          <a:p>
            <a:pPr marL="714375" lvl="3" eaLnBrk="1" hangingPunct="1">
              <a:buFontTx/>
              <a:buNone/>
            </a:pPr>
            <a:r>
              <a:rPr lang="zh-TW" altLang="en-US" dirty="0" smtClean="0">
                <a:solidFill>
                  <a:srgbClr val="009900"/>
                </a:solidFill>
              </a:rPr>
              <a:t>3.再將</a:t>
            </a:r>
            <a:r>
              <a:rPr lang="en-US" altLang="en-US" dirty="0" smtClean="0">
                <a:solidFill>
                  <a:srgbClr val="009900"/>
                </a:solidFill>
              </a:rPr>
              <a:t>n-1</a:t>
            </a:r>
            <a:r>
              <a:rPr lang="zh-TW" altLang="en-US" dirty="0" smtClean="0">
                <a:solidFill>
                  <a:srgbClr val="009900"/>
                </a:solidFill>
              </a:rPr>
              <a:t>個套環由</a:t>
            </a:r>
            <a:r>
              <a:rPr lang="en-US" altLang="en-US" dirty="0" smtClean="0">
                <a:solidFill>
                  <a:srgbClr val="009900"/>
                </a:solidFill>
              </a:rPr>
              <a:t>B</a:t>
            </a:r>
            <a:r>
              <a:rPr lang="zh-TW" altLang="en-US" dirty="0" smtClean="0">
                <a:solidFill>
                  <a:srgbClr val="009900"/>
                </a:solidFill>
              </a:rPr>
              <a:t>柱子移到</a:t>
            </a:r>
            <a:r>
              <a:rPr lang="en-US" altLang="en-US" dirty="0" smtClean="0">
                <a:solidFill>
                  <a:srgbClr val="009900"/>
                </a:solidFill>
              </a:rPr>
              <a:t>C</a:t>
            </a:r>
            <a:r>
              <a:rPr lang="zh-TW" altLang="en-US" dirty="0" smtClean="0">
                <a:solidFill>
                  <a:srgbClr val="009900"/>
                </a:solidFill>
              </a:rPr>
              <a:t>柱子(藉由</a:t>
            </a:r>
            <a:r>
              <a:rPr lang="en-US" altLang="zh-TW" dirty="0" smtClean="0">
                <a:solidFill>
                  <a:srgbClr val="009900"/>
                </a:solidFill>
              </a:rPr>
              <a:t>A</a:t>
            </a:r>
            <a:r>
              <a:rPr lang="zh-TW" altLang="en-US" dirty="0" smtClean="0">
                <a:solidFill>
                  <a:srgbClr val="009900"/>
                </a:solidFill>
              </a:rPr>
              <a:t>柱子)</a:t>
            </a:r>
            <a:r>
              <a:rPr lang="zh-TW" altLang="zh-TW" dirty="0" smtClean="0">
                <a:solidFill>
                  <a:srgbClr val="009900"/>
                </a:solidFill>
              </a:rPr>
              <a:t>。</a:t>
            </a:r>
          </a:p>
          <a:p>
            <a:pPr eaLnBrk="1" hangingPunct="1"/>
            <a:r>
              <a:rPr lang="zh-TW" altLang="zh-TW" dirty="0" smtClean="0">
                <a:solidFill>
                  <a:schemeClr val="bg2"/>
                </a:solidFill>
              </a:rPr>
              <a:t>The recursive C function</a:t>
            </a:r>
          </a:p>
          <a:p>
            <a:pPr lvl="2" eaLnBrk="1" hangingPunct="1">
              <a:buFontTx/>
              <a:buNone/>
            </a:pPr>
            <a:r>
              <a:rPr lang="zh-TW" altLang="zh-TW" dirty="0" smtClean="0">
                <a:solidFill>
                  <a:schemeClr val="bg2"/>
                </a:solidFill>
              </a:rPr>
              <a:t>void  tower(int n, char frompg, char topg, char auxpg)</a:t>
            </a:r>
          </a:p>
          <a:p>
            <a:pPr lvl="2" eaLnBrk="1" hangingPunct="1">
              <a:buFontTx/>
              <a:buNone/>
            </a:pPr>
            <a:r>
              <a:rPr lang="zh-TW" altLang="zh-TW" dirty="0" smtClean="0">
                <a:solidFill>
                  <a:schemeClr val="bg2"/>
                </a:solidFill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zh-TW" altLang="zh-TW" dirty="0" smtClean="0">
                <a:solidFill>
                  <a:schemeClr val="bg2"/>
                </a:solidFill>
              </a:rPr>
              <a:t>    if (n =</a:t>
            </a:r>
            <a:r>
              <a:rPr lang="zh-TW" altLang="en-US" dirty="0" smtClean="0">
                <a:solidFill>
                  <a:schemeClr val="bg2"/>
                </a:solidFill>
              </a:rPr>
              <a:t> </a:t>
            </a:r>
            <a:r>
              <a:rPr lang="zh-TW" altLang="zh-TW" dirty="0" smtClean="0">
                <a:solidFill>
                  <a:schemeClr val="bg2"/>
                </a:solidFill>
              </a:rPr>
              <a:t>= 1)</a:t>
            </a:r>
          </a:p>
          <a:p>
            <a:pPr lvl="2" eaLnBrk="1" hangingPunct="1">
              <a:buFontTx/>
              <a:buNone/>
            </a:pPr>
            <a:r>
              <a:rPr lang="zh-TW" altLang="zh-TW" dirty="0" smtClean="0">
                <a:solidFill>
                  <a:schemeClr val="bg2"/>
                </a:solidFill>
              </a:rPr>
              <a:t>    </a:t>
            </a:r>
            <a:r>
              <a:rPr lang="en-US" altLang="zh-TW" dirty="0" smtClean="0">
                <a:solidFill>
                  <a:schemeClr val="bg2"/>
                </a:solidFill>
              </a:rPr>
              <a:t>{</a:t>
            </a:r>
            <a:r>
              <a:rPr lang="zh-TW" altLang="zh-TW" dirty="0" smtClean="0">
                <a:solidFill>
                  <a:schemeClr val="bg2"/>
                </a:solidFill>
              </a:rPr>
              <a:t>    printf(“Move disc %c --&gt; %c\n”,frompg, topg);</a:t>
            </a:r>
            <a:r>
              <a:rPr lang="en-US" altLang="zh-TW" dirty="0" smtClean="0">
                <a:solidFill>
                  <a:schemeClr val="bg2"/>
                </a:solidFill>
              </a:rPr>
              <a:t>  /* (1)  */</a:t>
            </a:r>
          </a:p>
          <a:p>
            <a:pPr lvl="2" eaLnBrk="1" hangingPunct="1">
              <a:buFontTx/>
              <a:buNone/>
            </a:pPr>
            <a:r>
              <a:rPr lang="en-US" altLang="zh-TW" dirty="0" smtClean="0">
                <a:solidFill>
                  <a:schemeClr val="bg2"/>
                </a:solidFill>
              </a:rPr>
              <a:t>          return;</a:t>
            </a:r>
          </a:p>
          <a:p>
            <a:pPr lvl="2" eaLnBrk="1" hangingPunct="1">
              <a:buFontTx/>
              <a:buNone/>
            </a:pPr>
            <a:r>
              <a:rPr lang="en-US" altLang="zh-TW" dirty="0" smtClean="0">
                <a:solidFill>
                  <a:schemeClr val="bg2"/>
                </a:solidFill>
              </a:rPr>
              <a:t>    }</a:t>
            </a:r>
            <a:endParaRPr lang="zh-TW" altLang="zh-TW" dirty="0" smtClean="0">
              <a:solidFill>
                <a:schemeClr val="bg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TW" sz="1600" dirty="0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zh-TW" altLang="zh-TW" sz="1600" dirty="0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600" dirty="0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/* Move top n-1 disks from </a:t>
            </a:r>
            <a:r>
              <a:rPr lang="en-US" altLang="zh-TW" sz="1600" dirty="0" err="1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frompg</a:t>
            </a:r>
            <a:r>
              <a:rPr lang="en-US" altLang="zh-TW" sz="1600" dirty="0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altLang="zh-TW" sz="1600" dirty="0" err="1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auxpg</a:t>
            </a:r>
            <a:r>
              <a:rPr lang="en-US" altLang="zh-TW" sz="1600" dirty="0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, using </a:t>
            </a:r>
            <a:r>
              <a:rPr lang="en-US" altLang="zh-TW" sz="1600" dirty="0" err="1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topg</a:t>
            </a:r>
            <a:r>
              <a:rPr lang="en-US" altLang="zh-TW" sz="1600" dirty="0" smtClean="0">
                <a:solidFill>
                  <a:srgbClr val="2C0BF5"/>
                </a:solidFill>
                <a:latin typeface="Arial" pitchFamily="34" charset="0"/>
                <a:cs typeface="Arial" pitchFamily="34" charset="0"/>
              </a:rPr>
              <a:t> as auxiliary*/</a:t>
            </a:r>
            <a:endParaRPr lang="zh-TW" altLang="zh-TW" sz="1600" dirty="0" smtClean="0">
              <a:solidFill>
                <a:srgbClr val="2C0BF5"/>
              </a:solidFill>
              <a:latin typeface="Arial" pitchFamily="34" charset="0"/>
              <a:cs typeface="Arial" pitchFamily="34" charset="0"/>
            </a:endParaRPr>
          </a:p>
          <a:p>
            <a:pPr lvl="2" eaLnBrk="1" hangingPunct="1">
              <a:buFontTx/>
              <a:buNone/>
            </a:pPr>
            <a:r>
              <a:rPr lang="zh-TW" altLang="zh-TW" dirty="0" smtClean="0">
                <a:solidFill>
                  <a:schemeClr val="bg2"/>
                </a:solidFill>
              </a:rPr>
              <a:t>    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zh-TW" altLang="zh-TW" dirty="0" smtClean="0">
                <a:solidFill>
                  <a:srgbClr val="2C0BF5"/>
                </a:solidFill>
              </a:rPr>
              <a:t>tower(n-1, </a:t>
            </a:r>
            <a:r>
              <a:rPr lang="zh-TW" altLang="zh-TW" dirty="0" smtClean="0">
                <a:solidFill>
                  <a:schemeClr val="bg2"/>
                </a:solidFill>
              </a:rPr>
              <a:t>frompg</a:t>
            </a:r>
            <a:r>
              <a:rPr lang="zh-TW" altLang="zh-TW" dirty="0" smtClean="0">
                <a:solidFill>
                  <a:srgbClr val="2C0BF5"/>
                </a:solidFill>
              </a:rPr>
              <a:t>, auxpg, topg);</a:t>
            </a:r>
          </a:p>
          <a:p>
            <a:pPr lvl="2" eaLnBrk="1" hangingPunct="1">
              <a:buFontTx/>
              <a:buNone/>
            </a:pPr>
            <a:r>
              <a:rPr lang="zh-TW" altLang="zh-TW" dirty="0" smtClean="0">
                <a:solidFill>
                  <a:schemeClr val="bg2"/>
                </a:solidFill>
              </a:rPr>
              <a:t>     </a:t>
            </a:r>
            <a:r>
              <a:rPr lang="zh-TW" altLang="zh-TW" dirty="0" smtClean="0">
                <a:solidFill>
                  <a:srgbClr val="D60E47"/>
                </a:solidFill>
              </a:rPr>
              <a:t>printf((“Move disc %c --&gt; %c\n”,frompg, topg);</a:t>
            </a:r>
            <a:r>
              <a:rPr lang="en-US" altLang="zh-TW" dirty="0" smtClean="0">
                <a:solidFill>
                  <a:srgbClr val="D60E47"/>
                </a:solidFill>
              </a:rPr>
              <a:t>  /*  (2)  */</a:t>
            </a:r>
          </a:p>
          <a:p>
            <a:pPr lvl="2" eaLnBrk="1" hangingPunct="1">
              <a:buFontTx/>
              <a:buNone/>
            </a:pPr>
            <a:r>
              <a:rPr lang="en-US" altLang="zh-TW" sz="1600" dirty="0" smtClean="0">
                <a:solidFill>
                  <a:srgbClr val="42985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TW" sz="16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/* Move n-1 disks from </a:t>
            </a:r>
            <a:r>
              <a:rPr lang="en-US" altLang="zh-TW" sz="1600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auxpg</a:t>
            </a:r>
            <a:r>
              <a:rPr lang="en-US" altLang="zh-TW" sz="16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altLang="zh-TW" sz="1600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topg</a:t>
            </a:r>
            <a:r>
              <a:rPr lang="en-US" altLang="zh-TW" sz="16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, using </a:t>
            </a:r>
            <a:r>
              <a:rPr lang="en-US" altLang="zh-TW" sz="1600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frompg</a:t>
            </a:r>
            <a:r>
              <a:rPr lang="en-US" altLang="zh-TW" sz="16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as auxiliary */</a:t>
            </a:r>
            <a:endParaRPr lang="zh-TW" altLang="zh-TW" sz="1600" dirty="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  <a:p>
            <a:pPr lvl="2" eaLnBrk="1" hangingPunct="1">
              <a:buFontTx/>
              <a:buNone/>
            </a:pPr>
            <a:r>
              <a:rPr lang="zh-TW" altLang="zh-TW" dirty="0" smtClean="0">
                <a:solidFill>
                  <a:srgbClr val="009900"/>
                </a:solidFill>
              </a:rPr>
              <a:t>     tower(n-1, auxpg, </a:t>
            </a:r>
            <a:r>
              <a:rPr lang="zh-TW" altLang="zh-TW" dirty="0" smtClean="0">
                <a:solidFill>
                  <a:schemeClr val="bg2"/>
                </a:solidFill>
              </a:rPr>
              <a:t>topg</a:t>
            </a:r>
            <a:r>
              <a:rPr lang="zh-TW" altLang="zh-TW" dirty="0" smtClean="0">
                <a:solidFill>
                  <a:srgbClr val="009900"/>
                </a:solidFill>
              </a:rPr>
              <a:t>, frompg);</a:t>
            </a:r>
          </a:p>
          <a:p>
            <a:pPr lvl="2" eaLnBrk="1" hangingPunct="1">
              <a:buFontTx/>
              <a:buNone/>
            </a:pPr>
            <a:r>
              <a:rPr lang="zh-TW" altLang="zh-TW" dirty="0" smtClean="0">
                <a:solidFill>
                  <a:schemeClr val="bg2"/>
                </a:solidFill>
              </a:rPr>
              <a:t>}				</a:t>
            </a: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25656D-0C49-4BB4-B0CB-FC9EA6BCED9B}" type="slidenum">
              <a:rPr lang="zh-TW" altLang="en-US" smtClean="0"/>
              <a:pPr/>
              <a:t>31</a:t>
            </a:fld>
            <a:endParaRPr lang="en-US" altLang="zh-TW" dirty="0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69260" y="25876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 dirty="0"/>
              <a:t>Towers of Hanoi</a:t>
            </a:r>
            <a:endParaRPr lang="zh-TW" altLang="en-US" b="1" u="sng" dirty="0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V="1">
            <a:off x="2915817" y="3165474"/>
            <a:ext cx="432222" cy="2063725"/>
          </a:xfrm>
          <a:prstGeom prst="line">
            <a:avLst/>
          </a:prstGeom>
          <a:noFill/>
          <a:ln w="9525">
            <a:solidFill>
              <a:srgbClr val="0808AE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V="1">
            <a:off x="3491880" y="3181349"/>
            <a:ext cx="843583" cy="2047850"/>
          </a:xfrm>
          <a:prstGeom prst="line">
            <a:avLst/>
          </a:prstGeom>
          <a:noFill/>
          <a:ln w="9525">
            <a:solidFill>
              <a:srgbClr val="0808AE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V="1">
            <a:off x="4283969" y="3200399"/>
            <a:ext cx="1096070" cy="2028800"/>
          </a:xfrm>
          <a:prstGeom prst="line">
            <a:avLst/>
          </a:prstGeom>
          <a:noFill/>
          <a:ln w="9525">
            <a:solidFill>
              <a:srgbClr val="0808AE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4860031" y="3200400"/>
            <a:ext cx="1663007" cy="2028800"/>
          </a:xfrm>
          <a:prstGeom prst="line">
            <a:avLst/>
          </a:prstGeom>
          <a:noFill/>
          <a:ln w="9525">
            <a:solidFill>
              <a:srgbClr val="0808AE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2915816" y="3141661"/>
            <a:ext cx="432222" cy="302364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3491881" y="3181349"/>
            <a:ext cx="853108" cy="2983954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V="1">
            <a:off x="4067944" y="3200399"/>
            <a:ext cx="1312094" cy="2964904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 flipV="1">
            <a:off x="4788024" y="3200398"/>
            <a:ext cx="1735013" cy="2964905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516659" y="2478043"/>
            <a:ext cx="302168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tower(3, ‘A’, ‘C’, ‘B’);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891" y="260648"/>
            <a:ext cx="7944592" cy="1143000"/>
          </a:xfrm>
        </p:spPr>
        <p:txBody>
          <a:bodyPr anchor="ctr"/>
          <a:lstStyle/>
          <a:p>
            <a:pPr algn="ctr"/>
            <a:r>
              <a:rPr lang="en-US" altLang="zh-TW" dirty="0" smtClean="0"/>
              <a:t>Call Tree for </a:t>
            </a:r>
            <a:r>
              <a:rPr lang="en-US" altLang="zh-TW" sz="2800" dirty="0">
                <a:cs typeface="Times New Roman" panose="02020603050405020304" pitchFamily="18" charset="0"/>
              </a:rPr>
              <a:t>tower(3, ‘A’, ‘C’, ‘B</a:t>
            </a:r>
            <a:r>
              <a:rPr lang="en-US" altLang="zh-TW" sz="2800" dirty="0" smtClean="0">
                <a:cs typeface="Times New Roman" panose="02020603050405020304" pitchFamily="18" charset="0"/>
              </a:rPr>
              <a:t>’)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75856" y="198607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tower(3, </a:t>
            </a:r>
            <a:r>
              <a:rPr lang="en-US" altLang="zh-TW" sz="2400" dirty="0" smtClean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A, C, B)</a:t>
            </a:r>
            <a:endParaRPr lang="zh-TW" altLang="en-US" sz="2400" dirty="0">
              <a:solidFill>
                <a:schemeClr val="bg2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31640" y="294273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tower(2, A, B, C)</a:t>
            </a:r>
            <a:endParaRPr lang="zh-TW" altLang="en-US" dirty="0">
              <a:solidFill>
                <a:schemeClr val="bg2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24128" y="293820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tower(2, B, C, A)</a:t>
            </a:r>
            <a:endParaRPr lang="zh-TW" altLang="en-US" dirty="0">
              <a:solidFill>
                <a:schemeClr val="bg2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36512" y="3909615"/>
            <a:ext cx="18722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tower(1, A, C, B)</a:t>
            </a:r>
            <a:endParaRPr lang="zh-TW" altLang="en-US" sz="1600" dirty="0">
              <a:solidFill>
                <a:schemeClr val="bg2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67944" y="294273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dirty="0" smtClean="0">
                <a:ea typeface="+mn-ea"/>
                <a:cs typeface="Times New Roman" panose="02020603050405020304" pitchFamily="18" charset="0"/>
              </a:rPr>
              <a:t>A -&gt; C</a:t>
            </a:r>
            <a:endParaRPr lang="zh-TW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89117" y="3894226"/>
            <a:ext cx="10801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800" b="1" dirty="0" smtClean="0">
                <a:ea typeface="+mn-ea"/>
                <a:cs typeface="Times New Roman" panose="02020603050405020304" pitchFamily="18" charset="0"/>
              </a:rPr>
              <a:t>A -&gt; B</a:t>
            </a:r>
            <a:endParaRPr lang="zh-TW" altLang="en-US" sz="1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96845" y="3909615"/>
            <a:ext cx="17471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tower(1, C, B, A)</a:t>
            </a:r>
            <a:endParaRPr lang="zh-TW" altLang="en-US" sz="1600" dirty="0">
              <a:solidFill>
                <a:schemeClr val="bg2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7544" y="4845719"/>
            <a:ext cx="10801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800" b="1" dirty="0" smtClean="0">
                <a:ea typeface="+mn-ea"/>
                <a:cs typeface="Times New Roman" panose="02020603050405020304" pitchFamily="18" charset="0"/>
              </a:rPr>
              <a:t>A -&gt; C</a:t>
            </a:r>
            <a:endParaRPr lang="zh-TW" altLang="en-US" sz="1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4845719"/>
            <a:ext cx="10801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800" b="1" dirty="0" smtClean="0">
                <a:ea typeface="+mn-ea"/>
                <a:cs typeface="Times New Roman" panose="02020603050405020304" pitchFamily="18" charset="0"/>
              </a:rPr>
              <a:t>C -&gt; B</a:t>
            </a:r>
            <a:endParaRPr lang="zh-TW" altLang="en-US" sz="1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99992" y="3909615"/>
            <a:ext cx="18722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tower(1, B, A, C)</a:t>
            </a:r>
            <a:endParaRPr lang="zh-TW" altLang="en-US" sz="1600" dirty="0">
              <a:solidFill>
                <a:schemeClr val="bg2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55604" y="3909615"/>
            <a:ext cx="10801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800" b="1" dirty="0" smtClean="0">
                <a:ea typeface="+mn-ea"/>
                <a:cs typeface="Times New Roman" panose="02020603050405020304" pitchFamily="18" charset="0"/>
              </a:rPr>
              <a:t>B -&gt; C</a:t>
            </a:r>
            <a:endParaRPr lang="zh-TW" altLang="en-US" sz="1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33349" y="3909615"/>
            <a:ext cx="17471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600" dirty="0" smtClean="0">
                <a:solidFill>
                  <a:schemeClr val="bg2"/>
                </a:solidFill>
                <a:ea typeface="+mn-ea"/>
                <a:cs typeface="Times New Roman" panose="02020603050405020304" pitchFamily="18" charset="0"/>
              </a:rPr>
              <a:t>tower(1, A, C, B)</a:t>
            </a:r>
            <a:endParaRPr lang="zh-TW" altLang="en-US" sz="1600" dirty="0">
              <a:solidFill>
                <a:schemeClr val="bg2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04048" y="4834610"/>
            <a:ext cx="10801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800" b="1" dirty="0" smtClean="0">
                <a:ea typeface="+mn-ea"/>
                <a:cs typeface="Times New Roman" panose="02020603050405020304" pitchFamily="18" charset="0"/>
              </a:rPr>
              <a:t>B -&gt; A</a:t>
            </a:r>
            <a:endParaRPr lang="zh-TW" altLang="en-US" sz="1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84368" y="4845719"/>
            <a:ext cx="10801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5pPr>
            <a:lvl6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6pPr>
            <a:lvl7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7pPr>
            <a:lvl8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8pPr>
            <a:lvl9pPr>
              <a:defRPr kumimoji="1" sz="4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800" b="1" dirty="0" smtClean="0">
                <a:ea typeface="+mn-ea"/>
                <a:cs typeface="Times New Roman" panose="02020603050405020304" pitchFamily="18" charset="0"/>
              </a:rPr>
              <a:t>A -&gt; C</a:t>
            </a:r>
            <a:endParaRPr lang="zh-TW" altLang="en-US" sz="1800" b="1" dirty="0"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2593075" y="2447738"/>
            <a:ext cx="1690893" cy="4949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644008" y="2447738"/>
            <a:ext cx="0" cy="4949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9" idx="0"/>
          </p:cNvCxnSpPr>
          <p:nvPr/>
        </p:nvCxnSpPr>
        <p:spPr>
          <a:xfrm>
            <a:off x="5004048" y="2447738"/>
            <a:ext cx="1800200" cy="4904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10" idx="0"/>
          </p:cNvCxnSpPr>
          <p:nvPr/>
        </p:nvCxnSpPr>
        <p:spPr>
          <a:xfrm flipH="1">
            <a:off x="899592" y="3332411"/>
            <a:ext cx="1365936" cy="5772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8" idx="2"/>
          </p:cNvCxnSpPr>
          <p:nvPr/>
        </p:nvCxnSpPr>
        <p:spPr>
          <a:xfrm>
            <a:off x="2411760" y="3342843"/>
            <a:ext cx="3644" cy="5478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16" idx="0"/>
          </p:cNvCxnSpPr>
          <p:nvPr/>
        </p:nvCxnSpPr>
        <p:spPr>
          <a:xfrm flipH="1">
            <a:off x="5436096" y="3318763"/>
            <a:ext cx="1237659" cy="5908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9" idx="2"/>
          </p:cNvCxnSpPr>
          <p:nvPr/>
        </p:nvCxnSpPr>
        <p:spPr>
          <a:xfrm flipH="1">
            <a:off x="6795664" y="3338311"/>
            <a:ext cx="8584" cy="5288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020272" y="3318763"/>
            <a:ext cx="1404156" cy="5188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3" idx="0"/>
          </p:cNvCxnSpPr>
          <p:nvPr/>
        </p:nvCxnSpPr>
        <p:spPr>
          <a:xfrm>
            <a:off x="2593075" y="3373354"/>
            <a:ext cx="1177352" cy="5362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940286" y="4360016"/>
            <a:ext cx="0" cy="4949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887924" y="4324010"/>
            <a:ext cx="0" cy="4949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544108" y="4360016"/>
            <a:ext cx="0" cy="4949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8424428" y="4344627"/>
            <a:ext cx="0" cy="4949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12890" y="1272969"/>
            <a:ext cx="6758737" cy="46166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zh-TW" altLang="zh-TW" sz="2400" dirty="0"/>
              <a:t>void  tower(int n, char frompg, char topg, char auxpg)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657D1F-DAFE-466C-806B-71FC29BDF760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33" name="投影片編號版面配置區 5"/>
          <p:cNvSpPr txBox="1">
            <a:spLocks/>
          </p:cNvSpPr>
          <p:nvPr/>
        </p:nvSpPr>
        <p:spPr bwMode="auto">
          <a:xfrm>
            <a:off x="724535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400" kern="12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400" kern="12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400" kern="12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400" kern="12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dirty="0" smtClean="0"/>
              <a:t>3232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7971627" y="6217920"/>
            <a:ext cx="99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zh-TW" sz="1400" dirty="0"/>
              <a:t>32</a:t>
            </a:r>
            <a:endParaRPr kumimoji="0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917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226105"/>
            <a:ext cx="7772400" cy="78989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Recursive Binary Search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1.8)</a:t>
            </a:r>
            <a:endParaRPr lang="en-US" altLang="zh-TW" dirty="0" smtClean="0"/>
          </a:p>
        </p:txBody>
      </p:sp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>
          <a:xfrm>
            <a:off x="669925" y="1401763"/>
            <a:ext cx="8047038" cy="5043487"/>
          </a:xfr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</a:rPr>
              <a:t>binsearch</a:t>
            </a:r>
            <a:r>
              <a:rPr lang="en-US" altLang="zh-TW" dirty="0" smtClean="0">
                <a:solidFill>
                  <a:schemeClr val="bg2"/>
                </a:solidFill>
              </a:rPr>
              <a:t> (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list[],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left,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right)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{/* search list[0]≦list[1]≦…≦list[n-1] for </a:t>
            </a:r>
            <a:r>
              <a:rPr lang="en-US" altLang="zh-TW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      Return its position if found. Otherwise return -1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   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middle;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if  (left &lt;= right) {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middle = (left + right) / 2;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switch (COMPARE (list[middle], </a:t>
            </a:r>
            <a:r>
              <a:rPr lang="en-US" altLang="zh-TW" dirty="0" err="1" smtClean="0">
                <a:solidFill>
                  <a:schemeClr val="bg2"/>
                </a:solidFill>
              </a:rPr>
              <a:t>secharnum</a:t>
            </a:r>
            <a:r>
              <a:rPr lang="en-US" altLang="zh-TW" dirty="0" smtClean="0">
                <a:solidFill>
                  <a:schemeClr val="bg2"/>
                </a:solidFill>
              </a:rPr>
              <a:t>)) {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case -1 : return 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              </a:t>
            </a:r>
            <a:r>
              <a:rPr lang="en-US" altLang="zh-TW" dirty="0" err="1" smtClean="0">
                <a:solidFill>
                  <a:schemeClr val="bg2"/>
                </a:solidFill>
              </a:rPr>
              <a:t>binsearch</a:t>
            </a:r>
            <a:r>
              <a:rPr lang="en-US" altLang="zh-TW" dirty="0" smtClean="0">
                <a:solidFill>
                  <a:schemeClr val="bg2"/>
                </a:solidFill>
              </a:rPr>
              <a:t> (list, </a:t>
            </a:r>
            <a:r>
              <a:rPr lang="en-US" altLang="zh-TW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smtClean="0">
                <a:solidFill>
                  <a:srgbClr val="D60E47"/>
                </a:solidFill>
              </a:rPr>
              <a:t>middle + 1</a:t>
            </a:r>
            <a:r>
              <a:rPr lang="en-US" altLang="zh-TW" dirty="0" smtClean="0">
                <a:solidFill>
                  <a:schemeClr val="bg2"/>
                </a:solidFill>
              </a:rPr>
              <a:t>, right);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 case 0  : return middle;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 case 1  : return 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               </a:t>
            </a:r>
            <a:r>
              <a:rPr lang="en-US" altLang="zh-TW" dirty="0" err="1" smtClean="0">
                <a:solidFill>
                  <a:schemeClr val="bg2"/>
                </a:solidFill>
              </a:rPr>
              <a:t>binsearch</a:t>
            </a:r>
            <a:r>
              <a:rPr lang="en-US" altLang="zh-TW" dirty="0" smtClean="0">
                <a:solidFill>
                  <a:schemeClr val="bg2"/>
                </a:solidFill>
              </a:rPr>
              <a:t> (list, </a:t>
            </a:r>
            <a:r>
              <a:rPr lang="en-US" altLang="zh-TW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dirty="0" smtClean="0">
                <a:solidFill>
                  <a:schemeClr val="bg2"/>
                </a:solidFill>
              </a:rPr>
              <a:t>, left, </a:t>
            </a:r>
            <a:r>
              <a:rPr lang="en-US" altLang="zh-TW" dirty="0" smtClean="0">
                <a:solidFill>
                  <a:srgbClr val="039F51"/>
                </a:solidFill>
              </a:rPr>
              <a:t>middle – 1</a:t>
            </a:r>
            <a:r>
              <a:rPr lang="en-US" altLang="zh-TW" dirty="0" smtClean="0">
                <a:solidFill>
                  <a:schemeClr val="bg2"/>
                </a:solidFill>
              </a:rPr>
              <a:t>);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}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}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123430" y="6248400"/>
            <a:ext cx="1905000" cy="457200"/>
          </a:xfrm>
          <a:noFill/>
        </p:spPr>
        <p:txBody>
          <a:bodyPr/>
          <a:lstStyle/>
          <a:p>
            <a:fld id="{F6EC1FDF-D493-4F9C-959E-9C56E18F4493}" type="slidenum">
              <a:rPr lang="zh-TW" altLang="en-US" smtClean="0"/>
              <a:pPr/>
              <a:t>33</a:t>
            </a:fld>
            <a:endParaRPr lang="en-US" altLang="zh-TW" dirty="0" smtClean="0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 flipH="1" flipV="1">
            <a:off x="3246438" y="1736725"/>
            <a:ext cx="1249362" cy="2209800"/>
          </a:xfrm>
          <a:prstGeom prst="line">
            <a:avLst/>
          </a:prstGeom>
          <a:noFill/>
          <a:ln w="9525">
            <a:solidFill>
              <a:srgbClr val="BA0617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H="1" flipV="1">
            <a:off x="4495800" y="1736725"/>
            <a:ext cx="1050925" cy="2209800"/>
          </a:xfrm>
          <a:prstGeom prst="line">
            <a:avLst/>
          </a:prstGeom>
          <a:noFill/>
          <a:ln w="9525">
            <a:solidFill>
              <a:srgbClr val="BA0617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 flipH="1" flipV="1">
            <a:off x="6080125" y="1736725"/>
            <a:ext cx="595313" cy="2209800"/>
          </a:xfrm>
          <a:prstGeom prst="line">
            <a:avLst/>
          </a:prstGeom>
          <a:noFill/>
          <a:ln w="9525">
            <a:solidFill>
              <a:srgbClr val="BA0617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 flipH="1" flipV="1">
            <a:off x="7192963" y="1736725"/>
            <a:ext cx="777875" cy="2209800"/>
          </a:xfrm>
          <a:prstGeom prst="line">
            <a:avLst/>
          </a:prstGeom>
          <a:noFill/>
          <a:ln w="9525">
            <a:solidFill>
              <a:srgbClr val="BA0617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 flipH="1" flipV="1">
            <a:off x="3246438" y="1736725"/>
            <a:ext cx="1249362" cy="3109913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 flipH="1" flipV="1">
            <a:off x="4495800" y="1736725"/>
            <a:ext cx="1050925" cy="3109913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 flipH="1" flipV="1">
            <a:off x="6080125" y="1736725"/>
            <a:ext cx="595313" cy="3109913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 flipH="1" flipV="1">
            <a:off x="7192963" y="1736725"/>
            <a:ext cx="214312" cy="3109913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文字方塊 12">
            <a:hlinkClick r:id="rId2" action="ppaction://hlinksldjump"/>
          </p:cNvPr>
          <p:cNvSpPr txBox="1"/>
          <p:nvPr/>
        </p:nvSpPr>
        <p:spPr>
          <a:xfrm>
            <a:off x="3889775" y="5929092"/>
            <a:ext cx="4228686" cy="46166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pos =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binsearch</a:t>
            </a:r>
            <a:r>
              <a:rPr lang="en-US" altLang="zh-TW" sz="2400" dirty="0" smtClean="0">
                <a:solidFill>
                  <a:srgbClr val="FF0000"/>
                </a:solidFill>
              </a:rPr>
              <a:t>(list, 43, 0, 6);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83" y="121103"/>
            <a:ext cx="8097838" cy="769938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Permutation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9124" y="1146630"/>
            <a:ext cx="8378825" cy="4985657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Given a set of  n ≧ 1  elements, print out all possible permutations of this set. There are  n!  Permutations. </a:t>
            </a:r>
          </a:p>
          <a:p>
            <a:r>
              <a:rPr lang="en-US" altLang="zh-TW" dirty="0" smtClean="0">
                <a:solidFill>
                  <a:schemeClr val="bg2"/>
                </a:solidFill>
              </a:rPr>
              <a:t>For example, if the set is {a, b, c}, then the set of permutations is {(a, b, c), (a, c, b), (b, a, c), (b, c, a), (c, a, b), (c, b, a)}</a:t>
            </a:r>
          </a:p>
          <a:p>
            <a:r>
              <a:rPr lang="en-US" altLang="zh-TW" dirty="0" smtClean="0">
                <a:solidFill>
                  <a:schemeClr val="bg2"/>
                </a:solidFill>
              </a:rPr>
              <a:t>Look at the set {a, b, c, d}, can construct the set of permutations by printing</a:t>
            </a:r>
            <a:r>
              <a:rPr lang="zh-TW" altLang="en-US" dirty="0" smtClean="0">
                <a:solidFill>
                  <a:schemeClr val="bg2"/>
                </a:solidFill>
              </a:rPr>
              <a:t>：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812800" lvl="1" indent="-355600">
              <a:buFont typeface="+mj-lt"/>
              <a:buAutoNum type="arabicParenR"/>
            </a:pPr>
            <a:r>
              <a:rPr lang="en-US" altLang="zh-TW" dirty="0" smtClean="0">
                <a:solidFill>
                  <a:schemeClr val="bg2"/>
                </a:solidFill>
              </a:rPr>
              <a:t>a followed by all permutations of (b, c, d)</a:t>
            </a:r>
          </a:p>
          <a:p>
            <a:pPr marL="812800" lvl="1" indent="-355600">
              <a:buFont typeface="+mj-lt"/>
              <a:buAutoNum type="arabicParenR"/>
            </a:pPr>
            <a:r>
              <a:rPr lang="en-US" altLang="zh-TW" dirty="0" smtClean="0">
                <a:solidFill>
                  <a:schemeClr val="bg2"/>
                </a:solidFill>
              </a:rPr>
              <a:t>b followed by all permutations of (a, c, d)</a:t>
            </a:r>
          </a:p>
          <a:p>
            <a:pPr marL="812800" lvl="1" indent="-355600">
              <a:buFont typeface="+mj-lt"/>
              <a:buAutoNum type="arabicParenR"/>
            </a:pPr>
            <a:r>
              <a:rPr lang="en-US" altLang="zh-TW" dirty="0" smtClean="0">
                <a:solidFill>
                  <a:schemeClr val="bg2"/>
                </a:solidFill>
              </a:rPr>
              <a:t>c followed by all permutations of (a, b, d)</a:t>
            </a:r>
          </a:p>
          <a:p>
            <a:pPr marL="812800" lvl="1" indent="-355600">
              <a:buFont typeface="+mj-lt"/>
              <a:buAutoNum type="arabicParenR"/>
            </a:pPr>
            <a:r>
              <a:rPr lang="en-US" altLang="zh-TW" dirty="0" smtClean="0">
                <a:solidFill>
                  <a:schemeClr val="bg2"/>
                </a:solidFill>
              </a:rPr>
              <a:t>d followed by all permutations of (a, b, c)</a:t>
            </a:r>
          </a:p>
          <a:p>
            <a:pPr marL="412750" indent="-355600"/>
            <a:r>
              <a:rPr lang="en-US" altLang="zh-TW" dirty="0" smtClean="0">
                <a:solidFill>
                  <a:schemeClr val="bg2"/>
                </a:solidFill>
              </a:rPr>
              <a:t>The recursive solution  -- “</a:t>
            </a:r>
            <a:r>
              <a:rPr lang="en-US" altLang="zh-TW" dirty="0" smtClean="0">
                <a:solidFill>
                  <a:srgbClr val="FF0000"/>
                </a:solidFill>
              </a:rPr>
              <a:t>followed by all permutations</a:t>
            </a:r>
            <a:r>
              <a:rPr lang="en-US" altLang="zh-TW" dirty="0" smtClean="0">
                <a:solidFill>
                  <a:schemeClr val="bg2"/>
                </a:solidFill>
              </a:rPr>
              <a:t>”</a:t>
            </a:r>
          </a:p>
          <a:p>
            <a:pPr marL="812800" lvl="1" indent="-355600"/>
            <a:r>
              <a:rPr lang="en-US" altLang="zh-TW" dirty="0" smtClean="0">
                <a:solidFill>
                  <a:schemeClr val="bg2"/>
                </a:solidFill>
              </a:rPr>
              <a:t>Implies that we can solve the problem for a set with n elements if we have an algorithm that works on  n-1 elements.  </a:t>
            </a:r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859D0A-5E15-455B-8AEC-1B2DC8F65C05}" type="slidenum">
              <a:rPr lang="zh-TW" altLang="en-US" smtClean="0"/>
              <a:pPr/>
              <a:t>34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92075"/>
            <a:ext cx="8097838" cy="769938"/>
          </a:xfrm>
        </p:spPr>
        <p:txBody>
          <a:bodyPr/>
          <a:lstStyle/>
          <a:p>
            <a:pPr eaLnBrk="1" hangingPunct="1"/>
            <a:r>
              <a:rPr lang="en-US" altLang="zh-TW" smtClean="0"/>
              <a:t>Recursive Permutation Generator </a:t>
            </a:r>
            <a:r>
              <a:rPr lang="en-US" altLang="zh-TW" sz="2000" smtClean="0"/>
              <a:t>(Prog. 1.9)</a:t>
            </a:r>
            <a:endParaRPr lang="en-US" altLang="zh-TW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19126" y="881062"/>
            <a:ext cx="8097838" cy="5824537"/>
          </a:xfrm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void perm (char *list,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,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/* generate all the permutations of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 to list[n] */</a:t>
            </a:r>
          </a:p>
          <a:p>
            <a:pPr eaLnBrk="1" hangingPunct="1">
              <a:lnSpc>
                <a:spcPts val="24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{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j, temp;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if  (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= = n) {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for (j = 0; j &lt;= n; j++)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     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 (“%c”, list[j]);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(“     ”);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}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else {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/*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 to list[n] has more than one permutation,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generate these recursively */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for (j =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; j &lt;= n; j++)  {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     SWAP(list[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], list[j], temp);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     perm(list, i+1, n);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     SWAP(list[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], list[j], temp); 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}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123430" y="6217920"/>
            <a:ext cx="1905000" cy="457200"/>
          </a:xfrm>
          <a:noFill/>
        </p:spPr>
        <p:txBody>
          <a:bodyPr/>
          <a:lstStyle/>
          <a:p>
            <a:fld id="{9C859D0A-5E15-455B-8AEC-1B2DC8F65C05}" type="slidenum">
              <a:rPr lang="zh-TW" altLang="en-US" smtClean="0"/>
              <a:pPr/>
              <a:t>35</a:t>
            </a:fld>
            <a:endParaRPr lang="en-US" altLang="zh-TW" smtClean="0"/>
          </a:p>
        </p:txBody>
      </p:sp>
      <p:sp>
        <p:nvSpPr>
          <p:cNvPr id="32773" name="矩形 4"/>
          <p:cNvSpPr>
            <a:spLocks noChangeArrowheads="1"/>
          </p:cNvSpPr>
          <p:nvPr/>
        </p:nvSpPr>
        <p:spPr bwMode="auto">
          <a:xfrm>
            <a:off x="1299030" y="2449515"/>
            <a:ext cx="3997325" cy="635000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32774" name="矩形 5"/>
          <p:cNvSpPr>
            <a:spLocks noChangeArrowheads="1"/>
          </p:cNvSpPr>
          <p:nvPr/>
        </p:nvSpPr>
        <p:spPr bwMode="auto">
          <a:xfrm>
            <a:off x="1270002" y="4602391"/>
            <a:ext cx="3997325" cy="15589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990443" y="2104571"/>
            <a:ext cx="2679020" cy="46166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perm(list, 0, n-1);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Recursion </a:t>
            </a:r>
            <a:r>
              <a:rPr lang="en-US" altLang="zh-TW" sz="4400" dirty="0" smtClean="0"/>
              <a:t>vs. </a:t>
            </a:r>
            <a:r>
              <a:rPr lang="en-US" altLang="zh-TW" sz="4400" dirty="0" err="1" smtClean="0"/>
              <a:t>Nonrecursion</a:t>
            </a:r>
            <a:endParaRPr lang="en-US" altLang="zh-TW" sz="4400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841836" y="1493168"/>
            <a:ext cx="7772400" cy="41148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Recursion </a:t>
            </a:r>
            <a:r>
              <a:rPr lang="zh-TW" altLang="en-US" dirty="0" smtClean="0">
                <a:solidFill>
                  <a:schemeClr val="bg2"/>
                </a:solidFill>
              </a:rPr>
              <a:t>特性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sz="2000" u="sng" dirty="0" smtClean="0">
                <a:solidFill>
                  <a:schemeClr val="bg2"/>
                </a:solidFill>
              </a:rPr>
              <a:t>need </a:t>
            </a:r>
            <a:r>
              <a:rPr lang="en-US" altLang="zh-TW" sz="2000" u="sng" dirty="0">
                <a:solidFill>
                  <a:schemeClr val="bg2"/>
                </a:solidFill>
              </a:rPr>
              <a:t>more time and space</a:t>
            </a:r>
            <a:r>
              <a:rPr lang="en-US" altLang="zh-TW" sz="2000" dirty="0">
                <a:solidFill>
                  <a:schemeClr val="bg2"/>
                </a:solidFill>
              </a:rPr>
              <a:t> when  </a:t>
            </a:r>
            <a:r>
              <a:rPr lang="en-US" altLang="zh-TW" sz="2000" dirty="0" smtClean="0">
                <a:solidFill>
                  <a:schemeClr val="bg2"/>
                </a:solidFill>
              </a:rPr>
              <a:t>executing. (</a:t>
            </a:r>
            <a:r>
              <a:rPr lang="en-US" altLang="zh-TW" sz="2000" dirty="0">
                <a:solidFill>
                  <a:srgbClr val="FF0000"/>
                </a:solidFill>
              </a:rPr>
              <a:t>machine efficiency</a:t>
            </a:r>
            <a:r>
              <a:rPr lang="en-US" altLang="zh-TW" sz="2000" dirty="0" smtClean="0">
                <a:solidFill>
                  <a:schemeClr val="bg2"/>
                </a:solidFill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TW" u="sng" dirty="0" smtClean="0">
                <a:solidFill>
                  <a:schemeClr val="bg2"/>
                </a:solidFill>
              </a:rPr>
              <a:t>easy </a:t>
            </a:r>
            <a:r>
              <a:rPr lang="en-US" altLang="zh-TW" u="sng" dirty="0">
                <a:solidFill>
                  <a:schemeClr val="bg2"/>
                </a:solidFill>
              </a:rPr>
              <a:t>to write</a:t>
            </a:r>
            <a:r>
              <a:rPr lang="en-US" altLang="zh-TW" dirty="0">
                <a:solidFill>
                  <a:schemeClr val="bg2"/>
                </a:solidFill>
              </a:rPr>
              <a:t> a </a:t>
            </a:r>
            <a:r>
              <a:rPr lang="en-US" altLang="zh-TW" dirty="0" smtClean="0">
                <a:solidFill>
                  <a:schemeClr val="bg2"/>
                </a:solidFill>
              </a:rPr>
              <a:t>program. </a:t>
            </a:r>
            <a:r>
              <a:rPr lang="en-US" altLang="zh-TW" dirty="0">
                <a:solidFill>
                  <a:schemeClr val="bg2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programmer efficiency</a:t>
            </a:r>
            <a:r>
              <a:rPr lang="en-US" altLang="zh-TW" dirty="0">
                <a:solidFill>
                  <a:schemeClr val="bg2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dirty="0" err="1" smtClean="0">
                <a:solidFill>
                  <a:schemeClr val="bg2"/>
                </a:solidFill>
              </a:rPr>
              <a:t>Nonrecursion</a:t>
            </a:r>
            <a:r>
              <a:rPr lang="zh-TW" altLang="en-US" dirty="0" smtClean="0">
                <a:solidFill>
                  <a:schemeClr val="bg2"/>
                </a:solidFill>
              </a:rPr>
              <a:t> 特性</a:t>
            </a:r>
            <a:r>
              <a:rPr lang="en-US" altLang="zh-TW" dirty="0" smtClean="0">
                <a:solidFill>
                  <a:schemeClr val="bg2"/>
                </a:solidFill>
              </a:rPr>
              <a:t>: </a:t>
            </a:r>
            <a:r>
              <a:rPr lang="zh-TW" altLang="en-US" dirty="0" smtClean="0">
                <a:solidFill>
                  <a:schemeClr val="bg2"/>
                </a:solidFill>
              </a:rPr>
              <a:t>正好與 </a:t>
            </a:r>
            <a:r>
              <a:rPr lang="en-US" altLang="zh-TW" dirty="0" smtClean="0">
                <a:solidFill>
                  <a:schemeClr val="bg2"/>
                </a:solidFill>
              </a:rPr>
              <a:t>recursion </a:t>
            </a:r>
            <a:r>
              <a:rPr lang="zh-TW" altLang="en-US" dirty="0" smtClean="0">
                <a:solidFill>
                  <a:schemeClr val="bg2"/>
                </a:solidFill>
              </a:rPr>
              <a:t>相反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如果一</a:t>
            </a:r>
            <a:r>
              <a:rPr lang="en-US" altLang="zh-TW" dirty="0" smtClean="0">
                <a:solidFill>
                  <a:schemeClr val="bg2"/>
                </a:solidFill>
              </a:rPr>
              <a:t>program </a:t>
            </a:r>
            <a:r>
              <a:rPr lang="zh-TW" altLang="en-US" dirty="0" smtClean="0">
                <a:solidFill>
                  <a:schemeClr val="bg2"/>
                </a:solidFill>
              </a:rPr>
              <a:t>常用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zh-TW" altLang="en-US" dirty="0" smtClean="0">
                <a:solidFill>
                  <a:schemeClr val="bg2"/>
                </a:solidFill>
              </a:rPr>
              <a:t>應寫成 </a:t>
            </a:r>
            <a:r>
              <a:rPr lang="en-US" altLang="zh-TW" dirty="0" err="1" smtClean="0">
                <a:solidFill>
                  <a:schemeClr val="bg2"/>
                </a:solidFill>
              </a:rPr>
              <a:t>nonrecursive</a:t>
            </a:r>
            <a:r>
              <a:rPr lang="en-US" altLang="zh-TW" dirty="0" smtClean="0">
                <a:solidFill>
                  <a:schemeClr val="bg2"/>
                </a:solidFill>
              </a:rPr>
              <a:t> program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sz="1200" dirty="0" smtClean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目前 </a:t>
            </a:r>
            <a:r>
              <a:rPr lang="en-US" altLang="zh-TW" dirty="0" smtClean="0">
                <a:solidFill>
                  <a:schemeClr val="bg2"/>
                </a:solidFill>
              </a:rPr>
              <a:t>compiler </a:t>
            </a:r>
            <a:r>
              <a:rPr lang="zh-TW" altLang="en-US" dirty="0" smtClean="0">
                <a:solidFill>
                  <a:schemeClr val="bg2"/>
                </a:solidFill>
              </a:rPr>
              <a:t>技術很好，</a:t>
            </a:r>
            <a:r>
              <a:rPr lang="en-US" altLang="zh-TW" dirty="0" smtClean="0">
                <a:solidFill>
                  <a:schemeClr val="bg2"/>
                </a:solidFill>
              </a:rPr>
              <a:t>recursive program </a:t>
            </a:r>
            <a:r>
              <a:rPr lang="zh-TW" altLang="en-US" dirty="0" smtClean="0">
                <a:solidFill>
                  <a:schemeClr val="bg2"/>
                </a:solidFill>
              </a:rPr>
              <a:t>亦可很快。</a:t>
            </a:r>
            <a:endParaRPr lang="en-US" altLang="zh-TW" sz="1200" dirty="0" smtClean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使用 </a:t>
            </a:r>
            <a:r>
              <a:rPr lang="en-US" altLang="zh-TW" dirty="0" err="1" smtClean="0">
                <a:solidFill>
                  <a:schemeClr val="bg2"/>
                </a:solidFill>
              </a:rPr>
              <a:t>nonrecursion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zh-TW" altLang="en-US" dirty="0" smtClean="0">
                <a:solidFill>
                  <a:schemeClr val="bg2"/>
                </a:solidFill>
              </a:rPr>
              <a:t>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若需用</a:t>
            </a:r>
            <a:r>
              <a:rPr lang="en-US" altLang="zh-TW" dirty="0" smtClean="0">
                <a:solidFill>
                  <a:schemeClr val="bg2"/>
                </a:solidFill>
              </a:rPr>
              <a:t>stack</a:t>
            </a:r>
            <a:r>
              <a:rPr lang="zh-TW" altLang="en-US" dirty="0" smtClean="0">
                <a:solidFill>
                  <a:schemeClr val="bg2"/>
                </a:solidFill>
              </a:rPr>
              <a:t>，則使用 </a:t>
            </a:r>
            <a:r>
              <a:rPr lang="en-US" altLang="zh-TW" dirty="0" smtClean="0">
                <a:solidFill>
                  <a:schemeClr val="bg2"/>
                </a:solidFill>
              </a:rPr>
              <a:t>recursion</a:t>
            </a:r>
            <a:r>
              <a:rPr lang="zh-TW" altLang="en-US" dirty="0" smtClean="0">
                <a:solidFill>
                  <a:schemeClr val="bg2"/>
                </a:solidFill>
              </a:rPr>
              <a:t>，如 </a:t>
            </a:r>
            <a:r>
              <a:rPr lang="en-US" altLang="zh-TW" dirty="0" smtClean="0">
                <a:solidFill>
                  <a:schemeClr val="bg2"/>
                </a:solidFill>
              </a:rPr>
              <a:t>Towers of Hanoi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否則，使用 </a:t>
            </a:r>
            <a:r>
              <a:rPr lang="en-US" altLang="zh-TW" dirty="0" err="1" smtClean="0">
                <a:solidFill>
                  <a:schemeClr val="bg2"/>
                </a:solidFill>
              </a:rPr>
              <a:t>nonrecursion</a:t>
            </a:r>
            <a:r>
              <a:rPr lang="zh-TW" altLang="en-US" dirty="0" smtClean="0">
                <a:solidFill>
                  <a:schemeClr val="bg2"/>
                </a:solidFill>
              </a:rPr>
              <a:t>，如 </a:t>
            </a:r>
            <a:r>
              <a:rPr lang="en-US" altLang="zh-TW" dirty="0" smtClean="0">
                <a:solidFill>
                  <a:schemeClr val="bg2"/>
                </a:solidFill>
              </a:rPr>
              <a:t>n!, Fibonacci numbers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4EBC-3F18-433C-9E08-D930E515217E}" type="slidenum">
              <a:rPr lang="en-US" altLang="zh-TW" smtClean="0"/>
              <a:pPr/>
              <a:t>36</a:t>
            </a:fld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noFill/>
        </p:spPr>
        <p:txBody>
          <a:bodyPr/>
          <a:lstStyle/>
          <a:p>
            <a:fld id="{7B965E36-C733-4D30-B5AC-5BF552202298}" type="slidenum">
              <a:rPr lang="zh-TW" altLang="en-US" smtClean="0"/>
              <a:pPr/>
              <a:t>36</a:t>
            </a:fld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6"/>
          <p:cNvSpPr>
            <a:spLocks noGrp="1" noChangeArrowheads="1"/>
          </p:cNvSpPr>
          <p:nvPr>
            <p:ph type="title"/>
          </p:nvPr>
        </p:nvSpPr>
        <p:spPr>
          <a:xfrm>
            <a:off x="541338" y="157163"/>
            <a:ext cx="7772400" cy="733425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Data Abstraction</a:t>
            </a:r>
            <a:endParaRPr lang="zh-TW" altLang="en-US" sz="44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77815" y="1063875"/>
            <a:ext cx="8764587" cy="56298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90230"/>
                </a:solidFill>
              </a:rPr>
              <a:t>C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資料型態 </a:t>
            </a:r>
            <a:r>
              <a:rPr lang="en-US" altLang="zh-TW" dirty="0"/>
              <a:t>(data type)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/>
              <a:t>Basic data types</a:t>
            </a:r>
            <a:r>
              <a:rPr lang="zh-TW" altLang="en-US" dirty="0" smtClean="0"/>
              <a:t>：</a:t>
            </a:r>
            <a:r>
              <a:rPr lang="en-US" altLang="zh-TW" b="1" dirty="0" smtClean="0"/>
              <a:t>char</a:t>
            </a:r>
            <a:r>
              <a:rPr lang="en-US" altLang="zh-TW" dirty="0"/>
              <a:t>, </a:t>
            </a:r>
            <a:r>
              <a:rPr lang="en-US" altLang="zh-TW" b="1" dirty="0" err="1"/>
              <a:t>int</a:t>
            </a:r>
            <a:r>
              <a:rPr lang="en-US" altLang="zh-TW" dirty="0"/>
              <a:t>, </a:t>
            </a:r>
            <a:r>
              <a:rPr lang="en-US" altLang="zh-TW" b="1" dirty="0"/>
              <a:t>float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double</a:t>
            </a:r>
            <a:r>
              <a:rPr lang="en-US" altLang="zh-TW" dirty="0" smtClean="0"/>
              <a:t>.</a:t>
            </a:r>
          </a:p>
          <a:p>
            <a:pPr lvl="2" eaLnBrk="1" hangingPunct="1">
              <a:spcBef>
                <a:spcPts val="0"/>
              </a:spcBef>
            </a:pPr>
            <a:r>
              <a:rPr lang="zh-TW" altLang="en-US" dirty="0" smtClean="0"/>
              <a:t>修飾</a:t>
            </a:r>
            <a:r>
              <a:rPr lang="zh-TW" altLang="en-US" dirty="0"/>
              <a:t>字 </a:t>
            </a:r>
            <a:r>
              <a:rPr lang="en-US" altLang="zh-TW" dirty="0"/>
              <a:t>short, long, </a:t>
            </a:r>
            <a:r>
              <a:rPr lang="en-US" altLang="zh-TW" dirty="0" smtClean="0"/>
              <a:t>unsigned</a:t>
            </a:r>
            <a:r>
              <a:rPr lang="zh-TW" altLang="en-US" dirty="0" smtClean="0"/>
              <a:t> 可改變</a:t>
            </a:r>
            <a:r>
              <a:rPr lang="zh-TW" altLang="en-US" dirty="0"/>
              <a:t>其使用的記憶體空間長度</a:t>
            </a:r>
            <a:r>
              <a:rPr lang="zh-TW" altLang="en-US" dirty="0" smtClean="0"/>
              <a:t>或規範</a:t>
            </a:r>
            <a:r>
              <a:rPr lang="zh-TW" altLang="en-US" dirty="0"/>
              <a:t>內容是否僅為</a:t>
            </a:r>
            <a:r>
              <a:rPr lang="zh-TW" altLang="en-US" dirty="0" smtClean="0"/>
              <a:t>正數。</a:t>
            </a:r>
            <a:endParaRPr lang="en-US" altLang="zh-TW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/>
              <a:t>Grouping data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array and structure.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/>
              <a:t>User-defined types</a:t>
            </a:r>
            <a:r>
              <a:rPr lang="en-US" altLang="zh-TW" dirty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b="1" dirty="0" smtClean="0">
                <a:solidFill>
                  <a:srgbClr val="FF0000"/>
                </a:solidFill>
              </a:rPr>
              <a:t>資料型態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一些</a:t>
            </a:r>
            <a:r>
              <a:rPr lang="zh-TW" altLang="en-US" b="1" dirty="0">
                <a:solidFill>
                  <a:srgbClr val="2F05DF"/>
                </a:solidFill>
              </a:rPr>
              <a:t>物件</a:t>
            </a:r>
            <a:r>
              <a:rPr lang="en-US" altLang="zh-TW" b="1" dirty="0">
                <a:solidFill>
                  <a:srgbClr val="2F05DF"/>
                </a:solidFill>
              </a:rPr>
              <a:t> (</a:t>
            </a:r>
            <a:r>
              <a:rPr lang="en-US" altLang="zh-TW" b="1" dirty="0" smtClean="0">
                <a:solidFill>
                  <a:srgbClr val="2F05DF"/>
                </a:solidFill>
              </a:rPr>
              <a:t>objects)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zh-TW" altLang="en-US" dirty="0" smtClean="0">
                <a:solidFill>
                  <a:schemeClr val="bg2"/>
                </a:solidFill>
              </a:rPr>
              <a:t>以及一組處理這些物件的</a:t>
            </a:r>
            <a:r>
              <a:rPr lang="zh-TW" altLang="en-US" b="1" dirty="0">
                <a:solidFill>
                  <a:srgbClr val="009900"/>
                </a:solidFill>
              </a:rPr>
              <a:t>運算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b="1" dirty="0">
                <a:solidFill>
                  <a:srgbClr val="009900"/>
                </a:solidFill>
              </a:rPr>
              <a:t>(</a:t>
            </a:r>
            <a:r>
              <a:rPr lang="en-US" altLang="zh-TW" b="1" dirty="0" smtClean="0">
                <a:solidFill>
                  <a:srgbClr val="009900"/>
                </a:solidFill>
              </a:rPr>
              <a:t>operations)</a:t>
            </a:r>
            <a:r>
              <a:rPr lang="zh-TW" altLang="en-US" b="1" dirty="0" smtClean="0">
                <a:solidFill>
                  <a:srgbClr val="009900"/>
                </a:solidFill>
              </a:rPr>
              <a:t> </a:t>
            </a:r>
            <a:r>
              <a:rPr lang="zh-TW" altLang="en-US" dirty="0"/>
              <a:t>所組成。</a:t>
            </a:r>
            <a:endParaRPr lang="en-US" altLang="zh-TW" dirty="0"/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For example,</a:t>
            </a:r>
            <a:r>
              <a:rPr lang="zh-TW" altLang="en-US" dirty="0" smtClean="0">
                <a:solidFill>
                  <a:schemeClr val="bg2"/>
                </a:solidFill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</a:rPr>
              <a:t>data type</a:t>
            </a:r>
            <a:r>
              <a:rPr lang="en-US" altLang="zh-TW" dirty="0" smtClean="0">
                <a:solidFill>
                  <a:srgbClr val="039F51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consists of </a:t>
            </a:r>
          </a:p>
          <a:p>
            <a:pPr marL="987425" lvl="2" indent="-265113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the objects</a:t>
            </a:r>
            <a:r>
              <a:rPr lang="en-US" altLang="zh-TW" dirty="0" smtClean="0">
                <a:solidFill>
                  <a:srgbClr val="D60E47"/>
                </a:solidFill>
              </a:rPr>
              <a:t> </a:t>
            </a:r>
            <a:r>
              <a:rPr lang="en-US" altLang="zh-TW" b="1" dirty="0" smtClean="0">
                <a:solidFill>
                  <a:srgbClr val="2F05DF"/>
                </a:solidFill>
              </a:rPr>
              <a:t>{0, +1, -1, +2, -2, …, INT_MAX, INT_MIN}</a:t>
            </a:r>
            <a:r>
              <a:rPr lang="en-US" altLang="zh-TW" dirty="0" smtClean="0">
                <a:solidFill>
                  <a:schemeClr val="bg2"/>
                </a:solidFill>
              </a:rPr>
              <a:t> and </a:t>
            </a:r>
          </a:p>
          <a:p>
            <a:pPr marL="987425" lvl="2" indent="-265113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the operations</a:t>
            </a:r>
            <a:r>
              <a:rPr lang="en-US" altLang="zh-TW" dirty="0" smtClean="0">
                <a:solidFill>
                  <a:srgbClr val="D60E47"/>
                </a:solidFill>
              </a:rPr>
              <a:t> </a:t>
            </a:r>
            <a:r>
              <a:rPr lang="en-US" altLang="zh-TW" b="1" dirty="0" smtClean="0">
                <a:solidFill>
                  <a:srgbClr val="009900"/>
                </a:solidFill>
              </a:rPr>
              <a:t>+, -, *, /, %, &gt;, &lt;, &gt;=, …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b="1" dirty="0" smtClean="0">
                <a:solidFill>
                  <a:srgbClr val="FF0000"/>
                </a:solidFill>
              </a:rPr>
              <a:t>抽象資料型態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abstract data type, ADT) </a:t>
            </a:r>
          </a:p>
          <a:p>
            <a:pPr lvl="1" eaLnBrk="1" hangingPunct="1">
              <a:spcBef>
                <a:spcPts val="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一種組織過的資料型態，組織的方式得以將</a:t>
            </a:r>
            <a:r>
              <a:rPr lang="zh-TW" altLang="en-US" b="1" dirty="0">
                <a:solidFill>
                  <a:srgbClr val="2F05DF"/>
                </a:solidFill>
              </a:rPr>
              <a:t>物件</a:t>
            </a:r>
            <a:r>
              <a:rPr lang="zh-TW" altLang="en-US" dirty="0" smtClean="0">
                <a:solidFill>
                  <a:schemeClr val="bg2"/>
                </a:solidFill>
              </a:rPr>
              <a:t>及其</a:t>
            </a:r>
            <a:r>
              <a:rPr lang="zh-TW" altLang="en-US" b="1" dirty="0">
                <a:solidFill>
                  <a:srgbClr val="009900"/>
                </a:solidFill>
              </a:rPr>
              <a:t>運算</a:t>
            </a:r>
            <a:r>
              <a:rPr lang="zh-TW" altLang="en-US" dirty="0" smtClean="0">
                <a:solidFill>
                  <a:schemeClr val="bg2"/>
                </a:solidFill>
              </a:rPr>
              <a:t>的</a:t>
            </a:r>
            <a:r>
              <a:rPr lang="zh-TW" altLang="en-US" b="1" dirty="0" smtClean="0">
                <a:solidFill>
                  <a:srgbClr val="7030A0"/>
                </a:solidFill>
              </a:rPr>
              <a:t>規格 </a:t>
            </a:r>
            <a:r>
              <a:rPr lang="en-US" altLang="zh-TW" b="1" dirty="0" smtClean="0">
                <a:solidFill>
                  <a:srgbClr val="7030A0"/>
                </a:solidFill>
              </a:rPr>
              <a:t>(specification)</a:t>
            </a:r>
            <a:r>
              <a:rPr lang="zh-TW" altLang="en-US" dirty="0"/>
              <a:t>，與</a:t>
            </a:r>
            <a:r>
              <a:rPr lang="zh-TW" altLang="en-US" dirty="0">
                <a:solidFill>
                  <a:srgbClr val="FF0000"/>
                </a:solidFill>
              </a:rPr>
              <a:t>物件的實際表示法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(representation)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FF0000"/>
                </a:solidFill>
              </a:rPr>
              <a:t>運算的實作方法</a:t>
            </a:r>
            <a:r>
              <a:rPr lang="en-US" altLang="zh-TW" dirty="0" smtClean="0">
                <a:solidFill>
                  <a:srgbClr val="FF0000"/>
                </a:solidFill>
              </a:rPr>
              <a:t>(implementation)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分開。</a:t>
            </a:r>
            <a:endParaRPr lang="en-US" altLang="zh-TW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We know what is does, but not necessarily how it will do it.</a:t>
            </a:r>
          </a:p>
          <a:p>
            <a:pPr eaLnBrk="1" hangingPunct="1"/>
            <a:endParaRPr lang="en-US" altLang="zh-TW" b="1" dirty="0" smtClean="0">
              <a:solidFill>
                <a:schemeClr val="bg2"/>
              </a:solidFill>
            </a:endParaRPr>
          </a:p>
        </p:txBody>
      </p:sp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E7822C-4240-4523-A5BD-DA1CA32899EA}" type="slidenum">
              <a:rPr lang="zh-TW" altLang="en-US" smtClean="0"/>
              <a:pPr/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350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>
          <a:xfrm>
            <a:off x="541338" y="186191"/>
            <a:ext cx="7772400" cy="733425"/>
          </a:xfrm>
        </p:spPr>
        <p:txBody>
          <a:bodyPr/>
          <a:lstStyle/>
          <a:p>
            <a:pPr eaLnBrk="1" hangingPunct="1"/>
            <a:r>
              <a:rPr lang="en-US" altLang="zh-TW" sz="4400" smtClean="0"/>
              <a:t>ADT</a:t>
            </a:r>
            <a:endParaRPr lang="zh-TW" altLang="en-US" sz="4400" smtClean="0"/>
          </a:p>
        </p:txBody>
      </p:sp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CD6089-5DD7-41EA-AA3A-2AE91B3C0BFB}" type="slidenum">
              <a:rPr lang="zh-TW" altLang="en-US" smtClean="0"/>
              <a:pPr/>
              <a:t>38</a:t>
            </a:fld>
            <a:endParaRPr lang="en-US" altLang="zh-TW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338" y="1246187"/>
            <a:ext cx="8456612" cy="482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zh-TW" sz="2400" kern="0" dirty="0" smtClean="0">
                <a:latin typeface="+mn-lt"/>
                <a:ea typeface="標楷體" pitchFamily="65" charset="-120"/>
              </a:rPr>
              <a:t>ADT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 具一重要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定義，即物件或類別 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(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物件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為 </a:t>
            </a:r>
            <a:r>
              <a:rPr lang="en-US" altLang="zh-TW" sz="2400" kern="0" dirty="0" smtClean="0">
                <a:latin typeface="+mn-lt"/>
                <a:ea typeface="標楷體" pitchFamily="65" charset="-120"/>
              </a:rPr>
              <a:t>ADT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 的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某實體表現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) 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運算</a:t>
            </a:r>
            <a:r>
              <a:rPr lang="zh-TW" altLang="en-US" sz="2400" u="sng" kern="0" dirty="0">
                <a:latin typeface="+mn-lt"/>
                <a:ea typeface="標楷體" pitchFamily="65" charset="-120"/>
              </a:rPr>
              <a:t>規格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應該與物件的</a:t>
            </a:r>
            <a:r>
              <a:rPr lang="zh-TW" altLang="en-US" sz="2400" u="sng" kern="0" dirty="0">
                <a:latin typeface="+mn-lt"/>
                <a:ea typeface="標楷體" pitchFamily="65" charset="-120"/>
              </a:rPr>
              <a:t>實作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分別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獨立。</a:t>
            </a:r>
            <a:endParaRPr lang="en-US" altLang="zh-TW" sz="2400" kern="0" dirty="0" smtClean="0">
              <a:latin typeface="+mn-lt"/>
              <a:ea typeface="標楷體" pitchFamily="65" charset="-120"/>
            </a:endParaRPr>
          </a:p>
          <a:p>
            <a:pPr marL="342900" indent="-342900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zh-TW" sz="2400" kern="0" dirty="0" smtClean="0">
                <a:latin typeface="+mn-lt"/>
                <a:ea typeface="標楷體" pitchFamily="65" charset="-120"/>
              </a:rPr>
              <a:t>ADT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的</a:t>
            </a:r>
            <a:r>
              <a:rPr lang="zh-TW" altLang="en-US" sz="2400" b="1" u="sng" kern="0" dirty="0">
                <a:solidFill>
                  <a:srgbClr val="009900"/>
                </a:solidFill>
                <a:latin typeface="+mn-lt"/>
                <a:ea typeface="標楷體" pitchFamily="65" charset="-120"/>
              </a:rPr>
              <a:t>使用者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不必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關心 </a:t>
            </a:r>
            <a:r>
              <a:rPr lang="en-US" altLang="zh-TW" sz="2400" kern="0" dirty="0" smtClean="0">
                <a:latin typeface="+mn-lt"/>
                <a:ea typeface="標楷體" pitchFamily="65" charset="-120"/>
              </a:rPr>
              <a:t>ADT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 內部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如何定義資料項與實作方法，只要根據規格由外部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進行 </a:t>
            </a:r>
            <a:r>
              <a:rPr lang="en-US" altLang="zh-TW" sz="2400" kern="0" dirty="0" smtClean="0">
                <a:latin typeface="+mn-lt"/>
                <a:ea typeface="標楷體" pitchFamily="65" charset="-120"/>
              </a:rPr>
              <a:t>ADT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 的應用。</a:t>
            </a:r>
            <a:endParaRPr lang="en-US" altLang="zh-TW" sz="2400" kern="0" dirty="0" smtClean="0">
              <a:latin typeface="+mn-lt"/>
              <a:ea typeface="標楷體" pitchFamily="65" charset="-120"/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zh-TW" altLang="en-US" sz="2000" kern="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使用者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關心的是該</a:t>
            </a:r>
            <a:r>
              <a:rPr lang="en-US" altLang="zh-TW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ADT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的規格 </a:t>
            </a:r>
            <a:r>
              <a:rPr lang="en-US" altLang="zh-TW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(ADT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的定義</a:t>
            </a:r>
            <a:r>
              <a:rPr lang="en-US" altLang="zh-TW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)</a:t>
            </a:r>
            <a:r>
              <a:rPr lang="zh-TW" altLang="en-US" sz="2000" kern="0" dirty="0" smtClean="0">
                <a:latin typeface="+mn-lt"/>
                <a:ea typeface="標楷體" pitchFamily="65" charset="-120"/>
              </a:rPr>
              <a:t>。</a:t>
            </a:r>
            <a:endParaRPr lang="en-US" altLang="zh-TW" sz="2000" kern="0" dirty="0" smtClean="0">
              <a:latin typeface="+mn-lt"/>
              <a:ea typeface="標楷體" pitchFamily="65" charset="-120"/>
            </a:endParaRPr>
          </a:p>
          <a:p>
            <a:pPr marL="342900" indent="-342900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zh-TW" sz="2400" kern="0" dirty="0" smtClean="0">
                <a:latin typeface="+mn-lt"/>
                <a:ea typeface="標楷體" pitchFamily="65" charset="-120"/>
              </a:rPr>
              <a:t>ADT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的</a:t>
            </a:r>
            <a:r>
              <a:rPr lang="zh-TW" altLang="en-US" sz="2400" b="1" u="sng" kern="0" dirty="0" smtClean="0">
                <a:solidFill>
                  <a:srgbClr val="009900"/>
                </a:solidFill>
                <a:latin typeface="+mn-lt"/>
                <a:ea typeface="標楷體" pitchFamily="65" charset="-120"/>
              </a:rPr>
              <a:t>設計者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則可以在遵守規格的狀況下，擴充資料項或改進運算實作的效率。</a:t>
            </a:r>
          </a:p>
          <a:p>
            <a:pPr marL="812800" lvl="1" indent="-355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TW" altLang="en-US" sz="2000" kern="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設計者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關心</a:t>
            </a:r>
            <a:r>
              <a:rPr lang="zh-TW" altLang="en-US" sz="2000" kern="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的是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該</a:t>
            </a:r>
            <a:r>
              <a:rPr lang="en-US" altLang="zh-TW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ADT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的實作</a:t>
            </a:r>
            <a:r>
              <a:rPr lang="zh-TW" altLang="en-US" sz="2000" kern="0" dirty="0" smtClean="0">
                <a:latin typeface="+mn-lt"/>
                <a:ea typeface="標楷體" pitchFamily="65" charset="-120"/>
              </a:rPr>
              <a:t>，亦即</a:t>
            </a:r>
            <a:r>
              <a:rPr lang="zh-TW" altLang="en-US" sz="2000" kern="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資料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項的實際儲存</a:t>
            </a:r>
            <a:r>
              <a:rPr lang="zh-TW" altLang="en-US" sz="2000" kern="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方式 </a:t>
            </a:r>
            <a:r>
              <a:rPr lang="en-US" altLang="zh-TW" sz="2000" kern="0" dirty="0" smtClean="0">
                <a:latin typeface="+mn-lt"/>
                <a:ea typeface="標楷體" pitchFamily="65" charset="-120"/>
              </a:rPr>
              <a:t>(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如整數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,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陣列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,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結構等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)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，以及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運算的實際演算法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。</a:t>
            </a:r>
            <a:endParaRPr lang="en-US" altLang="zh-TW" sz="2000" kern="0" dirty="0">
              <a:latin typeface="+mn-lt"/>
              <a:ea typeface="標楷體" pitchFamily="65" charset="-120"/>
            </a:endParaRPr>
          </a:p>
          <a:p>
            <a:pPr marL="342900" indent="-342900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b="1" u="sng" kern="0" dirty="0" smtClean="0">
                <a:solidFill>
                  <a:srgbClr val="009900"/>
                </a:solidFill>
                <a:latin typeface="+mn-lt"/>
                <a:ea typeface="標楷體" pitchFamily="65" charset="-120"/>
              </a:rPr>
              <a:t>程式設計師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關心的是</a:t>
            </a:r>
            <a:r>
              <a:rPr lang="en-US" altLang="zh-TW" sz="2400" kern="0" dirty="0" smtClean="0">
                <a:latin typeface="+mn-lt"/>
                <a:ea typeface="標楷體" pitchFamily="65" charset="-120"/>
              </a:rPr>
              <a:t>ADT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的實作。</a:t>
            </a:r>
            <a:endParaRPr lang="en-US" altLang="zh-TW" sz="2400" kern="0" dirty="0" smtClean="0">
              <a:latin typeface="+mn-lt"/>
              <a:ea typeface="標楷體" pitchFamily="65" charset="-120"/>
            </a:endParaRP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zh-TW" altLang="en-US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資料項目</a:t>
            </a:r>
            <a:r>
              <a:rPr lang="zh-TW" altLang="en-US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儲存的實際資料型態</a:t>
            </a:r>
            <a:r>
              <a:rPr lang="en-US" altLang="zh-TW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(</a:t>
            </a:r>
            <a:r>
              <a:rPr lang="zh-TW" altLang="en-US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如 </a:t>
            </a:r>
            <a:r>
              <a:rPr lang="en-US" altLang="zh-TW" sz="2000" kern="0" dirty="0" err="1">
                <a:solidFill>
                  <a:srgbClr val="090230"/>
                </a:solidFill>
                <a:latin typeface="+mn-lt"/>
                <a:ea typeface="標楷體" pitchFamily="65" charset="-120"/>
              </a:rPr>
              <a:t>int</a:t>
            </a:r>
            <a:r>
              <a:rPr lang="en-US" altLang="zh-TW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, array, </a:t>
            </a:r>
            <a:r>
              <a:rPr lang="en-US" altLang="zh-TW" sz="2000" kern="0" dirty="0" err="1">
                <a:solidFill>
                  <a:srgbClr val="090230"/>
                </a:solidFill>
                <a:latin typeface="+mn-lt"/>
                <a:ea typeface="標楷體" pitchFamily="65" charset="-120"/>
              </a:rPr>
              <a:t>struct</a:t>
            </a:r>
            <a:r>
              <a:rPr lang="zh-TW" altLang="en-US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等</a:t>
            </a:r>
            <a:r>
              <a:rPr lang="en-US" altLang="zh-TW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)</a:t>
            </a:r>
            <a:r>
              <a:rPr lang="zh-TW" altLang="en-US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，以及代表運算的程式碼。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endParaRPr lang="zh-TW" altLang="en-US" sz="2400" kern="0" dirty="0"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98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>
          <a:xfrm>
            <a:off x="541338" y="230188"/>
            <a:ext cx="7772400" cy="733425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Specification vs. Implementation</a:t>
            </a:r>
            <a:endParaRPr lang="zh-TW" altLang="en-US" sz="4000" dirty="0" smtClean="0"/>
          </a:p>
        </p:txBody>
      </p:sp>
      <p:sp>
        <p:nvSpPr>
          <p:cNvPr id="399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E5CAB0-796E-4ECC-8D20-68CAB656EA11}" type="slidenum">
              <a:rPr lang="zh-TW" altLang="en-US" smtClean="0"/>
              <a:pPr/>
              <a:t>39</a:t>
            </a:fld>
            <a:endParaRPr lang="en-US" altLang="zh-TW" smtClean="0"/>
          </a:p>
        </p:txBody>
      </p:sp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228600" y="1069975"/>
            <a:ext cx="8552543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en-US" altLang="zh-TW" sz="2400" dirty="0">
                <a:ea typeface="標楷體" pitchFamily="65" charset="-120"/>
              </a:rPr>
              <a:t>The specification </a:t>
            </a:r>
            <a:endParaRPr lang="en-US" altLang="zh-TW" sz="2400" dirty="0" smtClean="0">
              <a:ea typeface="標楷體" pitchFamily="65" charset="-120"/>
            </a:endParaRPr>
          </a:p>
          <a:p>
            <a:pPr marL="800100" lvl="1" indent="-3429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</a:pPr>
            <a:r>
              <a:rPr lang="en-US" altLang="zh-TW" sz="2000" dirty="0" smtClean="0">
                <a:ea typeface="標楷體" pitchFamily="65" charset="-120"/>
              </a:rPr>
              <a:t>Consists </a:t>
            </a:r>
            <a:r>
              <a:rPr lang="en-US" altLang="zh-TW" sz="2000" dirty="0">
                <a:ea typeface="標楷體" pitchFamily="65" charset="-120"/>
              </a:rPr>
              <a:t>of the </a:t>
            </a:r>
            <a:r>
              <a:rPr lang="en-US" altLang="zh-TW" sz="2000" b="1" dirty="0">
                <a:solidFill>
                  <a:srgbClr val="2F05DF"/>
                </a:solidFill>
                <a:ea typeface="標楷體" pitchFamily="65" charset="-120"/>
              </a:rPr>
              <a:t>names </a:t>
            </a:r>
            <a:r>
              <a:rPr lang="en-US" altLang="zh-TW" sz="2000" dirty="0">
                <a:ea typeface="標楷體" pitchFamily="65" charset="-120"/>
              </a:rPr>
              <a:t>of every functions, the </a:t>
            </a:r>
            <a:r>
              <a:rPr lang="en-US" altLang="zh-TW" sz="2000" b="1" dirty="0">
                <a:solidFill>
                  <a:srgbClr val="2F05DF"/>
                </a:solidFill>
                <a:ea typeface="標楷體" pitchFamily="65" charset="-120"/>
              </a:rPr>
              <a:t>type of its arguments</a:t>
            </a:r>
            <a:r>
              <a:rPr lang="en-US" altLang="zh-TW" sz="2000" dirty="0">
                <a:ea typeface="標楷體" pitchFamily="65" charset="-120"/>
              </a:rPr>
              <a:t>, and the</a:t>
            </a:r>
            <a:r>
              <a:rPr lang="en-US" altLang="zh-TW" sz="2000" b="1" dirty="0">
                <a:solidFill>
                  <a:srgbClr val="2F05DF"/>
                </a:solidFill>
                <a:ea typeface="標楷體" pitchFamily="65" charset="-120"/>
              </a:rPr>
              <a:t> type of its </a:t>
            </a:r>
            <a:r>
              <a:rPr lang="en-US" altLang="zh-TW" sz="2000" b="1" dirty="0" smtClean="0">
                <a:solidFill>
                  <a:srgbClr val="2F05DF"/>
                </a:solidFill>
                <a:ea typeface="標楷體" pitchFamily="65" charset="-120"/>
              </a:rPr>
              <a:t>result</a:t>
            </a:r>
            <a:r>
              <a:rPr lang="en-US" altLang="zh-TW" sz="2000" dirty="0" smtClean="0">
                <a:ea typeface="標楷體" pitchFamily="65" charset="-120"/>
              </a:rPr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</a:pPr>
            <a:r>
              <a:rPr lang="en-US" altLang="zh-TW" sz="2000" dirty="0" smtClean="0">
                <a:ea typeface="標楷體" pitchFamily="65" charset="-120"/>
              </a:rPr>
              <a:t>Should </a:t>
            </a:r>
            <a:r>
              <a:rPr lang="en-US" altLang="zh-TW" sz="2000" dirty="0">
                <a:ea typeface="標楷體" pitchFamily="65" charset="-120"/>
              </a:rPr>
              <a:t>also be a description of </a:t>
            </a:r>
            <a:r>
              <a:rPr lang="en-US" altLang="zh-TW" sz="2000" b="1" dirty="0">
                <a:solidFill>
                  <a:srgbClr val="009900"/>
                </a:solidFill>
                <a:ea typeface="標楷體" pitchFamily="65" charset="-120"/>
              </a:rPr>
              <a:t>what the function does</a:t>
            </a:r>
            <a:r>
              <a:rPr lang="en-US" altLang="zh-TW" sz="2000" dirty="0">
                <a:ea typeface="標楷體" pitchFamily="65" charset="-120"/>
              </a:rPr>
              <a:t>, </a:t>
            </a:r>
            <a:r>
              <a:rPr lang="en-US" altLang="zh-TW" sz="2000" dirty="0" smtClean="0">
                <a:ea typeface="標楷體" pitchFamily="65" charset="-120"/>
              </a:rPr>
              <a:t/>
            </a:r>
            <a:br>
              <a:rPr lang="en-US" altLang="zh-TW" sz="2000" dirty="0" smtClean="0">
                <a:ea typeface="標楷體" pitchFamily="65" charset="-120"/>
              </a:rPr>
            </a:br>
            <a:r>
              <a:rPr lang="en-US" altLang="zh-TW" sz="2000" dirty="0" smtClean="0">
                <a:ea typeface="標楷體" pitchFamily="65" charset="-120"/>
              </a:rPr>
              <a:t>but </a:t>
            </a:r>
            <a:r>
              <a:rPr lang="en-US" altLang="zh-TW" sz="2000" dirty="0">
                <a:solidFill>
                  <a:srgbClr val="FF0000"/>
                </a:solidFill>
                <a:ea typeface="標楷體" pitchFamily="65" charset="-120"/>
              </a:rPr>
              <a:t>without appealing to internal representation or implementation </a:t>
            </a:r>
            <a:r>
              <a:rPr lang="en-US" altLang="zh-TW" sz="2000" dirty="0">
                <a:ea typeface="標楷體" pitchFamily="65" charset="-120"/>
              </a:rPr>
              <a:t>details.</a:t>
            </a:r>
          </a:p>
          <a:p>
            <a:pPr marL="800100" lvl="1" indent="-3429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</a:pPr>
            <a:r>
              <a:rPr lang="en-US" altLang="zh-TW" sz="2000" dirty="0">
                <a:ea typeface="標楷體" pitchFamily="65" charset="-120"/>
              </a:rPr>
              <a:t> </a:t>
            </a:r>
            <a:r>
              <a:rPr lang="en-US" altLang="zh-TW" sz="2000" dirty="0" smtClean="0">
                <a:ea typeface="標楷體" pitchFamily="65" charset="-120"/>
              </a:rPr>
              <a:t>Implies </a:t>
            </a:r>
            <a:r>
              <a:rPr lang="en-US" altLang="zh-TW" sz="2000" dirty="0">
                <a:ea typeface="標楷體" pitchFamily="65" charset="-120"/>
              </a:rPr>
              <a:t>that an ADT is </a:t>
            </a:r>
            <a:r>
              <a:rPr lang="en-US" altLang="zh-TW" sz="2000" b="1" dirty="0">
                <a:solidFill>
                  <a:srgbClr val="FF0000"/>
                </a:solidFill>
                <a:ea typeface="標楷體" pitchFamily="65" charset="-120"/>
              </a:rPr>
              <a:t>implementation-independent</a:t>
            </a:r>
            <a:r>
              <a:rPr lang="en-US" altLang="zh-TW" sz="2000" dirty="0">
                <a:ea typeface="標楷體" pitchFamily="65" charset="-120"/>
              </a:rPr>
              <a:t>.</a:t>
            </a:r>
            <a:endParaRPr lang="en-US" altLang="zh-TW" sz="2000" dirty="0">
              <a:solidFill>
                <a:srgbClr val="FF0000"/>
              </a:solidFill>
              <a:ea typeface="標楷體" pitchFamily="65" charset="-120"/>
            </a:endParaRPr>
          </a:p>
          <a:p>
            <a:pPr marL="342900" indent="-342900"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zh-TW" altLang="en-US" sz="2400" dirty="0" smtClean="0">
                <a:ea typeface="標楷體" pitchFamily="65" charset="-120"/>
              </a:rPr>
              <a:t>一 </a:t>
            </a:r>
            <a:r>
              <a:rPr lang="en-US" altLang="zh-TW" sz="2400" dirty="0" smtClean="0">
                <a:ea typeface="標楷體" pitchFamily="65" charset="-120"/>
              </a:rPr>
              <a:t>ADT</a:t>
            </a:r>
            <a:r>
              <a:rPr lang="zh-TW" altLang="en-US" sz="2400" dirty="0" smtClean="0">
                <a:ea typeface="標楷體" pitchFamily="65" charset="-120"/>
              </a:rPr>
              <a:t> 須</a:t>
            </a:r>
            <a:r>
              <a:rPr lang="zh-TW" altLang="en-US" sz="2400" dirty="0">
                <a:ea typeface="標楷體" pitchFamily="65" charset="-120"/>
              </a:rPr>
              <a:t>包含運算</a:t>
            </a:r>
            <a:r>
              <a:rPr lang="zh-TW" altLang="en-US" sz="2400" dirty="0" smtClean="0">
                <a:ea typeface="標楷體" pitchFamily="65" charset="-120"/>
              </a:rPr>
              <a:t>，是</a:t>
            </a:r>
            <a:r>
              <a:rPr lang="zh-TW" altLang="en-US" sz="2400" dirty="0">
                <a:ea typeface="標楷體" pitchFamily="65" charset="-120"/>
              </a:rPr>
              <a:t>它與結構型資料型態最大的差別</a:t>
            </a:r>
            <a:r>
              <a:rPr lang="zh-TW" altLang="en-US" sz="2400" dirty="0" smtClean="0">
                <a:ea typeface="標楷體" pitchFamily="65" charset="-120"/>
              </a:rPr>
              <a:t>，</a:t>
            </a:r>
            <a:r>
              <a:rPr lang="en-US" altLang="zh-TW" sz="2400" dirty="0" smtClean="0">
                <a:ea typeface="標楷體" pitchFamily="65" charset="-120"/>
              </a:rPr>
              <a:t/>
            </a:r>
            <a:br>
              <a:rPr lang="en-US" altLang="zh-TW" sz="2400" dirty="0" smtClean="0">
                <a:ea typeface="標楷體" pitchFamily="65" charset="-120"/>
              </a:rPr>
            </a:br>
            <a:r>
              <a:rPr lang="zh-TW" altLang="en-US" sz="2400" dirty="0" smtClean="0">
                <a:ea typeface="標楷體" pitchFamily="65" charset="-120"/>
              </a:rPr>
              <a:t>而 </a:t>
            </a:r>
            <a:r>
              <a:rPr lang="en-US" altLang="zh-TW" sz="2400" dirty="0" smtClean="0">
                <a:ea typeface="標楷體" pitchFamily="65" charset="-120"/>
              </a:rPr>
              <a:t>ADT</a:t>
            </a:r>
            <a:r>
              <a:rPr lang="zh-TW" altLang="en-US" sz="2400" dirty="0" smtClean="0">
                <a:ea typeface="標楷體" pitchFamily="65" charset="-120"/>
              </a:rPr>
              <a:t> 的</a:t>
            </a:r>
            <a:r>
              <a:rPr lang="zh-TW" altLang="en-US" sz="2400" dirty="0">
                <a:ea typeface="標楷體" pitchFamily="65" charset="-120"/>
              </a:rPr>
              <a:t>運算</a:t>
            </a:r>
            <a:r>
              <a:rPr lang="zh-TW" altLang="en-US" sz="2400" dirty="0" smtClean="0">
                <a:ea typeface="標楷體" pitchFamily="65" charset="-120"/>
              </a:rPr>
              <a:t>可分為</a:t>
            </a:r>
            <a:r>
              <a:rPr lang="zh-TW" altLang="en-US" sz="2400" dirty="0">
                <a:ea typeface="標楷體" pitchFamily="65" charset="-120"/>
              </a:rPr>
              <a:t>下列三大類：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zh-TW" altLang="en-US" sz="2000" dirty="0">
                <a:ea typeface="標楷體" pitchFamily="65" charset="-120"/>
              </a:rPr>
              <a:t>建構運算 </a:t>
            </a:r>
            <a:r>
              <a:rPr lang="en-US" altLang="zh-TW" sz="2000" dirty="0">
                <a:ea typeface="標楷體" pitchFamily="65" charset="-120"/>
              </a:rPr>
              <a:t>(</a:t>
            </a:r>
            <a:r>
              <a:rPr kumimoji="0" lang="en-US" altLang="zh-TW" sz="2000" dirty="0"/>
              <a:t>Creator/constructor)</a:t>
            </a:r>
            <a:endParaRPr lang="en-US" altLang="zh-TW" sz="2000" dirty="0">
              <a:ea typeface="標楷體" pitchFamily="65" charset="-120"/>
            </a:endParaRPr>
          </a:p>
          <a:p>
            <a:pPr marL="993775" lvl="2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zh-TW" altLang="en-US" sz="1800" dirty="0">
                <a:ea typeface="標楷體" pitchFamily="65" charset="-120"/>
              </a:rPr>
              <a:t>建構運算是為了建立</a:t>
            </a:r>
            <a:r>
              <a:rPr lang="en-US" altLang="zh-TW" sz="1800" dirty="0">
                <a:ea typeface="標楷體" pitchFamily="65" charset="-120"/>
              </a:rPr>
              <a:t>ADT</a:t>
            </a:r>
            <a:r>
              <a:rPr lang="zh-TW" altLang="en-US" sz="1800" dirty="0">
                <a:ea typeface="標楷體" pitchFamily="65" charset="-120"/>
              </a:rPr>
              <a:t>的一個實體</a:t>
            </a:r>
            <a:r>
              <a:rPr lang="en-US" altLang="zh-TW" sz="1800" dirty="0">
                <a:ea typeface="標楷體" pitchFamily="65" charset="-120"/>
              </a:rPr>
              <a:t>(instance)</a:t>
            </a:r>
            <a:r>
              <a:rPr lang="zh-TW" altLang="en-US" sz="1800" dirty="0">
                <a:ea typeface="標楷體" pitchFamily="65" charset="-120"/>
              </a:rPr>
              <a:t>，以供後續使用。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zh-TW" altLang="en-US" sz="2000" dirty="0">
                <a:ea typeface="標楷體" pitchFamily="65" charset="-120"/>
              </a:rPr>
              <a:t>轉換運算 </a:t>
            </a:r>
            <a:r>
              <a:rPr lang="en-US" altLang="zh-TW" sz="2000" dirty="0">
                <a:ea typeface="標楷體" pitchFamily="65" charset="-120"/>
              </a:rPr>
              <a:t>(</a:t>
            </a:r>
            <a:r>
              <a:rPr kumimoji="0" lang="en-US" altLang="zh-TW" sz="2000" dirty="0"/>
              <a:t>Transformers</a:t>
            </a:r>
            <a:r>
              <a:rPr lang="en-US" altLang="zh-TW" sz="2000" dirty="0">
                <a:ea typeface="標楷體" pitchFamily="65" charset="-120"/>
              </a:rPr>
              <a:t>)</a:t>
            </a:r>
          </a:p>
          <a:p>
            <a:pPr marL="993775" lvl="2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zh-TW" altLang="en-US" sz="1800" dirty="0">
                <a:ea typeface="標楷體" pitchFamily="65" charset="-120"/>
              </a:rPr>
              <a:t>轉換運算將改變</a:t>
            </a:r>
            <a:r>
              <a:rPr lang="en-US" altLang="zh-TW" sz="1800" dirty="0">
                <a:ea typeface="標楷體" pitchFamily="65" charset="-120"/>
              </a:rPr>
              <a:t>ADT</a:t>
            </a:r>
            <a:r>
              <a:rPr lang="zh-TW" altLang="en-US" sz="1800" dirty="0">
                <a:ea typeface="標楷體" pitchFamily="65" charset="-120"/>
              </a:rPr>
              <a:t>實體內的資料值。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zh-TW" altLang="en-US" sz="2000" dirty="0">
                <a:ea typeface="標楷體" pitchFamily="65" charset="-120"/>
              </a:rPr>
              <a:t>觀察運算 </a:t>
            </a:r>
            <a:r>
              <a:rPr lang="en-US" altLang="zh-TW" sz="2000" dirty="0">
                <a:ea typeface="標楷體" pitchFamily="65" charset="-120"/>
              </a:rPr>
              <a:t>(</a:t>
            </a:r>
            <a:r>
              <a:rPr kumimoji="0" lang="en-US" altLang="zh-TW" sz="2000" dirty="0"/>
              <a:t>Observers/reporters</a:t>
            </a:r>
            <a:r>
              <a:rPr lang="en-US" altLang="zh-TW" sz="2000" dirty="0">
                <a:ea typeface="標楷體" pitchFamily="65" charset="-120"/>
              </a:rPr>
              <a:t>)</a:t>
            </a:r>
          </a:p>
          <a:p>
            <a:pPr marL="993775" lvl="2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</a:pPr>
            <a:r>
              <a:rPr lang="zh-TW" altLang="en-US" sz="1800" dirty="0">
                <a:ea typeface="標楷體" pitchFamily="65" charset="-120"/>
              </a:rPr>
              <a:t>僅用來觀察</a:t>
            </a:r>
            <a:r>
              <a:rPr lang="en-US" altLang="zh-TW" sz="1800" dirty="0">
                <a:ea typeface="標楷體" pitchFamily="65" charset="-120"/>
              </a:rPr>
              <a:t>ADT</a:t>
            </a:r>
            <a:r>
              <a:rPr lang="zh-TW" altLang="en-US" sz="1800" dirty="0">
                <a:ea typeface="標楷體" pitchFamily="65" charset="-120"/>
              </a:rPr>
              <a:t>實體的資料或測試某些資料，</a:t>
            </a:r>
            <a:r>
              <a:rPr lang="zh-TW" altLang="en-US" sz="1800" dirty="0" smtClean="0">
                <a:ea typeface="標楷體" pitchFamily="65" charset="-120"/>
              </a:rPr>
              <a:t>它不會</a:t>
            </a:r>
            <a:r>
              <a:rPr lang="zh-TW" altLang="en-US" sz="1800" dirty="0">
                <a:ea typeface="標楷體" pitchFamily="65" charset="-120"/>
              </a:rPr>
              <a:t>改變實體內的資料值。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endParaRPr lang="zh-TW" altLang="en-US" sz="2800" dirty="0">
              <a:ea typeface="標楷體" pitchFamily="65" charset="-12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endParaRPr lang="zh-TW" altLang="en-US" sz="24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9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19100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System Life Cycle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96475" y="1281792"/>
            <a:ext cx="8175849" cy="452524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Analysis </a:t>
            </a:r>
            <a:r>
              <a:rPr lang="en-US" altLang="zh-TW" dirty="0" smtClean="0">
                <a:solidFill>
                  <a:schemeClr val="bg2"/>
                </a:solidFill>
              </a:rPr>
              <a:t>(What </a:t>
            </a:r>
            <a:r>
              <a:rPr lang="en-US" altLang="zh-TW" dirty="0" smtClean="0">
                <a:solidFill>
                  <a:schemeClr val="bg2"/>
                </a:solidFill>
              </a:rPr>
              <a:t>to do)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Break the problem down into manageable pieces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Bottom-up approach.</a:t>
            </a:r>
          </a:p>
          <a:p>
            <a:pPr marL="984250" lvl="2" indent="-242888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Older and unstructured strategy, </a:t>
            </a:r>
            <a:r>
              <a:rPr lang="zh-TW" altLang="en-US" dirty="0" smtClean="0">
                <a:solidFill>
                  <a:schemeClr val="bg2"/>
                </a:solidFill>
              </a:rPr>
              <a:t>直接強調細微處的</a:t>
            </a:r>
            <a:r>
              <a:rPr lang="en-US" altLang="zh-TW" dirty="0" smtClean="0">
                <a:solidFill>
                  <a:schemeClr val="bg2"/>
                </a:solidFill>
              </a:rPr>
              <a:t>coding</a:t>
            </a:r>
            <a:r>
              <a:rPr lang="zh-TW" altLang="en-US" dirty="0" smtClean="0">
                <a:solidFill>
                  <a:schemeClr val="bg2"/>
                </a:solidFill>
              </a:rPr>
              <a:t>，無整體計畫。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984250" lvl="2" indent="-242888" eaLnBrk="1" hangingPunct="1">
              <a:spcBef>
                <a:spcPts val="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程式結構鬆散、有錯誤的程式片段。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Top-down approach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Design </a:t>
            </a:r>
            <a:r>
              <a:rPr lang="en-US" altLang="zh-TW" dirty="0" smtClean="0">
                <a:solidFill>
                  <a:schemeClr val="bg2"/>
                </a:solidFill>
              </a:rPr>
              <a:t>(How </a:t>
            </a:r>
            <a:r>
              <a:rPr lang="en-US" altLang="zh-TW" dirty="0" smtClean="0">
                <a:solidFill>
                  <a:schemeClr val="bg2"/>
                </a:solidFill>
              </a:rPr>
              <a:t>to do)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Create the abstract data types and the specification of algorithms </a:t>
            </a:r>
            <a:r>
              <a:rPr lang="en-US" altLang="zh-TW" dirty="0" smtClean="0">
                <a:solidFill>
                  <a:schemeClr val="bg2"/>
                </a:solidFill>
              </a:rPr>
              <a:t>are language independent.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Consider the algorithm design strategies.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盡可能將如何編寫程式的議題往後延。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984250" lvl="2" eaLnBrk="1" hangingPunct="1">
              <a:spcBef>
                <a:spcPts val="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使能接受各程式語言來完成所設計的系統。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984250" lvl="2" eaLnBrk="1" hangingPunct="1">
              <a:spcBef>
                <a:spcPts val="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有時間在選用的程式語言上找出最有效率的寫法。</a:t>
            </a: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C2962-2035-4DA1-B9A2-D1DBA5DD871A}" type="slidenum">
              <a:rPr lang="zh-TW" altLang="en-US" smtClean="0"/>
              <a:pPr/>
              <a:t>4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38150" y="196850"/>
            <a:ext cx="7772400" cy="754063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ADT </a:t>
            </a:r>
            <a:r>
              <a:rPr lang="en-US" altLang="zh-TW" sz="4400" i="1" dirty="0" err="1" smtClean="0"/>
              <a:t>NaturalNumber</a:t>
            </a:r>
            <a:endParaRPr lang="zh-TW" altLang="en-US" sz="4400" dirty="0" smtClean="0"/>
          </a:p>
        </p:txBody>
      </p:sp>
      <p:sp>
        <p:nvSpPr>
          <p:cNvPr id="409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FCE589-EAD2-4FDD-8D03-9F9C7211D5EA}" type="slidenum">
              <a:rPr lang="zh-TW" altLang="en-US" smtClean="0"/>
              <a:pPr/>
              <a:t>40</a:t>
            </a:fld>
            <a:endParaRPr lang="en-US" altLang="zh-TW" smtClean="0"/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612775" y="1179513"/>
            <a:ext cx="8267700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2000" b="1" dirty="0"/>
              <a:t>ADT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NaturalNumber</a:t>
            </a:r>
            <a:r>
              <a:rPr lang="en-US" altLang="zh-TW" sz="2000" dirty="0"/>
              <a:t> is</a:t>
            </a:r>
            <a:br>
              <a:rPr lang="en-US" altLang="zh-TW" sz="2000" dirty="0"/>
            </a:br>
            <a:r>
              <a:rPr lang="en-US" altLang="zh-TW" sz="2000" dirty="0"/>
              <a:t>    </a:t>
            </a:r>
            <a:r>
              <a:rPr lang="en-US" altLang="zh-TW" sz="2000" b="1" dirty="0">
                <a:solidFill>
                  <a:srgbClr val="FF0000"/>
                </a:solidFill>
              </a:rPr>
              <a:t>objects</a:t>
            </a:r>
            <a:r>
              <a:rPr lang="en-US" altLang="zh-TW" sz="2000" dirty="0"/>
              <a:t>:  an ordered subrange of the integers starting at zero and ending </a:t>
            </a:r>
            <a:br>
              <a:rPr lang="en-US" altLang="zh-TW" sz="2000" dirty="0"/>
            </a:br>
            <a:r>
              <a:rPr lang="en-US" altLang="zh-TW" sz="2000" dirty="0"/>
              <a:t>	     at the maximum integer (</a:t>
            </a:r>
            <a:r>
              <a:rPr lang="en-US" altLang="zh-TW" sz="2000" i="1" dirty="0"/>
              <a:t>INT_MAX</a:t>
            </a:r>
            <a:r>
              <a:rPr lang="en-US" altLang="zh-TW" sz="2000" dirty="0"/>
              <a:t>) on the computer</a:t>
            </a:r>
            <a:br>
              <a:rPr lang="en-US" altLang="zh-TW" sz="2000" dirty="0"/>
            </a:br>
            <a:r>
              <a:rPr lang="en-US" altLang="zh-TW" sz="2000" dirty="0"/>
              <a:t>    </a:t>
            </a:r>
            <a:r>
              <a:rPr lang="en-US" altLang="zh-TW" sz="2000" b="1" dirty="0">
                <a:solidFill>
                  <a:srgbClr val="FF0000"/>
                </a:solidFill>
              </a:rPr>
              <a:t>functions</a:t>
            </a:r>
            <a:r>
              <a:rPr lang="en-US" altLang="zh-TW" sz="2000" dirty="0"/>
              <a:t>:</a:t>
            </a:r>
            <a:br>
              <a:rPr lang="en-US" altLang="zh-TW" sz="2000" dirty="0"/>
            </a:br>
            <a:r>
              <a:rPr lang="en-US" altLang="zh-TW" sz="2000" dirty="0"/>
              <a:t>           </a:t>
            </a:r>
            <a:r>
              <a:rPr lang="en-US" altLang="zh-TW" sz="2000" dirty="0" smtClean="0"/>
              <a:t>    for </a:t>
            </a:r>
            <a:r>
              <a:rPr lang="en-US" altLang="zh-TW" sz="2000" dirty="0"/>
              <a:t>all x, y </a:t>
            </a:r>
            <a:r>
              <a:rPr lang="en-US" altLang="zh-TW" sz="2000" dirty="0">
                <a:sym typeface="Symbol" pitchFamily="18" charset="2"/>
              </a:rPr>
              <a:t> </a:t>
            </a:r>
            <a:r>
              <a:rPr lang="en-US" altLang="zh-TW" sz="2000" i="1" dirty="0" err="1">
                <a:sym typeface="Symbol" pitchFamily="18" charset="2"/>
              </a:rPr>
              <a:t>NaturealNumber</a:t>
            </a:r>
            <a:r>
              <a:rPr lang="en-US" altLang="zh-TW" sz="2000" dirty="0">
                <a:sym typeface="Symbol" pitchFamily="18" charset="2"/>
              </a:rPr>
              <a:t>; </a:t>
            </a:r>
            <a:r>
              <a:rPr lang="en-US" altLang="zh-TW" sz="2000" i="1" dirty="0">
                <a:sym typeface="Symbol" pitchFamily="18" charset="2"/>
              </a:rPr>
              <a:t>TRUE, FALSE  Boolean</a:t>
            </a:r>
            <a:br>
              <a:rPr lang="en-US" altLang="zh-TW" sz="2000" i="1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      </a:t>
            </a:r>
            <a:r>
              <a:rPr lang="en-US" altLang="zh-TW" sz="2000" dirty="0" smtClean="0">
                <a:sym typeface="Symbol" pitchFamily="18" charset="2"/>
              </a:rPr>
              <a:t>    and </a:t>
            </a:r>
            <a:r>
              <a:rPr lang="en-US" altLang="zh-TW" sz="2000" dirty="0">
                <a:sym typeface="Symbol" pitchFamily="18" charset="2"/>
              </a:rPr>
              <a:t>where +, -, &lt;, and == are the usual integer operations.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sz="2000" i="1" dirty="0" err="1" smtClean="0"/>
              <a:t>NaturalNumber</a:t>
            </a:r>
            <a:r>
              <a:rPr lang="en-US" altLang="zh-TW" sz="2000" i="1" dirty="0" smtClean="0">
                <a:sym typeface="Symbol" pitchFamily="18" charset="2"/>
              </a:rPr>
              <a:t> </a:t>
            </a:r>
            <a:r>
              <a:rPr lang="en-US" altLang="zh-TW" sz="2000" i="1" dirty="0">
                <a:solidFill>
                  <a:srgbClr val="009900"/>
                </a:solidFill>
                <a:sym typeface="Symbol" pitchFamily="18" charset="2"/>
              </a:rPr>
              <a:t>Zero</a:t>
            </a:r>
            <a:r>
              <a:rPr lang="en-US" altLang="zh-TW" sz="2000" dirty="0">
                <a:solidFill>
                  <a:srgbClr val="009900"/>
                </a:solidFill>
                <a:sym typeface="Symbol" pitchFamily="18" charset="2"/>
              </a:rPr>
              <a:t>(  )        </a:t>
            </a:r>
            <a:r>
              <a:rPr lang="en-US" altLang="zh-TW" sz="2000" dirty="0">
                <a:sym typeface="Symbol" pitchFamily="18" charset="2"/>
              </a:rPr>
              <a:t>	::=  0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sz="2000" i="1" dirty="0" smtClean="0">
                <a:sym typeface="Symbol" pitchFamily="18" charset="2"/>
              </a:rPr>
              <a:t>Boolean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sz="2000" i="1" dirty="0" err="1">
                <a:solidFill>
                  <a:srgbClr val="009900"/>
                </a:solidFill>
                <a:sym typeface="Symbol" pitchFamily="18" charset="2"/>
              </a:rPr>
              <a:t>Is_Zero</a:t>
            </a:r>
            <a:r>
              <a:rPr lang="en-US" altLang="zh-TW" sz="2000" dirty="0">
                <a:solidFill>
                  <a:srgbClr val="039F51"/>
                </a:solidFill>
                <a:sym typeface="Symbol" pitchFamily="18" charset="2"/>
              </a:rPr>
              <a:t>(x)</a:t>
            </a:r>
            <a:r>
              <a:rPr lang="en-US" altLang="zh-TW" sz="2000" dirty="0">
                <a:sym typeface="Symbol" pitchFamily="18" charset="2"/>
              </a:rPr>
              <a:t>   		::= </a:t>
            </a:r>
            <a:r>
              <a:rPr lang="en-US" altLang="zh-TW" sz="2000" b="1" dirty="0">
                <a:sym typeface="Symbol" pitchFamily="18" charset="2"/>
              </a:rPr>
              <a:t>if </a:t>
            </a:r>
            <a:r>
              <a:rPr lang="en-US" altLang="zh-TW" sz="2000" dirty="0">
                <a:sym typeface="Symbol" pitchFamily="18" charset="2"/>
              </a:rPr>
              <a:t>(x) </a:t>
            </a:r>
            <a:r>
              <a:rPr lang="en-US" altLang="zh-TW" sz="2000" b="1" dirty="0">
                <a:sym typeface="Symbol" pitchFamily="18" charset="2"/>
              </a:rPr>
              <a:t>return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FALSE</a:t>
            </a:r>
            <a:r>
              <a:rPr lang="en-US" altLang="zh-TW" sz="2000" dirty="0">
                <a:sym typeface="Symbol" pitchFamily="18" charset="2"/>
              </a:rPr>
              <a:t/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                                            	     </a:t>
            </a:r>
            <a:r>
              <a:rPr lang="en-US" altLang="zh-TW" sz="2000" b="1" dirty="0">
                <a:sym typeface="Symbol" pitchFamily="18" charset="2"/>
              </a:rPr>
              <a:t>else return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TRUE</a:t>
            </a:r>
            <a:br>
              <a:rPr lang="en-US" altLang="zh-TW" sz="2000" i="1" dirty="0">
                <a:sym typeface="Symbol" pitchFamily="18" charset="2"/>
              </a:rPr>
            </a:br>
            <a:r>
              <a:rPr lang="en-US" altLang="zh-TW" sz="2000" i="1" dirty="0">
                <a:sym typeface="Symbol" pitchFamily="18" charset="2"/>
              </a:rPr>
              <a:t>    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sz="2000" i="1" dirty="0" smtClean="0">
                <a:sym typeface="Symbol" pitchFamily="18" charset="2"/>
              </a:rPr>
              <a:t>Boolean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i="1" dirty="0">
                <a:solidFill>
                  <a:srgbClr val="009900"/>
                </a:solidFill>
                <a:sym typeface="Symbol" pitchFamily="18" charset="2"/>
              </a:rPr>
              <a:t>Equal</a:t>
            </a:r>
            <a:r>
              <a:rPr lang="en-US" altLang="zh-TW" sz="2000" dirty="0">
                <a:solidFill>
                  <a:srgbClr val="039F51"/>
                </a:solidFill>
                <a:sym typeface="Symbol" pitchFamily="18" charset="2"/>
              </a:rPr>
              <a:t>(</a:t>
            </a:r>
            <a:r>
              <a:rPr lang="en-US" altLang="zh-TW" sz="2000" dirty="0" err="1">
                <a:solidFill>
                  <a:srgbClr val="039F51"/>
                </a:solidFill>
                <a:sym typeface="Symbol" pitchFamily="18" charset="2"/>
              </a:rPr>
              <a:t>x,y</a:t>
            </a:r>
            <a:r>
              <a:rPr lang="en-US" altLang="zh-TW" sz="2000" dirty="0">
                <a:solidFill>
                  <a:srgbClr val="039F51"/>
                </a:solidFill>
                <a:sym typeface="Symbol" pitchFamily="18" charset="2"/>
              </a:rPr>
              <a:t>)</a:t>
            </a:r>
            <a:r>
              <a:rPr lang="en-US" altLang="zh-TW" sz="2000" dirty="0">
                <a:sym typeface="Symbol" pitchFamily="18" charset="2"/>
              </a:rPr>
              <a:t>   		::= </a:t>
            </a:r>
            <a:r>
              <a:rPr lang="en-US" altLang="zh-TW" sz="2000" b="1" dirty="0">
                <a:sym typeface="Symbol" pitchFamily="18" charset="2"/>
              </a:rPr>
              <a:t>if </a:t>
            </a:r>
            <a:r>
              <a:rPr lang="en-US" altLang="zh-TW" sz="2000" dirty="0">
                <a:sym typeface="Symbol" pitchFamily="18" charset="2"/>
              </a:rPr>
              <a:t>(x== y) </a:t>
            </a:r>
            <a:r>
              <a:rPr lang="en-US" altLang="zh-TW" sz="2000" b="1" dirty="0">
                <a:sym typeface="Symbol" pitchFamily="18" charset="2"/>
              </a:rPr>
              <a:t>return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TRUE</a:t>
            </a:r>
            <a:br>
              <a:rPr lang="en-US" altLang="zh-TW" sz="2000" i="1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                                           	     </a:t>
            </a:r>
            <a:r>
              <a:rPr lang="en-US" altLang="zh-TW" sz="2000" b="1" dirty="0">
                <a:sym typeface="Symbol" pitchFamily="18" charset="2"/>
              </a:rPr>
              <a:t>else return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FALSE</a:t>
            </a:r>
            <a:r>
              <a:rPr lang="en-US" altLang="zh-TW" sz="2000" dirty="0">
                <a:sym typeface="Symbol" pitchFamily="18" charset="2"/>
              </a:rPr>
              <a:t/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sz="2000" i="1" dirty="0" err="1" smtClean="0"/>
              <a:t>NaturalNumber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i="1" dirty="0">
                <a:solidFill>
                  <a:srgbClr val="009900"/>
                </a:solidFill>
                <a:sym typeface="Symbol" pitchFamily="18" charset="2"/>
              </a:rPr>
              <a:t>Successor</a:t>
            </a:r>
            <a:r>
              <a:rPr lang="en-US" altLang="zh-TW" sz="2000" dirty="0">
                <a:solidFill>
                  <a:srgbClr val="039F51"/>
                </a:solidFill>
                <a:sym typeface="Symbol" pitchFamily="18" charset="2"/>
              </a:rPr>
              <a:t>(x)</a:t>
            </a:r>
            <a:r>
              <a:rPr lang="en-US" altLang="zh-TW" sz="2000" dirty="0">
                <a:sym typeface="Symbol" pitchFamily="18" charset="2"/>
              </a:rPr>
              <a:t> 	::= </a:t>
            </a:r>
            <a:r>
              <a:rPr lang="en-US" altLang="zh-TW" sz="2000" b="1" dirty="0">
                <a:sym typeface="Symbol" pitchFamily="18" charset="2"/>
              </a:rPr>
              <a:t>if</a:t>
            </a:r>
            <a:r>
              <a:rPr lang="en-US" altLang="zh-TW" sz="2000" dirty="0">
                <a:sym typeface="Symbol" pitchFamily="18" charset="2"/>
              </a:rPr>
              <a:t> (x == </a:t>
            </a:r>
            <a:r>
              <a:rPr lang="en-US" altLang="zh-TW" sz="2000" i="1" dirty="0">
                <a:sym typeface="Symbol" pitchFamily="18" charset="2"/>
              </a:rPr>
              <a:t>INT_MAX</a:t>
            </a:r>
            <a:r>
              <a:rPr lang="en-US" altLang="zh-TW" sz="2000" dirty="0">
                <a:sym typeface="Symbol" pitchFamily="18" charset="2"/>
              </a:rPr>
              <a:t>) </a:t>
            </a:r>
            <a:r>
              <a:rPr lang="en-US" altLang="zh-TW" sz="2000" b="1" dirty="0">
                <a:sym typeface="Symbol" pitchFamily="18" charset="2"/>
              </a:rPr>
              <a:t>return</a:t>
            </a:r>
            <a:r>
              <a:rPr lang="en-US" altLang="zh-TW" sz="2000" dirty="0">
                <a:sym typeface="Symbol" pitchFamily="18" charset="2"/>
              </a:rPr>
              <a:t> x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                                           	     </a:t>
            </a:r>
            <a:r>
              <a:rPr lang="en-US" altLang="zh-TW" sz="2000" b="1" dirty="0">
                <a:sym typeface="Symbol" pitchFamily="18" charset="2"/>
              </a:rPr>
              <a:t>else return</a:t>
            </a:r>
            <a:r>
              <a:rPr lang="en-US" altLang="zh-TW" sz="2000" dirty="0">
                <a:sym typeface="Symbol" pitchFamily="18" charset="2"/>
              </a:rPr>
              <a:t> x+1</a:t>
            </a:r>
          </a:p>
          <a:p>
            <a:r>
              <a:rPr lang="en-US" altLang="zh-TW" sz="2000" dirty="0">
                <a:sym typeface="Symbol" pitchFamily="18" charset="2"/>
              </a:rPr>
              <a:t>     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sz="2000" i="1" dirty="0" err="1" smtClean="0"/>
              <a:t>NaturalNumber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i="1" dirty="0">
                <a:solidFill>
                  <a:srgbClr val="009900"/>
                </a:solidFill>
                <a:sym typeface="Symbol" pitchFamily="18" charset="2"/>
              </a:rPr>
              <a:t>Add</a:t>
            </a:r>
            <a:r>
              <a:rPr lang="en-US" altLang="zh-TW" sz="2000" dirty="0">
                <a:solidFill>
                  <a:srgbClr val="039F51"/>
                </a:solidFill>
                <a:sym typeface="Symbol" pitchFamily="18" charset="2"/>
              </a:rPr>
              <a:t>(x, y)</a:t>
            </a:r>
            <a:r>
              <a:rPr lang="en-US" altLang="zh-TW" sz="2000" dirty="0">
                <a:sym typeface="Symbol" pitchFamily="18" charset="2"/>
              </a:rPr>
              <a:t>      	::= </a:t>
            </a:r>
            <a:r>
              <a:rPr lang="en-US" altLang="zh-TW" sz="2000" b="1" dirty="0">
                <a:sym typeface="Symbol" pitchFamily="18" charset="2"/>
              </a:rPr>
              <a:t>if </a:t>
            </a:r>
            <a:r>
              <a:rPr lang="en-US" altLang="zh-TW" sz="2000" dirty="0">
                <a:sym typeface="Symbol" pitchFamily="18" charset="2"/>
              </a:rPr>
              <a:t>((</a:t>
            </a:r>
            <a:r>
              <a:rPr lang="en-US" altLang="zh-TW" sz="2000" dirty="0" err="1">
                <a:sym typeface="Symbol" pitchFamily="18" charset="2"/>
              </a:rPr>
              <a:t>x+y</a:t>
            </a:r>
            <a:r>
              <a:rPr lang="en-US" altLang="zh-TW" sz="2000" dirty="0">
                <a:sym typeface="Symbol" pitchFamily="18" charset="2"/>
              </a:rPr>
              <a:t>) &lt;= </a:t>
            </a:r>
            <a:r>
              <a:rPr lang="en-US" altLang="zh-TW" sz="2000" i="1" dirty="0">
                <a:sym typeface="Symbol" pitchFamily="18" charset="2"/>
              </a:rPr>
              <a:t>INT_MAX</a:t>
            </a:r>
            <a:r>
              <a:rPr lang="en-US" altLang="zh-TW" sz="2000" dirty="0">
                <a:sym typeface="Symbol" pitchFamily="18" charset="2"/>
              </a:rPr>
              <a:t>) </a:t>
            </a:r>
            <a:r>
              <a:rPr lang="en-US" altLang="zh-TW" sz="2000" b="1" dirty="0">
                <a:sym typeface="Symbol" pitchFamily="18" charset="2"/>
              </a:rPr>
              <a:t>return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dirty="0" err="1">
                <a:sym typeface="Symbol" pitchFamily="18" charset="2"/>
              </a:rPr>
              <a:t>x+y</a:t>
            </a:r>
            <a:r>
              <a:rPr lang="en-US" altLang="zh-TW" sz="2000" dirty="0">
                <a:sym typeface="Symbol" pitchFamily="18" charset="2"/>
              </a:rPr>
              <a:t> 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                                            	     </a:t>
            </a:r>
            <a:r>
              <a:rPr lang="en-US" altLang="zh-TW" sz="2000" b="1" dirty="0">
                <a:sym typeface="Symbol" pitchFamily="18" charset="2"/>
              </a:rPr>
              <a:t>else return</a:t>
            </a:r>
            <a:r>
              <a:rPr lang="en-US" altLang="zh-TW" sz="2000" dirty="0">
                <a:sym typeface="Symbol" pitchFamily="18" charset="2"/>
              </a:rPr>
              <a:t> </a:t>
            </a:r>
            <a:r>
              <a:rPr lang="en-US" altLang="zh-TW" sz="2000" i="1" dirty="0">
                <a:sym typeface="Symbol" pitchFamily="18" charset="2"/>
              </a:rPr>
              <a:t>INT_MAX </a:t>
            </a:r>
            <a:r>
              <a:rPr lang="en-US" altLang="zh-TW" sz="2000" dirty="0">
                <a:sym typeface="Symbol" pitchFamily="18" charset="2"/>
              </a:rPr>
              <a:t/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 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i="1" dirty="0" err="1" smtClean="0"/>
              <a:t>NaturalNumber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i="1" dirty="0">
                <a:solidFill>
                  <a:srgbClr val="009900"/>
                </a:solidFill>
                <a:sym typeface="Symbol" pitchFamily="18" charset="2"/>
              </a:rPr>
              <a:t>Subtract</a:t>
            </a:r>
            <a:r>
              <a:rPr lang="en-US" altLang="zh-TW" sz="2000" dirty="0">
                <a:solidFill>
                  <a:srgbClr val="039F51"/>
                </a:solidFill>
                <a:sym typeface="Symbol" pitchFamily="18" charset="2"/>
              </a:rPr>
              <a:t>(</a:t>
            </a:r>
            <a:r>
              <a:rPr lang="en-US" altLang="zh-TW" sz="2000" dirty="0" err="1">
                <a:solidFill>
                  <a:srgbClr val="039F51"/>
                </a:solidFill>
                <a:sym typeface="Symbol" pitchFamily="18" charset="2"/>
              </a:rPr>
              <a:t>x,y</a:t>
            </a:r>
            <a:r>
              <a:rPr lang="en-US" altLang="zh-TW" sz="2000" dirty="0">
                <a:solidFill>
                  <a:srgbClr val="039F51"/>
                </a:solidFill>
                <a:sym typeface="Symbol" pitchFamily="18" charset="2"/>
              </a:rPr>
              <a:t>)</a:t>
            </a:r>
            <a:r>
              <a:rPr lang="en-US" altLang="zh-TW" sz="2000" dirty="0">
                <a:sym typeface="Symbol" pitchFamily="18" charset="2"/>
              </a:rPr>
              <a:t>	::= </a:t>
            </a:r>
            <a:r>
              <a:rPr lang="en-US" altLang="zh-TW" sz="2000" b="1" dirty="0">
                <a:sym typeface="Symbol" pitchFamily="18" charset="2"/>
              </a:rPr>
              <a:t>if </a:t>
            </a:r>
            <a:r>
              <a:rPr lang="en-US" altLang="zh-TW" sz="2000" dirty="0">
                <a:sym typeface="Symbol" pitchFamily="18" charset="2"/>
              </a:rPr>
              <a:t>(x&lt;y) </a:t>
            </a:r>
            <a:r>
              <a:rPr lang="en-US" altLang="zh-TW" sz="2000" b="1" dirty="0">
                <a:sym typeface="Symbol" pitchFamily="18" charset="2"/>
              </a:rPr>
              <a:t>return</a:t>
            </a:r>
            <a:r>
              <a:rPr lang="en-US" altLang="zh-TW" sz="2000" dirty="0">
                <a:sym typeface="Symbol" pitchFamily="18" charset="2"/>
              </a:rPr>
              <a:t> 0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                                                 	     </a:t>
            </a:r>
            <a:r>
              <a:rPr lang="en-US" altLang="zh-TW" sz="2000" b="1" dirty="0">
                <a:sym typeface="Symbol" pitchFamily="18" charset="2"/>
              </a:rPr>
              <a:t>else return</a:t>
            </a:r>
            <a:r>
              <a:rPr lang="en-US" altLang="zh-TW" sz="2000" dirty="0">
                <a:sym typeface="Symbol" pitchFamily="18" charset="2"/>
              </a:rPr>
              <a:t> x-y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b="1" dirty="0" smtClean="0">
                <a:sym typeface="Symbol" pitchFamily="18" charset="2"/>
              </a:rPr>
              <a:t>end </a:t>
            </a:r>
            <a:r>
              <a:rPr lang="en-US" altLang="zh-TW" sz="2000" i="1" dirty="0" err="1">
                <a:sym typeface="Symbol" pitchFamily="18" charset="2"/>
              </a:rPr>
              <a:t>NaturalNumber</a:t>
            </a:r>
            <a:r>
              <a:rPr lang="en-US" altLang="zh-TW" sz="2000" dirty="0">
                <a:sym typeface="Symbol" pitchFamily="18" charset="2"/>
              </a:rPr>
              <a:t>   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sz="2400" b="1" u="sng" dirty="0"/>
          </a:p>
        </p:txBody>
      </p:sp>
    </p:spTree>
    <p:extLst>
      <p:ext uri="{BB962C8B-B14F-4D97-AF65-F5344CB8AC3E}">
        <p14:creationId xmlns:p14="http://schemas.microsoft.com/office/powerpoint/2010/main" val="19536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438150" y="196850"/>
            <a:ext cx="7772400" cy="754063"/>
          </a:xfrm>
        </p:spPr>
        <p:txBody>
          <a:bodyPr/>
          <a:lstStyle/>
          <a:p>
            <a:pPr eaLnBrk="1" hangingPunct="1"/>
            <a:r>
              <a:rPr lang="en-US" altLang="zh-TW" smtClean="0"/>
              <a:t>Performance Analysis</a:t>
            </a:r>
            <a:endParaRPr lang="zh-TW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19065" y="1084263"/>
            <a:ext cx="8523060" cy="5621337"/>
          </a:xfrm>
        </p:spPr>
        <p:txBody>
          <a:bodyPr/>
          <a:lstStyle/>
          <a:p>
            <a:pPr marL="342900" lvl="2" indent="-342900" eaLnBrk="1" hangingPunct="1">
              <a:buSzPct val="75000"/>
              <a:buFont typeface="Wingdings" pitchFamily="2" charset="2"/>
              <a:buChar char="q"/>
              <a:defRPr/>
            </a:pPr>
            <a:r>
              <a:rPr lang="zh-TW" altLang="en-US" sz="2400" dirty="0" smtClean="0">
                <a:solidFill>
                  <a:schemeClr val="bg2"/>
                </a:solidFill>
                <a:cs typeface="+mn-cs"/>
              </a:rPr>
              <a:t>演算法終究需轉換為程式來實現，評估程式有許多標準，如</a:t>
            </a:r>
            <a:endParaRPr lang="en-US" altLang="zh-TW" sz="2400" dirty="0" smtClean="0">
              <a:solidFill>
                <a:schemeClr val="bg2"/>
              </a:solidFill>
              <a:cs typeface="+mn-cs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是否</a:t>
            </a:r>
            <a:r>
              <a:rPr lang="zh-TW" altLang="en-US" u="sng" dirty="0" smtClean="0">
                <a:solidFill>
                  <a:schemeClr val="bg2"/>
                </a:solidFill>
              </a:rPr>
              <a:t>符合原始的規格</a:t>
            </a:r>
            <a:r>
              <a:rPr lang="zh-TW" altLang="en-US" dirty="0" smtClean="0">
                <a:solidFill>
                  <a:schemeClr val="bg2"/>
                </a:solidFill>
              </a:rPr>
              <a:t>？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是否</a:t>
            </a:r>
            <a:r>
              <a:rPr lang="zh-TW" altLang="en-US" u="sng" dirty="0" smtClean="0">
                <a:solidFill>
                  <a:schemeClr val="bg2"/>
                </a:solidFill>
              </a:rPr>
              <a:t>能正確地執行</a:t>
            </a:r>
            <a:r>
              <a:rPr lang="zh-TW" altLang="en-US" dirty="0" smtClean="0">
                <a:solidFill>
                  <a:schemeClr val="bg2"/>
                </a:solidFill>
              </a:rPr>
              <a:t>？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是否有如何使用和如何執行的</a:t>
            </a:r>
            <a:r>
              <a:rPr lang="zh-TW" altLang="en-US" u="sng" dirty="0" smtClean="0">
                <a:solidFill>
                  <a:schemeClr val="bg2"/>
                </a:solidFill>
              </a:rPr>
              <a:t>說明文件</a:t>
            </a:r>
            <a:r>
              <a:rPr lang="zh-TW" altLang="en-US" dirty="0" smtClean="0">
                <a:solidFill>
                  <a:schemeClr val="bg2"/>
                </a:solidFill>
              </a:rPr>
              <a:t>？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是否</a:t>
            </a:r>
            <a:r>
              <a:rPr lang="zh-TW" altLang="en-US" u="sng" dirty="0" smtClean="0">
                <a:solidFill>
                  <a:schemeClr val="bg2"/>
                </a:solidFill>
              </a:rPr>
              <a:t>有效率</a:t>
            </a:r>
            <a:r>
              <a:rPr lang="zh-TW" altLang="en-US" dirty="0" smtClean="0">
                <a:solidFill>
                  <a:schemeClr val="bg2"/>
                </a:solidFill>
              </a:rPr>
              <a:t>地應用函數來建立邏輯單元？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程式碼是否</a:t>
            </a:r>
            <a:r>
              <a:rPr lang="zh-TW" altLang="en-US" u="sng" dirty="0" smtClean="0">
                <a:solidFill>
                  <a:schemeClr val="bg2"/>
                </a:solidFill>
              </a:rPr>
              <a:t>容易閱讀</a:t>
            </a:r>
            <a:r>
              <a:rPr lang="zh-TW" altLang="en-US" dirty="0" smtClean="0">
                <a:solidFill>
                  <a:schemeClr val="bg2"/>
                </a:solidFill>
              </a:rPr>
              <a:t>？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前述標準在開發軟體時都很重要，尤其開發大型軟體系統。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養成良好的程式設計風格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不斷地練習、累積經驗</a:t>
            </a: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38D5B3-72FE-462C-8F0E-03A6895DB980}" type="slidenum">
              <a:rPr lang="zh-TW" altLang="en-US" smtClean="0"/>
              <a:pPr/>
              <a:t>41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38150" y="196850"/>
            <a:ext cx="7772400" cy="754063"/>
          </a:xfrm>
        </p:spPr>
        <p:txBody>
          <a:bodyPr/>
          <a:lstStyle/>
          <a:p>
            <a:pPr eaLnBrk="1" hangingPunct="1"/>
            <a:r>
              <a:rPr lang="en-US" altLang="zh-TW" smtClean="0"/>
              <a:t>Performance Analysis</a:t>
            </a:r>
            <a:endParaRPr lang="zh-TW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084263"/>
            <a:ext cx="8112125" cy="3908651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r"/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程式除了正確性的需求外，還要關注程式的執行效率；更具體的評估標準：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accent5">
                    <a:lumMod val="25000"/>
                  </a:schemeClr>
                </a:solidFill>
              </a:rPr>
              <a:t>程式是否有效率地使用記憶體？</a:t>
            </a:r>
            <a:endParaRPr lang="en-US" altLang="zh-TW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TW" altLang="en-US" dirty="0" smtClean="0">
                <a:solidFill>
                  <a:schemeClr val="accent5">
                    <a:lumMod val="25000"/>
                  </a:schemeClr>
                </a:solidFill>
              </a:rPr>
              <a:t>程式的執行時間是否可被接受？</a:t>
            </a:r>
            <a:endParaRPr lang="en-US" altLang="zh-TW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此標準著重在效能評估 </a:t>
            </a:r>
            <a:r>
              <a:rPr lang="en-US" altLang="zh-TW" dirty="0" smtClean="0">
                <a:solidFill>
                  <a:schemeClr val="bg2"/>
                </a:solidFill>
              </a:rPr>
              <a:t>(performance evaluation)</a:t>
            </a:r>
            <a:r>
              <a:rPr lang="zh-TW" altLang="en-US" dirty="0" smtClean="0">
                <a:solidFill>
                  <a:schemeClr val="bg2"/>
                </a:solidFill>
              </a:rPr>
              <a:t>，大略地分為兩不同的領域：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742950" lvl="2" indent="-342900" eaLnBrk="1" hangingPunct="1">
              <a:spcBef>
                <a:spcPts val="0"/>
              </a:spcBef>
              <a:buSzPct val="75000"/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效能分析 </a:t>
            </a:r>
            <a:r>
              <a:rPr lang="en-US" altLang="zh-TW" sz="2000" dirty="0" smtClean="0">
                <a:solidFill>
                  <a:srgbClr val="FF0000"/>
                </a:solidFill>
              </a:rPr>
              <a:t>(performance analysis) </a:t>
            </a:r>
            <a:r>
              <a:rPr lang="zh-TW" altLang="en-US" sz="2000" dirty="0" smtClean="0">
                <a:solidFill>
                  <a:schemeClr val="bg2"/>
                </a:solidFill>
              </a:rPr>
              <a:t>：重點在獲得與機器無關的時間和空間估計，亦即複雜度理論 </a:t>
            </a:r>
            <a:r>
              <a:rPr lang="en-US" altLang="zh-TW" sz="2000" dirty="0" smtClean="0">
                <a:solidFill>
                  <a:schemeClr val="bg2"/>
                </a:solidFill>
              </a:rPr>
              <a:t>(complexity theory)</a:t>
            </a:r>
            <a:r>
              <a:rPr lang="zh-TW" altLang="en-US" sz="2000" dirty="0" smtClean="0">
                <a:solidFill>
                  <a:schemeClr val="bg2"/>
                </a:solidFill>
              </a:rPr>
              <a:t>。 </a:t>
            </a:r>
            <a:endParaRPr lang="en-US" altLang="zh-TW" sz="2000" dirty="0" smtClean="0">
              <a:solidFill>
                <a:schemeClr val="bg2"/>
              </a:solidFill>
            </a:endParaRPr>
          </a:p>
          <a:p>
            <a:pPr marL="742950" lvl="2" indent="-342900" eaLnBrk="1" hangingPunct="1">
              <a:spcBef>
                <a:spcPts val="0"/>
              </a:spcBef>
              <a:buSzPct val="75000"/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rgbClr val="FF0000"/>
                </a:solidFill>
              </a:rPr>
              <a:t>效能量測 </a:t>
            </a:r>
            <a:r>
              <a:rPr lang="en-US" altLang="zh-TW" sz="2000" dirty="0" smtClean="0">
                <a:solidFill>
                  <a:srgbClr val="FF0000"/>
                </a:solidFill>
              </a:rPr>
              <a:t>(performance measurement)</a:t>
            </a:r>
            <a:r>
              <a:rPr lang="zh-TW" altLang="en-US" sz="2000" dirty="0" smtClean="0">
                <a:solidFill>
                  <a:schemeClr val="bg2"/>
                </a:solidFill>
              </a:rPr>
              <a:t>：透過系統的協助，獲得與機器相關的執行時間。</a:t>
            </a:r>
            <a:endParaRPr lang="en-US" altLang="zh-TW" sz="2000" dirty="0" smtClean="0">
              <a:solidFill>
                <a:schemeClr val="bg2"/>
              </a:solidFill>
            </a:endParaRPr>
          </a:p>
        </p:txBody>
      </p:sp>
      <p:sp>
        <p:nvSpPr>
          <p:cNvPr id="563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BEF99-9CAD-491B-91DA-F02C956D0310}" type="slidenum">
              <a:rPr lang="zh-TW" altLang="en-US" smtClean="0"/>
              <a:pPr/>
              <a:t>42</a:t>
            </a:fld>
            <a:endParaRPr lang="en-US" altLang="zh-TW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38150" y="271463"/>
            <a:ext cx="7772400" cy="636587"/>
          </a:xfrm>
        </p:spPr>
        <p:txBody>
          <a:bodyPr/>
          <a:lstStyle/>
          <a:p>
            <a:pPr eaLnBrk="1" hangingPunct="1"/>
            <a:r>
              <a:rPr lang="en-US" altLang="zh-TW" smtClean="0"/>
              <a:t>Performance Analysis</a:t>
            </a:r>
            <a:endParaRPr lang="zh-TW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76288" y="1084263"/>
            <a:ext cx="7772400" cy="5164137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bg2"/>
                </a:solidFill>
              </a:rPr>
              <a:t>程式佔用記憶體的空間以及程式執行的時間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/>
            <a:r>
              <a:rPr lang="zh-TW" altLang="en-US" dirty="0" smtClean="0">
                <a:solidFill>
                  <a:schemeClr val="bg2"/>
                </a:solidFill>
              </a:rPr>
              <a:t>空間複雜度 </a:t>
            </a:r>
            <a:r>
              <a:rPr lang="en-US" altLang="zh-TW" dirty="0" smtClean="0">
                <a:solidFill>
                  <a:schemeClr val="bg2"/>
                </a:solidFill>
              </a:rPr>
              <a:t>(space complexity)</a:t>
            </a:r>
            <a:r>
              <a:rPr lang="zh-TW" altLang="en-US" dirty="0" smtClean="0">
                <a:solidFill>
                  <a:schemeClr val="bg2"/>
                </a:solidFill>
              </a:rPr>
              <a:t>與時間複雜度 </a:t>
            </a:r>
            <a:r>
              <a:rPr lang="en-US" altLang="zh-TW" dirty="0" smtClean="0">
                <a:solidFill>
                  <a:schemeClr val="bg2"/>
                </a:solidFill>
              </a:rPr>
              <a:t>(time complexity)</a:t>
            </a:r>
          </a:p>
          <a:p>
            <a:pPr eaLnBrk="1" hangingPunct="1"/>
            <a:r>
              <a:rPr lang="en-US" altLang="zh-TW" dirty="0" smtClean="0">
                <a:solidFill>
                  <a:schemeClr val="bg2"/>
                </a:solidFill>
              </a:rPr>
              <a:t>Space Complexity</a:t>
            </a:r>
          </a:p>
          <a:p>
            <a:pPr lvl="1" eaLnBrk="1" hangingPunct="1"/>
            <a:r>
              <a:rPr lang="en-US" altLang="zh-TW" dirty="0" smtClean="0">
                <a:solidFill>
                  <a:schemeClr val="bg2"/>
                </a:solidFill>
              </a:rPr>
              <a:t>Fixed space requirements</a:t>
            </a:r>
          </a:p>
          <a:p>
            <a:pPr lvl="2" eaLnBrk="1" hangingPunct="1"/>
            <a:r>
              <a:rPr lang="zh-TW" altLang="en-US" dirty="0" smtClean="0">
                <a:solidFill>
                  <a:schemeClr val="bg2"/>
                </a:solidFill>
              </a:rPr>
              <a:t>它與輸出和輸入的資料沒有關係，也與程式運作時實際執行的狀況沒有關係，在程式編譯完成時已確定。 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2" eaLnBrk="1" hangingPunct="1"/>
            <a:r>
              <a:rPr lang="zh-TW" altLang="en-US" dirty="0" smtClean="0">
                <a:solidFill>
                  <a:schemeClr val="bg2"/>
                </a:solidFill>
              </a:rPr>
              <a:t>儲存程式碼、變數及常數的空間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/>
            <a:r>
              <a:rPr lang="en-US" altLang="zh-TW" dirty="0" smtClean="0">
                <a:solidFill>
                  <a:schemeClr val="bg2"/>
                </a:solidFill>
              </a:rPr>
              <a:t>Variable space requirements</a:t>
            </a:r>
          </a:p>
          <a:p>
            <a:pPr lvl="2" eaLnBrk="1" hangingPunct="1"/>
            <a:r>
              <a:rPr lang="zh-TW" altLang="en-US" dirty="0" smtClean="0">
                <a:solidFill>
                  <a:schemeClr val="bg2"/>
                </a:solidFill>
              </a:rPr>
              <a:t>它通常與輸入資料有關，或者和程式執行的過程有關 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2" eaLnBrk="1" hangingPunct="1"/>
            <a:r>
              <a:rPr lang="zh-TW" altLang="en-US" dirty="0" smtClean="0">
                <a:solidFill>
                  <a:schemeClr val="bg2"/>
                </a:solidFill>
              </a:rPr>
              <a:t>函式呼叫的深度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2" eaLnBrk="1" hangingPunct="1"/>
            <a:r>
              <a:rPr lang="en-US" altLang="zh-TW" dirty="0" smtClean="0">
                <a:solidFill>
                  <a:schemeClr val="bg2"/>
                </a:solidFill>
              </a:rPr>
              <a:t>recursive stack space, return address, formal parameters and 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local variables</a:t>
            </a:r>
          </a:p>
        </p:txBody>
      </p:sp>
      <p:sp>
        <p:nvSpPr>
          <p:cNvPr id="573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4EE56-B61E-4C65-BA78-E9BF9F054EE1}" type="slidenum">
              <a:rPr lang="zh-TW" altLang="en-US" smtClean="0"/>
              <a:pPr/>
              <a:t>43</a:t>
            </a:fld>
            <a:endParaRPr lang="en-US" altLang="zh-TW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Space Complexity</a:t>
            </a:r>
            <a:endParaRPr lang="zh-TW" altLang="en-US" smtClean="0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>
          <a:xfrm>
            <a:off x="644525" y="1591814"/>
            <a:ext cx="8353425" cy="1052512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程式</a:t>
            </a:r>
            <a:r>
              <a:rPr lang="en-US" altLang="zh-TW" i="1" dirty="0" smtClean="0">
                <a:solidFill>
                  <a:schemeClr val="bg2"/>
                </a:solidFill>
              </a:rPr>
              <a:t>P</a:t>
            </a:r>
            <a:r>
              <a:rPr lang="zh-TW" altLang="en-US" dirty="0" smtClean="0">
                <a:solidFill>
                  <a:schemeClr val="bg2"/>
                </a:solidFill>
              </a:rPr>
              <a:t>所需要的空間</a:t>
            </a:r>
            <a:r>
              <a:rPr lang="en-US" altLang="zh-TW" i="1" dirty="0" smtClean="0">
                <a:solidFill>
                  <a:schemeClr val="bg2"/>
                </a:solidFill>
              </a:rPr>
              <a:t>S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</a:rPr>
              <a:t>P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 ：</a:t>
            </a:r>
            <a:r>
              <a:rPr lang="en-US" altLang="zh-TW" dirty="0" smtClean="0">
                <a:solidFill>
                  <a:schemeClr val="bg2"/>
                </a:solidFill>
              </a:rPr>
              <a:t/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zh-TW" altLang="en-US" u="sng" dirty="0" smtClean="0">
                <a:solidFill>
                  <a:schemeClr val="bg2"/>
                </a:solidFill>
              </a:rPr>
              <a:t>固定的記憶體空間需求</a:t>
            </a:r>
            <a:r>
              <a:rPr lang="en-US" altLang="zh-TW" i="1" u="sng" dirty="0" smtClean="0">
                <a:solidFill>
                  <a:schemeClr val="bg2"/>
                </a:solidFill>
              </a:rPr>
              <a:t>c</a:t>
            </a:r>
            <a:r>
              <a:rPr lang="en-US" altLang="zh-TW" dirty="0" smtClean="0">
                <a:solidFill>
                  <a:schemeClr val="bg2"/>
                </a:solidFill>
              </a:rPr>
              <a:t>  +  </a:t>
            </a:r>
            <a:r>
              <a:rPr lang="zh-TW" altLang="en-US" u="sng" dirty="0" smtClean="0">
                <a:solidFill>
                  <a:schemeClr val="bg2"/>
                </a:solidFill>
              </a:rPr>
              <a:t>變動的記憶體空間需求</a:t>
            </a:r>
            <a:r>
              <a:rPr lang="en-US" altLang="zh-TW" i="1" u="sng" dirty="0" smtClean="0">
                <a:solidFill>
                  <a:schemeClr val="bg2"/>
                </a:solidFill>
              </a:rPr>
              <a:t>S</a:t>
            </a:r>
            <a:r>
              <a:rPr lang="en-US" altLang="zh-TW" i="1" u="sng" baseline="-25000" dirty="0" smtClean="0">
                <a:solidFill>
                  <a:schemeClr val="bg2"/>
                </a:solidFill>
              </a:rPr>
              <a:t>P</a:t>
            </a:r>
            <a:r>
              <a:rPr lang="en-US" altLang="zh-TW" u="sng" dirty="0" smtClean="0">
                <a:solidFill>
                  <a:schemeClr val="bg2"/>
                </a:solidFill>
              </a:rPr>
              <a:t>(</a:t>
            </a:r>
            <a:r>
              <a:rPr lang="en-US" altLang="zh-TW" i="1" u="sng" dirty="0" smtClean="0">
                <a:solidFill>
                  <a:schemeClr val="bg2"/>
                </a:solidFill>
              </a:rPr>
              <a:t>I</a:t>
            </a:r>
            <a:r>
              <a:rPr lang="en-US" altLang="zh-TW" u="sng" dirty="0" smtClean="0">
                <a:solidFill>
                  <a:schemeClr val="bg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i="1" dirty="0" smtClean="0">
                <a:solidFill>
                  <a:schemeClr val="bg2"/>
                </a:solidFill>
              </a:rPr>
              <a:t>	</a:t>
            </a:r>
            <a:endParaRPr lang="zh-TW" altLang="en-US" dirty="0" smtClean="0">
              <a:solidFill>
                <a:schemeClr val="bg2"/>
              </a:solidFill>
            </a:endParaRPr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E51E40-C4E2-4320-9EEE-E4AE66BA9D36}" type="slidenum">
              <a:rPr lang="zh-TW" altLang="en-US" smtClean="0"/>
              <a:pPr/>
              <a:t>44</a:t>
            </a:fld>
            <a:endParaRPr lang="en-US" altLang="zh-TW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790575" y="2470158"/>
            <a:ext cx="7600950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400" i="1" kern="0" dirty="0">
                <a:latin typeface="+mn-lt"/>
                <a:ea typeface="標楷體" pitchFamily="65" charset="-120"/>
              </a:rPr>
              <a:t>	</a:t>
            </a:r>
            <a:r>
              <a:rPr lang="zh-TW" altLang="en-US" sz="2400" i="1" kern="0" dirty="0">
                <a:latin typeface="+mn-lt"/>
                <a:ea typeface="標楷體" pitchFamily="65" charset="-120"/>
              </a:rPr>
              <a:t>             </a:t>
            </a:r>
            <a:r>
              <a:rPr lang="en-US" altLang="zh-TW" sz="2400" i="1" kern="0" dirty="0">
                <a:latin typeface="+mn-lt"/>
                <a:ea typeface="標楷體" pitchFamily="65" charset="-120"/>
              </a:rPr>
              <a:t>S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(</a:t>
            </a:r>
            <a:r>
              <a:rPr lang="en-US" altLang="zh-TW" sz="2400" i="1" kern="0" dirty="0">
                <a:latin typeface="+mn-lt"/>
                <a:ea typeface="標楷體" pitchFamily="65" charset="-120"/>
              </a:rPr>
              <a:t>P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) = </a:t>
            </a:r>
            <a:r>
              <a:rPr lang="en-US" altLang="zh-TW" sz="2400" i="1" kern="0" dirty="0">
                <a:latin typeface="+mn-lt"/>
                <a:ea typeface="標楷體" pitchFamily="65" charset="-120"/>
              </a:rPr>
              <a:t>c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 + </a:t>
            </a:r>
            <a:r>
              <a:rPr lang="en-US" altLang="zh-TW" sz="2400" i="1" kern="0" dirty="0">
                <a:latin typeface="+mn-lt"/>
                <a:ea typeface="標楷體" pitchFamily="65" charset="-120"/>
              </a:rPr>
              <a:t>S</a:t>
            </a:r>
            <a:r>
              <a:rPr lang="en-US" altLang="zh-TW" sz="2400" i="1" kern="0" baseline="-25000" dirty="0">
                <a:latin typeface="+mn-lt"/>
                <a:ea typeface="標楷體" pitchFamily="65" charset="-120"/>
              </a:rPr>
              <a:t>P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(</a:t>
            </a:r>
            <a:r>
              <a:rPr lang="en-US" altLang="zh-TW" sz="2400" i="1" kern="0" dirty="0">
                <a:latin typeface="+mn-lt"/>
                <a:ea typeface="標楷體" pitchFamily="65" charset="-120"/>
              </a:rPr>
              <a:t>I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)</a:t>
            </a:r>
            <a:endParaRPr lang="en-US" altLang="zh-TW" sz="2400" i="1" kern="0" dirty="0">
              <a:latin typeface="+mn-lt"/>
              <a:ea typeface="標楷體" pitchFamily="65" charset="-120"/>
            </a:endParaRPr>
          </a:p>
          <a:p>
            <a:pPr marL="539750" lvl="1" indent="-28575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TW" sz="2000" i="1" kern="0" dirty="0">
                <a:latin typeface="+mn-lt"/>
                <a:ea typeface="標楷體" pitchFamily="65" charset="-120"/>
              </a:rPr>
              <a:t>c 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：固定空間需求，應該是</a:t>
            </a:r>
            <a:r>
              <a:rPr lang="zh-TW" altLang="en-US" sz="2000" kern="0" dirty="0" smtClean="0">
                <a:latin typeface="+mn-lt"/>
                <a:ea typeface="標楷體" pitchFamily="65" charset="-120"/>
              </a:rPr>
              <a:t>常數。</a:t>
            </a:r>
            <a:endParaRPr lang="en-US" altLang="zh-TW" sz="2000" kern="0" dirty="0">
              <a:latin typeface="+mn-lt"/>
              <a:ea typeface="標楷體" pitchFamily="65" charset="-120"/>
            </a:endParaRPr>
          </a:p>
          <a:p>
            <a:pPr marL="539750" lvl="1" indent="-28575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TW" sz="2000" i="1" kern="0" dirty="0">
                <a:latin typeface="+mn-lt"/>
                <a:ea typeface="標楷體" pitchFamily="65" charset="-120"/>
              </a:rPr>
              <a:t>S</a:t>
            </a:r>
            <a:r>
              <a:rPr lang="en-US" altLang="zh-TW" sz="2000" i="1" kern="0" baseline="-25000" dirty="0">
                <a:latin typeface="+mn-lt"/>
                <a:ea typeface="標楷體" pitchFamily="65" charset="-120"/>
              </a:rPr>
              <a:t>P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(</a:t>
            </a:r>
            <a:r>
              <a:rPr lang="en-US" altLang="zh-TW" sz="2000" i="1" kern="0" dirty="0">
                <a:latin typeface="+mn-lt"/>
                <a:ea typeface="標楷體" pitchFamily="65" charset="-120"/>
              </a:rPr>
              <a:t>I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)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：變動空間需求，它應該是一個函數，與輸入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(</a:t>
            </a:r>
            <a:r>
              <a:rPr lang="en-US" altLang="zh-TW" sz="2000" i="1" kern="0" dirty="0">
                <a:latin typeface="+mn-lt"/>
                <a:ea typeface="標楷體" pitchFamily="65" charset="-120"/>
              </a:rPr>
              <a:t>I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)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有關，也與程式內容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(</a:t>
            </a:r>
            <a:r>
              <a:rPr lang="en-US" altLang="zh-TW" sz="2000" i="1" kern="0" dirty="0">
                <a:latin typeface="+mn-lt"/>
                <a:ea typeface="標楷體" pitchFamily="65" charset="-120"/>
              </a:rPr>
              <a:t>P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)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有關；由於在程式執行中，是不斷變動的數值，應以最大值方式求得同一時間點內的可變動空間需求。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892175" y="1798639"/>
            <a:ext cx="6785882" cy="1757362"/>
          </a:xfrm>
          <a:solidFill>
            <a:srgbClr val="D9D9D9"/>
          </a:solidFill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zh-TW" sz="2400" b="0" u="none" dirty="0" smtClean="0"/>
              <a:t>float </a:t>
            </a:r>
            <a:r>
              <a:rPr lang="en-US" altLang="zh-TW" sz="2400" b="0" u="none" dirty="0" err="1" smtClean="0"/>
              <a:t>abc</a:t>
            </a:r>
            <a:r>
              <a:rPr lang="en-US" altLang="zh-TW" sz="2400" b="0" u="none" dirty="0" smtClean="0"/>
              <a:t>(float a, float b, float c)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{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     return a + b + b * c + (a + b - c) / (a + b) + 4.00;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}</a:t>
            </a:r>
            <a:endParaRPr lang="en-US" altLang="zh-TW" sz="2000" b="0" u="none" dirty="0" smtClean="0"/>
          </a:p>
        </p:txBody>
      </p:sp>
      <p:sp>
        <p:nvSpPr>
          <p:cNvPr id="593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9576DD-27C1-4257-8CC9-4615B0CC72D5}" type="slidenum">
              <a:rPr lang="zh-TW" altLang="en-US" smtClean="0"/>
              <a:pPr/>
              <a:t>45</a:t>
            </a:fld>
            <a:endParaRPr lang="en-US" altLang="zh-TW" smtClean="0"/>
          </a:p>
        </p:txBody>
      </p:sp>
      <p:sp>
        <p:nvSpPr>
          <p:cNvPr id="59396" name="文字方塊 5"/>
          <p:cNvSpPr txBox="1">
            <a:spLocks noChangeArrowheads="1"/>
          </p:cNvSpPr>
          <p:nvPr/>
        </p:nvSpPr>
        <p:spPr bwMode="auto">
          <a:xfrm>
            <a:off x="693738" y="471488"/>
            <a:ext cx="797083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u="sng"/>
              <a:t>Simple arithmetic function </a:t>
            </a:r>
            <a:r>
              <a:rPr kumimoji="0" lang="en-US" altLang="zh-TW" sz="2000" u="sng"/>
              <a:t>(Prog. 1.10)</a:t>
            </a:r>
            <a:r>
              <a:rPr kumimoji="0" lang="en-US" altLang="zh-TW" u="sng"/>
              <a:t> </a:t>
            </a:r>
            <a:endParaRPr kumimoji="0" lang="zh-TW" altLang="en-US" u="sng"/>
          </a:p>
        </p:txBody>
      </p:sp>
      <p:sp>
        <p:nvSpPr>
          <p:cNvPr id="59397" name="文字方塊 7"/>
          <p:cNvSpPr txBox="1">
            <a:spLocks noChangeArrowheads="1"/>
          </p:cNvSpPr>
          <p:nvPr/>
        </p:nvSpPr>
        <p:spPr bwMode="auto">
          <a:xfrm>
            <a:off x="1039813" y="3733127"/>
            <a:ext cx="3938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400" i="1" dirty="0"/>
              <a:t>=&gt; </a:t>
            </a:r>
            <a:r>
              <a:rPr kumimoji="0" lang="en-US" altLang="zh-TW" sz="2400" i="1" dirty="0" err="1"/>
              <a:t>S</a:t>
            </a:r>
            <a:r>
              <a:rPr kumimoji="0" lang="en-US" altLang="zh-TW" sz="2400" i="1" baseline="-25000" dirty="0" err="1"/>
              <a:t>abc</a:t>
            </a:r>
            <a:r>
              <a:rPr kumimoji="0" lang="en-US" altLang="zh-TW" sz="2400" dirty="0"/>
              <a:t>(</a:t>
            </a:r>
            <a:r>
              <a:rPr kumimoji="0" lang="en-US" altLang="zh-TW" sz="2400" i="1" dirty="0"/>
              <a:t>I</a:t>
            </a:r>
            <a:r>
              <a:rPr kumimoji="0" lang="en-US" altLang="zh-TW" sz="2400" dirty="0"/>
              <a:t>) = 0</a:t>
            </a:r>
            <a:endParaRPr kumimoji="0" lang="zh-TW" alt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1032547" y="1654630"/>
            <a:ext cx="6892244" cy="2975428"/>
          </a:xfrm>
          <a:solidFill>
            <a:srgbClr val="D9D9D9"/>
          </a:solidFill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zh-TW" sz="2400" b="0" u="none" dirty="0" smtClean="0"/>
              <a:t>float sum(float list[ ], </a:t>
            </a:r>
            <a:r>
              <a:rPr lang="en-US" altLang="zh-TW" sz="2400" b="0" u="none" dirty="0" err="1" smtClean="0"/>
              <a:t>int</a:t>
            </a:r>
            <a:r>
              <a:rPr lang="en-US" altLang="zh-TW" sz="2400" b="0" u="none" dirty="0" smtClean="0"/>
              <a:t> n){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    float </a:t>
            </a:r>
            <a:r>
              <a:rPr lang="en-US" altLang="zh-TW" sz="2400" b="0" u="none" dirty="0" err="1" smtClean="0"/>
              <a:t>tempsum</a:t>
            </a:r>
            <a:r>
              <a:rPr lang="en-US" altLang="zh-TW" sz="2400" b="0" u="none" dirty="0" smtClean="0"/>
              <a:t> = 0;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    </a:t>
            </a:r>
            <a:r>
              <a:rPr lang="en-US" altLang="zh-TW" sz="2400" b="0" u="none" dirty="0" err="1" smtClean="0"/>
              <a:t>int</a:t>
            </a:r>
            <a:r>
              <a:rPr lang="en-US" altLang="zh-TW" sz="2400" b="0" u="none" dirty="0" smtClean="0"/>
              <a:t> </a:t>
            </a:r>
            <a:r>
              <a:rPr lang="en-US" altLang="zh-TW" sz="2400" b="0" u="none" dirty="0" err="1" smtClean="0"/>
              <a:t>i</a:t>
            </a:r>
            <a:r>
              <a:rPr lang="en-US" altLang="zh-TW" sz="2400" b="0" u="none" dirty="0" smtClean="0"/>
              <a:t>;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    for (</a:t>
            </a:r>
            <a:r>
              <a:rPr lang="en-US" altLang="zh-TW" sz="2400" b="0" u="none" dirty="0" err="1" smtClean="0"/>
              <a:t>i</a:t>
            </a:r>
            <a:r>
              <a:rPr lang="en-US" altLang="zh-TW" sz="2400" b="0" u="none" dirty="0" smtClean="0"/>
              <a:t> = 0; </a:t>
            </a:r>
            <a:r>
              <a:rPr lang="en-US" altLang="zh-TW" sz="2400" b="0" u="none" dirty="0" err="1" smtClean="0"/>
              <a:t>i</a:t>
            </a:r>
            <a:r>
              <a:rPr lang="en-US" altLang="zh-TW" sz="2400" b="0" u="none" dirty="0" smtClean="0"/>
              <a:t>&lt;n; </a:t>
            </a:r>
            <a:r>
              <a:rPr lang="en-US" altLang="zh-TW" sz="2400" b="0" u="none" dirty="0" err="1" smtClean="0"/>
              <a:t>i</a:t>
            </a:r>
            <a:r>
              <a:rPr lang="en-US" altLang="zh-TW" sz="2400" b="0" u="none" dirty="0" smtClean="0"/>
              <a:t>++)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          </a:t>
            </a:r>
            <a:r>
              <a:rPr lang="en-US" altLang="zh-TW" sz="2400" b="0" u="none" dirty="0" err="1" smtClean="0"/>
              <a:t>tempsum</a:t>
            </a:r>
            <a:r>
              <a:rPr lang="en-US" altLang="zh-TW" sz="2400" b="0" u="none" dirty="0" smtClean="0"/>
              <a:t> += list [</a:t>
            </a:r>
            <a:r>
              <a:rPr lang="en-US" altLang="zh-TW" sz="2400" b="0" u="none" dirty="0" err="1" smtClean="0"/>
              <a:t>i</a:t>
            </a:r>
            <a:r>
              <a:rPr lang="en-US" altLang="zh-TW" sz="2400" b="0" u="none" dirty="0" smtClean="0"/>
              <a:t>];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    return </a:t>
            </a:r>
            <a:r>
              <a:rPr lang="en-US" altLang="zh-TW" sz="2400" b="0" u="none" dirty="0" err="1" smtClean="0"/>
              <a:t>tempsum</a:t>
            </a:r>
            <a:r>
              <a:rPr lang="en-US" altLang="zh-TW" sz="2400" b="0" u="none" dirty="0" smtClean="0"/>
              <a:t>;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}  </a:t>
            </a:r>
          </a:p>
        </p:txBody>
      </p:sp>
      <p:sp>
        <p:nvSpPr>
          <p:cNvPr id="604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47257-EBEE-4A04-89B5-6CE7E31153B8}" type="slidenum">
              <a:rPr lang="zh-TW" altLang="en-US" smtClean="0"/>
              <a:pPr/>
              <a:t>46</a:t>
            </a:fld>
            <a:endParaRPr lang="en-US" altLang="zh-TW" smtClean="0"/>
          </a:p>
        </p:txBody>
      </p:sp>
      <p:sp>
        <p:nvSpPr>
          <p:cNvPr id="60420" name="文字方塊 5"/>
          <p:cNvSpPr txBox="1">
            <a:spLocks noChangeArrowheads="1"/>
          </p:cNvSpPr>
          <p:nvPr/>
        </p:nvSpPr>
        <p:spPr bwMode="auto">
          <a:xfrm>
            <a:off x="206375" y="457200"/>
            <a:ext cx="8791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u="sng"/>
              <a:t>Iterative summing of a list of numbers float </a:t>
            </a:r>
            <a:r>
              <a:rPr kumimoji="0" lang="en-US" altLang="zh-TW" sz="2000" u="sng"/>
              <a:t>(Prog. 1.11)</a:t>
            </a:r>
            <a:endParaRPr kumimoji="0" lang="zh-TW" altLang="en-US" sz="2000" u="sng"/>
          </a:p>
        </p:txBody>
      </p:sp>
      <p:sp>
        <p:nvSpPr>
          <p:cNvPr id="7" name="文字方塊 6"/>
          <p:cNvSpPr txBox="1"/>
          <p:nvPr/>
        </p:nvSpPr>
        <p:spPr>
          <a:xfrm>
            <a:off x="727753" y="4815804"/>
            <a:ext cx="7573962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Symbol" pitchFamily="18" charset="2"/>
              <a:buChar char="Þ"/>
              <a:defRPr/>
            </a:pPr>
            <a:r>
              <a:rPr kumimoji="0" lang="en-US" altLang="zh-TW" sz="2400" dirty="0">
                <a:latin typeface="+mn-lt"/>
                <a:ea typeface="標楷體" pitchFamily="65" charset="-120"/>
              </a:rPr>
              <a:t> Pass by value </a:t>
            </a:r>
            <a:r>
              <a:rPr kumimoji="0" lang="zh-TW" altLang="en-US" sz="2400" dirty="0">
                <a:latin typeface="+mn-lt"/>
                <a:ea typeface="標楷體" pitchFamily="65" charset="-120"/>
              </a:rPr>
              <a:t>： </a:t>
            </a:r>
            <a:r>
              <a:rPr kumimoji="0" lang="en-US" altLang="zh-TW" sz="2400" i="1" dirty="0" err="1">
                <a:latin typeface="+mn-lt"/>
                <a:ea typeface="標楷體" pitchFamily="65" charset="-120"/>
              </a:rPr>
              <a:t>S</a:t>
            </a:r>
            <a:r>
              <a:rPr kumimoji="0" lang="en-US" altLang="zh-TW" sz="2400" i="1" baseline="-25000" dirty="0" err="1">
                <a:latin typeface="+mn-lt"/>
                <a:ea typeface="標楷體" pitchFamily="65" charset="-120"/>
              </a:rPr>
              <a:t>sum</a:t>
            </a:r>
            <a:r>
              <a:rPr kumimoji="0" lang="en-US" altLang="zh-TW" sz="2400" dirty="0">
                <a:latin typeface="+mn-lt"/>
                <a:ea typeface="標楷體" pitchFamily="65" charset="-120"/>
              </a:rPr>
              <a:t>(I) =  </a:t>
            </a:r>
            <a:r>
              <a:rPr kumimoji="0" lang="en-US" altLang="zh-TW" sz="2400" i="1" dirty="0" err="1">
                <a:latin typeface="+mn-lt"/>
                <a:ea typeface="標楷體" pitchFamily="65" charset="-120"/>
              </a:rPr>
              <a:t>S</a:t>
            </a:r>
            <a:r>
              <a:rPr kumimoji="0" lang="en-US" altLang="zh-TW" sz="2400" i="1" baseline="-25000" dirty="0" err="1">
                <a:latin typeface="+mn-lt"/>
                <a:ea typeface="標楷體" pitchFamily="65" charset="-120"/>
              </a:rPr>
              <a:t>sum</a:t>
            </a:r>
            <a:r>
              <a:rPr kumimoji="0" lang="en-US" altLang="zh-TW" sz="2400" dirty="0">
                <a:latin typeface="+mn-lt"/>
                <a:ea typeface="標楷體" pitchFamily="65" charset="-120"/>
              </a:rPr>
              <a:t>(</a:t>
            </a:r>
            <a:r>
              <a:rPr kumimoji="0" lang="en-US" altLang="zh-TW" sz="2400" i="1" dirty="0">
                <a:latin typeface="+mn-lt"/>
                <a:ea typeface="標楷體" pitchFamily="65" charset="-120"/>
              </a:rPr>
              <a:t>n</a:t>
            </a:r>
            <a:r>
              <a:rPr kumimoji="0" lang="en-US" altLang="zh-TW" sz="2400" dirty="0">
                <a:latin typeface="+mn-lt"/>
                <a:ea typeface="標楷體" pitchFamily="65" charset="-120"/>
              </a:rPr>
              <a:t>) = </a:t>
            </a:r>
            <a:r>
              <a:rPr kumimoji="0" lang="en-US" altLang="zh-TW" sz="2400" i="1" dirty="0">
                <a:latin typeface="+mn-lt"/>
                <a:ea typeface="標楷體" pitchFamily="65" charset="-120"/>
              </a:rPr>
              <a:t>n, n</a:t>
            </a:r>
            <a:r>
              <a:rPr kumimoji="0" lang="zh-TW" altLang="en-US" sz="2400" dirty="0">
                <a:latin typeface="+mn-lt"/>
                <a:ea typeface="標楷體" pitchFamily="65" charset="-120"/>
              </a:rPr>
              <a:t>為陣列</a:t>
            </a:r>
            <a:r>
              <a:rPr kumimoji="0" lang="zh-TW" altLang="en-US" sz="2400" dirty="0" smtClean="0">
                <a:latin typeface="+mn-lt"/>
                <a:ea typeface="標楷體" pitchFamily="65" charset="-120"/>
              </a:rPr>
              <a:t>大小。</a:t>
            </a:r>
            <a:endParaRPr kumimoji="0" lang="en-US" altLang="zh-TW" sz="2400" dirty="0">
              <a:latin typeface="+mn-lt"/>
              <a:ea typeface="標楷體" pitchFamily="65" charset="-120"/>
            </a:endParaRPr>
          </a:p>
          <a:p>
            <a:pPr eaLnBrk="0" hangingPunct="0">
              <a:buFont typeface="Symbol" pitchFamily="18" charset="2"/>
              <a:buChar char="Þ"/>
              <a:defRPr/>
            </a:pPr>
            <a:r>
              <a:rPr kumimoji="0" lang="en-US" altLang="zh-TW" sz="2400" dirty="0">
                <a:latin typeface="+mn-lt"/>
                <a:ea typeface="標楷體" pitchFamily="65" charset="-120"/>
              </a:rPr>
              <a:t> Pass by address </a:t>
            </a:r>
            <a:r>
              <a:rPr kumimoji="0" lang="zh-TW" altLang="en-US" sz="2400" dirty="0">
                <a:latin typeface="+mn-lt"/>
                <a:ea typeface="標楷體" pitchFamily="65" charset="-120"/>
              </a:rPr>
              <a:t>：</a:t>
            </a:r>
            <a:r>
              <a:rPr kumimoji="0" lang="en-US" altLang="zh-TW" sz="2400" i="1" dirty="0" err="1">
                <a:latin typeface="+mn-lt"/>
                <a:ea typeface="標楷體" pitchFamily="65" charset="-120"/>
              </a:rPr>
              <a:t>S</a:t>
            </a:r>
            <a:r>
              <a:rPr kumimoji="0" lang="en-US" altLang="zh-TW" sz="2400" i="1" baseline="-25000" dirty="0" err="1">
                <a:latin typeface="+mn-lt"/>
                <a:ea typeface="標楷體" pitchFamily="65" charset="-120"/>
              </a:rPr>
              <a:t>sum</a:t>
            </a:r>
            <a:r>
              <a:rPr kumimoji="0" lang="en-US" altLang="zh-TW" sz="2400" dirty="0">
                <a:latin typeface="+mn-lt"/>
                <a:ea typeface="標楷體" pitchFamily="65" charset="-120"/>
              </a:rPr>
              <a:t>(</a:t>
            </a:r>
            <a:r>
              <a:rPr kumimoji="0" lang="en-US" altLang="zh-TW" sz="2400" i="1" dirty="0">
                <a:latin typeface="+mn-lt"/>
                <a:ea typeface="標楷體" pitchFamily="65" charset="-120"/>
              </a:rPr>
              <a:t>n</a:t>
            </a:r>
            <a:r>
              <a:rPr kumimoji="0" lang="en-US" altLang="zh-TW" sz="2400" dirty="0">
                <a:latin typeface="+mn-lt"/>
                <a:ea typeface="標楷體" pitchFamily="65" charset="-120"/>
              </a:rPr>
              <a:t>) = </a:t>
            </a:r>
            <a:r>
              <a:rPr kumimoji="0" lang="en-US" altLang="zh-TW" sz="2400" dirty="0" smtClean="0">
                <a:latin typeface="+mn-lt"/>
                <a:ea typeface="標楷體" pitchFamily="65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43435" y="1385887"/>
            <a:ext cx="6953930" cy="1865312"/>
          </a:xfrm>
          <a:solidFill>
            <a:srgbClr val="D9D9D9"/>
          </a:solidFill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zh-TW" sz="2400" b="0" u="none" dirty="0" smtClean="0"/>
              <a:t>float </a:t>
            </a:r>
            <a:r>
              <a:rPr lang="en-US" altLang="zh-TW" sz="2400" b="0" u="none" dirty="0" err="1" smtClean="0"/>
              <a:t>rsum</a:t>
            </a:r>
            <a:r>
              <a:rPr lang="en-US" altLang="zh-TW" sz="2400" b="0" u="none" dirty="0" smtClean="0"/>
              <a:t>(float list[ ], </a:t>
            </a:r>
            <a:r>
              <a:rPr lang="en-US" altLang="zh-TW" sz="2400" b="0" u="none" dirty="0" err="1" smtClean="0"/>
              <a:t>int</a:t>
            </a:r>
            <a:r>
              <a:rPr lang="en-US" altLang="zh-TW" sz="2400" b="0" u="none" dirty="0" smtClean="0"/>
              <a:t> n){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    if (n) return </a:t>
            </a:r>
            <a:r>
              <a:rPr lang="en-US" altLang="zh-TW" sz="2400" b="0" u="none" dirty="0" err="1" smtClean="0"/>
              <a:t>rsum</a:t>
            </a:r>
            <a:r>
              <a:rPr lang="en-US" altLang="zh-TW" sz="2400" b="0" u="none" dirty="0" smtClean="0"/>
              <a:t>(list, n-1) + list[n-1];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    return 0;</a:t>
            </a:r>
            <a:br>
              <a:rPr lang="en-US" altLang="zh-TW" sz="2400" b="0" u="none" dirty="0" smtClean="0"/>
            </a:br>
            <a:r>
              <a:rPr lang="en-US" altLang="zh-TW" sz="2400" b="0" u="none" dirty="0" smtClean="0"/>
              <a:t> }</a:t>
            </a:r>
          </a:p>
        </p:txBody>
      </p:sp>
      <p:sp>
        <p:nvSpPr>
          <p:cNvPr id="10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CFA0FB-7AA5-45B2-BECC-CCA414413171}" type="slidenum">
              <a:rPr lang="zh-TW" altLang="en-US" smtClean="0"/>
              <a:pPr/>
              <a:t>47</a:t>
            </a:fld>
            <a:endParaRPr lang="en-US" altLang="zh-TW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53367" y="3962631"/>
          <a:ext cx="82296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3" imgW="7386458" imgH="1880602" progId="Word.Document.8">
                  <p:embed/>
                </p:oleObj>
              </mc:Choice>
              <mc:Fallback>
                <p:oleObj name="Document" r:id="rId3" imgW="7386458" imgH="18806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67" y="3962631"/>
                        <a:ext cx="8229600" cy="207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文字方塊 4"/>
          <p:cNvSpPr txBox="1">
            <a:spLocks noChangeArrowheads="1"/>
          </p:cNvSpPr>
          <p:nvPr/>
        </p:nvSpPr>
        <p:spPr bwMode="auto">
          <a:xfrm>
            <a:off x="103188" y="295275"/>
            <a:ext cx="8997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600" u="sng" dirty="0"/>
              <a:t>Recursive summing of a list of numbers </a:t>
            </a:r>
            <a:r>
              <a:rPr kumimoji="0" lang="en-US" altLang="zh-TW" sz="2000" u="sng" dirty="0"/>
              <a:t>(</a:t>
            </a:r>
            <a:r>
              <a:rPr kumimoji="0" lang="en-US" altLang="zh-TW" sz="2000" u="sng" dirty="0" err="1"/>
              <a:t>Prog</a:t>
            </a:r>
            <a:r>
              <a:rPr kumimoji="0" lang="en-US" altLang="zh-TW" sz="2000" u="sng" dirty="0"/>
              <a:t>. 1.12)</a:t>
            </a:r>
            <a:endParaRPr kumimoji="0" lang="zh-TW" altLang="en-US" sz="3600" u="sng" dirty="0"/>
          </a:p>
        </p:txBody>
      </p:sp>
      <p:sp>
        <p:nvSpPr>
          <p:cNvPr id="1030" name="文字方塊 5"/>
          <p:cNvSpPr txBox="1">
            <a:spLocks noChangeArrowheads="1"/>
          </p:cNvSpPr>
          <p:nvPr/>
        </p:nvSpPr>
        <p:spPr bwMode="auto">
          <a:xfrm>
            <a:off x="411163" y="3407006"/>
            <a:ext cx="5222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2913" eaLnBrk="0" hangingPunct="0">
              <a:buFont typeface="Wingdings" pitchFamily="2" charset="2"/>
              <a:buChar char="q"/>
              <a:defRPr/>
            </a:pPr>
            <a:r>
              <a:rPr kumimoji="0" lang="zh-TW" altLang="en-US" sz="2400" dirty="0">
                <a:latin typeface="+mn-lt"/>
                <a:ea typeface="標楷體" pitchFamily="65" charset="-120"/>
              </a:rPr>
              <a:t>每次遞迴</a:t>
            </a:r>
            <a:r>
              <a:rPr kumimoji="0" lang="zh-TW" altLang="en-US" sz="2400" dirty="0" smtClean="0">
                <a:latin typeface="+mn-lt"/>
                <a:ea typeface="標楷體" pitchFamily="65" charset="-120"/>
              </a:rPr>
              <a:t>呼叫 之空間</a:t>
            </a:r>
            <a:r>
              <a:rPr kumimoji="0" lang="zh-TW" altLang="en-US" sz="2400" dirty="0">
                <a:latin typeface="+mn-lt"/>
                <a:ea typeface="標楷體" pitchFamily="65" charset="-120"/>
              </a:rPr>
              <a:t>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627063" y="1249363"/>
            <a:ext cx="8121650" cy="53975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r"/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一程式的時間複雜度：</a:t>
            </a:r>
            <a:r>
              <a:rPr lang="en-US" altLang="zh-TW" dirty="0" smtClean="0">
                <a:solidFill>
                  <a:schemeClr val="bg2"/>
                </a:solidFill>
              </a:rPr>
              <a:t/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zh-TW" altLang="en-US" dirty="0" smtClean="0">
                <a:solidFill>
                  <a:schemeClr val="bg2"/>
                </a:solidFill>
              </a:rPr>
              <a:t>      </a:t>
            </a:r>
            <a:r>
              <a:rPr lang="zh-TW" altLang="en-US" sz="2000" u="sng" dirty="0" smtClean="0">
                <a:solidFill>
                  <a:srgbClr val="FF0000"/>
                </a:solidFill>
              </a:rPr>
              <a:t>編譯所需時間 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(compile time)  </a:t>
            </a:r>
            <a:r>
              <a:rPr lang="en-US" altLang="zh-TW" sz="2000" u="sng" dirty="0" smtClean="0">
                <a:solidFill>
                  <a:schemeClr val="bg2"/>
                </a:solidFill>
              </a:rPr>
              <a:t>+ </a:t>
            </a:r>
            <a:r>
              <a:rPr lang="zh-TW" altLang="en-US" sz="2000" u="sng" dirty="0" smtClean="0">
                <a:solidFill>
                  <a:srgbClr val="FF0000"/>
                </a:solidFill>
              </a:rPr>
              <a:t>執行時間 </a:t>
            </a:r>
            <a:r>
              <a:rPr lang="en-US" altLang="zh-TW" sz="2000" u="sng" dirty="0" smtClean="0">
                <a:solidFill>
                  <a:srgbClr val="FF0000"/>
                </a:solidFill>
              </a:rPr>
              <a:t>(run time) </a:t>
            </a:r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編譯時間類似固定的空間需求，它與實際輸入的特性無關。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342900" lvl="1" indent="-342900" eaLnBrk="1" hangingPunct="1">
              <a:buSzPct val="75000"/>
              <a:buFont typeface="Wingdings" pitchFamily="2" charset="2"/>
              <a:buChar char="q"/>
              <a:defRPr/>
            </a:pPr>
            <a:r>
              <a:rPr lang="zh-TW" altLang="en-US" sz="2400" dirty="0" smtClean="0">
                <a:solidFill>
                  <a:schemeClr val="bg2"/>
                </a:solidFill>
              </a:rPr>
              <a:t>要確定執行時間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T</a:t>
            </a:r>
            <a:r>
              <a:rPr lang="en-US" altLang="zh-TW" sz="2400" i="1" baseline="-25000" dirty="0" smtClean="0">
                <a:solidFill>
                  <a:schemeClr val="bg2"/>
                </a:solidFill>
              </a:rPr>
              <a:t>P</a:t>
            </a:r>
            <a:r>
              <a:rPr lang="zh-TW" altLang="en-US" sz="2400" dirty="0" smtClean="0">
                <a:solidFill>
                  <a:schemeClr val="bg2"/>
                </a:solidFill>
              </a:rPr>
              <a:t>不容易，需深入瞭解編譯程式的屬性</a:t>
            </a:r>
            <a:endParaRPr lang="en-US" altLang="zh-TW" sz="2400" dirty="0" smtClean="0">
              <a:solidFill>
                <a:schemeClr val="bg2"/>
              </a:solidFill>
            </a:endParaRPr>
          </a:p>
          <a:p>
            <a:pPr marL="742950" lvl="2" indent="-342900" eaLnBrk="1" hangingPunct="1">
              <a:buSzPct val="75000"/>
              <a:buFont typeface="Wingdings" pitchFamily="2" charset="2"/>
              <a:buChar char="Ø"/>
              <a:defRPr/>
            </a:pPr>
            <a:r>
              <a:rPr lang="zh-TW" altLang="en-US" sz="2200" dirty="0" smtClean="0">
                <a:solidFill>
                  <a:schemeClr val="bg2"/>
                </a:solidFill>
              </a:rPr>
              <a:t>效能量測 </a:t>
            </a:r>
            <a:r>
              <a:rPr lang="en-US" altLang="zh-TW" sz="2200" dirty="0" smtClean="0">
                <a:solidFill>
                  <a:schemeClr val="bg2"/>
                </a:solidFill>
              </a:rPr>
              <a:t>(performance measurement)</a:t>
            </a:r>
            <a:r>
              <a:rPr lang="zh-TW" altLang="en-US" sz="2200" dirty="0" smtClean="0">
                <a:solidFill>
                  <a:schemeClr val="bg2"/>
                </a:solidFill>
              </a:rPr>
              <a:t>：透過系統時間的協助，獲得與機器相關的執行時間。</a:t>
            </a:r>
            <a:endParaRPr lang="en-US" altLang="zh-TW" sz="2200" dirty="0" smtClean="0">
              <a:solidFill>
                <a:schemeClr val="bg2"/>
              </a:solidFill>
            </a:endParaRPr>
          </a:p>
          <a:p>
            <a:pPr marL="342900" lvl="1" indent="-342900" eaLnBrk="1" hangingPunct="1">
              <a:buSzPct val="75000"/>
              <a:buFont typeface="Wingdings" pitchFamily="2" charset="2"/>
              <a:buChar char="q"/>
              <a:defRPr/>
            </a:pPr>
            <a:r>
              <a:rPr lang="zh-TW" altLang="en-US" sz="2400" dirty="0" smtClean="0">
                <a:solidFill>
                  <a:schemeClr val="bg2"/>
                </a:solidFill>
              </a:rPr>
              <a:t>假設一有簡單的程式加減數字，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n</a:t>
            </a:r>
            <a:r>
              <a:rPr lang="zh-TW" altLang="en-US" sz="2400" dirty="0" smtClean="0">
                <a:solidFill>
                  <a:schemeClr val="bg2"/>
                </a:solidFill>
              </a:rPr>
              <a:t>是實際資料的特性</a:t>
            </a:r>
            <a:endParaRPr lang="en-US" altLang="zh-TW" sz="2400" dirty="0" smtClean="0">
              <a:solidFill>
                <a:schemeClr val="bg2"/>
              </a:solidFill>
            </a:endParaRPr>
          </a:p>
          <a:p>
            <a:pPr marL="342900" lvl="1" indent="-342900" eaLnBrk="1" hangingPunct="1">
              <a:buSzPct val="75000"/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	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T</a:t>
            </a:r>
            <a:r>
              <a:rPr lang="en-US" altLang="zh-TW" sz="2400" i="1" baseline="-25000" dirty="0" smtClean="0">
                <a:solidFill>
                  <a:schemeClr val="bg2"/>
                </a:solidFill>
              </a:rPr>
              <a:t>P</a:t>
            </a:r>
            <a:r>
              <a:rPr lang="en-US" altLang="zh-TW" sz="2400" dirty="0" smtClean="0">
                <a:solidFill>
                  <a:schemeClr val="bg2"/>
                </a:solidFill>
              </a:rPr>
              <a:t>(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n</a:t>
            </a:r>
            <a:r>
              <a:rPr lang="en-US" altLang="zh-TW" sz="2400" dirty="0" smtClean="0">
                <a:solidFill>
                  <a:schemeClr val="bg2"/>
                </a:solidFill>
              </a:rPr>
              <a:t>) = </a:t>
            </a:r>
            <a:r>
              <a:rPr lang="en-US" altLang="zh-TW" sz="2400" i="1" dirty="0" err="1" smtClean="0">
                <a:solidFill>
                  <a:schemeClr val="bg2"/>
                </a:solidFill>
              </a:rPr>
              <a:t>c</a:t>
            </a:r>
            <a:r>
              <a:rPr lang="en-US" altLang="zh-TW" sz="2400" i="1" baseline="-25000" dirty="0" err="1" smtClean="0">
                <a:solidFill>
                  <a:schemeClr val="bg2"/>
                </a:solidFill>
              </a:rPr>
              <a:t>a</a:t>
            </a:r>
            <a:r>
              <a:rPr lang="en-US" altLang="zh-TW" sz="2400" i="1" dirty="0" err="1" smtClean="0">
                <a:solidFill>
                  <a:schemeClr val="bg2"/>
                </a:solidFill>
              </a:rPr>
              <a:t>ADD</a:t>
            </a:r>
            <a:r>
              <a:rPr lang="en-US" altLang="zh-TW" sz="2400" dirty="0" smtClean="0">
                <a:solidFill>
                  <a:schemeClr val="bg2"/>
                </a:solidFill>
              </a:rPr>
              <a:t>(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n</a:t>
            </a:r>
            <a:r>
              <a:rPr lang="en-US" altLang="zh-TW" sz="2400" dirty="0" smtClean="0">
                <a:solidFill>
                  <a:schemeClr val="bg2"/>
                </a:solidFill>
              </a:rPr>
              <a:t>) + </a:t>
            </a:r>
            <a:r>
              <a:rPr lang="en-US" altLang="zh-TW" sz="2400" i="1" dirty="0" err="1" smtClean="0">
                <a:solidFill>
                  <a:schemeClr val="bg2"/>
                </a:solidFill>
              </a:rPr>
              <a:t>c</a:t>
            </a:r>
            <a:r>
              <a:rPr lang="en-US" altLang="zh-TW" sz="2400" i="1" baseline="-25000" dirty="0" err="1" smtClean="0">
                <a:solidFill>
                  <a:schemeClr val="bg2"/>
                </a:solidFill>
              </a:rPr>
              <a:t>s</a:t>
            </a:r>
            <a:r>
              <a:rPr lang="en-US" altLang="zh-TW" sz="2400" i="1" dirty="0" err="1" smtClean="0">
                <a:solidFill>
                  <a:schemeClr val="bg2"/>
                </a:solidFill>
              </a:rPr>
              <a:t>SUB</a:t>
            </a:r>
            <a:r>
              <a:rPr lang="en-US" altLang="zh-TW" sz="2400" dirty="0" smtClean="0">
                <a:solidFill>
                  <a:schemeClr val="bg2"/>
                </a:solidFill>
              </a:rPr>
              <a:t>(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n</a:t>
            </a:r>
            <a:r>
              <a:rPr lang="en-US" altLang="zh-TW" sz="2400" dirty="0" smtClean="0">
                <a:solidFill>
                  <a:schemeClr val="bg2"/>
                </a:solidFill>
              </a:rPr>
              <a:t>) + </a:t>
            </a:r>
            <a:r>
              <a:rPr lang="en-US" altLang="zh-TW" sz="2400" i="1" dirty="0" err="1" smtClean="0">
                <a:solidFill>
                  <a:schemeClr val="bg2"/>
                </a:solidFill>
              </a:rPr>
              <a:t>c</a:t>
            </a:r>
            <a:r>
              <a:rPr lang="en-US" altLang="zh-TW" sz="2400" i="1" baseline="-25000" dirty="0" err="1" smtClean="0">
                <a:solidFill>
                  <a:schemeClr val="bg2"/>
                </a:solidFill>
              </a:rPr>
              <a:t>l</a:t>
            </a:r>
            <a:r>
              <a:rPr lang="en-US" altLang="zh-TW" sz="2400" i="1" dirty="0" err="1" smtClean="0">
                <a:solidFill>
                  <a:schemeClr val="bg2"/>
                </a:solidFill>
              </a:rPr>
              <a:t>LDA</a:t>
            </a:r>
            <a:r>
              <a:rPr lang="en-US" altLang="zh-TW" sz="2400" dirty="0" smtClean="0">
                <a:solidFill>
                  <a:schemeClr val="bg2"/>
                </a:solidFill>
              </a:rPr>
              <a:t>(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n</a:t>
            </a:r>
            <a:r>
              <a:rPr lang="en-US" altLang="zh-TW" sz="2400" dirty="0" smtClean="0">
                <a:solidFill>
                  <a:schemeClr val="bg2"/>
                </a:solidFill>
              </a:rPr>
              <a:t>) + </a:t>
            </a:r>
            <a:r>
              <a:rPr lang="en-US" altLang="zh-TW" sz="2400" i="1" dirty="0" err="1" smtClean="0">
                <a:solidFill>
                  <a:schemeClr val="bg2"/>
                </a:solidFill>
              </a:rPr>
              <a:t>c</a:t>
            </a:r>
            <a:r>
              <a:rPr lang="en-US" altLang="zh-TW" sz="2400" i="1" baseline="-25000" dirty="0" err="1" smtClean="0">
                <a:solidFill>
                  <a:schemeClr val="bg2"/>
                </a:solidFill>
              </a:rPr>
              <a:t>st</a:t>
            </a:r>
            <a:r>
              <a:rPr lang="en-US" altLang="zh-TW" sz="2400" i="1" dirty="0" err="1" smtClean="0">
                <a:solidFill>
                  <a:schemeClr val="bg2"/>
                </a:solidFill>
              </a:rPr>
              <a:t>STA</a:t>
            </a:r>
            <a:r>
              <a:rPr lang="en-US" altLang="zh-TW" sz="2400" dirty="0" smtClean="0">
                <a:solidFill>
                  <a:schemeClr val="bg2"/>
                </a:solidFill>
              </a:rPr>
              <a:t>(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n</a:t>
            </a:r>
            <a:r>
              <a:rPr lang="en-US" altLang="zh-TW" sz="2400" dirty="0" smtClean="0">
                <a:solidFill>
                  <a:schemeClr val="bg2"/>
                </a:solidFill>
              </a:rPr>
              <a:t>)</a:t>
            </a:r>
          </a:p>
          <a:p>
            <a:pPr marL="722313" lvl="1" indent="-368300" eaLnBrk="1" hangingPunct="1">
              <a:buSzPct val="75000"/>
              <a:defRPr/>
            </a:pP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zh-TW" altLang="en-US" dirty="0" smtClean="0">
                <a:solidFill>
                  <a:schemeClr val="bg2"/>
                </a:solidFill>
              </a:rPr>
              <a:t>是實際資料的特性。</a:t>
            </a:r>
            <a:endParaRPr lang="en-US" altLang="zh-TW" i="1" dirty="0" smtClean="0">
              <a:solidFill>
                <a:schemeClr val="bg2"/>
              </a:solidFill>
            </a:endParaRPr>
          </a:p>
          <a:p>
            <a:pPr marL="722313" lvl="1" indent="-368300" eaLnBrk="1" hangingPunct="1">
              <a:buSzPct val="75000"/>
              <a:defRPr/>
            </a:pPr>
            <a:r>
              <a:rPr lang="en-US" altLang="zh-TW" i="1" dirty="0" smtClean="0">
                <a:solidFill>
                  <a:schemeClr val="bg2"/>
                </a:solidFill>
              </a:rPr>
              <a:t>c</a:t>
            </a:r>
            <a:r>
              <a:rPr lang="en-US" altLang="zh-TW" i="1" baseline="-25000" dirty="0" smtClean="0">
                <a:solidFill>
                  <a:schemeClr val="bg2"/>
                </a:solidFill>
              </a:rPr>
              <a:t>a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i="1" dirty="0" err="1" smtClean="0">
                <a:solidFill>
                  <a:schemeClr val="bg2"/>
                </a:solidFill>
              </a:rPr>
              <a:t>c</a:t>
            </a:r>
            <a:r>
              <a:rPr lang="en-US" altLang="zh-TW" i="1" baseline="-25000" dirty="0" err="1" smtClean="0">
                <a:solidFill>
                  <a:schemeClr val="bg2"/>
                </a:solidFill>
              </a:rPr>
              <a:t>s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i="1" dirty="0" err="1" smtClean="0">
                <a:solidFill>
                  <a:schemeClr val="bg2"/>
                </a:solidFill>
              </a:rPr>
              <a:t>c</a:t>
            </a:r>
            <a:r>
              <a:rPr lang="en-US" altLang="zh-TW" i="1" baseline="-25000" dirty="0" err="1" smtClean="0">
                <a:solidFill>
                  <a:schemeClr val="bg2"/>
                </a:solidFill>
              </a:rPr>
              <a:t>l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i="1" dirty="0" err="1" smtClean="0">
                <a:solidFill>
                  <a:schemeClr val="bg2"/>
                </a:solidFill>
              </a:rPr>
              <a:t>c</a:t>
            </a:r>
            <a:r>
              <a:rPr lang="en-US" altLang="zh-TW" i="1" baseline="-25000" dirty="0" err="1" smtClean="0">
                <a:solidFill>
                  <a:schemeClr val="bg2"/>
                </a:solidFill>
              </a:rPr>
              <a:t>st</a:t>
            </a:r>
            <a:r>
              <a:rPr lang="zh-TW" altLang="en-US" dirty="0" smtClean="0">
                <a:solidFill>
                  <a:schemeClr val="bg2"/>
                </a:solidFill>
              </a:rPr>
              <a:t>分別代表執行各項運算所需時間。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722313" lvl="1" indent="-368300" eaLnBrk="1" hangingPunct="1">
              <a:buSzPct val="75000"/>
              <a:defRPr/>
            </a:pPr>
            <a:r>
              <a:rPr lang="en-US" altLang="zh-TW" i="1" dirty="0" smtClean="0">
                <a:solidFill>
                  <a:schemeClr val="bg2"/>
                </a:solidFill>
              </a:rPr>
              <a:t>ADD</a:t>
            </a:r>
            <a:r>
              <a:rPr lang="zh-TW" altLang="en-US" i="1" dirty="0" smtClean="0">
                <a:solidFill>
                  <a:schemeClr val="bg2"/>
                </a:solidFill>
              </a:rPr>
              <a:t>、</a:t>
            </a:r>
            <a:r>
              <a:rPr lang="en-US" altLang="zh-TW" i="1" dirty="0" smtClean="0">
                <a:solidFill>
                  <a:schemeClr val="bg2"/>
                </a:solidFill>
              </a:rPr>
              <a:t>SUB</a:t>
            </a:r>
            <a:r>
              <a:rPr lang="zh-TW" altLang="en-US" i="1" dirty="0" smtClean="0">
                <a:solidFill>
                  <a:schemeClr val="bg2"/>
                </a:solidFill>
              </a:rPr>
              <a:t>、</a:t>
            </a:r>
            <a:r>
              <a:rPr lang="en-US" altLang="zh-TW" i="1" dirty="0" smtClean="0">
                <a:solidFill>
                  <a:schemeClr val="bg2"/>
                </a:solidFill>
              </a:rPr>
              <a:t>LDA</a:t>
            </a:r>
            <a:r>
              <a:rPr lang="zh-TW" altLang="en-US" i="1" dirty="0" smtClean="0">
                <a:solidFill>
                  <a:schemeClr val="bg2"/>
                </a:solidFill>
              </a:rPr>
              <a:t>、</a:t>
            </a:r>
            <a:r>
              <a:rPr lang="en-US" altLang="zh-TW" i="1" dirty="0" smtClean="0">
                <a:solidFill>
                  <a:schemeClr val="bg2"/>
                </a:solidFill>
              </a:rPr>
              <a:t>STA</a:t>
            </a:r>
            <a:r>
              <a:rPr lang="zh-TW" altLang="en-US" dirty="0" smtClean="0">
                <a:solidFill>
                  <a:schemeClr val="bg2"/>
                </a:solidFill>
              </a:rPr>
              <a:t>分別代表程式在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zh-TW" altLang="en-US" dirty="0" smtClean="0">
                <a:solidFill>
                  <a:schemeClr val="bg2"/>
                </a:solidFill>
              </a:rPr>
              <a:t>下執行各項運算的次數。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marL="322263" indent="-368300" eaLnBrk="1" hangingPunct="1"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程式執行時間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2"/>
                </a:solidFill>
              </a:rPr>
              <a:t>P  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：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zh-TW" altLang="en-US" sz="2000" dirty="0" smtClean="0">
                <a:solidFill>
                  <a:schemeClr val="bg2"/>
                </a:solidFill>
              </a:rPr>
              <a:t>    </a:t>
            </a:r>
            <a:r>
              <a:rPr lang="zh-TW" altLang="en-US" sz="2000" u="sng" dirty="0" smtClean="0">
                <a:solidFill>
                  <a:schemeClr val="bg2"/>
                </a:solidFill>
              </a:rPr>
              <a:t> </a:t>
            </a:r>
            <a:r>
              <a:rPr lang="en-US" altLang="zh-TW" sz="2000" u="sng" dirty="0" smtClean="0">
                <a:solidFill>
                  <a:schemeClr val="bg2"/>
                </a:solidFill>
              </a:rPr>
              <a:t>Σ</a:t>
            </a:r>
            <a:r>
              <a:rPr lang="zh-TW" altLang="en-US" sz="2000" u="sng" dirty="0" smtClean="0">
                <a:solidFill>
                  <a:schemeClr val="bg2"/>
                </a:solidFill>
              </a:rPr>
              <a:t>「</a:t>
            </a:r>
            <a:r>
              <a:rPr lang="zh-TW" altLang="en-US" sz="2000" u="sng" dirty="0" smtClean="0">
                <a:solidFill>
                  <a:srgbClr val="FF0000"/>
                </a:solidFill>
              </a:rPr>
              <a:t>敘述被執行的次數</a:t>
            </a:r>
            <a:r>
              <a:rPr lang="zh-TW" altLang="en-US" sz="2000" u="sng" dirty="0" smtClean="0">
                <a:solidFill>
                  <a:schemeClr val="bg2"/>
                </a:solidFill>
              </a:rPr>
              <a:t>」</a:t>
            </a:r>
            <a:r>
              <a:rPr lang="en-US" altLang="zh-TW" sz="2000" u="sng" dirty="0" smtClean="0">
                <a:solidFill>
                  <a:schemeClr val="bg2"/>
                </a:solidFill>
              </a:rPr>
              <a:t>*</a:t>
            </a:r>
            <a:r>
              <a:rPr lang="zh-TW" altLang="en-US" sz="2000" u="sng" dirty="0" smtClean="0">
                <a:solidFill>
                  <a:schemeClr val="bg2"/>
                </a:solidFill>
              </a:rPr>
              <a:t>「</a:t>
            </a:r>
            <a:r>
              <a:rPr lang="zh-TW" altLang="en-US" sz="2000" u="sng" dirty="0" smtClean="0">
                <a:solidFill>
                  <a:srgbClr val="FF0000"/>
                </a:solidFill>
              </a:rPr>
              <a:t>敘述所需要的時間</a:t>
            </a:r>
            <a:r>
              <a:rPr lang="zh-TW" altLang="en-US" sz="2000" u="sng" dirty="0" smtClean="0">
                <a:solidFill>
                  <a:schemeClr val="bg2"/>
                </a:solidFill>
              </a:rPr>
              <a:t>」</a:t>
            </a:r>
            <a:endParaRPr lang="en-US" altLang="zh-TW" sz="2000" u="sng" dirty="0" smtClean="0">
              <a:solidFill>
                <a:schemeClr val="bg2"/>
              </a:solidFill>
            </a:endParaRPr>
          </a:p>
        </p:txBody>
      </p:sp>
      <p:sp>
        <p:nvSpPr>
          <p:cNvPr id="614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A7561-56CB-4CC1-B952-D5CE17D36680}" type="slidenum">
              <a:rPr lang="zh-TW" altLang="en-US" smtClean="0"/>
              <a:pPr/>
              <a:t>48</a:t>
            </a:fld>
            <a:endParaRPr lang="en-US" altLang="zh-TW" smtClean="0"/>
          </a:p>
        </p:txBody>
      </p:sp>
      <p:sp>
        <p:nvSpPr>
          <p:cNvPr id="61444" name="Text Box 1028"/>
          <p:cNvSpPr txBox="1">
            <a:spLocks noChangeArrowheads="1"/>
          </p:cNvSpPr>
          <p:nvPr/>
        </p:nvSpPr>
        <p:spPr bwMode="auto">
          <a:xfrm>
            <a:off x="547688" y="176213"/>
            <a:ext cx="8005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/>
              <a:t>Time Complexity</a:t>
            </a:r>
            <a:endParaRPr lang="zh-TW" altLang="en-US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509588" y="1190625"/>
            <a:ext cx="8310562" cy="5397500"/>
          </a:xfrm>
        </p:spPr>
        <p:txBody>
          <a:bodyPr/>
          <a:lstStyle/>
          <a:p>
            <a:pPr eaLnBrk="1" hangingPunct="1">
              <a:buSzPct val="100000"/>
              <a:defRPr/>
            </a:pPr>
            <a:r>
              <a:rPr lang="zh-TW" altLang="en-US" sz="2200" dirty="0" smtClean="0">
                <a:solidFill>
                  <a:schemeClr val="bg2"/>
                </a:solidFill>
              </a:rPr>
              <a:t>一「程式步驟 </a:t>
            </a:r>
            <a:r>
              <a:rPr lang="en-US" altLang="zh-TW" sz="2200" dirty="0" smtClean="0">
                <a:solidFill>
                  <a:schemeClr val="bg2"/>
                </a:solidFill>
              </a:rPr>
              <a:t>(</a:t>
            </a:r>
            <a:r>
              <a:rPr lang="en-US" altLang="zh-TW" sz="2200" i="1" dirty="0" smtClean="0">
                <a:solidFill>
                  <a:schemeClr val="bg2"/>
                </a:solidFill>
              </a:rPr>
              <a:t>program  step</a:t>
            </a:r>
            <a:r>
              <a:rPr lang="en-US" altLang="zh-TW" sz="2200" dirty="0" smtClean="0">
                <a:solidFill>
                  <a:schemeClr val="bg2"/>
                </a:solidFill>
              </a:rPr>
              <a:t>) </a:t>
            </a:r>
            <a:r>
              <a:rPr lang="zh-TW" altLang="en-US" sz="2200" dirty="0" smtClean="0">
                <a:solidFill>
                  <a:schemeClr val="bg2"/>
                </a:solidFill>
              </a:rPr>
              <a:t>」在語法或語意上指的是有特別意義的程式片段。 其執行時間與實際輸入的特性是無關的。 </a:t>
            </a:r>
            <a:endParaRPr lang="en-US" altLang="zh-TW" sz="2200" dirty="0" smtClean="0">
              <a:solidFill>
                <a:schemeClr val="bg2"/>
              </a:solidFill>
            </a:endParaRPr>
          </a:p>
          <a:p>
            <a:pPr marL="233363" lvl="1" indent="-325438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zh-TW" altLang="en-US" sz="2200" dirty="0" smtClean="0">
                <a:solidFill>
                  <a:schemeClr val="bg2"/>
                </a:solidFill>
              </a:rPr>
              <a:t>例如，下列敘述均視為一程式步驟 </a:t>
            </a:r>
            <a:endParaRPr lang="en-US" altLang="zh-TW" sz="2200" dirty="0" smtClean="0">
              <a:solidFill>
                <a:schemeClr val="bg2"/>
              </a:solidFill>
            </a:endParaRPr>
          </a:p>
          <a:p>
            <a:pPr marL="633413" lvl="2" indent="-325438" eaLnBrk="1" hangingPunct="1"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a = 2</a:t>
            </a:r>
          </a:p>
          <a:p>
            <a:pPr marL="633413" lvl="2" indent="-325438" eaLnBrk="1" hangingPunct="1"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a = 2 * b + 3 * c / d</a:t>
            </a:r>
          </a:p>
          <a:p>
            <a:pPr marL="325438" lvl="1" indent="-325438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zh-TW" altLang="en-US" sz="2200" dirty="0" smtClean="0">
                <a:solidFill>
                  <a:schemeClr val="bg2"/>
                </a:solidFill>
              </a:rPr>
              <a:t>執行一敘述所需時間能夠被當成一程式步驟 來計算的唯一要求就是與實體特性無關。</a:t>
            </a:r>
            <a:endParaRPr lang="en-US" altLang="zh-TW" sz="2200" dirty="0" smtClean="0">
              <a:solidFill>
                <a:schemeClr val="bg2"/>
              </a:solidFill>
            </a:endParaRPr>
          </a:p>
          <a:p>
            <a:pPr eaLnBrk="1" hangingPunct="1">
              <a:spcBef>
                <a:spcPts val="1200"/>
              </a:spcBef>
              <a:buSzPct val="100000"/>
              <a:defRPr/>
            </a:pPr>
            <a:r>
              <a:rPr lang="zh-TW" altLang="en-US" sz="2200" dirty="0" smtClean="0">
                <a:solidFill>
                  <a:schemeClr val="bg2"/>
                </a:solidFill>
              </a:rPr>
              <a:t>計算「</a:t>
            </a:r>
            <a:r>
              <a:rPr lang="zh-TW" altLang="en-US" sz="2200" dirty="0" smtClean="0">
                <a:solidFill>
                  <a:srgbClr val="FF0000"/>
                </a:solidFill>
              </a:rPr>
              <a:t>程式步驟數 </a:t>
            </a:r>
            <a:r>
              <a:rPr lang="en-US" altLang="zh-TW" sz="2200" dirty="0" smtClean="0">
                <a:solidFill>
                  <a:schemeClr val="bg2"/>
                </a:solidFill>
              </a:rPr>
              <a:t>(</a:t>
            </a:r>
            <a:r>
              <a:rPr lang="en-US" altLang="zh-TW" sz="2200" dirty="0" smtClean="0">
                <a:solidFill>
                  <a:srgbClr val="FF0000"/>
                </a:solidFill>
              </a:rPr>
              <a:t>step count</a:t>
            </a:r>
            <a:r>
              <a:rPr lang="en-US" altLang="zh-TW" sz="2200" dirty="0" smtClean="0">
                <a:solidFill>
                  <a:schemeClr val="bg2"/>
                </a:solidFill>
              </a:rPr>
              <a:t>)</a:t>
            </a:r>
            <a:r>
              <a:rPr lang="zh-TW" altLang="en-US" sz="2200" dirty="0" smtClean="0">
                <a:solidFill>
                  <a:schemeClr val="bg2"/>
                </a:solidFill>
              </a:rPr>
              <a:t>」可以</a:t>
            </a:r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加入計數器 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zh-TW" altLang="en-US" dirty="0" smtClean="0">
                <a:solidFill>
                  <a:schemeClr val="bg2"/>
                </a:solidFill>
              </a:rPr>
              <a:t>全域變數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 由電腦計算：計數器在使用前要歸零，每一次步驟被執行時，計數器都必須累加一，這在區段符號</a:t>
            </a:r>
            <a:r>
              <a:rPr lang="en-US" altLang="zh-TW" dirty="0" smtClean="0">
                <a:solidFill>
                  <a:schemeClr val="bg2"/>
                </a:solidFill>
              </a:rPr>
              <a:t>{}</a:t>
            </a:r>
            <a:r>
              <a:rPr lang="zh-TW" altLang="en-US" dirty="0" smtClean="0">
                <a:solidFill>
                  <a:schemeClr val="bg2"/>
                </a:solidFill>
              </a:rPr>
              <a:t>被省略的狀況時要特別注意。</a:t>
            </a:r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bg2"/>
                </a:solidFill>
              </a:rPr>
              <a:t>手動計算：依程式語言的規定，模擬程式的執行，以求得該步驟被執行幾次。在複雜的程式中，可能必須運用數學 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zh-TW" altLang="en-US" dirty="0" smtClean="0">
                <a:solidFill>
                  <a:schemeClr val="bg2"/>
                </a:solidFill>
              </a:rPr>
              <a:t>如公式、歸納法等</a:t>
            </a:r>
            <a:r>
              <a:rPr lang="en-US" altLang="zh-TW" dirty="0" smtClean="0">
                <a:solidFill>
                  <a:schemeClr val="bg2"/>
                </a:solidFill>
              </a:rPr>
              <a:t>) </a:t>
            </a:r>
            <a:r>
              <a:rPr lang="zh-TW" altLang="en-US" dirty="0" smtClean="0">
                <a:solidFill>
                  <a:schemeClr val="bg2"/>
                </a:solidFill>
              </a:rPr>
              <a:t>配合觀察導出結果。</a:t>
            </a:r>
          </a:p>
          <a:p>
            <a:pPr marL="325438" lvl="1" indent="-325438" eaLnBrk="1" hangingPunct="1">
              <a:buFont typeface="Wingdings" pitchFamily="2" charset="2"/>
              <a:buChar char="q"/>
              <a:defRPr/>
            </a:pPr>
            <a:endParaRPr lang="en-US" altLang="zh-TW" sz="2400" dirty="0" smtClean="0">
              <a:solidFill>
                <a:schemeClr val="bg2"/>
              </a:solidFill>
            </a:endParaRPr>
          </a:p>
        </p:txBody>
      </p:sp>
      <p:sp>
        <p:nvSpPr>
          <p:cNvPr id="624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A8799B-A2BC-4360-AC94-19E68F310457}" type="slidenum">
              <a:rPr lang="zh-TW" altLang="en-US" smtClean="0"/>
              <a:pPr/>
              <a:t>49</a:t>
            </a:fld>
            <a:endParaRPr lang="en-US" altLang="zh-TW" smtClean="0"/>
          </a:p>
        </p:txBody>
      </p:sp>
      <p:sp>
        <p:nvSpPr>
          <p:cNvPr id="62468" name="Text Box 1028"/>
          <p:cNvSpPr txBox="1">
            <a:spLocks noChangeArrowheads="1"/>
          </p:cNvSpPr>
          <p:nvPr/>
        </p:nvSpPr>
        <p:spPr bwMode="auto">
          <a:xfrm>
            <a:off x="547688" y="176213"/>
            <a:ext cx="8005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b="1" u="sng"/>
              <a:t>Program Step</a:t>
            </a:r>
            <a:endParaRPr lang="zh-TW" altLang="en-US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19100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System Life Cycle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2864" y="1339848"/>
            <a:ext cx="8059737" cy="508470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 dirty="0" smtClean="0">
                <a:solidFill>
                  <a:srgbClr val="FF0000"/>
                </a:solidFill>
              </a:rPr>
              <a:t>Refinement and coding </a:t>
            </a:r>
            <a:r>
              <a:rPr lang="en-US" altLang="zh-TW" sz="2200" dirty="0" smtClean="0">
                <a:solidFill>
                  <a:schemeClr val="bg2"/>
                </a:solidFill>
              </a:rPr>
              <a:t>(Implementation</a:t>
            </a:r>
            <a:r>
              <a:rPr lang="en-US" altLang="zh-TW" sz="2200" dirty="0" smtClean="0">
                <a:solidFill>
                  <a:schemeClr val="bg2"/>
                </a:solidFill>
              </a:rPr>
              <a:t>)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800" dirty="0" smtClean="0">
                <a:solidFill>
                  <a:srgbClr val="FF0000"/>
                </a:solidFill>
              </a:rPr>
              <a:t>Choose representations for data objects and write algorithms</a:t>
            </a:r>
            <a:r>
              <a:rPr lang="en-US" altLang="zh-TW" sz="1800" dirty="0" smtClean="0">
                <a:solidFill>
                  <a:schemeClr val="bg2"/>
                </a:solidFill>
              </a:rPr>
              <a:t>, </a:t>
            </a:r>
            <a:r>
              <a:rPr lang="zh-TW" altLang="en-US" sz="1800" dirty="0" smtClean="0">
                <a:solidFill>
                  <a:schemeClr val="bg2"/>
                </a:solidFill>
              </a:rPr>
              <a:t>兩者息息相關。</a:t>
            </a:r>
            <a:endParaRPr lang="en-US" altLang="zh-TW" sz="18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zh-TW" altLang="en-US" sz="1800" dirty="0" smtClean="0">
                <a:solidFill>
                  <a:schemeClr val="bg2"/>
                </a:solidFill>
              </a:rPr>
              <a:t>用更短時間、更少錯誤，寫出容易修改的程式。</a:t>
            </a:r>
            <a:endParaRPr lang="en-US" altLang="zh-TW" sz="18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sz="2200" dirty="0" smtClean="0">
                <a:solidFill>
                  <a:srgbClr val="FF0000"/>
                </a:solidFill>
              </a:rPr>
              <a:t>Verification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800" dirty="0" smtClean="0">
                <a:solidFill>
                  <a:schemeClr val="bg2"/>
                </a:solidFill>
              </a:rPr>
              <a:t>Correctness proofs</a:t>
            </a:r>
          </a:p>
          <a:p>
            <a:pPr marL="984250" lvl="2" eaLnBrk="1" hangingPunct="1">
              <a:lnSpc>
                <a:spcPct val="80000"/>
              </a:lnSpc>
              <a:spcBef>
                <a:spcPts val="600"/>
              </a:spcBef>
            </a:pPr>
            <a:r>
              <a:rPr lang="zh-TW" altLang="en-US" sz="1600" dirty="0" smtClean="0">
                <a:solidFill>
                  <a:schemeClr val="bg2"/>
                </a:solidFill>
              </a:rPr>
              <a:t>用數學方法來證明一程式是正確的。</a:t>
            </a:r>
            <a:endParaRPr lang="en-US" altLang="zh-TW" sz="1600" dirty="0" smtClean="0">
              <a:solidFill>
                <a:schemeClr val="bg2"/>
              </a:solidFill>
            </a:endParaRPr>
          </a:p>
          <a:p>
            <a:pPr marL="984250" lvl="2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chemeClr val="bg2"/>
                </a:solidFill>
              </a:rPr>
              <a:t>Very time-consuming, and difficult to develop for large projects</a:t>
            </a:r>
            <a:r>
              <a:rPr lang="zh-TW" altLang="en-US" sz="1600" dirty="0" smtClean="0">
                <a:solidFill>
                  <a:schemeClr val="bg2"/>
                </a:solidFill>
              </a:rPr>
              <a:t>。</a:t>
            </a:r>
            <a:endParaRPr lang="en-US" altLang="zh-TW" sz="1600" dirty="0" smtClean="0">
              <a:solidFill>
                <a:schemeClr val="bg2"/>
              </a:solidFill>
            </a:endParaRPr>
          </a:p>
          <a:p>
            <a:pPr marL="984250" lvl="2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chemeClr val="bg2"/>
                </a:solidFill>
              </a:rPr>
              <a:t>Selecting algorithms that have been proven correct can reduce the errors</a:t>
            </a:r>
            <a:r>
              <a:rPr lang="zh-TW" altLang="en-US" sz="1600" dirty="0" smtClean="0">
                <a:solidFill>
                  <a:schemeClr val="bg2"/>
                </a:solidFill>
              </a:rPr>
              <a:t>。</a:t>
            </a:r>
            <a:endParaRPr lang="en-US" altLang="zh-TW" sz="16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800" dirty="0" smtClean="0">
                <a:solidFill>
                  <a:schemeClr val="bg2"/>
                </a:solidFill>
              </a:rPr>
              <a:t>Testing</a:t>
            </a:r>
            <a:r>
              <a:rPr lang="zh-TW" altLang="en-US" sz="1800" dirty="0" smtClean="0">
                <a:solidFill>
                  <a:schemeClr val="bg2"/>
                </a:solidFill>
              </a:rPr>
              <a:t> </a:t>
            </a:r>
            <a:endParaRPr lang="en-US" altLang="zh-TW" sz="1800" dirty="0" smtClean="0">
              <a:solidFill>
                <a:schemeClr val="bg2"/>
              </a:solidFill>
            </a:endParaRPr>
          </a:p>
          <a:p>
            <a:pPr marL="984250" lvl="2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chemeClr val="bg2"/>
                </a:solidFill>
              </a:rPr>
              <a:t>Requires the working code</a:t>
            </a:r>
            <a:r>
              <a:rPr lang="zh-TW" altLang="en-US" sz="1600" dirty="0" smtClean="0">
                <a:solidFill>
                  <a:schemeClr val="bg2"/>
                </a:solidFill>
              </a:rPr>
              <a:t>、</a:t>
            </a:r>
            <a:r>
              <a:rPr lang="en-US" altLang="zh-TW" sz="1600" dirty="0" smtClean="0">
                <a:solidFill>
                  <a:schemeClr val="bg2"/>
                </a:solidFill>
              </a:rPr>
              <a:t> and sets of test data that should be developed carefully included all possible scenarios</a:t>
            </a:r>
            <a:r>
              <a:rPr lang="zh-TW" altLang="en-US" sz="1600" dirty="0" smtClean="0">
                <a:solidFill>
                  <a:schemeClr val="bg2"/>
                </a:solidFill>
              </a:rPr>
              <a:t>。</a:t>
            </a:r>
            <a:endParaRPr lang="en-US" altLang="zh-TW" sz="1600" dirty="0" smtClean="0">
              <a:solidFill>
                <a:schemeClr val="bg2"/>
              </a:solidFill>
            </a:endParaRPr>
          </a:p>
          <a:p>
            <a:pPr marL="984250" lvl="2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chemeClr val="bg2"/>
                </a:solidFill>
              </a:rPr>
              <a:t>Good test data should verify that every piece of code runs correctly</a:t>
            </a:r>
            <a:r>
              <a:rPr lang="zh-TW" altLang="en-US" sz="1600" dirty="0" smtClean="0">
                <a:solidFill>
                  <a:schemeClr val="bg2"/>
                </a:solidFill>
              </a:rPr>
              <a:t>。</a:t>
            </a:r>
            <a:endParaRPr lang="en-US" altLang="zh-TW" sz="1600" dirty="0" smtClean="0">
              <a:solidFill>
                <a:schemeClr val="bg2"/>
              </a:solidFill>
            </a:endParaRPr>
          </a:p>
          <a:p>
            <a:pPr marL="984250" lvl="2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chemeClr val="bg2"/>
                </a:solidFill>
              </a:rPr>
              <a:t>To gather performance estimates for portions of code</a:t>
            </a:r>
            <a:r>
              <a:rPr lang="zh-TW" altLang="en-US" sz="1600" dirty="0" smtClean="0">
                <a:solidFill>
                  <a:schemeClr val="bg2"/>
                </a:solidFill>
              </a:rPr>
              <a:t>。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sz="1800" dirty="0" smtClean="0">
                <a:solidFill>
                  <a:schemeClr val="bg2"/>
                </a:solidFill>
              </a:rPr>
              <a:t>Error removal</a:t>
            </a:r>
          </a:p>
          <a:p>
            <a:pPr marL="984250" lvl="2" eaLnBrk="1" hangingPunct="1">
              <a:lnSpc>
                <a:spcPct val="80000"/>
              </a:lnSpc>
              <a:spcBef>
                <a:spcPts val="600"/>
              </a:spcBef>
            </a:pPr>
            <a:r>
              <a:rPr lang="zh-TW" altLang="en-US" sz="1600" dirty="0" smtClean="0">
                <a:solidFill>
                  <a:schemeClr val="bg2"/>
                </a:solidFill>
              </a:rPr>
              <a:t>是否能輕鬆地除錯，取決於設計與編碼時決策的好壞。</a:t>
            </a:r>
            <a:endParaRPr lang="en-US" altLang="zh-TW" sz="1600" dirty="0" smtClean="0">
              <a:solidFill>
                <a:schemeClr val="bg2"/>
              </a:solidFill>
            </a:endParaRPr>
          </a:p>
          <a:p>
            <a:pPr marL="184150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TW" altLang="en-US" sz="2200" dirty="0" smtClean="0">
                <a:solidFill>
                  <a:srgbClr val="FF0000"/>
                </a:solidFill>
              </a:rPr>
              <a:t>文件</a:t>
            </a:r>
            <a:r>
              <a:rPr lang="zh-TW" altLang="en-US" sz="2200" dirty="0" smtClean="0">
                <a:solidFill>
                  <a:schemeClr val="bg2"/>
                </a:solidFill>
              </a:rPr>
              <a:t>的重要性</a:t>
            </a:r>
            <a:endParaRPr lang="en-US" altLang="zh-TW" sz="2200" dirty="0" smtClean="0">
              <a:solidFill>
                <a:schemeClr val="bg2"/>
              </a:solidFill>
            </a:endParaRPr>
          </a:p>
        </p:txBody>
      </p:sp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C2962-2035-4DA1-B9A2-D1DBA5DD871A}" type="slidenum">
              <a:rPr lang="zh-TW" altLang="en-US" smtClean="0"/>
              <a:pPr/>
              <a:t>5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68300" y="1003300"/>
            <a:ext cx="7389813" cy="3702050"/>
          </a:xfrm>
          <a:solidFill>
            <a:srgbClr val="D9D9D9"/>
          </a:solidFill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zh-TW" sz="2000" b="0" u="none" dirty="0" smtClean="0"/>
              <a:t>float sum(float list[ ], </a:t>
            </a:r>
            <a:r>
              <a:rPr lang="en-US" altLang="zh-TW" sz="2000" b="0" u="none" dirty="0" err="1" smtClean="0"/>
              <a:t>int</a:t>
            </a:r>
            <a:r>
              <a:rPr lang="en-US" altLang="zh-TW" sz="2000" b="0" u="none" dirty="0" smtClean="0"/>
              <a:t> n){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 float </a:t>
            </a:r>
            <a:r>
              <a:rPr lang="en-US" altLang="zh-TW" sz="2000" b="0" u="none" dirty="0" err="1" smtClean="0"/>
              <a:t>tempsum</a:t>
            </a:r>
            <a:r>
              <a:rPr lang="en-US" altLang="zh-TW" sz="2000" b="0" u="none" dirty="0" smtClean="0"/>
              <a:t> = 0;  </a:t>
            </a:r>
            <a:r>
              <a:rPr lang="en-US" altLang="zh-TW" sz="2000" u="none" dirty="0" smtClean="0">
                <a:solidFill>
                  <a:srgbClr val="00B050"/>
                </a:solidFill>
              </a:rPr>
              <a:t>count++;</a:t>
            </a:r>
            <a:r>
              <a:rPr lang="en-US" altLang="zh-TW" sz="2000" u="none" dirty="0" smtClean="0"/>
              <a:t>         </a:t>
            </a:r>
            <a:r>
              <a:rPr lang="en-US" altLang="zh-TW" sz="2000" b="0" u="none" dirty="0" smtClean="0"/>
              <a:t>/* for assignment */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 </a:t>
            </a:r>
            <a:r>
              <a:rPr lang="en-US" altLang="zh-TW" sz="2000" b="0" u="none" dirty="0" err="1" smtClean="0"/>
              <a:t>int</a:t>
            </a:r>
            <a:r>
              <a:rPr lang="en-US" altLang="zh-TW" sz="2000" b="0" u="none" dirty="0" smtClean="0"/>
              <a:t> </a:t>
            </a:r>
            <a:r>
              <a:rPr lang="en-US" altLang="zh-TW" sz="2000" b="0" u="none" dirty="0" err="1" smtClean="0"/>
              <a:t>i</a:t>
            </a:r>
            <a:r>
              <a:rPr lang="en-US" altLang="zh-TW" sz="2000" b="0" u="none" dirty="0" smtClean="0"/>
              <a:t>;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</a:t>
            </a:r>
            <a:r>
              <a:rPr lang="en-US" altLang="zh-TW" sz="2000" b="0" u="none" dirty="0" smtClean="0">
                <a:solidFill>
                  <a:srgbClr val="D60E47"/>
                </a:solidFill>
              </a:rPr>
              <a:t> for</a:t>
            </a:r>
            <a:r>
              <a:rPr lang="en-US" altLang="zh-TW" sz="2000" b="0" u="none" dirty="0" smtClean="0"/>
              <a:t> </a:t>
            </a:r>
            <a:r>
              <a:rPr lang="en-US" altLang="zh-TW" sz="2000" b="0" u="none" dirty="0" smtClean="0">
                <a:solidFill>
                  <a:srgbClr val="D60E47"/>
                </a:solidFill>
              </a:rPr>
              <a:t>(</a:t>
            </a:r>
            <a:r>
              <a:rPr lang="en-US" altLang="zh-TW" sz="2000" b="0" u="none" dirty="0" err="1" smtClean="0">
                <a:solidFill>
                  <a:srgbClr val="D60E47"/>
                </a:solidFill>
              </a:rPr>
              <a:t>i</a:t>
            </a:r>
            <a:r>
              <a:rPr lang="en-US" altLang="zh-TW" sz="2000" b="0" u="none" dirty="0" smtClean="0">
                <a:solidFill>
                  <a:srgbClr val="D60E47"/>
                </a:solidFill>
              </a:rPr>
              <a:t> = 0; </a:t>
            </a:r>
            <a:r>
              <a:rPr lang="en-US" altLang="zh-TW" sz="2000" b="0" u="none" dirty="0" err="1" smtClean="0">
                <a:solidFill>
                  <a:srgbClr val="D60E47"/>
                </a:solidFill>
              </a:rPr>
              <a:t>i</a:t>
            </a:r>
            <a:r>
              <a:rPr lang="en-US" altLang="zh-TW" sz="2000" b="0" u="none" dirty="0" smtClean="0">
                <a:solidFill>
                  <a:srgbClr val="D60E47"/>
                </a:solidFill>
              </a:rPr>
              <a:t> &lt; n; </a:t>
            </a:r>
            <a:r>
              <a:rPr lang="en-US" altLang="zh-TW" sz="2000" b="0" u="none" dirty="0" err="1" smtClean="0">
                <a:solidFill>
                  <a:srgbClr val="D60E47"/>
                </a:solidFill>
              </a:rPr>
              <a:t>i</a:t>
            </a:r>
            <a:r>
              <a:rPr lang="en-US" altLang="zh-TW" sz="2000" b="0" u="none" dirty="0" smtClean="0">
                <a:solidFill>
                  <a:srgbClr val="D60E47"/>
                </a:solidFill>
              </a:rPr>
              <a:t>++)</a:t>
            </a:r>
            <a:r>
              <a:rPr lang="en-US" altLang="zh-TW" sz="2000" b="0" u="none" dirty="0" smtClean="0"/>
              <a:t> {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       </a:t>
            </a:r>
            <a:r>
              <a:rPr lang="en-US" altLang="zh-TW" sz="2000" u="none" dirty="0" smtClean="0">
                <a:solidFill>
                  <a:srgbClr val="00B050"/>
                </a:solidFill>
              </a:rPr>
              <a:t>count++;             </a:t>
            </a:r>
            <a:r>
              <a:rPr lang="en-US" altLang="zh-TW" sz="2000" b="0" u="none" dirty="0" smtClean="0"/>
              <a:t>/*for the for loop */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       </a:t>
            </a:r>
            <a:r>
              <a:rPr lang="en-US" altLang="zh-TW" sz="2000" b="0" u="none" dirty="0" err="1" smtClean="0"/>
              <a:t>tempsum</a:t>
            </a:r>
            <a:r>
              <a:rPr lang="en-US" altLang="zh-TW" sz="2000" b="0" u="none" dirty="0" smtClean="0"/>
              <a:t>  +=  list[</a:t>
            </a:r>
            <a:r>
              <a:rPr lang="en-US" altLang="zh-TW" sz="2000" b="0" u="none" dirty="0" err="1" smtClean="0"/>
              <a:t>i</a:t>
            </a:r>
            <a:r>
              <a:rPr lang="en-US" altLang="zh-TW" sz="2000" b="0" u="none" dirty="0" smtClean="0"/>
              <a:t>]; </a:t>
            </a:r>
            <a:r>
              <a:rPr lang="en-US" altLang="zh-TW" sz="2000" u="none" dirty="0" smtClean="0">
                <a:solidFill>
                  <a:srgbClr val="00B050"/>
                </a:solidFill>
              </a:rPr>
              <a:t>count++;  </a:t>
            </a:r>
            <a:r>
              <a:rPr lang="en-US" altLang="zh-TW" sz="2000" b="0" u="none" dirty="0" smtClean="0"/>
              <a:t>/* for assignment */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 }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 </a:t>
            </a:r>
            <a:r>
              <a:rPr lang="en-US" altLang="zh-TW" sz="2000" u="none" dirty="0" smtClean="0">
                <a:solidFill>
                  <a:srgbClr val="00B050"/>
                </a:solidFill>
              </a:rPr>
              <a:t>count++;         </a:t>
            </a:r>
            <a:r>
              <a:rPr lang="en-US" altLang="zh-TW" sz="2000" b="0" u="none" dirty="0" smtClean="0"/>
              <a:t>/* last execution of for */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 </a:t>
            </a:r>
            <a:r>
              <a:rPr lang="en-US" altLang="zh-TW" sz="2000" u="none" dirty="0" smtClean="0">
                <a:solidFill>
                  <a:srgbClr val="00B050"/>
                </a:solidFill>
              </a:rPr>
              <a:t>count++;         </a:t>
            </a:r>
            <a:r>
              <a:rPr lang="en-US" altLang="zh-TW" sz="2000" b="0" u="none" dirty="0" smtClean="0"/>
              <a:t>/* for return */ 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    return </a:t>
            </a:r>
            <a:r>
              <a:rPr lang="en-US" altLang="zh-TW" sz="2000" b="0" u="none" dirty="0" err="1" smtClean="0"/>
              <a:t>tempsum</a:t>
            </a:r>
            <a:r>
              <a:rPr lang="en-US" altLang="zh-TW" sz="2000" b="0" u="none" dirty="0" smtClean="0"/>
              <a:t>; </a:t>
            </a:r>
            <a:br>
              <a:rPr lang="en-US" altLang="zh-TW" sz="2000" b="0" u="none" dirty="0" smtClean="0"/>
            </a:br>
            <a:r>
              <a:rPr lang="en-US" altLang="zh-TW" sz="2000" b="0" u="none" dirty="0" smtClean="0"/>
              <a:t>}    </a:t>
            </a:r>
          </a:p>
        </p:txBody>
      </p:sp>
      <p:sp>
        <p:nvSpPr>
          <p:cNvPr id="63491" name="文字方塊 3"/>
          <p:cNvSpPr txBox="1">
            <a:spLocks noChangeArrowheads="1"/>
          </p:cNvSpPr>
          <p:nvPr/>
        </p:nvSpPr>
        <p:spPr bwMode="auto">
          <a:xfrm>
            <a:off x="368300" y="176213"/>
            <a:ext cx="8629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600" b="1" u="sng" dirty="0"/>
              <a:t>Iterative summing with </a:t>
            </a:r>
            <a:r>
              <a:rPr kumimoji="0" lang="en-US" altLang="zh-TW" sz="3600" b="1" u="sng" dirty="0" err="1"/>
              <a:t>conut</a:t>
            </a:r>
            <a:r>
              <a:rPr kumimoji="0" lang="en-US" altLang="zh-TW" sz="3600" b="1" u="sng" dirty="0"/>
              <a:t> statements</a:t>
            </a:r>
            <a:endParaRPr kumimoji="0" lang="zh-TW" altLang="en-US" sz="3600" b="1" u="sng" dirty="0"/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3879850" y="3967163"/>
            <a:ext cx="5059363" cy="2738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float sum(float list[ ], </a:t>
            </a:r>
            <a:r>
              <a:rPr lang="en-US" altLang="zh-TW" sz="2000" kern="0" dirty="0" err="1">
                <a:latin typeface="+mj-lt"/>
                <a:ea typeface="標楷體" pitchFamily="65" charset="-120"/>
                <a:cs typeface="+mj-cs"/>
              </a:rPr>
              <a:t>int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n</a:t>
            </a:r>
            <a:r>
              <a:rPr lang="en-US" altLang="zh-TW" sz="2000" kern="0" dirty="0" smtClean="0">
                <a:latin typeface="+mj-lt"/>
                <a:ea typeface="標楷體" pitchFamily="65" charset="-120"/>
                <a:cs typeface="+mj-cs"/>
              </a:rPr>
              <a:t>){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/>
            </a:r>
            <a:b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</a:b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   float </a:t>
            </a:r>
            <a:r>
              <a:rPr lang="en-US" altLang="zh-TW" sz="2000" kern="0" dirty="0" err="1">
                <a:latin typeface="+mj-lt"/>
                <a:ea typeface="標楷體" pitchFamily="65" charset="-120"/>
                <a:cs typeface="+mj-cs"/>
              </a:rPr>
              <a:t>tempsum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= 0; </a:t>
            </a:r>
            <a:b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</a:b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   </a:t>
            </a:r>
            <a:r>
              <a:rPr lang="en-US" altLang="zh-TW" sz="2000" kern="0" dirty="0" err="1">
                <a:latin typeface="+mj-lt"/>
                <a:ea typeface="標楷體" pitchFamily="65" charset="-120"/>
                <a:cs typeface="+mj-cs"/>
              </a:rPr>
              <a:t>int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</a:t>
            </a:r>
            <a:r>
              <a:rPr lang="en-US" altLang="zh-TW" sz="2000" kern="0" dirty="0" err="1">
                <a:latin typeface="+mj-lt"/>
                <a:ea typeface="標楷體" pitchFamily="65" charset="-120"/>
                <a:cs typeface="+mj-cs"/>
              </a:rPr>
              <a:t>i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;</a:t>
            </a:r>
            <a:b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</a:b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  </a:t>
            </a:r>
            <a:r>
              <a:rPr lang="en-US" altLang="zh-TW" sz="2000" kern="0" dirty="0">
                <a:solidFill>
                  <a:srgbClr val="D60E47"/>
                </a:solidFill>
                <a:latin typeface="+mj-lt"/>
                <a:ea typeface="標楷體" pitchFamily="65" charset="-120"/>
                <a:cs typeface="+mj-cs"/>
              </a:rPr>
              <a:t> for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</a:t>
            </a:r>
            <a:r>
              <a:rPr lang="en-US" altLang="zh-TW" sz="2000" kern="0" dirty="0">
                <a:solidFill>
                  <a:srgbClr val="D60E47"/>
                </a:solidFill>
                <a:latin typeface="+mj-lt"/>
                <a:ea typeface="標楷體" pitchFamily="65" charset="-120"/>
                <a:cs typeface="+mj-cs"/>
              </a:rPr>
              <a:t>(</a:t>
            </a:r>
            <a:r>
              <a:rPr lang="en-US" altLang="zh-TW" sz="2000" kern="0" dirty="0" err="1">
                <a:solidFill>
                  <a:srgbClr val="D60E47"/>
                </a:solidFill>
                <a:latin typeface="+mj-lt"/>
                <a:ea typeface="標楷體" pitchFamily="65" charset="-120"/>
                <a:cs typeface="+mj-cs"/>
              </a:rPr>
              <a:t>i</a:t>
            </a:r>
            <a:r>
              <a:rPr lang="en-US" altLang="zh-TW" sz="2000" kern="0" dirty="0">
                <a:solidFill>
                  <a:srgbClr val="D60E47"/>
                </a:solidFill>
                <a:latin typeface="+mj-lt"/>
                <a:ea typeface="標楷體" pitchFamily="65" charset="-120"/>
                <a:cs typeface="+mj-cs"/>
              </a:rPr>
              <a:t> = 0; </a:t>
            </a:r>
            <a:r>
              <a:rPr lang="en-US" altLang="zh-TW" sz="2000" kern="0" dirty="0" err="1">
                <a:solidFill>
                  <a:srgbClr val="D60E47"/>
                </a:solidFill>
                <a:latin typeface="+mj-lt"/>
                <a:ea typeface="標楷體" pitchFamily="65" charset="-120"/>
                <a:cs typeface="+mj-cs"/>
              </a:rPr>
              <a:t>i</a:t>
            </a:r>
            <a:r>
              <a:rPr lang="en-US" altLang="zh-TW" sz="2000" kern="0" dirty="0">
                <a:solidFill>
                  <a:srgbClr val="D60E47"/>
                </a:solidFill>
                <a:latin typeface="+mj-lt"/>
                <a:ea typeface="標楷體" pitchFamily="65" charset="-120"/>
                <a:cs typeface="+mj-cs"/>
              </a:rPr>
              <a:t> &lt; n; </a:t>
            </a:r>
            <a:r>
              <a:rPr lang="en-US" altLang="zh-TW" sz="2000" kern="0" dirty="0" err="1">
                <a:solidFill>
                  <a:srgbClr val="D60E47"/>
                </a:solidFill>
                <a:latin typeface="+mj-lt"/>
                <a:ea typeface="標楷體" pitchFamily="65" charset="-120"/>
                <a:cs typeface="+mj-cs"/>
              </a:rPr>
              <a:t>i</a:t>
            </a:r>
            <a:r>
              <a:rPr lang="en-US" altLang="zh-TW" sz="2000" kern="0" dirty="0">
                <a:solidFill>
                  <a:srgbClr val="D60E47"/>
                </a:solidFill>
                <a:latin typeface="+mj-lt"/>
                <a:ea typeface="標楷體" pitchFamily="65" charset="-120"/>
                <a:cs typeface="+mj-cs"/>
              </a:rPr>
              <a:t>++)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</a:t>
            </a:r>
            <a:b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</a:b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         </a:t>
            </a:r>
            <a:r>
              <a:rPr lang="en-US" altLang="zh-TW" sz="2000" kern="0" dirty="0">
                <a:solidFill>
                  <a:srgbClr val="039F51"/>
                </a:solidFill>
                <a:latin typeface="+mj-lt"/>
                <a:ea typeface="標楷體" pitchFamily="65" charset="-120"/>
                <a:cs typeface="+mj-cs"/>
              </a:rPr>
              <a:t>count += 2;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           </a:t>
            </a:r>
            <a:b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</a:b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   </a:t>
            </a:r>
            <a:r>
              <a:rPr lang="en-US" altLang="zh-TW" sz="2000" kern="0" dirty="0">
                <a:solidFill>
                  <a:srgbClr val="039F51"/>
                </a:solidFill>
                <a:latin typeface="+mj-lt"/>
                <a:ea typeface="標楷體" pitchFamily="65" charset="-120"/>
                <a:cs typeface="+mj-cs"/>
              </a:rPr>
              <a:t>count += 3;</a:t>
            </a: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        </a:t>
            </a:r>
            <a:b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</a:b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    return 0; </a:t>
            </a:r>
            <a:b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</a:br>
            <a:r>
              <a:rPr lang="en-US" altLang="zh-TW" sz="2000" kern="0" dirty="0">
                <a:latin typeface="+mj-lt"/>
                <a:ea typeface="標楷體" pitchFamily="65" charset="-120"/>
                <a:cs typeface="+mj-cs"/>
              </a:rPr>
              <a:t>}    </a:t>
            </a: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530225" y="5800725"/>
            <a:ext cx="3187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400" dirty="0"/>
              <a:t>=&gt; 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(2n + 3) steps</a:t>
            </a:r>
            <a:endParaRPr kumimoji="0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3494" name="文字方塊 6"/>
          <p:cNvSpPr txBox="1">
            <a:spLocks noChangeArrowheads="1"/>
          </p:cNvSpPr>
          <p:nvPr/>
        </p:nvSpPr>
        <p:spPr bwMode="auto">
          <a:xfrm>
            <a:off x="6415088" y="1003300"/>
            <a:ext cx="134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2000" u="sng"/>
              <a:t>Prog. 1.13</a:t>
            </a:r>
            <a:endParaRPr kumimoji="0" lang="zh-TW" altLang="en-US" sz="2000" u="sng"/>
          </a:p>
        </p:txBody>
      </p:sp>
      <p:sp>
        <p:nvSpPr>
          <p:cNvPr id="61448" name="文字方塊 7"/>
          <p:cNvSpPr txBox="1">
            <a:spLocks noChangeArrowheads="1"/>
          </p:cNvSpPr>
          <p:nvPr/>
        </p:nvSpPr>
        <p:spPr bwMode="auto">
          <a:xfrm>
            <a:off x="7654925" y="3967163"/>
            <a:ext cx="134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2000" u="sng"/>
              <a:t>Prog. 1.14</a:t>
            </a:r>
            <a:endParaRPr kumimoji="0" lang="zh-TW" altLang="en-US" sz="2000" u="sng"/>
          </a:p>
        </p:txBody>
      </p:sp>
      <p:sp>
        <p:nvSpPr>
          <p:cNvPr id="634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A3A69F-7F59-42FB-9809-6AAAF60EC679}" type="slidenum">
              <a:rPr lang="zh-TW" altLang="en-US" smtClean="0"/>
              <a:pPr/>
              <a:t>50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6144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5"/>
          <p:cNvSpPr>
            <a:spLocks noGrp="1" noChangeArrowheads="1"/>
          </p:cNvSpPr>
          <p:nvPr>
            <p:ph type="title"/>
          </p:nvPr>
        </p:nvSpPr>
        <p:spPr>
          <a:xfrm>
            <a:off x="412750" y="501428"/>
            <a:ext cx="8259763" cy="650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3200" smtClean="0"/>
              <a:t>Iterative summing of a list of numbers </a:t>
            </a:r>
            <a:r>
              <a:rPr lang="en-US" altLang="zh-TW" sz="2000" smtClean="0"/>
              <a:t>(Fig. 1.2)</a:t>
            </a:r>
            <a:endParaRPr lang="en-US" altLang="zh-TW" sz="320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39825" y="1828800"/>
          <a:ext cx="7053263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3" imgW="7626423" imgH="3765169" progId="Word.Document.8">
                  <p:embed/>
                </p:oleObj>
              </mc:Choice>
              <mc:Fallback>
                <p:oleObj name="Document" r:id="rId3" imgW="7626423" imgH="37651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828800"/>
                        <a:ext cx="7053263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A76B14-2DD3-4994-B5FB-35B4B6D77883}" type="slidenum">
              <a:rPr lang="zh-TW" altLang="en-US" smtClean="0"/>
              <a:pPr/>
              <a:t>51</a:t>
            </a:fld>
            <a:endParaRPr lang="en-US" altLang="zh-TW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121455" y="5287518"/>
            <a:ext cx="70485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42913" eaLnBrk="0" hangingPunct="0">
              <a:buFont typeface="Wingdings" pitchFamily="2" charset="2"/>
              <a:buChar char="q"/>
              <a:defRPr/>
            </a:pPr>
            <a:r>
              <a:rPr kumimoji="0" lang="en-US" altLang="zh-TW" sz="2400" dirty="0">
                <a:latin typeface="+mn-lt"/>
                <a:ea typeface="標楷體" pitchFamily="65" charset="-120"/>
              </a:rPr>
              <a:t>s/e</a:t>
            </a:r>
            <a:r>
              <a:rPr kumimoji="0" lang="zh-TW" altLang="en-US" sz="2400" dirty="0">
                <a:latin typeface="+mn-lt"/>
                <a:ea typeface="標楷體" pitchFamily="65" charset="-120"/>
              </a:rPr>
              <a:t>：每一敘述所需的步驟數。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4B1D9-74B5-45EA-B5F9-814BAC6351BA}" type="slidenum">
              <a:rPr lang="zh-TW" altLang="en-US" smtClean="0">
                <a:solidFill>
                  <a:schemeClr val="bg2"/>
                </a:solidFill>
              </a:rPr>
              <a:pPr/>
              <a:t>52</a:t>
            </a:fld>
            <a:endParaRPr lang="en-US" altLang="zh-TW" smtClean="0">
              <a:solidFill>
                <a:schemeClr val="bg2"/>
              </a:solidFill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760413" y="1328738"/>
            <a:ext cx="7742237" cy="375443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2400" dirty="0"/>
              <a:t>float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(float list[ ],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/>
              <a:t>){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2400" b="1" dirty="0">
                <a:solidFill>
                  <a:srgbClr val="00B050"/>
                </a:solidFill>
              </a:rPr>
              <a:t>count++;      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       </a:t>
            </a:r>
            <a:r>
              <a:rPr lang="en-US" altLang="zh-TW" sz="2000" dirty="0" smtClean="0"/>
              <a:t>/*</a:t>
            </a:r>
            <a:r>
              <a:rPr lang="en-US" altLang="zh-TW" sz="2000" dirty="0"/>
              <a:t>for if conditional */</a:t>
            </a:r>
            <a:br>
              <a:rPr lang="en-US" altLang="zh-TW" sz="2000" dirty="0"/>
            </a:br>
            <a:r>
              <a:rPr lang="en-US" altLang="zh-TW" sz="2400" dirty="0"/>
              <a:t>	if (n) {</a:t>
            </a:r>
            <a:br>
              <a:rPr lang="en-US" altLang="zh-TW" sz="2400" dirty="0"/>
            </a:br>
            <a:r>
              <a:rPr lang="en-US" altLang="zh-TW" sz="2400" dirty="0"/>
              <a:t>    		</a:t>
            </a:r>
            <a:r>
              <a:rPr lang="en-US" altLang="zh-TW" sz="2400" b="1" dirty="0">
                <a:solidFill>
                  <a:srgbClr val="00B050"/>
                </a:solidFill>
              </a:rPr>
              <a:t>count++;  </a:t>
            </a:r>
            <a:r>
              <a:rPr lang="en-US" altLang="zh-TW" sz="2000" dirty="0"/>
              <a:t>/* for return and </a:t>
            </a:r>
            <a:r>
              <a:rPr lang="en-US" altLang="zh-TW" sz="2000" dirty="0" err="1"/>
              <a:t>rsum</a:t>
            </a:r>
            <a:r>
              <a:rPr lang="en-US" altLang="zh-TW" sz="2000" dirty="0"/>
              <a:t> invocation */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		return </a:t>
            </a:r>
            <a:r>
              <a:rPr lang="en-US" altLang="zh-TW" sz="2400" dirty="0" err="1"/>
              <a:t>rsum</a:t>
            </a:r>
            <a:r>
              <a:rPr lang="en-US" altLang="zh-TW" sz="2400" dirty="0"/>
              <a:t>(list, n-1) + list[n-1];</a:t>
            </a:r>
            <a:br>
              <a:rPr lang="en-US" altLang="zh-TW" sz="2400" dirty="0"/>
            </a:br>
            <a:r>
              <a:rPr lang="en-US" altLang="zh-TW" sz="2400" dirty="0"/>
              <a:t>    	}</a:t>
            </a:r>
            <a:br>
              <a:rPr lang="en-US" altLang="zh-TW" sz="2400" dirty="0"/>
            </a:br>
            <a:r>
              <a:rPr lang="en-US" altLang="zh-TW" sz="2400" dirty="0"/>
              <a:t>    	</a:t>
            </a:r>
            <a:r>
              <a:rPr lang="en-US" altLang="zh-TW" sz="2400" b="1" dirty="0">
                <a:solidFill>
                  <a:srgbClr val="00B050"/>
                </a:solidFill>
              </a:rPr>
              <a:t>count++;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	return 0;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endParaRPr lang="en-US" altLang="zh-TW" sz="2000" u="sng" dirty="0"/>
          </a:p>
        </p:txBody>
      </p:sp>
      <p:sp>
        <p:nvSpPr>
          <p:cNvPr id="64516" name="文字方塊 3"/>
          <p:cNvSpPr txBox="1">
            <a:spLocks noChangeArrowheads="1"/>
          </p:cNvSpPr>
          <p:nvPr/>
        </p:nvSpPr>
        <p:spPr bwMode="auto">
          <a:xfrm>
            <a:off x="118754" y="236538"/>
            <a:ext cx="88791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en-US" altLang="zh-TW" sz="3200" b="1" u="sng" dirty="0"/>
              <a:t>Recursive summing with </a:t>
            </a:r>
            <a:r>
              <a:rPr kumimoji="0" lang="en-US" altLang="zh-TW" sz="3200" b="1" u="sng" dirty="0" err="1"/>
              <a:t>conut</a:t>
            </a:r>
            <a:r>
              <a:rPr kumimoji="0" lang="en-US" altLang="zh-TW" sz="3200" b="1" u="sng" dirty="0"/>
              <a:t> statements </a:t>
            </a:r>
            <a:r>
              <a:rPr kumimoji="0" lang="en-US" altLang="zh-TW" sz="2000" b="1" u="sng" dirty="0"/>
              <a:t>(</a:t>
            </a:r>
            <a:r>
              <a:rPr kumimoji="0" lang="en-US" altLang="zh-TW" sz="2000" b="1" u="sng" dirty="0" err="1"/>
              <a:t>Prog</a:t>
            </a:r>
            <a:r>
              <a:rPr kumimoji="0" lang="en-US" altLang="zh-TW" sz="2000" b="1" u="sng" dirty="0"/>
              <a:t>. 1.15)</a:t>
            </a:r>
            <a:endParaRPr kumimoji="0" lang="zh-TW" altLang="en-US" sz="3600" b="1" u="sng" dirty="0"/>
          </a:p>
        </p:txBody>
      </p:sp>
      <p:sp>
        <p:nvSpPr>
          <p:cNvPr id="64517" name="文字方塊 4"/>
          <p:cNvSpPr txBox="1">
            <a:spLocks noChangeArrowheads="1"/>
          </p:cNvSpPr>
          <p:nvPr/>
        </p:nvSpPr>
        <p:spPr bwMode="auto">
          <a:xfrm>
            <a:off x="746125" y="5343525"/>
            <a:ext cx="3081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400"/>
              <a:t>=&gt; </a:t>
            </a:r>
            <a:r>
              <a:rPr lang="en-US" altLang="zh-TW" sz="2400" b="1">
                <a:solidFill>
                  <a:srgbClr val="FF0000"/>
                </a:solidFill>
              </a:rPr>
              <a:t>(2n + 2) steps</a:t>
            </a:r>
            <a:endParaRPr kumimoji="0" lang="zh-TW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5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8299450" cy="671513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Recursive summing of a list of numbers </a:t>
            </a:r>
            <a:r>
              <a:rPr lang="en-US" altLang="zh-TW" sz="2000" smtClean="0"/>
              <a:t>(Fig. 1.3)</a:t>
            </a:r>
          </a:p>
        </p:txBody>
      </p:sp>
      <p:graphicFrame>
        <p:nvGraphicFramePr>
          <p:cNvPr id="3074" name="Object 0"/>
          <p:cNvGraphicFramePr>
            <a:graphicFrameLocks noGrp="1" noChangeAspect="1"/>
          </p:cNvGraphicFramePr>
          <p:nvPr>
            <p:ph idx="1"/>
          </p:nvPr>
        </p:nvGraphicFramePr>
        <p:xfrm>
          <a:off x="1111250" y="1973263"/>
          <a:ext cx="7399338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" r:id="rId3" imgW="8381880" imgH="3356311" progId="Word.Document.8">
                  <p:embed/>
                </p:oleObj>
              </mc:Choice>
              <mc:Fallback>
                <p:oleObj name="Document" r:id="rId3" imgW="8381880" imgH="3356311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973263"/>
                        <a:ext cx="7399338" cy="296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DC43F9-8EC0-4DD3-8F9F-DB539D260B93}" type="slidenum">
              <a:rPr lang="zh-TW" altLang="en-US" smtClean="0"/>
              <a:pPr/>
              <a:t>53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60CBC-7E0A-404C-939A-FBDAE7AB905D}" type="slidenum">
              <a:rPr lang="zh-TW" altLang="en-US" smtClean="0">
                <a:solidFill>
                  <a:schemeClr val="bg2"/>
                </a:solidFill>
              </a:rPr>
              <a:pPr/>
              <a:t>54</a:t>
            </a:fld>
            <a:endParaRPr lang="en-US" altLang="zh-TW" smtClean="0">
              <a:solidFill>
                <a:schemeClr val="bg2"/>
              </a:solidFill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804863" y="1150938"/>
            <a:ext cx="7772400" cy="454183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TW" sz="2000" dirty="0"/>
              <a:t>void add(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a[ ][MAX_SIZE],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b[ ][MAX_SIZE],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c[ ][MAX_SIZE], </a:t>
            </a:r>
            <a:br>
              <a:rPr lang="en-US" altLang="zh-TW" sz="2000" dirty="0"/>
            </a:br>
            <a:r>
              <a:rPr lang="en-US" altLang="zh-TW" sz="2000" dirty="0"/>
              <a:t>      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row,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cols </a:t>
            </a:r>
            <a:r>
              <a:rPr lang="en-US" altLang="zh-TW" sz="2000" dirty="0" smtClean="0"/>
              <a:t>){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j;</a:t>
            </a:r>
            <a:br>
              <a:rPr lang="en-US" altLang="zh-TW" sz="2000" dirty="0"/>
            </a:br>
            <a:r>
              <a:rPr lang="en-US" altLang="zh-TW" sz="2000" dirty="0"/>
              <a:t>   </a:t>
            </a:r>
            <a:r>
              <a:rPr lang="en-US" altLang="zh-TW" sz="2000" dirty="0">
                <a:solidFill>
                  <a:srgbClr val="D60E47"/>
                </a:solidFill>
              </a:rPr>
              <a:t>for (</a:t>
            </a:r>
            <a:r>
              <a:rPr lang="en-US" altLang="zh-TW" sz="2000" dirty="0" err="1">
                <a:solidFill>
                  <a:srgbClr val="D60E47"/>
                </a:solidFill>
              </a:rPr>
              <a:t>i</a:t>
            </a:r>
            <a:r>
              <a:rPr lang="en-US" altLang="zh-TW" sz="2000" dirty="0">
                <a:solidFill>
                  <a:srgbClr val="D60E47"/>
                </a:solidFill>
              </a:rPr>
              <a:t> = 0; </a:t>
            </a:r>
            <a:r>
              <a:rPr lang="en-US" altLang="zh-TW" sz="2000" dirty="0" err="1">
                <a:solidFill>
                  <a:srgbClr val="D60E47"/>
                </a:solidFill>
              </a:rPr>
              <a:t>i</a:t>
            </a:r>
            <a:r>
              <a:rPr lang="en-US" altLang="zh-TW" sz="2000" dirty="0">
                <a:solidFill>
                  <a:srgbClr val="D60E47"/>
                </a:solidFill>
              </a:rPr>
              <a:t> &lt; rows; </a:t>
            </a:r>
            <a:r>
              <a:rPr lang="en-US" altLang="zh-TW" sz="2000" dirty="0" err="1">
                <a:solidFill>
                  <a:srgbClr val="D60E47"/>
                </a:solidFill>
              </a:rPr>
              <a:t>i</a:t>
            </a:r>
            <a:r>
              <a:rPr lang="en-US" altLang="zh-TW" sz="2000" dirty="0">
                <a:solidFill>
                  <a:srgbClr val="D60E47"/>
                </a:solidFill>
              </a:rPr>
              <a:t>++) </a:t>
            </a:r>
            <a:r>
              <a:rPr lang="en-US" altLang="zh-TW" sz="2000" dirty="0"/>
              <a:t>{</a:t>
            </a:r>
            <a:br>
              <a:rPr lang="en-US" altLang="zh-TW" sz="2000" dirty="0"/>
            </a:br>
            <a:r>
              <a:rPr lang="en-US" altLang="zh-TW" sz="2000" dirty="0"/>
              <a:t>        </a:t>
            </a:r>
            <a:r>
              <a:rPr lang="en-US" altLang="zh-TW" sz="2000" b="1" dirty="0">
                <a:solidFill>
                  <a:srgbClr val="00B050"/>
                </a:solidFill>
              </a:rPr>
              <a:t>count++;    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000" dirty="0"/>
              <a:t>/* for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for loop */</a:t>
            </a:r>
            <a:br>
              <a:rPr lang="en-US" altLang="zh-TW" sz="2000" dirty="0"/>
            </a:br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rgbClr val="2F05DF"/>
                </a:solidFill>
              </a:rPr>
              <a:t>for (j = 0; j &lt; cols; j++) </a:t>
            </a:r>
            <a:r>
              <a:rPr lang="en-US" altLang="zh-TW" sz="2000" dirty="0"/>
              <a:t>{</a:t>
            </a:r>
            <a:br>
              <a:rPr lang="en-US" altLang="zh-TW" sz="2000" dirty="0"/>
            </a:br>
            <a:r>
              <a:rPr lang="en-US" altLang="zh-TW" sz="2000" dirty="0"/>
              <a:t>           </a:t>
            </a:r>
            <a:r>
              <a:rPr lang="zh-TW" altLang="en-US" sz="2000" dirty="0" smtClean="0"/>
              <a:t> 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r>
              <a:rPr lang="en-US" altLang="zh-TW" sz="2000" b="1" dirty="0">
                <a:solidFill>
                  <a:srgbClr val="00B050"/>
                </a:solidFill>
              </a:rPr>
              <a:t>++;   </a:t>
            </a:r>
            <a:r>
              <a:rPr lang="en-US" altLang="zh-TW" sz="2000" dirty="0"/>
              <a:t>/* for j for loop */</a:t>
            </a:r>
            <a:br>
              <a:rPr lang="en-US" altLang="zh-TW" sz="2000" dirty="0"/>
            </a:br>
            <a:r>
              <a:rPr lang="en-US" altLang="zh-TW" sz="2000" dirty="0"/>
              <a:t>        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c[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][j] = a[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][j] + b[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][j];</a:t>
            </a:r>
            <a:br>
              <a:rPr lang="en-US" altLang="zh-TW" sz="2000" dirty="0"/>
            </a:br>
            <a:r>
              <a:rPr lang="en-US" altLang="zh-TW" sz="2000" dirty="0"/>
              <a:t>           </a:t>
            </a:r>
            <a:r>
              <a:rPr lang="zh-TW" altLang="en-US" sz="2000" dirty="0" smtClean="0"/>
              <a:t> 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r>
              <a:rPr lang="en-US" altLang="zh-TW" sz="2000" b="1" dirty="0">
                <a:solidFill>
                  <a:srgbClr val="00B050"/>
                </a:solidFill>
              </a:rPr>
              <a:t>++;   </a:t>
            </a:r>
            <a:r>
              <a:rPr lang="en-US" altLang="zh-TW" sz="2000" dirty="0"/>
              <a:t>/* for assignment statement */</a:t>
            </a:r>
            <a:br>
              <a:rPr lang="en-US" altLang="zh-TW" sz="2000" dirty="0"/>
            </a:br>
            <a:r>
              <a:rPr lang="en-US" altLang="zh-TW" sz="2000" dirty="0"/>
              <a:t>        }</a:t>
            </a:r>
            <a:br>
              <a:rPr lang="en-US" altLang="zh-TW" sz="2000" dirty="0"/>
            </a:br>
            <a:r>
              <a:rPr lang="en-US" altLang="zh-TW" sz="2000" dirty="0"/>
              <a:t>        </a:t>
            </a:r>
            <a:r>
              <a:rPr lang="en-US" altLang="zh-TW" sz="2000" b="1" dirty="0">
                <a:solidFill>
                  <a:srgbClr val="00B050"/>
                </a:solidFill>
              </a:rPr>
              <a:t>count++;    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000" dirty="0"/>
              <a:t>/* last time of j for loop */</a:t>
            </a:r>
            <a:br>
              <a:rPr lang="en-US" altLang="zh-TW" sz="2000" dirty="0"/>
            </a:br>
            <a:r>
              <a:rPr lang="en-US" altLang="zh-TW" sz="2000" dirty="0"/>
              <a:t>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}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  </a:t>
            </a:r>
            <a:r>
              <a:rPr lang="en-US" altLang="zh-TW" sz="2000" b="1" dirty="0">
                <a:solidFill>
                  <a:srgbClr val="00B050"/>
                </a:solidFill>
              </a:rPr>
              <a:t>count++;           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000" dirty="0" smtClean="0"/>
              <a:t>/* </a:t>
            </a:r>
            <a:r>
              <a:rPr lang="en-US" altLang="zh-TW" sz="2000" dirty="0"/>
              <a:t>last time of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for loop */</a:t>
            </a:r>
            <a:br>
              <a:rPr lang="en-US" altLang="zh-TW" sz="2000" dirty="0"/>
            </a:br>
            <a:r>
              <a:rPr lang="en-US" altLang="zh-TW" sz="2000" dirty="0"/>
              <a:t>} </a:t>
            </a:r>
            <a:endParaRPr lang="en-US" altLang="zh-TW" sz="2000" u="sng" dirty="0"/>
          </a:p>
        </p:txBody>
      </p:sp>
      <p:sp>
        <p:nvSpPr>
          <p:cNvPr id="65540" name="文字方塊 3"/>
          <p:cNvSpPr txBox="1">
            <a:spLocks noChangeArrowheads="1"/>
          </p:cNvSpPr>
          <p:nvPr/>
        </p:nvSpPr>
        <p:spPr bwMode="auto">
          <a:xfrm>
            <a:off x="486887" y="236538"/>
            <a:ext cx="82533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sz="3200" b="1" u="sng" dirty="0"/>
              <a:t>Matrix addition with count statements </a:t>
            </a:r>
            <a:r>
              <a:rPr lang="en-US" altLang="zh-TW" sz="2000" b="1" u="sng" dirty="0"/>
              <a:t>(</a:t>
            </a:r>
            <a:r>
              <a:rPr lang="en-US" altLang="zh-TW" sz="2000" b="1" u="sng" dirty="0" err="1"/>
              <a:t>Prog</a:t>
            </a:r>
            <a:r>
              <a:rPr lang="en-US" altLang="zh-TW" sz="2000" b="1" u="sng" dirty="0"/>
              <a:t>. 1.17)</a:t>
            </a:r>
            <a:endParaRPr kumimoji="0" lang="zh-TW" altLang="en-US" sz="3200" b="1" u="sng" dirty="0"/>
          </a:p>
        </p:txBody>
      </p:sp>
      <p:sp>
        <p:nvSpPr>
          <p:cNvPr id="65541" name="矩形 4"/>
          <p:cNvSpPr>
            <a:spLocks noChangeArrowheads="1"/>
          </p:cNvSpPr>
          <p:nvPr/>
        </p:nvSpPr>
        <p:spPr bwMode="auto">
          <a:xfrm>
            <a:off x="1357313" y="2825363"/>
            <a:ext cx="4762500" cy="1547812"/>
          </a:xfrm>
          <a:prstGeom prst="rect">
            <a:avLst/>
          </a:prstGeom>
          <a:noFill/>
          <a:ln w="19050" algn="ctr">
            <a:solidFill>
              <a:srgbClr val="2F05D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65542" name="矩形 5"/>
          <p:cNvSpPr>
            <a:spLocks noChangeArrowheads="1"/>
          </p:cNvSpPr>
          <p:nvPr/>
        </p:nvSpPr>
        <p:spPr bwMode="auto">
          <a:xfrm>
            <a:off x="1003300" y="2234813"/>
            <a:ext cx="5603875" cy="27114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65543" name="文字方塊 6"/>
          <p:cNvSpPr txBox="1">
            <a:spLocks noChangeArrowheads="1"/>
          </p:cNvSpPr>
          <p:nvPr/>
        </p:nvSpPr>
        <p:spPr bwMode="auto">
          <a:xfrm>
            <a:off x="804863" y="6018213"/>
            <a:ext cx="55514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400" dirty="0"/>
              <a:t>=&gt; </a:t>
            </a:r>
            <a:r>
              <a:rPr lang="en-US" altLang="zh-TW" sz="2400" b="1" dirty="0">
                <a:solidFill>
                  <a:srgbClr val="FF0000"/>
                </a:solidFill>
              </a:rPr>
              <a:t>(2rows * cols + 2rows + 1) steps</a:t>
            </a:r>
            <a:endParaRPr kumimoji="0" lang="zh-TW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869950"/>
            <a:ext cx="7772400" cy="6921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Matrix addition</a:t>
            </a:r>
            <a:r>
              <a:rPr lang="en-US" altLang="zh-TW" sz="2000" dirty="0" smtClean="0"/>
              <a:t> (Fig. 1.4)</a:t>
            </a:r>
            <a:endParaRPr lang="en-US" altLang="zh-TW" dirty="0" smtClean="0"/>
          </a:p>
        </p:txBody>
      </p:sp>
      <p:sp>
        <p:nvSpPr>
          <p:cNvPr id="40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EE607C-B960-4D69-8B8C-0B8BEFA4AA5D}" type="slidenum">
              <a:rPr lang="zh-TW" altLang="en-US" smtClean="0"/>
              <a:pPr/>
              <a:t>55</a:t>
            </a:fld>
            <a:endParaRPr lang="en-US" altLang="zh-TW" smtClean="0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293688" y="2243138"/>
          <a:ext cx="8704262" cy="353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3" imgW="7550266" imgH="2954665" progId="Word.Document.8">
                  <p:embed/>
                </p:oleObj>
              </mc:Choice>
              <mc:Fallback>
                <p:oleObj name="Document" r:id="rId3" imgW="7550266" imgH="295466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2243138"/>
                        <a:ext cx="8704262" cy="3533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155700"/>
            <a:ext cx="8153400" cy="55499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r"/>
              <a:defRPr/>
            </a:pPr>
            <a:r>
              <a:rPr lang="zh-TW" altLang="en-US" sz="2000" dirty="0" smtClean="0">
                <a:solidFill>
                  <a:schemeClr val="bg2"/>
                </a:solidFill>
              </a:rPr>
              <a:t>決定「步驟數」的動機</a:t>
            </a:r>
            <a:r>
              <a:rPr lang="en-US" altLang="zh-TW" sz="2000" dirty="0" smtClean="0">
                <a:solidFill>
                  <a:schemeClr val="bg2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能夠比較功能相同的兩個不同程式的效率。</a:t>
            </a:r>
            <a:endParaRPr lang="en-US" altLang="zh-TW" sz="1800" dirty="0" smtClean="0">
              <a:solidFill>
                <a:schemeClr val="bg2"/>
              </a:solidFill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zh-TW" altLang="en-US" sz="1800" dirty="0" smtClean="0">
                <a:solidFill>
                  <a:schemeClr val="bg2"/>
                </a:solidFill>
              </a:rPr>
              <a:t>預測當實際輸入的資料特性改變時，執行時間的成長狀況。</a:t>
            </a:r>
            <a:endParaRPr lang="en-US" altLang="zh-TW" sz="1800" dirty="0" smtClean="0">
              <a:solidFill>
                <a:schemeClr val="bg2"/>
              </a:solidFill>
            </a:endParaRPr>
          </a:p>
          <a:p>
            <a:pPr eaLnBrk="1" hangingPunct="1">
              <a:defRPr/>
            </a:pPr>
            <a:r>
              <a:rPr lang="zh-TW" altLang="en-US" sz="2000" dirty="0" smtClean="0">
                <a:solidFill>
                  <a:schemeClr val="bg2"/>
                </a:solidFill>
              </a:rPr>
              <a:t>要確定精確的程式步驟數不易，且步驟本身就不精確。</a:t>
            </a:r>
            <a:endParaRPr lang="en-US" altLang="zh-TW" sz="2000" dirty="0" smtClean="0">
              <a:solidFill>
                <a:schemeClr val="bg2"/>
              </a:solidFill>
            </a:endParaRPr>
          </a:p>
          <a:p>
            <a:pPr eaLnBrk="1" hangingPunct="1">
              <a:defRPr/>
            </a:pPr>
            <a:r>
              <a:rPr lang="zh-TW" altLang="en-US" sz="2000" dirty="0" smtClean="0">
                <a:solidFill>
                  <a:schemeClr val="bg2"/>
                </a:solidFill>
              </a:rPr>
              <a:t>多數情況下，能產生如下式子即可</a:t>
            </a:r>
            <a:r>
              <a:rPr lang="en-US" altLang="zh-TW" sz="2000" dirty="0" smtClean="0">
                <a:solidFill>
                  <a:schemeClr val="bg2"/>
                </a:solidFill>
              </a:rPr>
              <a:t/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</a:rPr>
              <a:t>1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n</a:t>
            </a:r>
            <a:r>
              <a:rPr lang="en-US" altLang="zh-TW" sz="18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1800" dirty="0" smtClean="0">
                <a:solidFill>
                  <a:schemeClr val="bg2"/>
                </a:solidFill>
              </a:rPr>
              <a:t> ≦ 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T</a:t>
            </a:r>
            <a:r>
              <a:rPr lang="en-US" altLang="zh-TW" sz="1800" i="1" baseline="-25000" dirty="0" smtClean="0">
                <a:solidFill>
                  <a:schemeClr val="bg2"/>
                </a:solidFill>
              </a:rPr>
              <a:t>P</a:t>
            </a:r>
            <a:r>
              <a:rPr lang="en-US" altLang="zh-TW" sz="1800" dirty="0" smtClean="0">
                <a:solidFill>
                  <a:schemeClr val="bg2"/>
                </a:solidFill>
              </a:rPr>
              <a:t>(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n</a:t>
            </a:r>
            <a:r>
              <a:rPr lang="en-US" altLang="zh-TW" sz="1800" dirty="0" smtClean="0">
                <a:solidFill>
                  <a:schemeClr val="bg2"/>
                </a:solidFill>
              </a:rPr>
              <a:t>) ≦ 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n</a:t>
            </a:r>
            <a:r>
              <a:rPr lang="en-US" altLang="zh-TW" sz="18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1800" dirty="0" smtClean="0">
                <a:solidFill>
                  <a:schemeClr val="bg2"/>
                </a:solidFill>
              </a:rPr>
              <a:t> </a:t>
            </a:r>
            <a:r>
              <a:rPr lang="zh-TW" altLang="en-US" sz="1800" dirty="0" smtClean="0">
                <a:solidFill>
                  <a:schemeClr val="bg2"/>
                </a:solidFill>
              </a:rPr>
              <a:t>或 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T</a:t>
            </a:r>
            <a:r>
              <a:rPr lang="en-US" altLang="zh-TW" sz="1800" i="1" baseline="-25000" dirty="0" smtClean="0">
                <a:solidFill>
                  <a:schemeClr val="bg2"/>
                </a:solidFill>
              </a:rPr>
              <a:t>Q</a:t>
            </a:r>
            <a:r>
              <a:rPr lang="en-US" altLang="zh-TW" sz="1800" dirty="0" smtClean="0">
                <a:solidFill>
                  <a:schemeClr val="bg2"/>
                </a:solidFill>
              </a:rPr>
              <a:t>(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n</a:t>
            </a:r>
            <a:r>
              <a:rPr lang="en-US" altLang="zh-TW" sz="1800" dirty="0" smtClean="0">
                <a:solidFill>
                  <a:schemeClr val="bg2"/>
                </a:solidFill>
              </a:rPr>
              <a:t>, 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m</a:t>
            </a:r>
            <a:r>
              <a:rPr lang="en-US" altLang="zh-TW" sz="1800" dirty="0" smtClean="0">
                <a:solidFill>
                  <a:schemeClr val="bg2"/>
                </a:solidFill>
              </a:rPr>
              <a:t>) = 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</a:rPr>
              <a:t>1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n</a:t>
            </a:r>
            <a:r>
              <a:rPr lang="en-US" altLang="zh-TW" sz="1800" dirty="0" smtClean="0">
                <a:solidFill>
                  <a:schemeClr val="bg2"/>
                </a:solidFill>
              </a:rPr>
              <a:t> + 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</a:rPr>
              <a:t>2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m</a:t>
            </a:r>
            <a:r>
              <a:rPr lang="en-US" altLang="zh-TW" sz="1800" dirty="0" smtClean="0">
                <a:solidFill>
                  <a:schemeClr val="bg2"/>
                </a:solidFill>
              </a:rPr>
              <a:t>  </a:t>
            </a:r>
            <a:br>
              <a:rPr lang="en-US" altLang="zh-TW" sz="1800" dirty="0" smtClean="0">
                <a:solidFill>
                  <a:schemeClr val="bg2"/>
                </a:solidFill>
              </a:rPr>
            </a:br>
            <a:r>
              <a:rPr lang="zh-TW" altLang="en-US" sz="1800" dirty="0" smtClean="0">
                <a:solidFill>
                  <a:schemeClr val="bg2"/>
                </a:solidFill>
              </a:rPr>
              <a:t>其中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</a:rPr>
              <a:t>1</a:t>
            </a:r>
            <a:r>
              <a:rPr lang="zh-TW" altLang="en-US" sz="1800" dirty="0" smtClean="0">
                <a:solidFill>
                  <a:schemeClr val="bg2"/>
                </a:solidFill>
              </a:rPr>
              <a:t>與</a:t>
            </a:r>
            <a:r>
              <a:rPr lang="en-US" altLang="zh-TW" sz="1800" i="1" dirty="0" smtClean="0">
                <a:solidFill>
                  <a:schemeClr val="bg2"/>
                </a:solidFill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</a:rPr>
              <a:t>2</a:t>
            </a:r>
            <a:r>
              <a:rPr lang="zh-TW" altLang="en-US" sz="1800" dirty="0" smtClean="0">
                <a:solidFill>
                  <a:schemeClr val="bg2"/>
                </a:solidFill>
              </a:rPr>
              <a:t>均為非負的常數</a:t>
            </a:r>
            <a:endParaRPr lang="en-US" altLang="zh-TW" sz="1800" dirty="0" smtClean="0">
              <a:solidFill>
                <a:schemeClr val="bg2"/>
              </a:solidFill>
              <a:sym typeface="Symbol" pitchFamily="18" charset="2"/>
            </a:endParaRPr>
          </a:p>
          <a:p>
            <a:pPr eaLnBrk="1" hangingPunct="1">
              <a:defRPr/>
            </a:pPr>
            <a:r>
              <a:rPr lang="zh-TW" altLang="en-US" sz="2000" dirty="0" smtClean="0">
                <a:solidFill>
                  <a:schemeClr val="bg2"/>
                </a:solidFill>
                <a:sym typeface="Symbol" pitchFamily="18" charset="2"/>
              </a:rPr>
              <a:t>假設兩程式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P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, 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Q</a:t>
            </a:r>
            <a:b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</a:b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     T</a:t>
            </a:r>
            <a:r>
              <a:rPr lang="en-US" altLang="zh-TW" sz="2000" baseline="-25000" dirty="0" smtClean="0">
                <a:solidFill>
                  <a:schemeClr val="bg2"/>
                </a:solidFill>
                <a:sym typeface="Symbol" pitchFamily="18" charset="2"/>
              </a:rPr>
              <a:t>P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=c</a:t>
            </a:r>
            <a:r>
              <a:rPr lang="en-US" altLang="zh-TW" sz="2000" baseline="-250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 + c</a:t>
            </a:r>
            <a:r>
              <a:rPr lang="en-US" altLang="zh-TW" sz="2000" baseline="-25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n 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and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  T</a:t>
            </a:r>
            <a:r>
              <a:rPr lang="en-US" altLang="zh-TW" sz="2000" baseline="-25000" dirty="0" smtClean="0">
                <a:solidFill>
                  <a:schemeClr val="bg2"/>
                </a:solidFill>
                <a:sym typeface="Symbol" pitchFamily="18" charset="2"/>
              </a:rPr>
              <a:t>Q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 = c</a:t>
            </a:r>
            <a:r>
              <a:rPr lang="en-US" altLang="zh-TW" sz="2000" baseline="-25000" dirty="0" smtClean="0">
                <a:solidFill>
                  <a:schemeClr val="bg2"/>
                </a:solidFill>
                <a:sym typeface="Symbol" pitchFamily="18" charset="2"/>
              </a:rPr>
              <a:t>3</a:t>
            </a:r>
            <a:r>
              <a:rPr lang="en-US" altLang="zh-TW" sz="20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</a:p>
          <a:p>
            <a:pPr lvl="1" eaLnBrk="1" hangingPunct="1">
              <a:defRPr/>
            </a:pP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只要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足夠大，則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800" baseline="30000" dirty="0" smtClean="0">
                <a:solidFill>
                  <a:schemeClr val="bg2"/>
                </a:solidFill>
                <a:cs typeface="+mn-cs"/>
                <a:sym typeface="Symbol" pitchFamily="18" charset="2"/>
              </a:rPr>
              <a:t>2 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+ 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 &gt;</a:t>
            </a:r>
            <a:r>
              <a:rPr lang="zh-TW" altLang="en-US" sz="1800" i="1" dirty="0" smtClean="0">
                <a:solidFill>
                  <a:schemeClr val="bg2"/>
                </a:solidFill>
                <a:sym typeface="Symbol" pitchFamily="18" charset="2"/>
              </a:rPr>
              <a:t>  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3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；但若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比較小</a:t>
            </a:r>
            <a:r>
              <a:rPr lang="en-US" altLang="zh-TW" sz="1800" dirty="0" smtClean="0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不夠大</a:t>
            </a:r>
            <a:r>
              <a:rPr lang="en-US" altLang="zh-TW" sz="18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時，則兩者大小不一定。</a:t>
            </a:r>
            <a:endParaRPr lang="en-US" altLang="zh-TW" sz="1800" dirty="0" smtClean="0">
              <a:solidFill>
                <a:schemeClr val="bg2"/>
              </a:solidFill>
              <a:sym typeface="Symbol" pitchFamily="18" charset="2"/>
            </a:endParaRPr>
          </a:p>
          <a:p>
            <a:pPr marL="1163638" lvl="2" indent="-260350" eaLnBrk="1" hangingPunct="1">
              <a:defRPr/>
            </a:pP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假設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1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= </a:t>
            </a:r>
            <a:r>
              <a:rPr lang="en-US" altLang="zh-TW" sz="16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, 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2 </a:t>
            </a:r>
            <a:r>
              <a:rPr lang="en-US" altLang="zh-TW" sz="1600" dirty="0" smtClean="0">
                <a:solidFill>
                  <a:schemeClr val="bg2"/>
                </a:solidFill>
                <a:sym typeface="Symbol" pitchFamily="18" charset="2"/>
              </a:rPr>
              <a:t>= 2,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3 </a:t>
            </a:r>
            <a:r>
              <a:rPr lang="en-US" altLang="zh-TW" sz="1600" dirty="0" smtClean="0">
                <a:solidFill>
                  <a:schemeClr val="bg2"/>
                </a:solidFill>
                <a:sym typeface="Symbol" pitchFamily="18" charset="2"/>
              </a:rPr>
              <a:t>= 100</a:t>
            </a: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，當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600" dirty="0" smtClean="0">
                <a:solidFill>
                  <a:schemeClr val="bg2"/>
                </a:solidFill>
              </a:rPr>
              <a:t> ≦98</a:t>
            </a: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時，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600" baseline="30000" dirty="0" smtClean="0">
                <a:solidFill>
                  <a:schemeClr val="bg2"/>
                </a:solidFill>
                <a:cs typeface="+mn-cs"/>
                <a:sym typeface="Symbol" pitchFamily="18" charset="2"/>
              </a:rPr>
              <a:t>2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+ 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en-US" altLang="zh-TW" sz="1600" dirty="0" smtClean="0">
                <a:solidFill>
                  <a:schemeClr val="bg2"/>
                </a:solidFill>
              </a:rPr>
              <a:t>≦</a:t>
            </a:r>
            <a:r>
              <a:rPr lang="zh-TW" altLang="en-US" sz="1600" i="1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3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；</a:t>
            </a:r>
            <a:r>
              <a:rPr lang="en-US" altLang="zh-TW" sz="1600" dirty="0" smtClean="0">
                <a:solidFill>
                  <a:schemeClr val="bg2"/>
                </a:solidFill>
                <a:sym typeface="Symbol" pitchFamily="18" charset="2"/>
              </a:rPr>
              <a:t/>
            </a:r>
            <a:br>
              <a:rPr lang="en-US" altLang="zh-TW" sz="1600" dirty="0" smtClean="0">
                <a:solidFill>
                  <a:schemeClr val="bg2"/>
                </a:solidFill>
                <a:sym typeface="Symbol" pitchFamily="18" charset="2"/>
              </a:rPr>
            </a:b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但當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600" dirty="0" smtClean="0">
                <a:solidFill>
                  <a:schemeClr val="bg2"/>
                </a:solidFill>
              </a:rPr>
              <a:t> &gt; 98</a:t>
            </a: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時，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600" baseline="30000" dirty="0" smtClean="0">
                <a:solidFill>
                  <a:schemeClr val="bg2"/>
                </a:solidFill>
                <a:cs typeface="+mn-cs"/>
                <a:sym typeface="Symbol" pitchFamily="18" charset="2"/>
              </a:rPr>
              <a:t>2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+ 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en-US" altLang="zh-TW" sz="1600" dirty="0" smtClean="0">
                <a:solidFill>
                  <a:schemeClr val="bg2"/>
                </a:solidFill>
              </a:rPr>
              <a:t>&gt;</a:t>
            </a:r>
            <a:r>
              <a:rPr lang="zh-TW" altLang="en-US" sz="1600" i="1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3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</a:p>
          <a:p>
            <a:pPr marL="1163638" lvl="2" indent="-260350" eaLnBrk="1" hangingPunct="1">
              <a:defRPr/>
            </a:pP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若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1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= </a:t>
            </a:r>
            <a:r>
              <a:rPr lang="en-US" altLang="zh-TW" sz="16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, 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2 </a:t>
            </a:r>
            <a:r>
              <a:rPr lang="en-US" altLang="zh-TW" sz="1600" dirty="0" smtClean="0">
                <a:solidFill>
                  <a:schemeClr val="bg2"/>
                </a:solidFill>
                <a:sym typeface="Symbol" pitchFamily="18" charset="2"/>
              </a:rPr>
              <a:t>= 2,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3 </a:t>
            </a:r>
            <a:r>
              <a:rPr lang="en-US" altLang="zh-TW" sz="1600" dirty="0" smtClean="0">
                <a:solidFill>
                  <a:schemeClr val="bg2"/>
                </a:solidFill>
                <a:sym typeface="Symbol" pitchFamily="18" charset="2"/>
              </a:rPr>
              <a:t>= 1000</a:t>
            </a: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，當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600" dirty="0" smtClean="0">
                <a:solidFill>
                  <a:schemeClr val="bg2"/>
                </a:solidFill>
              </a:rPr>
              <a:t> ≦998</a:t>
            </a:r>
            <a:r>
              <a:rPr lang="zh-TW" altLang="en-US" sz="1600" dirty="0" smtClean="0">
                <a:solidFill>
                  <a:schemeClr val="bg2"/>
                </a:solidFill>
                <a:sym typeface="Symbol" pitchFamily="18" charset="2"/>
              </a:rPr>
              <a:t>時，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600" baseline="30000" dirty="0" smtClean="0">
                <a:solidFill>
                  <a:schemeClr val="bg2"/>
                </a:solidFill>
                <a:cs typeface="+mn-cs"/>
                <a:sym typeface="Symbol" pitchFamily="18" charset="2"/>
              </a:rPr>
              <a:t>2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+ 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en-US" altLang="zh-TW" sz="1600" dirty="0" smtClean="0">
                <a:solidFill>
                  <a:schemeClr val="bg2"/>
                </a:solidFill>
              </a:rPr>
              <a:t>≦</a:t>
            </a:r>
            <a:r>
              <a:rPr lang="zh-TW" altLang="en-US" sz="1600" i="1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600" baseline="-25000" dirty="0" smtClean="0">
                <a:solidFill>
                  <a:schemeClr val="bg2"/>
                </a:solidFill>
                <a:sym typeface="Symbol" pitchFamily="18" charset="2"/>
              </a:rPr>
              <a:t>3</a:t>
            </a:r>
            <a:r>
              <a:rPr lang="en-US" altLang="zh-TW" sz="16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</a:p>
          <a:p>
            <a:pPr lvl="1" eaLnBrk="1" hangingPunct="1">
              <a:defRPr/>
            </a:pP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無論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1 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、 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、或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3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的值為何，一定存在一足夠大的 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使超過此 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80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值時，   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3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en-US" altLang="zh-TW" sz="1800" dirty="0" smtClean="0">
                <a:solidFill>
                  <a:schemeClr val="bg2"/>
                </a:solidFill>
              </a:rPr>
              <a:t>≦</a:t>
            </a:r>
            <a:r>
              <a:rPr lang="en-US" altLang="zh-TW" sz="180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800" baseline="30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 + c</a:t>
            </a:r>
            <a:r>
              <a:rPr lang="en-US" altLang="zh-TW" sz="1800" baseline="-25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80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，此 </a:t>
            </a:r>
            <a:r>
              <a:rPr lang="en-US" altLang="zh-TW" sz="1800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sz="1800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稱為平衡點 </a:t>
            </a:r>
            <a:r>
              <a:rPr lang="en-US" altLang="zh-TW" sz="1800" dirty="0" smtClean="0">
                <a:solidFill>
                  <a:schemeClr val="bg2"/>
                </a:solidFill>
                <a:sym typeface="Symbol" pitchFamily="18" charset="2"/>
              </a:rPr>
              <a:t>(break-even point)</a:t>
            </a:r>
            <a:r>
              <a:rPr lang="zh-TW" altLang="en-US" sz="1800" dirty="0" smtClean="0">
                <a:solidFill>
                  <a:schemeClr val="bg2"/>
                </a:solidFill>
                <a:sym typeface="Symbol" pitchFamily="18" charset="2"/>
              </a:rPr>
              <a:t>。</a:t>
            </a:r>
            <a:endParaRPr lang="zh-TW" altLang="zh-TW" sz="1800" dirty="0" smtClean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665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4EF365-13D9-439A-9A22-1CF10191095D}" type="slidenum">
              <a:rPr lang="zh-TW" altLang="en-US" smtClean="0"/>
              <a:pPr/>
              <a:t>56</a:t>
            </a:fld>
            <a:endParaRPr lang="en-US" altLang="zh-TW" smtClean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36588" y="393700"/>
            <a:ext cx="79549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TW" altLang="en-US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複雜度的漸近式表示法</a:t>
            </a:r>
            <a:endParaRPr lang="zh-TW" altLang="en-US" b="1" u="sng" dirty="0">
              <a:latin typeface="標楷體" pitchFamily="65" charset="-120"/>
              <a:ea typeface="標楷體" pitchFamily="65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364342"/>
            <a:ext cx="7954962" cy="5341257"/>
          </a:xfrm>
        </p:spPr>
        <p:txBody>
          <a:bodyPr/>
          <a:lstStyle/>
          <a:p>
            <a:pPr eaLnBrk="1" hangingPunct="1">
              <a:buSzPct val="100000"/>
              <a:buFont typeface="Monotype Sorts" pitchFamily="2" charset="2"/>
              <a:buChar char="r"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Definition: [Big “oh”, or Big-Oh] </a:t>
            </a:r>
          </a:p>
          <a:p>
            <a:pPr lvl="1" eaLnBrk="1" hangingPunct="1">
              <a:defRPr/>
            </a:pPr>
            <a:r>
              <a:rPr lang="en-US" altLang="zh-TW" i="1" dirty="0" smtClean="0">
                <a:solidFill>
                  <a:srgbClr val="D60E47"/>
                </a:solidFill>
              </a:rPr>
              <a:t>f</a:t>
            </a:r>
            <a:r>
              <a:rPr lang="en-US" altLang="zh-TW" dirty="0" smtClean="0">
                <a:solidFill>
                  <a:srgbClr val="D60E47"/>
                </a:solidFill>
              </a:rPr>
              <a:t>(</a:t>
            </a:r>
            <a:r>
              <a:rPr lang="en-US" altLang="zh-TW" i="1" dirty="0" smtClean="0">
                <a:solidFill>
                  <a:srgbClr val="D60E47"/>
                </a:solidFill>
              </a:rPr>
              <a:t>n</a:t>
            </a:r>
            <a:r>
              <a:rPr lang="en-US" altLang="zh-TW" dirty="0" smtClean="0">
                <a:solidFill>
                  <a:srgbClr val="D60E47"/>
                </a:solidFill>
              </a:rPr>
              <a:t>) = </a:t>
            </a:r>
            <a:r>
              <a:rPr lang="en-US" altLang="zh-TW" dirty="0" smtClean="0">
                <a:solidFill>
                  <a:srgbClr val="D60E47"/>
                </a:solidFill>
                <a:sym typeface="Symbol" pitchFamily="18" charset="2"/>
              </a:rPr>
              <a:t>(</a:t>
            </a:r>
            <a:r>
              <a:rPr lang="en-US" altLang="zh-TW" i="1" dirty="0" smtClean="0">
                <a:solidFill>
                  <a:srgbClr val="D60E47"/>
                </a:solidFill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rgbClr val="D60E47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D60E47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D60E47"/>
                </a:solidFill>
                <a:sym typeface="Symbol" pitchFamily="18" charset="2"/>
              </a:rPr>
              <a:t>))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  <a:sym typeface="Symbol" pitchFamily="18" charset="2"/>
              </a:rPr>
              <a:t>iff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there exist positive constants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and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i="1" baseline="-25000" dirty="0" smtClean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b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</a:b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such that </a:t>
            </a:r>
            <a:r>
              <a:rPr lang="en-US" altLang="zh-TW" i="1" dirty="0" smtClean="0">
                <a:solidFill>
                  <a:srgbClr val="D60E47"/>
                </a:solidFill>
                <a:sym typeface="Symbol" pitchFamily="18" charset="2"/>
              </a:rPr>
              <a:t>f</a:t>
            </a:r>
            <a:r>
              <a:rPr lang="en-US" altLang="zh-TW" dirty="0" smtClean="0">
                <a:solidFill>
                  <a:srgbClr val="D60E47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D60E47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D60E47"/>
                </a:solidFill>
                <a:sym typeface="Symbol" pitchFamily="18" charset="2"/>
              </a:rPr>
              <a:t>)  &lt;=</a:t>
            </a:r>
            <a:r>
              <a:rPr lang="en-US" altLang="zh-TW" i="1" dirty="0" smtClean="0">
                <a:solidFill>
                  <a:srgbClr val="D60E47"/>
                </a:solidFill>
                <a:sym typeface="Symbol" pitchFamily="18" charset="2"/>
              </a:rPr>
              <a:t> cg</a:t>
            </a:r>
            <a:r>
              <a:rPr lang="en-US" altLang="zh-TW" dirty="0" smtClean="0">
                <a:solidFill>
                  <a:srgbClr val="D60E47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D60E47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D60E47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for all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,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&gt;=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i="1" baseline="-25000" dirty="0" smtClean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.</a:t>
            </a:r>
          </a:p>
          <a:p>
            <a:pPr lvl="1" eaLnBrk="1" hangingPunct="1">
              <a:defRPr/>
            </a:pP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) is an upper bound (</a:t>
            </a:r>
            <a:r>
              <a:rPr lang="zh-TW" altLang="en-US" dirty="0" smtClean="0">
                <a:solidFill>
                  <a:schemeClr val="bg2"/>
                </a:solidFill>
                <a:sym typeface="Symbol" pitchFamily="18" charset="2"/>
              </a:rPr>
              <a:t>上限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) on </a:t>
            </a:r>
            <a:r>
              <a:rPr lang="en-US" altLang="zh-TW" i="1" dirty="0" smtClean="0">
                <a:solidFill>
                  <a:schemeClr val="bg2"/>
                </a:solidFill>
              </a:rPr>
              <a:t>f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), that is </a:t>
            </a:r>
            <a:r>
              <a:rPr lang="en-US" altLang="zh-TW" dirty="0" smtClean="0">
                <a:solidFill>
                  <a:srgbClr val="D60E47"/>
                </a:solidFill>
              </a:rPr>
              <a:t>the worst case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  <a:endParaRPr lang="en-US" altLang="zh-TW" dirty="0" smtClean="0">
              <a:solidFill>
                <a:schemeClr val="bg2"/>
              </a:solidFill>
              <a:sym typeface="Symbol" pitchFamily="18" charset="2"/>
            </a:endParaRPr>
          </a:p>
          <a:p>
            <a:pPr marL="354013" lvl="2" indent="-354013" eaLnBrk="1" hangingPunct="1"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Examples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3n + 2 = O(n) 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3n + 2 ≦ 4n,  for all n ≧ 2,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3n + 2 = (n)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100n + 6 = O(n) 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100n + 6 ≦ 101n,  for all n ≧ 6,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100n + 6 = (n)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10n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 + 4n + 2 = O(n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+ 4n + 2 ≦ 11n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≧ 5,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+4n+2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 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</a:t>
            </a:r>
            <a:r>
              <a:rPr lang="en-US" altLang="zh-TW" sz="2000" dirty="0" smtClean="0">
                <a:solidFill>
                  <a:srgbClr val="FF0000"/>
                </a:solidFill>
              </a:rPr>
              <a:t> 1000n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 + 100n - 6 = O(n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1000n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+ 100n - 6 ≦ 1001n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≧ 100, 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1000n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+ 100n - 6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(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olidFill>
                  <a:schemeClr val="bg2"/>
                </a:solidFill>
              </a:rPr>
              <a:t/>
            </a:r>
            <a:br>
              <a:rPr lang="en-US" altLang="zh-TW" dirty="0" smtClean="0">
                <a:solidFill>
                  <a:schemeClr val="bg2"/>
                </a:solidFill>
              </a:rPr>
            </a:b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675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5D671-EAB2-4D6D-B2EA-6ED102D8D27F}" type="slidenum">
              <a:rPr lang="zh-TW" altLang="en-US" smtClean="0"/>
              <a:pPr/>
              <a:t>57</a:t>
            </a:fld>
            <a:endParaRPr lang="en-US" altLang="zh-TW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36588" y="393700"/>
            <a:ext cx="79549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TW" altLang="en-US" b="1" u="sng" dirty="0">
                <a:ea typeface="標楷體" panose="03000509000000000000" pitchFamily="65" charset="-120"/>
                <a:cs typeface="Times New Roman" panose="02020603050405020304" pitchFamily="18" charset="0"/>
              </a:rPr>
              <a:t>複雜度的漸近式表示</a:t>
            </a:r>
            <a:r>
              <a:rPr kumimoji="0" lang="zh-TW" altLang="en-US" b="1" u="sng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法 </a:t>
            </a:r>
            <a:r>
              <a:rPr lang="en-US" altLang="zh-TW" b="1" u="sng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u="sng" dirty="0">
                <a:ea typeface="標楷體" panose="03000509000000000000" pitchFamily="65" charset="-120"/>
                <a:cs typeface="Times New Roman" panose="02020603050405020304" pitchFamily="18" charset="0"/>
                <a:sym typeface="Symbol" pitchFamily="18" charset="2"/>
              </a:rPr>
              <a:t>)</a:t>
            </a:r>
            <a:endParaRPr lang="zh-TW" altLang="en-US" b="1" u="sng" dirty="0">
              <a:ea typeface="標楷體" panose="03000509000000000000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1407886"/>
            <a:ext cx="8361363" cy="342537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TW" dirty="0" smtClean="0">
                <a:solidFill>
                  <a:schemeClr val="bg2"/>
                </a:solidFill>
              </a:rPr>
              <a:t>Big-Oh</a:t>
            </a:r>
            <a:r>
              <a:rPr lang="zh-TW" altLang="en-US" dirty="0" smtClean="0">
                <a:solidFill>
                  <a:schemeClr val="bg2"/>
                </a:solidFill>
              </a:rPr>
              <a:t>函數的含意： </a:t>
            </a:r>
            <a:r>
              <a:rPr lang="zh-TW" altLang="en-US" dirty="0" smtClean="0">
                <a:solidFill>
                  <a:srgbClr val="FF0000"/>
                </a:solidFill>
              </a:rPr>
              <a:t>「</a:t>
            </a:r>
            <a:r>
              <a:rPr lang="en-US" altLang="zh-TW" dirty="0" smtClean="0">
                <a:solidFill>
                  <a:srgbClr val="FF0000"/>
                </a:solidFill>
              </a:rPr>
              <a:t>g(n)</a:t>
            </a:r>
            <a:r>
              <a:rPr lang="zh-TW" altLang="en-US" dirty="0" smtClean="0">
                <a:solidFill>
                  <a:srgbClr val="FF0000"/>
                </a:solidFill>
              </a:rPr>
              <a:t>是當</a:t>
            </a:r>
            <a:r>
              <a:rPr lang="en-US" altLang="zh-TW" dirty="0" smtClean="0">
                <a:solidFill>
                  <a:srgbClr val="FF0000"/>
                </a:solidFill>
              </a:rPr>
              <a:t>n≧n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時，</a:t>
            </a:r>
            <a:r>
              <a:rPr lang="en-US" altLang="zh-TW" dirty="0" smtClean="0">
                <a:solidFill>
                  <a:srgbClr val="FF0000"/>
                </a:solidFill>
              </a:rPr>
              <a:t>f(n)</a:t>
            </a:r>
            <a:r>
              <a:rPr lang="zh-TW" altLang="en-US" dirty="0" smtClean="0">
                <a:solidFill>
                  <a:srgbClr val="FF0000"/>
                </a:solidFill>
              </a:rPr>
              <a:t>的上限」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換句話說，</a:t>
            </a:r>
            <a:r>
              <a:rPr lang="en-US" altLang="zh-TW" dirty="0" smtClean="0">
                <a:solidFill>
                  <a:schemeClr val="bg2"/>
                </a:solidFill>
              </a:rPr>
              <a:t>n</a:t>
            </a:r>
            <a:r>
              <a:rPr lang="en-US" altLang="zh-TW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dirty="0" smtClean="0">
                <a:solidFill>
                  <a:schemeClr val="bg2"/>
                </a:solidFill>
              </a:rPr>
              <a:t>= O(n</a:t>
            </a:r>
            <a:r>
              <a:rPr lang="en-US" altLang="zh-TW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，但 </a:t>
            </a:r>
            <a:r>
              <a:rPr lang="en-US" altLang="zh-TW" dirty="0" smtClean="0">
                <a:solidFill>
                  <a:schemeClr val="bg2"/>
                </a:solidFill>
              </a:rPr>
              <a:t>n = O(n</a:t>
            </a:r>
            <a:r>
              <a:rPr lang="en-US" altLang="zh-TW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也沒有錯。</a:t>
            </a:r>
          </a:p>
          <a:p>
            <a:pPr lvl="1" eaLnBrk="1" hangingPunct="1">
              <a:spcBef>
                <a:spcPts val="12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更糟糕的是</a:t>
            </a:r>
            <a:r>
              <a:rPr lang="en-US" altLang="zh-TW" dirty="0" smtClean="0">
                <a:solidFill>
                  <a:schemeClr val="bg2"/>
                </a:solidFill>
              </a:rPr>
              <a:t>n = O(n)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dirty="0" smtClean="0">
                <a:solidFill>
                  <a:schemeClr val="bg2"/>
                </a:solidFill>
              </a:rPr>
              <a:t>n = O(n</a:t>
            </a:r>
            <a:r>
              <a:rPr lang="en-US" altLang="zh-TW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dirty="0" smtClean="0">
                <a:solidFill>
                  <a:schemeClr val="bg2"/>
                </a:solidFill>
              </a:rPr>
              <a:t>n = O(2</a:t>
            </a:r>
            <a:r>
              <a:rPr lang="en-US" altLang="zh-TW" baseline="30000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全部都符合上述定義。</a:t>
            </a:r>
          </a:p>
          <a:p>
            <a:pPr lvl="1" eaLnBrk="1" hangingPunct="1">
              <a:spcBef>
                <a:spcPts val="1200"/>
              </a:spcBef>
            </a:pPr>
            <a:r>
              <a:rPr lang="zh-TW" altLang="en-US" dirty="0" smtClean="0">
                <a:solidFill>
                  <a:schemeClr val="bg2"/>
                </a:solidFill>
              </a:rPr>
              <a:t>這是因為我們誤將</a:t>
            </a:r>
            <a:r>
              <a:rPr lang="en-US" altLang="zh-TW" dirty="0" smtClean="0">
                <a:solidFill>
                  <a:schemeClr val="bg2"/>
                </a:solidFill>
              </a:rPr>
              <a:t>f(n) = O(g(n))</a:t>
            </a:r>
            <a:r>
              <a:rPr lang="zh-TW" altLang="en-US" dirty="0" smtClean="0">
                <a:solidFill>
                  <a:schemeClr val="bg2"/>
                </a:solidFill>
              </a:rPr>
              <a:t>中的</a:t>
            </a:r>
            <a:r>
              <a:rPr lang="en-US" altLang="zh-TW" dirty="0" smtClean="0">
                <a:solidFill>
                  <a:schemeClr val="bg2"/>
                </a:solidFill>
              </a:rPr>
              <a:t>『=』</a:t>
            </a:r>
            <a:r>
              <a:rPr lang="zh-TW" altLang="en-US" dirty="0" smtClean="0">
                <a:solidFill>
                  <a:schemeClr val="bg2"/>
                </a:solidFill>
              </a:rPr>
              <a:t>視為「等於」的緣故</a:t>
            </a:r>
            <a:br>
              <a:rPr lang="zh-TW" altLang="en-US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zh-TW" altLang="en-US" dirty="0" smtClean="0">
                <a:solidFill>
                  <a:schemeClr val="bg2"/>
                </a:solidFill>
              </a:rPr>
              <a:t>亦即 </a:t>
            </a:r>
            <a:r>
              <a:rPr lang="en-US" altLang="zh-TW" dirty="0" smtClean="0">
                <a:solidFill>
                  <a:schemeClr val="bg2"/>
                </a:solidFill>
              </a:rPr>
              <a:t>f(n) = O(g(n))</a:t>
            </a:r>
            <a:r>
              <a:rPr lang="zh-TW" altLang="en-US" dirty="0" smtClean="0">
                <a:solidFill>
                  <a:schemeClr val="bg2"/>
                </a:solidFill>
              </a:rPr>
              <a:t>且</a:t>
            </a:r>
            <a:r>
              <a:rPr lang="en-US" altLang="zh-TW" dirty="0" smtClean="0">
                <a:solidFill>
                  <a:schemeClr val="bg2"/>
                </a:solidFill>
              </a:rPr>
              <a:t>O(g(n)) = f(n) </a:t>
            </a:r>
            <a:r>
              <a:rPr lang="zh-TW" altLang="en-US" dirty="0" smtClean="0">
                <a:solidFill>
                  <a:schemeClr val="bg2"/>
                </a:solidFill>
              </a:rPr>
              <a:t>是無意義的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</a:p>
          <a:p>
            <a:pPr lvl="1" eaLnBrk="1" hangingPunct="1">
              <a:spcBef>
                <a:spcPts val="1200"/>
              </a:spcBef>
            </a:pPr>
            <a:r>
              <a:rPr lang="zh-TW" altLang="en-US" b="1" dirty="0" smtClean="0">
                <a:solidFill>
                  <a:schemeClr val="bg2"/>
                </a:solidFill>
              </a:rPr>
              <a:t>「</a:t>
            </a:r>
            <a:r>
              <a:rPr lang="en-US" altLang="zh-TW" b="1" dirty="0" smtClean="0">
                <a:solidFill>
                  <a:schemeClr val="bg2"/>
                </a:solidFill>
              </a:rPr>
              <a:t>=</a:t>
            </a:r>
            <a:r>
              <a:rPr lang="zh-TW" altLang="en-US" b="1" dirty="0" smtClean="0">
                <a:solidFill>
                  <a:schemeClr val="bg2"/>
                </a:solidFill>
              </a:rPr>
              <a:t>」的實際意義是「</a:t>
            </a:r>
            <a:r>
              <a:rPr lang="en-US" altLang="zh-TW" b="1" dirty="0" smtClean="0">
                <a:solidFill>
                  <a:schemeClr val="bg2"/>
                </a:solidFill>
              </a:rPr>
              <a:t>is</a:t>
            </a:r>
            <a:r>
              <a:rPr lang="zh-TW" altLang="en-US" b="1" dirty="0" smtClean="0">
                <a:solidFill>
                  <a:schemeClr val="bg2"/>
                </a:solidFill>
              </a:rPr>
              <a:t>」</a:t>
            </a:r>
            <a:r>
              <a:rPr lang="zh-TW" altLang="en-US" dirty="0" smtClean="0">
                <a:solidFill>
                  <a:schemeClr val="bg2"/>
                </a:solidFill>
              </a:rPr>
              <a:t>，因此上述定義必須加上一個條件，亦即</a:t>
            </a:r>
            <a:r>
              <a:rPr lang="zh-TW" altLang="en-US" dirty="0" smtClean="0">
                <a:solidFill>
                  <a:srgbClr val="FF0000"/>
                </a:solidFill>
              </a:rPr>
              <a:t>「</a:t>
            </a:r>
            <a:r>
              <a:rPr lang="en-US" altLang="zh-TW" dirty="0" smtClean="0">
                <a:solidFill>
                  <a:srgbClr val="FF0000"/>
                </a:solidFill>
              </a:rPr>
              <a:t>g(n)</a:t>
            </a:r>
            <a:r>
              <a:rPr lang="zh-TW" altLang="en-US" dirty="0" smtClean="0">
                <a:solidFill>
                  <a:srgbClr val="FF0000"/>
                </a:solidFill>
              </a:rPr>
              <a:t>必須是最小的函數」</a:t>
            </a:r>
            <a:r>
              <a:rPr lang="zh-TW" altLang="en-US" dirty="0" smtClean="0">
                <a:solidFill>
                  <a:schemeClr val="bg2"/>
                </a:solidFill>
              </a:rPr>
              <a:t>，如此才能確保其唯一性。</a:t>
            </a:r>
          </a:p>
          <a:p>
            <a:pPr marL="271463" lvl="2" eaLnBrk="1" hangingPunct="1">
              <a:spcBef>
                <a:spcPts val="1200"/>
              </a:spcBef>
              <a:buFontTx/>
              <a:buNone/>
            </a:pPr>
            <a:r>
              <a:rPr lang="en-US" altLang="zh-TW" dirty="0" smtClean="0">
                <a:solidFill>
                  <a:schemeClr val="bg2"/>
                </a:solidFill>
              </a:rPr>
              <a:t/>
            </a:r>
            <a:br>
              <a:rPr lang="en-US" altLang="zh-TW" dirty="0" smtClean="0">
                <a:solidFill>
                  <a:schemeClr val="bg2"/>
                </a:solidFill>
              </a:rPr>
            </a:b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686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3E20D9-19AC-4642-BE1E-E9466C73293D}" type="slidenum">
              <a:rPr lang="zh-TW" altLang="en-US" smtClean="0"/>
              <a:pPr/>
              <a:t>58</a:t>
            </a:fld>
            <a:endParaRPr lang="en-US" altLang="zh-TW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36588" y="393700"/>
            <a:ext cx="79549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TW" altLang="en-US" b="1" u="sng" dirty="0">
                <a:ea typeface="標楷體" panose="03000509000000000000" pitchFamily="65" charset="-120"/>
                <a:cs typeface="Times New Roman" panose="02020603050405020304" pitchFamily="18" charset="0"/>
              </a:rPr>
              <a:t>複雜度的漸近式表示</a:t>
            </a:r>
            <a:r>
              <a:rPr kumimoji="0" lang="zh-TW" altLang="en-US" b="1" u="sng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法 </a:t>
            </a:r>
            <a:r>
              <a:rPr kumimoji="0" lang="en-US" altLang="zh-TW" b="1" u="sng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en-US" altLang="zh-TW" b="1" u="sng" dirty="0">
                <a:ea typeface="標楷體" panose="03000509000000000000" pitchFamily="65" charset="-120"/>
                <a:cs typeface="Times New Roman" panose="02020603050405020304" pitchFamily="18" charset="0"/>
                <a:sym typeface="Symbol" pitchFamily="18" charset="2"/>
              </a:rPr>
              <a:t>)</a:t>
            </a:r>
            <a:endParaRPr kumimoji="0" lang="zh-TW" altLang="en-US" b="1" u="sng" dirty="0">
              <a:ea typeface="標楷體" panose="03000509000000000000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407886"/>
            <a:ext cx="8153400" cy="5297714"/>
          </a:xfrm>
        </p:spPr>
        <p:txBody>
          <a:bodyPr/>
          <a:lstStyle/>
          <a:p>
            <a:pPr eaLnBrk="1" hangingPunct="1">
              <a:buSzPct val="100000"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Definition: [Omega] </a:t>
            </a:r>
          </a:p>
          <a:p>
            <a:pPr lvl="1" eaLnBrk="1" hangingPunct="1">
              <a:defRPr/>
            </a:pPr>
            <a:r>
              <a:rPr lang="en-US" altLang="zh-TW" i="1" dirty="0" smtClean="0">
                <a:solidFill>
                  <a:srgbClr val="039F51"/>
                </a:solidFill>
              </a:rPr>
              <a:t>f</a:t>
            </a:r>
            <a:r>
              <a:rPr lang="en-US" altLang="zh-TW" dirty="0" smtClean="0">
                <a:solidFill>
                  <a:srgbClr val="039F51"/>
                </a:solidFill>
              </a:rPr>
              <a:t>(</a:t>
            </a:r>
            <a:r>
              <a:rPr lang="en-US" altLang="zh-TW" i="1" dirty="0" smtClean="0">
                <a:solidFill>
                  <a:srgbClr val="039F51"/>
                </a:solidFill>
              </a:rPr>
              <a:t>n</a:t>
            </a:r>
            <a:r>
              <a:rPr lang="en-US" altLang="zh-TW" dirty="0" smtClean="0">
                <a:solidFill>
                  <a:srgbClr val="039F51"/>
                </a:solidFill>
              </a:rPr>
              <a:t>) = </a:t>
            </a:r>
            <a:r>
              <a:rPr lang="en-US" altLang="zh-TW" dirty="0" smtClean="0">
                <a:solidFill>
                  <a:srgbClr val="039F51"/>
                </a:solidFill>
                <a:sym typeface="Symbol" pitchFamily="18" charset="2"/>
              </a:rPr>
              <a:t>(</a:t>
            </a:r>
            <a:r>
              <a:rPr lang="en-US" altLang="zh-TW" i="1" dirty="0" smtClean="0">
                <a:solidFill>
                  <a:srgbClr val="039F51"/>
                </a:solidFill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rgbClr val="039F51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039F5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039F51"/>
                </a:solidFill>
                <a:sym typeface="Symbol" pitchFamily="18" charset="2"/>
              </a:rPr>
              <a:t>))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  <a:sym typeface="Symbol" pitchFamily="18" charset="2"/>
              </a:rPr>
              <a:t>iff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there exist positive constants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and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i="1" baseline="-25000" dirty="0" smtClean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b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</a:b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such that </a:t>
            </a:r>
            <a:r>
              <a:rPr lang="en-US" altLang="zh-TW" i="1" dirty="0" smtClean="0">
                <a:solidFill>
                  <a:srgbClr val="039F51"/>
                </a:solidFill>
                <a:sym typeface="Symbol" pitchFamily="18" charset="2"/>
              </a:rPr>
              <a:t>f</a:t>
            </a:r>
            <a:r>
              <a:rPr lang="en-US" altLang="zh-TW" dirty="0" smtClean="0">
                <a:solidFill>
                  <a:srgbClr val="039F51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039F5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039F51"/>
                </a:solidFill>
                <a:sym typeface="Symbol" pitchFamily="18" charset="2"/>
              </a:rPr>
              <a:t>)  &gt;=</a:t>
            </a:r>
            <a:r>
              <a:rPr lang="en-US" altLang="zh-TW" i="1" dirty="0" smtClean="0">
                <a:solidFill>
                  <a:srgbClr val="039F51"/>
                </a:solidFill>
                <a:sym typeface="Symbol" pitchFamily="18" charset="2"/>
              </a:rPr>
              <a:t> cg</a:t>
            </a:r>
            <a:r>
              <a:rPr lang="en-US" altLang="zh-TW" dirty="0" smtClean="0">
                <a:solidFill>
                  <a:srgbClr val="039F51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039F5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039F51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for all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,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&gt;=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i="1" baseline="-25000" dirty="0" smtClean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.</a:t>
            </a:r>
          </a:p>
          <a:p>
            <a:pPr lvl="1" eaLnBrk="1" hangingPunct="1">
              <a:defRPr/>
            </a:pP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) is a lower bound (</a:t>
            </a:r>
            <a:r>
              <a:rPr lang="zh-TW" altLang="en-US" dirty="0" smtClean="0">
                <a:solidFill>
                  <a:schemeClr val="bg2"/>
                </a:solidFill>
                <a:sym typeface="Symbol" pitchFamily="18" charset="2"/>
              </a:rPr>
              <a:t>下限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) on </a:t>
            </a:r>
            <a:r>
              <a:rPr lang="en-US" altLang="zh-TW" i="1" dirty="0" smtClean="0">
                <a:solidFill>
                  <a:schemeClr val="bg2"/>
                </a:solidFill>
              </a:rPr>
              <a:t>f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), that is </a:t>
            </a:r>
            <a:r>
              <a:rPr lang="en-US" altLang="zh-TW" dirty="0" smtClean="0">
                <a:solidFill>
                  <a:srgbClr val="039F51"/>
                </a:solidFill>
              </a:rPr>
              <a:t>the best case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</a:p>
          <a:p>
            <a:pPr marL="354013" lvl="2" indent="-354013" eaLnBrk="1" hangingPunct="1"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Examples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3n + 2 =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altLang="zh-TW" sz="2000" dirty="0" smtClean="0">
                <a:solidFill>
                  <a:srgbClr val="FF0000"/>
                </a:solidFill>
              </a:rPr>
              <a:t>(n) 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3n + 2 ≧ 3n,  for all n ≧ 1,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3n + 2 = (n)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100n + 6 =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altLang="zh-TW" sz="2000" dirty="0" smtClean="0">
                <a:solidFill>
                  <a:srgbClr val="FF0000"/>
                </a:solidFill>
              </a:rPr>
              <a:t>(n) 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100n + 6 ≧ 100n,  for all n ≧ 1,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100n + 6 = (n)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10n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 + 4n + 2 =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altLang="zh-TW" sz="2000" dirty="0" smtClean="0">
                <a:solidFill>
                  <a:srgbClr val="FF0000"/>
                </a:solidFill>
              </a:rPr>
              <a:t>(n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+ 4n + 2 ≧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10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≧ 1,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+4n+2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 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</a:t>
            </a:r>
            <a:r>
              <a:rPr lang="en-US" altLang="zh-TW" sz="2000" dirty="0" smtClean="0">
                <a:solidFill>
                  <a:srgbClr val="FF0000"/>
                </a:solidFill>
              </a:rPr>
              <a:t> 1000n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 + 100n - 6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= </a:t>
            </a:r>
            <a:r>
              <a:rPr lang="en-US" altLang="zh-TW" sz="2000" dirty="0" smtClean="0">
                <a:solidFill>
                  <a:srgbClr val="FF0000"/>
                </a:solidFill>
              </a:rPr>
              <a:t>(n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1000n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+ 100n - 6 ≧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1000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≧ 1, 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1000n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+ 100n - 6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 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olidFill>
                  <a:schemeClr val="bg2"/>
                </a:solidFill>
              </a:rPr>
              <a:t/>
            </a:r>
            <a:br>
              <a:rPr lang="en-US" altLang="zh-TW" dirty="0" smtClean="0">
                <a:solidFill>
                  <a:schemeClr val="bg2"/>
                </a:solidFill>
              </a:rPr>
            </a:br>
            <a:endParaRPr lang="en-US" altLang="zh-TW" dirty="0" smtClean="0">
              <a:solidFill>
                <a:schemeClr val="bg2"/>
              </a:solidFill>
            </a:endParaRPr>
          </a:p>
        </p:txBody>
      </p:sp>
      <p:sp>
        <p:nvSpPr>
          <p:cNvPr id="696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FA547F-2554-4292-BC66-53A41CD93E5C}" type="slidenum">
              <a:rPr lang="zh-TW" altLang="en-US" smtClean="0"/>
              <a:pPr/>
              <a:t>59</a:t>
            </a:fld>
            <a:endParaRPr lang="en-US" altLang="zh-TW" smtClean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36588" y="393700"/>
            <a:ext cx="79549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TW" altLang="en-US" b="1" u="sng" dirty="0">
                <a:ea typeface="標楷體" panose="03000509000000000000" pitchFamily="65" charset="-120"/>
                <a:cs typeface="Times New Roman" panose="02020603050405020304" pitchFamily="18" charset="0"/>
              </a:rPr>
              <a:t>複雜度的漸近式表示</a:t>
            </a:r>
            <a:r>
              <a:rPr kumimoji="0" lang="zh-TW" altLang="en-US" b="1" u="sng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法 </a:t>
            </a:r>
            <a:r>
              <a:rPr kumimoji="0" lang="en-US" altLang="zh-TW" b="1" u="sng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en-US" altLang="zh-TW" b="1" u="sng" dirty="0">
                <a:ea typeface="標楷體" panose="03000509000000000000" pitchFamily="65" charset="-120"/>
                <a:cs typeface="Times New Roman" panose="02020603050405020304" pitchFamily="18" charset="0"/>
                <a:sym typeface="Symbol" pitchFamily="18" charset="2"/>
              </a:rPr>
              <a:t>)</a:t>
            </a:r>
            <a:endParaRPr kumimoji="0" lang="zh-TW" altLang="en-US" b="1" u="sng" dirty="0">
              <a:ea typeface="標楷體" panose="03000509000000000000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735013" y="327025"/>
            <a:ext cx="7772400" cy="815975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Algorithm</a:t>
            </a:r>
            <a:endParaRPr lang="zh-TW" altLang="en-US" sz="44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62163" y="1239838"/>
            <a:ext cx="8187059" cy="4783591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solidFill>
                  <a:schemeClr val="bg2"/>
                </a:solidFill>
                <a:latin typeface="+mj-lt"/>
              </a:rPr>
              <a:t>演算法 </a:t>
            </a:r>
            <a:r>
              <a:rPr lang="en-US" altLang="zh-TW" dirty="0" smtClean="0">
                <a:solidFill>
                  <a:schemeClr val="bg2"/>
                </a:solidFill>
                <a:latin typeface="+mj-lt"/>
              </a:rPr>
              <a:t>(Algorithm)</a:t>
            </a:r>
            <a:r>
              <a:rPr lang="zh-TW" altLang="en-US" dirty="0" smtClean="0">
                <a:solidFill>
                  <a:schemeClr val="bg2"/>
                </a:solidFill>
                <a:latin typeface="+mj-lt"/>
              </a:rPr>
              <a:t> </a:t>
            </a:r>
            <a:endParaRPr lang="en-US" altLang="zh-TW" dirty="0" smtClean="0">
              <a:solidFill>
                <a:schemeClr val="bg2"/>
              </a:solidFill>
              <a:latin typeface="+mj-lt"/>
            </a:endParaRPr>
          </a:p>
          <a:p>
            <a:pPr marL="623888" lvl="1" indent="-260350" eaLnBrk="1" hangingPunct="1">
              <a:defRPr/>
            </a:pPr>
            <a:r>
              <a:rPr lang="zh-TW" altLang="en-US" dirty="0" smtClean="0">
                <a:solidFill>
                  <a:schemeClr val="bg2"/>
                </a:solidFill>
                <a:latin typeface="+mj-lt"/>
              </a:rPr>
              <a:t>解決問題的步驟。</a:t>
            </a:r>
            <a:endParaRPr lang="en-US" altLang="zh-TW" dirty="0" smtClean="0">
              <a:solidFill>
                <a:schemeClr val="bg2"/>
              </a:solidFill>
              <a:latin typeface="+mj-lt"/>
            </a:endParaRPr>
          </a:p>
          <a:p>
            <a:pPr marL="623888" lvl="1" indent="-260350" eaLnBrk="1" hangingPunct="1">
              <a:defRPr/>
            </a:pPr>
            <a:r>
              <a:rPr lang="en-US" altLang="zh-TW" dirty="0" err="1" smtClean="0">
                <a:solidFill>
                  <a:schemeClr val="bg2"/>
                </a:solidFill>
                <a:latin typeface="+mj-lt"/>
              </a:rPr>
              <a:t>為解決某一項</a:t>
            </a:r>
            <a:r>
              <a:rPr lang="en-US" altLang="zh-TW" u="sng" dirty="0" err="1" smtClean="0">
                <a:solidFill>
                  <a:schemeClr val="bg2"/>
                </a:solidFill>
                <a:latin typeface="+mj-lt"/>
              </a:rPr>
              <a:t>特定工作</a:t>
            </a:r>
            <a:r>
              <a:rPr lang="zh-TW" altLang="en-US" dirty="0" smtClean="0">
                <a:solidFill>
                  <a:schemeClr val="bg2"/>
                </a:solidFill>
                <a:latin typeface="+mj-lt"/>
              </a:rPr>
              <a:t>的一組</a:t>
            </a:r>
            <a:r>
              <a:rPr lang="en-US" altLang="zh-TW" u="sng" dirty="0" err="1" smtClean="0">
                <a:solidFill>
                  <a:schemeClr val="bg2"/>
                </a:solidFill>
                <a:latin typeface="+mj-lt"/>
              </a:rPr>
              <a:t>有限</a:t>
            </a:r>
            <a:r>
              <a:rPr lang="zh-TW" altLang="en-US" u="sng" dirty="0" smtClean="0">
                <a:solidFill>
                  <a:schemeClr val="bg2"/>
                </a:solidFill>
                <a:latin typeface="+mj-lt"/>
              </a:rPr>
              <a:t>指</a:t>
            </a:r>
            <a:r>
              <a:rPr lang="en-US" altLang="zh-TW" u="sng" dirty="0" err="1" smtClean="0">
                <a:solidFill>
                  <a:schemeClr val="bg2"/>
                </a:solidFill>
                <a:latin typeface="+mj-lt"/>
              </a:rPr>
              <a:t>令</a:t>
            </a:r>
            <a:r>
              <a:rPr lang="en-US" altLang="zh-TW" dirty="0" err="1" smtClean="0">
                <a:solidFill>
                  <a:schemeClr val="bg2"/>
                </a:solidFill>
                <a:latin typeface="+mj-lt"/>
              </a:rPr>
              <a:t>的集合</a:t>
            </a:r>
            <a:r>
              <a:rPr lang="zh-TW" altLang="en-US" dirty="0" smtClean="0">
                <a:solidFill>
                  <a:schemeClr val="bg2"/>
                </a:solidFill>
                <a:latin typeface="+mj-lt"/>
              </a:rPr>
              <a:t>，且需滿足</a:t>
            </a:r>
            <a:r>
              <a:rPr lang="en-US" altLang="zh-TW" dirty="0" err="1" smtClean="0">
                <a:solidFill>
                  <a:schemeClr val="bg2"/>
                </a:solidFill>
                <a:latin typeface="+mj-lt"/>
              </a:rPr>
              <a:t>下列特性</a:t>
            </a:r>
            <a:r>
              <a:rPr lang="en-US" altLang="zh-TW" dirty="0" smtClean="0">
                <a:solidFill>
                  <a:schemeClr val="bg2"/>
                </a:solidFill>
                <a:latin typeface="+mj-lt"/>
              </a:rPr>
              <a:t> (</a:t>
            </a:r>
            <a:r>
              <a:rPr lang="en-US" altLang="zh-TW" dirty="0" err="1" smtClean="0">
                <a:solidFill>
                  <a:schemeClr val="bg2"/>
                </a:solidFill>
                <a:latin typeface="+mj-lt"/>
              </a:rPr>
              <a:t>缺一不可</a:t>
            </a:r>
            <a:r>
              <a:rPr lang="en-US" altLang="zh-TW" dirty="0" smtClean="0">
                <a:solidFill>
                  <a:schemeClr val="bg2"/>
                </a:solidFill>
                <a:latin typeface="+mj-lt"/>
              </a:rPr>
              <a:t>)：</a:t>
            </a:r>
          </a:p>
          <a:p>
            <a:pPr marL="536575" indent="87313" eaLnBrk="1" hangingPunct="1">
              <a:buFont typeface="Wingdings" pitchFamily="2" charset="2"/>
              <a:buNone/>
              <a:defRPr/>
            </a:pP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1.輸入(input)：</a:t>
            </a:r>
            <a:r>
              <a:rPr lang="en-US" altLang="zh-TW" sz="1800" dirty="0" err="1" smtClean="0">
                <a:solidFill>
                  <a:schemeClr val="bg2"/>
                </a:solidFill>
                <a:latin typeface="+mj-lt"/>
              </a:rPr>
              <a:t>可以有零個以上的輸入資料</a:t>
            </a: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。</a:t>
            </a:r>
          </a:p>
          <a:p>
            <a:pPr marL="536575" indent="87313" eaLnBrk="1" hangingPunct="1">
              <a:buFont typeface="Wingdings" pitchFamily="2" charset="2"/>
              <a:buNone/>
              <a:defRPr/>
            </a:pP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2.輸出(output)：</a:t>
            </a:r>
            <a:r>
              <a:rPr lang="en-US" altLang="zh-TW" sz="1800" dirty="0" err="1" smtClean="0">
                <a:solidFill>
                  <a:schemeClr val="bg2"/>
                </a:solidFill>
                <a:latin typeface="+mj-lt"/>
              </a:rPr>
              <a:t>至少需有一個以上的輸出資料</a:t>
            </a: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。</a:t>
            </a:r>
          </a:p>
          <a:p>
            <a:pPr marL="536575" indent="87313" eaLnBrk="1" hangingPunct="1">
              <a:buNone/>
              <a:defRPr/>
            </a:pP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3.明確性(definiteness)：每</a:t>
            </a:r>
            <a:r>
              <a:rPr lang="zh-TW" altLang="en-US" sz="1800" dirty="0" smtClean="0">
                <a:solidFill>
                  <a:schemeClr val="bg2"/>
                </a:solidFill>
                <a:latin typeface="+mj-lt"/>
              </a:rPr>
              <a:t>一</a:t>
            </a:r>
            <a:r>
              <a:rPr lang="en-US" altLang="zh-TW" sz="1800" dirty="0" err="1" smtClean="0">
                <a:solidFill>
                  <a:schemeClr val="bg2"/>
                </a:solidFill>
                <a:latin typeface="+mj-lt"/>
              </a:rPr>
              <a:t>指令都必須</a:t>
            </a:r>
            <a:r>
              <a:rPr lang="zh-TW" altLang="en-US" sz="1800" dirty="0" smtClean="0">
                <a:solidFill>
                  <a:schemeClr val="bg2"/>
                </a:solidFill>
                <a:latin typeface="+mj-lt"/>
              </a:rPr>
              <a:t>清楚，不能含糊不清</a:t>
            </a: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。</a:t>
            </a:r>
          </a:p>
          <a:p>
            <a:pPr marL="812800" indent="-188913" eaLnBrk="1" hangingPunct="1">
              <a:buNone/>
              <a:defRPr/>
            </a:pP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4.有限性(finiteness)：</a:t>
            </a:r>
            <a:r>
              <a:rPr lang="en-US" altLang="zh-TW" sz="1800" dirty="0" err="1" smtClean="0">
                <a:solidFill>
                  <a:schemeClr val="bg2"/>
                </a:solidFill>
                <a:latin typeface="+mj-lt"/>
              </a:rPr>
              <a:t>追蹤演算法</a:t>
            </a:r>
            <a:r>
              <a:rPr lang="zh-TW" altLang="en-US" sz="1800" dirty="0" smtClean="0">
                <a:solidFill>
                  <a:schemeClr val="bg2"/>
                </a:solidFill>
                <a:latin typeface="+mj-lt"/>
              </a:rPr>
              <a:t>指令</a:t>
            </a: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的</a:t>
            </a:r>
            <a:r>
              <a:rPr lang="zh-TW" altLang="en-US" sz="1800" dirty="0" smtClean="0">
                <a:solidFill>
                  <a:schemeClr val="bg2"/>
                </a:solidFill>
                <a:latin typeface="+mj-lt"/>
              </a:rPr>
              <a:t>執</a:t>
            </a: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行，</a:t>
            </a:r>
            <a:r>
              <a:rPr lang="zh-TW" altLang="en-US" sz="1800" dirty="0" smtClean="0">
                <a:solidFill>
                  <a:schemeClr val="bg2"/>
                </a:solidFill>
                <a:latin typeface="+mj-lt"/>
              </a:rPr>
              <a:t>在所有的狀況下，都必需</a:t>
            </a:r>
            <a:r>
              <a:rPr lang="en-US" altLang="zh-TW" sz="1800" dirty="0" err="1" smtClean="0">
                <a:solidFill>
                  <a:schemeClr val="bg2"/>
                </a:solidFill>
                <a:latin typeface="+mj-lt"/>
              </a:rPr>
              <a:t>能在有限個步驟後停止</a:t>
            </a: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。</a:t>
            </a:r>
          </a:p>
          <a:p>
            <a:pPr marL="812800" indent="-188913" eaLnBrk="1" hangingPunct="1">
              <a:buNone/>
              <a:defRPr/>
            </a:pP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5.有效性(effectiveness)：每</a:t>
            </a:r>
            <a:r>
              <a:rPr lang="zh-TW" altLang="en-US" sz="1800" dirty="0" smtClean="0">
                <a:solidFill>
                  <a:schemeClr val="bg2"/>
                </a:solidFill>
                <a:latin typeface="+mj-lt"/>
              </a:rPr>
              <a:t>一</a:t>
            </a:r>
            <a:r>
              <a:rPr lang="en-US" altLang="zh-TW" sz="1800" dirty="0" err="1" smtClean="0">
                <a:solidFill>
                  <a:schemeClr val="bg2"/>
                </a:solidFill>
                <a:latin typeface="+mj-lt"/>
              </a:rPr>
              <a:t>指令都應該是基本且能透過紙筆加以</a:t>
            </a:r>
            <a:r>
              <a:rPr lang="zh-TW" altLang="en-US" sz="1800" dirty="0" smtClean="0">
                <a:solidFill>
                  <a:schemeClr val="bg2"/>
                </a:solidFill>
                <a:latin typeface="+mj-lt"/>
              </a:rPr>
              <a:t>實現。每一運算除了明確外，還必須是可行的</a:t>
            </a:r>
            <a:r>
              <a:rPr lang="en-US" altLang="zh-TW" sz="1800" dirty="0" smtClean="0">
                <a:solidFill>
                  <a:schemeClr val="bg2"/>
                </a:solidFill>
                <a:latin typeface="+mj-lt"/>
              </a:rPr>
              <a:t>。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TW" altLang="en-US" dirty="0" smtClean="0">
                <a:solidFill>
                  <a:schemeClr val="bg2"/>
                </a:solidFill>
                <a:latin typeface="+mj-lt"/>
              </a:rPr>
              <a:t>在開發大型電腦系統中，設計有效率的演算法扮演關鍵性的角色。</a:t>
            </a:r>
            <a:endParaRPr lang="en-US" altLang="zh-TW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6886A6-08F6-483C-A272-8C37D44D5119}" type="slidenum">
              <a:rPr lang="zh-TW" altLang="en-US" smtClean="0"/>
              <a:pPr/>
              <a:t>6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335314"/>
            <a:ext cx="8153400" cy="5081361"/>
          </a:xfrm>
        </p:spPr>
        <p:txBody>
          <a:bodyPr/>
          <a:lstStyle/>
          <a:p>
            <a:pPr eaLnBrk="1" hangingPunct="1">
              <a:buSzPct val="100000"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Definition: [Theta] </a:t>
            </a:r>
          </a:p>
          <a:p>
            <a:pPr lvl="1" eaLnBrk="1" hangingPunct="1">
              <a:defRPr/>
            </a:pPr>
            <a:r>
              <a:rPr lang="en-US" altLang="zh-TW" i="1" dirty="0" smtClean="0">
                <a:solidFill>
                  <a:srgbClr val="0808AE"/>
                </a:solidFill>
              </a:rPr>
              <a:t>f</a:t>
            </a:r>
            <a:r>
              <a:rPr lang="en-US" altLang="zh-TW" dirty="0" smtClean="0">
                <a:solidFill>
                  <a:srgbClr val="0808AE"/>
                </a:solidFill>
              </a:rPr>
              <a:t>(</a:t>
            </a:r>
            <a:r>
              <a:rPr lang="en-US" altLang="zh-TW" i="1" dirty="0" smtClean="0">
                <a:solidFill>
                  <a:srgbClr val="0808AE"/>
                </a:solidFill>
              </a:rPr>
              <a:t>n</a:t>
            </a:r>
            <a:r>
              <a:rPr lang="en-US" altLang="zh-TW" dirty="0" smtClean="0">
                <a:solidFill>
                  <a:srgbClr val="0808AE"/>
                </a:solidFill>
              </a:rPr>
              <a:t>) = 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(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))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  <a:sym typeface="Symbol" pitchFamily="18" charset="2"/>
              </a:rPr>
              <a:t>iff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there exist positive constants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TW" i="1" baseline="-25000" dirty="0" smtClean="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,c</a:t>
            </a:r>
            <a:r>
              <a:rPr lang="en-US" altLang="zh-TW" i="1" baseline="-25000" dirty="0" smtClean="0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and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i="1" baseline="-25000" dirty="0" smtClean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 </a:t>
            </a:r>
            <a:b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</a:b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such that 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c</a:t>
            </a:r>
            <a:r>
              <a:rPr lang="en-US" altLang="zh-TW" i="1" baseline="-25000" dirty="0" smtClean="0">
                <a:solidFill>
                  <a:srgbClr val="0808AE"/>
                </a:solidFill>
                <a:sym typeface="Symbol" pitchFamily="18" charset="2"/>
              </a:rPr>
              <a:t>1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)  &lt;=  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f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)  &lt;=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 c</a:t>
            </a:r>
            <a:r>
              <a:rPr lang="en-US" altLang="zh-TW" i="1" baseline="-25000" dirty="0" smtClean="0">
                <a:solidFill>
                  <a:srgbClr val="0808AE"/>
                </a:solidFill>
                <a:sym typeface="Symbol" pitchFamily="18" charset="2"/>
              </a:rPr>
              <a:t>2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0808AE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0808AE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 for all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, 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 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&gt;=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i="1" baseline="-25000" dirty="0" smtClean="0">
                <a:solidFill>
                  <a:schemeClr val="bg2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.</a:t>
            </a:r>
          </a:p>
          <a:p>
            <a:pPr lvl="1" eaLnBrk="1" hangingPunct="1">
              <a:defRPr/>
            </a:pP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  <a:sym typeface="Symbol" pitchFamily="18" charset="2"/>
              </a:rPr>
              <a:t>) is both an upper and lower bound on </a:t>
            </a:r>
            <a:r>
              <a:rPr lang="en-US" altLang="zh-TW" i="1" dirty="0" smtClean="0">
                <a:solidFill>
                  <a:schemeClr val="bg2"/>
                </a:solidFill>
              </a:rPr>
              <a:t>f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), that is </a:t>
            </a:r>
            <a:r>
              <a:rPr lang="en-US" altLang="zh-TW" dirty="0" smtClean="0">
                <a:solidFill>
                  <a:srgbClr val="0808AE"/>
                </a:solidFill>
              </a:rPr>
              <a:t>the average case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</a:p>
          <a:p>
            <a:pPr marL="354013" lvl="2" indent="-354013" eaLnBrk="1" hangingPunct="1"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Examples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3n + 2 =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zh-TW" sz="2000" dirty="0" smtClean="0">
                <a:solidFill>
                  <a:srgbClr val="FF0000"/>
                </a:solidFill>
              </a:rPr>
              <a:t>(n) </a:t>
            </a:r>
          </a:p>
          <a:p>
            <a:pPr marL="728663" lvl="3" eaLnBrk="1" hangingPunct="1">
              <a:buFont typeface="Times New Roman" pitchFamily="18" charset="0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3n ≦ 3n + 2 ≦ 4n, for all n &gt;= 2,  3n + 2 =   (n)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100n + 6 =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zh-TW" sz="2000" dirty="0" smtClean="0">
                <a:solidFill>
                  <a:srgbClr val="FF0000"/>
                </a:solidFill>
              </a:rPr>
              <a:t>(n) 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100n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≦</a:t>
            </a:r>
            <a:r>
              <a:rPr lang="en-US" altLang="zh-TW" sz="2000" dirty="0" smtClean="0">
                <a:solidFill>
                  <a:schemeClr val="bg2"/>
                </a:solidFill>
              </a:rPr>
              <a:t>100n + 6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≦</a:t>
            </a:r>
            <a:r>
              <a:rPr lang="en-US" altLang="zh-TW" sz="2000" dirty="0" smtClean="0">
                <a:solidFill>
                  <a:schemeClr val="bg2"/>
                </a:solidFill>
              </a:rPr>
              <a:t> 101n,  for all n ≧ 10,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100n + 6 = (n)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000" dirty="0" smtClean="0">
                <a:solidFill>
                  <a:srgbClr val="FF0000"/>
                </a:solidFill>
              </a:rPr>
              <a:t>10n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 + 4n + 2 =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altLang="zh-TW" sz="2000" dirty="0" smtClean="0">
                <a:solidFill>
                  <a:srgbClr val="FF0000"/>
                </a:solidFill>
              </a:rPr>
              <a:t>(n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10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≦ </a:t>
            </a: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+ 4n + 2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≦</a:t>
            </a:r>
            <a:r>
              <a:rPr lang="en-US" altLang="zh-TW" sz="2000" dirty="0" smtClean="0">
                <a:solidFill>
                  <a:schemeClr val="bg2"/>
                </a:solidFill>
              </a:rPr>
              <a:t> 11n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≧ 5,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+4n+2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 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</a:p>
          <a:p>
            <a:pPr marL="811213" lvl="3" indent="-354013" eaLnBrk="1" hangingPunct="1">
              <a:buFont typeface="Wingdings" pitchFamily="2" charset="2"/>
              <a:buChar char="Ø"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f(n) =</a:t>
            </a:r>
            <a:r>
              <a:rPr lang="en-US" altLang="zh-TW" sz="2000" dirty="0" smtClean="0">
                <a:solidFill>
                  <a:srgbClr val="FF0000"/>
                </a:solidFill>
              </a:rPr>
              <a:t> 1000n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 + 100n - 6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= </a:t>
            </a:r>
            <a:r>
              <a:rPr lang="en-US" altLang="zh-TW" sz="2000" dirty="0" smtClean="0">
                <a:solidFill>
                  <a:srgbClr val="FF0000"/>
                </a:solidFill>
              </a:rPr>
              <a:t>(n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 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1000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 ≦ </a:t>
            </a:r>
            <a:r>
              <a:rPr lang="en-US" altLang="zh-TW" sz="2000" dirty="0" smtClean="0">
                <a:solidFill>
                  <a:schemeClr val="bg2"/>
                </a:solidFill>
              </a:rPr>
              <a:t>1000n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+ 100n - 6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≦</a:t>
            </a:r>
            <a:r>
              <a:rPr lang="en-US" altLang="zh-TW" sz="2000" dirty="0" smtClean="0">
                <a:solidFill>
                  <a:schemeClr val="bg2"/>
                </a:solidFill>
              </a:rPr>
              <a:t> 1001n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≧ 100, 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1000n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+ 100n - 6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(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olidFill>
                  <a:schemeClr val="bg2"/>
                </a:solidFill>
              </a:rPr>
              <a:t/>
            </a:r>
            <a:br>
              <a:rPr lang="en-US" altLang="zh-TW" dirty="0" smtClean="0">
                <a:solidFill>
                  <a:schemeClr val="bg2"/>
                </a:solidFill>
              </a:rPr>
            </a:br>
            <a:endParaRPr lang="en-US" altLang="zh-TW" dirty="0" smtClean="0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TW" altLang="zh-TW" dirty="0" smtClean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706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05946A-EE3C-4A31-ADDD-7282405E498D}" type="slidenum">
              <a:rPr lang="zh-TW" altLang="en-US" smtClean="0"/>
              <a:pPr/>
              <a:t>60</a:t>
            </a:fld>
            <a:endParaRPr lang="en-US" altLang="zh-TW" smtClean="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36588" y="393700"/>
            <a:ext cx="79549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TW" altLang="en-US" b="1" u="sng" dirty="0">
                <a:ea typeface="標楷體" panose="03000509000000000000" pitchFamily="65" charset="-120"/>
                <a:cs typeface="Times New Roman" panose="02020603050405020304" pitchFamily="18" charset="0"/>
              </a:rPr>
              <a:t>複雜度的漸近式表示</a:t>
            </a:r>
            <a:r>
              <a:rPr kumimoji="0" lang="zh-TW" altLang="en-US" b="1" u="sng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法 </a:t>
            </a:r>
            <a:r>
              <a:rPr kumimoji="0" lang="en-US" altLang="zh-TW" b="1" u="sng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en-US" altLang="zh-TW" b="1" u="sng" dirty="0">
                <a:ea typeface="標楷體" panose="03000509000000000000" pitchFamily="65" charset="-120"/>
                <a:cs typeface="Times New Roman" panose="02020603050405020304" pitchFamily="18" charset="0"/>
                <a:sym typeface="Symbol" pitchFamily="18" charset="2"/>
              </a:rPr>
              <a:t>)</a:t>
            </a:r>
            <a:endParaRPr kumimoji="0" lang="zh-TW" altLang="en-US" b="1" u="sng" dirty="0">
              <a:ea typeface="標楷體" panose="03000509000000000000" pitchFamily="65" charset="-12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438275"/>
            <a:ext cx="8016875" cy="3694113"/>
          </a:xfrm>
        </p:spPr>
        <p:txBody>
          <a:bodyPr/>
          <a:lstStyle/>
          <a:p>
            <a:pPr marL="354013" lvl="2" indent="-354013" eaLnBrk="1" hangingPunct="1"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400" dirty="0" smtClean="0">
                <a:solidFill>
                  <a:srgbClr val="FF0000"/>
                </a:solidFill>
              </a:rPr>
              <a:t>3n + 2 =  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(n) = (n) =  (n)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3n + 2 &lt;= 4n, for all n &gt;= 2,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3n + 2 = (n)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3n + 2 &gt;= 3n, for all n &gt;= 1, 3n + 2 = (n) 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3n &lt;= 3n + 2 &lt;= 4n, for all n &gt;= 2,  3n + 2 =  (n)</a:t>
            </a:r>
          </a:p>
          <a:p>
            <a:pPr lvl="3" eaLnBrk="1" hangingPunct="1">
              <a:buFontTx/>
              <a:buNone/>
              <a:defRPr/>
            </a:pPr>
            <a:endParaRPr lang="en-US" altLang="zh-TW" sz="2000" dirty="0" smtClean="0">
              <a:solidFill>
                <a:schemeClr val="bg2"/>
              </a:solidFill>
            </a:endParaRPr>
          </a:p>
          <a:p>
            <a:pPr marL="354013" lvl="2" indent="-354013" eaLnBrk="1" hangingPunct="1">
              <a:buFont typeface="Wingdings" pitchFamily="2" charset="2"/>
              <a:buChar char="q"/>
              <a:defRPr/>
            </a:pPr>
            <a:r>
              <a:rPr lang="en-US" altLang="zh-TW" sz="2400" dirty="0" smtClean="0">
                <a:solidFill>
                  <a:schemeClr val="bg2"/>
                </a:solidFill>
              </a:rPr>
              <a:t>f(n) = </a:t>
            </a:r>
            <a:r>
              <a:rPr lang="en-US" altLang="zh-TW" sz="2400" dirty="0" smtClean="0">
                <a:solidFill>
                  <a:srgbClr val="FF0000"/>
                </a:solidFill>
              </a:rPr>
              <a:t>10n</a:t>
            </a:r>
            <a:r>
              <a:rPr lang="en-US" altLang="zh-TW" sz="2400" baseline="300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>
                <a:solidFill>
                  <a:srgbClr val="FF0000"/>
                </a:solidFill>
              </a:rPr>
              <a:t>+ 4n + 2 = 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(</a:t>
            </a:r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) = (</a:t>
            </a:r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) = (</a:t>
            </a:r>
            <a:r>
              <a:rPr lang="en-US" altLang="zh-TW" sz="2000" dirty="0" smtClean="0">
                <a:solidFill>
                  <a:srgbClr val="FF0000"/>
                </a:solidFill>
              </a:rPr>
              <a:t>n</a:t>
            </a:r>
            <a:r>
              <a:rPr lang="en-US" altLang="zh-TW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lang="en-US" altLang="zh-TW" sz="2000" dirty="0" smtClean="0">
                <a:solidFill>
                  <a:schemeClr val="bg2"/>
                </a:solidFill>
              </a:rPr>
              <a:t>	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+ 4n + 2 &lt;= 11n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&gt;= 5,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+ 4n + 2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(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+ 4n + 2 &gt;=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10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&gt;= 1,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 </a:t>
            </a:r>
            <a:r>
              <a:rPr lang="en-US" altLang="zh-TW" sz="2000" dirty="0" smtClean="0">
                <a:solidFill>
                  <a:schemeClr val="bg2"/>
                </a:solidFill>
              </a:rPr>
              <a:t>+ 4n + 2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 (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  <a:endParaRPr lang="en-US" altLang="zh-TW" sz="2000" dirty="0" smtClean="0">
              <a:solidFill>
                <a:schemeClr val="bg2"/>
              </a:solidFill>
            </a:endParaRPr>
          </a:p>
          <a:p>
            <a:pPr marL="728663" lvl="3" eaLnBrk="1" hangingPunct="1">
              <a:buFontTx/>
              <a:buNone/>
              <a:defRPr/>
            </a:pPr>
            <a:r>
              <a:rPr lang="en-US" altLang="zh-TW" sz="2000" b="1" dirty="0" smtClean="0">
                <a:solidFill>
                  <a:srgbClr val="00B050"/>
                </a:solidFill>
              </a:rPr>
              <a:t>10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  &lt;= 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+4n+2 &lt;= 11n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, for all n &gt;= 5,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 </a:t>
            </a:r>
            <a:r>
              <a:rPr lang="en-US" altLang="zh-TW" sz="2000" dirty="0" smtClean="0">
                <a:solidFill>
                  <a:schemeClr val="bg2"/>
                </a:solidFill>
              </a:rPr>
              <a:t>10n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</a:rPr>
              <a:t>+4n+2 = 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 (</a:t>
            </a:r>
            <a:r>
              <a:rPr lang="en-US" altLang="zh-TW" sz="2000" dirty="0" smtClean="0">
                <a:solidFill>
                  <a:schemeClr val="bg2"/>
                </a:solidFill>
              </a:rPr>
              <a:t>n</a:t>
            </a:r>
            <a:r>
              <a:rPr lang="en-US" altLang="zh-TW" sz="2000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sz="2000" dirty="0" smtClean="0">
                <a:solidFill>
                  <a:schemeClr val="bg2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716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BDE88A-C93D-4036-A6FC-8FAE486C52FA}" type="slidenum">
              <a:rPr lang="zh-TW" altLang="en-US" smtClean="0"/>
              <a:pPr/>
              <a:t>61</a:t>
            </a:fld>
            <a:endParaRPr lang="en-US" altLang="zh-TW" smtClean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36588" y="393700"/>
            <a:ext cx="79549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TW" b="1" u="sng" dirty="0"/>
              <a:t>Examples</a:t>
            </a:r>
            <a:endParaRPr lang="zh-TW" altLang="en-US" b="1" u="sng" dirty="0">
              <a:latin typeface="標楷體" pitchFamily="65" charset="-120"/>
              <a:ea typeface="標楷體" pitchFamily="65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標題 1"/>
          <p:cNvSpPr>
            <a:spLocks noGrp="1"/>
          </p:cNvSpPr>
          <p:nvPr>
            <p:ph type="title"/>
          </p:nvPr>
        </p:nvSpPr>
        <p:spPr>
          <a:xfrm>
            <a:off x="792844" y="419100"/>
            <a:ext cx="7772400" cy="700088"/>
          </a:xfrm>
        </p:spPr>
        <p:txBody>
          <a:bodyPr/>
          <a:lstStyle/>
          <a:p>
            <a:r>
              <a:rPr lang="en-US" altLang="zh-TW" sz="4400" dirty="0" smtClean="0"/>
              <a:t>Theorems</a:t>
            </a:r>
            <a:endParaRPr lang="zh-TW" altLang="en-US" sz="4400" dirty="0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6DE1E6-B17B-4D4C-BA65-46268EFADF37}" type="slidenum">
              <a:rPr lang="zh-TW" altLang="en-US" smtClean="0"/>
              <a:pPr/>
              <a:t>62</a:t>
            </a:fld>
            <a:endParaRPr lang="en-US" altLang="zh-TW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725613" y="2876550"/>
          <a:ext cx="64897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2565360" imgH="431640" progId="Equation.3">
                  <p:embed/>
                </p:oleObj>
              </mc:Choice>
              <mc:Fallback>
                <p:oleObj name="Equation" r:id="rId3" imgW="25653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876550"/>
                        <a:ext cx="64897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850900" y="1350963"/>
            <a:ext cx="7772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buFont typeface="Wingdings" pitchFamily="2" charset="2"/>
              <a:buChar char="q"/>
            </a:pPr>
            <a:r>
              <a:rPr kumimoji="0" lang="en-US" altLang="zh-TW" sz="2400">
                <a:sym typeface="Symbol" pitchFamily="18" charset="2"/>
              </a:rPr>
              <a:t>If </a:t>
            </a:r>
            <a:r>
              <a:rPr kumimoji="0" lang="en-US" altLang="zh-TW" sz="2400" i="1">
                <a:sym typeface="Symbol" pitchFamily="18" charset="2"/>
              </a:rPr>
              <a:t>f</a:t>
            </a:r>
            <a:r>
              <a:rPr kumimoji="0" lang="en-US" altLang="zh-TW" sz="2400">
                <a:sym typeface="Symbol" pitchFamily="18" charset="2"/>
              </a:rPr>
              <a:t>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>
                <a:sym typeface="Symbol" pitchFamily="18" charset="2"/>
              </a:rPr>
              <a:t>) = </a:t>
            </a:r>
            <a:r>
              <a:rPr kumimoji="0" lang="en-US" altLang="zh-TW" sz="2400" i="1">
                <a:sym typeface="Symbol" pitchFamily="18" charset="2"/>
              </a:rPr>
              <a:t>a</a:t>
            </a:r>
            <a:r>
              <a:rPr kumimoji="0" lang="en-US" altLang="zh-TW" sz="2400" i="1" baseline="-25000">
                <a:sym typeface="Symbol" pitchFamily="18" charset="2"/>
              </a:rPr>
              <a:t>m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 i="1" baseline="30000">
                <a:sym typeface="Symbol" pitchFamily="18" charset="2"/>
              </a:rPr>
              <a:t>m</a:t>
            </a:r>
            <a:r>
              <a:rPr kumimoji="0" lang="en-US" altLang="zh-TW" sz="2400">
                <a:sym typeface="Symbol" pitchFamily="18" charset="2"/>
              </a:rPr>
              <a:t> + … + </a:t>
            </a:r>
            <a:r>
              <a:rPr kumimoji="0" lang="en-US" altLang="zh-TW" sz="2400" i="1">
                <a:sym typeface="Symbol" pitchFamily="18" charset="2"/>
              </a:rPr>
              <a:t>a</a:t>
            </a:r>
            <a:r>
              <a:rPr kumimoji="0" lang="en-US" altLang="zh-TW" sz="2400" i="1" baseline="-25000">
                <a:sym typeface="Symbol" pitchFamily="18" charset="2"/>
              </a:rPr>
              <a:t>1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>
                <a:sym typeface="Symbol" pitchFamily="18" charset="2"/>
              </a:rPr>
              <a:t> + </a:t>
            </a:r>
            <a:r>
              <a:rPr kumimoji="0" lang="en-US" altLang="zh-TW" sz="2400" i="1">
                <a:sym typeface="Symbol" pitchFamily="18" charset="2"/>
              </a:rPr>
              <a:t>a</a:t>
            </a:r>
            <a:r>
              <a:rPr kumimoji="0" lang="en-US" altLang="zh-TW" sz="2400" i="1" baseline="-25000">
                <a:sym typeface="Symbol" pitchFamily="18" charset="2"/>
              </a:rPr>
              <a:t>0  </a:t>
            </a:r>
            <a:r>
              <a:rPr kumimoji="0" lang="en-US" altLang="zh-TW" sz="2400">
                <a:sym typeface="Symbol" pitchFamily="18" charset="2"/>
              </a:rPr>
              <a:t>and </a:t>
            </a:r>
            <a:r>
              <a:rPr kumimoji="0" lang="en-US" altLang="zh-TW" sz="2400" i="1">
                <a:sym typeface="Symbol" pitchFamily="18" charset="2"/>
              </a:rPr>
              <a:t>a</a:t>
            </a:r>
            <a:r>
              <a:rPr kumimoji="0" lang="en-US" altLang="zh-TW" sz="2400" i="1" baseline="-25000">
                <a:sym typeface="Symbol" pitchFamily="18" charset="2"/>
              </a:rPr>
              <a:t>m</a:t>
            </a:r>
            <a:r>
              <a:rPr kumimoji="0" lang="en-US" altLang="zh-TW" sz="2400">
                <a:sym typeface="Symbol" pitchFamily="18" charset="2"/>
              </a:rPr>
              <a:t> &gt; 0, </a:t>
            </a:r>
            <a:br>
              <a:rPr kumimoji="0" lang="en-US" altLang="zh-TW" sz="2400">
                <a:sym typeface="Symbol" pitchFamily="18" charset="2"/>
              </a:rPr>
            </a:br>
            <a:r>
              <a:rPr kumimoji="0" lang="en-US" altLang="zh-TW" sz="2400">
                <a:sym typeface="Symbol" pitchFamily="18" charset="2"/>
              </a:rPr>
              <a:t>then </a:t>
            </a:r>
            <a:r>
              <a:rPr kumimoji="0" lang="en-US" altLang="zh-TW" sz="2400" i="1">
                <a:sym typeface="Symbol" pitchFamily="18" charset="2"/>
              </a:rPr>
              <a:t>f</a:t>
            </a:r>
            <a:r>
              <a:rPr kumimoji="0" lang="en-US" altLang="zh-TW" sz="2400">
                <a:sym typeface="Symbol" pitchFamily="18" charset="2"/>
              </a:rPr>
              <a:t>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>
                <a:sym typeface="Symbol" pitchFamily="18" charset="2"/>
              </a:rPr>
              <a:t>) = (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 i="1" baseline="30000">
                <a:sym typeface="Symbol" pitchFamily="18" charset="2"/>
              </a:rPr>
              <a:t>m</a:t>
            </a:r>
            <a:r>
              <a:rPr kumimoji="0" lang="en-US" altLang="zh-TW" sz="2400">
                <a:sym typeface="Symbol" pitchFamily="18" charset="2"/>
              </a:rPr>
              <a:t>),  </a:t>
            </a:r>
            <a:r>
              <a:rPr kumimoji="0" lang="en-US" altLang="zh-TW" sz="2400" i="1">
                <a:sym typeface="Symbol" pitchFamily="18" charset="2"/>
              </a:rPr>
              <a:t>f</a:t>
            </a:r>
            <a:r>
              <a:rPr kumimoji="0" lang="en-US" altLang="zh-TW" sz="2400">
                <a:sym typeface="Symbol" pitchFamily="18" charset="2"/>
              </a:rPr>
              <a:t>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>
                <a:sym typeface="Symbol" pitchFamily="18" charset="2"/>
              </a:rPr>
              <a:t>) =  (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 i="1" baseline="30000">
                <a:sym typeface="Symbol" pitchFamily="18" charset="2"/>
              </a:rPr>
              <a:t>m</a:t>
            </a:r>
            <a:r>
              <a:rPr kumimoji="0" lang="en-US" altLang="zh-TW" sz="2400">
                <a:sym typeface="Symbol" pitchFamily="18" charset="2"/>
              </a:rPr>
              <a:t>),  and </a:t>
            </a:r>
            <a:r>
              <a:rPr kumimoji="0" lang="en-US" altLang="zh-TW" sz="2400" i="1">
                <a:sym typeface="Symbol" pitchFamily="18" charset="2"/>
              </a:rPr>
              <a:t>f</a:t>
            </a:r>
            <a:r>
              <a:rPr kumimoji="0" lang="en-US" altLang="zh-TW" sz="2400">
                <a:sym typeface="Symbol" pitchFamily="18" charset="2"/>
              </a:rPr>
              <a:t>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>
                <a:sym typeface="Symbol" pitchFamily="18" charset="2"/>
              </a:rPr>
              <a:t>) = (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 i="1" baseline="30000">
                <a:sym typeface="Symbol" pitchFamily="18" charset="2"/>
              </a:rPr>
              <a:t>m</a:t>
            </a:r>
            <a:r>
              <a:rPr kumimoji="0" lang="en-US" altLang="zh-TW" sz="2400">
                <a:sym typeface="Symbol" pitchFamily="18" charset="2"/>
              </a:rPr>
              <a:t>)</a:t>
            </a:r>
          </a:p>
          <a:p>
            <a:pPr marL="900113" lvl="1" indent="-442913">
              <a:buFont typeface="Wingdings" pitchFamily="2" charset="2"/>
              <a:buChar char="Ø"/>
            </a:pPr>
            <a:endParaRPr kumimoji="0" lang="en-US" altLang="zh-TW" sz="2000">
              <a:sym typeface="Symbol" pitchFamily="18" charset="2"/>
            </a:endParaRPr>
          </a:p>
          <a:p>
            <a:pPr marL="900113" lvl="1" indent="-442913">
              <a:buFont typeface="Wingdings" pitchFamily="2" charset="2"/>
              <a:buChar char="Ø"/>
            </a:pPr>
            <a:r>
              <a:rPr kumimoji="0" lang="en-US" altLang="zh-TW" sz="2400">
                <a:sym typeface="Symbol" pitchFamily="18" charset="2"/>
              </a:rPr>
              <a:t>For n≧ 1</a:t>
            </a:r>
          </a:p>
          <a:p>
            <a:pPr marL="900113" lvl="1" indent="-442913">
              <a:buFont typeface="Wingdings" pitchFamily="2" charset="2"/>
              <a:buChar char="Ø"/>
            </a:pPr>
            <a:endParaRPr kumimoji="0" lang="en-US" altLang="zh-TW" sz="2400">
              <a:sym typeface="Symbol" pitchFamily="18" charset="2"/>
            </a:endParaRPr>
          </a:p>
          <a:p>
            <a:pPr marL="900113" lvl="1" indent="-442913">
              <a:buFont typeface="Wingdings" pitchFamily="2" charset="2"/>
              <a:buChar char="Ø"/>
            </a:pPr>
            <a:endParaRPr kumimoji="0" lang="en-US" altLang="zh-TW" sz="2400">
              <a:sym typeface="Symbol" pitchFamily="18" charset="2"/>
            </a:endParaRPr>
          </a:p>
          <a:p>
            <a:pPr marL="900113" lvl="1" indent="-442913">
              <a:buFont typeface="Wingdings" pitchFamily="2" charset="2"/>
              <a:buChar char="Ø"/>
            </a:pPr>
            <a:endParaRPr kumimoji="0" lang="en-US" altLang="zh-TW" sz="2400">
              <a:sym typeface="Symbol" pitchFamily="18" charset="2"/>
            </a:endParaRPr>
          </a:p>
          <a:p>
            <a:pPr marL="900113" lvl="1" indent="-442913"/>
            <a:r>
              <a:rPr kumimoji="0" lang="en-US" altLang="zh-TW" sz="2400">
                <a:sym typeface="Symbol" pitchFamily="18" charset="2"/>
              </a:rPr>
              <a:t>     </a:t>
            </a:r>
            <a:r>
              <a:rPr kumimoji="0" lang="en-US" altLang="zh-TW" sz="2400" i="1">
                <a:sym typeface="Symbol" pitchFamily="18" charset="2"/>
              </a:rPr>
              <a:t>f</a:t>
            </a:r>
            <a:r>
              <a:rPr kumimoji="0" lang="en-US" altLang="zh-TW" sz="2400">
                <a:sym typeface="Symbol" pitchFamily="18" charset="2"/>
              </a:rPr>
              <a:t>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>
                <a:sym typeface="Symbol" pitchFamily="18" charset="2"/>
              </a:rPr>
              <a:t>) = (</a:t>
            </a:r>
            <a:r>
              <a:rPr kumimoji="0" lang="en-US" altLang="zh-TW" sz="2400" i="1">
                <a:sym typeface="Symbol" pitchFamily="18" charset="2"/>
              </a:rPr>
              <a:t>n</a:t>
            </a:r>
            <a:r>
              <a:rPr kumimoji="0" lang="en-US" altLang="zh-TW" sz="2400" i="1" baseline="30000">
                <a:sym typeface="Symbol" pitchFamily="18" charset="2"/>
              </a:rPr>
              <a:t>m</a:t>
            </a:r>
            <a:r>
              <a:rPr kumimoji="0" lang="en-US" altLang="zh-TW" sz="2400">
                <a:sym typeface="Symbol" pitchFamily="18" charset="2"/>
              </a:rPr>
              <a:t>)</a:t>
            </a:r>
          </a:p>
          <a:p>
            <a:pPr marL="900113" lvl="1" indent="-442913"/>
            <a:endParaRPr kumimoji="0" lang="en-US" altLang="zh-TW" sz="2400">
              <a:sym typeface="Symbol" pitchFamily="18" charset="2"/>
            </a:endParaRPr>
          </a:p>
          <a:p>
            <a:pPr marL="900113" lvl="1" indent="-442913">
              <a:buFont typeface="Wingdings" pitchFamily="2" charset="2"/>
              <a:buChar char="Ø"/>
            </a:pPr>
            <a:r>
              <a:rPr kumimoji="0" lang="zh-TW" altLang="en-US" sz="2400">
                <a:latin typeface="標楷體" pitchFamily="65" charset="-120"/>
                <a:ea typeface="標楷體" pitchFamily="65" charset="-120"/>
              </a:rPr>
              <a:t>忽略低項及忽略常數係數</a:t>
            </a:r>
            <a:endParaRPr kumimoji="0" lang="en-US" altLang="zh-TW" sz="2400">
              <a:latin typeface="標楷體" pitchFamily="65" charset="-120"/>
              <a:ea typeface="標楷體" pitchFamily="65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4400" dirty="0" smtClean="0">
                <a:solidFill>
                  <a:srgbClr val="090230"/>
                </a:solidFill>
                <a:latin typeface="+mn-lt"/>
                <a:cs typeface="+mn-cs"/>
              </a:rPr>
              <a:t>時間複雜度</a:t>
            </a:r>
            <a:endParaRPr lang="zh-TW" altLang="en-US" sz="4400" dirty="0"/>
          </a:p>
        </p:txBody>
      </p:sp>
      <p:sp>
        <p:nvSpPr>
          <p:cNvPr id="7270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F62A8-F948-467D-BED8-B92C2EF84B01}" type="slidenum">
              <a:rPr lang="zh-TW" altLang="en-US" smtClean="0"/>
              <a:pPr/>
              <a:t>63</a:t>
            </a:fld>
            <a:endParaRPr lang="en-US" altLang="zh-TW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預估演算法的時間複雜度時，常常因該演算法對於輸入資料排列具有強烈的關聯性，而將複雜度分為三種</a:t>
            </a:r>
            <a:r>
              <a:rPr lang="zh-TW" altLang="en-US" sz="24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情況。</a:t>
            </a:r>
            <a:endParaRPr lang="zh-TW" altLang="en-US" sz="2400" kern="0" dirty="0">
              <a:solidFill>
                <a:srgbClr val="090230"/>
              </a:solidFill>
              <a:latin typeface="+mn-lt"/>
              <a:ea typeface="標楷體" pitchFamily="65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TW" altLang="en-US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最佳</a:t>
            </a:r>
            <a:r>
              <a:rPr lang="zh-TW" altLang="en-US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狀況 </a:t>
            </a:r>
            <a:r>
              <a:rPr lang="en-US" altLang="zh-TW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(Best Case)</a:t>
            </a:r>
            <a:r>
              <a:rPr lang="zh-TW" altLang="en-US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：</a:t>
            </a:r>
            <a:r>
              <a:rPr kumimoji="0" lang="en-US" altLang="zh-TW" sz="2000" dirty="0" smtClean="0">
                <a:sym typeface="Symbol" pitchFamily="18" charset="2"/>
              </a:rPr>
              <a:t>(</a:t>
            </a:r>
            <a:r>
              <a:rPr kumimoji="0"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kumimoji="0" lang="en-US" altLang="zh-TW" sz="2000" dirty="0" smtClean="0">
                <a:sym typeface="Symbol" pitchFamily="18" charset="2"/>
              </a:rPr>
              <a:t>)</a:t>
            </a:r>
            <a:endParaRPr lang="zh-TW" altLang="en-US" sz="2000" kern="0" dirty="0">
              <a:latin typeface="+mn-lt"/>
              <a:ea typeface="標楷體" pitchFamily="65" charset="-120"/>
            </a:endParaRP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18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該演算法在完成工作時，可能的最少步驟。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TW" altLang="en-US" sz="20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最差</a:t>
            </a:r>
            <a:r>
              <a:rPr lang="zh-TW" altLang="en-US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狀況 </a:t>
            </a:r>
            <a:r>
              <a:rPr lang="en-US" altLang="zh-TW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(Worst Case)</a:t>
            </a:r>
            <a:r>
              <a:rPr lang="zh-TW" altLang="en-US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：</a:t>
            </a:r>
            <a:r>
              <a:rPr kumimoji="0"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+mn-lt"/>
                <a:ea typeface="標楷體" pitchFamily="65" charset="-120"/>
                <a:sym typeface="Symbol" pitchFamily="18" charset="2"/>
              </a:rPr>
              <a:t></a:t>
            </a:r>
            <a:r>
              <a:rPr kumimoji="0" lang="en-US" altLang="zh-TW" sz="2000" dirty="0" smtClean="0">
                <a:sym typeface="Symbol" pitchFamily="18" charset="2"/>
              </a:rPr>
              <a:t>)</a:t>
            </a:r>
            <a:endParaRPr lang="zh-TW" altLang="en-US" sz="2000" kern="0" dirty="0">
              <a:solidFill>
                <a:srgbClr val="090230"/>
              </a:solidFill>
              <a:latin typeface="+mn-lt"/>
              <a:ea typeface="標楷體" pitchFamily="65" charset="-120"/>
            </a:endParaRP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18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該演算法在完成工作時，可能的最多步驟。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TW" altLang="en-US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平均值 </a:t>
            </a:r>
            <a:r>
              <a:rPr lang="en-US" altLang="zh-TW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(Average)</a:t>
            </a:r>
            <a:r>
              <a:rPr lang="zh-TW" altLang="en-US" sz="2000" kern="0" dirty="0" smtClean="0">
                <a:solidFill>
                  <a:srgbClr val="090230"/>
                </a:solidFill>
                <a:latin typeface="+mn-lt"/>
                <a:ea typeface="標楷體" pitchFamily="65" charset="-120"/>
              </a:rPr>
              <a:t>：</a:t>
            </a:r>
            <a:r>
              <a:rPr kumimoji="0" lang="en-US" altLang="zh-TW" sz="2000" dirty="0" smtClean="0">
                <a:sym typeface="Symbol" pitchFamily="18" charset="2"/>
              </a:rPr>
              <a:t>(</a:t>
            </a:r>
            <a:r>
              <a:rPr kumimoji="0" lang="en-US" altLang="zh-TW" sz="2000" dirty="0" smtClean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kumimoji="0" lang="en-US" altLang="zh-TW" sz="2000" dirty="0" smtClean="0">
                <a:sym typeface="Symbol" pitchFamily="18" charset="2"/>
              </a:rPr>
              <a:t>)</a:t>
            </a:r>
            <a:endParaRPr lang="zh-TW" altLang="en-US" sz="2000" kern="0" dirty="0">
              <a:solidFill>
                <a:srgbClr val="090230"/>
              </a:solidFill>
              <a:latin typeface="+mn-lt"/>
              <a:ea typeface="標楷體" pitchFamily="65" charset="-120"/>
            </a:endParaRP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1800" kern="0" dirty="0">
                <a:solidFill>
                  <a:srgbClr val="090230"/>
                </a:solidFill>
                <a:latin typeface="+mn-lt"/>
                <a:ea typeface="標楷體" pitchFamily="65" charset="-120"/>
              </a:rPr>
              <a:t>該演算法完成工作的平均步驟。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endParaRPr lang="zh-TW" altLang="en-US" sz="2400" kern="0" dirty="0">
              <a:solidFill>
                <a:srgbClr val="090230"/>
              </a:solidFill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Time Complexity of Matrix Addition </a:t>
            </a:r>
            <a:r>
              <a:rPr lang="en-US" altLang="zh-TW" sz="2000" dirty="0" smtClean="0"/>
              <a:t>(Fig. 1.5)</a:t>
            </a:r>
            <a:endParaRPr lang="zh-TW" altLang="en-US" sz="3200" dirty="0" smtClean="0"/>
          </a:p>
        </p:txBody>
      </p:sp>
      <p:sp>
        <p:nvSpPr>
          <p:cNvPr id="7373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0E45B-AF35-46D1-9D58-C2492BC76285}" type="slidenum">
              <a:rPr lang="zh-TW" altLang="en-US" smtClean="0"/>
              <a:pPr/>
              <a:t>64</a:t>
            </a:fld>
            <a:endParaRPr lang="en-US" altLang="zh-TW" smtClean="0"/>
          </a:p>
        </p:txBody>
      </p:sp>
      <p:graphicFrame>
        <p:nvGraphicFramePr>
          <p:cNvPr id="617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87548"/>
              </p:ext>
            </p:extLst>
          </p:nvPr>
        </p:nvGraphicFramePr>
        <p:xfrm>
          <a:off x="822095" y="1498600"/>
          <a:ext cx="7989887" cy="3634105"/>
        </p:xfrm>
        <a:graphic>
          <a:graphicData uri="http://schemas.openxmlformats.org/drawingml/2006/table">
            <a:tbl>
              <a:tblPr/>
              <a:tblGrid>
                <a:gridCol w="46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marL="65360" marR="6536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Statement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360" marR="6536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漸近式複雜度</a:t>
                      </a:r>
                      <a:endParaRPr kumimoji="0" 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360" marR="6536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588">
                <a:tc>
                  <a:txBody>
                    <a:bodyPr/>
                    <a:lstStyle/>
                    <a:p>
                      <a:pPr marL="990600" marR="0" lvl="0" indent="-990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void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add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int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[][MAX_SIZE]…)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990600" marR="0" lvl="0" indent="-990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{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990600" marR="0" lvl="0" indent="-990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 </a:t>
                      </a: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int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,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990600" marR="0" lvl="0" indent="-990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 for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= 0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;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&lt;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rows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;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++)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990600" marR="0" lvl="0" indent="-990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    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for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(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= 0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;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&lt;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cols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;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++)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990600" marR="0" lvl="0" indent="-990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       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c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[</a:t>
                      </a:r>
                      <a:r>
                        <a:rPr kumimoji="0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][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] =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a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[</a:t>
                      </a:r>
                      <a:r>
                        <a:rPr kumimoji="0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][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] +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b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[</a:t>
                      </a:r>
                      <a:r>
                        <a:rPr kumimoji="0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i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][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j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]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990600" marR="0" lvl="0" indent="-990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}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360" marR="6536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0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0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0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rows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)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rows*cols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)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 rows*cols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)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0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marL="65360" marR="6536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Total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360" marR="6536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rows*cols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Arial" charset="0"/>
                        </a:rPr>
                        <a:t>)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360" marR="6536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Arial" charset="0"/>
                      </a:endParaRPr>
                    </a:p>
                  </a:txBody>
                  <a:tcPr marL="65360" marR="6536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50838" y="5338763"/>
            <a:ext cx="8461144" cy="83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2913" indent="-442913" eaLnBrk="0" hangingPunct="0">
              <a:buFont typeface="Wingdings" pitchFamily="2" charset="2"/>
              <a:buChar char="q"/>
              <a:defRPr/>
            </a:pPr>
            <a:r>
              <a:rPr kumimoji="0" lang="zh-TW" altLang="en-US" sz="2400" dirty="0">
                <a:latin typeface="+mn-lt"/>
                <a:ea typeface="標楷體" pitchFamily="65" charset="-120"/>
              </a:rPr>
              <a:t>一演算法不論有多少步驟，其整個演算法複雜度</a:t>
            </a:r>
            <a:r>
              <a:rPr kumimoji="0" lang="zh-TW" altLang="en-US" sz="2400" dirty="0" smtClean="0">
                <a:latin typeface="+mn-lt"/>
                <a:ea typeface="標楷體" pitchFamily="65" charset="-120"/>
              </a:rPr>
              <a:t>的 </a:t>
            </a:r>
            <a:r>
              <a:rPr kumimoji="0" lang="en-US" altLang="zh-TW" sz="2400" dirty="0" smtClean="0">
                <a:latin typeface="+mn-lt"/>
                <a:ea typeface="標楷體" pitchFamily="65" charset="-120"/>
              </a:rPr>
              <a:t>Big-Oh</a:t>
            </a:r>
            <a:r>
              <a:rPr kumimoji="0" lang="zh-TW" altLang="en-US" sz="2400" dirty="0">
                <a:latin typeface="+mn-lt"/>
                <a:ea typeface="標楷體" pitchFamily="65" charset="-120"/>
              </a:rPr>
              <a:t>函數是複雜度最高的那一步驟複雜度</a:t>
            </a:r>
            <a:r>
              <a:rPr kumimoji="0" lang="zh-TW" altLang="en-US" sz="2400" dirty="0" smtClean="0">
                <a:latin typeface="+mn-lt"/>
                <a:ea typeface="標楷體" pitchFamily="65" charset="-120"/>
              </a:rPr>
              <a:t>的 </a:t>
            </a:r>
            <a:r>
              <a:rPr kumimoji="0" lang="en-US" altLang="zh-TW" sz="2400" dirty="0" smtClean="0">
                <a:latin typeface="+mn-lt"/>
                <a:ea typeface="標楷體" pitchFamily="65" charset="-120"/>
              </a:rPr>
              <a:t>Big-Oh </a:t>
            </a:r>
            <a:r>
              <a:rPr kumimoji="0" lang="zh-TW" altLang="en-US" sz="2400" dirty="0" smtClean="0">
                <a:latin typeface="+mn-lt"/>
                <a:ea typeface="標楷體" pitchFamily="65" charset="-120"/>
              </a:rPr>
              <a:t>函數</a:t>
            </a:r>
            <a:r>
              <a:rPr kumimoji="0" lang="zh-TW" altLang="en-US" sz="2400" dirty="0">
                <a:latin typeface="+mn-lt"/>
                <a:ea typeface="標楷體" pitchFamily="65" charset="-12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28" y="526824"/>
            <a:ext cx="8250238" cy="76993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Time Complexity of Binary Search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1.7)</a:t>
            </a:r>
            <a:endParaRPr lang="zh-TW" alt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1592718"/>
            <a:ext cx="7956550" cy="5045075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</a:rPr>
              <a:t>binsearch</a:t>
            </a:r>
            <a:r>
              <a:rPr lang="en-US" altLang="zh-TW" dirty="0" smtClean="0">
                <a:solidFill>
                  <a:schemeClr val="bg2"/>
                </a:solidFill>
              </a:rPr>
              <a:t> (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list[],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left,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right){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/* search list[0]≦list[1]≦…≦list[n-1] for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searchnum</a:t>
            </a:r>
            <a:r>
              <a:rPr lang="en-US" altLang="zh-TW" sz="2000" dirty="0" smtClean="0">
                <a:solidFill>
                  <a:schemeClr val="bg2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bg2"/>
                </a:solidFill>
              </a:rPr>
              <a:t>      return its position if found, otherwise return -1      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    </a:t>
            </a:r>
            <a:r>
              <a:rPr lang="en-US" altLang="zh-TW" dirty="0" err="1" smtClean="0">
                <a:solidFill>
                  <a:schemeClr val="bg2"/>
                </a:solidFill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</a:rPr>
              <a:t> middle;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while (left &lt;= right) {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middle = (left + right) / 2;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switch (COMPARE (list[middle], </a:t>
            </a:r>
            <a:r>
              <a:rPr lang="en-US" altLang="zh-TW" dirty="0" err="1" smtClean="0">
                <a:solidFill>
                  <a:schemeClr val="bg2"/>
                </a:solidFill>
              </a:rPr>
              <a:t>secharnum</a:t>
            </a:r>
            <a:r>
              <a:rPr lang="en-US" altLang="zh-TW" dirty="0" smtClean="0">
                <a:solidFill>
                  <a:schemeClr val="bg2"/>
                </a:solidFill>
              </a:rPr>
              <a:t>)) {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case -1 : left = middle + 1;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case 0  : return middle;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     case 1  : right = middle - 1;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     }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}</a:t>
            </a:r>
            <a:br>
              <a:rPr lang="en-US" altLang="zh-TW" dirty="0" smtClean="0">
                <a:solidFill>
                  <a:schemeClr val="bg2"/>
                </a:solidFill>
              </a:rPr>
            </a:br>
            <a:r>
              <a:rPr lang="en-US" altLang="zh-TW" dirty="0" smtClean="0">
                <a:solidFill>
                  <a:schemeClr val="bg2"/>
                </a:solidFill>
              </a:rPr>
              <a:t>return -1;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3EEFA2-65ED-4FAA-BBAB-99C2307F926F}" type="slidenum">
              <a:rPr lang="zh-TW" altLang="en-US" smtClean="0"/>
              <a:pPr/>
              <a:t>65</a:t>
            </a:fld>
            <a:endParaRPr lang="en-US" altLang="zh-TW" smtClean="0"/>
          </a:p>
        </p:txBody>
      </p:sp>
      <p:sp>
        <p:nvSpPr>
          <p:cNvPr id="24581" name="矩形 5"/>
          <p:cNvSpPr>
            <a:spLocks noChangeArrowheads="1"/>
          </p:cNvSpPr>
          <p:nvPr/>
        </p:nvSpPr>
        <p:spPr bwMode="auto">
          <a:xfrm>
            <a:off x="1003300" y="3026832"/>
            <a:ext cx="7470775" cy="26765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25606" name="矩形 6"/>
          <p:cNvSpPr>
            <a:spLocks noChangeArrowheads="1"/>
          </p:cNvSpPr>
          <p:nvPr/>
        </p:nvSpPr>
        <p:spPr bwMode="auto">
          <a:xfrm>
            <a:off x="1460500" y="3707869"/>
            <a:ext cx="6754813" cy="1711325"/>
          </a:xfrm>
          <a:prstGeom prst="rect">
            <a:avLst/>
          </a:prstGeom>
          <a:noFill/>
          <a:ln w="19050" algn="ctr">
            <a:solidFill>
              <a:schemeClr val="accent1">
                <a:lumMod val="2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kumimoji="0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92800" y="6045204"/>
            <a:ext cx="1867794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=&gt; </a:t>
            </a:r>
            <a:r>
              <a:rPr lang="en-US" altLang="zh-TW" sz="2400" dirty="0" smtClean="0">
                <a:solidFill>
                  <a:srgbClr val="FF0000"/>
                </a:solidFill>
              </a:rPr>
              <a:t>O(log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92075"/>
            <a:ext cx="8097838" cy="7699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Recursive Permutation Generator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1.9)</a:t>
            </a:r>
            <a:endParaRPr lang="en-US" altLang="zh-TW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19126" y="881062"/>
            <a:ext cx="8097838" cy="5824537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void perm (char *list,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,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n){</a:t>
            </a:r>
          </a:p>
          <a:p>
            <a:pPr eaLnBrk="1" hangingPunct="1">
              <a:lnSpc>
                <a:spcPts val="24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/* generate all the permutations of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 to list[n]   */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err="1" smtClean="0">
                <a:solidFill>
                  <a:schemeClr val="bg2"/>
                </a:solidFill>
              </a:rPr>
              <a:t>int</a:t>
            </a:r>
            <a:r>
              <a:rPr lang="en-US" altLang="zh-TW" sz="2000" dirty="0" smtClean="0">
                <a:solidFill>
                  <a:schemeClr val="bg2"/>
                </a:solidFill>
              </a:rPr>
              <a:t> j, temp;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b="1" dirty="0" smtClean="0">
                <a:solidFill>
                  <a:schemeClr val="bg2"/>
                </a:solidFill>
              </a:rPr>
              <a:t>if</a:t>
            </a:r>
            <a:r>
              <a:rPr lang="en-US" altLang="zh-TW" sz="2000" dirty="0" smtClean="0">
                <a:solidFill>
                  <a:schemeClr val="bg2"/>
                </a:solidFill>
              </a:rPr>
              <a:t>  (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 = = n) {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for</a:t>
            </a:r>
            <a:r>
              <a:rPr lang="en-US" altLang="zh-TW" sz="2000" dirty="0" smtClean="0">
                <a:solidFill>
                  <a:schemeClr val="bg2"/>
                </a:solidFill>
              </a:rPr>
              <a:t> (j = 0; j &lt;= n; j++)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     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 (“%c”, list[j]);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printf</a:t>
            </a:r>
            <a:r>
              <a:rPr lang="en-US" altLang="zh-TW" sz="2000" dirty="0" smtClean="0">
                <a:solidFill>
                  <a:schemeClr val="bg2"/>
                </a:solidFill>
              </a:rPr>
              <a:t>(“     ”);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}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b="1" dirty="0" smtClean="0">
                <a:solidFill>
                  <a:schemeClr val="bg2"/>
                </a:solidFill>
              </a:rPr>
              <a:t>else</a:t>
            </a:r>
            <a:r>
              <a:rPr lang="en-US" altLang="zh-TW" sz="2000" dirty="0" smtClean="0">
                <a:solidFill>
                  <a:schemeClr val="bg2"/>
                </a:solidFill>
              </a:rPr>
              <a:t> {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/* 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 to list[n] has more than one permutation, generate these  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recursively   */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</a:t>
            </a:r>
            <a:r>
              <a:rPr lang="en-US" altLang="zh-TW" sz="2000" b="1" dirty="0" smtClean="0">
                <a:solidFill>
                  <a:schemeClr val="bg2"/>
                </a:solidFill>
              </a:rPr>
              <a:t>for</a:t>
            </a:r>
            <a:r>
              <a:rPr lang="en-US" altLang="zh-TW" sz="2000" dirty="0" smtClean="0">
                <a:solidFill>
                  <a:schemeClr val="bg2"/>
                </a:solidFill>
              </a:rPr>
              <a:t> (j = 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; j &lt;= n; j++)  {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     SWAP(list[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], list[j], temp);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     perm(list, i+1, n);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     SWAP(list[</a:t>
            </a:r>
            <a:r>
              <a:rPr lang="en-US" altLang="zh-TW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TW" sz="2000" dirty="0" smtClean="0">
                <a:solidFill>
                  <a:schemeClr val="bg2"/>
                </a:solidFill>
              </a:rPr>
              <a:t>], list[j], temp); 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     }</a:t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>}</a:t>
            </a:r>
          </a:p>
          <a:p>
            <a:pPr eaLnBrk="1" hangingPunct="1">
              <a:lnSpc>
                <a:spcPts val="24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859D0A-5E15-455B-8AEC-1B2DC8F65C05}" type="slidenum">
              <a:rPr lang="zh-TW" altLang="en-US" smtClean="0"/>
              <a:pPr/>
              <a:t>66</a:t>
            </a:fld>
            <a:endParaRPr lang="en-US" altLang="zh-TW" smtClean="0"/>
          </a:p>
        </p:txBody>
      </p:sp>
      <p:sp>
        <p:nvSpPr>
          <p:cNvPr id="32773" name="矩形 4"/>
          <p:cNvSpPr>
            <a:spLocks noChangeArrowheads="1"/>
          </p:cNvSpPr>
          <p:nvPr/>
        </p:nvSpPr>
        <p:spPr bwMode="auto">
          <a:xfrm>
            <a:off x="1299030" y="2188265"/>
            <a:ext cx="3997325" cy="590562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32774" name="矩形 5"/>
          <p:cNvSpPr>
            <a:spLocks noChangeArrowheads="1"/>
          </p:cNvSpPr>
          <p:nvPr/>
        </p:nvSpPr>
        <p:spPr bwMode="auto">
          <a:xfrm>
            <a:off x="1270002" y="4305516"/>
            <a:ext cx="3997325" cy="15589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59054" y="5930483"/>
            <a:ext cx="186734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=&gt; </a:t>
            </a:r>
            <a:r>
              <a:rPr lang="el-GR" altLang="zh-TW" sz="2400" dirty="0" smtClean="0">
                <a:solidFill>
                  <a:srgbClr val="FF0000"/>
                </a:solidFill>
              </a:rPr>
              <a:t>Θ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!))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92075"/>
            <a:ext cx="8097838" cy="7699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Time Complexity of Permutations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1.9)</a:t>
            </a:r>
            <a:endParaRPr lang="en-US" altLang="zh-TW" dirty="0" smtClean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821218" y="1335317"/>
            <a:ext cx="7895745" cy="3933371"/>
          </a:xfrm>
        </p:spPr>
        <p:txBody>
          <a:bodyPr/>
          <a:lstStyle/>
          <a:p>
            <a:r>
              <a:rPr lang="en-US" altLang="zh-TW" i="1" dirty="0" err="1" smtClean="0">
                <a:solidFill>
                  <a:schemeClr val="bg2"/>
                </a:solidFill>
              </a:rPr>
              <a:t>i</a:t>
            </a:r>
            <a:r>
              <a:rPr lang="en-US" altLang="zh-TW" dirty="0" smtClean="0">
                <a:solidFill>
                  <a:schemeClr val="bg2"/>
                </a:solidFill>
              </a:rPr>
              <a:t> =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</a:rPr>
              <a:t>the time taken is 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US" altLang="zh-TW" i="1" dirty="0" err="1" smtClean="0">
                <a:solidFill>
                  <a:schemeClr val="bg2"/>
                </a:solidFill>
              </a:rPr>
              <a:t>i</a:t>
            </a:r>
            <a:r>
              <a:rPr lang="en-US" altLang="zh-TW" dirty="0" smtClean="0">
                <a:solidFill>
                  <a:schemeClr val="bg2"/>
                </a:solidFill>
              </a:rPr>
              <a:t> &lt;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</a:rPr>
              <a:t>The </a:t>
            </a:r>
            <a:r>
              <a:rPr lang="en-US" altLang="zh-TW" b="1" dirty="0" smtClean="0">
                <a:solidFill>
                  <a:schemeClr val="bg2"/>
                </a:solidFill>
              </a:rPr>
              <a:t>else</a:t>
            </a:r>
            <a:r>
              <a:rPr lang="en-US" altLang="zh-TW" dirty="0" smtClean="0">
                <a:solidFill>
                  <a:schemeClr val="bg2"/>
                </a:solidFill>
              </a:rPr>
              <a:t> clause is entered and the </a:t>
            </a:r>
            <a:r>
              <a:rPr lang="en-US" altLang="zh-TW" b="1" dirty="0" smtClean="0">
                <a:solidFill>
                  <a:schemeClr val="bg2"/>
                </a:solidFill>
              </a:rPr>
              <a:t>for</a:t>
            </a:r>
            <a:r>
              <a:rPr lang="en-US" altLang="zh-TW" dirty="0" smtClean="0">
                <a:solidFill>
                  <a:schemeClr val="bg2"/>
                </a:solidFill>
              </a:rPr>
              <a:t> loop of this clause is entered </a:t>
            </a:r>
            <a:r>
              <a:rPr lang="en-US" altLang="zh-TW" i="1" dirty="0" smtClean="0">
                <a:solidFill>
                  <a:srgbClr val="FF0000"/>
                </a:solidFill>
              </a:rPr>
              <a:t>n-i+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 times.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</a:rPr>
              <a:t>each iterative of this loop takes 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 +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T</a:t>
            </a:r>
            <a:r>
              <a:rPr lang="en-US" altLang="zh-TW" i="1" baseline="-25000" dirty="0" err="1" smtClean="0">
                <a:solidFill>
                  <a:srgbClr val="FF0000"/>
                </a:solidFill>
              </a:rPr>
              <a:t>perm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i+</a:t>
            </a:r>
            <a:r>
              <a:rPr lang="en-US" altLang="zh-TW" dirty="0" smtClean="0">
                <a:solidFill>
                  <a:srgbClr val="FF0000"/>
                </a:solidFill>
              </a:rPr>
              <a:t>1,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)) </a:t>
            </a:r>
            <a:r>
              <a:rPr lang="en-US" altLang="zh-TW" dirty="0" smtClean="0">
                <a:solidFill>
                  <a:schemeClr val="bg2"/>
                </a:solidFill>
              </a:rPr>
              <a:t>time.</a:t>
            </a:r>
          </a:p>
          <a:p>
            <a:pPr lvl="1"/>
            <a:r>
              <a:rPr lang="en-US" altLang="zh-TW" i="1" dirty="0" err="1" smtClean="0">
                <a:solidFill>
                  <a:schemeClr val="bg2"/>
                </a:solidFill>
              </a:rPr>
              <a:t>T</a:t>
            </a:r>
            <a:r>
              <a:rPr lang="en-US" altLang="zh-TW" i="1" baseline="-25000" dirty="0" err="1" smtClean="0">
                <a:solidFill>
                  <a:schemeClr val="bg2"/>
                </a:solidFill>
              </a:rPr>
              <a:t>perm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i="1" dirty="0" err="1" smtClean="0">
                <a:solidFill>
                  <a:schemeClr val="bg2"/>
                </a:solidFill>
              </a:rPr>
              <a:t>i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) = 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en-US" altLang="zh-TW" dirty="0" smtClean="0">
                <a:solidFill>
                  <a:srgbClr val="FF0000"/>
                </a:solidFill>
              </a:rPr>
              <a:t>((</a:t>
            </a:r>
            <a:r>
              <a:rPr lang="en-US" altLang="zh-TW" i="1" dirty="0" smtClean="0">
                <a:solidFill>
                  <a:srgbClr val="FF0000"/>
                </a:solidFill>
              </a:rPr>
              <a:t>n-i+</a:t>
            </a:r>
            <a:r>
              <a:rPr lang="en-US" altLang="zh-TW" dirty="0" smtClean="0">
                <a:solidFill>
                  <a:srgbClr val="FF0000"/>
                </a:solidFill>
              </a:rPr>
              <a:t>1)(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 +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T</a:t>
            </a:r>
            <a:r>
              <a:rPr lang="en-US" altLang="zh-TW" i="1" baseline="-25000" dirty="0" err="1" smtClean="0">
                <a:solidFill>
                  <a:srgbClr val="FF0000"/>
                </a:solidFill>
              </a:rPr>
              <a:t>perm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i+</a:t>
            </a:r>
            <a:r>
              <a:rPr lang="en-US" altLang="zh-TW" dirty="0" smtClean="0">
                <a:solidFill>
                  <a:srgbClr val="FF0000"/>
                </a:solidFill>
              </a:rPr>
              <a:t>1,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)))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 smtClean="0">
                <a:solidFill>
                  <a:schemeClr val="bg2"/>
                </a:solidFill>
              </a:rPr>
              <a:t> and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bg2"/>
                </a:solidFill>
              </a:rPr>
              <a:t>when </a:t>
            </a:r>
            <a:r>
              <a:rPr lang="en-US" altLang="zh-TW" i="1" dirty="0" smtClean="0">
                <a:solidFill>
                  <a:schemeClr val="bg2"/>
                </a:solidFill>
              </a:rPr>
              <a:t>i</a:t>
            </a:r>
            <a:r>
              <a:rPr lang="en-US" altLang="zh-TW" dirty="0" smtClean="0">
                <a:solidFill>
                  <a:schemeClr val="bg2"/>
                </a:solidFill>
              </a:rPr>
              <a:t>+1≦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i="1" dirty="0" err="1" smtClean="0">
                <a:solidFill>
                  <a:schemeClr val="bg2"/>
                </a:solidFill>
              </a:rPr>
              <a:t>T</a:t>
            </a:r>
            <a:r>
              <a:rPr lang="en-US" altLang="zh-TW" i="1" baseline="-25000" dirty="0" err="1" smtClean="0">
                <a:solidFill>
                  <a:schemeClr val="bg2"/>
                </a:solidFill>
              </a:rPr>
              <a:t>perm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i="1" dirty="0" smtClean="0">
                <a:solidFill>
                  <a:schemeClr val="bg2"/>
                </a:solidFill>
              </a:rPr>
              <a:t>i+</a:t>
            </a:r>
            <a:r>
              <a:rPr lang="en-US" altLang="zh-TW" dirty="0" smtClean="0">
                <a:solidFill>
                  <a:schemeClr val="bg2"/>
                </a:solidFill>
              </a:rPr>
              <a:t>1,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) is at least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. 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dirty="0" smtClean="0">
                <a:solidFill>
                  <a:schemeClr val="bg2"/>
                </a:solidFill>
              </a:rPr>
              <a:t>     =&gt; </a:t>
            </a:r>
            <a:r>
              <a:rPr lang="en-US" altLang="zh-TW" i="1" dirty="0" err="1" smtClean="0">
                <a:solidFill>
                  <a:schemeClr val="bg2"/>
                </a:solidFill>
              </a:rPr>
              <a:t>T</a:t>
            </a:r>
            <a:r>
              <a:rPr lang="en-US" altLang="zh-TW" i="1" baseline="-25000" dirty="0" err="1" smtClean="0">
                <a:solidFill>
                  <a:schemeClr val="bg2"/>
                </a:solidFill>
              </a:rPr>
              <a:t>perm</a:t>
            </a:r>
            <a:r>
              <a:rPr lang="en-US" altLang="zh-TW" dirty="0" smtClean="0">
                <a:solidFill>
                  <a:schemeClr val="bg2"/>
                </a:solidFill>
              </a:rPr>
              <a:t>(</a:t>
            </a:r>
            <a:r>
              <a:rPr lang="en-US" altLang="zh-TW" i="1" dirty="0" err="1" smtClean="0">
                <a:solidFill>
                  <a:schemeClr val="bg2"/>
                </a:solidFill>
              </a:rPr>
              <a:t>i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) = 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en-US" altLang="zh-TW" dirty="0" smtClean="0">
                <a:solidFill>
                  <a:srgbClr val="FF0000"/>
                </a:solidFill>
              </a:rPr>
              <a:t>((</a:t>
            </a:r>
            <a:r>
              <a:rPr lang="en-US" altLang="zh-TW" i="1" dirty="0" smtClean="0">
                <a:solidFill>
                  <a:srgbClr val="FF0000"/>
                </a:solidFill>
              </a:rPr>
              <a:t>n-i+</a:t>
            </a:r>
            <a:r>
              <a:rPr lang="en-US" altLang="zh-TW" dirty="0" smtClean="0">
                <a:solidFill>
                  <a:srgbClr val="FF0000"/>
                </a:solidFill>
              </a:rPr>
              <a:t>1)(</a:t>
            </a:r>
            <a:r>
              <a:rPr lang="en-US" altLang="zh-TW" i="1" dirty="0" err="1" smtClean="0">
                <a:solidFill>
                  <a:srgbClr val="FF0000"/>
                </a:solidFill>
              </a:rPr>
              <a:t>T</a:t>
            </a:r>
            <a:r>
              <a:rPr lang="en-US" altLang="zh-TW" i="1" baseline="-25000" dirty="0" err="1" smtClean="0">
                <a:solidFill>
                  <a:srgbClr val="FF0000"/>
                </a:solidFill>
              </a:rPr>
              <a:t>perm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i+1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)) 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 indent="-742950">
              <a:spcBef>
                <a:spcPts val="600"/>
              </a:spcBef>
              <a:buNone/>
            </a:pPr>
            <a:r>
              <a:rPr lang="en-US" altLang="zh-TW" dirty="0" smtClean="0">
                <a:solidFill>
                  <a:schemeClr val="bg2"/>
                </a:solidFill>
              </a:rPr>
              <a:t>=&gt;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 ≧ 1,  </a:t>
            </a:r>
            <a:r>
              <a:rPr lang="en-US" altLang="zh-TW" i="1" dirty="0" err="1" smtClean="0">
                <a:solidFill>
                  <a:schemeClr val="bg2"/>
                </a:solidFill>
              </a:rPr>
              <a:t>T</a:t>
            </a:r>
            <a:r>
              <a:rPr lang="en-US" altLang="zh-TW" i="1" baseline="-25000" dirty="0" err="1" smtClean="0">
                <a:solidFill>
                  <a:schemeClr val="bg2"/>
                </a:solidFill>
              </a:rPr>
              <a:t>perm</a:t>
            </a:r>
            <a:r>
              <a:rPr lang="en-US" altLang="zh-TW" dirty="0" smtClean="0">
                <a:solidFill>
                  <a:schemeClr val="bg2"/>
                </a:solidFill>
              </a:rPr>
              <a:t>(1,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) = 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!)) </a:t>
            </a:r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859D0A-5E15-455B-8AEC-1B2DC8F65C05}" type="slidenum">
              <a:rPr lang="zh-TW" altLang="en-US" smtClean="0"/>
              <a:pPr/>
              <a:t>67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1676" y="419100"/>
            <a:ext cx="7772400" cy="700016"/>
          </a:xfrm>
        </p:spPr>
        <p:txBody>
          <a:bodyPr/>
          <a:lstStyle/>
          <a:p>
            <a:r>
              <a:rPr lang="en-US" altLang="zh-TW" sz="4400" dirty="0" smtClean="0"/>
              <a:t>Magic square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0238" y="1464140"/>
            <a:ext cx="7772400" cy="175803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An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 *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 matrix of the integers from 1 to 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such that the sum of each row and column and the two major diagonals is the same.</a:t>
            </a:r>
          </a:p>
          <a:p>
            <a:r>
              <a:rPr lang="en-US" altLang="zh-TW" dirty="0" err="1" smtClean="0"/>
              <a:t>Coxeter’s</a:t>
            </a:r>
            <a:r>
              <a:rPr lang="en-US" altLang="zh-TW" dirty="0" smtClean="0"/>
              <a:t> rule</a:t>
            </a:r>
            <a:r>
              <a:rPr lang="zh-TW" altLang="en-US" dirty="0" smtClean="0"/>
              <a:t>：</a:t>
            </a:r>
            <a:r>
              <a:rPr lang="en-US" altLang="zh-TW" i="1" dirty="0" smtClean="0">
                <a:solidFill>
                  <a:schemeClr val="bg2"/>
                </a:solidFill>
              </a:rPr>
              <a:t>n</a:t>
            </a:r>
            <a:r>
              <a:rPr lang="en-US" altLang="zh-TW" dirty="0" smtClean="0">
                <a:solidFill>
                  <a:schemeClr val="bg2"/>
                </a:solidFill>
              </a:rPr>
              <a:t> is odd, e.g. n = 3 and n = 5.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69153-05E7-4368-9497-34AE4F33E5C4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21941" y="3454400"/>
          <a:ext cx="3077030" cy="2061029"/>
        </p:xfrm>
        <a:graphic>
          <a:graphicData uri="http://schemas.openxmlformats.org/drawingml/2006/table">
            <a:tbl>
              <a:tblPr/>
              <a:tblGrid>
                <a:gridCol w="61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4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15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8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24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17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16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14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7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5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23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22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13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6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4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3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21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19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12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4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9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25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18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11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24000" y="3657600"/>
          <a:ext cx="1846218" cy="1230143"/>
        </p:xfrm>
        <a:graphic>
          <a:graphicData uri="http://schemas.openxmlformats.org/drawingml/2006/table">
            <a:tbl>
              <a:tblPr/>
              <a:tblGrid>
                <a:gridCol w="61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4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6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8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7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5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3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9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4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366" marR="673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 bwMode="auto">
          <a:xfrm>
            <a:off x="5994400" y="3222173"/>
            <a:ext cx="551543" cy="43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>
            <a:off x="4804229" y="4513943"/>
            <a:ext cx="1016000" cy="809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>
            <a:off x="5370285" y="3222173"/>
            <a:ext cx="1799773" cy="1291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>
            <a:off x="7170058" y="4078516"/>
            <a:ext cx="624115" cy="43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19" name="向下箭號 18"/>
          <p:cNvSpPr/>
          <p:nvPr/>
        </p:nvSpPr>
        <p:spPr bwMode="auto">
          <a:xfrm>
            <a:off x="7236296" y="4149080"/>
            <a:ext cx="138246" cy="435427"/>
          </a:xfrm>
          <a:prstGeom prst="downArrow">
            <a:avLst/>
          </a:prstGeom>
          <a:solidFill>
            <a:srgbClr val="00206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21676" y="85278"/>
            <a:ext cx="7772400" cy="700016"/>
          </a:xfrm>
        </p:spPr>
        <p:txBody>
          <a:bodyPr/>
          <a:lstStyle/>
          <a:p>
            <a:r>
              <a:rPr lang="en-US" altLang="zh-TW" sz="4400" dirty="0" smtClean="0"/>
              <a:t>Magic square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1.23)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69153-05E7-4368-9497-34AE4F33E5C4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2448" y="959457"/>
          <a:ext cx="6120502" cy="5746143"/>
        </p:xfrm>
        <a:graphic>
          <a:graphicData uri="http://schemas.openxmlformats.org/drawingml/2006/table">
            <a:tbl>
              <a:tblPr/>
              <a:tblGrid>
                <a:gridCol w="612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6143"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#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include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&lt;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stdio.h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&gt; 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#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define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MAX_SIZE 15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  /*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zh-TW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最大方陣大小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void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main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void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)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{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/* </a:t>
                      </a:r>
                      <a:r>
                        <a:rPr lang="zh-TW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反覆地產生一個大小為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n</a:t>
                      </a:r>
                      <a:r>
                        <a:rPr lang="zh-TW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的魔術方陣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int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square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[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MAX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_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][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MAX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_SIZE];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int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8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,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,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row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,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column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  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/*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zh-TW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索引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int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count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          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/*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zh-TW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計數值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int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           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/*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zh-TW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方陣大小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printf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(“Enter the size of the square: “);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scanf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(“%d”, &amp;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);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/* </a:t>
                      </a:r>
                      <a:r>
                        <a:rPr lang="zh-TW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檢查錯誤的輸入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*/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if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((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&lt; 1) || (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&gt;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MAX_SIZE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+1)) {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fprintf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</a:t>
                      </a:r>
                      <a:r>
                        <a:rPr lang="en-US" sz="18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stderr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, “Error! Size is out </a:t>
                      </a:r>
                      <a:r>
                        <a:rPr lang="en-US" sz="18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od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range\n”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);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exit(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EXIT_FAILURE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);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}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if 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(!(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%2))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{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</a:t>
                      </a:r>
                      <a:r>
                        <a:rPr lang="en-US" sz="18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fprintf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</a:t>
                      </a:r>
                      <a:r>
                        <a:rPr lang="en-US" sz="18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stderr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, “Error! Size is even\n”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);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exit(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EXIT_FAILURE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);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}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for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(</a:t>
                      </a:r>
                      <a:r>
                        <a:rPr lang="en-US" sz="18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= 0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8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&lt;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size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 </a:t>
                      </a:r>
                      <a:r>
                        <a:rPr lang="en-US" sz="18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++) 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for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(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 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= 0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&lt;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size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++)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 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square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[j][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] = 0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square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[0][(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-1)/2] = 1</a:t>
                      </a: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/* </a:t>
                      </a:r>
                      <a:r>
                        <a:rPr 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第一列的中間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*/</a:t>
                      </a:r>
                    </a:p>
                  </a:txBody>
                  <a:tcPr marL="31805" marR="31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1146629" y="5558966"/>
            <a:ext cx="4412342" cy="6966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15918" y="5634468"/>
            <a:ext cx="106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 smtClean="0"/>
              <a:t>Θ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 bwMode="auto">
          <a:xfrm>
            <a:off x="5631541" y="5823150"/>
            <a:ext cx="580572" cy="859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46629" y="2873830"/>
            <a:ext cx="4688114" cy="2641594"/>
          </a:xfrm>
          <a:prstGeom prst="rect">
            <a:avLst/>
          </a:prstGeom>
          <a:noFill/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448148" y="3820187"/>
            <a:ext cx="106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 smtClean="0"/>
              <a:t>Θ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sp>
        <p:nvSpPr>
          <p:cNvPr id="15" name="向右箭號 14"/>
          <p:cNvSpPr/>
          <p:nvPr/>
        </p:nvSpPr>
        <p:spPr bwMode="auto">
          <a:xfrm>
            <a:off x="5892799" y="4008869"/>
            <a:ext cx="580572" cy="859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新細明體" pitchFamily="18" charset="-120"/>
              </a:rPr>
              <a:t> </a:t>
            </a:r>
            <a:endParaRPr kumimoji="0" lang="zh-TW" altLang="en-US" sz="4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/>
              <a:t>Program vs. Algorithm</a:t>
            </a:r>
            <a:endParaRPr lang="zh-TW" altLang="en-US" sz="4400" dirty="0" smtClean="0"/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71D86-EF2E-4D5E-977D-BEC1AB15E30E}" type="slidenum">
              <a:rPr lang="zh-TW" altLang="en-US" smtClean="0"/>
              <a:pPr/>
              <a:t>7</a:t>
            </a:fld>
            <a:endParaRPr lang="en-US" altLang="zh-TW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5763" y="1408113"/>
            <a:ext cx="8394700" cy="373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kern="0" dirty="0">
                <a:latin typeface="+mj-lt"/>
                <a:ea typeface="標楷體" pitchFamily="65" charset="-120"/>
              </a:rPr>
              <a:t>特性不同</a:t>
            </a:r>
            <a:endParaRPr lang="en-US" altLang="zh-TW" sz="2400" kern="0" dirty="0">
              <a:latin typeface="+mj-lt"/>
              <a:ea typeface="標楷體" pitchFamily="65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TW" altLang="en-US" sz="2000" u="sng" kern="0" dirty="0" smtClean="0">
                <a:solidFill>
                  <a:srgbClr val="FF0000"/>
                </a:solidFill>
                <a:latin typeface="+mj-lt"/>
                <a:ea typeface="標楷體" pitchFamily="65" charset="-120"/>
              </a:rPr>
              <a:t>程式可以</a:t>
            </a:r>
            <a:r>
              <a:rPr lang="zh-TW" altLang="en-US" sz="2000" u="sng" kern="0" dirty="0">
                <a:solidFill>
                  <a:srgbClr val="FF0000"/>
                </a:solidFill>
                <a:latin typeface="+mj-lt"/>
                <a:ea typeface="標楷體" pitchFamily="65" charset="-120"/>
              </a:rPr>
              <a:t>無止盡地</a:t>
            </a:r>
            <a:r>
              <a:rPr lang="zh-TW" altLang="en-US" sz="2000" u="sng" kern="0" dirty="0" smtClean="0">
                <a:solidFill>
                  <a:srgbClr val="FF0000"/>
                </a:solidFill>
                <a:latin typeface="+mj-lt"/>
                <a:ea typeface="標楷體" pitchFamily="65" charset="-120"/>
              </a:rPr>
              <a:t>執行</a:t>
            </a:r>
            <a:r>
              <a:rPr lang="zh-TW" altLang="en-US" sz="2000" kern="0" dirty="0" smtClean="0">
                <a:latin typeface="+mj-lt"/>
                <a:ea typeface="標楷體" pitchFamily="65" charset="-120"/>
              </a:rPr>
              <a:t>，如：</a:t>
            </a:r>
            <a:endParaRPr lang="en-US" altLang="zh-TW" sz="2000" kern="0" dirty="0" smtClean="0">
              <a:latin typeface="+mj-lt"/>
              <a:ea typeface="標楷體" pitchFamily="65" charset="-120"/>
            </a:endParaRPr>
          </a:p>
          <a:p>
            <a:pPr marL="1081088" lvl="2" indent="-2730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kern="0" dirty="0" smtClean="0">
                <a:latin typeface="+mj-lt"/>
                <a:ea typeface="標楷體" pitchFamily="65" charset="-120"/>
              </a:rPr>
              <a:t>作業系統 </a:t>
            </a:r>
            <a:r>
              <a:rPr lang="en-US" altLang="zh-TW" sz="1800" kern="0" dirty="0" smtClean="0">
                <a:latin typeface="+mj-lt"/>
                <a:ea typeface="標楷體" pitchFamily="65" charset="-120"/>
              </a:rPr>
              <a:t>-- </a:t>
            </a:r>
            <a:r>
              <a:rPr lang="zh-TW" altLang="en-US" sz="1800" kern="0" dirty="0" smtClean="0">
                <a:latin typeface="+mj-lt"/>
                <a:ea typeface="標楷體" pitchFamily="65" charset="-120"/>
              </a:rPr>
              <a:t>當</a:t>
            </a:r>
            <a:r>
              <a:rPr lang="zh-TW" altLang="en-US" sz="1800" kern="0" dirty="0">
                <a:latin typeface="+mj-lt"/>
                <a:ea typeface="標楷體" pitchFamily="65" charset="-120"/>
              </a:rPr>
              <a:t>開機完成後</a:t>
            </a:r>
            <a:r>
              <a:rPr lang="zh-TW" altLang="en-US" sz="1800" kern="0" dirty="0" smtClean="0">
                <a:latin typeface="+mj-lt"/>
                <a:ea typeface="標楷體" pitchFamily="65" charset="-120"/>
              </a:rPr>
              <a:t>，將處於一無窮</a:t>
            </a:r>
            <a:r>
              <a:rPr lang="zh-TW" altLang="en-US" sz="1800" kern="0" dirty="0">
                <a:latin typeface="+mj-lt"/>
                <a:ea typeface="標楷體" pitchFamily="65" charset="-120"/>
              </a:rPr>
              <a:t>的等待迴圈中</a:t>
            </a:r>
            <a:r>
              <a:rPr lang="en-US" altLang="zh-TW" sz="1800" kern="0" dirty="0">
                <a:latin typeface="+mj-lt"/>
                <a:ea typeface="標楷體" pitchFamily="65" charset="-120"/>
              </a:rPr>
              <a:t>(waiting loop)</a:t>
            </a:r>
            <a:r>
              <a:rPr lang="zh-TW" altLang="en-US" sz="1800" kern="0" dirty="0">
                <a:latin typeface="+mj-lt"/>
                <a:ea typeface="標楷體" pitchFamily="65" charset="-120"/>
              </a:rPr>
              <a:t>，等候使用者的命令。</a:t>
            </a:r>
            <a:endParaRPr lang="en-US" altLang="zh-TW" sz="1800" kern="0" dirty="0">
              <a:latin typeface="+mj-lt"/>
              <a:ea typeface="標楷體" pitchFamily="65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TW" altLang="en-US" sz="2000" kern="0" dirty="0" smtClean="0">
                <a:solidFill>
                  <a:srgbClr val="2F05DF"/>
                </a:solidFill>
                <a:latin typeface="+mj-lt"/>
                <a:ea typeface="標楷體" pitchFamily="65" charset="-120"/>
              </a:rPr>
              <a:t>演算法需具有限</a:t>
            </a:r>
            <a:r>
              <a:rPr lang="zh-TW" altLang="en-US" sz="2000" kern="0" dirty="0">
                <a:solidFill>
                  <a:srgbClr val="2F05DF"/>
                </a:solidFill>
                <a:latin typeface="+mj-lt"/>
                <a:ea typeface="標楷體" pitchFamily="65" charset="-120"/>
              </a:rPr>
              <a:t>性</a:t>
            </a:r>
            <a:r>
              <a:rPr lang="en-US" altLang="zh-TW" sz="2000" kern="0" dirty="0">
                <a:latin typeface="+mj-lt"/>
                <a:ea typeface="標楷體" pitchFamily="65" charset="-120"/>
              </a:rPr>
              <a:t>(finiteness</a:t>
            </a:r>
            <a:r>
              <a:rPr lang="en-US" altLang="zh-TW" sz="2000" kern="0" dirty="0" smtClean="0">
                <a:latin typeface="+mj-lt"/>
                <a:ea typeface="標楷體" pitchFamily="65" charset="-120"/>
              </a:rPr>
              <a:t>) </a:t>
            </a:r>
            <a:r>
              <a:rPr lang="zh-TW" altLang="en-US" sz="2000" kern="0" dirty="0" smtClean="0">
                <a:latin typeface="+mj-lt"/>
                <a:ea typeface="標楷體" pitchFamily="65" charset="-120"/>
              </a:rPr>
              <a:t>，</a:t>
            </a:r>
            <a:r>
              <a:rPr lang="zh-TW" altLang="en-US" sz="2000" u="sng" kern="0" dirty="0" smtClean="0">
                <a:solidFill>
                  <a:srgbClr val="2F05DF"/>
                </a:solidFill>
                <a:latin typeface="+mj-lt"/>
                <a:ea typeface="標楷體" pitchFamily="65" charset="-120"/>
              </a:rPr>
              <a:t>不允許永</a:t>
            </a:r>
            <a:r>
              <a:rPr lang="zh-TW" altLang="en-US" sz="2000" u="sng" kern="0" dirty="0">
                <a:solidFill>
                  <a:srgbClr val="2F05DF"/>
                </a:solidFill>
                <a:latin typeface="+mj-lt"/>
                <a:ea typeface="標楷體" pitchFamily="65" charset="-120"/>
              </a:rPr>
              <a:t>無止盡地執行下去</a:t>
            </a:r>
            <a:r>
              <a:rPr lang="zh-TW" altLang="en-US" sz="2000" kern="0" dirty="0">
                <a:latin typeface="+mj-lt"/>
                <a:ea typeface="標楷體" pitchFamily="65" charset="-120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kern="0" dirty="0">
                <a:latin typeface="+mj-lt"/>
                <a:ea typeface="標楷體" pitchFamily="65" charset="-120"/>
              </a:rPr>
              <a:t>對象不同</a:t>
            </a:r>
            <a:endParaRPr lang="en-US" altLang="zh-TW" sz="2400" kern="0" dirty="0">
              <a:latin typeface="+mj-lt"/>
              <a:ea typeface="標楷體" pitchFamily="65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TW" altLang="en-US" sz="2000" kern="0" dirty="0" smtClean="0">
                <a:solidFill>
                  <a:srgbClr val="FF0000"/>
                </a:solidFill>
                <a:latin typeface="+mj-lt"/>
                <a:ea typeface="標楷體" pitchFamily="65" charset="-120"/>
              </a:rPr>
              <a:t>程式</a:t>
            </a:r>
            <a:r>
              <a:rPr lang="zh-TW" altLang="en-US" sz="2000" kern="0" dirty="0" smtClean="0">
                <a:latin typeface="+mj-lt"/>
                <a:ea typeface="標楷體" pitchFamily="65" charset="-120"/>
              </a:rPr>
              <a:t>的對象是</a:t>
            </a:r>
            <a:r>
              <a:rPr lang="zh-TW" altLang="en-US" sz="2000" kern="0" dirty="0" smtClean="0">
                <a:solidFill>
                  <a:srgbClr val="FF0000"/>
                </a:solidFill>
                <a:latin typeface="+mj-lt"/>
                <a:ea typeface="標楷體" pitchFamily="65" charset="-120"/>
              </a:rPr>
              <a:t>「人」與「電腦」</a:t>
            </a:r>
            <a:r>
              <a:rPr lang="zh-TW" altLang="en-US" sz="2000" kern="0" dirty="0" smtClean="0">
                <a:latin typeface="+mj-lt"/>
                <a:ea typeface="標楷體" pitchFamily="65" charset="-120"/>
              </a:rPr>
              <a:t>。</a:t>
            </a:r>
            <a:endParaRPr lang="en-US" altLang="zh-TW" sz="2000" kern="0" dirty="0" smtClean="0">
              <a:latin typeface="+mj-lt"/>
              <a:ea typeface="標楷體" pitchFamily="65" charset="-120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zh-TW" altLang="en-US" sz="2000" kern="0" dirty="0" smtClean="0">
                <a:solidFill>
                  <a:srgbClr val="2F05DF"/>
                </a:solidFill>
                <a:latin typeface="+mj-lt"/>
                <a:ea typeface="標楷體" pitchFamily="65" charset="-120"/>
              </a:rPr>
              <a:t>演算法</a:t>
            </a:r>
            <a:r>
              <a:rPr lang="zh-TW" altLang="en-US" sz="2000" kern="0" dirty="0">
                <a:latin typeface="+mj-lt"/>
                <a:ea typeface="標楷體" pitchFamily="65" charset="-120"/>
              </a:rPr>
              <a:t>的對象是閱讀該演算法的</a:t>
            </a:r>
            <a:r>
              <a:rPr lang="zh-TW" altLang="en-US" sz="2000" kern="0" dirty="0">
                <a:solidFill>
                  <a:srgbClr val="2F05DF"/>
                </a:solidFill>
                <a:latin typeface="+mj-lt"/>
                <a:ea typeface="標楷體" pitchFamily="65" charset="-120"/>
              </a:rPr>
              <a:t>「人」</a:t>
            </a:r>
            <a:r>
              <a:rPr lang="zh-TW" altLang="en-US" sz="2000" kern="0" dirty="0">
                <a:latin typeface="+mj-lt"/>
                <a:ea typeface="標楷體" pitchFamily="65" charset="-120"/>
              </a:rPr>
              <a:t>。</a:t>
            </a:r>
            <a:endParaRPr lang="en-US" altLang="zh-TW" sz="2000" kern="0" dirty="0">
              <a:latin typeface="+mj-lt"/>
              <a:ea typeface="標楷體" pitchFamily="65" charset="-120"/>
            </a:endParaRPr>
          </a:p>
          <a:p>
            <a:pPr marL="1200150" lvl="2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kern="0" dirty="0">
                <a:latin typeface="+mj-lt"/>
                <a:ea typeface="標楷體" pitchFamily="65" charset="-120"/>
              </a:rPr>
              <a:t>此處的人，是指撰寫與維護程式的</a:t>
            </a:r>
            <a:r>
              <a:rPr lang="zh-TW" altLang="en-US" sz="1800" kern="0" dirty="0" smtClean="0">
                <a:latin typeface="+mj-lt"/>
                <a:ea typeface="標楷體" pitchFamily="65" charset="-120"/>
              </a:rPr>
              <a:t>人。 </a:t>
            </a:r>
            <a:endParaRPr lang="en-US" altLang="zh-TW" sz="1800" kern="0" dirty="0">
              <a:latin typeface="+mj-lt"/>
              <a:ea typeface="標楷體" pitchFamily="65" charset="-120"/>
            </a:endParaRPr>
          </a:p>
          <a:p>
            <a:pPr marL="1200150" lvl="2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1800" kern="0" dirty="0">
                <a:latin typeface="+mj-lt"/>
                <a:ea typeface="標楷體" pitchFamily="65" charset="-120"/>
              </a:rPr>
              <a:t>「電腦」則指電腦的軟硬體，例如編譯器</a:t>
            </a:r>
            <a:r>
              <a:rPr lang="zh-TW" altLang="en-US" sz="1800" kern="0" dirty="0" smtClean="0">
                <a:latin typeface="+mj-lt"/>
                <a:ea typeface="標楷體" pitchFamily="65" charset="-120"/>
              </a:rPr>
              <a:t>、組</a:t>
            </a:r>
            <a:r>
              <a:rPr lang="zh-TW" altLang="en-US" sz="1800" kern="0" dirty="0">
                <a:latin typeface="+mj-lt"/>
                <a:ea typeface="標楷體" pitchFamily="65" charset="-120"/>
              </a:rPr>
              <a:t>譯器、作業系統等。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91429" y="332016"/>
            <a:ext cx="4950983" cy="700016"/>
          </a:xfrm>
        </p:spPr>
        <p:txBody>
          <a:bodyPr/>
          <a:lstStyle/>
          <a:p>
            <a:r>
              <a:rPr lang="en-US" altLang="zh-TW" sz="4400" dirty="0" smtClean="0"/>
              <a:t>Magic square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1.23)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69153-05E7-4368-9497-34AE4F33E5C4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14413" y="174186"/>
          <a:ext cx="5892863" cy="6553200"/>
        </p:xfrm>
        <a:graphic>
          <a:graphicData uri="http://schemas.openxmlformats.org/drawingml/2006/table">
            <a:tbl>
              <a:tblPr/>
              <a:tblGrid>
                <a:gridCol w="589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205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square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[0][(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-1)/2] = 1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/* </a:t>
                      </a:r>
                      <a:r>
                        <a:rPr lang="zh-TW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第一列的中間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*/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/*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zh-TW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跟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zh-TW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是目前的位置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*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0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 </a:t>
                      </a:r>
                      <a:endParaRPr lang="en-US" sz="1600" b="0" kern="100" dirty="0" smtClean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en-US" sz="16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6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= 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-1)/2;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for 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count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2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count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&lt;=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size* size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count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++)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{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row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(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- 1&lt;0) ? 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- 1) : (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- 1) ; /* </a:t>
                      </a:r>
                      <a:r>
                        <a:rPr lang="zh-TW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上面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*/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	   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column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 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- 1&lt;0) ? 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- 1) : 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- 1) ; /* </a:t>
                      </a:r>
                      <a:r>
                        <a:rPr lang="zh-TW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左邊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*/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if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square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[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row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][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column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])  /* </a:t>
                      </a:r>
                      <a:r>
                        <a:rPr lang="zh-TW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下面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*/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   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(++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) %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else {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   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row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  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 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- 1&lt;0) ? 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- 1) : --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j;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 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}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304800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square[</a:t>
                      </a:r>
                      <a:r>
                        <a:rPr lang="en-US" sz="16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][j] = count;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304800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}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304800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/*</a:t>
                      </a:r>
                      <a:r>
                        <a:rPr lang="zh-TW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輸出魔術方陣</a:t>
                      </a:r>
                      <a:r>
                        <a:rPr lang="en-US" sz="16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*/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/>
                      </a:r>
                      <a:b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</a:br>
                      <a:r>
                        <a:rPr lang="en-US" sz="160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    </a:t>
                      </a:r>
                      <a:r>
                        <a:rPr lang="en-US" sz="1600" b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(“Magic Square of size %d : \n\n”,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);   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for 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 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0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&lt;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size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++)</a:t>
                      </a: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{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for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(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j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= 0;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&lt;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size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;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++)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	      </a:t>
                      </a:r>
                      <a:r>
                        <a:rPr lang="en-US" sz="16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(“%5d”, 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square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[</a:t>
                      </a:r>
                      <a:r>
                        <a:rPr lang="en-US" sz="16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][</a:t>
                      </a:r>
                      <a:r>
                        <a:rPr lang="en-US" sz="16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j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]);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    </a:t>
                      </a:r>
                      <a:r>
                        <a:rPr lang="en-US" sz="16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(“\n”);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}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   </a:t>
                      </a:r>
                      <a:r>
                        <a:rPr lang="en-US" sz="16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(“\n\n”);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}</a:t>
                      </a:r>
                      <a:endParaRPr lang="zh-TW" sz="16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31805" marR="31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1016003" y="1262775"/>
            <a:ext cx="5152568" cy="3062481"/>
          </a:xfrm>
          <a:prstGeom prst="rect">
            <a:avLst/>
          </a:prstGeom>
          <a:noFill/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5512" y="2209133"/>
            <a:ext cx="106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 smtClean="0"/>
              <a:t>Θ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 bwMode="auto">
          <a:xfrm>
            <a:off x="6270163" y="2397815"/>
            <a:ext cx="580572" cy="859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新細明體" pitchFamily="18" charset="-120"/>
              </a:rPr>
              <a:t> </a:t>
            </a:r>
            <a:endParaRPr kumimoji="0" lang="zh-TW" altLang="en-US" sz="4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03087" y="4818752"/>
            <a:ext cx="4412342" cy="13465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72376" y="4966824"/>
            <a:ext cx="106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 smtClean="0"/>
              <a:t>Θ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 bwMode="auto">
          <a:xfrm>
            <a:off x="5587999" y="5155506"/>
            <a:ext cx="580572" cy="859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B7183-EAFD-43B2-9B04-661CD5ECD0F1}" type="slidenum">
              <a:rPr lang="zh-TW" altLang="en-US" smtClean="0"/>
              <a:pPr/>
              <a:t>71</a:t>
            </a:fld>
            <a:endParaRPr lang="en-US" altLang="zh-TW" smtClean="0"/>
          </a:p>
        </p:txBody>
      </p:sp>
      <p:graphicFrame>
        <p:nvGraphicFramePr>
          <p:cNvPr id="4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89576"/>
              </p:ext>
            </p:extLst>
          </p:nvPr>
        </p:nvGraphicFramePr>
        <p:xfrm>
          <a:off x="1433627" y="1430338"/>
          <a:ext cx="6261578" cy="3931920"/>
        </p:xfrm>
        <a:graphic>
          <a:graphicData uri="http://schemas.openxmlformats.org/drawingml/2006/table">
            <a:tbl>
              <a:tblPr/>
              <a:tblGrid>
                <a:gridCol w="170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Big-Oh</a:t>
                      </a: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函數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名稱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常數時間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(constant)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O(log</a:t>
                      </a:r>
                      <a:r>
                        <a:rPr kumimoji="0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次線性時間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(sub-linear)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或對數時間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(logarithm)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線性時間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(linear)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TW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次平方時間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(sub- quadratic)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平方時間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(quadratic)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立方時間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(cubic)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O(2</a:t>
                      </a:r>
                      <a:r>
                        <a:rPr kumimoji="0" lang="en-US" altLang="zh-TW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指數時間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(exponential)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O(n!)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階乘時間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90230"/>
                          </a:solidFill>
                          <a:effectLst/>
                          <a:latin typeface="+mn-lt"/>
                          <a:ea typeface="標楷體" pitchFamily="65" charset="-120"/>
                          <a:cs typeface="Times New Roman" pitchFamily="18" charset="0"/>
                        </a:rPr>
                        <a:t>(factorial)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55104" y="398463"/>
            <a:ext cx="51625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zh-TW" altLang="en-US" sz="4000" b="1" u="sng" dirty="0">
                <a:latin typeface="+mn-lt"/>
                <a:ea typeface="標楷體" pitchFamily="65" charset="-120"/>
              </a:rPr>
              <a:t>常見</a:t>
            </a:r>
            <a:r>
              <a:rPr kumimoji="0" lang="zh-TW" altLang="en-US" sz="4000" b="1" u="sng" dirty="0" smtClean="0">
                <a:latin typeface="+mn-lt"/>
                <a:ea typeface="標楷體" pitchFamily="65" charset="-120"/>
              </a:rPr>
              <a:t>的 </a:t>
            </a:r>
            <a:r>
              <a:rPr kumimoji="0" lang="en-US" altLang="zh-TW" sz="4000" b="1" u="sng" dirty="0" smtClean="0">
                <a:latin typeface="+mn-lt"/>
                <a:ea typeface="標楷體" pitchFamily="65" charset="-120"/>
              </a:rPr>
              <a:t>Big-Oh</a:t>
            </a:r>
            <a:r>
              <a:rPr kumimoji="0" lang="zh-TW" altLang="en-US" sz="4000" b="1" u="sng" dirty="0" smtClean="0">
                <a:latin typeface="+mn-lt"/>
                <a:ea typeface="標楷體" pitchFamily="65" charset="-120"/>
              </a:rPr>
              <a:t> 函數</a:t>
            </a:r>
            <a:endParaRPr kumimoji="0" lang="zh-TW" altLang="en-US" sz="4000" b="1" u="sng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標題 1"/>
          <p:cNvSpPr>
            <a:spLocks noGrp="1"/>
          </p:cNvSpPr>
          <p:nvPr>
            <p:ph type="title"/>
          </p:nvPr>
        </p:nvSpPr>
        <p:spPr>
          <a:xfrm>
            <a:off x="776288" y="419100"/>
            <a:ext cx="7772400" cy="700088"/>
          </a:xfrm>
        </p:spPr>
        <p:txBody>
          <a:bodyPr/>
          <a:lstStyle/>
          <a:p>
            <a:r>
              <a:rPr lang="en-US" altLang="zh-TW" sz="4400" dirty="0" smtClean="0"/>
              <a:t>Practical Complexities</a:t>
            </a:r>
            <a:endParaRPr lang="zh-TW" altLang="en-US" sz="4400" dirty="0" smtClean="0"/>
          </a:p>
        </p:txBody>
      </p:sp>
      <p:sp>
        <p:nvSpPr>
          <p:cNvPr id="75779" name="內容版面配置區 2"/>
          <p:cNvSpPr>
            <a:spLocks noGrp="1"/>
          </p:cNvSpPr>
          <p:nvPr>
            <p:ph idx="1"/>
          </p:nvPr>
        </p:nvSpPr>
        <p:spPr>
          <a:xfrm>
            <a:off x="717550" y="1485902"/>
            <a:ext cx="8058150" cy="41148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程式的時間複雜度，通常是實際輸入特性的某一函數；此函數在確定</a:t>
            </a:r>
            <a:r>
              <a:rPr lang="en-US" altLang="zh-TW" dirty="0" smtClean="0">
                <a:solidFill>
                  <a:schemeClr val="bg2"/>
                </a:solidFill>
              </a:rPr>
              <a:t>『</a:t>
            </a:r>
            <a:r>
              <a:rPr lang="zh-TW" altLang="en-US" dirty="0" smtClean="0">
                <a:solidFill>
                  <a:schemeClr val="bg2"/>
                </a:solidFill>
              </a:rPr>
              <a:t>計算時間將如何隨著實際資料特性的改變而改變</a:t>
            </a:r>
            <a:r>
              <a:rPr lang="en-US" altLang="zh-TW" dirty="0" smtClean="0">
                <a:solidFill>
                  <a:schemeClr val="bg2"/>
                </a:solidFill>
              </a:rPr>
              <a:t>』</a:t>
            </a:r>
            <a:r>
              <a:rPr lang="zh-TW" altLang="en-US" dirty="0" smtClean="0">
                <a:solidFill>
                  <a:schemeClr val="bg2"/>
                </a:solidFill>
              </a:rPr>
              <a:t>時，非常有用。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r>
              <a:rPr lang="zh-TW" altLang="en-US" dirty="0" smtClean="0">
                <a:solidFill>
                  <a:schemeClr val="bg2"/>
                </a:solidFill>
              </a:rPr>
              <a:t>假設程式 </a:t>
            </a:r>
            <a:r>
              <a:rPr lang="en-US" altLang="zh-TW" i="1" dirty="0" smtClean="0">
                <a:solidFill>
                  <a:schemeClr val="bg2"/>
                </a:solidFill>
              </a:rPr>
              <a:t>P </a:t>
            </a:r>
            <a:r>
              <a:rPr lang="zh-TW" altLang="en-US" dirty="0" smtClean="0">
                <a:solidFill>
                  <a:schemeClr val="bg2"/>
                </a:solidFill>
              </a:rPr>
              <a:t>與 </a:t>
            </a:r>
            <a:r>
              <a:rPr lang="en-US" altLang="zh-TW" i="1" dirty="0" smtClean="0">
                <a:solidFill>
                  <a:schemeClr val="bg2"/>
                </a:solidFill>
              </a:rPr>
              <a:t>Q </a:t>
            </a:r>
            <a:r>
              <a:rPr lang="zh-TW" altLang="en-US" dirty="0" smtClean="0">
                <a:solidFill>
                  <a:schemeClr val="bg2"/>
                </a:solidFill>
              </a:rPr>
              <a:t>執行相同的工作；程式 </a:t>
            </a:r>
            <a:r>
              <a:rPr lang="en-US" altLang="zh-TW" i="1" dirty="0" smtClean="0">
                <a:solidFill>
                  <a:schemeClr val="bg2"/>
                </a:solidFill>
              </a:rPr>
              <a:t>P </a:t>
            </a:r>
            <a:r>
              <a:rPr lang="zh-TW" altLang="en-US" dirty="0" smtClean="0">
                <a:solidFill>
                  <a:schemeClr val="bg2"/>
                </a:solidFill>
              </a:rPr>
              <a:t>的時間複雜度 為 </a:t>
            </a:r>
            <a:r>
              <a:rPr lang="el-GR" altLang="zh-TW" dirty="0" smtClean="0">
                <a:solidFill>
                  <a:schemeClr val="bg2"/>
                </a:solidFill>
              </a:rPr>
              <a:t>Θ</a:t>
            </a:r>
            <a:r>
              <a:rPr lang="en-US" altLang="zh-TW" dirty="0" smtClean="0">
                <a:solidFill>
                  <a:schemeClr val="bg2"/>
                </a:solidFill>
              </a:rPr>
              <a:t>(n)</a:t>
            </a:r>
            <a:r>
              <a:rPr lang="zh-TW" altLang="en-US" dirty="0" smtClean="0">
                <a:solidFill>
                  <a:schemeClr val="bg2"/>
                </a:solidFill>
              </a:rPr>
              <a:t>，而程式 </a:t>
            </a:r>
            <a:r>
              <a:rPr lang="en-US" altLang="zh-TW" i="1" dirty="0" smtClean="0">
                <a:solidFill>
                  <a:schemeClr val="bg2"/>
                </a:solidFill>
              </a:rPr>
              <a:t>Q </a:t>
            </a:r>
            <a:r>
              <a:rPr lang="zh-TW" altLang="en-US" dirty="0" smtClean="0">
                <a:solidFill>
                  <a:schemeClr val="bg2"/>
                </a:solidFill>
              </a:rPr>
              <a:t>的時間複雜度為 </a:t>
            </a:r>
            <a:r>
              <a:rPr lang="el-GR" altLang="zh-TW" dirty="0" smtClean="0">
                <a:solidFill>
                  <a:schemeClr val="bg2"/>
                </a:solidFill>
              </a:rPr>
              <a:t>Θ</a:t>
            </a:r>
            <a:r>
              <a:rPr lang="en-US" altLang="zh-TW" dirty="0" smtClean="0">
                <a:solidFill>
                  <a:schemeClr val="bg2"/>
                </a:solidFill>
              </a:rPr>
              <a:t>(n</a:t>
            </a:r>
            <a:r>
              <a:rPr lang="en-US" altLang="zh-TW" baseline="30000" dirty="0" smtClean="0">
                <a:solidFill>
                  <a:schemeClr val="bg2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2"/>
                </a:solidFill>
              </a:rPr>
              <a:t>當 </a:t>
            </a:r>
            <a:r>
              <a:rPr lang="en-US" altLang="zh-TW" dirty="0" smtClean="0">
                <a:solidFill>
                  <a:schemeClr val="bg2"/>
                </a:solidFill>
              </a:rPr>
              <a:t>n </a:t>
            </a:r>
            <a:r>
              <a:rPr lang="zh-TW" altLang="en-US" dirty="0" smtClean="0">
                <a:solidFill>
                  <a:schemeClr val="bg2"/>
                </a:solidFill>
              </a:rPr>
              <a:t>夠大時，程式  </a:t>
            </a:r>
            <a:r>
              <a:rPr lang="en-US" altLang="zh-TW" i="1" dirty="0" smtClean="0">
                <a:solidFill>
                  <a:schemeClr val="bg2"/>
                </a:solidFill>
              </a:rPr>
              <a:t>P  </a:t>
            </a:r>
            <a:r>
              <a:rPr lang="zh-TW" altLang="en-US" dirty="0" smtClean="0">
                <a:solidFill>
                  <a:schemeClr val="bg2"/>
                </a:solidFill>
              </a:rPr>
              <a:t>一定跑得比程式 </a:t>
            </a:r>
            <a:r>
              <a:rPr lang="en-US" altLang="zh-TW" i="1" dirty="0" smtClean="0">
                <a:solidFill>
                  <a:schemeClr val="bg2"/>
                </a:solidFill>
              </a:rPr>
              <a:t>Q</a:t>
            </a:r>
            <a:r>
              <a:rPr lang="zh-TW" altLang="en-US" i="1" dirty="0" smtClean="0">
                <a:solidFill>
                  <a:schemeClr val="bg2"/>
                </a:solidFill>
              </a:rPr>
              <a:t>  </a:t>
            </a:r>
            <a:r>
              <a:rPr lang="zh-TW" altLang="en-US" dirty="0" smtClean="0">
                <a:solidFill>
                  <a:schemeClr val="bg2"/>
                </a:solidFill>
              </a:rPr>
              <a:t>快。</a:t>
            </a:r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B3EA3-2FBF-44D1-9C32-3F06C759F5B5}" type="slidenum">
              <a:rPr lang="zh-TW" altLang="en-US" smtClean="0"/>
              <a:pPr/>
              <a:t>72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標題 1"/>
          <p:cNvSpPr>
            <a:spLocks noGrp="1"/>
          </p:cNvSpPr>
          <p:nvPr>
            <p:ph type="title"/>
          </p:nvPr>
        </p:nvSpPr>
        <p:spPr>
          <a:xfrm>
            <a:off x="733425" y="419100"/>
            <a:ext cx="7772400" cy="700088"/>
          </a:xfrm>
        </p:spPr>
        <p:txBody>
          <a:bodyPr/>
          <a:lstStyle/>
          <a:p>
            <a:r>
              <a:rPr lang="zh-TW" altLang="en-US" sz="4400" dirty="0" smtClean="0"/>
              <a:t>常見的 </a:t>
            </a:r>
            <a:r>
              <a:rPr lang="en-US" altLang="zh-TW" sz="4400" dirty="0" smtClean="0"/>
              <a:t>Big-Oh</a:t>
            </a:r>
            <a:r>
              <a:rPr lang="zh-TW" altLang="en-US" sz="4400" dirty="0" smtClean="0"/>
              <a:t> </a:t>
            </a:r>
            <a:r>
              <a:rPr lang="zh-TW" altLang="zh-TW" sz="4400" dirty="0" smtClean="0"/>
              <a:t>函數值</a:t>
            </a:r>
            <a:r>
              <a:rPr lang="en-US" altLang="zh-TW" sz="4400" dirty="0" smtClean="0"/>
              <a:t> </a:t>
            </a:r>
            <a:r>
              <a:rPr lang="en-US" altLang="zh-TW" sz="2000" dirty="0" smtClean="0"/>
              <a:t>(Fig. 1.7)</a:t>
            </a:r>
            <a:endParaRPr lang="zh-TW" altLang="en-US" dirty="0" smtClean="0"/>
          </a:p>
        </p:txBody>
      </p:sp>
      <p:sp>
        <p:nvSpPr>
          <p:cNvPr id="768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AABFBB-3141-431D-A411-3C0A35DEB779}" type="slidenum">
              <a:rPr lang="zh-TW" altLang="en-US" smtClean="0"/>
              <a:pPr/>
              <a:t>73</a:t>
            </a:fld>
            <a:endParaRPr lang="en-US" altLang="zh-TW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4838" y="1917700"/>
          <a:ext cx="8155859" cy="2831904"/>
        </p:xfrm>
        <a:graphic>
          <a:graphicData uri="http://schemas.openxmlformats.org/drawingml/2006/table">
            <a:tbl>
              <a:tblPr/>
              <a:tblGrid>
                <a:gridCol w="104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5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252"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Arial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99"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log </a:t>
                      </a:r>
                      <a:r>
                        <a:rPr lang="en-US" sz="2400" i="1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n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n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 err="1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n</a:t>
                      </a:r>
                      <a:r>
                        <a:rPr lang="en-US" sz="2400" kern="100" dirty="0" err="1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log</a:t>
                      </a: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 </a:t>
                      </a:r>
                      <a:r>
                        <a:rPr lang="en-US" sz="2400" i="1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n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n</a:t>
                      </a:r>
                      <a:r>
                        <a:rPr lang="en-US" sz="2400" kern="100" baseline="300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n</a:t>
                      </a:r>
                      <a:r>
                        <a:rPr lang="en-US" sz="2400" kern="100" baseline="300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3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</a:t>
                      </a:r>
                      <a:r>
                        <a:rPr lang="en-US" sz="2400" i="1" kern="100" baseline="300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n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15"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0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3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5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8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16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32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0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8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64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160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16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64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256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1024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8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64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512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4096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32,768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4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16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256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65,536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algn="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Arial"/>
                        </a:rPr>
                        <a:t>4,294,967,296</a:t>
                      </a:r>
                      <a:endParaRPr lang="zh-TW" sz="24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solidFill>
                            <a:srgbClr val="090230"/>
                          </a:solidFill>
                          <a:latin typeface="Times New Roman"/>
                          <a:ea typeface="新細明體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52">
                <a:tc gridSpan="7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solidFill>
                          <a:srgbClr val="090230"/>
                        </a:solidFill>
                        <a:latin typeface="Times New Roman"/>
                        <a:ea typeface="新細明體"/>
                        <a:cs typeface="Arial"/>
                      </a:endParaRPr>
                    </a:p>
                  </a:txBody>
                  <a:tcPr marL="67733" marR="6773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標題 1"/>
          <p:cNvSpPr>
            <a:spLocks noGrp="1"/>
          </p:cNvSpPr>
          <p:nvPr>
            <p:ph type="title"/>
          </p:nvPr>
        </p:nvSpPr>
        <p:spPr>
          <a:xfrm>
            <a:off x="776288" y="419100"/>
            <a:ext cx="7772400" cy="700088"/>
          </a:xfrm>
        </p:spPr>
        <p:txBody>
          <a:bodyPr/>
          <a:lstStyle/>
          <a:p>
            <a:r>
              <a:rPr lang="zh-TW" altLang="en-US" sz="4400" dirty="0" smtClean="0"/>
              <a:t>常見 </a:t>
            </a:r>
            <a:r>
              <a:rPr lang="en-US" altLang="zh-TW" sz="4400" dirty="0" smtClean="0"/>
              <a:t>Big-Oh</a:t>
            </a:r>
            <a:r>
              <a:rPr lang="zh-TW" altLang="en-US" sz="4400" dirty="0" smtClean="0"/>
              <a:t> 函數圖形 </a:t>
            </a:r>
            <a:r>
              <a:rPr lang="en-US" altLang="zh-TW" sz="2000" dirty="0" smtClean="0"/>
              <a:t>(Fig. 1.8)</a:t>
            </a:r>
            <a:endParaRPr lang="zh-TW" altLang="en-US" dirty="0" smtClean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4F10C-68B9-418A-AC3B-A834DE58A39E}" type="slidenum">
              <a:rPr lang="zh-TW" altLang="en-US" smtClean="0"/>
              <a:pPr/>
              <a:t>74</a:t>
            </a:fld>
            <a:endParaRPr lang="en-US" altLang="zh-TW" smtClean="0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842738" y="1457325"/>
          <a:ext cx="7589838" cy="500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3" imgW="5933079" imgH="4790195" progId="">
                  <p:embed/>
                </p:oleObj>
              </mc:Choice>
              <mc:Fallback>
                <p:oleObj r:id="rId3" imgW="5933079" imgH="479019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38" y="1457325"/>
                        <a:ext cx="7589838" cy="500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69153-05E7-4368-9497-34AE4F33E5C4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88439"/>
              </p:ext>
            </p:extLst>
          </p:nvPr>
        </p:nvGraphicFramePr>
        <p:xfrm>
          <a:off x="1331640" y="1345063"/>
          <a:ext cx="3981351" cy="2206957"/>
        </p:xfrm>
        <a:graphic>
          <a:graphicData uri="http://schemas.openxmlformats.org/drawingml/2006/table">
            <a:tbl>
              <a:tblPr firstRow="1" firstCol="1" bandRow="1"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9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(1)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 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a = 0;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for 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 = 0;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 &lt; n;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 ++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)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　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for (j 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; j &lt; n; j += 2)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　　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a +=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j;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while 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--)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  a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+=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;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9173"/>
              </p:ext>
            </p:extLst>
          </p:nvPr>
        </p:nvGraphicFramePr>
        <p:xfrm>
          <a:off x="1259632" y="4172235"/>
          <a:ext cx="4518491" cy="2327275"/>
        </p:xfrm>
        <a:graphic>
          <a:graphicData uri="http://schemas.openxmlformats.org/drawingml/2006/table">
            <a:tbl>
              <a:tblPr firstRow="1" firstCol="1" bandRow="1"/>
              <a:tblGrid>
                <a:gridCol w="47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(2)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a = 0;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for 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 = 0;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 &lt; n;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 ++ )</a:t>
                      </a:r>
                      <a:b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</a:b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   a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+=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;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for (j = m; j &gt; 1; j /= 2)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　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a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+=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Times New Roman"/>
                          <a:ea typeface="標楷體"/>
                        </a:rPr>
                        <a:t>j;</a:t>
                      </a:r>
                      <a:endParaRPr lang="zh-TW" sz="1800" b="1" kern="100" dirty="0">
                        <a:solidFill>
                          <a:schemeClr val="bg2"/>
                        </a:solidFill>
                        <a:effectLst/>
                        <a:latin typeface="Times New Roman"/>
                        <a:ea typeface="標楷體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918591" y="278522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kern="100" dirty="0" smtClean="0">
                <a:solidFill>
                  <a:srgbClr val="009900"/>
                </a:solidFill>
                <a:effectLst/>
                <a:latin typeface="+mj-lt"/>
                <a:ea typeface="標楷體"/>
              </a:rPr>
              <a:t>Ɵ(n)</a:t>
            </a:r>
            <a:endParaRPr lang="zh-TW" altLang="en-US" sz="1800" dirty="0">
              <a:solidFill>
                <a:srgbClr val="009900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6759" y="485468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kern="100" dirty="0">
                <a:latin typeface="+mj-lt"/>
                <a:ea typeface="標楷體"/>
              </a:rPr>
              <a:t>Ɵ(n + log</a:t>
            </a:r>
            <a:r>
              <a:rPr lang="en-US" altLang="zh-TW" sz="1800" b="1" kern="100" baseline="-25000" dirty="0">
                <a:latin typeface="+mj-lt"/>
                <a:ea typeface="標楷體"/>
              </a:rPr>
              <a:t>2</a:t>
            </a:r>
            <a:r>
              <a:rPr lang="en-US" altLang="zh-TW" sz="1800" b="1" kern="100" dirty="0">
                <a:latin typeface="+mj-lt"/>
                <a:ea typeface="標楷體"/>
              </a:rPr>
              <a:t> m)</a:t>
            </a:r>
            <a:endParaRPr lang="zh-TW" altLang="en-US" sz="1800" b="1" kern="100" dirty="0">
              <a:latin typeface="+mj-lt"/>
              <a:ea typeface="標楷體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2283" y="5094181"/>
            <a:ext cx="2892421" cy="5934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0491" y="2675838"/>
            <a:ext cx="2892421" cy="604118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1644721"/>
            <a:ext cx="2892421" cy="997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2282" y="4457735"/>
            <a:ext cx="2892421" cy="593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1033" y="1993135"/>
            <a:ext cx="2513671" cy="5934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18591" y="205585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kern="100" dirty="0" smtClean="0">
                <a:solidFill>
                  <a:schemeClr val="bg1"/>
                </a:solidFill>
                <a:effectLst/>
                <a:latin typeface="+mj-lt"/>
                <a:ea typeface="標楷體"/>
              </a:rPr>
              <a:t>Ɵ(n)</a:t>
            </a:r>
            <a:endParaRPr lang="zh-TW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18591" y="164994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kern="100" dirty="0" smtClean="0">
                <a:solidFill>
                  <a:srgbClr val="FF0000"/>
                </a:solidFill>
                <a:effectLst/>
                <a:latin typeface="+mj-lt"/>
                <a:ea typeface="標楷體"/>
              </a:rPr>
              <a:t>Ɵ(n)</a:t>
            </a:r>
            <a:endParaRPr lang="zh-TW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98812" y="229595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kern="100" dirty="0" smtClean="0">
                <a:effectLst/>
                <a:latin typeface="+mj-lt"/>
                <a:ea typeface="標楷體"/>
              </a:rPr>
              <a:t>Ɵ(n</a:t>
            </a:r>
            <a:r>
              <a:rPr lang="en-US" altLang="zh-TW" sz="1800" b="1" kern="100" baseline="30000" dirty="0" smtClean="0">
                <a:effectLst/>
                <a:latin typeface="+mj-lt"/>
                <a:ea typeface="標楷體"/>
              </a:rPr>
              <a:t>2</a:t>
            </a:r>
            <a:r>
              <a:rPr lang="en-US" altLang="zh-TW" sz="1800" b="1" kern="100" dirty="0" smtClean="0">
                <a:effectLst/>
                <a:latin typeface="+mj-lt"/>
                <a:ea typeface="標楷體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06716" y="4457735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kern="100" dirty="0" smtClean="0">
                <a:solidFill>
                  <a:srgbClr val="FF0000"/>
                </a:solidFill>
                <a:effectLst/>
                <a:latin typeface="+mj-lt"/>
                <a:ea typeface="標楷體"/>
              </a:rPr>
              <a:t>Ɵ(n)</a:t>
            </a:r>
            <a:endParaRPr lang="zh-TW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06716" y="516148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kern="100" dirty="0" smtClean="0">
                <a:solidFill>
                  <a:schemeClr val="bg1"/>
                </a:solidFill>
                <a:latin typeface="+mj-lt"/>
                <a:ea typeface="標楷體"/>
              </a:rPr>
              <a:t>Ɵ(log</a:t>
            </a:r>
            <a:r>
              <a:rPr lang="en-US" altLang="zh-TW" sz="1800" kern="100" baseline="-25000" dirty="0" smtClean="0">
                <a:solidFill>
                  <a:schemeClr val="bg1"/>
                </a:solidFill>
                <a:latin typeface="+mj-lt"/>
                <a:ea typeface="標楷體"/>
              </a:rPr>
              <a:t>2</a:t>
            </a:r>
            <a:r>
              <a:rPr lang="en-US" altLang="zh-TW" sz="1800" kern="100" dirty="0" smtClean="0">
                <a:solidFill>
                  <a:schemeClr val="bg1"/>
                </a:solidFill>
                <a:latin typeface="+mj-lt"/>
                <a:ea typeface="標楷體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+mj-lt"/>
                <a:ea typeface="標楷體"/>
              </a:rPr>
              <a:t>m)</a:t>
            </a:r>
            <a:endParaRPr lang="zh-TW" altLang="en-US" sz="1800" kern="100" dirty="0">
              <a:solidFill>
                <a:schemeClr val="bg1"/>
              </a:solidFill>
              <a:latin typeface="+mj-lt"/>
              <a:ea typeface="標楷體"/>
            </a:endParaRPr>
          </a:p>
        </p:txBody>
      </p:sp>
      <p:sp>
        <p:nvSpPr>
          <p:cNvPr id="22" name="右大括弧 21"/>
          <p:cNvSpPr/>
          <p:nvPr/>
        </p:nvSpPr>
        <p:spPr bwMode="auto">
          <a:xfrm>
            <a:off x="5444274" y="1715862"/>
            <a:ext cx="156132" cy="752017"/>
          </a:xfrm>
          <a:prstGeom prst="rightBrace">
            <a:avLst>
              <a:gd name="adj1" fmla="val 39229"/>
              <a:gd name="adj2" fmla="val 50000"/>
            </a:avLst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83619" y="189951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kern="100" dirty="0" smtClean="0">
                <a:solidFill>
                  <a:srgbClr val="FF0000"/>
                </a:solidFill>
                <a:effectLst/>
                <a:latin typeface="+mj-lt"/>
                <a:ea typeface="標楷體"/>
              </a:rPr>
              <a:t>Ɵ(n</a:t>
            </a:r>
            <a:r>
              <a:rPr lang="en-US" altLang="zh-TW" sz="1800" b="1" kern="100" baseline="30000" dirty="0" smtClean="0">
                <a:solidFill>
                  <a:srgbClr val="FF0000"/>
                </a:solidFill>
                <a:effectLst/>
                <a:latin typeface="+mj-lt"/>
                <a:ea typeface="標楷體"/>
              </a:rPr>
              <a:t>2</a:t>
            </a:r>
            <a:r>
              <a:rPr lang="en-US" altLang="zh-TW" sz="1800" b="1" kern="100" dirty="0" smtClean="0">
                <a:solidFill>
                  <a:srgbClr val="FF0000"/>
                </a:solidFill>
                <a:effectLst/>
                <a:latin typeface="+mj-lt"/>
                <a:ea typeface="標楷體"/>
              </a:rPr>
              <a:t>)</a:t>
            </a:r>
            <a:endParaRPr lang="zh-TW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右大括弧 23"/>
          <p:cNvSpPr/>
          <p:nvPr/>
        </p:nvSpPr>
        <p:spPr bwMode="auto">
          <a:xfrm>
            <a:off x="6219016" y="1679842"/>
            <a:ext cx="156132" cy="1600114"/>
          </a:xfrm>
          <a:prstGeom prst="rightBrace">
            <a:avLst>
              <a:gd name="adj1" fmla="val 39229"/>
              <a:gd name="adj2" fmla="val 50000"/>
            </a:avLst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右大括弧 24"/>
          <p:cNvSpPr/>
          <p:nvPr/>
        </p:nvSpPr>
        <p:spPr bwMode="auto">
          <a:xfrm>
            <a:off x="5884759" y="4457734"/>
            <a:ext cx="156132" cy="1169389"/>
          </a:xfrm>
          <a:prstGeom prst="rightBrace">
            <a:avLst>
              <a:gd name="adj1" fmla="val 39229"/>
              <a:gd name="adj2" fmla="val 50000"/>
            </a:avLst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8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2" grpId="0" animBg="1"/>
      <p:bldP spid="23" grpId="0"/>
      <p:bldP spid="24" grpId="0" animBg="1"/>
      <p:bldP spid="2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/>
          </p:nvPr>
        </p:nvSpPr>
        <p:spPr>
          <a:xfrm>
            <a:off x="630238" y="419100"/>
            <a:ext cx="7772400" cy="700088"/>
          </a:xfrm>
        </p:spPr>
        <p:txBody>
          <a:bodyPr/>
          <a:lstStyle/>
          <a:p>
            <a:r>
              <a:rPr lang="zh-TW" altLang="en-US" sz="4400" smtClean="0"/>
              <a:t>效能量測</a:t>
            </a:r>
          </a:p>
        </p:txBody>
      </p:sp>
      <p:sp>
        <p:nvSpPr>
          <p:cNvPr id="77827" name="內容版面配置區 2"/>
          <p:cNvSpPr>
            <a:spLocks noGrp="1"/>
          </p:cNvSpPr>
          <p:nvPr>
            <p:ph idx="1"/>
          </p:nvPr>
        </p:nvSpPr>
        <p:spPr>
          <a:xfrm>
            <a:off x="511175" y="1484313"/>
            <a:ext cx="8369300" cy="1331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>
                <a:solidFill>
                  <a:schemeClr val="bg2"/>
                </a:solidFill>
              </a:rPr>
              <a:t>計算事件時間的函式是 </a:t>
            </a:r>
            <a:r>
              <a:rPr lang="en-US" altLang="zh-TW" dirty="0" smtClean="0">
                <a:solidFill>
                  <a:schemeClr val="bg2"/>
                </a:solidFill>
              </a:rPr>
              <a:t>C</a:t>
            </a:r>
            <a:r>
              <a:rPr lang="zh-TW" altLang="en-US" dirty="0" smtClean="0">
                <a:solidFill>
                  <a:schemeClr val="bg2"/>
                </a:solidFill>
              </a:rPr>
              <a:t>標準程式庫的一部份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solidFill>
                  <a:schemeClr val="bg2"/>
                </a:solidFill>
              </a:rPr>
              <a:t>透過</a:t>
            </a:r>
            <a:r>
              <a:rPr lang="en-US" altLang="zh-TW" dirty="0" smtClean="0">
                <a:solidFill>
                  <a:schemeClr val="bg2"/>
                </a:solidFill>
              </a:rPr>
              <a:t>&lt;</a:t>
            </a:r>
            <a:r>
              <a:rPr lang="en-US" altLang="zh-TW" dirty="0" err="1" smtClean="0">
                <a:solidFill>
                  <a:schemeClr val="bg2"/>
                </a:solidFill>
              </a:rPr>
              <a:t>time.h</a:t>
            </a:r>
            <a:r>
              <a:rPr lang="en-US" altLang="zh-TW" dirty="0" smtClean="0">
                <a:solidFill>
                  <a:schemeClr val="bg2"/>
                </a:solidFill>
              </a:rPr>
              <a:t>&gt;</a:t>
            </a:r>
            <a:r>
              <a:rPr lang="zh-TW" altLang="en-US" dirty="0" smtClean="0">
                <a:solidFill>
                  <a:schemeClr val="bg2"/>
                </a:solidFill>
              </a:rPr>
              <a:t>提供的</a:t>
            </a:r>
            <a:r>
              <a:rPr lang="en-US" altLang="zh-TW" dirty="0" smtClean="0">
                <a:solidFill>
                  <a:schemeClr val="bg2"/>
                </a:solidFill>
              </a:rPr>
              <a:t>clock()</a:t>
            </a:r>
            <a:r>
              <a:rPr lang="zh-TW" altLang="en-US" dirty="0" smtClean="0">
                <a:solidFill>
                  <a:schemeClr val="bg2"/>
                </a:solidFill>
              </a:rPr>
              <a:t>函式計 </a:t>
            </a:r>
            <a:r>
              <a:rPr lang="en-US" altLang="zh-TW" dirty="0" smtClean="0">
                <a:solidFill>
                  <a:schemeClr val="bg2"/>
                </a:solidFill>
              </a:rPr>
              <a:t>clock</a:t>
            </a:r>
            <a:r>
              <a:rPr lang="zh-TW" altLang="en-US" dirty="0" smtClean="0">
                <a:solidFill>
                  <a:schemeClr val="bg2"/>
                </a:solidFill>
              </a:rPr>
              <a:t>，或</a:t>
            </a:r>
            <a:r>
              <a:rPr lang="en-US" altLang="zh-TW" dirty="0" smtClean="0">
                <a:solidFill>
                  <a:schemeClr val="bg2"/>
                </a:solidFill>
              </a:rPr>
              <a:t>time()</a:t>
            </a:r>
            <a:r>
              <a:rPr lang="zh-TW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TW" dirty="0" err="1" smtClean="0">
                <a:solidFill>
                  <a:schemeClr val="bg2"/>
                </a:solidFill>
              </a:rPr>
              <a:t>difftime</a:t>
            </a:r>
            <a:r>
              <a:rPr lang="en-US" altLang="zh-TW" dirty="0" smtClean="0">
                <a:solidFill>
                  <a:schemeClr val="bg2"/>
                </a:solidFill>
              </a:rPr>
              <a:t>() </a:t>
            </a:r>
            <a:r>
              <a:rPr lang="zh-TW" altLang="en-US" dirty="0" smtClean="0">
                <a:solidFill>
                  <a:schemeClr val="bg2"/>
                </a:solidFill>
              </a:rPr>
              <a:t>函式計算 </a:t>
            </a:r>
            <a:r>
              <a:rPr lang="en-US" altLang="zh-TW" dirty="0" smtClean="0">
                <a:solidFill>
                  <a:schemeClr val="bg2"/>
                </a:solidFill>
              </a:rPr>
              <a:t>time</a:t>
            </a:r>
            <a:r>
              <a:rPr lang="zh-TW" altLang="en-US" dirty="0" smtClean="0">
                <a:solidFill>
                  <a:schemeClr val="bg2"/>
                </a:solidFill>
              </a:rPr>
              <a:t>。</a:t>
            </a:r>
            <a:endParaRPr lang="en-US" altLang="zh-TW" dirty="0" smtClean="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solidFill>
                  <a:schemeClr val="bg2"/>
                </a:solidFill>
              </a:rPr>
              <a:t>兩種計時方法如下 </a:t>
            </a:r>
            <a:r>
              <a:rPr lang="en-US" altLang="zh-TW" dirty="0" smtClean="0">
                <a:solidFill>
                  <a:schemeClr val="bg2"/>
                </a:solidFill>
              </a:rPr>
              <a:t>(Fig. 1.10)</a:t>
            </a:r>
            <a:r>
              <a:rPr lang="zh-TW" altLang="en-US" dirty="0" smtClean="0">
                <a:solidFill>
                  <a:schemeClr val="bg2"/>
                </a:solidFill>
              </a:rPr>
              <a:t>：</a:t>
            </a:r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1C950F-4B17-46AF-A79F-1E8E15E5F1DC}" type="slidenum">
              <a:rPr lang="zh-TW" altLang="en-US" smtClean="0"/>
              <a:pPr/>
              <a:t>76</a:t>
            </a:fld>
            <a:endParaRPr lang="en-US" altLang="zh-TW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0238" y="2995613"/>
          <a:ext cx="8368464" cy="2723638"/>
        </p:xfrm>
        <a:graphic>
          <a:graphicData uri="http://schemas.openxmlformats.org/drawingml/2006/table">
            <a:tbl>
              <a:tblPr/>
              <a:tblGrid>
                <a:gridCol w="20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701">
                <a:tc grid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2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方法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1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方法</a:t>
                      </a:r>
                      <a:r>
                        <a:rPr lang="en-US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2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開始計時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start = clock();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start = time(NULL);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結束計時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stop = clock();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stop = time(NULL);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傳回型態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clock_t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time_t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10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所需秒數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duration =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((double) (stop-start))/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CLOCKS_PER_SEC;</a:t>
                      </a:r>
                      <a:endParaRPr lang="zh-TW" sz="2000" kern="10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duration =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(double)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difftime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stop,start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Arial"/>
                        </a:rPr>
                        <a:t>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7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2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330200"/>
            <a:ext cx="7772400" cy="700088"/>
          </a:xfrm>
        </p:spPr>
        <p:txBody>
          <a:bodyPr/>
          <a:lstStyle/>
          <a:p>
            <a:r>
              <a:rPr lang="en-US" altLang="zh-TW" sz="4400" dirty="0" smtClean="0"/>
              <a:t>clock()</a:t>
            </a:r>
            <a:r>
              <a:rPr lang="zh-TW" altLang="en-US" sz="4400" dirty="0" smtClean="0"/>
              <a:t> 函式</a:t>
            </a:r>
          </a:p>
        </p:txBody>
      </p:sp>
      <p:sp>
        <p:nvSpPr>
          <p:cNvPr id="788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B5A58-45AE-4FBC-8652-3EA677193D52}" type="slidenum">
              <a:rPr lang="zh-TW" altLang="en-US" smtClean="0"/>
              <a:pPr/>
              <a:t>77</a:t>
            </a:fld>
            <a:endParaRPr lang="en-US" altLang="zh-TW" smtClean="0"/>
          </a:p>
        </p:txBody>
      </p:sp>
      <p:sp>
        <p:nvSpPr>
          <p:cNvPr id="785412" name="Text Box 4"/>
          <p:cNvSpPr txBox="1">
            <a:spLocks noChangeArrowheads="1"/>
          </p:cNvSpPr>
          <p:nvPr/>
        </p:nvSpPr>
        <p:spPr bwMode="auto">
          <a:xfrm>
            <a:off x="1042988" y="1217613"/>
            <a:ext cx="6961187" cy="2246312"/>
          </a:xfrm>
          <a:prstGeom prst="rect">
            <a:avLst/>
          </a:prstGeom>
          <a:solidFill>
            <a:srgbClr val="FFFF99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zh-TW" altLang="en-US" sz="2000" dirty="0">
                <a:latin typeface="+mn-lt"/>
                <a:ea typeface="標楷體" pitchFamily="65" charset="-120"/>
              </a:rPr>
              <a:t>標頭檔：</a:t>
            </a:r>
            <a:r>
              <a:rPr kumimoji="0" lang="en-US" altLang="zh-TW" sz="2000" dirty="0">
                <a:latin typeface="+mn-lt"/>
                <a:ea typeface="標楷體" pitchFamily="65" charset="-120"/>
              </a:rPr>
              <a:t>#include &lt;</a:t>
            </a:r>
            <a:r>
              <a:rPr kumimoji="0" lang="en-US" altLang="zh-TW" sz="2000" dirty="0" err="1">
                <a:latin typeface="+mn-lt"/>
                <a:ea typeface="標楷體" pitchFamily="65" charset="-120"/>
              </a:rPr>
              <a:t>time.h</a:t>
            </a:r>
            <a:r>
              <a:rPr kumimoji="0" lang="en-US" altLang="zh-TW" sz="2000" dirty="0">
                <a:latin typeface="+mn-lt"/>
                <a:ea typeface="標楷體" pitchFamily="65" charset="-120"/>
              </a:rPr>
              <a:t>&gt;</a:t>
            </a:r>
          </a:p>
          <a:p>
            <a:pPr eaLnBrk="0" hangingPunct="0">
              <a:defRPr/>
            </a:pPr>
            <a:r>
              <a:rPr kumimoji="0" lang="zh-TW" altLang="en-US" sz="2000" dirty="0">
                <a:latin typeface="+mn-lt"/>
                <a:ea typeface="標楷體" pitchFamily="65" charset="-120"/>
              </a:rPr>
              <a:t>函式語法：</a:t>
            </a:r>
            <a:r>
              <a:rPr kumimoji="0" lang="en-US" altLang="zh-TW" sz="2000" dirty="0" err="1">
                <a:latin typeface="+mn-lt"/>
                <a:ea typeface="標楷體" pitchFamily="65" charset="-120"/>
              </a:rPr>
              <a:t>clock_t</a:t>
            </a:r>
            <a:r>
              <a:rPr kumimoji="0" lang="en-US" altLang="zh-TW" sz="2000" dirty="0">
                <a:latin typeface="+mn-lt"/>
                <a:ea typeface="標楷體" pitchFamily="65" charset="-120"/>
              </a:rPr>
              <a:t>  clock();</a:t>
            </a:r>
          </a:p>
          <a:p>
            <a:pPr eaLnBrk="0" hangingPunct="0">
              <a:defRPr/>
            </a:pPr>
            <a:endParaRPr kumimoji="0" lang="zh-TW" altLang="en-US" sz="2000" dirty="0">
              <a:latin typeface="+mn-lt"/>
              <a:ea typeface="標楷體" pitchFamily="65" charset="-120"/>
            </a:endParaRPr>
          </a:p>
          <a:p>
            <a:pPr eaLnBrk="0" hangingPunct="0">
              <a:defRPr/>
            </a:pPr>
            <a:r>
              <a:rPr kumimoji="0" lang="zh-TW" altLang="en-US" sz="2000" dirty="0">
                <a:latin typeface="+mn-lt"/>
                <a:ea typeface="標楷體" pitchFamily="65" charset="-120"/>
              </a:rPr>
              <a:t>語法說明：</a:t>
            </a:r>
          </a:p>
          <a:p>
            <a:pPr eaLnBrk="0" hangingPunct="0">
              <a:defRPr/>
            </a:pPr>
            <a:r>
              <a:rPr kumimoji="0" lang="en-US" altLang="zh-TW" sz="2000" dirty="0">
                <a:latin typeface="+mn-lt"/>
                <a:ea typeface="標楷體" pitchFamily="65" charset="-120"/>
              </a:rPr>
              <a:t>1.clock_t 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：長整數型態的別名，其定義如下：</a:t>
            </a:r>
          </a:p>
          <a:p>
            <a:pPr eaLnBrk="0" hangingPunct="0">
              <a:defRPr/>
            </a:pPr>
            <a:r>
              <a:rPr kumimoji="0" lang="en-US" altLang="zh-TW" sz="2000" dirty="0">
                <a:latin typeface="+mn-lt"/>
                <a:ea typeface="標楷體" pitchFamily="65" charset="-120"/>
              </a:rPr>
              <a:t>           </a:t>
            </a:r>
            <a:r>
              <a:rPr kumimoji="0" lang="en-US" altLang="zh-TW" sz="2000" dirty="0" err="1">
                <a:latin typeface="+mn-lt"/>
                <a:ea typeface="標楷體" pitchFamily="65" charset="-120"/>
              </a:rPr>
              <a:t>typedef</a:t>
            </a:r>
            <a:r>
              <a:rPr kumimoji="0" lang="en-US" altLang="zh-TW" sz="2000" dirty="0">
                <a:latin typeface="+mn-lt"/>
                <a:ea typeface="標楷體" pitchFamily="65" charset="-120"/>
              </a:rPr>
              <a:t>  long  </a:t>
            </a:r>
            <a:r>
              <a:rPr kumimoji="0" lang="en-US" altLang="zh-TW" sz="2000" dirty="0" err="1">
                <a:latin typeface="+mn-lt"/>
                <a:ea typeface="標楷體" pitchFamily="65" charset="-120"/>
              </a:rPr>
              <a:t>clock_t</a:t>
            </a:r>
            <a:r>
              <a:rPr kumimoji="0" lang="en-US" altLang="zh-TW" sz="2000" dirty="0">
                <a:latin typeface="+mn-lt"/>
                <a:ea typeface="標楷體" pitchFamily="65" charset="-120"/>
              </a:rPr>
              <a:t>;</a:t>
            </a:r>
          </a:p>
          <a:p>
            <a:pPr eaLnBrk="0" hangingPunct="0">
              <a:defRPr/>
            </a:pPr>
            <a:r>
              <a:rPr kumimoji="0" lang="en-US" altLang="zh-TW" sz="2000" dirty="0">
                <a:latin typeface="+mn-lt"/>
                <a:ea typeface="標楷體" pitchFamily="65" charset="-120"/>
              </a:rPr>
              <a:t>2.clock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函式會回傳目前的</a:t>
            </a:r>
            <a:r>
              <a:rPr kumimoji="0" lang="en-US" altLang="zh-TW" sz="2000" dirty="0">
                <a:latin typeface="+mn-lt"/>
                <a:ea typeface="標楷體" pitchFamily="65" charset="-120"/>
              </a:rPr>
              <a:t>clock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數。</a:t>
            </a:r>
            <a:endParaRPr kumimoji="0" lang="en-US" altLang="zh-TW" sz="2000" dirty="0">
              <a:latin typeface="+mn-lt"/>
              <a:ea typeface="標楷體" pitchFamily="65" charset="-120"/>
            </a:endParaRP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708025" y="3549650"/>
            <a:ext cx="5619750" cy="3170238"/>
          </a:xfrm>
          <a:prstGeom prst="rect">
            <a:avLst/>
          </a:prstGeom>
          <a:noFill/>
          <a:ln w="9525">
            <a:solidFill>
              <a:srgbClr val="09023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#include &lt;time.h&gt;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…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{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   double Run_Time;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   clock_t S, E;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    …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   </a:t>
            </a:r>
            <a:r>
              <a:rPr kumimoji="0" lang="en-US" altLang="zh-TW" sz="2000">
                <a:solidFill>
                  <a:srgbClr val="FF0000"/>
                </a:solidFill>
              </a:rPr>
              <a:t>S = clock();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   func1();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   </a:t>
            </a:r>
            <a:r>
              <a:rPr kumimoji="0" lang="en-US" altLang="zh-TW" sz="2000">
                <a:solidFill>
                  <a:srgbClr val="FF0000"/>
                </a:solidFill>
              </a:rPr>
              <a:t>E = clock();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   </a:t>
            </a:r>
            <a:r>
              <a:rPr kumimoji="0" lang="en-US" altLang="zh-TW" sz="2000">
                <a:solidFill>
                  <a:srgbClr val="FF0000"/>
                </a:solidFill>
              </a:rPr>
              <a:t>Run_Time = ((double)(S-E))/CLK_TCK;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   …</a:t>
            </a:r>
          </a:p>
          <a:p>
            <a:pPr eaLnBrk="0" hangingPunct="0">
              <a:lnSpc>
                <a:spcPts val="2000"/>
              </a:lnSpc>
            </a:pPr>
            <a:r>
              <a:rPr kumimoji="0" lang="en-US" altLang="zh-TW" sz="200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008313" y="4764088"/>
            <a:ext cx="5635625" cy="584200"/>
          </a:xfrm>
          <a:prstGeom prst="rect">
            <a:avLst/>
          </a:prstGeom>
          <a:solidFill>
            <a:srgbClr val="FFFF99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lvl="3" eaLnBrk="0" hangingPunct="0">
              <a:lnSpc>
                <a:spcPct val="80000"/>
              </a:lnSpc>
              <a:defRPr/>
            </a:pPr>
            <a:r>
              <a:rPr kumimoji="0" lang="en-US" altLang="zh-TW" sz="2000" dirty="0">
                <a:latin typeface="+mn-lt"/>
                <a:ea typeface="標楷體" pitchFamily="65" charset="-120"/>
              </a:rPr>
              <a:t>#define CLOCKS_PER_SEC  1000.0 </a:t>
            </a:r>
          </a:p>
          <a:p>
            <a:pPr marL="0" lvl="3" eaLnBrk="0" hangingPunct="0">
              <a:lnSpc>
                <a:spcPct val="80000"/>
              </a:lnSpc>
              <a:defRPr/>
            </a:pPr>
            <a:r>
              <a:rPr kumimoji="0" lang="en-US" altLang="zh-TW" sz="2000" dirty="0">
                <a:latin typeface="+mn-lt"/>
                <a:ea typeface="標楷體" pitchFamily="65" charset="-120"/>
              </a:rPr>
              <a:t>#define CLK_TCK                   CLOCKS_PER_SEC </a:t>
            </a:r>
            <a:endParaRPr kumimoji="0" lang="zh-TW" altLang="en-US" sz="2000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34555"/>
              </p:ext>
            </p:extLst>
          </p:nvPr>
        </p:nvGraphicFramePr>
        <p:xfrm>
          <a:off x="579438" y="122238"/>
          <a:ext cx="8078183" cy="6134100"/>
        </p:xfrm>
        <a:graphic>
          <a:graphicData uri="http://schemas.openxmlformats.org/drawingml/2006/table">
            <a:tbl>
              <a:tblPr/>
              <a:tblGrid>
                <a:gridCol w="807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62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#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include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&lt;</a:t>
                      </a:r>
                      <a:r>
                        <a:rPr lang="en-US" sz="2000" b="1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stdio.h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&gt;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#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include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&lt;</a:t>
                      </a:r>
                      <a:r>
                        <a:rPr lang="en-US" sz="2000" b="1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time.h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&gt;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#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include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“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selectionSort.h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”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#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define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MAX_SIZE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1001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void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main(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void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)</a:t>
                      </a: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{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en-US" sz="2000" b="1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int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,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,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step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= 10;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fr-FR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int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a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[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MAX_SIZE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];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zh-TW" altLang="en-US" sz="2000" kern="100" baseline="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fr-FR" sz="2000" b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double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duration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fr-FR" sz="2000" i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clock_t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start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 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/*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根據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 = 0, 10, …, 100, 200, …, 1000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來計時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* 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fr-FR" sz="2000" b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printf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(“    n    time\n”) 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fr-FR" sz="2000" b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for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(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= 0;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&lt;= 1000;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+=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step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){</a:t>
                      </a:r>
                      <a:b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</a:b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   /*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根據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的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大小得到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時間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*/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/* 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初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始最差情況的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資料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*/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for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( 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= 0 ; 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&lt;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 ; 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++)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  </a:t>
                      </a:r>
                      <a:r>
                        <a:rPr lang="fr-FR" sz="2000" i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a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[</a:t>
                      </a:r>
                      <a:r>
                        <a:rPr lang="fr-FR" sz="2000" i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] =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–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 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en-US" sz="2000" i="1" kern="100" dirty="0" smtClean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start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=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clock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( ) ;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sort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(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a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,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) 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en-US" sz="2000" i="1" kern="100" dirty="0" smtClean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duration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= ((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double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) (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clock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() – </a:t>
                      </a:r>
                      <a:r>
                        <a:rPr lang="en-US" sz="2000" i="1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start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)) / </a:t>
                      </a:r>
                      <a:r>
                        <a:rPr lang="en-US" sz="2000" i="1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CLOCKS_PER_SEC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;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printf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(“%6d  %f\n”,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,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duration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if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(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== 100)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step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= 100;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 indent="228600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b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  </a:t>
                      </a: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  <a:p>
                      <a:pPr>
                        <a:lnSpc>
                          <a:spcPts val="2100"/>
                        </a:lnSpc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新細明體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878" name="標題 1"/>
          <p:cNvSpPr>
            <a:spLocks noGrp="1"/>
          </p:cNvSpPr>
          <p:nvPr>
            <p:ph type="title"/>
          </p:nvPr>
        </p:nvSpPr>
        <p:spPr>
          <a:xfrm>
            <a:off x="4064000" y="336550"/>
            <a:ext cx="4933950" cy="700088"/>
          </a:xfrm>
        </p:spPr>
        <p:txBody>
          <a:bodyPr/>
          <a:lstStyle/>
          <a:p>
            <a:r>
              <a:rPr lang="en-US" altLang="zh-TW" sz="4400" dirty="0" smtClean="0"/>
              <a:t>Selection sort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1.24)</a:t>
            </a:r>
            <a:endParaRPr lang="zh-TW" altLang="en-US" sz="4400" dirty="0" smtClean="0"/>
          </a:p>
        </p:txBody>
      </p:sp>
      <p:sp>
        <p:nvSpPr>
          <p:cNvPr id="7987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1A38F-1DDF-47A8-A00D-C80723C2375C}" type="slidenum">
              <a:rPr lang="zh-TW" altLang="en-US" smtClean="0"/>
              <a:pPr/>
              <a:t>78</a:t>
            </a:fld>
            <a:endParaRPr lang="en-US" altLang="zh-TW" smtClean="0"/>
          </a:p>
        </p:txBody>
      </p:sp>
      <p:sp>
        <p:nvSpPr>
          <p:cNvPr id="79880" name="矩形 5"/>
          <p:cNvSpPr>
            <a:spLocks noChangeArrowheads="1"/>
          </p:cNvSpPr>
          <p:nvPr/>
        </p:nvSpPr>
        <p:spPr bwMode="auto">
          <a:xfrm>
            <a:off x="958850" y="4399650"/>
            <a:ext cx="6665913" cy="7842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79881" name="矩形 6"/>
          <p:cNvSpPr>
            <a:spLocks noChangeArrowheads="1"/>
          </p:cNvSpPr>
          <p:nvPr/>
        </p:nvSpPr>
        <p:spPr bwMode="auto">
          <a:xfrm>
            <a:off x="958850" y="3562598"/>
            <a:ext cx="5897563" cy="80689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79882" name="矩形 7"/>
          <p:cNvSpPr>
            <a:spLocks noChangeArrowheads="1"/>
          </p:cNvSpPr>
          <p:nvPr/>
        </p:nvSpPr>
        <p:spPr bwMode="auto">
          <a:xfrm>
            <a:off x="752475" y="3059800"/>
            <a:ext cx="7270750" cy="2927350"/>
          </a:xfrm>
          <a:prstGeom prst="rect">
            <a:avLst/>
          </a:prstGeom>
          <a:noFill/>
          <a:ln w="9525" algn="ctr">
            <a:solidFill>
              <a:srgbClr val="09023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064000" y="336550"/>
            <a:ext cx="4933950" cy="700088"/>
          </a:xfrm>
        </p:spPr>
        <p:txBody>
          <a:bodyPr/>
          <a:lstStyle/>
          <a:p>
            <a:r>
              <a:rPr lang="en-US" altLang="zh-TW" sz="4400" dirty="0" smtClean="0"/>
              <a:t>Selection sort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Prog</a:t>
            </a:r>
            <a:r>
              <a:rPr lang="en-US" altLang="zh-TW" sz="2000" dirty="0" smtClean="0"/>
              <a:t>. 1.25)</a:t>
            </a:r>
            <a:endParaRPr lang="zh-TW" altLang="en-US" sz="4400" dirty="0" smtClean="0"/>
          </a:p>
        </p:txBody>
      </p:sp>
      <p:sp>
        <p:nvSpPr>
          <p:cNvPr id="808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32468-5043-4178-8F14-8FFD895ED51D}" type="slidenum">
              <a:rPr lang="zh-TW" altLang="en-US" smtClean="0"/>
              <a:pPr/>
              <a:t>79</a:t>
            </a:fld>
            <a:endParaRPr lang="en-US" altLang="zh-TW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86717"/>
              </p:ext>
            </p:extLst>
          </p:nvPr>
        </p:nvGraphicFramePr>
        <p:xfrm>
          <a:off x="649288" y="152400"/>
          <a:ext cx="7521705" cy="6502400"/>
        </p:xfrm>
        <a:graphic>
          <a:graphicData uri="http://schemas.openxmlformats.org/drawingml/2006/table">
            <a:tbl>
              <a:tblPr/>
              <a:tblGrid>
                <a:gridCol w="752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829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#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include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&lt;</a:t>
                      </a:r>
                      <a:r>
                        <a:rPr lang="en-US" sz="20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stdio.h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&gt;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#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include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&lt;</a:t>
                      </a:r>
                      <a:r>
                        <a:rPr lang="en-US" sz="20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time.h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&gt;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#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include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“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selectionSort.h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”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#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define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MAX_SIZE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1001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void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main(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void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)</a:t>
                      </a: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{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en-US" sz="2000" b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,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, 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step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= 10;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fr-FR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int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a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[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MAX_SIZE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];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fr-FR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double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duration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;   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/*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根據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n = 0, 10, …, 100, 200, …, 1000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來計時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* 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fr-FR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printf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(“    n    repetitions      time\n”) 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fr-FR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for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(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= 0;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&lt;= 1000;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+=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step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)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{</a:t>
                      </a:r>
                      <a:b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</a:b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/*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根據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n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的大小得到時間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*/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fr-FR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long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repetitions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= 0 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fr-FR" sz="2000" i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clock_t</a:t>
                      </a:r>
                      <a:r>
                        <a:rPr lang="fr-FR" sz="20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fr-FR" sz="2000" i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start</a:t>
                      </a:r>
                      <a:r>
                        <a:rPr lang="fr-FR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 = clock() </a:t>
                      </a:r>
                      <a:r>
                        <a:rPr lang="fr-FR" sz="20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;</a:t>
                      </a:r>
                      <a:endParaRPr lang="zh-TW" sz="2000" kern="100" dirty="0" smtClean="0">
                        <a:solidFill>
                          <a:srgbClr val="FF000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 do{</a:t>
                      </a:r>
                      <a:endParaRPr lang="zh-TW" sz="2000" kern="100" dirty="0" smtClean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    </a:t>
                      </a:r>
                      <a:r>
                        <a:rPr lang="fr-FR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repetitions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++ ;</a:t>
                      </a:r>
                      <a:endParaRPr lang="zh-TW" sz="2000" kern="100" dirty="0" smtClean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609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/*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初始最差情況的資料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* /</a:t>
                      </a:r>
                      <a:endParaRPr lang="zh-TW" sz="2000" kern="100" dirty="0" smtClean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   </a:t>
                      </a: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for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(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=0 ;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&lt;n ;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++)</a:t>
                      </a:r>
                      <a:endParaRPr lang="zh-TW" sz="2000" kern="100" dirty="0" smtClean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        a[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] = n –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 ;</a:t>
                      </a:r>
                      <a:endParaRPr lang="zh-TW" sz="2000" kern="100" dirty="0" smtClean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  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sort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(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a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,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n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) ;</a:t>
                      </a:r>
                      <a:endParaRPr lang="zh-TW" sz="2000" kern="100" dirty="0" smtClean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 }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while(</a:t>
                      </a: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clock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() – </a:t>
                      </a:r>
                      <a:r>
                        <a:rPr lang="en-US" sz="2000" i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start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&lt; 1000 )</a:t>
                      </a:r>
                      <a:endParaRPr lang="zh-TW" sz="2000" kern="100" dirty="0" smtClean="0">
                        <a:solidFill>
                          <a:srgbClr val="FF000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3048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/*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重複這個迴圈直到已經用掉了足夠的時間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* /</a:t>
                      </a:r>
                      <a:endParaRPr lang="zh-TW" sz="2000" kern="100" dirty="0" smtClean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 </a:t>
                      </a:r>
                      <a:r>
                        <a:rPr lang="en-US" sz="2000" i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duration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= ((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double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) (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clock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() – </a:t>
                      </a:r>
                      <a:r>
                        <a:rPr lang="en-US" sz="2000" i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start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)) / </a:t>
                      </a:r>
                      <a:r>
                        <a:rPr lang="en-US" sz="2000" i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CLOCKS_PER_SEC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;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duration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/=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repetitions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</a:t>
                      </a:r>
                      <a:r>
                        <a:rPr lang="fr-FR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printf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(“%6d  %9d  %f\n”,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, 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repetitions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,</a:t>
                      </a:r>
                      <a:r>
                        <a:rPr lang="fr-FR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duration</a:t>
                      </a: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fr-FR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fr-FR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  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if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(n == 100) step = 100;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 indent="22860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 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47195" marR="4719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03" name="矩形 6"/>
          <p:cNvSpPr>
            <a:spLocks noChangeArrowheads="1"/>
          </p:cNvSpPr>
          <p:nvPr/>
        </p:nvSpPr>
        <p:spPr bwMode="auto">
          <a:xfrm>
            <a:off x="1016906" y="3372592"/>
            <a:ext cx="6297613" cy="1674421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80906" name="矩形 9"/>
          <p:cNvSpPr>
            <a:spLocks noChangeArrowheads="1"/>
          </p:cNvSpPr>
          <p:nvPr/>
        </p:nvSpPr>
        <p:spPr bwMode="auto">
          <a:xfrm>
            <a:off x="878773" y="2343587"/>
            <a:ext cx="7144451" cy="4104713"/>
          </a:xfrm>
          <a:prstGeom prst="rect">
            <a:avLst/>
          </a:prstGeom>
          <a:noFill/>
          <a:ln w="19050" algn="ctr">
            <a:solidFill>
              <a:srgbClr val="09023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1340528" y="3634665"/>
            <a:ext cx="5655355" cy="946463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/>
              <a:t>Program vs. Algorithm</a:t>
            </a:r>
            <a:endParaRPr lang="zh-TW" altLang="en-US" sz="4400" dirty="0" smtClean="0"/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CAE9B-CDF9-4D7B-A5BA-F04F765D29F7}" type="slidenum">
              <a:rPr lang="zh-TW" altLang="en-US" smtClean="0"/>
              <a:pPr/>
              <a:t>8</a:t>
            </a:fld>
            <a:endParaRPr lang="en-US" altLang="zh-TW" smtClean="0"/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1865313" y="4110038"/>
            <a:ext cx="689451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chemeClr val="bg2"/>
              </a:buClr>
            </a:pPr>
            <a:r>
              <a:rPr kumimoji="0" lang="en-US" altLang="zh-TW" sz="2400"/>
              <a:t>Ex</a:t>
            </a:r>
            <a:r>
              <a:rPr kumimoji="0" lang="zh-TW" altLang="en-US" sz="2400"/>
              <a:t>：</a:t>
            </a:r>
            <a:r>
              <a:rPr kumimoji="0" lang="en-US" altLang="zh-TW" sz="2400"/>
              <a:t>Sequential search vs. binary search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650" y="2330450"/>
            <a:ext cx="77724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kumimoji="0" lang="en-US" altLang="zh-TW" sz="2400" dirty="0"/>
              <a:t>“Algorithms + Data Structures = Programs” </a:t>
            </a:r>
          </a:p>
          <a:p>
            <a:pPr algn="ctr" eaLnBrk="0" hangingPunct="0">
              <a:defRPr/>
            </a:pPr>
            <a:r>
              <a:rPr kumimoji="0" lang="en-US" altLang="zh-TW" sz="2400" dirty="0"/>
              <a:t>by</a:t>
            </a:r>
            <a:r>
              <a:rPr kumimoji="0" lang="en-US" altLang="zh-TW" sz="2400" kern="0" dirty="0">
                <a:latin typeface="+mj-lt"/>
                <a:ea typeface="+mj-ea"/>
                <a:cs typeface="+mj-cs"/>
              </a:rPr>
              <a:t> </a:t>
            </a:r>
            <a:r>
              <a:rPr kumimoji="0" lang="en-US" altLang="zh-TW" sz="2400" kern="0" dirty="0" err="1">
                <a:latin typeface="+mj-lt"/>
                <a:ea typeface="+mj-ea"/>
                <a:cs typeface="+mj-cs"/>
              </a:rPr>
              <a:t>Niklaus</a:t>
            </a:r>
            <a:r>
              <a:rPr kumimoji="0" lang="en-US" altLang="zh-TW" sz="2400" kern="0" dirty="0">
                <a:latin typeface="+mj-lt"/>
                <a:ea typeface="+mj-ea"/>
                <a:cs typeface="+mj-cs"/>
              </a:rPr>
              <a:t> Wirth, 1975 </a:t>
            </a:r>
            <a:endParaRPr kumimoji="0" lang="zh-TW" altLang="en-US" sz="40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772400" cy="700088"/>
          </a:xfrm>
        </p:spPr>
        <p:txBody>
          <a:bodyPr/>
          <a:lstStyle/>
          <a:p>
            <a:r>
              <a:rPr lang="en-US" altLang="zh-TW" sz="4400" dirty="0" smtClean="0">
                <a:latin typeface="+mn-lt"/>
              </a:rPr>
              <a:t>time</a:t>
            </a:r>
            <a:r>
              <a:rPr lang="zh-TW" altLang="en-US" sz="4400" dirty="0" smtClean="0">
                <a:latin typeface="+mn-lt"/>
              </a:rPr>
              <a:t> 函式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mtClean="0"/>
              <a:t>(2)</a:t>
            </a:r>
            <a:r>
              <a:rPr lang="zh-TW" altLang="en-US" smtClean="0"/>
              <a:t>利用</a:t>
            </a:r>
            <a:r>
              <a:rPr lang="en-US" altLang="zh-TW" smtClean="0"/>
              <a:t>time</a:t>
            </a:r>
            <a:r>
              <a:rPr lang="zh-TW" altLang="en-US" smtClean="0"/>
              <a:t>計算函式執行時間：</a:t>
            </a:r>
          </a:p>
        </p:txBody>
      </p:sp>
      <p:sp>
        <p:nvSpPr>
          <p:cNvPr id="819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57C260-9881-4D66-BC9E-AC22982917FE}" type="slidenum">
              <a:rPr lang="zh-TW" altLang="en-US" smtClean="0"/>
              <a:pPr/>
              <a:t>80</a:t>
            </a:fld>
            <a:endParaRPr lang="en-US" altLang="zh-TW" smtClean="0"/>
          </a:p>
        </p:txBody>
      </p:sp>
      <p:sp>
        <p:nvSpPr>
          <p:cNvPr id="787460" name="Text Box 4"/>
          <p:cNvSpPr txBox="1">
            <a:spLocks noChangeArrowheads="1"/>
          </p:cNvSpPr>
          <p:nvPr/>
        </p:nvSpPr>
        <p:spPr bwMode="auto">
          <a:xfrm>
            <a:off x="398463" y="1352550"/>
            <a:ext cx="8394700" cy="2554288"/>
          </a:xfrm>
          <a:prstGeom prst="rect">
            <a:avLst/>
          </a:prstGeom>
          <a:solidFill>
            <a:srgbClr val="FFFF99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標頭檔：#include &lt;time.h&gt;</a:t>
            </a:r>
          </a:p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函式語法：time_t  time(time_t *tp);</a:t>
            </a:r>
          </a:p>
          <a:p>
            <a:pPr eaLnBrk="0" hangingPunct="0">
              <a:defRPr/>
            </a:pPr>
            <a:endParaRPr kumimoji="0" lang="zh-TW" altLang="en-US" sz="2000" dirty="0">
              <a:latin typeface="+mn-lt"/>
              <a:ea typeface="標楷體" pitchFamily="65" charset="-120"/>
            </a:endParaRPr>
          </a:p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語法說明：</a:t>
            </a:r>
          </a:p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1.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 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time_t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 ：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長整數型態的別名，定義如下：</a:t>
            </a:r>
          </a:p>
          <a:p>
            <a:pPr eaLnBrk="0" hangingPunct="0">
              <a:defRPr/>
            </a:pPr>
            <a:r>
              <a:rPr kumimoji="0" lang="zh-TW" altLang="en-US" sz="2000" dirty="0">
                <a:latin typeface="+mn-lt"/>
                <a:ea typeface="標楷體" pitchFamily="65" charset="-120"/>
              </a:rPr>
              <a:t>                  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typedef  long  time_t;</a:t>
            </a:r>
          </a:p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2.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 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time函式會回傳格林威治1970/1/1 00:00:00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迄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今的秒數。</a:t>
            </a:r>
          </a:p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3.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 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tp指標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參數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定義儲存時間的位址，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若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不需保留該時間，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可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設為NULL。</a:t>
            </a:r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1042988" y="4414838"/>
            <a:ext cx="6961187" cy="1016000"/>
          </a:xfrm>
          <a:prstGeom prst="rect">
            <a:avLst/>
          </a:prstGeom>
          <a:solidFill>
            <a:srgbClr val="FFFF99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標頭檔：#include &lt;time.h&gt;</a:t>
            </a:r>
          </a:p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函式語法：double</a:t>
            </a:r>
            <a:r>
              <a:rPr kumimoji="0" lang="zh-TW" altLang="en-US" sz="2000" dirty="0">
                <a:latin typeface="+mn-lt"/>
                <a:ea typeface="標楷體" pitchFamily="65" charset="-120"/>
              </a:rPr>
              <a:t> </a:t>
            </a:r>
            <a:r>
              <a:rPr kumimoji="0" lang="zh-TW" altLang="zh-TW" sz="2000" dirty="0">
                <a:latin typeface="+mn-lt"/>
                <a:ea typeface="標楷體" pitchFamily="65" charset="-120"/>
              </a:rPr>
              <a:t>difftime(time_t t2, time_t t1);</a:t>
            </a:r>
          </a:p>
          <a:p>
            <a:pPr eaLnBrk="0" hangingPunct="0">
              <a:defRPr/>
            </a:pPr>
            <a:r>
              <a:rPr kumimoji="0" lang="zh-TW" altLang="zh-TW" sz="2000" dirty="0">
                <a:latin typeface="+mn-lt"/>
                <a:ea typeface="標楷體" pitchFamily="65" charset="-120"/>
              </a:rPr>
              <a:t>語法說明：difftime會回傳t2與t1的時間差。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time</a:t>
            </a:r>
            <a:r>
              <a:rPr lang="zh-TW" altLang="en-US" sz="4400" dirty="0" smtClean="0"/>
              <a:t> 函式範例</a:t>
            </a:r>
          </a:p>
        </p:txBody>
      </p:sp>
      <p:sp>
        <p:nvSpPr>
          <p:cNvPr id="8294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F7E01-2816-4263-9F17-ED7744F5456B}" type="slidenum">
              <a:rPr lang="zh-TW" altLang="en-US" smtClean="0"/>
              <a:pPr/>
              <a:t>81</a:t>
            </a:fld>
            <a:endParaRPr lang="en-US" altLang="zh-TW" smtClean="0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44563" y="1620838"/>
            <a:ext cx="7477125" cy="37846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000" dirty="0"/>
              <a:t>#include &lt;</a:t>
            </a:r>
            <a:r>
              <a:rPr kumimoji="0" lang="en-US" altLang="zh-TW" sz="2000" dirty="0" err="1"/>
              <a:t>time.h</a:t>
            </a:r>
            <a:r>
              <a:rPr kumimoji="0" lang="en-US" altLang="zh-TW" sz="2000" dirty="0"/>
              <a:t>&gt;</a:t>
            </a:r>
          </a:p>
          <a:p>
            <a:pPr eaLnBrk="0" hangingPunct="0"/>
            <a:r>
              <a:rPr kumimoji="0" lang="en-US" altLang="zh-TW" sz="2000" dirty="0"/>
              <a:t>…</a:t>
            </a:r>
          </a:p>
          <a:p>
            <a:pPr eaLnBrk="0" hangingPunct="0"/>
            <a:r>
              <a:rPr kumimoji="0" lang="en-US" altLang="zh-TW" sz="2000" dirty="0"/>
              <a:t>{</a:t>
            </a:r>
          </a:p>
          <a:p>
            <a:pPr eaLnBrk="0" hangingPunct="0"/>
            <a:r>
              <a:rPr kumimoji="0" lang="en-US" altLang="zh-TW" sz="2000" dirty="0"/>
              <a:t>    </a:t>
            </a:r>
            <a:r>
              <a:rPr kumimoji="0" lang="en-US" altLang="zh-TW" sz="2000" dirty="0" smtClean="0"/>
              <a:t>  double </a:t>
            </a:r>
            <a:r>
              <a:rPr kumimoji="0" lang="en-US" altLang="zh-TW" sz="2000" dirty="0" err="1"/>
              <a:t>Run_Time</a:t>
            </a:r>
            <a:r>
              <a:rPr kumimoji="0" lang="en-US" altLang="zh-TW" sz="2000" dirty="0"/>
              <a:t>;</a:t>
            </a:r>
          </a:p>
          <a:p>
            <a:pPr eaLnBrk="0" hangingPunct="0"/>
            <a:r>
              <a:rPr kumimoji="0" lang="en-US" altLang="zh-TW" sz="2000" dirty="0"/>
              <a:t>    </a:t>
            </a:r>
            <a:r>
              <a:rPr kumimoji="0" lang="en-US" altLang="zh-TW" sz="2000" dirty="0" smtClean="0"/>
              <a:t>  </a:t>
            </a:r>
            <a:r>
              <a:rPr kumimoji="0" lang="en-US" altLang="zh-TW" sz="2000" dirty="0" err="1" smtClean="0"/>
              <a:t>time_t</a:t>
            </a:r>
            <a:r>
              <a:rPr kumimoji="0" lang="en-US" altLang="zh-TW" sz="2000" dirty="0" smtClean="0"/>
              <a:t> </a:t>
            </a:r>
            <a:r>
              <a:rPr kumimoji="0" lang="en-US" altLang="zh-TW" sz="2000" dirty="0"/>
              <a:t>S,E;</a:t>
            </a:r>
          </a:p>
          <a:p>
            <a:pPr eaLnBrk="0" hangingPunct="0"/>
            <a:r>
              <a:rPr kumimoji="0" lang="en-US" altLang="zh-TW" sz="2000" dirty="0"/>
              <a:t>   </a:t>
            </a:r>
            <a:r>
              <a:rPr kumimoji="0" lang="en-US" altLang="zh-TW" sz="2000" dirty="0" smtClean="0"/>
              <a:t>    </a:t>
            </a:r>
            <a:r>
              <a:rPr kumimoji="0" lang="en-US" altLang="zh-TW" sz="2000" dirty="0"/>
              <a:t>…</a:t>
            </a:r>
          </a:p>
          <a:p>
            <a:pPr eaLnBrk="0" hangingPunct="0"/>
            <a:r>
              <a:rPr kumimoji="0" lang="en-US" altLang="zh-TW" sz="2000" dirty="0"/>
              <a:t>   </a:t>
            </a:r>
            <a:r>
              <a:rPr kumimoji="0" lang="en-US" altLang="zh-TW" sz="2000" dirty="0" smtClean="0"/>
              <a:t>   </a:t>
            </a:r>
            <a:r>
              <a:rPr kumimoji="0" lang="en-US" altLang="zh-TW" sz="2000" dirty="0">
                <a:solidFill>
                  <a:srgbClr val="FF0000"/>
                </a:solidFill>
              </a:rPr>
              <a:t>S = time(NULL);</a:t>
            </a:r>
          </a:p>
          <a:p>
            <a:pPr eaLnBrk="0" hangingPunct="0"/>
            <a:r>
              <a:rPr kumimoji="0" lang="en-US" altLang="zh-TW" sz="2000" dirty="0"/>
              <a:t>   </a:t>
            </a:r>
            <a:r>
              <a:rPr kumimoji="0" lang="en-US" altLang="zh-TW" sz="2000" dirty="0" smtClean="0"/>
              <a:t>   </a:t>
            </a:r>
            <a:r>
              <a:rPr kumimoji="0" lang="en-US" altLang="zh-TW" sz="2000" dirty="0"/>
              <a:t>func1();</a:t>
            </a:r>
          </a:p>
          <a:p>
            <a:pPr eaLnBrk="0" hangingPunct="0"/>
            <a:r>
              <a:rPr kumimoji="0" lang="en-US" altLang="zh-TW" sz="2000" dirty="0"/>
              <a:t>   </a:t>
            </a:r>
            <a:r>
              <a:rPr kumimoji="0" lang="en-US" altLang="zh-TW" sz="2000" dirty="0" smtClean="0"/>
              <a:t>   </a:t>
            </a:r>
            <a:r>
              <a:rPr kumimoji="0" lang="en-US" altLang="zh-TW" sz="2000" dirty="0">
                <a:solidFill>
                  <a:srgbClr val="FF0000"/>
                </a:solidFill>
              </a:rPr>
              <a:t>E = time(NULL);</a:t>
            </a:r>
          </a:p>
          <a:p>
            <a:pPr eaLnBrk="0" hangingPunct="0"/>
            <a:r>
              <a:rPr kumimoji="0" lang="en-US" altLang="zh-TW" sz="2000" dirty="0"/>
              <a:t>    </a:t>
            </a:r>
            <a:r>
              <a:rPr kumimoji="0" lang="en-US" altLang="zh-TW" sz="2000" dirty="0" smtClean="0"/>
              <a:t>  </a:t>
            </a:r>
            <a:r>
              <a:rPr kumimoji="0" lang="en-US" altLang="zh-TW" sz="2000" dirty="0" err="1" smtClean="0">
                <a:solidFill>
                  <a:srgbClr val="FF0000"/>
                </a:solidFill>
              </a:rPr>
              <a:t>Run_Time</a:t>
            </a:r>
            <a:r>
              <a:rPr kumimoji="0" lang="en-US" altLang="zh-TW" sz="2000" dirty="0" smtClean="0">
                <a:solidFill>
                  <a:srgbClr val="FF0000"/>
                </a:solidFill>
              </a:rPr>
              <a:t> </a:t>
            </a:r>
            <a:r>
              <a:rPr kumimoji="0" lang="en-US" altLang="zh-TW" sz="2000" dirty="0">
                <a:solidFill>
                  <a:srgbClr val="FF0000"/>
                </a:solidFill>
              </a:rPr>
              <a:t>= </a:t>
            </a:r>
            <a:r>
              <a:rPr kumimoji="0" lang="en-US" altLang="zh-TW" sz="2000" dirty="0" err="1">
                <a:solidFill>
                  <a:srgbClr val="FF0000"/>
                </a:solidFill>
              </a:rPr>
              <a:t>difftime</a:t>
            </a:r>
            <a:r>
              <a:rPr kumimoji="0" lang="en-US" altLang="zh-TW" sz="2000" dirty="0">
                <a:solidFill>
                  <a:srgbClr val="FF0000"/>
                </a:solidFill>
              </a:rPr>
              <a:t>(S, E);</a:t>
            </a:r>
          </a:p>
          <a:p>
            <a:pPr eaLnBrk="0" hangingPunct="0"/>
            <a:r>
              <a:rPr kumimoji="0" lang="en-US" altLang="zh-TW" sz="2000" dirty="0"/>
              <a:t>    …</a:t>
            </a:r>
          </a:p>
          <a:p>
            <a:pPr eaLnBrk="0" hangingPunct="0"/>
            <a:r>
              <a:rPr kumimoji="0" lang="en-US" altLang="zh-TW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658813" y="419100"/>
            <a:ext cx="7772400" cy="731838"/>
          </a:xfrm>
        </p:spPr>
        <p:txBody>
          <a:bodyPr/>
          <a:lstStyle/>
          <a:p>
            <a:pPr eaLnBrk="1" hangingPunct="1"/>
            <a:r>
              <a:rPr lang="zh-TW" altLang="en-US" sz="4400" dirty="0" smtClean="0">
                <a:latin typeface="標楷體" pitchFamily="65" charset="-120"/>
              </a:rPr>
              <a:t>演算法表示方式</a:t>
            </a:r>
          </a:p>
        </p:txBody>
      </p:sp>
      <p:sp>
        <p:nvSpPr>
          <p:cNvPr id="1331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50B58-D940-44AC-A1F9-485E249A301A}" type="slidenum">
              <a:rPr lang="zh-TW" altLang="en-US" smtClean="0"/>
              <a:pPr/>
              <a:t>9</a:t>
            </a:fld>
            <a:endParaRPr lang="en-US" altLang="zh-TW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0688" y="1381124"/>
            <a:ext cx="8228012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kern="0" dirty="0">
                <a:latin typeface="+mn-lt"/>
                <a:ea typeface="標楷體" pitchFamily="65" charset="-120"/>
              </a:rPr>
              <a:t>演算法的閱讀對象是「人」，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可用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多種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方法表達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。</a:t>
            </a:r>
            <a:endParaRPr lang="en-US" altLang="zh-TW" sz="2400" kern="0" dirty="0">
              <a:latin typeface="+mn-lt"/>
              <a:ea typeface="標楷體" pitchFamily="65" charset="-120"/>
            </a:endParaRPr>
          </a:p>
          <a:p>
            <a:pPr marL="711200" lvl="1" indent="-2540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zh-TW" altLang="en-US" sz="2000" kern="0" dirty="0">
                <a:latin typeface="+mn-lt"/>
                <a:ea typeface="標楷體" pitchFamily="65" charset="-120"/>
              </a:rPr>
              <a:t>自然語言、流程圖、</a:t>
            </a:r>
            <a:r>
              <a:rPr lang="zh-TW" altLang="en-US" sz="2000" kern="0" dirty="0">
                <a:ea typeface="標楷體" pitchFamily="65" charset="-120"/>
              </a:rPr>
              <a:t>虛擬語言、程式</a:t>
            </a:r>
            <a:r>
              <a:rPr lang="zh-TW" altLang="en-US" sz="2000" kern="0" dirty="0" smtClean="0">
                <a:ea typeface="標楷體" pitchFamily="65" charset="-120"/>
              </a:rPr>
              <a:t>語言。</a:t>
            </a:r>
            <a:endParaRPr lang="en-US" altLang="zh-TW" sz="2000" kern="0" dirty="0">
              <a:latin typeface="+mn-lt"/>
              <a:ea typeface="標楷體" pitchFamily="65" charset="-12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kern="0" dirty="0">
                <a:latin typeface="+mn-lt"/>
                <a:ea typeface="標楷體" pitchFamily="65" charset="-120"/>
              </a:rPr>
              <a:t>自然語言：例如中文、英文、法文等。</a:t>
            </a:r>
            <a:endParaRPr lang="en-US" altLang="zh-TW" sz="2400" kern="0" dirty="0">
              <a:latin typeface="+mn-lt"/>
              <a:ea typeface="標楷體" pitchFamily="65" charset="-12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kern="0" dirty="0" smtClean="0">
                <a:latin typeface="+mn-lt"/>
                <a:ea typeface="標楷體" pitchFamily="65" charset="-120"/>
              </a:rPr>
              <a:t>流程圖 </a:t>
            </a:r>
            <a:r>
              <a:rPr lang="en-US" altLang="zh-TW" sz="2400" kern="0" dirty="0" smtClean="0">
                <a:latin typeface="+mn-lt"/>
                <a:ea typeface="標楷體" pitchFamily="65" charset="-120"/>
              </a:rPr>
              <a:t>(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Flowchart)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：一般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流程圖 </a:t>
            </a:r>
            <a:r>
              <a:rPr lang="en-US" altLang="zh-TW" sz="2400" kern="0" dirty="0" smtClean="0">
                <a:latin typeface="+mn-lt"/>
                <a:ea typeface="標楷體" pitchFamily="65" charset="-120"/>
              </a:rPr>
              <a:t>(</a:t>
            </a:r>
            <a:r>
              <a:rPr lang="en-US" altLang="zh-TW" sz="2400" kern="0" dirty="0">
                <a:latin typeface="+mn-lt"/>
                <a:ea typeface="標楷體" pitchFamily="65" charset="-120"/>
              </a:rPr>
              <a:t>flowchart</a:t>
            </a:r>
            <a:r>
              <a:rPr lang="en-US" altLang="zh-TW" sz="2400" kern="0" dirty="0" smtClean="0">
                <a:latin typeface="+mn-lt"/>
                <a:ea typeface="標楷體" pitchFamily="65" charset="-120"/>
              </a:rPr>
              <a:t>)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 與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各類流程圖也</a:t>
            </a:r>
            <a:r>
              <a:rPr lang="zh-TW" altLang="en-US" sz="2400" kern="0" dirty="0" smtClean="0">
                <a:latin typeface="+mn-lt"/>
                <a:ea typeface="標楷體" pitchFamily="65" charset="-120"/>
              </a:rPr>
              <a:t>可用來</a:t>
            </a:r>
            <a:r>
              <a:rPr lang="zh-TW" altLang="en-US" sz="2400" kern="0" dirty="0">
                <a:latin typeface="+mn-lt"/>
                <a:ea typeface="標楷體" pitchFamily="65" charset="-120"/>
              </a:rPr>
              <a:t>表示小型簡單的演算法，例如</a:t>
            </a:r>
            <a:endParaRPr lang="en-US" altLang="zh-TW" sz="2400" kern="0" dirty="0">
              <a:latin typeface="+mn-lt"/>
              <a:ea typeface="標楷體" pitchFamily="65" charset="-120"/>
            </a:endParaRPr>
          </a:p>
          <a:p>
            <a:pPr marL="536575" lvl="1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2000" kern="0" dirty="0">
                <a:latin typeface="+mn-lt"/>
                <a:ea typeface="標楷體" pitchFamily="65" charset="-120"/>
              </a:rPr>
              <a:t>工作</a:t>
            </a:r>
            <a:r>
              <a:rPr lang="zh-TW" altLang="en-US" sz="2000" kern="0" dirty="0" smtClean="0">
                <a:latin typeface="+mn-lt"/>
                <a:ea typeface="標楷體" pitchFamily="65" charset="-120"/>
              </a:rPr>
              <a:t>流程圖 </a:t>
            </a:r>
            <a:r>
              <a:rPr lang="en-US" altLang="zh-TW" sz="2000" kern="0" dirty="0" smtClean="0">
                <a:latin typeface="+mn-lt"/>
                <a:ea typeface="標楷體" pitchFamily="65" charset="-120"/>
              </a:rPr>
              <a:t>(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Workflow Diagram)</a:t>
            </a:r>
          </a:p>
          <a:p>
            <a:pPr marL="536575" lvl="1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2000" kern="0" dirty="0">
                <a:latin typeface="+mn-lt"/>
                <a:ea typeface="標楷體" pitchFamily="65" charset="-120"/>
              </a:rPr>
              <a:t>資料</a:t>
            </a:r>
            <a:r>
              <a:rPr lang="zh-TW" altLang="en-US" sz="2000" kern="0" dirty="0" smtClean="0">
                <a:latin typeface="+mn-lt"/>
                <a:ea typeface="標楷體" pitchFamily="65" charset="-120"/>
              </a:rPr>
              <a:t>流程圖 </a:t>
            </a:r>
            <a:r>
              <a:rPr lang="en-US" altLang="zh-TW" sz="2000" kern="0" dirty="0" smtClean="0">
                <a:latin typeface="+mn-lt"/>
                <a:ea typeface="標楷體" pitchFamily="65" charset="-120"/>
              </a:rPr>
              <a:t>(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Data Flow Diagram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；</a:t>
            </a:r>
            <a:r>
              <a:rPr lang="zh-TW" altLang="en-US" sz="2000" kern="0" dirty="0" smtClean="0">
                <a:latin typeface="+mn-lt"/>
                <a:ea typeface="標楷體" pitchFamily="65" charset="-120"/>
              </a:rPr>
              <a:t>簡稱 </a:t>
            </a:r>
            <a:r>
              <a:rPr lang="en-US" altLang="zh-TW" sz="2000" kern="0" dirty="0" smtClean="0">
                <a:latin typeface="+mn-lt"/>
                <a:ea typeface="標楷體" pitchFamily="65" charset="-120"/>
              </a:rPr>
              <a:t>DFD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)</a:t>
            </a:r>
          </a:p>
          <a:p>
            <a:pPr marL="536575" lvl="1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2000" kern="0" dirty="0">
                <a:latin typeface="+mn-lt"/>
                <a:ea typeface="標楷體" pitchFamily="65" charset="-120"/>
              </a:rPr>
              <a:t>控制</a:t>
            </a:r>
            <a:r>
              <a:rPr lang="zh-TW" altLang="en-US" sz="2000" kern="0" dirty="0" smtClean="0">
                <a:latin typeface="+mn-lt"/>
                <a:ea typeface="標楷體" pitchFamily="65" charset="-120"/>
              </a:rPr>
              <a:t>流程圖 </a:t>
            </a:r>
            <a:r>
              <a:rPr lang="en-US" altLang="zh-TW" sz="2000" kern="0" dirty="0" smtClean="0">
                <a:latin typeface="+mn-lt"/>
                <a:ea typeface="標楷體" pitchFamily="65" charset="-120"/>
              </a:rPr>
              <a:t>(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Control Flow Diagram</a:t>
            </a:r>
            <a:r>
              <a:rPr lang="zh-TW" altLang="en-US" sz="2000" kern="0" dirty="0">
                <a:latin typeface="+mn-lt"/>
                <a:ea typeface="標楷體" pitchFamily="65" charset="-120"/>
              </a:rPr>
              <a:t>；</a:t>
            </a:r>
            <a:r>
              <a:rPr lang="zh-TW" altLang="en-US" sz="2000" kern="0" dirty="0" smtClean="0">
                <a:latin typeface="+mn-lt"/>
                <a:ea typeface="標楷體" pitchFamily="65" charset="-120"/>
              </a:rPr>
              <a:t>簡稱 </a:t>
            </a:r>
            <a:r>
              <a:rPr lang="en-US" altLang="zh-TW" sz="2000" kern="0" dirty="0" smtClean="0">
                <a:latin typeface="+mn-lt"/>
                <a:ea typeface="標楷體" pitchFamily="65" charset="-120"/>
              </a:rPr>
              <a:t>CFD</a:t>
            </a:r>
            <a:r>
              <a:rPr lang="en-US" altLang="zh-TW" sz="2000" kern="0" dirty="0">
                <a:latin typeface="+mn-lt"/>
                <a:ea typeface="標楷體" pitchFamily="65" charset="-120"/>
              </a:rPr>
              <a:t>)</a:t>
            </a:r>
            <a:endParaRPr lang="zh-TW" altLang="en-US" sz="2000" kern="0" dirty="0">
              <a:latin typeface="+mn-lt"/>
              <a:ea typeface="標楷體" pitchFamily="65" charset="-120"/>
            </a:endParaRP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r>
              <a:rPr lang="zh-TW" altLang="en-US" sz="2400" kern="0" dirty="0">
                <a:ea typeface="標楷體" pitchFamily="65" charset="-120"/>
              </a:rPr>
              <a:t>虛擬</a:t>
            </a:r>
            <a:r>
              <a:rPr lang="zh-TW" altLang="en-US" sz="2400" kern="0" dirty="0" smtClean="0">
                <a:ea typeface="標楷體" pitchFamily="65" charset="-120"/>
              </a:rPr>
              <a:t>語言 </a:t>
            </a:r>
            <a:r>
              <a:rPr lang="en-US" altLang="zh-TW" sz="2400" kern="0" dirty="0" smtClean="0">
                <a:ea typeface="標楷體" pitchFamily="65" charset="-120"/>
              </a:rPr>
              <a:t>(</a:t>
            </a:r>
            <a:r>
              <a:rPr lang="en-US" altLang="zh-TW" sz="2400" kern="0" dirty="0">
                <a:ea typeface="標楷體" pitchFamily="65" charset="-120"/>
              </a:rPr>
              <a:t>Pseudo-Language)</a:t>
            </a:r>
            <a:endParaRPr lang="zh-TW" altLang="en-US" sz="2400" kern="0" dirty="0">
              <a:ea typeface="標楷體" pitchFamily="65" charset="-120"/>
            </a:endParaRP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2000" kern="0" dirty="0">
                <a:ea typeface="標楷體" pitchFamily="65" charset="-120"/>
              </a:rPr>
              <a:t>虛擬語言是一種混合自然語言與高階程式語言的特殊語言，常見的</a:t>
            </a:r>
            <a:r>
              <a:rPr lang="zh-TW" altLang="en-US" sz="2000" kern="0" dirty="0" smtClean="0">
                <a:ea typeface="標楷體" pitchFamily="65" charset="-120"/>
              </a:rPr>
              <a:t>有 </a:t>
            </a:r>
            <a:r>
              <a:rPr lang="en-US" altLang="zh-TW" sz="2000" b="1" kern="0" dirty="0" smtClean="0">
                <a:solidFill>
                  <a:srgbClr val="FF0000"/>
                </a:solidFill>
                <a:ea typeface="標楷體" pitchFamily="65" charset="-120"/>
              </a:rPr>
              <a:t>C-like</a:t>
            </a:r>
            <a:r>
              <a:rPr lang="zh-TW" altLang="en-US" sz="2000" kern="0" dirty="0">
                <a:ea typeface="標楷體" pitchFamily="65" charset="-120"/>
              </a:rPr>
              <a:t>。</a:t>
            </a:r>
            <a:endParaRPr lang="en-US" altLang="zh-TW" sz="2000" kern="0" dirty="0">
              <a:ea typeface="標楷體" pitchFamily="65" charset="-120"/>
            </a:endParaRPr>
          </a:p>
          <a:p>
            <a:pPr marL="685800" lvl="1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ü"/>
              <a:defRPr/>
            </a:pPr>
            <a:r>
              <a:rPr lang="zh-TW" altLang="en-US" sz="2000" kern="0" dirty="0">
                <a:ea typeface="標楷體" pitchFamily="65" charset="-120"/>
              </a:rPr>
              <a:t>使用虛擬語言撰寫的演算法，比較容易轉換為可</a:t>
            </a:r>
            <a:r>
              <a:rPr lang="zh-TW" altLang="en-US" sz="2000" kern="0" dirty="0" smtClean="0">
                <a:ea typeface="標楷體" pitchFamily="65" charset="-120"/>
              </a:rPr>
              <a:t>被 </a:t>
            </a:r>
            <a:r>
              <a:rPr lang="en-US" altLang="zh-TW" sz="2000" kern="0" dirty="0" smtClean="0">
                <a:ea typeface="標楷體" pitchFamily="65" charset="-120"/>
              </a:rPr>
              <a:t>Turing </a:t>
            </a:r>
            <a:r>
              <a:rPr lang="en-US" altLang="zh-TW" sz="2000" kern="0" dirty="0">
                <a:ea typeface="標楷體" pitchFamily="65" charset="-120"/>
              </a:rPr>
              <a:t>Machine</a:t>
            </a:r>
            <a:r>
              <a:rPr lang="zh-TW" altLang="en-US" sz="2000" kern="0" dirty="0">
                <a:ea typeface="標楷體" pitchFamily="65" charset="-120"/>
              </a:rPr>
              <a:t>接受的運算。</a:t>
            </a:r>
            <a:endParaRPr lang="en-US" altLang="zh-TW" sz="2000" kern="0" dirty="0">
              <a:latin typeface="+mn-lt"/>
              <a:ea typeface="標楷體" pitchFamily="65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  <a:defRPr/>
            </a:pPr>
            <a:endParaRPr lang="zh-TW" altLang="en-US" sz="2400" kern="0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</TotalTime>
  <Words>5959</Words>
  <Application>Microsoft Office PowerPoint</Application>
  <PresentationFormat>如螢幕大小 (4:3)</PresentationFormat>
  <Paragraphs>1045</Paragraphs>
  <Slides>81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81</vt:i4>
      </vt:variant>
    </vt:vector>
  </HeadingPairs>
  <TitlesOfParts>
    <vt:vector size="94" baseType="lpstr">
      <vt:lpstr>Monotype Sorts</vt:lpstr>
      <vt:lpstr>新細明體</vt:lpstr>
      <vt:lpstr>標楷體</vt:lpstr>
      <vt:lpstr>Arial</vt:lpstr>
      <vt:lpstr>Arial Black</vt:lpstr>
      <vt:lpstr>Courier New</vt:lpstr>
      <vt:lpstr>Symbol</vt:lpstr>
      <vt:lpstr>Times New Roman</vt:lpstr>
      <vt:lpstr>Wingdings</vt:lpstr>
      <vt:lpstr>high voltage</vt:lpstr>
      <vt:lpstr>方程式</vt:lpstr>
      <vt:lpstr>Document</vt:lpstr>
      <vt:lpstr>Equation</vt:lpstr>
      <vt:lpstr>Chapter 1   Basic Concepts  </vt:lpstr>
      <vt:lpstr>System Life Cycle</vt:lpstr>
      <vt:lpstr>功能性需求 vs. 非功能性需求</vt:lpstr>
      <vt:lpstr>System Life Cycle</vt:lpstr>
      <vt:lpstr>System Life Cycle</vt:lpstr>
      <vt:lpstr>Algorithm</vt:lpstr>
      <vt:lpstr>Program vs. Algorithm</vt:lpstr>
      <vt:lpstr>Program vs. Algorithm</vt:lpstr>
      <vt:lpstr>演算法表示方式</vt:lpstr>
      <vt:lpstr>演算法表示方式</vt:lpstr>
      <vt:lpstr>PowerPoint 簡報</vt:lpstr>
      <vt:lpstr>PowerPoint 簡報</vt:lpstr>
      <vt:lpstr>Selection Sort (Prog. 1.4)</vt:lpstr>
      <vt:lpstr>Selection Sort (Prog. 1.4)</vt:lpstr>
      <vt:lpstr>PowerPoint 簡報</vt:lpstr>
      <vt:lpstr>PowerPoint 簡報</vt:lpstr>
      <vt:lpstr>Comparison of two integers</vt:lpstr>
      <vt:lpstr>Searching an ordered list (Prog. 1.7)</vt:lpstr>
      <vt:lpstr>PowerPoint 簡報</vt:lpstr>
      <vt:lpstr>PowerPoint 簡報</vt:lpstr>
      <vt:lpstr>遞迴的本質</vt:lpstr>
      <vt:lpstr>將問題切割成較小的問題</vt:lpstr>
      <vt:lpstr>PowerPoint 簡報</vt:lpstr>
      <vt:lpstr>遞迴式階乘函式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Call Tree for tower(3, ‘A’, ‘C’, ‘B’) </vt:lpstr>
      <vt:lpstr>Recursive Binary Search (Prog. 1.8)</vt:lpstr>
      <vt:lpstr>Permutation</vt:lpstr>
      <vt:lpstr>Recursive Permutation Generator (Prog. 1.9)</vt:lpstr>
      <vt:lpstr>Recursion vs. Nonrecursion</vt:lpstr>
      <vt:lpstr>Data Abstraction</vt:lpstr>
      <vt:lpstr>ADT</vt:lpstr>
      <vt:lpstr>Specification vs. Implementation</vt:lpstr>
      <vt:lpstr>ADT NaturalNumber</vt:lpstr>
      <vt:lpstr>Performance Analysis</vt:lpstr>
      <vt:lpstr>Performance Analysis</vt:lpstr>
      <vt:lpstr>Performance Analysis</vt:lpstr>
      <vt:lpstr>Space Complexity</vt:lpstr>
      <vt:lpstr>float abc(float a, float b, float c) {       return a + b + b * c + (a + b - c) / (a + b) + 4.00;  }</vt:lpstr>
      <vt:lpstr>float sum(float list[ ], int n){      float tempsum = 0;      int i;      for (i = 0; i&lt;n; i++)            tempsum += list [i];      return tempsum; }  </vt:lpstr>
      <vt:lpstr>float rsum(float list[ ], int n){      if (n) return rsum(list, n-1) + list[n-1];      return 0;  }</vt:lpstr>
      <vt:lpstr>PowerPoint 簡報</vt:lpstr>
      <vt:lpstr>PowerPoint 簡報</vt:lpstr>
      <vt:lpstr>float sum(float list[ ], int n){     float tempsum = 0;  count++;         /* for assignment */     int i;     for (i = 0; i &lt; n; i++) {           count++;             /*for the for loop */           tempsum  +=  list[i]; count++;  /* for assignment */     }     count++;         /* last execution of for */     count++;         /* for return */      return tempsum;  }    </vt:lpstr>
      <vt:lpstr>Iterative summing of a list of numbers (Fig. 1.2)</vt:lpstr>
      <vt:lpstr>PowerPoint 簡報</vt:lpstr>
      <vt:lpstr>Recursive summing of a list of numbers (Fig. 1.3)</vt:lpstr>
      <vt:lpstr>PowerPoint 簡報</vt:lpstr>
      <vt:lpstr>Matrix addition (Fig. 1.4)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Theorems</vt:lpstr>
      <vt:lpstr>時間複雜度</vt:lpstr>
      <vt:lpstr>Time Complexity of Matrix Addition (Fig. 1.5)</vt:lpstr>
      <vt:lpstr>Time Complexity of Binary Search (Prog. 1.7)</vt:lpstr>
      <vt:lpstr>Recursive Permutation Generator (Prog. 1.9)</vt:lpstr>
      <vt:lpstr>Time Complexity of Permutations (Prog. 1.9)</vt:lpstr>
      <vt:lpstr>Magic square</vt:lpstr>
      <vt:lpstr>Magic square (prog. 1.23)</vt:lpstr>
      <vt:lpstr>Magic square (prog. 1.23)</vt:lpstr>
      <vt:lpstr>PowerPoint 簡報</vt:lpstr>
      <vt:lpstr>Practical Complexities</vt:lpstr>
      <vt:lpstr>常見的 Big-Oh 函數值 (Fig. 1.7)</vt:lpstr>
      <vt:lpstr>常見 Big-Oh 函數圖形 (Fig. 1.8)</vt:lpstr>
      <vt:lpstr>範例</vt:lpstr>
      <vt:lpstr>效能量測</vt:lpstr>
      <vt:lpstr>clock() 函式</vt:lpstr>
      <vt:lpstr>Selection sort (Prog. 1.24)</vt:lpstr>
      <vt:lpstr>Selection sort (Prog. 1.25)</vt:lpstr>
      <vt:lpstr>time 函式</vt:lpstr>
      <vt:lpstr>time 函式範例</vt:lpstr>
    </vt:vector>
  </TitlesOfParts>
  <Company>lss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Basic Concepts</dc:title>
  <dc:creator>schwang</dc:creator>
  <cp:lastModifiedBy>USER</cp:lastModifiedBy>
  <cp:revision>311</cp:revision>
  <dcterms:created xsi:type="dcterms:W3CDTF">1999-09-11T02:10:53Z</dcterms:created>
  <dcterms:modified xsi:type="dcterms:W3CDTF">2017-08-09T03:35:04Z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dlteam@fcu.edu.tw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M:\wwwroot\datastru</vt:lpwstr>
  </property>
  <property fmtid="{D5CDD505-2E9C-101B-9397-08002B2CF9AE}" pid="22" name="EncodingType">
    <vt:i4>-99</vt:i4>
  </property>
</Properties>
</file>