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9"/>
  </p:notesMasterIdLst>
  <p:handoutMasterIdLst>
    <p:handoutMasterId r:id="rId80"/>
  </p:handoutMasterIdLst>
  <p:sldIdLst>
    <p:sldId id="276" r:id="rId2"/>
    <p:sldId id="317" r:id="rId3"/>
    <p:sldId id="318" r:id="rId4"/>
    <p:sldId id="319" r:id="rId5"/>
    <p:sldId id="323" r:id="rId6"/>
    <p:sldId id="320" r:id="rId7"/>
    <p:sldId id="321" r:id="rId8"/>
    <p:sldId id="322" r:id="rId9"/>
    <p:sldId id="256" r:id="rId10"/>
    <p:sldId id="315" r:id="rId11"/>
    <p:sldId id="325" r:id="rId12"/>
    <p:sldId id="306" r:id="rId13"/>
    <p:sldId id="258" r:id="rId14"/>
    <p:sldId id="260" r:id="rId15"/>
    <p:sldId id="277" r:id="rId16"/>
    <p:sldId id="314" r:id="rId17"/>
    <p:sldId id="307" r:id="rId18"/>
    <p:sldId id="308" r:id="rId19"/>
    <p:sldId id="309" r:id="rId20"/>
    <p:sldId id="310" r:id="rId21"/>
    <p:sldId id="312" r:id="rId22"/>
    <p:sldId id="313" r:id="rId23"/>
    <p:sldId id="278" r:id="rId24"/>
    <p:sldId id="279" r:id="rId25"/>
    <p:sldId id="334" r:id="rId26"/>
    <p:sldId id="335" r:id="rId27"/>
    <p:sldId id="326" r:id="rId28"/>
    <p:sldId id="327" r:id="rId29"/>
    <p:sldId id="328" r:id="rId30"/>
    <p:sldId id="329" r:id="rId31"/>
    <p:sldId id="330" r:id="rId32"/>
    <p:sldId id="332" r:id="rId33"/>
    <p:sldId id="331" r:id="rId34"/>
    <p:sldId id="333" r:id="rId35"/>
    <p:sldId id="280" r:id="rId36"/>
    <p:sldId id="281" r:id="rId37"/>
    <p:sldId id="282" r:id="rId38"/>
    <p:sldId id="283" r:id="rId39"/>
    <p:sldId id="336" r:id="rId40"/>
    <p:sldId id="285" r:id="rId41"/>
    <p:sldId id="286" r:id="rId42"/>
    <p:sldId id="284" r:id="rId43"/>
    <p:sldId id="287" r:id="rId44"/>
    <p:sldId id="289" r:id="rId45"/>
    <p:sldId id="290" r:id="rId46"/>
    <p:sldId id="350" r:id="rId47"/>
    <p:sldId id="338" r:id="rId48"/>
    <p:sldId id="293" r:id="rId49"/>
    <p:sldId id="351" r:id="rId50"/>
    <p:sldId id="294" r:id="rId51"/>
    <p:sldId id="352" r:id="rId52"/>
    <p:sldId id="295" r:id="rId53"/>
    <p:sldId id="296" r:id="rId54"/>
    <p:sldId id="297" r:id="rId55"/>
    <p:sldId id="298" r:id="rId56"/>
    <p:sldId id="299" r:id="rId57"/>
    <p:sldId id="355" r:id="rId58"/>
    <p:sldId id="300" r:id="rId59"/>
    <p:sldId id="356" r:id="rId60"/>
    <p:sldId id="357" r:id="rId61"/>
    <p:sldId id="347" r:id="rId62"/>
    <p:sldId id="348" r:id="rId63"/>
    <p:sldId id="349" r:id="rId64"/>
    <p:sldId id="353" r:id="rId65"/>
    <p:sldId id="339" r:id="rId66"/>
    <p:sldId id="354" r:id="rId67"/>
    <p:sldId id="301" r:id="rId68"/>
    <p:sldId id="302" r:id="rId69"/>
    <p:sldId id="340" r:id="rId70"/>
    <p:sldId id="303" r:id="rId71"/>
    <p:sldId id="341" r:id="rId72"/>
    <p:sldId id="343" r:id="rId73"/>
    <p:sldId id="344" r:id="rId74"/>
    <p:sldId id="304" r:id="rId75"/>
    <p:sldId id="346" r:id="rId76"/>
    <p:sldId id="305" r:id="rId77"/>
    <p:sldId id="345" r:id="rId7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bg2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bg2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bg2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bg2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bg2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4400" kern="1200">
        <a:solidFill>
          <a:schemeClr val="bg2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4400" kern="1200">
        <a:solidFill>
          <a:schemeClr val="bg2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4400" kern="1200">
        <a:solidFill>
          <a:schemeClr val="bg2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4400" kern="1200">
        <a:solidFill>
          <a:schemeClr val="bg2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D31203"/>
    <a:srgbClr val="D9D9D9"/>
    <a:srgbClr val="BFBFBF"/>
    <a:srgbClr val="99FFCC"/>
    <a:srgbClr val="FFFF00"/>
    <a:srgbClr val="969696"/>
    <a:srgbClr val="039F51"/>
    <a:srgbClr val="FF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3" autoAdjust="0"/>
    <p:restoredTop sz="91007" autoAdjust="0"/>
  </p:normalViewPr>
  <p:slideViewPr>
    <p:cSldViewPr snapToGrid="0" snapToObjects="1">
      <p:cViewPr varScale="1">
        <p:scale>
          <a:sx n="45" d="100"/>
          <a:sy n="45" d="100"/>
        </p:scale>
        <p:origin x="10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24EFE36-2E8F-463E-9044-E392E36DE8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122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270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CA4BD4C-115E-45BE-8850-3F2D3B33AE5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6775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BF0B7-9778-4D14-A0BB-52FD58BD6E2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A222D-2A2A-41F9-B6B3-27A095A4946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48500" y="419100"/>
            <a:ext cx="1943100" cy="5740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419100"/>
            <a:ext cx="5676900" cy="5740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1CCC3-A3A7-4B3D-B584-7D680025A9A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0" y="285750"/>
            <a:ext cx="7772400" cy="914400"/>
          </a:xfrm>
        </p:spPr>
        <p:txBody>
          <a:bodyPr/>
          <a:lstStyle>
            <a:lvl1pPr>
              <a:defRPr b="1" u="sng">
                <a:solidFill>
                  <a:schemeClr val="bg2"/>
                </a:solidFill>
                <a:latin typeface="+mj-lt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2950" y="1663700"/>
            <a:ext cx="7772400" cy="4114800"/>
          </a:xfrm>
        </p:spPr>
        <p:txBody>
          <a:bodyPr/>
          <a:lstStyle>
            <a:lvl1pPr>
              <a:buFont typeface="Wingdings" pitchFamily="2" charset="2"/>
              <a:buChar char="q"/>
              <a:defRPr sz="2400">
                <a:solidFill>
                  <a:schemeClr val="bg2"/>
                </a:solidFill>
                <a:latin typeface="+mn-lt"/>
                <a:ea typeface="標楷體" pitchFamily="65" charset="-120"/>
              </a:defRPr>
            </a:lvl1pPr>
            <a:lvl2pPr>
              <a:defRPr sz="2000">
                <a:solidFill>
                  <a:schemeClr val="bg2"/>
                </a:solidFill>
                <a:latin typeface="+mn-lt"/>
                <a:ea typeface="標楷體" pitchFamily="65" charset="-120"/>
              </a:defRPr>
            </a:lvl2pPr>
            <a:lvl3pPr>
              <a:defRPr sz="1800">
                <a:solidFill>
                  <a:schemeClr val="bg2"/>
                </a:solidFill>
                <a:effectLst/>
                <a:latin typeface="+mn-lt"/>
                <a:ea typeface="標楷體" pitchFamily="65" charset="-120"/>
              </a:defRPr>
            </a:lvl3pPr>
            <a:lvl4pPr>
              <a:defRPr sz="1600">
                <a:solidFill>
                  <a:schemeClr val="bg2"/>
                </a:solidFill>
                <a:latin typeface="+mn-lt"/>
                <a:ea typeface="標楷體" pitchFamily="65" charset="-120"/>
              </a:defRPr>
            </a:lvl4pPr>
            <a:lvl5pPr>
              <a:defRPr>
                <a:solidFill>
                  <a:schemeClr val="bg2"/>
                </a:solidFill>
                <a:latin typeface="+mn-lt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65A3F-A2AC-46DD-98CA-3C53FCCEDD2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D9DF4-71D2-47C8-8B15-C505DD30141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9200" y="2044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44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98FBC-E230-44F9-BFFA-0160A474BDD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5AC33-4666-47AC-B484-30F961DB60F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C7DBE-C9F6-41E8-A3DE-739478647E3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35273-D778-41AF-A9D1-9F18234ECA9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3ED7E-53CF-4048-AEA5-CECBC3EE7F7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C2B9C-C0C4-4323-9A13-DB2325ABCFD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191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0447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按一下以編輯母片本文樣式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7FF973D-6B99-4BC5-B37D-A5383024927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kumimoji="1"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Ø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61950"/>
            <a:ext cx="7772400" cy="139065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TW" sz="4000" u="none" dirty="0" smtClean="0"/>
              <a:t>Chapter 2</a:t>
            </a:r>
            <a:r>
              <a:rPr lang="en-US" altLang="zh-TW" sz="4000" dirty="0" smtClean="0"/>
              <a:t> </a:t>
            </a:r>
            <a:br>
              <a:rPr lang="en-US" altLang="zh-TW" sz="4000" dirty="0" smtClean="0"/>
            </a:br>
            <a:r>
              <a:rPr lang="en-US" altLang="zh-TW" sz="4000" u="heavy" dirty="0" smtClean="0"/>
              <a:t>Arrays and Structures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44700"/>
            <a:ext cx="7772400" cy="4114800"/>
          </a:xfrm>
        </p:spPr>
        <p:txBody>
          <a:bodyPr/>
          <a:lstStyle/>
          <a:p>
            <a:pPr eaLnBrk="1" hangingPunct="1">
              <a:lnSpc>
                <a:spcPts val="2600"/>
              </a:lnSpc>
              <a:spcBef>
                <a:spcPts val="1200"/>
              </a:spcBef>
              <a:buFont typeface="Monotype Sorts" pitchFamily="2" charset="2"/>
              <a:buChar char="r"/>
            </a:pPr>
            <a:r>
              <a:rPr kumimoji="0" lang="en-US" altLang="zh-TW" kern="1200" dirty="0">
                <a:solidFill>
                  <a:srgbClr val="FF0000"/>
                </a:solidFill>
              </a:rPr>
              <a:t>Pointers and Dynamic Memory </a:t>
            </a:r>
            <a:r>
              <a:rPr kumimoji="0" lang="en-US" altLang="zh-TW" kern="1200" dirty="0" smtClean="0">
                <a:solidFill>
                  <a:srgbClr val="FF0000"/>
                </a:solidFill>
              </a:rPr>
              <a:t>Allocation</a:t>
            </a:r>
            <a:r>
              <a:rPr kumimoji="0" lang="zh-TW" altLang="en-US" kern="1200" dirty="0" smtClean="0">
                <a:solidFill>
                  <a:srgbClr val="FF0000"/>
                </a:solidFill>
              </a:rPr>
              <a:t> </a:t>
            </a:r>
            <a:r>
              <a:rPr kumimoji="0" lang="en-US" altLang="zh-TW" sz="1800" kern="1200" dirty="0" smtClean="0"/>
              <a:t>(from chap. 1) </a:t>
            </a:r>
          </a:p>
          <a:p>
            <a:pPr eaLnBrk="1" hangingPunct="1">
              <a:lnSpc>
                <a:spcPts val="2600"/>
              </a:lnSpc>
              <a:spcBef>
                <a:spcPts val="1200"/>
              </a:spcBef>
              <a:buFont typeface="Monotype Sorts" pitchFamily="2" charset="2"/>
              <a:buChar char="r"/>
            </a:pPr>
            <a:r>
              <a:rPr lang="en-US" altLang="zh-TW" dirty="0" smtClean="0"/>
              <a:t>Arrays</a:t>
            </a:r>
          </a:p>
          <a:p>
            <a:pPr eaLnBrk="1" hangingPunct="1">
              <a:lnSpc>
                <a:spcPts val="2600"/>
              </a:lnSpc>
              <a:spcBef>
                <a:spcPts val="1200"/>
              </a:spcBef>
              <a:buFont typeface="Monotype Sorts" pitchFamily="2" charset="2"/>
              <a:buChar char="r"/>
            </a:pPr>
            <a:r>
              <a:rPr lang="en-US" altLang="zh-TW" dirty="0" smtClean="0"/>
              <a:t>Dynamically Allocated Arrays</a:t>
            </a:r>
          </a:p>
          <a:p>
            <a:pPr eaLnBrk="1" hangingPunct="1">
              <a:lnSpc>
                <a:spcPts val="2600"/>
              </a:lnSpc>
              <a:spcBef>
                <a:spcPts val="1200"/>
              </a:spcBef>
              <a:buFont typeface="Monotype Sorts" pitchFamily="2" charset="2"/>
              <a:buChar char="r"/>
            </a:pPr>
            <a:r>
              <a:rPr lang="en-US" altLang="zh-TW" dirty="0" smtClean="0"/>
              <a:t>Structures and Unions</a:t>
            </a:r>
          </a:p>
          <a:p>
            <a:pPr eaLnBrk="1" hangingPunct="1">
              <a:lnSpc>
                <a:spcPts val="2600"/>
              </a:lnSpc>
              <a:spcBef>
                <a:spcPts val="1200"/>
              </a:spcBef>
              <a:buFont typeface="Monotype Sorts" pitchFamily="2" charset="2"/>
              <a:buChar char="r"/>
            </a:pPr>
            <a:r>
              <a:rPr lang="en-US" altLang="zh-TW" dirty="0" smtClean="0"/>
              <a:t>Polynomials</a:t>
            </a:r>
          </a:p>
          <a:p>
            <a:pPr eaLnBrk="1" hangingPunct="1">
              <a:lnSpc>
                <a:spcPts val="2600"/>
              </a:lnSpc>
              <a:spcBef>
                <a:spcPts val="1200"/>
              </a:spcBef>
              <a:buFont typeface="Monotype Sorts" pitchFamily="2" charset="2"/>
              <a:buChar char="r"/>
            </a:pPr>
            <a:r>
              <a:rPr lang="en-US" altLang="zh-TW" dirty="0" smtClean="0"/>
              <a:t>Sparse Matrices</a:t>
            </a:r>
          </a:p>
          <a:p>
            <a:pPr eaLnBrk="1" hangingPunct="1">
              <a:lnSpc>
                <a:spcPts val="2600"/>
              </a:lnSpc>
              <a:spcBef>
                <a:spcPts val="1200"/>
              </a:spcBef>
              <a:buFont typeface="Monotype Sorts" pitchFamily="2" charset="2"/>
              <a:buChar char="r"/>
            </a:pPr>
            <a:r>
              <a:rPr lang="en-US" altLang="zh-TW" dirty="0" smtClean="0"/>
              <a:t>Representation of Multi-D Arrays</a:t>
            </a:r>
          </a:p>
          <a:p>
            <a:pPr eaLnBrk="1" hangingPunct="1">
              <a:lnSpc>
                <a:spcPts val="2600"/>
              </a:lnSpc>
              <a:spcBef>
                <a:spcPts val="1200"/>
              </a:spcBef>
              <a:buFont typeface="Monotype Sorts" pitchFamily="2" charset="2"/>
              <a:buChar char="r"/>
            </a:pPr>
            <a:r>
              <a:rPr lang="en-US" altLang="zh-TW" dirty="0" smtClean="0"/>
              <a:t>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62E818-8A46-4C47-B0F3-CD87A34E5307}" type="slidenum">
              <a:rPr lang="zh-TW" altLang="en-US" smtClean="0"/>
              <a:pPr/>
              <a:t>10</a:t>
            </a:fld>
            <a:endParaRPr lang="en-US" altLang="zh-TW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3429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Abstract Data Type </a:t>
            </a:r>
            <a:r>
              <a:rPr lang="en-US" altLang="zh-TW" sz="4000" i="1" smtClean="0">
                <a:solidFill>
                  <a:srgbClr val="039F51"/>
                </a:solidFill>
              </a:rPr>
              <a:t>Array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52500"/>
            <a:ext cx="8343900" cy="57531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b="1" smtClean="0"/>
              <a:t>ADT</a:t>
            </a:r>
            <a:r>
              <a:rPr lang="en-US" altLang="zh-TW" smtClean="0"/>
              <a:t> </a:t>
            </a:r>
            <a:r>
              <a:rPr lang="en-US" altLang="zh-TW" i="1" smtClean="0">
                <a:solidFill>
                  <a:srgbClr val="039F51"/>
                </a:solidFill>
              </a:rPr>
              <a:t>Array</a:t>
            </a:r>
            <a:r>
              <a:rPr lang="en-US" altLang="zh-TW" smtClean="0"/>
              <a:t> is</a:t>
            </a:r>
            <a:br>
              <a:rPr lang="en-US" altLang="zh-TW" smtClean="0"/>
            </a:br>
            <a:r>
              <a:rPr lang="en-US" altLang="zh-TW" sz="2000" b="1" smtClean="0">
                <a:solidFill>
                  <a:srgbClr val="D31203"/>
                </a:solidFill>
              </a:rPr>
              <a:t>objects</a:t>
            </a:r>
            <a:r>
              <a:rPr lang="en-US" altLang="zh-TW" sz="2000" smtClean="0"/>
              <a:t> : A set of pairs </a:t>
            </a:r>
            <a:r>
              <a:rPr lang="en-US" altLang="zh-TW" sz="2000" b="1" i="1" smtClean="0"/>
              <a:t>&lt;index, value&gt;</a:t>
            </a:r>
            <a:r>
              <a:rPr lang="en-US" altLang="zh-TW" sz="2000" smtClean="0"/>
              <a:t> where for each value of</a:t>
            </a:r>
            <a:r>
              <a:rPr lang="en-US" altLang="zh-TW" sz="2000" b="1" i="1" smtClean="0"/>
              <a:t> index</a:t>
            </a:r>
            <a:r>
              <a:rPr lang="en-US" altLang="zh-TW" sz="2000" smtClean="0"/>
              <a:t> there </a:t>
            </a:r>
            <a:br>
              <a:rPr lang="en-US" altLang="zh-TW" sz="2000" smtClean="0"/>
            </a:br>
            <a:r>
              <a:rPr lang="en-US" altLang="zh-TW" sz="2000" smtClean="0"/>
              <a:t>         is a value from the set </a:t>
            </a:r>
            <a:r>
              <a:rPr lang="en-US" altLang="zh-TW" sz="2000" b="1" i="1" smtClean="0"/>
              <a:t>item</a:t>
            </a:r>
            <a:r>
              <a:rPr lang="en-US" altLang="zh-TW" sz="2000" smtClean="0"/>
              <a:t>. </a:t>
            </a:r>
            <a:r>
              <a:rPr lang="en-US" altLang="zh-TW" sz="2000" b="1" i="1" smtClean="0"/>
              <a:t>Index</a:t>
            </a:r>
            <a:r>
              <a:rPr lang="en-US" altLang="zh-TW" sz="2000" smtClean="0"/>
              <a:t> is a finite ordered set of one or more </a:t>
            </a:r>
            <a:br>
              <a:rPr lang="en-US" altLang="zh-TW" sz="2000" smtClean="0"/>
            </a:br>
            <a:r>
              <a:rPr lang="en-US" altLang="zh-TW" sz="2000" smtClean="0"/>
              <a:t>        dimensions, for example, {0, …, n-1} for one dimension, {(0, 0), (0, 1), </a:t>
            </a:r>
            <a:br>
              <a:rPr lang="en-US" altLang="zh-TW" sz="2000" smtClean="0"/>
            </a:br>
            <a:r>
              <a:rPr lang="en-US" altLang="zh-TW" sz="2000" smtClean="0"/>
              <a:t>        (0, 2), (1, 0), (1, 1), (1, 2), (2, 0), (2,1), (2, 2)} for two dimensions, etc.</a:t>
            </a:r>
            <a:br>
              <a:rPr lang="en-US" altLang="zh-TW" sz="2000" smtClean="0"/>
            </a:br>
            <a:r>
              <a:rPr lang="en-US" altLang="zh-TW" sz="2000" b="1" smtClean="0">
                <a:solidFill>
                  <a:srgbClr val="D31203"/>
                </a:solidFill>
              </a:rPr>
              <a:t>functions</a:t>
            </a:r>
            <a:r>
              <a:rPr lang="en-US" altLang="zh-TW" sz="2000" smtClean="0"/>
              <a:t> :</a:t>
            </a:r>
            <a:br>
              <a:rPr lang="en-US" altLang="zh-TW" sz="2000" smtClean="0"/>
            </a:br>
            <a:r>
              <a:rPr lang="en-US" altLang="zh-TW" sz="2000" smtClean="0"/>
              <a:t>        for all </a:t>
            </a:r>
            <a:r>
              <a:rPr lang="en-US" altLang="zh-TW" sz="2000" b="1" i="1" smtClean="0"/>
              <a:t>A</a:t>
            </a:r>
            <a:r>
              <a:rPr lang="en-US" altLang="zh-TW" sz="2000" smtClean="0"/>
              <a:t> </a:t>
            </a:r>
            <a:r>
              <a:rPr lang="en-US" altLang="zh-TW" sz="2000" smtClean="0">
                <a:sym typeface="Symbol" pitchFamily="18" charset="2"/>
              </a:rPr>
              <a:t> </a:t>
            </a:r>
            <a:r>
              <a:rPr lang="en-US" altLang="zh-TW" sz="2000" i="1" smtClean="0">
                <a:solidFill>
                  <a:srgbClr val="039F51"/>
                </a:solidFill>
                <a:sym typeface="Symbol" pitchFamily="18" charset="2"/>
              </a:rPr>
              <a:t>Array</a:t>
            </a:r>
            <a:r>
              <a:rPr lang="en-US" altLang="zh-TW" sz="2000" i="1" smtClean="0">
                <a:sym typeface="Symbol" pitchFamily="18" charset="2"/>
              </a:rPr>
              <a:t>,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b="1" i="1" smtClean="0">
                <a:sym typeface="Symbol" pitchFamily="18" charset="2"/>
              </a:rPr>
              <a:t>i</a:t>
            </a:r>
            <a:r>
              <a:rPr lang="en-US" altLang="zh-TW" sz="2000" i="1" smtClean="0">
                <a:sym typeface="Symbol" pitchFamily="18" charset="2"/>
              </a:rPr>
              <a:t> </a:t>
            </a:r>
            <a:r>
              <a:rPr lang="en-US" altLang="zh-TW" sz="2000" smtClean="0">
                <a:sym typeface="Symbol" pitchFamily="18" charset="2"/>
              </a:rPr>
              <a:t></a:t>
            </a:r>
            <a:r>
              <a:rPr lang="en-US" altLang="zh-TW" sz="2000" i="1" smtClean="0">
                <a:sym typeface="Symbol" pitchFamily="18" charset="2"/>
              </a:rPr>
              <a:t> index, </a:t>
            </a:r>
            <a:r>
              <a:rPr lang="en-US" altLang="zh-TW" sz="2000" b="1" i="1" smtClean="0">
                <a:sym typeface="Symbol" pitchFamily="18" charset="2"/>
              </a:rPr>
              <a:t>x</a:t>
            </a:r>
            <a:r>
              <a:rPr lang="en-US" altLang="zh-TW" sz="2000" smtClean="0">
                <a:sym typeface="Symbol" pitchFamily="18" charset="2"/>
              </a:rPr>
              <a:t> </a:t>
            </a:r>
            <a:r>
              <a:rPr lang="en-US" altLang="zh-TW" sz="2000" i="1" smtClean="0">
                <a:sym typeface="Symbol" pitchFamily="18" charset="2"/>
              </a:rPr>
              <a:t> item, </a:t>
            </a:r>
            <a:r>
              <a:rPr lang="en-US" altLang="zh-TW" sz="2000" b="1" i="1" smtClean="0">
                <a:sym typeface="Symbol" pitchFamily="18" charset="2"/>
              </a:rPr>
              <a:t>j, size</a:t>
            </a:r>
            <a:r>
              <a:rPr lang="en-US" altLang="zh-TW" sz="2000" i="1" smtClean="0">
                <a:sym typeface="Symbol" pitchFamily="18" charset="2"/>
              </a:rPr>
              <a:t> </a:t>
            </a:r>
            <a:r>
              <a:rPr lang="en-US" altLang="zh-TW" sz="2000" smtClean="0">
                <a:sym typeface="Symbol" pitchFamily="18" charset="2"/>
              </a:rPr>
              <a:t></a:t>
            </a:r>
            <a:r>
              <a:rPr lang="en-US" altLang="zh-TW" sz="2000" i="1" smtClean="0">
                <a:sym typeface="Symbol" pitchFamily="18" charset="2"/>
              </a:rPr>
              <a:t> </a:t>
            </a:r>
            <a:r>
              <a:rPr lang="en-US" altLang="zh-TW" sz="2000" smtClean="0">
                <a:sym typeface="Symbol" pitchFamily="18" charset="2"/>
              </a:rPr>
              <a:t>integer </a:t>
            </a:r>
            <a:r>
              <a:rPr lang="en-US" altLang="zh-TW" sz="1400" i="1" smtClean="0">
                <a:sym typeface="Symbol" pitchFamily="18" charset="2"/>
              </a:rPr>
              <a:t/>
            </a:r>
            <a:br>
              <a:rPr lang="en-US" altLang="zh-TW" sz="1400" i="1" smtClean="0">
                <a:sym typeface="Symbol" pitchFamily="18" charset="2"/>
              </a:rPr>
            </a:br>
            <a:r>
              <a:rPr lang="en-US" altLang="zh-TW" sz="1400" i="1" smtClean="0">
                <a:sym typeface="Symbol" pitchFamily="18" charset="2"/>
              </a:rPr>
              <a:t/>
            </a:r>
            <a:br>
              <a:rPr lang="en-US" altLang="zh-TW" sz="1400" i="1" smtClean="0">
                <a:sym typeface="Symbol" pitchFamily="18" charset="2"/>
              </a:rPr>
            </a:br>
            <a:r>
              <a:rPr lang="en-US" altLang="zh-TW" sz="1400" i="1" smtClean="0">
                <a:sym typeface="Symbol" pitchFamily="18" charset="2"/>
              </a:rPr>
              <a:t>     </a:t>
            </a:r>
            <a:r>
              <a:rPr lang="en-US" altLang="zh-TW" sz="2000" i="1" smtClean="0">
                <a:solidFill>
                  <a:srgbClr val="039F51"/>
                </a:solidFill>
                <a:sym typeface="Symbol" pitchFamily="18" charset="2"/>
              </a:rPr>
              <a:t>Array</a:t>
            </a:r>
            <a:r>
              <a:rPr lang="en-US" altLang="zh-TW" sz="1400" i="1" smtClean="0">
                <a:sym typeface="Symbol" pitchFamily="18" charset="2"/>
              </a:rPr>
              <a:t>  </a:t>
            </a:r>
            <a:r>
              <a:rPr lang="en-US" altLang="zh-TW" sz="2000" smtClean="0">
                <a:solidFill>
                  <a:srgbClr val="D31203"/>
                </a:solidFill>
                <a:sym typeface="Symbol" pitchFamily="18" charset="2"/>
              </a:rPr>
              <a:t>Create</a:t>
            </a:r>
            <a:r>
              <a:rPr lang="en-US" altLang="zh-TW" sz="2000" smtClean="0">
                <a:sym typeface="Symbol" pitchFamily="18" charset="2"/>
              </a:rPr>
              <a:t> (</a:t>
            </a:r>
            <a:r>
              <a:rPr lang="en-US" altLang="zh-TW" sz="2000" b="1" i="1" smtClean="0">
                <a:sym typeface="Symbol" pitchFamily="18" charset="2"/>
              </a:rPr>
              <a:t>j, list</a:t>
            </a:r>
            <a:r>
              <a:rPr lang="en-US" altLang="zh-TW" sz="2000" smtClean="0">
                <a:sym typeface="Symbol" pitchFamily="18" charset="2"/>
              </a:rPr>
              <a:t>)	   ::=  </a:t>
            </a:r>
            <a:r>
              <a:rPr lang="en-US" altLang="zh-TW" sz="2000" b="1" smtClean="0">
                <a:sym typeface="Symbol" pitchFamily="18" charset="2"/>
              </a:rPr>
              <a:t>return</a:t>
            </a:r>
            <a:r>
              <a:rPr lang="en-US" altLang="zh-TW" sz="2000" smtClean="0">
                <a:sym typeface="Symbol" pitchFamily="18" charset="2"/>
              </a:rPr>
              <a:t> an </a:t>
            </a:r>
            <a:r>
              <a:rPr lang="en-US" altLang="zh-TW" sz="2000" smtClean="0">
                <a:solidFill>
                  <a:srgbClr val="1105B3"/>
                </a:solidFill>
                <a:sym typeface="Symbol" pitchFamily="18" charset="2"/>
              </a:rPr>
              <a:t>array of </a:t>
            </a:r>
            <a:r>
              <a:rPr lang="en-US" altLang="zh-TW" sz="2000" b="1" i="1" smtClean="0">
                <a:solidFill>
                  <a:srgbClr val="1105B3"/>
                </a:solidFill>
                <a:sym typeface="Symbol" pitchFamily="18" charset="2"/>
              </a:rPr>
              <a:t>j </a:t>
            </a:r>
            <a:r>
              <a:rPr lang="en-US" altLang="zh-TW" sz="2000" smtClean="0">
                <a:solidFill>
                  <a:srgbClr val="1105B3"/>
                </a:solidFill>
                <a:sym typeface="Symbol" pitchFamily="18" charset="2"/>
              </a:rPr>
              <a:t>dimensions </a:t>
            </a:r>
            <a:r>
              <a:rPr lang="en-US" altLang="zh-TW" sz="2000" smtClean="0">
                <a:sym typeface="Symbol" pitchFamily="18" charset="2"/>
              </a:rPr>
              <a:t>where </a:t>
            </a:r>
            <a:r>
              <a:rPr lang="en-US" altLang="zh-TW" sz="2000" smtClean="0">
                <a:solidFill>
                  <a:srgbClr val="1105B3"/>
                </a:solidFill>
                <a:sym typeface="Symbol" pitchFamily="18" charset="2"/>
              </a:rPr>
              <a:t>list </a:t>
            </a:r>
            <a:br>
              <a:rPr lang="en-US" altLang="zh-TW" sz="2000" smtClean="0">
                <a:solidFill>
                  <a:srgbClr val="1105B3"/>
                </a:solidFill>
                <a:sym typeface="Symbol" pitchFamily="18" charset="2"/>
              </a:rPr>
            </a:br>
            <a:r>
              <a:rPr lang="en-US" altLang="zh-TW" sz="2000" smtClean="0">
                <a:solidFill>
                  <a:srgbClr val="1105B3"/>
                </a:solidFill>
                <a:sym typeface="Symbol" pitchFamily="18" charset="2"/>
              </a:rPr>
              <a:t>			         </a:t>
            </a:r>
            <a:r>
              <a:rPr lang="zh-TW" altLang="en-US" sz="2000" smtClean="0">
                <a:solidFill>
                  <a:srgbClr val="1105B3"/>
                </a:solidFill>
                <a:sym typeface="Symbol" pitchFamily="18" charset="2"/>
              </a:rPr>
              <a:t> </a:t>
            </a:r>
            <a:r>
              <a:rPr lang="en-US" altLang="zh-TW" sz="2000" smtClean="0">
                <a:solidFill>
                  <a:srgbClr val="1105B3"/>
                </a:solidFill>
                <a:sym typeface="Symbol" pitchFamily="18" charset="2"/>
              </a:rPr>
              <a:t>is a</a:t>
            </a:r>
            <a:r>
              <a:rPr lang="en-US" altLang="zh-TW" sz="2000" b="1" i="1" smtClean="0">
                <a:solidFill>
                  <a:srgbClr val="1105B3"/>
                </a:solidFill>
                <a:sym typeface="Symbol" pitchFamily="18" charset="2"/>
              </a:rPr>
              <a:t> j</a:t>
            </a:r>
            <a:r>
              <a:rPr lang="en-US" altLang="zh-TW" sz="2000" smtClean="0">
                <a:solidFill>
                  <a:srgbClr val="1105B3"/>
                </a:solidFill>
                <a:sym typeface="Symbol" pitchFamily="18" charset="2"/>
              </a:rPr>
              <a:t>-tuple whose </a:t>
            </a:r>
            <a:r>
              <a:rPr lang="en-US" altLang="zh-TW" sz="2000" b="1" i="1" smtClean="0">
                <a:solidFill>
                  <a:srgbClr val="1105B3"/>
                </a:solidFill>
                <a:sym typeface="Symbol" pitchFamily="18" charset="2"/>
              </a:rPr>
              <a:t>i</a:t>
            </a:r>
            <a:r>
              <a:rPr lang="en-US" altLang="zh-TW" sz="2000" smtClean="0">
                <a:solidFill>
                  <a:srgbClr val="1105B3"/>
                </a:solidFill>
                <a:sym typeface="Symbol" pitchFamily="18" charset="2"/>
              </a:rPr>
              <a:t>th element is the size of </a:t>
            </a:r>
            <a:br>
              <a:rPr lang="en-US" altLang="zh-TW" sz="2000" smtClean="0">
                <a:solidFill>
                  <a:srgbClr val="1105B3"/>
                </a:solidFill>
                <a:sym typeface="Symbol" pitchFamily="18" charset="2"/>
              </a:rPr>
            </a:br>
            <a:r>
              <a:rPr lang="en-US" altLang="zh-TW" sz="2000" smtClean="0">
                <a:solidFill>
                  <a:srgbClr val="1105B3"/>
                </a:solidFill>
                <a:sym typeface="Symbol" pitchFamily="18" charset="2"/>
              </a:rPr>
              <a:t>                                                the </a:t>
            </a:r>
            <a:r>
              <a:rPr lang="en-US" altLang="zh-TW" sz="2000" b="1" i="1" smtClean="0">
                <a:solidFill>
                  <a:srgbClr val="1105B3"/>
                </a:solidFill>
                <a:sym typeface="Symbol" pitchFamily="18" charset="2"/>
              </a:rPr>
              <a:t>i</a:t>
            </a:r>
            <a:r>
              <a:rPr lang="en-US" altLang="zh-TW" sz="2000" smtClean="0">
                <a:solidFill>
                  <a:srgbClr val="1105B3"/>
                </a:solidFill>
                <a:sym typeface="Symbol" pitchFamily="18" charset="2"/>
              </a:rPr>
              <a:t>th dimension</a:t>
            </a:r>
            <a:r>
              <a:rPr lang="en-US" altLang="zh-TW" sz="2000" smtClean="0">
                <a:sym typeface="Symbol" pitchFamily="18" charset="2"/>
              </a:rPr>
              <a:t>. </a:t>
            </a:r>
            <a:r>
              <a:rPr lang="en-US" altLang="zh-TW" sz="2000" b="1" i="1" smtClean="0">
                <a:sym typeface="Symbol" pitchFamily="18" charset="2"/>
              </a:rPr>
              <a:t>Items</a:t>
            </a:r>
            <a:r>
              <a:rPr lang="en-US" altLang="zh-TW" sz="2000" smtClean="0">
                <a:sym typeface="Symbol" pitchFamily="18" charset="2"/>
              </a:rPr>
              <a:t> are undefined.</a:t>
            </a:r>
            <a:br>
              <a:rPr lang="en-US" altLang="zh-TW" sz="2000" smtClean="0">
                <a:sym typeface="Symbol" pitchFamily="18" charset="2"/>
              </a:rPr>
            </a:br>
            <a:r>
              <a:rPr lang="en-US" altLang="zh-TW" sz="2000" smtClean="0">
                <a:sym typeface="Symbol" pitchFamily="18" charset="2"/>
              </a:rPr>
              <a:t>    </a:t>
            </a:r>
            <a:r>
              <a:rPr lang="en-US" altLang="zh-TW" sz="2000" b="1" i="1" smtClean="0">
                <a:sym typeface="Symbol" pitchFamily="18" charset="2"/>
              </a:rPr>
              <a:t>Item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smtClean="0">
                <a:solidFill>
                  <a:srgbClr val="D31203"/>
                </a:solidFill>
                <a:sym typeface="Symbol" pitchFamily="18" charset="2"/>
              </a:rPr>
              <a:t>Retrieve</a:t>
            </a:r>
            <a:r>
              <a:rPr lang="en-US" altLang="zh-TW" sz="2000" smtClean="0">
                <a:sym typeface="Symbol" pitchFamily="18" charset="2"/>
              </a:rPr>
              <a:t> (</a:t>
            </a:r>
            <a:r>
              <a:rPr lang="en-US" altLang="zh-TW" sz="2000" b="1" i="1" smtClean="0">
                <a:sym typeface="Symbol" pitchFamily="18" charset="2"/>
              </a:rPr>
              <a:t>A</a:t>
            </a:r>
            <a:r>
              <a:rPr lang="en-US" altLang="zh-TW" sz="2000" smtClean="0">
                <a:sym typeface="Symbol" pitchFamily="18" charset="2"/>
              </a:rPr>
              <a:t>, </a:t>
            </a:r>
            <a:r>
              <a:rPr lang="en-US" altLang="zh-TW" sz="2000" b="1" i="1" smtClean="0">
                <a:sym typeface="Symbol" pitchFamily="18" charset="2"/>
              </a:rPr>
              <a:t>i</a:t>
            </a:r>
            <a:r>
              <a:rPr lang="en-US" altLang="zh-TW" sz="2000" smtClean="0">
                <a:sym typeface="Symbol" pitchFamily="18" charset="2"/>
              </a:rPr>
              <a:t>)	   ::=   </a:t>
            </a:r>
            <a:r>
              <a:rPr lang="en-US" altLang="zh-TW" sz="2000" b="1" smtClean="0">
                <a:sym typeface="Symbol" pitchFamily="18" charset="2"/>
              </a:rPr>
              <a:t>if</a:t>
            </a:r>
            <a:r>
              <a:rPr lang="en-US" altLang="zh-TW" sz="2000" smtClean="0">
                <a:sym typeface="Symbol" pitchFamily="18" charset="2"/>
              </a:rPr>
              <a:t> (</a:t>
            </a:r>
            <a:r>
              <a:rPr lang="en-US" altLang="zh-TW" sz="2000" i="1" smtClean="0">
                <a:sym typeface="Symbol" pitchFamily="18" charset="2"/>
              </a:rPr>
              <a:t>i </a:t>
            </a:r>
            <a:r>
              <a:rPr lang="en-US" altLang="zh-TW" sz="2000" smtClean="0">
                <a:sym typeface="Symbol" pitchFamily="18" charset="2"/>
              </a:rPr>
              <a:t></a:t>
            </a:r>
            <a:r>
              <a:rPr lang="en-US" altLang="zh-TW" sz="2000" i="1" smtClean="0">
                <a:sym typeface="Symbol" pitchFamily="18" charset="2"/>
              </a:rPr>
              <a:t> index</a:t>
            </a:r>
            <a:r>
              <a:rPr lang="en-US" altLang="zh-TW" sz="2000" smtClean="0">
                <a:sym typeface="Symbol" pitchFamily="18" charset="2"/>
              </a:rPr>
              <a:t>) </a:t>
            </a:r>
            <a:r>
              <a:rPr lang="en-US" altLang="zh-TW" sz="2000" b="1" smtClean="0">
                <a:sym typeface="Symbol" pitchFamily="18" charset="2"/>
              </a:rPr>
              <a:t>return</a:t>
            </a:r>
            <a:r>
              <a:rPr lang="en-US" altLang="zh-TW" sz="2000" smtClean="0">
                <a:sym typeface="Symbol" pitchFamily="18" charset="2"/>
              </a:rPr>
              <a:t> the</a:t>
            </a:r>
            <a:r>
              <a:rPr lang="en-US" altLang="zh-TW" sz="2000" smtClean="0">
                <a:solidFill>
                  <a:srgbClr val="1105B3"/>
                </a:solidFill>
                <a:sym typeface="Symbol" pitchFamily="18" charset="2"/>
              </a:rPr>
              <a:t> item associated </a:t>
            </a:r>
            <a:br>
              <a:rPr lang="en-US" altLang="zh-TW" sz="2000" smtClean="0">
                <a:solidFill>
                  <a:srgbClr val="1105B3"/>
                </a:solidFill>
                <a:sym typeface="Symbol" pitchFamily="18" charset="2"/>
              </a:rPr>
            </a:br>
            <a:r>
              <a:rPr lang="en-US" altLang="zh-TW" sz="2000" smtClean="0">
                <a:solidFill>
                  <a:srgbClr val="1105B3"/>
                </a:solidFill>
                <a:sym typeface="Symbol" pitchFamily="18" charset="2"/>
              </a:rPr>
              <a:t>			          with index value</a:t>
            </a:r>
            <a:r>
              <a:rPr lang="en-US" altLang="zh-TW" sz="2000" b="1" i="1" smtClean="0">
                <a:solidFill>
                  <a:srgbClr val="1105B3"/>
                </a:solidFill>
                <a:sym typeface="Symbol" pitchFamily="18" charset="2"/>
              </a:rPr>
              <a:t> i</a:t>
            </a:r>
            <a:r>
              <a:rPr lang="en-US" altLang="zh-TW" sz="2000" smtClean="0">
                <a:solidFill>
                  <a:srgbClr val="1105B3"/>
                </a:solidFill>
                <a:sym typeface="Symbol" pitchFamily="18" charset="2"/>
              </a:rPr>
              <a:t> </a:t>
            </a:r>
            <a:r>
              <a:rPr lang="en-US" altLang="zh-TW" sz="2000" smtClean="0">
                <a:sym typeface="Symbol" pitchFamily="18" charset="2"/>
              </a:rPr>
              <a:t>in array </a:t>
            </a:r>
            <a:r>
              <a:rPr lang="en-US" altLang="zh-TW" sz="2000" b="1" i="1" smtClean="0">
                <a:sym typeface="Symbol" pitchFamily="18" charset="2"/>
              </a:rPr>
              <a:t>A</a:t>
            </a:r>
            <a:r>
              <a:rPr lang="en-US" altLang="zh-TW" sz="2000" smtClean="0">
                <a:sym typeface="Symbol" pitchFamily="18" charset="2"/>
              </a:rPr>
              <a:t/>
            </a:r>
            <a:br>
              <a:rPr lang="en-US" altLang="zh-TW" sz="2000" smtClean="0">
                <a:sym typeface="Symbol" pitchFamily="18" charset="2"/>
              </a:rPr>
            </a:br>
            <a:r>
              <a:rPr lang="en-US" altLang="zh-TW" sz="2000" smtClean="0">
                <a:sym typeface="Symbol" pitchFamily="18" charset="2"/>
              </a:rPr>
              <a:t>			          </a:t>
            </a:r>
            <a:r>
              <a:rPr lang="en-US" altLang="zh-TW" sz="2000" b="1" smtClean="0">
                <a:sym typeface="Symbol" pitchFamily="18" charset="2"/>
              </a:rPr>
              <a:t>else return</a:t>
            </a:r>
            <a:r>
              <a:rPr lang="en-US" altLang="zh-TW" sz="2000" smtClean="0">
                <a:sym typeface="Symbol" pitchFamily="18" charset="2"/>
              </a:rPr>
              <a:t> error</a:t>
            </a:r>
            <a:br>
              <a:rPr lang="en-US" altLang="zh-TW" sz="2000" smtClean="0">
                <a:sym typeface="Symbol" pitchFamily="18" charset="2"/>
              </a:rPr>
            </a:br>
            <a:r>
              <a:rPr lang="en-US" altLang="zh-TW" sz="2000" smtClean="0">
                <a:sym typeface="Symbol" pitchFamily="18" charset="2"/>
              </a:rPr>
              <a:t>    </a:t>
            </a:r>
            <a:r>
              <a:rPr lang="en-US" altLang="zh-TW" sz="2000" i="1" smtClean="0">
                <a:solidFill>
                  <a:srgbClr val="039F51"/>
                </a:solidFill>
                <a:sym typeface="Symbol" pitchFamily="18" charset="2"/>
              </a:rPr>
              <a:t>Array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smtClean="0">
                <a:solidFill>
                  <a:srgbClr val="D31203"/>
                </a:solidFill>
                <a:sym typeface="Symbol" pitchFamily="18" charset="2"/>
              </a:rPr>
              <a:t>Store</a:t>
            </a:r>
            <a:r>
              <a:rPr lang="en-US" altLang="zh-TW" sz="2000" smtClean="0">
                <a:sym typeface="Symbol" pitchFamily="18" charset="2"/>
              </a:rPr>
              <a:t> (</a:t>
            </a:r>
            <a:r>
              <a:rPr lang="en-US" altLang="zh-TW" sz="2000" b="1" i="1" smtClean="0">
                <a:sym typeface="Symbol" pitchFamily="18" charset="2"/>
              </a:rPr>
              <a:t>A, i, x</a:t>
            </a:r>
            <a:r>
              <a:rPr lang="en-US" altLang="zh-TW" sz="2000" smtClean="0">
                <a:sym typeface="Symbol" pitchFamily="18" charset="2"/>
              </a:rPr>
              <a:t>)	   ::=  </a:t>
            </a:r>
            <a:r>
              <a:rPr lang="en-US" altLang="zh-TW" sz="2000" b="1" smtClean="0">
                <a:sym typeface="Symbol" pitchFamily="18" charset="2"/>
              </a:rPr>
              <a:t>if</a:t>
            </a:r>
            <a:r>
              <a:rPr lang="en-US" altLang="zh-TW" sz="2000" smtClean="0">
                <a:sym typeface="Symbol" pitchFamily="18" charset="2"/>
              </a:rPr>
              <a:t> (</a:t>
            </a:r>
            <a:r>
              <a:rPr lang="en-US" altLang="zh-TW" sz="2000" b="1" i="1" smtClean="0">
                <a:sym typeface="Symbol" pitchFamily="18" charset="2"/>
              </a:rPr>
              <a:t>i</a:t>
            </a:r>
            <a:r>
              <a:rPr lang="en-US" altLang="zh-TW" sz="2000" smtClean="0">
                <a:sym typeface="Symbol" pitchFamily="18" charset="2"/>
              </a:rPr>
              <a:t> in index) </a:t>
            </a:r>
            <a:r>
              <a:rPr lang="en-US" altLang="zh-TW" sz="2000" b="1" smtClean="0">
                <a:sym typeface="Symbol" pitchFamily="18" charset="2"/>
              </a:rPr>
              <a:t>return</a:t>
            </a:r>
            <a:r>
              <a:rPr lang="en-US" altLang="zh-TW" sz="2000" smtClean="0">
                <a:sym typeface="Symbol" pitchFamily="18" charset="2"/>
              </a:rPr>
              <a:t> an array that is</a:t>
            </a:r>
            <a:br>
              <a:rPr lang="en-US" altLang="zh-TW" sz="2000" smtClean="0">
                <a:sym typeface="Symbol" pitchFamily="18" charset="2"/>
              </a:rPr>
            </a:br>
            <a:r>
              <a:rPr lang="en-US" altLang="zh-TW" sz="2000" smtClean="0">
                <a:sym typeface="Symbol" pitchFamily="18" charset="2"/>
              </a:rPr>
              <a:t>			          identical to array</a:t>
            </a:r>
            <a:r>
              <a:rPr lang="en-US" altLang="zh-TW" sz="2000" b="1" i="1" smtClean="0">
                <a:sym typeface="Symbol" pitchFamily="18" charset="2"/>
              </a:rPr>
              <a:t> A</a:t>
            </a:r>
            <a:r>
              <a:rPr lang="en-US" altLang="zh-TW" sz="2000" smtClean="0">
                <a:sym typeface="Symbol" pitchFamily="18" charset="2"/>
              </a:rPr>
              <a:t> except the </a:t>
            </a:r>
            <a:r>
              <a:rPr lang="en-US" altLang="zh-TW" sz="2000" smtClean="0">
                <a:solidFill>
                  <a:srgbClr val="1105B3"/>
                </a:solidFill>
                <a:sym typeface="Symbol" pitchFamily="18" charset="2"/>
              </a:rPr>
              <a:t>new pair &lt;</a:t>
            </a:r>
            <a:r>
              <a:rPr lang="en-US" altLang="zh-TW" sz="2000" b="1" i="1" smtClean="0">
                <a:solidFill>
                  <a:srgbClr val="1105B3"/>
                </a:solidFill>
                <a:sym typeface="Symbol" pitchFamily="18" charset="2"/>
              </a:rPr>
              <a:t>i, x</a:t>
            </a:r>
            <a:r>
              <a:rPr lang="en-US" altLang="zh-TW" sz="2000" smtClean="0">
                <a:solidFill>
                  <a:srgbClr val="1105B3"/>
                </a:solidFill>
                <a:sym typeface="Symbol" pitchFamily="18" charset="2"/>
              </a:rPr>
              <a:t>&gt;</a:t>
            </a:r>
            <a:br>
              <a:rPr lang="en-US" altLang="zh-TW" sz="2000" smtClean="0">
                <a:solidFill>
                  <a:srgbClr val="1105B3"/>
                </a:solidFill>
                <a:sym typeface="Symbol" pitchFamily="18" charset="2"/>
              </a:rPr>
            </a:br>
            <a:r>
              <a:rPr lang="en-US" altLang="zh-TW" sz="2000" smtClean="0">
                <a:solidFill>
                  <a:srgbClr val="1105B3"/>
                </a:solidFill>
                <a:sym typeface="Symbol" pitchFamily="18" charset="2"/>
              </a:rPr>
              <a:t>			          has been inserted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b="1" smtClean="0">
                <a:sym typeface="Symbol" pitchFamily="18" charset="2"/>
              </a:rPr>
              <a:t>else return</a:t>
            </a:r>
            <a:r>
              <a:rPr lang="en-US" altLang="zh-TW" sz="2000" smtClean="0">
                <a:sym typeface="Symbol" pitchFamily="18" charset="2"/>
              </a:rPr>
              <a:t> 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smtClean="0">
                <a:sym typeface="Symbol" pitchFamily="18" charset="2"/>
              </a:rPr>
              <a:t>end </a:t>
            </a:r>
            <a:r>
              <a:rPr lang="en-US" altLang="zh-TW" sz="2000" i="1" smtClean="0">
                <a:solidFill>
                  <a:srgbClr val="00B050"/>
                </a:solidFill>
                <a:sym typeface="Symbol" pitchFamily="18" charset="2"/>
              </a:rPr>
              <a:t>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B1CA3A-74AD-48F7-9677-3A137B1CDDE2}" type="slidenum">
              <a:rPr lang="zh-TW" altLang="en-US" smtClean="0"/>
              <a:pPr/>
              <a:t>11</a:t>
            </a:fld>
            <a:endParaRPr lang="en-US" altLang="zh-TW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52400"/>
            <a:ext cx="7772400" cy="914400"/>
          </a:xfrm>
        </p:spPr>
        <p:txBody>
          <a:bodyPr/>
          <a:lstStyle/>
          <a:p>
            <a:r>
              <a:rPr lang="en-US" altLang="zh-TW" smtClean="0"/>
              <a:t>Arrays in C</a:t>
            </a:r>
            <a:endParaRPr lang="zh-TW" alt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25550"/>
            <a:ext cx="8411194" cy="53058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b="1" dirty="0" smtClean="0"/>
              <a:t>陣列名稱</a:t>
            </a:r>
            <a:r>
              <a:rPr lang="zh-TW" altLang="en-US" dirty="0" smtClean="0"/>
              <a:t>可視為一</a:t>
            </a:r>
            <a:r>
              <a:rPr lang="zh-TW" altLang="en-US" b="1" dirty="0" smtClean="0"/>
              <a:t>唯讀的指標</a:t>
            </a:r>
            <a:r>
              <a:rPr lang="zh-TW" altLang="en-US" dirty="0" smtClean="0"/>
              <a:t>，陣列名稱是</a:t>
            </a:r>
            <a:r>
              <a:rPr lang="zh-TW" altLang="en-US" b="1" dirty="0" smtClean="0"/>
              <a:t>陣列在記憶體的起始位址</a:t>
            </a:r>
            <a:r>
              <a:rPr lang="zh-TW" altLang="en-US" dirty="0" smtClean="0"/>
              <a:t>，可透過指標方式存取陣列元素。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zh-TW" altLang="en-US" dirty="0" smtClean="0"/>
              <a:t>例如</a:t>
            </a:r>
            <a:r>
              <a:rPr lang="en-US" altLang="zh-TW" dirty="0" smtClean="0"/>
              <a:t>Month[5]</a:t>
            </a:r>
            <a:r>
              <a:rPr lang="zh-TW" altLang="en-US" dirty="0" smtClean="0"/>
              <a:t>，可撰寫為*</a:t>
            </a:r>
            <a:r>
              <a:rPr lang="en-US" altLang="zh-TW" dirty="0" smtClean="0"/>
              <a:t>(Month+5)</a:t>
            </a:r>
            <a:r>
              <a:rPr lang="zh-TW" altLang="en-US" dirty="0" smtClean="0"/>
              <a:t>。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dirty="0" smtClean="0"/>
              <a:t>陣列名稱並不是可修改的指標變數，故不可將之指向另一記憶體位址。</a:t>
            </a:r>
          </a:p>
          <a:p>
            <a:pPr>
              <a:lnSpc>
                <a:spcPct val="90000"/>
              </a:lnSpc>
            </a:pPr>
            <a:endParaRPr lang="zh-TW" altLang="en-US" sz="2000" dirty="0" smtClean="0"/>
          </a:p>
          <a:p>
            <a:pPr>
              <a:lnSpc>
                <a:spcPct val="90000"/>
              </a:lnSpc>
            </a:pPr>
            <a:endParaRPr lang="zh-TW" altLang="en-US" sz="2000" dirty="0" smtClean="0"/>
          </a:p>
          <a:p>
            <a:pPr>
              <a:lnSpc>
                <a:spcPct val="90000"/>
              </a:lnSpc>
            </a:pPr>
            <a:endParaRPr lang="zh-TW" altLang="en-US" sz="2000" dirty="0" smtClean="0"/>
          </a:p>
          <a:p>
            <a:pPr>
              <a:lnSpc>
                <a:spcPct val="90000"/>
              </a:lnSpc>
            </a:pPr>
            <a:endParaRPr lang="zh-TW" altLang="en-US" sz="2000" dirty="0" smtClean="0"/>
          </a:p>
          <a:p>
            <a:pPr>
              <a:lnSpc>
                <a:spcPct val="90000"/>
              </a:lnSpc>
            </a:pPr>
            <a:endParaRPr lang="zh-TW" altLang="en-US" sz="2000" dirty="0" smtClean="0"/>
          </a:p>
          <a:p>
            <a:pPr>
              <a:lnSpc>
                <a:spcPct val="90000"/>
              </a:lnSpc>
            </a:pPr>
            <a:endParaRPr lang="en-US" altLang="zh-TW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TW" altLang="en-US" dirty="0" smtClean="0"/>
              <a:t>呼叫函式而必須傳遞陣列時，採用傳指標呼叫 </a:t>
            </a:r>
            <a:r>
              <a:rPr lang="en-US" altLang="zh-TW" dirty="0" smtClean="0"/>
              <a:t>(pass by pointer)</a:t>
            </a:r>
            <a:r>
              <a:rPr lang="zh-TW" altLang="en-US" dirty="0" smtClean="0"/>
              <a:t>，因為它使用了大量的連續記憶體空間，為了知道陣列的邊界在何處，同時也必須指定所傳遞陣列之大小。</a:t>
            </a:r>
          </a:p>
          <a:p>
            <a:pPr>
              <a:lnSpc>
                <a:spcPct val="90000"/>
              </a:lnSpc>
            </a:pPr>
            <a:endParaRPr lang="zh-TW" altLang="en-US" sz="2000" dirty="0" smtClean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479475" y="3098725"/>
            <a:ext cx="6583876" cy="203200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800" dirty="0" err="1">
                <a:latin typeface="+mn-lt"/>
                <a:ea typeface="標楷體" pitchFamily="65" charset="-120"/>
              </a:rPr>
              <a:t>int</a:t>
            </a:r>
            <a:r>
              <a:rPr lang="en-US" altLang="zh-TW" sz="1800" dirty="0">
                <a:latin typeface="+mn-lt"/>
                <a:ea typeface="標楷體" pitchFamily="65" charset="-120"/>
              </a:rPr>
              <a:t> Month[12] = {0};   /*  </a:t>
            </a:r>
            <a:r>
              <a:rPr lang="zh-TW" altLang="en-US" sz="1800" dirty="0">
                <a:latin typeface="+mn-lt"/>
                <a:ea typeface="標楷體" pitchFamily="65" charset="-120"/>
              </a:rPr>
              <a:t>將陣列的所有元素初始為</a:t>
            </a:r>
            <a:r>
              <a:rPr lang="en-US" altLang="zh-TW" sz="1800" dirty="0" smtClean="0">
                <a:latin typeface="+mn-lt"/>
                <a:ea typeface="標楷體" pitchFamily="65" charset="-120"/>
              </a:rPr>
              <a:t>0	 </a:t>
            </a:r>
            <a:r>
              <a:rPr lang="en-US" altLang="zh-TW" sz="1800" dirty="0">
                <a:latin typeface="+mn-lt"/>
                <a:ea typeface="標楷體" pitchFamily="65" charset="-120"/>
              </a:rPr>
              <a:t>*/</a:t>
            </a:r>
          </a:p>
          <a:p>
            <a:pPr>
              <a:defRPr/>
            </a:pPr>
            <a:r>
              <a:rPr lang="en-US" altLang="zh-TW" sz="1800" dirty="0" err="1">
                <a:latin typeface="+mn-lt"/>
                <a:ea typeface="標楷體" pitchFamily="65" charset="-120"/>
              </a:rPr>
              <a:t>int</a:t>
            </a:r>
            <a:r>
              <a:rPr lang="en-US" altLang="zh-TW" sz="1800" dirty="0">
                <a:latin typeface="+mn-lt"/>
                <a:ea typeface="標楷體" pitchFamily="65" charset="-120"/>
              </a:rPr>
              <a:t> *ptr1 = Month;       /*  ptr1</a:t>
            </a:r>
            <a:r>
              <a:rPr lang="zh-TW" altLang="en-US" sz="1800" dirty="0">
                <a:latin typeface="+mn-lt"/>
                <a:ea typeface="標楷體" pitchFamily="65" charset="-120"/>
              </a:rPr>
              <a:t>指標存放陣列的起始位址   </a:t>
            </a:r>
            <a:r>
              <a:rPr lang="zh-TW" altLang="en-US" sz="1800" dirty="0" smtClean="0">
                <a:latin typeface="+mn-lt"/>
                <a:ea typeface="標楷體" pitchFamily="65" charset="-120"/>
              </a:rPr>
              <a:t>  *</a:t>
            </a:r>
            <a:r>
              <a:rPr lang="en-US" altLang="zh-TW" sz="1800" dirty="0">
                <a:latin typeface="+mn-lt"/>
                <a:ea typeface="標楷體" pitchFamily="65" charset="-120"/>
              </a:rPr>
              <a:t>/</a:t>
            </a:r>
          </a:p>
          <a:p>
            <a:pPr>
              <a:defRPr/>
            </a:pPr>
            <a:r>
              <a:rPr lang="en-US" altLang="zh-TW" sz="1800" dirty="0" err="1">
                <a:latin typeface="+mn-lt"/>
                <a:ea typeface="標楷體" pitchFamily="65" charset="-120"/>
              </a:rPr>
              <a:t>int</a:t>
            </a:r>
            <a:r>
              <a:rPr lang="en-US" altLang="zh-TW" sz="1800" dirty="0">
                <a:latin typeface="+mn-lt"/>
                <a:ea typeface="標楷體" pitchFamily="65" charset="-120"/>
              </a:rPr>
              <a:t> a = 10;</a:t>
            </a:r>
          </a:p>
          <a:p>
            <a:pPr>
              <a:defRPr/>
            </a:pPr>
            <a:r>
              <a:rPr lang="en-US" altLang="zh-TW" sz="1800" dirty="0" err="1">
                <a:latin typeface="+mn-lt"/>
                <a:ea typeface="標楷體" pitchFamily="65" charset="-120"/>
              </a:rPr>
              <a:t>int</a:t>
            </a:r>
            <a:r>
              <a:rPr lang="en-US" altLang="zh-TW" sz="1800" dirty="0">
                <a:latin typeface="+mn-lt"/>
                <a:ea typeface="標楷體" pitchFamily="65" charset="-120"/>
              </a:rPr>
              <a:t> *ptr2 = &amp;a;             /*  ptr2</a:t>
            </a:r>
            <a:r>
              <a:rPr lang="zh-TW" altLang="en-US" sz="1800" dirty="0">
                <a:latin typeface="+mn-lt"/>
                <a:ea typeface="標楷體" pitchFamily="65" charset="-120"/>
              </a:rPr>
              <a:t>指標存放</a:t>
            </a:r>
            <a:r>
              <a:rPr lang="en-US" altLang="zh-TW" sz="1800" dirty="0">
                <a:latin typeface="+mn-lt"/>
                <a:ea typeface="標楷體" pitchFamily="65" charset="-120"/>
              </a:rPr>
              <a:t>a</a:t>
            </a:r>
            <a:r>
              <a:rPr lang="zh-TW" altLang="en-US" sz="1800" dirty="0">
                <a:latin typeface="+mn-lt"/>
                <a:ea typeface="標楷體" pitchFamily="65" charset="-120"/>
              </a:rPr>
              <a:t>的記憶體位</a:t>
            </a:r>
            <a:r>
              <a:rPr lang="zh-TW" altLang="en-US" sz="1800" dirty="0" smtClean="0">
                <a:latin typeface="+mn-lt"/>
                <a:ea typeface="標楷體" pitchFamily="65" charset="-120"/>
              </a:rPr>
              <a:t>址</a:t>
            </a:r>
            <a:r>
              <a:rPr lang="en-US" altLang="zh-TW" sz="1800" dirty="0" smtClean="0">
                <a:latin typeface="+mn-lt"/>
                <a:ea typeface="標楷體" pitchFamily="65" charset="-120"/>
              </a:rPr>
              <a:t>	</a:t>
            </a:r>
            <a:r>
              <a:rPr lang="zh-TW" altLang="en-US" sz="1800" dirty="0" smtClean="0">
                <a:latin typeface="+mn-lt"/>
                <a:ea typeface="標楷體" pitchFamily="65" charset="-120"/>
              </a:rPr>
              <a:t> *</a:t>
            </a:r>
            <a:r>
              <a:rPr lang="en-US" altLang="zh-TW" sz="1800" dirty="0">
                <a:latin typeface="+mn-lt"/>
                <a:ea typeface="標楷體" pitchFamily="65" charset="-120"/>
              </a:rPr>
              <a:t>/</a:t>
            </a:r>
          </a:p>
          <a:p>
            <a:pPr>
              <a:defRPr/>
            </a:pPr>
            <a:r>
              <a:rPr lang="en-US" altLang="zh-TW" sz="1800" dirty="0">
                <a:latin typeface="+mn-lt"/>
                <a:ea typeface="標楷體" pitchFamily="65" charset="-120"/>
              </a:rPr>
              <a:t>Month[6] = 100;          /*  </a:t>
            </a:r>
            <a:r>
              <a:rPr lang="zh-TW" altLang="en-US" sz="1800" dirty="0">
                <a:latin typeface="+mn-lt"/>
                <a:ea typeface="標楷體" pitchFamily="65" charset="-120"/>
              </a:rPr>
              <a:t>修改</a:t>
            </a:r>
            <a:r>
              <a:rPr lang="en-US" altLang="zh-TW" sz="1800" dirty="0">
                <a:latin typeface="+mn-lt"/>
                <a:ea typeface="標楷體" pitchFamily="65" charset="-120"/>
              </a:rPr>
              <a:t>Month[6]</a:t>
            </a:r>
            <a:r>
              <a:rPr lang="zh-TW" altLang="en-US" sz="1800" dirty="0">
                <a:latin typeface="+mn-lt"/>
                <a:ea typeface="標楷體" pitchFamily="65" charset="-120"/>
              </a:rPr>
              <a:t>的資料值               </a:t>
            </a:r>
            <a:r>
              <a:rPr lang="zh-TW" altLang="en-US" sz="1800" dirty="0" smtClean="0">
                <a:latin typeface="+mn-lt"/>
                <a:ea typeface="標楷體" pitchFamily="65" charset="-120"/>
              </a:rPr>
              <a:t> *</a:t>
            </a:r>
            <a:r>
              <a:rPr lang="en-US" altLang="zh-TW" sz="1800" dirty="0">
                <a:latin typeface="+mn-lt"/>
                <a:ea typeface="標楷體" pitchFamily="65" charset="-120"/>
              </a:rPr>
              <a:t>/</a:t>
            </a:r>
          </a:p>
          <a:p>
            <a:pPr>
              <a:defRPr/>
            </a:pPr>
            <a:r>
              <a:rPr lang="en-US" altLang="zh-TW" sz="1800" dirty="0">
                <a:latin typeface="+mn-lt"/>
                <a:ea typeface="標楷體" pitchFamily="65" charset="-120"/>
              </a:rPr>
              <a:t>*(Month+3) = 200;      /*  </a:t>
            </a:r>
            <a:r>
              <a:rPr lang="zh-TW" altLang="en-US" sz="1800" dirty="0">
                <a:latin typeface="+mn-lt"/>
                <a:ea typeface="標楷體" pitchFamily="65" charset="-120"/>
              </a:rPr>
              <a:t>修改</a:t>
            </a:r>
            <a:r>
              <a:rPr lang="en-US" altLang="zh-TW" sz="1800" dirty="0">
                <a:latin typeface="+mn-lt"/>
                <a:ea typeface="標楷體" pitchFamily="65" charset="-120"/>
              </a:rPr>
              <a:t>Month[3]</a:t>
            </a:r>
            <a:r>
              <a:rPr lang="zh-TW" altLang="en-US" sz="1800" dirty="0">
                <a:latin typeface="+mn-lt"/>
                <a:ea typeface="標楷體" pitchFamily="65" charset="-120"/>
              </a:rPr>
              <a:t>的資料值               </a:t>
            </a:r>
            <a:r>
              <a:rPr lang="zh-TW" altLang="en-US" sz="1800" dirty="0" smtClean="0">
                <a:latin typeface="+mn-lt"/>
                <a:ea typeface="標楷體" pitchFamily="65" charset="-120"/>
              </a:rPr>
              <a:t> *</a:t>
            </a:r>
            <a:r>
              <a:rPr lang="en-US" altLang="zh-TW" sz="1800" dirty="0">
                <a:latin typeface="+mn-lt"/>
                <a:ea typeface="標楷體" pitchFamily="65" charset="-120"/>
              </a:rPr>
              <a:t>/</a:t>
            </a:r>
            <a:endParaRPr lang="en-US" altLang="zh-TW" sz="1800" b="1" dirty="0">
              <a:latin typeface="+mn-lt"/>
              <a:ea typeface="標楷體" pitchFamily="65" charset="-120"/>
            </a:endParaRPr>
          </a:p>
          <a:p>
            <a:pPr>
              <a:defRPr/>
            </a:pPr>
            <a:r>
              <a:rPr lang="en-US" altLang="zh-TW" sz="1800" b="1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Month = ptr2;            </a:t>
            </a:r>
            <a:r>
              <a:rPr lang="en-US" altLang="zh-TW" sz="1800" b="1" dirty="0">
                <a:latin typeface="+mn-lt"/>
                <a:ea typeface="標楷體" pitchFamily="65" charset="-120"/>
              </a:rPr>
              <a:t>/*  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不合法</a:t>
            </a:r>
            <a:r>
              <a:rPr lang="en-US" altLang="zh-TW" sz="1800" b="1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,</a:t>
            </a:r>
            <a:r>
              <a:rPr lang="zh-TW" altLang="en-US" sz="1800" b="1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 </a:t>
            </a:r>
            <a:r>
              <a:rPr lang="en-US" altLang="zh-TW" sz="1800" b="1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Month</a:t>
            </a:r>
            <a:r>
              <a:rPr lang="zh-TW" altLang="en-US" sz="1800" b="1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不可指向其他處 </a:t>
            </a:r>
            <a:r>
              <a:rPr lang="zh-TW" altLang="en-US" sz="1800" b="1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 </a:t>
            </a:r>
            <a:r>
              <a:rPr lang="zh-TW" altLang="en-US" sz="1800" b="1" dirty="0" smtClean="0">
                <a:latin typeface="+mn-lt"/>
                <a:ea typeface="標楷體" pitchFamily="65" charset="-120"/>
              </a:rPr>
              <a:t>*</a:t>
            </a:r>
            <a:r>
              <a:rPr lang="en-US" altLang="zh-TW" sz="1800" b="1" dirty="0">
                <a:latin typeface="+mn-lt"/>
                <a:ea typeface="標楷體" pitchFamily="65" charset="-120"/>
              </a:rPr>
              <a:t>/</a:t>
            </a:r>
            <a:r>
              <a:rPr lang="en-US" altLang="zh-TW" sz="1800" dirty="0">
                <a:latin typeface="+mn-lt"/>
                <a:ea typeface="標楷體" pitchFamily="65" charset="-120"/>
              </a:rPr>
              <a:t> </a:t>
            </a:r>
            <a:r>
              <a:rPr lang="zh-TW" altLang="en-US" sz="1800" dirty="0" smtClean="0">
                <a:latin typeface="+mn-lt"/>
                <a:ea typeface="標楷體" pitchFamily="65" charset="-120"/>
              </a:rPr>
              <a:t> </a:t>
            </a:r>
            <a:endParaRPr lang="en-US" altLang="en-US" sz="1800" dirty="0">
              <a:latin typeface="+mn-lt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7"/>
          <p:cNvSpPr>
            <a:spLocks noChangeArrowheads="1"/>
          </p:cNvSpPr>
          <p:nvPr/>
        </p:nvSpPr>
        <p:spPr bwMode="auto">
          <a:xfrm>
            <a:off x="1276350" y="4365104"/>
            <a:ext cx="4991100" cy="2201951"/>
          </a:xfrm>
          <a:prstGeom prst="rect">
            <a:avLst/>
          </a:prstGeom>
          <a:solidFill>
            <a:srgbClr val="FFFF00">
              <a:alpha val="5999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3" name="矩形 6"/>
          <p:cNvSpPr>
            <a:spLocks noChangeArrowheads="1"/>
          </p:cNvSpPr>
          <p:nvPr/>
        </p:nvSpPr>
        <p:spPr bwMode="auto">
          <a:xfrm>
            <a:off x="1276350" y="1905000"/>
            <a:ext cx="4991100" cy="2215738"/>
          </a:xfrm>
          <a:prstGeom prst="rect">
            <a:avLst/>
          </a:prstGeom>
          <a:solidFill>
            <a:schemeClr val="tx1">
              <a:lumMod val="85000"/>
              <a:alpha val="5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5211B7-7F08-48C3-B331-CB7CA799C0B9}" type="slidenum">
              <a:rPr lang="zh-TW" altLang="en-US" smtClean="0"/>
              <a:pPr/>
              <a:t>12</a:t>
            </a:fld>
            <a:endParaRPr lang="en-US" altLang="zh-TW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6350" y="1009650"/>
            <a:ext cx="6724650" cy="58483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 smtClean="0"/>
              <a:t>#define MAX_SIZE  100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 smtClean="0"/>
              <a:t>float sum(float [],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float input[MAX_SIZE]</a:t>
            </a:r>
            <a:r>
              <a:rPr lang="en-US" altLang="zh-TW" sz="2000" dirty="0" smtClean="0"/>
              <a:t>, answer;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/>
              <a:t>void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/>
              <a:t>      </a:t>
            </a:r>
            <a:r>
              <a:rPr lang="en-US" altLang="zh-TW" sz="2000" b="1" dirty="0" err="1" smtClean="0"/>
              <a:t>int</a:t>
            </a:r>
            <a:r>
              <a:rPr lang="en-US" altLang="zh-TW" sz="2000" b="1" dirty="0" smtClean="0"/>
              <a:t> </a:t>
            </a:r>
            <a:r>
              <a:rPr lang="en-US" altLang="zh-TW" sz="2000" b="1" dirty="0" err="1" smtClean="0"/>
              <a:t>i</a:t>
            </a:r>
            <a:r>
              <a:rPr lang="en-US" altLang="zh-TW" sz="2000" b="1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/>
              <a:t>      for (</a:t>
            </a:r>
            <a:r>
              <a:rPr lang="en-US" altLang="zh-TW" sz="2000" b="1" dirty="0" err="1" smtClean="0"/>
              <a:t>i</a:t>
            </a:r>
            <a:r>
              <a:rPr lang="en-US" altLang="zh-TW" sz="2000" b="1" dirty="0" smtClean="0"/>
              <a:t> = 0; </a:t>
            </a:r>
            <a:r>
              <a:rPr lang="en-US" altLang="zh-TW" sz="2000" b="1" dirty="0" err="1" smtClean="0"/>
              <a:t>i</a:t>
            </a:r>
            <a:r>
              <a:rPr lang="en-US" altLang="zh-TW" sz="2000" b="1" dirty="0" smtClean="0"/>
              <a:t> &lt; MAX_SIZE; </a:t>
            </a:r>
            <a:r>
              <a:rPr lang="en-US" altLang="zh-TW" sz="2000" b="1" dirty="0" err="1" smtClean="0"/>
              <a:t>i</a:t>
            </a:r>
            <a:r>
              <a:rPr lang="en-US" altLang="zh-TW" sz="2000" b="1" dirty="0" smtClean="0"/>
              <a:t>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/>
              <a:t>           input[</a:t>
            </a:r>
            <a:r>
              <a:rPr lang="en-US" altLang="zh-TW" sz="2000" b="1" dirty="0" err="1" smtClean="0"/>
              <a:t>i</a:t>
            </a:r>
            <a:r>
              <a:rPr lang="en-US" altLang="zh-TW" sz="2000" b="1" dirty="0" smtClean="0"/>
              <a:t>] = </a:t>
            </a:r>
            <a:r>
              <a:rPr lang="en-US" altLang="zh-TW" sz="2000" b="1" dirty="0" err="1" smtClean="0"/>
              <a:t>i</a:t>
            </a:r>
            <a:r>
              <a:rPr lang="en-US" altLang="zh-TW" sz="2000" b="1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/>
              <a:t>      answer = sum(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input</a:t>
            </a:r>
            <a:r>
              <a:rPr lang="en-US" altLang="zh-TW" sz="2000" b="1" dirty="0" smtClean="0"/>
              <a:t>, MAX_SIZE);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/>
              <a:t>      </a:t>
            </a:r>
            <a:r>
              <a:rPr lang="en-US" altLang="zh-TW" sz="2000" b="1" dirty="0" err="1" smtClean="0"/>
              <a:t>printf</a:t>
            </a:r>
            <a:r>
              <a:rPr lang="en-US" altLang="zh-TW" sz="2000" b="1" dirty="0" smtClean="0"/>
              <a:t>(“The sum is:  %f\n”, answer);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/>
              <a:t>float sum(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float</a:t>
            </a:r>
            <a:r>
              <a:rPr lang="en-US" altLang="zh-TW" sz="2000" b="1" dirty="0" smtClean="0"/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list[ ]</a:t>
            </a:r>
            <a:r>
              <a:rPr lang="en-US" altLang="zh-TW" sz="2000" b="1" dirty="0" smtClean="0"/>
              <a:t>, </a:t>
            </a:r>
            <a:r>
              <a:rPr lang="en-US" altLang="zh-TW" sz="2000" b="1" dirty="0" err="1" smtClean="0"/>
              <a:t>int</a:t>
            </a:r>
            <a:r>
              <a:rPr lang="en-US" altLang="zh-TW" sz="2000" b="1" dirty="0" smtClean="0"/>
              <a:t> n){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/>
              <a:t>      </a:t>
            </a:r>
            <a:r>
              <a:rPr lang="en-US" altLang="zh-TW" sz="2000" b="1" dirty="0" err="1" smtClean="0"/>
              <a:t>int</a:t>
            </a:r>
            <a:r>
              <a:rPr lang="en-US" altLang="zh-TW" sz="2000" b="1" dirty="0" smtClean="0"/>
              <a:t> </a:t>
            </a:r>
            <a:r>
              <a:rPr lang="en-US" altLang="zh-TW" sz="2000" b="1" dirty="0" err="1" smtClean="0"/>
              <a:t>i</a:t>
            </a:r>
            <a:r>
              <a:rPr lang="en-US" altLang="zh-TW" sz="2000" b="1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/>
              <a:t>      float </a:t>
            </a:r>
            <a:r>
              <a:rPr lang="en-US" altLang="zh-TW" sz="2000" b="1" dirty="0" err="1" smtClean="0"/>
              <a:t>tempsum</a:t>
            </a:r>
            <a:r>
              <a:rPr lang="en-US" altLang="zh-TW" sz="2000" b="1" dirty="0" smtClean="0"/>
              <a:t>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/>
              <a:t>      for (</a:t>
            </a:r>
            <a:r>
              <a:rPr lang="en-US" altLang="zh-TW" sz="2000" b="1" dirty="0" err="1" smtClean="0"/>
              <a:t>i</a:t>
            </a:r>
            <a:r>
              <a:rPr lang="en-US" altLang="zh-TW" sz="2000" b="1" dirty="0" smtClean="0"/>
              <a:t> = 0; </a:t>
            </a:r>
            <a:r>
              <a:rPr lang="en-US" altLang="zh-TW" sz="2000" b="1" dirty="0" err="1" smtClean="0"/>
              <a:t>i</a:t>
            </a:r>
            <a:r>
              <a:rPr lang="en-US" altLang="zh-TW" sz="2000" b="1" dirty="0" smtClean="0"/>
              <a:t> &lt; n; </a:t>
            </a:r>
            <a:r>
              <a:rPr lang="en-US" altLang="zh-TW" sz="2000" b="1" dirty="0" err="1" smtClean="0"/>
              <a:t>i</a:t>
            </a:r>
            <a:r>
              <a:rPr lang="en-US" altLang="zh-TW" sz="2000" b="1" dirty="0" smtClean="0"/>
              <a:t>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/>
              <a:t>           </a:t>
            </a:r>
            <a:r>
              <a:rPr lang="en-US" altLang="zh-TW" sz="2000" b="1" dirty="0" err="1" smtClean="0"/>
              <a:t>tempsum</a:t>
            </a:r>
            <a:r>
              <a:rPr lang="en-US" altLang="zh-TW" sz="2000" b="1" dirty="0" smtClean="0"/>
              <a:t> +=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list[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]</a:t>
            </a:r>
            <a:r>
              <a:rPr lang="en-US" altLang="zh-TW" sz="2000" b="1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/>
              <a:t>      return </a:t>
            </a:r>
            <a:r>
              <a:rPr lang="en-US" altLang="zh-TW" sz="2000" b="1" dirty="0" err="1" smtClean="0"/>
              <a:t>tempsum</a:t>
            </a:r>
            <a:r>
              <a:rPr lang="en-US" altLang="zh-TW" sz="2000" b="1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b="1" dirty="0" smtClean="0"/>
              <a:t>}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609600" y="13335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u="sng"/>
              <a:t>1-D array accessed by index</a:t>
            </a:r>
            <a:r>
              <a:rPr lang="en-US" altLang="zh-TW" sz="2000" u="sng"/>
              <a:t> (Prog. 2.1)</a:t>
            </a:r>
            <a:endParaRPr lang="en-US" altLang="zh-TW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D90257-2A21-41FB-9B6D-BA8144024570}" type="slidenum">
              <a:rPr lang="zh-TW" altLang="en-US" smtClean="0"/>
              <a:pPr/>
              <a:t>13</a:t>
            </a:fld>
            <a:endParaRPr lang="en-US" altLang="zh-TW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38725"/>
            <a:ext cx="7162800" cy="441007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Declaration	</a:t>
            </a:r>
            <a:r>
              <a:rPr lang="en-US" altLang="zh-TW" b="1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1" dirty="0" smtClean="0"/>
              <a:t>		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 list[5], *</a:t>
            </a:r>
            <a:r>
              <a:rPr lang="en-US" altLang="zh-TW" b="1" dirty="0" err="1" smtClean="0"/>
              <a:t>plist</a:t>
            </a:r>
            <a:r>
              <a:rPr lang="en-US" altLang="zh-TW" b="1" dirty="0" smtClean="0"/>
              <a:t>[5];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b="1" dirty="0" smtClean="0"/>
          </a:p>
          <a:p>
            <a:pPr eaLnBrk="1" hangingPunct="1"/>
            <a:r>
              <a:rPr lang="en-US" altLang="zh-TW" dirty="0" smtClean="0"/>
              <a:t>Implementation of array list[5]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b="1" dirty="0" smtClean="0"/>
              <a:t>		</a:t>
            </a:r>
            <a:r>
              <a:rPr lang="en-US" altLang="zh-TW" sz="2000" b="1" u="sng" dirty="0" smtClean="0"/>
              <a:t>Variable	Memory Address</a:t>
            </a:r>
            <a:endParaRPr lang="en-US" altLang="zh-TW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 smtClean="0"/>
              <a:t>		  list[0]		base address : </a:t>
            </a:r>
            <a:r>
              <a:rPr lang="en-US" altLang="zh-TW" sz="2000" b="1" dirty="0" smtClean="0">
                <a:sym typeface="Symbol" pitchFamily="18" charset="2"/>
              </a:rPr>
              <a:t>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 smtClean="0">
                <a:sym typeface="Symbol" pitchFamily="18" charset="2"/>
              </a:rPr>
              <a:t>		  list[1]	 	 + </a:t>
            </a:r>
            <a:r>
              <a:rPr lang="en-US" altLang="zh-TW" sz="2000" b="1" dirty="0" err="1" smtClean="0">
                <a:sym typeface="Symbol" pitchFamily="18" charset="2"/>
              </a:rPr>
              <a:t>sizeof</a:t>
            </a:r>
            <a:r>
              <a:rPr lang="en-US" altLang="zh-TW" sz="2000" b="1" dirty="0" smtClean="0">
                <a:sym typeface="Symbol" pitchFamily="18" charset="2"/>
              </a:rPr>
              <a:t>(</a:t>
            </a:r>
            <a:r>
              <a:rPr lang="en-US" altLang="zh-TW" sz="2000" b="1" dirty="0" err="1" smtClean="0">
                <a:sym typeface="Symbol" pitchFamily="18" charset="2"/>
              </a:rPr>
              <a:t>int</a:t>
            </a:r>
            <a:r>
              <a:rPr lang="en-US" altLang="zh-TW" sz="2000" b="1" dirty="0" smtClean="0"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 smtClean="0">
                <a:sym typeface="Symbol" pitchFamily="18" charset="2"/>
              </a:rPr>
              <a:t>		  list[2]	 	 + 2*</a:t>
            </a:r>
            <a:r>
              <a:rPr lang="en-US" altLang="zh-TW" sz="2000" b="1" dirty="0" err="1" smtClean="0">
                <a:sym typeface="Symbol" pitchFamily="18" charset="2"/>
              </a:rPr>
              <a:t>sizeof</a:t>
            </a:r>
            <a:r>
              <a:rPr lang="en-US" altLang="zh-TW" sz="2000" b="1" dirty="0" smtClean="0">
                <a:sym typeface="Symbol" pitchFamily="18" charset="2"/>
              </a:rPr>
              <a:t>(</a:t>
            </a:r>
            <a:r>
              <a:rPr lang="en-US" altLang="zh-TW" sz="2000" b="1" dirty="0" err="1" smtClean="0">
                <a:sym typeface="Symbol" pitchFamily="18" charset="2"/>
              </a:rPr>
              <a:t>int</a:t>
            </a:r>
            <a:r>
              <a:rPr lang="en-US" altLang="zh-TW" sz="2000" b="1" dirty="0" smtClean="0"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 smtClean="0">
                <a:sym typeface="Symbol" pitchFamily="18" charset="2"/>
              </a:rPr>
              <a:t>		  list[3]	 	 + 3*</a:t>
            </a:r>
            <a:r>
              <a:rPr lang="en-US" altLang="zh-TW" sz="2000" b="1" dirty="0" err="1" smtClean="0">
                <a:sym typeface="Symbol" pitchFamily="18" charset="2"/>
              </a:rPr>
              <a:t>sizeof</a:t>
            </a:r>
            <a:r>
              <a:rPr lang="en-US" altLang="zh-TW" sz="2000" b="1" dirty="0" smtClean="0">
                <a:sym typeface="Symbol" pitchFamily="18" charset="2"/>
              </a:rPr>
              <a:t>(</a:t>
            </a:r>
            <a:r>
              <a:rPr lang="en-US" altLang="zh-TW" sz="2000" b="1" dirty="0" err="1" smtClean="0">
                <a:sym typeface="Symbol" pitchFamily="18" charset="2"/>
              </a:rPr>
              <a:t>int</a:t>
            </a:r>
            <a:r>
              <a:rPr lang="en-US" altLang="zh-TW" sz="2000" b="1" dirty="0" smtClean="0"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 smtClean="0">
                <a:sym typeface="Symbol" pitchFamily="18" charset="2"/>
              </a:rPr>
              <a:t>		  list[4]	 	 + 4*</a:t>
            </a:r>
            <a:r>
              <a:rPr lang="en-US" altLang="zh-TW" sz="2000" b="1" dirty="0" err="1" smtClean="0">
                <a:sym typeface="Symbol" pitchFamily="18" charset="2"/>
              </a:rPr>
              <a:t>sizeof</a:t>
            </a:r>
            <a:r>
              <a:rPr lang="en-US" altLang="zh-TW" sz="2000" b="1" dirty="0" smtClean="0">
                <a:sym typeface="Symbol" pitchFamily="18" charset="2"/>
              </a:rPr>
              <a:t>(</a:t>
            </a:r>
            <a:r>
              <a:rPr lang="en-US" altLang="zh-TW" sz="2000" b="1" dirty="0" err="1" smtClean="0">
                <a:sym typeface="Symbol" pitchFamily="18" charset="2"/>
              </a:rPr>
              <a:t>int</a:t>
            </a:r>
            <a:r>
              <a:rPr lang="en-US" altLang="zh-TW" sz="2000" b="1" dirty="0" smtClean="0">
                <a:sym typeface="Symbol" pitchFamily="18" charset="2"/>
              </a:rPr>
              <a:t>)</a:t>
            </a:r>
          </a:p>
          <a:p>
            <a:pPr lvl="2" eaLnBrk="1" hangingPunct="1">
              <a:buFontTx/>
              <a:buNone/>
            </a:pPr>
            <a:endParaRPr lang="zh-TW" altLang="zh-TW" b="1" dirty="0" smtClean="0"/>
          </a:p>
        </p:txBody>
      </p:sp>
      <p:sp>
        <p:nvSpPr>
          <p:cNvPr id="16388" name="文字方塊 6"/>
          <p:cNvSpPr txBox="1">
            <a:spLocks noChangeArrowheads="1"/>
          </p:cNvSpPr>
          <p:nvPr/>
        </p:nvSpPr>
        <p:spPr bwMode="auto">
          <a:xfrm>
            <a:off x="1905000" y="476250"/>
            <a:ext cx="48196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1" u="sng"/>
              <a:t>Arrays in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7A1084-2A28-4D79-936E-2F51051DA753}" type="slidenum">
              <a:rPr lang="zh-TW" altLang="en-US" smtClean="0"/>
              <a:pPr/>
              <a:t>14</a:t>
            </a:fld>
            <a:endParaRPr lang="en-US" altLang="zh-TW" smtClean="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898525" y="1387475"/>
            <a:ext cx="74263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q"/>
              <a:defRPr/>
            </a:pPr>
            <a:r>
              <a:rPr lang="en-US" altLang="zh-TW" sz="2400" dirty="0"/>
              <a:t>Compare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rgbClr val="FF3300"/>
                </a:solidFill>
                <a:ea typeface=""/>
              </a:rPr>
              <a:t>int</a:t>
            </a:r>
            <a:r>
              <a:rPr lang="en-US" altLang="zh-TW" sz="2400" dirty="0">
                <a:solidFill>
                  <a:srgbClr val="FF3300"/>
                </a:solidFill>
                <a:ea typeface=""/>
              </a:rPr>
              <a:t> *list1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/>
              <a:t>and </a:t>
            </a:r>
            <a:r>
              <a:rPr lang="en-US" altLang="zh-TW" sz="2400" dirty="0" err="1">
                <a:solidFill>
                  <a:srgbClr val="FF3300"/>
                </a:solidFill>
              </a:rPr>
              <a:t>int</a:t>
            </a:r>
            <a:r>
              <a:rPr lang="en-US" altLang="zh-TW" sz="2400" dirty="0">
                <a:solidFill>
                  <a:srgbClr val="FF3300"/>
                </a:solidFill>
              </a:rPr>
              <a:t> list2[5]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/>
              <a:t>in </a:t>
            </a:r>
            <a:r>
              <a:rPr lang="en-US" altLang="zh-TW" sz="2400" dirty="0" smtClean="0"/>
              <a:t>C</a:t>
            </a:r>
            <a:r>
              <a:rPr lang="en-US" altLang="zh-TW" sz="2800" dirty="0" smtClean="0">
                <a:solidFill>
                  <a:schemeClr val="tx1"/>
                </a:solidFill>
              </a:rPr>
              <a:t>.</a:t>
            </a:r>
          </a:p>
          <a:p>
            <a:pPr marL="808038" lvl="1" indent="-350838">
              <a:buFont typeface="Wingdings" panose="05000000000000000000" pitchFamily="2" charset="2"/>
              <a:buChar char="Ø"/>
              <a:defRPr/>
            </a:pPr>
            <a:r>
              <a:rPr lang="en-US" altLang="zh-TW" sz="2000" b="1" dirty="0" smtClean="0"/>
              <a:t>Same</a:t>
            </a:r>
            <a:r>
              <a:rPr lang="zh-TW" altLang="en-US" sz="2000" b="1" dirty="0" smtClean="0"/>
              <a:t>：</a:t>
            </a:r>
            <a:r>
              <a:rPr lang="en-US" altLang="zh-TW" sz="2000" b="1" dirty="0" smtClean="0"/>
              <a:t>list1 </a:t>
            </a:r>
            <a:r>
              <a:rPr lang="en-US" altLang="zh-TW" sz="2000" b="1" dirty="0"/>
              <a:t>and list2 are</a:t>
            </a:r>
            <a:r>
              <a:rPr lang="en-US" altLang="zh-TW" sz="2000" b="1" dirty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rgbClr val="039F51"/>
                </a:solidFill>
              </a:rPr>
              <a:t>pointers.</a:t>
            </a:r>
          </a:p>
          <a:p>
            <a:pPr marL="808038" lvl="1" indent="-350838">
              <a:buFont typeface="Wingdings" panose="05000000000000000000" pitchFamily="2" charset="2"/>
              <a:buChar char="Ø"/>
              <a:defRPr/>
            </a:pPr>
            <a:r>
              <a:rPr lang="en-US" altLang="zh-TW" sz="2000" b="1" dirty="0" smtClean="0"/>
              <a:t>Difference</a:t>
            </a:r>
            <a:r>
              <a:rPr lang="zh-TW" altLang="en-US" sz="2000" b="1" dirty="0" smtClean="0"/>
              <a:t>：</a:t>
            </a:r>
            <a:r>
              <a:rPr lang="en-US" altLang="zh-TW" sz="2000" b="1" dirty="0" smtClean="0"/>
              <a:t>list2 </a:t>
            </a:r>
            <a:r>
              <a:rPr lang="en-US" altLang="zh-TW" sz="2000" b="1" dirty="0"/>
              <a:t>reserves</a:t>
            </a:r>
            <a:r>
              <a:rPr lang="en-US" altLang="zh-TW" sz="2000" b="1" dirty="0">
                <a:solidFill>
                  <a:schemeClr val="tx1"/>
                </a:solidFill>
              </a:rPr>
              <a:t> </a:t>
            </a:r>
            <a:r>
              <a:rPr lang="en-US" altLang="zh-TW" sz="2000" b="1" dirty="0">
                <a:solidFill>
                  <a:srgbClr val="039F51"/>
                </a:solidFill>
              </a:rPr>
              <a:t>five locations</a:t>
            </a:r>
            <a:r>
              <a:rPr lang="en-US" altLang="zh-TW" sz="2000" b="1" dirty="0" smtClean="0">
                <a:solidFill>
                  <a:srgbClr val="039F51"/>
                </a:solidFill>
              </a:rPr>
              <a:t>.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457200" indent="-457200"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en-US" altLang="zh-TW" sz="2400" dirty="0"/>
              <a:t>Notations: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altLang="zh-TW" sz="2000" dirty="0"/>
              <a:t>list2 : a pointer to list2[0]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altLang="zh-TW" sz="2000" dirty="0"/>
              <a:t>(list2 +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) : a pointer to list2[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(i.e.  &amp;list2[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])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altLang="zh-TW" sz="2000" dirty="0"/>
              <a:t>*(list2 +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) :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/>
              <a:t>list2[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914400" lvl="1" indent="-457200">
              <a:buFont typeface="Wingdings" pitchFamily="2" charset="2"/>
              <a:buChar char="Ø"/>
              <a:defRPr/>
            </a:pPr>
            <a:endParaRPr lang="en-US" altLang="zh-TW" sz="2000" dirty="0"/>
          </a:p>
          <a:p>
            <a:pPr>
              <a:defRPr/>
            </a:pPr>
            <a:r>
              <a:rPr lang="en-US" altLang="zh-TW" sz="2800" b="1" dirty="0"/>
              <a:t>    </a:t>
            </a:r>
          </a:p>
          <a:p>
            <a:pPr>
              <a:defRPr/>
            </a:pPr>
            <a:r>
              <a:rPr lang="en-US" altLang="zh-TW" sz="2800" b="1" dirty="0"/>
              <a:t>    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  <p:sp>
        <p:nvSpPr>
          <p:cNvPr id="17412" name="文字方塊 5"/>
          <p:cNvSpPr txBox="1">
            <a:spLocks noChangeArrowheads="1"/>
          </p:cNvSpPr>
          <p:nvPr/>
        </p:nvSpPr>
        <p:spPr bwMode="auto">
          <a:xfrm>
            <a:off x="1905000" y="476250"/>
            <a:ext cx="48196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1" u="sng"/>
              <a:t>Arrays in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8BC902-EE02-4CBA-964C-95E6068C8815}" type="slidenum">
              <a:rPr lang="zh-TW" altLang="en-US" smtClean="0"/>
              <a:pPr/>
              <a:t>15</a:t>
            </a:fld>
            <a:endParaRPr lang="en-US" altLang="zh-TW" smtClean="0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784225" y="1158875"/>
            <a:ext cx="511781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  <a:defRPr/>
            </a:pPr>
            <a:r>
              <a:rPr lang="en-US" altLang="zh-TW" sz="2400" dirty="0"/>
              <a:t>Ex. 2.1: 1-D array addressing</a:t>
            </a:r>
          </a:p>
          <a:p>
            <a:pPr>
              <a:defRPr/>
            </a:pPr>
            <a:r>
              <a:rPr lang="en-US" altLang="zh-TW" sz="2400" b="1" dirty="0"/>
              <a:t>      </a:t>
            </a:r>
          </a:p>
          <a:p>
            <a:pPr>
              <a:defRPr/>
            </a:pPr>
            <a:r>
              <a:rPr lang="en-US" altLang="zh-TW" sz="2400" b="1" dirty="0"/>
              <a:t>    </a:t>
            </a:r>
            <a:r>
              <a:rPr lang="en-US" altLang="zh-TW" sz="2400" b="1" dirty="0" smtClean="0"/>
              <a:t>     </a:t>
            </a:r>
            <a:r>
              <a:rPr lang="en-US" altLang="zh-TW" sz="2400" dirty="0" err="1" smtClean="0">
                <a:solidFill>
                  <a:srgbClr val="D60E47"/>
                </a:solidFill>
              </a:rPr>
              <a:t>int</a:t>
            </a:r>
            <a:r>
              <a:rPr lang="en-US" altLang="zh-TW" sz="2400" dirty="0" smtClean="0">
                <a:solidFill>
                  <a:srgbClr val="D60E47"/>
                </a:solidFill>
              </a:rPr>
              <a:t> </a:t>
            </a:r>
            <a:r>
              <a:rPr lang="en-US" altLang="zh-TW" sz="2400" dirty="0">
                <a:solidFill>
                  <a:srgbClr val="D60E47"/>
                </a:solidFill>
              </a:rPr>
              <a:t>one[ ] = {0,1,2,3,4};</a:t>
            </a:r>
            <a:endParaRPr lang="en-US" altLang="zh-TW" sz="2400" dirty="0"/>
          </a:p>
          <a:p>
            <a:pPr>
              <a:defRPr/>
            </a:pPr>
            <a:r>
              <a:rPr lang="en-US" altLang="zh-TW" sz="2400" dirty="0"/>
              <a:t>    </a:t>
            </a:r>
          </a:p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    </a:t>
            </a:r>
            <a:r>
              <a:rPr lang="en-US" altLang="zh-TW" sz="2400" dirty="0" smtClean="0">
                <a:solidFill>
                  <a:srgbClr val="000000"/>
                </a:solidFill>
              </a:rPr>
              <a:t>     print1(</a:t>
            </a:r>
            <a:r>
              <a:rPr lang="en-US" altLang="zh-TW" sz="2400" dirty="0" smtClean="0">
                <a:solidFill>
                  <a:srgbClr val="D31203"/>
                </a:solidFill>
              </a:rPr>
              <a:t>one</a:t>
            </a:r>
            <a:r>
              <a:rPr lang="en-US" altLang="zh-TW" sz="2400" dirty="0" smtClean="0">
                <a:solidFill>
                  <a:srgbClr val="000000"/>
                </a:solidFill>
              </a:rPr>
              <a:t>,5</a:t>
            </a:r>
            <a:r>
              <a:rPr lang="en-US" altLang="zh-TW" sz="2400" dirty="0">
                <a:solidFill>
                  <a:srgbClr val="000000"/>
                </a:solidFill>
              </a:rPr>
              <a:t>);    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071834"/>
              </p:ext>
            </p:extLst>
          </p:nvPr>
        </p:nvGraphicFramePr>
        <p:xfrm>
          <a:off x="6008688" y="973138"/>
          <a:ext cx="2944812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4822992" imgH="4249469" progId="Word.Document.8">
                  <p:embed/>
                </p:oleObj>
              </mc:Choice>
              <mc:Fallback>
                <p:oleObj name="Document" r:id="rId3" imgW="4822992" imgH="424946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688" y="973138"/>
                        <a:ext cx="2944812" cy="258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43100" y="44450"/>
            <a:ext cx="4838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文字方塊 6"/>
          <p:cNvSpPr txBox="1">
            <a:spLocks noChangeArrowheads="1"/>
          </p:cNvSpPr>
          <p:nvPr/>
        </p:nvSpPr>
        <p:spPr bwMode="auto">
          <a:xfrm>
            <a:off x="7715250" y="3352800"/>
            <a:ext cx="1282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000" u="sng" dirty="0" err="1">
                <a:solidFill>
                  <a:srgbClr val="FF0000"/>
                </a:solidFill>
              </a:rPr>
              <a:t>Prog</a:t>
            </a:r>
            <a:r>
              <a:rPr lang="en-US" altLang="zh-TW" sz="2000" u="sng" dirty="0">
                <a:solidFill>
                  <a:srgbClr val="FF0000"/>
                </a:solidFill>
              </a:rPr>
              <a:t>. 2.2</a:t>
            </a:r>
            <a:endParaRPr lang="zh-TW" altLang="en-US" sz="2000" u="sng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33277" y="3493576"/>
            <a:ext cx="6681973" cy="298543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2400" b="1" dirty="0"/>
              <a:t>void print1(</a:t>
            </a:r>
            <a:r>
              <a:rPr lang="en-US" altLang="zh-TW" sz="2400" b="1" dirty="0" err="1"/>
              <a:t>int</a:t>
            </a:r>
            <a:r>
              <a:rPr lang="en-US" altLang="zh-TW" sz="2400" b="1" dirty="0"/>
              <a:t> *</a:t>
            </a:r>
            <a:r>
              <a:rPr lang="en-US" altLang="zh-TW" sz="2400" b="1" dirty="0" err="1">
                <a:solidFill>
                  <a:srgbClr val="039F51"/>
                </a:solidFill>
              </a:rPr>
              <a:t>ptr</a:t>
            </a:r>
            <a:r>
              <a:rPr lang="en-US" altLang="zh-TW" sz="2400" b="1" dirty="0"/>
              <a:t>, </a:t>
            </a:r>
            <a:r>
              <a:rPr lang="en-US" altLang="zh-TW" sz="2400" b="1" dirty="0" err="1"/>
              <a:t>int</a:t>
            </a:r>
            <a:r>
              <a:rPr lang="en-US" altLang="zh-TW" sz="2400" b="1" dirty="0"/>
              <a:t> rows){</a:t>
            </a:r>
          </a:p>
          <a:p>
            <a:pPr>
              <a:defRPr/>
            </a:pPr>
            <a:r>
              <a:rPr lang="en-US" altLang="zh-TW" sz="2000" b="1" dirty="0"/>
              <a:t>/* print out a one-dimensional array using a pointer */</a:t>
            </a:r>
          </a:p>
          <a:p>
            <a:pPr marL="355600">
              <a:defRPr/>
            </a:pPr>
            <a:r>
              <a:rPr lang="en-US" altLang="zh-TW" sz="2400" b="1" dirty="0" err="1" smtClean="0"/>
              <a:t>int</a:t>
            </a:r>
            <a:r>
              <a:rPr lang="en-US" altLang="zh-TW" sz="2400" b="1" dirty="0" smtClean="0"/>
              <a:t> 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;</a:t>
            </a:r>
          </a:p>
          <a:p>
            <a:pPr marL="355600">
              <a:defRPr/>
            </a:pPr>
            <a:r>
              <a:rPr lang="en-US" altLang="zh-TW" sz="2400" b="1" dirty="0" err="1" smtClean="0"/>
              <a:t>printf</a:t>
            </a:r>
            <a:r>
              <a:rPr lang="en-US" altLang="zh-TW" sz="2400" b="1" dirty="0"/>
              <a:t>(“Address Contents\n”);</a:t>
            </a:r>
          </a:p>
          <a:p>
            <a:pPr marL="355600">
              <a:defRPr/>
            </a:pPr>
            <a:r>
              <a:rPr lang="en-US" altLang="zh-TW" sz="2400" b="1" dirty="0" smtClean="0"/>
              <a:t>for </a:t>
            </a:r>
            <a:r>
              <a:rPr lang="en-US" altLang="zh-TW" sz="2400" b="1" dirty="0"/>
              <a:t>(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 = 0; 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 &lt; rows; 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++)</a:t>
            </a:r>
          </a:p>
          <a:p>
            <a:pPr>
              <a:defRPr/>
            </a:pPr>
            <a:r>
              <a:rPr lang="en-US" altLang="zh-TW" sz="2400" b="1" dirty="0" smtClean="0"/>
              <a:t>           </a:t>
            </a:r>
            <a:r>
              <a:rPr lang="en-US" altLang="zh-TW" sz="2400" b="1" dirty="0" err="1" smtClean="0"/>
              <a:t>printf</a:t>
            </a:r>
            <a:r>
              <a:rPr lang="en-US" altLang="zh-TW" sz="2400" b="1" dirty="0"/>
              <a:t>(“%8u%5d\n”, </a:t>
            </a:r>
            <a:r>
              <a:rPr lang="en-US" altLang="zh-TW" sz="2400" b="1" dirty="0" err="1">
                <a:solidFill>
                  <a:srgbClr val="039F51"/>
                </a:solidFill>
              </a:rPr>
              <a:t>ptr</a:t>
            </a:r>
            <a:r>
              <a:rPr lang="en-US" altLang="zh-TW" sz="2400" b="1" dirty="0">
                <a:solidFill>
                  <a:srgbClr val="039F51"/>
                </a:solidFill>
              </a:rPr>
              <a:t> + </a:t>
            </a:r>
            <a:r>
              <a:rPr lang="en-US" altLang="zh-TW" sz="2400" b="1" dirty="0" err="1">
                <a:solidFill>
                  <a:srgbClr val="039F51"/>
                </a:solidFill>
              </a:rPr>
              <a:t>i</a:t>
            </a:r>
            <a:r>
              <a:rPr lang="en-US" altLang="zh-TW" sz="2400" b="1" dirty="0"/>
              <a:t>, </a:t>
            </a:r>
            <a:r>
              <a:rPr lang="en-US" altLang="zh-TW" sz="2400" b="1" dirty="0">
                <a:solidFill>
                  <a:srgbClr val="039F51"/>
                </a:solidFill>
              </a:rPr>
              <a:t>*(</a:t>
            </a:r>
            <a:r>
              <a:rPr lang="en-US" altLang="zh-TW" sz="2400" b="1" dirty="0" err="1">
                <a:solidFill>
                  <a:srgbClr val="039F51"/>
                </a:solidFill>
              </a:rPr>
              <a:t>ptr</a:t>
            </a:r>
            <a:r>
              <a:rPr lang="en-US" altLang="zh-TW" sz="2400" b="1" dirty="0">
                <a:solidFill>
                  <a:srgbClr val="039F51"/>
                </a:solidFill>
              </a:rPr>
              <a:t> + </a:t>
            </a:r>
            <a:r>
              <a:rPr lang="en-US" altLang="zh-TW" sz="2400" b="1" dirty="0" err="1">
                <a:solidFill>
                  <a:srgbClr val="039F51"/>
                </a:solidFill>
              </a:rPr>
              <a:t>i</a:t>
            </a:r>
            <a:r>
              <a:rPr lang="en-US" altLang="zh-TW" sz="2400" b="1" dirty="0">
                <a:solidFill>
                  <a:srgbClr val="039F51"/>
                </a:solidFill>
              </a:rPr>
              <a:t>)</a:t>
            </a:r>
            <a:r>
              <a:rPr lang="en-US" altLang="zh-TW" sz="2400" b="1" dirty="0"/>
              <a:t>);</a:t>
            </a:r>
          </a:p>
          <a:p>
            <a:pPr>
              <a:defRPr/>
            </a:pPr>
            <a:r>
              <a:rPr lang="en-US" altLang="zh-TW" sz="2400" b="1" dirty="0"/>
              <a:t> </a:t>
            </a:r>
            <a:r>
              <a:rPr lang="en-US" altLang="zh-TW" sz="2400" b="1" dirty="0" smtClean="0"/>
              <a:t>    </a:t>
            </a:r>
            <a:r>
              <a:rPr lang="en-US" altLang="zh-TW" sz="2400" b="1" dirty="0" err="1" smtClean="0"/>
              <a:t>printf</a:t>
            </a:r>
            <a:r>
              <a:rPr lang="en-US" altLang="zh-TW" sz="2400" b="1" dirty="0"/>
              <a:t>(“\n”);</a:t>
            </a:r>
          </a:p>
          <a:p>
            <a:pPr>
              <a:defRPr/>
            </a:pPr>
            <a:r>
              <a:rPr lang="en-US" altLang="zh-TW" sz="2400" b="1" dirty="0" smtClean="0"/>
              <a:t>}</a:t>
            </a:r>
            <a:endParaRPr lang="zh-TW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D28483-E624-4CCF-90E2-3B6A5D5EFBCF}" type="slidenum">
              <a:rPr lang="zh-TW" altLang="en-US" smtClean="0"/>
              <a:pPr/>
              <a:t>16</a:t>
            </a:fld>
            <a:endParaRPr lang="en-US" altLang="zh-TW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361950"/>
            <a:ext cx="7772400" cy="800100"/>
          </a:xfrm>
        </p:spPr>
        <p:txBody>
          <a:bodyPr/>
          <a:lstStyle/>
          <a:p>
            <a:pPr eaLnBrk="1" hangingPunct="1"/>
            <a:r>
              <a:rPr lang="en-US" altLang="zh-TW" smtClean="0"/>
              <a:t>Dynamically Allocated Arrays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6850"/>
            <a:ext cx="7772400" cy="1657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Static vs. Dynamic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TW" sz="2800" dirty="0" err="1" smtClean="0"/>
              <a:t>malloc</a:t>
            </a:r>
            <a:r>
              <a:rPr lang="en-US" altLang="zh-TW" sz="2800" dirty="0" smtClean="0"/>
              <a:t>(size), </a:t>
            </a:r>
            <a:r>
              <a:rPr lang="en-US" altLang="zh-TW" sz="2800" dirty="0" err="1" smtClean="0"/>
              <a:t>calloc</a:t>
            </a:r>
            <a:r>
              <a:rPr lang="en-US" altLang="zh-TW" sz="2800" dirty="0" smtClean="0"/>
              <a:t>(items, size), </a:t>
            </a:r>
            <a:r>
              <a:rPr lang="en-US" altLang="zh-TW" sz="2800" dirty="0" err="1" smtClean="0"/>
              <a:t>realloc</a:t>
            </a:r>
            <a:r>
              <a:rPr lang="en-US" altLang="zh-TW" sz="2800" dirty="0" smtClean="0"/>
              <a:t>(p, size), free(p)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TW" sz="2800" dirty="0" smtClean="0"/>
              <a:t>1-D Arrays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545525" y="3357250"/>
            <a:ext cx="6877050" cy="3022600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, n, *list;</a:t>
            </a:r>
            <a:br>
              <a:rPr lang="en-US" altLang="zh-TW" sz="2400" dirty="0"/>
            </a:br>
            <a:r>
              <a:rPr lang="en-US" altLang="zh-TW" sz="2400" dirty="0" err="1"/>
              <a:t>printf</a:t>
            </a:r>
            <a:r>
              <a:rPr lang="en-US" altLang="zh-TW" sz="2400" dirty="0"/>
              <a:t> (“Enter the number of numbers to generate : ”); </a:t>
            </a:r>
            <a:br>
              <a:rPr lang="en-US" altLang="zh-TW" sz="2400" dirty="0"/>
            </a:br>
            <a:r>
              <a:rPr lang="en-US" altLang="zh-TW" sz="2400" dirty="0" err="1"/>
              <a:t>scanf</a:t>
            </a:r>
            <a:r>
              <a:rPr lang="en-US" altLang="zh-TW" sz="2400" dirty="0"/>
              <a:t> (“%d”, &amp;n);</a:t>
            </a:r>
            <a:br>
              <a:rPr lang="en-US" altLang="zh-TW" sz="2400" dirty="0"/>
            </a:br>
            <a:r>
              <a:rPr lang="en-US" altLang="zh-TW" sz="2400" dirty="0"/>
              <a:t>if (n &lt; 1) {</a:t>
            </a:r>
            <a:br>
              <a:rPr lang="en-US" altLang="zh-TW" sz="2400" dirty="0"/>
            </a:br>
            <a:r>
              <a:rPr lang="en-US" altLang="zh-TW" sz="2400" dirty="0"/>
              <a:t>     </a:t>
            </a:r>
            <a:r>
              <a:rPr lang="en-US" altLang="zh-TW" sz="2400" dirty="0" err="1"/>
              <a:t>fprintf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stderr</a:t>
            </a:r>
            <a:r>
              <a:rPr lang="en-US" altLang="zh-TW" sz="2400" dirty="0"/>
              <a:t>, “Improper value of n\n”);</a:t>
            </a:r>
            <a:br>
              <a:rPr lang="en-US" altLang="zh-TW" sz="2400" dirty="0"/>
            </a:br>
            <a:r>
              <a:rPr lang="en-US" altLang="zh-TW" sz="2400" dirty="0"/>
              <a:t>     exit (EXIT_FAILURE);</a:t>
            </a:r>
            <a:br>
              <a:rPr lang="en-US" altLang="zh-TW" sz="2400" dirty="0"/>
            </a:br>
            <a:r>
              <a:rPr lang="en-US" altLang="zh-TW" sz="2400" dirty="0"/>
              <a:t>}</a:t>
            </a:r>
            <a:br>
              <a:rPr lang="en-US" altLang="zh-TW" sz="2400" dirty="0"/>
            </a:br>
            <a:r>
              <a:rPr lang="en-US" altLang="zh-TW" sz="2400" dirty="0"/>
              <a:t>MALLOC (list, n * </a:t>
            </a:r>
            <a:r>
              <a:rPr lang="en-US" altLang="zh-TW" sz="2400" dirty="0" err="1"/>
              <a:t>sizeof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61BCBC-CC32-47B3-AAFC-02465F5BE0D0}" type="slidenum">
              <a:rPr lang="zh-TW" altLang="en-US" smtClean="0"/>
              <a:pPr/>
              <a:t>17</a:t>
            </a:fld>
            <a:endParaRPr lang="en-US" altLang="zh-TW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133350"/>
            <a:ext cx="7772400" cy="7239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2-D Arrays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244600"/>
            <a:ext cx="7493000" cy="227965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 uses array-of-arrays representation to represent a multidimensional arrays.</a:t>
            </a:r>
          </a:p>
          <a:p>
            <a:pPr eaLnBrk="1" hangingPunct="1"/>
            <a:r>
              <a:rPr lang="en-US" altLang="zh-TW" dirty="0" smtClean="0"/>
              <a:t>2-D array is represented as a 1-D array</a:t>
            </a:r>
            <a:br>
              <a:rPr lang="en-US" altLang="zh-TW" dirty="0" smtClean="0"/>
            </a:br>
            <a:r>
              <a:rPr lang="en-US" altLang="zh-TW" dirty="0" smtClean="0"/>
              <a:t>         </a:t>
            </a:r>
            <a:r>
              <a:rPr lang="en-US" altLang="zh-TW" dirty="0" err="1" smtClean="0">
                <a:solidFill>
                  <a:srgbClr val="D60E47"/>
                </a:solidFill>
              </a:rPr>
              <a:t>int</a:t>
            </a:r>
            <a:r>
              <a:rPr lang="en-US" altLang="zh-TW" dirty="0" smtClean="0">
                <a:solidFill>
                  <a:srgbClr val="D60E47"/>
                </a:solidFill>
              </a:rPr>
              <a:t> x[3][5];</a:t>
            </a:r>
          </a:p>
        </p:txBody>
      </p:sp>
      <p:grpSp>
        <p:nvGrpSpPr>
          <p:cNvPr id="19461" name="Group 44"/>
          <p:cNvGrpSpPr>
            <a:grpSpLocks/>
          </p:cNvGrpSpPr>
          <p:nvPr/>
        </p:nvGrpSpPr>
        <p:grpSpPr bwMode="auto">
          <a:xfrm>
            <a:off x="2293938" y="2909888"/>
            <a:ext cx="4384675" cy="2271712"/>
            <a:chOff x="708" y="2445"/>
            <a:chExt cx="2762" cy="1431"/>
          </a:xfrm>
        </p:grpSpPr>
        <p:grpSp>
          <p:nvGrpSpPr>
            <p:cNvPr id="19464" name="Group 11"/>
            <p:cNvGrpSpPr>
              <a:grpSpLocks/>
            </p:cNvGrpSpPr>
            <p:nvPr/>
          </p:nvGrpSpPr>
          <p:grpSpPr bwMode="auto">
            <a:xfrm>
              <a:off x="1752" y="2676"/>
              <a:ext cx="1692" cy="252"/>
              <a:chOff x="1752" y="2676"/>
              <a:chExt cx="1692" cy="252"/>
            </a:xfrm>
          </p:grpSpPr>
          <p:sp>
            <p:nvSpPr>
              <p:cNvPr id="19495" name="Rectangle 4"/>
              <p:cNvSpPr>
                <a:spLocks noChangeArrowheads="1"/>
              </p:cNvSpPr>
              <p:nvPr/>
            </p:nvSpPr>
            <p:spPr bwMode="auto">
              <a:xfrm>
                <a:off x="1752" y="2676"/>
                <a:ext cx="1692" cy="252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96" name="Line 5"/>
              <p:cNvSpPr>
                <a:spLocks noChangeShapeType="1"/>
              </p:cNvSpPr>
              <p:nvPr/>
            </p:nvSpPr>
            <p:spPr bwMode="auto">
              <a:xfrm>
                <a:off x="2112" y="2676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7" name="Line 7"/>
              <p:cNvSpPr>
                <a:spLocks noChangeShapeType="1"/>
              </p:cNvSpPr>
              <p:nvPr/>
            </p:nvSpPr>
            <p:spPr bwMode="auto">
              <a:xfrm>
                <a:off x="2788" y="2676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8" name="Line 9"/>
              <p:cNvSpPr>
                <a:spLocks noChangeShapeType="1"/>
              </p:cNvSpPr>
              <p:nvPr/>
            </p:nvSpPr>
            <p:spPr bwMode="auto">
              <a:xfrm>
                <a:off x="2452" y="2676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9" name="Line 10"/>
              <p:cNvSpPr>
                <a:spLocks noChangeShapeType="1"/>
              </p:cNvSpPr>
              <p:nvPr/>
            </p:nvSpPr>
            <p:spPr bwMode="auto">
              <a:xfrm>
                <a:off x="3088" y="2676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465" name="Group 12"/>
            <p:cNvGrpSpPr>
              <a:grpSpLocks/>
            </p:cNvGrpSpPr>
            <p:nvPr/>
          </p:nvGrpSpPr>
          <p:grpSpPr bwMode="auto">
            <a:xfrm>
              <a:off x="1742" y="3064"/>
              <a:ext cx="1692" cy="252"/>
              <a:chOff x="1752" y="2676"/>
              <a:chExt cx="1692" cy="252"/>
            </a:xfrm>
          </p:grpSpPr>
          <p:sp>
            <p:nvSpPr>
              <p:cNvPr id="19490" name="Rectangle 13"/>
              <p:cNvSpPr>
                <a:spLocks noChangeArrowheads="1"/>
              </p:cNvSpPr>
              <p:nvPr/>
            </p:nvSpPr>
            <p:spPr bwMode="auto">
              <a:xfrm>
                <a:off x="1752" y="2676"/>
                <a:ext cx="1692" cy="252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91" name="Line 14"/>
              <p:cNvSpPr>
                <a:spLocks noChangeShapeType="1"/>
              </p:cNvSpPr>
              <p:nvPr/>
            </p:nvSpPr>
            <p:spPr bwMode="auto">
              <a:xfrm>
                <a:off x="2112" y="2676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2" name="Line 15"/>
              <p:cNvSpPr>
                <a:spLocks noChangeShapeType="1"/>
              </p:cNvSpPr>
              <p:nvPr/>
            </p:nvSpPr>
            <p:spPr bwMode="auto">
              <a:xfrm>
                <a:off x="2788" y="2676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3" name="Line 16"/>
              <p:cNvSpPr>
                <a:spLocks noChangeShapeType="1"/>
              </p:cNvSpPr>
              <p:nvPr/>
            </p:nvSpPr>
            <p:spPr bwMode="auto">
              <a:xfrm>
                <a:off x="2452" y="2676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4" name="Line 17"/>
              <p:cNvSpPr>
                <a:spLocks noChangeShapeType="1"/>
              </p:cNvSpPr>
              <p:nvPr/>
            </p:nvSpPr>
            <p:spPr bwMode="auto">
              <a:xfrm>
                <a:off x="3088" y="2676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466" name="Group 18"/>
            <p:cNvGrpSpPr>
              <a:grpSpLocks/>
            </p:cNvGrpSpPr>
            <p:nvPr/>
          </p:nvGrpSpPr>
          <p:grpSpPr bwMode="auto">
            <a:xfrm>
              <a:off x="1752" y="3460"/>
              <a:ext cx="1692" cy="252"/>
              <a:chOff x="1752" y="2676"/>
              <a:chExt cx="1692" cy="252"/>
            </a:xfrm>
          </p:grpSpPr>
          <p:sp>
            <p:nvSpPr>
              <p:cNvPr id="19485" name="Rectangle 19"/>
              <p:cNvSpPr>
                <a:spLocks noChangeArrowheads="1"/>
              </p:cNvSpPr>
              <p:nvPr/>
            </p:nvSpPr>
            <p:spPr bwMode="auto">
              <a:xfrm>
                <a:off x="1752" y="2676"/>
                <a:ext cx="1692" cy="252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86" name="Line 20"/>
              <p:cNvSpPr>
                <a:spLocks noChangeShapeType="1"/>
              </p:cNvSpPr>
              <p:nvPr/>
            </p:nvSpPr>
            <p:spPr bwMode="auto">
              <a:xfrm>
                <a:off x="2112" y="2676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7" name="Line 21"/>
              <p:cNvSpPr>
                <a:spLocks noChangeShapeType="1"/>
              </p:cNvSpPr>
              <p:nvPr/>
            </p:nvSpPr>
            <p:spPr bwMode="auto">
              <a:xfrm>
                <a:off x="2788" y="2676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8" name="Line 22"/>
              <p:cNvSpPr>
                <a:spLocks noChangeShapeType="1"/>
              </p:cNvSpPr>
              <p:nvPr/>
            </p:nvSpPr>
            <p:spPr bwMode="auto">
              <a:xfrm>
                <a:off x="2452" y="2676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9" name="Line 23"/>
              <p:cNvSpPr>
                <a:spLocks noChangeShapeType="1"/>
              </p:cNvSpPr>
              <p:nvPr/>
            </p:nvSpPr>
            <p:spPr bwMode="auto">
              <a:xfrm>
                <a:off x="3088" y="2676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9467" name="Rectangle 24"/>
            <p:cNvSpPr>
              <a:spLocks noChangeArrowheads="1"/>
            </p:cNvSpPr>
            <p:nvPr/>
          </p:nvSpPr>
          <p:spPr bwMode="auto">
            <a:xfrm>
              <a:off x="1140" y="2676"/>
              <a:ext cx="324" cy="10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8" name="Line 25"/>
            <p:cNvSpPr>
              <a:spLocks noChangeShapeType="1"/>
            </p:cNvSpPr>
            <p:nvPr/>
          </p:nvSpPr>
          <p:spPr bwMode="auto">
            <a:xfrm>
              <a:off x="1140" y="3021"/>
              <a:ext cx="3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9" name="Line 26"/>
            <p:cNvSpPr>
              <a:spLocks noChangeShapeType="1"/>
            </p:cNvSpPr>
            <p:nvPr/>
          </p:nvSpPr>
          <p:spPr bwMode="auto">
            <a:xfrm>
              <a:off x="1140" y="3388"/>
              <a:ext cx="3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0" name="Freeform 27"/>
            <p:cNvSpPr>
              <a:spLocks/>
            </p:cNvSpPr>
            <p:nvPr/>
          </p:nvSpPr>
          <p:spPr bwMode="auto">
            <a:xfrm>
              <a:off x="1308" y="2808"/>
              <a:ext cx="408" cy="1"/>
            </a:xfrm>
            <a:custGeom>
              <a:avLst/>
              <a:gdLst>
                <a:gd name="T0" fmla="*/ 0 w 408"/>
                <a:gd name="T1" fmla="*/ 0 h 1"/>
                <a:gd name="T2" fmla="*/ 408 w 408"/>
                <a:gd name="T3" fmla="*/ 0 h 1"/>
                <a:gd name="T4" fmla="*/ 0 60000 65536"/>
                <a:gd name="T5" fmla="*/ 0 60000 65536"/>
                <a:gd name="T6" fmla="*/ 0 w 408"/>
                <a:gd name="T7" fmla="*/ 0 h 1"/>
                <a:gd name="T8" fmla="*/ 408 w 40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8" h="1">
                  <a:moveTo>
                    <a:pt x="0" y="0"/>
                  </a:moveTo>
                  <a:lnTo>
                    <a:pt x="408" y="0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1" name="Freeform 28"/>
            <p:cNvSpPr>
              <a:spLocks/>
            </p:cNvSpPr>
            <p:nvPr/>
          </p:nvSpPr>
          <p:spPr bwMode="auto">
            <a:xfrm>
              <a:off x="1332" y="3180"/>
              <a:ext cx="372" cy="1"/>
            </a:xfrm>
            <a:custGeom>
              <a:avLst/>
              <a:gdLst>
                <a:gd name="T0" fmla="*/ 0 w 372"/>
                <a:gd name="T1" fmla="*/ 0 h 1"/>
                <a:gd name="T2" fmla="*/ 372 w 372"/>
                <a:gd name="T3" fmla="*/ 0 h 1"/>
                <a:gd name="T4" fmla="*/ 0 60000 65536"/>
                <a:gd name="T5" fmla="*/ 0 60000 65536"/>
                <a:gd name="T6" fmla="*/ 0 w 372"/>
                <a:gd name="T7" fmla="*/ 0 h 1"/>
                <a:gd name="T8" fmla="*/ 372 w 37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2" h="1">
                  <a:moveTo>
                    <a:pt x="0" y="0"/>
                  </a:moveTo>
                  <a:lnTo>
                    <a:pt x="372" y="0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2" name="Freeform 29"/>
            <p:cNvSpPr>
              <a:spLocks/>
            </p:cNvSpPr>
            <p:nvPr/>
          </p:nvSpPr>
          <p:spPr bwMode="auto">
            <a:xfrm>
              <a:off x="1344" y="3552"/>
              <a:ext cx="372" cy="1"/>
            </a:xfrm>
            <a:custGeom>
              <a:avLst/>
              <a:gdLst>
                <a:gd name="T0" fmla="*/ 0 w 372"/>
                <a:gd name="T1" fmla="*/ 0 h 1"/>
                <a:gd name="T2" fmla="*/ 372 w 372"/>
                <a:gd name="T3" fmla="*/ 0 h 1"/>
                <a:gd name="T4" fmla="*/ 0 60000 65536"/>
                <a:gd name="T5" fmla="*/ 0 60000 65536"/>
                <a:gd name="T6" fmla="*/ 0 w 372"/>
                <a:gd name="T7" fmla="*/ 0 h 1"/>
                <a:gd name="T8" fmla="*/ 372 w 37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2" h="1">
                  <a:moveTo>
                    <a:pt x="0" y="0"/>
                  </a:moveTo>
                  <a:lnTo>
                    <a:pt x="372" y="0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3" name="Text Box 30"/>
            <p:cNvSpPr txBox="1">
              <a:spLocks noChangeArrowheads="1"/>
            </p:cNvSpPr>
            <p:nvPr/>
          </p:nvSpPr>
          <p:spPr bwMode="auto">
            <a:xfrm>
              <a:off x="708" y="2713"/>
              <a:ext cx="6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X[0]</a:t>
              </a:r>
            </a:p>
          </p:txBody>
        </p:sp>
        <p:sp>
          <p:nvSpPr>
            <p:cNvPr id="19474" name="Text Box 31"/>
            <p:cNvSpPr txBox="1">
              <a:spLocks noChangeArrowheads="1"/>
            </p:cNvSpPr>
            <p:nvPr/>
          </p:nvSpPr>
          <p:spPr bwMode="auto">
            <a:xfrm>
              <a:off x="708" y="3088"/>
              <a:ext cx="6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X[1]</a:t>
              </a:r>
            </a:p>
          </p:txBody>
        </p:sp>
        <p:sp>
          <p:nvSpPr>
            <p:cNvPr id="19475" name="Text Box 32"/>
            <p:cNvSpPr txBox="1">
              <a:spLocks noChangeArrowheads="1"/>
            </p:cNvSpPr>
            <p:nvPr/>
          </p:nvSpPr>
          <p:spPr bwMode="auto">
            <a:xfrm>
              <a:off x="708" y="3436"/>
              <a:ext cx="6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X[2]</a:t>
              </a:r>
            </a:p>
          </p:txBody>
        </p:sp>
        <p:sp>
          <p:nvSpPr>
            <p:cNvPr id="19476" name="Text Box 33"/>
            <p:cNvSpPr txBox="1">
              <a:spLocks noChangeArrowheads="1"/>
            </p:cNvSpPr>
            <p:nvPr/>
          </p:nvSpPr>
          <p:spPr bwMode="auto">
            <a:xfrm>
              <a:off x="1752" y="2445"/>
              <a:ext cx="3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 [0]</a:t>
              </a:r>
            </a:p>
          </p:txBody>
        </p:sp>
        <p:sp>
          <p:nvSpPr>
            <p:cNvPr id="19477" name="Text Box 34"/>
            <p:cNvSpPr txBox="1">
              <a:spLocks noChangeArrowheads="1"/>
            </p:cNvSpPr>
            <p:nvPr/>
          </p:nvSpPr>
          <p:spPr bwMode="auto">
            <a:xfrm>
              <a:off x="2082" y="2445"/>
              <a:ext cx="3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 [1]</a:t>
              </a:r>
            </a:p>
          </p:txBody>
        </p:sp>
        <p:sp>
          <p:nvSpPr>
            <p:cNvPr id="19478" name="Text Box 35"/>
            <p:cNvSpPr txBox="1">
              <a:spLocks noChangeArrowheads="1"/>
            </p:cNvSpPr>
            <p:nvPr/>
          </p:nvSpPr>
          <p:spPr bwMode="auto">
            <a:xfrm>
              <a:off x="2442" y="2445"/>
              <a:ext cx="3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 [2]</a:t>
              </a:r>
            </a:p>
          </p:txBody>
        </p:sp>
        <p:sp>
          <p:nvSpPr>
            <p:cNvPr id="19479" name="Text Box 36"/>
            <p:cNvSpPr txBox="1">
              <a:spLocks noChangeArrowheads="1"/>
            </p:cNvSpPr>
            <p:nvPr/>
          </p:nvSpPr>
          <p:spPr bwMode="auto">
            <a:xfrm>
              <a:off x="2778" y="2445"/>
              <a:ext cx="3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 [3]</a:t>
              </a:r>
            </a:p>
          </p:txBody>
        </p:sp>
        <p:sp>
          <p:nvSpPr>
            <p:cNvPr id="19480" name="Text Box 37"/>
            <p:cNvSpPr txBox="1">
              <a:spLocks noChangeArrowheads="1"/>
            </p:cNvSpPr>
            <p:nvPr/>
          </p:nvSpPr>
          <p:spPr bwMode="auto">
            <a:xfrm>
              <a:off x="3100" y="2445"/>
              <a:ext cx="3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/>
                <a:t> [4]</a:t>
              </a:r>
            </a:p>
          </p:txBody>
        </p:sp>
        <p:sp>
          <p:nvSpPr>
            <p:cNvPr id="19481" name="Oval 38"/>
            <p:cNvSpPr>
              <a:spLocks noChangeArrowheads="1"/>
            </p:cNvSpPr>
            <p:nvPr/>
          </p:nvSpPr>
          <p:spPr bwMode="auto">
            <a:xfrm>
              <a:off x="1026" y="2472"/>
              <a:ext cx="564" cy="1404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82" name="Oval 39"/>
            <p:cNvSpPr>
              <a:spLocks noChangeArrowheads="1"/>
            </p:cNvSpPr>
            <p:nvPr/>
          </p:nvSpPr>
          <p:spPr bwMode="auto">
            <a:xfrm>
              <a:off x="1704" y="2676"/>
              <a:ext cx="1754" cy="268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83" name="Oval 40"/>
            <p:cNvSpPr>
              <a:spLocks noChangeArrowheads="1"/>
            </p:cNvSpPr>
            <p:nvPr/>
          </p:nvSpPr>
          <p:spPr bwMode="auto">
            <a:xfrm>
              <a:off x="1716" y="3046"/>
              <a:ext cx="1754" cy="268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84" name="Oval 41"/>
            <p:cNvSpPr>
              <a:spLocks noChangeArrowheads="1"/>
            </p:cNvSpPr>
            <p:nvPr/>
          </p:nvSpPr>
          <p:spPr bwMode="auto">
            <a:xfrm>
              <a:off x="1716" y="3444"/>
              <a:ext cx="1754" cy="268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9462" name="Text Box 42"/>
          <p:cNvSpPr txBox="1">
            <a:spLocks noChangeArrowheads="1"/>
          </p:cNvSpPr>
          <p:nvPr/>
        </p:nvSpPr>
        <p:spPr bwMode="auto">
          <a:xfrm>
            <a:off x="5867400" y="4306888"/>
            <a:ext cx="285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en-US" sz="2000"/>
          </a:p>
        </p:txBody>
      </p:sp>
      <p:sp>
        <p:nvSpPr>
          <p:cNvPr id="19463" name="Text Box 45"/>
          <p:cNvSpPr txBox="1">
            <a:spLocks noChangeArrowheads="1"/>
          </p:cNvSpPr>
          <p:nvPr/>
        </p:nvSpPr>
        <p:spPr bwMode="auto">
          <a:xfrm>
            <a:off x="863600" y="5181600"/>
            <a:ext cx="814705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zh-TW" sz="2200"/>
              <a:t>Find the element x[i][j] :</a:t>
            </a:r>
            <a:br>
              <a:rPr lang="en-US" altLang="zh-TW" sz="2200"/>
            </a:br>
            <a:r>
              <a:rPr lang="en-US" altLang="zh-TW" sz="2000"/>
              <a:t>1. accessing the </a:t>
            </a:r>
            <a:r>
              <a:rPr lang="en-US" altLang="zh-TW" sz="2000">
                <a:solidFill>
                  <a:srgbClr val="FF0000"/>
                </a:solidFill>
              </a:rPr>
              <a:t>pointer in x[i]</a:t>
            </a:r>
            <a:r>
              <a:rPr lang="en-US" altLang="zh-TW" sz="2000">
                <a:solidFill>
                  <a:srgbClr val="002060"/>
                </a:solidFill>
              </a:rPr>
              <a:t>,</a:t>
            </a:r>
            <a:r>
              <a:rPr lang="en-US" altLang="zh-TW" sz="2000">
                <a:solidFill>
                  <a:srgbClr val="FF0000"/>
                </a:solidFill>
              </a:rPr>
              <a:t> </a:t>
            </a:r>
            <a:r>
              <a:rPr lang="en-US" altLang="zh-TW" sz="2000"/>
              <a:t>(the address of the 0</a:t>
            </a:r>
            <a:r>
              <a:rPr lang="en-US" altLang="zh-TW" sz="2000" baseline="30000"/>
              <a:t>th</a:t>
            </a:r>
            <a:r>
              <a:rPr lang="en-US" altLang="zh-TW" sz="2000"/>
              <a:t> element of row i).</a:t>
            </a:r>
            <a:br>
              <a:rPr lang="en-US" altLang="zh-TW" sz="2000"/>
            </a:br>
            <a:r>
              <a:rPr lang="en-US" altLang="zh-TW" sz="2000"/>
              <a:t>2. adding </a:t>
            </a:r>
            <a:r>
              <a:rPr lang="en-US" altLang="zh-TW" sz="2000">
                <a:solidFill>
                  <a:srgbClr val="FF0000"/>
                </a:solidFill>
              </a:rPr>
              <a:t>j * sizeof (int) </a:t>
            </a:r>
            <a:r>
              <a:rPr lang="en-US" altLang="zh-TW" sz="2000"/>
              <a:t>to this pointer, the address of the j</a:t>
            </a:r>
            <a:r>
              <a:rPr lang="en-US" altLang="zh-TW" sz="2000" baseline="30000"/>
              <a:t>th</a:t>
            </a:r>
            <a:r>
              <a:rPr lang="en-US" altLang="zh-TW" sz="2000"/>
              <a:t> element of </a:t>
            </a:r>
            <a:br>
              <a:rPr lang="en-US" altLang="zh-TW" sz="2000"/>
            </a:br>
            <a:r>
              <a:rPr lang="en-US" altLang="zh-TW" sz="2000"/>
              <a:t>    row 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333C79-9790-4312-A2AE-86E6B8FEE5A2}" type="slidenum">
              <a:rPr lang="zh-TW" altLang="en-US" smtClean="0"/>
              <a:pPr/>
              <a:t>18</a:t>
            </a:fld>
            <a:endParaRPr lang="en-US" altLang="zh-TW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19100"/>
            <a:ext cx="8769350" cy="4953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Dynamically create a 2-D Array </a:t>
            </a:r>
            <a:r>
              <a:rPr lang="en-US" altLang="zh-TW" sz="2000" smtClean="0"/>
              <a:t>(Prog. 2.3)</a:t>
            </a:r>
            <a:endParaRPr lang="en-US" altLang="zh-TW" sz="400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29076"/>
            <a:ext cx="6496050" cy="4310732"/>
          </a:xfrm>
          <a:solidFill>
            <a:schemeClr val="tx1">
              <a:lumMod val="95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** make2darray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rows,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cols){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/>
              <a:t>/* create a 2-D rows × cols array  */</a:t>
            </a:r>
            <a:br>
              <a:rPr lang="en-US" altLang="zh-TW" dirty="0" smtClean="0"/>
            </a:br>
            <a:r>
              <a:rPr lang="en-US" altLang="zh-TW" dirty="0" err="1" smtClean="0"/>
              <a:t>int</a:t>
            </a:r>
            <a:r>
              <a:rPr lang="en-US" altLang="zh-TW" dirty="0" smtClean="0"/>
              <a:t> **x,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/*  get memory for row pointers  */</a:t>
            </a:r>
            <a:br>
              <a:rPr lang="en-US" altLang="zh-TW" dirty="0" smtClean="0"/>
            </a:br>
            <a:r>
              <a:rPr lang="en-US" altLang="zh-TW" dirty="0" smtClean="0"/>
              <a:t>MALLOC (x, rows * 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 (*x));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/*  get memory for each row  */</a:t>
            </a:r>
            <a:br>
              <a:rPr lang="en-US" altLang="zh-TW" dirty="0" smtClean="0"/>
            </a:br>
            <a:r>
              <a:rPr lang="en-US" altLang="zh-TW" dirty="0" smtClean="0"/>
              <a:t>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rows;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  <a:br>
              <a:rPr lang="en-US" altLang="zh-TW" dirty="0" smtClean="0"/>
            </a:br>
            <a:r>
              <a:rPr lang="en-US" altLang="zh-TW" dirty="0" smtClean="0"/>
              <a:t>    MALLOC (x[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], cols * 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 (**x));</a:t>
            </a:r>
            <a:br>
              <a:rPr lang="en-US" altLang="zh-TW" dirty="0" smtClean="0"/>
            </a:br>
            <a:r>
              <a:rPr lang="en-US" altLang="zh-TW" dirty="0" smtClean="0"/>
              <a:t>return x;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dirty="0" smtClean="0"/>
              <a:t>}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219200" y="5465364"/>
            <a:ext cx="6496050" cy="119697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400"/>
              <a:t>int **myArray;</a:t>
            </a:r>
            <a:br>
              <a:rPr lang="en-US" altLang="zh-TW" sz="2400"/>
            </a:br>
            <a:r>
              <a:rPr lang="en-US" altLang="zh-TW" sz="2400"/>
              <a:t>myArray = make2darray(5, 10);</a:t>
            </a:r>
            <a:br>
              <a:rPr lang="en-US" altLang="zh-TW" sz="2400"/>
            </a:br>
            <a:r>
              <a:rPr lang="en-US" altLang="zh-TW" sz="2400"/>
              <a:t>myArray [2][4] = 6;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0A6868-DD47-48E8-99A1-5648D61538FB}" type="slidenum">
              <a:rPr lang="zh-TW" altLang="en-US" smtClean="0"/>
              <a:pPr/>
              <a:t>19</a:t>
            </a:fld>
            <a:endParaRPr lang="en-US" altLang="zh-TW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52425"/>
            <a:ext cx="7772400" cy="74295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Memory Allocation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0625"/>
            <a:ext cx="8426450" cy="4965700"/>
          </a:xfrm>
        </p:spPr>
        <p:txBody>
          <a:bodyPr/>
          <a:lstStyle/>
          <a:p>
            <a:pPr eaLnBrk="1" hangingPunct="1"/>
            <a:r>
              <a:rPr lang="en-US" altLang="zh-TW" i="1" dirty="0" err="1" smtClean="0"/>
              <a:t>calloc</a:t>
            </a:r>
            <a:r>
              <a:rPr lang="en-US" altLang="zh-TW" dirty="0" smtClean="0"/>
              <a:t> and</a:t>
            </a:r>
            <a:r>
              <a:rPr lang="en-US" altLang="zh-TW" i="1" dirty="0" smtClean="0"/>
              <a:t> </a:t>
            </a:r>
            <a:r>
              <a:rPr lang="en-US" altLang="zh-TW" i="1" dirty="0" err="1" smtClean="0"/>
              <a:t>realloc</a:t>
            </a:r>
            <a:r>
              <a:rPr lang="en-US" altLang="zh-TW" dirty="0" smtClean="0"/>
              <a:t> are useful in context of dynamically allocated arrays.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dirty="0" smtClean="0"/>
              <a:t>Function </a:t>
            </a:r>
            <a:r>
              <a:rPr lang="en-US" altLang="zh-TW" i="1" dirty="0" err="1" smtClean="0"/>
              <a:t>calloc</a:t>
            </a:r>
            <a:r>
              <a:rPr lang="en-US" altLang="zh-TW" dirty="0" smtClean="0"/>
              <a:t> allocates a user-specified amount of memory. </a:t>
            </a:r>
          </a:p>
          <a:p>
            <a:pPr lvl="1" eaLnBrk="1" hangingPunct="1"/>
            <a:r>
              <a:rPr lang="en-US" altLang="zh-TW" dirty="0" smtClean="0"/>
              <a:t> initialized the allocated memory to 0 (i.e. all allocated bits are set to 0).</a:t>
            </a:r>
          </a:p>
          <a:p>
            <a:pPr lvl="1" eaLnBrk="1" hangingPunct="1"/>
            <a:r>
              <a:rPr lang="en-US" altLang="zh-TW" dirty="0" smtClean="0"/>
              <a:t>A pointer to the start of the allocated memory is returned.</a:t>
            </a:r>
          </a:p>
          <a:p>
            <a:pPr lvl="1" eaLnBrk="1" hangingPunct="1"/>
            <a:r>
              <a:rPr lang="en-US" altLang="zh-TW" dirty="0" smtClean="0"/>
              <a:t>Insufficient memory to make the allocation, the returned value is </a:t>
            </a:r>
            <a:r>
              <a:rPr lang="en-US" altLang="zh-TW" b="1" i="1" dirty="0" smtClean="0"/>
              <a:t>NULL.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4349" y="1330700"/>
            <a:ext cx="8463395" cy="513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Char char="r"/>
            </a:pPr>
            <a:r>
              <a:rPr lang="en-US" altLang="zh-TW" dirty="0" smtClean="0"/>
              <a:t>Any </a:t>
            </a:r>
            <a:r>
              <a:rPr lang="en-US" altLang="zh-TW" b="1" dirty="0" smtClean="0">
                <a:solidFill>
                  <a:srgbClr val="1105B3"/>
                </a:solidFill>
              </a:rPr>
              <a:t>type </a:t>
            </a:r>
            <a:r>
              <a:rPr lang="en-US" altLang="zh-TW" b="1" i="1" dirty="0" smtClean="0">
                <a:solidFill>
                  <a:srgbClr val="1105B3"/>
                </a:solidFill>
              </a:rPr>
              <a:t>T</a:t>
            </a:r>
            <a:r>
              <a:rPr lang="en-US" altLang="zh-TW" dirty="0" smtClean="0"/>
              <a:t> in C there is a corresponding </a:t>
            </a:r>
            <a:r>
              <a:rPr lang="en-US" altLang="zh-TW" b="1" dirty="0" smtClean="0">
                <a:solidFill>
                  <a:srgbClr val="1105B3"/>
                </a:solidFill>
              </a:rPr>
              <a:t>type pointer-to-</a:t>
            </a:r>
            <a:r>
              <a:rPr lang="en-US" altLang="zh-TW" b="1" i="1" dirty="0" smtClean="0">
                <a:solidFill>
                  <a:srgbClr val="1105B3"/>
                </a:solidFill>
              </a:rPr>
              <a:t>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Char char="r"/>
            </a:pPr>
            <a:r>
              <a:rPr lang="en-US" altLang="zh-TW" dirty="0" smtClean="0"/>
              <a:t>The actual value of a pointer type is an </a:t>
            </a:r>
            <a:r>
              <a:rPr lang="en-US" altLang="zh-TW" i="1" dirty="0" smtClean="0">
                <a:solidFill>
                  <a:srgbClr val="0000FF"/>
                </a:solidFill>
              </a:rPr>
              <a:t>address of memory</a:t>
            </a:r>
            <a:r>
              <a:rPr lang="en-US" altLang="zh-TW" dirty="0" smtClean="0"/>
              <a:t>,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two most important operators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b="1" dirty="0" smtClean="0">
                <a:solidFill>
                  <a:srgbClr val="FF0000"/>
                </a:solidFill>
              </a:rPr>
              <a:t>&amp;</a:t>
            </a:r>
            <a:r>
              <a:rPr lang="en-US" altLang="zh-TW" dirty="0" smtClean="0">
                <a:solidFill>
                  <a:srgbClr val="039F51"/>
                </a:solidFill>
              </a:rPr>
              <a:t> the address operator (</a:t>
            </a:r>
            <a:r>
              <a:rPr lang="zh-TW" altLang="en-US" dirty="0" smtClean="0">
                <a:solidFill>
                  <a:srgbClr val="039F51"/>
                </a:solidFill>
              </a:rPr>
              <a:t>位址運算子</a:t>
            </a:r>
            <a:r>
              <a:rPr lang="en-US" altLang="zh-TW" dirty="0" smtClean="0">
                <a:solidFill>
                  <a:srgbClr val="039F51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*</a:t>
            </a:r>
            <a:r>
              <a:rPr lang="en-US" altLang="zh-TW" dirty="0" smtClean="0">
                <a:solidFill>
                  <a:srgbClr val="039F51"/>
                </a:solidFill>
              </a:rPr>
              <a:t> the dereferencing</a:t>
            </a:r>
            <a:r>
              <a:rPr lang="zh-TW" altLang="en-US" dirty="0" smtClean="0">
                <a:solidFill>
                  <a:srgbClr val="039F51"/>
                </a:solidFill>
              </a:rPr>
              <a:t> </a:t>
            </a:r>
            <a:r>
              <a:rPr lang="en-US" altLang="zh-TW" dirty="0" smtClean="0">
                <a:solidFill>
                  <a:srgbClr val="039F51"/>
                </a:solidFill>
              </a:rPr>
              <a:t>(</a:t>
            </a:r>
            <a:r>
              <a:rPr lang="zh-TW" altLang="en-US" dirty="0" smtClean="0">
                <a:solidFill>
                  <a:srgbClr val="039F51"/>
                </a:solidFill>
              </a:rPr>
              <a:t>完全參考</a:t>
            </a:r>
            <a:r>
              <a:rPr lang="en-US" altLang="zh-TW" dirty="0" smtClean="0">
                <a:solidFill>
                  <a:srgbClr val="039F51"/>
                </a:solidFill>
              </a:rPr>
              <a:t>)</a:t>
            </a:r>
            <a:r>
              <a:rPr lang="zh-TW" altLang="en-US" dirty="0" smtClean="0">
                <a:solidFill>
                  <a:srgbClr val="039F51"/>
                </a:solidFill>
              </a:rPr>
              <a:t> </a:t>
            </a:r>
            <a:r>
              <a:rPr lang="en-US" altLang="zh-TW" dirty="0" smtClean="0">
                <a:solidFill>
                  <a:srgbClr val="039F51"/>
                </a:solidFill>
              </a:rPr>
              <a:t>operator</a:t>
            </a:r>
            <a:r>
              <a:rPr lang="zh-TW" altLang="en-US" dirty="0" smtClean="0">
                <a:solidFill>
                  <a:srgbClr val="039F51"/>
                </a:solidFill>
              </a:rPr>
              <a:t>，</a:t>
            </a:r>
            <a:r>
              <a:rPr lang="en-US" altLang="zh-TW" dirty="0" smtClean="0">
                <a:solidFill>
                  <a:srgbClr val="039F51"/>
                </a:solidFill>
              </a:rPr>
              <a:t>or indirection</a:t>
            </a:r>
            <a:r>
              <a:rPr lang="zh-TW" altLang="en-US" dirty="0" smtClean="0">
                <a:solidFill>
                  <a:srgbClr val="039F51"/>
                </a:solidFill>
              </a:rPr>
              <a:t> </a:t>
            </a:r>
            <a:r>
              <a:rPr lang="en-US" altLang="zh-TW" dirty="0" smtClean="0">
                <a:solidFill>
                  <a:srgbClr val="039F51"/>
                </a:solidFill>
              </a:rPr>
              <a:t>(</a:t>
            </a:r>
            <a:r>
              <a:rPr lang="zh-TW" altLang="en-US" dirty="0" smtClean="0">
                <a:solidFill>
                  <a:srgbClr val="039F51"/>
                </a:solidFill>
              </a:rPr>
              <a:t>間接</a:t>
            </a:r>
            <a:r>
              <a:rPr lang="en-US" altLang="zh-TW" dirty="0" smtClean="0">
                <a:solidFill>
                  <a:srgbClr val="039F51"/>
                </a:solidFill>
              </a:rPr>
              <a:t>) operator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Char char="r"/>
            </a:pPr>
            <a:r>
              <a:rPr lang="en-US" altLang="zh-TW" dirty="0" smtClean="0"/>
              <a:t>A pointer is just a nonnegative integer number, C allows us to perform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Arithmetic operations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Relational operations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Convert pointers </a:t>
            </a:r>
            <a:r>
              <a:rPr lang="en-US" altLang="zh-TW" dirty="0" err="1" smtClean="0"/>
              <a:t>explicity</a:t>
            </a:r>
            <a:r>
              <a:rPr lang="en-US" altLang="zh-TW" dirty="0" smtClean="0"/>
              <a:t> to integers</a:t>
            </a:r>
          </a:p>
        </p:txBody>
      </p:sp>
      <p:sp>
        <p:nvSpPr>
          <p:cNvPr id="5123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3663950" y="6248400"/>
            <a:ext cx="2895600" cy="457200"/>
          </a:xfrm>
          <a:noFill/>
        </p:spPr>
        <p:txBody>
          <a:bodyPr/>
          <a:lstStyle/>
          <a:p>
            <a:pPr algn="ctr"/>
            <a:fld id="{71011469-56F3-4182-B888-67E8414BDBB9}" type="slidenum">
              <a:rPr lang="en-US" altLang="zh-TW" smtClean="0">
                <a:solidFill>
                  <a:schemeClr val="tx1"/>
                </a:solidFill>
              </a:rPr>
              <a:pPr algn="ctr"/>
              <a:t>2</a:t>
            </a:fld>
            <a:endParaRPr lang="en-US" altLang="zh-TW" smtClean="0">
              <a:solidFill>
                <a:schemeClr val="tx1"/>
              </a:solidFill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20637" y="381000"/>
            <a:ext cx="853835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b="1" u="sng" dirty="0" smtClean="0"/>
              <a:t>Pointers </a:t>
            </a:r>
            <a:endParaRPr lang="en-US" altLang="zh-TW" b="1" u="sng" dirty="0"/>
          </a:p>
        </p:txBody>
      </p:sp>
      <p:sp>
        <p:nvSpPr>
          <p:cNvPr id="5125" name="投影片編號版面配置區 2"/>
          <p:cNvSpPr txBox="1">
            <a:spLocks/>
          </p:cNvSpPr>
          <p:nvPr/>
        </p:nvSpPr>
        <p:spPr bwMode="auto">
          <a:xfrm>
            <a:off x="8077200" y="6362700"/>
            <a:ext cx="118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fld id="{F0C9C9F4-A0A7-4C7C-9BD8-517512E07359}" type="slidenum">
              <a:rPr lang="en-US" altLang="zh-TW" sz="1400"/>
              <a:pPr algn="ctr" eaLnBrk="1" hangingPunct="1">
                <a:spcBef>
                  <a:spcPct val="50000"/>
                </a:spcBef>
              </a:pPr>
              <a:t>2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96D11-7BC4-4AFC-9181-822BD60EB5C6}" type="slidenum">
              <a:rPr lang="zh-TW" altLang="en-US" smtClean="0"/>
              <a:pPr/>
              <a:t>20</a:t>
            </a:fld>
            <a:endParaRPr lang="en-US" altLang="zh-TW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76250"/>
            <a:ext cx="7772400" cy="7239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CALLOC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146685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Define a 1-D array of integer, the capacity is n, and x[0:n-1] are initially 0.</a:t>
            </a: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1257300" y="2647950"/>
            <a:ext cx="5200650" cy="83185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400"/>
              <a:t>int *x;</a:t>
            </a:r>
            <a:br>
              <a:rPr lang="en-US" altLang="zh-TW" sz="2400"/>
            </a:br>
            <a:r>
              <a:rPr lang="en-US" altLang="zh-TW" sz="2400"/>
              <a:t>x = calloc (n, sizeof (int));</a:t>
            </a: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1219200" y="3886200"/>
            <a:ext cx="7181850" cy="208915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TW" sz="2400" dirty="0"/>
              <a:t>#define CALLOC (p, n, s) \</a:t>
            </a:r>
            <a:br>
              <a:rPr kumimoji="1" lang="en-US" altLang="zh-TW" sz="2400" dirty="0"/>
            </a:br>
            <a:r>
              <a:rPr kumimoji="1" lang="en-US" altLang="zh-TW" sz="2400" dirty="0"/>
              <a:t>         if (! ( (p) = </a:t>
            </a:r>
            <a:r>
              <a:rPr kumimoji="1" lang="en-US" altLang="zh-TW" sz="2400" dirty="0" err="1"/>
              <a:t>calloc</a:t>
            </a:r>
            <a:r>
              <a:rPr kumimoji="1" lang="en-US" altLang="zh-TW" sz="2400" dirty="0"/>
              <a:t> (n, s)))  {\</a:t>
            </a:r>
            <a:br>
              <a:rPr kumimoji="1" lang="en-US" altLang="zh-TW" sz="2400" dirty="0"/>
            </a:br>
            <a:r>
              <a:rPr kumimoji="1" lang="en-US" altLang="zh-TW" sz="2400" dirty="0"/>
              <a:t>                  </a:t>
            </a:r>
            <a:r>
              <a:rPr kumimoji="1" lang="en-US" altLang="zh-TW" sz="2400" dirty="0" err="1"/>
              <a:t>fprintf</a:t>
            </a:r>
            <a:r>
              <a:rPr kumimoji="1" lang="en-US" altLang="zh-TW" sz="2400" dirty="0"/>
              <a:t> (</a:t>
            </a:r>
            <a:r>
              <a:rPr kumimoji="1" lang="en-US" altLang="zh-TW" sz="2400" dirty="0" err="1"/>
              <a:t>stderr</a:t>
            </a:r>
            <a:r>
              <a:rPr kumimoji="1" lang="en-US" altLang="zh-TW" sz="2400" dirty="0"/>
              <a:t>, “Insufficient memory”);  \</a:t>
            </a:r>
            <a:br>
              <a:rPr kumimoji="1" lang="en-US" altLang="zh-TW" sz="2400" dirty="0"/>
            </a:br>
            <a:r>
              <a:rPr kumimoji="1" lang="en-US" altLang="zh-TW" sz="2400" dirty="0"/>
              <a:t>                  exit (EXIT_FAILURE); \</a:t>
            </a:r>
            <a:br>
              <a:rPr kumimoji="1" lang="en-US" altLang="zh-TW" sz="2400" dirty="0"/>
            </a:br>
            <a:r>
              <a:rPr kumimoji="1" lang="en-US" altLang="zh-TW" sz="2400" dirty="0"/>
              <a:t>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E63CD2-3DEF-41BB-86F8-9009D1C2188D}" type="slidenum">
              <a:rPr lang="zh-TW" altLang="en-US" smtClean="0"/>
              <a:pPr/>
              <a:t>21</a:t>
            </a:fld>
            <a:endParaRPr lang="en-US" altLang="zh-TW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71475"/>
            <a:ext cx="7924800" cy="70485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Memory Re-Allocation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397000"/>
            <a:ext cx="7772400" cy="4946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dirty="0" smtClean="0"/>
              <a:t>Function</a:t>
            </a:r>
            <a:r>
              <a:rPr lang="en-US" altLang="zh-TW" b="1" i="1" dirty="0" smtClean="0"/>
              <a:t> </a:t>
            </a:r>
            <a:r>
              <a:rPr lang="en-US" altLang="zh-TW" b="1" i="1" dirty="0" err="1" smtClean="0"/>
              <a:t>realloc</a:t>
            </a:r>
            <a:r>
              <a:rPr lang="en-US" altLang="zh-TW" b="1" i="1" dirty="0" smtClean="0"/>
              <a:t> </a:t>
            </a:r>
            <a:r>
              <a:rPr lang="en-US" altLang="zh-TW" dirty="0" smtClean="0"/>
              <a:t>resizes memory previously allocated by either</a:t>
            </a:r>
            <a:r>
              <a:rPr lang="en-US" altLang="zh-TW" b="1" i="1" dirty="0" smtClean="0"/>
              <a:t> </a:t>
            </a:r>
            <a:r>
              <a:rPr lang="en-US" altLang="zh-TW" b="1" i="1" dirty="0" err="1" smtClean="0"/>
              <a:t>malloc</a:t>
            </a:r>
            <a:r>
              <a:rPr lang="en-US" altLang="zh-TW" dirty="0" smtClean="0"/>
              <a:t> or </a:t>
            </a:r>
            <a:r>
              <a:rPr lang="en-US" altLang="zh-TW" b="1" i="1" dirty="0" err="1" smtClean="0"/>
              <a:t>calloc</a:t>
            </a:r>
            <a:endParaRPr lang="en-US" altLang="zh-TW" b="1" i="1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TW" dirty="0" smtClean="0"/>
              <a:t>E.g.,</a:t>
            </a:r>
            <a:br>
              <a:rPr lang="en-US" altLang="zh-TW" dirty="0" smtClean="0"/>
            </a:br>
            <a:r>
              <a:rPr lang="en-US" altLang="zh-TW" dirty="0" smtClean="0"/>
              <a:t>             </a:t>
            </a:r>
            <a:r>
              <a:rPr lang="en-US" altLang="zh-TW" dirty="0" err="1" smtClean="0"/>
              <a:t>realloc</a:t>
            </a:r>
            <a:r>
              <a:rPr lang="en-US" altLang="zh-TW" dirty="0" smtClean="0"/>
              <a:t> (</a:t>
            </a:r>
            <a:r>
              <a:rPr lang="en-US" altLang="zh-TW" b="1" dirty="0" smtClean="0">
                <a:solidFill>
                  <a:srgbClr val="1105B3"/>
                </a:solidFill>
              </a:rPr>
              <a:t>p</a:t>
            </a:r>
            <a:r>
              <a:rPr lang="en-US" altLang="zh-TW" dirty="0" smtClean="0"/>
              <a:t>, </a:t>
            </a:r>
            <a:r>
              <a:rPr lang="en-US" altLang="zh-TW" b="1" i="1" dirty="0" smtClean="0">
                <a:solidFill>
                  <a:srgbClr val="039F51"/>
                </a:solidFill>
              </a:rPr>
              <a:t>s</a:t>
            </a:r>
            <a:r>
              <a:rPr lang="en-US" altLang="zh-TW" dirty="0" smtClean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TW" dirty="0" smtClean="0">
                <a:solidFill>
                  <a:srgbClr val="039F51"/>
                </a:solidFill>
              </a:rPr>
              <a:t>Change size</a:t>
            </a:r>
            <a:r>
              <a:rPr lang="en-US" altLang="zh-TW" dirty="0" smtClean="0"/>
              <a:t> of the </a:t>
            </a:r>
            <a:r>
              <a:rPr lang="en-US" altLang="zh-TW" dirty="0" smtClean="0">
                <a:solidFill>
                  <a:srgbClr val="1105B3"/>
                </a:solidFill>
              </a:rPr>
              <a:t>memory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1105B3"/>
                </a:solidFill>
              </a:rPr>
              <a:t>block pointed at by </a:t>
            </a:r>
            <a:r>
              <a:rPr lang="en-US" altLang="zh-TW" b="1" dirty="0" smtClean="0">
                <a:solidFill>
                  <a:srgbClr val="1105B3"/>
                </a:solidFill>
              </a:rPr>
              <a:t>p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39F51"/>
                </a:solidFill>
              </a:rPr>
              <a:t>to</a:t>
            </a:r>
            <a:r>
              <a:rPr lang="en-US" altLang="zh-TW" dirty="0" smtClean="0"/>
              <a:t> </a:t>
            </a:r>
            <a:r>
              <a:rPr lang="en-US" altLang="zh-TW" b="1" i="1" dirty="0" smtClean="0">
                <a:solidFill>
                  <a:srgbClr val="039F51"/>
                </a:solidFill>
              </a:rPr>
              <a:t>s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dirty="0" smtClean="0"/>
              <a:t>The contents of the first </a:t>
            </a:r>
            <a:r>
              <a:rPr lang="en-US" altLang="zh-TW" dirty="0" smtClean="0">
                <a:solidFill>
                  <a:srgbClr val="039F51"/>
                </a:solidFill>
              </a:rPr>
              <a:t>min{</a:t>
            </a:r>
            <a:r>
              <a:rPr lang="en-US" altLang="zh-TW" b="1" i="1" dirty="0" smtClean="0">
                <a:solidFill>
                  <a:srgbClr val="039F51"/>
                </a:solidFill>
              </a:rPr>
              <a:t>s,</a:t>
            </a:r>
            <a:r>
              <a:rPr lang="en-US" altLang="zh-TW" i="1" dirty="0" smtClean="0">
                <a:solidFill>
                  <a:srgbClr val="039F51"/>
                </a:solidFill>
              </a:rPr>
              <a:t> </a:t>
            </a:r>
            <a:r>
              <a:rPr lang="en-US" altLang="zh-TW" b="1" i="1" dirty="0" err="1" smtClean="0">
                <a:solidFill>
                  <a:srgbClr val="039F51"/>
                </a:solidFill>
              </a:rPr>
              <a:t>oldsize</a:t>
            </a:r>
            <a:r>
              <a:rPr lang="en-US" altLang="zh-TW" dirty="0" smtClean="0">
                <a:solidFill>
                  <a:srgbClr val="039F51"/>
                </a:solidFill>
              </a:rPr>
              <a:t>}</a:t>
            </a:r>
            <a:r>
              <a:rPr lang="en-US" altLang="zh-TW" dirty="0" smtClean="0"/>
              <a:t> bytes of the block are unchanged as result of resizing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dirty="0" smtClean="0"/>
              <a:t>When </a:t>
            </a:r>
            <a:r>
              <a:rPr lang="en-US" altLang="zh-TW" b="1" i="1" dirty="0" smtClean="0">
                <a:solidFill>
                  <a:srgbClr val="039F51"/>
                </a:solidFill>
              </a:rPr>
              <a:t>s &gt; </a:t>
            </a:r>
            <a:r>
              <a:rPr lang="en-US" altLang="zh-TW" b="1" i="1" dirty="0" err="1" smtClean="0">
                <a:solidFill>
                  <a:srgbClr val="039F51"/>
                </a:solidFill>
              </a:rPr>
              <a:t>oldsize</a:t>
            </a:r>
            <a:r>
              <a:rPr lang="en-US" altLang="zh-TW" dirty="0" smtClean="0"/>
              <a:t>, the additional (</a:t>
            </a:r>
            <a:r>
              <a:rPr lang="en-US" altLang="zh-TW" b="1" i="1" dirty="0" smtClean="0">
                <a:solidFill>
                  <a:srgbClr val="039F51"/>
                </a:solidFill>
              </a:rPr>
              <a:t>s – </a:t>
            </a:r>
            <a:r>
              <a:rPr lang="en-US" altLang="zh-TW" b="1" i="1" dirty="0" err="1" smtClean="0">
                <a:solidFill>
                  <a:srgbClr val="039F51"/>
                </a:solidFill>
              </a:rPr>
              <a:t>oldsize</a:t>
            </a:r>
            <a:r>
              <a:rPr lang="en-US" altLang="zh-TW" dirty="0" smtClean="0"/>
              <a:t>) have an unspecified value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dirty="0" smtClean="0"/>
              <a:t>When </a:t>
            </a:r>
            <a:r>
              <a:rPr lang="en-US" altLang="zh-TW" b="1" i="1" dirty="0" smtClean="0">
                <a:solidFill>
                  <a:srgbClr val="039F51"/>
                </a:solidFill>
              </a:rPr>
              <a:t>s &lt; </a:t>
            </a:r>
            <a:r>
              <a:rPr lang="en-US" altLang="zh-TW" b="1" i="1" dirty="0" err="1" smtClean="0">
                <a:solidFill>
                  <a:srgbClr val="039F51"/>
                </a:solidFill>
              </a:rPr>
              <a:t>oldsize</a:t>
            </a:r>
            <a:r>
              <a:rPr lang="en-US" altLang="zh-TW" dirty="0" smtClean="0"/>
              <a:t>, the rightmost (</a:t>
            </a:r>
            <a:r>
              <a:rPr lang="en-US" altLang="zh-TW" b="1" i="1" dirty="0" err="1" smtClean="0">
                <a:solidFill>
                  <a:srgbClr val="039F51"/>
                </a:solidFill>
              </a:rPr>
              <a:t>oldsize</a:t>
            </a:r>
            <a:r>
              <a:rPr lang="en-US" altLang="zh-TW" b="1" i="1" dirty="0" smtClean="0">
                <a:solidFill>
                  <a:srgbClr val="039F51"/>
                </a:solidFill>
              </a:rPr>
              <a:t> – s</a:t>
            </a:r>
            <a:r>
              <a:rPr lang="en-US" altLang="zh-TW" dirty="0" smtClean="0"/>
              <a:t>) bytes of the old block are freed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zh-TW" dirty="0" smtClean="0"/>
              <a:t>When</a:t>
            </a:r>
            <a:r>
              <a:rPr lang="en-US" altLang="zh-TW" b="1" i="1" dirty="0" smtClean="0"/>
              <a:t> </a:t>
            </a:r>
            <a:r>
              <a:rPr lang="en-US" altLang="zh-TW" b="1" i="1" dirty="0" err="1" smtClean="0"/>
              <a:t>realloc</a:t>
            </a:r>
            <a:r>
              <a:rPr lang="en-US" altLang="zh-TW" b="1" i="1" dirty="0" smtClean="0"/>
              <a:t> </a:t>
            </a:r>
            <a:r>
              <a:rPr lang="en-US" altLang="zh-TW" dirty="0" smtClean="0"/>
              <a:t>is able to do the resizing, it returns a pointer to the start of the new block, otherwise, the old block is unchanged and returned value is </a:t>
            </a:r>
            <a:r>
              <a:rPr lang="en-US" altLang="zh-TW" b="1" i="1" dirty="0" smtClean="0"/>
              <a:t>NULL</a:t>
            </a:r>
            <a:endParaRPr lang="zh-TW" altLang="en-US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2006928" y="2420130"/>
            <a:ext cx="2054431" cy="380768"/>
          </a:xfrm>
          <a:prstGeom prst="rect">
            <a:avLst/>
          </a:prstGeom>
          <a:solidFill>
            <a:srgbClr val="BFBFBF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A7BF63-92BA-423D-B395-8971D6B49BC4}" type="slidenum">
              <a:rPr lang="zh-TW" altLang="en-US" smtClean="0"/>
              <a:pPr/>
              <a:t>22</a:t>
            </a:fld>
            <a:endParaRPr lang="en-US" altLang="zh-TW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342900"/>
            <a:ext cx="7772400" cy="800100"/>
          </a:xfrm>
        </p:spPr>
        <p:txBody>
          <a:bodyPr/>
          <a:lstStyle/>
          <a:p>
            <a:pPr eaLnBrk="1" hangingPunct="1"/>
            <a:r>
              <a:rPr lang="en-US" altLang="zh-TW" smtClean="0"/>
              <a:t>REALLOC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2044700"/>
            <a:ext cx="8001000" cy="2470150"/>
          </a:xfrm>
          <a:solidFill>
            <a:schemeClr val="tx1">
              <a:lumMod val="95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 smtClean="0"/>
              <a:t>#define REALLOC (p, s) \</a:t>
            </a:r>
            <a:br>
              <a:rPr lang="en-US" altLang="zh-TW" sz="2800" dirty="0" smtClean="0"/>
            </a:br>
            <a:r>
              <a:rPr lang="en-US" altLang="zh-TW" sz="2800" dirty="0" smtClean="0"/>
              <a:t>         if  (! ((p) = </a:t>
            </a:r>
            <a:r>
              <a:rPr lang="en-US" altLang="zh-TW" sz="2800" dirty="0" err="1" smtClean="0"/>
              <a:t>realloc</a:t>
            </a:r>
            <a:r>
              <a:rPr lang="en-US" altLang="zh-TW" sz="2800" dirty="0" smtClean="0"/>
              <a:t> (p, s))) {\</a:t>
            </a:r>
            <a:br>
              <a:rPr lang="en-US" altLang="zh-TW" sz="2800" dirty="0" smtClean="0"/>
            </a:br>
            <a:r>
              <a:rPr lang="en-US" altLang="zh-TW" sz="2800" dirty="0" smtClean="0"/>
              <a:t>                  </a:t>
            </a:r>
            <a:r>
              <a:rPr lang="en-US" altLang="zh-TW" sz="2800" dirty="0" err="1" smtClean="0"/>
              <a:t>fprintf</a:t>
            </a:r>
            <a:r>
              <a:rPr lang="en-US" altLang="zh-TW" sz="2800" dirty="0" smtClean="0"/>
              <a:t> (</a:t>
            </a:r>
            <a:r>
              <a:rPr lang="en-US" altLang="zh-TW" sz="2800" dirty="0" err="1" smtClean="0"/>
              <a:t>stderr</a:t>
            </a:r>
            <a:r>
              <a:rPr lang="en-US" altLang="zh-TW" sz="2800" dirty="0" smtClean="0"/>
              <a:t>, “Insufficient memory”);\</a:t>
            </a:r>
            <a:br>
              <a:rPr lang="en-US" altLang="zh-TW" sz="2800" dirty="0" smtClean="0"/>
            </a:br>
            <a:r>
              <a:rPr lang="en-US" altLang="zh-TW" sz="2800" dirty="0" smtClean="0"/>
              <a:t>                  exit (EXIT_FAILURE);\</a:t>
            </a:r>
            <a:br>
              <a:rPr lang="en-US" altLang="zh-TW" sz="2800" dirty="0" smtClean="0"/>
            </a:br>
            <a:r>
              <a:rPr lang="en-US" altLang="zh-TW" sz="2800" dirty="0" smtClean="0"/>
              <a:t>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81000" y="1144588"/>
            <a:ext cx="846455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Monotype Sorts" pitchFamily="2" charset="2"/>
              <a:buChar char="r"/>
              <a:defRPr/>
            </a:pPr>
            <a:r>
              <a:rPr lang="en-US" altLang="zh-TW" sz="2400" dirty="0" err="1">
                <a:latin typeface="標楷體" pitchFamily="65" charset="-120"/>
                <a:ea typeface="標楷體" pitchFamily="65" charset="-120"/>
              </a:rPr>
              <a:t>結構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>
                <a:latin typeface="+mn-lt"/>
                <a:ea typeface="標楷體" pitchFamily="65" charset="-120"/>
              </a:rPr>
              <a:t>(structure)</a:t>
            </a:r>
          </a:p>
          <a:p>
            <a:pPr marL="723900" lvl="1" indent="-266700">
              <a:buFont typeface="Wingdings" pitchFamily="2" charset="2"/>
              <a:buChar char="Ø"/>
              <a:defRPr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可以</a:t>
            </a:r>
            <a:r>
              <a:rPr lang="en-US" altLang="zh-TW" sz="2000" dirty="0" err="1">
                <a:latin typeface="標楷體" pitchFamily="65" charset="-120"/>
                <a:ea typeface="標楷體" pitchFamily="65" charset="-120"/>
              </a:rPr>
              <a:t>是不同資料型態的集合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。</a:t>
            </a:r>
          </a:p>
          <a:p>
            <a:pPr marL="723900" lvl="1" indent="-266700">
              <a:buFont typeface="Wingdings" pitchFamily="2" charset="2"/>
              <a:buChar char="Ø"/>
              <a:defRPr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可以將多種資料型態集合起來當作一種使用者自訂的新資料型態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。</a:t>
            </a:r>
          </a:p>
          <a:p>
            <a:pPr marL="457200" indent="-457200">
              <a:spcBef>
                <a:spcPts val="1200"/>
              </a:spcBef>
              <a:buFont typeface="Monotype Sorts" pitchFamily="2" charset="2"/>
              <a:buChar char="r"/>
              <a:defRPr/>
            </a:pPr>
            <a:r>
              <a:rPr lang="en-US" altLang="zh-TW" sz="2400" dirty="0"/>
              <a:t>Structures in C</a:t>
            </a:r>
            <a:endParaRPr lang="en-US" altLang="zh-TW" sz="2800" dirty="0"/>
          </a:p>
          <a:p>
            <a:pPr>
              <a:defRPr/>
            </a:pPr>
            <a:r>
              <a:rPr lang="en-US" altLang="zh-TW" sz="2800" dirty="0"/>
              <a:t>          </a:t>
            </a:r>
            <a:r>
              <a:rPr lang="en-US" altLang="zh-TW" sz="2400" b="1" dirty="0" err="1"/>
              <a:t>struct</a:t>
            </a:r>
            <a:r>
              <a:rPr lang="en-US" altLang="zh-TW" sz="2400" dirty="0"/>
              <a:t> {</a:t>
            </a:r>
          </a:p>
          <a:p>
            <a:pPr>
              <a:defRPr/>
            </a:pPr>
            <a:r>
              <a:rPr lang="en-US" altLang="zh-TW" sz="2400" dirty="0"/>
              <a:t>	     char </a:t>
            </a:r>
            <a:r>
              <a:rPr lang="en-US" altLang="zh-TW" sz="2400" dirty="0">
                <a:solidFill>
                  <a:srgbClr val="D60E47"/>
                </a:solidFill>
              </a:rPr>
              <a:t>name</a:t>
            </a:r>
            <a:r>
              <a:rPr lang="en-US" altLang="zh-TW" sz="2400" dirty="0"/>
              <a:t>[10];</a:t>
            </a:r>
          </a:p>
          <a:p>
            <a:pPr>
              <a:defRPr/>
            </a:pPr>
            <a:r>
              <a:rPr lang="en-US" altLang="zh-TW" sz="2400" dirty="0"/>
              <a:t>	 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D60E47"/>
                </a:solidFill>
              </a:rPr>
              <a:t>age</a:t>
            </a:r>
            <a:r>
              <a:rPr lang="en-US" altLang="zh-TW" sz="2400" dirty="0"/>
              <a:t>;</a:t>
            </a:r>
          </a:p>
          <a:p>
            <a:pPr>
              <a:defRPr/>
            </a:pPr>
            <a:r>
              <a:rPr lang="en-US" altLang="zh-TW" sz="2400" dirty="0"/>
              <a:t>	     float </a:t>
            </a:r>
            <a:r>
              <a:rPr lang="en-US" altLang="zh-TW" sz="2400" dirty="0">
                <a:solidFill>
                  <a:srgbClr val="D60E47"/>
                </a:solidFill>
              </a:rPr>
              <a:t>salary</a:t>
            </a:r>
            <a:r>
              <a:rPr lang="en-US" altLang="zh-TW" sz="2400" dirty="0"/>
              <a:t>;</a:t>
            </a:r>
          </a:p>
          <a:p>
            <a:pPr>
              <a:defRPr/>
            </a:pPr>
            <a:r>
              <a:rPr lang="en-US" altLang="zh-TW" sz="2400" dirty="0"/>
              <a:t>	     } </a:t>
            </a:r>
            <a:r>
              <a:rPr lang="en-US" altLang="zh-TW" sz="2400" dirty="0">
                <a:solidFill>
                  <a:srgbClr val="039F51"/>
                </a:solidFill>
              </a:rPr>
              <a:t>person</a:t>
            </a:r>
            <a:r>
              <a:rPr lang="en-US" altLang="zh-TW" sz="2400" dirty="0"/>
              <a:t>;</a:t>
            </a:r>
          </a:p>
          <a:p>
            <a:pPr>
              <a:defRPr/>
            </a:pPr>
            <a:endParaRPr lang="en-US" altLang="zh-TW" sz="2400" dirty="0"/>
          </a:p>
          <a:p>
            <a:pPr>
              <a:defRPr/>
            </a:pPr>
            <a:r>
              <a:rPr lang="en-US" altLang="zh-TW" sz="2400" dirty="0"/>
              <a:t>           </a:t>
            </a:r>
            <a:r>
              <a:rPr lang="en-US" altLang="zh-TW" sz="2400" dirty="0" err="1"/>
              <a:t>strcpy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039F51"/>
                </a:solidFill>
              </a:rPr>
              <a:t>person</a:t>
            </a:r>
            <a:r>
              <a:rPr lang="en-US" altLang="zh-TW" sz="2400" dirty="0">
                <a:solidFill>
                  <a:srgbClr val="D60E47"/>
                </a:solidFill>
              </a:rPr>
              <a:t>.name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“</a:t>
            </a:r>
            <a:r>
              <a:rPr lang="en-US" altLang="zh-TW" sz="2400" dirty="0" err="1" smtClean="0"/>
              <a:t>james</a:t>
            </a:r>
            <a:r>
              <a:rPr lang="en-US" altLang="zh-TW" sz="2400" dirty="0"/>
              <a:t>”);</a:t>
            </a:r>
          </a:p>
          <a:p>
            <a:pPr>
              <a:defRPr/>
            </a:pPr>
            <a:r>
              <a:rPr lang="en-US" altLang="zh-TW" sz="2400" dirty="0">
                <a:solidFill>
                  <a:srgbClr val="039F51"/>
                </a:solidFill>
              </a:rPr>
              <a:t>           </a:t>
            </a:r>
            <a:r>
              <a:rPr lang="en-US" altLang="zh-TW" sz="2400" dirty="0" err="1">
                <a:solidFill>
                  <a:srgbClr val="039F51"/>
                </a:solidFill>
              </a:rPr>
              <a:t>person</a:t>
            </a:r>
            <a:r>
              <a:rPr lang="en-US" altLang="zh-TW" sz="2400" dirty="0" err="1">
                <a:solidFill>
                  <a:srgbClr val="D60E47"/>
                </a:solidFill>
              </a:rPr>
              <a:t>.age</a:t>
            </a:r>
            <a:r>
              <a:rPr lang="en-US" altLang="zh-TW" sz="2400" dirty="0"/>
              <a:t>=10;</a:t>
            </a:r>
          </a:p>
          <a:p>
            <a:pPr>
              <a:defRPr/>
            </a:pPr>
            <a:r>
              <a:rPr lang="en-US" altLang="zh-TW" sz="2400" dirty="0">
                <a:solidFill>
                  <a:srgbClr val="039F51"/>
                </a:solidFill>
              </a:rPr>
              <a:t>           </a:t>
            </a:r>
            <a:r>
              <a:rPr lang="en-US" altLang="zh-TW" sz="2400" dirty="0" err="1" smtClean="0">
                <a:solidFill>
                  <a:srgbClr val="039F51"/>
                </a:solidFill>
              </a:rPr>
              <a:t>person</a:t>
            </a:r>
            <a:r>
              <a:rPr lang="en-US" altLang="zh-TW" sz="2400" dirty="0" err="1" smtClean="0">
                <a:solidFill>
                  <a:srgbClr val="D60E47"/>
                </a:solidFill>
              </a:rPr>
              <a:t>.salary</a:t>
            </a:r>
            <a:r>
              <a:rPr lang="en-US" altLang="zh-TW" sz="2400" dirty="0" smtClean="0"/>
              <a:t>=35000.0;</a:t>
            </a:r>
            <a:endParaRPr lang="en-US" altLang="zh-TW" sz="2400" dirty="0"/>
          </a:p>
        </p:txBody>
      </p:sp>
      <p:sp>
        <p:nvSpPr>
          <p:cNvPr id="6" name="矩形 5"/>
          <p:cNvSpPr/>
          <p:nvPr/>
        </p:nvSpPr>
        <p:spPr bwMode="auto">
          <a:xfrm>
            <a:off x="1009650" y="4943100"/>
            <a:ext cx="5410200" cy="1139825"/>
          </a:xfrm>
          <a:prstGeom prst="rect">
            <a:avLst/>
          </a:prstGeom>
          <a:solidFill>
            <a:schemeClr val="tx1">
              <a:lumMod val="65000"/>
              <a:alpha val="3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1009650" y="2718950"/>
            <a:ext cx="5410200" cy="1955800"/>
          </a:xfrm>
          <a:prstGeom prst="rect">
            <a:avLst/>
          </a:prstGeom>
          <a:solidFill>
            <a:schemeClr val="tx1">
              <a:lumMod val="65000"/>
              <a:alpha val="3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441D1-846E-4C8C-9B8A-60AEBB1A87B0}" type="slidenum">
              <a:rPr lang="zh-TW" altLang="en-US" smtClean="0"/>
              <a:pPr/>
              <a:t>23</a:t>
            </a:fld>
            <a:endParaRPr lang="en-US" altLang="zh-TW" smtClean="0"/>
          </a:p>
        </p:txBody>
      </p:sp>
      <p:sp>
        <p:nvSpPr>
          <p:cNvPr id="25606" name="Text Box 3"/>
          <p:cNvSpPr txBox="1">
            <a:spLocks noChangeArrowheads="1"/>
          </p:cNvSpPr>
          <p:nvPr/>
        </p:nvSpPr>
        <p:spPr bwMode="auto">
          <a:xfrm>
            <a:off x="1009650" y="363538"/>
            <a:ext cx="7296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b="1" u="sng"/>
              <a:t>Structures and Unions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1619250" y="5715000"/>
            <a:ext cx="516255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6627" name="矩形 5"/>
          <p:cNvSpPr>
            <a:spLocks noChangeArrowheads="1"/>
          </p:cNvSpPr>
          <p:nvPr/>
        </p:nvSpPr>
        <p:spPr bwMode="auto">
          <a:xfrm>
            <a:off x="1619250" y="3562350"/>
            <a:ext cx="5162550" cy="1905000"/>
          </a:xfrm>
          <a:prstGeom prst="rect">
            <a:avLst/>
          </a:prstGeom>
          <a:solidFill>
            <a:srgbClr val="BFBFBF">
              <a:alpha val="5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6628" name="矩形 4"/>
          <p:cNvSpPr>
            <a:spLocks noChangeArrowheads="1"/>
          </p:cNvSpPr>
          <p:nvPr/>
        </p:nvSpPr>
        <p:spPr bwMode="auto">
          <a:xfrm>
            <a:off x="1619250" y="1333500"/>
            <a:ext cx="5162550" cy="1905000"/>
          </a:xfrm>
          <a:prstGeom prst="rect">
            <a:avLst/>
          </a:prstGeom>
          <a:solidFill>
            <a:srgbClr val="BFBFBF">
              <a:alpha val="5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662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C9C778-705F-47A3-B844-D115EF702968}" type="slidenum">
              <a:rPr lang="zh-TW" altLang="en-US" smtClean="0"/>
              <a:pPr/>
              <a:t>24</a:t>
            </a:fld>
            <a:endParaRPr lang="en-US" altLang="zh-TW" smtClean="0"/>
          </a:p>
        </p:txBody>
      </p:sp>
      <p:sp>
        <p:nvSpPr>
          <p:cNvPr id="26630" name="Text Box 2"/>
          <p:cNvSpPr txBox="1">
            <a:spLocks noChangeArrowheads="1"/>
          </p:cNvSpPr>
          <p:nvPr/>
        </p:nvSpPr>
        <p:spPr bwMode="auto">
          <a:xfrm>
            <a:off x="1619250" y="923925"/>
            <a:ext cx="5834063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TW" sz="2400" b="1" dirty="0"/>
          </a:p>
          <a:p>
            <a:r>
              <a:rPr lang="en-US" altLang="zh-TW" sz="2400" b="1" dirty="0" err="1"/>
              <a:t>typedef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struct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solidFill>
                  <a:srgbClr val="039F51"/>
                </a:solidFill>
              </a:rPr>
              <a:t>humanBeing</a:t>
            </a:r>
            <a:r>
              <a:rPr lang="en-US" altLang="zh-TW" sz="2400" b="1" dirty="0"/>
              <a:t> {</a:t>
            </a:r>
          </a:p>
          <a:p>
            <a:r>
              <a:rPr lang="en-US" altLang="zh-TW" sz="2400" b="1" dirty="0"/>
              <a:t>	char </a:t>
            </a:r>
            <a:r>
              <a:rPr lang="en-US" altLang="zh-TW" sz="2400" b="1" dirty="0">
                <a:solidFill>
                  <a:srgbClr val="D60E47"/>
                </a:solidFill>
              </a:rPr>
              <a:t>name[10</a:t>
            </a:r>
            <a:r>
              <a:rPr lang="en-US" altLang="zh-TW" sz="2400" b="1" dirty="0"/>
              <a:t>];</a:t>
            </a:r>
          </a:p>
          <a:p>
            <a:r>
              <a:rPr lang="en-US" altLang="zh-TW" sz="2400" b="1" dirty="0"/>
              <a:t>	</a:t>
            </a:r>
            <a:r>
              <a:rPr lang="en-US" altLang="zh-TW" sz="2400" b="1" dirty="0" err="1"/>
              <a:t>int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solidFill>
                  <a:srgbClr val="D60E47"/>
                </a:solidFill>
              </a:rPr>
              <a:t>age</a:t>
            </a:r>
            <a:r>
              <a:rPr lang="en-US" altLang="zh-TW" sz="2400" b="1" dirty="0"/>
              <a:t>;</a:t>
            </a:r>
          </a:p>
          <a:p>
            <a:r>
              <a:rPr lang="en-US" altLang="zh-TW" sz="2400" b="1" dirty="0"/>
              <a:t>	float</a:t>
            </a:r>
            <a:r>
              <a:rPr lang="en-US" altLang="zh-TW" sz="2400" b="1" dirty="0">
                <a:solidFill>
                  <a:srgbClr val="D60E47"/>
                </a:solidFill>
              </a:rPr>
              <a:t> salary</a:t>
            </a:r>
            <a:r>
              <a:rPr lang="en-US" altLang="zh-TW" sz="2400" b="1" dirty="0"/>
              <a:t>;</a:t>
            </a:r>
          </a:p>
          <a:p>
            <a:r>
              <a:rPr lang="en-US" altLang="zh-TW" sz="2400" b="1" dirty="0"/>
              <a:t>	};</a:t>
            </a:r>
          </a:p>
          <a:p>
            <a:r>
              <a:rPr lang="en-US" altLang="zh-TW" sz="2400" b="1" dirty="0"/>
              <a:t>or</a:t>
            </a:r>
          </a:p>
          <a:p>
            <a:r>
              <a:rPr lang="en-US" altLang="zh-TW" sz="2400" b="1" dirty="0" err="1"/>
              <a:t>typedef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struct</a:t>
            </a:r>
            <a:r>
              <a:rPr lang="en-US" altLang="zh-TW" sz="2400" b="1" dirty="0"/>
              <a:t> {</a:t>
            </a:r>
          </a:p>
          <a:p>
            <a:r>
              <a:rPr lang="en-US" altLang="zh-TW" sz="2400" b="1" dirty="0"/>
              <a:t>	char </a:t>
            </a:r>
            <a:r>
              <a:rPr lang="en-US" altLang="zh-TW" sz="2400" b="1" dirty="0">
                <a:solidFill>
                  <a:srgbClr val="D60E47"/>
                </a:solidFill>
              </a:rPr>
              <a:t>name[10</a:t>
            </a:r>
            <a:r>
              <a:rPr lang="en-US" altLang="zh-TW" sz="2400" b="1" dirty="0"/>
              <a:t>];</a:t>
            </a:r>
          </a:p>
          <a:p>
            <a:r>
              <a:rPr lang="en-US" altLang="zh-TW" sz="2400" b="1" dirty="0"/>
              <a:t>	</a:t>
            </a:r>
            <a:r>
              <a:rPr lang="en-US" altLang="zh-TW" sz="2400" b="1" dirty="0" err="1"/>
              <a:t>int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solidFill>
                  <a:srgbClr val="D60E47"/>
                </a:solidFill>
              </a:rPr>
              <a:t>age</a:t>
            </a:r>
            <a:r>
              <a:rPr lang="en-US" altLang="zh-TW" sz="2400" b="1" dirty="0"/>
              <a:t>;</a:t>
            </a:r>
          </a:p>
          <a:p>
            <a:r>
              <a:rPr lang="en-US" altLang="zh-TW" sz="2400" b="1" dirty="0"/>
              <a:t>	float </a:t>
            </a:r>
            <a:r>
              <a:rPr lang="en-US" altLang="zh-TW" sz="2400" b="1" dirty="0">
                <a:solidFill>
                  <a:srgbClr val="D60E47"/>
                </a:solidFill>
              </a:rPr>
              <a:t>salary</a:t>
            </a:r>
            <a:endParaRPr lang="en-US" altLang="zh-TW" sz="2400" b="1" dirty="0"/>
          </a:p>
          <a:p>
            <a:r>
              <a:rPr lang="en-US" altLang="zh-TW" sz="2400" b="1" dirty="0"/>
              <a:t>	} </a:t>
            </a:r>
            <a:r>
              <a:rPr lang="en-US" altLang="zh-TW" sz="2400" b="1" dirty="0" err="1">
                <a:solidFill>
                  <a:srgbClr val="039F51"/>
                </a:solidFill>
              </a:rPr>
              <a:t>humanBeing</a:t>
            </a:r>
            <a:r>
              <a:rPr lang="en-US" altLang="zh-TW" sz="2400" b="1" dirty="0"/>
              <a:t>;</a:t>
            </a:r>
          </a:p>
          <a:p>
            <a:endParaRPr lang="en-US" altLang="zh-TW" sz="2400" b="1" dirty="0"/>
          </a:p>
          <a:p>
            <a:r>
              <a:rPr lang="en-US" altLang="zh-TW" sz="2400" b="1" dirty="0" err="1">
                <a:solidFill>
                  <a:srgbClr val="039F51"/>
                </a:solidFill>
              </a:rPr>
              <a:t>humanBeing</a:t>
            </a:r>
            <a:r>
              <a:rPr lang="en-US" altLang="zh-TW" sz="2400" b="1" dirty="0"/>
              <a:t> person1, person2;</a:t>
            </a:r>
          </a:p>
        </p:txBody>
      </p:sp>
      <p:sp>
        <p:nvSpPr>
          <p:cNvPr id="26631" name="Text Box 3"/>
          <p:cNvSpPr txBox="1">
            <a:spLocks noChangeArrowheads="1"/>
          </p:cNvSpPr>
          <p:nvPr/>
        </p:nvSpPr>
        <p:spPr bwMode="auto">
          <a:xfrm>
            <a:off x="1333500" y="381000"/>
            <a:ext cx="7010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4000" b="1" u="sng"/>
              <a:t>Create structure data type</a:t>
            </a:r>
            <a:endParaRPr lang="zh-TW" altLang="en-US" sz="4000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169150" y="6248400"/>
            <a:ext cx="1905000" cy="457200"/>
          </a:xfrm>
          <a:noFill/>
        </p:spPr>
        <p:txBody>
          <a:bodyPr/>
          <a:lstStyle/>
          <a:p>
            <a:fld id="{3B18E8EC-10C6-4800-98ED-D1772F6DC146}" type="slidenum">
              <a:rPr lang="zh-TW" altLang="en-US" smtClean="0"/>
              <a:pPr/>
              <a:t>25</a:t>
            </a:fld>
            <a:endParaRPr lang="en-US" altLang="zh-TW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514350" y="1371600"/>
            <a:ext cx="8229600" cy="347787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humansEqual</a:t>
            </a:r>
            <a:r>
              <a:rPr lang="en-US" altLang="zh-TW" sz="2000" dirty="0"/>
              <a:t> (</a:t>
            </a:r>
            <a:r>
              <a:rPr lang="en-US" altLang="zh-TW" sz="2000" dirty="0" err="1">
                <a:solidFill>
                  <a:srgbClr val="00B050"/>
                </a:solidFill>
              </a:rPr>
              <a:t>humanBeing</a:t>
            </a:r>
            <a:r>
              <a:rPr lang="en-US" altLang="zh-TW" sz="2000" dirty="0"/>
              <a:t> person1, </a:t>
            </a:r>
            <a:r>
              <a:rPr lang="en-US" altLang="zh-TW" sz="2000" dirty="0" err="1">
                <a:solidFill>
                  <a:srgbClr val="00B050"/>
                </a:solidFill>
              </a:rPr>
              <a:t>humanBeing</a:t>
            </a:r>
            <a:r>
              <a:rPr lang="en-US" altLang="zh-TW" sz="2000" dirty="0"/>
              <a:t> person2</a:t>
            </a:r>
            <a:r>
              <a:rPr lang="en-US" altLang="zh-TW" sz="2000" dirty="0" smtClean="0"/>
              <a:t>){</a:t>
            </a:r>
          </a:p>
          <a:p>
            <a:pPr>
              <a:defRPr/>
            </a:pPr>
            <a:r>
              <a:rPr lang="en-US" altLang="zh-TW" sz="2000" dirty="0" smtClean="0"/>
              <a:t>/*  </a:t>
            </a:r>
            <a:r>
              <a:rPr lang="en-US" altLang="zh-TW" sz="2000" dirty="0"/>
              <a:t>return TRUE if person1 and person2 are the same human being 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     otherwise return </a:t>
            </a:r>
            <a:r>
              <a:rPr lang="en-US" altLang="zh-TW" sz="2000" dirty="0"/>
              <a:t>FALSE */</a:t>
            </a:r>
            <a:endParaRPr lang="zh-TW" altLang="zh-TW" sz="2000" dirty="0"/>
          </a:p>
          <a:p>
            <a:pPr>
              <a:defRPr/>
            </a:pPr>
            <a:r>
              <a:rPr lang="en-US" altLang="zh-TW" sz="2000" dirty="0"/>
              <a:t>               if (</a:t>
            </a:r>
            <a:r>
              <a:rPr lang="en-US" altLang="zh-TW" sz="2000" dirty="0" err="1"/>
              <a:t>strcmp</a:t>
            </a:r>
            <a:r>
              <a:rPr lang="en-US" altLang="zh-TW" sz="2000" dirty="0"/>
              <a:t>(person1.name, person2.name))</a:t>
            </a:r>
            <a:endParaRPr lang="zh-TW" altLang="zh-TW" sz="2000" dirty="0"/>
          </a:p>
          <a:p>
            <a:pPr>
              <a:defRPr/>
            </a:pPr>
            <a:r>
              <a:rPr lang="en-US" altLang="zh-TW" sz="2000" dirty="0"/>
              <a:t>	     return FALSE;</a:t>
            </a:r>
            <a:endParaRPr lang="zh-TW" altLang="zh-TW" sz="2000" dirty="0"/>
          </a:p>
          <a:p>
            <a:pPr>
              <a:defRPr/>
            </a:pPr>
            <a:r>
              <a:rPr lang="en-US" altLang="zh-TW" sz="2000" dirty="0"/>
              <a:t>	if (person1.age != person2.age)</a:t>
            </a:r>
            <a:endParaRPr lang="zh-TW" altLang="zh-TW" sz="2000" dirty="0"/>
          </a:p>
          <a:p>
            <a:pPr>
              <a:defRPr/>
            </a:pPr>
            <a:r>
              <a:rPr lang="en-US" altLang="zh-TW" sz="2000" dirty="0"/>
              <a:t>	     return FALSE;</a:t>
            </a:r>
            <a:endParaRPr lang="zh-TW" altLang="zh-TW" sz="2000" dirty="0"/>
          </a:p>
          <a:p>
            <a:pPr>
              <a:defRPr/>
            </a:pPr>
            <a:r>
              <a:rPr lang="en-US" altLang="zh-TW" sz="2000" dirty="0"/>
              <a:t>	if (person1.salary != person2.salary)</a:t>
            </a:r>
            <a:endParaRPr lang="zh-TW" altLang="zh-TW" sz="2000" dirty="0"/>
          </a:p>
          <a:p>
            <a:pPr>
              <a:defRPr/>
            </a:pPr>
            <a:r>
              <a:rPr lang="en-US" altLang="zh-TW" sz="2000" dirty="0"/>
              <a:t>	     return FALSE;</a:t>
            </a:r>
            <a:endParaRPr lang="zh-TW" altLang="zh-TW" sz="2000" dirty="0"/>
          </a:p>
          <a:p>
            <a:pPr>
              <a:defRPr/>
            </a:pPr>
            <a:r>
              <a:rPr lang="en-US" altLang="zh-TW" sz="2000" dirty="0"/>
              <a:t>	return TRUE;</a:t>
            </a:r>
            <a:endParaRPr lang="zh-TW" altLang="zh-TW" sz="2000" dirty="0"/>
          </a:p>
          <a:p>
            <a:pPr>
              <a:defRPr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14350" y="5164138"/>
            <a:ext cx="8229600" cy="132238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/>
              <a:t>            if (</a:t>
            </a:r>
            <a:r>
              <a:rPr lang="en-US" altLang="zh-TW" sz="2000" dirty="0" err="1"/>
              <a:t>humansEqual</a:t>
            </a:r>
            <a:r>
              <a:rPr lang="en-US" altLang="zh-TW" sz="2000" dirty="0"/>
              <a:t> (person1, person2))</a:t>
            </a:r>
            <a:endParaRPr lang="zh-TW" altLang="zh-TW" sz="2000" dirty="0"/>
          </a:p>
          <a:p>
            <a:pPr>
              <a:defRPr/>
            </a:pPr>
            <a:r>
              <a:rPr lang="en-US" altLang="zh-TW" sz="2000" dirty="0"/>
              <a:t>	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(“The two human beings are the same\n”);</a:t>
            </a:r>
          </a:p>
          <a:p>
            <a:pPr>
              <a:defRPr/>
            </a:pPr>
            <a:r>
              <a:rPr lang="en-US" altLang="zh-TW" sz="2000" dirty="0"/>
              <a:t>            else</a:t>
            </a:r>
          </a:p>
          <a:p>
            <a:pPr>
              <a:defRPr/>
            </a:pPr>
            <a:r>
              <a:rPr lang="en-US" altLang="zh-TW" sz="2000" dirty="0"/>
              <a:t>        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(“The two human beings are not the same\n”);</a:t>
            </a:r>
            <a:endParaRPr lang="zh-TW" altLang="en-US" sz="2000" dirty="0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0050" y="363538"/>
            <a:ext cx="8483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4000" b="1" u="sng"/>
              <a:t>Check Equality of Structures </a:t>
            </a:r>
            <a:r>
              <a:rPr kumimoji="1" lang="en-US" altLang="zh-TW" sz="2000" b="1" u="sng"/>
              <a:t>(Prog. 2.3)</a:t>
            </a:r>
            <a:endParaRPr kumimoji="1" lang="en-US" altLang="zh-TW" sz="4000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FD8ECA-3971-4A58-9651-C9F252806D80}" type="slidenum">
              <a:rPr lang="zh-TW" altLang="en-US" smtClean="0"/>
              <a:pPr/>
              <a:t>26</a:t>
            </a:fld>
            <a:endParaRPr lang="en-US" altLang="zh-TW" smtClean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00050" y="363538"/>
            <a:ext cx="8483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4000" b="1" u="sng"/>
              <a:t>Structure within a Structure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14350" y="1371600"/>
            <a:ext cx="3524250" cy="193833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 err="1"/>
              <a:t>typedef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struct</a:t>
            </a:r>
            <a:r>
              <a:rPr lang="en-US" altLang="zh-TW" sz="2400" dirty="0"/>
              <a:t> {</a:t>
            </a:r>
          </a:p>
          <a:p>
            <a:pPr>
              <a:defRPr/>
            </a:pPr>
            <a:r>
              <a:rPr lang="en-US" altLang="zh-TW" sz="2400" dirty="0"/>
              <a:t>     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 month;</a:t>
            </a:r>
          </a:p>
          <a:p>
            <a:pPr>
              <a:defRPr/>
            </a:pPr>
            <a:r>
              <a:rPr lang="en-US" altLang="zh-TW" sz="2400" dirty="0"/>
              <a:t>     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 day;</a:t>
            </a:r>
          </a:p>
          <a:p>
            <a:pPr>
              <a:defRPr/>
            </a:pPr>
            <a:r>
              <a:rPr lang="en-US" altLang="zh-TW" sz="2400" dirty="0"/>
              <a:t>     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 year;</a:t>
            </a:r>
          </a:p>
          <a:p>
            <a:pPr>
              <a:defRPr/>
            </a:pPr>
            <a:r>
              <a:rPr lang="en-US" altLang="zh-TW" sz="2400" dirty="0"/>
              <a:t>         } </a:t>
            </a:r>
            <a:r>
              <a:rPr lang="en-US" altLang="zh-TW" sz="2400" b="1" dirty="0">
                <a:solidFill>
                  <a:srgbClr val="00B050"/>
                </a:solidFill>
              </a:rPr>
              <a:t>date</a:t>
            </a:r>
            <a:r>
              <a:rPr lang="en-US" altLang="zh-TW" sz="2400" dirty="0"/>
              <a:t>; </a:t>
            </a:r>
            <a:endParaRPr lang="zh-TW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40200" y="1371600"/>
            <a:ext cx="4857750" cy="23082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 err="1"/>
              <a:t>typedef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struct</a:t>
            </a:r>
            <a:r>
              <a:rPr lang="en-US" altLang="zh-TW" sz="2400" dirty="0"/>
              <a:t>  </a:t>
            </a:r>
            <a:r>
              <a:rPr lang="en-US" altLang="zh-TW" sz="2400" b="1" dirty="0" err="1">
                <a:solidFill>
                  <a:srgbClr val="00B050"/>
                </a:solidFill>
              </a:rPr>
              <a:t>humanBeing</a:t>
            </a:r>
            <a:r>
              <a:rPr lang="en-US" altLang="zh-TW" sz="2400" dirty="0"/>
              <a:t>{</a:t>
            </a:r>
          </a:p>
          <a:p>
            <a:pPr>
              <a:defRPr/>
            </a:pPr>
            <a:r>
              <a:rPr lang="en-US" altLang="zh-TW" sz="2400" dirty="0"/>
              <a:t>         char  name[10];</a:t>
            </a:r>
          </a:p>
          <a:p>
            <a:pPr>
              <a:defRPr/>
            </a:pPr>
            <a:r>
              <a:rPr lang="en-US" altLang="zh-TW" sz="2400" dirty="0"/>
              <a:t>     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 age;</a:t>
            </a:r>
          </a:p>
          <a:p>
            <a:pPr>
              <a:defRPr/>
            </a:pPr>
            <a:r>
              <a:rPr lang="en-US" altLang="zh-TW" sz="2400" dirty="0"/>
              <a:t>         float  salary;</a:t>
            </a:r>
          </a:p>
          <a:p>
            <a:pPr>
              <a:defRPr/>
            </a:pPr>
            <a:r>
              <a:rPr lang="en-US" altLang="zh-TW" sz="2400" dirty="0"/>
              <a:t>         </a:t>
            </a:r>
            <a:r>
              <a:rPr lang="en-US" altLang="zh-TW" sz="2400" b="1" dirty="0">
                <a:solidFill>
                  <a:srgbClr val="00B050"/>
                </a:solidFill>
              </a:rPr>
              <a:t>date</a:t>
            </a:r>
            <a:r>
              <a:rPr lang="en-US" altLang="zh-TW" sz="2400" dirty="0"/>
              <a:t>  dob;</a:t>
            </a:r>
          </a:p>
          <a:p>
            <a:pPr>
              <a:defRPr/>
            </a:pPr>
            <a:r>
              <a:rPr lang="en-US" altLang="zh-TW" sz="2400" dirty="0"/>
              <a:t>         }; </a:t>
            </a:r>
            <a:endParaRPr lang="zh-TW" altLang="zh-TW" sz="2400" dirty="0"/>
          </a:p>
        </p:txBody>
      </p:sp>
      <p:sp>
        <p:nvSpPr>
          <p:cNvPr id="28678" name="文字方塊 5"/>
          <p:cNvSpPr txBox="1">
            <a:spLocks noChangeArrowheads="1"/>
          </p:cNvSpPr>
          <p:nvPr/>
        </p:nvSpPr>
        <p:spPr bwMode="auto">
          <a:xfrm>
            <a:off x="1857375" y="4310063"/>
            <a:ext cx="4857750" cy="1938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="1" dirty="0" err="1">
                <a:solidFill>
                  <a:srgbClr val="00B050"/>
                </a:solidFill>
              </a:rPr>
              <a:t>humanBeing</a:t>
            </a:r>
            <a:r>
              <a:rPr lang="en-US" altLang="zh-TW" sz="2400" dirty="0"/>
              <a:t> person1;</a:t>
            </a:r>
          </a:p>
          <a:p>
            <a:endParaRPr lang="en-US" altLang="zh-TW" sz="2400" dirty="0"/>
          </a:p>
          <a:p>
            <a:r>
              <a:rPr lang="en-US" altLang="zh-TW" sz="2400" dirty="0"/>
              <a:t>person1.dob.month = 2;</a:t>
            </a:r>
          </a:p>
          <a:p>
            <a:r>
              <a:rPr lang="en-US" altLang="zh-TW" sz="2400" dirty="0"/>
              <a:t>person1.dob.day = 11;</a:t>
            </a:r>
          </a:p>
          <a:p>
            <a:r>
              <a:rPr lang="en-US" altLang="zh-TW" sz="2400" dirty="0"/>
              <a:t>Person1.dob.year = 1944;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3D3188-1815-484E-A5FC-61202702A1B0}" type="slidenum">
              <a:rPr lang="zh-TW" altLang="en-US" smtClean="0"/>
              <a:pPr/>
              <a:t>27</a:t>
            </a:fld>
            <a:endParaRPr lang="en-US" altLang="zh-TW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09550"/>
            <a:ext cx="7772400" cy="914400"/>
          </a:xfrm>
        </p:spPr>
        <p:txBody>
          <a:bodyPr/>
          <a:lstStyle/>
          <a:p>
            <a:r>
              <a:rPr lang="en-US" altLang="zh-TW" sz="4000" smtClean="0"/>
              <a:t>Structures in C</a:t>
            </a:r>
            <a:endParaRPr lang="zh-TW" altLang="en-US" sz="400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227513"/>
            <a:ext cx="8686800" cy="2230437"/>
          </a:xfrm>
        </p:spPr>
        <p:txBody>
          <a:bodyPr/>
          <a:lstStyle/>
          <a:p>
            <a:r>
              <a:rPr lang="zh-TW" altLang="en-US" dirty="0" smtClean="0"/>
              <a:t>當定義結構後，可將結構 </a:t>
            </a:r>
            <a:r>
              <a:rPr lang="en-US" altLang="zh-TW" dirty="0" smtClean="0"/>
              <a:t>student</a:t>
            </a:r>
            <a:r>
              <a:rPr lang="zh-TW" altLang="en-US" dirty="0" smtClean="0"/>
              <a:t> 視為一新的資料型態，包含了</a:t>
            </a:r>
            <a:r>
              <a:rPr lang="en-US" altLang="zh-TW" dirty="0" err="1" smtClean="0"/>
              <a:t>stu_id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ScoreComputer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ScoreMath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ScoreEng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ScoreAvg</a:t>
            </a:r>
            <a:r>
              <a:rPr lang="zh-TW" altLang="en-US" dirty="0" smtClean="0"/>
              <a:t>等 </a:t>
            </a:r>
            <a:r>
              <a:rPr lang="en-US" altLang="zh-TW" dirty="0" smtClean="0"/>
              <a:t>5</a:t>
            </a:r>
            <a:r>
              <a:rPr lang="zh-TW" altLang="en-US" dirty="0" smtClean="0"/>
              <a:t> 項資料變數，</a:t>
            </a:r>
          </a:p>
          <a:p>
            <a:pPr lvl="1">
              <a:spcBef>
                <a:spcPts val="0"/>
              </a:spcBef>
            </a:pPr>
            <a:r>
              <a:rPr lang="zh-TW" altLang="en-US" dirty="0" smtClean="0"/>
              <a:t>以 </a:t>
            </a:r>
            <a:r>
              <a:rPr lang="en-US" altLang="zh-TW" dirty="0" smtClean="0"/>
              <a:t>student</a:t>
            </a:r>
            <a:r>
              <a:rPr lang="zh-TW" altLang="en-US" dirty="0" smtClean="0"/>
              <a:t> 結構體所宣告的變數，將會佔用 </a:t>
            </a:r>
            <a:r>
              <a:rPr lang="en-US" altLang="zh-TW" dirty="0" smtClean="0"/>
              <a:t>28-byte </a:t>
            </a:r>
            <a:r>
              <a:rPr lang="zh-TW" altLang="en-US" dirty="0" smtClean="0"/>
              <a:t>空間。</a:t>
            </a:r>
          </a:p>
        </p:txBody>
      </p:sp>
      <p:sp>
        <p:nvSpPr>
          <p:cNvPr id="899076" name="Text Box 4"/>
          <p:cNvSpPr txBox="1">
            <a:spLocks noChangeArrowheads="1"/>
          </p:cNvSpPr>
          <p:nvPr/>
        </p:nvSpPr>
        <p:spPr bwMode="auto">
          <a:xfrm>
            <a:off x="800100" y="1462088"/>
            <a:ext cx="7943850" cy="255428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 err="1">
                <a:solidFill>
                  <a:srgbClr val="00B050"/>
                </a:solidFill>
                <a:latin typeface="+mn-lt"/>
                <a:ea typeface="標楷體" pitchFamily="65" charset="-120"/>
              </a:rPr>
              <a:t>struct</a:t>
            </a:r>
            <a:r>
              <a:rPr lang="en-US" altLang="zh-TW" sz="2000" dirty="0">
                <a:solidFill>
                  <a:srgbClr val="00B050"/>
                </a:solidFill>
                <a:latin typeface="+mn-lt"/>
                <a:ea typeface="標楷體" pitchFamily="65" charset="-120"/>
              </a:rPr>
              <a:t> student</a:t>
            </a: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{</a:t>
            </a: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     char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stu_id</a:t>
            </a:r>
            <a:r>
              <a:rPr lang="en-US" altLang="zh-TW" sz="2000" dirty="0">
                <a:latin typeface="+mn-lt"/>
                <a:ea typeface="標楷體" pitchFamily="65" charset="-120"/>
              </a:rPr>
              <a:t>[12];                 /*    </a:t>
            </a:r>
            <a:r>
              <a:rPr lang="zh-TW" altLang="en-US" sz="2000" dirty="0">
                <a:latin typeface="+mn-lt"/>
                <a:ea typeface="標楷體" pitchFamily="65" charset="-120"/>
              </a:rPr>
              <a:t>學號        *</a:t>
            </a:r>
            <a:r>
              <a:rPr lang="en-US" altLang="zh-TW" sz="2000" dirty="0">
                <a:latin typeface="+mn-lt"/>
                <a:ea typeface="標楷體" pitchFamily="65" charset="-120"/>
              </a:rPr>
              <a:t>/</a:t>
            </a: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  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int</a:t>
            </a:r>
            <a:r>
              <a:rPr lang="en-US" altLang="zh-TW" sz="2000" dirty="0">
                <a:latin typeface="+mn-lt"/>
                <a:ea typeface="標楷體" pitchFamily="65" charset="-120"/>
              </a:rPr>
              <a:t>  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ScoreComputer</a:t>
            </a:r>
            <a:r>
              <a:rPr lang="en-US" altLang="zh-TW" sz="2000" dirty="0">
                <a:latin typeface="+mn-lt"/>
                <a:ea typeface="標楷體" pitchFamily="65" charset="-120"/>
              </a:rPr>
              <a:t>;         /*  </a:t>
            </a:r>
            <a:r>
              <a:rPr lang="zh-TW" altLang="en-US" sz="2000" dirty="0">
                <a:latin typeface="+mn-lt"/>
                <a:ea typeface="標楷體" pitchFamily="65" charset="-120"/>
              </a:rPr>
              <a:t>計概成績  *</a:t>
            </a:r>
            <a:r>
              <a:rPr lang="en-US" altLang="zh-TW" sz="2000" dirty="0">
                <a:latin typeface="+mn-lt"/>
                <a:ea typeface="標楷體" pitchFamily="65" charset="-120"/>
              </a:rPr>
              <a:t>/</a:t>
            </a: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  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int</a:t>
            </a:r>
            <a:r>
              <a:rPr lang="en-US" altLang="zh-TW" sz="2000" dirty="0">
                <a:latin typeface="+mn-lt"/>
                <a:ea typeface="標楷體" pitchFamily="65" charset="-120"/>
              </a:rPr>
              <a:t>  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ScoreMath</a:t>
            </a:r>
            <a:r>
              <a:rPr lang="en-US" altLang="zh-TW" sz="2000" dirty="0">
                <a:latin typeface="+mn-lt"/>
                <a:ea typeface="標楷體" pitchFamily="65" charset="-120"/>
              </a:rPr>
              <a:t>;                /*  </a:t>
            </a:r>
            <a:r>
              <a:rPr lang="zh-TW" altLang="en-US" sz="2000" dirty="0">
                <a:latin typeface="+mn-lt"/>
                <a:ea typeface="標楷體" pitchFamily="65" charset="-120"/>
              </a:rPr>
              <a:t>數學成績  *</a:t>
            </a:r>
            <a:r>
              <a:rPr lang="en-US" altLang="zh-TW" sz="2000" dirty="0">
                <a:latin typeface="+mn-lt"/>
                <a:ea typeface="標楷體" pitchFamily="65" charset="-120"/>
              </a:rPr>
              <a:t>/</a:t>
            </a: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  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int</a:t>
            </a:r>
            <a:r>
              <a:rPr lang="en-US" altLang="zh-TW" sz="2000" dirty="0">
                <a:latin typeface="+mn-lt"/>
                <a:ea typeface="標楷體" pitchFamily="65" charset="-120"/>
              </a:rPr>
              <a:t>  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ScoreEng</a:t>
            </a:r>
            <a:r>
              <a:rPr lang="en-US" altLang="zh-TW" sz="2000" dirty="0">
                <a:latin typeface="+mn-lt"/>
                <a:ea typeface="標楷體" pitchFamily="65" charset="-120"/>
              </a:rPr>
              <a:t>;                  /*  </a:t>
            </a:r>
            <a:r>
              <a:rPr lang="zh-TW" altLang="en-US" sz="2000" dirty="0">
                <a:latin typeface="+mn-lt"/>
                <a:ea typeface="標楷體" pitchFamily="65" charset="-120"/>
              </a:rPr>
              <a:t>英文成績  *</a:t>
            </a:r>
            <a:r>
              <a:rPr lang="en-US" altLang="zh-TW" sz="2000" dirty="0">
                <a:latin typeface="+mn-lt"/>
                <a:ea typeface="標楷體" pitchFamily="65" charset="-120"/>
              </a:rPr>
              <a:t>/</a:t>
            </a: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     float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ScoreAvg</a:t>
            </a:r>
            <a:r>
              <a:rPr lang="en-US" altLang="zh-TW" sz="2000" dirty="0">
                <a:latin typeface="+mn-lt"/>
                <a:ea typeface="標楷體" pitchFamily="65" charset="-120"/>
              </a:rPr>
              <a:t>;                 /*  </a:t>
            </a:r>
            <a:r>
              <a:rPr lang="zh-TW" altLang="en-US" sz="2000" dirty="0">
                <a:latin typeface="+mn-lt"/>
                <a:ea typeface="標楷體" pitchFamily="65" charset="-120"/>
              </a:rPr>
              <a:t>平均成績  *</a:t>
            </a:r>
            <a:r>
              <a:rPr lang="en-US" altLang="zh-TW" sz="2000" dirty="0">
                <a:latin typeface="+mn-lt"/>
                <a:ea typeface="標楷體" pitchFamily="65" charset="-120"/>
              </a:rPr>
              <a:t>/</a:t>
            </a: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}; </a:t>
            </a:r>
            <a:endParaRPr lang="en-US" altLang="en-US" sz="2000" dirty="0">
              <a:latin typeface="+mn-lt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52400"/>
            <a:ext cx="7772400" cy="914400"/>
          </a:xfrm>
        </p:spPr>
        <p:txBody>
          <a:bodyPr/>
          <a:lstStyle/>
          <a:p>
            <a:r>
              <a:rPr lang="en-US" altLang="zh-TW" sz="4000" smtClean="0"/>
              <a:t>Structures in C</a:t>
            </a:r>
            <a:endParaRPr lang="zh-TW" altLang="en-US" sz="4000" smtClean="0"/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600450"/>
            <a:ext cx="7391400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14450"/>
            <a:ext cx="25844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73B877-B2D3-4AB5-91E9-A1285AEAA8A7}" type="slidenum">
              <a:rPr lang="zh-TW" altLang="en-US" smtClean="0"/>
              <a:pPr/>
              <a:t>28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27C79E-D07A-47F8-A1C0-73D0F9CEA3C2}" type="slidenum">
              <a:rPr lang="zh-TW" altLang="en-US" smtClean="0"/>
              <a:pPr/>
              <a:t>29</a:t>
            </a:fld>
            <a:endParaRPr lang="en-US" altLang="zh-TW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09550"/>
            <a:ext cx="7772400" cy="914400"/>
          </a:xfrm>
        </p:spPr>
        <p:txBody>
          <a:bodyPr/>
          <a:lstStyle/>
          <a:p>
            <a:r>
              <a:rPr lang="en-US" altLang="zh-TW" sz="4000" smtClean="0"/>
              <a:t>Structures in C</a:t>
            </a:r>
            <a:endParaRPr lang="zh-TW" altLang="en-US" sz="400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63700"/>
            <a:ext cx="8234363" cy="4114800"/>
          </a:xfrm>
        </p:spPr>
        <p:txBody>
          <a:bodyPr/>
          <a:lstStyle/>
          <a:p>
            <a:r>
              <a:rPr lang="zh-TW" altLang="en-US" dirty="0" smtClean="0"/>
              <a:t>定義結構之後，除了可宣告結構變數外，也可以將結構與陣列結合，構成</a:t>
            </a:r>
            <a:r>
              <a:rPr lang="zh-TW" altLang="en-US" dirty="0" smtClean="0">
                <a:solidFill>
                  <a:srgbClr val="1105B3"/>
                </a:solidFill>
              </a:rPr>
              <a:t>結構陣列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例如：儲存全班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位學生的資料，可如下：</a:t>
            </a:r>
          </a:p>
          <a:p>
            <a:pPr lvl="1"/>
            <a:endParaRPr lang="zh-TW" altLang="en-US" dirty="0" smtClean="0"/>
          </a:p>
          <a:p>
            <a:pPr lvl="1"/>
            <a:endParaRPr lang="zh-TW" altLang="en-US" dirty="0" smtClean="0"/>
          </a:p>
          <a:p>
            <a:pPr lvl="1"/>
            <a:endParaRPr lang="zh-TW" altLang="en-US" dirty="0" smtClean="0"/>
          </a:p>
          <a:p>
            <a:pPr marL="1163638" lvl="2" indent="-249238">
              <a:buFont typeface="Wingdings" panose="05000000000000000000" pitchFamily="2" charset="2"/>
              <a:buChar char="ü"/>
            </a:pPr>
            <a:r>
              <a:rPr lang="en-US" altLang="zh-TW" dirty="0" smtClean="0"/>
              <a:t>IM[50]</a:t>
            </a:r>
            <a:r>
              <a:rPr lang="zh-TW" altLang="en-US" dirty="0" smtClean="0"/>
              <a:t> 為擁有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個元素的陣列，每一個陣列元素的資料型態都是</a:t>
            </a:r>
            <a:r>
              <a:rPr lang="en-US" altLang="zh-TW" dirty="0" smtClean="0">
                <a:solidFill>
                  <a:srgbClr val="00B050"/>
                </a:solidFill>
              </a:rPr>
              <a:t>student </a:t>
            </a:r>
            <a:r>
              <a:rPr lang="zh-TW" altLang="en-US" dirty="0" smtClean="0"/>
              <a:t>結構型態。</a:t>
            </a:r>
          </a:p>
        </p:txBody>
      </p:sp>
      <p:sp>
        <p:nvSpPr>
          <p:cNvPr id="901124" name="Text Box 4"/>
          <p:cNvSpPr txBox="1">
            <a:spLocks noChangeArrowheads="1"/>
          </p:cNvSpPr>
          <p:nvPr/>
        </p:nvSpPr>
        <p:spPr bwMode="auto">
          <a:xfrm>
            <a:off x="1455113" y="3000375"/>
            <a:ext cx="6560731" cy="708025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000" dirty="0" err="1">
                <a:solidFill>
                  <a:srgbClr val="00B050"/>
                </a:solidFill>
                <a:latin typeface="+mn-lt"/>
                <a:ea typeface="標楷體" pitchFamily="65" charset="-120"/>
              </a:rPr>
              <a:t>struct</a:t>
            </a:r>
            <a:r>
              <a:rPr lang="en-US" altLang="zh-TW" sz="2000" dirty="0">
                <a:solidFill>
                  <a:srgbClr val="00B050"/>
                </a:solidFill>
                <a:latin typeface="+mn-lt"/>
                <a:ea typeface="標楷體" pitchFamily="65" charset="-120"/>
              </a:rPr>
              <a:t> student </a:t>
            </a:r>
            <a:r>
              <a:rPr lang="zh-TW" altLang="en-US" sz="2000" dirty="0">
                <a:solidFill>
                  <a:srgbClr val="00B050"/>
                </a:solidFill>
                <a:latin typeface="+mn-lt"/>
                <a:ea typeface="標楷體" pitchFamily="65" charset="-120"/>
              </a:rPr>
              <a:t> </a:t>
            </a:r>
            <a:r>
              <a:rPr lang="en-US" altLang="zh-TW" sz="2000" dirty="0">
                <a:latin typeface="+mn-lt"/>
                <a:ea typeface="標楷體" pitchFamily="65" charset="-120"/>
              </a:rPr>
              <a:t>John;        </a:t>
            </a:r>
            <a:r>
              <a:rPr lang="zh-TW" altLang="en-US" sz="2000" dirty="0">
                <a:latin typeface="+mn-lt"/>
                <a:ea typeface="標楷體" pitchFamily="65" charset="-120"/>
              </a:rPr>
              <a:t>  </a:t>
            </a:r>
            <a:r>
              <a:rPr lang="en-US" altLang="zh-TW" sz="2000" dirty="0">
                <a:latin typeface="+mn-lt"/>
                <a:ea typeface="標楷體" pitchFamily="65" charset="-120"/>
              </a:rPr>
              <a:t> /*  </a:t>
            </a:r>
            <a:r>
              <a:rPr lang="zh-TW" altLang="en-US" sz="2000" dirty="0">
                <a:latin typeface="+mn-lt"/>
                <a:ea typeface="標楷體" pitchFamily="65" charset="-120"/>
              </a:rPr>
              <a:t>宣告一個結構變數</a:t>
            </a:r>
            <a:r>
              <a:rPr lang="en-US" altLang="zh-TW" sz="2000" dirty="0" smtClean="0">
                <a:latin typeface="+mn-lt"/>
                <a:ea typeface="標楷體" pitchFamily="65" charset="-120"/>
              </a:rPr>
              <a:t>John  */</a:t>
            </a:r>
            <a:endParaRPr lang="en-US" altLang="zh-TW" sz="2000" dirty="0">
              <a:latin typeface="+mn-lt"/>
              <a:ea typeface="標楷體" pitchFamily="65" charset="-120"/>
            </a:endParaRPr>
          </a:p>
          <a:p>
            <a:pPr>
              <a:defRPr/>
            </a:pPr>
            <a:r>
              <a:rPr lang="en-US" altLang="zh-TW" sz="2000" dirty="0" err="1">
                <a:solidFill>
                  <a:srgbClr val="00B050"/>
                </a:solidFill>
                <a:latin typeface="+mn-lt"/>
                <a:ea typeface="標楷體" pitchFamily="65" charset="-120"/>
              </a:rPr>
              <a:t>struct</a:t>
            </a:r>
            <a:r>
              <a:rPr lang="en-US" altLang="zh-TW" sz="2000" dirty="0">
                <a:solidFill>
                  <a:srgbClr val="00B050"/>
                </a:solidFill>
                <a:latin typeface="+mn-lt"/>
                <a:ea typeface="標楷體" pitchFamily="65" charset="-120"/>
              </a:rPr>
              <a:t> student </a:t>
            </a:r>
            <a:r>
              <a:rPr lang="zh-TW" altLang="en-US" sz="2000" dirty="0">
                <a:solidFill>
                  <a:srgbClr val="00B050"/>
                </a:solidFill>
                <a:latin typeface="+mn-lt"/>
                <a:ea typeface="標楷體" pitchFamily="65" charset="-120"/>
              </a:rPr>
              <a:t> </a:t>
            </a:r>
            <a:r>
              <a:rPr lang="en-US" altLang="zh-TW" sz="2000" dirty="0">
                <a:latin typeface="+mn-lt"/>
                <a:ea typeface="標楷體" pitchFamily="65" charset="-120"/>
              </a:rPr>
              <a:t>IM[50];       /*  </a:t>
            </a:r>
            <a:r>
              <a:rPr lang="zh-TW" altLang="en-US" sz="2000" dirty="0">
                <a:latin typeface="+mn-lt"/>
                <a:ea typeface="標楷體" pitchFamily="65" charset="-120"/>
              </a:rPr>
              <a:t>宣告一個結構陣列</a:t>
            </a:r>
            <a:r>
              <a:rPr lang="en-US" altLang="zh-TW" sz="2000" dirty="0">
                <a:latin typeface="+mn-lt"/>
                <a:ea typeface="標楷體" pitchFamily="65" charset="-120"/>
              </a:rPr>
              <a:t>IM   </a:t>
            </a:r>
            <a:r>
              <a:rPr lang="zh-TW" altLang="en-US" sz="2000" dirty="0" smtClean="0">
                <a:latin typeface="+mn-lt"/>
                <a:ea typeface="標楷體" pitchFamily="65" charset="-120"/>
              </a:rPr>
              <a:t>  </a:t>
            </a:r>
            <a:r>
              <a:rPr lang="en-US" altLang="zh-TW" sz="2000" dirty="0" smtClean="0">
                <a:latin typeface="+mn-lt"/>
                <a:ea typeface="標楷體" pitchFamily="65" charset="-120"/>
              </a:rPr>
              <a:t>*/ </a:t>
            </a:r>
            <a:endParaRPr lang="en-US" altLang="en-US" sz="2000" dirty="0">
              <a:latin typeface="+mn-lt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3663950" y="6248400"/>
            <a:ext cx="2895600" cy="457200"/>
          </a:xfrm>
          <a:noFill/>
        </p:spPr>
        <p:txBody>
          <a:bodyPr/>
          <a:lstStyle/>
          <a:p>
            <a:pPr algn="ctr"/>
            <a:fld id="{B53AF8FF-3E7A-460F-871C-9FDF70474972}" type="slidenum">
              <a:rPr lang="en-US" altLang="zh-TW" smtClean="0">
                <a:solidFill>
                  <a:schemeClr val="tx1"/>
                </a:solidFill>
              </a:rPr>
              <a:pPr algn="ctr"/>
              <a:t>3</a:t>
            </a:fld>
            <a:endParaRPr lang="en-US" altLang="zh-TW" smtClean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4825" y="965200"/>
            <a:ext cx="8251825" cy="5740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Char char="r"/>
            </a:pPr>
            <a:r>
              <a:rPr lang="en-US" altLang="zh-TW" dirty="0" smtClean="0"/>
              <a:t>Declaration 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 </a:t>
            </a:r>
            <a:r>
              <a:rPr lang="en-US" altLang="zh-TW" dirty="0" err="1" smtClean="0">
                <a:solidFill>
                  <a:srgbClr val="0000FF"/>
                </a:solidFill>
              </a:rPr>
              <a:t>i</a:t>
            </a:r>
            <a:r>
              <a:rPr lang="en-US" altLang="zh-TW" dirty="0" smtClean="0"/>
              <a:t>,  *</a:t>
            </a:r>
            <a:r>
              <a:rPr lang="en-US" altLang="zh-TW" dirty="0" smtClean="0">
                <a:solidFill>
                  <a:srgbClr val="FF3300"/>
                </a:solidFill>
              </a:rPr>
              <a:t>pi</a:t>
            </a:r>
            <a:r>
              <a:rPr lang="en-US" altLang="zh-TW" dirty="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i="1" dirty="0" err="1" smtClean="0">
                <a:solidFill>
                  <a:srgbClr val="0000FF"/>
                </a:solidFill>
              </a:rPr>
              <a:t>i</a:t>
            </a:r>
            <a:r>
              <a:rPr lang="en-US" altLang="zh-TW" dirty="0" smtClean="0"/>
              <a:t> is an integer variable and </a:t>
            </a:r>
            <a:r>
              <a:rPr lang="en-US" altLang="zh-TW" i="1" dirty="0" smtClean="0">
                <a:solidFill>
                  <a:srgbClr val="FF3300"/>
                </a:solidFill>
              </a:rPr>
              <a:t>pi</a:t>
            </a:r>
            <a:r>
              <a:rPr lang="en-US" altLang="zh-TW" dirty="0" smtClean="0"/>
              <a:t> is a pointer to an integer</a:t>
            </a:r>
            <a:endParaRPr lang="en-US" altLang="zh-TW" i="1" dirty="0" smtClean="0"/>
          </a:p>
          <a:p>
            <a:pPr eaLnBrk="1" hangingPunct="1">
              <a:lnSpc>
                <a:spcPct val="90000"/>
              </a:lnSpc>
              <a:buFont typeface="Monotype Sorts" pitchFamily="2" charset="2"/>
              <a:buChar char="r"/>
            </a:pPr>
            <a:r>
              <a:rPr lang="en-US" altLang="zh-TW" dirty="0" smtClean="0"/>
              <a:t>Statement 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FF3300"/>
                </a:solidFill>
              </a:rPr>
              <a:t>pi</a:t>
            </a:r>
            <a:r>
              <a:rPr lang="en-US" altLang="zh-TW" dirty="0" smtClean="0"/>
              <a:t>  =  </a:t>
            </a:r>
            <a:r>
              <a:rPr lang="en-US" altLang="zh-TW" dirty="0" smtClean="0">
                <a:solidFill>
                  <a:srgbClr val="FF3300"/>
                </a:solidFill>
              </a:rPr>
              <a:t>&amp;</a:t>
            </a:r>
            <a:r>
              <a:rPr lang="en-US" altLang="zh-TW" dirty="0" err="1" smtClean="0">
                <a:solidFill>
                  <a:srgbClr val="0000FF"/>
                </a:solidFill>
              </a:rPr>
              <a:t>i</a:t>
            </a:r>
            <a:r>
              <a:rPr lang="en-US" altLang="zh-TW" dirty="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i="1" dirty="0" smtClean="0">
                <a:solidFill>
                  <a:srgbClr val="FF3300"/>
                </a:solidFill>
              </a:rPr>
              <a:t>&amp;</a:t>
            </a:r>
            <a:r>
              <a:rPr lang="en-US" altLang="zh-TW" i="1" dirty="0" err="1" smtClean="0">
                <a:solidFill>
                  <a:srgbClr val="0000FF"/>
                </a:solidFill>
              </a:rPr>
              <a:t>i</a:t>
            </a:r>
            <a:r>
              <a:rPr lang="en-US" altLang="zh-TW" dirty="0" smtClean="0"/>
              <a:t> return the address of </a:t>
            </a:r>
            <a:r>
              <a:rPr lang="en-US" altLang="zh-TW" i="1" dirty="0" err="1" smtClean="0">
                <a:solidFill>
                  <a:srgbClr val="0000FF"/>
                </a:solidFill>
              </a:rPr>
              <a:t>i</a:t>
            </a:r>
            <a:r>
              <a:rPr lang="en-US" altLang="zh-TW" dirty="0" smtClean="0"/>
              <a:t> and assigns it as the value of </a:t>
            </a:r>
            <a:r>
              <a:rPr lang="en-US" altLang="zh-TW" i="1" dirty="0" smtClean="0">
                <a:solidFill>
                  <a:srgbClr val="FF3300"/>
                </a:solidFill>
              </a:rPr>
              <a:t>pi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Char char="r"/>
            </a:pPr>
            <a:r>
              <a:rPr lang="en-US" altLang="zh-TW" dirty="0" smtClean="0"/>
              <a:t>To assign a value to </a:t>
            </a:r>
            <a:r>
              <a:rPr lang="en-US" altLang="zh-TW" i="1" dirty="0" err="1" smtClean="0">
                <a:solidFill>
                  <a:srgbClr val="0000FF"/>
                </a:solidFill>
              </a:rPr>
              <a:t>i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dirty="0" err="1" smtClean="0">
                <a:solidFill>
                  <a:srgbClr val="0000FF"/>
                </a:solidFill>
              </a:rPr>
              <a:t>i</a:t>
            </a:r>
            <a:r>
              <a:rPr lang="en-US" altLang="zh-TW" dirty="0" smtClean="0"/>
              <a:t>  =  10;  </a:t>
            </a:r>
            <a:br>
              <a:rPr lang="en-US" altLang="zh-TW" dirty="0" smtClean="0"/>
            </a:br>
            <a:r>
              <a:rPr lang="en-US" altLang="zh-TW" dirty="0" smtClean="0"/>
              <a:t>or </a:t>
            </a:r>
            <a:br>
              <a:rPr lang="en-US" altLang="zh-TW" dirty="0" smtClean="0"/>
            </a:br>
            <a:r>
              <a:rPr lang="en-US" altLang="zh-TW" dirty="0" smtClean="0"/>
              <a:t>	*</a:t>
            </a:r>
            <a:r>
              <a:rPr lang="en-US" altLang="zh-TW" dirty="0" smtClean="0">
                <a:solidFill>
                  <a:srgbClr val="FF3300"/>
                </a:solidFill>
              </a:rPr>
              <a:t>pi</a:t>
            </a:r>
            <a:r>
              <a:rPr lang="en-US" altLang="zh-TW" dirty="0" smtClean="0"/>
              <a:t>  =  10;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Char char="r"/>
            </a:pPr>
            <a:r>
              <a:rPr lang="en-US" altLang="zh-TW" dirty="0" smtClean="0"/>
              <a:t>The null pointer points to no object or function, represented by the integer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dirty="0" smtClean="0"/>
              <a:t>NULL</a:t>
            </a:r>
            <a:r>
              <a:rPr lang="en-US" altLang="zh-TW" dirty="0" smtClean="0"/>
              <a:t> is defined to be constant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Test for the null pointer</a:t>
            </a:r>
            <a:br>
              <a:rPr lang="en-US" altLang="zh-TW" dirty="0" smtClean="0"/>
            </a:br>
            <a:r>
              <a:rPr lang="en-US" altLang="zh-TW" dirty="0" smtClean="0"/>
              <a:t>	if  (</a:t>
            </a:r>
            <a:r>
              <a:rPr lang="en-US" altLang="zh-TW" dirty="0" smtClean="0">
                <a:solidFill>
                  <a:srgbClr val="FF3300"/>
                </a:solidFill>
              </a:rPr>
              <a:t>pi</a:t>
            </a:r>
            <a:r>
              <a:rPr lang="en-US" altLang="zh-TW" dirty="0" smtClean="0"/>
              <a:t> == NULL)</a:t>
            </a:r>
            <a:br>
              <a:rPr lang="en-US" altLang="zh-TW" dirty="0" smtClean="0"/>
            </a:br>
            <a:r>
              <a:rPr lang="en-US" altLang="zh-TW" dirty="0" smtClean="0"/>
              <a:t>or more simply:</a:t>
            </a:r>
            <a:br>
              <a:rPr lang="en-US" altLang="zh-TW" dirty="0" smtClean="0"/>
            </a:br>
            <a:r>
              <a:rPr lang="en-US" altLang="zh-TW" dirty="0" smtClean="0"/>
              <a:t>	if  (!</a:t>
            </a:r>
            <a:r>
              <a:rPr lang="en-US" altLang="zh-TW" dirty="0" smtClean="0">
                <a:solidFill>
                  <a:srgbClr val="FF3300"/>
                </a:solidFill>
              </a:rPr>
              <a:t>pi</a:t>
            </a:r>
            <a:r>
              <a:rPr lang="en-US" altLang="zh-TW" dirty="0" smtClean="0"/>
              <a:t>)</a:t>
            </a:r>
          </a:p>
        </p:txBody>
      </p:sp>
      <p:sp>
        <p:nvSpPr>
          <p:cNvPr id="6149" name="投影片編號版面配置區 2"/>
          <p:cNvSpPr txBox="1">
            <a:spLocks/>
          </p:cNvSpPr>
          <p:nvPr/>
        </p:nvSpPr>
        <p:spPr bwMode="auto">
          <a:xfrm>
            <a:off x="8077200" y="6362700"/>
            <a:ext cx="118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fld id="{57C2CA04-03EA-4ED6-B0C1-D8DECE9C5129}" type="slidenum">
              <a:rPr lang="en-US" altLang="zh-TW" sz="1400"/>
              <a:pPr algn="ctr" eaLnBrk="1" hangingPunct="1">
                <a:spcBef>
                  <a:spcPct val="50000"/>
                </a:spcBef>
              </a:pPr>
              <a:t>3</a:t>
            </a:fld>
            <a:endParaRPr lang="en-US" altLang="zh-TW" sz="140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79444" y="236733"/>
            <a:ext cx="853835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b="1" u="sng" dirty="0" smtClean="0"/>
              <a:t>Pointers</a:t>
            </a:r>
            <a:endParaRPr lang="en-US" altLang="zh-TW" b="1" u="sng" dirty="0"/>
          </a:p>
        </p:txBody>
      </p:sp>
      <p:sp>
        <p:nvSpPr>
          <p:cNvPr id="2" name="矩形 1"/>
          <p:cNvSpPr/>
          <p:nvPr/>
        </p:nvSpPr>
        <p:spPr bwMode="auto">
          <a:xfrm>
            <a:off x="1294410" y="1353787"/>
            <a:ext cx="1769423" cy="347021"/>
          </a:xfrm>
          <a:prstGeom prst="rect">
            <a:avLst/>
          </a:prstGeom>
          <a:solidFill>
            <a:srgbClr val="BFBFBF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99407" y="2420889"/>
            <a:ext cx="1769423" cy="322312"/>
          </a:xfrm>
          <a:prstGeom prst="rect">
            <a:avLst/>
          </a:prstGeom>
          <a:solidFill>
            <a:srgbClr val="BFBFBF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09307" y="3487664"/>
            <a:ext cx="1769423" cy="322312"/>
          </a:xfrm>
          <a:prstGeom prst="rect">
            <a:avLst/>
          </a:prstGeom>
          <a:solidFill>
            <a:srgbClr val="BFBFBF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199406" y="4152682"/>
            <a:ext cx="1769423" cy="322312"/>
          </a:xfrm>
          <a:prstGeom prst="rect">
            <a:avLst/>
          </a:prstGeom>
          <a:solidFill>
            <a:srgbClr val="BFBFBF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209307" y="5838978"/>
            <a:ext cx="2080158" cy="322312"/>
          </a:xfrm>
          <a:prstGeom prst="rect">
            <a:avLst/>
          </a:prstGeom>
          <a:solidFill>
            <a:srgbClr val="BFBFBF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210292" y="6383288"/>
            <a:ext cx="2080158" cy="322312"/>
          </a:xfrm>
          <a:prstGeom prst="rect">
            <a:avLst/>
          </a:prstGeom>
          <a:solidFill>
            <a:srgbClr val="BFBFBF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579F93-ED6D-4AC5-B1A5-0A7AF49945D0}" type="slidenum">
              <a:rPr lang="zh-TW" altLang="en-US" smtClean="0"/>
              <a:pPr/>
              <a:t>30</a:t>
            </a:fld>
            <a:endParaRPr lang="en-US" altLang="zh-TW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71450"/>
            <a:ext cx="7772400" cy="914400"/>
          </a:xfrm>
        </p:spPr>
        <p:txBody>
          <a:bodyPr/>
          <a:lstStyle/>
          <a:p>
            <a:r>
              <a:rPr lang="en-US" altLang="zh-TW" sz="4000" smtClean="0"/>
              <a:t>Structures in C</a:t>
            </a:r>
            <a:endParaRPr lang="zh-TW" altLang="en-US" sz="4000" smtClean="0"/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400" y="1085850"/>
            <a:ext cx="2619375" cy="285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331913"/>
            <a:ext cx="32766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" y="3941763"/>
            <a:ext cx="7410450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BAA979-FD2B-4D74-B49D-318CCF43AA16}" type="slidenum">
              <a:rPr lang="zh-TW" altLang="en-US" smtClean="0"/>
              <a:pPr/>
              <a:t>31</a:t>
            </a:fld>
            <a:endParaRPr lang="en-US" altLang="zh-TW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52400"/>
            <a:ext cx="7772400" cy="914400"/>
          </a:xfrm>
        </p:spPr>
        <p:txBody>
          <a:bodyPr/>
          <a:lstStyle/>
          <a:p>
            <a:r>
              <a:rPr lang="en-US" altLang="zh-TW" sz="4000" smtClean="0"/>
              <a:t>Structures in C</a:t>
            </a:r>
            <a:endParaRPr lang="zh-TW" altLang="en-US" sz="400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435100"/>
            <a:ext cx="7997289" cy="4813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 smtClean="0"/>
              <a:t>存取結構體變數某資料項，可用「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」與「</a:t>
            </a:r>
            <a:r>
              <a:rPr lang="en-US" altLang="zh-TW" b="1" dirty="0" smtClean="0">
                <a:solidFill>
                  <a:srgbClr val="FF0000"/>
                </a:solidFill>
              </a:rPr>
              <a:t>-&gt;</a:t>
            </a:r>
            <a:r>
              <a:rPr lang="zh-TW" altLang="en-US" dirty="0" smtClean="0"/>
              <a:t>」符號。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兩種符號分別適用於不同時機如下：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/>
              <a:t>「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」：結構體為普通結構體變數。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/>
              <a:t>「</a:t>
            </a:r>
            <a:r>
              <a:rPr lang="en-US" altLang="zh-TW" b="1" dirty="0" smtClean="0">
                <a:solidFill>
                  <a:srgbClr val="FF0000"/>
                </a:solidFill>
              </a:rPr>
              <a:t>-&gt;</a:t>
            </a:r>
            <a:r>
              <a:rPr lang="zh-TW" altLang="en-US" dirty="0" smtClean="0"/>
              <a:t>」：結構體為指向結構體的指標變數。</a:t>
            </a:r>
          </a:p>
          <a:p>
            <a:pPr>
              <a:lnSpc>
                <a:spcPct val="90000"/>
              </a:lnSpc>
            </a:pP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zh-TW" altLang="en-US" dirty="0" smtClean="0"/>
              <a:t>而在 </a:t>
            </a:r>
            <a:r>
              <a:rPr lang="en-US" altLang="zh-TW" dirty="0" smtClean="0"/>
              <a:t>C</a:t>
            </a:r>
            <a:r>
              <a:rPr lang="zh-TW" altLang="en-US" dirty="0" smtClean="0"/>
              <a:t> 語言中，必須使用型態別名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typedef</a:t>
            </a:r>
            <a:r>
              <a:rPr lang="en-US" altLang="zh-TW" dirty="0" smtClean="0"/>
              <a:t>) </a:t>
            </a:r>
            <a:r>
              <a:rPr lang="zh-TW" altLang="en-US" dirty="0" smtClean="0"/>
              <a:t>機制。</a:t>
            </a:r>
          </a:p>
          <a:p>
            <a:pPr lvl="1">
              <a:lnSpc>
                <a:spcPct val="90000"/>
              </a:lnSpc>
            </a:pPr>
            <a:endParaRPr lang="zh-TW" altLang="en-US" dirty="0" smtClean="0"/>
          </a:p>
          <a:p>
            <a:pPr lvl="1">
              <a:lnSpc>
                <a:spcPct val="90000"/>
              </a:lnSpc>
            </a:pPr>
            <a:endParaRPr lang="zh-TW" altLang="en-US" dirty="0" smtClean="0"/>
          </a:p>
          <a:p>
            <a:pPr lvl="2">
              <a:lnSpc>
                <a:spcPct val="90000"/>
              </a:lnSpc>
            </a:pPr>
            <a:endParaRPr lang="zh-TW" altLang="en-US" dirty="0" smtClean="0"/>
          </a:p>
          <a:p>
            <a:pPr lvl="1">
              <a:lnSpc>
                <a:spcPct val="90000"/>
              </a:lnSpc>
            </a:pPr>
            <a:r>
              <a:rPr lang="zh-TW" altLang="en-US" dirty="0" smtClean="0"/>
              <a:t>用 </a:t>
            </a:r>
            <a:r>
              <a:rPr lang="en-US" altLang="zh-TW" dirty="0" err="1" smtClean="0"/>
              <a:t>typedef</a:t>
            </a:r>
            <a:r>
              <a:rPr lang="zh-TW" altLang="en-US" dirty="0" smtClean="0"/>
              <a:t> 為 </a:t>
            </a:r>
            <a:r>
              <a:rPr lang="en-US" altLang="zh-TW" dirty="0" smtClean="0">
                <a:solidFill>
                  <a:srgbClr val="00B050"/>
                </a:solidFill>
              </a:rPr>
              <a:t>student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zh-TW" altLang="en-US" dirty="0" smtClean="0"/>
              <a:t>定義一個別名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stu</a:t>
            </a:r>
            <a:r>
              <a:rPr lang="zh-TW" altLang="en-US" dirty="0" smtClean="0"/>
              <a:t>。因此可直接使用 </a:t>
            </a:r>
            <a:r>
              <a:rPr lang="en-US" altLang="zh-TW" dirty="0" err="1" smtClean="0"/>
              <a:t>stu</a:t>
            </a:r>
            <a:r>
              <a:rPr lang="zh-TW" altLang="en-US" dirty="0" smtClean="0"/>
              <a:t> 來宣告變數</a:t>
            </a:r>
            <a:r>
              <a:rPr lang="en-US" altLang="zh-TW" dirty="0" smtClean="0"/>
              <a:t>John</a:t>
            </a:r>
            <a:r>
              <a:rPr lang="zh-TW" altLang="en-US" dirty="0" smtClean="0"/>
              <a:t>，而不用再加入 </a:t>
            </a:r>
            <a:r>
              <a:rPr lang="en-US" altLang="zh-TW" dirty="0" err="1" smtClean="0"/>
              <a:t>struct</a:t>
            </a:r>
            <a:r>
              <a:rPr lang="zh-TW" altLang="en-US" dirty="0" smtClean="0"/>
              <a:t> 關鍵字。</a:t>
            </a:r>
          </a:p>
        </p:txBody>
      </p:sp>
      <p:sp>
        <p:nvSpPr>
          <p:cNvPr id="903172" name="Text Box 4"/>
          <p:cNvSpPr txBox="1">
            <a:spLocks noChangeArrowheads="1"/>
          </p:cNvSpPr>
          <p:nvPr/>
        </p:nvSpPr>
        <p:spPr bwMode="auto">
          <a:xfrm>
            <a:off x="2184400" y="3798888"/>
            <a:ext cx="4292600" cy="708025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 err="1"/>
              <a:t>typedef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rgbClr val="00B050"/>
                </a:solidFill>
              </a:rPr>
              <a:t>struct</a:t>
            </a:r>
            <a:r>
              <a:rPr lang="en-US" altLang="zh-TW" sz="2000" dirty="0">
                <a:solidFill>
                  <a:srgbClr val="00B050"/>
                </a:solidFill>
              </a:rPr>
              <a:t> student </a:t>
            </a:r>
            <a:r>
              <a:rPr lang="en-US" altLang="zh-TW" sz="2000" b="1" dirty="0" err="1">
                <a:solidFill>
                  <a:srgbClr val="FF0000"/>
                </a:solidFill>
              </a:rPr>
              <a:t>stu</a:t>
            </a:r>
            <a:r>
              <a:rPr lang="en-US" altLang="zh-TW" sz="2000" dirty="0"/>
              <a:t>;</a:t>
            </a:r>
          </a:p>
          <a:p>
            <a:pPr>
              <a:defRPr/>
            </a:pPr>
            <a:r>
              <a:rPr lang="en-US" altLang="zh-TW" sz="2000" b="1" dirty="0" err="1">
                <a:solidFill>
                  <a:srgbClr val="FF0000"/>
                </a:solidFill>
              </a:rPr>
              <a:t>stu</a:t>
            </a:r>
            <a:r>
              <a:rPr lang="en-US" altLang="zh-TW" sz="2000" dirty="0"/>
              <a:t> John;</a:t>
            </a:r>
            <a:endParaRPr lang="en-US" altLang="en-US" sz="2000" dirty="0">
              <a:latin typeface="細明體" pitchFamily="49" charset="-120"/>
              <a:ea typeface="細明體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BCF2DC-19C4-4A7F-B245-A66531246FEC}" type="slidenum">
              <a:rPr lang="zh-TW" altLang="en-US" smtClean="0"/>
              <a:pPr/>
              <a:t>32</a:t>
            </a:fld>
            <a:endParaRPr lang="en-US" altLang="zh-TW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09550"/>
            <a:ext cx="7772400" cy="914400"/>
          </a:xfrm>
        </p:spPr>
        <p:txBody>
          <a:bodyPr/>
          <a:lstStyle/>
          <a:p>
            <a:r>
              <a:rPr lang="en-US" altLang="zh-TW" sz="4000" smtClean="0"/>
              <a:t>Structures in C</a:t>
            </a:r>
            <a:endParaRPr lang="zh-TW" altLang="en-US" sz="400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130300"/>
            <a:ext cx="8199438" cy="5324475"/>
          </a:xfrm>
        </p:spPr>
        <p:txBody>
          <a:bodyPr/>
          <a:lstStyle/>
          <a:p>
            <a:r>
              <a:rPr lang="zh-TW" altLang="en-US" dirty="0" smtClean="0"/>
              <a:t>一種更方便且具彈性的方式宣告結構 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無名稱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以及結構的別名，且該別名仍可用來宣告變數。</a:t>
            </a:r>
          </a:p>
          <a:p>
            <a:pPr lvl="1"/>
            <a:endParaRPr lang="zh-TW" altLang="en-US" sz="1800" dirty="0" smtClean="0"/>
          </a:p>
          <a:p>
            <a:pPr lvl="1"/>
            <a:endParaRPr lang="zh-TW" altLang="en-US" sz="1800" dirty="0" smtClean="0"/>
          </a:p>
          <a:p>
            <a:pPr lvl="1"/>
            <a:endParaRPr lang="zh-TW" altLang="en-US" sz="1800" dirty="0" smtClean="0"/>
          </a:p>
          <a:p>
            <a:pPr lvl="1"/>
            <a:endParaRPr lang="zh-TW" altLang="en-US" sz="1800" dirty="0" smtClean="0"/>
          </a:p>
          <a:p>
            <a:pPr lvl="1"/>
            <a:endParaRPr lang="zh-TW" altLang="en-US" sz="1800" dirty="0" smtClean="0"/>
          </a:p>
          <a:p>
            <a:pPr lvl="1"/>
            <a:endParaRPr lang="zh-TW" altLang="en-US" sz="1800" dirty="0" smtClean="0"/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 smtClean="0"/>
          </a:p>
          <a:p>
            <a:pPr lvl="1"/>
            <a:endParaRPr lang="zh-TW" altLang="en-US" sz="1800" dirty="0" smtClean="0"/>
          </a:p>
          <a:p>
            <a:pPr lvl="1"/>
            <a:r>
              <a:rPr lang="zh-TW" altLang="en-US" dirty="0" smtClean="0"/>
              <a:t>宣告了一個沒有名稱的結構，但已經為該結構取了一個別名</a:t>
            </a:r>
            <a:r>
              <a:rPr lang="en-US" altLang="zh-TW" b="1" dirty="0" err="1">
                <a:solidFill>
                  <a:srgbClr val="00B050"/>
                </a:solidFill>
              </a:rPr>
              <a:t>stu</a:t>
            </a:r>
            <a:r>
              <a:rPr lang="zh-TW" altLang="en-US" b="1" dirty="0">
                <a:solidFill>
                  <a:srgbClr val="00B050"/>
                </a:solidFill>
              </a:rPr>
              <a:t> </a:t>
            </a:r>
            <a:r>
              <a:rPr lang="en-US" altLang="zh-TW" dirty="0" smtClean="0"/>
              <a:t>(</a:t>
            </a:r>
            <a:r>
              <a:rPr lang="en-US" altLang="zh-TW" b="1" dirty="0" err="1" smtClean="0">
                <a:solidFill>
                  <a:srgbClr val="00B050"/>
                </a:solidFill>
              </a:rPr>
              <a:t>stu</a:t>
            </a:r>
            <a:r>
              <a:rPr lang="zh-TW" altLang="en-US" dirty="0" smtClean="0"/>
              <a:t>非結構變數名稱，而是結構別名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</a:p>
          <a:p>
            <a:pPr lvl="1">
              <a:spcBef>
                <a:spcPts val="600"/>
              </a:spcBef>
            </a:pPr>
            <a:r>
              <a:rPr lang="zh-TW" altLang="en-US" dirty="0" smtClean="0"/>
              <a:t>別名</a:t>
            </a:r>
            <a:r>
              <a:rPr lang="en-US" altLang="zh-TW" b="1" dirty="0" err="1">
                <a:solidFill>
                  <a:srgbClr val="00B050"/>
                </a:solidFill>
              </a:rPr>
              <a:t>stu</a:t>
            </a:r>
            <a:r>
              <a:rPr lang="zh-TW" altLang="en-US" dirty="0" smtClean="0"/>
              <a:t>可直接用來宣告結構變數</a:t>
            </a:r>
            <a:r>
              <a:rPr lang="en-US" altLang="zh-TW" dirty="0" smtClean="0"/>
              <a:t>John</a:t>
            </a:r>
            <a:r>
              <a:rPr lang="zh-TW" altLang="en-US" dirty="0" smtClean="0"/>
              <a:t>與</a:t>
            </a:r>
            <a:r>
              <a:rPr lang="en-US" altLang="zh-TW" dirty="0" smtClean="0"/>
              <a:t>Mary</a:t>
            </a:r>
            <a:r>
              <a:rPr lang="zh-TW" altLang="en-US" dirty="0" smtClean="0"/>
              <a:t>。</a:t>
            </a:r>
          </a:p>
        </p:txBody>
      </p:sp>
      <p:sp>
        <p:nvSpPr>
          <p:cNvPr id="905220" name="Text Box 4"/>
          <p:cNvSpPr txBox="1">
            <a:spLocks noChangeArrowheads="1"/>
          </p:cNvSpPr>
          <p:nvPr/>
        </p:nvSpPr>
        <p:spPr bwMode="auto">
          <a:xfrm>
            <a:off x="1371600" y="2079625"/>
            <a:ext cx="7200900" cy="2862263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 err="1">
                <a:latin typeface="+mn-lt"/>
                <a:ea typeface="標楷體" pitchFamily="65" charset="-120"/>
              </a:rPr>
              <a:t>typedef</a:t>
            </a:r>
            <a:r>
              <a:rPr lang="en-US" altLang="zh-TW" sz="2000" dirty="0">
                <a:latin typeface="+mn-lt"/>
                <a:ea typeface="標楷體" pitchFamily="65" charset="-120"/>
              </a:rPr>
              <a:t>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struct</a:t>
            </a:r>
            <a:endParaRPr lang="en-US" altLang="zh-TW" sz="2000" dirty="0">
              <a:latin typeface="+mn-lt"/>
              <a:ea typeface="標楷體" pitchFamily="65" charset="-120"/>
            </a:endParaRP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{</a:t>
            </a: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     char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stu_id</a:t>
            </a:r>
            <a:r>
              <a:rPr lang="en-US" altLang="zh-TW" sz="2000" dirty="0">
                <a:latin typeface="+mn-lt"/>
                <a:ea typeface="標楷體" pitchFamily="65" charset="-120"/>
              </a:rPr>
              <a:t>[12];	     /*    </a:t>
            </a:r>
            <a:r>
              <a:rPr lang="zh-TW" altLang="en-US" sz="2000" dirty="0">
                <a:latin typeface="+mn-lt"/>
                <a:ea typeface="標楷體" pitchFamily="65" charset="-120"/>
              </a:rPr>
              <a:t>學號    *</a:t>
            </a:r>
            <a:r>
              <a:rPr lang="en-US" altLang="zh-TW" sz="2000" dirty="0">
                <a:latin typeface="+mn-lt"/>
                <a:ea typeface="標楷體" pitchFamily="65" charset="-120"/>
              </a:rPr>
              <a:t>/</a:t>
            </a: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  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int</a:t>
            </a:r>
            <a:r>
              <a:rPr lang="en-US" altLang="zh-TW" sz="2000" dirty="0">
                <a:latin typeface="+mn-lt"/>
                <a:ea typeface="標楷體" pitchFamily="65" charset="-120"/>
              </a:rPr>
              <a:t>  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ScoreComputer</a:t>
            </a:r>
            <a:r>
              <a:rPr lang="en-US" altLang="zh-TW" sz="2000" dirty="0">
                <a:latin typeface="+mn-lt"/>
                <a:ea typeface="標楷體" pitchFamily="65" charset="-120"/>
              </a:rPr>
              <a:t>;        /*  </a:t>
            </a:r>
            <a:r>
              <a:rPr lang="zh-TW" altLang="en-US" sz="2000" dirty="0">
                <a:latin typeface="+mn-lt"/>
                <a:ea typeface="標楷體" pitchFamily="65" charset="-120"/>
              </a:rPr>
              <a:t>計概成績  *</a:t>
            </a:r>
            <a:r>
              <a:rPr lang="en-US" altLang="zh-TW" sz="2000" dirty="0">
                <a:latin typeface="+mn-lt"/>
                <a:ea typeface="標楷體" pitchFamily="65" charset="-120"/>
              </a:rPr>
              <a:t>/</a:t>
            </a: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  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int</a:t>
            </a:r>
            <a:r>
              <a:rPr lang="en-US" altLang="zh-TW" sz="2000" dirty="0">
                <a:latin typeface="+mn-lt"/>
                <a:ea typeface="標楷體" pitchFamily="65" charset="-120"/>
              </a:rPr>
              <a:t>  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ScoreMath</a:t>
            </a:r>
            <a:r>
              <a:rPr lang="en-US" altLang="zh-TW" sz="2000" dirty="0">
                <a:latin typeface="+mn-lt"/>
                <a:ea typeface="標楷體" pitchFamily="65" charset="-120"/>
              </a:rPr>
              <a:t>;	     /*  </a:t>
            </a:r>
            <a:r>
              <a:rPr lang="zh-TW" altLang="en-US" sz="2000" dirty="0">
                <a:latin typeface="+mn-lt"/>
                <a:ea typeface="標楷體" pitchFamily="65" charset="-120"/>
              </a:rPr>
              <a:t>數學成績  *</a:t>
            </a:r>
            <a:r>
              <a:rPr lang="en-US" altLang="zh-TW" sz="2000" dirty="0">
                <a:latin typeface="+mn-lt"/>
                <a:ea typeface="標楷體" pitchFamily="65" charset="-120"/>
              </a:rPr>
              <a:t>/</a:t>
            </a: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  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int</a:t>
            </a:r>
            <a:r>
              <a:rPr lang="en-US" altLang="zh-TW" sz="2000" dirty="0">
                <a:latin typeface="+mn-lt"/>
                <a:ea typeface="標楷體" pitchFamily="65" charset="-120"/>
              </a:rPr>
              <a:t>  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ScoreEng</a:t>
            </a:r>
            <a:r>
              <a:rPr lang="en-US" altLang="zh-TW" sz="2000" dirty="0">
                <a:latin typeface="+mn-lt"/>
                <a:ea typeface="標楷體" pitchFamily="65" charset="-120"/>
              </a:rPr>
              <a:t>;	     /*  </a:t>
            </a:r>
            <a:r>
              <a:rPr lang="zh-TW" altLang="en-US" sz="2000" dirty="0">
                <a:latin typeface="+mn-lt"/>
                <a:ea typeface="標楷體" pitchFamily="65" charset="-120"/>
              </a:rPr>
              <a:t>英文成績  *</a:t>
            </a:r>
            <a:r>
              <a:rPr lang="en-US" altLang="zh-TW" sz="2000" dirty="0">
                <a:latin typeface="+mn-lt"/>
                <a:ea typeface="標楷體" pitchFamily="65" charset="-120"/>
              </a:rPr>
              <a:t>/</a:t>
            </a: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     float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ScoreAvg</a:t>
            </a:r>
            <a:r>
              <a:rPr lang="en-US" altLang="zh-TW" sz="2000" dirty="0">
                <a:latin typeface="+mn-lt"/>
                <a:ea typeface="標楷體" pitchFamily="65" charset="-120"/>
              </a:rPr>
              <a:t>;                /*  </a:t>
            </a:r>
            <a:r>
              <a:rPr lang="zh-TW" altLang="en-US" sz="2000" dirty="0">
                <a:latin typeface="+mn-lt"/>
                <a:ea typeface="標楷體" pitchFamily="65" charset="-120"/>
              </a:rPr>
              <a:t>平均成績  *</a:t>
            </a:r>
            <a:r>
              <a:rPr lang="en-US" altLang="zh-TW" sz="2000" dirty="0">
                <a:latin typeface="+mn-lt"/>
                <a:ea typeface="標楷體" pitchFamily="65" charset="-120"/>
              </a:rPr>
              <a:t>/</a:t>
            </a: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}</a:t>
            </a:r>
            <a:r>
              <a:rPr lang="en-US" altLang="zh-TW" sz="2000" b="1" dirty="0" err="1">
                <a:solidFill>
                  <a:srgbClr val="00B050"/>
                </a:solidFill>
                <a:latin typeface="+mn-lt"/>
                <a:ea typeface="標楷體" pitchFamily="65" charset="-120"/>
              </a:rPr>
              <a:t>stu</a:t>
            </a:r>
            <a:r>
              <a:rPr lang="en-US" altLang="zh-TW" sz="2000" dirty="0">
                <a:latin typeface="+mn-lt"/>
                <a:ea typeface="標楷體" pitchFamily="65" charset="-120"/>
              </a:rPr>
              <a:t>;</a:t>
            </a:r>
          </a:p>
          <a:p>
            <a:pPr>
              <a:defRPr/>
            </a:pPr>
            <a:r>
              <a:rPr lang="en-US" altLang="zh-TW" sz="2000" b="1" dirty="0" err="1">
                <a:solidFill>
                  <a:srgbClr val="00B050"/>
                </a:solidFill>
                <a:latin typeface="+mn-lt"/>
                <a:ea typeface="標楷體" pitchFamily="65" charset="-120"/>
              </a:rPr>
              <a:t>stu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  <a:ea typeface="標楷體" pitchFamily="65" charset="-120"/>
              </a:rPr>
              <a:t> </a:t>
            </a:r>
            <a:r>
              <a:rPr lang="en-US" altLang="zh-TW" sz="2000" dirty="0">
                <a:latin typeface="+mn-lt"/>
                <a:ea typeface="標楷體" pitchFamily="65" charset="-120"/>
              </a:rPr>
              <a:t>John, Mary;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8AD56C-4BEC-4F01-898F-6014EEEA1460}" type="slidenum">
              <a:rPr lang="zh-TW" altLang="en-US" smtClean="0"/>
              <a:pPr/>
              <a:t>33</a:t>
            </a:fld>
            <a:endParaRPr lang="en-US" altLang="zh-TW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47650"/>
            <a:ext cx="7772400" cy="914400"/>
          </a:xfrm>
        </p:spPr>
        <p:txBody>
          <a:bodyPr/>
          <a:lstStyle/>
          <a:p>
            <a:r>
              <a:rPr lang="en-US" altLang="zh-TW" sz="4000" smtClean="0"/>
              <a:t>Structures in C</a:t>
            </a:r>
            <a:endParaRPr lang="zh-TW" altLang="en-US" sz="360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511300"/>
            <a:ext cx="7772400" cy="4114800"/>
          </a:xfrm>
        </p:spPr>
        <p:txBody>
          <a:bodyPr/>
          <a:lstStyle/>
          <a:p>
            <a:r>
              <a:rPr lang="zh-TW" altLang="en-US" smtClean="0"/>
              <a:t>宣告結構時，可以</a:t>
            </a:r>
            <a:r>
              <a:rPr lang="zh-TW" altLang="en-US" u="sng" smtClean="0"/>
              <a:t>不宣告結構名稱</a:t>
            </a:r>
            <a:r>
              <a:rPr lang="zh-TW" altLang="en-US" smtClean="0"/>
              <a:t>，但為了日後可以使用結構變數，因此必須在宣告結構時，</a:t>
            </a:r>
            <a:r>
              <a:rPr lang="zh-TW" altLang="en-US" u="sng" smtClean="0"/>
              <a:t>同時指定一個以上的結構變數</a:t>
            </a:r>
            <a:r>
              <a:rPr lang="zh-TW" altLang="en-US" smtClean="0"/>
              <a:t>。</a:t>
            </a:r>
          </a:p>
        </p:txBody>
      </p:sp>
      <p:sp>
        <p:nvSpPr>
          <p:cNvPr id="904196" name="Text Box 4"/>
          <p:cNvSpPr txBox="1">
            <a:spLocks noChangeArrowheads="1"/>
          </p:cNvSpPr>
          <p:nvPr/>
        </p:nvSpPr>
        <p:spPr bwMode="auto">
          <a:xfrm>
            <a:off x="1403350" y="2781300"/>
            <a:ext cx="7112000" cy="2554288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 err="1">
                <a:latin typeface="+mn-lt"/>
                <a:ea typeface="標楷體" pitchFamily="65" charset="-120"/>
              </a:rPr>
              <a:t>struct</a:t>
            </a:r>
            <a:endParaRPr lang="en-US" altLang="zh-TW" sz="2000" dirty="0">
              <a:latin typeface="+mn-lt"/>
              <a:ea typeface="標楷體" pitchFamily="65" charset="-120"/>
            </a:endParaRP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{</a:t>
            </a: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     char 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stu_id</a:t>
            </a:r>
            <a:r>
              <a:rPr lang="en-US" altLang="zh-TW" sz="2000" dirty="0">
                <a:latin typeface="+mn-lt"/>
                <a:ea typeface="標楷體" pitchFamily="65" charset="-120"/>
              </a:rPr>
              <a:t>[12];	       /*    </a:t>
            </a:r>
            <a:r>
              <a:rPr lang="zh-TW" altLang="en-US" sz="2000" dirty="0">
                <a:latin typeface="+mn-lt"/>
                <a:ea typeface="標楷體" pitchFamily="65" charset="-120"/>
              </a:rPr>
              <a:t>學號    *</a:t>
            </a:r>
            <a:r>
              <a:rPr lang="en-US" altLang="zh-TW" sz="2000" dirty="0">
                <a:latin typeface="+mn-lt"/>
                <a:ea typeface="標楷體" pitchFamily="65" charset="-120"/>
              </a:rPr>
              <a:t>/</a:t>
            </a: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  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int</a:t>
            </a:r>
            <a:r>
              <a:rPr lang="en-US" altLang="zh-TW" sz="2000" dirty="0">
                <a:latin typeface="+mn-lt"/>
                <a:ea typeface="標楷體" pitchFamily="65" charset="-120"/>
              </a:rPr>
              <a:t>  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ScoreComputer</a:t>
            </a:r>
            <a:r>
              <a:rPr lang="en-US" altLang="zh-TW" sz="2000" dirty="0">
                <a:latin typeface="+mn-lt"/>
                <a:ea typeface="標楷體" pitchFamily="65" charset="-120"/>
              </a:rPr>
              <a:t>;          /*  </a:t>
            </a:r>
            <a:r>
              <a:rPr lang="zh-TW" altLang="en-US" sz="2000" dirty="0">
                <a:latin typeface="+mn-lt"/>
                <a:ea typeface="標楷體" pitchFamily="65" charset="-120"/>
              </a:rPr>
              <a:t>計概成績  *</a:t>
            </a:r>
            <a:r>
              <a:rPr lang="en-US" altLang="zh-TW" sz="2000" dirty="0">
                <a:latin typeface="+mn-lt"/>
                <a:ea typeface="標楷體" pitchFamily="65" charset="-120"/>
              </a:rPr>
              <a:t>/</a:t>
            </a: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  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int</a:t>
            </a:r>
            <a:r>
              <a:rPr lang="en-US" altLang="zh-TW" sz="2000" dirty="0">
                <a:latin typeface="+mn-lt"/>
                <a:ea typeface="標楷體" pitchFamily="65" charset="-120"/>
              </a:rPr>
              <a:t>  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ScoreMath</a:t>
            </a:r>
            <a:r>
              <a:rPr lang="en-US" altLang="zh-TW" sz="2000" dirty="0">
                <a:latin typeface="+mn-lt"/>
                <a:ea typeface="標楷體" pitchFamily="65" charset="-120"/>
              </a:rPr>
              <a:t>;	       /*  </a:t>
            </a:r>
            <a:r>
              <a:rPr lang="zh-TW" altLang="en-US" sz="2000" dirty="0">
                <a:latin typeface="+mn-lt"/>
                <a:ea typeface="標楷體" pitchFamily="65" charset="-120"/>
              </a:rPr>
              <a:t>數學成績  *</a:t>
            </a:r>
            <a:r>
              <a:rPr lang="en-US" altLang="zh-TW" sz="2000" dirty="0">
                <a:latin typeface="+mn-lt"/>
                <a:ea typeface="標楷體" pitchFamily="65" charset="-120"/>
              </a:rPr>
              <a:t>/</a:t>
            </a: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  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int</a:t>
            </a:r>
            <a:r>
              <a:rPr lang="en-US" altLang="zh-TW" sz="2000" dirty="0">
                <a:latin typeface="+mn-lt"/>
                <a:ea typeface="標楷體" pitchFamily="65" charset="-120"/>
              </a:rPr>
              <a:t>  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ScoreEng</a:t>
            </a:r>
            <a:r>
              <a:rPr lang="en-US" altLang="zh-TW" sz="2000" dirty="0">
                <a:latin typeface="+mn-lt"/>
                <a:ea typeface="標楷體" pitchFamily="65" charset="-120"/>
              </a:rPr>
              <a:t>;	       /*  </a:t>
            </a:r>
            <a:r>
              <a:rPr lang="zh-TW" altLang="en-US" sz="2000" dirty="0">
                <a:latin typeface="+mn-lt"/>
                <a:ea typeface="標楷體" pitchFamily="65" charset="-120"/>
              </a:rPr>
              <a:t>英文成績  *</a:t>
            </a:r>
            <a:r>
              <a:rPr lang="en-US" altLang="zh-TW" sz="2000" dirty="0">
                <a:latin typeface="+mn-lt"/>
                <a:ea typeface="標楷體" pitchFamily="65" charset="-120"/>
              </a:rPr>
              <a:t>/</a:t>
            </a: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     float   </a:t>
            </a:r>
            <a:r>
              <a:rPr lang="en-US" altLang="zh-TW" sz="2000" dirty="0" err="1">
                <a:latin typeface="+mn-lt"/>
                <a:ea typeface="標楷體" pitchFamily="65" charset="-120"/>
              </a:rPr>
              <a:t>ScoreAvg</a:t>
            </a:r>
            <a:r>
              <a:rPr lang="en-US" altLang="zh-TW" sz="2000" dirty="0">
                <a:latin typeface="+mn-lt"/>
                <a:ea typeface="標楷體" pitchFamily="65" charset="-120"/>
              </a:rPr>
              <a:t>;                  /*  </a:t>
            </a:r>
            <a:r>
              <a:rPr lang="zh-TW" altLang="en-US" sz="2000" dirty="0">
                <a:latin typeface="+mn-lt"/>
                <a:ea typeface="標楷體" pitchFamily="65" charset="-120"/>
              </a:rPr>
              <a:t>平均成績  *</a:t>
            </a:r>
            <a:r>
              <a:rPr lang="en-US" altLang="zh-TW" sz="2000" dirty="0">
                <a:latin typeface="+mn-lt"/>
                <a:ea typeface="標楷體" pitchFamily="65" charset="-120"/>
              </a:rPr>
              <a:t>/</a:t>
            </a:r>
          </a:p>
          <a:p>
            <a:pPr>
              <a:defRPr/>
            </a:pPr>
            <a:r>
              <a:rPr lang="en-US" altLang="zh-TW" sz="2000" dirty="0">
                <a:latin typeface="+mn-lt"/>
                <a:ea typeface="標楷體" pitchFamily="65" charset="-120"/>
              </a:rPr>
              <a:t>}John, Mary;                             /*  John</a:t>
            </a:r>
            <a:r>
              <a:rPr lang="zh-TW" altLang="en-US" sz="2000" dirty="0">
                <a:latin typeface="+mn-lt"/>
                <a:ea typeface="標楷體" pitchFamily="65" charset="-120"/>
              </a:rPr>
              <a:t>與</a:t>
            </a:r>
            <a:r>
              <a:rPr lang="en-US" altLang="zh-TW" sz="2000" dirty="0">
                <a:latin typeface="+mn-lt"/>
                <a:ea typeface="標楷體" pitchFamily="65" charset="-120"/>
              </a:rPr>
              <a:t>Mary</a:t>
            </a:r>
            <a:r>
              <a:rPr lang="zh-TW" altLang="en-US" sz="2000" dirty="0">
                <a:latin typeface="+mn-lt"/>
                <a:ea typeface="標楷體" pitchFamily="65" charset="-120"/>
              </a:rPr>
              <a:t>是結構變數  *</a:t>
            </a:r>
            <a:r>
              <a:rPr lang="en-US" altLang="zh-TW" sz="2000" dirty="0">
                <a:latin typeface="+mn-lt"/>
                <a:ea typeface="標楷體" pitchFamily="65" charset="-120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BF28EA-9B3D-484A-B248-9B2CDE3477B0}" type="slidenum">
              <a:rPr lang="zh-TW" altLang="en-US" smtClean="0"/>
              <a:pPr/>
              <a:t>34</a:t>
            </a:fld>
            <a:endParaRPr lang="en-US" altLang="zh-TW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04800"/>
            <a:ext cx="7558087" cy="838200"/>
          </a:xfrm>
        </p:spPr>
        <p:txBody>
          <a:bodyPr/>
          <a:lstStyle/>
          <a:p>
            <a:r>
              <a:rPr lang="en-US" altLang="zh-TW" sz="4000" smtClean="0"/>
              <a:t>Unions in C</a:t>
            </a:r>
            <a:endParaRPr lang="zh-TW" altLang="en-US" sz="400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301750"/>
            <a:ext cx="8005763" cy="4114800"/>
          </a:xfrm>
        </p:spPr>
        <p:txBody>
          <a:bodyPr/>
          <a:lstStyle/>
          <a:p>
            <a:r>
              <a:rPr lang="zh-TW" altLang="en-US" dirty="0" smtClean="0"/>
              <a:t>聯合 </a:t>
            </a:r>
            <a:r>
              <a:rPr lang="en-US" altLang="zh-TW" dirty="0" smtClean="0"/>
              <a:t>(union) </a:t>
            </a:r>
            <a:r>
              <a:rPr lang="zh-TW" altLang="en-US" dirty="0" smtClean="0"/>
              <a:t>結構中的資料變數將會共同分享同一塊記憶體空間，因此，分享記憶體空間的總容量是</a:t>
            </a:r>
            <a:r>
              <a:rPr lang="en-US" altLang="zh-TW" dirty="0" smtClean="0"/>
              <a:t>『</a:t>
            </a:r>
            <a:r>
              <a:rPr lang="zh-TW" altLang="en-US" dirty="0" smtClean="0"/>
              <a:t>該結構中佔最多空間的資料變數</a:t>
            </a:r>
            <a:r>
              <a:rPr lang="en-US" altLang="zh-TW" dirty="0" smtClean="0"/>
              <a:t>』</a:t>
            </a:r>
            <a:r>
              <a:rPr lang="zh-TW" altLang="en-US" dirty="0" smtClean="0"/>
              <a:t>。</a:t>
            </a:r>
          </a:p>
          <a:p>
            <a:pPr lvl="1"/>
            <a:r>
              <a:rPr lang="zh-TW" altLang="en-US" dirty="0" smtClean="0"/>
              <a:t>如下範例，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zh-TW" altLang="en-US" dirty="0" smtClean="0"/>
              <a:t>結構的 </a:t>
            </a:r>
            <a:r>
              <a:rPr lang="en-US" altLang="zh-TW" dirty="0" smtClean="0"/>
              <a:t>Mary </a:t>
            </a:r>
            <a:r>
              <a:rPr lang="zh-TW" altLang="en-US" dirty="0" smtClean="0"/>
              <a:t>變數將會佔用</a:t>
            </a:r>
            <a:r>
              <a:rPr lang="en-US" altLang="zh-TW" dirty="0" smtClean="0"/>
              <a:t>(2 + 4) = 6 bytes</a:t>
            </a:r>
            <a:r>
              <a:rPr lang="zh-TW" altLang="en-US" dirty="0" smtClean="0"/>
              <a:t>。</a:t>
            </a:r>
          </a:p>
          <a:p>
            <a:pPr lvl="1"/>
            <a:r>
              <a:rPr lang="zh-TW" altLang="en-US" dirty="0" smtClean="0"/>
              <a:t>但 </a:t>
            </a:r>
            <a:r>
              <a:rPr lang="en-US" altLang="zh-TW" dirty="0" smtClean="0"/>
              <a:t>union </a:t>
            </a:r>
            <a:r>
              <a:rPr lang="zh-TW" altLang="en-US" dirty="0" smtClean="0"/>
              <a:t>聯合結構 </a:t>
            </a:r>
            <a:r>
              <a:rPr lang="en-US" altLang="zh-TW" dirty="0" smtClean="0"/>
              <a:t>John </a:t>
            </a:r>
            <a:r>
              <a:rPr lang="zh-TW" altLang="en-US" dirty="0" smtClean="0"/>
              <a:t>變數則只會佔用 </a:t>
            </a:r>
            <a:r>
              <a:rPr lang="en-US" altLang="zh-TW" dirty="0" smtClean="0"/>
              <a:t>max(2,4) = 4</a:t>
            </a:r>
            <a:r>
              <a:rPr lang="zh-TW" altLang="en-US" dirty="0" smtClean="0"/>
              <a:t> 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。</a:t>
            </a:r>
          </a:p>
        </p:txBody>
      </p:sp>
      <p:sp>
        <p:nvSpPr>
          <p:cNvPr id="906244" name="Text Box 4"/>
          <p:cNvSpPr txBox="1">
            <a:spLocks noChangeArrowheads="1"/>
          </p:cNvSpPr>
          <p:nvPr/>
        </p:nvSpPr>
        <p:spPr bwMode="auto">
          <a:xfrm>
            <a:off x="685800" y="3359150"/>
            <a:ext cx="3181350" cy="3170238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 err="1"/>
              <a:t>struct</a:t>
            </a:r>
            <a:r>
              <a:rPr lang="en-US" altLang="zh-TW" sz="2000" dirty="0"/>
              <a:t> </a:t>
            </a:r>
            <a:r>
              <a:rPr lang="zh-TW" altLang="en-US" sz="2000" dirty="0"/>
              <a:t> </a:t>
            </a:r>
            <a:r>
              <a:rPr lang="en-US" altLang="zh-TW" sz="2000" dirty="0" err="1"/>
              <a:t>s_member</a:t>
            </a:r>
            <a:endParaRPr lang="en-US" altLang="zh-TW" sz="2000" dirty="0"/>
          </a:p>
          <a:p>
            <a:pPr>
              <a:defRPr/>
            </a:pPr>
            <a:r>
              <a:rPr lang="en-US" altLang="zh-TW" sz="2000" dirty="0"/>
              <a:t>{</a:t>
            </a:r>
          </a:p>
          <a:p>
            <a:pPr>
              <a:defRPr/>
            </a:pPr>
            <a:r>
              <a:rPr lang="en-US" altLang="zh-TW" sz="2000" dirty="0"/>
              <a:t>     short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zh-TW" altLang="en-US" sz="2000" dirty="0"/>
              <a:t>   </a:t>
            </a:r>
            <a:r>
              <a:rPr lang="en-US" altLang="zh-TW" sz="2000" dirty="0"/>
              <a:t>id;</a:t>
            </a:r>
          </a:p>
          <a:p>
            <a:pPr>
              <a:defRPr/>
            </a:pPr>
            <a:r>
              <a:rPr lang="en-US" altLang="zh-TW" sz="2000" dirty="0"/>
              <a:t>     </a:t>
            </a:r>
            <a:r>
              <a:rPr lang="en-US" altLang="zh-TW" sz="2000" dirty="0" err="1"/>
              <a:t>int</a:t>
            </a:r>
            <a:r>
              <a:rPr lang="zh-TW" altLang="en-US" sz="2000" dirty="0"/>
              <a:t>            </a:t>
            </a:r>
            <a:r>
              <a:rPr lang="en-US" altLang="zh-TW" sz="2000" dirty="0"/>
              <a:t> income;</a:t>
            </a:r>
          </a:p>
          <a:p>
            <a:pPr>
              <a:defRPr/>
            </a:pPr>
            <a:r>
              <a:rPr lang="en-US" altLang="zh-TW" sz="2000" dirty="0"/>
              <a:t>}Mary;</a:t>
            </a:r>
          </a:p>
          <a:p>
            <a:pPr>
              <a:defRPr/>
            </a:pPr>
            <a:r>
              <a:rPr lang="en-US" altLang="zh-TW" sz="2000" dirty="0"/>
              <a:t>union </a:t>
            </a:r>
            <a:r>
              <a:rPr lang="en-US" altLang="zh-TW" sz="2000" dirty="0" err="1"/>
              <a:t>u_member</a:t>
            </a:r>
            <a:endParaRPr lang="en-US" altLang="zh-TW" sz="2000" dirty="0"/>
          </a:p>
          <a:p>
            <a:pPr>
              <a:defRPr/>
            </a:pPr>
            <a:r>
              <a:rPr lang="en-US" altLang="zh-TW" sz="2000" dirty="0"/>
              <a:t>{</a:t>
            </a:r>
          </a:p>
          <a:p>
            <a:pPr>
              <a:defRPr/>
            </a:pPr>
            <a:r>
              <a:rPr lang="en-US" altLang="zh-TW" sz="2000" dirty="0"/>
              <a:t>     short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zh-TW" altLang="en-US" sz="2000" dirty="0"/>
              <a:t>  </a:t>
            </a:r>
            <a:r>
              <a:rPr lang="en-US" altLang="zh-TW" sz="2000" dirty="0"/>
              <a:t>id;</a:t>
            </a:r>
          </a:p>
          <a:p>
            <a:pPr>
              <a:defRPr/>
            </a:pPr>
            <a:r>
              <a:rPr lang="en-US" altLang="zh-TW" sz="2000" dirty="0"/>
              <a:t>     </a:t>
            </a:r>
            <a:r>
              <a:rPr lang="en-US" altLang="zh-TW" sz="2000" dirty="0" err="1"/>
              <a:t>int</a:t>
            </a:r>
            <a:r>
              <a:rPr lang="zh-TW" altLang="en-US" sz="2000" dirty="0"/>
              <a:t>           </a:t>
            </a:r>
            <a:r>
              <a:rPr lang="en-US" altLang="zh-TW" sz="2000" dirty="0"/>
              <a:t> income;</a:t>
            </a:r>
          </a:p>
          <a:p>
            <a:pPr>
              <a:defRPr/>
            </a:pPr>
            <a:r>
              <a:rPr lang="en-US" altLang="zh-TW" sz="2000" dirty="0"/>
              <a:t>}John;</a:t>
            </a:r>
            <a:endParaRPr lang="en-US" altLang="zh-TW" sz="2000" dirty="0">
              <a:latin typeface="細明體" pitchFamily="49" charset="-120"/>
              <a:ea typeface="細明體" pitchFamily="49" charset="-120"/>
            </a:endParaRP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9113" y="4991100"/>
            <a:ext cx="4210050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9113" y="3314700"/>
            <a:ext cx="421005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14350" y="882650"/>
            <a:ext cx="8196263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Monotype Sorts" pitchFamily="2" charset="2"/>
              <a:buChar char="r"/>
              <a:defRPr/>
            </a:pPr>
            <a:r>
              <a:rPr lang="en-US" altLang="zh-TW" sz="2400" dirty="0"/>
              <a:t>Similar to </a:t>
            </a:r>
            <a:r>
              <a:rPr lang="en-US" altLang="zh-TW" sz="2400" dirty="0" err="1"/>
              <a:t>struct</a:t>
            </a:r>
            <a:r>
              <a:rPr lang="en-US" altLang="zh-TW" sz="2400" dirty="0"/>
              <a:t>, but the fields of union must share their memory space, and only one field is active.</a:t>
            </a:r>
          </a:p>
          <a:p>
            <a:pPr marL="457200" indent="-457200">
              <a:spcBef>
                <a:spcPts val="1200"/>
              </a:spcBef>
              <a:buFont typeface="Monotype Sorts" pitchFamily="2" charset="2"/>
              <a:buChar char="r"/>
              <a:defRPr/>
            </a:pPr>
            <a:r>
              <a:rPr lang="en-US" altLang="zh-TW" sz="2400" dirty="0"/>
              <a:t> Example: Add fields for male and female.</a:t>
            </a:r>
          </a:p>
          <a:p>
            <a:pPr>
              <a:defRPr/>
            </a:pPr>
            <a:r>
              <a:rPr lang="en-US" altLang="zh-TW" sz="2000" dirty="0"/>
              <a:t>              </a:t>
            </a:r>
            <a:r>
              <a:rPr lang="en-US" altLang="zh-TW" sz="2000" dirty="0" err="1"/>
              <a:t>typedef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struct</a:t>
            </a:r>
            <a:r>
              <a:rPr lang="en-US" altLang="zh-TW" sz="2000" dirty="0"/>
              <a:t> </a:t>
            </a:r>
            <a:r>
              <a:rPr kumimoji="1" lang="en-US" altLang="zh-TW" sz="2000" b="1" dirty="0" err="1">
                <a:solidFill>
                  <a:schemeClr val="accent1">
                    <a:lumMod val="25000"/>
                  </a:schemeClr>
                </a:solidFill>
              </a:rPr>
              <a:t>sexType</a:t>
            </a:r>
            <a:r>
              <a:rPr lang="en-US" altLang="zh-TW" sz="2000" dirty="0"/>
              <a:t> {</a:t>
            </a:r>
          </a:p>
          <a:p>
            <a:pPr>
              <a:defRPr/>
            </a:pPr>
            <a:r>
              <a:rPr lang="en-US" altLang="zh-TW" sz="2000" dirty="0"/>
              <a:t>	   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tag_field</a:t>
            </a:r>
            <a:r>
              <a:rPr lang="en-US" altLang="zh-TW" sz="2000" dirty="0"/>
              <a:t> {female, male} sex;</a:t>
            </a:r>
          </a:p>
          <a:p>
            <a:pPr>
              <a:defRPr/>
            </a:pPr>
            <a:r>
              <a:rPr lang="en-US" altLang="zh-TW" sz="2000" dirty="0"/>
              <a:t>	       union {</a:t>
            </a:r>
          </a:p>
          <a:p>
            <a:pPr>
              <a:defRPr/>
            </a:pPr>
            <a:r>
              <a:rPr lang="en-US" altLang="zh-TW" sz="2000" dirty="0"/>
              <a:t>	    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children;</a:t>
            </a:r>
          </a:p>
          <a:p>
            <a:pPr>
              <a:defRPr/>
            </a:pPr>
            <a:r>
              <a:rPr lang="en-US" altLang="zh-TW" sz="2000" dirty="0"/>
              <a:t>	    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beard;</a:t>
            </a:r>
          </a:p>
          <a:p>
            <a:pPr>
              <a:defRPr/>
            </a:pPr>
            <a:r>
              <a:rPr lang="en-US" altLang="zh-TW" sz="2000" dirty="0"/>
              <a:t>	           } u;</a:t>
            </a:r>
          </a:p>
          <a:p>
            <a:pPr>
              <a:defRPr/>
            </a:pPr>
            <a:r>
              <a:rPr lang="en-US" altLang="zh-TW" sz="2000" dirty="0"/>
              <a:t>	      };</a:t>
            </a:r>
          </a:p>
          <a:p>
            <a:pPr>
              <a:defRPr/>
            </a:pPr>
            <a:r>
              <a:rPr lang="en-US" altLang="zh-TW" sz="2000" dirty="0"/>
              <a:t>              </a:t>
            </a:r>
            <a:r>
              <a:rPr lang="en-US" altLang="zh-TW" sz="2000" dirty="0" err="1"/>
              <a:t>typedef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struct</a:t>
            </a:r>
            <a:r>
              <a:rPr lang="en-US" altLang="zh-TW" sz="2000" dirty="0"/>
              <a:t> </a:t>
            </a:r>
            <a:r>
              <a:rPr kumimoji="1" lang="en-US" altLang="zh-TW" sz="2000" b="1" dirty="0" err="1">
                <a:solidFill>
                  <a:schemeClr val="accent1">
                    <a:lumMod val="25000"/>
                  </a:schemeClr>
                </a:solidFill>
              </a:rPr>
              <a:t>humanBeing</a:t>
            </a:r>
            <a:r>
              <a:rPr lang="en-US" altLang="zh-TW" sz="2000" dirty="0">
                <a:solidFill>
                  <a:srgbClr val="00B050"/>
                </a:solidFill>
              </a:rPr>
              <a:t> </a:t>
            </a:r>
            <a:r>
              <a:rPr lang="en-US" altLang="zh-TW" sz="2000" dirty="0"/>
              <a:t>{</a:t>
            </a:r>
          </a:p>
          <a:p>
            <a:pPr>
              <a:defRPr/>
            </a:pPr>
            <a:r>
              <a:rPr lang="en-US" altLang="zh-TW" sz="2000" dirty="0"/>
              <a:t>	      char name[10];</a:t>
            </a:r>
          </a:p>
          <a:p>
            <a:pPr>
              <a:defRPr/>
            </a:pPr>
            <a:r>
              <a:rPr lang="en-US" altLang="zh-TW" sz="2000" dirty="0"/>
              <a:t>	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age;</a:t>
            </a:r>
          </a:p>
          <a:p>
            <a:pPr>
              <a:defRPr/>
            </a:pPr>
            <a:r>
              <a:rPr lang="zh-TW" altLang="en-US" sz="2000" dirty="0"/>
              <a:t>	      </a:t>
            </a:r>
            <a:r>
              <a:rPr lang="en-US" altLang="zh-TW" sz="2000" dirty="0"/>
              <a:t>float salary;</a:t>
            </a:r>
          </a:p>
          <a:p>
            <a:pPr>
              <a:defRPr/>
            </a:pPr>
            <a:r>
              <a:rPr lang="en-US" altLang="zh-TW" sz="2000" dirty="0"/>
              <a:t>	      date dob;</a:t>
            </a:r>
          </a:p>
          <a:p>
            <a:pPr>
              <a:defRPr/>
            </a:pPr>
            <a:r>
              <a:rPr lang="en-US" altLang="zh-TW" sz="2000" dirty="0"/>
              <a:t>	      </a:t>
            </a:r>
            <a:r>
              <a:rPr kumimoji="1" lang="en-US" altLang="zh-TW" sz="2000" b="1" dirty="0" err="1">
                <a:solidFill>
                  <a:schemeClr val="accent1">
                    <a:lumMod val="25000"/>
                  </a:schemeClr>
                </a:solidFill>
              </a:rPr>
              <a:t>sexType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sexInfo</a:t>
            </a:r>
            <a:r>
              <a:rPr lang="en-US" altLang="zh-TW" sz="2000" dirty="0"/>
              <a:t>;</a:t>
            </a:r>
          </a:p>
          <a:p>
            <a:pPr>
              <a:defRPr/>
            </a:pPr>
            <a:r>
              <a:rPr lang="en-US" altLang="zh-TW" sz="2000" dirty="0"/>
              <a:t>	      };</a:t>
            </a:r>
          </a:p>
        </p:txBody>
      </p:sp>
      <p:sp>
        <p:nvSpPr>
          <p:cNvPr id="37890" name="矩形 6"/>
          <p:cNvSpPr>
            <a:spLocks noChangeArrowheads="1"/>
          </p:cNvSpPr>
          <p:nvPr/>
        </p:nvSpPr>
        <p:spPr bwMode="auto">
          <a:xfrm>
            <a:off x="1371600" y="4338200"/>
            <a:ext cx="5200650" cy="2133600"/>
          </a:xfrm>
          <a:prstGeom prst="rect">
            <a:avLst/>
          </a:prstGeom>
          <a:solidFill>
            <a:srgbClr val="D9D9D9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7891" name="矩形 5"/>
          <p:cNvSpPr>
            <a:spLocks noChangeArrowheads="1"/>
          </p:cNvSpPr>
          <p:nvPr/>
        </p:nvSpPr>
        <p:spPr bwMode="auto">
          <a:xfrm>
            <a:off x="1371600" y="2204600"/>
            <a:ext cx="5200650" cy="2133600"/>
          </a:xfrm>
          <a:prstGeom prst="rect">
            <a:avLst/>
          </a:prstGeom>
          <a:solidFill>
            <a:srgbClr val="D9D9D9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1D6375-0246-47EE-86D5-B53CF0AF3DAB}" type="slidenum">
              <a:rPr lang="zh-TW" altLang="en-US" smtClean="0"/>
              <a:pPr/>
              <a:t>35</a:t>
            </a:fld>
            <a:endParaRPr lang="en-US" altLang="zh-TW" smtClean="0"/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4301200" y="5415490"/>
            <a:ext cx="4325937" cy="120015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TW" sz="2400" b="1" dirty="0" err="1">
                <a:solidFill>
                  <a:schemeClr val="accent1">
                    <a:lumMod val="25000"/>
                  </a:schemeClr>
                </a:solidFill>
              </a:rPr>
              <a:t>humanBeing</a:t>
            </a:r>
            <a:r>
              <a:rPr lang="en-US" altLang="zh-TW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/>
              <a:t>person1, person2;</a:t>
            </a:r>
          </a:p>
          <a:p>
            <a:pPr>
              <a:defRPr/>
            </a:pPr>
            <a:r>
              <a:rPr lang="en-US" altLang="zh-TW" sz="2400" dirty="0"/>
              <a:t>person1.sexInfo.sex=male;</a:t>
            </a:r>
          </a:p>
          <a:p>
            <a:pPr>
              <a:defRPr/>
            </a:pPr>
            <a:r>
              <a:rPr lang="en-US" altLang="zh-TW" sz="2400" dirty="0"/>
              <a:t>person1.sexInfo.u.beard=FALSE;</a:t>
            </a:r>
          </a:p>
        </p:txBody>
      </p: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762000" y="171450"/>
            <a:ext cx="7310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4000" b="1" u="sng"/>
              <a:t>Unions in C</a:t>
            </a:r>
            <a:endParaRPr lang="zh-TW" altLang="en-US" sz="4000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8"/>
          <p:cNvSpPr>
            <a:spLocks noChangeArrowheads="1"/>
          </p:cNvSpPr>
          <p:nvPr/>
        </p:nvSpPr>
        <p:spPr bwMode="auto">
          <a:xfrm>
            <a:off x="936866" y="3295650"/>
            <a:ext cx="6157913" cy="3490913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143000" y="1619250"/>
            <a:ext cx="3733800" cy="140970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C2CC57-23F5-4BEE-8715-7A1F4A876473}" type="slidenum">
              <a:rPr lang="zh-TW" altLang="en-US" smtClean="0"/>
              <a:pPr/>
              <a:t>36</a:t>
            </a:fld>
            <a:endParaRPr lang="en-US" altLang="zh-TW" smtClean="0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704850" y="1181100"/>
            <a:ext cx="7467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>
              <a:buFont typeface="Monotype Sorts" pitchFamily="2" charset="2"/>
              <a:buChar char="r"/>
              <a:defRPr/>
            </a:pPr>
            <a:r>
              <a:rPr lang="en-US" altLang="zh-TW" sz="2400" dirty="0"/>
              <a:t> One or more of its components is a pointer to itself.</a:t>
            </a:r>
          </a:p>
          <a:p>
            <a:pPr lvl="1">
              <a:defRPr/>
            </a:pPr>
            <a:r>
              <a:rPr lang="en-US" altLang="zh-TW" sz="2400" dirty="0" err="1"/>
              <a:t>typedef</a:t>
            </a:r>
            <a:r>
              <a:rPr lang="en-US" altLang="zh-TW" sz="2400" dirty="0"/>
              <a:t>  </a:t>
            </a:r>
            <a:r>
              <a:rPr lang="en-US" altLang="zh-TW" sz="2400" dirty="0" err="1"/>
              <a:t>struct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39F51"/>
                </a:solidFill>
              </a:rPr>
              <a:t> </a:t>
            </a:r>
            <a:r>
              <a:rPr kumimoji="1" lang="en-US" altLang="zh-TW" sz="2400" b="1" dirty="0">
                <a:solidFill>
                  <a:schemeClr val="accent1">
                    <a:lumMod val="25000"/>
                  </a:schemeClr>
                </a:solidFill>
              </a:rPr>
              <a:t>list</a:t>
            </a:r>
            <a:r>
              <a:rPr lang="en-US" altLang="zh-TW" sz="2400" dirty="0"/>
              <a:t> {</a:t>
            </a:r>
          </a:p>
          <a:p>
            <a:pPr>
              <a:defRPr/>
            </a:pPr>
            <a:r>
              <a:rPr lang="en-US" altLang="zh-TW" sz="2400" dirty="0"/>
              <a:t>	char data;</a:t>
            </a:r>
          </a:p>
          <a:p>
            <a:pPr>
              <a:defRPr/>
            </a:pPr>
            <a:r>
              <a:rPr lang="en-US" altLang="zh-TW" sz="2400" dirty="0"/>
              <a:t>	</a:t>
            </a:r>
            <a:r>
              <a:rPr kumimoji="1" lang="en-US" altLang="zh-TW" sz="2400" b="1" dirty="0">
                <a:solidFill>
                  <a:schemeClr val="accent1">
                    <a:lumMod val="25000"/>
                  </a:schemeClr>
                </a:solidFill>
              </a:rPr>
              <a:t>list</a:t>
            </a:r>
            <a:r>
              <a:rPr lang="en-US" altLang="zh-TW" sz="2400" dirty="0"/>
              <a:t> *link;</a:t>
            </a:r>
          </a:p>
          <a:p>
            <a:pPr>
              <a:defRPr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}</a:t>
            </a:r>
            <a:endParaRPr lang="en-US" altLang="zh-TW" sz="2400" dirty="0"/>
          </a:p>
          <a:p>
            <a:pPr>
              <a:defRPr/>
            </a:pPr>
            <a:endParaRPr lang="en-US" altLang="zh-TW" sz="2400" dirty="0">
              <a:solidFill>
                <a:srgbClr val="039F51"/>
              </a:solidFill>
            </a:endParaRPr>
          </a:p>
          <a:p>
            <a:pPr>
              <a:defRPr/>
            </a:pPr>
            <a:r>
              <a:rPr lang="en-US" altLang="zh-TW" sz="2400" dirty="0" smtClean="0">
                <a:solidFill>
                  <a:srgbClr val="039F51"/>
                </a:solidFill>
              </a:rPr>
              <a:t>       </a:t>
            </a:r>
            <a:r>
              <a:rPr kumimoji="1" lang="en-US" altLang="zh-TW" sz="2400" b="1" dirty="0" smtClean="0">
                <a:solidFill>
                  <a:schemeClr val="accent1">
                    <a:lumMod val="25000"/>
                  </a:schemeClr>
                </a:solidFill>
              </a:rPr>
              <a:t>list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item1, item2, item3;</a:t>
            </a:r>
          </a:p>
          <a:p>
            <a:pPr>
              <a:defRPr/>
            </a:pPr>
            <a:r>
              <a:rPr lang="en-US" altLang="zh-TW" sz="2400" dirty="0" smtClean="0"/>
              <a:t>       item1.data</a:t>
            </a:r>
            <a:r>
              <a:rPr lang="en-US" altLang="zh-TW" sz="2400" dirty="0"/>
              <a:t>=‘a’;</a:t>
            </a:r>
          </a:p>
          <a:p>
            <a:pPr>
              <a:defRPr/>
            </a:pPr>
            <a:r>
              <a:rPr lang="en-US" altLang="zh-TW" sz="2400" dirty="0" smtClean="0"/>
              <a:t>       item2.data</a:t>
            </a:r>
            <a:r>
              <a:rPr lang="en-US" altLang="zh-TW" sz="2400" dirty="0"/>
              <a:t>=‘b’;</a:t>
            </a:r>
          </a:p>
          <a:p>
            <a:pPr>
              <a:defRPr/>
            </a:pPr>
            <a:r>
              <a:rPr lang="en-US" altLang="zh-TW" sz="2400" dirty="0" smtClean="0"/>
              <a:t>       item3.data</a:t>
            </a:r>
            <a:r>
              <a:rPr lang="en-US" altLang="zh-TW" sz="2400" dirty="0"/>
              <a:t>=‘c’;</a:t>
            </a:r>
          </a:p>
          <a:p>
            <a:pPr>
              <a:defRPr/>
            </a:pPr>
            <a:r>
              <a:rPr lang="en-US" altLang="zh-TW" sz="2400" dirty="0" smtClean="0"/>
              <a:t>       item1.link </a:t>
            </a:r>
            <a:r>
              <a:rPr lang="en-US" altLang="zh-TW" sz="2400" dirty="0"/>
              <a:t>= item2.link = item3.link = NULL;</a:t>
            </a:r>
          </a:p>
          <a:p>
            <a:pPr>
              <a:defRPr/>
            </a:pPr>
            <a:endParaRPr lang="en-US" altLang="zh-TW" sz="2400" dirty="0"/>
          </a:p>
          <a:p>
            <a:pPr>
              <a:defRPr/>
            </a:pPr>
            <a:r>
              <a:rPr lang="en-US" altLang="zh-TW" sz="2400" dirty="0" smtClean="0"/>
              <a:t>       /* </a:t>
            </a:r>
            <a:r>
              <a:rPr lang="en-US" altLang="zh-TW" sz="2400" dirty="0"/>
              <a:t>Construct a list with three nodes */</a:t>
            </a:r>
          </a:p>
          <a:p>
            <a:pPr>
              <a:defRPr/>
            </a:pPr>
            <a:r>
              <a:rPr lang="en-US" altLang="zh-TW" sz="2400" dirty="0" smtClean="0"/>
              <a:t>       item1.link</a:t>
            </a:r>
            <a:r>
              <a:rPr lang="en-US" altLang="zh-TW" sz="2400" dirty="0"/>
              <a:t>=&amp;item2;</a:t>
            </a:r>
          </a:p>
          <a:p>
            <a:pPr>
              <a:defRPr/>
            </a:pPr>
            <a:r>
              <a:rPr lang="en-US" altLang="zh-TW" sz="2400" dirty="0" smtClean="0"/>
              <a:t>       item2.link</a:t>
            </a:r>
            <a:r>
              <a:rPr lang="en-US" altLang="zh-TW" sz="2400" dirty="0"/>
              <a:t>=&amp;item3;</a:t>
            </a:r>
            <a:endParaRPr lang="zh-TW" altLang="zh-TW" sz="2400" dirty="0"/>
          </a:p>
        </p:txBody>
      </p:sp>
      <p:grpSp>
        <p:nvGrpSpPr>
          <p:cNvPr id="38918" name="Group 24"/>
          <p:cNvGrpSpPr>
            <a:grpSpLocks/>
          </p:cNvGrpSpPr>
          <p:nvPr/>
        </p:nvGrpSpPr>
        <p:grpSpPr bwMode="auto">
          <a:xfrm>
            <a:off x="5170488" y="2157413"/>
            <a:ext cx="3352800" cy="457200"/>
            <a:chOff x="3245" y="3819"/>
            <a:chExt cx="2112" cy="288"/>
          </a:xfrm>
        </p:grpSpPr>
        <p:sp>
          <p:nvSpPr>
            <p:cNvPr id="38920" name="Rectangle 12"/>
            <p:cNvSpPr>
              <a:spLocks noChangeArrowheads="1"/>
            </p:cNvSpPr>
            <p:nvPr/>
          </p:nvSpPr>
          <p:spPr bwMode="auto">
            <a:xfrm>
              <a:off x="3245" y="3841"/>
              <a:ext cx="576" cy="2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1" name="Rectangle 13"/>
            <p:cNvSpPr>
              <a:spLocks noChangeArrowheads="1"/>
            </p:cNvSpPr>
            <p:nvPr/>
          </p:nvSpPr>
          <p:spPr bwMode="auto">
            <a:xfrm>
              <a:off x="4013" y="3841"/>
              <a:ext cx="576" cy="2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2" name="Rectangle 14"/>
            <p:cNvSpPr>
              <a:spLocks noChangeArrowheads="1"/>
            </p:cNvSpPr>
            <p:nvPr/>
          </p:nvSpPr>
          <p:spPr bwMode="auto">
            <a:xfrm>
              <a:off x="4781" y="3841"/>
              <a:ext cx="576" cy="2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3" name="Line 15"/>
            <p:cNvSpPr>
              <a:spLocks noChangeShapeType="1"/>
            </p:cNvSpPr>
            <p:nvPr/>
          </p:nvSpPr>
          <p:spPr bwMode="auto">
            <a:xfrm>
              <a:off x="5069" y="3841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4" name="Line 16"/>
            <p:cNvSpPr>
              <a:spLocks noChangeShapeType="1"/>
            </p:cNvSpPr>
            <p:nvPr/>
          </p:nvSpPr>
          <p:spPr bwMode="auto">
            <a:xfrm>
              <a:off x="3708" y="3985"/>
              <a:ext cx="2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5" name="Line 17"/>
            <p:cNvSpPr>
              <a:spLocks noChangeShapeType="1"/>
            </p:cNvSpPr>
            <p:nvPr/>
          </p:nvSpPr>
          <p:spPr bwMode="auto">
            <a:xfrm>
              <a:off x="4440" y="3985"/>
              <a:ext cx="3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6" name="Line 18"/>
            <p:cNvSpPr>
              <a:spLocks noChangeShapeType="1"/>
            </p:cNvSpPr>
            <p:nvPr/>
          </p:nvSpPr>
          <p:spPr bwMode="auto">
            <a:xfrm flipH="1">
              <a:off x="5069" y="3841"/>
              <a:ext cx="288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7" name="Text Box 19"/>
            <p:cNvSpPr txBox="1">
              <a:spLocks noChangeArrowheads="1"/>
            </p:cNvSpPr>
            <p:nvPr/>
          </p:nvSpPr>
          <p:spPr bwMode="auto">
            <a:xfrm>
              <a:off x="3331" y="3819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a</a:t>
              </a:r>
            </a:p>
          </p:txBody>
        </p:sp>
        <p:sp>
          <p:nvSpPr>
            <p:cNvPr id="38928" name="Text Box 20"/>
            <p:cNvSpPr txBox="1">
              <a:spLocks noChangeArrowheads="1"/>
            </p:cNvSpPr>
            <p:nvPr/>
          </p:nvSpPr>
          <p:spPr bwMode="auto">
            <a:xfrm>
              <a:off x="4099" y="38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b</a:t>
              </a:r>
            </a:p>
          </p:txBody>
        </p:sp>
        <p:sp>
          <p:nvSpPr>
            <p:cNvPr id="38929" name="Text Box 21"/>
            <p:cNvSpPr txBox="1">
              <a:spLocks noChangeArrowheads="1"/>
            </p:cNvSpPr>
            <p:nvPr/>
          </p:nvSpPr>
          <p:spPr bwMode="auto">
            <a:xfrm>
              <a:off x="4867" y="3819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c</a:t>
              </a:r>
            </a:p>
          </p:txBody>
        </p:sp>
        <p:sp>
          <p:nvSpPr>
            <p:cNvPr id="38930" name="Line 22"/>
            <p:cNvSpPr>
              <a:spLocks noChangeShapeType="1"/>
            </p:cNvSpPr>
            <p:nvPr/>
          </p:nvSpPr>
          <p:spPr bwMode="auto">
            <a:xfrm>
              <a:off x="4311" y="3841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1" name="Line 23"/>
            <p:cNvSpPr>
              <a:spLocks noChangeShapeType="1"/>
            </p:cNvSpPr>
            <p:nvPr/>
          </p:nvSpPr>
          <p:spPr bwMode="auto">
            <a:xfrm>
              <a:off x="3532" y="3841"/>
              <a:ext cx="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8919" name="Text Box 25"/>
          <p:cNvSpPr txBox="1">
            <a:spLocks noChangeArrowheads="1"/>
          </p:cNvSpPr>
          <p:nvPr/>
        </p:nvSpPr>
        <p:spPr bwMode="auto">
          <a:xfrm>
            <a:off x="781050" y="419100"/>
            <a:ext cx="7353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 u="sng"/>
              <a:t>Self-Referential Structures</a:t>
            </a:r>
            <a:endParaRPr lang="zh-TW" altLang="en-US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890860-BC0D-471A-A868-60AB51BB1F95}" type="slidenum">
              <a:rPr lang="zh-TW" altLang="en-US" smtClean="0"/>
              <a:pPr/>
              <a:t>37</a:t>
            </a:fld>
            <a:endParaRPr lang="en-US" altLang="zh-TW" smtClean="0"/>
          </a:p>
        </p:txBody>
      </p:sp>
      <p:sp>
        <p:nvSpPr>
          <p:cNvPr id="39939" name="Text Box 1026"/>
          <p:cNvSpPr txBox="1">
            <a:spLocks noChangeArrowheads="1"/>
          </p:cNvSpPr>
          <p:nvPr/>
        </p:nvSpPr>
        <p:spPr bwMode="auto">
          <a:xfrm>
            <a:off x="2111375" y="1552575"/>
            <a:ext cx="4679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TW" altLang="en-US" sz="3200"/>
          </a:p>
        </p:txBody>
      </p:sp>
      <p:sp>
        <p:nvSpPr>
          <p:cNvPr id="38916" name="Text Box 1027"/>
          <p:cNvSpPr txBox="1">
            <a:spLocks noChangeArrowheads="1"/>
          </p:cNvSpPr>
          <p:nvPr/>
        </p:nvSpPr>
        <p:spPr bwMode="auto">
          <a:xfrm>
            <a:off x="372488" y="1305050"/>
            <a:ext cx="868838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itchFamily="2" charset="2"/>
              <a:buChar char="q"/>
              <a:defRPr/>
            </a:pPr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FF0000"/>
                </a:solidFill>
              </a:rPr>
              <a:t>ordered 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有序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or </a:t>
            </a:r>
            <a:r>
              <a:rPr lang="en-US" altLang="zh-TW" sz="2400" dirty="0">
                <a:solidFill>
                  <a:srgbClr val="FF0000"/>
                </a:solidFill>
              </a:rPr>
              <a:t>linear list 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線性串列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</a:p>
          <a:p>
            <a:pPr marL="808038" lvl="1" indent="-350838"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TW" sz="2000" dirty="0" smtClean="0"/>
              <a:t>(</a:t>
            </a:r>
            <a:r>
              <a:rPr lang="en-US" altLang="zh-TW" sz="2000" dirty="0"/>
              <a:t>item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, item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, item</a:t>
            </a:r>
            <a:r>
              <a:rPr lang="en-US" altLang="zh-TW" sz="2000" baseline="-25000" dirty="0"/>
              <a:t>3</a:t>
            </a:r>
            <a:r>
              <a:rPr lang="en-US" altLang="zh-TW" sz="2000" dirty="0"/>
              <a:t>, …, </a:t>
            </a:r>
            <a:r>
              <a:rPr lang="en-US" altLang="zh-TW" sz="2000" dirty="0" err="1"/>
              <a:t>item</a:t>
            </a:r>
            <a:r>
              <a:rPr lang="en-US" altLang="zh-TW" sz="2000" baseline="-25000" dirty="0" err="1"/>
              <a:t>n</a:t>
            </a:r>
            <a:r>
              <a:rPr lang="en-US" altLang="zh-TW" sz="2000" dirty="0"/>
              <a:t>)</a:t>
            </a:r>
          </a:p>
          <a:p>
            <a:pPr marL="808038" lvl="1" indent="-350838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TW" sz="2000" dirty="0" smtClean="0"/>
              <a:t>For Examples</a:t>
            </a:r>
            <a:endParaRPr lang="en-US" altLang="zh-TW" sz="2000" dirty="0"/>
          </a:p>
          <a:p>
            <a:pPr marL="1258888" lvl="2" indent="-344488">
              <a:buFont typeface="Wingdings" panose="05000000000000000000" pitchFamily="2" charset="2"/>
              <a:buChar char="ü"/>
              <a:defRPr/>
            </a:pPr>
            <a:r>
              <a:rPr kumimoji="1" lang="en-US" altLang="zh-TW" sz="2000" dirty="0" smtClean="0"/>
              <a:t>(</a:t>
            </a:r>
            <a:r>
              <a:rPr kumimoji="1" lang="en-US" altLang="zh-TW" sz="2000" dirty="0"/>
              <a:t>Sunday,  Monday, Tuesday,  Wednesday,  Thursday,  Friday, Saturday)</a:t>
            </a:r>
          </a:p>
          <a:p>
            <a:pPr marL="1257300" lvl="2" indent="-342900" eaLnBrk="1" hangingPunct="1">
              <a:buFont typeface="Wingdings" panose="05000000000000000000" pitchFamily="2" charset="2"/>
              <a:buChar char="ü"/>
              <a:defRPr/>
            </a:pPr>
            <a:r>
              <a:rPr kumimoji="1" lang="en-US" altLang="zh-TW" sz="20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kumimoji="1" lang="zh-TW" altLang="en-US" sz="2000" dirty="0">
                <a:latin typeface="標楷體" pitchFamily="65" charset="-120"/>
                <a:ea typeface="標楷體" pitchFamily="65" charset="-120"/>
              </a:rPr>
              <a:t>甲, 乙, 丙, 丁)</a:t>
            </a:r>
          </a:p>
          <a:p>
            <a:pPr marL="361950" indent="-361950" eaLnBrk="1" hangingPunct="1"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kumimoji="1" lang="en-US" altLang="zh-TW" sz="2800" dirty="0"/>
              <a:t> </a:t>
            </a:r>
            <a:r>
              <a:rPr kumimoji="1" lang="en-US" altLang="zh-TW" sz="2400" dirty="0"/>
              <a:t>Operations on lists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altLang="zh-TW" sz="2000" i="1" dirty="0">
                <a:solidFill>
                  <a:srgbClr val="FF0000"/>
                </a:solidFill>
              </a:rPr>
              <a:t> Finding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the length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altLang="zh-TW" sz="2000" i="1" dirty="0">
                <a:solidFill>
                  <a:srgbClr val="FF0000"/>
                </a:solidFill>
              </a:rPr>
              <a:t> Reading</a:t>
            </a:r>
            <a:r>
              <a:rPr lang="en-US" altLang="zh-TW" sz="2000" dirty="0"/>
              <a:t> the items 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altLang="zh-TW" sz="2000" i="1" dirty="0">
                <a:solidFill>
                  <a:srgbClr val="FF0000"/>
                </a:solidFill>
              </a:rPr>
              <a:t> Retrieving</a:t>
            </a:r>
            <a:r>
              <a:rPr lang="en-US" altLang="zh-TW" sz="2000" dirty="0"/>
              <a:t> the </a:t>
            </a:r>
            <a:r>
              <a:rPr lang="en-US" altLang="zh-TW" sz="2000" i="1" dirty="0" err="1"/>
              <a:t>i</a:t>
            </a:r>
            <a:r>
              <a:rPr lang="en-US" altLang="zh-TW" sz="2000" dirty="0" err="1"/>
              <a:t>th</a:t>
            </a:r>
            <a:r>
              <a:rPr lang="en-US" altLang="zh-TW" sz="2000" dirty="0"/>
              <a:t> element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altLang="zh-TW" sz="2000" i="1" dirty="0">
                <a:solidFill>
                  <a:srgbClr val="FF0000"/>
                </a:solidFill>
              </a:rPr>
              <a:t> Replacing</a:t>
            </a:r>
            <a:r>
              <a:rPr lang="en-US" altLang="zh-TW" sz="2000" dirty="0"/>
              <a:t> the </a:t>
            </a:r>
            <a:r>
              <a:rPr lang="en-US" altLang="zh-TW" sz="2000" i="1" dirty="0" err="1"/>
              <a:t>i</a:t>
            </a:r>
            <a:r>
              <a:rPr lang="en-US" altLang="zh-TW" sz="2000" dirty="0" err="1"/>
              <a:t>th</a:t>
            </a:r>
            <a:r>
              <a:rPr lang="en-US" altLang="zh-TW" sz="2000" dirty="0"/>
              <a:t> element 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altLang="zh-TW" sz="2000" i="1" dirty="0">
                <a:solidFill>
                  <a:srgbClr val="FF0000"/>
                </a:solidFill>
              </a:rPr>
              <a:t> Inserting</a:t>
            </a:r>
            <a:r>
              <a:rPr lang="en-US" altLang="zh-TW" sz="2000" dirty="0"/>
              <a:t> a new element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altLang="zh-TW" sz="2000" i="1" dirty="0">
                <a:solidFill>
                  <a:srgbClr val="FF0000"/>
                </a:solidFill>
              </a:rPr>
              <a:t> Deleting</a:t>
            </a:r>
            <a:r>
              <a:rPr lang="en-US" altLang="zh-TW" sz="2000" dirty="0"/>
              <a:t> the element</a:t>
            </a:r>
          </a:p>
          <a:p>
            <a:pPr marL="361950" indent="-361950"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en-US" altLang="zh-TW" sz="2800" dirty="0"/>
              <a:t> </a:t>
            </a:r>
            <a:r>
              <a:rPr lang="en-US" altLang="zh-TW" sz="2400" dirty="0"/>
              <a:t>Implementation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TW" sz="2000" dirty="0"/>
              <a:t> sequential vs. </a:t>
            </a:r>
            <a:r>
              <a:rPr lang="en-US" altLang="zh-TW" sz="2000" dirty="0" err="1"/>
              <a:t>nonsequential</a:t>
            </a:r>
            <a:r>
              <a:rPr lang="en-US" altLang="zh-TW" sz="2000" dirty="0"/>
              <a:t> mapping </a:t>
            </a:r>
            <a:endParaRPr kumimoji="1" lang="zh-TW" altLang="zh-TW" sz="2000" dirty="0"/>
          </a:p>
        </p:txBody>
      </p:sp>
      <p:sp>
        <p:nvSpPr>
          <p:cNvPr id="39941" name="Text Box 1028"/>
          <p:cNvSpPr txBox="1">
            <a:spLocks noChangeArrowheads="1"/>
          </p:cNvSpPr>
          <p:nvPr/>
        </p:nvSpPr>
        <p:spPr bwMode="auto">
          <a:xfrm>
            <a:off x="874713" y="228600"/>
            <a:ext cx="77168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b="1" u="sng"/>
              <a:t>Ordered or Linear Lists</a:t>
            </a:r>
            <a:endParaRPr kumimoji="1" lang="zh-TW" altLang="en-US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276350" y="3676650"/>
            <a:ext cx="7219950" cy="222885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096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DFED3D-B36B-4699-B4D5-9C044BF6C8C7}" type="slidenum">
              <a:rPr lang="zh-TW" altLang="en-US" smtClean="0"/>
              <a:pPr/>
              <a:t>38</a:t>
            </a:fld>
            <a:endParaRPr lang="en-US" altLang="zh-TW" smtClean="0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5000" y="1062038"/>
            <a:ext cx="7880350" cy="637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/>
              <a:t>A(x) = 3x</a:t>
            </a:r>
            <a:r>
              <a:rPr lang="en-US" altLang="zh-TW" sz="2400" baseline="30000" dirty="0"/>
              <a:t>20</a:t>
            </a:r>
            <a:r>
              <a:rPr lang="en-US" altLang="zh-TW" sz="2400" dirty="0"/>
              <a:t> + 2x</a:t>
            </a:r>
            <a:r>
              <a:rPr lang="en-US" altLang="zh-TW" sz="2400" baseline="30000" dirty="0"/>
              <a:t>5</a:t>
            </a:r>
            <a:r>
              <a:rPr lang="en-US" altLang="zh-TW" sz="2400" dirty="0"/>
              <a:t> + 4</a:t>
            </a:r>
          </a:p>
          <a:p>
            <a:pPr>
              <a:defRPr/>
            </a:pPr>
            <a:r>
              <a:rPr lang="en-US" altLang="zh-TW" sz="2400" dirty="0"/>
              <a:t>A(x) = </a:t>
            </a:r>
            <a:r>
              <a:rPr lang="en-US" altLang="zh-TW" sz="2400" dirty="0">
                <a:sym typeface="Symbol (AS)" pitchFamily="18" charset="2"/>
              </a:rPr>
              <a:t></a:t>
            </a:r>
            <a:r>
              <a:rPr lang="en-US" altLang="zh-TW" sz="2400" dirty="0" err="1">
                <a:sym typeface="Symbol (AS)" pitchFamily="18" charset="2"/>
              </a:rPr>
              <a:t>a</a:t>
            </a:r>
            <a:r>
              <a:rPr lang="en-US" altLang="zh-TW" sz="2400" i="1" baseline="-25000" dirty="0" err="1">
                <a:sym typeface="Symbol (AS)" pitchFamily="18" charset="2"/>
              </a:rPr>
              <a:t>i</a:t>
            </a:r>
            <a:r>
              <a:rPr lang="en-US" altLang="zh-TW" sz="2400" dirty="0" err="1">
                <a:sym typeface="Symbol (AS)" pitchFamily="18" charset="2"/>
              </a:rPr>
              <a:t>x</a:t>
            </a:r>
            <a:r>
              <a:rPr lang="en-US" altLang="zh-TW" sz="2400" i="1" baseline="30000" dirty="0" err="1">
                <a:sym typeface="Symbol (AS)" pitchFamily="18" charset="2"/>
              </a:rPr>
              <a:t>i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  where </a:t>
            </a:r>
            <a:r>
              <a:rPr lang="en-US" altLang="zh-TW" sz="2400" dirty="0"/>
              <a:t>x is the variable, </a:t>
            </a:r>
            <a:r>
              <a:rPr lang="en-US" altLang="zh-TW" sz="2400" dirty="0" err="1">
                <a:sym typeface="Symbol (AS)" pitchFamily="18" charset="2"/>
              </a:rPr>
              <a:t>a</a:t>
            </a:r>
            <a:r>
              <a:rPr lang="en-US" altLang="zh-TW" sz="2400" i="1" baseline="-25000" dirty="0" err="1">
                <a:sym typeface="Symbol (AS)" pitchFamily="18" charset="2"/>
              </a:rPr>
              <a:t>i</a:t>
            </a:r>
            <a:r>
              <a:rPr lang="en-US" altLang="zh-TW" sz="2400" dirty="0"/>
              <a:t> is the coefficient, </a:t>
            </a:r>
            <a:br>
              <a:rPr lang="en-US" altLang="zh-TW" sz="2400" dirty="0"/>
            </a:br>
            <a:r>
              <a:rPr lang="en-US" altLang="zh-TW" sz="2400" dirty="0"/>
              <a:t>                                and 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 is the exponent </a:t>
            </a:r>
          </a:p>
          <a:p>
            <a:pPr>
              <a:defRPr/>
            </a:pPr>
            <a:endParaRPr lang="en-US" altLang="zh-TW" sz="2400" dirty="0"/>
          </a:p>
          <a:p>
            <a:pPr>
              <a:defRPr/>
            </a:pPr>
            <a:r>
              <a:rPr lang="en-US" altLang="zh-TW" sz="2400" dirty="0"/>
              <a:t>A(x) + B(x) = </a:t>
            </a:r>
            <a:r>
              <a:rPr lang="en-US" altLang="zh-TW" sz="2400" dirty="0">
                <a:sym typeface="Symbol (AS)" pitchFamily="18" charset="2"/>
              </a:rPr>
              <a:t>(</a:t>
            </a:r>
            <a:r>
              <a:rPr lang="en-US" altLang="zh-TW" sz="2400" dirty="0" err="1">
                <a:sym typeface="Symbol (AS)" pitchFamily="18" charset="2"/>
              </a:rPr>
              <a:t>a</a:t>
            </a:r>
            <a:r>
              <a:rPr lang="en-US" altLang="zh-TW" sz="2400" i="1" baseline="-25000" dirty="0" err="1">
                <a:sym typeface="Symbol (AS)" pitchFamily="18" charset="2"/>
              </a:rPr>
              <a:t>i</a:t>
            </a:r>
            <a:r>
              <a:rPr lang="en-US" altLang="zh-TW" sz="2400" i="1" baseline="-25000" dirty="0">
                <a:sym typeface="Symbol (AS)" pitchFamily="18" charset="2"/>
              </a:rPr>
              <a:t> </a:t>
            </a:r>
            <a:r>
              <a:rPr lang="en-US" altLang="zh-TW" sz="2400" i="1" dirty="0">
                <a:sym typeface="Symbol (AS)" pitchFamily="18" charset="2"/>
              </a:rPr>
              <a:t>+ </a:t>
            </a:r>
            <a:r>
              <a:rPr lang="en-US" altLang="zh-TW" sz="2400" dirty="0">
                <a:sym typeface="Symbol (AS)" pitchFamily="18" charset="2"/>
              </a:rPr>
              <a:t>b</a:t>
            </a:r>
            <a:r>
              <a:rPr lang="en-US" altLang="zh-TW" sz="2400" i="1" baseline="-25000" dirty="0">
                <a:sym typeface="Symbol (AS)" pitchFamily="18" charset="2"/>
              </a:rPr>
              <a:t>i</a:t>
            </a:r>
            <a:r>
              <a:rPr lang="en-US" altLang="zh-TW" sz="2400" dirty="0">
                <a:sym typeface="Symbol (AS)" pitchFamily="18" charset="2"/>
              </a:rPr>
              <a:t>)x</a:t>
            </a:r>
            <a:r>
              <a:rPr lang="en-US" altLang="zh-TW" sz="2400" i="1" baseline="30000" dirty="0">
                <a:sym typeface="Symbol (AS)" pitchFamily="18" charset="2"/>
              </a:rPr>
              <a:t>i</a:t>
            </a:r>
          </a:p>
          <a:p>
            <a:pPr>
              <a:defRPr/>
            </a:pPr>
            <a:endParaRPr lang="en-US" altLang="zh-TW" sz="2400" dirty="0"/>
          </a:p>
          <a:p>
            <a:pPr marL="361950" indent="-361950">
              <a:buFont typeface="Wingdings" pitchFamily="2" charset="2"/>
              <a:buChar char="q"/>
              <a:defRPr/>
            </a:pPr>
            <a:r>
              <a:rPr lang="en-US" altLang="zh-TW" sz="2400" dirty="0"/>
              <a:t> Representation  I </a:t>
            </a:r>
          </a:p>
          <a:p>
            <a:pPr>
              <a:defRPr/>
            </a:pPr>
            <a:r>
              <a:rPr lang="en-US" altLang="zh-TW" sz="2400" dirty="0"/>
              <a:t>          #define MAX_DEGREE 101 </a:t>
            </a:r>
            <a:r>
              <a:rPr lang="en-US" altLang="zh-TW" sz="1800" dirty="0"/>
              <a:t>/* Max degree of polynomial + 1 */</a:t>
            </a:r>
          </a:p>
          <a:p>
            <a:pPr>
              <a:defRPr/>
            </a:pPr>
            <a:r>
              <a:rPr lang="en-US" altLang="zh-TW" sz="2400" dirty="0"/>
              <a:t>          </a:t>
            </a:r>
            <a:r>
              <a:rPr lang="en-US" altLang="zh-TW" sz="2400" dirty="0" err="1"/>
              <a:t>typedef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struct</a:t>
            </a:r>
            <a:r>
              <a:rPr lang="en-US" altLang="zh-TW" sz="2400" dirty="0"/>
              <a:t> {</a:t>
            </a:r>
          </a:p>
          <a:p>
            <a:pPr>
              <a:defRPr/>
            </a:pPr>
            <a:r>
              <a:rPr lang="en-US" altLang="zh-TW" sz="2400" dirty="0"/>
              <a:t>	     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degree;</a:t>
            </a:r>
          </a:p>
          <a:p>
            <a:pPr>
              <a:defRPr/>
            </a:pPr>
            <a:r>
              <a:rPr lang="en-US" altLang="zh-TW" sz="2400" dirty="0"/>
              <a:t>	        float </a:t>
            </a:r>
            <a:r>
              <a:rPr lang="en-US" altLang="zh-TW" sz="2400" dirty="0" err="1"/>
              <a:t>coef</a:t>
            </a:r>
            <a:r>
              <a:rPr lang="en-US" altLang="zh-TW" sz="2400" dirty="0"/>
              <a:t>[MAX_DEGREE];</a:t>
            </a:r>
          </a:p>
          <a:p>
            <a:pPr>
              <a:defRPr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 } </a:t>
            </a:r>
            <a:r>
              <a:rPr kumimoji="1" lang="en-US" altLang="zh-TW" sz="2400" b="1" dirty="0">
                <a:solidFill>
                  <a:schemeClr val="accent1">
                    <a:lumMod val="25000"/>
                  </a:schemeClr>
                </a:solidFill>
              </a:rPr>
              <a:t>polynomial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         </a:t>
            </a:r>
            <a:r>
              <a:rPr lang="en-US" altLang="zh-TW" sz="2400" dirty="0" smtClean="0"/>
              <a:t> </a:t>
            </a:r>
            <a:r>
              <a:rPr kumimoji="1" lang="en-US" altLang="zh-TW" sz="2400" b="1" dirty="0" smtClean="0">
                <a:solidFill>
                  <a:schemeClr val="accent1">
                    <a:lumMod val="25000"/>
                  </a:schemeClr>
                </a:solidFill>
              </a:rPr>
              <a:t>polynomial</a:t>
            </a:r>
            <a:r>
              <a:rPr lang="en-US" altLang="zh-TW" sz="2400" dirty="0" smtClean="0"/>
              <a:t>  </a:t>
            </a:r>
            <a:r>
              <a:rPr lang="en-US" altLang="zh-TW" sz="2400" dirty="0"/>
              <a:t>a;</a:t>
            </a:r>
          </a:p>
          <a:p>
            <a:pPr>
              <a:defRPr/>
            </a:pPr>
            <a:r>
              <a:rPr lang="en-US" altLang="zh-TW" sz="2400" dirty="0"/>
              <a:t>         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a.degree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n;</a:t>
            </a:r>
          </a:p>
          <a:p>
            <a:pPr>
              <a:defRPr/>
            </a:pPr>
            <a:r>
              <a:rPr lang="en-US" altLang="zh-TW" sz="2400" dirty="0"/>
              <a:t>         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a.coef</a:t>
            </a:r>
            <a:r>
              <a:rPr lang="en-US" altLang="zh-TW" sz="2400" dirty="0" smtClean="0"/>
              <a:t>[</a:t>
            </a:r>
            <a:r>
              <a:rPr lang="en-US" altLang="zh-TW" sz="2400" dirty="0" err="1" smtClean="0"/>
              <a:t>i</a:t>
            </a:r>
            <a:r>
              <a:rPr lang="en-US" altLang="zh-TW" sz="2400" dirty="0"/>
              <a:t>] = a</a:t>
            </a:r>
            <a:r>
              <a:rPr lang="en-US" altLang="zh-TW" sz="2400" i="1" baseline="-25000" dirty="0"/>
              <a:t>n-</a:t>
            </a:r>
            <a:r>
              <a:rPr lang="en-US" altLang="zh-TW" sz="2400" i="1" baseline="-25000" dirty="0" err="1"/>
              <a:t>i</a:t>
            </a:r>
            <a:r>
              <a:rPr lang="en-US" altLang="zh-TW" sz="2400" dirty="0"/>
              <a:t>,  0 ≦ 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 ≦ </a:t>
            </a:r>
            <a:r>
              <a:rPr lang="en-US" altLang="zh-TW" sz="2400" i="1" dirty="0"/>
              <a:t>n</a:t>
            </a:r>
          </a:p>
          <a:p>
            <a:pPr>
              <a:defRPr/>
            </a:pPr>
            <a:r>
              <a:rPr lang="en-US" altLang="zh-TW" sz="2400" dirty="0"/>
              <a:t>       </a:t>
            </a:r>
            <a:br>
              <a:rPr lang="en-US" altLang="zh-TW" sz="2400" dirty="0"/>
            </a:br>
            <a:endParaRPr lang="en-US" altLang="zh-TW" sz="2400" dirty="0"/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1744663" y="171450"/>
            <a:ext cx="59134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b="1" u="sng"/>
              <a:t>Polynomial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A85845-BE46-409E-A55F-C126AACB7391}" type="slidenum">
              <a:rPr lang="zh-TW" altLang="en-US" smtClean="0"/>
              <a:pPr/>
              <a:t>39</a:t>
            </a:fld>
            <a:endParaRPr lang="en-US" altLang="zh-TW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373063" y="704850"/>
            <a:ext cx="8313737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altLang="zh-TW" sz="1800" b="1" dirty="0"/>
              <a:t>ADT </a:t>
            </a:r>
            <a:r>
              <a:rPr lang="pt-BR" altLang="zh-TW" sz="1800" i="1" dirty="0">
                <a:solidFill>
                  <a:srgbClr val="00B050"/>
                </a:solidFill>
              </a:rPr>
              <a:t>Polynomial</a:t>
            </a:r>
            <a:r>
              <a:rPr lang="pt-BR" altLang="zh-TW" sz="1800" i="1" dirty="0"/>
              <a:t> is</a:t>
            </a:r>
            <a:endParaRPr lang="zh-TW" altLang="zh-TW" sz="1800" dirty="0"/>
          </a:p>
          <a:p>
            <a:pPr marL="895350" indent="-895350">
              <a:defRPr/>
            </a:pPr>
            <a:r>
              <a:rPr lang="en-US" altLang="zh-TW" sz="1800" b="1" dirty="0">
                <a:solidFill>
                  <a:srgbClr val="FF0000"/>
                </a:solidFill>
              </a:rPr>
              <a:t>    objects</a:t>
            </a:r>
            <a:r>
              <a:rPr lang="zh-TW" altLang="zh-TW" sz="1800" b="1" dirty="0"/>
              <a:t>：</a:t>
            </a:r>
            <a:r>
              <a:rPr lang="zh-TW" altLang="zh-TW" sz="1800" dirty="0"/>
              <a:t> </a:t>
            </a:r>
            <a:r>
              <a:rPr lang="pt-BR" altLang="zh-TW" sz="1800" i="1" dirty="0"/>
              <a:t>p</a:t>
            </a:r>
            <a:r>
              <a:rPr lang="pt-BR" altLang="zh-TW" sz="1800" dirty="0"/>
              <a:t>(</a:t>
            </a:r>
            <a:r>
              <a:rPr lang="pt-BR" altLang="zh-TW" sz="1800" i="1" dirty="0"/>
              <a:t>x</a:t>
            </a:r>
            <a:r>
              <a:rPr lang="pt-BR" altLang="zh-TW" sz="1800" dirty="0"/>
              <a:t>) </a:t>
            </a:r>
            <a:r>
              <a:rPr lang="zh-TW" altLang="zh-TW" sz="1800" dirty="0"/>
              <a:t>＝ </a:t>
            </a:r>
            <a:r>
              <a:rPr lang="pt-BR" altLang="zh-TW" sz="1800" i="1" dirty="0"/>
              <a:t>a</a:t>
            </a:r>
            <a:r>
              <a:rPr lang="pt-BR" altLang="zh-TW" sz="1800" baseline="-25000" dirty="0"/>
              <a:t>1</a:t>
            </a:r>
            <a:r>
              <a:rPr lang="pt-BR" altLang="zh-TW" sz="1800" i="1" dirty="0"/>
              <a:t>x</a:t>
            </a:r>
            <a:r>
              <a:rPr lang="pt-BR" altLang="zh-TW" sz="1800" i="1" baseline="30000" dirty="0"/>
              <a:t>e</a:t>
            </a:r>
            <a:r>
              <a:rPr lang="pt-BR" altLang="zh-TW" sz="1800" baseline="30000" dirty="0"/>
              <a:t>1</a:t>
            </a:r>
            <a:r>
              <a:rPr lang="zh-TW" altLang="zh-TW" sz="1800" dirty="0"/>
              <a:t>＋</a:t>
            </a:r>
            <a:r>
              <a:rPr lang="pt-BR" altLang="zh-TW" sz="1800" dirty="0"/>
              <a:t> ... </a:t>
            </a:r>
            <a:r>
              <a:rPr lang="zh-TW" altLang="zh-TW" sz="1800" dirty="0"/>
              <a:t>＋</a:t>
            </a:r>
            <a:r>
              <a:rPr lang="pt-BR" altLang="zh-TW" sz="1800" i="1" dirty="0"/>
              <a:t>a</a:t>
            </a:r>
            <a:r>
              <a:rPr lang="pt-BR" altLang="zh-TW" sz="1800" i="1" baseline="-25000" dirty="0"/>
              <a:t>n</a:t>
            </a:r>
            <a:r>
              <a:rPr lang="pt-BR" altLang="zh-TW" sz="1800" i="1" dirty="0"/>
              <a:t>x</a:t>
            </a:r>
            <a:r>
              <a:rPr lang="pt-BR" altLang="zh-TW" sz="1800" i="1" baseline="30000" dirty="0"/>
              <a:t>en</a:t>
            </a:r>
            <a:r>
              <a:rPr lang="pt-BR" altLang="zh-TW" sz="1800" dirty="0"/>
              <a:t>; a set of ordered pairsof &lt;</a:t>
            </a:r>
            <a:r>
              <a:rPr lang="pt-BR" altLang="zh-TW" sz="1800" i="1" dirty="0"/>
              <a:t>e</a:t>
            </a:r>
            <a:r>
              <a:rPr lang="pt-BR" altLang="zh-TW" sz="1800" i="1" baseline="-25000" dirty="0"/>
              <a:t>i</a:t>
            </a:r>
            <a:r>
              <a:rPr lang="pt-BR" altLang="zh-TW" sz="1800" dirty="0"/>
              <a:t>, </a:t>
            </a:r>
            <a:r>
              <a:rPr lang="pt-BR" altLang="zh-TW" sz="1800" i="1" dirty="0"/>
              <a:t>a</a:t>
            </a:r>
            <a:r>
              <a:rPr lang="pt-BR" altLang="zh-TW" sz="1800" i="1" baseline="-25000" dirty="0"/>
              <a:t>i</a:t>
            </a:r>
            <a:r>
              <a:rPr lang="pt-BR" altLang="zh-TW" sz="1800" dirty="0"/>
              <a:t>&gt;</a:t>
            </a:r>
            <a:r>
              <a:rPr lang="zh-TW" altLang="zh-TW" sz="1800" dirty="0"/>
              <a:t>，</a:t>
            </a:r>
            <a:r>
              <a:rPr lang="pt-BR" altLang="zh-TW" sz="1800" i="1" dirty="0"/>
              <a:t>a</a:t>
            </a:r>
            <a:r>
              <a:rPr lang="pt-BR" altLang="zh-TW" sz="1800" i="1" baseline="-25000" dirty="0"/>
              <a:t>i</a:t>
            </a:r>
            <a:r>
              <a:rPr lang="pt-BR" altLang="zh-TW" sz="1800" dirty="0"/>
              <a:t> </a:t>
            </a:r>
            <a:r>
              <a:rPr lang="en-US" altLang="zh-TW" sz="1800" dirty="0"/>
              <a:t> in </a:t>
            </a:r>
            <a:r>
              <a:rPr lang="pt-BR" altLang="zh-TW" sz="1800" i="1" dirty="0"/>
              <a:t>Coefficients</a:t>
            </a:r>
            <a:r>
              <a:rPr lang="en-US" altLang="zh-TW" sz="1800" dirty="0"/>
              <a:t>, </a:t>
            </a:r>
            <a:r>
              <a:rPr lang="pt-BR" altLang="zh-TW" sz="1800" i="1" dirty="0"/>
              <a:t>e</a:t>
            </a:r>
            <a:r>
              <a:rPr lang="pt-BR" altLang="zh-TW" sz="1800" i="1" baseline="-25000" dirty="0"/>
              <a:t>i</a:t>
            </a:r>
            <a:r>
              <a:rPr lang="pt-BR" altLang="zh-TW" sz="1800" dirty="0"/>
              <a:t> </a:t>
            </a:r>
            <a:r>
              <a:rPr lang="en-US" altLang="zh-TW" sz="1800" dirty="0"/>
              <a:t>in </a:t>
            </a:r>
            <a:r>
              <a:rPr lang="pt-BR" altLang="zh-TW" sz="1800" i="1" dirty="0"/>
              <a:t>Exponents</a:t>
            </a:r>
            <a:r>
              <a:rPr lang="en-US" altLang="zh-TW" sz="1800" dirty="0"/>
              <a:t>, </a:t>
            </a:r>
            <a:r>
              <a:rPr lang="pt-BR" altLang="zh-TW" sz="1800" i="1" dirty="0"/>
              <a:t>e</a:t>
            </a:r>
            <a:r>
              <a:rPr lang="pt-BR" altLang="zh-TW" sz="1800" i="1" baseline="-25000" dirty="0"/>
              <a:t>i</a:t>
            </a:r>
            <a:r>
              <a:rPr lang="en-US" altLang="zh-TW" sz="1800" dirty="0"/>
              <a:t> are integers &gt;= 0</a:t>
            </a:r>
            <a:endParaRPr lang="zh-TW" altLang="zh-TW" sz="1800" dirty="0"/>
          </a:p>
          <a:p>
            <a:pPr>
              <a:defRPr/>
            </a:pPr>
            <a:r>
              <a:rPr lang="en-US" altLang="zh-TW" sz="1800" b="1" dirty="0">
                <a:solidFill>
                  <a:srgbClr val="FF0000"/>
                </a:solidFill>
              </a:rPr>
              <a:t>    functions</a:t>
            </a:r>
            <a:r>
              <a:rPr lang="zh-TW" altLang="zh-TW" sz="1800" b="1" dirty="0"/>
              <a:t>：</a:t>
            </a:r>
            <a:endParaRPr lang="zh-TW" altLang="zh-TW" sz="1800" dirty="0"/>
          </a:p>
          <a:p>
            <a:pPr>
              <a:defRPr/>
            </a:pPr>
            <a:r>
              <a:rPr lang="en-US" altLang="zh-TW" sz="1800" dirty="0"/>
              <a:t>    </a:t>
            </a:r>
            <a:r>
              <a:rPr lang="zh-TW" altLang="zh-TW" sz="1800" dirty="0">
                <a:latin typeface="+mn-lt"/>
              </a:rPr>
              <a:t>對於所有的</a:t>
            </a:r>
            <a:r>
              <a:rPr lang="en-US" altLang="zh-TW" sz="1800" dirty="0">
                <a:latin typeface="+mn-lt"/>
              </a:rPr>
              <a:t> </a:t>
            </a:r>
            <a:r>
              <a:rPr lang="pt-BR" altLang="zh-TW" sz="1800" i="1" dirty="0">
                <a:latin typeface="+mn-lt"/>
              </a:rPr>
              <a:t>poly</a:t>
            </a:r>
            <a:r>
              <a:rPr lang="pt-BR" altLang="zh-TW" sz="1800" dirty="0">
                <a:latin typeface="+mn-lt"/>
              </a:rPr>
              <a:t>, </a:t>
            </a:r>
            <a:r>
              <a:rPr lang="pt-BR" altLang="zh-TW" sz="1800" i="1" dirty="0">
                <a:latin typeface="+mn-lt"/>
              </a:rPr>
              <a:t>poly</a:t>
            </a:r>
            <a:r>
              <a:rPr lang="pt-BR" altLang="zh-TW" sz="1800" dirty="0">
                <a:latin typeface="+mn-lt"/>
              </a:rPr>
              <a:t>1, </a:t>
            </a:r>
            <a:r>
              <a:rPr lang="pt-BR" altLang="zh-TW" sz="1800" i="1" dirty="0">
                <a:latin typeface="+mn-lt"/>
              </a:rPr>
              <a:t>poly</a:t>
            </a:r>
            <a:r>
              <a:rPr lang="pt-BR" altLang="zh-TW" sz="1800" dirty="0">
                <a:latin typeface="+mn-lt"/>
              </a:rPr>
              <a:t>2 ∈ </a:t>
            </a:r>
            <a:r>
              <a:rPr lang="zh-TW" altLang="zh-TW" sz="1800" i="1" dirty="0">
                <a:latin typeface="+mn-lt"/>
              </a:rPr>
              <a:t>Polynomial</a:t>
            </a:r>
            <a:r>
              <a:rPr lang="en-US" altLang="zh-TW" sz="1800" i="1" dirty="0">
                <a:latin typeface="+mn-lt"/>
              </a:rPr>
              <a:t>, </a:t>
            </a:r>
            <a:r>
              <a:rPr lang="pt-BR" altLang="zh-TW" sz="1800" i="1" dirty="0">
                <a:latin typeface="+mn-lt"/>
              </a:rPr>
              <a:t>coef </a:t>
            </a:r>
            <a:r>
              <a:rPr lang="pt-BR" altLang="zh-TW" sz="1800" dirty="0">
                <a:latin typeface="+mn-lt"/>
              </a:rPr>
              <a:t>∈ </a:t>
            </a:r>
            <a:r>
              <a:rPr lang="pt-BR" altLang="zh-TW" sz="1800" i="1" dirty="0">
                <a:latin typeface="+mn-lt"/>
              </a:rPr>
              <a:t>Coefficients, expon </a:t>
            </a:r>
            <a:r>
              <a:rPr lang="pt-BR" altLang="zh-TW" sz="1800" dirty="0">
                <a:latin typeface="+mn-lt"/>
              </a:rPr>
              <a:t>∈ </a:t>
            </a:r>
            <a:r>
              <a:rPr lang="pt-BR" altLang="zh-TW" sz="1800" i="1" dirty="0">
                <a:latin typeface="+mn-lt"/>
              </a:rPr>
              <a:t>Exponents</a:t>
            </a:r>
            <a:endParaRPr lang="zh-TW" altLang="zh-TW" sz="1800" dirty="0">
              <a:latin typeface="+mn-lt"/>
            </a:endParaRPr>
          </a:p>
          <a:p>
            <a:pPr>
              <a:defRPr/>
            </a:pPr>
            <a:endParaRPr lang="zh-TW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73100" y="2281238"/>
          <a:ext cx="8313738" cy="3903736"/>
        </p:xfrm>
        <a:graphic>
          <a:graphicData uri="http://schemas.openxmlformats.org/drawingml/2006/table">
            <a:tbl>
              <a:tblPr/>
              <a:tblGrid>
                <a:gridCol w="389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Polynomial</a:t>
                      </a:r>
                      <a:r>
                        <a:rPr kumimoji="0" lang="pt-BR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</a:t>
                      </a:r>
                      <a:r>
                        <a:rPr kumimoji="0" lang="pt-BR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Zero</a:t>
                      </a:r>
                      <a:r>
                        <a:rPr kumimoji="0" lang="pt-BR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()</a:t>
                      </a:r>
                      <a:endParaRPr kumimoji="0" lang="zh-TW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::=</a:t>
                      </a:r>
                      <a:endParaRPr kumimoji="0" lang="zh-TW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return 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the polynomial, </a:t>
                      </a:r>
                      <a:r>
                        <a:rPr kumimoji="0" lang="zh-TW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p</a:t>
                      </a:r>
                      <a:r>
                        <a:rPr kumimoji="0" lang="zh-TW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(</a:t>
                      </a:r>
                      <a:r>
                        <a:rPr kumimoji="0" lang="zh-TW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r>
                        <a:rPr kumimoji="0" lang="zh-TW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) = 0</a:t>
                      </a:r>
                      <a:endParaRPr kumimoji="0" lang="zh-TW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Boolean</a:t>
                      </a:r>
                      <a:r>
                        <a:rPr kumimoji="0" lang="zh-TW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zh-TW" altLang="zh-TW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IsZero</a:t>
                      </a:r>
                      <a:r>
                        <a:rPr kumimoji="0" lang="zh-TW" altLang="zh-TW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zh-TW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poly</a:t>
                      </a:r>
                      <a:r>
                        <a:rPr kumimoji="0" lang="zh-TW" altLang="zh-TW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::=</a:t>
                      </a: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 (</a:t>
                      </a:r>
                      <a:r>
                        <a:rPr kumimoji="0" lang="zh-TW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poly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) </a:t>
                      </a:r>
                      <a:r>
                        <a:rPr kumimoji="0" lang="zh-TW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return </a:t>
                      </a:r>
                      <a:r>
                        <a:rPr kumimoji="0" lang="zh-TW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</a:t>
                      </a:r>
                      <a:b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</a:br>
                      <a:r>
                        <a:rPr kumimoji="0" lang="zh-TW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else return </a:t>
                      </a:r>
                      <a:r>
                        <a:rPr kumimoji="0" lang="zh-TW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TRUE</a:t>
                      </a:r>
                      <a:endParaRPr kumimoji="0" lang="zh-TW" altLang="zh-TW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Coefficient </a:t>
                      </a:r>
                      <a:r>
                        <a:rPr kumimoji="0" lang="zh-TW" altLang="zh-TW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Coef</a:t>
                      </a:r>
                      <a:r>
                        <a:rPr kumimoji="0" lang="zh-TW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(</a:t>
                      </a:r>
                      <a:r>
                        <a:rPr kumimoji="0" lang="zh-TW" altLang="zh-TW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poly</a:t>
                      </a:r>
                      <a:r>
                        <a:rPr kumimoji="0" lang="zh-TW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,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</a:t>
                      </a:r>
                      <a:r>
                        <a:rPr kumimoji="0" lang="zh-TW" altLang="zh-TW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expon</a:t>
                      </a:r>
                      <a:r>
                        <a:rPr kumimoji="0" lang="zh-TW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::=</a:t>
                      </a: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if </a:t>
                      </a:r>
                      <a:r>
                        <a:rPr kumimoji="0" lang="zh-TW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(</a:t>
                      </a:r>
                      <a:r>
                        <a:rPr kumimoji="0" lang="zh-TW" altLang="zh-TW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expon </a:t>
                      </a:r>
                      <a:r>
                        <a:rPr kumimoji="0" lang="zh-TW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MS Mincho" pitchFamily="49" charset="-128"/>
                        </a:rPr>
                        <a:t>∈</a:t>
                      </a:r>
                      <a:r>
                        <a:rPr kumimoji="0" lang="zh-TW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zh-TW" altLang="zh-TW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poly</a:t>
                      </a:r>
                      <a:r>
                        <a:rPr kumimoji="0" lang="zh-TW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) </a:t>
                      </a:r>
                      <a:r>
                        <a:rPr kumimoji="0" lang="zh-TW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its coefficient</a:t>
                      </a:r>
                      <a:r>
                        <a:rPr kumimoji="0" lang="zh-TW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zh-TW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else return </a:t>
                      </a:r>
                      <a:r>
                        <a:rPr kumimoji="0" lang="zh-TW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Exponent</a:t>
                      </a:r>
                      <a:r>
                        <a:rPr kumimoji="0" lang="zh-TW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zh-TW" altLang="zh-TW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LeadExp</a:t>
                      </a:r>
                      <a:r>
                        <a:rPr kumimoji="0" lang="zh-TW" altLang="zh-TW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zh-TW" altLang="zh-TW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poly</a:t>
                      </a:r>
                      <a:r>
                        <a:rPr kumimoji="0" lang="zh-TW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::=</a:t>
                      </a: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return 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the largest exponent in </a:t>
                      </a:r>
                      <a:r>
                        <a:rPr kumimoji="0" lang="zh-TW" altLang="zh-TW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poly</a:t>
                      </a: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Polynomial</a:t>
                      </a:r>
                      <a:r>
                        <a:rPr kumimoji="0" lang="zh-TW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zh-TW" altLang="zh-TW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Attach</a:t>
                      </a:r>
                      <a:r>
                        <a:rPr kumimoji="0" lang="zh-TW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(</a:t>
                      </a:r>
                      <a:r>
                        <a:rPr kumimoji="0" lang="zh-TW" altLang="zh-TW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poly</a:t>
                      </a:r>
                      <a:r>
                        <a:rPr kumimoji="0" lang="zh-TW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,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</a:t>
                      </a:r>
                      <a:r>
                        <a:rPr kumimoji="0" lang="zh-TW" altLang="zh-TW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coef</a:t>
                      </a:r>
                      <a:r>
                        <a:rPr kumimoji="0" lang="zh-TW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,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</a:t>
                      </a:r>
                      <a:r>
                        <a:rPr kumimoji="0" lang="zh-TW" altLang="zh-TW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expon</a:t>
                      </a:r>
                      <a:r>
                        <a:rPr kumimoji="0" lang="zh-TW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::=</a:t>
                      </a: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if </a:t>
                      </a:r>
                      <a:r>
                        <a:rPr kumimoji="0" lang="pt-BR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(</a:t>
                      </a:r>
                      <a:r>
                        <a:rPr kumimoji="0" lang="pt-BR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expon </a:t>
                      </a:r>
                      <a:r>
                        <a:rPr kumimoji="0" lang="pt-BR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∈ </a:t>
                      </a:r>
                      <a:r>
                        <a:rPr kumimoji="0" lang="pt-BR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poly</a:t>
                      </a:r>
                      <a:r>
                        <a:rPr kumimoji="0" lang="pt-BR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) </a:t>
                      </a:r>
                      <a:r>
                        <a:rPr kumimoji="0" lang="zh-TW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error</a:t>
                      </a:r>
                      <a:r>
                        <a:rPr kumimoji="0" lang="zh-TW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/>
                      </a:r>
                      <a:b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zh-TW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else return 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the </a:t>
                      </a:r>
                      <a:r>
                        <a:rPr kumimoji="0" lang="pt-BR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poly </a:t>
                      </a:r>
                      <a:r>
                        <a:rPr kumimoji="0" lang="pt-BR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with the term </a:t>
                      </a:r>
                      <a:r>
                        <a:rPr kumimoji="0" lang="pt-BR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&lt;</a:t>
                      </a:r>
                      <a:r>
                        <a:rPr kumimoji="0" lang="pt-BR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coef</a:t>
                      </a:r>
                      <a:r>
                        <a:rPr kumimoji="0" lang="pt-BR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,</a:t>
                      </a:r>
                      <a:r>
                        <a:rPr kumimoji="0" lang="pt-BR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expon</a:t>
                      </a:r>
                      <a:r>
                        <a:rPr kumimoji="0" lang="pt-BR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&gt;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inserted</a:t>
                      </a:r>
                      <a:endParaRPr kumimoji="0" lang="zh-TW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Polynomial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 </a:t>
                      </a:r>
                      <a:r>
                        <a:rPr kumimoji="0" lang="en-US" altLang="zh-TW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Remove</a:t>
                      </a:r>
                      <a:r>
                        <a:rPr kumimoji="0" lang="en-US" altLang="zh-TW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poly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, </a:t>
                      </a:r>
                      <a:r>
                        <a:rPr kumimoji="0" lang="en-US" altLang="zh-TW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expon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)</a:t>
                      </a:r>
                      <a:endParaRPr kumimoji="0" lang="zh-TW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::=</a:t>
                      </a: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if </a:t>
                      </a:r>
                      <a:r>
                        <a:rPr kumimoji="0" lang="pt-BR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(</a:t>
                      </a:r>
                      <a:r>
                        <a:rPr kumimoji="0" lang="pt-BR" altLang="zh-TW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expon </a:t>
                      </a:r>
                      <a:r>
                        <a:rPr kumimoji="0" lang="pt-BR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∈ </a:t>
                      </a:r>
                      <a:r>
                        <a:rPr kumimoji="0" lang="pt-BR" altLang="zh-TW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poly</a:t>
                      </a:r>
                      <a:r>
                        <a:rPr kumimoji="0" lang="pt-BR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) </a:t>
                      </a:r>
                      <a:r>
                        <a:rPr kumimoji="0" lang="pt-BR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return </a:t>
                      </a:r>
                      <a:r>
                        <a:rPr kumimoji="0" lang="pt-BR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the </a:t>
                      </a:r>
                      <a:r>
                        <a:rPr kumimoji="0" lang="pt-BR" altLang="zh-TW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poly</a:t>
                      </a:r>
                      <a:r>
                        <a:rPr kumimoji="0" lang="pt-BR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</a:t>
                      </a:r>
                      <a:r>
                        <a:rPr kumimoji="0" lang="pt-BR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with </a:t>
                      </a:r>
                      <a:r>
                        <a:rPr kumimoji="0" lang="pt-BR" altLang="zh-TW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expon is deleted </a:t>
                      </a:r>
                      <a:r>
                        <a:rPr kumimoji="0" lang="pt-BR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else return </a:t>
                      </a:r>
                      <a:r>
                        <a:rPr kumimoji="0" lang="pt-BR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error</a:t>
                      </a: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Polynomial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SingleMult</a:t>
                      </a:r>
                      <a:r>
                        <a:rPr kumimoji="0" lang="en-US" altLang="zh-TW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poly</a:t>
                      </a:r>
                      <a:r>
                        <a:rPr kumimoji="0" lang="en-US" altLang="zh-TW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,</a:t>
                      </a:r>
                      <a:r>
                        <a:rPr kumimoji="0" lang="en-US" altLang="zh-TW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coef,expon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)</a:t>
                      </a:r>
                      <a:endParaRPr kumimoji="0" lang="zh-TW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::=</a:t>
                      </a:r>
                      <a:endParaRPr kumimoji="0" lang="zh-TW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return 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the polynomial </a:t>
                      </a:r>
                      <a:r>
                        <a:rPr kumimoji="0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poly</a:t>
                      </a:r>
                      <a:r>
                        <a:rPr kumimoji="0" 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．</a:t>
                      </a:r>
                      <a:r>
                        <a:rPr kumimoji="0" lang="en-US" altLang="zh-TW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coef</a:t>
                      </a:r>
                      <a:r>
                        <a:rPr kumimoji="0" 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．</a:t>
                      </a:r>
                      <a:r>
                        <a:rPr kumimoji="0" lang="en-US" altLang="zh-TW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1800" b="0" i="1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expon</a:t>
                      </a:r>
                      <a:endParaRPr kumimoji="0" lang="zh-TW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Polynomial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Add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(</a:t>
                      </a:r>
                      <a:r>
                        <a:rPr kumimoji="0" lang="en-US" altLang="zh-TW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poly1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, </a:t>
                      </a:r>
                      <a:r>
                        <a:rPr kumimoji="0" lang="en-US" altLang="zh-TW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poly2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)</a:t>
                      </a:r>
                      <a:endParaRPr kumimoji="0" lang="zh-TW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::=</a:t>
                      </a: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return 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the polynomial  </a:t>
                      </a:r>
                      <a:r>
                        <a:rPr kumimoji="0" lang="en-US" altLang="zh-TW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poly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r>
                        <a:rPr kumimoji="0" 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＋</a:t>
                      </a:r>
                      <a:r>
                        <a:rPr kumimoji="0" lang="en-US" altLang="zh-TW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poly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Polynomial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Mult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(</a:t>
                      </a:r>
                      <a:r>
                        <a:rPr kumimoji="0" lang="en-US" altLang="zh-TW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poly1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, </a:t>
                      </a:r>
                      <a:r>
                        <a:rPr kumimoji="0" lang="en-US" altLang="zh-TW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+mn-cs"/>
                        </a:rPr>
                        <a:t>poly2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)</a:t>
                      </a:r>
                      <a:endParaRPr kumimoji="0" lang="zh-TW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::=</a:t>
                      </a: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return 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the polynomial  </a:t>
                      </a:r>
                      <a:r>
                        <a:rPr kumimoji="0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poly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r>
                        <a:rPr kumimoji="0" 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．</a:t>
                      </a:r>
                      <a:r>
                        <a:rPr kumimoji="0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poly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zh-TW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016" name="文字方塊 5"/>
          <p:cNvSpPr txBox="1">
            <a:spLocks noChangeArrowheads="1"/>
          </p:cNvSpPr>
          <p:nvPr/>
        </p:nvSpPr>
        <p:spPr bwMode="auto">
          <a:xfrm>
            <a:off x="1924050" y="0"/>
            <a:ext cx="51689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3600" b="1" u="sng"/>
              <a:t>ADT </a:t>
            </a:r>
            <a:r>
              <a:rPr lang="en-US" altLang="zh-TW" sz="3600" b="1" i="1" u="sng"/>
              <a:t>Polynomial</a:t>
            </a:r>
            <a:endParaRPr lang="zh-TW" altLang="en-US" sz="3600" b="1" u="sng"/>
          </a:p>
        </p:txBody>
      </p:sp>
      <p:sp>
        <p:nvSpPr>
          <p:cNvPr id="42017" name="文字方塊 5"/>
          <p:cNvSpPr txBox="1">
            <a:spLocks noChangeArrowheads="1"/>
          </p:cNvSpPr>
          <p:nvPr/>
        </p:nvSpPr>
        <p:spPr bwMode="auto">
          <a:xfrm>
            <a:off x="373063" y="6216650"/>
            <a:ext cx="8313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zh-TW" sz="1800" b="1"/>
              <a:t>end </a:t>
            </a:r>
            <a:r>
              <a:rPr lang="pt-BR" altLang="zh-TW" sz="1800" i="1">
                <a:solidFill>
                  <a:srgbClr val="00B050"/>
                </a:solidFill>
              </a:rPr>
              <a:t>Polynomial </a:t>
            </a:r>
            <a:endParaRPr lang="zh-TW" altLang="zh-TW" sz="180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077200" y="6362700"/>
            <a:ext cx="1181100" cy="457200"/>
          </a:xfrm>
          <a:noFill/>
        </p:spPr>
        <p:txBody>
          <a:bodyPr/>
          <a:lstStyle/>
          <a:p>
            <a:pPr algn="ctr"/>
            <a:fld id="{865A45B7-9960-4E0E-A001-9FB874CA35FC}" type="slidenum">
              <a:rPr lang="en-US" altLang="zh-TW" smtClean="0"/>
              <a:pPr algn="ctr"/>
              <a:t>4</a:t>
            </a:fld>
            <a:endParaRPr lang="en-US" altLang="zh-TW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552450" y="1371600"/>
            <a:ext cx="8115300" cy="46688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/>
              <a:t>int i, *pi;    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/>
              <a:t>float f, *pf;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/>
              <a:t>pi = (int *) </a:t>
            </a:r>
            <a:r>
              <a:rPr lang="en-US" altLang="zh-TW" sz="2400">
                <a:solidFill>
                  <a:srgbClr val="039F51"/>
                </a:solidFill>
              </a:rPr>
              <a:t>malloc</a:t>
            </a:r>
            <a:r>
              <a:rPr lang="en-US" altLang="zh-TW" sz="2400"/>
              <a:t>(sizeof(int)); 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/>
              <a:t>pf = (float *) </a:t>
            </a:r>
            <a:r>
              <a:rPr lang="en-US" altLang="zh-TW" sz="2400">
                <a:solidFill>
                  <a:srgbClr val="039F51"/>
                </a:solidFill>
              </a:rPr>
              <a:t>malloc</a:t>
            </a:r>
            <a:r>
              <a:rPr lang="en-US" altLang="zh-TW" sz="2400"/>
              <a:t>(sizeof(float));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/>
              <a:t>*pi = 1024;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/>
              <a:t>*pf = 3.14;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/>
              <a:t>printf (“an integer = %d, a float = %f\n”, *pi, *pf); 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>
                <a:solidFill>
                  <a:srgbClr val="039F51"/>
                </a:solidFill>
              </a:rPr>
              <a:t>free</a:t>
            </a:r>
            <a:r>
              <a:rPr lang="en-US" altLang="zh-TW" sz="2400"/>
              <a:t> (pi); 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400">
                <a:solidFill>
                  <a:srgbClr val="039F51"/>
                </a:solidFill>
              </a:rPr>
              <a:t>free</a:t>
            </a:r>
            <a:r>
              <a:rPr lang="en-US" altLang="zh-TW" sz="2400"/>
              <a:t> (pf); 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28600" y="428625"/>
            <a:ext cx="8667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3200" b="1" u="sng" dirty="0"/>
              <a:t>Allocation and </a:t>
            </a:r>
            <a:r>
              <a:rPr lang="en-US" altLang="zh-TW" sz="3200" b="1" u="sng" dirty="0" err="1"/>
              <a:t>Deallocation</a:t>
            </a:r>
            <a:r>
              <a:rPr lang="en-US" altLang="zh-TW" sz="3200" b="1" u="sng" dirty="0"/>
              <a:t> of Memory </a:t>
            </a:r>
            <a:r>
              <a:rPr lang="en-US" altLang="zh-TW" sz="2000" b="1" u="sng" dirty="0"/>
              <a:t>(</a:t>
            </a:r>
            <a:r>
              <a:rPr lang="en-US" altLang="zh-TW" sz="2000" b="1" u="sng" dirty="0" err="1"/>
              <a:t>Prog</a:t>
            </a:r>
            <a:r>
              <a:rPr lang="en-US" altLang="zh-TW" sz="2000" b="1" u="sng" dirty="0"/>
              <a:t>. 1.1)</a:t>
            </a:r>
            <a:endParaRPr lang="en-US" altLang="zh-TW" sz="3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158875" y="1752600"/>
            <a:ext cx="6499225" cy="2701925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301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788152-6F15-41A3-AC62-FAEFF57714BF}" type="slidenum">
              <a:rPr lang="zh-TW" altLang="en-US" smtClean="0"/>
              <a:pPr/>
              <a:t>40</a:t>
            </a:fld>
            <a:endParaRPr lang="en-US" altLang="zh-TW" smtClean="0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58875" y="1222375"/>
            <a:ext cx="7165975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 eaLnBrk="1" hangingPunct="1">
              <a:spcBef>
                <a:spcPct val="50000"/>
              </a:spcBef>
              <a:buFont typeface="Wingdings" pitchFamily="2" charset="2"/>
              <a:buChar char="q"/>
              <a:defRPr/>
            </a:pPr>
            <a:r>
              <a:rPr kumimoji="1" lang="zh-TW" altLang="en-US" sz="2400" dirty="0"/>
              <a:t> </a:t>
            </a:r>
            <a:r>
              <a:rPr kumimoji="1" lang="en-US" altLang="zh-TW" sz="2400" dirty="0"/>
              <a:t>Representation II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2400" dirty="0"/>
              <a:t>MAX_TERMS 100 /* size of terms array */</a:t>
            </a:r>
            <a:br>
              <a:rPr kumimoji="1" lang="en-US" altLang="zh-TW" sz="2400" dirty="0"/>
            </a:br>
            <a:r>
              <a:rPr kumimoji="1" lang="en-US" altLang="zh-TW" sz="2400" dirty="0" err="1"/>
              <a:t>typedef</a:t>
            </a:r>
            <a:r>
              <a:rPr kumimoji="1" lang="en-US" altLang="zh-TW" sz="2400" dirty="0"/>
              <a:t> </a:t>
            </a:r>
            <a:r>
              <a:rPr kumimoji="1" lang="en-US" altLang="zh-TW" sz="2400" dirty="0" err="1"/>
              <a:t>struct</a:t>
            </a:r>
            <a:r>
              <a:rPr kumimoji="1" lang="en-US" altLang="zh-TW" sz="2400" dirty="0"/>
              <a:t> {</a:t>
            </a:r>
            <a:br>
              <a:rPr kumimoji="1" lang="en-US" altLang="zh-TW" sz="2400" dirty="0"/>
            </a:br>
            <a:r>
              <a:rPr kumimoji="1" lang="en-US" altLang="zh-TW" sz="2400" dirty="0"/>
              <a:t>             float </a:t>
            </a:r>
            <a:r>
              <a:rPr kumimoji="1" lang="en-US" altLang="zh-TW" sz="2400" dirty="0" err="1"/>
              <a:t>coef</a:t>
            </a:r>
            <a:r>
              <a:rPr kumimoji="1" lang="en-US" altLang="zh-TW" sz="2400" dirty="0"/>
              <a:t>;</a:t>
            </a:r>
            <a:br>
              <a:rPr kumimoji="1" lang="en-US" altLang="zh-TW" sz="2400" dirty="0"/>
            </a:br>
            <a:r>
              <a:rPr kumimoji="1" lang="en-US" altLang="zh-TW" sz="2400" dirty="0"/>
              <a:t>             </a:t>
            </a:r>
            <a:r>
              <a:rPr kumimoji="1" lang="en-US" altLang="zh-TW" sz="2400" dirty="0" err="1"/>
              <a:t>int</a:t>
            </a:r>
            <a:r>
              <a:rPr kumimoji="1" lang="en-US" altLang="zh-TW" sz="2400" dirty="0"/>
              <a:t> </a:t>
            </a:r>
            <a:r>
              <a:rPr kumimoji="1" lang="en-US" altLang="zh-TW" sz="2400" dirty="0" smtClean="0"/>
              <a:t>   </a:t>
            </a:r>
            <a:r>
              <a:rPr kumimoji="1" lang="en-US" altLang="zh-TW" sz="2400" dirty="0" err="1" smtClean="0"/>
              <a:t>expon</a:t>
            </a:r>
            <a:r>
              <a:rPr kumimoji="1" lang="en-US" altLang="zh-TW" sz="2400" dirty="0"/>
              <a:t>;</a:t>
            </a:r>
            <a:br>
              <a:rPr kumimoji="1" lang="en-US" altLang="zh-TW" sz="2400" dirty="0"/>
            </a:br>
            <a:r>
              <a:rPr kumimoji="1" lang="en-US" altLang="zh-TW" sz="2400" dirty="0" smtClean="0"/>
              <a:t>} </a:t>
            </a:r>
            <a:r>
              <a:rPr kumimoji="1" lang="en-US" altLang="zh-TW" sz="2400" b="1" dirty="0">
                <a:solidFill>
                  <a:schemeClr val="accent1">
                    <a:lumMod val="25000"/>
                  </a:schemeClr>
                </a:solidFill>
              </a:rPr>
              <a:t>polynomial</a:t>
            </a:r>
            <a:r>
              <a:rPr kumimoji="1" lang="en-US" altLang="zh-TW" sz="2400" dirty="0"/>
              <a:t>;</a:t>
            </a:r>
            <a:br>
              <a:rPr kumimoji="1" lang="en-US" altLang="zh-TW" sz="2400" dirty="0"/>
            </a:br>
            <a:r>
              <a:rPr kumimoji="1" lang="en-US" altLang="zh-TW" sz="2400" b="1" dirty="0">
                <a:solidFill>
                  <a:schemeClr val="accent1">
                    <a:lumMod val="25000"/>
                  </a:schemeClr>
                </a:solidFill>
              </a:rPr>
              <a:t>polynomial</a:t>
            </a:r>
            <a:r>
              <a:rPr kumimoji="1" lang="en-US" altLang="zh-TW" sz="2400" dirty="0"/>
              <a:t> terms[MAX_TERMS];</a:t>
            </a:r>
            <a:br>
              <a:rPr kumimoji="1" lang="en-US" altLang="zh-TW" sz="2400" dirty="0"/>
            </a:br>
            <a:r>
              <a:rPr kumimoji="1" lang="en-US" altLang="zh-TW" sz="2400" dirty="0" err="1"/>
              <a:t>int</a:t>
            </a:r>
            <a:r>
              <a:rPr kumimoji="1" lang="en-US" altLang="zh-TW" sz="2400" dirty="0"/>
              <a:t> avail = 0; 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744663" y="381000"/>
            <a:ext cx="59134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b="1" u="sng"/>
              <a:t>Polynomial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F8C6F8-C228-49C6-9C7B-40F4545B45EB}" type="slidenum">
              <a:rPr lang="zh-TW" altLang="en-US" smtClean="0"/>
              <a:pPr/>
              <a:t>41</a:t>
            </a:fld>
            <a:endParaRPr lang="en-US" altLang="zh-TW" smtClean="0"/>
          </a:p>
        </p:txBody>
      </p:sp>
      <p:sp>
        <p:nvSpPr>
          <p:cNvPr id="44035" name="Text Box 184"/>
          <p:cNvSpPr txBox="1">
            <a:spLocks noChangeArrowheads="1"/>
          </p:cNvSpPr>
          <p:nvPr/>
        </p:nvSpPr>
        <p:spPr bwMode="auto">
          <a:xfrm>
            <a:off x="622300" y="1568450"/>
            <a:ext cx="3647152" cy="83099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A(X</a:t>
            </a:r>
            <a:r>
              <a:rPr lang="en-US" altLang="zh-TW" sz="2400" dirty="0" smtClean="0"/>
              <a:t>) = 2X</a:t>
            </a:r>
            <a:r>
              <a:rPr lang="en-US" altLang="zh-TW" sz="2400" baseline="30000" dirty="0" smtClean="0"/>
              <a:t>1000 </a:t>
            </a:r>
            <a:r>
              <a:rPr lang="en-US" altLang="zh-TW" sz="2400" dirty="0" smtClean="0"/>
              <a:t>+ 1</a:t>
            </a:r>
            <a:endParaRPr lang="en-US" altLang="zh-TW" sz="2400" dirty="0"/>
          </a:p>
          <a:p>
            <a:r>
              <a:rPr lang="en-US" altLang="zh-TW" sz="2400" dirty="0"/>
              <a:t>B(X</a:t>
            </a:r>
            <a:r>
              <a:rPr lang="en-US" altLang="zh-TW" sz="2400" dirty="0" smtClean="0"/>
              <a:t>) = X</a:t>
            </a:r>
            <a:r>
              <a:rPr lang="en-US" altLang="zh-TW" sz="2400" baseline="30000" dirty="0" smtClean="0"/>
              <a:t>4 </a:t>
            </a:r>
            <a:r>
              <a:rPr lang="en-US" altLang="zh-TW" sz="2400" dirty="0" smtClean="0"/>
              <a:t>+ 10X</a:t>
            </a:r>
            <a:r>
              <a:rPr lang="en-US" altLang="zh-TW" sz="2400" baseline="30000" dirty="0" smtClean="0"/>
              <a:t>3 </a:t>
            </a:r>
            <a:r>
              <a:rPr lang="en-US" altLang="zh-TW" sz="2400" dirty="0" smtClean="0"/>
              <a:t>+ 3X</a:t>
            </a:r>
            <a:r>
              <a:rPr lang="en-US" altLang="zh-TW" sz="2400" baseline="30000" dirty="0" smtClean="0"/>
              <a:t>2 </a:t>
            </a:r>
            <a:r>
              <a:rPr lang="en-US" altLang="zh-TW" sz="2400" dirty="0" smtClean="0"/>
              <a:t>+ 1</a:t>
            </a:r>
            <a:endParaRPr lang="en-US" altLang="zh-TW" sz="2400" dirty="0"/>
          </a:p>
        </p:txBody>
      </p:sp>
      <p:grpSp>
        <p:nvGrpSpPr>
          <p:cNvPr id="44036" name="群組 107"/>
          <p:cNvGrpSpPr>
            <a:grpSpLocks/>
          </p:cNvGrpSpPr>
          <p:nvPr/>
        </p:nvGrpSpPr>
        <p:grpSpPr bwMode="auto">
          <a:xfrm>
            <a:off x="962641" y="2713038"/>
            <a:ext cx="7632084" cy="2528888"/>
            <a:chOff x="968991" y="2146300"/>
            <a:chExt cx="7632084" cy="2528888"/>
          </a:xfrm>
        </p:grpSpPr>
        <p:sp>
          <p:nvSpPr>
            <p:cNvPr id="44038" name="Text Box 9"/>
            <p:cNvSpPr txBox="1">
              <a:spLocks noChangeArrowheads="1"/>
            </p:cNvSpPr>
            <p:nvPr/>
          </p:nvSpPr>
          <p:spPr bwMode="auto">
            <a:xfrm>
              <a:off x="1143000" y="3519488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b="1" i="1" dirty="0" err="1"/>
                <a:t>coef</a:t>
              </a:r>
              <a:endParaRPr lang="en-US" altLang="zh-TW" sz="2400" b="1" i="1" dirty="0"/>
            </a:p>
          </p:txBody>
        </p:sp>
        <p:sp>
          <p:nvSpPr>
            <p:cNvPr id="44039" name="Rectangle 12"/>
            <p:cNvSpPr>
              <a:spLocks noChangeArrowheads="1"/>
            </p:cNvSpPr>
            <p:nvPr/>
          </p:nvSpPr>
          <p:spPr bwMode="auto">
            <a:xfrm>
              <a:off x="2400300" y="3306763"/>
              <a:ext cx="203200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TW" altLang="en-US" sz="3200">
                  <a:solidFill>
                    <a:srgbClr val="000000"/>
                  </a:solidFill>
                </a:rPr>
                <a:t>2</a:t>
              </a:r>
              <a:endParaRPr kumimoji="1" lang="zh-TW" altLang="en-US"/>
            </a:p>
          </p:txBody>
        </p:sp>
        <p:sp>
          <p:nvSpPr>
            <p:cNvPr id="44040" name="Rectangle 13"/>
            <p:cNvSpPr>
              <a:spLocks noChangeArrowheads="1"/>
            </p:cNvSpPr>
            <p:nvPr/>
          </p:nvSpPr>
          <p:spPr bwMode="auto">
            <a:xfrm>
              <a:off x="3109341" y="3306763"/>
              <a:ext cx="52447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/>
              <a:r>
                <a:rPr kumimoji="1" lang="zh-TW" altLang="en-US" sz="3200" dirty="0">
                  <a:solidFill>
                    <a:srgbClr val="000000"/>
                  </a:solidFill>
                </a:rPr>
                <a:t>1</a:t>
              </a:r>
              <a:endParaRPr kumimoji="1" lang="zh-TW" altLang="en-US" dirty="0"/>
            </a:p>
          </p:txBody>
        </p:sp>
        <p:sp>
          <p:nvSpPr>
            <p:cNvPr id="44041" name="Rectangle 14"/>
            <p:cNvSpPr>
              <a:spLocks noChangeArrowheads="1"/>
            </p:cNvSpPr>
            <p:nvPr/>
          </p:nvSpPr>
          <p:spPr bwMode="auto">
            <a:xfrm>
              <a:off x="3802815" y="3306763"/>
              <a:ext cx="203200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TW" altLang="en-US" sz="3200" dirty="0">
                  <a:solidFill>
                    <a:srgbClr val="000000"/>
                  </a:solidFill>
                </a:rPr>
                <a:t>1</a:t>
              </a:r>
              <a:endParaRPr kumimoji="1" lang="zh-TW" altLang="en-US" dirty="0"/>
            </a:p>
          </p:txBody>
        </p:sp>
        <p:sp>
          <p:nvSpPr>
            <p:cNvPr id="44042" name="Rectangle 15"/>
            <p:cNvSpPr>
              <a:spLocks noChangeArrowheads="1"/>
            </p:cNvSpPr>
            <p:nvPr/>
          </p:nvSpPr>
          <p:spPr bwMode="auto">
            <a:xfrm>
              <a:off x="4409307" y="3306763"/>
              <a:ext cx="406400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TW" altLang="en-US" sz="3200" dirty="0">
                  <a:solidFill>
                    <a:srgbClr val="000000"/>
                  </a:solidFill>
                </a:rPr>
                <a:t>10</a:t>
              </a:r>
              <a:endParaRPr kumimoji="1" lang="zh-TW" altLang="en-US" dirty="0"/>
            </a:p>
          </p:txBody>
        </p:sp>
        <p:sp>
          <p:nvSpPr>
            <p:cNvPr id="44043" name="Rectangle 16"/>
            <p:cNvSpPr>
              <a:spLocks noChangeArrowheads="1"/>
            </p:cNvSpPr>
            <p:nvPr/>
          </p:nvSpPr>
          <p:spPr bwMode="auto">
            <a:xfrm>
              <a:off x="5247883" y="3306763"/>
              <a:ext cx="203200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TW" altLang="en-US" sz="3200" dirty="0">
                  <a:solidFill>
                    <a:srgbClr val="000000"/>
                  </a:solidFill>
                </a:rPr>
                <a:t>3</a:t>
              </a:r>
              <a:endParaRPr kumimoji="1" lang="zh-TW" altLang="en-US" dirty="0"/>
            </a:p>
          </p:txBody>
        </p:sp>
        <p:sp>
          <p:nvSpPr>
            <p:cNvPr id="44044" name="Rectangle 17"/>
            <p:cNvSpPr>
              <a:spLocks noChangeArrowheads="1"/>
            </p:cNvSpPr>
            <p:nvPr/>
          </p:nvSpPr>
          <p:spPr bwMode="auto">
            <a:xfrm>
              <a:off x="5822054" y="3306763"/>
              <a:ext cx="203200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TW" altLang="en-US" sz="3200" dirty="0">
                  <a:solidFill>
                    <a:srgbClr val="000000"/>
                  </a:solidFill>
                </a:rPr>
                <a:t>1</a:t>
              </a:r>
              <a:endParaRPr kumimoji="1" lang="zh-TW" altLang="en-US" dirty="0"/>
            </a:p>
          </p:txBody>
        </p:sp>
        <p:sp>
          <p:nvSpPr>
            <p:cNvPr id="44045" name="Line 19"/>
            <p:cNvSpPr>
              <a:spLocks noChangeShapeType="1"/>
            </p:cNvSpPr>
            <p:nvPr/>
          </p:nvSpPr>
          <p:spPr bwMode="auto">
            <a:xfrm>
              <a:off x="1997075" y="3284538"/>
              <a:ext cx="47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6" name="Line 20"/>
            <p:cNvSpPr>
              <a:spLocks noChangeShapeType="1"/>
            </p:cNvSpPr>
            <p:nvPr/>
          </p:nvSpPr>
          <p:spPr bwMode="auto">
            <a:xfrm>
              <a:off x="1997075" y="3284538"/>
              <a:ext cx="1588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7" name="Line 22"/>
            <p:cNvSpPr>
              <a:spLocks noChangeShapeType="1"/>
            </p:cNvSpPr>
            <p:nvPr/>
          </p:nvSpPr>
          <p:spPr bwMode="auto">
            <a:xfrm>
              <a:off x="1997075" y="3284538"/>
              <a:ext cx="47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8" name="Line 23"/>
            <p:cNvSpPr>
              <a:spLocks noChangeShapeType="1"/>
            </p:cNvSpPr>
            <p:nvPr/>
          </p:nvSpPr>
          <p:spPr bwMode="auto">
            <a:xfrm>
              <a:off x="1997075" y="3284538"/>
              <a:ext cx="1588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9" name="Line 25"/>
            <p:cNvSpPr>
              <a:spLocks noChangeShapeType="1"/>
            </p:cNvSpPr>
            <p:nvPr/>
          </p:nvSpPr>
          <p:spPr bwMode="auto">
            <a:xfrm>
              <a:off x="2001838" y="3284538"/>
              <a:ext cx="998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0" name="Line 27"/>
            <p:cNvSpPr>
              <a:spLocks noChangeShapeType="1"/>
            </p:cNvSpPr>
            <p:nvPr/>
          </p:nvSpPr>
          <p:spPr bwMode="auto">
            <a:xfrm>
              <a:off x="3000375" y="3284538"/>
              <a:ext cx="63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1" name="Line 28"/>
            <p:cNvSpPr>
              <a:spLocks noChangeShapeType="1"/>
            </p:cNvSpPr>
            <p:nvPr/>
          </p:nvSpPr>
          <p:spPr bwMode="auto">
            <a:xfrm>
              <a:off x="3000375" y="3284538"/>
              <a:ext cx="1588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2" name="Line 30"/>
            <p:cNvSpPr>
              <a:spLocks noChangeShapeType="1"/>
            </p:cNvSpPr>
            <p:nvPr/>
          </p:nvSpPr>
          <p:spPr bwMode="auto">
            <a:xfrm>
              <a:off x="3006725" y="3284538"/>
              <a:ext cx="7937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3" name="Line 32"/>
            <p:cNvSpPr>
              <a:spLocks noChangeShapeType="1"/>
            </p:cNvSpPr>
            <p:nvPr/>
          </p:nvSpPr>
          <p:spPr bwMode="auto">
            <a:xfrm>
              <a:off x="3800475" y="3284538"/>
              <a:ext cx="63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4" name="Line 33"/>
            <p:cNvSpPr>
              <a:spLocks noChangeShapeType="1"/>
            </p:cNvSpPr>
            <p:nvPr/>
          </p:nvSpPr>
          <p:spPr bwMode="auto">
            <a:xfrm>
              <a:off x="3800475" y="3284538"/>
              <a:ext cx="1588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5" name="Line 35"/>
            <p:cNvSpPr>
              <a:spLocks noChangeShapeType="1"/>
            </p:cNvSpPr>
            <p:nvPr/>
          </p:nvSpPr>
          <p:spPr bwMode="auto">
            <a:xfrm>
              <a:off x="3806825" y="3284538"/>
              <a:ext cx="906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6" name="Line 37"/>
            <p:cNvSpPr>
              <a:spLocks noChangeShapeType="1"/>
            </p:cNvSpPr>
            <p:nvPr/>
          </p:nvSpPr>
          <p:spPr bwMode="auto">
            <a:xfrm>
              <a:off x="4713288" y="3284538"/>
              <a:ext cx="63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7" name="Line 38"/>
            <p:cNvSpPr>
              <a:spLocks noChangeShapeType="1"/>
            </p:cNvSpPr>
            <p:nvPr/>
          </p:nvSpPr>
          <p:spPr bwMode="auto">
            <a:xfrm>
              <a:off x="4713288" y="3284538"/>
              <a:ext cx="1587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8" name="Line 40"/>
            <p:cNvSpPr>
              <a:spLocks noChangeShapeType="1"/>
            </p:cNvSpPr>
            <p:nvPr/>
          </p:nvSpPr>
          <p:spPr bwMode="auto">
            <a:xfrm>
              <a:off x="4719638" y="3284538"/>
              <a:ext cx="9064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9" name="Line 45"/>
            <p:cNvSpPr>
              <a:spLocks noChangeShapeType="1"/>
            </p:cNvSpPr>
            <p:nvPr/>
          </p:nvSpPr>
          <p:spPr bwMode="auto">
            <a:xfrm>
              <a:off x="5632450" y="3284538"/>
              <a:ext cx="9080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0" name="Line 50"/>
            <p:cNvSpPr>
              <a:spLocks noChangeShapeType="1"/>
            </p:cNvSpPr>
            <p:nvPr/>
          </p:nvSpPr>
          <p:spPr bwMode="auto">
            <a:xfrm>
              <a:off x="6546850" y="3284538"/>
              <a:ext cx="10207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1" name="Line 55"/>
            <p:cNvSpPr>
              <a:spLocks noChangeShapeType="1"/>
            </p:cNvSpPr>
            <p:nvPr/>
          </p:nvSpPr>
          <p:spPr bwMode="auto">
            <a:xfrm>
              <a:off x="7573963" y="3284538"/>
              <a:ext cx="10207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2" name="Line 57"/>
            <p:cNvSpPr>
              <a:spLocks noChangeShapeType="1"/>
            </p:cNvSpPr>
            <p:nvPr/>
          </p:nvSpPr>
          <p:spPr bwMode="auto">
            <a:xfrm>
              <a:off x="8594725" y="3284538"/>
              <a:ext cx="63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3" name="Line 58"/>
            <p:cNvSpPr>
              <a:spLocks noChangeShapeType="1"/>
            </p:cNvSpPr>
            <p:nvPr/>
          </p:nvSpPr>
          <p:spPr bwMode="auto">
            <a:xfrm>
              <a:off x="8594725" y="3284538"/>
              <a:ext cx="1588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4" name="Line 60"/>
            <p:cNvSpPr>
              <a:spLocks noChangeShapeType="1"/>
            </p:cNvSpPr>
            <p:nvPr/>
          </p:nvSpPr>
          <p:spPr bwMode="auto">
            <a:xfrm>
              <a:off x="8594725" y="3284538"/>
              <a:ext cx="63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5" name="Line 61"/>
            <p:cNvSpPr>
              <a:spLocks noChangeShapeType="1"/>
            </p:cNvSpPr>
            <p:nvPr/>
          </p:nvSpPr>
          <p:spPr bwMode="auto">
            <a:xfrm>
              <a:off x="8594725" y="3284538"/>
              <a:ext cx="1588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6" name="Rectangle 62"/>
            <p:cNvSpPr>
              <a:spLocks noChangeArrowheads="1"/>
            </p:cNvSpPr>
            <p:nvPr/>
          </p:nvSpPr>
          <p:spPr bwMode="auto">
            <a:xfrm>
              <a:off x="1997075" y="3290888"/>
              <a:ext cx="4763" cy="6858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7" name="Line 69"/>
            <p:cNvSpPr>
              <a:spLocks noChangeShapeType="1"/>
            </p:cNvSpPr>
            <p:nvPr/>
          </p:nvSpPr>
          <p:spPr bwMode="auto">
            <a:xfrm>
              <a:off x="4276552" y="3290888"/>
              <a:ext cx="1587" cy="6858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8" name="Line 77"/>
            <p:cNvSpPr>
              <a:spLocks noChangeShapeType="1"/>
            </p:cNvSpPr>
            <p:nvPr/>
          </p:nvSpPr>
          <p:spPr bwMode="auto">
            <a:xfrm>
              <a:off x="8594725" y="3290888"/>
              <a:ext cx="1588" cy="6858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69" name="Rectangle 78"/>
            <p:cNvSpPr>
              <a:spLocks noChangeArrowheads="1"/>
            </p:cNvSpPr>
            <p:nvPr/>
          </p:nvSpPr>
          <p:spPr bwMode="auto">
            <a:xfrm>
              <a:off x="2068513" y="4073525"/>
              <a:ext cx="71814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TW" altLang="en-US" sz="2800">
                  <a:solidFill>
                    <a:srgbClr val="000000"/>
                  </a:solidFill>
                </a:rPr>
                <a:t>1000</a:t>
              </a:r>
              <a:endParaRPr kumimoji="1" lang="zh-TW" altLang="en-US" sz="2800"/>
            </a:p>
          </p:txBody>
        </p:sp>
        <p:sp>
          <p:nvSpPr>
            <p:cNvPr id="44070" name="Rectangle 79"/>
            <p:cNvSpPr>
              <a:spLocks noChangeArrowheads="1"/>
            </p:cNvSpPr>
            <p:nvPr/>
          </p:nvSpPr>
          <p:spPr bwMode="auto">
            <a:xfrm>
              <a:off x="3109341" y="4073525"/>
              <a:ext cx="13521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/>
              <a:r>
                <a:rPr kumimoji="1" lang="zh-TW" altLang="en-US" sz="2800">
                  <a:solidFill>
                    <a:srgbClr val="000000"/>
                  </a:solidFill>
                </a:rPr>
                <a:t>0</a:t>
              </a:r>
              <a:endParaRPr kumimoji="1" lang="zh-TW" altLang="en-US" sz="2800"/>
            </a:p>
          </p:txBody>
        </p:sp>
        <p:sp>
          <p:nvSpPr>
            <p:cNvPr id="44071" name="Rectangle 80"/>
            <p:cNvSpPr>
              <a:spLocks noChangeArrowheads="1"/>
            </p:cNvSpPr>
            <p:nvPr/>
          </p:nvSpPr>
          <p:spPr bwMode="auto">
            <a:xfrm>
              <a:off x="3802815" y="3997325"/>
              <a:ext cx="2032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TW" altLang="en-US" sz="3200">
                  <a:solidFill>
                    <a:srgbClr val="000000"/>
                  </a:solidFill>
                </a:rPr>
                <a:t>4</a:t>
              </a:r>
              <a:endParaRPr kumimoji="1" lang="zh-TW" altLang="en-US"/>
            </a:p>
          </p:txBody>
        </p:sp>
        <p:sp>
          <p:nvSpPr>
            <p:cNvPr id="44072" name="Rectangle 81"/>
            <p:cNvSpPr>
              <a:spLocks noChangeArrowheads="1"/>
            </p:cNvSpPr>
            <p:nvPr/>
          </p:nvSpPr>
          <p:spPr bwMode="auto">
            <a:xfrm>
              <a:off x="4510907" y="3997325"/>
              <a:ext cx="2032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TW" altLang="en-US" sz="3200" dirty="0">
                  <a:solidFill>
                    <a:srgbClr val="000000"/>
                  </a:solidFill>
                </a:rPr>
                <a:t>3</a:t>
              </a:r>
              <a:endParaRPr kumimoji="1" lang="zh-TW" altLang="en-US" dirty="0"/>
            </a:p>
          </p:txBody>
        </p:sp>
        <p:sp>
          <p:nvSpPr>
            <p:cNvPr id="44073" name="Rectangle 82"/>
            <p:cNvSpPr>
              <a:spLocks noChangeArrowheads="1"/>
            </p:cNvSpPr>
            <p:nvPr/>
          </p:nvSpPr>
          <p:spPr bwMode="auto">
            <a:xfrm>
              <a:off x="5247883" y="3997325"/>
              <a:ext cx="2032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TW" altLang="en-US" sz="3200">
                  <a:solidFill>
                    <a:srgbClr val="000000"/>
                  </a:solidFill>
                </a:rPr>
                <a:t>2</a:t>
              </a:r>
              <a:endParaRPr kumimoji="1" lang="zh-TW" altLang="en-US"/>
            </a:p>
          </p:txBody>
        </p:sp>
        <p:sp>
          <p:nvSpPr>
            <p:cNvPr id="44074" name="Rectangle 83"/>
            <p:cNvSpPr>
              <a:spLocks noChangeArrowheads="1"/>
            </p:cNvSpPr>
            <p:nvPr/>
          </p:nvSpPr>
          <p:spPr bwMode="auto">
            <a:xfrm>
              <a:off x="5822054" y="3997325"/>
              <a:ext cx="203200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zh-TW" altLang="en-US" sz="3200">
                  <a:solidFill>
                    <a:srgbClr val="000000"/>
                  </a:solidFill>
                </a:rPr>
                <a:t>0</a:t>
              </a:r>
              <a:endParaRPr kumimoji="1" lang="zh-TW" altLang="en-US"/>
            </a:p>
          </p:txBody>
        </p:sp>
        <p:sp>
          <p:nvSpPr>
            <p:cNvPr id="44075" name="Line 85"/>
            <p:cNvSpPr>
              <a:spLocks noChangeShapeType="1"/>
            </p:cNvSpPr>
            <p:nvPr/>
          </p:nvSpPr>
          <p:spPr bwMode="auto">
            <a:xfrm>
              <a:off x="1997075" y="3976688"/>
              <a:ext cx="47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6" name="Line 86"/>
            <p:cNvSpPr>
              <a:spLocks noChangeShapeType="1"/>
            </p:cNvSpPr>
            <p:nvPr/>
          </p:nvSpPr>
          <p:spPr bwMode="auto">
            <a:xfrm>
              <a:off x="1997075" y="3976688"/>
              <a:ext cx="1588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7" name="Line 88"/>
            <p:cNvSpPr>
              <a:spLocks noChangeShapeType="1"/>
            </p:cNvSpPr>
            <p:nvPr/>
          </p:nvSpPr>
          <p:spPr bwMode="auto">
            <a:xfrm>
              <a:off x="2001838" y="3976688"/>
              <a:ext cx="998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8" name="Line 90"/>
            <p:cNvSpPr>
              <a:spLocks noChangeShapeType="1"/>
            </p:cNvSpPr>
            <p:nvPr/>
          </p:nvSpPr>
          <p:spPr bwMode="auto">
            <a:xfrm>
              <a:off x="3000375" y="3976688"/>
              <a:ext cx="63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9" name="Line 91"/>
            <p:cNvSpPr>
              <a:spLocks noChangeShapeType="1"/>
            </p:cNvSpPr>
            <p:nvPr/>
          </p:nvSpPr>
          <p:spPr bwMode="auto">
            <a:xfrm>
              <a:off x="3000375" y="3976688"/>
              <a:ext cx="1588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0" name="Line 93"/>
            <p:cNvSpPr>
              <a:spLocks noChangeShapeType="1"/>
            </p:cNvSpPr>
            <p:nvPr/>
          </p:nvSpPr>
          <p:spPr bwMode="auto">
            <a:xfrm>
              <a:off x="3006725" y="3976688"/>
              <a:ext cx="7937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1" name="Line 95"/>
            <p:cNvSpPr>
              <a:spLocks noChangeShapeType="1"/>
            </p:cNvSpPr>
            <p:nvPr/>
          </p:nvSpPr>
          <p:spPr bwMode="auto">
            <a:xfrm>
              <a:off x="3800475" y="3976688"/>
              <a:ext cx="63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2" name="Line 96"/>
            <p:cNvSpPr>
              <a:spLocks noChangeShapeType="1"/>
            </p:cNvSpPr>
            <p:nvPr/>
          </p:nvSpPr>
          <p:spPr bwMode="auto">
            <a:xfrm>
              <a:off x="3800475" y="3976688"/>
              <a:ext cx="1588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3" name="Line 98"/>
            <p:cNvSpPr>
              <a:spLocks noChangeShapeType="1"/>
            </p:cNvSpPr>
            <p:nvPr/>
          </p:nvSpPr>
          <p:spPr bwMode="auto">
            <a:xfrm>
              <a:off x="3806825" y="3976688"/>
              <a:ext cx="906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4" name="Line 100"/>
            <p:cNvSpPr>
              <a:spLocks noChangeShapeType="1"/>
            </p:cNvSpPr>
            <p:nvPr/>
          </p:nvSpPr>
          <p:spPr bwMode="auto">
            <a:xfrm>
              <a:off x="4713288" y="3976688"/>
              <a:ext cx="63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5" name="Line 101"/>
            <p:cNvSpPr>
              <a:spLocks noChangeShapeType="1"/>
            </p:cNvSpPr>
            <p:nvPr/>
          </p:nvSpPr>
          <p:spPr bwMode="auto">
            <a:xfrm>
              <a:off x="4713288" y="3976688"/>
              <a:ext cx="1587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6" name="Line 103"/>
            <p:cNvSpPr>
              <a:spLocks noChangeShapeType="1"/>
            </p:cNvSpPr>
            <p:nvPr/>
          </p:nvSpPr>
          <p:spPr bwMode="auto">
            <a:xfrm>
              <a:off x="4719638" y="3976688"/>
              <a:ext cx="9064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7" name="Line 108"/>
            <p:cNvSpPr>
              <a:spLocks noChangeShapeType="1"/>
            </p:cNvSpPr>
            <p:nvPr/>
          </p:nvSpPr>
          <p:spPr bwMode="auto">
            <a:xfrm>
              <a:off x="5632450" y="3976688"/>
              <a:ext cx="9080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8" name="Line 113"/>
            <p:cNvSpPr>
              <a:spLocks noChangeShapeType="1"/>
            </p:cNvSpPr>
            <p:nvPr/>
          </p:nvSpPr>
          <p:spPr bwMode="auto">
            <a:xfrm>
              <a:off x="6546850" y="3976688"/>
              <a:ext cx="10207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9" name="Line 118"/>
            <p:cNvSpPr>
              <a:spLocks noChangeShapeType="1"/>
            </p:cNvSpPr>
            <p:nvPr/>
          </p:nvSpPr>
          <p:spPr bwMode="auto">
            <a:xfrm>
              <a:off x="7573963" y="3976688"/>
              <a:ext cx="10207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0" name="Line 120"/>
            <p:cNvSpPr>
              <a:spLocks noChangeShapeType="1"/>
            </p:cNvSpPr>
            <p:nvPr/>
          </p:nvSpPr>
          <p:spPr bwMode="auto">
            <a:xfrm>
              <a:off x="8594725" y="3976688"/>
              <a:ext cx="635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1" name="Line 121"/>
            <p:cNvSpPr>
              <a:spLocks noChangeShapeType="1"/>
            </p:cNvSpPr>
            <p:nvPr/>
          </p:nvSpPr>
          <p:spPr bwMode="auto">
            <a:xfrm>
              <a:off x="8594725" y="3976688"/>
              <a:ext cx="1588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2" name="Rectangle 122"/>
            <p:cNvSpPr>
              <a:spLocks noChangeArrowheads="1"/>
            </p:cNvSpPr>
            <p:nvPr/>
          </p:nvSpPr>
          <p:spPr bwMode="auto">
            <a:xfrm>
              <a:off x="1997075" y="3983038"/>
              <a:ext cx="4763" cy="6873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3" name="Line 125"/>
            <p:cNvSpPr>
              <a:spLocks noChangeShapeType="1"/>
            </p:cNvSpPr>
            <p:nvPr/>
          </p:nvSpPr>
          <p:spPr bwMode="auto">
            <a:xfrm>
              <a:off x="1997075" y="4670425"/>
              <a:ext cx="47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4" name="Line 126"/>
            <p:cNvSpPr>
              <a:spLocks noChangeShapeType="1"/>
            </p:cNvSpPr>
            <p:nvPr/>
          </p:nvSpPr>
          <p:spPr bwMode="auto">
            <a:xfrm>
              <a:off x="1997075" y="4670425"/>
              <a:ext cx="1588" cy="47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5" name="Line 128"/>
            <p:cNvSpPr>
              <a:spLocks noChangeShapeType="1"/>
            </p:cNvSpPr>
            <p:nvPr/>
          </p:nvSpPr>
          <p:spPr bwMode="auto">
            <a:xfrm>
              <a:off x="1997075" y="4670425"/>
              <a:ext cx="47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6" name="Line 129"/>
            <p:cNvSpPr>
              <a:spLocks noChangeShapeType="1"/>
            </p:cNvSpPr>
            <p:nvPr/>
          </p:nvSpPr>
          <p:spPr bwMode="auto">
            <a:xfrm>
              <a:off x="1997075" y="4670425"/>
              <a:ext cx="1588" cy="47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7" name="Line 131"/>
            <p:cNvSpPr>
              <a:spLocks noChangeShapeType="1"/>
            </p:cNvSpPr>
            <p:nvPr/>
          </p:nvSpPr>
          <p:spPr bwMode="auto">
            <a:xfrm>
              <a:off x="2001838" y="4670425"/>
              <a:ext cx="9985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8" name="Line 135"/>
            <p:cNvSpPr>
              <a:spLocks noChangeShapeType="1"/>
            </p:cNvSpPr>
            <p:nvPr/>
          </p:nvSpPr>
          <p:spPr bwMode="auto">
            <a:xfrm>
              <a:off x="3000375" y="4670425"/>
              <a:ext cx="63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9" name="Line 136"/>
            <p:cNvSpPr>
              <a:spLocks noChangeShapeType="1"/>
            </p:cNvSpPr>
            <p:nvPr/>
          </p:nvSpPr>
          <p:spPr bwMode="auto">
            <a:xfrm>
              <a:off x="3000375" y="4670425"/>
              <a:ext cx="1588" cy="47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0" name="Line 138"/>
            <p:cNvSpPr>
              <a:spLocks noChangeShapeType="1"/>
            </p:cNvSpPr>
            <p:nvPr/>
          </p:nvSpPr>
          <p:spPr bwMode="auto">
            <a:xfrm>
              <a:off x="3006725" y="4670425"/>
              <a:ext cx="7937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1" name="Line 142"/>
            <p:cNvSpPr>
              <a:spLocks noChangeShapeType="1"/>
            </p:cNvSpPr>
            <p:nvPr/>
          </p:nvSpPr>
          <p:spPr bwMode="auto">
            <a:xfrm>
              <a:off x="3800475" y="4670425"/>
              <a:ext cx="63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2" name="Line 143"/>
            <p:cNvSpPr>
              <a:spLocks noChangeShapeType="1"/>
            </p:cNvSpPr>
            <p:nvPr/>
          </p:nvSpPr>
          <p:spPr bwMode="auto">
            <a:xfrm>
              <a:off x="3800475" y="4670425"/>
              <a:ext cx="1588" cy="47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3" name="Line 145"/>
            <p:cNvSpPr>
              <a:spLocks noChangeShapeType="1"/>
            </p:cNvSpPr>
            <p:nvPr/>
          </p:nvSpPr>
          <p:spPr bwMode="auto">
            <a:xfrm>
              <a:off x="3806825" y="4670425"/>
              <a:ext cx="906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4" name="Line 147"/>
            <p:cNvSpPr>
              <a:spLocks noChangeShapeType="1"/>
            </p:cNvSpPr>
            <p:nvPr/>
          </p:nvSpPr>
          <p:spPr bwMode="auto">
            <a:xfrm>
              <a:off x="4276552" y="3983038"/>
              <a:ext cx="1587" cy="6873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5" name="Line 149"/>
            <p:cNvSpPr>
              <a:spLocks noChangeShapeType="1"/>
            </p:cNvSpPr>
            <p:nvPr/>
          </p:nvSpPr>
          <p:spPr bwMode="auto">
            <a:xfrm>
              <a:off x="4713288" y="4670425"/>
              <a:ext cx="63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6" name="Line 150"/>
            <p:cNvSpPr>
              <a:spLocks noChangeShapeType="1"/>
            </p:cNvSpPr>
            <p:nvPr/>
          </p:nvSpPr>
          <p:spPr bwMode="auto">
            <a:xfrm>
              <a:off x="4713288" y="4670425"/>
              <a:ext cx="1587" cy="47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7" name="Line 152"/>
            <p:cNvSpPr>
              <a:spLocks noChangeShapeType="1"/>
            </p:cNvSpPr>
            <p:nvPr/>
          </p:nvSpPr>
          <p:spPr bwMode="auto">
            <a:xfrm>
              <a:off x="4719638" y="4670425"/>
              <a:ext cx="90646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8" name="Line 154"/>
            <p:cNvSpPr>
              <a:spLocks noChangeShapeType="1"/>
            </p:cNvSpPr>
            <p:nvPr/>
          </p:nvSpPr>
          <p:spPr bwMode="auto">
            <a:xfrm>
              <a:off x="4998292" y="3306763"/>
              <a:ext cx="1588" cy="1363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9" name="Line 156"/>
            <p:cNvSpPr>
              <a:spLocks noChangeShapeType="1"/>
            </p:cNvSpPr>
            <p:nvPr/>
          </p:nvSpPr>
          <p:spPr bwMode="auto">
            <a:xfrm>
              <a:off x="5626100" y="4670425"/>
              <a:ext cx="63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0" name="Line 157"/>
            <p:cNvSpPr>
              <a:spLocks noChangeShapeType="1"/>
            </p:cNvSpPr>
            <p:nvPr/>
          </p:nvSpPr>
          <p:spPr bwMode="auto">
            <a:xfrm>
              <a:off x="5626100" y="4670425"/>
              <a:ext cx="1588" cy="47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1" name="Line 159"/>
            <p:cNvSpPr>
              <a:spLocks noChangeShapeType="1"/>
            </p:cNvSpPr>
            <p:nvPr/>
          </p:nvSpPr>
          <p:spPr bwMode="auto">
            <a:xfrm>
              <a:off x="5632450" y="4670425"/>
              <a:ext cx="908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2" name="Line 163"/>
            <p:cNvSpPr>
              <a:spLocks noChangeShapeType="1"/>
            </p:cNvSpPr>
            <p:nvPr/>
          </p:nvSpPr>
          <p:spPr bwMode="auto">
            <a:xfrm>
              <a:off x="6540500" y="4670425"/>
              <a:ext cx="63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3" name="Line 166"/>
            <p:cNvSpPr>
              <a:spLocks noChangeShapeType="1"/>
            </p:cNvSpPr>
            <p:nvPr/>
          </p:nvSpPr>
          <p:spPr bwMode="auto">
            <a:xfrm>
              <a:off x="6546850" y="4670425"/>
              <a:ext cx="10207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4" name="Line 170"/>
            <p:cNvSpPr>
              <a:spLocks noChangeShapeType="1"/>
            </p:cNvSpPr>
            <p:nvPr/>
          </p:nvSpPr>
          <p:spPr bwMode="auto">
            <a:xfrm>
              <a:off x="7567613" y="4670425"/>
              <a:ext cx="63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5" name="Line 171"/>
            <p:cNvSpPr>
              <a:spLocks noChangeShapeType="1"/>
            </p:cNvSpPr>
            <p:nvPr/>
          </p:nvSpPr>
          <p:spPr bwMode="auto">
            <a:xfrm>
              <a:off x="7567613" y="4670425"/>
              <a:ext cx="1587" cy="47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6" name="Line 173"/>
            <p:cNvSpPr>
              <a:spLocks noChangeShapeType="1"/>
            </p:cNvSpPr>
            <p:nvPr/>
          </p:nvSpPr>
          <p:spPr bwMode="auto">
            <a:xfrm>
              <a:off x="7573963" y="4670425"/>
              <a:ext cx="102076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7" name="Line 175"/>
            <p:cNvSpPr>
              <a:spLocks noChangeShapeType="1"/>
            </p:cNvSpPr>
            <p:nvPr/>
          </p:nvSpPr>
          <p:spPr bwMode="auto">
            <a:xfrm>
              <a:off x="8594725" y="3983038"/>
              <a:ext cx="1588" cy="6873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8" name="Line 177"/>
            <p:cNvSpPr>
              <a:spLocks noChangeShapeType="1"/>
            </p:cNvSpPr>
            <p:nvPr/>
          </p:nvSpPr>
          <p:spPr bwMode="auto">
            <a:xfrm>
              <a:off x="8594725" y="4670425"/>
              <a:ext cx="63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9" name="Line 178"/>
            <p:cNvSpPr>
              <a:spLocks noChangeShapeType="1"/>
            </p:cNvSpPr>
            <p:nvPr/>
          </p:nvSpPr>
          <p:spPr bwMode="auto">
            <a:xfrm>
              <a:off x="8594725" y="4670425"/>
              <a:ext cx="1588" cy="47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20" name="Line 180"/>
            <p:cNvSpPr>
              <a:spLocks noChangeShapeType="1"/>
            </p:cNvSpPr>
            <p:nvPr/>
          </p:nvSpPr>
          <p:spPr bwMode="auto">
            <a:xfrm>
              <a:off x="8594725" y="4670425"/>
              <a:ext cx="63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21" name="Line 181"/>
            <p:cNvSpPr>
              <a:spLocks noChangeShapeType="1"/>
            </p:cNvSpPr>
            <p:nvPr/>
          </p:nvSpPr>
          <p:spPr bwMode="auto">
            <a:xfrm>
              <a:off x="8594725" y="4670425"/>
              <a:ext cx="1588" cy="47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22" name="Line 4"/>
            <p:cNvSpPr>
              <a:spLocks noChangeShapeType="1"/>
            </p:cNvSpPr>
            <p:nvPr/>
          </p:nvSpPr>
          <p:spPr bwMode="auto">
            <a:xfrm>
              <a:off x="2451536" y="2674938"/>
              <a:ext cx="0" cy="6096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123" name="Line 5"/>
            <p:cNvSpPr>
              <a:spLocks noChangeShapeType="1"/>
            </p:cNvSpPr>
            <p:nvPr/>
          </p:nvSpPr>
          <p:spPr bwMode="auto">
            <a:xfrm>
              <a:off x="3207848" y="2674938"/>
              <a:ext cx="0" cy="6096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124" name="Line 6"/>
            <p:cNvSpPr>
              <a:spLocks noChangeShapeType="1"/>
            </p:cNvSpPr>
            <p:nvPr/>
          </p:nvSpPr>
          <p:spPr bwMode="auto">
            <a:xfrm>
              <a:off x="4059696" y="2674938"/>
              <a:ext cx="0" cy="6096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125" name="Line 7"/>
            <p:cNvSpPr>
              <a:spLocks noChangeShapeType="1"/>
            </p:cNvSpPr>
            <p:nvPr/>
          </p:nvSpPr>
          <p:spPr bwMode="auto">
            <a:xfrm>
              <a:off x="6641888" y="2674938"/>
              <a:ext cx="0" cy="6096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126" name="Line 8"/>
            <p:cNvSpPr>
              <a:spLocks noChangeShapeType="1"/>
            </p:cNvSpPr>
            <p:nvPr/>
          </p:nvSpPr>
          <p:spPr bwMode="auto">
            <a:xfrm>
              <a:off x="5924248" y="2674938"/>
              <a:ext cx="0" cy="6096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127" name="Text Box 10"/>
            <p:cNvSpPr txBox="1">
              <a:spLocks noChangeArrowheads="1"/>
            </p:cNvSpPr>
            <p:nvPr/>
          </p:nvSpPr>
          <p:spPr bwMode="auto">
            <a:xfrm>
              <a:off x="968991" y="3714750"/>
              <a:ext cx="98522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TW" altLang="en-US" sz="2400" b="1" dirty="0"/>
                <a:t> </a:t>
              </a:r>
              <a:r>
                <a:rPr lang="en-US" altLang="zh-TW" sz="2400" b="1" i="1" dirty="0" err="1" smtClean="0"/>
                <a:t>expon</a:t>
              </a:r>
              <a:endParaRPr lang="en-US" altLang="zh-TW" sz="2400" b="1" dirty="0"/>
            </a:p>
          </p:txBody>
        </p:sp>
        <p:sp>
          <p:nvSpPr>
            <p:cNvPr id="44128" name="Text Box 11"/>
            <p:cNvSpPr txBox="1">
              <a:spLocks noChangeArrowheads="1"/>
            </p:cNvSpPr>
            <p:nvPr/>
          </p:nvSpPr>
          <p:spPr bwMode="auto">
            <a:xfrm>
              <a:off x="1963625" y="2299626"/>
              <a:ext cx="523572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i="1" dirty="0" err="1"/>
                <a:t>start</a:t>
              </a:r>
              <a:r>
                <a:rPr lang="en-US" altLang="zh-TW" sz="2000" b="1" dirty="0" err="1"/>
                <a:t>A</a:t>
              </a:r>
              <a:r>
                <a:rPr lang="en-US" altLang="zh-TW" sz="2000" b="1" i="1" dirty="0"/>
                <a:t> </a:t>
              </a:r>
              <a:r>
                <a:rPr lang="en-US" altLang="zh-TW" sz="2000" b="1" dirty="0"/>
                <a:t> </a:t>
              </a:r>
              <a:r>
                <a:rPr lang="en-US" altLang="zh-TW" sz="2000" b="1" dirty="0" smtClean="0"/>
                <a:t> </a:t>
              </a:r>
              <a:r>
                <a:rPr lang="en-US" altLang="zh-TW" sz="2000" b="1" i="1" dirty="0" err="1" smtClean="0"/>
                <a:t>finish</a:t>
              </a:r>
              <a:r>
                <a:rPr lang="en-US" altLang="zh-TW" sz="2000" b="1" dirty="0" err="1" smtClean="0"/>
                <a:t>A</a:t>
              </a:r>
              <a:r>
                <a:rPr lang="en-US" altLang="zh-TW" sz="2000" b="1" i="1" dirty="0" smtClean="0"/>
                <a:t>   </a:t>
              </a:r>
              <a:r>
                <a:rPr lang="en-US" altLang="zh-TW" sz="2000" b="1" i="1" dirty="0" err="1" smtClean="0"/>
                <a:t>start</a:t>
              </a:r>
              <a:r>
                <a:rPr lang="en-US" altLang="zh-TW" sz="2000" b="1" dirty="0" err="1" smtClean="0"/>
                <a:t>B</a:t>
              </a:r>
              <a:r>
                <a:rPr lang="en-US" altLang="zh-TW" sz="2000" b="1" dirty="0" smtClean="0"/>
                <a:t>                </a:t>
              </a:r>
              <a:r>
                <a:rPr lang="en-US" altLang="zh-TW" sz="2000" b="1" i="1" dirty="0" err="1" smtClean="0"/>
                <a:t>finish</a:t>
              </a:r>
              <a:r>
                <a:rPr lang="en-US" altLang="zh-TW" sz="2000" b="1" dirty="0" err="1" smtClean="0"/>
                <a:t>B</a:t>
              </a:r>
              <a:r>
                <a:rPr lang="en-US" altLang="zh-TW" sz="2000" b="1" i="1" dirty="0" smtClean="0"/>
                <a:t>   </a:t>
              </a:r>
              <a:r>
                <a:rPr lang="en-US" altLang="zh-TW" sz="2000" b="1" i="1" dirty="0"/>
                <a:t>avail</a:t>
              </a:r>
              <a:r>
                <a:rPr lang="en-US" altLang="zh-TW" sz="2000" b="1" dirty="0"/>
                <a:t> </a:t>
              </a:r>
            </a:p>
          </p:txBody>
        </p:sp>
        <p:sp>
          <p:nvSpPr>
            <p:cNvPr id="44129" name="Line 185"/>
            <p:cNvSpPr>
              <a:spLocks noChangeShapeType="1"/>
            </p:cNvSpPr>
            <p:nvPr/>
          </p:nvSpPr>
          <p:spPr bwMode="auto">
            <a:xfrm flipH="1">
              <a:off x="1997075" y="3306763"/>
              <a:ext cx="4763" cy="13636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130" name="Rectangle 56"/>
            <p:cNvSpPr>
              <a:spLocks noChangeArrowheads="1"/>
            </p:cNvSpPr>
            <p:nvPr/>
          </p:nvSpPr>
          <p:spPr bwMode="auto">
            <a:xfrm>
              <a:off x="8594725" y="2146300"/>
              <a:ext cx="63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31" name="Rectangle 59"/>
            <p:cNvSpPr>
              <a:spLocks noChangeArrowheads="1"/>
            </p:cNvSpPr>
            <p:nvPr/>
          </p:nvSpPr>
          <p:spPr bwMode="auto">
            <a:xfrm>
              <a:off x="8594725" y="2146300"/>
              <a:ext cx="63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32" name="Rectangle 84"/>
            <p:cNvSpPr>
              <a:spLocks noChangeArrowheads="1"/>
            </p:cNvSpPr>
            <p:nvPr/>
          </p:nvSpPr>
          <p:spPr bwMode="auto">
            <a:xfrm>
              <a:off x="1997075" y="2838450"/>
              <a:ext cx="4763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33" name="Rectangle 119"/>
            <p:cNvSpPr>
              <a:spLocks noChangeArrowheads="1"/>
            </p:cNvSpPr>
            <p:nvPr/>
          </p:nvSpPr>
          <p:spPr bwMode="auto">
            <a:xfrm>
              <a:off x="8594725" y="2838450"/>
              <a:ext cx="6350" cy="6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34" name="Rectangle 169"/>
            <p:cNvSpPr>
              <a:spLocks noChangeArrowheads="1"/>
            </p:cNvSpPr>
            <p:nvPr/>
          </p:nvSpPr>
          <p:spPr bwMode="auto">
            <a:xfrm>
              <a:off x="7567613" y="3532188"/>
              <a:ext cx="6350" cy="47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35" name="Rectangle 176"/>
            <p:cNvSpPr>
              <a:spLocks noChangeArrowheads="1"/>
            </p:cNvSpPr>
            <p:nvPr/>
          </p:nvSpPr>
          <p:spPr bwMode="auto">
            <a:xfrm>
              <a:off x="8594725" y="3532188"/>
              <a:ext cx="6350" cy="47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36" name="Rectangle 179"/>
            <p:cNvSpPr>
              <a:spLocks noChangeArrowheads="1"/>
            </p:cNvSpPr>
            <p:nvPr/>
          </p:nvSpPr>
          <p:spPr bwMode="auto">
            <a:xfrm>
              <a:off x="8594725" y="3532188"/>
              <a:ext cx="6350" cy="47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37" name="Line 187"/>
            <p:cNvSpPr>
              <a:spLocks noChangeShapeType="1"/>
            </p:cNvSpPr>
            <p:nvPr/>
          </p:nvSpPr>
          <p:spPr bwMode="auto">
            <a:xfrm>
              <a:off x="6271053" y="3290888"/>
              <a:ext cx="0" cy="137953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138" name="Line 188"/>
            <p:cNvSpPr>
              <a:spLocks noChangeShapeType="1"/>
            </p:cNvSpPr>
            <p:nvPr/>
          </p:nvSpPr>
          <p:spPr bwMode="auto">
            <a:xfrm>
              <a:off x="5626084" y="3306763"/>
              <a:ext cx="0" cy="13636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139" name="Line 190"/>
            <p:cNvSpPr>
              <a:spLocks noChangeShapeType="1"/>
            </p:cNvSpPr>
            <p:nvPr/>
          </p:nvSpPr>
          <p:spPr bwMode="auto">
            <a:xfrm>
              <a:off x="3527515" y="3306763"/>
              <a:ext cx="0" cy="13636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140" name="Line 191"/>
            <p:cNvSpPr>
              <a:spLocks noChangeShapeType="1"/>
            </p:cNvSpPr>
            <p:nvPr/>
          </p:nvSpPr>
          <p:spPr bwMode="auto">
            <a:xfrm>
              <a:off x="2813073" y="3290888"/>
              <a:ext cx="0" cy="13843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Text Box 9"/>
            <p:cNvSpPr txBox="1">
              <a:spLocks noChangeArrowheads="1"/>
            </p:cNvSpPr>
            <p:nvPr/>
          </p:nvSpPr>
          <p:spPr bwMode="auto">
            <a:xfrm>
              <a:off x="968991" y="2679403"/>
              <a:ext cx="9360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2400" b="1" i="1" dirty="0" smtClean="0">
                  <a:solidFill>
                    <a:srgbClr val="FF0000"/>
                  </a:solidFill>
                </a:rPr>
                <a:t>terms</a:t>
              </a:r>
              <a:endParaRPr lang="en-US" altLang="zh-TW" sz="24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110" name="Line 187"/>
            <p:cNvSpPr>
              <a:spLocks noChangeShapeType="1"/>
            </p:cNvSpPr>
            <p:nvPr/>
          </p:nvSpPr>
          <p:spPr bwMode="auto">
            <a:xfrm>
              <a:off x="6857526" y="3286125"/>
              <a:ext cx="0" cy="137953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Line 187"/>
            <p:cNvSpPr>
              <a:spLocks noChangeShapeType="1"/>
            </p:cNvSpPr>
            <p:nvPr/>
          </p:nvSpPr>
          <p:spPr bwMode="auto">
            <a:xfrm>
              <a:off x="7458429" y="3284538"/>
              <a:ext cx="0" cy="137953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744663" y="381000"/>
            <a:ext cx="59134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b="1" u="sng"/>
              <a:t>Polynomial</a:t>
            </a:r>
          </a:p>
        </p:txBody>
      </p:sp>
      <p:sp>
        <p:nvSpPr>
          <p:cNvPr id="112" name="文字方塊 111"/>
          <p:cNvSpPr txBox="1"/>
          <p:nvPr/>
        </p:nvSpPr>
        <p:spPr>
          <a:xfrm>
            <a:off x="2197033" y="5199426"/>
            <a:ext cx="659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[0]       [1]       [2]       [3]      [4]     [5]     [6]     [7]    . . .</a:t>
            </a:r>
            <a:endParaRPr lang="zh-TW" altLang="en-US" sz="2000" dirty="0"/>
          </a:p>
        </p:txBody>
      </p:sp>
      <p:sp>
        <p:nvSpPr>
          <p:cNvPr id="113" name="圓角矩形 112"/>
          <p:cNvSpPr/>
          <p:nvPr/>
        </p:nvSpPr>
        <p:spPr bwMode="auto">
          <a:xfrm>
            <a:off x="2051720" y="3861049"/>
            <a:ext cx="1440161" cy="1338378"/>
          </a:xfrm>
          <a:prstGeom prst="roundRect">
            <a:avLst/>
          </a:prstGeom>
          <a:solidFill>
            <a:srgbClr val="99FFCC">
              <a:alpha val="2509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4" name="圓角矩形 113"/>
          <p:cNvSpPr/>
          <p:nvPr/>
        </p:nvSpPr>
        <p:spPr bwMode="auto">
          <a:xfrm>
            <a:off x="3563887" y="3873501"/>
            <a:ext cx="2664297" cy="1325925"/>
          </a:xfrm>
          <a:prstGeom prst="roundRect">
            <a:avLst/>
          </a:prstGeom>
          <a:solidFill>
            <a:srgbClr val="FFFF00">
              <a:alpha val="2509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92950" y="6302992"/>
            <a:ext cx="1905000" cy="457200"/>
          </a:xfrm>
          <a:noFill/>
        </p:spPr>
        <p:txBody>
          <a:bodyPr/>
          <a:lstStyle/>
          <a:p>
            <a:fld id="{D2AB1DA9-40AD-4BFE-8A0C-76F72A85AB04}" type="slidenum">
              <a:rPr lang="zh-TW" altLang="en-US" smtClean="0"/>
              <a:pPr/>
              <a:t>42</a:t>
            </a:fld>
            <a:endParaRPr lang="en-US" altLang="zh-TW" dirty="0" smtClean="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755650" y="201613"/>
            <a:ext cx="7535863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000" dirty="0"/>
              <a:t>/* </a:t>
            </a:r>
            <a:r>
              <a:rPr lang="en-US" altLang="zh-TW" sz="2000" dirty="0"/>
              <a:t>d =a + b, where a, b, and d are polynomials */</a:t>
            </a:r>
            <a:br>
              <a:rPr lang="en-US" altLang="zh-TW" sz="2000" dirty="0"/>
            </a:br>
            <a:r>
              <a:rPr lang="en-US" altLang="zh-TW" sz="2000" dirty="0"/>
              <a:t>d = Zero( )</a:t>
            </a:r>
            <a:br>
              <a:rPr lang="en-US" altLang="zh-TW" sz="2000" dirty="0"/>
            </a:br>
            <a:r>
              <a:rPr lang="en-US" altLang="zh-TW" sz="2000" dirty="0"/>
              <a:t>while (! </a:t>
            </a:r>
            <a:r>
              <a:rPr lang="en-US" altLang="zh-TW" sz="2000" dirty="0" err="1"/>
              <a:t>IsZero</a:t>
            </a:r>
            <a:r>
              <a:rPr lang="en-US" altLang="zh-TW" sz="2000" dirty="0"/>
              <a:t>(a) &amp;&amp; ! </a:t>
            </a:r>
            <a:r>
              <a:rPr lang="en-US" altLang="zh-TW" sz="2000" dirty="0" err="1"/>
              <a:t>IsZero</a:t>
            </a:r>
            <a:r>
              <a:rPr lang="en-US" altLang="zh-TW" sz="2000" dirty="0"/>
              <a:t>(b)) do {</a:t>
            </a:r>
            <a:br>
              <a:rPr lang="en-US" altLang="zh-TW" sz="2000" dirty="0"/>
            </a:br>
            <a:r>
              <a:rPr lang="en-US" altLang="zh-TW" sz="2000" dirty="0"/>
              <a:t>   switch COMPARE (</a:t>
            </a:r>
            <a:r>
              <a:rPr lang="en-US" altLang="zh-TW" sz="2000" dirty="0" err="1" smtClean="0"/>
              <a:t>LeadExp</a:t>
            </a:r>
            <a:r>
              <a:rPr lang="en-US" altLang="zh-TW" sz="2000" dirty="0" smtClean="0"/>
              <a:t>(a</a:t>
            </a:r>
            <a:r>
              <a:rPr lang="en-US" altLang="zh-TW" sz="2000" dirty="0"/>
              <a:t>), </a:t>
            </a:r>
            <a:r>
              <a:rPr lang="en-US" altLang="zh-TW" sz="2000" dirty="0" err="1" smtClean="0"/>
              <a:t>LeadExp</a:t>
            </a:r>
            <a:r>
              <a:rPr lang="en-US" altLang="zh-TW" sz="2000" dirty="0" smtClean="0"/>
              <a:t>(b</a:t>
            </a:r>
            <a:r>
              <a:rPr lang="en-US" altLang="zh-TW" sz="2000" dirty="0"/>
              <a:t>))  {</a:t>
            </a:r>
            <a:br>
              <a:rPr lang="en-US" altLang="zh-TW" sz="2000" dirty="0"/>
            </a:br>
            <a:r>
              <a:rPr lang="en-US" altLang="zh-TW" sz="2000" dirty="0"/>
              <a:t>       case -1: </a:t>
            </a:r>
          </a:p>
          <a:p>
            <a:pPr eaLnBrk="1" hangingPunct="1"/>
            <a:r>
              <a:rPr lang="en-US" altLang="zh-TW" sz="2000" dirty="0"/>
              <a:t>                     d = Attach(d, </a:t>
            </a:r>
            <a:r>
              <a:rPr lang="en-US" altLang="zh-TW" sz="2000" dirty="0" err="1"/>
              <a:t>Coef</a:t>
            </a:r>
            <a:r>
              <a:rPr lang="en-US" altLang="zh-TW" sz="2000" dirty="0"/>
              <a:t> (b, </a:t>
            </a:r>
            <a:r>
              <a:rPr lang="en-US" altLang="zh-TW" sz="2000" dirty="0" err="1" smtClean="0"/>
              <a:t>LeadExp</a:t>
            </a:r>
            <a:r>
              <a:rPr lang="en-US" altLang="zh-TW" sz="2000" dirty="0" smtClean="0"/>
              <a:t>(b</a:t>
            </a:r>
            <a:r>
              <a:rPr lang="en-US" altLang="zh-TW" sz="2000" dirty="0"/>
              <a:t>)), </a:t>
            </a:r>
            <a:r>
              <a:rPr lang="en-US" altLang="zh-TW" sz="2000" dirty="0" err="1" smtClean="0"/>
              <a:t>LeadExp</a:t>
            </a:r>
            <a:r>
              <a:rPr lang="en-US" altLang="zh-TW" sz="2000" dirty="0" smtClean="0"/>
              <a:t>(b</a:t>
            </a:r>
            <a:r>
              <a:rPr lang="en-US" altLang="zh-TW" sz="2000" dirty="0"/>
              <a:t>));</a:t>
            </a:r>
            <a:br>
              <a:rPr lang="en-US" altLang="zh-TW" sz="2000" dirty="0"/>
            </a:br>
            <a:r>
              <a:rPr lang="en-US" altLang="zh-TW" sz="2000" dirty="0"/>
              <a:t>                     b = Remove(b, </a:t>
            </a:r>
            <a:r>
              <a:rPr lang="en-US" altLang="zh-TW" sz="2000" dirty="0" err="1" smtClean="0"/>
              <a:t>LeadExp</a:t>
            </a:r>
            <a:r>
              <a:rPr lang="en-US" altLang="zh-TW" sz="2000" dirty="0" smtClean="0"/>
              <a:t>(b</a:t>
            </a:r>
            <a:r>
              <a:rPr lang="en-US" altLang="zh-TW" sz="2000" dirty="0"/>
              <a:t>));</a:t>
            </a:r>
            <a:br>
              <a:rPr lang="en-US" altLang="zh-TW" sz="2000" dirty="0"/>
            </a:br>
            <a:r>
              <a:rPr lang="en-US" altLang="zh-TW" sz="2000" dirty="0"/>
              <a:t>                     break;</a:t>
            </a:r>
            <a:br>
              <a:rPr lang="en-US" altLang="zh-TW" sz="2000" dirty="0"/>
            </a:br>
            <a:r>
              <a:rPr lang="en-US" altLang="zh-TW" sz="2000" dirty="0"/>
              <a:t>      case  0: </a:t>
            </a:r>
          </a:p>
          <a:p>
            <a:pPr eaLnBrk="1" hangingPunct="1"/>
            <a:r>
              <a:rPr lang="en-US" altLang="zh-TW" sz="2000" dirty="0"/>
              <a:t>                   sum = </a:t>
            </a:r>
            <a:r>
              <a:rPr lang="en-US" altLang="zh-TW" sz="2000" dirty="0" err="1"/>
              <a:t>Coef</a:t>
            </a:r>
            <a:r>
              <a:rPr lang="en-US" altLang="zh-TW" sz="2000" dirty="0"/>
              <a:t> (a, </a:t>
            </a:r>
            <a:r>
              <a:rPr lang="en-US" altLang="zh-TW" sz="2000" dirty="0" err="1" smtClean="0"/>
              <a:t>LeadExp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(a)) + </a:t>
            </a:r>
            <a:r>
              <a:rPr lang="en-US" altLang="zh-TW" sz="2000" dirty="0" err="1"/>
              <a:t>Coef</a:t>
            </a:r>
            <a:r>
              <a:rPr lang="en-US" altLang="zh-TW" sz="2000" dirty="0"/>
              <a:t> ( b, </a:t>
            </a:r>
            <a:r>
              <a:rPr lang="en-US" altLang="zh-TW" sz="2000" dirty="0" err="1" smtClean="0"/>
              <a:t>LeadExp</a:t>
            </a:r>
            <a:r>
              <a:rPr lang="en-US" altLang="zh-TW" sz="2000" dirty="0" smtClean="0"/>
              <a:t>(b</a:t>
            </a:r>
            <a:r>
              <a:rPr lang="en-US" altLang="zh-TW" sz="2000" dirty="0"/>
              <a:t>));</a:t>
            </a:r>
            <a:br>
              <a:rPr lang="en-US" altLang="zh-TW" sz="2000" dirty="0"/>
            </a:br>
            <a:r>
              <a:rPr lang="en-US" altLang="zh-TW" sz="2000" dirty="0"/>
              <a:t>                   if (sum) </a:t>
            </a:r>
            <a:br>
              <a:rPr lang="en-US" altLang="zh-TW" sz="2000" dirty="0"/>
            </a:br>
            <a:r>
              <a:rPr lang="en-US" altLang="zh-TW" sz="2000" dirty="0"/>
              <a:t>                           Attach (d, sum, </a:t>
            </a:r>
            <a:r>
              <a:rPr lang="en-US" altLang="zh-TW" sz="2000" dirty="0" err="1" smtClean="0"/>
              <a:t>LeadExp</a:t>
            </a:r>
            <a:r>
              <a:rPr lang="en-US" altLang="zh-TW" sz="2000" dirty="0" smtClean="0"/>
              <a:t>(a</a:t>
            </a:r>
            <a:r>
              <a:rPr lang="en-US" altLang="zh-TW" sz="2000" dirty="0"/>
              <a:t>)); </a:t>
            </a:r>
            <a:br>
              <a:rPr lang="en-US" altLang="zh-TW" sz="2000" dirty="0"/>
            </a:br>
            <a:r>
              <a:rPr lang="en-US" altLang="zh-TW" sz="2000" dirty="0"/>
              <a:t>                   a = Remove(a , </a:t>
            </a:r>
            <a:r>
              <a:rPr lang="en-US" altLang="zh-TW" sz="2000" dirty="0" err="1" smtClean="0"/>
              <a:t>LeadExp</a:t>
            </a:r>
            <a:r>
              <a:rPr lang="en-US" altLang="zh-TW" sz="2000" dirty="0" smtClean="0"/>
              <a:t>(a</a:t>
            </a:r>
            <a:r>
              <a:rPr lang="en-US" altLang="zh-TW" sz="2000" dirty="0"/>
              <a:t>));</a:t>
            </a:r>
            <a:br>
              <a:rPr lang="en-US" altLang="zh-TW" sz="2000" dirty="0"/>
            </a:br>
            <a:r>
              <a:rPr lang="en-US" altLang="zh-TW" sz="2000" dirty="0"/>
              <a:t>                   b = Remove(b , </a:t>
            </a:r>
            <a:r>
              <a:rPr lang="en-US" altLang="zh-TW" sz="2000" dirty="0" err="1" smtClean="0"/>
              <a:t>LeadExp</a:t>
            </a:r>
            <a:r>
              <a:rPr lang="en-US" altLang="zh-TW" sz="2000" dirty="0" smtClean="0"/>
              <a:t>(b</a:t>
            </a:r>
            <a:r>
              <a:rPr lang="en-US" altLang="zh-TW" sz="2000" dirty="0"/>
              <a:t>));</a:t>
            </a:r>
            <a:br>
              <a:rPr lang="en-US" altLang="zh-TW" sz="2000" dirty="0"/>
            </a:br>
            <a:r>
              <a:rPr lang="en-US" altLang="zh-TW" sz="2000" dirty="0"/>
              <a:t>                   break;</a:t>
            </a:r>
          </a:p>
          <a:p>
            <a:pPr eaLnBrk="1" hangingPunct="1"/>
            <a:r>
              <a:rPr lang="en-US" altLang="zh-TW" sz="2000" dirty="0"/>
              <a:t>       case 1: </a:t>
            </a:r>
          </a:p>
          <a:p>
            <a:pPr eaLnBrk="1" hangingPunct="1"/>
            <a:r>
              <a:rPr lang="en-US" altLang="zh-TW" sz="2000" dirty="0"/>
              <a:t>                   d = Attach(d, </a:t>
            </a:r>
            <a:r>
              <a:rPr lang="en-US" altLang="zh-TW" sz="2000" dirty="0" err="1"/>
              <a:t>Coef</a:t>
            </a:r>
            <a:r>
              <a:rPr lang="en-US" altLang="zh-TW" sz="2000" dirty="0"/>
              <a:t> (a, </a:t>
            </a:r>
            <a:r>
              <a:rPr lang="en-US" altLang="zh-TW" sz="2000" dirty="0" err="1" smtClean="0"/>
              <a:t>LeadExp</a:t>
            </a:r>
            <a:r>
              <a:rPr lang="en-US" altLang="zh-TW" sz="2000" dirty="0" smtClean="0"/>
              <a:t>(a</a:t>
            </a:r>
            <a:r>
              <a:rPr lang="en-US" altLang="zh-TW" sz="2000" dirty="0"/>
              <a:t>)), </a:t>
            </a:r>
            <a:r>
              <a:rPr lang="en-US" altLang="zh-TW" sz="2000" dirty="0" err="1" smtClean="0"/>
              <a:t>LeadExp</a:t>
            </a:r>
            <a:r>
              <a:rPr lang="en-US" altLang="zh-TW" sz="2000" dirty="0" smtClean="0"/>
              <a:t>(a</a:t>
            </a:r>
            <a:r>
              <a:rPr lang="en-US" altLang="zh-TW" sz="2000" dirty="0"/>
              <a:t>));</a:t>
            </a:r>
            <a:br>
              <a:rPr lang="en-US" altLang="zh-TW" sz="2000" dirty="0"/>
            </a:br>
            <a:r>
              <a:rPr lang="en-US" altLang="zh-TW" sz="2000" dirty="0"/>
              <a:t>                   a = Remove(a, </a:t>
            </a:r>
            <a:r>
              <a:rPr lang="en-US" altLang="zh-TW" sz="2000" dirty="0" err="1" smtClean="0"/>
              <a:t>LeadExp</a:t>
            </a:r>
            <a:r>
              <a:rPr lang="en-US" altLang="zh-TW" sz="2000" dirty="0" smtClean="0"/>
              <a:t>(a</a:t>
            </a:r>
            <a:r>
              <a:rPr lang="en-US" altLang="zh-TW" sz="2000" dirty="0"/>
              <a:t>));</a:t>
            </a:r>
            <a:br>
              <a:rPr lang="en-US" altLang="zh-TW" sz="2000" dirty="0"/>
            </a:br>
            <a:r>
              <a:rPr lang="en-US" altLang="zh-TW" sz="2000" dirty="0"/>
              <a:t>        }  </a:t>
            </a:r>
            <a:br>
              <a:rPr lang="en-US" altLang="zh-TW" sz="2000" dirty="0"/>
            </a:br>
            <a:r>
              <a:rPr lang="en-US" altLang="zh-TW" sz="2000" dirty="0"/>
              <a:t>   }</a:t>
            </a:r>
            <a:br>
              <a:rPr lang="en-US" altLang="zh-TW" sz="2000" dirty="0"/>
            </a:br>
            <a:r>
              <a:rPr lang="en-US" altLang="zh-TW" sz="2000" dirty="0"/>
              <a:t>insert any remaining terms of a or b into d</a:t>
            </a:r>
            <a:endParaRPr lang="zh-TW" altLang="en-US" sz="2000" dirty="0"/>
          </a:p>
        </p:txBody>
      </p:sp>
      <p:sp>
        <p:nvSpPr>
          <p:cNvPr id="45060" name="文字方塊 3"/>
          <p:cNvSpPr txBox="1">
            <a:spLocks noChangeArrowheads="1"/>
          </p:cNvSpPr>
          <p:nvPr/>
        </p:nvSpPr>
        <p:spPr bwMode="auto">
          <a:xfrm>
            <a:off x="7581900" y="258763"/>
            <a:ext cx="1416050" cy="4619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="1" u="sng"/>
              <a:t>Prog. 2.5</a:t>
            </a:r>
            <a:endParaRPr lang="zh-TW" altLang="en-US" sz="2400" b="1" u="sng"/>
          </a:p>
        </p:txBody>
      </p:sp>
      <p:sp>
        <p:nvSpPr>
          <p:cNvPr id="45061" name="矩形 4"/>
          <p:cNvSpPr>
            <a:spLocks noChangeArrowheads="1"/>
          </p:cNvSpPr>
          <p:nvPr/>
        </p:nvSpPr>
        <p:spPr bwMode="auto">
          <a:xfrm>
            <a:off x="769938" y="881063"/>
            <a:ext cx="8185150" cy="5470525"/>
          </a:xfrm>
          <a:prstGeom prst="rect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5062" name="矩形 5"/>
          <p:cNvSpPr>
            <a:spLocks noChangeArrowheads="1"/>
          </p:cNvSpPr>
          <p:nvPr/>
        </p:nvSpPr>
        <p:spPr bwMode="auto">
          <a:xfrm>
            <a:off x="1200150" y="1524000"/>
            <a:ext cx="7091363" cy="1181100"/>
          </a:xfrm>
          <a:prstGeom prst="rect">
            <a:avLst/>
          </a:prstGeom>
          <a:noFill/>
          <a:ln w="9525" algn="ctr">
            <a:solidFill>
              <a:srgbClr val="039F5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5063" name="矩形 6"/>
          <p:cNvSpPr>
            <a:spLocks noChangeArrowheads="1"/>
          </p:cNvSpPr>
          <p:nvPr/>
        </p:nvSpPr>
        <p:spPr bwMode="auto">
          <a:xfrm>
            <a:off x="1200150" y="2743200"/>
            <a:ext cx="7091363" cy="2054225"/>
          </a:xfrm>
          <a:prstGeom prst="rect">
            <a:avLst/>
          </a:prstGeom>
          <a:noFill/>
          <a:ln w="9525" algn="ctr">
            <a:solidFill>
              <a:srgbClr val="039F5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5064" name="矩形 7"/>
          <p:cNvSpPr>
            <a:spLocks noChangeArrowheads="1"/>
          </p:cNvSpPr>
          <p:nvPr/>
        </p:nvSpPr>
        <p:spPr bwMode="auto">
          <a:xfrm>
            <a:off x="1200150" y="4873625"/>
            <a:ext cx="7091363" cy="898525"/>
          </a:xfrm>
          <a:prstGeom prst="rect">
            <a:avLst/>
          </a:prstGeom>
          <a:noFill/>
          <a:ln w="9525" algn="ctr">
            <a:solidFill>
              <a:srgbClr val="039F5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491067" y="943943"/>
            <a:ext cx="8506883" cy="5710857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0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EF964E-258D-4CAE-842D-23293D76AA6E}" type="slidenum">
              <a:rPr lang="zh-TW" altLang="en-US" smtClean="0"/>
              <a:pPr/>
              <a:t>43</a:t>
            </a:fld>
            <a:endParaRPr lang="en-US" altLang="zh-TW" smtClean="0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28650" y="899165"/>
            <a:ext cx="8369300" cy="279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kumimoji="1" lang="en-US" altLang="zh-TW" sz="2000" dirty="0"/>
              <a:t>void </a:t>
            </a:r>
            <a:r>
              <a:rPr kumimoji="1" lang="en-US" altLang="zh-TW" sz="2000" dirty="0" err="1"/>
              <a:t>padd</a:t>
            </a:r>
            <a:r>
              <a:rPr kumimoji="1" lang="en-US" altLang="zh-TW" sz="2000" dirty="0"/>
              <a:t> (</a:t>
            </a:r>
            <a:r>
              <a:rPr kumimoji="1" lang="en-US" altLang="zh-TW" sz="2000" dirty="0" err="1"/>
              <a:t>int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starta</a:t>
            </a:r>
            <a:r>
              <a:rPr kumimoji="1" lang="en-US" altLang="zh-TW" sz="2000" dirty="0"/>
              <a:t>, </a:t>
            </a:r>
            <a:r>
              <a:rPr kumimoji="1" lang="en-US" altLang="zh-TW" sz="2000" dirty="0" err="1"/>
              <a:t>int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finisha</a:t>
            </a:r>
            <a:r>
              <a:rPr kumimoji="1" lang="en-US" altLang="zh-TW" sz="2000" dirty="0"/>
              <a:t>, </a:t>
            </a:r>
            <a:r>
              <a:rPr kumimoji="1" lang="en-US" altLang="zh-TW" sz="2000" dirty="0" err="1"/>
              <a:t>int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startb</a:t>
            </a:r>
            <a:r>
              <a:rPr kumimoji="1" lang="en-US" altLang="zh-TW" sz="2000" dirty="0"/>
              <a:t>, </a:t>
            </a:r>
            <a:r>
              <a:rPr kumimoji="1" lang="en-US" altLang="zh-TW" sz="2000" dirty="0" err="1"/>
              <a:t>int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finishb</a:t>
            </a:r>
            <a:r>
              <a:rPr kumimoji="1" lang="en-US" altLang="zh-TW" sz="2000" dirty="0" smtClean="0"/>
              <a:t>, </a:t>
            </a:r>
            <a:r>
              <a:rPr kumimoji="1" lang="en-US" altLang="zh-TW" sz="2000" dirty="0" err="1" smtClean="0"/>
              <a:t>int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/>
              <a:t>* </a:t>
            </a:r>
            <a:r>
              <a:rPr kumimoji="1" lang="en-US" altLang="zh-TW" sz="2000" dirty="0" err="1"/>
              <a:t>startd</a:t>
            </a:r>
            <a:r>
              <a:rPr kumimoji="1" lang="en-US" altLang="zh-TW" sz="2000" dirty="0"/>
              <a:t>, </a:t>
            </a:r>
            <a:r>
              <a:rPr kumimoji="1" lang="en-US" altLang="zh-TW" sz="2000" dirty="0" err="1"/>
              <a:t>int</a:t>
            </a:r>
            <a:r>
              <a:rPr kumimoji="1" lang="en-US" altLang="zh-TW" sz="2000" dirty="0"/>
              <a:t> *</a:t>
            </a:r>
            <a:r>
              <a:rPr kumimoji="1" lang="en-US" altLang="zh-TW" sz="2000" dirty="0" err="1"/>
              <a:t>finishd</a:t>
            </a:r>
            <a:r>
              <a:rPr kumimoji="1" lang="en-US" altLang="zh-TW" sz="2000" dirty="0" smtClean="0"/>
              <a:t>){</a:t>
            </a:r>
          </a:p>
          <a:p>
            <a:pPr eaLnBrk="1" hangingPunct="1"/>
            <a:r>
              <a:rPr kumimoji="1" lang="en-US" altLang="zh-TW" sz="2000" dirty="0" smtClean="0"/>
              <a:t>/* </a:t>
            </a:r>
            <a:r>
              <a:rPr kumimoji="1" lang="en-US" altLang="zh-TW" sz="2000" dirty="0"/>
              <a:t>add A(x) and B(x) to obtain D(x) */</a:t>
            </a:r>
            <a:br>
              <a:rPr kumimoji="1" lang="en-US" altLang="zh-TW" sz="2000" dirty="0"/>
            </a:br>
            <a:r>
              <a:rPr kumimoji="1" lang="en-US" altLang="zh-TW" sz="2000" dirty="0"/>
              <a:t>    float coefficient;</a:t>
            </a:r>
            <a:br>
              <a:rPr kumimoji="1" lang="en-US" altLang="zh-TW" sz="2000" dirty="0"/>
            </a:br>
            <a:r>
              <a:rPr kumimoji="1" lang="en-US" altLang="zh-TW" sz="2000" dirty="0"/>
              <a:t>   *</a:t>
            </a:r>
            <a:r>
              <a:rPr kumimoji="1" lang="en-US" altLang="zh-TW" sz="2000" dirty="0" err="1"/>
              <a:t>startd</a:t>
            </a:r>
            <a:r>
              <a:rPr kumimoji="1" lang="en-US" altLang="zh-TW" sz="2000" dirty="0"/>
              <a:t> = avail;</a:t>
            </a:r>
            <a:br>
              <a:rPr kumimoji="1" lang="en-US" altLang="zh-TW" sz="2000" dirty="0"/>
            </a:br>
            <a:r>
              <a:rPr kumimoji="1" lang="en-US" altLang="zh-TW" sz="2000" dirty="0"/>
              <a:t>   while (</a:t>
            </a:r>
            <a:r>
              <a:rPr kumimoji="1" lang="en-US" altLang="zh-TW" sz="2000" dirty="0" err="1"/>
              <a:t>starta</a:t>
            </a:r>
            <a:r>
              <a:rPr kumimoji="1" lang="en-US" altLang="zh-TW" sz="2000" dirty="0"/>
              <a:t> &lt;= </a:t>
            </a:r>
            <a:r>
              <a:rPr kumimoji="1" lang="en-US" altLang="zh-TW" sz="2000" dirty="0" err="1"/>
              <a:t>finisha</a:t>
            </a:r>
            <a:r>
              <a:rPr kumimoji="1" lang="en-US" altLang="zh-TW" sz="2000" dirty="0"/>
              <a:t> &amp;&amp; </a:t>
            </a:r>
            <a:r>
              <a:rPr kumimoji="1" lang="en-US" altLang="zh-TW" sz="2000" dirty="0" err="1"/>
              <a:t>startb</a:t>
            </a:r>
            <a:r>
              <a:rPr kumimoji="1" lang="en-US" altLang="zh-TW" sz="2000" dirty="0"/>
              <a:t> &lt;= </a:t>
            </a:r>
            <a:r>
              <a:rPr kumimoji="1" lang="en-US" altLang="zh-TW" sz="2000" dirty="0" err="1"/>
              <a:t>finishb</a:t>
            </a:r>
            <a:r>
              <a:rPr kumimoji="1" lang="en-US" altLang="zh-TW" sz="2000" dirty="0"/>
              <a:t>)</a:t>
            </a:r>
            <a:br>
              <a:rPr kumimoji="1" lang="en-US" altLang="zh-TW" sz="2000" dirty="0"/>
            </a:br>
            <a:r>
              <a:rPr kumimoji="1" lang="en-US" altLang="zh-TW" sz="2000" dirty="0"/>
              <a:t>     </a:t>
            </a:r>
            <a:r>
              <a:rPr kumimoji="1" lang="en-US" altLang="zh-TW" sz="2000" dirty="0" smtClean="0"/>
              <a:t>  switch </a:t>
            </a:r>
            <a:r>
              <a:rPr kumimoji="1" lang="en-US" altLang="zh-TW" sz="2000" dirty="0"/>
              <a:t>(COMPARE(terms[</a:t>
            </a:r>
            <a:r>
              <a:rPr kumimoji="1" lang="en-US" altLang="zh-TW" sz="2000" dirty="0" err="1"/>
              <a:t>starta</a:t>
            </a:r>
            <a:r>
              <a:rPr kumimoji="1" lang="en-US" altLang="zh-TW" sz="2000" dirty="0"/>
              <a:t>].</a:t>
            </a:r>
            <a:r>
              <a:rPr kumimoji="1" lang="en-US" altLang="zh-TW" sz="2000" dirty="0" err="1" smtClean="0"/>
              <a:t>expon</a:t>
            </a:r>
            <a:r>
              <a:rPr kumimoji="1" lang="en-US" altLang="zh-TW" sz="2000" dirty="0" smtClean="0"/>
              <a:t>,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terms[</a:t>
            </a:r>
            <a:r>
              <a:rPr kumimoji="1" lang="en-US" altLang="zh-TW" sz="2000" dirty="0" err="1" smtClean="0"/>
              <a:t>startb</a:t>
            </a:r>
            <a:r>
              <a:rPr kumimoji="1" lang="en-US" altLang="zh-TW" sz="2000" dirty="0"/>
              <a:t>].</a:t>
            </a:r>
            <a:r>
              <a:rPr kumimoji="1" lang="en-US" altLang="zh-TW" sz="2000" dirty="0" err="1"/>
              <a:t>expon</a:t>
            </a:r>
            <a:r>
              <a:rPr kumimoji="1" lang="en-US" altLang="zh-TW" sz="2000" dirty="0"/>
              <a:t>)) {</a:t>
            </a:r>
            <a:br>
              <a:rPr kumimoji="1" lang="en-US" altLang="zh-TW" sz="2000" dirty="0"/>
            </a:br>
            <a:r>
              <a:rPr kumimoji="1" lang="en-US" altLang="zh-TW" sz="2000" dirty="0"/>
              <a:t>      </a:t>
            </a:r>
            <a:r>
              <a:rPr kumimoji="1" lang="en-US" altLang="zh-TW" sz="2000" dirty="0" smtClean="0"/>
              <a:t>       case </a:t>
            </a:r>
            <a:r>
              <a:rPr kumimoji="1" lang="en-US" altLang="zh-TW" sz="2000" dirty="0"/>
              <a:t>-1: /* a </a:t>
            </a:r>
            <a:r>
              <a:rPr kumimoji="1" lang="en-US" altLang="zh-TW" sz="2000" dirty="0" err="1"/>
              <a:t>expon</a:t>
            </a:r>
            <a:r>
              <a:rPr kumimoji="1" lang="en-US" altLang="zh-TW" sz="2000" dirty="0"/>
              <a:t> &lt; b </a:t>
            </a:r>
            <a:r>
              <a:rPr kumimoji="1" lang="en-US" altLang="zh-TW" sz="2000" dirty="0" err="1"/>
              <a:t>expon</a:t>
            </a:r>
            <a:r>
              <a:rPr kumimoji="1" lang="en-US" altLang="zh-TW" sz="2000" dirty="0"/>
              <a:t> */</a:t>
            </a:r>
            <a:br>
              <a:rPr kumimoji="1" lang="en-US" altLang="zh-TW" sz="2000" dirty="0"/>
            </a:br>
            <a:r>
              <a:rPr kumimoji="1" lang="en-US" altLang="zh-TW" sz="2000" dirty="0"/>
              <a:t>               </a:t>
            </a:r>
            <a:r>
              <a:rPr kumimoji="1" lang="en-US" altLang="zh-TW" sz="2000" dirty="0" smtClean="0"/>
              <a:t>         attach(terms[</a:t>
            </a:r>
            <a:r>
              <a:rPr kumimoji="1" lang="en-US" altLang="zh-TW" sz="2000" dirty="0" err="1" smtClean="0"/>
              <a:t>startb</a:t>
            </a:r>
            <a:r>
              <a:rPr kumimoji="1" lang="en-US" altLang="zh-TW" sz="2000" dirty="0"/>
              <a:t>].</a:t>
            </a:r>
            <a:r>
              <a:rPr kumimoji="1" lang="en-US" altLang="zh-TW" sz="2000" dirty="0" err="1"/>
              <a:t>coef</a:t>
            </a:r>
            <a:r>
              <a:rPr kumimoji="1" lang="en-US" altLang="zh-TW" sz="2000" dirty="0"/>
              <a:t>, terms[</a:t>
            </a:r>
            <a:r>
              <a:rPr kumimoji="1" lang="en-US" altLang="zh-TW" sz="2000" dirty="0" err="1"/>
              <a:t>startb</a:t>
            </a:r>
            <a:r>
              <a:rPr kumimoji="1" lang="en-US" altLang="zh-TW" sz="2000" dirty="0"/>
              <a:t>].</a:t>
            </a:r>
            <a:r>
              <a:rPr kumimoji="1" lang="en-US" altLang="zh-TW" sz="2000" dirty="0" err="1"/>
              <a:t>expon</a:t>
            </a:r>
            <a:r>
              <a:rPr kumimoji="1" lang="en-US" altLang="zh-TW" sz="2000" dirty="0"/>
              <a:t>);</a:t>
            </a:r>
            <a:br>
              <a:rPr kumimoji="1" lang="en-US" altLang="zh-TW" sz="2000" dirty="0"/>
            </a:br>
            <a:r>
              <a:rPr kumimoji="1" lang="en-US" altLang="zh-TW" sz="2000" dirty="0"/>
              <a:t>               </a:t>
            </a:r>
            <a:r>
              <a:rPr kumimoji="1" lang="en-US" altLang="zh-TW" sz="2000" dirty="0" smtClean="0"/>
              <a:t>         </a:t>
            </a:r>
            <a:r>
              <a:rPr kumimoji="1" lang="en-US" altLang="zh-TW" sz="2000" dirty="0" err="1" smtClean="0"/>
              <a:t>startb</a:t>
            </a:r>
            <a:r>
              <a:rPr kumimoji="1" lang="en-US" altLang="zh-TW" sz="2000" dirty="0" smtClean="0"/>
              <a:t>++;       break</a:t>
            </a:r>
            <a:r>
              <a:rPr kumimoji="1" lang="en-US" altLang="zh-TW" sz="2000" dirty="0"/>
              <a:t>;</a:t>
            </a:r>
            <a:br>
              <a:rPr kumimoji="1" lang="en-US" altLang="zh-TW" sz="2000" dirty="0"/>
            </a:br>
            <a:endParaRPr kumimoji="1" lang="en-US" altLang="zh-TW" sz="2000" dirty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57250" y="148984"/>
            <a:ext cx="75438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b="1" u="sng" dirty="0"/>
              <a:t>Polynomial Addition </a:t>
            </a:r>
            <a:r>
              <a:rPr kumimoji="1" lang="en-US" altLang="zh-TW" sz="2000" b="1" u="sng" dirty="0"/>
              <a:t>(</a:t>
            </a:r>
            <a:r>
              <a:rPr kumimoji="1" lang="en-US" altLang="zh-TW" sz="2000" b="1" u="sng" dirty="0" err="1"/>
              <a:t>Prog</a:t>
            </a:r>
            <a:r>
              <a:rPr kumimoji="1" lang="en-US" altLang="zh-TW" sz="2000" b="1" u="sng" dirty="0"/>
              <a:t>. 2.6)</a:t>
            </a:r>
            <a:endParaRPr kumimoji="1" lang="en-US" altLang="zh-TW" b="1" u="sng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2488" y="3698543"/>
            <a:ext cx="7328562" cy="281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kumimoji="1" lang="en-US" altLang="zh-TW" sz="2000" dirty="0" smtClean="0"/>
              <a:t>      case  </a:t>
            </a:r>
            <a:r>
              <a:rPr kumimoji="1" lang="en-US" altLang="zh-TW" sz="2000" dirty="0"/>
              <a:t>0: /* equal exponents */</a:t>
            </a:r>
            <a:br>
              <a:rPr kumimoji="1" lang="en-US" altLang="zh-TW" sz="2000" dirty="0"/>
            </a:br>
            <a:r>
              <a:rPr kumimoji="1" lang="en-US" altLang="zh-TW" sz="2000" dirty="0"/>
              <a:t>                 </a:t>
            </a:r>
            <a:r>
              <a:rPr kumimoji="1" lang="en-US" altLang="zh-TW" sz="2000" dirty="0" smtClean="0"/>
              <a:t>coefficient </a:t>
            </a:r>
            <a:r>
              <a:rPr kumimoji="1" lang="en-US" altLang="zh-TW" sz="2000" dirty="0"/>
              <a:t>= terms[</a:t>
            </a:r>
            <a:r>
              <a:rPr kumimoji="1" lang="en-US" altLang="zh-TW" sz="2000" dirty="0" err="1"/>
              <a:t>starta</a:t>
            </a:r>
            <a:r>
              <a:rPr kumimoji="1" lang="en-US" altLang="zh-TW" sz="2000" dirty="0"/>
              <a:t>].</a:t>
            </a:r>
            <a:r>
              <a:rPr kumimoji="1" lang="en-US" altLang="zh-TW" sz="2000" dirty="0" err="1"/>
              <a:t>coef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+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terms[</a:t>
            </a:r>
            <a:r>
              <a:rPr kumimoji="1" lang="en-US" altLang="zh-TW" sz="2000" dirty="0" err="1" smtClean="0"/>
              <a:t>startb</a:t>
            </a:r>
            <a:r>
              <a:rPr kumimoji="1" lang="en-US" altLang="zh-TW" sz="2000" dirty="0"/>
              <a:t>].</a:t>
            </a:r>
            <a:r>
              <a:rPr kumimoji="1" lang="en-US" altLang="zh-TW" sz="2000" dirty="0" err="1"/>
              <a:t>coef</a:t>
            </a:r>
            <a:r>
              <a:rPr kumimoji="1" lang="en-US" altLang="zh-TW" sz="2000" dirty="0"/>
              <a:t>;</a:t>
            </a:r>
            <a:br>
              <a:rPr kumimoji="1" lang="en-US" altLang="zh-TW" sz="2000" dirty="0"/>
            </a:br>
            <a:r>
              <a:rPr kumimoji="1" lang="en-US" altLang="zh-TW" sz="2000" dirty="0"/>
              <a:t>                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/>
              <a:t>if (coefficient)</a:t>
            </a:r>
            <a:br>
              <a:rPr kumimoji="1" lang="en-US" altLang="zh-TW" sz="2000" dirty="0"/>
            </a:br>
            <a:r>
              <a:rPr kumimoji="1" lang="en-US" altLang="zh-TW" sz="2000" dirty="0"/>
              <a:t>                     </a:t>
            </a:r>
            <a:r>
              <a:rPr kumimoji="1" lang="en-US" altLang="zh-TW" sz="2000" dirty="0" smtClean="0"/>
              <a:t>    attach </a:t>
            </a:r>
            <a:r>
              <a:rPr kumimoji="1" lang="en-US" altLang="zh-TW" sz="2000" dirty="0"/>
              <a:t>(coefficient, terms[</a:t>
            </a:r>
            <a:r>
              <a:rPr kumimoji="1" lang="en-US" altLang="zh-TW" sz="2000" dirty="0" err="1"/>
              <a:t>starta</a:t>
            </a:r>
            <a:r>
              <a:rPr kumimoji="1" lang="en-US" altLang="zh-TW" sz="2000" dirty="0"/>
              <a:t>].</a:t>
            </a:r>
            <a:r>
              <a:rPr kumimoji="1" lang="en-US" altLang="zh-TW" sz="2000" dirty="0" err="1"/>
              <a:t>expon</a:t>
            </a:r>
            <a:r>
              <a:rPr kumimoji="1" lang="en-US" altLang="zh-TW" sz="2000" dirty="0"/>
              <a:t>);</a:t>
            </a:r>
            <a:br>
              <a:rPr kumimoji="1" lang="en-US" altLang="zh-TW" sz="2000" dirty="0"/>
            </a:br>
            <a:r>
              <a:rPr kumimoji="1" lang="en-US" altLang="zh-TW" sz="2000" dirty="0"/>
              <a:t>                  </a:t>
            </a:r>
            <a:r>
              <a:rPr kumimoji="1" lang="en-US" altLang="zh-TW" sz="2000" dirty="0" err="1"/>
              <a:t>starta</a:t>
            </a:r>
            <a:r>
              <a:rPr kumimoji="1" lang="en-US" altLang="zh-TW" sz="2000" dirty="0" smtClean="0"/>
              <a:t>++;       </a:t>
            </a:r>
            <a:r>
              <a:rPr kumimoji="1" lang="en-US" altLang="zh-TW" sz="2000" dirty="0" err="1"/>
              <a:t>startb</a:t>
            </a:r>
            <a:r>
              <a:rPr kumimoji="1" lang="en-US" altLang="zh-TW" sz="2000" dirty="0" smtClean="0"/>
              <a:t>++;         </a:t>
            </a:r>
            <a:r>
              <a:rPr kumimoji="1" lang="en-US" altLang="zh-TW" sz="2000" dirty="0"/>
              <a:t>break;</a:t>
            </a:r>
            <a:br>
              <a:rPr kumimoji="1" lang="en-US" altLang="zh-TW" sz="2000" dirty="0"/>
            </a:br>
            <a:r>
              <a:rPr kumimoji="1" lang="en-US" altLang="zh-TW" sz="2000" dirty="0" smtClean="0"/>
              <a:t>      case </a:t>
            </a:r>
            <a:r>
              <a:rPr kumimoji="1" lang="en-US" altLang="zh-TW" sz="2000" dirty="0"/>
              <a:t>1: /* a </a:t>
            </a:r>
            <a:r>
              <a:rPr kumimoji="1" lang="en-US" altLang="zh-TW" sz="2000" dirty="0" err="1"/>
              <a:t>expon</a:t>
            </a:r>
            <a:r>
              <a:rPr kumimoji="1" lang="en-US" altLang="zh-TW" sz="2000" dirty="0"/>
              <a:t> &gt; b </a:t>
            </a:r>
            <a:r>
              <a:rPr kumimoji="1" lang="en-US" altLang="zh-TW" sz="2000" dirty="0" err="1"/>
              <a:t>expon</a:t>
            </a:r>
            <a:r>
              <a:rPr kumimoji="1" lang="en-US" altLang="zh-TW" sz="2000" dirty="0"/>
              <a:t> */</a:t>
            </a:r>
            <a:br>
              <a:rPr kumimoji="1" lang="en-US" altLang="zh-TW" sz="2000" dirty="0"/>
            </a:br>
            <a:r>
              <a:rPr kumimoji="1" lang="en-US" altLang="zh-TW" sz="2000" dirty="0"/>
              <a:t>    </a:t>
            </a:r>
            <a:r>
              <a:rPr kumimoji="1" lang="en-US" altLang="zh-TW" sz="2000" dirty="0" smtClean="0"/>
              <a:t>             attach(terms[</a:t>
            </a:r>
            <a:r>
              <a:rPr kumimoji="1" lang="en-US" altLang="zh-TW" sz="2000" dirty="0" err="1" smtClean="0"/>
              <a:t>starta</a:t>
            </a:r>
            <a:r>
              <a:rPr kumimoji="1" lang="en-US" altLang="zh-TW" sz="2000" dirty="0"/>
              <a:t>].</a:t>
            </a:r>
            <a:r>
              <a:rPr kumimoji="1" lang="en-US" altLang="zh-TW" sz="2000" dirty="0" err="1"/>
              <a:t>coef</a:t>
            </a:r>
            <a:r>
              <a:rPr kumimoji="1" lang="en-US" altLang="zh-TW" sz="2000" dirty="0"/>
              <a:t>, terms[</a:t>
            </a:r>
            <a:r>
              <a:rPr kumimoji="1" lang="en-US" altLang="zh-TW" sz="2000" dirty="0" err="1"/>
              <a:t>starta</a:t>
            </a:r>
            <a:r>
              <a:rPr kumimoji="1" lang="en-US" altLang="zh-TW" sz="2000" dirty="0"/>
              <a:t>].</a:t>
            </a:r>
            <a:r>
              <a:rPr kumimoji="1" lang="en-US" altLang="zh-TW" sz="2000" dirty="0" err="1"/>
              <a:t>expon</a:t>
            </a:r>
            <a:r>
              <a:rPr kumimoji="1" lang="en-US" altLang="zh-TW" sz="2000" dirty="0"/>
              <a:t>);</a:t>
            </a:r>
            <a:br>
              <a:rPr kumimoji="1" lang="en-US" altLang="zh-TW" sz="2000" dirty="0"/>
            </a:br>
            <a:r>
              <a:rPr kumimoji="1" lang="en-US" altLang="zh-TW" sz="2000" dirty="0"/>
              <a:t>   </a:t>
            </a:r>
            <a:r>
              <a:rPr kumimoji="1" lang="en-US" altLang="zh-TW" sz="2000" dirty="0" smtClean="0"/>
              <a:t>              </a:t>
            </a:r>
            <a:r>
              <a:rPr kumimoji="1" lang="en-US" altLang="zh-TW" sz="2000" dirty="0" err="1"/>
              <a:t>starta</a:t>
            </a:r>
            <a:r>
              <a:rPr kumimoji="1" lang="en-US" altLang="zh-TW" sz="2000" dirty="0"/>
              <a:t>++;</a:t>
            </a:r>
            <a:br>
              <a:rPr kumimoji="1" lang="en-US" altLang="zh-TW" sz="2000" dirty="0"/>
            </a:br>
            <a:r>
              <a:rPr kumimoji="1" lang="en-US" altLang="zh-TW" sz="2000" dirty="0"/>
              <a:t>}</a:t>
            </a:r>
            <a:br>
              <a:rPr kumimoji="1" lang="en-US" altLang="zh-TW" sz="2000" dirty="0"/>
            </a:br>
            <a:endParaRPr kumimoji="1" lang="en-US" altLang="zh-TW" sz="2000" dirty="0"/>
          </a:p>
        </p:txBody>
      </p:sp>
      <p:sp>
        <p:nvSpPr>
          <p:cNvPr id="6" name="矩形 5"/>
          <p:cNvSpPr/>
          <p:nvPr/>
        </p:nvSpPr>
        <p:spPr bwMode="auto">
          <a:xfrm>
            <a:off x="1501254" y="2784143"/>
            <a:ext cx="6250674" cy="914400"/>
          </a:xfrm>
          <a:prstGeom prst="rect">
            <a:avLst/>
          </a:prstGeom>
          <a:solidFill>
            <a:schemeClr val="bg2">
              <a:alpha val="27059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501254" y="3698543"/>
            <a:ext cx="6250674" cy="1610436"/>
          </a:xfrm>
          <a:prstGeom prst="rect">
            <a:avLst/>
          </a:prstGeom>
          <a:solidFill>
            <a:srgbClr val="FF0000">
              <a:alpha val="2705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501254" y="5308979"/>
            <a:ext cx="6250674" cy="914400"/>
          </a:xfrm>
          <a:prstGeom prst="rect">
            <a:avLst/>
          </a:prstGeom>
          <a:solidFill>
            <a:schemeClr val="accent1">
              <a:lumMod val="90000"/>
              <a:alpha val="27059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072488" y="2493818"/>
            <a:ext cx="6990857" cy="4016164"/>
          </a:xfrm>
          <a:prstGeom prst="rect">
            <a:avLst/>
          </a:prstGeom>
          <a:noFill/>
          <a:ln w="9525" cap="flat" cmpd="sng" algn="ctr">
            <a:solidFill>
              <a:srgbClr val="D31203"/>
            </a:solidFill>
            <a:prstDash val="lg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626534" y="1159405"/>
            <a:ext cx="8032750" cy="315012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1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8C154D-6FE4-4487-9755-F05E5B153CCD}" type="slidenum">
              <a:rPr lang="zh-TW" altLang="en-US" smtClean="0"/>
              <a:pPr/>
              <a:t>44</a:t>
            </a:fld>
            <a:endParaRPr lang="en-US" altLang="zh-TW" smtClean="0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765175" y="1260122"/>
            <a:ext cx="7848600" cy="283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kumimoji="1" lang="zh-TW" altLang="en-US" sz="2000" dirty="0"/>
              <a:t> </a:t>
            </a:r>
            <a:r>
              <a:rPr kumimoji="1" lang="zh-TW" altLang="en-US" sz="2000" dirty="0" smtClean="0"/>
              <a:t>     </a:t>
            </a:r>
            <a:r>
              <a:rPr kumimoji="1" lang="zh-TW" altLang="en-US" sz="2000" dirty="0"/>
              <a:t>/* </a:t>
            </a:r>
            <a:r>
              <a:rPr kumimoji="1" lang="en-US" altLang="zh-TW" sz="2000" dirty="0"/>
              <a:t>add in remaining terms of  A(x) */</a:t>
            </a:r>
            <a:br>
              <a:rPr kumimoji="1" lang="en-US" altLang="zh-TW" sz="2000" dirty="0"/>
            </a:br>
            <a:r>
              <a:rPr kumimoji="1" lang="en-US" altLang="zh-TW" sz="2000" dirty="0"/>
              <a:t>   </a:t>
            </a:r>
            <a:r>
              <a:rPr kumimoji="1" lang="en-US" altLang="zh-TW" sz="2000" dirty="0" smtClean="0"/>
              <a:t>   for</a:t>
            </a:r>
            <a:r>
              <a:rPr kumimoji="1" lang="en-US" altLang="zh-TW" sz="2000" dirty="0"/>
              <a:t>( ; </a:t>
            </a:r>
            <a:r>
              <a:rPr kumimoji="1" lang="en-US" altLang="zh-TW" sz="2000" dirty="0" err="1"/>
              <a:t>starta</a:t>
            </a:r>
            <a:r>
              <a:rPr kumimoji="1" lang="en-US" altLang="zh-TW" sz="2000" dirty="0"/>
              <a:t> &lt;= </a:t>
            </a:r>
            <a:r>
              <a:rPr kumimoji="1" lang="en-US" altLang="zh-TW" sz="2000" dirty="0" err="1"/>
              <a:t>finisha</a:t>
            </a:r>
            <a:r>
              <a:rPr kumimoji="1" lang="en-US" altLang="zh-TW" sz="2000" dirty="0"/>
              <a:t>; </a:t>
            </a:r>
            <a:r>
              <a:rPr kumimoji="1" lang="en-US" altLang="zh-TW" sz="2000" dirty="0" err="1"/>
              <a:t>starta</a:t>
            </a:r>
            <a:r>
              <a:rPr kumimoji="1" lang="en-US" altLang="zh-TW" sz="2000" dirty="0"/>
              <a:t>++)</a:t>
            </a:r>
            <a:br>
              <a:rPr kumimoji="1" lang="en-US" altLang="zh-TW" sz="2000" dirty="0"/>
            </a:br>
            <a:r>
              <a:rPr kumimoji="1" lang="en-US" altLang="zh-TW" sz="2000" dirty="0"/>
              <a:t>        </a:t>
            </a:r>
            <a:r>
              <a:rPr kumimoji="1" lang="en-US" altLang="zh-TW" sz="2000" dirty="0" smtClean="0"/>
              <a:t>      attach(terms[</a:t>
            </a:r>
            <a:r>
              <a:rPr kumimoji="1" lang="en-US" altLang="zh-TW" sz="2000" dirty="0" err="1" smtClean="0"/>
              <a:t>starta</a:t>
            </a:r>
            <a:r>
              <a:rPr kumimoji="1" lang="en-US" altLang="zh-TW" sz="2000" dirty="0"/>
              <a:t>].</a:t>
            </a:r>
            <a:r>
              <a:rPr kumimoji="1" lang="en-US" altLang="zh-TW" sz="2000" dirty="0" err="1"/>
              <a:t>coef</a:t>
            </a:r>
            <a:r>
              <a:rPr kumimoji="1" lang="en-US" altLang="zh-TW" sz="2000" dirty="0"/>
              <a:t>, terms[</a:t>
            </a:r>
            <a:r>
              <a:rPr kumimoji="1" lang="en-US" altLang="zh-TW" sz="2000" dirty="0" err="1"/>
              <a:t>starta</a:t>
            </a:r>
            <a:r>
              <a:rPr kumimoji="1" lang="en-US" altLang="zh-TW" sz="2000" dirty="0"/>
              <a:t>].</a:t>
            </a:r>
            <a:r>
              <a:rPr kumimoji="1" lang="en-US" altLang="zh-TW" sz="2000" dirty="0" err="1"/>
              <a:t>expon</a:t>
            </a:r>
            <a:r>
              <a:rPr kumimoji="1" lang="en-US" altLang="zh-TW" sz="2000" dirty="0" smtClean="0"/>
              <a:t>);</a:t>
            </a:r>
          </a:p>
          <a:p>
            <a:pPr eaLnBrk="1" hangingPunct="1"/>
            <a:r>
              <a:rPr kumimoji="1" lang="en-US" altLang="zh-TW" sz="2000" dirty="0"/>
              <a:t/>
            </a:r>
            <a:br>
              <a:rPr kumimoji="1" lang="en-US" altLang="zh-TW" sz="2000" dirty="0"/>
            </a:br>
            <a:r>
              <a:rPr kumimoji="1" lang="en-US" altLang="zh-TW" sz="2000" dirty="0"/>
              <a:t>   </a:t>
            </a:r>
            <a:r>
              <a:rPr kumimoji="1" lang="en-US" altLang="zh-TW" sz="2000" dirty="0" smtClean="0"/>
              <a:t>    /* </a:t>
            </a:r>
            <a:r>
              <a:rPr kumimoji="1" lang="en-US" altLang="zh-TW" sz="2000" dirty="0"/>
              <a:t>add in remaining terms of B(x) */</a:t>
            </a:r>
            <a:br>
              <a:rPr kumimoji="1" lang="en-US" altLang="zh-TW" sz="2000" dirty="0"/>
            </a:br>
            <a:r>
              <a:rPr kumimoji="1" lang="en-US" altLang="zh-TW" sz="2000" dirty="0"/>
              <a:t>   </a:t>
            </a:r>
            <a:r>
              <a:rPr kumimoji="1" lang="en-US" altLang="zh-TW" sz="2000" dirty="0" smtClean="0"/>
              <a:t>    for</a:t>
            </a:r>
            <a:r>
              <a:rPr kumimoji="1" lang="en-US" altLang="zh-TW" sz="2000" dirty="0"/>
              <a:t>( ; </a:t>
            </a:r>
            <a:r>
              <a:rPr kumimoji="1" lang="en-US" altLang="zh-TW" sz="2000" dirty="0" err="1"/>
              <a:t>startb</a:t>
            </a:r>
            <a:r>
              <a:rPr kumimoji="1" lang="en-US" altLang="zh-TW" sz="2000" dirty="0"/>
              <a:t> &lt;= </a:t>
            </a:r>
            <a:r>
              <a:rPr kumimoji="1" lang="en-US" altLang="zh-TW" sz="2000" dirty="0" err="1"/>
              <a:t>finishb</a:t>
            </a:r>
            <a:r>
              <a:rPr kumimoji="1" lang="en-US" altLang="zh-TW" sz="2000" dirty="0"/>
              <a:t>; </a:t>
            </a:r>
            <a:r>
              <a:rPr kumimoji="1" lang="en-US" altLang="zh-TW" sz="2000" dirty="0" err="1"/>
              <a:t>startb</a:t>
            </a:r>
            <a:r>
              <a:rPr kumimoji="1" lang="en-US" altLang="zh-TW" sz="2000" dirty="0"/>
              <a:t>++)</a:t>
            </a:r>
            <a:br>
              <a:rPr kumimoji="1" lang="en-US" altLang="zh-TW" sz="2000" dirty="0"/>
            </a:br>
            <a:r>
              <a:rPr kumimoji="1" lang="en-US" altLang="zh-TW" sz="2000" dirty="0"/>
              <a:t>      </a:t>
            </a:r>
            <a:r>
              <a:rPr kumimoji="1" lang="en-US" altLang="zh-TW" sz="2000" dirty="0" smtClean="0"/>
              <a:t>        </a:t>
            </a:r>
            <a:r>
              <a:rPr kumimoji="1" lang="en-US" altLang="zh-TW" sz="2000" dirty="0"/>
              <a:t>attach(terms[</a:t>
            </a:r>
            <a:r>
              <a:rPr kumimoji="1" lang="en-US" altLang="zh-TW" sz="2000" dirty="0" err="1"/>
              <a:t>startb</a:t>
            </a:r>
            <a:r>
              <a:rPr kumimoji="1" lang="en-US" altLang="zh-TW" sz="2000" dirty="0"/>
              <a:t>].</a:t>
            </a:r>
            <a:r>
              <a:rPr kumimoji="1" lang="en-US" altLang="zh-TW" sz="2000" dirty="0" err="1"/>
              <a:t>coef</a:t>
            </a:r>
            <a:r>
              <a:rPr kumimoji="1" lang="en-US" altLang="zh-TW" sz="2000" dirty="0"/>
              <a:t>, terms[</a:t>
            </a:r>
            <a:r>
              <a:rPr kumimoji="1" lang="en-US" altLang="zh-TW" sz="2000" dirty="0" err="1"/>
              <a:t>startb</a:t>
            </a:r>
            <a:r>
              <a:rPr kumimoji="1" lang="en-US" altLang="zh-TW" sz="2000" dirty="0"/>
              <a:t>].</a:t>
            </a:r>
            <a:r>
              <a:rPr kumimoji="1" lang="en-US" altLang="zh-TW" sz="2000" dirty="0" err="1"/>
              <a:t>expon</a:t>
            </a:r>
            <a:r>
              <a:rPr kumimoji="1" lang="en-US" altLang="zh-TW" sz="2000" dirty="0"/>
              <a:t>);</a:t>
            </a:r>
            <a:br>
              <a:rPr kumimoji="1" lang="en-US" altLang="zh-TW" sz="2000" dirty="0"/>
            </a:br>
            <a:r>
              <a:rPr kumimoji="1" lang="en-US" altLang="zh-TW" sz="2000" dirty="0"/>
              <a:t>   </a:t>
            </a:r>
            <a:r>
              <a:rPr kumimoji="1" lang="en-US" altLang="zh-TW" sz="2000" dirty="0" smtClean="0"/>
              <a:t>    *</a:t>
            </a:r>
            <a:r>
              <a:rPr kumimoji="1" lang="en-US" altLang="zh-TW" sz="2000" dirty="0" err="1"/>
              <a:t>finishd</a:t>
            </a:r>
            <a:r>
              <a:rPr kumimoji="1" lang="en-US" altLang="zh-TW" sz="2000" dirty="0"/>
              <a:t> = avail - 1;</a:t>
            </a:r>
            <a:br>
              <a:rPr kumimoji="1" lang="en-US" altLang="zh-TW" sz="2000" dirty="0"/>
            </a:br>
            <a:r>
              <a:rPr kumimoji="1" lang="en-US" altLang="zh-TW" sz="2000" dirty="0"/>
              <a:t>}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768350" y="4511058"/>
            <a:ext cx="79406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zh-TW" sz="2400" b="1" dirty="0"/>
              <a:t>=&gt;</a:t>
            </a:r>
            <a:r>
              <a:rPr lang="zh-TW" altLang="zh-TW" sz="2400" dirty="0">
                <a:solidFill>
                  <a:srgbClr val="D60E47"/>
                </a:solidFill>
              </a:rPr>
              <a:t> </a:t>
            </a:r>
            <a:r>
              <a:rPr lang="en-US" altLang="zh-TW" sz="2400" dirty="0">
                <a:solidFill>
                  <a:srgbClr val="D60E47"/>
                </a:solidFill>
              </a:rPr>
              <a:t>O(</a:t>
            </a:r>
            <a:r>
              <a:rPr lang="en-US" altLang="zh-TW" sz="2400" dirty="0" err="1">
                <a:solidFill>
                  <a:srgbClr val="D60E47"/>
                </a:solidFill>
              </a:rPr>
              <a:t>m+n</a:t>
            </a:r>
            <a:r>
              <a:rPr lang="en-US" altLang="zh-TW" sz="2400" dirty="0">
                <a:solidFill>
                  <a:srgbClr val="D60E47"/>
                </a:solidFill>
              </a:rPr>
              <a:t>), </a:t>
            </a:r>
            <a:r>
              <a:rPr lang="en-US" altLang="zh-TW" sz="2400" dirty="0"/>
              <a:t>where m and n be the number of nonzero terms 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                     in </a:t>
            </a:r>
            <a:r>
              <a:rPr lang="en-US" altLang="zh-TW" sz="2400" dirty="0"/>
              <a:t>A and B, respectively.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857250" y="381000"/>
            <a:ext cx="75438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b="1" u="sng"/>
              <a:t>Polynomial Addition </a:t>
            </a:r>
            <a:r>
              <a:rPr kumimoji="1" lang="en-US" altLang="zh-TW" sz="2000" b="1" u="sng"/>
              <a:t>(Prog. 2.6)</a:t>
            </a:r>
            <a:endParaRPr kumimoji="1" lang="en-US" altLang="zh-TW" b="1" u="sng"/>
          </a:p>
        </p:txBody>
      </p:sp>
      <p:sp>
        <p:nvSpPr>
          <p:cNvPr id="6" name="矩形 5"/>
          <p:cNvSpPr/>
          <p:nvPr/>
        </p:nvSpPr>
        <p:spPr bwMode="auto">
          <a:xfrm>
            <a:off x="1200998" y="2879677"/>
            <a:ext cx="6250674" cy="549323"/>
          </a:xfrm>
          <a:prstGeom prst="rect">
            <a:avLst/>
          </a:prstGeom>
          <a:solidFill>
            <a:srgbClr val="D31203">
              <a:alpha val="27059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00998" y="1651379"/>
            <a:ext cx="6250674" cy="625493"/>
          </a:xfrm>
          <a:prstGeom prst="rect">
            <a:avLst/>
          </a:prstGeom>
          <a:solidFill>
            <a:schemeClr val="tx1">
              <a:lumMod val="50000"/>
              <a:alpha val="27059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E234F-439A-45C8-B3F9-95649D8787A1}" type="slidenum">
              <a:rPr lang="zh-TW" altLang="en-US" smtClean="0"/>
              <a:pPr/>
              <a:t>45</a:t>
            </a:fld>
            <a:endParaRPr lang="en-US" altLang="zh-TW" smtClean="0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571500" y="1329814"/>
            <a:ext cx="8234363" cy="378810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kumimoji="1" lang="en-US" altLang="zh-TW" sz="2400" dirty="0"/>
              <a:t>void attach(float coefficient, </a:t>
            </a:r>
            <a:r>
              <a:rPr kumimoji="1" lang="en-US" altLang="zh-TW" sz="2400" dirty="0" err="1"/>
              <a:t>int</a:t>
            </a:r>
            <a:r>
              <a:rPr kumimoji="1" lang="en-US" altLang="zh-TW" sz="2400" dirty="0"/>
              <a:t> exponent</a:t>
            </a:r>
            <a:r>
              <a:rPr kumimoji="1" lang="en-US" altLang="zh-TW" sz="2400" dirty="0" smtClean="0"/>
              <a:t>){ </a:t>
            </a:r>
            <a:r>
              <a:rPr kumimoji="1" lang="en-US" altLang="zh-TW" sz="2400" dirty="0"/>
              <a:t/>
            </a:r>
            <a:br>
              <a:rPr kumimoji="1" lang="en-US" altLang="zh-TW" sz="2400" dirty="0"/>
            </a:br>
            <a:r>
              <a:rPr kumimoji="1" lang="en-US" altLang="zh-TW" sz="2400" dirty="0"/>
              <a:t>/* add a new term to the polynomial */</a:t>
            </a:r>
            <a:br>
              <a:rPr kumimoji="1" lang="en-US" altLang="zh-TW" sz="2400" dirty="0"/>
            </a:br>
            <a:r>
              <a:rPr kumimoji="1" lang="en-US" altLang="zh-TW" sz="2400" dirty="0"/>
              <a:t>    </a:t>
            </a:r>
            <a:r>
              <a:rPr kumimoji="1" lang="en-US" altLang="zh-TW" sz="2400" dirty="0" smtClean="0"/>
              <a:t>   if </a:t>
            </a:r>
            <a:r>
              <a:rPr kumimoji="1" lang="en-US" altLang="zh-TW" sz="2400" dirty="0"/>
              <a:t>(avail &gt;= MAX_TERMS) {</a:t>
            </a:r>
            <a:br>
              <a:rPr kumimoji="1" lang="en-US" altLang="zh-TW" sz="2400" dirty="0"/>
            </a:br>
            <a:r>
              <a:rPr kumimoji="1" lang="en-US" altLang="zh-TW" sz="2400" dirty="0"/>
              <a:t>       </a:t>
            </a:r>
            <a:r>
              <a:rPr kumimoji="1" lang="en-US" altLang="zh-TW" sz="2400" dirty="0" smtClean="0"/>
              <a:t>     </a:t>
            </a:r>
            <a:r>
              <a:rPr kumimoji="1" lang="en-US" altLang="zh-TW" sz="2400" dirty="0" err="1" smtClean="0"/>
              <a:t>fprintf</a:t>
            </a:r>
            <a:r>
              <a:rPr kumimoji="1" lang="en-US" altLang="zh-TW" sz="2400" dirty="0" smtClean="0"/>
              <a:t>(</a:t>
            </a:r>
            <a:r>
              <a:rPr kumimoji="1" lang="en-US" altLang="zh-TW" sz="2400" dirty="0" err="1" smtClean="0"/>
              <a:t>stderr</a:t>
            </a:r>
            <a:r>
              <a:rPr kumimoji="1" lang="en-US" altLang="zh-TW" sz="2400" dirty="0"/>
              <a:t>, “Too many terms in the polynomial\n”);</a:t>
            </a:r>
            <a:br>
              <a:rPr kumimoji="1" lang="en-US" altLang="zh-TW" sz="2400" dirty="0"/>
            </a:br>
            <a:r>
              <a:rPr kumimoji="1" lang="en-US" altLang="zh-TW" sz="2400" dirty="0"/>
              <a:t>       </a:t>
            </a:r>
            <a:r>
              <a:rPr kumimoji="1" lang="en-US" altLang="zh-TW" sz="2400" dirty="0" smtClean="0"/>
              <a:t>     exit(1</a:t>
            </a:r>
            <a:r>
              <a:rPr kumimoji="1" lang="en-US" altLang="zh-TW" sz="2400" dirty="0"/>
              <a:t>);</a:t>
            </a:r>
            <a:br>
              <a:rPr kumimoji="1" lang="en-US" altLang="zh-TW" sz="2400" dirty="0"/>
            </a:br>
            <a:r>
              <a:rPr kumimoji="1" lang="en-US" altLang="zh-TW" sz="2400" dirty="0"/>
              <a:t>     </a:t>
            </a:r>
            <a:r>
              <a:rPr kumimoji="1" lang="en-US" altLang="zh-TW" sz="2400" dirty="0" smtClean="0"/>
              <a:t>  }</a:t>
            </a:r>
            <a:r>
              <a:rPr kumimoji="1" lang="en-US" altLang="zh-TW" sz="2400" dirty="0"/>
              <a:t/>
            </a:r>
            <a:br>
              <a:rPr kumimoji="1" lang="en-US" altLang="zh-TW" sz="2400" dirty="0"/>
            </a:br>
            <a:r>
              <a:rPr kumimoji="1" lang="en-US" altLang="zh-TW" sz="2400" dirty="0"/>
              <a:t>      </a:t>
            </a:r>
            <a:r>
              <a:rPr kumimoji="1" lang="en-US" altLang="zh-TW" sz="2400" dirty="0" smtClean="0"/>
              <a:t> terms[avail</a:t>
            </a:r>
            <a:r>
              <a:rPr kumimoji="1" lang="en-US" altLang="zh-TW" sz="2400" dirty="0"/>
              <a:t>].</a:t>
            </a:r>
            <a:r>
              <a:rPr kumimoji="1" lang="en-US" altLang="zh-TW" sz="2400" dirty="0" err="1"/>
              <a:t>coef</a:t>
            </a:r>
            <a:r>
              <a:rPr kumimoji="1" lang="en-US" altLang="zh-TW" sz="2400" dirty="0"/>
              <a:t>  = coefficient;</a:t>
            </a:r>
            <a:br>
              <a:rPr kumimoji="1" lang="en-US" altLang="zh-TW" sz="2400" dirty="0"/>
            </a:br>
            <a:r>
              <a:rPr kumimoji="1" lang="en-US" altLang="zh-TW" sz="2400" dirty="0"/>
              <a:t>      </a:t>
            </a:r>
            <a:r>
              <a:rPr kumimoji="1" lang="en-US" altLang="zh-TW" sz="2400" dirty="0" smtClean="0"/>
              <a:t> terms[avail</a:t>
            </a:r>
            <a:r>
              <a:rPr kumimoji="1" lang="en-US" altLang="zh-TW" sz="2400" dirty="0"/>
              <a:t>++].</a:t>
            </a:r>
            <a:r>
              <a:rPr kumimoji="1" lang="en-US" altLang="zh-TW" sz="2400" dirty="0" err="1"/>
              <a:t>expon</a:t>
            </a:r>
            <a:r>
              <a:rPr kumimoji="1" lang="en-US" altLang="zh-TW" sz="2400" dirty="0"/>
              <a:t> = exponent;</a:t>
            </a:r>
            <a:br>
              <a:rPr kumimoji="1" lang="en-US" altLang="zh-TW" sz="2400" dirty="0"/>
            </a:br>
            <a:r>
              <a:rPr kumimoji="1" lang="en-US" altLang="zh-TW" sz="2400" dirty="0"/>
              <a:t>}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857250" y="381000"/>
            <a:ext cx="75438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b="1" u="sng"/>
              <a:t>Add a New Term </a:t>
            </a:r>
            <a:r>
              <a:rPr kumimoji="1" lang="en-US" altLang="zh-TW" sz="2000" b="1" u="sng"/>
              <a:t>(Prog. 2.7)</a:t>
            </a:r>
            <a:endParaRPr kumimoji="1" lang="en-US" altLang="zh-TW" b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E49BA8-C588-46B2-9103-CED227DE7392}" type="slidenum">
              <a:rPr lang="zh-TW" altLang="en-US" smtClean="0"/>
              <a:pPr/>
              <a:t>46</a:t>
            </a:fld>
            <a:endParaRPr lang="en-US" altLang="zh-TW" smtClean="0"/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3049029" y="1987550"/>
          <a:ext cx="32004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Equation" r:id="rId3" imgW="1816100" imgH="1371600" progId="Equation.3">
                  <p:embed/>
                </p:oleObj>
              </mc:Choice>
              <mc:Fallback>
                <p:oleObj name="Equation" r:id="rId3" imgW="1816100" imgH="1371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029" y="1987550"/>
                        <a:ext cx="3200400" cy="241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3048331" y="1620838"/>
            <a:ext cx="309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zh-TW" sz="1800" b="1"/>
              <a:t>  0       1       2        3     4          5</a:t>
            </a: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2678707" y="1981200"/>
            <a:ext cx="609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zh-TW" sz="1400" b="1" dirty="0"/>
              <a:t>0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1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2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3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4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5</a:t>
            </a:r>
          </a:p>
          <a:p>
            <a:endParaRPr lang="zh-TW" altLang="zh-TW" sz="1600" b="1" dirty="0"/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6172531" y="41148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400"/>
              <a:t>6*6</a:t>
            </a:r>
          </a:p>
        </p:txBody>
      </p:sp>
      <p:sp>
        <p:nvSpPr>
          <p:cNvPr id="2055" name="Text Box 10"/>
          <p:cNvSpPr txBox="1">
            <a:spLocks noChangeArrowheads="1"/>
          </p:cNvSpPr>
          <p:nvPr/>
        </p:nvSpPr>
        <p:spPr bwMode="auto">
          <a:xfrm>
            <a:off x="887413" y="457200"/>
            <a:ext cx="7369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kumimoji="1" lang="en-US" altLang="zh-TW" b="1" u="sng"/>
              <a:t>Sparse Matrix</a:t>
            </a:r>
          </a:p>
        </p:txBody>
      </p:sp>
      <p:sp>
        <p:nvSpPr>
          <p:cNvPr id="2056" name="Text Box 11"/>
          <p:cNvSpPr txBox="1">
            <a:spLocks noChangeArrowheads="1"/>
          </p:cNvSpPr>
          <p:nvPr/>
        </p:nvSpPr>
        <p:spPr bwMode="auto">
          <a:xfrm>
            <a:off x="1279525" y="4837113"/>
            <a:ext cx="684277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400" dirty="0"/>
              <a:t>1. </a:t>
            </a:r>
            <a:r>
              <a:rPr lang="en-US" altLang="zh-TW" sz="2400" dirty="0"/>
              <a:t>Represented by a </a:t>
            </a:r>
            <a:r>
              <a:rPr lang="en-US" altLang="zh-TW" sz="2400" dirty="0">
                <a:solidFill>
                  <a:srgbClr val="D60E47"/>
                </a:solidFill>
              </a:rPr>
              <a:t>two-dimensional array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   </a:t>
            </a:r>
            <a:r>
              <a:rPr lang="en-US" altLang="zh-TW" sz="2400" dirty="0">
                <a:sym typeface="Wingdings" pitchFamily="2" charset="2"/>
              </a:rPr>
              <a:t> </a:t>
            </a:r>
            <a:r>
              <a:rPr lang="en-US" altLang="zh-TW" sz="2400" dirty="0"/>
              <a:t>Sparse matrix wastes space.</a:t>
            </a:r>
          </a:p>
          <a:p>
            <a:r>
              <a:rPr lang="en-US" altLang="zh-TW" sz="2400" dirty="0"/>
              <a:t>2. Each element is characterized by </a:t>
            </a:r>
            <a:r>
              <a:rPr lang="en-US" altLang="zh-TW" sz="2400" dirty="0">
                <a:solidFill>
                  <a:srgbClr val="D60E47"/>
                </a:solidFill>
              </a:rPr>
              <a:t>&lt;row, </a:t>
            </a:r>
            <a:r>
              <a:rPr lang="en-US" altLang="zh-TW" sz="2400" dirty="0" err="1">
                <a:solidFill>
                  <a:srgbClr val="D60E47"/>
                </a:solidFill>
              </a:rPr>
              <a:t>col</a:t>
            </a:r>
            <a:r>
              <a:rPr lang="en-US" altLang="zh-TW" sz="2400" dirty="0">
                <a:solidFill>
                  <a:srgbClr val="D60E47"/>
                </a:solidFill>
              </a:rPr>
              <a:t>, value&gt;.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7F294C-8C56-4930-917F-0132054B3FB4}" type="slidenum">
              <a:rPr lang="zh-TW" altLang="en-US" smtClean="0"/>
              <a:pPr/>
              <a:t>47</a:t>
            </a:fld>
            <a:endParaRPr lang="en-US" altLang="zh-TW" smtClean="0"/>
          </a:p>
        </p:txBody>
      </p:sp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533400" y="896938"/>
            <a:ext cx="821055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latin typeface="+mn-lt"/>
              </a:rPr>
              <a:t>ADT</a:t>
            </a:r>
            <a:r>
              <a:rPr lang="en-US" altLang="zh-TW" sz="2000" dirty="0">
                <a:latin typeface="+mn-lt"/>
              </a:rPr>
              <a:t> </a:t>
            </a:r>
            <a:r>
              <a:rPr lang="en-US" altLang="zh-TW" sz="2000" i="1" dirty="0" err="1">
                <a:latin typeface="+mn-lt"/>
              </a:rPr>
              <a:t>SparseMatrix</a:t>
            </a:r>
            <a:r>
              <a:rPr lang="en-US" altLang="zh-TW" sz="2000" dirty="0">
                <a:latin typeface="+mn-lt"/>
              </a:rPr>
              <a:t> is</a:t>
            </a:r>
            <a:endParaRPr lang="zh-TW" altLang="en-US" sz="2000" dirty="0">
              <a:latin typeface="+mn-lt"/>
            </a:endParaRPr>
          </a:p>
          <a:p>
            <a:pPr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  objects</a:t>
            </a:r>
            <a:r>
              <a:rPr lang="zh-TW" altLang="en-US" sz="2000" b="1" dirty="0">
                <a:latin typeface="+mn-lt"/>
              </a:rPr>
              <a:t>：</a:t>
            </a:r>
            <a:r>
              <a:rPr lang="en-US" altLang="zh-TW" sz="2000" dirty="0">
                <a:latin typeface="+mn-lt"/>
              </a:rPr>
              <a:t>a set of triple , &lt;</a:t>
            </a:r>
            <a:r>
              <a:rPr lang="en-US" altLang="zh-TW" sz="2000" i="1" dirty="0">
                <a:latin typeface="+mn-lt"/>
              </a:rPr>
              <a:t>row</a:t>
            </a:r>
            <a:r>
              <a:rPr lang="en-US" altLang="zh-TW" sz="2000" dirty="0">
                <a:latin typeface="+mn-lt"/>
              </a:rPr>
              <a:t>, </a:t>
            </a:r>
            <a:r>
              <a:rPr lang="en-US" altLang="zh-TW" sz="2000" i="1" dirty="0">
                <a:latin typeface="+mn-lt"/>
              </a:rPr>
              <a:t>column</a:t>
            </a:r>
            <a:r>
              <a:rPr lang="en-US" altLang="zh-TW" sz="2000" dirty="0">
                <a:latin typeface="+mn-lt"/>
              </a:rPr>
              <a:t>, </a:t>
            </a:r>
            <a:r>
              <a:rPr lang="en-US" altLang="zh-TW" sz="2000" i="1" dirty="0">
                <a:latin typeface="+mn-lt"/>
              </a:rPr>
              <a:t>value</a:t>
            </a:r>
            <a:r>
              <a:rPr lang="en-US" altLang="zh-TW" sz="2000" dirty="0">
                <a:latin typeface="+mn-lt"/>
              </a:rPr>
              <a:t>&gt;</a:t>
            </a:r>
            <a:r>
              <a:rPr lang="zh-TW" altLang="en-US" sz="2000" dirty="0">
                <a:latin typeface="+mn-lt"/>
              </a:rPr>
              <a:t>，</a:t>
            </a:r>
            <a:r>
              <a:rPr lang="en-US" altLang="zh-TW" sz="2000" i="1" dirty="0">
                <a:latin typeface="+mn-lt"/>
              </a:rPr>
              <a:t>row</a:t>
            </a:r>
            <a:r>
              <a:rPr lang="zh-TW" altLang="en-US" sz="2000" dirty="0">
                <a:latin typeface="+mn-lt"/>
              </a:rPr>
              <a:t> </a:t>
            </a:r>
            <a:r>
              <a:rPr lang="en-US" altLang="zh-TW" sz="2000" dirty="0">
                <a:latin typeface="+mn-lt"/>
              </a:rPr>
              <a:t>and </a:t>
            </a:r>
            <a:r>
              <a:rPr lang="en-US" altLang="zh-TW" sz="2000" i="1" dirty="0">
                <a:latin typeface="+mn-lt"/>
              </a:rPr>
              <a:t>column</a:t>
            </a:r>
            <a:r>
              <a:rPr lang="zh-TW" altLang="en-US" sz="2000" dirty="0">
                <a:latin typeface="+mn-lt"/>
              </a:rPr>
              <a:t> </a:t>
            </a:r>
            <a:r>
              <a:rPr lang="en-US" altLang="zh-TW" sz="2000" dirty="0">
                <a:latin typeface="+mn-lt"/>
              </a:rPr>
              <a:t>are integers  </a:t>
            </a:r>
            <a:br>
              <a:rPr lang="en-US" altLang="zh-TW" sz="2000" dirty="0">
                <a:latin typeface="+mn-lt"/>
              </a:rPr>
            </a:br>
            <a:r>
              <a:rPr lang="en-US" altLang="zh-TW" sz="2000" dirty="0">
                <a:latin typeface="+mn-lt"/>
              </a:rPr>
              <a:t>                and from a unique combination, and  </a:t>
            </a:r>
            <a:r>
              <a:rPr lang="en-US" altLang="zh-TW" sz="2000" i="1" dirty="0">
                <a:latin typeface="+mn-lt"/>
              </a:rPr>
              <a:t>value</a:t>
            </a:r>
            <a:r>
              <a:rPr lang="zh-TW" altLang="en-US" sz="2000" dirty="0">
                <a:latin typeface="+mn-lt"/>
              </a:rPr>
              <a:t> </a:t>
            </a:r>
            <a:r>
              <a:rPr lang="en-US" altLang="zh-TW" sz="2000" dirty="0">
                <a:latin typeface="+mn-lt"/>
              </a:rPr>
              <a:t>comes from the set </a:t>
            </a:r>
            <a:r>
              <a:rPr lang="en-US" altLang="zh-TW" sz="2000" i="1" dirty="0">
                <a:latin typeface="+mn-lt"/>
              </a:rPr>
              <a:t>item</a:t>
            </a:r>
            <a:endParaRPr lang="zh-TW" altLang="en-US" sz="2000" dirty="0">
              <a:latin typeface="+mn-lt"/>
            </a:endParaRPr>
          </a:p>
          <a:p>
            <a:pPr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  functions</a:t>
            </a:r>
            <a:r>
              <a:rPr lang="zh-TW" altLang="en-US" sz="2000" b="1" dirty="0">
                <a:latin typeface="+mn-lt"/>
              </a:rPr>
              <a:t>：</a:t>
            </a:r>
            <a:r>
              <a:rPr lang="zh-TW" altLang="en-US" sz="2000" kern="1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對於所有</a:t>
            </a:r>
            <a:r>
              <a:rPr lang="zh-TW" altLang="en-US" sz="2000" kern="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2000" i="1" dirty="0" smtClean="0">
                <a:latin typeface="+mn-lt"/>
              </a:rPr>
              <a:t>a</a:t>
            </a:r>
            <a:r>
              <a:rPr lang="zh-TW" altLang="en-US" sz="2000" dirty="0">
                <a:latin typeface="+mn-lt"/>
              </a:rPr>
              <a:t>、</a:t>
            </a:r>
            <a:r>
              <a:rPr lang="en-US" altLang="zh-TW" sz="2000" i="1" dirty="0">
                <a:latin typeface="+mn-lt"/>
              </a:rPr>
              <a:t>b </a:t>
            </a:r>
            <a:r>
              <a:rPr lang="zh-TW" altLang="zh-TW" sz="2000" dirty="0">
                <a:latin typeface="+mn-lt"/>
              </a:rPr>
              <a:t>∈ </a:t>
            </a:r>
            <a:r>
              <a:rPr lang="zh-TW" altLang="zh-TW" sz="2000" i="1" dirty="0">
                <a:latin typeface="+mn-lt"/>
              </a:rPr>
              <a:t>SparseMatrix</a:t>
            </a:r>
            <a:r>
              <a:rPr lang="en-US" altLang="zh-TW" sz="2000" dirty="0">
                <a:latin typeface="+mn-lt"/>
              </a:rPr>
              <a:t>, </a:t>
            </a:r>
            <a:r>
              <a:rPr lang="zh-TW" altLang="zh-TW" sz="2000" i="1" dirty="0">
                <a:latin typeface="+mn-lt"/>
              </a:rPr>
              <a:t>x</a:t>
            </a:r>
            <a:r>
              <a:rPr lang="en-US" altLang="zh-TW" sz="2000" i="1" dirty="0">
                <a:latin typeface="+mn-lt"/>
              </a:rPr>
              <a:t> </a:t>
            </a:r>
            <a:r>
              <a:rPr lang="zh-TW" altLang="zh-TW" sz="2000" dirty="0">
                <a:latin typeface="+mn-lt"/>
              </a:rPr>
              <a:t>∈</a:t>
            </a:r>
            <a:r>
              <a:rPr lang="zh-TW" altLang="zh-TW" sz="2000" i="1" dirty="0">
                <a:latin typeface="+mn-lt"/>
              </a:rPr>
              <a:t>item</a:t>
            </a:r>
            <a:r>
              <a:rPr lang="en-US" altLang="zh-TW" sz="2000" i="1" dirty="0">
                <a:latin typeface="+mn-lt"/>
              </a:rPr>
              <a:t>,</a:t>
            </a:r>
            <a:endParaRPr lang="zh-TW" altLang="en-US" sz="2000" dirty="0">
              <a:latin typeface="+mn-lt"/>
            </a:endParaRPr>
          </a:p>
          <a:p>
            <a:pPr indent="685800">
              <a:defRPr/>
            </a:pPr>
            <a:r>
              <a:rPr lang="zh-TW" sz="2000" i="1" dirty="0">
                <a:latin typeface="+mn-lt"/>
              </a:rPr>
              <a:t> </a:t>
            </a:r>
            <a:r>
              <a:rPr lang="en-US" altLang="zh-TW" sz="2000" i="1" dirty="0">
                <a:latin typeface="+mn-lt"/>
              </a:rPr>
              <a:t>        </a:t>
            </a:r>
            <a:r>
              <a:rPr lang="zh-TW" altLang="zh-TW" sz="2000" i="1" dirty="0">
                <a:latin typeface="+mn-lt"/>
              </a:rPr>
              <a:t>i</a:t>
            </a:r>
            <a:r>
              <a:rPr lang="zh-TW" sz="2000" dirty="0">
                <a:latin typeface="+mn-lt"/>
              </a:rPr>
              <a:t>、</a:t>
            </a:r>
            <a:r>
              <a:rPr lang="zh-TW" altLang="zh-TW" sz="2000" i="1" dirty="0">
                <a:latin typeface="+mn-lt"/>
              </a:rPr>
              <a:t>j</a:t>
            </a:r>
            <a:r>
              <a:rPr lang="zh-TW" sz="2000" dirty="0">
                <a:latin typeface="+mn-lt"/>
              </a:rPr>
              <a:t>、</a:t>
            </a:r>
            <a:r>
              <a:rPr lang="zh-TW" altLang="zh-TW" sz="2000" i="1" dirty="0">
                <a:latin typeface="+mn-lt"/>
              </a:rPr>
              <a:t>maxCol</a:t>
            </a:r>
            <a:r>
              <a:rPr lang="zh-TW" sz="2000" dirty="0">
                <a:latin typeface="+mn-lt"/>
              </a:rPr>
              <a:t>、</a:t>
            </a:r>
            <a:r>
              <a:rPr lang="zh-TW" altLang="zh-TW" sz="2000" i="1" dirty="0">
                <a:latin typeface="+mn-lt"/>
              </a:rPr>
              <a:t>maxRow</a:t>
            </a:r>
            <a:r>
              <a:rPr lang="zh-TW" altLang="zh-TW" sz="2000" dirty="0">
                <a:latin typeface="+mn-lt"/>
              </a:rPr>
              <a:t> ∈ </a:t>
            </a:r>
            <a:r>
              <a:rPr lang="zh-TW" altLang="zh-TW" sz="2000" i="1" dirty="0">
                <a:latin typeface="+mn-lt"/>
              </a:rPr>
              <a:t>index</a:t>
            </a:r>
            <a:endParaRPr lang="zh-TW" altLang="zh-TW" sz="2000" dirty="0">
              <a:latin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88175"/>
              </p:ext>
            </p:extLst>
          </p:nvPr>
        </p:nvGraphicFramePr>
        <p:xfrm>
          <a:off x="722313" y="2503488"/>
          <a:ext cx="8293100" cy="426720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SparseMatrix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2000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Create(</a:t>
                      </a:r>
                      <a:r>
                        <a:rPr lang="en-US" sz="2000" i="1" kern="100" dirty="0" err="1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maxRow</a:t>
                      </a:r>
                      <a:r>
                        <a:rPr lang="en-US" sz="2000" kern="100" dirty="0" smtClean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, </a:t>
                      </a:r>
                      <a:r>
                        <a:rPr lang="en-US" sz="2000" i="1" kern="100" dirty="0" err="1" smtClean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maxCol</a:t>
                      </a:r>
                      <a:r>
                        <a:rPr lang="en-US" sz="2000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)</a:t>
                      </a:r>
                      <a:endParaRPr lang="zh-TW" sz="2000" kern="100" dirty="0">
                        <a:solidFill>
                          <a:srgbClr val="039F5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::=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Return </a:t>
                      </a:r>
                      <a:r>
                        <a:rPr lang="en-US" sz="2000" b="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 </a:t>
                      </a:r>
                      <a:r>
                        <a:rPr lang="en-US" altLang="zh-TW" sz="2000" i="1" kern="100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</a:rPr>
                        <a:t>SparseMatrix</a:t>
                      </a:r>
                      <a:r>
                        <a:rPr lang="en-US" altLang="zh-TW" sz="2000" i="0" kern="100" baseline="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that can hold up to </a:t>
                      </a:r>
                      <a:r>
                        <a:rPr lang="en-US" sz="2000" i="1" kern="100" dirty="0" err="1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maxItems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= </a:t>
                      </a:r>
                      <a:r>
                        <a:rPr lang="en-US" sz="20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maxRow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× </a:t>
                      </a:r>
                      <a:r>
                        <a:rPr lang="en-US" sz="2000" i="1" kern="100" dirty="0" err="1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maxCol</a:t>
                      </a:r>
                      <a:r>
                        <a:rPr lang="en-US" sz="2000" i="0" kern="100" baseline="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and </a:t>
                      </a:r>
                      <a:r>
                        <a:rPr lang="en-US" sz="2000" i="1" kern="100" dirty="0" err="1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maxRow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列</a:t>
                      </a:r>
                      <a:r>
                        <a:rPr lang="en-US" altLang="zh-TW" sz="2000" kern="100" baseline="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and </a:t>
                      </a:r>
                      <a:r>
                        <a:rPr lang="en-US" sz="2000" i="1" kern="100" dirty="0" err="1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maxCol</a:t>
                      </a:r>
                      <a:r>
                        <a:rPr lang="en-US" sz="20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行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SparseMatrix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2000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Transpose(</a:t>
                      </a:r>
                      <a:r>
                        <a:rPr lang="en-US" sz="2000" i="1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r>
                        <a:rPr lang="en-US" sz="2000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)</a:t>
                      </a:r>
                      <a:endParaRPr lang="zh-TW" sz="2000" kern="100" dirty="0">
                        <a:solidFill>
                          <a:srgbClr val="039F5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::=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Return</a:t>
                      </a:r>
                      <a:r>
                        <a:rPr lang="en-US" sz="2000" b="0" kern="100" baseline="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the matrix produced by interchanging the row and column value of every triple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SparseMatrix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2000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Add(</a:t>
                      </a:r>
                      <a:r>
                        <a:rPr lang="en-US" sz="2000" i="1" kern="100" dirty="0" err="1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r>
                        <a:rPr lang="en-US" sz="2000" kern="100" dirty="0" err="1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,</a:t>
                      </a:r>
                      <a:r>
                        <a:rPr lang="en-US" sz="2000" i="1" kern="100" dirty="0" err="1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r>
                        <a:rPr lang="en-US" sz="2000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)</a:t>
                      </a:r>
                      <a:endParaRPr lang="zh-TW" sz="2000" kern="100" dirty="0">
                        <a:solidFill>
                          <a:srgbClr val="039F5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::=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if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the dimensions of </a:t>
                      </a:r>
                      <a:r>
                        <a:rPr lang="en-US" altLang="zh-TW" sz="2000" i="1" kern="1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</a:rPr>
                        <a:t>a </a:t>
                      </a:r>
                      <a:r>
                        <a:rPr lang="en-US" altLang="zh-TW" sz="2000" i="0" kern="1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</a:rPr>
                        <a:t>and</a:t>
                      </a:r>
                      <a:r>
                        <a:rPr lang="en-US" altLang="zh-TW" sz="2000" i="1" kern="1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</a:rPr>
                        <a:t> b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are the same 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20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return 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一個把相同的列和行的值相加過後的矩陣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 </a:t>
                      </a:r>
                      <a:r>
                        <a:rPr lang="en-US" sz="20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else </a:t>
                      </a:r>
                      <a:r>
                        <a:rPr lang="en-US" sz="20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return</a:t>
                      </a:r>
                      <a:r>
                        <a:rPr lang="en-US" sz="2000" b="0" kern="100" baseline="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error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SparseMatrix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2000" kern="100" dirty="0" smtClean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Multiply(</a:t>
                      </a:r>
                      <a:r>
                        <a:rPr lang="en-US" sz="2000" i="1" kern="100" dirty="0" err="1" smtClean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r>
                        <a:rPr lang="en-US" sz="2000" kern="100" dirty="0" err="1" smtClean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,</a:t>
                      </a:r>
                      <a:r>
                        <a:rPr lang="en-US" sz="2000" i="1" kern="100" dirty="0" err="1" smtClean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r>
                        <a:rPr lang="en-US" sz="2000" kern="100" dirty="0" smtClean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TW" sz="2000" kern="100" dirty="0" smtClean="0">
                        <a:solidFill>
                          <a:srgbClr val="039F51"/>
                        </a:solidFill>
                        <a:latin typeface="Times New Roman"/>
                        <a:ea typeface="新細明體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TW" sz="2000" kern="100" dirty="0" smtClean="0">
                        <a:solidFill>
                          <a:srgbClr val="039F51"/>
                        </a:solidFill>
                        <a:latin typeface="Times New Roman"/>
                        <a:ea typeface="新細明體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TW" sz="2000" kern="100" dirty="0" smtClean="0">
                        <a:solidFill>
                          <a:srgbClr val="039F51"/>
                        </a:solidFill>
                        <a:latin typeface="Times New Roman"/>
                        <a:ea typeface="新細明體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TW" sz="2000" kern="100" dirty="0" smtClean="0">
                        <a:solidFill>
                          <a:srgbClr val="039F51"/>
                        </a:solidFill>
                        <a:latin typeface="Times New Roman"/>
                        <a:ea typeface="新細明體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end</a:t>
                      </a:r>
                      <a:r>
                        <a:rPr lang="en-US" altLang="zh-TW" sz="2000" kern="100" dirty="0" smtClean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altLang="zh-TW" sz="2000" i="1" kern="100" dirty="0" err="1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SparseMatrix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::=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if </a:t>
                      </a:r>
                      <a:r>
                        <a:rPr lang="en-US" sz="20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 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的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行數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和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sz="20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 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的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列數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相等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/>
                      </a:r>
                      <a:b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</a:br>
                      <a:r>
                        <a:rPr lang="en-US" sz="20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return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一個由以下公式產生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的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sz="20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 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乘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sz="20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 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矩陣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，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/>
                      </a:r>
                      <a:b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</a:b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d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：</a:t>
                      </a:r>
                      <a:r>
                        <a:rPr lang="en-US" sz="20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d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</a:t>
                      </a:r>
                      <a:r>
                        <a:rPr lang="en-US" sz="2000" i="1" kern="100" dirty="0" err="1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][</a:t>
                      </a: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j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] = </a:t>
                      </a:r>
                      <a:r>
                        <a:rPr lang="zh-TW" sz="20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Σ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</a:t>
                      </a: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</a:t>
                      </a:r>
                      <a:r>
                        <a:rPr lang="en-US" sz="20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][</a:t>
                      </a: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k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]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．</a:t>
                      </a: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</a:t>
                      </a: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k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][</a:t>
                      </a: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j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])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，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其中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20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d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</a:t>
                      </a:r>
                      <a:r>
                        <a:rPr lang="en-US" sz="2000" i="1" kern="100" dirty="0" err="1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</a:t>
                      </a:r>
                      <a:r>
                        <a:rPr lang="en-US" sz="2000" i="1" kern="100" dirty="0" err="1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j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) 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是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第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</a:t>
                      </a:r>
                      <a:r>
                        <a:rPr lang="en-US" sz="20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</a:t>
                      </a:r>
                      <a:r>
                        <a:rPr lang="en-US" sz="20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j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) 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個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元素 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 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/>
                      </a:r>
                      <a:b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</a:br>
                      <a:r>
                        <a:rPr lang="en-US" sz="20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else return</a:t>
                      </a:r>
                      <a:r>
                        <a:rPr lang="zh-TW" altLang="en-US" sz="20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錯誤</a:t>
                      </a:r>
                      <a:endParaRPr lang="en-US" altLang="zh-TW" sz="2000" kern="100" dirty="0" smtClean="0">
                        <a:solidFill>
                          <a:schemeClr val="bg2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193" name="文字方塊 4"/>
          <p:cNvSpPr txBox="1">
            <a:spLocks noChangeArrowheads="1"/>
          </p:cNvSpPr>
          <p:nvPr/>
        </p:nvSpPr>
        <p:spPr bwMode="auto">
          <a:xfrm>
            <a:off x="1847850" y="247650"/>
            <a:ext cx="52451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4000" b="1" u="sng"/>
              <a:t>ADT </a:t>
            </a:r>
            <a:r>
              <a:rPr lang="en-US" altLang="zh-TW" sz="4000" b="1" i="1" u="sng"/>
              <a:t>SparseMatrix</a:t>
            </a:r>
            <a:endParaRPr lang="zh-TW" altLang="en-US" sz="4000" b="1" i="1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5800" y="2152650"/>
            <a:ext cx="7772400" cy="300990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120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4CDA5B-5397-44DF-ADE0-65F56A60D448}" type="slidenum">
              <a:rPr lang="zh-TW" altLang="en-US" smtClean="0"/>
              <a:pPr/>
              <a:t>48</a:t>
            </a:fld>
            <a:endParaRPr lang="en-US" altLang="zh-TW" smtClean="0"/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685800" y="1386106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kumimoji="1" lang="en-US" altLang="zh-TW" sz="2400" dirty="0" err="1"/>
              <a:t>Sparse_matrix</a:t>
            </a:r>
            <a:r>
              <a:rPr kumimoji="1" lang="en-US" altLang="zh-TW" sz="2400" dirty="0"/>
              <a:t> Create(</a:t>
            </a:r>
            <a:r>
              <a:rPr kumimoji="1" lang="en-US" altLang="zh-TW" sz="2400" dirty="0" err="1"/>
              <a:t>max_row</a:t>
            </a:r>
            <a:r>
              <a:rPr kumimoji="1" lang="en-US" altLang="zh-TW" sz="2400" dirty="0"/>
              <a:t>, </a:t>
            </a:r>
            <a:r>
              <a:rPr kumimoji="1" lang="en-US" altLang="zh-TW" sz="2400" dirty="0" err="1"/>
              <a:t>max_col</a:t>
            </a:r>
            <a:r>
              <a:rPr kumimoji="1" lang="en-US" altLang="zh-TW" sz="2400" dirty="0"/>
              <a:t>) ::=</a:t>
            </a:r>
            <a:br>
              <a:rPr kumimoji="1" lang="en-US" altLang="zh-TW" sz="2400" dirty="0"/>
            </a:br>
            <a:r>
              <a:rPr kumimoji="1" lang="en-US" altLang="zh-TW" sz="2400" dirty="0"/>
              <a:t> </a:t>
            </a:r>
            <a:br>
              <a:rPr kumimoji="1" lang="en-US" altLang="zh-TW" sz="2400" dirty="0"/>
            </a:br>
            <a:r>
              <a:rPr kumimoji="1" lang="en-US" altLang="zh-TW" sz="2400" dirty="0"/>
              <a:t>#define MAX_TERMS 101 /* </a:t>
            </a:r>
            <a:r>
              <a:rPr kumimoji="1" lang="en-US" altLang="zh-TW" sz="2000" dirty="0"/>
              <a:t>maximum number of terms +1</a:t>
            </a:r>
            <a:r>
              <a:rPr kumimoji="1" lang="en-US" altLang="zh-TW" sz="2400" dirty="0"/>
              <a:t>*/</a:t>
            </a:r>
            <a:br>
              <a:rPr kumimoji="1" lang="en-US" altLang="zh-TW" sz="2400" dirty="0"/>
            </a:br>
            <a:r>
              <a:rPr kumimoji="1" lang="en-US" altLang="zh-TW" sz="2400" dirty="0" err="1"/>
              <a:t>typedef</a:t>
            </a:r>
            <a:r>
              <a:rPr kumimoji="1" lang="en-US" altLang="zh-TW" sz="2400" dirty="0"/>
              <a:t> </a:t>
            </a:r>
            <a:r>
              <a:rPr kumimoji="1" lang="en-US" altLang="zh-TW" sz="2400" dirty="0" err="1"/>
              <a:t>struct</a:t>
            </a:r>
            <a:r>
              <a:rPr kumimoji="1" lang="en-US" altLang="zh-TW" sz="2400" dirty="0"/>
              <a:t> {</a:t>
            </a:r>
            <a:br>
              <a:rPr kumimoji="1" lang="en-US" altLang="zh-TW" sz="2400" dirty="0"/>
            </a:br>
            <a:r>
              <a:rPr kumimoji="1" lang="en-US" altLang="zh-TW" sz="2400" dirty="0"/>
              <a:t>         </a:t>
            </a:r>
            <a:r>
              <a:rPr kumimoji="1" lang="en-US" altLang="zh-TW" sz="2400" dirty="0" err="1" smtClean="0"/>
              <a:t>int</a:t>
            </a:r>
            <a:r>
              <a:rPr kumimoji="1" lang="en-US" altLang="zh-TW" sz="2400" dirty="0" smtClean="0"/>
              <a:t>  row</a:t>
            </a:r>
            <a:r>
              <a:rPr kumimoji="1" lang="en-US" altLang="zh-TW" sz="2400" dirty="0"/>
              <a:t>;</a:t>
            </a:r>
            <a:br>
              <a:rPr kumimoji="1" lang="en-US" altLang="zh-TW" sz="2400" dirty="0"/>
            </a:br>
            <a:r>
              <a:rPr kumimoji="1" lang="en-US" altLang="zh-TW" sz="2400" dirty="0"/>
              <a:t>         </a:t>
            </a:r>
            <a:r>
              <a:rPr kumimoji="1" lang="en-US" altLang="zh-TW" sz="2400" dirty="0" err="1" smtClean="0"/>
              <a:t>int</a:t>
            </a:r>
            <a:r>
              <a:rPr kumimoji="1" lang="en-US" altLang="zh-TW" sz="2400" dirty="0" smtClean="0"/>
              <a:t>  col</a:t>
            </a:r>
            <a:r>
              <a:rPr kumimoji="1" lang="en-US" altLang="zh-TW" sz="2400" dirty="0"/>
              <a:t>;</a:t>
            </a:r>
            <a:br>
              <a:rPr kumimoji="1" lang="en-US" altLang="zh-TW" sz="2400" dirty="0"/>
            </a:br>
            <a:r>
              <a:rPr kumimoji="1" lang="en-US" altLang="zh-TW" sz="2400" dirty="0"/>
              <a:t>         </a:t>
            </a:r>
            <a:r>
              <a:rPr kumimoji="1" lang="en-US" altLang="zh-TW" sz="2400" dirty="0" err="1" smtClean="0"/>
              <a:t>int</a:t>
            </a:r>
            <a:r>
              <a:rPr kumimoji="1" lang="en-US" altLang="zh-TW" sz="2400" dirty="0" smtClean="0"/>
              <a:t>  value</a:t>
            </a:r>
            <a:r>
              <a:rPr kumimoji="1" lang="en-US" altLang="zh-TW" sz="2400" dirty="0"/>
              <a:t>;</a:t>
            </a:r>
            <a:br>
              <a:rPr kumimoji="1" lang="en-US" altLang="zh-TW" sz="2400" dirty="0"/>
            </a:br>
            <a:r>
              <a:rPr kumimoji="1" lang="en-US" altLang="zh-TW" sz="2400" dirty="0" smtClean="0"/>
              <a:t>} </a:t>
            </a:r>
            <a:r>
              <a:rPr kumimoji="1" lang="en-US" altLang="zh-TW" sz="2400" b="1" dirty="0">
                <a:solidFill>
                  <a:schemeClr val="accent1">
                    <a:lumMod val="25000"/>
                  </a:schemeClr>
                </a:solidFill>
              </a:rPr>
              <a:t>term</a:t>
            </a:r>
            <a:r>
              <a:rPr kumimoji="1" lang="en-US" altLang="zh-TW" sz="2400" dirty="0"/>
              <a:t>;</a:t>
            </a:r>
            <a:br>
              <a:rPr kumimoji="1" lang="en-US" altLang="zh-TW" sz="2400" dirty="0"/>
            </a:br>
            <a:r>
              <a:rPr kumimoji="1" lang="en-US" altLang="zh-TW" sz="2400" b="1" dirty="0">
                <a:solidFill>
                  <a:schemeClr val="accent1">
                    <a:lumMod val="25000"/>
                  </a:schemeClr>
                </a:solidFill>
              </a:rPr>
              <a:t>term</a:t>
            </a:r>
            <a:r>
              <a:rPr kumimoji="1" lang="en-US" altLang="zh-TW" sz="2400" dirty="0"/>
              <a:t> a[MAX_TERMS];</a:t>
            </a:r>
            <a:br>
              <a:rPr kumimoji="1" lang="en-US" altLang="zh-TW" sz="2400" dirty="0"/>
            </a:br>
            <a:r>
              <a:rPr kumimoji="1" lang="en-US" altLang="zh-TW" sz="2400" dirty="0"/>
              <a:t/>
            </a:r>
            <a:br>
              <a:rPr kumimoji="1" lang="en-US" altLang="zh-TW" sz="2400" dirty="0"/>
            </a:br>
            <a:endParaRPr kumimoji="1" lang="en-US" altLang="zh-TW" sz="2400" dirty="0"/>
          </a:p>
        </p:txBody>
      </p:sp>
      <p:sp>
        <p:nvSpPr>
          <p:cNvPr id="51205" name="Text Box 10"/>
          <p:cNvSpPr txBox="1">
            <a:spLocks noChangeArrowheads="1"/>
          </p:cNvSpPr>
          <p:nvPr/>
        </p:nvSpPr>
        <p:spPr bwMode="auto">
          <a:xfrm>
            <a:off x="887413" y="457200"/>
            <a:ext cx="7369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kumimoji="1" lang="en-US" altLang="zh-TW" b="1" u="sng"/>
              <a:t>Sparse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5AF25D-EE3B-4A25-B968-40B73D9C5F85}" type="slidenum">
              <a:rPr lang="zh-TW" altLang="en-US" smtClean="0"/>
              <a:pPr/>
              <a:t>49</a:t>
            </a:fld>
            <a:endParaRPr lang="en-US" altLang="zh-TW" dirty="0" smtClean="0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928778" y="4780030"/>
            <a:ext cx="75737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TW" sz="2400" dirty="0"/>
              <a:t>Row, column in ascending order.</a:t>
            </a:r>
          </a:p>
          <a:p>
            <a:pPr marL="355600" indent="-3556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TW" sz="2400" dirty="0"/>
              <a:t>a[0].</a:t>
            </a:r>
            <a:r>
              <a:rPr lang="en-US" altLang="zh-TW" sz="2400" dirty="0" smtClean="0"/>
              <a:t>row</a:t>
            </a:r>
            <a:r>
              <a:rPr lang="zh-TW" altLang="en-US" sz="2400" dirty="0" smtClean="0"/>
              <a:t>：</a:t>
            </a:r>
            <a:r>
              <a:rPr lang="en-US" altLang="zh-TW" sz="2400" u="sng" dirty="0" smtClean="0"/>
              <a:t>the </a:t>
            </a:r>
            <a:r>
              <a:rPr lang="en-US" altLang="zh-TW" sz="2400" u="sng" dirty="0"/>
              <a:t>number of </a:t>
            </a:r>
            <a:r>
              <a:rPr lang="en-US" altLang="zh-TW" sz="2400" u="sng" dirty="0" smtClean="0"/>
              <a:t>rows</a:t>
            </a:r>
            <a:r>
              <a:rPr lang="en-US" altLang="zh-TW" sz="2400" dirty="0" smtClean="0"/>
              <a:t> in array a.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a[0].</a:t>
            </a:r>
            <a:r>
              <a:rPr lang="en-US" altLang="zh-TW" sz="2400" dirty="0" err="1" smtClean="0"/>
              <a:t>col</a:t>
            </a:r>
            <a:r>
              <a:rPr lang="zh-TW" altLang="en-US" sz="2400" dirty="0" smtClean="0"/>
              <a:t>：</a:t>
            </a:r>
            <a:r>
              <a:rPr lang="en-US" altLang="zh-TW" sz="2400" u="sng" dirty="0" smtClean="0"/>
              <a:t>the </a:t>
            </a:r>
            <a:r>
              <a:rPr lang="en-US" altLang="zh-TW" sz="2400" u="sng" dirty="0"/>
              <a:t>number of </a:t>
            </a:r>
            <a:r>
              <a:rPr lang="en-US" altLang="zh-TW" sz="2400" u="sng" dirty="0" smtClean="0"/>
              <a:t>cols</a:t>
            </a:r>
            <a:r>
              <a:rPr lang="en-US" altLang="zh-TW" sz="2400" dirty="0" smtClean="0"/>
              <a:t> in array a.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a[0].</a:t>
            </a:r>
            <a:r>
              <a:rPr lang="en-US" altLang="zh-TW" sz="2400" dirty="0" smtClean="0"/>
              <a:t>value</a:t>
            </a:r>
            <a:r>
              <a:rPr lang="zh-TW" altLang="en-US" sz="2400" dirty="0" smtClean="0"/>
              <a:t>：</a:t>
            </a:r>
            <a:r>
              <a:rPr lang="en-US" altLang="zh-TW" sz="2400" u="sng" dirty="0" smtClean="0"/>
              <a:t>the </a:t>
            </a:r>
            <a:r>
              <a:rPr lang="en-US" altLang="zh-TW" sz="2400" u="sng" dirty="0"/>
              <a:t>total number of nonzero </a:t>
            </a:r>
            <a:r>
              <a:rPr lang="en-US" altLang="zh-TW" sz="2400" u="sng" dirty="0" smtClean="0"/>
              <a:t>terms</a:t>
            </a:r>
            <a:r>
              <a:rPr lang="en-US" altLang="zh-TW" sz="2400" dirty="0" smtClean="0"/>
              <a:t> in array a.</a:t>
            </a:r>
            <a:endParaRPr lang="zh-TW" altLang="en-US" sz="1200" dirty="0"/>
          </a:p>
        </p:txBody>
      </p:sp>
      <p:sp>
        <p:nvSpPr>
          <p:cNvPr id="52229" name="Text Box 10"/>
          <p:cNvSpPr txBox="1">
            <a:spLocks noChangeArrowheads="1"/>
          </p:cNvSpPr>
          <p:nvPr/>
        </p:nvSpPr>
        <p:spPr bwMode="auto">
          <a:xfrm>
            <a:off x="887413" y="228600"/>
            <a:ext cx="7369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kumimoji="1" lang="en-US" altLang="zh-TW" b="1" u="sng"/>
              <a:t>Sparse Matrix</a:t>
            </a:r>
          </a:p>
        </p:txBody>
      </p:sp>
      <p:sp>
        <p:nvSpPr>
          <p:cNvPr id="52230" name="向右箭號 5"/>
          <p:cNvSpPr>
            <a:spLocks noChangeArrowheads="1"/>
          </p:cNvSpPr>
          <p:nvPr/>
        </p:nvSpPr>
        <p:spPr bwMode="auto">
          <a:xfrm>
            <a:off x="4252913" y="2974975"/>
            <a:ext cx="638175" cy="334963"/>
          </a:xfrm>
          <a:prstGeom prst="rightArrow">
            <a:avLst>
              <a:gd name="adj1" fmla="val 50000"/>
              <a:gd name="adj2" fmla="val 49791"/>
            </a:avLst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55590" y="1460307"/>
          <a:ext cx="6290268" cy="3212682"/>
        </p:xfrm>
        <a:graphic>
          <a:graphicData uri="http://schemas.openxmlformats.org/drawingml/2006/table">
            <a:tbl>
              <a:tblPr/>
              <a:tblGrid>
                <a:gridCol w="656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899"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row</a:t>
                      </a:r>
                      <a:endParaRPr lang="zh-TW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col</a:t>
                      </a:r>
                      <a:endParaRPr lang="zh-TW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value</a:t>
                      </a:r>
                      <a:endParaRPr lang="zh-TW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row</a:t>
                      </a:r>
                      <a:endParaRPr lang="zh-TW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col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value</a:t>
                      </a:r>
                      <a:endParaRPr lang="zh-TW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a[0]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6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6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8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b[0]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6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6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8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[1]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15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[1]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15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[2]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3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22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[2]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4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91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[3]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5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-15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[3]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11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[4]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11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[4]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3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[5]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3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[5]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5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28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[6]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3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-6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[6]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3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22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[7]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4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91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[7]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3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-6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[8]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5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28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[8]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5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-15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橢圓 7"/>
          <p:cNvSpPr/>
          <p:nvPr/>
        </p:nvSpPr>
        <p:spPr bwMode="auto">
          <a:xfrm>
            <a:off x="1978922" y="1760560"/>
            <a:ext cx="2279176" cy="30025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5532528" y="1760560"/>
            <a:ext cx="2279176" cy="30025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3663950" y="6248400"/>
            <a:ext cx="2895600" cy="457200"/>
          </a:xfrm>
          <a:noFill/>
        </p:spPr>
        <p:txBody>
          <a:bodyPr/>
          <a:lstStyle/>
          <a:p>
            <a:pPr algn="ctr"/>
            <a:fld id="{138CF16A-FEEC-407C-AB61-F61D98E5F428}" type="slidenum">
              <a:rPr lang="en-US" altLang="zh-TW" smtClean="0">
                <a:solidFill>
                  <a:schemeClr val="tx1"/>
                </a:solidFill>
              </a:rPr>
              <a:pPr algn="ctr"/>
              <a:t>5</a:t>
            </a:fld>
            <a:endParaRPr lang="en-US" altLang="zh-TW" smtClean="0">
              <a:solidFill>
                <a:schemeClr val="tx1"/>
              </a:solidFill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723900" y="609600"/>
            <a:ext cx="7772400" cy="542925"/>
          </a:xfrm>
          <a:noFill/>
        </p:spPr>
        <p:txBody>
          <a:bodyPr/>
          <a:lstStyle/>
          <a:p>
            <a:pPr eaLnBrk="1" hangingPunct="1"/>
            <a:r>
              <a:rPr lang="zh-TW" altLang="en-US" sz="4000" smtClean="0"/>
              <a:t>當記憶體不足</a:t>
            </a:r>
            <a:endParaRPr lang="en-US" altLang="zh-TW" sz="400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23900" y="1454150"/>
            <a:ext cx="7772400" cy="2093913"/>
          </a:xfrm>
          <a:noFill/>
          <a:ln>
            <a:solidFill>
              <a:schemeClr val="bg2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if  ((pi = (int *) </a:t>
            </a:r>
            <a:r>
              <a:rPr lang="en-US" altLang="zh-TW" smtClean="0">
                <a:solidFill>
                  <a:srgbClr val="039F51"/>
                </a:solidFill>
              </a:rPr>
              <a:t>malloc</a:t>
            </a:r>
            <a:r>
              <a:rPr lang="en-US" altLang="zh-TW" smtClean="0"/>
              <a:t>(sizeof(int))) == NULL ||</a:t>
            </a:r>
            <a:br>
              <a:rPr lang="en-US" altLang="zh-TW" smtClean="0"/>
            </a:br>
            <a:r>
              <a:rPr lang="en-US" altLang="zh-TW" smtClean="0"/>
              <a:t> (pf = (float *) </a:t>
            </a:r>
            <a:r>
              <a:rPr lang="en-US" altLang="zh-TW" smtClean="0">
                <a:solidFill>
                  <a:srgbClr val="039F51"/>
                </a:solidFill>
              </a:rPr>
              <a:t>malloc</a:t>
            </a:r>
            <a:r>
              <a:rPr lang="en-US" altLang="zh-TW" smtClean="0"/>
              <a:t>(sizeof(float))) == NULL)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{      fprintf (stderr, “Insufficient memory”); </a:t>
            </a:r>
            <a:br>
              <a:rPr lang="en-US" altLang="zh-TW" smtClean="0"/>
            </a:br>
            <a:r>
              <a:rPr lang="en-US" altLang="zh-TW" smtClean="0"/>
              <a:t>   exit (EXIT_FAILURE);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}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723900" y="4064000"/>
            <a:ext cx="7772400" cy="20367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TW" sz="2400" kern="0" dirty="0">
                <a:latin typeface="+mn-lt"/>
                <a:ea typeface="標楷體" pitchFamily="65" charset="-120"/>
              </a:rPr>
              <a:t>if  ( !(pi = (</a:t>
            </a:r>
            <a:r>
              <a:rPr kumimoji="1" lang="en-US" altLang="zh-TW" sz="2400" kern="0" dirty="0" err="1">
                <a:latin typeface="+mn-lt"/>
                <a:ea typeface="標楷體" pitchFamily="65" charset="-120"/>
              </a:rPr>
              <a:t>int</a:t>
            </a:r>
            <a:r>
              <a:rPr kumimoji="1" lang="en-US" altLang="zh-TW" sz="2400" kern="0" dirty="0">
                <a:latin typeface="+mn-lt"/>
                <a:ea typeface="標楷體" pitchFamily="65" charset="-120"/>
              </a:rPr>
              <a:t> *) </a:t>
            </a:r>
            <a:r>
              <a:rPr kumimoji="1" lang="en-US" altLang="zh-TW" sz="2400" kern="0" dirty="0" err="1">
                <a:solidFill>
                  <a:srgbClr val="039F51"/>
                </a:solidFill>
                <a:latin typeface="+mn-lt"/>
                <a:ea typeface="標楷體" pitchFamily="65" charset="-120"/>
              </a:rPr>
              <a:t>malloc</a:t>
            </a:r>
            <a:r>
              <a:rPr kumimoji="1" lang="en-US" altLang="zh-TW" sz="2400" kern="0" dirty="0">
                <a:latin typeface="+mn-lt"/>
                <a:ea typeface="標楷體" pitchFamily="65" charset="-120"/>
              </a:rPr>
              <a:t>(</a:t>
            </a:r>
            <a:r>
              <a:rPr kumimoji="1" lang="en-US" altLang="zh-TW" sz="2400" kern="0" dirty="0" err="1">
                <a:latin typeface="+mn-lt"/>
                <a:ea typeface="標楷體" pitchFamily="65" charset="-120"/>
              </a:rPr>
              <a:t>sizeof</a:t>
            </a:r>
            <a:r>
              <a:rPr kumimoji="1" lang="en-US" altLang="zh-TW" sz="2400" kern="0" dirty="0">
                <a:latin typeface="+mn-lt"/>
                <a:ea typeface="標楷體" pitchFamily="65" charset="-120"/>
              </a:rPr>
              <a:t>(</a:t>
            </a:r>
            <a:r>
              <a:rPr kumimoji="1" lang="en-US" altLang="zh-TW" sz="2400" kern="0" dirty="0" err="1">
                <a:latin typeface="+mn-lt"/>
                <a:ea typeface="標楷體" pitchFamily="65" charset="-120"/>
              </a:rPr>
              <a:t>int</a:t>
            </a:r>
            <a:r>
              <a:rPr kumimoji="1" lang="en-US" altLang="zh-TW" sz="2400" kern="0" dirty="0">
                <a:latin typeface="+mn-lt"/>
                <a:ea typeface="標楷體" pitchFamily="65" charset="-120"/>
              </a:rPr>
              <a:t>))) ||</a:t>
            </a:r>
            <a:br>
              <a:rPr kumimoji="1" lang="en-US" altLang="zh-TW" sz="2400" kern="0" dirty="0">
                <a:latin typeface="+mn-lt"/>
                <a:ea typeface="標楷體" pitchFamily="65" charset="-120"/>
              </a:rPr>
            </a:br>
            <a:r>
              <a:rPr kumimoji="1" lang="en-US" altLang="zh-TW" sz="2400" kern="0" dirty="0">
                <a:latin typeface="+mn-lt"/>
                <a:ea typeface="標楷體" pitchFamily="65" charset="-120"/>
              </a:rPr>
              <a:t>  !(</a:t>
            </a:r>
            <a:r>
              <a:rPr kumimoji="1" lang="en-US" altLang="zh-TW" sz="2400" kern="0" dirty="0" err="1">
                <a:latin typeface="+mn-lt"/>
                <a:ea typeface="標楷體" pitchFamily="65" charset="-120"/>
              </a:rPr>
              <a:t>pf</a:t>
            </a:r>
            <a:r>
              <a:rPr kumimoji="1" lang="en-US" altLang="zh-TW" sz="2400" kern="0" dirty="0">
                <a:latin typeface="+mn-lt"/>
                <a:ea typeface="標楷體" pitchFamily="65" charset="-120"/>
              </a:rPr>
              <a:t> = (float *) </a:t>
            </a:r>
            <a:r>
              <a:rPr kumimoji="1" lang="en-US" altLang="zh-TW" sz="2400" kern="0" dirty="0" err="1">
                <a:solidFill>
                  <a:srgbClr val="039F51"/>
                </a:solidFill>
                <a:latin typeface="+mn-lt"/>
                <a:ea typeface="標楷體" pitchFamily="65" charset="-120"/>
              </a:rPr>
              <a:t>malloc</a:t>
            </a:r>
            <a:r>
              <a:rPr kumimoji="1" lang="en-US" altLang="zh-TW" sz="2400" kern="0" dirty="0">
                <a:latin typeface="+mn-lt"/>
                <a:ea typeface="標楷體" pitchFamily="65" charset="-120"/>
              </a:rPr>
              <a:t>(</a:t>
            </a:r>
            <a:r>
              <a:rPr kumimoji="1" lang="en-US" altLang="zh-TW" sz="2400" kern="0" dirty="0" err="1">
                <a:latin typeface="+mn-lt"/>
                <a:ea typeface="標楷體" pitchFamily="65" charset="-120"/>
              </a:rPr>
              <a:t>sizeof</a:t>
            </a:r>
            <a:r>
              <a:rPr kumimoji="1" lang="en-US" altLang="zh-TW" sz="2400" kern="0" dirty="0">
                <a:latin typeface="+mn-lt"/>
                <a:ea typeface="標楷體" pitchFamily="65" charset="-120"/>
              </a:rPr>
              <a:t>(float))))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TW" sz="2400" kern="0" dirty="0">
                <a:latin typeface="+mn-lt"/>
                <a:ea typeface="標楷體" pitchFamily="65" charset="-120"/>
              </a:rPr>
              <a:t>{      </a:t>
            </a:r>
            <a:r>
              <a:rPr kumimoji="1" lang="en-US" altLang="zh-TW" sz="2400" kern="0" dirty="0" err="1">
                <a:latin typeface="+mn-lt"/>
                <a:ea typeface="標楷體" pitchFamily="65" charset="-120"/>
              </a:rPr>
              <a:t>fprintf</a:t>
            </a:r>
            <a:r>
              <a:rPr kumimoji="1" lang="en-US" altLang="zh-TW" sz="2400" kern="0" dirty="0">
                <a:latin typeface="+mn-lt"/>
                <a:ea typeface="標楷體" pitchFamily="65" charset="-120"/>
              </a:rPr>
              <a:t> (</a:t>
            </a:r>
            <a:r>
              <a:rPr kumimoji="1" lang="en-US" altLang="zh-TW" sz="2400" kern="0" dirty="0" err="1">
                <a:latin typeface="+mn-lt"/>
                <a:ea typeface="標楷體" pitchFamily="65" charset="-120"/>
              </a:rPr>
              <a:t>stderr</a:t>
            </a:r>
            <a:r>
              <a:rPr kumimoji="1" lang="en-US" altLang="zh-TW" sz="2400" kern="0" dirty="0">
                <a:latin typeface="+mn-lt"/>
                <a:ea typeface="標楷體" pitchFamily="65" charset="-120"/>
              </a:rPr>
              <a:t>, “Insufficient memory”); </a:t>
            </a:r>
            <a:br>
              <a:rPr kumimoji="1" lang="en-US" altLang="zh-TW" sz="2400" kern="0" dirty="0">
                <a:latin typeface="+mn-lt"/>
                <a:ea typeface="標楷體" pitchFamily="65" charset="-120"/>
              </a:rPr>
            </a:br>
            <a:r>
              <a:rPr kumimoji="1" lang="en-US" altLang="zh-TW" sz="2400" kern="0" dirty="0">
                <a:latin typeface="+mn-lt"/>
                <a:ea typeface="標楷體" pitchFamily="65" charset="-120"/>
              </a:rPr>
              <a:t>   exit (EXIT_FAILURE);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TW" sz="2400" kern="0" dirty="0">
                <a:latin typeface="+mn-lt"/>
                <a:ea typeface="標楷體" pitchFamily="65" charset="-120"/>
              </a:rPr>
              <a:t>}</a:t>
            </a:r>
          </a:p>
        </p:txBody>
      </p:sp>
      <p:sp>
        <p:nvSpPr>
          <p:cNvPr id="8198" name="投影片編號版面配置區 2"/>
          <p:cNvSpPr txBox="1">
            <a:spLocks/>
          </p:cNvSpPr>
          <p:nvPr/>
        </p:nvSpPr>
        <p:spPr bwMode="auto">
          <a:xfrm>
            <a:off x="8077200" y="6362700"/>
            <a:ext cx="118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fld id="{7490120C-4BB8-4474-BA5A-DEEBBD989561}" type="slidenum">
              <a:rPr lang="en-US" altLang="zh-TW" sz="1400"/>
              <a:pPr algn="ctr" eaLnBrk="1" hangingPunct="1">
                <a:spcBef>
                  <a:spcPct val="50000"/>
                </a:spcBef>
              </a:pPr>
              <a:t>5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3CCB55-028A-44DE-B0FC-54FB5DB7B31A}" type="slidenum">
              <a:rPr lang="zh-TW" altLang="en-US" smtClean="0"/>
              <a:pPr/>
              <a:t>50</a:t>
            </a:fld>
            <a:endParaRPr lang="en-US" altLang="zh-TW" smtClean="0"/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1279525" y="1184275"/>
            <a:ext cx="749935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400" dirty="0"/>
              <a:t>(1) </a:t>
            </a:r>
            <a:r>
              <a:rPr lang="en-US" altLang="zh-TW" sz="2400" dirty="0"/>
              <a:t>For each row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      </a:t>
            </a:r>
            <a:r>
              <a:rPr lang="en-US" altLang="zh-TW" sz="2400" dirty="0" smtClean="0"/>
              <a:t>  take </a:t>
            </a:r>
            <a:r>
              <a:rPr lang="en-US" altLang="zh-TW" sz="2400" dirty="0"/>
              <a:t>element &lt;</a:t>
            </a:r>
            <a:r>
              <a:rPr lang="en-US" altLang="zh-TW" sz="2400" dirty="0" err="1"/>
              <a:t>i</a:t>
            </a:r>
            <a:r>
              <a:rPr lang="en-US" altLang="zh-TW" sz="2400" dirty="0"/>
              <a:t>, j, value&gt; and store it </a:t>
            </a:r>
            <a:br>
              <a:rPr lang="en-US" altLang="zh-TW" sz="2400" dirty="0"/>
            </a:br>
            <a:r>
              <a:rPr lang="en-US" altLang="zh-TW" sz="2400" dirty="0"/>
              <a:t>            in element &lt;j,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, value&gt; of the transpose.</a:t>
            </a:r>
          </a:p>
          <a:p>
            <a:r>
              <a:rPr lang="en-US" altLang="zh-TW" sz="2400" dirty="0"/>
              <a:t>      </a:t>
            </a:r>
          </a:p>
          <a:p>
            <a:r>
              <a:rPr lang="en-US" altLang="zh-TW" sz="2400" dirty="0"/>
              <a:t>	(0, 0, 15)  =&gt;  (0, 0, 15)</a:t>
            </a:r>
          </a:p>
          <a:p>
            <a:r>
              <a:rPr lang="en-US" altLang="zh-TW" sz="2400" dirty="0"/>
              <a:t>     	(0, 3, 22)  =&gt;  (3, 0, 22)</a:t>
            </a:r>
          </a:p>
          <a:p>
            <a:r>
              <a:rPr lang="en-US" altLang="zh-TW" sz="2400" dirty="0"/>
              <a:t>     	(0, 5, -15) =&gt;  (5, 0, -15)</a:t>
            </a:r>
          </a:p>
          <a:p>
            <a:r>
              <a:rPr lang="en-US" altLang="zh-TW" sz="2400" dirty="0"/>
              <a:t>        </a:t>
            </a:r>
          </a:p>
          <a:p>
            <a:pPr marL="723900" indent="-273050">
              <a:buFont typeface="Wingdings" pitchFamily="2" charset="2"/>
              <a:buChar char="Ø"/>
            </a:pPr>
            <a:r>
              <a:rPr lang="en-US" altLang="zh-TW" sz="2400" dirty="0" smtClean="0">
                <a:solidFill>
                  <a:srgbClr val="FF0000"/>
                </a:solidFill>
              </a:rPr>
              <a:t>difficulty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where </a:t>
            </a:r>
            <a:r>
              <a:rPr lang="en-US" altLang="zh-TW" sz="2400" dirty="0"/>
              <a:t>to put &lt;j,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, value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？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(2) For all elements in column j,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place </a:t>
            </a:r>
            <a:r>
              <a:rPr lang="en-US" altLang="zh-TW" sz="2400" dirty="0"/>
              <a:t>element &lt;</a:t>
            </a:r>
            <a:r>
              <a:rPr lang="en-US" altLang="zh-TW" sz="2400" dirty="0" err="1"/>
              <a:t>i</a:t>
            </a:r>
            <a:r>
              <a:rPr lang="en-US" altLang="zh-TW" sz="2400" dirty="0"/>
              <a:t>, j, value&gt; in element &lt;j,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, value&gt;</a:t>
            </a:r>
          </a:p>
          <a:p>
            <a:r>
              <a:rPr lang="en-US" altLang="zh-TW" sz="2400" dirty="0"/>
              <a:t>      </a:t>
            </a:r>
          </a:p>
          <a:p>
            <a:r>
              <a:rPr lang="en-US" altLang="zh-TW" sz="2400" dirty="0"/>
              <a:t>      =&gt;</a:t>
            </a:r>
            <a:r>
              <a:rPr lang="en-US" altLang="zh-TW" sz="2400" dirty="0">
                <a:solidFill>
                  <a:srgbClr val="FF0000"/>
                </a:solidFill>
              </a:rPr>
              <a:t>O(cols * elements)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279525" y="422275"/>
            <a:ext cx="6530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b="1" u="sng"/>
              <a:t>Transposing a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558800" y="1226249"/>
            <a:ext cx="8252884" cy="5588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32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3CCB55-028A-44DE-B0FC-54FB5DB7B31A}" type="slidenum">
              <a:rPr lang="zh-TW" altLang="en-US" smtClean="0"/>
              <a:pPr/>
              <a:t>51</a:t>
            </a:fld>
            <a:endParaRPr lang="en-US" altLang="zh-TW" smtClean="0"/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279525" y="313091"/>
            <a:ext cx="6530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b="1" u="sng" dirty="0"/>
              <a:t>Transposing a </a:t>
            </a:r>
            <a:r>
              <a:rPr kumimoji="1" lang="en-US" altLang="zh-TW" b="1" u="sng" dirty="0" smtClean="0"/>
              <a:t>Matrix</a:t>
            </a:r>
            <a:r>
              <a:rPr kumimoji="1" lang="en-US" altLang="zh-TW" sz="2000" b="1" u="sng" dirty="0" smtClean="0"/>
              <a:t> (</a:t>
            </a:r>
            <a:r>
              <a:rPr kumimoji="1" lang="en-US" altLang="zh-TW" sz="2000" b="1" u="sng" dirty="0" err="1" smtClean="0"/>
              <a:t>prog</a:t>
            </a:r>
            <a:r>
              <a:rPr kumimoji="1" lang="en-US" altLang="zh-TW" sz="2000" b="1" u="sng" dirty="0" smtClean="0"/>
              <a:t>. 2.8)</a:t>
            </a:r>
            <a:endParaRPr kumimoji="1" lang="en-US" altLang="zh-TW" b="1" u="sng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0626" y="1226249"/>
          <a:ext cx="7861111" cy="5571744"/>
        </p:xfrm>
        <a:graphic>
          <a:graphicData uri="http://schemas.openxmlformats.org/drawingml/2006/table">
            <a:tbl>
              <a:tblPr/>
              <a:tblGrid>
                <a:gridCol w="786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88279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void transpose (term a[], </a:t>
                      </a:r>
                      <a:r>
                        <a:rPr lang="en-US" sz="1800" b="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termb</a:t>
                      </a:r>
                      <a:r>
                        <a:rPr lang="en-US" sz="1800" b="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[]){   /*  b is set to the transpose of a  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*/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3429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int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</a:t>
                      </a:r>
                      <a:r>
                        <a:rPr lang="en-US" sz="1800" b="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</a:t>
                      </a:r>
                      <a:r>
                        <a:rPr lang="en-US" sz="1800" b="0" kern="100" dirty="0" err="1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n,i,j,currentb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;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3429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n = a[0].value;        </a:t>
                      </a:r>
                      <a:r>
                        <a:rPr lang="en-US" sz="1800" b="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  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/*  </a:t>
                      </a:r>
                      <a:r>
                        <a:rPr lang="en-US" sz="1800" b="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  <a:cs typeface="Courier New"/>
                        </a:rPr>
                        <a:t>total</a:t>
                      </a:r>
                      <a:r>
                        <a:rPr lang="en-US" sz="1800" b="0" kern="100" baseline="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  <a:cs typeface="Courier New"/>
                        </a:rPr>
                        <a:t> number of elements  </a:t>
                      </a:r>
                      <a:r>
                        <a:rPr lang="en-US" sz="1800" b="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*/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3429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b[0].row = a[0].</a:t>
                      </a:r>
                      <a:r>
                        <a:rPr lang="en-US" sz="1800" b="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col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;   /*  </a:t>
                      </a:r>
                      <a:r>
                        <a:rPr lang="en-US" sz="1800" b="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rows in b = columns in a   */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3429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b[0].</a:t>
                      </a:r>
                      <a:r>
                        <a:rPr lang="en-US" sz="1800" b="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col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= a[0].row;   /*  </a:t>
                      </a:r>
                      <a:r>
                        <a:rPr lang="en-US" sz="1800" b="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columns in b = rows in a   */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3429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b[0].value = n;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3429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if (n &gt; 0)  {  /*  </a:t>
                      </a:r>
                      <a:r>
                        <a:rPr lang="en-US" altLang="zh-TW" sz="1800" b="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  <a:cs typeface="Courier New"/>
                        </a:rPr>
                        <a:t>non zero matrix  </a:t>
                      </a:r>
                      <a:r>
                        <a:rPr lang="en-US" sz="1800" b="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*/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6858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currentb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= 1;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6858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for (</a:t>
                      </a:r>
                      <a:r>
                        <a:rPr lang="en-US" sz="1800" b="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= 0</a:t>
                      </a:r>
                      <a:r>
                        <a:rPr lang="en-US" sz="1800" b="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;  </a:t>
                      </a:r>
                      <a:r>
                        <a:rPr lang="en-US" sz="1800" b="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&lt; a[0].</a:t>
                      </a:r>
                      <a:r>
                        <a:rPr lang="en-US" sz="1800" b="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col</a:t>
                      </a:r>
                      <a:r>
                        <a:rPr lang="en-US" sz="1800" b="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;  </a:t>
                      </a:r>
                      <a:r>
                        <a:rPr lang="en-US" sz="1800" b="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++)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6858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/*  </a:t>
                      </a:r>
                      <a:r>
                        <a:rPr lang="en-US" sz="1800" b="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transpose by the columns in a  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*/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10287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for (j = 1</a:t>
                      </a:r>
                      <a:r>
                        <a:rPr lang="en-US" sz="1800" b="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;  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j&lt;= n; </a:t>
                      </a:r>
                      <a:r>
                        <a:rPr lang="en-US" sz="1800" b="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j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++)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10287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/*  </a:t>
                      </a:r>
                      <a:r>
                        <a:rPr lang="en-US" altLang="zh-TW" sz="1800" b="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  <a:cs typeface="Courier New"/>
                        </a:rPr>
                        <a:t>find elements from the current column  </a:t>
                      </a:r>
                      <a:r>
                        <a:rPr lang="en-US" sz="1800" b="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*/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13716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if (a[j].</a:t>
                      </a:r>
                      <a:r>
                        <a:rPr lang="en-US" sz="1800" b="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col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== </a:t>
                      </a:r>
                      <a:r>
                        <a:rPr lang="en-US" sz="1800" b="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)  </a:t>
                      </a:r>
                      <a:r>
                        <a:rPr lang="en-US" sz="1800" b="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{ /*  </a:t>
                      </a:r>
                      <a:r>
                        <a:rPr lang="en-US" altLang="zh-TW" sz="1800" b="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  <a:cs typeface="Courier New"/>
                        </a:rPr>
                        <a:t>element is in current column, add it to b</a:t>
                      </a:r>
                      <a:r>
                        <a:rPr lang="en-US" sz="1800" b="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 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*/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17145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b[</a:t>
                      </a:r>
                      <a:r>
                        <a:rPr lang="en-US" sz="1800" b="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currentb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].row = a[j].</a:t>
                      </a:r>
                      <a:r>
                        <a:rPr lang="en-US" sz="1800" b="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col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;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17145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b[</a:t>
                      </a:r>
                      <a:r>
                        <a:rPr lang="en-US" sz="1800" b="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currentb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].</a:t>
                      </a:r>
                      <a:r>
                        <a:rPr lang="en-US" sz="1800" b="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col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= a[j].row;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17145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b[</a:t>
                      </a:r>
                      <a:r>
                        <a:rPr lang="en-US" sz="1800" b="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currentb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].value = a[j].value;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17145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currentb</a:t>
                      </a: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++;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13716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}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3429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}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}</a:t>
                      </a:r>
                      <a:endParaRPr lang="zh-TW" sz="1800" b="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1389413" y="3452882"/>
            <a:ext cx="7113319" cy="2856438"/>
          </a:xfrm>
          <a:prstGeom prst="rect">
            <a:avLst/>
          </a:prstGeom>
          <a:solidFill>
            <a:schemeClr val="tx1">
              <a:lumMod val="50000"/>
              <a:alpha val="20000"/>
            </a:scheme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691680" y="4005064"/>
            <a:ext cx="6647102" cy="2243336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8532A6-91CD-4BF9-B5B3-F8371215AAB4}" type="slidenum">
              <a:rPr lang="zh-TW" altLang="en-US" smtClean="0"/>
              <a:pPr/>
              <a:t>52</a:t>
            </a:fld>
            <a:endParaRPr lang="en-US" altLang="zh-TW" smtClean="0"/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685800" y="1181100"/>
            <a:ext cx="831215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>
              <a:buFont typeface="Wingdings" pitchFamily="2" charset="2"/>
              <a:buChar char="q"/>
              <a:defRPr/>
            </a:pPr>
            <a:r>
              <a:rPr lang="en-US" altLang="zh-TW" sz="2400" dirty="0"/>
              <a:t>Discussion: compared with </a:t>
            </a:r>
            <a:r>
              <a:rPr lang="en-US" altLang="zh-TW" sz="2400" dirty="0">
                <a:solidFill>
                  <a:srgbClr val="039F51"/>
                </a:solidFill>
              </a:rPr>
              <a:t>2-D array </a:t>
            </a:r>
            <a:r>
              <a:rPr lang="en-US" altLang="zh-TW" sz="2400" dirty="0"/>
              <a:t>representation</a:t>
            </a:r>
          </a:p>
          <a:p>
            <a:pPr>
              <a:defRPr/>
            </a:pPr>
            <a:r>
              <a:rPr lang="en-US" altLang="zh-TW" sz="2400" dirty="0" smtClean="0"/>
              <a:t>   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O(cols </a:t>
            </a:r>
            <a:r>
              <a:rPr lang="en-US" altLang="zh-TW" sz="2400" dirty="0">
                <a:solidFill>
                  <a:srgbClr val="FF0000"/>
                </a:solidFill>
              </a:rPr>
              <a:t>* elements) </a:t>
            </a:r>
            <a:r>
              <a:rPr lang="en-US" altLang="zh-TW" sz="2400" dirty="0"/>
              <a:t>vs. </a:t>
            </a:r>
            <a:r>
              <a:rPr lang="en-US" altLang="zh-TW" sz="2400" dirty="0">
                <a:solidFill>
                  <a:srgbClr val="039F51"/>
                </a:solidFill>
              </a:rPr>
              <a:t>O(cols * rows)</a:t>
            </a:r>
          </a:p>
          <a:p>
            <a:pPr marL="723900" indent="-368300">
              <a:buFont typeface="Wingdings" pitchFamily="2" charset="2"/>
              <a:buChar char="Ø"/>
              <a:defRPr/>
            </a:pPr>
            <a:r>
              <a:rPr lang="en-US" altLang="zh-TW" sz="2000" dirty="0" smtClean="0"/>
              <a:t>elements  </a:t>
            </a:r>
            <a:r>
              <a:rPr lang="en-US" altLang="zh-TW" sz="2000" dirty="0"/>
              <a:t>=&gt; cols * rows when </a:t>
            </a:r>
            <a:r>
              <a:rPr lang="en-US" altLang="zh-TW" sz="2000" dirty="0" err="1"/>
              <a:t>nonsparse</a:t>
            </a:r>
            <a:endParaRPr lang="en-US" altLang="zh-TW" sz="2000" dirty="0"/>
          </a:p>
          <a:p>
            <a:pPr>
              <a:defRPr/>
            </a:pPr>
            <a:r>
              <a:rPr lang="en-US" altLang="zh-TW" sz="2400" dirty="0"/>
              <a:t>    </a:t>
            </a:r>
            <a:r>
              <a:rPr lang="en-US" altLang="zh-TW" sz="2400" dirty="0" smtClean="0"/>
              <a:t>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O(cols </a:t>
            </a:r>
            <a:r>
              <a:rPr lang="en-US" altLang="zh-TW" sz="2400" dirty="0">
                <a:solidFill>
                  <a:srgbClr val="FF0000"/>
                </a:solidFill>
              </a:rPr>
              <a:t>* elements) </a:t>
            </a:r>
            <a:r>
              <a:rPr lang="en-US" altLang="zh-TW" sz="2400" dirty="0"/>
              <a:t>=&gt; </a:t>
            </a:r>
            <a:r>
              <a:rPr lang="en-US" altLang="zh-TW" sz="2400" dirty="0">
                <a:solidFill>
                  <a:srgbClr val="FF0000"/>
                </a:solidFill>
              </a:rPr>
              <a:t>O(cols</a:t>
            </a:r>
            <a:r>
              <a:rPr lang="en-US" altLang="zh-TW" sz="2400" baseline="30000" dirty="0">
                <a:solidFill>
                  <a:srgbClr val="FF0000"/>
                </a:solidFill>
              </a:rPr>
              <a:t>2 </a:t>
            </a:r>
            <a:r>
              <a:rPr lang="en-US" altLang="zh-TW" sz="2400" dirty="0">
                <a:solidFill>
                  <a:srgbClr val="FF0000"/>
                </a:solidFill>
              </a:rPr>
              <a:t>* rows)</a:t>
            </a:r>
          </a:p>
          <a:p>
            <a:pPr>
              <a:defRPr/>
            </a:pPr>
            <a:endParaRPr lang="en-US" altLang="zh-TW" sz="2400" dirty="0"/>
          </a:p>
          <a:p>
            <a:pPr marL="361950" indent="-361950">
              <a:buFont typeface="Wingdings" pitchFamily="2" charset="2"/>
              <a:buChar char="q"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Problem</a:t>
            </a:r>
            <a:r>
              <a:rPr lang="en-US" altLang="zh-TW" sz="2400" dirty="0"/>
              <a:t>: Scan the array cols times.</a:t>
            </a:r>
          </a:p>
          <a:p>
            <a:pPr>
              <a:defRPr/>
            </a:pPr>
            <a:endParaRPr lang="en-US" altLang="zh-TW" sz="2400" dirty="0"/>
          </a:p>
          <a:p>
            <a:pPr marL="361950" indent="-361950">
              <a:buFont typeface="Wingdings" pitchFamily="2" charset="2"/>
              <a:buChar char="q"/>
              <a:defRPr/>
            </a:pPr>
            <a:r>
              <a:rPr lang="en-US" altLang="zh-TW" sz="2400" dirty="0"/>
              <a:t> Solution:</a:t>
            </a:r>
          </a:p>
          <a:p>
            <a:pPr marL="361950">
              <a:buFont typeface="Wingdings" pitchFamily="2" charset="2"/>
              <a:buChar char="Ø"/>
              <a:defRPr/>
            </a:pPr>
            <a:r>
              <a:rPr lang="en-US" altLang="zh-TW" sz="2000" dirty="0" smtClean="0"/>
              <a:t>Step1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Determine </a:t>
            </a:r>
            <a:r>
              <a:rPr lang="en-US" altLang="zh-TW" sz="2000" dirty="0"/>
              <a:t>the number of elements in each column </a:t>
            </a:r>
            <a:r>
              <a:rPr lang="en-US" altLang="zh-TW" sz="2000" dirty="0" smtClean="0"/>
              <a:t>of </a:t>
            </a:r>
            <a:r>
              <a:rPr lang="en-US" altLang="zh-TW" sz="2000" dirty="0"/>
              <a:t>the </a:t>
            </a:r>
            <a:r>
              <a:rPr lang="en-US" altLang="zh-TW" sz="2000" dirty="0" smtClean="0"/>
              <a:t>original</a:t>
            </a:r>
            <a:br>
              <a:rPr lang="en-US" altLang="zh-TW" sz="2000" dirty="0" smtClean="0"/>
            </a:br>
            <a:r>
              <a:rPr lang="en-US" altLang="zh-TW" sz="2000" dirty="0" smtClean="0"/>
              <a:t>                </a:t>
            </a:r>
            <a:r>
              <a:rPr lang="en-US" altLang="zh-TW" sz="2000" dirty="0"/>
              <a:t>matrix.  </a:t>
            </a:r>
          </a:p>
          <a:p>
            <a:pPr marL="361950">
              <a:buFont typeface="Wingdings" pitchFamily="2" charset="2"/>
              <a:buChar char="Ø"/>
              <a:defRPr/>
            </a:pPr>
            <a:r>
              <a:rPr lang="en-US" altLang="zh-TW" sz="2000" dirty="0" smtClean="0"/>
              <a:t>Step2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Determine </a:t>
            </a:r>
            <a:r>
              <a:rPr lang="en-US" altLang="zh-TW" sz="2000" dirty="0"/>
              <a:t>the starting positions of each row in </a:t>
            </a:r>
            <a:r>
              <a:rPr lang="en-US" altLang="zh-TW" sz="2000" dirty="0" smtClean="0"/>
              <a:t>the </a:t>
            </a:r>
            <a:r>
              <a:rPr lang="en-US" altLang="zh-TW" sz="2000" dirty="0"/>
              <a:t>transpose 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                matrix</a:t>
            </a:r>
            <a:r>
              <a:rPr lang="en-US" altLang="zh-TW" sz="2000" dirty="0"/>
              <a:t>.</a:t>
            </a:r>
          </a:p>
        </p:txBody>
      </p:sp>
      <p:sp>
        <p:nvSpPr>
          <p:cNvPr id="54276" name="Text Box 10"/>
          <p:cNvSpPr txBox="1">
            <a:spLocks noChangeArrowheads="1"/>
          </p:cNvSpPr>
          <p:nvPr/>
        </p:nvSpPr>
        <p:spPr bwMode="auto">
          <a:xfrm>
            <a:off x="887413" y="342900"/>
            <a:ext cx="7369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b="1" u="sng"/>
              <a:t>Transposing a Sparse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35C9CD-9211-4530-A452-CA3556C93978}" type="slidenum">
              <a:rPr lang="zh-TW" altLang="en-US" smtClean="0"/>
              <a:pPr/>
              <a:t>53</a:t>
            </a:fld>
            <a:endParaRPr lang="en-US" altLang="zh-TW" smtClean="0"/>
          </a:p>
        </p:txBody>
      </p:sp>
      <p:sp>
        <p:nvSpPr>
          <p:cNvPr id="55299" name="Rectangle 1026"/>
          <p:cNvSpPr>
            <a:spLocks noChangeArrowheads="1"/>
          </p:cNvSpPr>
          <p:nvPr/>
        </p:nvSpPr>
        <p:spPr bwMode="auto">
          <a:xfrm>
            <a:off x="704850" y="4895850"/>
            <a:ext cx="6934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TW" altLang="en-US" sz="2000" dirty="0"/>
              <a:t>                          </a:t>
            </a:r>
            <a:r>
              <a:rPr kumimoji="1" lang="zh-TW" altLang="en-US" sz="2000" dirty="0" smtClean="0"/>
              <a:t>      [</a:t>
            </a:r>
            <a:r>
              <a:rPr kumimoji="1" lang="zh-TW" altLang="en-US" sz="2000" dirty="0"/>
              <a:t>0] </a:t>
            </a:r>
            <a:r>
              <a:rPr kumimoji="1" lang="zh-TW" altLang="en-US" sz="2000" dirty="0" smtClean="0"/>
              <a:t>  [</a:t>
            </a:r>
            <a:r>
              <a:rPr kumimoji="1" lang="zh-TW" altLang="en-US" sz="2000" dirty="0"/>
              <a:t>1</a:t>
            </a:r>
            <a:r>
              <a:rPr kumimoji="1" lang="zh-TW" altLang="en-US" sz="2000" dirty="0" smtClean="0"/>
              <a:t>]   </a:t>
            </a:r>
            <a:r>
              <a:rPr kumimoji="1" lang="zh-TW" altLang="en-US" sz="2000" dirty="0"/>
              <a:t>[2</a:t>
            </a:r>
            <a:r>
              <a:rPr kumimoji="1" lang="zh-TW" altLang="en-US" sz="2000" dirty="0" smtClean="0"/>
              <a:t>]   </a:t>
            </a:r>
            <a:r>
              <a:rPr kumimoji="1" lang="zh-TW" altLang="en-US" sz="2000" dirty="0"/>
              <a:t>[3</a:t>
            </a:r>
            <a:r>
              <a:rPr kumimoji="1" lang="zh-TW" altLang="en-US" sz="2000" dirty="0" smtClean="0"/>
              <a:t>]   </a:t>
            </a:r>
            <a:r>
              <a:rPr kumimoji="1" lang="zh-TW" altLang="en-US" sz="2000" dirty="0"/>
              <a:t>[4] </a:t>
            </a:r>
            <a:r>
              <a:rPr kumimoji="1" lang="zh-TW" altLang="en-US" sz="2000" dirty="0" smtClean="0"/>
              <a:t> [</a:t>
            </a:r>
            <a:r>
              <a:rPr kumimoji="1" lang="zh-TW" altLang="en-US" sz="2000" dirty="0"/>
              <a:t>5]</a:t>
            </a:r>
            <a:br>
              <a:rPr kumimoji="1" lang="zh-TW" altLang="en-US" sz="2000" dirty="0"/>
            </a:br>
            <a:r>
              <a:rPr kumimoji="1" lang="zh-TW" altLang="en-US" sz="2000" dirty="0" smtClean="0"/>
              <a:t>   </a:t>
            </a:r>
            <a:r>
              <a:rPr kumimoji="1" lang="en-US" altLang="zh-TW" sz="2400" i="1" dirty="0" err="1" smtClean="0"/>
              <a:t>rowTerms</a:t>
            </a:r>
            <a:r>
              <a:rPr kumimoji="1" lang="en-US" altLang="zh-TW" sz="2400" dirty="0" smtClean="0"/>
              <a:t> </a:t>
            </a:r>
            <a:r>
              <a:rPr kumimoji="1" lang="zh-TW" altLang="en-US" sz="2400" dirty="0" smtClean="0"/>
              <a:t>：</a:t>
            </a:r>
            <a:r>
              <a:rPr kumimoji="1" lang="en-US" altLang="zh-TW" sz="2400" dirty="0" smtClean="0"/>
              <a:t>    </a:t>
            </a:r>
            <a:r>
              <a:rPr kumimoji="1" lang="en-US" altLang="zh-TW" sz="2400" dirty="0"/>
              <a:t>2    </a:t>
            </a:r>
            <a:r>
              <a:rPr kumimoji="1" lang="en-US" altLang="zh-TW" sz="2400" dirty="0" smtClean="0"/>
              <a:t> 1    2    2     0    1</a:t>
            </a:r>
            <a:r>
              <a:rPr kumimoji="1" lang="en-US" altLang="zh-TW" sz="2400" dirty="0"/>
              <a:t/>
            </a:r>
            <a:br>
              <a:rPr kumimoji="1" lang="en-US" altLang="zh-TW" sz="2400" dirty="0"/>
            </a:br>
            <a:r>
              <a:rPr kumimoji="1" lang="en-US" altLang="zh-TW" sz="2400" dirty="0" smtClean="0"/>
              <a:t>  </a:t>
            </a:r>
            <a:r>
              <a:rPr kumimoji="1" lang="en-US" altLang="zh-TW" sz="2400" i="1" dirty="0" err="1" smtClean="0"/>
              <a:t>startingPos</a:t>
            </a:r>
            <a:r>
              <a:rPr kumimoji="1" lang="en-US" altLang="zh-TW" sz="2400" dirty="0" smtClean="0"/>
              <a:t> </a:t>
            </a:r>
            <a:r>
              <a:rPr kumimoji="1" lang="zh-TW" altLang="en-US" sz="2400" dirty="0" smtClean="0"/>
              <a:t>：</a:t>
            </a:r>
            <a:r>
              <a:rPr kumimoji="1" lang="en-US" altLang="zh-TW" sz="2400" dirty="0" smtClean="0"/>
              <a:t>  </a:t>
            </a:r>
            <a:r>
              <a:rPr kumimoji="1" lang="en-US" altLang="zh-TW" sz="2400" dirty="0"/>
              <a:t>1    </a:t>
            </a:r>
            <a:r>
              <a:rPr kumimoji="1" lang="en-US" altLang="zh-TW" sz="2400" dirty="0" smtClean="0"/>
              <a:t> 3    </a:t>
            </a:r>
            <a:r>
              <a:rPr kumimoji="1" lang="en-US" altLang="zh-TW" sz="2400" dirty="0"/>
              <a:t>4    6   </a:t>
            </a:r>
            <a:r>
              <a:rPr kumimoji="1" lang="en-US" altLang="zh-TW" sz="2400" dirty="0" smtClean="0"/>
              <a:t>  8    </a:t>
            </a:r>
            <a:r>
              <a:rPr kumimoji="1" lang="en-US" altLang="zh-TW" sz="2400" dirty="0"/>
              <a:t>8</a:t>
            </a:r>
          </a:p>
        </p:txBody>
      </p:sp>
      <p:sp>
        <p:nvSpPr>
          <p:cNvPr id="55301" name="Text Box 10"/>
          <p:cNvSpPr txBox="1">
            <a:spLocks noChangeArrowheads="1"/>
          </p:cNvSpPr>
          <p:nvPr/>
        </p:nvSpPr>
        <p:spPr bwMode="auto">
          <a:xfrm>
            <a:off x="887413" y="266700"/>
            <a:ext cx="7369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b="1" u="sng"/>
              <a:t>Transposing a Sparse Matrix</a:t>
            </a:r>
          </a:p>
        </p:txBody>
      </p:sp>
      <p:sp>
        <p:nvSpPr>
          <p:cNvPr id="6" name="向右箭號 5"/>
          <p:cNvSpPr/>
          <p:nvPr/>
        </p:nvSpPr>
        <p:spPr bwMode="auto">
          <a:xfrm>
            <a:off x="4095750" y="2895600"/>
            <a:ext cx="666750" cy="361950"/>
          </a:xfrm>
          <a:prstGeom prst="stripedRightArrow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55590" y="1460307"/>
          <a:ext cx="6290268" cy="3212682"/>
        </p:xfrm>
        <a:graphic>
          <a:graphicData uri="http://schemas.openxmlformats.org/drawingml/2006/table">
            <a:tbl>
              <a:tblPr/>
              <a:tblGrid>
                <a:gridCol w="656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899"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row</a:t>
                      </a:r>
                      <a:endParaRPr lang="zh-TW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col</a:t>
                      </a:r>
                      <a:endParaRPr lang="zh-TW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value</a:t>
                      </a:r>
                      <a:endParaRPr lang="zh-TW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row</a:t>
                      </a:r>
                      <a:endParaRPr lang="zh-TW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col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value</a:t>
                      </a:r>
                      <a:endParaRPr lang="zh-TW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a[0]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6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6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8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b[0]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6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6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8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[1]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15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[1]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15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[2]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3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22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[2]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4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91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[3]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5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-15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[3]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11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[4]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11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[4]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3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[5]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3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[5]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5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28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[6]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3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-6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[6]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3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22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[7]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4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91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[7]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3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-6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[8]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5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spcAft>
                          <a:spcPts val="0"/>
                        </a:spcAft>
                        <a:tabLst>
                          <a:tab pos="298450" algn="l"/>
                        </a:tabLs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spcAft>
                          <a:spcPts val="0"/>
                        </a:spcAft>
                        <a:tabLst>
                          <a:tab pos="433070" algn="l"/>
                        </a:tabLs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28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43840">
                        <a:spcAft>
                          <a:spcPts val="0"/>
                        </a:spcAft>
                      </a:pPr>
                      <a:endParaRPr lang="en-US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[8]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2235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5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b="1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spcAft>
                          <a:spcPts val="0"/>
                        </a:spcAft>
                        <a:tabLst>
                          <a:tab pos="457835" algn="l"/>
                        </a:tabLst>
                      </a:pPr>
                      <a:r>
                        <a:rPr lang="en-US" sz="18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-15</a:t>
                      </a:r>
                      <a:endParaRPr lang="zh-TW" sz="1800" b="1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橢圓 7"/>
          <p:cNvSpPr/>
          <p:nvPr/>
        </p:nvSpPr>
        <p:spPr bwMode="auto">
          <a:xfrm>
            <a:off x="1978922" y="1760560"/>
            <a:ext cx="2279176" cy="30025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5532528" y="1760560"/>
            <a:ext cx="2279176" cy="30025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9CAD5A-F918-412E-86F8-13C1603D7A9C}" type="slidenum">
              <a:rPr lang="zh-TW" altLang="en-US" smtClean="0"/>
              <a:pPr/>
              <a:t>54</a:t>
            </a:fld>
            <a:endParaRPr lang="en-US" altLang="zh-TW" smtClean="0"/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508000" y="897908"/>
            <a:ext cx="7969250" cy="5960092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eaLnBrk="1" hangingPunct="1">
              <a:defRPr/>
            </a:pPr>
            <a:r>
              <a:rPr kumimoji="1" lang="en-US" altLang="zh-TW" sz="2400" dirty="0"/>
              <a:t>void </a:t>
            </a:r>
            <a:r>
              <a:rPr kumimoji="1" lang="en-US" altLang="zh-TW" sz="2400" dirty="0" err="1"/>
              <a:t>fast_transpose</a:t>
            </a:r>
            <a:r>
              <a:rPr kumimoji="1" lang="en-US" altLang="zh-TW" sz="2400" dirty="0"/>
              <a:t>(term a[ ], term b[ </a:t>
            </a:r>
            <a:r>
              <a:rPr kumimoji="1" lang="en-US" altLang="zh-TW" sz="2400" dirty="0" smtClean="0"/>
              <a:t>]){</a:t>
            </a:r>
          </a:p>
          <a:p>
            <a:pPr eaLnBrk="1" hangingPunct="1">
              <a:defRPr/>
            </a:pPr>
            <a:r>
              <a:rPr kumimoji="1" lang="en-US" altLang="zh-TW" sz="2000" dirty="0" smtClean="0"/>
              <a:t>/*  the </a:t>
            </a:r>
            <a:r>
              <a:rPr kumimoji="1" lang="en-US" altLang="zh-TW" sz="2000" dirty="0"/>
              <a:t>transpose of a is placed in b </a:t>
            </a:r>
            <a:r>
              <a:rPr kumimoji="1" lang="en-US" altLang="zh-TW" sz="2000" dirty="0" smtClean="0"/>
              <a:t> */</a:t>
            </a:r>
            <a:r>
              <a:rPr kumimoji="1" lang="en-US" altLang="zh-TW" sz="2400" dirty="0"/>
              <a:t/>
            </a:r>
            <a:br>
              <a:rPr kumimoji="1" lang="en-US" altLang="zh-TW" sz="2400" dirty="0"/>
            </a:br>
            <a:r>
              <a:rPr kumimoji="1" lang="en-US" altLang="zh-TW" sz="2400" dirty="0"/>
              <a:t>    </a:t>
            </a:r>
            <a:r>
              <a:rPr kumimoji="1" lang="en-US" altLang="zh-TW" sz="2400" dirty="0" err="1"/>
              <a:t>int</a:t>
            </a:r>
            <a:r>
              <a:rPr kumimoji="1" lang="en-US" altLang="zh-TW" sz="2400" dirty="0"/>
              <a:t> </a:t>
            </a:r>
            <a:r>
              <a:rPr kumimoji="1" lang="en-US" altLang="zh-TW" sz="2400" dirty="0" err="1" smtClean="0"/>
              <a:t>rowTerms</a:t>
            </a:r>
            <a:r>
              <a:rPr kumimoji="1" lang="en-US" altLang="zh-TW" sz="2400" dirty="0" smtClean="0"/>
              <a:t>[MAX_COL</a:t>
            </a:r>
            <a:r>
              <a:rPr kumimoji="1" lang="en-US" altLang="zh-TW" sz="2400" dirty="0"/>
              <a:t>], </a:t>
            </a:r>
            <a:r>
              <a:rPr kumimoji="1" lang="en-US" altLang="zh-TW" sz="2400" dirty="0" err="1" smtClean="0"/>
              <a:t>startingPos</a:t>
            </a:r>
            <a:r>
              <a:rPr kumimoji="1" lang="en-US" altLang="zh-TW" sz="2400" dirty="0" smtClean="0"/>
              <a:t>[MAX_COL</a:t>
            </a:r>
            <a:r>
              <a:rPr kumimoji="1" lang="en-US" altLang="zh-TW" sz="2400" dirty="0"/>
              <a:t>];</a:t>
            </a:r>
            <a:br>
              <a:rPr kumimoji="1" lang="en-US" altLang="zh-TW" sz="2400" dirty="0"/>
            </a:br>
            <a:r>
              <a:rPr kumimoji="1" lang="en-US" altLang="zh-TW" sz="2400" dirty="0"/>
              <a:t>    </a:t>
            </a:r>
            <a:r>
              <a:rPr kumimoji="1" lang="en-US" altLang="zh-TW" sz="2400" dirty="0" err="1"/>
              <a:t>int</a:t>
            </a:r>
            <a:r>
              <a:rPr kumimoji="1" lang="en-US" altLang="zh-TW" sz="2400" dirty="0"/>
              <a:t>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, j, </a:t>
            </a:r>
            <a:r>
              <a:rPr kumimoji="1" lang="en-US" altLang="zh-TW" sz="2400" dirty="0" err="1" smtClean="0"/>
              <a:t>numCols</a:t>
            </a:r>
            <a:r>
              <a:rPr kumimoji="1" lang="en-US" altLang="zh-TW" sz="2400" dirty="0" smtClean="0"/>
              <a:t> </a:t>
            </a:r>
            <a:r>
              <a:rPr kumimoji="1" lang="en-US" altLang="zh-TW" sz="2400" dirty="0"/>
              <a:t>= a[0].col, </a:t>
            </a:r>
            <a:r>
              <a:rPr kumimoji="1" lang="en-US" altLang="zh-TW" sz="2400" dirty="0" err="1" smtClean="0"/>
              <a:t>numTerms</a:t>
            </a:r>
            <a:r>
              <a:rPr kumimoji="1" lang="en-US" altLang="zh-TW" sz="2400" dirty="0" smtClean="0"/>
              <a:t> </a:t>
            </a:r>
            <a:r>
              <a:rPr kumimoji="1" lang="en-US" altLang="zh-TW" sz="2400" dirty="0"/>
              <a:t>= a[0].value;</a:t>
            </a:r>
            <a:br>
              <a:rPr kumimoji="1" lang="en-US" altLang="zh-TW" sz="2400" dirty="0"/>
            </a:br>
            <a:r>
              <a:rPr kumimoji="1" lang="en-US" altLang="zh-TW" sz="2400" dirty="0"/>
              <a:t>    b[0].row = </a:t>
            </a:r>
            <a:r>
              <a:rPr kumimoji="1" lang="en-US" altLang="zh-TW" sz="2400" dirty="0" err="1" smtClean="0"/>
              <a:t>numCols</a:t>
            </a:r>
            <a:r>
              <a:rPr kumimoji="1" lang="en-US" altLang="zh-TW" sz="2400" dirty="0"/>
              <a:t>; b[0].col = a[0].row;</a:t>
            </a:r>
            <a:br>
              <a:rPr kumimoji="1" lang="en-US" altLang="zh-TW" sz="2400" dirty="0"/>
            </a:br>
            <a:r>
              <a:rPr kumimoji="1" lang="en-US" altLang="zh-TW" sz="2400" dirty="0"/>
              <a:t>    b[0].value = </a:t>
            </a:r>
            <a:r>
              <a:rPr kumimoji="1" lang="en-US" altLang="zh-TW" sz="2400" dirty="0" err="1" smtClean="0"/>
              <a:t>numTerms</a:t>
            </a:r>
            <a:r>
              <a:rPr kumimoji="1" lang="en-US" altLang="zh-TW" sz="2400" dirty="0"/>
              <a:t>;</a:t>
            </a:r>
            <a:br>
              <a:rPr kumimoji="1" lang="en-US" altLang="zh-TW" sz="2400" dirty="0"/>
            </a:br>
            <a:r>
              <a:rPr kumimoji="1" lang="en-US" altLang="zh-TW" sz="2400" dirty="0"/>
              <a:t>    if (</a:t>
            </a:r>
            <a:r>
              <a:rPr kumimoji="1" lang="en-US" altLang="zh-TW" sz="2400" dirty="0" err="1" smtClean="0"/>
              <a:t>numTerms</a:t>
            </a:r>
            <a:r>
              <a:rPr kumimoji="1" lang="en-US" altLang="zh-TW" sz="2400" dirty="0" smtClean="0"/>
              <a:t> </a:t>
            </a:r>
            <a:r>
              <a:rPr kumimoji="1" lang="en-US" altLang="zh-TW" sz="2400" dirty="0"/>
              <a:t>&gt; 0){ /*nonzero matrix*/   </a:t>
            </a:r>
            <a:br>
              <a:rPr kumimoji="1" lang="en-US" altLang="zh-TW" sz="2400" dirty="0"/>
            </a:br>
            <a:r>
              <a:rPr kumimoji="1" lang="en-US" altLang="zh-TW" sz="2400" dirty="0"/>
              <a:t>       for (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 = 0;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 &lt; </a:t>
            </a:r>
            <a:r>
              <a:rPr kumimoji="1" lang="en-US" altLang="zh-TW" sz="2400" dirty="0" err="1" smtClean="0"/>
              <a:t>numCols</a:t>
            </a:r>
            <a:r>
              <a:rPr kumimoji="1" lang="en-US" altLang="zh-TW" sz="2400" dirty="0"/>
              <a:t>;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++)</a:t>
            </a:r>
            <a:br>
              <a:rPr kumimoji="1" lang="en-US" altLang="zh-TW" sz="2400" dirty="0"/>
            </a:br>
            <a:r>
              <a:rPr kumimoji="1" lang="en-US" altLang="zh-TW" sz="2400" dirty="0"/>
              <a:t>             </a:t>
            </a:r>
            <a:r>
              <a:rPr kumimoji="1" lang="en-US" altLang="zh-TW" sz="2400" dirty="0" err="1" smtClean="0"/>
              <a:t>rowTerms</a:t>
            </a:r>
            <a:r>
              <a:rPr kumimoji="1" lang="en-US" altLang="zh-TW" sz="2400" dirty="0" smtClean="0"/>
              <a:t>[</a:t>
            </a:r>
            <a:r>
              <a:rPr kumimoji="1" lang="en-US" altLang="zh-TW" sz="2400" dirty="0" err="1" smtClean="0"/>
              <a:t>i</a:t>
            </a:r>
            <a:r>
              <a:rPr kumimoji="1" lang="en-US" altLang="zh-TW" sz="2400" dirty="0"/>
              <a:t>] = 0</a:t>
            </a:r>
            <a:r>
              <a:rPr kumimoji="1" lang="en-US" altLang="zh-TW" sz="2400" dirty="0" smtClean="0"/>
              <a:t>;</a:t>
            </a:r>
          </a:p>
          <a:p>
            <a:pPr eaLnBrk="1" hangingPunct="1">
              <a:defRPr/>
            </a:pPr>
            <a:r>
              <a:rPr kumimoji="1" lang="en-US" altLang="zh-TW" sz="2400" dirty="0"/>
              <a:t/>
            </a:r>
            <a:br>
              <a:rPr kumimoji="1" lang="en-US" altLang="zh-TW" sz="2400" dirty="0"/>
            </a:br>
            <a:r>
              <a:rPr kumimoji="1" lang="en-US" altLang="zh-TW" sz="2400" dirty="0"/>
              <a:t>       for (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 = 1;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  &lt;= </a:t>
            </a:r>
            <a:r>
              <a:rPr kumimoji="1" lang="en-US" altLang="zh-TW" sz="2400" dirty="0" err="1" smtClean="0"/>
              <a:t>numTerms</a:t>
            </a:r>
            <a:r>
              <a:rPr kumimoji="1" lang="en-US" altLang="zh-TW" sz="2400" dirty="0"/>
              <a:t>;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++)</a:t>
            </a:r>
            <a:br>
              <a:rPr kumimoji="1" lang="en-US" altLang="zh-TW" sz="2400" dirty="0"/>
            </a:br>
            <a:r>
              <a:rPr kumimoji="1" lang="en-US" altLang="zh-TW" sz="2400" dirty="0"/>
              <a:t>             </a:t>
            </a:r>
            <a:r>
              <a:rPr kumimoji="1" lang="en-US" altLang="zh-TW" sz="2400" dirty="0" err="1" smtClean="0"/>
              <a:t>rowTerms</a:t>
            </a:r>
            <a:r>
              <a:rPr kumimoji="1" lang="en-US" altLang="zh-TW" sz="2400" dirty="0" smtClean="0"/>
              <a:t>[a[</a:t>
            </a:r>
            <a:r>
              <a:rPr kumimoji="1" lang="en-US" altLang="zh-TW" sz="2400" dirty="0" err="1" smtClean="0"/>
              <a:t>i</a:t>
            </a:r>
            <a:r>
              <a:rPr kumimoji="1" lang="en-US" altLang="zh-TW" sz="2400" dirty="0"/>
              <a:t>].</a:t>
            </a:r>
            <a:r>
              <a:rPr kumimoji="1" lang="en-US" altLang="zh-TW" sz="2400" dirty="0" err="1"/>
              <a:t>col</a:t>
            </a:r>
            <a:r>
              <a:rPr kumimoji="1" lang="en-US" altLang="zh-TW" sz="2400" dirty="0" smtClean="0"/>
              <a:t>]++;</a:t>
            </a:r>
          </a:p>
          <a:p>
            <a:pPr eaLnBrk="1" hangingPunct="1">
              <a:defRPr/>
            </a:pPr>
            <a:r>
              <a:rPr kumimoji="1" lang="en-US" altLang="zh-TW" sz="2400" dirty="0"/>
              <a:t/>
            </a:r>
            <a:br>
              <a:rPr kumimoji="1" lang="en-US" altLang="zh-TW" sz="2400" dirty="0"/>
            </a:br>
            <a:r>
              <a:rPr kumimoji="1" lang="en-US" altLang="zh-TW" sz="2400" dirty="0"/>
              <a:t>       </a:t>
            </a:r>
            <a:r>
              <a:rPr kumimoji="1" lang="en-US" altLang="zh-TW" sz="2400" dirty="0" err="1" smtClean="0"/>
              <a:t>startingPos</a:t>
            </a:r>
            <a:r>
              <a:rPr kumimoji="1" lang="en-US" altLang="zh-TW" sz="2400" dirty="0" smtClean="0"/>
              <a:t>[0</a:t>
            </a:r>
            <a:r>
              <a:rPr kumimoji="1" lang="en-US" altLang="zh-TW" sz="2400" dirty="0"/>
              <a:t>] = 1;</a:t>
            </a:r>
            <a:br>
              <a:rPr kumimoji="1" lang="en-US" altLang="zh-TW" sz="2400" dirty="0"/>
            </a:br>
            <a:r>
              <a:rPr kumimoji="1" lang="en-US" altLang="zh-TW" sz="2400" dirty="0"/>
              <a:t>       for (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 =1;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 &lt; </a:t>
            </a:r>
            <a:r>
              <a:rPr kumimoji="1" lang="en-US" altLang="zh-TW" sz="2400" dirty="0" err="1" smtClean="0"/>
              <a:t>numCols</a:t>
            </a:r>
            <a:r>
              <a:rPr kumimoji="1" lang="en-US" altLang="zh-TW" sz="2400" dirty="0"/>
              <a:t>;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++) </a:t>
            </a:r>
            <a:br>
              <a:rPr kumimoji="1" lang="en-US" altLang="zh-TW" sz="2400" dirty="0"/>
            </a:br>
            <a:r>
              <a:rPr kumimoji="1" lang="en-US" altLang="zh-TW" sz="2400" dirty="0"/>
              <a:t>             </a:t>
            </a:r>
            <a:r>
              <a:rPr kumimoji="1" lang="en-US" altLang="zh-TW" sz="2400" dirty="0" err="1" smtClean="0"/>
              <a:t>startingPos</a:t>
            </a:r>
            <a:r>
              <a:rPr kumimoji="1" lang="en-US" altLang="zh-TW" sz="2400" dirty="0" smtClean="0"/>
              <a:t>[</a:t>
            </a:r>
            <a:r>
              <a:rPr kumimoji="1" lang="en-US" altLang="zh-TW" sz="2400" dirty="0" err="1" smtClean="0"/>
              <a:t>i</a:t>
            </a:r>
            <a:r>
              <a:rPr kumimoji="1" lang="en-US" altLang="zh-TW" sz="2400" dirty="0"/>
              <a:t>]=</a:t>
            </a:r>
            <a:r>
              <a:rPr kumimoji="1" lang="en-US" altLang="zh-TW" sz="2400" dirty="0" err="1" smtClean="0"/>
              <a:t>startingPos</a:t>
            </a:r>
            <a:r>
              <a:rPr kumimoji="1" lang="en-US" altLang="zh-TW" sz="2400" dirty="0" smtClean="0"/>
              <a:t>[i-1</a:t>
            </a:r>
            <a:r>
              <a:rPr kumimoji="1" lang="en-US" altLang="zh-TW" sz="2400" dirty="0"/>
              <a:t>] +</a:t>
            </a:r>
            <a:r>
              <a:rPr kumimoji="1" lang="en-US" altLang="zh-TW" sz="2400" dirty="0" err="1" smtClean="0"/>
              <a:t>rowTerms</a:t>
            </a:r>
            <a:r>
              <a:rPr kumimoji="1" lang="en-US" altLang="zh-TW" sz="2400" dirty="0" smtClean="0"/>
              <a:t>[i-1</a:t>
            </a:r>
            <a:r>
              <a:rPr kumimoji="1" lang="en-US" altLang="zh-TW" sz="2400" dirty="0"/>
              <a:t>];</a:t>
            </a:r>
            <a:br>
              <a:rPr kumimoji="1" lang="en-US" altLang="zh-TW" sz="2400" dirty="0"/>
            </a:br>
            <a:r>
              <a:rPr kumimoji="1" lang="en-US" altLang="zh-TW" sz="2400" dirty="0"/>
              <a:t>  </a:t>
            </a: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527050" y="149557"/>
            <a:ext cx="7950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 u="sng" dirty="0"/>
              <a:t>Fast transpose </a:t>
            </a:r>
            <a:r>
              <a:rPr lang="en-US" altLang="zh-TW" sz="2000" b="1" u="sng" dirty="0"/>
              <a:t>(</a:t>
            </a:r>
            <a:r>
              <a:rPr lang="en-US" altLang="zh-TW" sz="2000" b="1" u="sng" dirty="0" err="1"/>
              <a:t>Prog</a:t>
            </a:r>
            <a:r>
              <a:rPr lang="en-US" altLang="zh-TW" sz="2000" b="1" u="sng" dirty="0"/>
              <a:t>. 2.9)</a:t>
            </a:r>
            <a:endParaRPr lang="en-US" altLang="zh-TW" b="1" u="sng" dirty="0"/>
          </a:p>
        </p:txBody>
      </p:sp>
      <p:sp>
        <p:nvSpPr>
          <p:cNvPr id="5" name="矩形 4"/>
          <p:cNvSpPr/>
          <p:nvPr/>
        </p:nvSpPr>
        <p:spPr bwMode="auto">
          <a:xfrm>
            <a:off x="1115616" y="3501008"/>
            <a:ext cx="4531056" cy="750626"/>
          </a:xfrm>
          <a:prstGeom prst="rect">
            <a:avLst/>
          </a:prstGeom>
          <a:solidFill>
            <a:srgbClr val="FFFF66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15616" y="4509120"/>
            <a:ext cx="4531056" cy="750626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43608" y="6021288"/>
            <a:ext cx="6359857" cy="750626"/>
          </a:xfrm>
          <a:prstGeom prst="rect">
            <a:avLst/>
          </a:prstGeom>
          <a:solidFill>
            <a:srgbClr val="FF0000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A30553-1381-489F-B705-78431C1E93EF}" type="slidenum">
              <a:rPr lang="zh-TW" altLang="en-US" smtClean="0"/>
              <a:pPr/>
              <a:t>55</a:t>
            </a:fld>
            <a:endParaRPr lang="en-US" altLang="zh-TW" smtClean="0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1219200" y="1196752"/>
            <a:ext cx="6858000" cy="3061349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eaLnBrk="1" hangingPunct="1">
              <a:defRPr/>
            </a:pPr>
            <a:r>
              <a:rPr kumimoji="1" lang="zh-TW" altLang="en-US" sz="2400" dirty="0"/>
              <a:t>          </a:t>
            </a:r>
            <a:r>
              <a:rPr kumimoji="1" lang="en-US" altLang="zh-TW" sz="2400" dirty="0"/>
              <a:t>for (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=1;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 &lt;= </a:t>
            </a:r>
            <a:r>
              <a:rPr kumimoji="1" lang="en-US" altLang="zh-TW" sz="2400" dirty="0" err="1" smtClean="0"/>
              <a:t>numTerms</a:t>
            </a:r>
            <a:r>
              <a:rPr kumimoji="1" lang="en-US" altLang="zh-TW" sz="2400" dirty="0"/>
              <a:t>,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++) {</a:t>
            </a:r>
            <a:br>
              <a:rPr kumimoji="1" lang="en-US" altLang="zh-TW" sz="2400" dirty="0"/>
            </a:br>
            <a:r>
              <a:rPr kumimoji="1" lang="en-US" altLang="zh-TW" sz="2400" dirty="0"/>
              <a:t>                   j = </a:t>
            </a:r>
            <a:r>
              <a:rPr kumimoji="1" lang="en-US" altLang="zh-TW" sz="2400" dirty="0" err="1" smtClean="0"/>
              <a:t>startingPos</a:t>
            </a:r>
            <a:r>
              <a:rPr kumimoji="1" lang="en-US" altLang="zh-TW" sz="2400" dirty="0" smtClean="0"/>
              <a:t>[a[</a:t>
            </a:r>
            <a:r>
              <a:rPr kumimoji="1" lang="en-US" altLang="zh-TW" sz="2400" dirty="0" err="1" smtClean="0"/>
              <a:t>i</a:t>
            </a:r>
            <a:r>
              <a:rPr kumimoji="1" lang="en-US" altLang="zh-TW" sz="2400" dirty="0"/>
              <a:t>].</a:t>
            </a:r>
            <a:r>
              <a:rPr kumimoji="1" lang="en-US" altLang="zh-TW" sz="2400" dirty="0" err="1"/>
              <a:t>col</a:t>
            </a:r>
            <a:r>
              <a:rPr kumimoji="1" lang="en-US" altLang="zh-TW" sz="2400" dirty="0"/>
              <a:t>]++;</a:t>
            </a:r>
            <a:br>
              <a:rPr kumimoji="1" lang="en-US" altLang="zh-TW" sz="2400" dirty="0"/>
            </a:br>
            <a:r>
              <a:rPr kumimoji="1" lang="en-US" altLang="zh-TW" sz="2400" dirty="0"/>
              <a:t>                   b[j].row = a[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].</a:t>
            </a:r>
            <a:r>
              <a:rPr kumimoji="1" lang="en-US" altLang="zh-TW" sz="2400" dirty="0" err="1"/>
              <a:t>col</a:t>
            </a:r>
            <a:r>
              <a:rPr kumimoji="1" lang="en-US" altLang="zh-TW" sz="2400" dirty="0"/>
              <a:t>; </a:t>
            </a:r>
            <a:br>
              <a:rPr kumimoji="1" lang="en-US" altLang="zh-TW" sz="2400" dirty="0"/>
            </a:br>
            <a:r>
              <a:rPr kumimoji="1" lang="en-US" altLang="zh-TW" sz="2400" dirty="0"/>
              <a:t>                   b[j].</a:t>
            </a:r>
            <a:r>
              <a:rPr kumimoji="1" lang="en-US" altLang="zh-TW" sz="2400" dirty="0" err="1"/>
              <a:t>col</a:t>
            </a:r>
            <a:r>
              <a:rPr kumimoji="1" lang="en-US" altLang="zh-TW" sz="2400" dirty="0"/>
              <a:t> = a[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].row;</a:t>
            </a:r>
            <a:br>
              <a:rPr kumimoji="1" lang="en-US" altLang="zh-TW" sz="2400" dirty="0"/>
            </a:br>
            <a:r>
              <a:rPr kumimoji="1" lang="en-US" altLang="zh-TW" sz="2400" dirty="0"/>
              <a:t>                   b[j].value = a[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].value;</a:t>
            </a:r>
            <a:br>
              <a:rPr kumimoji="1" lang="en-US" altLang="zh-TW" sz="2400" dirty="0"/>
            </a:br>
            <a:r>
              <a:rPr kumimoji="1" lang="en-US" altLang="zh-TW" sz="2400" dirty="0"/>
              <a:t>         </a:t>
            </a:r>
            <a:r>
              <a:rPr kumimoji="1" lang="en-US" altLang="zh-TW" sz="2400" dirty="0" smtClean="0"/>
              <a:t> }</a:t>
            </a:r>
            <a:r>
              <a:rPr kumimoji="1" lang="en-US" altLang="zh-TW" sz="2400" dirty="0"/>
              <a:t/>
            </a:r>
            <a:br>
              <a:rPr kumimoji="1" lang="en-US" altLang="zh-TW" sz="2400" dirty="0"/>
            </a:br>
            <a:r>
              <a:rPr kumimoji="1" lang="en-US" altLang="zh-TW" sz="2400" dirty="0"/>
              <a:t>    </a:t>
            </a:r>
            <a:r>
              <a:rPr kumimoji="1" lang="en-US" altLang="zh-TW" sz="2400" dirty="0" smtClean="0"/>
              <a:t> }</a:t>
            </a:r>
            <a:r>
              <a:rPr kumimoji="1" lang="en-US" altLang="zh-TW" sz="2400" dirty="0"/>
              <a:t/>
            </a:r>
            <a:br>
              <a:rPr kumimoji="1" lang="en-US" altLang="zh-TW" sz="2400" dirty="0"/>
            </a:br>
            <a:r>
              <a:rPr kumimoji="1" lang="en-US" altLang="zh-TW" sz="2400" dirty="0"/>
              <a:t>}</a:t>
            </a:r>
            <a:br>
              <a:rPr kumimoji="1" lang="en-US" altLang="zh-TW" sz="2400" dirty="0"/>
            </a:br>
            <a:endParaRPr kumimoji="1" lang="en-US" altLang="zh-TW" sz="2400" dirty="0"/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1039678" y="4647914"/>
            <a:ext cx="735647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>
              <a:buFont typeface="Wingdings" pitchFamily="2" charset="2"/>
              <a:buChar char="q"/>
              <a:defRPr/>
            </a:pPr>
            <a:r>
              <a:rPr lang="zh-TW" altLang="en-US" sz="2400" dirty="0"/>
              <a:t> </a:t>
            </a:r>
            <a:r>
              <a:rPr lang="en-US" altLang="zh-TW" sz="2400" dirty="0"/>
              <a:t>Compared with </a:t>
            </a:r>
            <a:r>
              <a:rPr lang="en-US" altLang="zh-TW" sz="2400" dirty="0">
                <a:solidFill>
                  <a:srgbClr val="039F51"/>
                </a:solidFill>
              </a:rPr>
              <a:t>2-D array </a:t>
            </a:r>
            <a:r>
              <a:rPr lang="en-US" altLang="zh-TW" sz="2400" dirty="0"/>
              <a:t>representation</a:t>
            </a:r>
          </a:p>
          <a:p>
            <a:pPr>
              <a:defRPr/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O(cols + elements) </a:t>
            </a:r>
            <a:r>
              <a:rPr lang="en-US" altLang="zh-TW" sz="2400" dirty="0"/>
              <a:t>vs. </a:t>
            </a:r>
            <a:r>
              <a:rPr lang="en-US" altLang="zh-TW" sz="2400" dirty="0">
                <a:solidFill>
                  <a:srgbClr val="039F51"/>
                </a:solidFill>
              </a:rPr>
              <a:t>O(cols * rows)</a:t>
            </a:r>
          </a:p>
          <a:p>
            <a:pPr marL="812800" lvl="1" indent="-3556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/>
              <a:t> elements  =&gt; cols * </a:t>
            </a:r>
            <a:r>
              <a:rPr lang="en-US" altLang="zh-TW" sz="2000" dirty="0" smtClean="0"/>
              <a:t>rows, </a:t>
            </a:r>
            <a:r>
              <a:rPr lang="en-US" altLang="zh-TW" sz="2000" dirty="0"/>
              <a:t>when </a:t>
            </a:r>
            <a:r>
              <a:rPr lang="en-US" altLang="zh-TW" sz="2000" dirty="0" err="1"/>
              <a:t>nonsparse</a:t>
            </a:r>
            <a:endParaRPr lang="en-US" altLang="zh-TW" sz="2000" dirty="0"/>
          </a:p>
          <a:p>
            <a:pPr>
              <a:defRPr/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O(cols + elements)  </a:t>
            </a:r>
            <a:r>
              <a:rPr lang="en-US" altLang="zh-TW" sz="2400" dirty="0"/>
              <a:t>=&gt; </a:t>
            </a:r>
            <a:r>
              <a:rPr lang="en-US" altLang="zh-TW" sz="2400" dirty="0">
                <a:solidFill>
                  <a:srgbClr val="039F51"/>
                </a:solidFill>
              </a:rPr>
              <a:t>O(cols * rows)</a:t>
            </a:r>
            <a:endParaRPr lang="zh-TW" altLang="zh-TW" sz="2400" dirty="0">
              <a:solidFill>
                <a:srgbClr val="039F51"/>
              </a:solidFill>
            </a:endParaRPr>
          </a:p>
        </p:txBody>
      </p:sp>
      <p:sp>
        <p:nvSpPr>
          <p:cNvPr id="57349" name="Text Box 3"/>
          <p:cNvSpPr txBox="1">
            <a:spLocks noChangeArrowheads="1"/>
          </p:cNvSpPr>
          <p:nvPr/>
        </p:nvSpPr>
        <p:spPr bwMode="auto">
          <a:xfrm>
            <a:off x="527050" y="190500"/>
            <a:ext cx="795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 u="sng"/>
              <a:t>Fast transpose </a:t>
            </a:r>
            <a:r>
              <a:rPr lang="en-US" altLang="zh-TW" sz="2000" b="1" u="sng"/>
              <a:t>(Prog. 2.9)</a:t>
            </a:r>
            <a:endParaRPr lang="en-US" altLang="zh-TW" b="1" u="sng"/>
          </a:p>
        </p:txBody>
      </p:sp>
      <p:sp>
        <p:nvSpPr>
          <p:cNvPr id="6" name="矩形 5"/>
          <p:cNvSpPr/>
          <p:nvPr/>
        </p:nvSpPr>
        <p:spPr bwMode="auto">
          <a:xfrm>
            <a:off x="1897039" y="1196752"/>
            <a:ext cx="5554638" cy="2242484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E69E72-FB90-4080-BB73-90D97D492B3A}" type="slidenum">
              <a:rPr lang="zh-TW" altLang="en-US" smtClean="0"/>
              <a:pPr/>
              <a:t>56</a:t>
            </a:fld>
            <a:endParaRPr lang="en-US" altLang="zh-TW" smtClean="0"/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361950" y="414338"/>
            <a:ext cx="8362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3200" b="1" u="sng"/>
              <a:t>Representation of Multidimensional Arrays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428750" y="1490663"/>
            <a:ext cx="7018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TW" altLang="en-US" sz="2800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38174" y="1166813"/>
            <a:ext cx="8359776" cy="3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1950" indent="-361950" eaLnBrk="1" hangingPunct="1">
              <a:spcBef>
                <a:spcPts val="1200"/>
              </a:spcBef>
              <a:buClr>
                <a:schemeClr val="bg2"/>
              </a:buClr>
              <a:buFont typeface="Wingdings" pitchFamily="2" charset="2"/>
              <a:buChar char="q"/>
              <a:defRPr/>
            </a:pPr>
            <a:r>
              <a:rPr kumimoji="1" lang="en-US" altLang="zh-TW" sz="2400" dirty="0" smtClean="0"/>
              <a:t>Multi-D arrays represented</a:t>
            </a:r>
          </a:p>
          <a:p>
            <a:pPr marL="819150" lvl="1" indent="-361950" eaLnBrk="1" hangingPunct="1">
              <a:spcBef>
                <a:spcPts val="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kumimoji="1" lang="en-US" altLang="zh-TW" sz="2000" dirty="0" smtClean="0"/>
              <a:t>In C, using the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array-of-arrays.</a:t>
            </a:r>
          </a:p>
          <a:p>
            <a:pPr marL="819150" lvl="1" indent="-361950" eaLnBrk="1" hangingPunct="1">
              <a:spcBef>
                <a:spcPts val="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kumimoji="1" lang="en-US" altLang="zh-TW" sz="2000" dirty="0" smtClean="0"/>
              <a:t>To map all elements into an ordered or linear list, stored in consecutive memory, just as a 1-D array.</a:t>
            </a:r>
          </a:p>
          <a:p>
            <a:pPr marL="361950" indent="-361950" eaLnBrk="1" hangingPunct="1">
              <a:spcBef>
                <a:spcPts val="1200"/>
              </a:spcBef>
              <a:buClr>
                <a:schemeClr val="bg2"/>
              </a:buClr>
              <a:buFont typeface="Wingdings" pitchFamily="2" charset="2"/>
              <a:buChar char="q"/>
              <a:defRPr/>
            </a:pPr>
            <a:r>
              <a:rPr kumimoji="1" lang="en-US" altLang="zh-TW" sz="2400" dirty="0" smtClean="0"/>
              <a:t>If an array declared a[upper</a:t>
            </a:r>
            <a:r>
              <a:rPr kumimoji="1" lang="en-US" altLang="zh-TW" sz="2400" baseline="-25000" dirty="0" smtClean="0"/>
              <a:t>0</a:t>
            </a:r>
            <a:r>
              <a:rPr kumimoji="1" lang="en-US" altLang="zh-TW" sz="2400" dirty="0" smtClean="0"/>
              <a:t>][upper</a:t>
            </a:r>
            <a:r>
              <a:rPr kumimoji="1" lang="en-US" altLang="zh-TW" sz="2400" baseline="-25000" dirty="0" smtClean="0"/>
              <a:t>1</a:t>
            </a:r>
            <a:r>
              <a:rPr kumimoji="1" lang="en-US" altLang="zh-TW" sz="2400" dirty="0" smtClean="0"/>
              <a:t>]… [upper</a:t>
            </a:r>
            <a:r>
              <a:rPr kumimoji="1" lang="en-US" altLang="zh-TW" sz="2400" baseline="-25000" dirty="0" smtClean="0"/>
              <a:t>n-1</a:t>
            </a:r>
            <a:r>
              <a:rPr kumimoji="1" lang="en-US" altLang="zh-TW" sz="2400" dirty="0" smtClean="0"/>
              <a:t>], then the number of elements in the array is</a:t>
            </a:r>
            <a:r>
              <a:rPr kumimoji="1" lang="zh-TW" altLang="en-US" sz="2400" dirty="0" smtClean="0"/>
              <a:t>：</a:t>
            </a:r>
            <a:endParaRPr kumimoji="1" lang="en-US" altLang="zh-TW" sz="2400" dirty="0" smtClean="0"/>
          </a:p>
          <a:p>
            <a:pPr marL="361950" indent="-361950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q"/>
              <a:defRPr/>
            </a:pPr>
            <a:endParaRPr kumimoji="1" lang="en-US" altLang="zh-TW" sz="2400" dirty="0" smtClean="0"/>
          </a:p>
          <a:p>
            <a:pPr marL="361950" indent="-361950" eaLnBrk="1" hangingPunct="1">
              <a:spcBef>
                <a:spcPts val="1800"/>
              </a:spcBef>
              <a:buClr>
                <a:schemeClr val="bg2"/>
              </a:buClr>
              <a:buFont typeface="Wingdings" pitchFamily="2" charset="2"/>
              <a:buChar char="q"/>
              <a:defRPr/>
            </a:pPr>
            <a:r>
              <a:rPr kumimoji="1" lang="en-US" altLang="zh-TW" sz="2400" dirty="0" smtClean="0"/>
              <a:t>Two common ways to represent multi-D arrays</a:t>
            </a:r>
            <a:r>
              <a:rPr kumimoji="1" lang="zh-TW" altLang="en-US" sz="2400" dirty="0" smtClean="0"/>
              <a:t>：</a:t>
            </a:r>
            <a:endParaRPr kumimoji="1" lang="en-US" altLang="zh-TW" sz="2400" dirty="0" smtClean="0"/>
          </a:p>
          <a:p>
            <a:pPr marL="819150" lvl="1" indent="-361950" eaLnBrk="1" hangingPunct="1">
              <a:spcBef>
                <a:spcPts val="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kumimoji="1" lang="en-US" altLang="zh-TW" sz="2000" i="1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Row major order</a:t>
            </a:r>
            <a:r>
              <a:rPr kumimoji="1" lang="zh-TW" altLang="en-US" sz="2000" i="1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 </a:t>
            </a:r>
            <a:r>
              <a:rPr kumimoji="1" lang="en-US" altLang="zh-TW" sz="2000" dirty="0" smtClean="0">
                <a:latin typeface="+mn-lt"/>
                <a:ea typeface="標楷體" pitchFamily="65" charset="-120"/>
              </a:rPr>
              <a:t>(</a:t>
            </a:r>
            <a:r>
              <a:rPr kumimoji="1" lang="zh-TW" altLang="en-US" sz="2000" dirty="0" smtClean="0">
                <a:latin typeface="+mn-lt"/>
                <a:ea typeface="標楷體" pitchFamily="65" charset="-120"/>
              </a:rPr>
              <a:t>列序</a:t>
            </a:r>
            <a:r>
              <a:rPr kumimoji="1" lang="en-US" altLang="zh-TW" sz="2000" dirty="0" smtClean="0">
                <a:latin typeface="+mn-lt"/>
                <a:ea typeface="標楷體" pitchFamily="65" charset="-120"/>
              </a:rPr>
              <a:t>) or </a:t>
            </a:r>
            <a:r>
              <a:rPr kumimoji="1" lang="en-US" altLang="zh-TW" sz="2000" i="1" dirty="0" smtClean="0">
                <a:solidFill>
                  <a:srgbClr val="039F51"/>
                </a:solidFill>
                <a:latin typeface="+mn-lt"/>
                <a:ea typeface="標楷體" pitchFamily="65" charset="-120"/>
              </a:rPr>
              <a:t>column major order</a:t>
            </a:r>
            <a:r>
              <a:rPr kumimoji="1" lang="zh-TW" altLang="en-US" sz="2000" i="1" dirty="0" smtClean="0">
                <a:solidFill>
                  <a:srgbClr val="039F51"/>
                </a:solidFill>
                <a:latin typeface="+mn-lt"/>
                <a:ea typeface="標楷體" pitchFamily="65" charset="-120"/>
              </a:rPr>
              <a:t> </a:t>
            </a:r>
            <a:r>
              <a:rPr kumimoji="1" lang="en-US" altLang="zh-TW" sz="2000" dirty="0" smtClean="0">
                <a:latin typeface="+mn-lt"/>
                <a:ea typeface="標楷體" pitchFamily="65" charset="-120"/>
              </a:rPr>
              <a:t>(</a:t>
            </a:r>
            <a:r>
              <a:rPr kumimoji="1" lang="zh-TW" altLang="en-US" sz="2000" dirty="0" smtClean="0">
                <a:latin typeface="+mn-lt"/>
                <a:ea typeface="標楷體" pitchFamily="65" charset="-120"/>
              </a:rPr>
              <a:t>行序</a:t>
            </a:r>
            <a:r>
              <a:rPr kumimoji="1" lang="en-US" altLang="zh-TW" sz="2000" dirty="0" smtClean="0">
                <a:latin typeface="+mn-lt"/>
                <a:ea typeface="標楷體" pitchFamily="65" charset="-120"/>
              </a:rPr>
              <a:t>)</a:t>
            </a:r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523496"/>
              </p:ext>
            </p:extLst>
          </p:nvPr>
        </p:nvGraphicFramePr>
        <p:xfrm>
          <a:off x="3481439" y="3468826"/>
          <a:ext cx="1257301" cy="64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4" name="Equation" r:id="rId3" imgW="838080" imgH="431640" progId="Equation.3">
                  <p:embed/>
                </p:oleObj>
              </mc:Choice>
              <mc:Fallback>
                <p:oleObj name="Equation" r:id="rId3" imgW="838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439" y="3468826"/>
                        <a:ext cx="1257301" cy="6414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E69E72-FB90-4080-BB73-90D97D492B3A}" type="slidenum">
              <a:rPr lang="zh-TW" altLang="en-US" smtClean="0"/>
              <a:pPr/>
              <a:t>57</a:t>
            </a:fld>
            <a:endParaRPr lang="en-US" altLang="zh-TW" smtClean="0"/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361950" y="414338"/>
            <a:ext cx="8362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3200" b="1" u="sng" dirty="0"/>
              <a:t>Representation of </a:t>
            </a:r>
            <a:r>
              <a:rPr kumimoji="1" lang="en-US" altLang="zh-TW" sz="3200" b="1" u="sng" dirty="0" smtClean="0"/>
              <a:t>2-D </a:t>
            </a:r>
            <a:r>
              <a:rPr kumimoji="1" lang="en-US" altLang="zh-TW" sz="3200" b="1" u="sng" dirty="0"/>
              <a:t>Arrays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428750" y="1490663"/>
            <a:ext cx="7018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TW" altLang="en-US" sz="2800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38175" y="1166813"/>
            <a:ext cx="7715250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q"/>
              <a:defRPr/>
            </a:pPr>
            <a:r>
              <a:rPr kumimoji="1" lang="en-US" altLang="zh-TW" sz="2400" dirty="0" smtClean="0">
                <a:solidFill>
                  <a:srgbClr val="D60E47"/>
                </a:solidFill>
              </a:rPr>
              <a:t>row </a:t>
            </a:r>
            <a:r>
              <a:rPr kumimoji="1" lang="en-US" altLang="zh-TW" sz="2400" dirty="0">
                <a:solidFill>
                  <a:srgbClr val="D60E47"/>
                </a:solidFill>
              </a:rPr>
              <a:t>major order</a:t>
            </a:r>
            <a:r>
              <a:rPr kumimoji="1" lang="en-US" altLang="zh-TW" sz="2400" dirty="0"/>
              <a:t> vs. </a:t>
            </a:r>
            <a:r>
              <a:rPr kumimoji="1" lang="en-US" altLang="zh-TW" sz="2400" dirty="0">
                <a:solidFill>
                  <a:srgbClr val="039F51"/>
                </a:solidFill>
              </a:rPr>
              <a:t>column major order</a:t>
            </a:r>
            <a:r>
              <a:rPr kumimoji="1" lang="en-US" altLang="zh-TW" sz="2400" dirty="0"/>
              <a:t>  </a:t>
            </a:r>
          </a:p>
          <a:p>
            <a:pPr marL="895350" lvl="1" indent="-438150" eaLnBrk="1" hangingPunct="1"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kumimoji="1" lang="en-US" altLang="zh-TW" sz="2000" dirty="0"/>
              <a:t>A[</a:t>
            </a:r>
            <a:r>
              <a:rPr kumimoji="1" lang="en-US" altLang="zh-TW" sz="2000" i="1" dirty="0"/>
              <a:t>u</a:t>
            </a:r>
            <a:r>
              <a:rPr kumimoji="1" lang="en-US" altLang="zh-TW" sz="2000" baseline="-25000" dirty="0"/>
              <a:t>0</a:t>
            </a:r>
            <a:r>
              <a:rPr kumimoji="1" lang="en-US" altLang="zh-TW" sz="2000" dirty="0"/>
              <a:t>][</a:t>
            </a:r>
            <a:r>
              <a:rPr kumimoji="1" lang="en-US" altLang="zh-TW" sz="2000" i="1" dirty="0"/>
              <a:t>u</a:t>
            </a:r>
            <a:r>
              <a:rPr kumimoji="1" lang="en-US" altLang="zh-TW" sz="2000" baseline="-25000" dirty="0"/>
              <a:t>1</a:t>
            </a:r>
            <a:r>
              <a:rPr kumimoji="1" lang="en-US" altLang="zh-TW" sz="2000" dirty="0"/>
              <a:t>]  -- </a:t>
            </a:r>
            <a:r>
              <a:rPr kumimoji="1" lang="en-US" altLang="zh-TW" sz="2000" i="1" dirty="0"/>
              <a:t>u</a:t>
            </a:r>
            <a:r>
              <a:rPr kumimoji="1" lang="en-US" altLang="zh-TW" sz="2000" baseline="-25000" dirty="0"/>
              <a:t>0</a:t>
            </a:r>
            <a:r>
              <a:rPr kumimoji="1" lang="en-US" altLang="zh-TW" sz="2000" dirty="0"/>
              <a:t> rows : </a:t>
            </a:r>
            <a:r>
              <a:rPr kumimoji="1" lang="en-US" altLang="zh-TW" sz="2000" i="1" dirty="0"/>
              <a:t>row</a:t>
            </a:r>
            <a:r>
              <a:rPr kumimoji="1" lang="en-US" altLang="zh-TW" sz="2000" baseline="-25000" dirty="0"/>
              <a:t>0</a:t>
            </a:r>
            <a:r>
              <a:rPr kumimoji="1" lang="en-US" altLang="zh-TW" sz="2000" dirty="0"/>
              <a:t>, </a:t>
            </a:r>
            <a:r>
              <a:rPr kumimoji="1" lang="en-US" altLang="zh-TW" sz="2000" i="1" dirty="0"/>
              <a:t>row</a:t>
            </a:r>
            <a:r>
              <a:rPr kumimoji="1" lang="en-US" altLang="zh-TW" sz="2000" baseline="-25000" dirty="0"/>
              <a:t>1</a:t>
            </a:r>
            <a:r>
              <a:rPr kumimoji="1" lang="en-US" altLang="zh-TW" sz="2000" dirty="0"/>
              <a:t>, </a:t>
            </a:r>
            <a:r>
              <a:rPr kumimoji="1" lang="en-US" altLang="zh-TW" sz="2000" i="1" dirty="0"/>
              <a:t>…,</a:t>
            </a:r>
            <a:r>
              <a:rPr kumimoji="1" lang="en-US" altLang="zh-TW" sz="2000" dirty="0"/>
              <a:t> </a:t>
            </a:r>
            <a:r>
              <a:rPr kumimoji="1" lang="en-US" altLang="zh-TW" sz="2000" i="1" dirty="0"/>
              <a:t>row</a:t>
            </a:r>
            <a:r>
              <a:rPr kumimoji="1" lang="en-US" altLang="zh-TW" sz="2000" i="1" baseline="-25000" dirty="0"/>
              <a:t>u</a:t>
            </a:r>
            <a:r>
              <a:rPr kumimoji="1" lang="en-US" altLang="zh-TW" sz="2000" baseline="-50000" dirty="0"/>
              <a:t>0-1</a:t>
            </a:r>
            <a:r>
              <a:rPr kumimoji="1" lang="en-US" altLang="zh-TW" sz="2000" dirty="0"/>
              <a:t>,</a:t>
            </a:r>
            <a:br>
              <a:rPr kumimoji="1" lang="en-US" altLang="zh-TW" sz="2000" dirty="0"/>
            </a:br>
            <a:r>
              <a:rPr kumimoji="1" lang="en-US" altLang="zh-TW" sz="2000" dirty="0"/>
              <a:t>                    each row contains </a:t>
            </a:r>
            <a:r>
              <a:rPr kumimoji="1" lang="en-US" altLang="zh-TW" sz="2000" i="1" dirty="0"/>
              <a:t>u</a:t>
            </a:r>
            <a:r>
              <a:rPr kumimoji="1" lang="en-US" altLang="zh-TW" sz="2000" baseline="-25000" dirty="0"/>
              <a:t>1 </a:t>
            </a:r>
            <a:r>
              <a:rPr kumimoji="1" lang="en-US" altLang="zh-TW" sz="2000" dirty="0"/>
              <a:t>elements.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kumimoji="1" lang="en-US" altLang="zh-TW" sz="2400" dirty="0"/>
              <a:t>	        </a:t>
            </a:r>
            <a:r>
              <a:rPr kumimoji="1" lang="en-US" altLang="zh-TW" sz="2400" i="1" dirty="0"/>
              <a:t>col</a:t>
            </a:r>
            <a:r>
              <a:rPr kumimoji="1" lang="en-US" altLang="zh-TW" sz="2400" baseline="-25000" dirty="0"/>
              <a:t>0	    </a:t>
            </a:r>
            <a:r>
              <a:rPr kumimoji="1" lang="en-US" altLang="zh-TW" sz="2400" i="1" dirty="0"/>
              <a:t>col</a:t>
            </a:r>
            <a:r>
              <a:rPr kumimoji="1" lang="en-US" altLang="zh-TW" sz="2400" baseline="-25000" dirty="0"/>
              <a:t>1		     </a:t>
            </a:r>
            <a:r>
              <a:rPr kumimoji="1" lang="en-US" altLang="zh-TW" sz="2400" i="1" dirty="0"/>
              <a:t>col</a:t>
            </a:r>
            <a:r>
              <a:rPr kumimoji="1" lang="en-US" altLang="zh-TW" sz="2400" baseline="-25000" dirty="0"/>
              <a:t>u1-1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kumimoji="1" lang="en-US" altLang="zh-TW" sz="2400" dirty="0"/>
              <a:t> </a:t>
            </a:r>
            <a:r>
              <a:rPr kumimoji="1" lang="en-US" altLang="zh-TW" sz="2400" i="1" dirty="0"/>
              <a:t>row</a:t>
            </a:r>
            <a:r>
              <a:rPr kumimoji="1" lang="en-US" altLang="zh-TW" sz="2400" baseline="-25000" dirty="0"/>
              <a:t>0      </a:t>
            </a:r>
            <a:r>
              <a:rPr kumimoji="1" lang="en-US" altLang="zh-TW" sz="2400" dirty="0"/>
              <a:t>A[0][0]     A[0][1]    . . .     A[0][</a:t>
            </a:r>
            <a:r>
              <a:rPr kumimoji="1" lang="en-US" altLang="zh-TW" sz="2400" i="1" dirty="0"/>
              <a:t>u</a:t>
            </a:r>
            <a:r>
              <a:rPr kumimoji="1" lang="en-US" altLang="zh-TW" sz="2400" baseline="-25000" dirty="0"/>
              <a:t>1</a:t>
            </a:r>
            <a:r>
              <a:rPr kumimoji="1" lang="en-US" altLang="zh-TW" sz="2400" dirty="0"/>
              <a:t>-1]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kumimoji="1" lang="en-US" altLang="zh-TW" sz="2400" i="1" dirty="0"/>
              <a:t>row</a:t>
            </a:r>
            <a:r>
              <a:rPr kumimoji="1" lang="en-US" altLang="zh-TW" sz="2400" baseline="-25000" dirty="0"/>
              <a:t>1       </a:t>
            </a:r>
            <a:r>
              <a:rPr kumimoji="1" lang="en-US" altLang="zh-TW" sz="2400" dirty="0"/>
              <a:t>A[1][0]     A[1][1]    . . .     A[1][</a:t>
            </a:r>
            <a:r>
              <a:rPr kumimoji="1" lang="en-US" altLang="zh-TW" sz="2400" i="1" dirty="0"/>
              <a:t>u</a:t>
            </a:r>
            <a:r>
              <a:rPr kumimoji="1" lang="en-US" altLang="zh-TW" sz="2400" baseline="-25000" dirty="0"/>
              <a:t>1</a:t>
            </a:r>
            <a:r>
              <a:rPr kumimoji="1" lang="en-US" altLang="zh-TW" sz="2400" dirty="0"/>
              <a:t>-1]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kumimoji="1" lang="en-US" altLang="zh-TW" sz="2400" dirty="0"/>
              <a:t>			.  .  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kumimoji="1" lang="en-US" altLang="zh-TW" sz="2400" i="1" dirty="0"/>
              <a:t>row</a:t>
            </a:r>
            <a:r>
              <a:rPr kumimoji="1" lang="en-US" altLang="zh-TW" sz="2400" i="1" baseline="-25000" dirty="0"/>
              <a:t>u</a:t>
            </a:r>
            <a:r>
              <a:rPr kumimoji="1" lang="en-US" altLang="zh-TW" sz="2400" baseline="-50000" dirty="0"/>
              <a:t>0</a:t>
            </a:r>
            <a:r>
              <a:rPr kumimoji="1" lang="en-US" altLang="zh-TW" sz="2400" baseline="-24000" dirty="0"/>
              <a:t>-1</a:t>
            </a:r>
            <a:r>
              <a:rPr kumimoji="1" lang="en-US" altLang="zh-TW" sz="2400" baseline="-25000" dirty="0"/>
              <a:t> </a:t>
            </a:r>
            <a:r>
              <a:rPr kumimoji="1" lang="en-US" altLang="zh-TW" sz="2400" dirty="0"/>
              <a:t>A[</a:t>
            </a:r>
            <a:r>
              <a:rPr kumimoji="1" lang="en-US" altLang="zh-TW" sz="2400" i="1" dirty="0"/>
              <a:t>u</a:t>
            </a:r>
            <a:r>
              <a:rPr kumimoji="1" lang="en-US" altLang="zh-TW" sz="2400" baseline="-25000" dirty="0"/>
              <a:t>0-1 </a:t>
            </a:r>
            <a:r>
              <a:rPr kumimoji="1" lang="en-US" altLang="zh-TW" sz="2400" dirty="0"/>
              <a:t>][0] A[</a:t>
            </a:r>
            <a:r>
              <a:rPr kumimoji="1" lang="en-US" altLang="zh-TW" sz="2400" i="1" dirty="0"/>
              <a:t>u</a:t>
            </a:r>
            <a:r>
              <a:rPr kumimoji="1" lang="en-US" altLang="zh-TW" sz="2400" baseline="-25000" dirty="0"/>
              <a:t>0-1</a:t>
            </a:r>
            <a:r>
              <a:rPr kumimoji="1" lang="en-US" altLang="zh-TW" sz="2400" dirty="0"/>
              <a:t>][1]   . . .  A[</a:t>
            </a:r>
            <a:r>
              <a:rPr kumimoji="1" lang="en-US" altLang="zh-TW" sz="2400" i="1" dirty="0"/>
              <a:t>u</a:t>
            </a:r>
            <a:r>
              <a:rPr kumimoji="1" lang="en-US" altLang="zh-TW" sz="2400" baseline="-25000" dirty="0"/>
              <a:t>0-1</a:t>
            </a:r>
            <a:r>
              <a:rPr kumimoji="1" lang="en-US" altLang="zh-TW" sz="2400" dirty="0"/>
              <a:t>][</a:t>
            </a:r>
            <a:r>
              <a:rPr kumimoji="1" lang="en-US" altLang="zh-TW" sz="2400" i="1" dirty="0"/>
              <a:t>u</a:t>
            </a:r>
            <a:r>
              <a:rPr kumimoji="1" lang="en-US" altLang="zh-TW" sz="2400" baseline="-25000" dirty="0"/>
              <a:t>1</a:t>
            </a:r>
            <a:r>
              <a:rPr kumimoji="1" lang="en-US" altLang="zh-TW" sz="2400" dirty="0"/>
              <a:t>-1]</a:t>
            </a:r>
          </a:p>
        </p:txBody>
      </p:sp>
      <p:sp>
        <p:nvSpPr>
          <p:cNvPr id="58374" name="Text Box 10"/>
          <p:cNvSpPr txBox="1">
            <a:spLocks noChangeArrowheads="1"/>
          </p:cNvSpPr>
          <p:nvPr/>
        </p:nvSpPr>
        <p:spPr bwMode="auto">
          <a:xfrm>
            <a:off x="1400175" y="3232218"/>
            <a:ext cx="7362825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TW" altLang="en-US" sz="2000" b="1" dirty="0"/>
              <a:t>	</a:t>
            </a:r>
            <a:r>
              <a:rPr kumimoji="1" lang="zh-TW" altLang="zh-TW" sz="2000" b="1" dirty="0">
                <a:sym typeface="Symbol" pitchFamily="18" charset="2"/>
              </a:rPr>
              <a:t></a:t>
            </a:r>
            <a:r>
              <a:rPr kumimoji="1" lang="zh-TW" altLang="en-US" sz="2000" b="1" dirty="0"/>
              <a:t> </a:t>
            </a:r>
            <a:r>
              <a:rPr kumimoji="1" lang="zh-TW" altLang="zh-TW" sz="2000" b="1" dirty="0"/>
              <a:t>	    </a:t>
            </a:r>
            <a:r>
              <a:rPr kumimoji="1" lang="zh-TW" altLang="zh-TW" sz="2000" b="1" dirty="0">
                <a:solidFill>
                  <a:srgbClr val="039F51"/>
                </a:solidFill>
                <a:sym typeface="Symbol" pitchFamily="18" charset="2"/>
              </a:rPr>
              <a:t></a:t>
            </a:r>
            <a:r>
              <a:rPr kumimoji="1" lang="zh-TW" altLang="zh-TW" sz="2000" b="1" dirty="0">
                <a:solidFill>
                  <a:srgbClr val="039F51"/>
                </a:solidFill>
              </a:rPr>
              <a:t> + </a:t>
            </a:r>
            <a:r>
              <a:rPr kumimoji="1" lang="en-US" altLang="zh-TW" sz="2000" b="1" i="1" dirty="0">
                <a:solidFill>
                  <a:srgbClr val="039F51"/>
                </a:solidFill>
              </a:rPr>
              <a:t>u</a:t>
            </a:r>
            <a:r>
              <a:rPr kumimoji="1" lang="en-US" altLang="zh-TW" sz="2000" b="1" baseline="-25000" dirty="0">
                <a:solidFill>
                  <a:srgbClr val="039F51"/>
                </a:solidFill>
              </a:rPr>
              <a:t>0</a:t>
            </a:r>
            <a:r>
              <a:rPr kumimoji="1" lang="en-US" altLang="zh-TW" sz="2000" b="1" baseline="-25000" dirty="0">
                <a:solidFill>
                  <a:srgbClr val="D60E47"/>
                </a:solidFill>
              </a:rPr>
              <a:t>		      </a:t>
            </a:r>
            <a:r>
              <a:rPr kumimoji="1" lang="en-US" altLang="zh-TW" sz="2000" b="1" dirty="0">
                <a:solidFill>
                  <a:srgbClr val="039F51"/>
                </a:solidFill>
                <a:sym typeface="Symbol" pitchFamily="18" charset="2"/>
              </a:rPr>
              <a:t></a:t>
            </a:r>
            <a:r>
              <a:rPr kumimoji="1" lang="en-US" altLang="zh-TW" sz="2000" b="1" dirty="0">
                <a:solidFill>
                  <a:srgbClr val="039F51"/>
                </a:solidFill>
              </a:rPr>
              <a:t>+(</a:t>
            </a:r>
            <a:r>
              <a:rPr kumimoji="1" lang="en-US" altLang="zh-TW" sz="2000" b="1" i="1" dirty="0">
                <a:solidFill>
                  <a:srgbClr val="039F51"/>
                </a:solidFill>
              </a:rPr>
              <a:t>u</a:t>
            </a:r>
            <a:r>
              <a:rPr kumimoji="1" lang="en-US" altLang="zh-TW" sz="2000" b="1" baseline="-25000" dirty="0">
                <a:solidFill>
                  <a:srgbClr val="039F51"/>
                </a:solidFill>
              </a:rPr>
              <a:t>1</a:t>
            </a:r>
            <a:r>
              <a:rPr kumimoji="1" lang="en-US" altLang="zh-TW" sz="2000" b="1" dirty="0">
                <a:solidFill>
                  <a:srgbClr val="039F51"/>
                </a:solidFill>
              </a:rPr>
              <a:t>-1)* </a:t>
            </a:r>
            <a:r>
              <a:rPr kumimoji="1" lang="en-US" altLang="zh-TW" sz="2000" b="1" i="1" dirty="0">
                <a:solidFill>
                  <a:srgbClr val="039F51"/>
                </a:solidFill>
              </a:rPr>
              <a:t>u</a:t>
            </a:r>
            <a:r>
              <a:rPr kumimoji="1" lang="en-US" altLang="zh-TW" sz="2000" b="1" baseline="-25000" dirty="0">
                <a:solidFill>
                  <a:srgbClr val="039F51"/>
                </a:solidFill>
              </a:rPr>
              <a:t>0</a:t>
            </a:r>
            <a:endParaRPr kumimoji="1" lang="zh-TW" altLang="zh-TW" sz="2000" b="1" dirty="0"/>
          </a:p>
          <a:p>
            <a:pPr eaLnBrk="1" hangingPunct="1">
              <a:spcBef>
                <a:spcPts val="1800"/>
              </a:spcBef>
            </a:pPr>
            <a:r>
              <a:rPr kumimoji="1" lang="zh-TW" altLang="zh-TW" sz="2000" b="1" dirty="0"/>
              <a:t>	</a:t>
            </a:r>
            <a:r>
              <a:rPr kumimoji="1" lang="zh-TW" altLang="zh-TW" sz="2000" b="1" dirty="0">
                <a:solidFill>
                  <a:srgbClr val="D60E47"/>
                </a:solidFill>
                <a:sym typeface="Symbol" pitchFamily="18" charset="2"/>
              </a:rPr>
              <a:t></a:t>
            </a:r>
            <a:r>
              <a:rPr kumimoji="1" lang="zh-TW" altLang="zh-TW" sz="2000" b="1" dirty="0">
                <a:solidFill>
                  <a:srgbClr val="D60E47"/>
                </a:solidFill>
              </a:rPr>
              <a:t> + </a:t>
            </a:r>
            <a:r>
              <a:rPr kumimoji="1" lang="en-US" altLang="zh-TW" sz="2000" b="1" i="1" dirty="0">
                <a:solidFill>
                  <a:srgbClr val="D60E47"/>
                </a:solidFill>
              </a:rPr>
              <a:t>u</a:t>
            </a:r>
            <a:r>
              <a:rPr kumimoji="1" lang="en-US" altLang="zh-TW" sz="2000" b="1" baseline="-25000" dirty="0">
                <a:solidFill>
                  <a:srgbClr val="D60E47"/>
                </a:solidFill>
              </a:rPr>
              <a:t>1</a:t>
            </a:r>
            <a:endParaRPr kumimoji="1" lang="en-US" altLang="zh-TW" sz="2000" b="1" baseline="-25000" dirty="0"/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000" b="1" baseline="-25000" dirty="0"/>
              <a:t>	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000" b="1" baseline="-25000" dirty="0"/>
              <a:t>	 </a:t>
            </a:r>
          </a:p>
          <a:p>
            <a:pPr eaLnBrk="1" hangingPunct="1">
              <a:spcBef>
                <a:spcPts val="2400"/>
              </a:spcBef>
            </a:pPr>
            <a:r>
              <a:rPr kumimoji="1" lang="en-US" altLang="zh-TW" sz="2000" b="1" dirty="0">
                <a:solidFill>
                  <a:srgbClr val="D60E47"/>
                </a:solidFill>
                <a:sym typeface="Symbol" pitchFamily="18" charset="2"/>
              </a:rPr>
              <a:t>          </a:t>
            </a:r>
            <a:r>
              <a:rPr kumimoji="1" lang="en-US" altLang="zh-TW" sz="2000" b="1" dirty="0">
                <a:solidFill>
                  <a:srgbClr val="D60E47"/>
                </a:solidFill>
              </a:rPr>
              <a:t>+(</a:t>
            </a:r>
            <a:r>
              <a:rPr kumimoji="1" lang="en-US" altLang="zh-TW" sz="2000" b="1" i="1" dirty="0">
                <a:solidFill>
                  <a:srgbClr val="D60E47"/>
                </a:solidFill>
              </a:rPr>
              <a:t>u</a:t>
            </a:r>
            <a:r>
              <a:rPr kumimoji="1" lang="en-US" altLang="zh-TW" sz="2000" b="1" baseline="-25000" dirty="0">
                <a:solidFill>
                  <a:srgbClr val="D60E47"/>
                </a:solidFill>
              </a:rPr>
              <a:t>0</a:t>
            </a:r>
            <a:r>
              <a:rPr kumimoji="1" lang="en-US" altLang="zh-TW" sz="2000" b="1" dirty="0">
                <a:solidFill>
                  <a:srgbClr val="D60E47"/>
                </a:solidFill>
              </a:rPr>
              <a:t>-1)*</a:t>
            </a:r>
            <a:r>
              <a:rPr kumimoji="1" lang="en-US" altLang="zh-TW" sz="2000" b="1" i="1" dirty="0">
                <a:solidFill>
                  <a:srgbClr val="D60E47"/>
                </a:solidFill>
              </a:rPr>
              <a:t>u</a:t>
            </a:r>
            <a:r>
              <a:rPr kumimoji="1" lang="en-US" altLang="zh-TW" sz="2000" b="1" baseline="-40000" dirty="0">
                <a:solidFill>
                  <a:srgbClr val="D60E47"/>
                </a:solidFill>
              </a:rPr>
              <a:t>1</a:t>
            </a:r>
          </a:p>
        </p:txBody>
      </p:sp>
      <p:sp>
        <p:nvSpPr>
          <p:cNvPr id="58375" name="Rectangle 12"/>
          <p:cNvSpPr>
            <a:spLocks noChangeArrowheads="1"/>
          </p:cNvSpPr>
          <p:nvPr/>
        </p:nvSpPr>
        <p:spPr bwMode="auto">
          <a:xfrm>
            <a:off x="2055813" y="2871261"/>
            <a:ext cx="5037137" cy="244633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1657350" y="1830388"/>
            <a:ext cx="6731000" cy="316865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9395" name="Rectangle 6"/>
          <p:cNvSpPr>
            <a:spLocks noChangeArrowheads="1"/>
          </p:cNvSpPr>
          <p:nvPr/>
        </p:nvSpPr>
        <p:spPr bwMode="auto">
          <a:xfrm>
            <a:off x="4643438" y="5373688"/>
            <a:ext cx="2736850" cy="528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183063" y="1222375"/>
            <a:ext cx="2909887" cy="550863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397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D97279-F128-4E8A-8F3B-0B967191E553}" type="slidenum">
              <a:rPr lang="zh-TW" altLang="en-US" smtClean="0"/>
              <a:pPr/>
              <a:t>58</a:t>
            </a:fld>
            <a:endParaRPr lang="en-US" altLang="zh-TW" smtClean="0"/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820738" y="1239838"/>
            <a:ext cx="8132762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 eaLnBrk="1" hangingPunct="1">
              <a:spcBef>
                <a:spcPct val="50000"/>
              </a:spcBef>
              <a:buFont typeface="Wingdings" pitchFamily="2" charset="2"/>
              <a:buChar char="q"/>
              <a:defRPr/>
            </a:pPr>
            <a:r>
              <a:rPr kumimoji="1" lang="en-US" altLang="zh-TW" sz="2400" dirty="0"/>
              <a:t> </a:t>
            </a:r>
            <a:r>
              <a:rPr kumimoji="1" lang="en-US" altLang="zh-TW" sz="2400" dirty="0">
                <a:solidFill>
                  <a:srgbClr val="FF0000"/>
                </a:solidFill>
              </a:rPr>
              <a:t>Row major order</a:t>
            </a:r>
            <a:r>
              <a:rPr kumimoji="1" lang="en-US" altLang="zh-TW" sz="2400" dirty="0"/>
              <a:t>	        </a:t>
            </a:r>
            <a:r>
              <a:rPr kumimoji="1" lang="en-US" altLang="zh-TW" sz="2400" dirty="0">
                <a:solidFill>
                  <a:srgbClr val="D60E47"/>
                </a:solidFill>
                <a:sym typeface="Symbol" pitchFamily="18" charset="2"/>
              </a:rPr>
              <a:t>A[</a:t>
            </a:r>
            <a:r>
              <a:rPr kumimoji="1" lang="en-US" altLang="zh-TW" sz="2400" i="1" dirty="0" err="1">
                <a:solidFill>
                  <a:srgbClr val="D60E47"/>
                </a:solidFill>
              </a:rPr>
              <a:t>i</a:t>
            </a:r>
            <a:r>
              <a:rPr kumimoji="1" lang="en-US" altLang="zh-TW" sz="2400" dirty="0">
                <a:solidFill>
                  <a:srgbClr val="D60E47"/>
                </a:solidFill>
                <a:sym typeface="Symbol" pitchFamily="18" charset="2"/>
              </a:rPr>
              <a:t>][</a:t>
            </a:r>
            <a:r>
              <a:rPr kumimoji="1" lang="en-US" altLang="zh-TW" sz="2400" i="1" dirty="0">
                <a:solidFill>
                  <a:srgbClr val="D60E47"/>
                </a:solidFill>
                <a:sym typeface="Symbol" pitchFamily="18" charset="2"/>
              </a:rPr>
              <a:t>j</a:t>
            </a:r>
            <a:r>
              <a:rPr kumimoji="1" lang="en-US" altLang="zh-TW" sz="2400" dirty="0">
                <a:solidFill>
                  <a:srgbClr val="D60E47"/>
                </a:solidFill>
                <a:sym typeface="Symbol" pitchFamily="18" charset="2"/>
              </a:rPr>
              <a:t>] : </a:t>
            </a:r>
            <a:r>
              <a:rPr kumimoji="1" lang="en-US" altLang="zh-TW" sz="2400" i="1" dirty="0">
                <a:solidFill>
                  <a:srgbClr val="D60E47"/>
                </a:solidFill>
                <a:sym typeface="Symbol" pitchFamily="18" charset="2"/>
              </a:rPr>
              <a:t></a:t>
            </a:r>
            <a:r>
              <a:rPr kumimoji="1" lang="en-US" altLang="zh-TW" sz="2400" dirty="0">
                <a:solidFill>
                  <a:srgbClr val="D60E47"/>
                </a:solidFill>
                <a:sym typeface="Symbol" pitchFamily="18" charset="2"/>
              </a:rPr>
              <a:t>  + </a:t>
            </a:r>
            <a:r>
              <a:rPr kumimoji="1" lang="en-US" altLang="zh-TW" sz="2400" i="1" dirty="0" err="1">
                <a:solidFill>
                  <a:srgbClr val="D60E47"/>
                </a:solidFill>
              </a:rPr>
              <a:t>i</a:t>
            </a:r>
            <a:r>
              <a:rPr kumimoji="1" lang="en-US" altLang="zh-TW" sz="2400" dirty="0">
                <a:solidFill>
                  <a:srgbClr val="D60E47"/>
                </a:solidFill>
                <a:sym typeface="Symbol" pitchFamily="18" charset="2"/>
              </a:rPr>
              <a:t>*</a:t>
            </a:r>
            <a:r>
              <a:rPr kumimoji="1" lang="en-US" altLang="zh-TW" sz="2400" i="1" dirty="0">
                <a:solidFill>
                  <a:srgbClr val="D60E47"/>
                </a:solidFill>
                <a:sym typeface="Symbol" pitchFamily="18" charset="2"/>
              </a:rPr>
              <a:t>u</a:t>
            </a:r>
            <a:r>
              <a:rPr kumimoji="1" lang="en-US" altLang="zh-TW" sz="2400" baseline="-25000" dirty="0">
                <a:solidFill>
                  <a:srgbClr val="D60E47"/>
                </a:solidFill>
                <a:sym typeface="Symbol" pitchFamily="18" charset="2"/>
              </a:rPr>
              <a:t>1</a:t>
            </a:r>
            <a:r>
              <a:rPr kumimoji="1" lang="en-US" altLang="zh-TW" sz="2400" dirty="0">
                <a:solidFill>
                  <a:srgbClr val="D60E47"/>
                </a:solidFill>
                <a:sym typeface="Symbol" pitchFamily="18" charset="2"/>
              </a:rPr>
              <a:t> + </a:t>
            </a:r>
            <a:r>
              <a:rPr kumimoji="1" lang="en-US" altLang="zh-TW" sz="2400" i="1" dirty="0">
                <a:solidFill>
                  <a:srgbClr val="D60E47"/>
                </a:solidFill>
                <a:sym typeface="Symbol" pitchFamily="18" charset="2"/>
              </a:rPr>
              <a:t>j</a:t>
            </a:r>
            <a:endParaRPr kumimoji="1" lang="en-US" altLang="zh-TW" sz="2400" i="1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2400" dirty="0"/>
              <a:t>	</a:t>
            </a:r>
            <a:r>
              <a:rPr kumimoji="1" lang="en-US" altLang="zh-TW" sz="2400" u="sng" dirty="0"/>
              <a:t>Row # </a:t>
            </a:r>
            <a:r>
              <a:rPr kumimoji="1" lang="en-US" altLang="zh-TW" sz="2400" dirty="0"/>
              <a:t>	             </a:t>
            </a:r>
            <a:r>
              <a:rPr kumimoji="1" lang="en-US" altLang="zh-TW" sz="2400" u="sng" dirty="0"/>
              <a:t>1</a:t>
            </a:r>
            <a:r>
              <a:rPr kumimoji="1" lang="en-US" altLang="zh-TW" sz="2400" u="sng" baseline="30000" dirty="0"/>
              <a:t>st</a:t>
            </a:r>
            <a:r>
              <a:rPr kumimoji="1" lang="en-US" altLang="zh-TW" sz="2400" u="sng" dirty="0"/>
              <a:t>  element </a:t>
            </a:r>
            <a:r>
              <a:rPr kumimoji="1" lang="en-US" altLang="zh-TW" sz="2400" dirty="0"/>
              <a:t>	             </a:t>
            </a:r>
            <a:r>
              <a:rPr kumimoji="1" lang="en-US" altLang="zh-TW" sz="2400" u="sng" dirty="0"/>
              <a:t>Address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2400" i="1" dirty="0"/>
              <a:t>	row</a:t>
            </a:r>
            <a:r>
              <a:rPr kumimoji="1" lang="en-US" altLang="zh-TW" sz="2400" baseline="-25000" dirty="0"/>
              <a:t>0		      </a:t>
            </a:r>
            <a:r>
              <a:rPr kumimoji="1" lang="en-US" altLang="zh-TW" sz="2400" dirty="0"/>
              <a:t>A[0][0]		   </a:t>
            </a:r>
            <a:r>
              <a:rPr kumimoji="1" lang="en-US" altLang="zh-TW" sz="2400" dirty="0">
                <a:sym typeface="Symbol" pitchFamily="18" charset="2"/>
              </a:rPr>
              <a:t>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2400" baseline="-25000" dirty="0"/>
              <a:t> 	</a:t>
            </a:r>
            <a:r>
              <a:rPr kumimoji="1" lang="en-US" altLang="zh-TW" sz="2400" i="1" dirty="0"/>
              <a:t>row</a:t>
            </a:r>
            <a:r>
              <a:rPr kumimoji="1" lang="en-US" altLang="zh-TW" sz="2400" baseline="-25000" dirty="0"/>
              <a:t>1		      </a:t>
            </a:r>
            <a:r>
              <a:rPr kumimoji="1" lang="en-US" altLang="zh-TW" sz="2400" dirty="0"/>
              <a:t>A[1][0]		   </a:t>
            </a:r>
            <a:r>
              <a:rPr kumimoji="1" lang="en-US" altLang="zh-TW" sz="2400" dirty="0">
                <a:sym typeface="Symbol" pitchFamily="18" charset="2"/>
              </a:rPr>
              <a:t>  + </a:t>
            </a:r>
            <a:r>
              <a:rPr kumimoji="1" lang="en-US" altLang="zh-TW" sz="2400" i="1" dirty="0">
                <a:sym typeface="Symbol" pitchFamily="18" charset="2"/>
              </a:rPr>
              <a:t>u</a:t>
            </a:r>
            <a:r>
              <a:rPr kumimoji="1" lang="en-US" altLang="zh-TW" sz="2400" baseline="-25000" dirty="0">
                <a:sym typeface="Symbol" pitchFamily="18" charset="2"/>
              </a:rPr>
              <a:t>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2400" i="1" dirty="0"/>
              <a:t>	row</a:t>
            </a:r>
            <a:r>
              <a:rPr kumimoji="1" lang="en-US" altLang="zh-TW" sz="2400" baseline="-25000" dirty="0"/>
              <a:t>2		      </a:t>
            </a:r>
            <a:r>
              <a:rPr kumimoji="1" lang="en-US" altLang="zh-TW" sz="2400" dirty="0"/>
              <a:t>A[2][0]		   </a:t>
            </a:r>
            <a:r>
              <a:rPr kumimoji="1" lang="en-US" altLang="zh-TW" sz="2400" dirty="0">
                <a:sym typeface="Symbol" pitchFamily="18" charset="2"/>
              </a:rPr>
              <a:t>  + </a:t>
            </a:r>
            <a:r>
              <a:rPr kumimoji="1" lang="en-US" altLang="zh-TW" sz="2400" dirty="0" smtClean="0">
                <a:sym typeface="Symbol" pitchFamily="18" charset="2"/>
              </a:rPr>
              <a:t>2*</a:t>
            </a:r>
            <a:r>
              <a:rPr kumimoji="1" lang="en-US" altLang="zh-TW" sz="2400" i="1" dirty="0" smtClean="0">
                <a:sym typeface="Symbol" pitchFamily="18" charset="2"/>
              </a:rPr>
              <a:t>u</a:t>
            </a:r>
            <a:r>
              <a:rPr kumimoji="1" lang="en-US" altLang="zh-TW" sz="2400" baseline="-25000" dirty="0" smtClean="0">
                <a:sym typeface="Symbol" pitchFamily="18" charset="2"/>
              </a:rPr>
              <a:t>1</a:t>
            </a:r>
            <a:endParaRPr kumimoji="1" lang="en-US" altLang="zh-TW" sz="2400" baseline="-25000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2400" i="1" dirty="0"/>
              <a:t>	</a:t>
            </a:r>
            <a:r>
              <a:rPr kumimoji="1" lang="en-US" altLang="zh-TW" sz="2400" i="1" dirty="0" err="1"/>
              <a:t>row</a:t>
            </a:r>
            <a:r>
              <a:rPr kumimoji="1" lang="en-US" altLang="zh-TW" sz="2400" baseline="-25000" dirty="0" err="1"/>
              <a:t>i</a:t>
            </a:r>
            <a:r>
              <a:rPr kumimoji="1" lang="en-US" altLang="zh-TW" sz="2400" baseline="-25000" dirty="0"/>
              <a:t>		      </a:t>
            </a:r>
            <a:r>
              <a:rPr kumimoji="1" lang="en-US" altLang="zh-TW" sz="2400" dirty="0"/>
              <a:t>A[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/>
              <a:t>][0]		   </a:t>
            </a:r>
            <a:r>
              <a:rPr kumimoji="1" lang="en-US" altLang="zh-TW" sz="2400" dirty="0">
                <a:sym typeface="Symbol" pitchFamily="18" charset="2"/>
              </a:rPr>
              <a:t>  + </a:t>
            </a:r>
            <a:r>
              <a:rPr kumimoji="1" lang="en-US" altLang="zh-TW" sz="2400" dirty="0" err="1"/>
              <a:t>i</a:t>
            </a:r>
            <a:r>
              <a:rPr kumimoji="1" lang="en-US" altLang="zh-TW" sz="2400" dirty="0">
                <a:sym typeface="Symbol" pitchFamily="18" charset="2"/>
              </a:rPr>
              <a:t>*</a:t>
            </a:r>
            <a:r>
              <a:rPr kumimoji="1" lang="en-US" altLang="zh-TW" sz="2400" i="1" dirty="0">
                <a:sym typeface="Symbol" pitchFamily="18" charset="2"/>
              </a:rPr>
              <a:t>u</a:t>
            </a:r>
            <a:r>
              <a:rPr kumimoji="1" lang="en-US" altLang="zh-TW" sz="2400" baseline="-25000" dirty="0">
                <a:sym typeface="Symbol" pitchFamily="18" charset="2"/>
              </a:rPr>
              <a:t>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2400" i="1" dirty="0"/>
              <a:t>	row</a:t>
            </a:r>
            <a:r>
              <a:rPr kumimoji="1" lang="en-US" altLang="zh-TW" sz="2400" baseline="-25000" dirty="0"/>
              <a:t>u0-1	                        </a:t>
            </a:r>
            <a:r>
              <a:rPr kumimoji="1" lang="en-US" altLang="zh-TW" sz="2400" dirty="0"/>
              <a:t>A[u</a:t>
            </a:r>
            <a:r>
              <a:rPr kumimoji="1" lang="en-US" altLang="zh-TW" sz="2400" baseline="-25000" dirty="0"/>
              <a:t>0</a:t>
            </a:r>
            <a:r>
              <a:rPr kumimoji="1" lang="en-US" altLang="zh-TW" sz="2400" dirty="0"/>
              <a:t>-1][0]	               </a:t>
            </a:r>
            <a:r>
              <a:rPr kumimoji="1" lang="en-US" altLang="zh-TW" sz="2400" dirty="0">
                <a:sym typeface="Symbol" pitchFamily="18" charset="2"/>
              </a:rPr>
              <a:t>  + (</a:t>
            </a:r>
            <a:r>
              <a:rPr kumimoji="1" lang="en-US" altLang="zh-TW" sz="2400" dirty="0"/>
              <a:t>u</a:t>
            </a:r>
            <a:r>
              <a:rPr kumimoji="1" lang="en-US" altLang="zh-TW" sz="2400" baseline="-25000" dirty="0"/>
              <a:t>0</a:t>
            </a:r>
            <a:r>
              <a:rPr kumimoji="1" lang="en-US" altLang="zh-TW" sz="2400" dirty="0"/>
              <a:t>-1)</a:t>
            </a:r>
            <a:r>
              <a:rPr kumimoji="1" lang="en-US" altLang="zh-TW" sz="2400" dirty="0">
                <a:sym typeface="Symbol" pitchFamily="18" charset="2"/>
              </a:rPr>
              <a:t>*</a:t>
            </a:r>
            <a:r>
              <a:rPr kumimoji="1" lang="en-US" altLang="zh-TW" sz="2400" i="1" dirty="0">
                <a:sym typeface="Symbol" pitchFamily="18" charset="2"/>
              </a:rPr>
              <a:t>u</a:t>
            </a:r>
            <a:r>
              <a:rPr kumimoji="1" lang="en-US" altLang="zh-TW" sz="2400" baseline="-25000" dirty="0">
                <a:sym typeface="Symbol" pitchFamily="18" charset="2"/>
              </a:rPr>
              <a:t>1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en-US" altLang="zh-TW" sz="2400" baseline="-25000" dirty="0">
              <a:sym typeface="Symbol" pitchFamily="18" charset="2"/>
            </a:endParaRPr>
          </a:p>
          <a:p>
            <a:pPr marL="361950" indent="-361950" eaLnBrk="1" hangingPunct="1">
              <a:spcBef>
                <a:spcPct val="50000"/>
              </a:spcBef>
              <a:buFont typeface="Wingdings" pitchFamily="2" charset="2"/>
              <a:buChar char="q"/>
              <a:defRPr/>
            </a:pPr>
            <a:r>
              <a:rPr kumimoji="1" lang="en-US" altLang="zh-TW" sz="2400" dirty="0"/>
              <a:t> </a:t>
            </a:r>
            <a:r>
              <a:rPr kumimoji="1" lang="en-US" altLang="zh-TW" sz="2400" dirty="0">
                <a:solidFill>
                  <a:srgbClr val="039F51"/>
                </a:solidFill>
              </a:rPr>
              <a:t>Column major order</a:t>
            </a:r>
            <a:r>
              <a:rPr kumimoji="1" lang="en-US" altLang="zh-TW" sz="2400" dirty="0"/>
              <a:t>	  </a:t>
            </a:r>
            <a:r>
              <a:rPr kumimoji="1" lang="en-US" altLang="zh-TW" sz="2400" dirty="0">
                <a:solidFill>
                  <a:srgbClr val="039F51"/>
                </a:solidFill>
                <a:sym typeface="Symbol" pitchFamily="18" charset="2"/>
              </a:rPr>
              <a:t>A[</a:t>
            </a:r>
            <a:r>
              <a:rPr kumimoji="1" lang="en-US" altLang="zh-TW" sz="2400" i="1" dirty="0" err="1">
                <a:solidFill>
                  <a:srgbClr val="039F51"/>
                </a:solidFill>
              </a:rPr>
              <a:t>i</a:t>
            </a:r>
            <a:r>
              <a:rPr kumimoji="1" lang="en-US" altLang="zh-TW" sz="2400" dirty="0">
                <a:solidFill>
                  <a:srgbClr val="039F51"/>
                </a:solidFill>
                <a:sym typeface="Symbol" pitchFamily="18" charset="2"/>
              </a:rPr>
              <a:t>][</a:t>
            </a:r>
            <a:r>
              <a:rPr kumimoji="1" lang="en-US" altLang="zh-TW" sz="2400" i="1" dirty="0">
                <a:solidFill>
                  <a:srgbClr val="039F51"/>
                </a:solidFill>
                <a:sym typeface="Symbol" pitchFamily="18" charset="2"/>
              </a:rPr>
              <a:t>j</a:t>
            </a:r>
            <a:r>
              <a:rPr kumimoji="1" lang="en-US" altLang="zh-TW" sz="2400" dirty="0">
                <a:solidFill>
                  <a:srgbClr val="039F51"/>
                </a:solidFill>
                <a:sym typeface="Symbol" pitchFamily="18" charset="2"/>
              </a:rPr>
              <a:t>] : </a:t>
            </a:r>
            <a:r>
              <a:rPr kumimoji="1" lang="en-US" altLang="zh-TW" sz="2400" i="1" dirty="0">
                <a:solidFill>
                  <a:srgbClr val="039F51"/>
                </a:solidFill>
                <a:sym typeface="Symbol" pitchFamily="18" charset="2"/>
              </a:rPr>
              <a:t></a:t>
            </a:r>
            <a:r>
              <a:rPr kumimoji="1" lang="en-US" altLang="zh-TW" sz="2400" dirty="0">
                <a:solidFill>
                  <a:srgbClr val="039F51"/>
                </a:solidFill>
                <a:sym typeface="Symbol" pitchFamily="18" charset="2"/>
              </a:rPr>
              <a:t>  + </a:t>
            </a:r>
            <a:r>
              <a:rPr kumimoji="1" lang="en-US" altLang="zh-TW" sz="2400" i="1" dirty="0">
                <a:solidFill>
                  <a:srgbClr val="039F51"/>
                </a:solidFill>
              </a:rPr>
              <a:t>j</a:t>
            </a:r>
            <a:r>
              <a:rPr kumimoji="1" lang="en-US" altLang="zh-TW" sz="2400" dirty="0">
                <a:solidFill>
                  <a:srgbClr val="039F51"/>
                </a:solidFill>
                <a:sym typeface="Symbol" pitchFamily="18" charset="2"/>
              </a:rPr>
              <a:t>*</a:t>
            </a:r>
            <a:r>
              <a:rPr kumimoji="1" lang="en-US" altLang="zh-TW" sz="2400" i="1" dirty="0">
                <a:solidFill>
                  <a:srgbClr val="039F51"/>
                </a:solidFill>
                <a:sym typeface="Symbol" pitchFamily="18" charset="2"/>
              </a:rPr>
              <a:t>u</a:t>
            </a:r>
            <a:r>
              <a:rPr kumimoji="1" lang="en-US" altLang="zh-TW" sz="2400" baseline="-25000" dirty="0">
                <a:solidFill>
                  <a:srgbClr val="039F51"/>
                </a:solidFill>
                <a:sym typeface="Symbol" pitchFamily="18" charset="2"/>
              </a:rPr>
              <a:t>0</a:t>
            </a:r>
            <a:r>
              <a:rPr kumimoji="1" lang="en-US" altLang="zh-TW" sz="2400" dirty="0">
                <a:solidFill>
                  <a:srgbClr val="039F51"/>
                </a:solidFill>
                <a:sym typeface="Symbol" pitchFamily="18" charset="2"/>
              </a:rPr>
              <a:t> + </a:t>
            </a:r>
            <a:r>
              <a:rPr kumimoji="1" lang="en-US" altLang="zh-TW" sz="2400" i="1" dirty="0" err="1">
                <a:solidFill>
                  <a:srgbClr val="039F51"/>
                </a:solidFill>
                <a:sym typeface="Symbol" pitchFamily="18" charset="2"/>
              </a:rPr>
              <a:t>i</a:t>
            </a:r>
            <a:endParaRPr kumimoji="1" lang="en-US" altLang="zh-TW" sz="2400" i="1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defRPr/>
            </a:pPr>
            <a:endParaRPr kumimoji="1" lang="zh-TW" altLang="zh-TW" sz="2400" dirty="0">
              <a:sym typeface="Symbol" pitchFamily="18" charset="2"/>
            </a:endParaRPr>
          </a:p>
        </p:txBody>
      </p:sp>
      <p:sp>
        <p:nvSpPr>
          <p:cNvPr id="59399" name="Text Box 2"/>
          <p:cNvSpPr txBox="1">
            <a:spLocks noChangeArrowheads="1"/>
          </p:cNvSpPr>
          <p:nvPr/>
        </p:nvSpPr>
        <p:spPr bwMode="auto">
          <a:xfrm>
            <a:off x="361950" y="357188"/>
            <a:ext cx="8362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3200" b="1" u="sng" dirty="0"/>
              <a:t>Representation of </a:t>
            </a:r>
            <a:r>
              <a:rPr kumimoji="1" lang="en-US" altLang="zh-TW" sz="3200" b="1" u="sng" dirty="0" smtClean="0"/>
              <a:t>2-D </a:t>
            </a:r>
            <a:r>
              <a:rPr kumimoji="1" lang="en-US" altLang="zh-TW" sz="3200" b="1" u="sng" dirty="0"/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B35273-D778-41AF-A9D1-9F18234ECA93}" type="slidenum">
              <a:rPr lang="zh-TW" altLang="en-US" smtClean="0"/>
              <a:pPr>
                <a:defRPr/>
              </a:pPr>
              <a:t>59</a:t>
            </a:fld>
            <a:endParaRPr lang="en-US" altLang="zh-TW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61950" y="357188"/>
            <a:ext cx="8362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3200" b="1" u="sng" dirty="0"/>
              <a:t>Representation of </a:t>
            </a:r>
            <a:r>
              <a:rPr kumimoji="1" lang="en-US" altLang="zh-TW" sz="3200" b="1" u="sng" dirty="0" smtClean="0"/>
              <a:t>3-D Arrays </a:t>
            </a:r>
            <a:r>
              <a:rPr kumimoji="1" lang="en-US" altLang="zh-TW" sz="2000" u="sng" dirty="0" smtClean="0">
                <a:solidFill>
                  <a:srgbClr val="FF0000"/>
                </a:solidFill>
                <a:latin typeface="+mn-lt"/>
                <a:ea typeface="標楷體" pitchFamily="65" charset="-120"/>
                <a:sym typeface="Wingdings" pitchFamily="2" charset="2"/>
              </a:rPr>
              <a:t>(</a:t>
            </a:r>
            <a:r>
              <a:rPr kumimoji="1" lang="en-US" altLang="zh-TW" sz="2000" i="1" u="sng" dirty="0" smtClean="0">
                <a:solidFill>
                  <a:srgbClr val="FF0000"/>
                </a:solidFill>
                <a:latin typeface="+mn-lt"/>
                <a:ea typeface="標楷體" pitchFamily="65" charset="-120"/>
                <a:sym typeface="Wingdings" pitchFamily="2" charset="2"/>
              </a:rPr>
              <a:t>row major order</a:t>
            </a:r>
            <a:r>
              <a:rPr kumimoji="1" lang="en-US" altLang="zh-TW" sz="2000" u="sng" dirty="0" smtClean="0">
                <a:solidFill>
                  <a:srgbClr val="FF0000"/>
                </a:solidFill>
                <a:latin typeface="+mn-lt"/>
                <a:ea typeface="標楷體" pitchFamily="65" charset="-120"/>
                <a:sym typeface="Wingdings" pitchFamily="2" charset="2"/>
              </a:rPr>
              <a:t>)</a:t>
            </a:r>
            <a:endParaRPr kumimoji="1" lang="en-US" altLang="zh-TW" sz="2000" b="1" u="sng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61950" y="1166812"/>
            <a:ext cx="8636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1950" indent="-361950" eaLnBrk="1" hangingPunct="1">
              <a:spcBef>
                <a:spcPts val="1200"/>
              </a:spcBef>
              <a:buClr>
                <a:schemeClr val="bg2"/>
              </a:buClr>
              <a:buFont typeface="Wingdings" pitchFamily="2" charset="2"/>
              <a:buChar char="q"/>
              <a:defRPr/>
            </a:pP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3-D arrays a[</a:t>
            </a:r>
            <a:r>
              <a:rPr kumimoji="1" lang="en-US" altLang="zh-TW" sz="2400" i="1" dirty="0" smtClean="0">
                <a:latin typeface="+mn-lt"/>
                <a:ea typeface="標楷體" pitchFamily="65" charset="-120"/>
              </a:rPr>
              <a:t>u</a:t>
            </a:r>
            <a:r>
              <a:rPr kumimoji="1" lang="en-US" altLang="zh-TW" sz="2400" baseline="-25000" dirty="0" smtClean="0">
                <a:latin typeface="+mn-lt"/>
                <a:ea typeface="標楷體" pitchFamily="65" charset="-120"/>
              </a:rPr>
              <a:t>0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][</a:t>
            </a:r>
            <a:r>
              <a:rPr kumimoji="1" lang="en-US" altLang="zh-TW" sz="2400" i="1" dirty="0" smtClean="0">
                <a:latin typeface="+mn-lt"/>
                <a:ea typeface="標楷體" pitchFamily="65" charset="-120"/>
              </a:rPr>
              <a:t>u</a:t>
            </a:r>
            <a:r>
              <a:rPr kumimoji="1" lang="en-US" altLang="zh-TW" sz="2400" baseline="-25000" dirty="0" smtClean="0">
                <a:latin typeface="+mn-lt"/>
                <a:ea typeface="標楷體" pitchFamily="65" charset="-120"/>
              </a:rPr>
              <a:t>1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][</a:t>
            </a:r>
            <a:r>
              <a:rPr kumimoji="1" lang="en-US" altLang="zh-TW" sz="2400" i="1" dirty="0" smtClean="0">
                <a:latin typeface="+mn-lt"/>
                <a:ea typeface="標楷體" pitchFamily="65" charset="-120"/>
              </a:rPr>
              <a:t>u</a:t>
            </a:r>
            <a:r>
              <a:rPr kumimoji="1" lang="en-US" altLang="zh-TW" sz="2400" baseline="-25000" dirty="0" smtClean="0">
                <a:latin typeface="+mn-lt"/>
                <a:ea typeface="標楷體" pitchFamily="65" charset="-120"/>
              </a:rPr>
              <a:t>2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], </a:t>
            </a:r>
            <a:r>
              <a:rPr kumimoji="1" lang="zh-TW" altLang="en-US" sz="2400" dirty="0" smtClean="0">
                <a:latin typeface="+mn-lt"/>
                <a:ea typeface="標楷體" pitchFamily="65" charset="-120"/>
              </a:rPr>
              <a:t>有</a:t>
            </a:r>
            <a:r>
              <a:rPr kumimoji="1" lang="en-US" altLang="zh-TW" sz="2400" i="1" dirty="0" smtClean="0">
                <a:latin typeface="+mn-lt"/>
                <a:ea typeface="標楷體" pitchFamily="65" charset="-120"/>
              </a:rPr>
              <a:t>u</a:t>
            </a:r>
            <a:r>
              <a:rPr kumimoji="1" lang="en-US" altLang="zh-TW" sz="2400" i="1" baseline="-25000" dirty="0" smtClean="0">
                <a:latin typeface="+mn-lt"/>
                <a:ea typeface="標楷體" pitchFamily="65" charset="-120"/>
              </a:rPr>
              <a:t>0</a:t>
            </a:r>
            <a:r>
              <a:rPr kumimoji="1" lang="en-US" altLang="zh-TW" sz="2400" baseline="-25000" dirty="0" smtClean="0">
                <a:latin typeface="+mn-lt"/>
                <a:ea typeface="標楷體" pitchFamily="65" charset="-120"/>
              </a:rPr>
              <a:t>  </a:t>
            </a:r>
            <a:r>
              <a:rPr kumimoji="1" lang="zh-TW" altLang="en-US" sz="2400" dirty="0" smtClean="0">
                <a:latin typeface="+mn-lt"/>
                <a:ea typeface="標楷體" pitchFamily="65" charset="-120"/>
              </a:rPr>
              <a:t>個 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2-D arrays of dimension </a:t>
            </a:r>
            <a:r>
              <a:rPr kumimoji="1" lang="en-US" altLang="zh-TW" sz="2400" i="1" dirty="0" smtClean="0">
                <a:latin typeface="+mn-lt"/>
                <a:ea typeface="標楷體" pitchFamily="65" charset="-120"/>
              </a:rPr>
              <a:t>u</a:t>
            </a:r>
            <a:r>
              <a:rPr kumimoji="1" lang="en-US" altLang="zh-TW" sz="2400" baseline="-25000" dirty="0" smtClean="0">
                <a:latin typeface="+mn-lt"/>
                <a:ea typeface="標楷體" pitchFamily="65" charset="-120"/>
              </a:rPr>
              <a:t>1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* </a:t>
            </a:r>
            <a:r>
              <a:rPr kumimoji="1" lang="en-US" altLang="zh-TW" sz="2400" i="1" dirty="0" smtClean="0">
                <a:latin typeface="+mn-lt"/>
                <a:ea typeface="標楷體" pitchFamily="65" charset="-120"/>
              </a:rPr>
              <a:t>u</a:t>
            </a:r>
            <a:r>
              <a:rPr kumimoji="1" lang="en-US" altLang="zh-TW" sz="2400" baseline="-25000" dirty="0" smtClean="0">
                <a:latin typeface="+mn-lt"/>
                <a:ea typeface="標楷體" pitchFamily="65" charset="-120"/>
              </a:rPr>
              <a:t>2</a:t>
            </a:r>
            <a:r>
              <a:rPr kumimoji="1" lang="zh-TW" altLang="en-US" sz="2400" dirty="0" smtClean="0">
                <a:latin typeface="+mn-lt"/>
                <a:ea typeface="標楷體" pitchFamily="65" charset="-120"/>
              </a:rPr>
              <a:t>。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/>
            </a:r>
            <a:br>
              <a:rPr kumimoji="1" lang="en-US" altLang="zh-TW" sz="2400" dirty="0" smtClean="0">
                <a:latin typeface="+mn-lt"/>
                <a:ea typeface="標楷體" pitchFamily="65" charset="-120"/>
              </a:rPr>
            </a:br>
            <a:r>
              <a:rPr kumimoji="1" lang="zh-TW" altLang="en-US" sz="2400" dirty="0" smtClean="0">
                <a:latin typeface="+mn-lt"/>
                <a:ea typeface="標楷體" pitchFamily="65" charset="-120"/>
              </a:rPr>
              <a:t>為 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a[</a:t>
            </a:r>
            <a:r>
              <a:rPr kumimoji="1" lang="en-US" altLang="zh-TW" sz="2400" i="1" dirty="0" err="1" smtClean="0">
                <a:latin typeface="+mn-lt"/>
                <a:ea typeface="標楷體" pitchFamily="65" charset="-120"/>
              </a:rPr>
              <a:t>i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][</a:t>
            </a:r>
            <a:r>
              <a:rPr kumimoji="1" lang="en-US" altLang="zh-TW" sz="2400" i="1" dirty="0" smtClean="0">
                <a:latin typeface="+mn-lt"/>
                <a:ea typeface="標楷體" pitchFamily="65" charset="-120"/>
              </a:rPr>
              <a:t>j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][</a:t>
            </a:r>
            <a:r>
              <a:rPr kumimoji="1" lang="en-US" altLang="zh-TW" sz="2400" i="1" dirty="0" smtClean="0">
                <a:latin typeface="+mn-lt"/>
                <a:ea typeface="標楷體" pitchFamily="65" charset="-120"/>
              </a:rPr>
              <a:t>k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]</a:t>
            </a:r>
            <a:r>
              <a:rPr kumimoji="1" lang="zh-TW" altLang="en-US" sz="2400" dirty="0" smtClean="0">
                <a:latin typeface="+mn-lt"/>
                <a:ea typeface="標楷體" pitchFamily="65" charset="-120"/>
              </a:rPr>
              <a:t> 定址</a:t>
            </a:r>
            <a:r>
              <a:rPr kumimoji="1" lang="zh-TW" altLang="en-US" sz="2400" dirty="0" smtClean="0">
                <a:latin typeface="+mn-lt"/>
                <a:ea typeface="標楷體" pitchFamily="65" charset="-120"/>
                <a:sym typeface="Wingdings" pitchFamily="2" charset="2"/>
              </a:rPr>
              <a:t>：</a:t>
            </a:r>
            <a:endParaRPr kumimoji="1" lang="en-US" altLang="zh-TW" sz="2400" dirty="0" smtClean="0">
              <a:solidFill>
                <a:srgbClr val="FF0000"/>
              </a:solidFill>
              <a:latin typeface="+mn-lt"/>
              <a:ea typeface="標楷體" pitchFamily="65" charset="-120"/>
            </a:endParaRPr>
          </a:p>
          <a:p>
            <a:pPr marL="819150" lvl="1" indent="-361950" eaLnBrk="1" hangingPunct="1"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first, obtain </a:t>
            </a:r>
            <a:r>
              <a:rPr kumimoji="1" lang="el-GR" altLang="zh-TW" sz="2400" i="1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α</a:t>
            </a:r>
            <a:r>
              <a:rPr kumimoji="1" lang="en-US" altLang="zh-TW" sz="240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 + </a:t>
            </a:r>
            <a:r>
              <a:rPr kumimoji="1" lang="en-US" altLang="zh-TW" sz="2400" i="1" dirty="0" err="1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i</a:t>
            </a:r>
            <a:r>
              <a:rPr kumimoji="1" lang="en-US" altLang="zh-TW" sz="240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 * </a:t>
            </a:r>
            <a:r>
              <a:rPr kumimoji="1" lang="en-US" altLang="zh-TW" sz="2400" i="1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u</a:t>
            </a:r>
            <a:r>
              <a:rPr kumimoji="1" lang="en-US" altLang="zh-TW" sz="2400" baseline="-2500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1</a:t>
            </a:r>
            <a:r>
              <a:rPr kumimoji="1" lang="en-US" altLang="zh-TW" sz="240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* </a:t>
            </a:r>
            <a:r>
              <a:rPr kumimoji="1" lang="en-US" altLang="zh-TW" sz="2400" i="1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u</a:t>
            </a:r>
            <a:r>
              <a:rPr kumimoji="1" lang="en-US" altLang="zh-TW" sz="2400" baseline="-2500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2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 as the address of a[</a:t>
            </a:r>
            <a:r>
              <a:rPr kumimoji="1" lang="en-US" altLang="zh-TW" sz="2400" i="1" dirty="0" err="1" smtClean="0">
                <a:latin typeface="+mn-lt"/>
                <a:ea typeface="標楷體" pitchFamily="65" charset="-120"/>
              </a:rPr>
              <a:t>i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][0][0].</a:t>
            </a:r>
            <a:endParaRPr kumimoji="1" lang="en-US" altLang="zh-TW" sz="2400" baseline="-25000" dirty="0" smtClean="0">
              <a:solidFill>
                <a:srgbClr val="FF0000"/>
              </a:solidFill>
              <a:latin typeface="+mn-lt"/>
              <a:ea typeface="標楷體" pitchFamily="65" charset="-120"/>
            </a:endParaRPr>
          </a:p>
          <a:p>
            <a:pPr marL="819150" lvl="1" indent="-361950" eaLnBrk="1" hangingPunct="1"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second, combining with 2-D addressing obtain</a:t>
            </a:r>
            <a:br>
              <a:rPr kumimoji="1" lang="en-US" altLang="zh-TW" sz="2400" dirty="0" smtClean="0">
                <a:latin typeface="+mn-lt"/>
                <a:ea typeface="標楷體" pitchFamily="65" charset="-120"/>
              </a:rPr>
            </a:b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               </a:t>
            </a:r>
            <a:r>
              <a:rPr kumimoji="1" lang="el-GR" altLang="zh-TW" sz="2400" i="1" dirty="0" smtClean="0">
                <a:latin typeface="+mn-lt"/>
                <a:ea typeface="標楷體" pitchFamily="65" charset="-120"/>
              </a:rPr>
              <a:t>α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 + </a:t>
            </a:r>
            <a:r>
              <a:rPr kumimoji="1" lang="en-US" altLang="zh-TW" sz="2400" i="1" dirty="0" err="1" smtClean="0">
                <a:latin typeface="+mn-lt"/>
                <a:ea typeface="標楷體" pitchFamily="65" charset="-120"/>
              </a:rPr>
              <a:t>i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 * </a:t>
            </a:r>
            <a:r>
              <a:rPr kumimoji="1" lang="en-US" altLang="zh-TW" sz="2400" i="1" dirty="0" smtClean="0">
                <a:latin typeface="+mn-lt"/>
                <a:ea typeface="標楷體" pitchFamily="65" charset="-120"/>
              </a:rPr>
              <a:t>u</a:t>
            </a:r>
            <a:r>
              <a:rPr kumimoji="1" lang="en-US" altLang="zh-TW" sz="2400" baseline="-25000" dirty="0" smtClean="0">
                <a:latin typeface="+mn-lt"/>
                <a:ea typeface="標楷體" pitchFamily="65" charset="-120"/>
              </a:rPr>
              <a:t>1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* </a:t>
            </a:r>
            <a:r>
              <a:rPr kumimoji="1" lang="en-US" altLang="zh-TW" sz="2400" i="1" dirty="0" smtClean="0">
                <a:latin typeface="+mn-lt"/>
                <a:ea typeface="標楷體" pitchFamily="65" charset="-120"/>
              </a:rPr>
              <a:t>u</a:t>
            </a:r>
            <a:r>
              <a:rPr kumimoji="1" lang="en-US" altLang="zh-TW" sz="2400" baseline="-25000" dirty="0" smtClean="0">
                <a:latin typeface="+mn-lt"/>
                <a:ea typeface="標楷體" pitchFamily="65" charset="-120"/>
              </a:rPr>
              <a:t>2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 </a:t>
            </a:r>
            <a:r>
              <a:rPr kumimoji="1" lang="en-US" altLang="zh-TW" sz="240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+ </a:t>
            </a:r>
            <a:r>
              <a:rPr kumimoji="1" lang="en-US" altLang="zh-TW" sz="2400" i="1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j</a:t>
            </a:r>
            <a:r>
              <a:rPr kumimoji="1" lang="en-US" altLang="zh-TW" sz="240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 * </a:t>
            </a:r>
            <a:r>
              <a:rPr kumimoji="1" lang="en-US" altLang="zh-TW" sz="2400" i="1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u</a:t>
            </a:r>
            <a:r>
              <a:rPr kumimoji="1" lang="en-US" altLang="zh-TW" sz="2400" baseline="-2500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2 </a:t>
            </a:r>
            <a:r>
              <a:rPr kumimoji="1" lang="en-US" altLang="zh-TW" sz="2400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 + </a:t>
            </a:r>
            <a:r>
              <a:rPr kumimoji="1" lang="en-US" altLang="zh-TW" sz="2400" i="1" dirty="0" smtClean="0">
                <a:solidFill>
                  <a:srgbClr val="FF0000"/>
                </a:solidFill>
                <a:latin typeface="+mn-lt"/>
                <a:ea typeface="標楷體" pitchFamily="65" charset="-120"/>
              </a:rPr>
              <a:t>k</a:t>
            </a:r>
            <a:endParaRPr kumimoji="1"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3663950" y="6248400"/>
            <a:ext cx="2895600" cy="457200"/>
          </a:xfrm>
          <a:noFill/>
        </p:spPr>
        <p:txBody>
          <a:bodyPr/>
          <a:lstStyle/>
          <a:p>
            <a:pPr algn="ctr"/>
            <a:fld id="{64850278-F460-4E59-B048-52E14136E076}" type="slidenum">
              <a:rPr lang="en-US" altLang="zh-TW" smtClean="0">
                <a:solidFill>
                  <a:schemeClr val="tx1"/>
                </a:solidFill>
              </a:rPr>
              <a:pPr algn="ctr"/>
              <a:t>6</a:t>
            </a:fld>
            <a:endParaRPr lang="en-US" altLang="zh-TW" smtClean="0">
              <a:solidFill>
                <a:schemeClr val="tx1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723900" y="609600"/>
            <a:ext cx="7772400" cy="542925"/>
          </a:xfrm>
          <a:noFill/>
        </p:spPr>
        <p:txBody>
          <a:bodyPr/>
          <a:lstStyle/>
          <a:p>
            <a:pPr eaLnBrk="1" hangingPunct="1"/>
            <a:r>
              <a:rPr lang="en-US" altLang="zh-TW" sz="3200" smtClean="0"/>
              <a:t>MALLOC 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9038" y="1454150"/>
            <a:ext cx="6991350" cy="2393950"/>
          </a:xfrm>
          <a:noFill/>
          <a:ln>
            <a:solidFill>
              <a:schemeClr val="bg2"/>
            </a:solidFill>
          </a:ln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TW" smtClean="0"/>
              <a:t>#define MALLOC (p, s) \</a:t>
            </a:r>
            <a:br>
              <a:rPr lang="en-US" altLang="zh-TW" smtClean="0"/>
            </a:br>
            <a:r>
              <a:rPr lang="en-US" altLang="zh-TW" smtClean="0"/>
              <a:t>  if (! ((p) = malloc (s))) {\</a:t>
            </a:r>
            <a:br>
              <a:rPr lang="en-US" altLang="zh-TW" smtClean="0"/>
            </a:br>
            <a:r>
              <a:rPr lang="en-US" altLang="zh-TW" smtClean="0"/>
              <a:t>      fprintf (stderr, “Insufficient memory”); \</a:t>
            </a:r>
            <a:br>
              <a:rPr lang="en-US" altLang="zh-TW" smtClean="0"/>
            </a:br>
            <a:r>
              <a:rPr lang="en-US" altLang="zh-TW" smtClean="0"/>
              <a:t>      exit (EXIT_FAILURE); \</a:t>
            </a:r>
            <a:br>
              <a:rPr lang="en-US" altLang="zh-TW" smtClean="0"/>
            </a:br>
            <a:r>
              <a:rPr lang="en-US" altLang="zh-TW" smtClean="0"/>
              <a:t>  }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1190625" y="4176713"/>
            <a:ext cx="6991350" cy="19383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400"/>
              <a:t>/* int* </a:t>
            </a:r>
            <a:r>
              <a:rPr lang="en-US" altLang="zh-TW" sz="2400">
                <a:solidFill>
                  <a:srgbClr val="FF0000"/>
                </a:solidFill>
              </a:rPr>
              <a:t>pi = (int *) malloc (sizeof (int)) </a:t>
            </a:r>
            <a:r>
              <a:rPr lang="en-US" altLang="zh-TW" sz="2400"/>
              <a:t>*/</a:t>
            </a:r>
            <a:br>
              <a:rPr lang="en-US" altLang="zh-TW" sz="2400"/>
            </a:br>
            <a:r>
              <a:rPr lang="en-US" altLang="zh-TW" sz="2400"/>
              <a:t>MALLOC (pi, sizeof (int));</a:t>
            </a:r>
          </a:p>
          <a:p>
            <a:r>
              <a:rPr lang="en-US" altLang="zh-TW" sz="2400"/>
              <a:t/>
            </a:r>
            <a:br>
              <a:rPr lang="en-US" altLang="zh-TW" sz="2400"/>
            </a:br>
            <a:r>
              <a:rPr lang="en-US" altLang="zh-TW" sz="2400"/>
              <a:t>/* float* </a:t>
            </a:r>
            <a:r>
              <a:rPr lang="en-US" altLang="zh-TW" sz="2400">
                <a:solidFill>
                  <a:srgbClr val="FF0000"/>
                </a:solidFill>
              </a:rPr>
              <a:t>pf= (float *) malloc (sizeof (float)) </a:t>
            </a:r>
            <a:r>
              <a:rPr lang="en-US" altLang="zh-TW" sz="2400"/>
              <a:t>*/ </a:t>
            </a:r>
            <a:br>
              <a:rPr lang="en-US" altLang="zh-TW" sz="2400"/>
            </a:br>
            <a:r>
              <a:rPr lang="en-US" altLang="zh-TW" sz="2400"/>
              <a:t>MALLOC (pf, sizeof (float));</a:t>
            </a:r>
          </a:p>
        </p:txBody>
      </p:sp>
      <p:sp>
        <p:nvSpPr>
          <p:cNvPr id="9222" name="投影片編號版面配置區 2"/>
          <p:cNvSpPr txBox="1">
            <a:spLocks/>
          </p:cNvSpPr>
          <p:nvPr/>
        </p:nvSpPr>
        <p:spPr bwMode="auto">
          <a:xfrm>
            <a:off x="8077200" y="6362700"/>
            <a:ext cx="118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fld id="{82FBD805-1354-4D9E-8429-EE0FB7082148}" type="slidenum">
              <a:rPr lang="en-US" altLang="zh-TW" sz="1400"/>
              <a:pPr algn="ctr" eaLnBrk="1" hangingPunct="1">
                <a:spcBef>
                  <a:spcPct val="50000"/>
                </a:spcBef>
              </a:pPr>
              <a:t>6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B35273-D778-41AF-A9D1-9F18234ECA93}" type="slidenum">
              <a:rPr lang="zh-TW" altLang="en-US" smtClean="0"/>
              <a:pPr>
                <a:defRPr/>
              </a:pPr>
              <a:t>60</a:t>
            </a:fld>
            <a:endParaRPr lang="en-US" altLang="zh-TW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61950" y="357188"/>
            <a:ext cx="8362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3200" b="1" u="sng" dirty="0"/>
              <a:t>Representation of </a:t>
            </a:r>
            <a:r>
              <a:rPr kumimoji="1" lang="en-US" altLang="zh-TW" sz="3200" b="1" u="sng" dirty="0" smtClean="0"/>
              <a:t>n-D Arrays </a:t>
            </a:r>
            <a:r>
              <a:rPr kumimoji="1" lang="en-US" altLang="zh-TW" sz="2000" u="sng" dirty="0" smtClean="0">
                <a:solidFill>
                  <a:srgbClr val="FF0000"/>
                </a:solidFill>
                <a:latin typeface="+mn-lt"/>
                <a:ea typeface="標楷體" pitchFamily="65" charset="-120"/>
                <a:sym typeface="Wingdings" pitchFamily="2" charset="2"/>
              </a:rPr>
              <a:t>(</a:t>
            </a:r>
            <a:r>
              <a:rPr kumimoji="1" lang="en-US" altLang="zh-TW" sz="2000" i="1" u="sng" dirty="0" smtClean="0">
                <a:solidFill>
                  <a:srgbClr val="FF0000"/>
                </a:solidFill>
                <a:latin typeface="+mn-lt"/>
                <a:ea typeface="標楷體" pitchFamily="65" charset="-120"/>
                <a:sym typeface="Wingdings" pitchFamily="2" charset="2"/>
              </a:rPr>
              <a:t>row major order</a:t>
            </a:r>
            <a:r>
              <a:rPr kumimoji="1" lang="en-US" altLang="zh-TW" sz="2000" u="sng" dirty="0" smtClean="0">
                <a:solidFill>
                  <a:srgbClr val="FF0000"/>
                </a:solidFill>
                <a:latin typeface="+mn-lt"/>
                <a:ea typeface="標楷體" pitchFamily="65" charset="-120"/>
                <a:sym typeface="Wingdings" pitchFamily="2" charset="2"/>
              </a:rPr>
              <a:t>)</a:t>
            </a:r>
            <a:endParaRPr kumimoji="1" lang="en-US" altLang="zh-TW" sz="2000" b="1" u="sng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61950" y="1166812"/>
            <a:ext cx="8636000" cy="530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1950" indent="-361950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q"/>
              <a:defRPr/>
            </a:pPr>
            <a:r>
              <a:rPr kumimoji="1" lang="en-US" altLang="zh-TW" sz="2400" dirty="0" smtClean="0"/>
              <a:t>n-D arrays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a[</a:t>
            </a:r>
            <a:r>
              <a:rPr kumimoji="1" lang="en-US" altLang="zh-TW" sz="2400" i="1" dirty="0" smtClean="0">
                <a:latin typeface="+mn-lt"/>
                <a:ea typeface="標楷體" pitchFamily="65" charset="-120"/>
              </a:rPr>
              <a:t>u</a:t>
            </a:r>
            <a:r>
              <a:rPr kumimoji="1" lang="en-US" altLang="zh-TW" sz="2400" baseline="-25000" dirty="0" smtClean="0">
                <a:latin typeface="+mn-lt"/>
                <a:ea typeface="標楷體" pitchFamily="65" charset="-120"/>
              </a:rPr>
              <a:t>0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][</a:t>
            </a:r>
            <a:r>
              <a:rPr kumimoji="1" lang="en-US" altLang="zh-TW" sz="2400" i="1" dirty="0" smtClean="0">
                <a:latin typeface="+mn-lt"/>
                <a:ea typeface="標楷體" pitchFamily="65" charset="-120"/>
              </a:rPr>
              <a:t>u</a:t>
            </a:r>
            <a:r>
              <a:rPr kumimoji="1" lang="en-US" altLang="zh-TW" sz="2400" baseline="-25000" dirty="0" smtClean="0">
                <a:latin typeface="+mn-lt"/>
                <a:ea typeface="標楷體" pitchFamily="65" charset="-120"/>
              </a:rPr>
              <a:t>1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]…[</a:t>
            </a:r>
            <a:r>
              <a:rPr kumimoji="1" lang="en-US" altLang="zh-TW" sz="2400" i="1" dirty="0" smtClean="0">
                <a:latin typeface="+mn-lt"/>
                <a:ea typeface="標楷體" pitchFamily="65" charset="-120"/>
              </a:rPr>
              <a:t>u</a:t>
            </a:r>
            <a:r>
              <a:rPr kumimoji="1" lang="en-US" altLang="zh-TW" sz="2400" baseline="-25000" dirty="0" smtClean="0">
                <a:latin typeface="+mn-lt"/>
                <a:ea typeface="標楷體" pitchFamily="65" charset="-120"/>
              </a:rPr>
              <a:t>n-1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], if </a:t>
            </a:r>
            <a:r>
              <a:rPr kumimoji="1" lang="el-GR" altLang="zh-TW" sz="2400" i="1" dirty="0" smtClean="0">
                <a:latin typeface="+mn-lt"/>
                <a:ea typeface="標楷體" pitchFamily="65" charset="-120"/>
              </a:rPr>
              <a:t>α</a:t>
            </a:r>
            <a:r>
              <a:rPr kumimoji="1" lang="en-US" altLang="zh-TW" sz="2400" i="1" dirty="0" smtClean="0">
                <a:latin typeface="+mn-lt"/>
                <a:ea typeface="標楷體" pitchFamily="65" charset="-120"/>
              </a:rPr>
              <a:t> </a:t>
            </a:r>
            <a:r>
              <a:rPr kumimoji="1" lang="en-US" altLang="zh-TW" sz="2400" dirty="0" smtClean="0">
                <a:latin typeface="+mn-lt"/>
                <a:ea typeface="標楷體" pitchFamily="65" charset="-120"/>
              </a:rPr>
              <a:t>is the address for a[0][0]…[0] </a:t>
            </a:r>
            <a:endParaRPr kumimoji="1" lang="en-US" altLang="zh-TW" sz="2400" dirty="0" smtClean="0"/>
          </a:p>
          <a:p>
            <a:pPr marL="819150" lvl="1" indent="-361950" eaLnBrk="1" hangingPunct="1"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kumimoji="1" lang="en-US" altLang="zh-TW" sz="2000" dirty="0" smtClean="0">
                <a:latin typeface="+mn-lt"/>
                <a:ea typeface="標楷體" pitchFamily="65" charset="-120"/>
              </a:rPr>
              <a:t>The address of </a:t>
            </a:r>
            <a:r>
              <a:rPr kumimoji="1" lang="en-US" altLang="zh-TW" sz="2000" dirty="0" smtClean="0">
                <a:ea typeface="標楷體" pitchFamily="65" charset="-120"/>
              </a:rPr>
              <a:t>a[</a:t>
            </a:r>
            <a:r>
              <a:rPr kumimoji="1" lang="en-US" altLang="zh-TW" sz="2000" i="1" dirty="0" smtClean="0">
                <a:ea typeface="標楷體" pitchFamily="65" charset="-120"/>
              </a:rPr>
              <a:t>i</a:t>
            </a:r>
            <a:r>
              <a:rPr kumimoji="1" lang="en-US" altLang="zh-TW" sz="2000" baseline="-25000" dirty="0" smtClean="0">
                <a:ea typeface="標楷體" pitchFamily="65" charset="-120"/>
              </a:rPr>
              <a:t>0</a:t>
            </a:r>
            <a:r>
              <a:rPr kumimoji="1" lang="en-US" altLang="zh-TW" sz="2000" dirty="0" smtClean="0">
                <a:ea typeface="標楷體" pitchFamily="65" charset="-120"/>
              </a:rPr>
              <a:t>][0]…[0] is </a:t>
            </a:r>
            <a:br>
              <a:rPr kumimoji="1" lang="en-US" altLang="zh-TW" sz="2000" dirty="0" smtClean="0">
                <a:ea typeface="標楷體" pitchFamily="65" charset="-120"/>
              </a:rPr>
            </a:br>
            <a:r>
              <a:rPr kumimoji="1" lang="en-US" altLang="zh-TW" sz="2000" dirty="0" smtClean="0">
                <a:ea typeface="標楷體" pitchFamily="65" charset="-120"/>
              </a:rPr>
              <a:t>                         </a:t>
            </a:r>
            <a:r>
              <a:rPr kumimoji="1" lang="el-GR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α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 +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0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 *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u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1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*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u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2</a:t>
            </a:r>
            <a:r>
              <a:rPr kumimoji="1" lang="en-US" altLang="zh-TW" sz="2000" dirty="0" smtClean="0">
                <a:ea typeface="標楷體" pitchFamily="65" charset="-120"/>
              </a:rPr>
              <a:t> 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* … *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u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n-1</a:t>
            </a:r>
          </a:p>
          <a:p>
            <a:pPr marL="819150" lvl="1" indent="-361950" eaLnBrk="1" hangingPunct="1"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kumimoji="1" lang="en-US" altLang="zh-TW" sz="2000" dirty="0" smtClean="0">
                <a:ea typeface="標楷體" pitchFamily="65" charset="-120"/>
              </a:rPr>
              <a:t>The address of a[</a:t>
            </a:r>
            <a:r>
              <a:rPr kumimoji="1" lang="en-US" altLang="zh-TW" sz="2000" i="1" dirty="0" smtClean="0">
                <a:ea typeface="標楷體" pitchFamily="65" charset="-120"/>
              </a:rPr>
              <a:t>i</a:t>
            </a:r>
            <a:r>
              <a:rPr kumimoji="1" lang="en-US" altLang="zh-TW" sz="2000" baseline="-25000" dirty="0" smtClean="0">
                <a:ea typeface="標楷體" pitchFamily="65" charset="-120"/>
              </a:rPr>
              <a:t>0</a:t>
            </a:r>
            <a:r>
              <a:rPr kumimoji="1" lang="en-US" altLang="zh-TW" sz="2000" dirty="0" smtClean="0">
                <a:ea typeface="標楷體" pitchFamily="65" charset="-120"/>
              </a:rPr>
              <a:t>][</a:t>
            </a:r>
            <a:r>
              <a:rPr kumimoji="1" lang="en-US" altLang="zh-TW" sz="2000" i="1" dirty="0" smtClean="0">
                <a:ea typeface="標楷體" pitchFamily="65" charset="-120"/>
              </a:rPr>
              <a:t>i</a:t>
            </a:r>
            <a:r>
              <a:rPr kumimoji="1" lang="en-US" altLang="zh-TW" sz="2000" baseline="-25000" dirty="0" smtClean="0">
                <a:ea typeface="標楷體" pitchFamily="65" charset="-120"/>
              </a:rPr>
              <a:t>1</a:t>
            </a:r>
            <a:r>
              <a:rPr kumimoji="1" lang="en-US" altLang="zh-TW" sz="2000" dirty="0" smtClean="0">
                <a:ea typeface="標楷體" pitchFamily="65" charset="-120"/>
              </a:rPr>
              <a:t>]…[0] is </a:t>
            </a:r>
            <a:br>
              <a:rPr kumimoji="1" lang="en-US" altLang="zh-TW" sz="2000" dirty="0" smtClean="0">
                <a:ea typeface="標楷體" pitchFamily="65" charset="-120"/>
              </a:rPr>
            </a:br>
            <a:r>
              <a:rPr kumimoji="1" lang="en-US" altLang="zh-TW" sz="2000" dirty="0" smtClean="0">
                <a:ea typeface="標楷體" pitchFamily="65" charset="-120"/>
              </a:rPr>
              <a:t>                         </a:t>
            </a:r>
            <a:r>
              <a:rPr kumimoji="1" lang="el-GR" altLang="zh-TW" sz="2000" i="1" dirty="0" smtClean="0">
                <a:ea typeface="標楷體" pitchFamily="65" charset="-120"/>
              </a:rPr>
              <a:t>α</a:t>
            </a:r>
            <a:r>
              <a:rPr kumimoji="1" lang="en-US" altLang="zh-TW" sz="2000" dirty="0" smtClean="0">
                <a:ea typeface="標楷體" pitchFamily="65" charset="-120"/>
              </a:rPr>
              <a:t> + </a:t>
            </a:r>
            <a:r>
              <a:rPr kumimoji="1" lang="en-US" altLang="zh-TW" sz="2000" i="1" dirty="0" smtClean="0">
                <a:ea typeface="標楷體" pitchFamily="65" charset="-120"/>
              </a:rPr>
              <a:t>i</a:t>
            </a:r>
            <a:r>
              <a:rPr kumimoji="1" lang="en-US" altLang="zh-TW" sz="2000" baseline="-25000" dirty="0" smtClean="0">
                <a:ea typeface="標楷體" pitchFamily="65" charset="-120"/>
              </a:rPr>
              <a:t>0</a:t>
            </a:r>
            <a:r>
              <a:rPr kumimoji="1" lang="en-US" altLang="zh-TW" sz="2000" dirty="0" smtClean="0">
                <a:ea typeface="標楷體" pitchFamily="65" charset="-120"/>
              </a:rPr>
              <a:t> * </a:t>
            </a:r>
            <a:r>
              <a:rPr kumimoji="1" lang="en-US" altLang="zh-TW" sz="2000" i="1" dirty="0" smtClean="0">
                <a:ea typeface="標楷體" pitchFamily="65" charset="-120"/>
              </a:rPr>
              <a:t>u</a:t>
            </a:r>
            <a:r>
              <a:rPr kumimoji="1" lang="en-US" altLang="zh-TW" sz="2000" baseline="-25000" dirty="0" smtClean="0">
                <a:ea typeface="標楷體" pitchFamily="65" charset="-120"/>
              </a:rPr>
              <a:t>1</a:t>
            </a:r>
            <a:r>
              <a:rPr kumimoji="1" lang="en-US" altLang="zh-TW" sz="2000" dirty="0" smtClean="0">
                <a:ea typeface="標楷體" pitchFamily="65" charset="-120"/>
              </a:rPr>
              <a:t>* </a:t>
            </a:r>
            <a:r>
              <a:rPr kumimoji="1" lang="en-US" altLang="zh-TW" sz="2000" i="1" dirty="0" smtClean="0">
                <a:ea typeface="標楷體" pitchFamily="65" charset="-120"/>
              </a:rPr>
              <a:t>u</a:t>
            </a:r>
            <a:r>
              <a:rPr kumimoji="1" lang="en-US" altLang="zh-TW" sz="2000" baseline="-25000" dirty="0" smtClean="0">
                <a:ea typeface="標楷體" pitchFamily="65" charset="-120"/>
              </a:rPr>
              <a:t>2</a:t>
            </a:r>
            <a:r>
              <a:rPr kumimoji="1" lang="en-US" altLang="zh-TW" sz="2000" dirty="0" smtClean="0">
                <a:ea typeface="標楷體" pitchFamily="65" charset="-120"/>
              </a:rPr>
              <a:t> * … * </a:t>
            </a:r>
            <a:r>
              <a:rPr kumimoji="1" lang="en-US" altLang="zh-TW" sz="2000" i="1" dirty="0" smtClean="0">
                <a:ea typeface="標楷體" pitchFamily="65" charset="-120"/>
              </a:rPr>
              <a:t>u</a:t>
            </a:r>
            <a:r>
              <a:rPr kumimoji="1" lang="en-US" altLang="zh-TW" sz="2000" baseline="-25000" dirty="0" smtClean="0">
                <a:ea typeface="標楷體" pitchFamily="65" charset="-120"/>
              </a:rPr>
              <a:t>n-1 </a:t>
            </a:r>
            <a:r>
              <a:rPr kumimoji="1" lang="en-US" altLang="zh-TW" sz="2000" dirty="0" smtClean="0">
                <a:ea typeface="標楷體" pitchFamily="65" charset="-120"/>
              </a:rPr>
              <a:t> </a:t>
            </a:r>
            <a:br>
              <a:rPr kumimoji="1" lang="en-US" altLang="zh-TW" sz="2000" dirty="0" smtClean="0">
                <a:ea typeface="標楷體" pitchFamily="65" charset="-120"/>
              </a:rPr>
            </a:br>
            <a:r>
              <a:rPr kumimoji="1" lang="en-US" altLang="zh-TW" sz="2000" dirty="0" smtClean="0">
                <a:ea typeface="標楷體" pitchFamily="65" charset="-120"/>
              </a:rPr>
              <a:t>                            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+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1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 *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u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2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*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u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3</a:t>
            </a:r>
            <a:r>
              <a:rPr kumimoji="1" lang="en-US" altLang="zh-TW" sz="2000" dirty="0" smtClean="0">
                <a:ea typeface="標楷體" pitchFamily="65" charset="-120"/>
              </a:rPr>
              <a:t> 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* … *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u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n-1</a:t>
            </a:r>
          </a:p>
          <a:p>
            <a:pPr marL="819150" lvl="1" indent="-361950" eaLnBrk="1" hangingPunct="1"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kumimoji="1" lang="en-US" altLang="zh-TW" sz="2000" dirty="0" smtClean="0">
                <a:ea typeface="標楷體" pitchFamily="65" charset="-120"/>
              </a:rPr>
              <a:t>Repeating in this way, the address for a[</a:t>
            </a:r>
            <a:r>
              <a:rPr kumimoji="1" lang="en-US" altLang="zh-TW" sz="2000" i="1" dirty="0" smtClean="0">
                <a:ea typeface="標楷體" pitchFamily="65" charset="-120"/>
              </a:rPr>
              <a:t>i</a:t>
            </a:r>
            <a:r>
              <a:rPr kumimoji="1" lang="en-US" altLang="zh-TW" sz="2000" baseline="-25000" dirty="0" smtClean="0">
                <a:ea typeface="標楷體" pitchFamily="65" charset="-120"/>
              </a:rPr>
              <a:t>0</a:t>
            </a:r>
            <a:r>
              <a:rPr kumimoji="1" lang="en-US" altLang="zh-TW" sz="2000" dirty="0" smtClean="0">
                <a:ea typeface="標楷體" pitchFamily="65" charset="-120"/>
              </a:rPr>
              <a:t>][</a:t>
            </a:r>
            <a:r>
              <a:rPr kumimoji="1" lang="en-US" altLang="zh-TW" sz="2000" i="1" dirty="0" smtClean="0">
                <a:ea typeface="標楷體" pitchFamily="65" charset="-120"/>
              </a:rPr>
              <a:t>i</a:t>
            </a:r>
            <a:r>
              <a:rPr kumimoji="1" lang="en-US" altLang="zh-TW" sz="2000" baseline="-25000" dirty="0" smtClean="0">
                <a:ea typeface="標楷體" pitchFamily="65" charset="-120"/>
              </a:rPr>
              <a:t>1</a:t>
            </a:r>
            <a:r>
              <a:rPr kumimoji="1" lang="en-US" altLang="zh-TW" sz="2000" dirty="0" smtClean="0">
                <a:ea typeface="標楷體" pitchFamily="65" charset="-120"/>
              </a:rPr>
              <a:t>]…[</a:t>
            </a:r>
            <a:r>
              <a:rPr kumimoji="1" lang="en-US" altLang="zh-TW" sz="2000" i="1" dirty="0" smtClean="0">
                <a:ea typeface="標楷體" pitchFamily="65" charset="-120"/>
              </a:rPr>
              <a:t>i</a:t>
            </a:r>
            <a:r>
              <a:rPr kumimoji="1" lang="en-US" altLang="zh-TW" sz="2000" baseline="-25000" dirty="0" smtClean="0">
                <a:ea typeface="標楷體" pitchFamily="65" charset="-120"/>
              </a:rPr>
              <a:t>n-1</a:t>
            </a:r>
            <a:r>
              <a:rPr kumimoji="1" lang="en-US" altLang="zh-TW" sz="2000" dirty="0" smtClean="0">
                <a:ea typeface="標楷體" pitchFamily="65" charset="-120"/>
              </a:rPr>
              <a:t>]  is</a:t>
            </a:r>
            <a:br>
              <a:rPr kumimoji="1" lang="en-US" altLang="zh-TW" sz="2000" dirty="0" smtClean="0">
                <a:ea typeface="標楷體" pitchFamily="65" charset="-120"/>
              </a:rPr>
            </a:br>
            <a:r>
              <a:rPr kumimoji="1" lang="en-US" altLang="zh-TW" sz="2000" dirty="0" smtClean="0">
                <a:ea typeface="標楷體" pitchFamily="65" charset="-120"/>
              </a:rPr>
              <a:t>                         </a:t>
            </a:r>
            <a:r>
              <a:rPr kumimoji="1" lang="el-GR" altLang="zh-TW" sz="2000" i="1" dirty="0" smtClean="0">
                <a:ea typeface="標楷體" pitchFamily="65" charset="-120"/>
              </a:rPr>
              <a:t>α</a:t>
            </a:r>
            <a:r>
              <a:rPr kumimoji="1" lang="en-US" altLang="zh-TW" sz="2000" dirty="0" smtClean="0">
                <a:ea typeface="標楷體" pitchFamily="65" charset="-120"/>
              </a:rPr>
              <a:t> 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+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0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 *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u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1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*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u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2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 * … *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u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n-1 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 </a:t>
            </a:r>
            <a:b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</a:b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                            +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1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 *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u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2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*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u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3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 * … *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u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n-1</a:t>
            </a:r>
            <a:b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</a:b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                            +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2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 *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u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3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*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u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4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 * … *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u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n-1 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 </a:t>
            </a:r>
            <a:b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</a:b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                                …</a:t>
            </a:r>
            <a:b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</a:b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                            +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n-2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 *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u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n-1</a:t>
            </a:r>
            <a:b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</a:b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                            + </a:t>
            </a:r>
            <a:r>
              <a:rPr kumimoji="1" lang="en-US" altLang="zh-TW" sz="2000" i="1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r>
              <a:rPr kumimoji="1" lang="en-US" altLang="zh-TW" sz="2000" baseline="-25000" dirty="0" smtClean="0">
                <a:solidFill>
                  <a:srgbClr val="FF0000"/>
                </a:solidFill>
                <a:ea typeface="標楷體" pitchFamily="65" charset="-120"/>
              </a:rPr>
              <a:t>n-1</a:t>
            </a:r>
            <a:r>
              <a:rPr kumimoji="1" lang="en-US" altLang="zh-TW" sz="2000" dirty="0" smtClean="0">
                <a:solidFill>
                  <a:srgbClr val="FF0000"/>
                </a:solidFill>
                <a:ea typeface="標楷體" pitchFamily="65" charset="-120"/>
              </a:rPr>
              <a:t> </a:t>
            </a:r>
            <a:r>
              <a:rPr kumimoji="1" lang="en-US" altLang="zh-TW" sz="2000" dirty="0" smtClean="0">
                <a:ea typeface="標楷體" pitchFamily="65" charset="-120"/>
              </a:rPr>
              <a:t/>
            </a:r>
            <a:br>
              <a:rPr kumimoji="1" lang="en-US" altLang="zh-TW" sz="2000" dirty="0" smtClean="0">
                <a:ea typeface="標楷體" pitchFamily="65" charset="-120"/>
              </a:rPr>
            </a:br>
            <a:r>
              <a:rPr kumimoji="1" lang="en-US" altLang="zh-TW" sz="2000" dirty="0" smtClean="0">
                <a:ea typeface="標楷體" pitchFamily="65" charset="-120"/>
              </a:rPr>
              <a:t/>
            </a:r>
            <a:br>
              <a:rPr kumimoji="1" lang="en-US" altLang="zh-TW" sz="2000" dirty="0" smtClean="0">
                <a:ea typeface="標楷體" pitchFamily="65" charset="-120"/>
              </a:rPr>
            </a:br>
            <a:r>
              <a:rPr kumimoji="1" lang="en-US" altLang="zh-TW" sz="2000" dirty="0" smtClean="0">
                <a:ea typeface="標楷體" pitchFamily="65" charset="-120"/>
              </a:rPr>
              <a:t/>
            </a:r>
            <a:br>
              <a:rPr kumimoji="1" lang="en-US" altLang="zh-TW" sz="2000" dirty="0" smtClean="0">
                <a:ea typeface="標楷體" pitchFamily="65" charset="-120"/>
              </a:rPr>
            </a:br>
            <a:endParaRPr kumimoji="1" lang="en-US" altLang="zh-TW" sz="2000" dirty="0" smtClean="0">
              <a:latin typeface="+mn-lt"/>
              <a:ea typeface="標楷體" pitchFamily="65" charset="-120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1719615" y="5484031"/>
          <a:ext cx="5277799" cy="99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9" name="Equation" r:id="rId3" imgW="4216320" imgH="787320" progId="Equation.3">
                  <p:embed/>
                </p:oleObj>
              </mc:Choice>
              <mc:Fallback>
                <p:oleObj name="Equation" r:id="rId3" imgW="4216320" imgH="787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615" y="5484031"/>
                        <a:ext cx="5277799" cy="9919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向右箭號 6"/>
          <p:cNvSpPr/>
          <p:nvPr/>
        </p:nvSpPr>
        <p:spPr bwMode="auto">
          <a:xfrm>
            <a:off x="1078176" y="5841241"/>
            <a:ext cx="504967" cy="338919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7281" y="762708"/>
            <a:ext cx="8374673" cy="792163"/>
          </a:xfrm>
        </p:spPr>
        <p:txBody>
          <a:bodyPr/>
          <a:lstStyle/>
          <a:p>
            <a:pPr marL="627063" indent="-627063">
              <a:buFont typeface="Wingdings" pitchFamily="2" charset="2"/>
              <a:buNone/>
              <a:defRPr/>
            </a:pPr>
            <a:r>
              <a:rPr lang="en-US" altLang="zh-TW" dirty="0" smtClean="0"/>
              <a:t>Ex1. One dimension array a, the address of a[5] is 1232, where is the  address of a[23]?</a:t>
            </a:r>
            <a:endParaRPr lang="zh-TW" altLang="zh-TW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TW" dirty="0" smtClean="0"/>
              <a:t>  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F5523-0203-409E-B3E4-59BA1D0A29F1}" type="slidenum">
              <a:rPr lang="en-US" altLang="ja-JP" smtClean="0"/>
              <a:pPr>
                <a:defRPr/>
              </a:pPr>
              <a:t>61</a:t>
            </a:fld>
            <a:endParaRPr lang="en-US" altLang="ja-JP"/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08354" y="1563733"/>
            <a:ext cx="651363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Sol</a:t>
            </a:r>
            <a:r>
              <a:rPr lang="zh-TW" altLang="en-US" sz="2000" dirty="0">
                <a:solidFill>
                  <a:srgbClr val="FF0000"/>
                </a:solidFill>
              </a:rPr>
              <a:t>：</a:t>
            </a:r>
            <a:r>
              <a:rPr lang="en-US" altLang="zh-TW" sz="2000" dirty="0">
                <a:solidFill>
                  <a:srgbClr val="002060"/>
                </a:solidFill>
              </a:rPr>
              <a:t>The address of a[</a:t>
            </a:r>
            <a:r>
              <a:rPr lang="en-US" altLang="zh-TW" sz="2000" dirty="0" err="1">
                <a:solidFill>
                  <a:srgbClr val="002060"/>
                </a:solidFill>
              </a:rPr>
              <a:t>i</a:t>
            </a:r>
            <a:r>
              <a:rPr lang="en-US" altLang="zh-TW" sz="2000" dirty="0">
                <a:solidFill>
                  <a:srgbClr val="002060"/>
                </a:solidFill>
              </a:rPr>
              <a:t>] is </a:t>
            </a:r>
            <a:r>
              <a:rPr lang="zh-TW" altLang="zh-TW" sz="2000" dirty="0">
                <a:solidFill>
                  <a:srgbClr val="002060"/>
                </a:solidFill>
              </a:rPr>
              <a:t>α</a:t>
            </a:r>
            <a:r>
              <a:rPr lang="en-US" altLang="zh-TW" sz="2000" dirty="0">
                <a:solidFill>
                  <a:srgbClr val="002060"/>
                </a:solidFill>
              </a:rPr>
              <a:t> + </a:t>
            </a:r>
            <a:r>
              <a:rPr lang="en-US" altLang="zh-TW" sz="2000" dirty="0" err="1">
                <a:solidFill>
                  <a:srgbClr val="002060"/>
                </a:solidFill>
              </a:rPr>
              <a:t>i</a:t>
            </a:r>
            <a:r>
              <a:rPr lang="en-US" altLang="zh-TW" sz="2000" dirty="0">
                <a:solidFill>
                  <a:srgbClr val="002060"/>
                </a:solidFill>
              </a:rPr>
              <a:t>, when a[0] at </a:t>
            </a:r>
            <a:r>
              <a:rPr lang="zh-TW" altLang="zh-TW" sz="2000" dirty="0">
                <a:solidFill>
                  <a:srgbClr val="002060"/>
                </a:solidFill>
              </a:rPr>
              <a:t>α</a:t>
            </a:r>
          </a:p>
          <a:p>
            <a:r>
              <a:rPr lang="en-US" altLang="zh-TW" sz="2000" dirty="0">
                <a:solidFill>
                  <a:srgbClr val="002060"/>
                </a:solidFill>
              </a:rPr>
              <a:t>          </a:t>
            </a:r>
            <a:r>
              <a:rPr lang="zh-TW" altLang="zh-TW" sz="2000" dirty="0">
                <a:solidFill>
                  <a:srgbClr val="002060"/>
                </a:solidFill>
              </a:rPr>
              <a:t>∵</a:t>
            </a:r>
            <a:r>
              <a:rPr lang="en-US" altLang="zh-TW" sz="2000" dirty="0">
                <a:solidFill>
                  <a:srgbClr val="002060"/>
                </a:solidFill>
              </a:rPr>
              <a:t> a[5] at 1232 =&gt;</a:t>
            </a:r>
            <a:r>
              <a:rPr lang="zh-TW" altLang="zh-TW" sz="2000" dirty="0">
                <a:solidFill>
                  <a:srgbClr val="002060"/>
                </a:solidFill>
              </a:rPr>
              <a:t>α</a:t>
            </a:r>
            <a:r>
              <a:rPr lang="en-US" altLang="zh-TW" sz="2000" dirty="0">
                <a:solidFill>
                  <a:srgbClr val="002060"/>
                </a:solidFill>
              </a:rPr>
              <a:t>+ 5 = 1232 =&gt; </a:t>
            </a:r>
            <a:r>
              <a:rPr lang="zh-TW" altLang="zh-TW" sz="2000" dirty="0">
                <a:solidFill>
                  <a:srgbClr val="002060"/>
                </a:solidFill>
              </a:rPr>
              <a:t>α</a:t>
            </a:r>
            <a:r>
              <a:rPr lang="en-US" altLang="zh-TW" sz="2000" dirty="0">
                <a:solidFill>
                  <a:srgbClr val="002060"/>
                </a:solidFill>
              </a:rPr>
              <a:t>= 1227</a:t>
            </a:r>
            <a:endParaRPr lang="zh-TW" altLang="zh-TW" sz="2000" dirty="0">
              <a:solidFill>
                <a:srgbClr val="002060"/>
              </a:solidFill>
            </a:endParaRPr>
          </a:p>
          <a:p>
            <a:r>
              <a:rPr lang="en-US" altLang="zh-TW" sz="2000" dirty="0">
                <a:solidFill>
                  <a:srgbClr val="002060"/>
                </a:solidFill>
              </a:rPr>
              <a:t>          </a:t>
            </a:r>
            <a:r>
              <a:rPr lang="zh-TW" altLang="zh-TW" sz="2000" dirty="0">
                <a:solidFill>
                  <a:srgbClr val="002060"/>
                </a:solidFill>
              </a:rPr>
              <a:t>∴</a:t>
            </a:r>
            <a:r>
              <a:rPr lang="en-US" altLang="zh-TW" sz="2000" dirty="0">
                <a:solidFill>
                  <a:srgbClr val="002060"/>
                </a:solidFill>
              </a:rPr>
              <a:t> a[23] at </a:t>
            </a:r>
            <a:r>
              <a:rPr lang="zh-TW" altLang="zh-TW" sz="2000" dirty="0">
                <a:solidFill>
                  <a:srgbClr val="002060"/>
                </a:solidFill>
              </a:rPr>
              <a:t>α</a:t>
            </a:r>
            <a:r>
              <a:rPr lang="en-US" altLang="zh-TW" sz="2000" dirty="0">
                <a:solidFill>
                  <a:srgbClr val="002060"/>
                </a:solidFill>
              </a:rPr>
              <a:t>+ 23 =&gt; 1227+ 23 =&gt; 1250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583224" y="3071106"/>
            <a:ext cx="8302869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0713" indent="-620713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TW" sz="2400" kern="0" dirty="0">
                <a:latin typeface="+mn-lt"/>
                <a:ea typeface="標楷體" panose="03000509000000000000" pitchFamily="65" charset="-120"/>
              </a:rPr>
              <a:t>Ex2. 2-D array a, a[2][3]</a:t>
            </a:r>
            <a:r>
              <a:rPr lang="zh-TW" altLang="zh-TW" sz="2400" kern="0" dirty="0">
                <a:latin typeface="+mn-lt"/>
                <a:ea typeface="標楷體" panose="03000509000000000000" pitchFamily="65" charset="-120"/>
              </a:rPr>
              <a:t>的位址為</a:t>
            </a:r>
            <a:r>
              <a:rPr lang="en-US" altLang="zh-TW" sz="2400" kern="0" dirty="0">
                <a:latin typeface="+mn-lt"/>
                <a:ea typeface="標楷體" panose="03000509000000000000" pitchFamily="65" charset="-120"/>
              </a:rPr>
              <a:t>1756, </a:t>
            </a:r>
            <a:r>
              <a:rPr lang="zh-TW" altLang="zh-TW" sz="2400" kern="0" dirty="0">
                <a:latin typeface="+mn-lt"/>
                <a:ea typeface="標楷體" panose="03000509000000000000" pitchFamily="65" charset="-120"/>
              </a:rPr>
              <a:t>且</a:t>
            </a:r>
            <a:r>
              <a:rPr lang="en-US" altLang="zh-TW" sz="2400" kern="0" dirty="0">
                <a:latin typeface="+mn-lt"/>
                <a:ea typeface="標楷體" panose="03000509000000000000" pitchFamily="65" charset="-120"/>
              </a:rPr>
              <a:t>a[3][3]</a:t>
            </a:r>
            <a:r>
              <a:rPr lang="zh-TW" altLang="zh-TW" sz="2400" kern="0" dirty="0">
                <a:latin typeface="+mn-lt"/>
                <a:ea typeface="標楷體" panose="03000509000000000000" pitchFamily="65" charset="-120"/>
              </a:rPr>
              <a:t>的位址為</a:t>
            </a:r>
            <a:r>
              <a:rPr lang="en-US" altLang="zh-TW" sz="2400" kern="0" dirty="0">
                <a:latin typeface="+mn-lt"/>
                <a:ea typeface="標楷體" panose="03000509000000000000" pitchFamily="65" charset="-120"/>
              </a:rPr>
              <a:t>1760, </a:t>
            </a:r>
            <a:r>
              <a:rPr lang="zh-TW" altLang="zh-TW" sz="2400" kern="0" dirty="0">
                <a:latin typeface="+mn-lt"/>
                <a:ea typeface="標楷體" panose="03000509000000000000" pitchFamily="65" charset="-120"/>
              </a:rPr>
              <a:t>則</a:t>
            </a:r>
            <a:r>
              <a:rPr lang="en-US" altLang="zh-TW" sz="2400" kern="0" dirty="0">
                <a:latin typeface="+mn-lt"/>
                <a:ea typeface="標楷體" panose="03000509000000000000" pitchFamily="65" charset="-120"/>
              </a:rPr>
              <a:t>a[5][1]</a:t>
            </a:r>
            <a:r>
              <a:rPr lang="zh-TW" altLang="zh-TW" sz="2400" kern="0" dirty="0">
                <a:latin typeface="+mn-lt"/>
                <a:ea typeface="標楷體" panose="03000509000000000000" pitchFamily="65" charset="-120"/>
              </a:rPr>
              <a:t>在何處？</a:t>
            </a:r>
          </a:p>
          <a:p>
            <a:pPr marL="609600" indent="-609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+mn-lt"/>
                <a:ea typeface="標楷體" panose="03000509000000000000" pitchFamily="65" charset="-120"/>
              </a:rPr>
              <a:t>    </a:t>
            </a:r>
            <a:endParaRPr lang="zh-TW" altLang="en-US" sz="2400" kern="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760648" y="3945156"/>
            <a:ext cx="8302869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8775" indent="-358775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TW" sz="2000" kern="0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Sol</a:t>
            </a:r>
            <a:r>
              <a:rPr lang="zh-TW" altLang="en-US" sz="2000" kern="0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：</a:t>
            </a:r>
            <a:r>
              <a:rPr lang="zh-TW" altLang="zh-TW" sz="2000" b="1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假設</a:t>
            </a:r>
            <a:r>
              <a:rPr lang="en-US" altLang="zh-TW" sz="2000" b="1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 a </a:t>
            </a:r>
            <a:r>
              <a:rPr lang="zh-TW" altLang="zh-TW" sz="2000" b="1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為</a:t>
            </a:r>
            <a:r>
              <a:rPr lang="en-US" altLang="zh-TW" sz="2000" b="1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 m*n </a:t>
            </a:r>
            <a:r>
              <a:rPr lang="zh-TW" altLang="zh-TW" sz="2000" b="1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的</a:t>
            </a:r>
            <a:r>
              <a:rPr lang="en-US" altLang="zh-TW" sz="2000" b="1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 2-D array</a:t>
            </a:r>
            <a:endParaRPr lang="zh-TW" altLang="zh-TW" sz="2000" kern="0" dirty="0">
              <a:solidFill>
                <a:srgbClr val="002060"/>
              </a:solidFill>
              <a:latin typeface="+mn-lt"/>
              <a:ea typeface="標楷體" panose="03000509000000000000" pitchFamily="65" charset="-120"/>
            </a:endParaRPr>
          </a:p>
          <a:p>
            <a:pPr marL="609600" indent="-609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	</a:t>
            </a:r>
            <a:r>
              <a:rPr lang="zh-TW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∵</a:t>
            </a:r>
            <a:r>
              <a:rPr lang="en-US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 1760 – 1756 = 4  </a:t>
            </a:r>
            <a:br>
              <a:rPr lang="en-US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</a:br>
            <a:r>
              <a:rPr lang="zh-TW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∴ </a:t>
            </a:r>
            <a:r>
              <a:rPr lang="en-US" altLang="zh-TW" sz="2000" b="1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a</a:t>
            </a:r>
            <a:r>
              <a:rPr lang="zh-TW" altLang="zh-TW" sz="2000" b="1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為</a:t>
            </a:r>
            <a:r>
              <a:rPr lang="en-US" altLang="zh-TW" sz="2000" b="1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row major order,  a[</a:t>
            </a:r>
            <a:r>
              <a:rPr lang="en-US" altLang="zh-TW" sz="2000" b="1" kern="0" dirty="0" err="1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i</a:t>
            </a:r>
            <a:r>
              <a:rPr lang="en-US" altLang="zh-TW" sz="2000" b="1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][j]</a:t>
            </a:r>
            <a:r>
              <a:rPr lang="zh-TW" altLang="zh-TW" sz="2000" b="1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的位址為α</a:t>
            </a:r>
            <a:r>
              <a:rPr lang="en-US" altLang="zh-TW" sz="2000" b="1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+ </a:t>
            </a:r>
            <a:r>
              <a:rPr lang="en-US" altLang="zh-TW" sz="2000" b="1" kern="0" dirty="0" err="1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i</a:t>
            </a:r>
            <a:r>
              <a:rPr lang="en-US" altLang="zh-TW" sz="2000" b="1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 * n + j</a:t>
            </a:r>
            <a:endParaRPr lang="zh-TW" altLang="zh-TW" sz="2000" kern="0" dirty="0">
              <a:solidFill>
                <a:srgbClr val="002060"/>
              </a:solidFill>
              <a:latin typeface="+mn-lt"/>
              <a:ea typeface="標楷體" panose="03000509000000000000" pitchFamily="65" charset="-120"/>
            </a:endParaRPr>
          </a:p>
          <a:p>
            <a:pPr marL="609600" indent="-609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	</a:t>
            </a:r>
            <a:r>
              <a:rPr lang="zh-TW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∵</a:t>
            </a:r>
            <a:r>
              <a:rPr lang="en-US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 a[2][3]</a:t>
            </a:r>
            <a:r>
              <a:rPr lang="zh-TW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在α</a:t>
            </a:r>
            <a:r>
              <a:rPr lang="en-US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+ 2 * n + 3 = 1756  ..... (1)</a:t>
            </a:r>
            <a:endParaRPr lang="zh-TW" altLang="zh-TW" sz="2000" kern="0" dirty="0">
              <a:solidFill>
                <a:srgbClr val="002060"/>
              </a:solidFill>
              <a:latin typeface="+mn-lt"/>
              <a:ea typeface="標楷體" panose="03000509000000000000" pitchFamily="65" charset="-120"/>
            </a:endParaRPr>
          </a:p>
          <a:p>
            <a:pPr marL="609600" indent="-609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	     a[3][3]</a:t>
            </a:r>
            <a:r>
              <a:rPr lang="zh-TW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在α</a:t>
            </a:r>
            <a:r>
              <a:rPr lang="en-US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+ 3 * n + 3 = 1760  ..... (2)</a:t>
            </a:r>
            <a:endParaRPr lang="zh-TW" altLang="zh-TW" sz="2000" kern="0" dirty="0">
              <a:solidFill>
                <a:srgbClr val="002060"/>
              </a:solidFill>
              <a:latin typeface="+mn-lt"/>
              <a:ea typeface="標楷體" panose="03000509000000000000" pitchFamily="65" charset="-120"/>
            </a:endParaRPr>
          </a:p>
          <a:p>
            <a:pPr marL="609600" indent="-609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	     (2) – (1) </a:t>
            </a:r>
            <a:r>
              <a:rPr lang="zh-TW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得</a:t>
            </a:r>
            <a:r>
              <a:rPr lang="en-US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 n = 4, </a:t>
            </a:r>
            <a:r>
              <a:rPr lang="zh-TW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代入</a:t>
            </a:r>
            <a:r>
              <a:rPr lang="en-US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(1)</a:t>
            </a:r>
            <a:r>
              <a:rPr lang="zh-TW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得α</a:t>
            </a:r>
            <a:r>
              <a:rPr lang="en-US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= 1745 </a:t>
            </a:r>
            <a:endParaRPr lang="zh-TW" altLang="zh-TW" sz="2000" kern="0" dirty="0">
              <a:solidFill>
                <a:srgbClr val="002060"/>
              </a:solidFill>
              <a:latin typeface="+mn-lt"/>
              <a:ea typeface="標楷體" panose="03000509000000000000" pitchFamily="65" charset="-120"/>
            </a:endParaRPr>
          </a:p>
          <a:p>
            <a:pPr marL="609600" indent="-609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	</a:t>
            </a:r>
            <a:r>
              <a:rPr lang="zh-TW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∴</a:t>
            </a:r>
            <a:r>
              <a:rPr lang="en-US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 a[5][1]</a:t>
            </a:r>
            <a:r>
              <a:rPr lang="zh-TW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的位址為</a:t>
            </a:r>
            <a:r>
              <a:rPr lang="en-US" altLang="zh-TW" sz="2000" kern="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1745 + 5 * 4 + 1 = 1766</a:t>
            </a:r>
            <a:endParaRPr lang="zh-TW" altLang="en-US" sz="2000" kern="0" dirty="0">
              <a:solidFill>
                <a:srgbClr val="002060"/>
              </a:solidFill>
              <a:latin typeface="+mn-lt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517281" y="981076"/>
            <a:ext cx="8374673" cy="792163"/>
          </a:xfrm>
        </p:spPr>
        <p:txBody>
          <a:bodyPr/>
          <a:lstStyle/>
          <a:p>
            <a:pPr marL="627063" indent="-627063">
              <a:buFont typeface="Wingdings" pitchFamily="2" charset="2"/>
              <a:buNone/>
            </a:pPr>
            <a:r>
              <a:rPr lang="en-US" altLang="zh-TW" dirty="0" smtClean="0"/>
              <a:t>Ex3. 2-D array a, a[0][0]</a:t>
            </a:r>
            <a:r>
              <a:rPr lang="zh-TW" altLang="zh-TW" dirty="0" smtClean="0"/>
              <a:t>在</a:t>
            </a:r>
            <a:r>
              <a:rPr lang="en-US" altLang="zh-TW" dirty="0" smtClean="0"/>
              <a:t>240, a[3][2]</a:t>
            </a:r>
            <a:r>
              <a:rPr lang="zh-TW" altLang="zh-TW" dirty="0" smtClean="0"/>
              <a:t>在</a:t>
            </a:r>
            <a:r>
              <a:rPr lang="en-US" altLang="zh-TW" dirty="0" smtClean="0"/>
              <a:t>255, </a:t>
            </a:r>
            <a:r>
              <a:rPr lang="zh-TW" altLang="zh-TW" dirty="0" smtClean="0"/>
              <a:t>且</a:t>
            </a:r>
            <a:r>
              <a:rPr lang="en-US" altLang="zh-TW" dirty="0" smtClean="0"/>
              <a:t>a[1][1]</a:t>
            </a:r>
            <a:r>
              <a:rPr lang="zh-TW" altLang="zh-TW" dirty="0" smtClean="0"/>
              <a:t>在</a:t>
            </a:r>
            <a:r>
              <a:rPr lang="en-US" altLang="zh-TW" dirty="0" smtClean="0"/>
              <a:t>247, </a:t>
            </a:r>
            <a:br>
              <a:rPr lang="en-US" altLang="zh-TW" dirty="0" smtClean="0"/>
            </a:br>
            <a:r>
              <a:rPr lang="zh-TW" altLang="zh-TW" dirty="0" smtClean="0"/>
              <a:t>則</a:t>
            </a:r>
            <a:r>
              <a:rPr lang="en-US" altLang="zh-TW" dirty="0" smtClean="0"/>
              <a:t>a[5][3]</a:t>
            </a:r>
            <a:r>
              <a:rPr lang="zh-TW" altLang="zh-TW" dirty="0" smtClean="0"/>
              <a:t>在何處？</a:t>
            </a:r>
            <a:r>
              <a:rPr lang="en-US" altLang="zh-TW" dirty="0" smtClean="0"/>
              <a:t>    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29F2D-B045-424C-BFD2-4B153A600475}" type="slidenum">
              <a:rPr lang="en-US" altLang="ja-JP" smtClean="0"/>
              <a:pPr>
                <a:defRPr/>
              </a:pPr>
              <a:t>62</a:t>
            </a:fld>
            <a:endParaRPr lang="en-US" altLang="ja-JP"/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22001" y="1934833"/>
            <a:ext cx="817538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Sol</a:t>
            </a:r>
            <a:r>
              <a:rPr lang="zh-TW" altLang="en-US" sz="2000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：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假設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 a 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為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 m*n 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的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2-D array, a[0][0]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在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240</a:t>
            </a:r>
            <a:endParaRPr lang="zh-TW" altLang="zh-TW" sz="2000" dirty="0">
              <a:latin typeface="+mn-lt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          (</a:t>
            </a:r>
            <a:r>
              <a:rPr lang="en-US" altLang="zh-TW" sz="2000" dirty="0" err="1">
                <a:latin typeface="+mn-lt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) </a:t>
            </a:r>
            <a:r>
              <a:rPr lang="zh-TW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若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 a </a:t>
            </a:r>
            <a:r>
              <a:rPr lang="zh-TW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為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 row-major order</a:t>
            </a:r>
            <a:r>
              <a:rPr lang="zh-TW" altLang="en-US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：</a:t>
            </a:r>
            <a:r>
              <a:rPr lang="zh-TW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則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a[</a:t>
            </a:r>
            <a:r>
              <a:rPr lang="en-US" altLang="zh-TW" sz="2000" b="1" dirty="0" err="1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][j]</a:t>
            </a:r>
            <a:r>
              <a:rPr lang="zh-TW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在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 240 + </a:t>
            </a:r>
            <a:r>
              <a:rPr lang="en-US" altLang="zh-TW" sz="2000" b="1" dirty="0" err="1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 * n + j</a:t>
            </a:r>
            <a:endParaRPr lang="zh-TW" altLang="zh-TW" sz="2000" b="1" dirty="0">
              <a:solidFill>
                <a:srgbClr val="FF0000"/>
              </a:solidFill>
              <a:latin typeface="+mn-lt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	   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∵ 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a[3][2]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在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255 = 240 + 3 * n + 2,  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得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n = 13/3(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非整數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), </a:t>
            </a:r>
            <a:r>
              <a:rPr lang="zh-TW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矛盾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         (ii) </a:t>
            </a:r>
            <a:r>
              <a:rPr lang="zh-TW" altLang="zh-TW" sz="2000" b="1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若</a:t>
            </a:r>
            <a:r>
              <a:rPr lang="en-US" altLang="zh-TW" sz="2000" b="1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 a </a:t>
            </a:r>
            <a:r>
              <a:rPr lang="zh-TW" altLang="zh-TW" sz="2000" b="1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為</a:t>
            </a:r>
            <a:r>
              <a:rPr lang="en-US" altLang="zh-TW" sz="2000" b="1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column-major order</a:t>
            </a:r>
            <a:r>
              <a:rPr lang="zh-TW" altLang="en-US" sz="2000" b="1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：</a:t>
            </a:r>
            <a:r>
              <a:rPr lang="zh-TW" altLang="zh-TW" sz="2000" b="1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則</a:t>
            </a:r>
            <a:r>
              <a:rPr lang="en-US" altLang="zh-TW" sz="2000" b="1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a[</a:t>
            </a:r>
            <a:r>
              <a:rPr lang="en-US" altLang="zh-TW" sz="2000" b="1" dirty="0" err="1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i</a:t>
            </a:r>
            <a:r>
              <a:rPr lang="en-US" altLang="zh-TW" sz="2000" b="1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][j]</a:t>
            </a:r>
            <a:r>
              <a:rPr lang="zh-TW" altLang="zh-TW" sz="2000" b="1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在</a:t>
            </a:r>
            <a:r>
              <a:rPr lang="en-US" altLang="zh-TW" sz="2000" b="1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 240 + j * m + </a:t>
            </a:r>
            <a:r>
              <a:rPr lang="en-US" altLang="zh-TW" sz="2000" b="1" dirty="0" err="1">
                <a:solidFill>
                  <a:srgbClr val="002060"/>
                </a:solidFill>
                <a:latin typeface="+mn-lt"/>
                <a:ea typeface="標楷體" panose="03000509000000000000" pitchFamily="65" charset="-120"/>
              </a:rPr>
              <a:t>i</a:t>
            </a:r>
            <a:endParaRPr lang="zh-TW" altLang="zh-TW" sz="2000" b="1" dirty="0">
              <a:solidFill>
                <a:srgbClr val="002060"/>
              </a:solidFill>
              <a:latin typeface="+mn-lt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	    a[3][2]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在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255 = 240 + 2 * m + 3, 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∴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 m = 6</a:t>
            </a:r>
            <a:endParaRPr lang="zh-TW" altLang="zh-TW" sz="2000" dirty="0">
              <a:latin typeface="+mn-lt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	    a[1][1]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在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247 = 240 + m + 1,  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∴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 m = 6</a:t>
            </a:r>
            <a:endParaRPr lang="zh-TW" altLang="zh-TW" sz="2000" dirty="0">
              <a:latin typeface="+mn-lt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	 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  </a:t>
            </a:r>
            <a:r>
              <a:rPr lang="zh-TW" altLang="zh-TW" sz="2000" dirty="0" smtClean="0">
                <a:latin typeface="+mn-lt"/>
                <a:ea typeface="標楷體" panose="03000509000000000000" pitchFamily="65" charset="-120"/>
              </a:rPr>
              <a:t>∴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a[5][3]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在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240 + 3 * 6 + 5 = 263</a:t>
            </a:r>
            <a:endParaRPr lang="zh-TW" altLang="zh-TW" sz="2000" dirty="0">
              <a:latin typeface="+mn-lt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476337" y="1052513"/>
            <a:ext cx="8626719" cy="407797"/>
          </a:xfrm>
        </p:spPr>
        <p:txBody>
          <a:bodyPr/>
          <a:lstStyle/>
          <a:p>
            <a:pPr marL="719138" indent="-719138">
              <a:buFont typeface="Wingdings" pitchFamily="2" charset="2"/>
              <a:buNone/>
            </a:pPr>
            <a:r>
              <a:rPr lang="en-US" altLang="zh-TW" dirty="0" smtClean="0"/>
              <a:t>Ex4. 2-D array a, a[5][4]</a:t>
            </a:r>
            <a:r>
              <a:rPr lang="zh-TW" altLang="zh-TW" dirty="0" smtClean="0"/>
              <a:t>在</a:t>
            </a:r>
            <a:r>
              <a:rPr lang="en-US" altLang="zh-TW" dirty="0" smtClean="0"/>
              <a:t>160, </a:t>
            </a:r>
            <a:r>
              <a:rPr lang="zh-TW" altLang="zh-TW" dirty="0" smtClean="0"/>
              <a:t>且</a:t>
            </a:r>
            <a:r>
              <a:rPr lang="en-US" altLang="zh-TW" dirty="0" smtClean="0"/>
              <a:t>a[3][1]</a:t>
            </a:r>
            <a:r>
              <a:rPr lang="zh-TW" altLang="zh-TW" dirty="0" smtClean="0"/>
              <a:t>在</a:t>
            </a:r>
            <a:r>
              <a:rPr lang="en-US" altLang="zh-TW" dirty="0" smtClean="0"/>
              <a:t>145, </a:t>
            </a:r>
            <a:r>
              <a:rPr lang="zh-TW" altLang="zh-TW" dirty="0" smtClean="0"/>
              <a:t>則</a:t>
            </a:r>
            <a:r>
              <a:rPr lang="en-US" altLang="zh-TW" dirty="0" smtClean="0"/>
              <a:t>a[6][2]</a:t>
            </a:r>
            <a:r>
              <a:rPr lang="zh-TW" altLang="zh-TW" dirty="0" smtClean="0"/>
              <a:t>在何處？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A9CE1F-B776-407C-AB2C-DBC8D04D865E}" type="slidenum">
              <a:rPr lang="en-US" altLang="ja-JP" smtClean="0"/>
              <a:pPr>
                <a:defRPr/>
              </a:pPr>
              <a:t>63</a:t>
            </a:fld>
            <a:endParaRPr lang="en-US" altLang="ja-JP"/>
          </a:p>
        </p:txBody>
      </p:sp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790241" y="1615127"/>
            <a:ext cx="8175380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Sol</a:t>
            </a:r>
            <a:r>
              <a:rPr lang="zh-TW" altLang="en-US" sz="2000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：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假設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 a 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為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 m*n 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的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2-D array</a:t>
            </a:r>
            <a:endParaRPr lang="zh-TW" altLang="zh-TW" sz="2000" dirty="0">
              <a:latin typeface="+mn-lt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b="1" dirty="0">
                <a:latin typeface="+mn-lt"/>
                <a:ea typeface="標楷體" panose="03000509000000000000" pitchFamily="65" charset="-120"/>
              </a:rPr>
              <a:t>         </a:t>
            </a:r>
            <a:r>
              <a:rPr lang="zh-TW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若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a</a:t>
            </a:r>
            <a:r>
              <a:rPr lang="zh-TW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為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row-major order</a:t>
            </a:r>
            <a:r>
              <a:rPr lang="zh-TW" altLang="en-US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，</a:t>
            </a:r>
            <a:r>
              <a:rPr lang="zh-TW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則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a[</a:t>
            </a:r>
            <a:r>
              <a:rPr lang="en-US" altLang="zh-TW" sz="2000" b="1" dirty="0" err="1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][j]</a:t>
            </a:r>
            <a:r>
              <a:rPr lang="zh-TW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在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 a + </a:t>
            </a:r>
            <a:r>
              <a:rPr lang="en-US" altLang="zh-TW" sz="2000" b="1" dirty="0" err="1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 * n + j</a:t>
            </a:r>
            <a:endParaRPr lang="zh-TW" altLang="zh-TW" sz="2000" dirty="0">
              <a:solidFill>
                <a:srgbClr val="FF0000"/>
              </a:solidFill>
              <a:latin typeface="+mn-lt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         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∵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 a[5][4]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在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160 = a + 5 * n + 4 ..... (1)</a:t>
            </a:r>
            <a:endParaRPr lang="zh-TW" altLang="zh-TW" sz="2000" dirty="0">
              <a:latin typeface="+mn-lt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             a[3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][1]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在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145 = a + 3 * n + 1 ..... (2)</a:t>
            </a:r>
            <a:endParaRPr lang="zh-TW" altLang="zh-TW" sz="2000" dirty="0">
              <a:latin typeface="+mn-lt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	  </a:t>
            </a:r>
            <a:r>
              <a:rPr lang="zh-TW" altLang="zh-TW" sz="2000" dirty="0" smtClean="0">
                <a:latin typeface="+mn-lt"/>
                <a:ea typeface="標楷體" panose="03000509000000000000" pitchFamily="65" charset="-120"/>
              </a:rPr>
              <a:t>解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聯立方程式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(1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、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2), 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得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 n = 6,  a = 126</a:t>
            </a:r>
            <a:endParaRPr lang="zh-TW" altLang="zh-TW" sz="2000" dirty="0">
              <a:latin typeface="+mn-lt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         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∴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 a[6][2]</a:t>
            </a:r>
            <a:r>
              <a:rPr lang="zh-TW" altLang="zh-TW" sz="2000" dirty="0">
                <a:latin typeface="+mn-lt"/>
                <a:ea typeface="標楷體" panose="03000509000000000000" pitchFamily="65" charset="-120"/>
              </a:rPr>
              <a:t>在</a:t>
            </a:r>
            <a:r>
              <a:rPr lang="en-US" altLang="zh-TW" sz="2000" dirty="0">
                <a:latin typeface="+mn-lt"/>
                <a:ea typeface="標楷體" panose="03000509000000000000" pitchFamily="65" charset="-120"/>
              </a:rPr>
              <a:t>126 + 6 * 6 + 2 = 164</a:t>
            </a:r>
            <a:endParaRPr lang="zh-TW" altLang="zh-TW" sz="2000" dirty="0">
              <a:latin typeface="+mn-lt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7F2C95-2737-4DD7-A025-DE4A544FB005}" type="slidenum">
              <a:rPr lang="zh-TW" altLang="en-US" smtClean="0"/>
              <a:pPr/>
              <a:t>64</a:t>
            </a:fld>
            <a:endParaRPr lang="en-US" altLang="zh-TW" smtClean="0"/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481138" y="188913"/>
            <a:ext cx="60658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b="1" u="sng" dirty="0" smtClean="0"/>
              <a:t>Strings</a:t>
            </a:r>
            <a:endParaRPr kumimoji="1" lang="en-US" altLang="zh-TW" b="1" u="sng" dirty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878392" y="1066424"/>
            <a:ext cx="8119558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kumimoji="1" lang="en-US" altLang="zh-TW" sz="2400" dirty="0"/>
              <a:t> </a:t>
            </a:r>
            <a:r>
              <a:rPr kumimoji="1" lang="en-US" altLang="zh-TW" sz="2400" dirty="0" smtClean="0"/>
              <a:t>define a string to have the form, </a:t>
            </a:r>
            <a:br>
              <a:rPr kumimoji="1" lang="en-US" altLang="zh-TW" sz="2400" dirty="0" smtClean="0"/>
            </a:br>
            <a:r>
              <a:rPr kumimoji="1" lang="en-US" altLang="zh-TW" sz="2400" dirty="0" smtClean="0">
                <a:solidFill>
                  <a:srgbClr val="FF0000"/>
                </a:solidFill>
              </a:rPr>
              <a:t>           S </a:t>
            </a:r>
            <a:r>
              <a:rPr kumimoji="1" lang="en-US" altLang="zh-TW" sz="2400" dirty="0">
                <a:solidFill>
                  <a:srgbClr val="FF0000"/>
                </a:solidFill>
              </a:rPr>
              <a:t>= s</a:t>
            </a:r>
            <a:r>
              <a:rPr kumimoji="1" lang="en-US" altLang="zh-TW" sz="2400" baseline="-25000" dirty="0">
                <a:solidFill>
                  <a:srgbClr val="FF0000"/>
                </a:solidFill>
              </a:rPr>
              <a:t>0</a:t>
            </a:r>
            <a:r>
              <a:rPr kumimoji="1" lang="en-US" altLang="zh-TW" sz="2400" dirty="0">
                <a:solidFill>
                  <a:srgbClr val="FF0000"/>
                </a:solidFill>
              </a:rPr>
              <a:t>, s</a:t>
            </a:r>
            <a:r>
              <a:rPr kumimoji="1" lang="en-US" altLang="zh-TW" sz="2400" baseline="-25000" dirty="0">
                <a:solidFill>
                  <a:srgbClr val="FF0000"/>
                </a:solidFill>
              </a:rPr>
              <a:t>1</a:t>
            </a:r>
            <a:r>
              <a:rPr kumimoji="1" lang="en-US" altLang="zh-TW" sz="2400" dirty="0">
                <a:solidFill>
                  <a:srgbClr val="FF0000"/>
                </a:solidFill>
              </a:rPr>
              <a:t>, …, s</a:t>
            </a:r>
            <a:r>
              <a:rPr kumimoji="1" lang="en-US" altLang="zh-TW" sz="2400" baseline="-25000" dirty="0">
                <a:solidFill>
                  <a:srgbClr val="FF0000"/>
                </a:solidFill>
              </a:rPr>
              <a:t>n-1</a:t>
            </a:r>
            <a:r>
              <a:rPr kumimoji="1" lang="en-US" altLang="zh-TW" sz="2400" dirty="0"/>
              <a:t>, </a:t>
            </a:r>
            <a:r>
              <a:rPr kumimoji="1" lang="en-US" altLang="zh-TW" sz="2400" dirty="0" smtClean="0"/>
              <a:t>where </a:t>
            </a:r>
            <a:r>
              <a:rPr kumimoji="1" lang="en-US" altLang="zh-TW" sz="2400" dirty="0" err="1"/>
              <a:t>s</a:t>
            </a:r>
            <a:r>
              <a:rPr kumimoji="1" lang="en-US" altLang="zh-TW" sz="2400" baseline="-25000" dirty="0" err="1"/>
              <a:t>i</a:t>
            </a:r>
            <a:r>
              <a:rPr kumimoji="1" lang="en-US" altLang="zh-TW" sz="2400" dirty="0"/>
              <a:t> are </a:t>
            </a:r>
            <a:r>
              <a:rPr kumimoji="1" lang="en-US" altLang="zh-TW" sz="2400" dirty="0" smtClean="0"/>
              <a:t>characters. </a:t>
            </a:r>
          </a:p>
          <a:p>
            <a:pPr marL="627063" lvl="1" indent="-277813" eaLnBrk="1" hangingPunct="1"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TW" sz="2000" dirty="0" smtClean="0"/>
              <a:t>If </a:t>
            </a:r>
            <a:r>
              <a:rPr kumimoji="1" lang="en-US" altLang="zh-TW" sz="2000" dirty="0"/>
              <a:t>n = 0</a:t>
            </a:r>
            <a:r>
              <a:rPr kumimoji="1" lang="en-US" altLang="zh-TW" sz="2000" dirty="0" smtClean="0"/>
              <a:t>, </a:t>
            </a:r>
            <a:r>
              <a:rPr kumimoji="1" lang="en-US" altLang="zh-TW" sz="2000" dirty="0"/>
              <a:t>then S is an empty or null string.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kumimoji="1" lang="en-US" altLang="zh-TW" sz="2800" dirty="0"/>
              <a:t> </a:t>
            </a:r>
            <a:r>
              <a:rPr kumimoji="1" lang="en-US" altLang="zh-TW" sz="2400" dirty="0"/>
              <a:t>Operations:</a:t>
            </a:r>
          </a:p>
          <a:p>
            <a:pPr marL="804863" lvl="1" indent="-347663" eaLnBrk="1" hangingPunct="1"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kumimoji="1" lang="en-US" altLang="zh-TW" sz="2000" dirty="0" smtClean="0">
                <a:solidFill>
                  <a:srgbClr val="D60E47"/>
                </a:solidFill>
              </a:rPr>
              <a:t>creating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/>
              <a:t>a new empty </a:t>
            </a:r>
            <a:r>
              <a:rPr kumimoji="1" lang="en-US" altLang="zh-TW" sz="2000" dirty="0" smtClean="0"/>
              <a:t>string.</a:t>
            </a:r>
            <a:endParaRPr kumimoji="1" lang="en-US" altLang="zh-TW" sz="2000" dirty="0"/>
          </a:p>
          <a:p>
            <a:pPr marL="804863" lvl="1" indent="-347663" eaLnBrk="1" hangingPunct="1"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kumimoji="1" lang="en-US" altLang="zh-TW" sz="2000" dirty="0" smtClean="0">
                <a:solidFill>
                  <a:srgbClr val="D60E47"/>
                </a:solidFill>
              </a:rPr>
              <a:t>reading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/>
              <a:t>a string or printing it </a:t>
            </a:r>
            <a:r>
              <a:rPr kumimoji="1" lang="en-US" altLang="zh-TW" sz="2000" dirty="0" smtClean="0"/>
              <a:t>out.</a:t>
            </a:r>
            <a:endParaRPr kumimoji="1" lang="en-US" altLang="zh-TW" sz="2000" dirty="0"/>
          </a:p>
          <a:p>
            <a:pPr marL="804863" lvl="1" indent="-347663" eaLnBrk="1" hangingPunct="1"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kumimoji="1" lang="en-US" altLang="zh-TW" sz="2000" dirty="0" smtClean="0">
                <a:solidFill>
                  <a:srgbClr val="D60E47"/>
                </a:solidFill>
              </a:rPr>
              <a:t>concatenation</a:t>
            </a:r>
            <a:r>
              <a:rPr kumimoji="1" lang="en-US" altLang="zh-TW" sz="2000" dirty="0"/>
              <a:t>: appending two strings </a:t>
            </a:r>
            <a:r>
              <a:rPr kumimoji="1" lang="en-US" altLang="zh-TW" sz="2000" dirty="0" smtClean="0"/>
              <a:t>together.</a:t>
            </a:r>
            <a:endParaRPr kumimoji="1" lang="en-US" altLang="zh-TW" sz="2000" dirty="0"/>
          </a:p>
          <a:p>
            <a:pPr marL="804863" lvl="1" indent="-347663" eaLnBrk="1" hangingPunct="1"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kumimoji="1" lang="en-US" altLang="zh-TW" sz="2000" dirty="0" smtClean="0">
                <a:solidFill>
                  <a:srgbClr val="D60E47"/>
                </a:solidFill>
              </a:rPr>
              <a:t>copying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/>
              <a:t>a </a:t>
            </a:r>
            <a:r>
              <a:rPr kumimoji="1" lang="en-US" altLang="zh-TW" sz="2000" dirty="0" smtClean="0"/>
              <a:t>string.</a:t>
            </a:r>
            <a:endParaRPr kumimoji="1" lang="en-US" altLang="zh-TW" sz="2000" dirty="0"/>
          </a:p>
          <a:p>
            <a:pPr marL="804863" lvl="1" indent="-347663" eaLnBrk="1" hangingPunct="1"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kumimoji="1" lang="en-US" altLang="zh-TW" sz="2000" dirty="0" smtClean="0">
                <a:solidFill>
                  <a:srgbClr val="D60E47"/>
                </a:solidFill>
              </a:rPr>
              <a:t>comparing</a:t>
            </a:r>
            <a:r>
              <a:rPr kumimoji="1" lang="en-US" altLang="zh-TW" sz="2000" dirty="0" smtClean="0"/>
              <a:t> strings.</a:t>
            </a:r>
            <a:endParaRPr kumimoji="1" lang="en-US" altLang="zh-TW" sz="2000" dirty="0"/>
          </a:p>
          <a:p>
            <a:pPr marL="804863" lvl="1" indent="-347663" eaLnBrk="1" hangingPunct="1"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kumimoji="1" lang="en-US" altLang="zh-TW" sz="2000" dirty="0" smtClean="0">
                <a:solidFill>
                  <a:srgbClr val="D60E47"/>
                </a:solidFill>
              </a:rPr>
              <a:t>inserting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/>
              <a:t>a substring into a </a:t>
            </a:r>
            <a:r>
              <a:rPr kumimoji="1" lang="en-US" altLang="zh-TW" sz="2000" dirty="0" smtClean="0"/>
              <a:t>string.</a:t>
            </a:r>
            <a:endParaRPr kumimoji="1" lang="en-US" altLang="zh-TW" sz="2000" dirty="0"/>
          </a:p>
          <a:p>
            <a:pPr marL="804863" lvl="1" indent="-347663" eaLnBrk="1" hangingPunct="1"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kumimoji="1" lang="en-US" altLang="zh-TW" sz="2000" dirty="0" smtClean="0">
                <a:solidFill>
                  <a:srgbClr val="D60E47"/>
                </a:solidFill>
              </a:rPr>
              <a:t>removin</a:t>
            </a:r>
            <a:r>
              <a:rPr kumimoji="1" lang="en-US" altLang="zh-TW" sz="2000" dirty="0" smtClean="0"/>
              <a:t>g </a:t>
            </a:r>
            <a:r>
              <a:rPr kumimoji="1" lang="en-US" altLang="zh-TW" sz="2000" dirty="0"/>
              <a:t>a substring from a </a:t>
            </a:r>
            <a:r>
              <a:rPr kumimoji="1" lang="en-US" altLang="zh-TW" sz="2000" dirty="0" smtClean="0"/>
              <a:t>string.</a:t>
            </a:r>
            <a:endParaRPr kumimoji="1" lang="en-US" altLang="zh-TW" sz="2000" dirty="0"/>
          </a:p>
          <a:p>
            <a:pPr marL="804863" lvl="1" indent="-347663" eaLnBrk="1" hangingPunct="1"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kumimoji="1" lang="en-US" altLang="zh-TW" sz="2000" dirty="0" smtClean="0">
                <a:solidFill>
                  <a:srgbClr val="D60E47"/>
                </a:solidFill>
              </a:rPr>
              <a:t>finding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/>
              <a:t>a pattern in a </a:t>
            </a:r>
            <a:r>
              <a:rPr kumimoji="1" lang="en-US" altLang="zh-TW" sz="2000" dirty="0" smtClean="0"/>
              <a:t>string.</a:t>
            </a:r>
            <a:endParaRPr kumimoji="1" lang="en-US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58B790-6280-4F21-A1E9-4DA948985860}" type="slidenum">
              <a:rPr lang="zh-TW" altLang="en-US" smtClean="0"/>
              <a:pPr/>
              <a:t>65</a:t>
            </a:fld>
            <a:endParaRPr lang="en-US" altLang="zh-TW" smtClean="0"/>
          </a:p>
        </p:txBody>
      </p:sp>
      <p:sp>
        <p:nvSpPr>
          <p:cNvPr id="61443" name="Rectangle 1"/>
          <p:cNvSpPr>
            <a:spLocks noChangeArrowheads="1"/>
          </p:cNvSpPr>
          <p:nvPr/>
        </p:nvSpPr>
        <p:spPr bwMode="auto">
          <a:xfrm>
            <a:off x="500063" y="719435"/>
            <a:ext cx="76390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 sz="1800" b="1" dirty="0">
                <a:latin typeface="+mn-lt"/>
                <a:ea typeface="標楷體" pitchFamily="65" charset="-120"/>
              </a:rPr>
              <a:t>ADT</a:t>
            </a:r>
            <a:r>
              <a:rPr lang="en-US" altLang="zh-TW" sz="1800" dirty="0">
                <a:latin typeface="+mn-lt"/>
                <a:ea typeface="標楷體" pitchFamily="65" charset="-120"/>
              </a:rPr>
              <a:t> </a:t>
            </a:r>
            <a:r>
              <a:rPr lang="en-US" altLang="zh-TW" sz="1800" i="1" dirty="0">
                <a:latin typeface="+mn-lt"/>
                <a:ea typeface="標楷體" pitchFamily="65" charset="-120"/>
              </a:rPr>
              <a:t>String</a:t>
            </a:r>
            <a:r>
              <a:rPr lang="en-US" altLang="zh-TW" sz="1800" dirty="0">
                <a:latin typeface="+mn-lt"/>
                <a:ea typeface="標楷體" pitchFamily="65" charset="-120"/>
              </a:rPr>
              <a:t> is</a:t>
            </a:r>
            <a:endParaRPr lang="zh-TW" altLang="en-US" sz="1800" dirty="0">
              <a:latin typeface="+mn-lt"/>
              <a:ea typeface="標楷體" pitchFamily="65" charset="-120"/>
            </a:endParaRPr>
          </a:p>
          <a:p>
            <a:r>
              <a:rPr lang="en-US" altLang="zh-TW" sz="1800" b="1" dirty="0" smtClean="0">
                <a:latin typeface="+mn-lt"/>
                <a:ea typeface="標楷體" pitchFamily="65" charset="-120"/>
              </a:rPr>
              <a:t>   objects</a:t>
            </a:r>
            <a:r>
              <a:rPr lang="zh-TW" altLang="en-US" sz="1800" b="1" dirty="0">
                <a:latin typeface="+mn-lt"/>
                <a:ea typeface="標楷體" pitchFamily="65" charset="-120"/>
              </a:rPr>
              <a:t>：</a:t>
            </a:r>
            <a:r>
              <a:rPr lang="en-US" altLang="zh-TW" sz="1800" dirty="0">
                <a:latin typeface="+mn-lt"/>
                <a:ea typeface="標楷體" pitchFamily="65" charset="-120"/>
              </a:rPr>
              <a:t>a finite set of zero or more </a:t>
            </a:r>
            <a:r>
              <a:rPr lang="en-US" altLang="zh-TW" sz="1800" dirty="0" smtClean="0">
                <a:latin typeface="+mn-lt"/>
                <a:ea typeface="標楷體" pitchFamily="65" charset="-120"/>
              </a:rPr>
              <a:t>characters.</a:t>
            </a:r>
            <a:endParaRPr lang="zh-TW" altLang="en-US" sz="1800" dirty="0">
              <a:latin typeface="+mn-lt"/>
              <a:ea typeface="標楷體" pitchFamily="65" charset="-120"/>
            </a:endParaRPr>
          </a:p>
          <a:p>
            <a:r>
              <a:rPr lang="en-US" altLang="zh-TW" sz="1800" b="1" dirty="0" smtClean="0">
                <a:latin typeface="+mn-lt"/>
                <a:ea typeface="標楷體" pitchFamily="65" charset="-120"/>
              </a:rPr>
              <a:t>   functions</a:t>
            </a:r>
            <a:r>
              <a:rPr lang="zh-TW" altLang="en-US" sz="1800" b="1" dirty="0" smtClean="0">
                <a:latin typeface="+mn-lt"/>
                <a:ea typeface="標楷體" pitchFamily="65" charset="-120"/>
              </a:rPr>
              <a:t>：</a:t>
            </a:r>
            <a:r>
              <a:rPr lang="zh-TW" altLang="en-US" sz="1800" dirty="0" smtClean="0">
                <a:latin typeface="+mn-lt"/>
                <a:ea typeface="標楷體" pitchFamily="65" charset="-120"/>
              </a:rPr>
              <a:t>對於</a:t>
            </a:r>
            <a:r>
              <a:rPr lang="zh-TW" altLang="en-US" sz="1800" dirty="0">
                <a:latin typeface="+mn-lt"/>
                <a:ea typeface="標楷體" pitchFamily="65" charset="-120"/>
              </a:rPr>
              <a:t>所有的 </a:t>
            </a:r>
            <a:r>
              <a:rPr lang="en-US" altLang="zh-TW" sz="1800" i="1" dirty="0">
                <a:latin typeface="+mn-lt"/>
                <a:ea typeface="標楷體" pitchFamily="65" charset="-120"/>
              </a:rPr>
              <a:t>s</a:t>
            </a:r>
            <a:r>
              <a:rPr lang="en-US" altLang="zh-TW" sz="1800" dirty="0">
                <a:latin typeface="+mn-lt"/>
                <a:ea typeface="標楷體" pitchFamily="65" charset="-120"/>
              </a:rPr>
              <a:t>, </a:t>
            </a:r>
            <a:r>
              <a:rPr lang="en-US" altLang="zh-TW" sz="1800" i="1" dirty="0">
                <a:latin typeface="+mn-lt"/>
                <a:ea typeface="標楷體" pitchFamily="65" charset="-120"/>
              </a:rPr>
              <a:t>t</a:t>
            </a:r>
            <a:r>
              <a:rPr lang="en-US" altLang="zh-TW" sz="1800" dirty="0">
                <a:latin typeface="+mn-lt"/>
                <a:ea typeface="標楷體" pitchFamily="65" charset="-120"/>
              </a:rPr>
              <a:t> </a:t>
            </a:r>
            <a:r>
              <a:rPr lang="zh-TW" altLang="zh-TW" sz="1800" dirty="0">
                <a:latin typeface="+mn-lt"/>
                <a:ea typeface="標楷體" pitchFamily="65" charset="-120"/>
              </a:rPr>
              <a:t>∈ </a:t>
            </a:r>
            <a:r>
              <a:rPr lang="zh-TW" altLang="zh-TW" sz="1800" i="1" dirty="0">
                <a:latin typeface="+mn-lt"/>
                <a:ea typeface="標楷體" pitchFamily="65" charset="-120"/>
              </a:rPr>
              <a:t>String</a:t>
            </a:r>
            <a:r>
              <a:rPr lang="zh-TW" sz="1800" dirty="0">
                <a:latin typeface="+mn-lt"/>
                <a:ea typeface="標楷體" pitchFamily="65" charset="-120"/>
              </a:rPr>
              <a:t>， </a:t>
            </a:r>
            <a:r>
              <a:rPr lang="zh-TW" altLang="zh-TW" sz="1800" i="1" dirty="0">
                <a:latin typeface="+mn-lt"/>
                <a:ea typeface="標楷體" pitchFamily="65" charset="-120"/>
              </a:rPr>
              <a:t>i</a:t>
            </a:r>
            <a:r>
              <a:rPr lang="zh-TW" altLang="zh-TW" sz="1800" dirty="0">
                <a:latin typeface="+mn-lt"/>
                <a:ea typeface="標楷體" pitchFamily="65" charset="-120"/>
              </a:rPr>
              <a:t>, </a:t>
            </a:r>
            <a:r>
              <a:rPr lang="zh-TW" altLang="zh-TW" sz="1800" i="1" dirty="0">
                <a:latin typeface="+mn-lt"/>
                <a:ea typeface="標楷體" pitchFamily="65" charset="-120"/>
              </a:rPr>
              <a:t>j</a:t>
            </a:r>
            <a:r>
              <a:rPr lang="zh-TW" altLang="zh-TW" sz="1800" dirty="0">
                <a:latin typeface="+mn-lt"/>
                <a:ea typeface="標楷體" pitchFamily="65" charset="-120"/>
              </a:rPr>
              <a:t>,</a:t>
            </a:r>
            <a:r>
              <a:rPr lang="zh-TW" altLang="zh-TW" sz="1800" i="1" dirty="0">
                <a:latin typeface="+mn-lt"/>
                <a:ea typeface="標楷體" pitchFamily="65" charset="-120"/>
              </a:rPr>
              <a:t>m</a:t>
            </a:r>
            <a:r>
              <a:rPr lang="en-US" altLang="zh-TW" sz="1800" i="1" dirty="0">
                <a:latin typeface="+mn-lt"/>
                <a:ea typeface="標楷體" pitchFamily="65" charset="-120"/>
              </a:rPr>
              <a:t> </a:t>
            </a:r>
            <a:r>
              <a:rPr lang="zh-TW" altLang="zh-TW" sz="1800" dirty="0">
                <a:latin typeface="+mn-lt"/>
                <a:ea typeface="標楷體" pitchFamily="65" charset="-120"/>
              </a:rPr>
              <a:t>∈</a:t>
            </a:r>
            <a:r>
              <a:rPr lang="en-US" altLang="zh-TW" sz="1800" dirty="0">
                <a:latin typeface="+mn-lt"/>
                <a:ea typeface="標楷體" pitchFamily="65" charset="-120"/>
              </a:rPr>
              <a:t>non-negative </a:t>
            </a:r>
            <a:r>
              <a:rPr lang="en-US" altLang="zh-TW" sz="1800" dirty="0" smtClean="0">
                <a:latin typeface="+mn-lt"/>
                <a:ea typeface="標楷體" pitchFamily="65" charset="-120"/>
              </a:rPr>
              <a:t>integers.</a:t>
            </a:r>
            <a:endParaRPr lang="zh-TW" altLang="zh-TW" sz="1800" dirty="0">
              <a:latin typeface="+mn-lt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14350" y="1782763"/>
          <a:ext cx="7875588" cy="5029200"/>
        </p:xfrm>
        <a:graphic>
          <a:graphicData uri="http://schemas.openxmlformats.org/drawingml/2006/table">
            <a:tbl>
              <a:tblPr/>
              <a:tblGrid>
                <a:gridCol w="2359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1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    String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800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Null(</a:t>
                      </a:r>
                      <a:r>
                        <a:rPr lang="en-US" sz="1800" i="1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m</a:t>
                      </a:r>
                      <a:r>
                        <a:rPr lang="en-US" sz="1800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)</a:t>
                      </a:r>
                      <a:endParaRPr lang="zh-TW" sz="1800" kern="100" dirty="0">
                        <a:solidFill>
                          <a:srgbClr val="039F5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::=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return </a:t>
                      </a:r>
                      <a:r>
                        <a:rPr lang="en-US" altLang="zh-TW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 string whose maximum length in m characters. But is initially set to </a:t>
                      </a: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NULL</a:t>
                      </a:r>
                      <a:r>
                        <a:rPr lang="zh-TW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。</a:t>
                      </a:r>
                      <a:r>
                        <a:rPr lang="en-US" altLang="zh-TW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We write </a:t>
                      </a: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NULL </a:t>
                      </a:r>
                      <a:r>
                        <a:rPr lang="en-US" sz="1800" i="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as</a:t>
                      </a:r>
                      <a:r>
                        <a:rPr lang="zh-TW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Arial"/>
                          <a:ea typeface="新細明體"/>
                        </a:rPr>
                        <a:t>””.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    Integer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800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Compare(</a:t>
                      </a:r>
                      <a:r>
                        <a:rPr lang="en-US" sz="1800" kern="100" dirty="0" err="1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s,t</a:t>
                      </a:r>
                      <a:r>
                        <a:rPr lang="en-US" sz="1800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)</a:t>
                      </a:r>
                      <a:endParaRPr lang="zh-TW" sz="1800" kern="100" dirty="0">
                        <a:solidFill>
                          <a:srgbClr val="039F51"/>
                        </a:solidFill>
                        <a:latin typeface="Times New Roman"/>
                        <a:ea typeface="新細明體"/>
                        <a:cs typeface="+mn-cs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::=</a:t>
                      </a:r>
                      <a:endParaRPr lang="zh-TW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if </a:t>
                      </a: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</a:t>
                      </a:r>
                      <a:r>
                        <a:rPr lang="en-US" sz="1800" i="0" kern="100" baseline="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altLang="zh-TW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equals </a:t>
                      </a: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 </a:t>
                      </a:r>
                      <a:r>
                        <a:rPr lang="en-US" sz="18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return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else if 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precedes</a:t>
                      </a:r>
                      <a:r>
                        <a:rPr lang="zh-TW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</a:t>
                      </a:r>
                      <a:r>
                        <a:rPr lang="zh-TW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return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-1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else return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altLang="zh-TW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+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    Boolean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IsNull</a:t>
                      </a:r>
                      <a:r>
                        <a:rPr lang="en-US" sz="1800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(s)</a:t>
                      </a:r>
                      <a:endParaRPr lang="zh-TW" sz="1800" kern="100" dirty="0">
                        <a:solidFill>
                          <a:srgbClr val="039F51"/>
                        </a:solidFill>
                        <a:latin typeface="Times New Roman"/>
                        <a:ea typeface="新細明體"/>
                        <a:cs typeface="+mn-cs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::=</a:t>
                      </a:r>
                      <a:endParaRPr lang="zh-TW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if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(Compare(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 </a:t>
                      </a: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NULL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)) 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return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FALSE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else return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TRUE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    Integer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800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Length(s)</a:t>
                      </a:r>
                      <a:endParaRPr lang="zh-TW" sz="1800" kern="100" dirty="0">
                        <a:solidFill>
                          <a:srgbClr val="039F51"/>
                        </a:solidFill>
                        <a:latin typeface="Times New Roman"/>
                        <a:ea typeface="新細明體"/>
                        <a:cs typeface="+mn-cs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::=</a:t>
                      </a:r>
                      <a:endParaRPr lang="zh-TW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if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(Compare(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 </a:t>
                      </a: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NULL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)) 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return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altLang="zh-TW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the number of characters in </a:t>
                      </a:r>
                      <a:r>
                        <a:rPr lang="en-US" altLang="zh-TW" sz="1800" i="1" kern="1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</a:rPr>
                        <a:t>s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else return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0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    String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Concat</a:t>
                      </a:r>
                      <a:r>
                        <a:rPr lang="en-US" sz="1800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(s</a:t>
                      </a:r>
                      <a:r>
                        <a:rPr lang="en-US" sz="1800" kern="100" dirty="0" smtClean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, t</a:t>
                      </a:r>
                      <a:r>
                        <a:rPr lang="en-US" sz="1800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)</a:t>
                      </a:r>
                      <a:endParaRPr lang="zh-TW" sz="1800" kern="100" dirty="0">
                        <a:solidFill>
                          <a:srgbClr val="039F51"/>
                        </a:solidFill>
                        <a:latin typeface="Times New Roman"/>
                        <a:ea typeface="新細明體"/>
                        <a:cs typeface="+mn-cs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::=</a:t>
                      </a:r>
                      <a:endParaRPr lang="zh-TW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if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(</a:t>
                      </a:r>
                      <a:r>
                        <a:rPr lang="en-US" sz="1800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Comare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 </a:t>
                      </a: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NULL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)) 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return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altLang="zh-TW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 string whose elements are those of </a:t>
                      </a: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 </a:t>
                      </a:r>
                      <a:r>
                        <a:rPr lang="en-US" altLang="zh-TW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followed by those of  </a:t>
                      </a:r>
                      <a:r>
                        <a:rPr lang="en-US" sz="1800" b="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 </a:t>
                      </a:r>
                      <a:r>
                        <a:rPr lang="en-US" sz="18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else return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    String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Substr</a:t>
                      </a:r>
                      <a:r>
                        <a:rPr lang="en-US" sz="1800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(s</a:t>
                      </a:r>
                      <a:r>
                        <a:rPr lang="en-US" sz="1800" kern="100" dirty="0" smtClean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, </a:t>
                      </a:r>
                      <a:r>
                        <a:rPr lang="en-US" sz="1800" kern="100" dirty="0" err="1" smtClean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i</a:t>
                      </a:r>
                      <a:r>
                        <a:rPr lang="en-US" sz="1800" kern="100" dirty="0" smtClean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, j</a:t>
                      </a:r>
                      <a:r>
                        <a:rPr lang="en-US" sz="1800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)</a:t>
                      </a:r>
                      <a:endParaRPr lang="zh-TW" sz="1800" kern="100" dirty="0">
                        <a:solidFill>
                          <a:srgbClr val="039F51"/>
                        </a:solidFill>
                        <a:latin typeface="Times New Roman"/>
                        <a:ea typeface="新細明體"/>
                        <a:cs typeface="+mn-cs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::=</a:t>
                      </a:r>
                      <a:endParaRPr lang="zh-TW" sz="18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if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((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j</a:t>
                      </a:r>
                      <a:r>
                        <a:rPr lang="zh-TW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＞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0) &amp;&amp; 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</a:t>
                      </a:r>
                      <a:r>
                        <a:rPr lang="en-US" sz="1800" i="1" kern="100" dirty="0" err="1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</a:t>
                      </a:r>
                      <a:r>
                        <a:rPr lang="en-US" altLang="zh-TW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+ </a:t>
                      </a: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j </a:t>
                      </a:r>
                      <a:r>
                        <a:rPr lang="en-US" altLang="zh-TW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- 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1) &lt;</a:t>
                      </a:r>
                      <a:r>
                        <a:rPr lang="en-US" sz="1800" kern="100" baseline="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Length(</a:t>
                      </a: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))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  <a:p>
                      <a:pPr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return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altLang="zh-TW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the string containing the characters of 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 at positions </a:t>
                      </a:r>
                      <a:r>
                        <a:rPr lang="en-US" sz="1800" i="1" kern="100" dirty="0" err="1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 </a:t>
                      </a: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</a:t>
                      </a:r>
                      <a:r>
                        <a:rPr lang="en-US" altLang="zh-TW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+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新細明體"/>
                          <a:ea typeface="新細明體"/>
                        </a:rPr>
                        <a:t>…</a:t>
                      </a: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  </a:t>
                      </a: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</a:t>
                      </a:r>
                      <a:r>
                        <a:rPr lang="en-US" altLang="zh-TW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+</a:t>
                      </a:r>
                      <a:r>
                        <a:rPr lang="en-US" sz="18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j</a:t>
                      </a:r>
                      <a:r>
                        <a:rPr lang="en-US" altLang="zh-TW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-</a:t>
                      </a:r>
                      <a:r>
                        <a:rPr lang="en-US" sz="18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</a:p>
                    <a:p>
                      <a:pPr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else </a:t>
                      </a:r>
                      <a:r>
                        <a:rPr lang="en-US" sz="1800" b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return </a:t>
                      </a:r>
                      <a:r>
                        <a:rPr lang="en-US" sz="18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NULL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463" name="文字方塊 4"/>
          <p:cNvSpPr txBox="1">
            <a:spLocks noChangeArrowheads="1"/>
          </p:cNvSpPr>
          <p:nvPr/>
        </p:nvSpPr>
        <p:spPr bwMode="auto">
          <a:xfrm>
            <a:off x="2684463" y="101600"/>
            <a:ext cx="36877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4000" b="1" u="sng" dirty="0"/>
              <a:t>ADT </a:t>
            </a:r>
            <a:r>
              <a:rPr lang="en-US" altLang="zh-TW" sz="4000" b="1" i="1" u="sng" dirty="0"/>
              <a:t>String</a:t>
            </a:r>
            <a:endParaRPr lang="zh-TW" altLang="en-US" sz="4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B35273-D778-41AF-A9D1-9F18234ECA93}" type="slidenum">
              <a:rPr lang="zh-TW" altLang="en-US" smtClean="0"/>
              <a:pPr>
                <a:defRPr/>
              </a:pPr>
              <a:t>66</a:t>
            </a:fld>
            <a:endParaRPr lang="en-US" altLang="zh-TW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0504" y="777924"/>
          <a:ext cx="8284190" cy="5743437"/>
        </p:xfrm>
        <a:graphic>
          <a:graphicData uri="http://schemas.openxmlformats.org/drawingml/2006/table">
            <a:tbl>
              <a:tblPr/>
              <a:tblGrid>
                <a:gridCol w="4121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7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函式</a:t>
                      </a: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描述</a:t>
                      </a: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strcat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dest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 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src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)</a:t>
                      </a:r>
                      <a:endParaRPr lang="zh-TW" sz="17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合併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dest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和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src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字串；回傳存在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dest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的結果</a:t>
                      </a: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449">
                <a:tc>
                  <a:txBody>
                    <a:bodyPr/>
                    <a:lstStyle/>
                    <a:p>
                      <a:pPr marL="955675" indent="-955675" algn="just">
                        <a:spcAft>
                          <a:spcPts val="0"/>
                        </a:spcAft>
                      </a:pP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strncat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dest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 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src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  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int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n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)</a:t>
                      </a:r>
                      <a:endParaRPr lang="zh-TW" sz="17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合併</a:t>
                      </a:r>
                      <a:r>
                        <a:rPr lang="en-US" sz="17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dest</a:t>
                      </a:r>
                      <a:r>
                        <a:rPr lang="zh-TW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和</a:t>
                      </a:r>
                      <a:r>
                        <a:rPr lang="en-US" sz="17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src</a:t>
                      </a:r>
                      <a:r>
                        <a:rPr lang="zh-TW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中的</a:t>
                      </a:r>
                      <a:r>
                        <a:rPr lang="en-US" sz="17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n</a:t>
                      </a:r>
                      <a:r>
                        <a:rPr lang="zh-TW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個字元；回傳存在</a:t>
                      </a:r>
                      <a:r>
                        <a:rPr lang="en-US" sz="17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dest</a:t>
                      </a:r>
                      <a:r>
                        <a:rPr lang="zh-TW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的結果</a:t>
                      </a: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1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strcmp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str1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 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str2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)</a:t>
                      </a:r>
                      <a:endParaRPr lang="zh-TW" sz="17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比較兩個字串；如果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str1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＜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str2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則回傳＜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；如果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str1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＝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str2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則回傳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；如果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str1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＞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str2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則回傳＞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7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174">
                <a:tc>
                  <a:txBody>
                    <a:bodyPr/>
                    <a:lstStyle/>
                    <a:p>
                      <a:pPr marL="1074420" indent="-1074420" algn="just">
                        <a:spcAft>
                          <a:spcPts val="0"/>
                        </a:spcAft>
                      </a:pPr>
                      <a:r>
                        <a:rPr lang="en-US" sz="17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strncmp</a:t>
                      </a:r>
                      <a:r>
                        <a:rPr lang="en-US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</a:t>
                      </a:r>
                      <a:r>
                        <a:rPr lang="en-US" sz="17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str1</a:t>
                      </a:r>
                      <a:r>
                        <a:rPr lang="en-US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 </a:t>
                      </a:r>
                      <a:r>
                        <a:rPr lang="zh-TW" sz="17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  <a:cs typeface="新細明體"/>
                        </a:rPr>
                        <a:t> </a:t>
                      </a:r>
                      <a:r>
                        <a:rPr lang="en-US" sz="17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str2</a:t>
                      </a:r>
                      <a:r>
                        <a:rPr lang="en-US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 </a:t>
                      </a:r>
                      <a:r>
                        <a:rPr lang="en-US" sz="17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int</a:t>
                      </a:r>
                      <a:r>
                        <a:rPr lang="en-US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7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n</a:t>
                      </a:r>
                      <a:r>
                        <a:rPr lang="en-US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)</a:t>
                      </a:r>
                      <a:endParaRPr lang="zh-TW" sz="17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比較前</a:t>
                      </a:r>
                      <a:r>
                        <a:rPr lang="en-US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n</a:t>
                      </a:r>
                      <a:r>
                        <a:rPr lang="zh-TW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個字元；如果</a:t>
                      </a:r>
                      <a:r>
                        <a:rPr lang="en-US" sz="17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str1</a:t>
                      </a:r>
                      <a:r>
                        <a:rPr lang="zh-TW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＜</a:t>
                      </a:r>
                      <a:r>
                        <a:rPr lang="en-US" sz="17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str2</a:t>
                      </a:r>
                      <a:r>
                        <a:rPr lang="zh-TW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則回傳＜</a:t>
                      </a:r>
                      <a:r>
                        <a:rPr lang="en-US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r>
                        <a:rPr lang="zh-TW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；如果</a:t>
                      </a:r>
                      <a:r>
                        <a:rPr lang="en-US" sz="17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str1</a:t>
                      </a:r>
                      <a:r>
                        <a:rPr lang="zh-TW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＝</a:t>
                      </a:r>
                      <a:r>
                        <a:rPr lang="en-US" sz="17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str2</a:t>
                      </a:r>
                      <a:r>
                        <a:rPr lang="zh-TW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則回傳</a:t>
                      </a:r>
                      <a:r>
                        <a:rPr lang="en-US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r>
                        <a:rPr lang="zh-TW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；如果</a:t>
                      </a:r>
                      <a:r>
                        <a:rPr lang="en-US" sz="17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str1</a:t>
                      </a:r>
                      <a:r>
                        <a:rPr lang="zh-TW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＞</a:t>
                      </a:r>
                      <a:r>
                        <a:rPr lang="en-US" sz="17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str2</a:t>
                      </a:r>
                      <a:r>
                        <a:rPr lang="zh-TW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則回傳＞</a:t>
                      </a:r>
                      <a:r>
                        <a:rPr lang="en-US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0</a:t>
                      </a:r>
                      <a:endParaRPr lang="zh-TW" sz="17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7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strcpy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dest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 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src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)</a:t>
                      </a:r>
                      <a:endParaRPr lang="zh-TW" sz="17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把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src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複製到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dest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；回傳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dest</a:t>
                      </a:r>
                      <a:endParaRPr lang="zh-TW" sz="17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725">
                <a:tc>
                  <a:txBody>
                    <a:bodyPr/>
                    <a:lstStyle/>
                    <a:p>
                      <a:pPr marL="960120" indent="-960120" algn="just">
                        <a:spcAft>
                          <a:spcPts val="0"/>
                        </a:spcAft>
                      </a:pP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strncpy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dest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 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src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  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int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n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)</a:t>
                      </a:r>
                      <a:endParaRPr lang="zh-TW" sz="17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從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src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中複製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n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個字元到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dest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；回傳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 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dest</a:t>
                      </a:r>
                      <a:endParaRPr lang="zh-TW" sz="17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7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size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_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strlen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)</a:t>
                      </a:r>
                      <a:endParaRPr lang="zh-TW" sz="17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回傳字串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的長度</a:t>
                      </a: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74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strchr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 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int c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)</a:t>
                      </a:r>
                      <a:endParaRPr lang="zh-TW" sz="17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回傳指向字串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中的第一個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的指標；若找不到則回傳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NULL</a:t>
                      </a:r>
                      <a:endParaRPr lang="zh-TW" sz="17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58615" marR="58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74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strrchr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 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int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)</a:t>
                      </a:r>
                      <a:endParaRPr lang="zh-TW" sz="17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回傳指向字串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中的最後一個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的指標；若找不到則回傳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NULL</a:t>
                      </a:r>
                      <a:endParaRPr lang="zh-TW" sz="17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392">
                <a:tc>
                  <a:txBody>
                    <a:bodyPr/>
                    <a:lstStyle/>
                    <a:p>
                      <a:pPr marL="845820" indent="-845820" algn="just">
                        <a:spcAft>
                          <a:spcPts val="0"/>
                        </a:spcAft>
                      </a:pPr>
                      <a:r>
                        <a:rPr lang="en-US" sz="17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 dirty="0" err="1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strtok</a:t>
                      </a:r>
                      <a:r>
                        <a:rPr lang="en-US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</a:t>
                      </a:r>
                      <a:r>
                        <a:rPr lang="en-US" sz="17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</a:t>
                      </a:r>
                      <a:r>
                        <a:rPr lang="en-US" sz="17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</a:t>
                      </a:r>
                      <a:r>
                        <a:rPr lang="en-US" sz="1700" kern="100" baseline="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7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*</a:t>
                      </a:r>
                      <a:r>
                        <a:rPr lang="en-US" sz="17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delimiters</a:t>
                      </a:r>
                      <a:r>
                        <a:rPr lang="en-US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)</a:t>
                      </a:r>
                      <a:endParaRPr lang="zh-TW" sz="17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回傳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中的標記；標記包含在 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delimiters</a:t>
                      </a:r>
                      <a:r>
                        <a:rPr lang="zh-TW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裡</a:t>
                      </a: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7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strstr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, 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char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*</a:t>
                      </a:r>
                      <a:r>
                        <a:rPr lang="en-US" sz="17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pat</a:t>
                      </a:r>
                      <a:r>
                        <a:rPr lang="en-US" sz="17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)</a:t>
                      </a:r>
                      <a:endParaRPr lang="zh-TW" sz="17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回傳</a:t>
                      </a:r>
                      <a:r>
                        <a:rPr lang="en-US" sz="17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</a:t>
                      </a:r>
                      <a:r>
                        <a:rPr lang="zh-TW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中子字串</a:t>
                      </a:r>
                      <a:r>
                        <a:rPr lang="en-US" sz="17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pat</a:t>
                      </a:r>
                      <a:r>
                        <a:rPr lang="zh-TW" sz="17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的起使指標</a:t>
                      </a:r>
                    </a:p>
                  </a:txBody>
                  <a:tcPr marL="58615" marR="586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文字方塊 4"/>
          <p:cNvSpPr txBox="1">
            <a:spLocks noChangeArrowheads="1"/>
          </p:cNvSpPr>
          <p:nvPr/>
        </p:nvSpPr>
        <p:spPr bwMode="auto">
          <a:xfrm>
            <a:off x="1446663" y="101600"/>
            <a:ext cx="61278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b="1" u="sng" dirty="0" smtClean="0"/>
              <a:t>C string functions</a:t>
            </a:r>
            <a:r>
              <a:rPr lang="en-US" altLang="zh-TW" sz="2000" b="1" u="sng" dirty="0" smtClean="0"/>
              <a:t> (Fig. 2.8)</a:t>
            </a:r>
            <a:endParaRPr lang="zh-TW" altLang="en-US" sz="4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7F2C95-2737-4DD7-A025-DE4A544FB005}" type="slidenum">
              <a:rPr lang="zh-TW" altLang="en-US" smtClean="0"/>
              <a:pPr/>
              <a:t>67</a:t>
            </a:fld>
            <a:endParaRPr lang="en-US" altLang="zh-TW" smtClean="0"/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481138" y="188913"/>
            <a:ext cx="60658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b="1" u="sng" dirty="0" smtClean="0"/>
              <a:t>Strings in C</a:t>
            </a:r>
            <a:endParaRPr kumimoji="1" lang="en-US" altLang="zh-TW" b="1" u="sng" dirty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73206" y="1066424"/>
            <a:ext cx="8424744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kumimoji="1" lang="en-US" altLang="zh-TW" sz="2400" dirty="0" smtClean="0"/>
              <a:t>Strings as character arrays terminated with the null character \0.  </a:t>
            </a:r>
          </a:p>
          <a:p>
            <a:pPr marL="355600" indent="-355600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kumimoji="1" lang="en-US" altLang="zh-TW" sz="2400" dirty="0" smtClean="0"/>
              <a:t>For instance, included array bounds.</a:t>
            </a:r>
            <a:br>
              <a:rPr kumimoji="1" lang="en-US" altLang="zh-TW" sz="2400" dirty="0" smtClean="0"/>
            </a:br>
            <a:r>
              <a:rPr kumimoji="1" lang="en-US" altLang="zh-TW" sz="2400" dirty="0" smtClean="0"/>
              <a:t>       </a:t>
            </a:r>
            <a:r>
              <a:rPr kumimoji="1" lang="en-US" altLang="zh-TW" sz="2000" dirty="0" smtClean="0"/>
              <a:t>#define MAX_SIZE 100  /* maximum size of string  */</a:t>
            </a:r>
            <a:br>
              <a:rPr kumimoji="1" lang="en-US" altLang="zh-TW" sz="2000" dirty="0" smtClean="0"/>
            </a:br>
            <a:r>
              <a:rPr kumimoji="1" lang="en-US" altLang="zh-TW" sz="2000" dirty="0" smtClean="0"/>
              <a:t>        char  s[MAX_SIZE] = {“dog”};</a:t>
            </a:r>
            <a:br>
              <a:rPr kumimoji="1" lang="en-US" altLang="zh-TW" sz="2000" dirty="0" smtClean="0"/>
            </a:br>
            <a:r>
              <a:rPr kumimoji="1" lang="en-US" altLang="zh-TW" sz="2000" dirty="0" smtClean="0"/>
              <a:t>        char  t[MAX_SIZE] = {“house”};</a:t>
            </a:r>
            <a:endParaRPr kumimoji="1" lang="en-US" altLang="zh-TW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46165" y="3289085"/>
          <a:ext cx="7710979" cy="1219200"/>
        </p:xfrm>
        <a:graphic>
          <a:graphicData uri="http://schemas.openxmlformats.org/drawingml/2006/table">
            <a:tbl>
              <a:tblPr/>
              <a:tblGrid>
                <a:gridCol w="828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1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1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81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81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81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81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83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s[0]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s[1]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s[2]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s[3]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t[0]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t[1]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t[2]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t[3]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t[4]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t[5]</a:t>
                      </a:r>
                      <a:endParaRPr lang="zh-TW" sz="18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d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o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g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\0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h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o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u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\0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68743" y="4855180"/>
            <a:ext cx="7983938" cy="1754326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kumimoji="1" lang="en-US" altLang="zh-TW" sz="2400" dirty="0" smtClean="0"/>
              <a:t>Allocated just enough space to hold each word including the null character.</a:t>
            </a:r>
          </a:p>
          <a:p>
            <a:pPr lvl="1" eaLnBrk="1" hangingPunct="1">
              <a:spcBef>
                <a:spcPct val="50000"/>
              </a:spcBef>
            </a:pPr>
            <a:r>
              <a:rPr kumimoji="1" lang="en-US" altLang="zh-TW" sz="2400" dirty="0" smtClean="0"/>
              <a:t>	char  s[] = {“dog”};</a:t>
            </a:r>
            <a:br>
              <a:rPr kumimoji="1" lang="en-US" altLang="zh-TW" sz="2400" dirty="0" smtClean="0"/>
            </a:br>
            <a:r>
              <a:rPr kumimoji="1" lang="en-US" altLang="zh-TW" sz="2400" dirty="0" smtClean="0"/>
              <a:t> 	char  t[] = {“house”};</a:t>
            </a:r>
            <a:endParaRPr kumimoji="1" lang="en-US" altLang="zh-TW" sz="2400" dirty="0"/>
          </a:p>
        </p:txBody>
      </p:sp>
      <p:sp>
        <p:nvSpPr>
          <p:cNvPr id="11" name="矩形 10"/>
          <p:cNvSpPr/>
          <p:nvPr/>
        </p:nvSpPr>
        <p:spPr bwMode="auto">
          <a:xfrm>
            <a:off x="1467490" y="2415654"/>
            <a:ext cx="4022048" cy="651318"/>
          </a:xfrm>
          <a:prstGeom prst="rect">
            <a:avLst/>
          </a:prstGeom>
          <a:solidFill>
            <a:srgbClr val="99FFCC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950424" y="5622878"/>
            <a:ext cx="238835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 smtClean="0"/>
              <a:t>What happens ?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/>
            </a:r>
            <a:br>
              <a:rPr lang="en-US" altLang="zh-TW" sz="2400" i="1" dirty="0" smtClean="0">
                <a:solidFill>
                  <a:srgbClr val="FF0000"/>
                </a:solidFill>
              </a:rPr>
            </a:br>
            <a:r>
              <a:rPr lang="en-US" altLang="zh-TW" sz="2400" i="1" dirty="0" err="1" smtClean="0">
                <a:solidFill>
                  <a:srgbClr val="FF0000"/>
                </a:solidFill>
              </a:rPr>
              <a:t>strcat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s, t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;</a:t>
            </a:r>
            <a:endParaRPr lang="zh-TW" altLang="en-US" sz="2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226300" y="6286500"/>
            <a:ext cx="1905000" cy="457200"/>
          </a:xfrm>
          <a:noFill/>
        </p:spPr>
        <p:txBody>
          <a:bodyPr/>
          <a:lstStyle/>
          <a:p>
            <a:fld id="{EFE6A998-8FAA-422D-B437-D5E39B64418E}" type="slidenum">
              <a:rPr lang="zh-TW" altLang="en-US" smtClean="0"/>
              <a:pPr/>
              <a:t>68</a:t>
            </a:fld>
            <a:endParaRPr lang="en-US" altLang="zh-TW" smtClean="0"/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582613" y="290513"/>
            <a:ext cx="7785100" cy="1292662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zh-TW" altLang="en-US" sz="2000" dirty="0"/>
              <a:t>#</a:t>
            </a:r>
            <a:r>
              <a:rPr kumimoji="1" lang="en-US" altLang="zh-TW" sz="2000" dirty="0"/>
              <a:t>include &lt;</a:t>
            </a:r>
            <a:r>
              <a:rPr kumimoji="1" lang="en-US" altLang="zh-TW" sz="2000" dirty="0" err="1"/>
              <a:t>string.h</a:t>
            </a:r>
            <a:r>
              <a:rPr kumimoji="1" lang="en-US" altLang="zh-TW" sz="2000" dirty="0"/>
              <a:t>&gt;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TW" sz="2000" dirty="0"/>
              <a:t>#define MAX_SIZE  100 /*size of largest string*/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TW" sz="2000" dirty="0"/>
              <a:t>char string1[MAX_SIZE],  *s = string1;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TW" sz="2000" dirty="0"/>
              <a:t>char string2[MAX_SIZE],  *t = string2;</a:t>
            </a:r>
          </a:p>
        </p:txBody>
      </p:sp>
      <p:sp>
        <p:nvSpPr>
          <p:cNvPr id="62468" name="Text Box 73"/>
          <p:cNvSpPr txBox="1">
            <a:spLocks noChangeArrowheads="1"/>
          </p:cNvSpPr>
          <p:nvPr/>
        </p:nvSpPr>
        <p:spPr bwMode="auto">
          <a:xfrm>
            <a:off x="5262563" y="2708275"/>
            <a:ext cx="2855912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2800" b="1" dirty="0">
                <a:solidFill>
                  <a:srgbClr val="039F51"/>
                </a:solidFill>
              </a:rPr>
              <a:t>insert </a:t>
            </a:r>
            <a:r>
              <a:rPr kumimoji="1" lang="en-US" altLang="zh-TW" sz="2800" b="1" i="1" dirty="0">
                <a:solidFill>
                  <a:srgbClr val="039F51"/>
                </a:solidFill>
              </a:rPr>
              <a:t>t</a:t>
            </a:r>
            <a:r>
              <a:rPr kumimoji="1" lang="en-US" altLang="zh-TW" sz="2800" b="1" dirty="0">
                <a:solidFill>
                  <a:srgbClr val="039F51"/>
                </a:solidFill>
              </a:rPr>
              <a:t> into </a:t>
            </a:r>
            <a:r>
              <a:rPr kumimoji="1" lang="en-US" altLang="zh-TW" sz="2800" b="1" i="1" dirty="0">
                <a:solidFill>
                  <a:srgbClr val="039F51"/>
                </a:solidFill>
              </a:rPr>
              <a:t>s</a:t>
            </a:r>
            <a:r>
              <a:rPr kumimoji="1" lang="en-US" altLang="zh-TW" sz="2800" b="1" dirty="0">
                <a:solidFill>
                  <a:srgbClr val="039F51"/>
                </a:solidFill>
              </a:rPr>
              <a:t>[1]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398498"/>
              </p:ext>
            </p:extLst>
          </p:nvPr>
        </p:nvGraphicFramePr>
        <p:xfrm>
          <a:off x="955340" y="1937984"/>
          <a:ext cx="5950428" cy="4691984"/>
        </p:xfrm>
        <a:graphic>
          <a:graphicData uri="http://schemas.openxmlformats.org/drawingml/2006/table">
            <a:tbl>
              <a:tblPr/>
              <a:tblGrid>
                <a:gridCol w="1075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3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53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1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411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→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m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o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l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\0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7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→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u</a:t>
                      </a:r>
                      <a:endParaRPr lang="zh-TW" sz="2000" b="1" kern="100" dirty="0">
                        <a:solidFill>
                          <a:srgbClr val="039F5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t</a:t>
                      </a:r>
                      <a:endParaRPr lang="zh-TW" sz="2000" b="1" kern="100" dirty="0">
                        <a:solidFill>
                          <a:srgbClr val="039F5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o</a:t>
                      </a:r>
                      <a:endParaRPr lang="zh-TW" sz="2000" b="1" kern="100" dirty="0">
                        <a:solidFill>
                          <a:srgbClr val="039F5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\0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6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temp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→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\0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i="1" kern="1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起始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temp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→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\0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(a)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after </a:t>
                      </a:r>
                      <a:r>
                        <a:rPr lang="en-US" sz="2000" i="1" kern="100" dirty="0" err="1" smtClean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</a:rPr>
                        <a:t>strncpy</a:t>
                      </a: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</a:rPr>
                        <a:t>(</a:t>
                      </a:r>
                      <a:r>
                        <a:rPr lang="en-US" sz="2000" i="1" kern="100" dirty="0" err="1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</a:rPr>
                        <a:t>temp</a:t>
                      </a:r>
                      <a:r>
                        <a:rPr lang="en-US" sz="2000" kern="100" dirty="0" err="1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</a:rPr>
                        <a:t>,</a:t>
                      </a:r>
                      <a:r>
                        <a:rPr lang="en-US" sz="2000" i="1" kern="100" dirty="0" err="1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</a:rPr>
                        <a:t>s</a:t>
                      </a:r>
                      <a:r>
                        <a:rPr lang="en-US" sz="2000" kern="100" dirty="0" err="1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</a:rPr>
                        <a:t>,</a:t>
                      </a:r>
                      <a:r>
                        <a:rPr lang="en-US" sz="2000" i="1" kern="100" dirty="0" err="1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</a:rPr>
                        <a:t>i</a:t>
                      </a:r>
                      <a:r>
                        <a:rPr lang="en-US" sz="2000" kern="100" dirty="0" smtClean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</a:rPr>
                        <a:t>)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temp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→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u</a:t>
                      </a:r>
                      <a:endParaRPr lang="zh-TW" sz="2000" b="1" kern="100" dirty="0">
                        <a:solidFill>
                          <a:srgbClr val="039F5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t</a:t>
                      </a:r>
                      <a:endParaRPr lang="zh-TW" sz="2000" b="1" kern="100" dirty="0">
                        <a:solidFill>
                          <a:srgbClr val="039F5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o</a:t>
                      </a:r>
                      <a:endParaRPr lang="zh-TW" sz="2000" b="1" kern="100" dirty="0">
                        <a:solidFill>
                          <a:srgbClr val="039F5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\0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5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(b) 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after</a:t>
                      </a:r>
                      <a:r>
                        <a:rPr lang="en-US" sz="2000" i="1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2000" i="1" kern="100" dirty="0" err="1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strcat</a:t>
                      </a:r>
                      <a:r>
                        <a:rPr lang="en-US" sz="2000" i="1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 </a:t>
                      </a:r>
                      <a:r>
                        <a:rPr lang="en-US" sz="2000" i="0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(</a:t>
                      </a:r>
                      <a:r>
                        <a:rPr lang="en-US" sz="2000" i="1" kern="100" dirty="0" err="1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temp,t</a:t>
                      </a:r>
                      <a:r>
                        <a:rPr lang="en-US" sz="2000" i="0" kern="100" dirty="0" smtClean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)</a:t>
                      </a:r>
                      <a:endParaRPr lang="zh-TW" sz="2000" i="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temp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→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u</a:t>
                      </a:r>
                      <a:endParaRPr lang="zh-TW" sz="2000" b="1" kern="100" dirty="0">
                        <a:solidFill>
                          <a:srgbClr val="039F5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t</a:t>
                      </a:r>
                      <a:endParaRPr lang="zh-TW" sz="2000" b="1" kern="100" dirty="0">
                        <a:solidFill>
                          <a:srgbClr val="039F5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39F51"/>
                          </a:solidFill>
                          <a:latin typeface="Times New Roman"/>
                          <a:ea typeface="新細明體"/>
                        </a:rPr>
                        <a:t>o</a:t>
                      </a:r>
                      <a:endParaRPr lang="zh-TW" sz="2000" b="1" kern="100" dirty="0">
                        <a:solidFill>
                          <a:srgbClr val="039F51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m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o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i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l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\0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2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(c) 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after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 </a:t>
                      </a:r>
                      <a:r>
                        <a:rPr lang="en-US" sz="2000" i="1" kern="100" dirty="0" err="1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strcat</a:t>
                      </a:r>
                      <a:r>
                        <a:rPr lang="en-US" sz="2000" i="1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 (temp,</a:t>
                      </a:r>
                      <a:r>
                        <a:rPr lang="en-US" sz="2000" i="0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(</a:t>
                      </a:r>
                      <a:r>
                        <a:rPr lang="en-US" sz="2000" i="1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s</a:t>
                      </a:r>
                      <a:r>
                        <a:rPr lang="zh-TW" sz="2000" i="1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＋</a:t>
                      </a:r>
                      <a:r>
                        <a:rPr lang="en-US" sz="2000" i="1" kern="100" dirty="0" err="1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i</a:t>
                      </a:r>
                      <a:r>
                        <a:rPr lang="en-US" sz="2000" i="0" kern="100" dirty="0" smtClean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  <a:cs typeface="+mn-cs"/>
                        </a:rPr>
                        <a:t>))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77BD1C-562F-4DEA-B1E7-AFE5A8A1365F}" type="slidenum">
              <a:rPr lang="zh-TW" altLang="en-US" smtClean="0"/>
              <a:pPr/>
              <a:t>69</a:t>
            </a:fld>
            <a:endParaRPr lang="en-US" altLang="zh-TW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51587"/>
              </p:ext>
            </p:extLst>
          </p:nvPr>
        </p:nvGraphicFramePr>
        <p:xfrm>
          <a:off x="987425" y="800303"/>
          <a:ext cx="6996113" cy="6019800"/>
        </p:xfrm>
        <a:graphic>
          <a:graphicData uri="http://schemas.openxmlformats.org/drawingml/2006/table">
            <a:tbl>
              <a:tblPr/>
              <a:tblGrid>
                <a:gridCol w="699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void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strnins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(char *s, char *t,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int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i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){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/*  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Courier New"/>
                        </a:rPr>
                        <a:t>把字串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Courier New"/>
                        </a:rPr>
                        <a:t>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t 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Courier New"/>
                        </a:rPr>
                        <a:t>插入字串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Courier New"/>
                        </a:rPr>
                        <a:t>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s 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Courier New"/>
                        </a:rPr>
                        <a:t>中第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Courier New"/>
                        </a:rPr>
                        <a:t> 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i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Courier New"/>
                        </a:rPr>
                        <a:t>個位置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Courier New"/>
                        </a:rPr>
                        <a:t> 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*/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2286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char string[MAX_SIZE], *temp = string;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2286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if (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&lt; 0 &amp;&amp;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&gt;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strlen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(s)) {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4572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fprintf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(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stderr,”Position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is out of bounds \n”);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4572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exit(EXIT_FAILURE);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2286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}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2286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if (!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strlen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(s))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4572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 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strcpy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(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s,t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);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228600"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else if (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strlen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(t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)){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4572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 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strncpy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(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temp,s,i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);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4572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 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strcat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(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temp,t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);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4572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 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strcat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(temp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,(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s+i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));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4572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 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strcpy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(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s,temp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);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2286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}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}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495" name="文字方塊 3"/>
          <p:cNvSpPr txBox="1">
            <a:spLocks noChangeArrowheads="1"/>
          </p:cNvSpPr>
          <p:nvPr/>
        </p:nvSpPr>
        <p:spPr bwMode="auto">
          <a:xfrm>
            <a:off x="1292225" y="27286"/>
            <a:ext cx="64722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b="1" u="sng" dirty="0"/>
              <a:t>String Insertion</a:t>
            </a:r>
            <a:r>
              <a:rPr lang="en-US" altLang="zh-TW" sz="2000" b="1" u="sng" dirty="0"/>
              <a:t> (</a:t>
            </a:r>
            <a:r>
              <a:rPr lang="en-US" altLang="zh-TW" sz="2000" b="1" u="sng" dirty="0" err="1"/>
              <a:t>Prog</a:t>
            </a:r>
            <a:r>
              <a:rPr lang="en-US" altLang="zh-TW" sz="2000" b="1" u="sng" dirty="0"/>
              <a:t>. 2.12)</a:t>
            </a:r>
            <a:endParaRPr lang="zh-TW" alt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3663950" y="6248400"/>
            <a:ext cx="2895600" cy="457200"/>
          </a:xfrm>
          <a:noFill/>
        </p:spPr>
        <p:txBody>
          <a:bodyPr/>
          <a:lstStyle/>
          <a:p>
            <a:pPr algn="ctr"/>
            <a:fld id="{7345E59F-2C45-4219-A537-6888351E0C65}" type="slidenum">
              <a:rPr lang="en-US" altLang="zh-TW" smtClean="0">
                <a:solidFill>
                  <a:schemeClr val="tx1"/>
                </a:solidFill>
              </a:rPr>
              <a:pPr algn="ctr"/>
              <a:t>7</a:t>
            </a:fld>
            <a:endParaRPr lang="en-US" altLang="zh-TW" smtClean="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506413" y="284163"/>
            <a:ext cx="816133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1" u="sng" dirty="0"/>
              <a:t>Dangling </a:t>
            </a:r>
            <a:r>
              <a:rPr lang="en-US" altLang="zh-TW" b="1" u="sng" dirty="0" smtClean="0"/>
              <a:t>Reference </a:t>
            </a:r>
            <a:r>
              <a:rPr lang="en-US" altLang="zh-TW" sz="3600" b="1" u="sng" dirty="0" smtClean="0"/>
              <a:t>(</a:t>
            </a:r>
            <a:r>
              <a:rPr lang="zh-TW" altLang="en-US" sz="3600" b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懸浮參考</a:t>
            </a:r>
            <a:r>
              <a:rPr lang="en-US" altLang="zh-TW" sz="3600" b="1" u="sng" dirty="0" smtClean="0"/>
              <a:t>)</a:t>
            </a:r>
            <a:endParaRPr lang="en-US" altLang="zh-TW" sz="3600" b="1" u="sng" dirty="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11213" y="1162050"/>
            <a:ext cx="7537140" cy="487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7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*pi;    </a:t>
            </a:r>
          </a:p>
          <a:p>
            <a:pPr marL="342900" indent="-342900">
              <a:lnSpc>
                <a:spcPts val="27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zh-TW" sz="2000" dirty="0"/>
              <a:t>float f, *</a:t>
            </a:r>
            <a:r>
              <a:rPr lang="en-US" altLang="zh-TW" sz="2000" dirty="0" err="1"/>
              <a:t>pf</a:t>
            </a:r>
            <a:r>
              <a:rPr lang="en-US" altLang="zh-TW" sz="2000" dirty="0"/>
              <a:t>;</a:t>
            </a:r>
          </a:p>
          <a:p>
            <a:pPr marL="342900" indent="-342900">
              <a:lnSpc>
                <a:spcPts val="27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zh-TW" sz="2000" dirty="0"/>
              <a:t>/* pi =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*) </a:t>
            </a:r>
            <a:r>
              <a:rPr lang="en-US" altLang="zh-TW" sz="2000" dirty="0" err="1"/>
              <a:t>malloc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sizeof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)); */</a:t>
            </a:r>
          </a:p>
          <a:p>
            <a:pPr marL="342900" indent="-342900">
              <a:lnSpc>
                <a:spcPts val="27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TW" sz="2000" dirty="0"/>
              <a:t>MALLOC (pi, </a:t>
            </a:r>
            <a:r>
              <a:rPr lang="en-US" altLang="zh-TW" sz="2000" dirty="0" err="1"/>
              <a:t>sizeof</a:t>
            </a:r>
            <a:r>
              <a:rPr lang="en-US" altLang="zh-TW" sz="2000" dirty="0"/>
              <a:t>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)); </a:t>
            </a:r>
          </a:p>
          <a:p>
            <a:pPr marL="342900" indent="-342900">
              <a:lnSpc>
                <a:spcPts val="27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zh-TW" sz="2000" dirty="0"/>
              <a:t>/* </a:t>
            </a:r>
            <a:r>
              <a:rPr lang="en-US" altLang="zh-TW" sz="2000" dirty="0" err="1"/>
              <a:t>pf</a:t>
            </a:r>
            <a:r>
              <a:rPr lang="en-US" altLang="zh-TW" sz="2000" dirty="0"/>
              <a:t> = (float *) </a:t>
            </a:r>
            <a:r>
              <a:rPr lang="en-US" altLang="zh-TW" sz="2000" dirty="0" err="1"/>
              <a:t>malloc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sizeof</a:t>
            </a:r>
            <a:r>
              <a:rPr lang="en-US" altLang="zh-TW" sz="2000" dirty="0"/>
              <a:t>(float)); */</a:t>
            </a:r>
          </a:p>
          <a:p>
            <a:pPr marL="342900" indent="-342900">
              <a:lnSpc>
                <a:spcPts val="27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TW" sz="2000" dirty="0"/>
              <a:t>MALLOC (</a:t>
            </a:r>
            <a:r>
              <a:rPr lang="en-US" altLang="zh-TW" sz="2000" dirty="0" err="1"/>
              <a:t>pf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sizeof</a:t>
            </a:r>
            <a:r>
              <a:rPr lang="en-US" altLang="zh-TW" sz="2000" dirty="0"/>
              <a:t> (float));</a:t>
            </a:r>
          </a:p>
          <a:p>
            <a:pPr marL="342900" indent="-342900">
              <a:lnSpc>
                <a:spcPts val="27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zh-TW" sz="2000" dirty="0"/>
              <a:t>*pi = 1024;</a:t>
            </a:r>
          </a:p>
          <a:p>
            <a:pPr marL="342900" indent="-342900">
              <a:lnSpc>
                <a:spcPts val="27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zh-TW" sz="2000" dirty="0"/>
              <a:t>*</a:t>
            </a:r>
            <a:r>
              <a:rPr lang="en-US" altLang="zh-TW" sz="2000" dirty="0" err="1"/>
              <a:t>pf</a:t>
            </a:r>
            <a:r>
              <a:rPr lang="en-US" altLang="zh-TW" sz="2000" dirty="0"/>
              <a:t> = 3.14;</a:t>
            </a:r>
          </a:p>
          <a:p>
            <a:pPr marL="342900" indent="-342900">
              <a:lnSpc>
                <a:spcPts val="27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zh-TW" sz="2000" dirty="0" err="1"/>
              <a:t>printf</a:t>
            </a:r>
            <a:r>
              <a:rPr lang="en-US" altLang="zh-TW" sz="2000" dirty="0"/>
              <a:t> (“an integer = %d, a float = %f\n”, *pi, *</a:t>
            </a:r>
            <a:r>
              <a:rPr lang="en-US" altLang="zh-TW" sz="2000" dirty="0" err="1"/>
              <a:t>pf</a:t>
            </a:r>
            <a:r>
              <a:rPr lang="en-US" altLang="zh-TW" sz="2000" dirty="0"/>
              <a:t>);</a:t>
            </a:r>
          </a:p>
          <a:p>
            <a:pPr>
              <a:lnSpc>
                <a:spcPts val="2700"/>
              </a:lnSpc>
              <a:spcBef>
                <a:spcPts val="600"/>
              </a:spcBef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MALLOC (</a:t>
            </a:r>
            <a:r>
              <a:rPr lang="en-US" altLang="zh-TW" sz="2000" dirty="0" err="1">
                <a:solidFill>
                  <a:srgbClr val="FF0000"/>
                </a:solidFill>
              </a:rPr>
              <a:t>pf</a:t>
            </a:r>
            <a:r>
              <a:rPr lang="en-US" altLang="zh-TW" sz="2000" dirty="0">
                <a:solidFill>
                  <a:srgbClr val="FF0000"/>
                </a:solidFill>
              </a:rPr>
              <a:t>, </a:t>
            </a:r>
            <a:r>
              <a:rPr lang="en-US" altLang="zh-TW" sz="2000" dirty="0" err="1">
                <a:solidFill>
                  <a:srgbClr val="FF0000"/>
                </a:solidFill>
              </a:rPr>
              <a:t>sizeof</a:t>
            </a:r>
            <a:r>
              <a:rPr lang="en-US" altLang="zh-TW" sz="2000" dirty="0">
                <a:solidFill>
                  <a:srgbClr val="FF0000"/>
                </a:solidFill>
              </a:rPr>
              <a:t> (float));</a:t>
            </a:r>
          </a:p>
          <a:p>
            <a:pPr marL="342900" indent="-342900">
              <a:lnSpc>
                <a:spcPts val="27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zh-TW" sz="2000" dirty="0"/>
              <a:t>free (pi); </a:t>
            </a:r>
          </a:p>
          <a:p>
            <a:pPr marL="342900" indent="-342900">
              <a:lnSpc>
                <a:spcPts val="27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zh-TW" sz="2000" dirty="0"/>
              <a:t>free (</a:t>
            </a:r>
            <a:r>
              <a:rPr lang="en-US" altLang="zh-TW" sz="2000" dirty="0" err="1"/>
              <a:t>pf</a:t>
            </a:r>
            <a:r>
              <a:rPr lang="en-US" altLang="zh-TW" sz="2000" dirty="0"/>
              <a:t>); </a:t>
            </a:r>
          </a:p>
        </p:txBody>
      </p:sp>
      <p:sp>
        <p:nvSpPr>
          <p:cNvPr id="10245" name="投影片編號版面配置區 2"/>
          <p:cNvSpPr txBox="1">
            <a:spLocks/>
          </p:cNvSpPr>
          <p:nvPr/>
        </p:nvSpPr>
        <p:spPr bwMode="auto">
          <a:xfrm>
            <a:off x="8229600" y="6457950"/>
            <a:ext cx="118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fld id="{25E2FCA1-F5EB-43C3-8AF9-22E5DBBED986}" type="slidenum">
              <a:rPr lang="en-US" altLang="zh-TW" sz="1400"/>
              <a:pPr algn="ctr" eaLnBrk="1" hangingPunct="1">
                <a:spcBef>
                  <a:spcPct val="50000"/>
                </a:spcBef>
              </a:pPr>
              <a:t>7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AE97CB-F312-450B-A194-E825A937E2DF}" type="slidenum">
              <a:rPr lang="zh-TW" altLang="en-US" smtClean="0"/>
              <a:pPr/>
              <a:t>70</a:t>
            </a:fld>
            <a:endParaRPr lang="en-US" altLang="zh-TW" smtClean="0"/>
          </a:p>
        </p:txBody>
      </p:sp>
      <p:sp>
        <p:nvSpPr>
          <p:cNvPr id="64515" name="Text Box 1026"/>
          <p:cNvSpPr txBox="1">
            <a:spLocks noChangeArrowheads="1"/>
          </p:cNvSpPr>
          <p:nvPr/>
        </p:nvSpPr>
        <p:spPr bwMode="auto">
          <a:xfrm>
            <a:off x="2235200" y="352425"/>
            <a:ext cx="4968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4000" b="1" u="sng"/>
              <a:t>Pattern Matching</a:t>
            </a:r>
          </a:p>
        </p:txBody>
      </p:sp>
      <p:sp>
        <p:nvSpPr>
          <p:cNvPr id="64516" name="Text Box 1027"/>
          <p:cNvSpPr txBox="1">
            <a:spLocks noChangeArrowheads="1"/>
          </p:cNvSpPr>
          <p:nvPr/>
        </p:nvSpPr>
        <p:spPr bwMode="auto">
          <a:xfrm>
            <a:off x="590550" y="1325563"/>
            <a:ext cx="816768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kumimoji="1" lang="en-US" altLang="zh-TW" sz="2400" dirty="0"/>
              <a:t> Sequential algorithm examines each character in </a:t>
            </a:r>
            <a:r>
              <a:rPr kumimoji="1" lang="en-US" altLang="zh-TW" sz="2400" i="1" dirty="0">
                <a:solidFill>
                  <a:srgbClr val="D60E47"/>
                </a:solidFill>
              </a:rPr>
              <a:t>string</a:t>
            </a:r>
            <a:r>
              <a:rPr kumimoji="1" lang="en-US" altLang="zh-TW" sz="2400" dirty="0"/>
              <a:t> until it either finds the </a:t>
            </a:r>
            <a:r>
              <a:rPr kumimoji="1" lang="en-US" altLang="zh-TW" sz="2400" i="1" dirty="0">
                <a:solidFill>
                  <a:srgbClr val="D60E47"/>
                </a:solidFill>
              </a:rPr>
              <a:t>pattern</a:t>
            </a:r>
            <a:r>
              <a:rPr kumimoji="1" lang="en-US" altLang="zh-TW" sz="2400" dirty="0"/>
              <a:t> or it reaches the end of the </a:t>
            </a:r>
            <a:r>
              <a:rPr kumimoji="1" lang="en-US" altLang="zh-TW" sz="2400" i="1" dirty="0">
                <a:solidFill>
                  <a:srgbClr val="D60E47"/>
                </a:solidFill>
              </a:rPr>
              <a:t>string</a:t>
            </a:r>
            <a:r>
              <a:rPr kumimoji="1" lang="en-US" altLang="zh-TW" sz="2400" dirty="0"/>
              <a:t>.</a:t>
            </a:r>
          </a:p>
          <a:p>
            <a:pPr marL="361950" indent="-361950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kumimoji="1" lang="en-US" altLang="zh-TW" sz="2400" dirty="0"/>
              <a:t> KMP algorithm developed by Knuth, Morris and Pratt.</a:t>
            </a:r>
          </a:p>
        </p:txBody>
      </p:sp>
      <p:sp>
        <p:nvSpPr>
          <p:cNvPr id="64517" name="Text Box 1028"/>
          <p:cNvSpPr txBox="1">
            <a:spLocks noChangeArrowheads="1"/>
          </p:cNvSpPr>
          <p:nvPr/>
        </p:nvSpPr>
        <p:spPr bwMode="auto">
          <a:xfrm>
            <a:off x="981075" y="3171825"/>
            <a:ext cx="7777163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TW" altLang="zh-TW" sz="2800" b="1" dirty="0"/>
              <a:t>   </a:t>
            </a:r>
            <a:r>
              <a:rPr kumimoji="1" lang="en-US" altLang="zh-TW" sz="2800" b="1" dirty="0"/>
              <a:t>s = “ … a  b  c  a  b  c  a  b  c  a  c  a  b  … ”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800" b="1" dirty="0"/>
              <a:t>pat =      “a  b  c  a  b  c  a  c  a  b”</a:t>
            </a:r>
            <a:endParaRPr kumimoji="1" lang="zh-TW" altLang="zh-TW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3D3651-D931-49BF-8AF3-314C391A2419}" type="slidenum">
              <a:rPr lang="zh-TW" altLang="en-US" smtClean="0"/>
              <a:pPr/>
              <a:t>71</a:t>
            </a:fld>
            <a:endParaRPr lang="en-US" altLang="zh-TW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50813"/>
              </p:ext>
            </p:extLst>
          </p:nvPr>
        </p:nvGraphicFramePr>
        <p:xfrm>
          <a:off x="1436688" y="1744663"/>
          <a:ext cx="6526212" cy="4876800"/>
        </p:xfrm>
        <a:graphic>
          <a:graphicData uri="http://schemas.openxmlformats.org/drawingml/2006/table">
            <a:tbl>
              <a:tblPr/>
              <a:tblGrid>
                <a:gridCol w="652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int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nfind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(char *string, char *pat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){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/*  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Courier New"/>
                        </a:rPr>
                        <a:t>先比對樣式的最後一個字元，再從頭開始比對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 */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int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i,j,start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= 0;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int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lasts =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strlen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(string)-1;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int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lastp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=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strlen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(pat)-1;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int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endmatch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=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lastp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for (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= 0;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endmatch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&lt;= lasts;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endmatch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++, start++)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{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4572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if (string[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endmatch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] == pat[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lastp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])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marL="1166813" indent="-481013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for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( j 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= 0,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= start;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/>
                      </a:r>
                      <a:b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</a:b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j 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&lt;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lastp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&amp;&amp;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string[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] == pat[j];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/>
                      </a:r>
                      <a:b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</a:b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++,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j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++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)</a:t>
                      </a:r>
                      <a:r>
                        <a:rPr lang="en-US" sz="2000" kern="100" baseline="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4572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if (j ==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lastp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)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6858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return start;  /* 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  <a:cs typeface="Courier New"/>
                        </a:rPr>
                        <a:t>成功比對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 */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}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return -1;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標楷體" pitchFamily="65" charset="-120"/>
                        </a:rPr>
                        <a:t>}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543" name="Text Box 1026"/>
          <p:cNvSpPr txBox="1">
            <a:spLocks noChangeArrowheads="1"/>
          </p:cNvSpPr>
          <p:nvPr/>
        </p:nvSpPr>
        <p:spPr bwMode="auto">
          <a:xfrm>
            <a:off x="1117600" y="338138"/>
            <a:ext cx="7431088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3200" b="1" u="sng"/>
              <a:t>Pattern Matching </a:t>
            </a:r>
            <a:br>
              <a:rPr kumimoji="1" lang="en-US" altLang="zh-TW" sz="3200" b="1" u="sng"/>
            </a:br>
            <a:r>
              <a:rPr kumimoji="1" lang="en-US" altLang="zh-TW" sz="3200" b="1" u="sng"/>
              <a:t>by checking end indices first </a:t>
            </a:r>
            <a:r>
              <a:rPr kumimoji="1" lang="en-US" altLang="zh-TW" sz="2000" b="1" u="sng"/>
              <a:t>(Prog. 2.13)</a:t>
            </a:r>
            <a:endParaRPr kumimoji="1" lang="en-US" altLang="zh-TW" sz="4000" b="1" u="sng"/>
          </a:p>
        </p:txBody>
      </p:sp>
      <p:sp>
        <p:nvSpPr>
          <p:cNvPr id="5" name="矩形 4"/>
          <p:cNvSpPr/>
          <p:nvPr/>
        </p:nvSpPr>
        <p:spPr bwMode="auto">
          <a:xfrm>
            <a:off x="1608080" y="3594552"/>
            <a:ext cx="5975133" cy="244364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128345" y="4209425"/>
            <a:ext cx="4556232" cy="898603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04BBDF-D718-4B7B-97B1-0CC7AB3CE684}" type="slidenum">
              <a:rPr lang="zh-TW" altLang="en-US" smtClean="0"/>
              <a:pPr/>
              <a:t>72</a:t>
            </a:fld>
            <a:endParaRPr lang="en-US" altLang="zh-TW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58863" y="1277938"/>
          <a:ext cx="7083424" cy="5297484"/>
        </p:xfrm>
        <a:graphic>
          <a:graphicData uri="http://schemas.openxmlformats.org/drawingml/2006/table">
            <a:tbl>
              <a:tblPr/>
              <a:tblGrid>
                <a:gridCol w="743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6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5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3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1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25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21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21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7578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j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 err="1" smtClean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lastp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(a) pattern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start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endmatch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lasts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(b) no match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start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endmatch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lasts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(c) no match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start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endmatch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lasts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3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(d) no match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6779" name="Text Box 1026"/>
          <p:cNvSpPr txBox="1">
            <a:spLocks noChangeArrowheads="1"/>
          </p:cNvSpPr>
          <p:nvPr/>
        </p:nvSpPr>
        <p:spPr bwMode="auto">
          <a:xfrm>
            <a:off x="1408113" y="222250"/>
            <a:ext cx="650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4000" b="1" u="sng"/>
              <a:t>Simulation of </a:t>
            </a:r>
            <a:r>
              <a:rPr kumimoji="1" lang="en-US" altLang="zh-TW" sz="4000" b="1" i="1" u="sng"/>
              <a:t>nfind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FC459F-ADAB-4FF7-BE30-50B8FC7CA1FF}" type="slidenum">
              <a:rPr lang="zh-TW" altLang="en-US" smtClean="0"/>
              <a:pPr/>
              <a:t>73</a:t>
            </a:fld>
            <a:endParaRPr lang="en-US" altLang="zh-TW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58863" y="1670050"/>
          <a:ext cx="6646862" cy="3714750"/>
        </p:xfrm>
        <a:graphic>
          <a:graphicData uri="http://schemas.openxmlformats.org/drawingml/2006/table">
            <a:tbl>
              <a:tblPr/>
              <a:tblGrid>
                <a:gridCol w="617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8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5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start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endmatch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lasts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(e) no match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start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endmatch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lasts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(f) no match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b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a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↑</a:t>
                      </a: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start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endmatch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lasts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2"/>
                          </a:solidFill>
                          <a:latin typeface="Times New Roman"/>
                          <a:ea typeface="新細明體"/>
                        </a:rPr>
                        <a:t>(g) match</a:t>
                      </a:r>
                      <a:endParaRPr lang="zh-TW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chemeClr val="bg2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73" marR="6857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7750" name="Text Box 1026"/>
          <p:cNvSpPr txBox="1">
            <a:spLocks noChangeArrowheads="1"/>
          </p:cNvSpPr>
          <p:nvPr/>
        </p:nvSpPr>
        <p:spPr bwMode="auto">
          <a:xfrm>
            <a:off x="1408113" y="222250"/>
            <a:ext cx="650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4000" b="1" u="sng"/>
              <a:t>Simulation of </a:t>
            </a:r>
            <a:r>
              <a:rPr kumimoji="1" lang="en-US" altLang="zh-TW" sz="4000" b="1" i="1" u="sng"/>
              <a:t>nfind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81850" y="6248400"/>
            <a:ext cx="1905000" cy="457200"/>
          </a:xfrm>
          <a:noFill/>
        </p:spPr>
        <p:txBody>
          <a:bodyPr/>
          <a:lstStyle/>
          <a:p>
            <a:fld id="{4E6EC732-39CB-4B6D-8E77-D40BA386C416}" type="slidenum">
              <a:rPr lang="zh-TW" altLang="en-US" smtClean="0"/>
              <a:pPr/>
              <a:t>74</a:t>
            </a:fld>
            <a:endParaRPr lang="en-US" altLang="zh-TW" smtClean="0"/>
          </a:p>
        </p:txBody>
      </p:sp>
      <p:grpSp>
        <p:nvGrpSpPr>
          <p:cNvPr id="68611" name="Group 9"/>
          <p:cNvGrpSpPr>
            <a:grpSpLocks/>
          </p:cNvGrpSpPr>
          <p:nvPr/>
        </p:nvGrpSpPr>
        <p:grpSpPr bwMode="auto">
          <a:xfrm>
            <a:off x="1424001" y="4289425"/>
            <a:ext cx="7673975" cy="2443163"/>
            <a:chOff x="1056" y="235"/>
            <a:chExt cx="4834" cy="1539"/>
          </a:xfrm>
        </p:grpSpPr>
        <p:sp>
          <p:nvSpPr>
            <p:cNvPr id="68616" name="Text Box 2"/>
            <p:cNvSpPr txBox="1">
              <a:spLocks noChangeArrowheads="1"/>
            </p:cNvSpPr>
            <p:nvPr/>
          </p:nvSpPr>
          <p:spPr bwMode="auto">
            <a:xfrm>
              <a:off x="1056" y="235"/>
              <a:ext cx="4834" cy="1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TW" altLang="zh-TW" sz="2800" b="1" dirty="0"/>
                <a:t>   </a:t>
              </a:r>
              <a:r>
                <a:rPr kumimoji="1" lang="en-US" altLang="zh-TW" sz="2800" b="1" i="1" dirty="0"/>
                <a:t>j</a:t>
              </a:r>
              <a:r>
                <a:rPr kumimoji="1" lang="en-US" altLang="zh-TW" sz="2800" b="1" dirty="0"/>
                <a:t>       0   1   2   3  4   5   6   7   8   9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2800" b="1" dirty="0"/>
                <a:t>pat   “a   b   c   a   b   c   a   c   a   b”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2800" b="1" dirty="0"/>
                <a:t>    </a:t>
              </a:r>
              <a:r>
                <a:rPr kumimoji="1" lang="en-US" altLang="zh-TW" sz="2800" b="1" i="1" dirty="0"/>
                <a:t>f</a:t>
              </a:r>
              <a:r>
                <a:rPr kumimoji="1" lang="en-US" altLang="zh-TW" sz="2800" b="1" dirty="0"/>
                <a:t>    -1  -1  -1  0   1   2   3   -1  0   1</a:t>
              </a:r>
            </a:p>
            <a:p>
              <a:pPr eaLnBrk="1" hangingPunct="1">
                <a:spcBef>
                  <a:spcPct val="50000"/>
                </a:spcBef>
              </a:pPr>
              <a:endParaRPr kumimoji="1" lang="zh-TW" altLang="zh-TW" sz="2800" b="1" dirty="0"/>
            </a:p>
          </p:txBody>
        </p:sp>
        <p:sp>
          <p:nvSpPr>
            <p:cNvPr id="68617" name="Oval 6"/>
            <p:cNvSpPr>
              <a:spLocks noChangeArrowheads="1"/>
            </p:cNvSpPr>
            <p:nvPr/>
          </p:nvSpPr>
          <p:spPr bwMode="auto">
            <a:xfrm>
              <a:off x="1656" y="717"/>
              <a:ext cx="1004" cy="235"/>
            </a:xfrm>
            <a:prstGeom prst="ellipse">
              <a:avLst/>
            </a:prstGeom>
            <a:noFill/>
            <a:ln w="9525">
              <a:solidFill>
                <a:srgbClr val="D60E4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618" name="Oval 8"/>
            <p:cNvSpPr>
              <a:spLocks noChangeArrowheads="1"/>
            </p:cNvSpPr>
            <p:nvPr/>
          </p:nvSpPr>
          <p:spPr bwMode="auto">
            <a:xfrm>
              <a:off x="2478" y="717"/>
              <a:ext cx="1004" cy="235"/>
            </a:xfrm>
            <a:prstGeom prst="ellipse">
              <a:avLst/>
            </a:prstGeom>
            <a:noFill/>
            <a:ln w="9525">
              <a:solidFill>
                <a:srgbClr val="039F5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8612" name="Group 12"/>
          <p:cNvGrpSpPr>
            <a:grpSpLocks/>
          </p:cNvGrpSpPr>
          <p:nvPr/>
        </p:nvGrpSpPr>
        <p:grpSpPr bwMode="auto">
          <a:xfrm>
            <a:off x="823913" y="1336675"/>
            <a:ext cx="7958137" cy="2517775"/>
            <a:chOff x="687" y="554"/>
            <a:chExt cx="4834" cy="1586"/>
          </a:xfrm>
        </p:grpSpPr>
        <p:sp>
          <p:nvSpPr>
            <p:cNvPr id="61446" name="Text Box 10"/>
            <p:cNvSpPr txBox="1">
              <a:spLocks noChangeArrowheads="1"/>
            </p:cNvSpPr>
            <p:nvPr/>
          </p:nvSpPr>
          <p:spPr bwMode="auto">
            <a:xfrm>
              <a:off x="687" y="554"/>
              <a:ext cx="4834" cy="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61950" indent="-361950" eaLnBrk="1" hangingPunct="1">
                <a:spcBef>
                  <a:spcPct val="50000"/>
                </a:spcBef>
                <a:buFont typeface="Wingdings" pitchFamily="2" charset="2"/>
                <a:buChar char="q"/>
                <a:defRPr/>
              </a:pPr>
              <a:r>
                <a:rPr kumimoji="1" lang="en-US" altLang="zh-TW" sz="2400" dirty="0"/>
                <a:t>Def: if </a:t>
              </a:r>
              <a:r>
                <a:rPr kumimoji="1" lang="en-US" altLang="zh-TW" sz="2400" i="1" dirty="0"/>
                <a:t>p=p</a:t>
              </a:r>
              <a:r>
                <a:rPr kumimoji="1" lang="en-US" altLang="zh-TW" sz="2400" i="1" baseline="-25000" dirty="0"/>
                <a:t>0</a:t>
              </a:r>
              <a:r>
                <a:rPr kumimoji="1" lang="en-US" altLang="zh-TW" sz="2400" i="1" dirty="0"/>
                <a:t>p</a:t>
              </a:r>
              <a:r>
                <a:rPr kumimoji="1" lang="en-US" altLang="zh-TW" sz="2400" i="1" baseline="-25000" dirty="0"/>
                <a:t>1</a:t>
              </a:r>
              <a:r>
                <a:rPr kumimoji="1" lang="en-US" altLang="zh-TW" sz="2400" i="1" dirty="0"/>
                <a:t>…p</a:t>
              </a:r>
              <a:r>
                <a:rPr kumimoji="1" lang="en-US" altLang="zh-TW" sz="2400" i="1" baseline="-25000" dirty="0"/>
                <a:t>n-1</a:t>
              </a:r>
              <a:r>
                <a:rPr kumimoji="1" lang="en-US" altLang="zh-TW" sz="2400" dirty="0"/>
                <a:t> is a pattern, then its </a:t>
              </a:r>
              <a:r>
                <a:rPr kumimoji="1" lang="en-US" altLang="zh-TW" sz="2400" i="1" dirty="0"/>
                <a:t>failure function, f, </a:t>
              </a:r>
              <a:r>
                <a:rPr kumimoji="1" lang="en-US" altLang="zh-TW" sz="2400" dirty="0"/>
                <a:t>is defined as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TW" sz="2400" dirty="0"/>
                <a:t>	largest </a:t>
              </a:r>
              <a:r>
                <a:rPr kumimoji="1" lang="en-US" altLang="zh-TW" sz="2400" i="1" dirty="0" err="1"/>
                <a:t>i</a:t>
              </a:r>
              <a:r>
                <a:rPr kumimoji="1" lang="en-US" altLang="zh-TW" sz="2400" i="1" dirty="0"/>
                <a:t> &lt; j</a:t>
              </a:r>
              <a:r>
                <a:rPr kumimoji="1" lang="en-US" altLang="zh-TW" sz="2400" dirty="0"/>
                <a:t> such that </a:t>
              </a:r>
              <a:r>
                <a:rPr kumimoji="1" lang="en-US" altLang="zh-TW" sz="2400" i="1" dirty="0"/>
                <a:t>p</a:t>
              </a:r>
              <a:r>
                <a:rPr kumimoji="1" lang="en-US" altLang="zh-TW" sz="2400" i="1" baseline="-25000" dirty="0"/>
                <a:t>0</a:t>
              </a:r>
              <a:r>
                <a:rPr kumimoji="1" lang="en-US" altLang="zh-TW" sz="2400" i="1" dirty="0"/>
                <a:t>p</a:t>
              </a:r>
              <a:r>
                <a:rPr kumimoji="1" lang="en-US" altLang="zh-TW" sz="2400" i="1" baseline="-25000" dirty="0"/>
                <a:t>1</a:t>
              </a:r>
              <a:r>
                <a:rPr kumimoji="1" lang="en-US" altLang="zh-TW" sz="2400" i="1" dirty="0"/>
                <a:t>…p</a:t>
              </a:r>
              <a:r>
                <a:rPr kumimoji="1" lang="en-US" altLang="zh-TW" sz="2400" i="1" baseline="-25000" dirty="0"/>
                <a:t>i</a:t>
              </a:r>
              <a:r>
                <a:rPr kumimoji="1" lang="en-US" altLang="zh-TW" sz="2400" i="1" dirty="0"/>
                <a:t>= p</a:t>
              </a:r>
              <a:r>
                <a:rPr kumimoji="1" lang="en-US" altLang="zh-TW" sz="2400" i="1" baseline="-25000" dirty="0"/>
                <a:t>j-i</a:t>
              </a:r>
              <a:r>
                <a:rPr kumimoji="1" lang="en-US" altLang="zh-TW" sz="2400" i="1" dirty="0"/>
                <a:t>p</a:t>
              </a:r>
              <a:r>
                <a:rPr kumimoji="1" lang="en-US" altLang="zh-TW" sz="2400" i="1" baseline="-25000" dirty="0"/>
                <a:t>j-i+1</a:t>
              </a:r>
              <a:r>
                <a:rPr kumimoji="1" lang="en-US" altLang="zh-TW" sz="2400" i="1" dirty="0"/>
                <a:t>…</a:t>
              </a:r>
              <a:r>
                <a:rPr kumimoji="1" lang="en-US" altLang="zh-TW" sz="2400" i="1" dirty="0" err="1"/>
                <a:t>p</a:t>
              </a:r>
              <a:r>
                <a:rPr kumimoji="1" lang="en-US" altLang="zh-TW" sz="2400" i="1" baseline="-25000" dirty="0" err="1"/>
                <a:t>j</a:t>
              </a:r>
              <a:r>
                <a:rPr kumimoji="1" lang="en-US" altLang="zh-TW" sz="2400" dirty="0"/>
                <a:t> 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TW" sz="2400" i="1" dirty="0"/>
                <a:t>f</a:t>
              </a:r>
              <a:r>
                <a:rPr kumimoji="1" lang="en-US" altLang="zh-TW" sz="2400" dirty="0"/>
                <a:t>(j)		                      if such an</a:t>
              </a:r>
              <a:r>
                <a:rPr kumimoji="1" lang="en-US" altLang="zh-TW" sz="2400" i="1" dirty="0"/>
                <a:t> </a:t>
              </a:r>
              <a:r>
                <a:rPr kumimoji="1" lang="en-US" altLang="zh-TW" sz="2400" i="1" dirty="0" err="1"/>
                <a:t>i</a:t>
              </a:r>
              <a:r>
                <a:rPr kumimoji="1" lang="en-US" altLang="zh-TW" sz="2400" dirty="0"/>
                <a:t> &gt;=0 exists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TW" sz="2400" dirty="0"/>
                <a:t>	-1       otherwise</a:t>
              </a:r>
              <a:endParaRPr kumimoji="1" lang="zh-TW" altLang="en-US" sz="2400" dirty="0"/>
            </a:p>
          </p:txBody>
        </p:sp>
        <p:sp>
          <p:nvSpPr>
            <p:cNvPr id="68615" name="AutoShape 11"/>
            <p:cNvSpPr>
              <a:spLocks/>
            </p:cNvSpPr>
            <p:nvPr/>
          </p:nvSpPr>
          <p:spPr bwMode="auto">
            <a:xfrm>
              <a:off x="1095" y="1201"/>
              <a:ext cx="144" cy="939"/>
            </a:xfrm>
            <a:prstGeom prst="leftBrace">
              <a:avLst>
                <a:gd name="adj1" fmla="val 54340"/>
                <a:gd name="adj2" fmla="val 51440"/>
              </a:avLst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2400"/>
            </a:p>
          </p:txBody>
        </p:sp>
      </p:grpSp>
      <p:sp>
        <p:nvSpPr>
          <p:cNvPr id="68613" name="Text Box 1026"/>
          <p:cNvSpPr txBox="1">
            <a:spLocks noChangeArrowheads="1"/>
          </p:cNvSpPr>
          <p:nvPr/>
        </p:nvSpPr>
        <p:spPr bwMode="auto">
          <a:xfrm>
            <a:off x="2235200" y="352425"/>
            <a:ext cx="4968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4000" b="1" u="sng"/>
              <a:t>Failure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AD8E1F-6DC7-4DC6-A46B-1A4B5D4FC3D3}" type="slidenum">
              <a:rPr lang="zh-TW" altLang="en-US" smtClean="0"/>
              <a:pPr/>
              <a:t>75</a:t>
            </a:fld>
            <a:endParaRPr lang="en-US" altLang="zh-TW" smtClean="0"/>
          </a:p>
        </p:txBody>
      </p:sp>
      <p:sp>
        <p:nvSpPr>
          <p:cNvPr id="69635" name="Text Box 1026"/>
          <p:cNvSpPr txBox="1">
            <a:spLocks noChangeArrowheads="1"/>
          </p:cNvSpPr>
          <p:nvPr/>
        </p:nvSpPr>
        <p:spPr bwMode="auto">
          <a:xfrm>
            <a:off x="696913" y="352425"/>
            <a:ext cx="79819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3600" b="1" u="sng"/>
              <a:t>Computing th Failure Function </a:t>
            </a:r>
            <a:r>
              <a:rPr kumimoji="1" lang="en-US" altLang="zh-TW" sz="2000" b="1" u="sng"/>
              <a:t>(Prog. 2.15)</a:t>
            </a:r>
            <a:endParaRPr kumimoji="1" lang="en-US" altLang="zh-TW" sz="3600" b="1" u="sng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895255"/>
              </p:ext>
            </p:extLst>
          </p:nvPr>
        </p:nvGraphicFramePr>
        <p:xfrm>
          <a:off x="1408113" y="1618701"/>
          <a:ext cx="6516687" cy="4876800"/>
        </p:xfrm>
        <a:graphic>
          <a:graphicData uri="http://schemas.openxmlformats.org/drawingml/2006/table">
            <a:tbl>
              <a:tblPr/>
              <a:tblGrid>
                <a:gridCol w="6516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void fail(char *pat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){ 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/*   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  <a:cs typeface="Courier New"/>
                        </a:rPr>
                        <a:t>compute the pattern’s failure function 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*/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2286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int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n =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strlen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(pat);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2286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failure[0] = -1;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2286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for (j = 1; j &lt; n; j++) {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4572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= failure[j-1];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4572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while ((pat[j] != pat[i+1] &amp;&amp; (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&gt;= 0))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6858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= failure[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];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4572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if (pat[j] == pat[i+1])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6858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failure[j] = i+1;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4572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else failure[j] = -1;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2286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}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}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</a:txBody>
                  <a:tcPr marL="68578" marR="68578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1876096" y="3909848"/>
            <a:ext cx="4319751" cy="709449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608081" y="3168869"/>
            <a:ext cx="5076496" cy="29639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239000" y="6438900"/>
            <a:ext cx="1905000" cy="457200"/>
          </a:xfrm>
          <a:noFill/>
        </p:spPr>
        <p:txBody>
          <a:bodyPr/>
          <a:lstStyle/>
          <a:p>
            <a:fld id="{40D7DB83-2E73-4D52-BCFF-D07732AE179B}" type="slidenum">
              <a:rPr lang="zh-TW" altLang="en-US" smtClean="0"/>
              <a:pPr/>
              <a:t>76</a:t>
            </a:fld>
            <a:endParaRPr lang="en-US" altLang="zh-TW" smtClean="0"/>
          </a:p>
        </p:txBody>
      </p:sp>
      <p:grpSp>
        <p:nvGrpSpPr>
          <p:cNvPr id="70659" name="Group 11"/>
          <p:cNvGrpSpPr>
            <a:grpSpLocks/>
          </p:cNvGrpSpPr>
          <p:nvPr/>
        </p:nvGrpSpPr>
        <p:grpSpPr bwMode="auto">
          <a:xfrm>
            <a:off x="1073150" y="3144838"/>
            <a:ext cx="7267575" cy="1801812"/>
            <a:chOff x="952" y="639"/>
            <a:chExt cx="4578" cy="1135"/>
          </a:xfrm>
        </p:grpSpPr>
        <p:sp>
          <p:nvSpPr>
            <p:cNvPr id="70663" name="Text Box 2"/>
            <p:cNvSpPr txBox="1">
              <a:spLocks noChangeArrowheads="1"/>
            </p:cNvSpPr>
            <p:nvPr/>
          </p:nvSpPr>
          <p:spPr bwMode="auto">
            <a:xfrm>
              <a:off x="952" y="639"/>
              <a:ext cx="4578" cy="1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TW" altLang="zh-TW" sz="2800" b="1" dirty="0">
                  <a:latin typeface="Calibri" pitchFamily="34" charset="0"/>
                </a:rPr>
                <a:t>    </a:t>
              </a:r>
              <a:r>
                <a:rPr kumimoji="1" lang="en-US" altLang="zh-TW" sz="2800" b="1" dirty="0">
                  <a:latin typeface="Calibri" pitchFamily="34" charset="0"/>
                  <a:ea typeface="+mn-ea"/>
                </a:rPr>
                <a:t>s = “ </a:t>
              </a:r>
              <a:r>
                <a:rPr kumimoji="1" lang="en-US" altLang="zh-TW" sz="2800" b="1" dirty="0">
                  <a:latin typeface="Calibri" pitchFamily="34" charset="0"/>
                </a:rPr>
                <a:t>… a  b  c  a  b  c  a  b  c  a  c  a  b  … “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2800" b="1" dirty="0">
                  <a:latin typeface="Calibri" pitchFamily="34" charset="0"/>
                </a:rPr>
                <a:t>pat =       “a  b  c  </a:t>
              </a:r>
              <a:r>
                <a:rPr kumimoji="1" lang="en-US" altLang="zh-TW" sz="2800" b="1" dirty="0">
                  <a:solidFill>
                    <a:srgbClr val="039F51"/>
                  </a:solidFill>
                  <a:latin typeface="Calibri" pitchFamily="34" charset="0"/>
                </a:rPr>
                <a:t>a</a:t>
              </a:r>
              <a:r>
                <a:rPr kumimoji="1" lang="en-US" altLang="zh-TW" sz="2800" b="1" dirty="0">
                  <a:latin typeface="Calibri" pitchFamily="34" charset="0"/>
                </a:rPr>
                <a:t>  b  c  a  c  a  b”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2800" b="1" dirty="0">
                  <a:latin typeface="Calibri" pitchFamily="34" charset="0"/>
                </a:rPr>
                <a:t>    </a:t>
              </a:r>
              <a:r>
                <a:rPr kumimoji="1" lang="en-US" altLang="zh-TW" sz="2800" b="1" i="1" dirty="0" smtClean="0">
                  <a:latin typeface="Calibri" pitchFamily="34" charset="0"/>
                </a:rPr>
                <a:t>f =</a:t>
              </a:r>
              <a:r>
                <a:rPr kumimoji="1" lang="en-US" altLang="zh-TW" sz="2800" b="1" dirty="0">
                  <a:latin typeface="Calibri" pitchFamily="34" charset="0"/>
                </a:rPr>
                <a:t>	     </a:t>
              </a:r>
              <a:r>
                <a:rPr kumimoji="1" lang="en-US" altLang="zh-TW" sz="2800" b="1" dirty="0" smtClean="0">
                  <a:latin typeface="Calibri" pitchFamily="34" charset="0"/>
                </a:rPr>
                <a:t>-</a:t>
              </a:r>
              <a:r>
                <a:rPr kumimoji="1" lang="en-US" altLang="zh-TW" sz="2800" b="1" dirty="0">
                  <a:latin typeface="Calibri" pitchFamily="34" charset="0"/>
                </a:rPr>
                <a:t>1 -1 -1 </a:t>
              </a:r>
              <a:r>
                <a:rPr kumimoji="1" lang="en-US" altLang="zh-TW" sz="2800" b="1" dirty="0" smtClean="0">
                  <a:latin typeface="Calibri" pitchFamily="34" charset="0"/>
                </a:rPr>
                <a:t>0  </a:t>
              </a:r>
              <a:r>
                <a:rPr kumimoji="1" lang="en-US" altLang="zh-TW" sz="2800" b="1" dirty="0">
                  <a:latin typeface="Calibri" pitchFamily="34" charset="0"/>
                </a:rPr>
                <a:t>1  2  </a:t>
              </a:r>
              <a:r>
                <a:rPr kumimoji="1" lang="en-US" altLang="zh-TW" sz="2800" b="1" dirty="0">
                  <a:solidFill>
                    <a:srgbClr val="039F51"/>
                  </a:solidFill>
                  <a:latin typeface="Calibri" pitchFamily="34" charset="0"/>
                </a:rPr>
                <a:t>3</a:t>
              </a:r>
              <a:r>
                <a:rPr kumimoji="1" lang="en-US" altLang="zh-TW" sz="2800" b="1" dirty="0">
                  <a:latin typeface="Calibri" pitchFamily="34" charset="0"/>
                </a:rPr>
                <a:t> -1 </a:t>
              </a:r>
              <a:r>
                <a:rPr kumimoji="1" lang="en-US" altLang="zh-TW" sz="2800" b="1" dirty="0" smtClean="0">
                  <a:latin typeface="Calibri" pitchFamily="34" charset="0"/>
                </a:rPr>
                <a:t> 0 </a:t>
              </a:r>
              <a:r>
                <a:rPr kumimoji="1" lang="en-US" altLang="zh-TW" sz="2800" b="1" dirty="0">
                  <a:latin typeface="Calibri" pitchFamily="34" charset="0"/>
                </a:rPr>
                <a:t>1</a:t>
              </a:r>
              <a:endParaRPr kumimoji="1" lang="zh-TW" altLang="en-US" sz="2800" dirty="0">
                <a:latin typeface="Calibri" pitchFamily="34" charset="0"/>
              </a:endParaRPr>
            </a:p>
          </p:txBody>
        </p:sp>
        <p:sp>
          <p:nvSpPr>
            <p:cNvPr id="70664" name="Line 4"/>
            <p:cNvSpPr>
              <a:spLocks noChangeShapeType="1"/>
            </p:cNvSpPr>
            <p:nvPr/>
          </p:nvSpPr>
          <p:spPr bwMode="auto">
            <a:xfrm>
              <a:off x="2008" y="926"/>
              <a:ext cx="1513" cy="0"/>
            </a:xfrm>
            <a:prstGeom prst="line">
              <a:avLst/>
            </a:prstGeom>
            <a:noFill/>
            <a:ln w="9525">
              <a:solidFill>
                <a:srgbClr val="D60E4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665" name="Line 5"/>
            <p:cNvSpPr>
              <a:spLocks noChangeShapeType="1"/>
            </p:cNvSpPr>
            <p:nvPr/>
          </p:nvSpPr>
          <p:spPr bwMode="auto">
            <a:xfrm>
              <a:off x="2008" y="1370"/>
              <a:ext cx="1513" cy="0"/>
            </a:xfrm>
            <a:prstGeom prst="line">
              <a:avLst/>
            </a:prstGeom>
            <a:noFill/>
            <a:ln w="9525">
              <a:solidFill>
                <a:srgbClr val="D60E4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666" name="Oval 9"/>
            <p:cNvSpPr>
              <a:spLocks noChangeArrowheads="1"/>
            </p:cNvSpPr>
            <p:nvPr/>
          </p:nvSpPr>
          <p:spPr bwMode="auto">
            <a:xfrm>
              <a:off x="2484" y="639"/>
              <a:ext cx="847" cy="287"/>
            </a:xfrm>
            <a:prstGeom prst="ellipse">
              <a:avLst/>
            </a:prstGeom>
            <a:noFill/>
            <a:ln w="9525">
              <a:solidFill>
                <a:srgbClr val="039F5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667" name="Oval 10"/>
            <p:cNvSpPr>
              <a:spLocks noChangeArrowheads="1"/>
            </p:cNvSpPr>
            <p:nvPr/>
          </p:nvSpPr>
          <p:spPr bwMode="auto">
            <a:xfrm>
              <a:off x="1928" y="1083"/>
              <a:ext cx="847" cy="287"/>
            </a:xfrm>
            <a:prstGeom prst="ellipse">
              <a:avLst/>
            </a:prstGeom>
            <a:noFill/>
            <a:ln w="9525">
              <a:solidFill>
                <a:srgbClr val="039F5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0660" name="Text Box 12"/>
          <p:cNvSpPr txBox="1">
            <a:spLocks noChangeArrowheads="1"/>
          </p:cNvSpPr>
          <p:nvPr/>
        </p:nvSpPr>
        <p:spPr bwMode="auto">
          <a:xfrm>
            <a:off x="614363" y="1204913"/>
            <a:ext cx="81486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kumimoji="1" lang="en-US" altLang="zh-TW" sz="2400" dirty="0" smtClean="0"/>
              <a:t>if a partial match is found such that s</a:t>
            </a:r>
            <a:r>
              <a:rPr kumimoji="1" lang="en-US" altLang="zh-TW" sz="2400" baseline="-25000" dirty="0" smtClean="0"/>
              <a:t>i-j</a:t>
            </a:r>
            <a:r>
              <a:rPr kumimoji="1" lang="en-US" altLang="zh-TW" sz="2400" dirty="0" smtClean="0"/>
              <a:t>s</a:t>
            </a:r>
            <a:r>
              <a:rPr kumimoji="1" lang="en-US" altLang="zh-TW" sz="2400" baseline="-25000" dirty="0" smtClean="0"/>
              <a:t>i-j+1 </a:t>
            </a:r>
            <a:r>
              <a:rPr kumimoji="1" lang="en-US" altLang="zh-TW" sz="2400" dirty="0" smtClean="0"/>
              <a:t>…s</a:t>
            </a:r>
            <a:r>
              <a:rPr kumimoji="1" lang="en-US" altLang="zh-TW" sz="2400" baseline="-25000" dirty="0" smtClean="0"/>
              <a:t>i-1 </a:t>
            </a:r>
            <a:r>
              <a:rPr kumimoji="1" lang="en-US" altLang="zh-TW" sz="2400" dirty="0" smtClean="0"/>
              <a:t>= p</a:t>
            </a:r>
            <a:r>
              <a:rPr kumimoji="1" lang="en-US" altLang="zh-TW" sz="2400" baseline="-25000" dirty="0" smtClean="0"/>
              <a:t>0</a:t>
            </a:r>
            <a:r>
              <a:rPr kumimoji="1" lang="en-US" altLang="zh-TW" sz="2400" dirty="0" smtClean="0"/>
              <a:t>p</a:t>
            </a:r>
            <a:r>
              <a:rPr kumimoji="1" lang="en-US" altLang="zh-TW" sz="2400" baseline="-25000" dirty="0" smtClean="0"/>
              <a:t>1</a:t>
            </a:r>
            <a:r>
              <a:rPr kumimoji="1" lang="en-US" altLang="zh-TW" sz="2400" dirty="0" smtClean="0"/>
              <a:t>…p</a:t>
            </a:r>
            <a:r>
              <a:rPr kumimoji="1" lang="en-US" altLang="zh-TW" sz="2400" baseline="-25000" dirty="0" smtClean="0"/>
              <a:t>j-1</a:t>
            </a:r>
            <a:r>
              <a:rPr kumimoji="1" lang="en-US" altLang="zh-TW" sz="2400" dirty="0" smtClean="0"/>
              <a:t> and </a:t>
            </a:r>
            <a:r>
              <a:rPr kumimoji="1" lang="en-US" altLang="zh-TW" sz="2400" dirty="0" err="1" smtClean="0"/>
              <a:t>s</a:t>
            </a:r>
            <a:r>
              <a:rPr kumimoji="1" lang="en-US" altLang="zh-TW" sz="2400" baseline="-25000" dirty="0" err="1" smtClean="0"/>
              <a:t>i</a:t>
            </a:r>
            <a:r>
              <a:rPr kumimoji="1" lang="en-US" altLang="zh-TW" sz="2400" baseline="-25000" dirty="0" smtClean="0"/>
              <a:t> </a:t>
            </a:r>
            <a:r>
              <a:rPr kumimoji="1" lang="en-US" altLang="zh-TW" sz="2400" dirty="0" smtClean="0">
                <a:sym typeface="Symbol" pitchFamily="18" charset="2"/>
              </a:rPr>
              <a:t> </a:t>
            </a:r>
            <a:r>
              <a:rPr kumimoji="1" lang="en-US" altLang="zh-TW" sz="2400" dirty="0" err="1" smtClean="0">
                <a:sym typeface="Symbol" pitchFamily="18" charset="2"/>
              </a:rPr>
              <a:t>p</a:t>
            </a:r>
            <a:r>
              <a:rPr kumimoji="1" lang="en-US" altLang="zh-TW" sz="2400" baseline="-25000" dirty="0" err="1" smtClean="0">
                <a:sym typeface="Symbol" pitchFamily="18" charset="2"/>
              </a:rPr>
              <a:t>j</a:t>
            </a:r>
            <a:r>
              <a:rPr kumimoji="1" lang="en-US" altLang="zh-TW" sz="2400" dirty="0" smtClean="0">
                <a:sym typeface="Symbol" pitchFamily="18" charset="2"/>
              </a:rPr>
              <a:t> then </a:t>
            </a:r>
          </a:p>
          <a:p>
            <a:pPr marL="628650" lvl="1" indent="-266700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TW" sz="2000" dirty="0" smtClean="0">
                <a:sym typeface="Symbol" pitchFamily="18" charset="2"/>
              </a:rPr>
              <a:t>matching </a:t>
            </a:r>
            <a:r>
              <a:rPr kumimoji="1" lang="en-US" altLang="zh-TW" sz="2000" dirty="0">
                <a:sym typeface="Symbol" pitchFamily="18" charset="2"/>
              </a:rPr>
              <a:t>may be resumed by comparing </a:t>
            </a:r>
            <a:r>
              <a:rPr kumimoji="1" lang="en-US" altLang="zh-TW" sz="2000" dirty="0" err="1">
                <a:sym typeface="Symbol" pitchFamily="18" charset="2"/>
              </a:rPr>
              <a:t>s</a:t>
            </a:r>
            <a:r>
              <a:rPr kumimoji="1" lang="en-US" altLang="zh-TW" sz="2000" baseline="-25000" dirty="0" err="1">
                <a:sym typeface="Symbol" pitchFamily="18" charset="2"/>
              </a:rPr>
              <a:t>i</a:t>
            </a:r>
            <a:r>
              <a:rPr kumimoji="1" lang="en-US" altLang="zh-TW" sz="2000" dirty="0">
                <a:sym typeface="Symbol" pitchFamily="18" charset="2"/>
              </a:rPr>
              <a:t> and </a:t>
            </a:r>
            <a:r>
              <a:rPr kumimoji="1" lang="en-US" altLang="zh-TW" sz="2000" dirty="0" err="1">
                <a:sym typeface="Symbol" pitchFamily="18" charset="2"/>
              </a:rPr>
              <a:t>p</a:t>
            </a:r>
            <a:r>
              <a:rPr kumimoji="1" lang="en-US" altLang="zh-TW" sz="2000" baseline="-25000" dirty="0" err="1">
                <a:sym typeface="Symbol" pitchFamily="18" charset="2"/>
              </a:rPr>
              <a:t>f</a:t>
            </a:r>
            <a:r>
              <a:rPr kumimoji="1" lang="en-US" altLang="zh-TW" sz="2000" baseline="-25000" dirty="0">
                <a:sym typeface="Symbol" pitchFamily="18" charset="2"/>
              </a:rPr>
              <a:t>(j-1)+1</a:t>
            </a:r>
            <a:r>
              <a:rPr kumimoji="1" lang="en-US" altLang="zh-TW" sz="2000" dirty="0">
                <a:sym typeface="Symbol" pitchFamily="18" charset="2"/>
              </a:rPr>
              <a:t> if j  0. </a:t>
            </a:r>
            <a:br>
              <a:rPr kumimoji="1" lang="en-US" altLang="zh-TW" sz="2000" dirty="0">
                <a:sym typeface="Symbol" pitchFamily="18" charset="2"/>
              </a:rPr>
            </a:br>
            <a:r>
              <a:rPr kumimoji="1" lang="en-US" altLang="zh-TW" sz="2000" dirty="0">
                <a:sym typeface="Symbol" pitchFamily="18" charset="2"/>
              </a:rPr>
              <a:t>If j = 0, then we may continue by comparing s</a:t>
            </a:r>
            <a:r>
              <a:rPr kumimoji="1" lang="en-US" altLang="zh-TW" sz="2000" baseline="-25000" dirty="0">
                <a:sym typeface="Symbol" pitchFamily="18" charset="2"/>
              </a:rPr>
              <a:t>i+1</a:t>
            </a:r>
            <a:r>
              <a:rPr kumimoji="1" lang="en-US" altLang="zh-TW" sz="2000" dirty="0">
                <a:sym typeface="Symbol" pitchFamily="18" charset="2"/>
              </a:rPr>
              <a:t> and p</a:t>
            </a:r>
            <a:r>
              <a:rPr kumimoji="1" lang="en-US" altLang="zh-TW" sz="2000" baseline="-25000" dirty="0">
                <a:sym typeface="Symbol" pitchFamily="18" charset="2"/>
              </a:rPr>
              <a:t>0</a:t>
            </a:r>
            <a:r>
              <a:rPr kumimoji="1" lang="en-US" altLang="zh-TW" sz="2000" dirty="0">
                <a:sym typeface="Symbol" pitchFamily="18" charset="2"/>
              </a:rPr>
              <a:t>.</a:t>
            </a:r>
          </a:p>
        </p:txBody>
      </p:sp>
      <p:sp>
        <p:nvSpPr>
          <p:cNvPr id="61445" name="Text Box 15"/>
          <p:cNvSpPr txBox="1">
            <a:spLocks noChangeArrowheads="1"/>
          </p:cNvSpPr>
          <p:nvPr/>
        </p:nvSpPr>
        <p:spPr bwMode="auto">
          <a:xfrm>
            <a:off x="766763" y="5232400"/>
            <a:ext cx="81486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 eaLnBrk="1" hangingPunct="1">
              <a:spcBef>
                <a:spcPct val="50000"/>
              </a:spcBef>
              <a:buFont typeface="Wingdings" pitchFamily="2" charset="2"/>
              <a:buChar char="q"/>
              <a:defRPr/>
            </a:pPr>
            <a:r>
              <a:rPr kumimoji="1" lang="en-US" altLang="zh-TW" sz="2400" dirty="0"/>
              <a:t>Compared with sequential algorithm</a:t>
            </a:r>
            <a:r>
              <a:rPr kumimoji="1" lang="zh-TW" altLang="en-US" sz="2400" dirty="0"/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2400" dirty="0"/>
              <a:t>      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O(</a:t>
            </a:r>
            <a:r>
              <a:rPr kumimoji="1" lang="en-US" altLang="zh-TW" sz="2400" b="1" dirty="0" err="1">
                <a:solidFill>
                  <a:srgbClr val="FF0000"/>
                </a:solidFill>
              </a:rPr>
              <a:t>strlen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(pat)+</a:t>
            </a:r>
            <a:r>
              <a:rPr kumimoji="1" lang="en-US" altLang="zh-TW" sz="2400" b="1" dirty="0" err="1">
                <a:solidFill>
                  <a:srgbClr val="FF0000"/>
                </a:solidFill>
              </a:rPr>
              <a:t>strlen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(s)) </a:t>
            </a:r>
            <a:r>
              <a:rPr kumimoji="1"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400" dirty="0" smtClean="0"/>
              <a:t>vs</a:t>
            </a:r>
            <a:r>
              <a:rPr kumimoji="1" lang="en-US" altLang="zh-TW" sz="2400" dirty="0"/>
              <a:t>. 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O(</a:t>
            </a:r>
            <a:r>
              <a:rPr kumimoji="1" lang="en-US" altLang="zh-TW" sz="2400" b="1" dirty="0" err="1">
                <a:solidFill>
                  <a:srgbClr val="FF0000"/>
                </a:solidFill>
              </a:rPr>
              <a:t>strlen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(pat)*</a:t>
            </a:r>
            <a:r>
              <a:rPr kumimoji="1" lang="en-US" altLang="zh-TW" sz="2400" b="1" dirty="0" err="1">
                <a:solidFill>
                  <a:srgbClr val="FF0000"/>
                </a:solidFill>
              </a:rPr>
              <a:t>strlen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(s))</a:t>
            </a:r>
          </a:p>
        </p:txBody>
      </p:sp>
      <p:sp>
        <p:nvSpPr>
          <p:cNvPr id="70662" name="Text Box 1026"/>
          <p:cNvSpPr txBox="1">
            <a:spLocks noChangeArrowheads="1"/>
          </p:cNvSpPr>
          <p:nvPr/>
        </p:nvSpPr>
        <p:spPr bwMode="auto">
          <a:xfrm>
            <a:off x="1777986" y="352425"/>
            <a:ext cx="59150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4000" b="1" u="sng" dirty="0"/>
              <a:t>Pattern Matching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31EA59-BC1C-4894-BA64-D9B0C706138B}" type="slidenum">
              <a:rPr lang="zh-TW" altLang="en-US" smtClean="0"/>
              <a:pPr/>
              <a:t>77</a:t>
            </a:fld>
            <a:endParaRPr lang="en-US" altLang="zh-TW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02176"/>
              </p:ext>
            </p:extLst>
          </p:nvPr>
        </p:nvGraphicFramePr>
        <p:xfrm>
          <a:off x="914400" y="1576079"/>
          <a:ext cx="7459663" cy="4876800"/>
        </p:xfrm>
        <a:graphic>
          <a:graphicData uri="http://schemas.openxmlformats.org/drawingml/2006/table">
            <a:tbl>
              <a:tblPr/>
              <a:tblGrid>
                <a:gridCol w="745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int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pmatch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(char *string, char *pat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){  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/*  Knuth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, Morris,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Pratt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  <a:cs typeface="Courier New"/>
                        </a:rPr>
                        <a:t> string</a:t>
                      </a:r>
                      <a:r>
                        <a:rPr lang="en-US" altLang="zh-TW" sz="2000" kern="100" baseline="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  <a:cs typeface="Courier New"/>
                        </a:rPr>
                        <a:t> matching algorithm 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*/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2286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int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= 0, j = 0;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2286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int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lens =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strlen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(string);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2286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int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lenp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=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strlen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(pat);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2286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while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(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&lt; lens &amp;&amp; j &lt;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lenp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) {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5715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if (string[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] == pat[j]) {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8001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++;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 j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++;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} </a:t>
                      </a:r>
                    </a:p>
                    <a:p>
                      <a:pPr marL="0" indent="536575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else 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if (j ==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0)  </a:t>
                      </a:r>
                      <a:r>
                        <a:rPr lang="en-US" sz="2000" kern="100" dirty="0" err="1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++;</a:t>
                      </a:r>
                    </a:p>
                    <a:p>
                      <a:pPr marL="0" indent="536575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else </a:t>
                      </a:r>
                      <a:r>
                        <a:rPr lang="en-US" sz="2000" kern="100" baseline="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 </a:t>
                      </a:r>
                      <a:r>
                        <a:rPr lang="en-US" sz="2000" kern="100" dirty="0" smtClean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j 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= failure[j-1]+1;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2286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}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indent="2286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return ( (j == 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lenp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) ? (</a:t>
                      </a:r>
                      <a:r>
                        <a:rPr lang="en-US" sz="2000" kern="100" dirty="0" err="1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i-lenp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) : -1);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2"/>
                          </a:solidFill>
                          <a:latin typeface="+mn-lt"/>
                          <a:ea typeface="新細明體"/>
                        </a:rPr>
                        <a:t>}</a:t>
                      </a:r>
                      <a:endParaRPr lang="zh-TW" sz="2000" kern="100" dirty="0">
                        <a:solidFill>
                          <a:schemeClr val="bg2"/>
                        </a:solidFill>
                        <a:latin typeface="+mn-lt"/>
                        <a:ea typeface="新細明體"/>
                      </a:endParaRPr>
                    </a:p>
                  </a:txBody>
                  <a:tcPr marL="68574" marR="68574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687" name="Text Box 1026"/>
          <p:cNvSpPr txBox="1">
            <a:spLocks noChangeArrowheads="1"/>
          </p:cNvSpPr>
          <p:nvPr/>
        </p:nvSpPr>
        <p:spPr bwMode="auto">
          <a:xfrm>
            <a:off x="623888" y="352425"/>
            <a:ext cx="81137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TW" sz="3200" b="1" u="sng"/>
              <a:t>KMP Pattern Matching Algorithm </a:t>
            </a:r>
            <a:r>
              <a:rPr kumimoji="1" lang="en-US" altLang="zh-TW" sz="2000" b="1" u="sng"/>
              <a:t>(Prog. 2.14)</a:t>
            </a:r>
            <a:endParaRPr kumimoji="1" lang="en-US" altLang="zh-TW" sz="4000" b="1" u="sng"/>
          </a:p>
        </p:txBody>
      </p:sp>
      <p:sp>
        <p:nvSpPr>
          <p:cNvPr id="5" name="矩形 4"/>
          <p:cNvSpPr/>
          <p:nvPr/>
        </p:nvSpPr>
        <p:spPr bwMode="auto">
          <a:xfrm>
            <a:off x="1119335" y="3452658"/>
            <a:ext cx="5076496" cy="228599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01013" y="6381750"/>
            <a:ext cx="1042987" cy="323850"/>
          </a:xfrm>
          <a:noFill/>
        </p:spPr>
        <p:txBody>
          <a:bodyPr/>
          <a:lstStyle/>
          <a:p>
            <a:pPr algn="ctr"/>
            <a:fld id="{8AEE94DB-7737-49BE-BBF3-F78C6930760B}" type="slidenum">
              <a:rPr lang="en-US" altLang="zh-TW" smtClean="0"/>
              <a:pPr algn="ctr"/>
              <a:t>8</a:t>
            </a:fld>
            <a:endParaRPr lang="en-US" altLang="zh-TW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419100"/>
            <a:ext cx="7978775" cy="769938"/>
          </a:xfrm>
          <a:noFill/>
        </p:spPr>
        <p:txBody>
          <a:bodyPr anchor="t">
            <a:spAutoFit/>
          </a:bodyPr>
          <a:lstStyle/>
          <a:p>
            <a:pPr eaLnBrk="1" hangingPunct="1"/>
            <a:r>
              <a:rPr lang="en-US" altLang="zh-TW" smtClean="0"/>
              <a:t>Pointer Can Be Dangerous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2" y="1298575"/>
            <a:ext cx="8345157" cy="4114800"/>
          </a:xfrm>
        </p:spPr>
        <p:txBody>
          <a:bodyPr/>
          <a:lstStyle/>
          <a:p>
            <a:pPr marL="457200" indent="-457200" eaLnBrk="1" hangingPunct="1">
              <a:buFont typeface="Monotype Sorts" pitchFamily="2" charset="2"/>
              <a:buChar char="r"/>
              <a:defRPr/>
            </a:pPr>
            <a:r>
              <a:rPr lang="en-US" altLang="zh-TW" dirty="0" smtClean="0"/>
              <a:t>Set all pointer to NULL when they are not actually pointing to an object</a:t>
            </a:r>
          </a:p>
          <a:p>
            <a:pPr marL="457200" indent="-457200" eaLnBrk="1" hangingPunct="1">
              <a:spcBef>
                <a:spcPts val="1200"/>
              </a:spcBef>
              <a:buFont typeface="Monotype Sorts" pitchFamily="2" charset="2"/>
              <a:buChar char="r"/>
              <a:defRPr/>
            </a:pPr>
            <a:r>
              <a:rPr lang="en-US" altLang="zh-TW" dirty="0" smtClean="0"/>
              <a:t>Use </a:t>
            </a:r>
            <a:r>
              <a:rPr lang="en-US" altLang="zh-TW" b="1" dirty="0" smtClean="0">
                <a:solidFill>
                  <a:srgbClr val="FF3300"/>
                </a:solidFill>
              </a:rPr>
              <a:t>explicit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3300"/>
                </a:solidFill>
              </a:rPr>
              <a:t>type casts</a:t>
            </a:r>
            <a:r>
              <a:rPr lang="en-US" altLang="zh-TW" dirty="0" smtClean="0"/>
              <a:t> when converting between pointer types</a:t>
            </a:r>
          </a:p>
          <a:p>
            <a:pPr marL="261938" indent="-261938" eaLnBrk="1" hangingPunct="1">
              <a:buFont typeface="Monotype Sorts" pitchFamily="2" charset="2"/>
              <a:buNone/>
              <a:defRPr/>
            </a:pPr>
            <a:r>
              <a:rPr lang="en-US" altLang="zh-TW" sz="2800" dirty="0" smtClean="0"/>
              <a:t>   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*pi = NULL;</a:t>
            </a:r>
            <a:br>
              <a:rPr lang="en-US" altLang="zh-TW" dirty="0" smtClean="0"/>
            </a:br>
            <a:r>
              <a:rPr lang="en-US" altLang="zh-TW" dirty="0" smtClean="0"/>
              <a:t>	float *</a:t>
            </a:r>
            <a:r>
              <a:rPr lang="en-US" altLang="zh-TW" dirty="0" err="1" smtClean="0"/>
              <a:t>pf</a:t>
            </a:r>
            <a:r>
              <a:rPr lang="en-US" altLang="zh-TW" dirty="0" smtClean="0"/>
              <a:t> = NULL;</a:t>
            </a:r>
            <a:br>
              <a:rPr lang="en-US" altLang="zh-TW" dirty="0" smtClean="0"/>
            </a:br>
            <a:r>
              <a:rPr lang="en-US" altLang="zh-TW" dirty="0" smtClean="0"/>
              <a:t>	pi =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));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dirty="0" err="1" smtClean="0">
                <a:solidFill>
                  <a:srgbClr val="FF3300"/>
                </a:solidFill>
              </a:rPr>
              <a:t>pf</a:t>
            </a:r>
            <a:r>
              <a:rPr lang="en-US" altLang="zh-TW" dirty="0" smtClean="0">
                <a:solidFill>
                  <a:srgbClr val="FF3300"/>
                </a:solidFill>
              </a:rPr>
              <a:t> = (float *) pi;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	/* casts an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pointer to a float pointer */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362263" y="2696388"/>
            <a:ext cx="6003925" cy="1935162"/>
          </a:xfrm>
          <a:prstGeom prst="rect">
            <a:avLst/>
          </a:prstGeom>
          <a:solidFill>
            <a:schemeClr val="tx1">
              <a:lumMod val="50000"/>
              <a:alpha val="30196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FD4AC7-E070-47E2-9509-8FD8A75CB4FE}" type="slidenum">
              <a:rPr lang="zh-TW" altLang="en-US" smtClean="0"/>
              <a:pPr/>
              <a:t>9</a:t>
            </a:fld>
            <a:endParaRPr lang="en-US" altLang="zh-TW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419100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zh-TW" smtClean="0"/>
              <a:t>Arrays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16900" cy="4800600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r"/>
            </a:pPr>
            <a:r>
              <a:rPr lang="en-US" altLang="zh-TW" dirty="0" smtClean="0"/>
              <a:t>C </a:t>
            </a:r>
            <a:r>
              <a:rPr lang="en-US" altLang="zh-TW" dirty="0" err="1" smtClean="0"/>
              <a:t>陣列</a:t>
            </a:r>
            <a:r>
              <a:rPr lang="en-US" altLang="zh-TW" dirty="0" smtClean="0"/>
              <a:t> (array) </a:t>
            </a:r>
            <a:r>
              <a:rPr lang="en-US" altLang="zh-TW" dirty="0" err="1" smtClean="0"/>
              <a:t>是相同資料型態的集合，並用連續的記憶體來存放</a:t>
            </a:r>
            <a:r>
              <a:rPr lang="en-US" altLang="zh-TW" dirty="0" smtClean="0"/>
              <a:t> </a:t>
            </a:r>
            <a:r>
              <a:rPr lang="zh-TW" altLang="en-US" dirty="0" smtClean="0"/>
              <a:t>，透過索引 </a:t>
            </a:r>
            <a:r>
              <a:rPr lang="en-US" altLang="zh-TW" dirty="0" smtClean="0"/>
              <a:t>(index) </a:t>
            </a:r>
            <a:r>
              <a:rPr lang="zh-TW" altLang="en-US" dirty="0" smtClean="0"/>
              <a:t>方式存取陣列各元素值 </a:t>
            </a:r>
            <a:r>
              <a:rPr lang="en-US" altLang="zh-TW" dirty="0" smtClean="0"/>
              <a:t>(value)。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dirty="0" smtClean="0"/>
              <a:t>An </a:t>
            </a:r>
            <a:r>
              <a:rPr lang="en-US" altLang="zh-TW" b="1" dirty="0" smtClean="0"/>
              <a:t>array</a:t>
            </a:r>
            <a:r>
              <a:rPr lang="en-US" altLang="zh-TW" dirty="0" smtClean="0"/>
              <a:t> is a set of  </a:t>
            </a:r>
            <a:r>
              <a:rPr lang="en-US" altLang="zh-TW" dirty="0" smtClean="0">
                <a:solidFill>
                  <a:srgbClr val="FF0000"/>
                </a:solidFill>
              </a:rPr>
              <a:t>&lt;index, value&gt;</a:t>
            </a:r>
            <a:r>
              <a:rPr lang="en-US" altLang="zh-TW" dirty="0" smtClean="0"/>
              <a:t>,  for each index, there is a value associated with that index.</a:t>
            </a:r>
          </a:p>
          <a:p>
            <a:pPr eaLnBrk="1" hangingPunct="1">
              <a:spcBef>
                <a:spcPts val="1200"/>
              </a:spcBef>
              <a:buFont typeface="Monotype Sorts" pitchFamily="2" charset="2"/>
              <a:buChar char="r"/>
            </a:pPr>
            <a:r>
              <a:rPr lang="en-US" altLang="zh-TW" dirty="0" smtClean="0"/>
              <a:t>Correspondence or mapping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dirty="0" smtClean="0"/>
              <a:t>Implemented as a consecutive memory.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dirty="0" smtClean="0"/>
              <a:t>There standard operations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dirty="0" smtClean="0"/>
              <a:t>Create a new array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dirty="0" smtClean="0"/>
              <a:t>Retrieve a value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dirty="0" smtClean="0"/>
              <a:t>Store a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Office\Templates\簡報設計範本\high voltage.pot</Template>
  <TotalTime>3680</TotalTime>
  <Words>4944</Words>
  <Application>Microsoft Office PowerPoint</Application>
  <PresentationFormat>如螢幕大小 (4:3)</PresentationFormat>
  <Paragraphs>1222</Paragraphs>
  <Slides>77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77</vt:i4>
      </vt:variant>
    </vt:vector>
  </HeadingPairs>
  <TitlesOfParts>
    <vt:vector size="92" baseType="lpstr">
      <vt:lpstr>Monotype Sorts</vt:lpstr>
      <vt:lpstr>MS Mincho</vt:lpstr>
      <vt:lpstr>Symbol (AS)</vt:lpstr>
      <vt:lpstr>細明體</vt:lpstr>
      <vt:lpstr>新細明體</vt:lpstr>
      <vt:lpstr>標楷體</vt:lpstr>
      <vt:lpstr>Arial</vt:lpstr>
      <vt:lpstr>Calibri</vt:lpstr>
      <vt:lpstr>Courier New</vt:lpstr>
      <vt:lpstr>Symbol</vt:lpstr>
      <vt:lpstr>Times New Roman</vt:lpstr>
      <vt:lpstr>Wingdings</vt:lpstr>
      <vt:lpstr>high voltage</vt:lpstr>
      <vt:lpstr>Document</vt:lpstr>
      <vt:lpstr>Equation</vt:lpstr>
      <vt:lpstr>Chapter 2  Arrays and Structures  </vt:lpstr>
      <vt:lpstr>PowerPoint 簡報</vt:lpstr>
      <vt:lpstr>PowerPoint 簡報</vt:lpstr>
      <vt:lpstr>PowerPoint 簡報</vt:lpstr>
      <vt:lpstr>當記憶體不足</vt:lpstr>
      <vt:lpstr>MALLOC </vt:lpstr>
      <vt:lpstr>PowerPoint 簡報</vt:lpstr>
      <vt:lpstr>Pointer Can Be Dangerous</vt:lpstr>
      <vt:lpstr>Arrays</vt:lpstr>
      <vt:lpstr>Abstract Data Type Array</vt:lpstr>
      <vt:lpstr>Arrays in C</vt:lpstr>
      <vt:lpstr>PowerPoint 簡報</vt:lpstr>
      <vt:lpstr>PowerPoint 簡報</vt:lpstr>
      <vt:lpstr>PowerPoint 簡報</vt:lpstr>
      <vt:lpstr>PowerPoint 簡報</vt:lpstr>
      <vt:lpstr>Dynamically Allocated Arrays</vt:lpstr>
      <vt:lpstr>2-D Arrays</vt:lpstr>
      <vt:lpstr>Dynamically create a 2-D Array (Prog. 2.3)</vt:lpstr>
      <vt:lpstr>Memory Allocation</vt:lpstr>
      <vt:lpstr>CALLOC</vt:lpstr>
      <vt:lpstr>Memory Re-Allocation</vt:lpstr>
      <vt:lpstr>REALLOC </vt:lpstr>
      <vt:lpstr>PowerPoint 簡報</vt:lpstr>
      <vt:lpstr>PowerPoint 簡報</vt:lpstr>
      <vt:lpstr>PowerPoint 簡報</vt:lpstr>
      <vt:lpstr>PowerPoint 簡報</vt:lpstr>
      <vt:lpstr>Structures in C</vt:lpstr>
      <vt:lpstr>Structures in C</vt:lpstr>
      <vt:lpstr>Structures in C</vt:lpstr>
      <vt:lpstr>Structures in C</vt:lpstr>
      <vt:lpstr>Structures in C</vt:lpstr>
      <vt:lpstr>Structures in C</vt:lpstr>
      <vt:lpstr>Structures in C</vt:lpstr>
      <vt:lpstr>Unions in 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lss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Arrays and Structures</dc:title>
  <dc:creator>schwang</dc:creator>
  <cp:lastModifiedBy>USER</cp:lastModifiedBy>
  <cp:revision>199</cp:revision>
  <dcterms:created xsi:type="dcterms:W3CDTF">1999-09-11T02:10:53Z</dcterms:created>
  <dcterms:modified xsi:type="dcterms:W3CDTF">2017-08-09T03:48:18Z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dlteam@fcu.edu.tw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M:\wwwroot\datastru</vt:lpwstr>
  </property>
  <property fmtid="{D5CDD505-2E9C-101B-9397-08002B2CF9AE}" pid="22" name="EncodingType">
    <vt:i4>-99</vt:i4>
  </property>
</Properties>
</file>