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3"/>
  </p:notesMasterIdLst>
  <p:handoutMasterIdLst>
    <p:handoutMasterId r:id="rId64"/>
  </p:handoutMasterIdLst>
  <p:sldIdLst>
    <p:sldId id="256" r:id="rId2"/>
    <p:sldId id="263" r:id="rId3"/>
    <p:sldId id="264" r:id="rId4"/>
    <p:sldId id="328" r:id="rId5"/>
    <p:sldId id="258" r:id="rId6"/>
    <p:sldId id="257" r:id="rId7"/>
    <p:sldId id="260" r:id="rId8"/>
    <p:sldId id="261" r:id="rId9"/>
    <p:sldId id="315" r:id="rId10"/>
    <p:sldId id="323" r:id="rId11"/>
    <p:sldId id="330" r:id="rId12"/>
    <p:sldId id="316" r:id="rId13"/>
    <p:sldId id="317" r:id="rId14"/>
    <p:sldId id="265" r:id="rId15"/>
    <p:sldId id="267" r:id="rId16"/>
    <p:sldId id="268" r:id="rId17"/>
    <p:sldId id="266" r:id="rId18"/>
    <p:sldId id="269" r:id="rId19"/>
    <p:sldId id="270" r:id="rId20"/>
    <p:sldId id="271" r:id="rId21"/>
    <p:sldId id="287" r:id="rId22"/>
    <p:sldId id="313" r:id="rId23"/>
    <p:sldId id="272" r:id="rId24"/>
    <p:sldId id="273" r:id="rId25"/>
    <p:sldId id="318" r:id="rId26"/>
    <p:sldId id="319" r:id="rId27"/>
    <p:sldId id="320" r:id="rId28"/>
    <p:sldId id="321" r:id="rId29"/>
    <p:sldId id="322" r:id="rId30"/>
    <p:sldId id="275" r:id="rId31"/>
    <p:sldId id="276" r:id="rId32"/>
    <p:sldId id="274" r:id="rId33"/>
    <p:sldId id="279" r:id="rId34"/>
    <p:sldId id="280" r:id="rId35"/>
    <p:sldId id="324" r:id="rId36"/>
    <p:sldId id="326" r:id="rId37"/>
    <p:sldId id="282" r:id="rId38"/>
    <p:sldId id="314" r:id="rId39"/>
    <p:sldId id="289" r:id="rId40"/>
    <p:sldId id="290" r:id="rId41"/>
    <p:sldId id="291" r:id="rId42"/>
    <p:sldId id="309" r:id="rId43"/>
    <p:sldId id="329" r:id="rId44"/>
    <p:sldId id="310" r:id="rId45"/>
    <p:sldId id="301" r:id="rId46"/>
    <p:sldId id="327" r:id="rId47"/>
    <p:sldId id="302" r:id="rId48"/>
    <p:sldId id="299" r:id="rId49"/>
    <p:sldId id="300" r:id="rId50"/>
    <p:sldId id="294" r:id="rId51"/>
    <p:sldId id="295" r:id="rId52"/>
    <p:sldId id="296" r:id="rId53"/>
    <p:sldId id="297" r:id="rId54"/>
    <p:sldId id="293" r:id="rId55"/>
    <p:sldId id="304" r:id="rId56"/>
    <p:sldId id="311" r:id="rId57"/>
    <p:sldId id="306" r:id="rId58"/>
    <p:sldId id="305" r:id="rId59"/>
    <p:sldId id="307" r:id="rId60"/>
    <p:sldId id="312" r:id="rId61"/>
    <p:sldId id="308" r:id="rId62"/>
  </p:sldIdLst>
  <p:sldSz cx="9144000" cy="6858000" type="screen4x3"/>
  <p:notesSz cx="6662738" cy="9832975"/>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32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32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32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32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0C0C0"/>
    <a:srgbClr val="009900"/>
    <a:srgbClr val="969696"/>
    <a:srgbClr val="33CC33"/>
    <a:srgbClr val="DDDDDD"/>
    <a:srgbClr val="D9D9D9"/>
    <a:srgbClr val="197328"/>
    <a:srgbClr val="FF0000"/>
    <a:srgbClr val="24A8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8004" autoAdjust="0"/>
  </p:normalViewPr>
  <p:slideViewPr>
    <p:cSldViewPr snapToGrid="0">
      <p:cViewPr>
        <p:scale>
          <a:sx n="70" d="100"/>
          <a:sy n="70" d="100"/>
        </p:scale>
        <p:origin x="614"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1T15:32:57.718"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vl1pPr>
          </a:lstStyle>
          <a:p>
            <a:pPr>
              <a:defRPr/>
            </a:pPr>
            <a:endParaRPr lang="en-US" altLang="zh-TW"/>
          </a:p>
        </p:txBody>
      </p:sp>
      <p:sp>
        <p:nvSpPr>
          <p:cNvPr id="4099" name="Rectangle 3"/>
          <p:cNvSpPr>
            <a:spLocks noGrp="1" noChangeArrowheads="1"/>
          </p:cNvSpPr>
          <p:nvPr>
            <p:ph type="dt" sz="quarter" idx="1"/>
          </p:nvPr>
        </p:nvSpPr>
        <p:spPr bwMode="auto">
          <a:xfrm>
            <a:off x="3775075"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TW"/>
          </a:p>
        </p:txBody>
      </p:sp>
      <p:sp>
        <p:nvSpPr>
          <p:cNvPr id="4100" name="Rectangle 4"/>
          <p:cNvSpPr>
            <a:spLocks noGrp="1" noChangeArrowheads="1"/>
          </p:cNvSpPr>
          <p:nvPr>
            <p:ph type="ftr" sz="quarter" idx="2"/>
          </p:nvPr>
        </p:nvSpPr>
        <p:spPr bwMode="auto">
          <a:xfrm>
            <a:off x="0"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vl1pPr>
          </a:lstStyle>
          <a:p>
            <a:pPr>
              <a:defRPr/>
            </a:pPr>
            <a:endParaRPr lang="en-US" altLang="zh-TW"/>
          </a:p>
        </p:txBody>
      </p:sp>
      <p:sp>
        <p:nvSpPr>
          <p:cNvPr id="4101" name="Rectangle 5"/>
          <p:cNvSpPr>
            <a:spLocks noGrp="1" noChangeArrowheads="1"/>
          </p:cNvSpPr>
          <p:nvPr>
            <p:ph type="sldNum" sz="quarter" idx="3"/>
          </p:nvPr>
        </p:nvSpPr>
        <p:spPr bwMode="auto">
          <a:xfrm>
            <a:off x="3775075"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D9B33760-FC57-4D07-872D-BCE4386BBD3D}" type="slidenum">
              <a:rPr lang="zh-TW" altLang="en-US"/>
              <a:pPr>
                <a:defRPr/>
              </a:pPr>
              <a:t>‹#›</a:t>
            </a:fld>
            <a:endParaRPr lang="en-US" altLang="zh-TW"/>
          </a:p>
        </p:txBody>
      </p:sp>
    </p:spTree>
    <p:extLst>
      <p:ext uri="{BB962C8B-B14F-4D97-AF65-F5344CB8AC3E}">
        <p14:creationId xmlns:p14="http://schemas.microsoft.com/office/powerpoint/2010/main" val="1815676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1026"/>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eaLnBrk="1" hangingPunct="1">
              <a:defRPr kumimoji="1" sz="1200"/>
            </a:lvl1pPr>
          </a:lstStyle>
          <a:p>
            <a:pPr>
              <a:defRPr/>
            </a:pPr>
            <a:endParaRPr lang="en-US" altLang="zh-TW"/>
          </a:p>
        </p:txBody>
      </p:sp>
      <p:sp>
        <p:nvSpPr>
          <p:cNvPr id="91139" name="Rectangle 1027"/>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TW"/>
          </a:p>
        </p:txBody>
      </p:sp>
      <p:sp>
        <p:nvSpPr>
          <p:cNvPr id="64516" name="Rectangle 1028"/>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p:spPr>
      </p:sp>
      <p:sp>
        <p:nvSpPr>
          <p:cNvPr id="91141" name="Rectangle 1029"/>
          <p:cNvSpPr>
            <a:spLocks noGrp="1" noChangeArrowheads="1"/>
          </p:cNvSpPr>
          <p:nvPr>
            <p:ph type="body" sz="quarter" idx="3"/>
          </p:nvPr>
        </p:nvSpPr>
        <p:spPr bwMode="auto">
          <a:xfrm>
            <a:off x="889000" y="4670425"/>
            <a:ext cx="4884738" cy="4424363"/>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91142" name="Rectangle 1030"/>
          <p:cNvSpPr>
            <a:spLocks noGrp="1" noChangeArrowheads="1"/>
          </p:cNvSpPr>
          <p:nvPr>
            <p:ph type="ftr" sz="quarter" idx="4"/>
          </p:nvPr>
        </p:nvSpPr>
        <p:spPr bwMode="auto">
          <a:xfrm>
            <a:off x="0" y="9340850"/>
            <a:ext cx="2887663" cy="492125"/>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1" hangingPunct="1">
              <a:defRPr kumimoji="1" sz="1200"/>
            </a:lvl1pPr>
          </a:lstStyle>
          <a:p>
            <a:pPr>
              <a:defRPr/>
            </a:pPr>
            <a:endParaRPr lang="en-US" altLang="zh-TW"/>
          </a:p>
        </p:txBody>
      </p:sp>
      <p:sp>
        <p:nvSpPr>
          <p:cNvPr id="91143" name="Rectangle 1031"/>
          <p:cNvSpPr>
            <a:spLocks noGrp="1" noChangeArrowheads="1"/>
          </p:cNvSpPr>
          <p:nvPr>
            <p:ph type="sldNum" sz="quarter" idx="5"/>
          </p:nvPr>
        </p:nvSpPr>
        <p:spPr bwMode="auto">
          <a:xfrm>
            <a:off x="3775075" y="9340850"/>
            <a:ext cx="2887663" cy="492125"/>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defRPr kumimoji="1" sz="1200"/>
            </a:lvl1pPr>
          </a:lstStyle>
          <a:p>
            <a:pPr>
              <a:defRPr/>
            </a:pPr>
            <a:fld id="{7BA0DABD-1981-43CF-BAD3-ABFD73C4A145}" type="slidenum">
              <a:rPr lang="zh-TW" altLang="en-US"/>
              <a:pPr>
                <a:defRPr/>
              </a:pPr>
              <a:t>‹#›</a:t>
            </a:fld>
            <a:endParaRPr lang="en-US" altLang="zh-TW"/>
          </a:p>
        </p:txBody>
      </p:sp>
    </p:spTree>
    <p:extLst>
      <p:ext uri="{BB962C8B-B14F-4D97-AF65-F5344CB8AC3E}">
        <p14:creationId xmlns:p14="http://schemas.microsoft.com/office/powerpoint/2010/main" val="1724112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p:spPr>
          <p:txBody>
            <a:bodyPr wrap="none" anchor="ctr"/>
            <a:lstStyle/>
            <a:p>
              <a:pPr algn="ctr" eaLnBrk="1" hangingPunct="1"/>
              <a:endParaRPr kumimoji="1" lang="zh-TW" altLang="en-US" sz="2400"/>
            </a:p>
          </p:txBody>
        </p:sp>
        <p:sp>
          <p:nvSpPr>
            <p:cNvPr id="6" name="Rectangle 1028"/>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lgn="ctr" eaLnBrk="1" hangingPunct="1"/>
              <a:endParaRPr kumimoji="1" lang="zh-TW" altLang="en-US" sz="2400"/>
            </a:p>
          </p:txBody>
        </p:sp>
      </p:grpSp>
      <p:grpSp>
        <p:nvGrpSpPr>
          <p:cNvPr id="7" name="Group 1034"/>
          <p:cNvGrpSpPr>
            <a:grpSpLocks/>
          </p:cNvGrpSpPr>
          <p:nvPr/>
        </p:nvGrpSpPr>
        <p:grpSpPr bwMode="auto">
          <a:xfrm>
            <a:off x="152400" y="314325"/>
            <a:ext cx="847725" cy="6543675"/>
            <a:chOff x="96" y="198"/>
            <a:chExt cx="534" cy="4122"/>
          </a:xfrm>
        </p:grpSpPr>
        <p:sp>
          <p:nvSpPr>
            <p:cNvPr id="8" name="AutoShape 1035"/>
            <p:cNvSpPr>
              <a:spLocks noChangeArrowheads="1"/>
            </p:cNvSpPr>
            <p:nvPr/>
          </p:nvSpPr>
          <p:spPr bwMode="auto">
            <a:xfrm rot="5400000" flipH="1">
              <a:off x="82" y="1995"/>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9" name="AutoShape 1036"/>
            <p:cNvSpPr>
              <a:spLocks noChangeArrowheads="1"/>
            </p:cNvSpPr>
            <p:nvPr/>
          </p:nvSpPr>
          <p:spPr bwMode="auto">
            <a:xfrm rot="5400000" flipH="1">
              <a:off x="82" y="2589"/>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10" name="AutoShape 1037"/>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11" name="AutoShape 1038"/>
            <p:cNvSpPr>
              <a:spLocks noChangeArrowheads="1"/>
            </p:cNvSpPr>
            <p:nvPr/>
          </p:nvSpPr>
          <p:spPr bwMode="auto">
            <a:xfrm rot="5400000" flipH="1">
              <a:off x="83" y="3785"/>
              <a:ext cx="558" cy="533"/>
            </a:xfrm>
            <a:prstGeom prst="parallelogram">
              <a:avLst>
                <a:gd name="adj" fmla="val 55437"/>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12" name="AutoShape 1039"/>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13" name="AutoShape 1040"/>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sp>
          <p:nvSpPr>
            <p:cNvPr id="14" name="AutoShape 1041"/>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w="9525">
              <a:noFill/>
              <a:miter lim="800000"/>
              <a:headEnd/>
              <a:tailEnd/>
            </a:ln>
          </p:spPr>
          <p:txBody>
            <a:bodyPr rot="10800000" vert="eaVert" wrap="none" anchor="ctr"/>
            <a:lstStyle/>
            <a:p>
              <a:pPr algn="ctr" eaLnBrk="1" hangingPunct="1"/>
              <a:endParaRPr kumimoji="1" lang="zh-TW" altLang="en-US" sz="2400"/>
            </a:p>
          </p:txBody>
        </p:sp>
      </p:grpSp>
      <p:sp>
        <p:nvSpPr>
          <p:cNvPr id="15" name="Rectangle 1042"/>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lgn="ctr" eaLnBrk="1" hangingPunct="1">
              <a:defRPr/>
            </a:pPr>
            <a:endParaRPr kumimoji="1" lang="zh-TW" altLang="en-US" sz="2400"/>
          </a:p>
        </p:txBody>
      </p:sp>
      <p:grpSp>
        <p:nvGrpSpPr>
          <p:cNvPr id="16" name="Group 1044"/>
          <p:cNvGrpSpPr>
            <a:grpSpLocks/>
          </p:cNvGrpSpPr>
          <p:nvPr/>
        </p:nvGrpSpPr>
        <p:grpSpPr bwMode="auto">
          <a:xfrm>
            <a:off x="422275" y="2697163"/>
            <a:ext cx="295275" cy="4160837"/>
            <a:chOff x="266" y="1699"/>
            <a:chExt cx="186" cy="2621"/>
          </a:xfrm>
        </p:grpSpPr>
        <p:sp>
          <p:nvSpPr>
            <p:cNvPr id="17" name="Oval 1045"/>
            <p:cNvSpPr>
              <a:spLocks noChangeArrowheads="1"/>
            </p:cNvSpPr>
            <p:nvPr/>
          </p:nvSpPr>
          <p:spPr bwMode="auto">
            <a:xfrm>
              <a:off x="266" y="1699"/>
              <a:ext cx="186" cy="173"/>
            </a:xfrm>
            <a:prstGeom prst="ellipse">
              <a:avLst/>
            </a:prstGeom>
            <a:gradFill rotWithShape="0">
              <a:gsLst>
                <a:gs pos="0">
                  <a:srgbClr val="FEFFFF"/>
                </a:gs>
                <a:gs pos="100000">
                  <a:schemeClr val="folHlink"/>
                </a:gs>
              </a:gsLst>
              <a:path path="shape">
                <a:fillToRect l="50000" t="50000" r="50000" b="50000"/>
              </a:path>
            </a:gradFill>
            <a:ln w="9525">
              <a:noFill/>
              <a:round/>
              <a:headEnd/>
              <a:tailEnd/>
            </a:ln>
          </p:spPr>
          <p:txBody>
            <a:bodyPr wrap="none" anchor="ctr"/>
            <a:lstStyle/>
            <a:p>
              <a:pPr algn="ctr" eaLnBrk="1" hangingPunct="1"/>
              <a:endParaRPr kumimoji="1" lang="zh-TW" altLang="en-US" sz="2400"/>
            </a:p>
          </p:txBody>
        </p:sp>
        <p:sp>
          <p:nvSpPr>
            <p:cNvPr id="18" name="Rectangle 1046"/>
            <p:cNvSpPr>
              <a:spLocks noChangeArrowheads="1"/>
            </p:cNvSpPr>
            <p:nvPr/>
          </p:nvSpPr>
          <p:spPr bwMode="auto">
            <a:xfrm>
              <a:off x="292" y="1701"/>
              <a:ext cx="102" cy="2619"/>
            </a:xfrm>
            <a:prstGeom prst="rect">
              <a:avLst/>
            </a:prstGeom>
            <a:noFill/>
            <a:ln w="9525">
              <a:noFill/>
              <a:miter lim="800000"/>
              <a:headEnd/>
              <a:tailEnd/>
            </a:ln>
          </p:spPr>
          <p:txBody>
            <a:bodyPr wrap="none" anchor="ctr"/>
            <a:lstStyle/>
            <a:p>
              <a:pPr algn="ctr" eaLnBrk="1" hangingPunct="1"/>
              <a:endParaRPr kumimoji="1" lang="zh-TW" altLang="en-US" sz="2400"/>
            </a:p>
          </p:txBody>
        </p:sp>
      </p:grpSp>
      <p:grpSp>
        <p:nvGrpSpPr>
          <p:cNvPr id="19" name="Group 1050"/>
          <p:cNvGrpSpPr>
            <a:grpSpLocks/>
          </p:cNvGrpSpPr>
          <p:nvPr/>
        </p:nvGrpSpPr>
        <p:grpSpPr bwMode="auto">
          <a:xfrm>
            <a:off x="150813" y="0"/>
            <a:ext cx="849312" cy="6858000"/>
            <a:chOff x="95" y="0"/>
            <a:chExt cx="535" cy="4320"/>
          </a:xfrm>
        </p:grpSpPr>
        <p:sp>
          <p:nvSpPr>
            <p:cNvPr id="20" name="AutoShape 1051"/>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1" name="AutoShape 1052"/>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2" name="AutoShape 1053"/>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3" name="AutoShape 1054"/>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4" name="AutoShape 1055"/>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5" name="AutoShape 1056"/>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w="9525">
              <a:noFill/>
              <a:miter lim="800000"/>
              <a:headEnd/>
              <a:tailEnd/>
            </a:ln>
          </p:spPr>
          <p:txBody>
            <a:bodyPr vert="eaVert" wrap="none" anchor="ctr"/>
            <a:lstStyle/>
            <a:p>
              <a:pPr algn="ctr" eaLnBrk="1" hangingPunct="1"/>
              <a:endParaRPr kumimoji="1" lang="zh-TW" altLang="en-US" sz="2400"/>
            </a:p>
          </p:txBody>
        </p:sp>
        <p:sp>
          <p:nvSpPr>
            <p:cNvPr id="26" name="Freeform 1057"/>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w="9525" cap="flat" cmpd="sng">
              <a:noFill/>
              <a:prstDash val="solid"/>
              <a:miter lim="800000"/>
              <a:headEnd/>
              <a:tailEnd/>
            </a:ln>
          </p:spPr>
          <p:txBody>
            <a:bodyPr wrap="none" anchor="ctr"/>
            <a:lstStyle/>
            <a:p>
              <a:endParaRPr lang="zh-TW" altLang="en-US"/>
            </a:p>
          </p:txBody>
        </p:sp>
        <p:sp>
          <p:nvSpPr>
            <p:cNvPr id="27" name="Freeform 1058"/>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w="9525" cap="flat" cmpd="sng">
              <a:noFill/>
              <a:prstDash val="solid"/>
              <a:miter lim="800000"/>
              <a:headEnd/>
              <a:tailEnd/>
            </a:ln>
          </p:spPr>
          <p:txBody>
            <a:bodyPr wrap="none" anchor="ctr"/>
            <a:lstStyle/>
            <a:p>
              <a:endParaRPr lang="zh-TW" altLang="en-US"/>
            </a:p>
          </p:txBody>
        </p:sp>
      </p:grpSp>
      <p:sp>
        <p:nvSpPr>
          <p:cNvPr id="89093" name="Rectangle 1029"/>
          <p:cNvSpPr>
            <a:spLocks noGrp="1" noChangeArrowheads="1"/>
          </p:cNvSpPr>
          <p:nvPr>
            <p:ph type="ctrTitle"/>
          </p:nvPr>
        </p:nvSpPr>
        <p:spPr>
          <a:xfrm>
            <a:off x="1295400" y="1524000"/>
            <a:ext cx="7772400" cy="1143000"/>
          </a:xfrm>
        </p:spPr>
        <p:txBody>
          <a:bodyPr/>
          <a:lstStyle>
            <a:lvl1pPr>
              <a:defRPr/>
            </a:lvl1pPr>
          </a:lstStyle>
          <a:p>
            <a:r>
              <a:rPr lang="zh-TW" altLang="en-US"/>
              <a:t>按一下以編輯母片標題樣式</a:t>
            </a:r>
          </a:p>
        </p:txBody>
      </p:sp>
      <p:sp>
        <p:nvSpPr>
          <p:cNvPr id="89094" name="Rectangle 1030"/>
          <p:cNvSpPr>
            <a:spLocks noGrp="1" noChangeArrowheads="1"/>
          </p:cNvSpPr>
          <p:nvPr>
            <p:ph type="subTitle" idx="1"/>
          </p:nvPr>
        </p:nvSpPr>
        <p:spPr>
          <a:xfrm>
            <a:off x="1371600" y="3886200"/>
            <a:ext cx="6400800" cy="1752600"/>
          </a:xfrm>
        </p:spPr>
        <p:txBody>
          <a:bodyPr/>
          <a:lstStyle>
            <a:lvl1pPr marL="0" indent="0">
              <a:buFont typeface="Wingdings" pitchFamily="2" charset="2"/>
              <a:buNone/>
              <a:defRPr/>
            </a:lvl1pPr>
          </a:lstStyle>
          <a:p>
            <a:r>
              <a:rPr lang="zh-TW" altLang="en-US"/>
              <a:t>按 一 下以編輯母片次標題樣式</a:t>
            </a:r>
          </a:p>
        </p:txBody>
      </p:sp>
      <p:sp>
        <p:nvSpPr>
          <p:cNvPr id="28" name="Rectangle 1031"/>
          <p:cNvSpPr>
            <a:spLocks noGrp="1" noChangeArrowheads="1"/>
          </p:cNvSpPr>
          <p:nvPr>
            <p:ph type="dt" sz="half" idx="10"/>
          </p:nvPr>
        </p:nvSpPr>
        <p:spPr>
          <a:xfrm>
            <a:off x="1295400" y="6248400"/>
            <a:ext cx="1905000" cy="457200"/>
          </a:xfrm>
        </p:spPr>
        <p:txBody>
          <a:bodyPr/>
          <a:lstStyle>
            <a:lvl1pPr>
              <a:defRPr>
                <a:solidFill>
                  <a:srgbClr val="FFFFFF"/>
                </a:solidFill>
              </a:defRPr>
            </a:lvl1pPr>
          </a:lstStyle>
          <a:p>
            <a:pPr>
              <a:defRPr/>
            </a:pPr>
            <a:endParaRPr lang="en-US" altLang="zh-TW"/>
          </a:p>
        </p:txBody>
      </p:sp>
      <p:sp>
        <p:nvSpPr>
          <p:cNvPr id="29" name="Rectangle 1032"/>
          <p:cNvSpPr>
            <a:spLocks noGrp="1" noChangeArrowheads="1"/>
          </p:cNvSpPr>
          <p:nvPr>
            <p:ph type="ftr" sz="quarter" idx="11"/>
          </p:nvPr>
        </p:nvSpPr>
        <p:spPr>
          <a:xfrm>
            <a:off x="3733800" y="6248400"/>
            <a:ext cx="2895600" cy="457200"/>
          </a:xfrm>
        </p:spPr>
        <p:txBody>
          <a:bodyPr/>
          <a:lstStyle>
            <a:lvl1pPr>
              <a:defRPr>
                <a:solidFill>
                  <a:srgbClr val="FFFFFF"/>
                </a:solidFill>
              </a:defRPr>
            </a:lvl1pPr>
          </a:lstStyle>
          <a:p>
            <a:pPr>
              <a:defRPr/>
            </a:pPr>
            <a:endParaRPr lang="en-US" altLang="zh-TW"/>
          </a:p>
        </p:txBody>
      </p:sp>
      <p:sp>
        <p:nvSpPr>
          <p:cNvPr id="30" name="Rectangle 1033"/>
          <p:cNvSpPr>
            <a:spLocks noGrp="1" noChangeArrowheads="1"/>
          </p:cNvSpPr>
          <p:nvPr>
            <p:ph type="sldNum" sz="quarter" idx="12"/>
          </p:nvPr>
        </p:nvSpPr>
        <p:spPr>
          <a:xfrm>
            <a:off x="7162800" y="6248400"/>
            <a:ext cx="1905000" cy="457200"/>
          </a:xfrm>
        </p:spPr>
        <p:txBody>
          <a:bodyPr/>
          <a:lstStyle>
            <a:lvl1pPr>
              <a:defRPr>
                <a:solidFill>
                  <a:srgbClr val="FFFFFF"/>
                </a:solidFill>
              </a:defRPr>
            </a:lvl1pPr>
          </a:lstStyle>
          <a:p>
            <a:pPr>
              <a:defRPr/>
            </a:pPr>
            <a:fld id="{1C751CFF-E542-49E0-888C-E2163D9076ED}"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30"/>
          <p:cNvSpPr>
            <a:spLocks noGrp="1" noChangeArrowheads="1"/>
          </p:cNvSpPr>
          <p:nvPr>
            <p:ph type="sldNum" sz="quarter" idx="12"/>
          </p:nvPr>
        </p:nvSpPr>
        <p:spPr>
          <a:ln/>
        </p:spPr>
        <p:txBody>
          <a:bodyPr/>
          <a:lstStyle>
            <a:lvl1pPr>
              <a:defRPr/>
            </a:lvl1pPr>
          </a:lstStyle>
          <a:p>
            <a:pPr>
              <a:defRPr/>
            </a:pPr>
            <a:fld id="{60309604-2C1E-4074-885E-59B1F24E7C09}"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48500" y="419100"/>
            <a:ext cx="1943100" cy="5740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19200" y="419100"/>
            <a:ext cx="5676900" cy="5740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30"/>
          <p:cNvSpPr>
            <a:spLocks noGrp="1" noChangeArrowheads="1"/>
          </p:cNvSpPr>
          <p:nvPr>
            <p:ph type="sldNum" sz="quarter" idx="12"/>
          </p:nvPr>
        </p:nvSpPr>
        <p:spPr>
          <a:ln/>
        </p:spPr>
        <p:txBody>
          <a:bodyPr/>
          <a:lstStyle>
            <a:lvl1pPr>
              <a:defRPr/>
            </a:lvl1pPr>
          </a:lstStyle>
          <a:p>
            <a:pPr>
              <a:defRPr/>
            </a:pPr>
            <a:fld id="{7AD603B5-CDEE-41B1-9633-20A42E73656D}" type="slidenum">
              <a:rPr lang="zh-TW" altLang="en-US"/>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219200" y="4191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219200" y="20447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5181600" y="20447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5181600" y="41783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1030"/>
          <p:cNvSpPr>
            <a:spLocks noGrp="1" noChangeArrowheads="1"/>
          </p:cNvSpPr>
          <p:nvPr>
            <p:ph type="sldNum" sz="quarter" idx="12"/>
          </p:nvPr>
        </p:nvSpPr>
        <p:spPr>
          <a:ln/>
        </p:spPr>
        <p:txBody>
          <a:bodyPr/>
          <a:lstStyle>
            <a:lvl1pPr>
              <a:defRPr/>
            </a:lvl1pPr>
          </a:lstStyle>
          <a:p>
            <a:pPr>
              <a:defRPr/>
            </a:pPr>
            <a:fld id="{40269B3F-E972-4E79-B5C9-D7A1C5058F6F}"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30"/>
          <p:cNvSpPr>
            <a:spLocks noGrp="1" noChangeArrowheads="1"/>
          </p:cNvSpPr>
          <p:nvPr>
            <p:ph type="sldNum" sz="quarter" idx="12"/>
          </p:nvPr>
        </p:nvSpPr>
        <p:spPr>
          <a:ln/>
        </p:spPr>
        <p:txBody>
          <a:bodyPr/>
          <a:lstStyle>
            <a:lvl1pPr>
              <a:defRPr/>
            </a:lvl1pPr>
          </a:lstStyle>
          <a:p>
            <a:pPr>
              <a:defRPr/>
            </a:pPr>
            <a:fld id="{78F4D889-95AC-4019-B838-6D1DCFCEB929}"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30"/>
          <p:cNvSpPr>
            <a:spLocks noGrp="1" noChangeArrowheads="1"/>
          </p:cNvSpPr>
          <p:nvPr>
            <p:ph type="sldNum" sz="quarter" idx="12"/>
          </p:nvPr>
        </p:nvSpPr>
        <p:spPr>
          <a:ln/>
        </p:spPr>
        <p:txBody>
          <a:bodyPr/>
          <a:lstStyle>
            <a:lvl1pPr>
              <a:defRPr/>
            </a:lvl1pPr>
          </a:lstStyle>
          <a:p>
            <a:pPr>
              <a:defRPr/>
            </a:pPr>
            <a:fld id="{EC2A4C85-3480-429A-AF33-B75F496F1B13}"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19200" y="20447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447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30"/>
          <p:cNvSpPr>
            <a:spLocks noGrp="1" noChangeArrowheads="1"/>
          </p:cNvSpPr>
          <p:nvPr>
            <p:ph type="sldNum" sz="quarter" idx="12"/>
          </p:nvPr>
        </p:nvSpPr>
        <p:spPr>
          <a:ln/>
        </p:spPr>
        <p:txBody>
          <a:bodyPr/>
          <a:lstStyle>
            <a:lvl1pPr>
              <a:defRPr/>
            </a:lvl1pPr>
          </a:lstStyle>
          <a:p>
            <a:pPr>
              <a:defRPr/>
            </a:pPr>
            <a:fld id="{A9568E92-57F4-4195-8ED0-5B8A8989BEC7}"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030"/>
          <p:cNvSpPr>
            <a:spLocks noGrp="1" noChangeArrowheads="1"/>
          </p:cNvSpPr>
          <p:nvPr>
            <p:ph type="sldNum" sz="quarter" idx="12"/>
          </p:nvPr>
        </p:nvSpPr>
        <p:spPr>
          <a:ln/>
        </p:spPr>
        <p:txBody>
          <a:bodyPr/>
          <a:lstStyle>
            <a:lvl1pPr>
              <a:defRPr/>
            </a:lvl1pPr>
          </a:lstStyle>
          <a:p>
            <a:pPr>
              <a:defRPr/>
            </a:pPr>
            <a:fld id="{9E104E31-30D2-45BF-ADB8-AD29CCD7DF88}"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030"/>
          <p:cNvSpPr>
            <a:spLocks noGrp="1" noChangeArrowheads="1"/>
          </p:cNvSpPr>
          <p:nvPr>
            <p:ph type="sldNum" sz="quarter" idx="12"/>
          </p:nvPr>
        </p:nvSpPr>
        <p:spPr>
          <a:ln/>
        </p:spPr>
        <p:txBody>
          <a:bodyPr/>
          <a:lstStyle>
            <a:lvl1pPr>
              <a:defRPr/>
            </a:lvl1pPr>
          </a:lstStyle>
          <a:p>
            <a:pPr>
              <a:defRPr/>
            </a:pPr>
            <a:fld id="{27584F44-9F5B-4E09-BA85-6E05EA7F36AA}"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030"/>
          <p:cNvSpPr>
            <a:spLocks noGrp="1" noChangeArrowheads="1"/>
          </p:cNvSpPr>
          <p:nvPr>
            <p:ph type="sldNum" sz="quarter" idx="12"/>
          </p:nvPr>
        </p:nvSpPr>
        <p:spPr>
          <a:ln/>
        </p:spPr>
        <p:txBody>
          <a:bodyPr/>
          <a:lstStyle>
            <a:lvl1pPr>
              <a:defRPr/>
            </a:lvl1pPr>
          </a:lstStyle>
          <a:p>
            <a:pPr>
              <a:defRPr/>
            </a:pPr>
            <a:fld id="{F7181E9E-C3D0-4214-9357-227C932CC800}"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30"/>
          <p:cNvSpPr>
            <a:spLocks noGrp="1" noChangeArrowheads="1"/>
          </p:cNvSpPr>
          <p:nvPr>
            <p:ph type="sldNum" sz="quarter" idx="12"/>
          </p:nvPr>
        </p:nvSpPr>
        <p:spPr>
          <a:ln/>
        </p:spPr>
        <p:txBody>
          <a:bodyPr/>
          <a:lstStyle>
            <a:lvl1pPr>
              <a:defRPr/>
            </a:lvl1pPr>
          </a:lstStyle>
          <a:p>
            <a:pPr>
              <a:defRPr/>
            </a:pPr>
            <a:fld id="{E84BE2E4-190B-4AE2-B959-B36FF911E870}"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30"/>
          <p:cNvSpPr>
            <a:spLocks noGrp="1" noChangeArrowheads="1"/>
          </p:cNvSpPr>
          <p:nvPr>
            <p:ph type="sldNum" sz="quarter" idx="12"/>
          </p:nvPr>
        </p:nvSpPr>
        <p:spPr>
          <a:ln/>
        </p:spPr>
        <p:txBody>
          <a:bodyPr/>
          <a:lstStyle>
            <a:lvl1pPr>
              <a:defRPr/>
            </a:lvl1pPr>
          </a:lstStyle>
          <a:p>
            <a:pPr>
              <a:defRPr/>
            </a:pPr>
            <a:fld id="{FC65F5EC-5300-4DD1-B947-450EDAA5B9AF}"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1219200" y="4191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7" name="Rectangle 1027"/>
          <p:cNvSpPr>
            <a:spLocks noGrp="1" noChangeArrowheads="1"/>
          </p:cNvSpPr>
          <p:nvPr>
            <p:ph type="body" idx="1"/>
          </p:nvPr>
        </p:nvSpPr>
        <p:spPr bwMode="auto">
          <a:xfrm>
            <a:off x="1219200" y="20447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按一下以編輯母片本文樣式</a:t>
            </a:r>
          </a:p>
          <a:p>
            <a:pPr lvl="1"/>
            <a:r>
              <a:rPr lang="zh-TW" altLang="en-US" smtClean="0"/>
              <a:t>第二階層</a:t>
            </a:r>
          </a:p>
          <a:p>
            <a:pPr lvl="2"/>
            <a:r>
              <a:rPr lang="zh-TW" altLang="en-US" smtClean="0"/>
              <a:t>第三階層</a:t>
            </a:r>
          </a:p>
          <a:p>
            <a:pPr lvl="3"/>
            <a:r>
              <a:rPr lang="zh-TW" altLang="en-US" smtClean="0"/>
              <a:t>第四階層</a:t>
            </a:r>
          </a:p>
          <a:p>
            <a:pPr lvl="4"/>
            <a:r>
              <a:rPr lang="zh-TW" altLang="en-US" smtClean="0"/>
              <a:t>第五階層</a:t>
            </a:r>
          </a:p>
        </p:txBody>
      </p:sp>
      <p:sp>
        <p:nvSpPr>
          <p:cNvPr id="88068" name="Rectangle 1028"/>
          <p:cNvSpPr>
            <a:spLocks noGrp="1" noChangeArrowheads="1"/>
          </p:cNvSpPr>
          <p:nvPr>
            <p:ph type="dt" sz="half" idx="2"/>
          </p:nvPr>
        </p:nvSpPr>
        <p:spPr bwMode="auto">
          <a:xfrm>
            <a:off x="12255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a:lvl1pPr>
          </a:lstStyle>
          <a:p>
            <a:pPr>
              <a:defRPr/>
            </a:pPr>
            <a:endParaRPr lang="en-US" altLang="zh-TW"/>
          </a:p>
        </p:txBody>
      </p:sp>
      <p:sp>
        <p:nvSpPr>
          <p:cNvPr id="88069" name="Rectangle 1029"/>
          <p:cNvSpPr>
            <a:spLocks noGrp="1" noChangeArrowheads="1"/>
          </p:cNvSpPr>
          <p:nvPr>
            <p:ph type="ftr" sz="quarter" idx="3"/>
          </p:nvPr>
        </p:nvSpPr>
        <p:spPr bwMode="auto">
          <a:xfrm>
            <a:off x="366395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a:lvl1pPr>
          </a:lstStyle>
          <a:p>
            <a:pPr>
              <a:defRPr/>
            </a:pPr>
            <a:endParaRPr lang="en-US" altLang="zh-TW"/>
          </a:p>
        </p:txBody>
      </p:sp>
      <p:sp>
        <p:nvSpPr>
          <p:cNvPr id="88070" name="Rectangle 1030"/>
          <p:cNvSpPr>
            <a:spLocks noGrp="1" noChangeArrowheads="1"/>
          </p:cNvSpPr>
          <p:nvPr>
            <p:ph type="sldNum" sz="quarter" idx="4"/>
          </p:nvPr>
        </p:nvSpPr>
        <p:spPr bwMode="auto">
          <a:xfrm>
            <a:off x="70929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chemeClr val="bg2"/>
                </a:solidFill>
              </a:defRPr>
            </a:lvl1pPr>
          </a:lstStyle>
          <a:p>
            <a:pPr>
              <a:defRPr/>
            </a:pPr>
            <a:fld id="{16529847-E812-4B7C-9155-2855511443F1}" type="slidenum">
              <a:rPr lang="zh-TW" altLang="en-US"/>
              <a:pPr>
                <a:defRPr/>
              </a:pPr>
              <a:t>‹#›</a:t>
            </a:fld>
            <a:endParaRPr lang="en-US" altLang="zh-TW"/>
          </a:p>
        </p:txBody>
      </p:sp>
    </p:spTree>
  </p:cSld>
  <p:clrMap bg1="dk2" tx1="lt1" bg2="dk1" tx2="lt2" accent1="accent1" accent2="accent2" accent3="accent3" accent4="accent4" accent5="accent5" accent6="accent6" hlink="hlink" folHlink="folHlink"/>
  <p:sldLayoutIdLst>
    <p:sldLayoutId id="2147483820"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hf hdr="0" ftr="0" dt="0"/>
  <p:txStyles>
    <p:titleStyle>
      <a:lvl1pPr algn="l" rtl="0" eaLnBrk="0" fontAlgn="base" hangingPunct="0">
        <a:spcBef>
          <a:spcPct val="0"/>
        </a:spcBef>
        <a:spcAft>
          <a:spcPct val="0"/>
        </a:spcAft>
        <a:defRPr kumimoji="1" sz="4000">
          <a:solidFill>
            <a:schemeClr val="bg2"/>
          </a:solidFill>
          <a:latin typeface="+mj-lt"/>
          <a:ea typeface="+mj-ea"/>
          <a:cs typeface="+mj-cs"/>
        </a:defRPr>
      </a:lvl1pPr>
      <a:lvl2pPr algn="l" rtl="0" eaLnBrk="0" fontAlgn="base" hangingPunct="0">
        <a:spcBef>
          <a:spcPct val="0"/>
        </a:spcBef>
        <a:spcAft>
          <a:spcPct val="0"/>
        </a:spcAft>
        <a:defRPr kumimoji="1" sz="4000">
          <a:solidFill>
            <a:schemeClr val="bg2"/>
          </a:solidFill>
          <a:latin typeface="Times New Roman" pitchFamily="18" charset="0"/>
          <a:ea typeface="新細明體" pitchFamily="18" charset="-120"/>
        </a:defRPr>
      </a:lvl2pPr>
      <a:lvl3pPr algn="l" rtl="0" eaLnBrk="0" fontAlgn="base" hangingPunct="0">
        <a:spcBef>
          <a:spcPct val="0"/>
        </a:spcBef>
        <a:spcAft>
          <a:spcPct val="0"/>
        </a:spcAft>
        <a:defRPr kumimoji="1" sz="4000">
          <a:solidFill>
            <a:schemeClr val="bg2"/>
          </a:solidFill>
          <a:latin typeface="Times New Roman" pitchFamily="18" charset="0"/>
          <a:ea typeface="新細明體" pitchFamily="18" charset="-120"/>
        </a:defRPr>
      </a:lvl3pPr>
      <a:lvl4pPr algn="l" rtl="0" eaLnBrk="0" fontAlgn="base" hangingPunct="0">
        <a:spcBef>
          <a:spcPct val="0"/>
        </a:spcBef>
        <a:spcAft>
          <a:spcPct val="0"/>
        </a:spcAft>
        <a:defRPr kumimoji="1" sz="4000">
          <a:solidFill>
            <a:schemeClr val="bg2"/>
          </a:solidFill>
          <a:latin typeface="Times New Roman" pitchFamily="18" charset="0"/>
          <a:ea typeface="新細明體" pitchFamily="18" charset="-120"/>
        </a:defRPr>
      </a:lvl4pPr>
      <a:lvl5pPr algn="l" rtl="0" eaLnBrk="0" fontAlgn="base" hangingPunct="0">
        <a:spcBef>
          <a:spcPct val="0"/>
        </a:spcBef>
        <a:spcAft>
          <a:spcPct val="0"/>
        </a:spcAft>
        <a:defRPr kumimoji="1" sz="4000">
          <a:solidFill>
            <a:schemeClr val="bg2"/>
          </a:solidFill>
          <a:latin typeface="Times New Roman" pitchFamily="18" charset="0"/>
          <a:ea typeface="新細明體" pitchFamily="18" charset="-120"/>
        </a:defRPr>
      </a:lvl5pPr>
      <a:lvl6pPr marL="457200" algn="l" rtl="0" fontAlgn="base">
        <a:spcBef>
          <a:spcPct val="0"/>
        </a:spcBef>
        <a:spcAft>
          <a:spcPct val="0"/>
        </a:spcAft>
        <a:defRPr kumimoji="1" sz="4000">
          <a:solidFill>
            <a:schemeClr val="bg2"/>
          </a:solidFill>
          <a:latin typeface="Times New Roman" pitchFamily="18" charset="0"/>
          <a:ea typeface="新細明體" pitchFamily="18" charset="-120"/>
        </a:defRPr>
      </a:lvl6pPr>
      <a:lvl7pPr marL="914400" algn="l" rtl="0" fontAlgn="base">
        <a:spcBef>
          <a:spcPct val="0"/>
        </a:spcBef>
        <a:spcAft>
          <a:spcPct val="0"/>
        </a:spcAft>
        <a:defRPr kumimoji="1" sz="4000">
          <a:solidFill>
            <a:schemeClr val="bg2"/>
          </a:solidFill>
          <a:latin typeface="Times New Roman" pitchFamily="18" charset="0"/>
          <a:ea typeface="新細明體" pitchFamily="18" charset="-120"/>
        </a:defRPr>
      </a:lvl7pPr>
      <a:lvl8pPr marL="1371600" algn="l" rtl="0" fontAlgn="base">
        <a:spcBef>
          <a:spcPct val="0"/>
        </a:spcBef>
        <a:spcAft>
          <a:spcPct val="0"/>
        </a:spcAft>
        <a:defRPr kumimoji="1" sz="4000">
          <a:solidFill>
            <a:schemeClr val="bg2"/>
          </a:solidFill>
          <a:latin typeface="Times New Roman" pitchFamily="18" charset="0"/>
          <a:ea typeface="新細明體" pitchFamily="18" charset="-120"/>
        </a:defRPr>
      </a:lvl8pPr>
      <a:lvl9pPr marL="1828800" algn="l" rtl="0" fontAlgn="base">
        <a:spcBef>
          <a:spcPct val="0"/>
        </a:spcBef>
        <a:spcAft>
          <a:spcPct val="0"/>
        </a:spcAft>
        <a:defRPr kumimoji="1" sz="4000">
          <a:solidFill>
            <a:schemeClr val="bg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108075" y="628650"/>
            <a:ext cx="6194425" cy="1262063"/>
          </a:xfrm>
          <a:prstGeom prst="rect">
            <a:avLst/>
          </a:prstGeom>
          <a:noFill/>
          <a:ln w="9525">
            <a:noFill/>
            <a:miter lim="800000"/>
            <a:headEnd/>
            <a:tailEnd/>
          </a:ln>
          <a:effectLst/>
        </p:spPr>
        <p:txBody>
          <a:bodyPr wrap="none">
            <a:spAutoFit/>
          </a:bodyPr>
          <a:lstStyle/>
          <a:p>
            <a:pPr eaLnBrk="1" hangingPunct="1">
              <a:defRPr/>
            </a:pPr>
            <a:r>
              <a:rPr kumimoji="1" lang="en-US" altLang="zh-TW" b="1" dirty="0">
                <a:solidFill>
                  <a:schemeClr val="bg2"/>
                </a:solidFill>
              </a:rPr>
              <a:t>CHAPTER 3</a:t>
            </a:r>
            <a:endParaRPr kumimoji="1" lang="zh-TW" altLang="en-US" b="1" dirty="0">
              <a:solidFill>
                <a:schemeClr val="bg2"/>
              </a:solidFill>
            </a:endParaRPr>
          </a:p>
          <a:p>
            <a:pPr eaLnBrk="1" hangingPunct="1">
              <a:defRPr/>
            </a:pPr>
            <a:r>
              <a:rPr kumimoji="1" lang="en-US" altLang="zh-TW" sz="4400" b="1" u="heavy" dirty="0">
                <a:solidFill>
                  <a:schemeClr val="bg2"/>
                </a:solidFill>
              </a:rPr>
              <a:t>STACKS AND QUEUES</a:t>
            </a:r>
          </a:p>
        </p:txBody>
      </p:sp>
      <p:sp>
        <p:nvSpPr>
          <p:cNvPr id="3076" name="Text Box 5"/>
          <p:cNvSpPr txBox="1">
            <a:spLocks noChangeArrowheads="1"/>
          </p:cNvSpPr>
          <p:nvPr/>
        </p:nvSpPr>
        <p:spPr bwMode="auto">
          <a:xfrm>
            <a:off x="1066800" y="2324100"/>
            <a:ext cx="7504113" cy="3349635"/>
          </a:xfrm>
          <a:prstGeom prst="rect">
            <a:avLst/>
          </a:prstGeom>
          <a:noFill/>
          <a:ln w="9525">
            <a:noFill/>
            <a:miter lim="800000"/>
            <a:headEnd/>
            <a:tailEnd/>
          </a:ln>
        </p:spPr>
        <p:txBody>
          <a:bodyPr>
            <a:spAutoFit/>
          </a:bodyPr>
          <a:lstStyle/>
          <a:p>
            <a:pPr marL="476250" indent="-476250" eaLnBrk="1" hangingPunct="1">
              <a:lnSpc>
                <a:spcPts val="2600"/>
              </a:lnSpc>
              <a:spcBef>
                <a:spcPts val="1200"/>
              </a:spcBef>
              <a:buFont typeface="Monotype Sorts" pitchFamily="2" charset="2"/>
              <a:buChar char="r"/>
            </a:pPr>
            <a:r>
              <a:rPr kumimoji="1" lang="en-US" altLang="zh-TW" sz="2400" dirty="0">
                <a:solidFill>
                  <a:schemeClr val="bg2"/>
                </a:solidFill>
              </a:rPr>
              <a:t>Stack</a:t>
            </a:r>
          </a:p>
          <a:p>
            <a:pPr marL="476250" indent="-476250" eaLnBrk="1" hangingPunct="1">
              <a:lnSpc>
                <a:spcPts val="2600"/>
              </a:lnSpc>
              <a:spcBef>
                <a:spcPts val="1200"/>
              </a:spcBef>
              <a:buFont typeface="Monotype Sorts" pitchFamily="2" charset="2"/>
              <a:buChar char="r"/>
            </a:pPr>
            <a:r>
              <a:rPr lang="en-US" altLang="zh-TW" sz="2400" dirty="0">
                <a:solidFill>
                  <a:schemeClr val="bg2"/>
                </a:solidFill>
              </a:rPr>
              <a:t>Stacks Using Dynamic Arrays</a:t>
            </a:r>
            <a:endParaRPr kumimoji="1" lang="en-US" altLang="zh-TW" sz="2400" dirty="0">
              <a:solidFill>
                <a:schemeClr val="bg2"/>
              </a:solidFill>
            </a:endParaRPr>
          </a:p>
          <a:p>
            <a:pPr marL="476250" indent="-476250" eaLnBrk="1" hangingPunct="1">
              <a:lnSpc>
                <a:spcPts val="2600"/>
              </a:lnSpc>
              <a:spcBef>
                <a:spcPts val="1200"/>
              </a:spcBef>
              <a:buFont typeface="Monotype Sorts" pitchFamily="2" charset="2"/>
              <a:buChar char="r"/>
            </a:pPr>
            <a:r>
              <a:rPr kumimoji="1" lang="en-US" altLang="zh-TW" sz="2400" dirty="0">
                <a:solidFill>
                  <a:schemeClr val="bg2"/>
                </a:solidFill>
              </a:rPr>
              <a:t>Queue</a:t>
            </a:r>
          </a:p>
          <a:p>
            <a:pPr marL="476250" indent="-476250" eaLnBrk="1" hangingPunct="1">
              <a:lnSpc>
                <a:spcPts val="2600"/>
              </a:lnSpc>
              <a:spcBef>
                <a:spcPts val="1200"/>
              </a:spcBef>
              <a:buFont typeface="Monotype Sorts" pitchFamily="2" charset="2"/>
              <a:buChar char="r"/>
            </a:pPr>
            <a:r>
              <a:rPr lang="en-US" altLang="zh-TW" sz="2400" dirty="0">
                <a:solidFill>
                  <a:schemeClr val="bg2"/>
                </a:solidFill>
              </a:rPr>
              <a:t>Circular Queues using Dynamic Arrays</a:t>
            </a:r>
            <a:endParaRPr kumimoji="1" lang="en-US" altLang="zh-TW" sz="2400" dirty="0">
              <a:solidFill>
                <a:schemeClr val="bg2"/>
              </a:solidFill>
            </a:endParaRPr>
          </a:p>
          <a:p>
            <a:pPr marL="476250" indent="-476250" eaLnBrk="1" hangingPunct="1">
              <a:lnSpc>
                <a:spcPts val="2600"/>
              </a:lnSpc>
              <a:spcBef>
                <a:spcPts val="1200"/>
              </a:spcBef>
              <a:buFont typeface="Monotype Sorts" pitchFamily="2" charset="2"/>
              <a:buChar char="r"/>
            </a:pPr>
            <a:r>
              <a:rPr kumimoji="1" lang="en-US" altLang="zh-TW" sz="2400" dirty="0">
                <a:solidFill>
                  <a:schemeClr val="bg2"/>
                </a:solidFill>
              </a:rPr>
              <a:t>A Mazing Problem</a:t>
            </a:r>
          </a:p>
          <a:p>
            <a:pPr marL="476250" indent="-476250" eaLnBrk="1" hangingPunct="1">
              <a:lnSpc>
                <a:spcPts val="2600"/>
              </a:lnSpc>
              <a:spcBef>
                <a:spcPts val="1200"/>
              </a:spcBef>
              <a:buFont typeface="Monotype Sorts" pitchFamily="2" charset="2"/>
              <a:buChar char="r"/>
            </a:pPr>
            <a:r>
              <a:rPr kumimoji="1" lang="en-US" altLang="zh-TW" sz="2400" dirty="0">
                <a:solidFill>
                  <a:schemeClr val="bg2"/>
                </a:solidFill>
              </a:rPr>
              <a:t>Evaluation of Expressions</a:t>
            </a:r>
          </a:p>
          <a:p>
            <a:pPr marL="476250" indent="-476250" eaLnBrk="1" hangingPunct="1">
              <a:lnSpc>
                <a:spcPts val="2600"/>
              </a:lnSpc>
              <a:spcBef>
                <a:spcPts val="1200"/>
              </a:spcBef>
              <a:buFont typeface="Monotype Sorts" pitchFamily="2" charset="2"/>
              <a:buChar char="r"/>
            </a:pPr>
            <a:r>
              <a:rPr kumimoji="1" lang="en-US" altLang="zh-TW" sz="2400" dirty="0">
                <a:solidFill>
                  <a:schemeClr val="bg2"/>
                </a:solidFill>
              </a:rPr>
              <a:t>Multiple Stacks and Queues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723900" y="304800"/>
            <a:ext cx="7772400" cy="838200"/>
          </a:xfrm>
        </p:spPr>
        <p:txBody>
          <a:bodyPr/>
          <a:lstStyle/>
          <a:p>
            <a:pPr algn="ctr"/>
            <a:r>
              <a:rPr lang="zh-TW" altLang="en-US" b="1" u="sng" dirty="0" smtClean="0">
                <a:latin typeface="標楷體" pitchFamily="65" charset="-120"/>
                <a:ea typeface="標楷體" pitchFamily="65" charset="-120"/>
              </a:rPr>
              <a:t>鐵道交換</a:t>
            </a:r>
            <a:r>
              <a:rPr lang="zh-TW" altLang="en-US" b="1" u="sng" dirty="0" smtClean="0">
                <a:latin typeface="標楷體" pitchFamily="65" charset="-120"/>
                <a:ea typeface="標楷體" pitchFamily="65" charset="-120"/>
              </a:rPr>
              <a:t>網路</a:t>
            </a:r>
            <a:r>
              <a:rPr lang="zh-TW" altLang="en-US" sz="2400" b="1" u="sng" dirty="0" smtClean="0">
                <a:latin typeface="標楷體" pitchFamily="65" charset="-120"/>
                <a:ea typeface="標楷體" pitchFamily="65" charset="-120"/>
              </a:rPr>
              <a:t> </a:t>
            </a:r>
            <a:r>
              <a:rPr lang="en-US" altLang="zh-TW" sz="2400" b="1" u="sng" dirty="0" smtClean="0">
                <a:latin typeface="Times New Roman" panose="02020603050405020304" pitchFamily="18" charset="0"/>
                <a:ea typeface="標楷體" pitchFamily="65" charset="-120"/>
                <a:cs typeface="Times New Roman" panose="02020603050405020304" pitchFamily="18" charset="0"/>
              </a:rPr>
              <a:t>(Fig. 3.3)</a:t>
            </a:r>
            <a:endParaRPr lang="zh-TW" altLang="en-US" b="1" u="sng" dirty="0" smtClean="0">
              <a:latin typeface="Times New Roman" panose="02020603050405020304" pitchFamily="18" charset="0"/>
              <a:cs typeface="Times New Roman" panose="02020603050405020304" pitchFamily="18" charset="0"/>
            </a:endParaRPr>
          </a:p>
        </p:txBody>
      </p:sp>
      <p:sp>
        <p:nvSpPr>
          <p:cNvPr id="12291" name="內容版面配置區 2"/>
          <p:cNvSpPr>
            <a:spLocks noGrp="1"/>
          </p:cNvSpPr>
          <p:nvPr>
            <p:ph idx="1"/>
          </p:nvPr>
        </p:nvSpPr>
        <p:spPr>
          <a:xfrm>
            <a:off x="571500" y="1313180"/>
            <a:ext cx="8305800" cy="4114800"/>
          </a:xfrm>
        </p:spPr>
        <p:txBody>
          <a:bodyPr/>
          <a:lstStyle/>
          <a:p>
            <a:pPr>
              <a:buClr>
                <a:schemeClr val="bg2"/>
              </a:buClr>
              <a:buSzPct val="100000"/>
              <a:buFont typeface="Wingdings" pitchFamily="2" charset="2"/>
              <a:buChar char="q"/>
            </a:pPr>
            <a:r>
              <a:rPr lang="zh-TW" altLang="en-US" sz="2400" dirty="0" smtClean="0">
                <a:solidFill>
                  <a:schemeClr val="bg2"/>
                </a:solidFill>
                <a:latin typeface="標楷體" pitchFamily="65" charset="-120"/>
                <a:ea typeface="標楷體" pitchFamily="65" charset="-120"/>
              </a:rPr>
              <a:t>如下圖，編號</a:t>
            </a:r>
            <a:r>
              <a:rPr lang="en-US" altLang="zh-TW" sz="2400" dirty="0" smtClean="0">
                <a:solidFill>
                  <a:schemeClr val="bg2"/>
                </a:solidFill>
                <a:latin typeface="標楷體" pitchFamily="65" charset="-120"/>
                <a:ea typeface="標楷體" pitchFamily="65" charset="-120"/>
              </a:rPr>
              <a:t>1,2,…,n</a:t>
            </a:r>
            <a:r>
              <a:rPr lang="zh-TW" altLang="en-US" sz="2400" dirty="0" smtClean="0">
                <a:solidFill>
                  <a:schemeClr val="bg2"/>
                </a:solidFill>
                <a:latin typeface="標楷體" pitchFamily="65" charset="-120"/>
                <a:ea typeface="標楷體" pitchFamily="65" charset="-120"/>
              </a:rPr>
              <a:t>的車廂一開始在右方軌道上，每一車廂在任何時間可能被移入堆疊或由堆疊中移出。</a:t>
            </a:r>
            <a:endParaRPr lang="en-US" altLang="zh-TW" sz="2400" dirty="0" smtClean="0">
              <a:solidFill>
                <a:schemeClr val="bg2"/>
              </a:solidFill>
              <a:latin typeface="標楷體" pitchFamily="65" charset="-120"/>
              <a:ea typeface="標楷體" pitchFamily="65" charset="-120"/>
            </a:endParaRPr>
          </a:p>
          <a:p>
            <a:pPr>
              <a:spcBef>
                <a:spcPts val="1200"/>
              </a:spcBef>
              <a:buClr>
                <a:schemeClr val="bg2"/>
              </a:buClr>
              <a:buSzPct val="100000"/>
              <a:buFont typeface="Wingdings" pitchFamily="2" charset="2"/>
              <a:buChar char="q"/>
            </a:pPr>
            <a:r>
              <a:rPr lang="zh-TW" altLang="en-US" sz="2400" dirty="0" smtClean="0">
                <a:solidFill>
                  <a:schemeClr val="bg2"/>
                </a:solidFill>
                <a:ea typeface="標楷體" pitchFamily="65" charset="-120"/>
              </a:rPr>
              <a:t>當</a:t>
            </a:r>
            <a:r>
              <a:rPr lang="en-US" altLang="zh-TW" sz="2400" dirty="0" smtClean="0">
                <a:solidFill>
                  <a:schemeClr val="bg2"/>
                </a:solidFill>
                <a:ea typeface="標楷體" pitchFamily="65" charset="-120"/>
              </a:rPr>
              <a:t>n = 3 </a:t>
            </a:r>
            <a:r>
              <a:rPr lang="zh-TW" altLang="en-US" sz="2400" dirty="0" smtClean="0">
                <a:solidFill>
                  <a:schemeClr val="bg2"/>
                </a:solidFill>
                <a:ea typeface="標楷體" pitchFamily="65" charset="-120"/>
              </a:rPr>
              <a:t>和 </a:t>
            </a:r>
            <a:r>
              <a:rPr lang="en-US" altLang="zh-TW" sz="2400" dirty="0" smtClean="0">
                <a:solidFill>
                  <a:schemeClr val="bg2"/>
                </a:solidFill>
                <a:ea typeface="標楷體" pitchFamily="65" charset="-120"/>
              </a:rPr>
              <a:t>n = 4 </a:t>
            </a:r>
            <a:r>
              <a:rPr lang="zh-TW" altLang="en-US" sz="2400" dirty="0" smtClean="0">
                <a:solidFill>
                  <a:schemeClr val="bg2"/>
                </a:solidFill>
                <a:ea typeface="標楷體" pitchFamily="65" charset="-120"/>
              </a:rPr>
              <a:t>時，</a:t>
            </a:r>
            <a:endParaRPr lang="en-US" altLang="zh-TW" sz="2400" dirty="0" smtClean="0">
              <a:solidFill>
                <a:schemeClr val="bg2"/>
              </a:solidFill>
              <a:ea typeface="標楷體" pitchFamily="65" charset="-120"/>
            </a:endParaRPr>
          </a:p>
          <a:p>
            <a:pPr lvl="1">
              <a:spcBef>
                <a:spcPts val="0"/>
              </a:spcBef>
              <a:buClr>
                <a:schemeClr val="bg2"/>
              </a:buClr>
              <a:buFont typeface="Wingdings" pitchFamily="2" charset="2"/>
              <a:buChar char="Ø"/>
            </a:pPr>
            <a:r>
              <a:rPr lang="zh-TW" altLang="en-US" sz="2000" dirty="0" smtClean="0">
                <a:solidFill>
                  <a:schemeClr val="bg2"/>
                </a:solidFill>
                <a:ea typeface="標楷體" pitchFamily="65" charset="-120"/>
              </a:rPr>
              <a:t>車廂可能的排列有哪些？</a:t>
            </a:r>
            <a:endParaRPr lang="en-US" altLang="zh-TW" sz="2000" dirty="0" smtClean="0">
              <a:solidFill>
                <a:schemeClr val="bg2"/>
              </a:solidFill>
              <a:ea typeface="標楷體" pitchFamily="65" charset="-120"/>
            </a:endParaRPr>
          </a:p>
          <a:p>
            <a:pPr lvl="1">
              <a:spcBef>
                <a:spcPts val="0"/>
              </a:spcBef>
              <a:buClr>
                <a:schemeClr val="bg2"/>
              </a:buClr>
              <a:buFont typeface="Wingdings" pitchFamily="2" charset="2"/>
              <a:buChar char="Ø"/>
            </a:pPr>
            <a:r>
              <a:rPr lang="zh-TW" altLang="en-US" sz="2000" dirty="0" smtClean="0">
                <a:solidFill>
                  <a:schemeClr val="bg2"/>
                </a:solidFill>
                <a:ea typeface="標楷體" pitchFamily="65" charset="-120"/>
              </a:rPr>
              <a:t>有哪些排列是不可能的？</a:t>
            </a:r>
            <a:r>
              <a:rPr lang="en-US" altLang="zh-TW" sz="2000" dirty="0" smtClean="0">
                <a:solidFill>
                  <a:schemeClr val="bg2"/>
                </a:solidFill>
                <a:ea typeface="標楷體" pitchFamily="65" charset="-120"/>
              </a:rPr>
              <a:t> </a:t>
            </a:r>
            <a:endParaRPr lang="zh-TW" altLang="en-US" sz="2000" dirty="0" smtClean="0">
              <a:solidFill>
                <a:schemeClr val="bg2"/>
              </a:solidFill>
              <a:ea typeface="標楷體" pitchFamily="65" charset="-120"/>
            </a:endParaRPr>
          </a:p>
        </p:txBody>
      </p:sp>
      <p:sp>
        <p:nvSpPr>
          <p:cNvPr id="12292" name="投影片編號版面配置區 3"/>
          <p:cNvSpPr>
            <a:spLocks noGrp="1"/>
          </p:cNvSpPr>
          <p:nvPr>
            <p:ph type="sldNum" sz="quarter" idx="12"/>
          </p:nvPr>
        </p:nvSpPr>
        <p:spPr>
          <a:noFill/>
        </p:spPr>
        <p:txBody>
          <a:bodyPr/>
          <a:lstStyle/>
          <a:p>
            <a:fld id="{CD7DC43E-BF19-4CFD-B5E6-F74FF5A4730B}" type="slidenum">
              <a:rPr lang="zh-TW" altLang="en-US" smtClean="0"/>
              <a:pPr/>
              <a:t>10</a:t>
            </a:fld>
            <a:endParaRPr lang="en-US" altLang="zh-TW" smtClean="0"/>
          </a:p>
        </p:txBody>
      </p:sp>
      <p:sp>
        <p:nvSpPr>
          <p:cNvPr id="122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TW" altLang="en-US"/>
          </a:p>
        </p:txBody>
      </p:sp>
      <p:graphicFrame>
        <p:nvGraphicFramePr>
          <p:cNvPr id="12294" name="Object 1"/>
          <p:cNvGraphicFramePr>
            <a:graphicFrameLocks noChangeAspect="1"/>
          </p:cNvGraphicFramePr>
          <p:nvPr>
            <p:extLst>
              <p:ext uri="{D42A27DB-BD31-4B8C-83A1-F6EECF244321}">
                <p14:modId xmlns:p14="http://schemas.microsoft.com/office/powerpoint/2010/main" val="2042990374"/>
              </p:ext>
            </p:extLst>
          </p:nvPr>
        </p:nvGraphicFramePr>
        <p:xfrm>
          <a:off x="1752600" y="3562350"/>
          <a:ext cx="5791200" cy="2667000"/>
        </p:xfrm>
        <a:graphic>
          <a:graphicData uri="http://schemas.openxmlformats.org/presentationml/2006/ole">
            <mc:AlternateContent xmlns:mc="http://schemas.openxmlformats.org/markup-compatibility/2006">
              <mc:Choice xmlns:v="urn:schemas-microsoft-com:vml" Requires="v">
                <p:oleObj spid="_x0000_s12327" r:id="rId3" imgW="2935910" imgH="1646949" progId="">
                  <p:embed/>
                </p:oleObj>
              </mc:Choice>
              <mc:Fallback>
                <p:oleObj r:id="rId3" imgW="2935910" imgH="1646949"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579120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字方塊 1"/>
          <p:cNvSpPr txBox="1"/>
          <p:nvPr/>
        </p:nvSpPr>
        <p:spPr>
          <a:xfrm>
            <a:off x="5974080" y="4358640"/>
            <a:ext cx="960120" cy="461665"/>
          </a:xfrm>
          <a:prstGeom prst="rect">
            <a:avLst/>
          </a:prstGeom>
          <a:noFill/>
        </p:spPr>
        <p:txBody>
          <a:bodyPr wrap="square" rtlCol="0">
            <a:spAutoFit/>
          </a:bodyPr>
          <a:lstStyle/>
          <a:p>
            <a:pPr algn="ctr"/>
            <a:r>
              <a:rPr lang="en-US" altLang="zh-TW" sz="2400" dirty="0" smtClean="0">
                <a:solidFill>
                  <a:srgbClr val="FF0000"/>
                </a:solidFill>
              </a:rPr>
              <a:t>A</a:t>
            </a:r>
            <a:endParaRPr lang="zh-TW" altLang="en-US" sz="2400" dirty="0">
              <a:solidFill>
                <a:srgbClr val="FF0000"/>
              </a:solidFill>
            </a:endParaRPr>
          </a:p>
        </p:txBody>
      </p:sp>
      <p:sp>
        <p:nvSpPr>
          <p:cNvPr id="8" name="文字方塊 7"/>
          <p:cNvSpPr txBox="1"/>
          <p:nvPr/>
        </p:nvSpPr>
        <p:spPr>
          <a:xfrm>
            <a:off x="2682240" y="4358639"/>
            <a:ext cx="960120" cy="461665"/>
          </a:xfrm>
          <a:prstGeom prst="rect">
            <a:avLst/>
          </a:prstGeom>
          <a:noFill/>
        </p:spPr>
        <p:txBody>
          <a:bodyPr wrap="square" rtlCol="0">
            <a:spAutoFit/>
          </a:bodyPr>
          <a:lstStyle/>
          <a:p>
            <a:pPr algn="ctr"/>
            <a:r>
              <a:rPr lang="en-US" altLang="zh-TW" sz="2400" b="1" dirty="0" smtClean="0">
                <a:solidFill>
                  <a:srgbClr val="FF0000"/>
                </a:solidFill>
              </a:rPr>
              <a:t>B</a:t>
            </a:r>
            <a:endParaRPr lang="zh-TW" altLang="en-US" sz="2400" b="1" dirty="0">
              <a:solidFill>
                <a:srgbClr val="FF0000"/>
              </a:solidFill>
            </a:endParaRPr>
          </a:p>
        </p:txBody>
      </p:sp>
      <p:cxnSp>
        <p:nvCxnSpPr>
          <p:cNvPr id="4" name="直線單箭頭接點 3"/>
          <p:cNvCxnSpPr/>
          <p:nvPr/>
        </p:nvCxnSpPr>
        <p:spPr bwMode="auto">
          <a:xfrm flipH="1">
            <a:off x="2758440" y="4297680"/>
            <a:ext cx="792480"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4130040" y="6231581"/>
            <a:ext cx="960120" cy="461665"/>
          </a:xfrm>
          <a:prstGeom prst="rect">
            <a:avLst/>
          </a:prstGeom>
          <a:noFill/>
        </p:spPr>
        <p:txBody>
          <a:bodyPr wrap="square" rtlCol="0">
            <a:spAutoFit/>
          </a:bodyPr>
          <a:lstStyle/>
          <a:p>
            <a:pPr algn="ctr"/>
            <a:r>
              <a:rPr lang="en-US" altLang="zh-TW" sz="2400" b="1" dirty="0" smtClean="0">
                <a:solidFill>
                  <a:srgbClr val="FF0000"/>
                </a:solidFill>
              </a:rPr>
              <a:t>C</a:t>
            </a:r>
            <a:endParaRPr lang="zh-TW" altLang="en-US" sz="2400" b="1" dirty="0">
              <a:solidFill>
                <a:srgbClr val="FF0000"/>
              </a:solidFill>
            </a:endParaRPr>
          </a:p>
        </p:txBody>
      </p:sp>
      <p:cxnSp>
        <p:nvCxnSpPr>
          <p:cNvPr id="12" name="直線單箭頭接點 11"/>
          <p:cNvCxnSpPr/>
          <p:nvPr/>
        </p:nvCxnSpPr>
        <p:spPr bwMode="auto">
          <a:xfrm flipV="1">
            <a:off x="4236720" y="4617720"/>
            <a:ext cx="0" cy="99060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bwMode="auto">
          <a:xfrm>
            <a:off x="5044440" y="4617720"/>
            <a:ext cx="0" cy="99060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7569" y="457201"/>
            <a:ext cx="7772400" cy="745671"/>
          </a:xfrm>
        </p:spPr>
        <p:txBody>
          <a:bodyPr/>
          <a:lstStyle/>
          <a:p>
            <a:pPr algn="ctr"/>
            <a:r>
              <a:rPr lang="en-US" altLang="zh-TW" b="1" u="sng" dirty="0" smtClean="0"/>
              <a:t>Railroad Switching Network</a:t>
            </a:r>
            <a:endParaRPr lang="zh-TW" altLang="en-US" b="1" u="sng" dirty="0"/>
          </a:p>
        </p:txBody>
      </p:sp>
      <p:sp>
        <p:nvSpPr>
          <p:cNvPr id="4" name="投影片編號版面配置區 3"/>
          <p:cNvSpPr>
            <a:spLocks noGrp="1"/>
          </p:cNvSpPr>
          <p:nvPr>
            <p:ph type="sldNum" sz="quarter" idx="12"/>
          </p:nvPr>
        </p:nvSpPr>
        <p:spPr/>
        <p:txBody>
          <a:bodyPr/>
          <a:lstStyle/>
          <a:p>
            <a:pPr>
              <a:defRPr/>
            </a:pPr>
            <a:fld id="{78F4D889-95AC-4019-B838-6D1DCFCEB929}" type="slidenum">
              <a:rPr lang="zh-TW" altLang="en-US" smtClean="0"/>
              <a:pPr>
                <a:defRPr/>
              </a:pPr>
              <a:t>11</a:t>
            </a:fld>
            <a:endParaRPr lang="en-US" altLang="zh-TW"/>
          </a:p>
        </p:txBody>
      </p:sp>
      <p:sp>
        <p:nvSpPr>
          <p:cNvPr id="5" name="文字方塊 4"/>
          <p:cNvSpPr txBox="1"/>
          <p:nvPr/>
        </p:nvSpPr>
        <p:spPr>
          <a:xfrm>
            <a:off x="1219200" y="1521822"/>
            <a:ext cx="6705600" cy="3785652"/>
          </a:xfrm>
          <a:prstGeom prst="rect">
            <a:avLst/>
          </a:prstGeom>
          <a:solidFill>
            <a:schemeClr val="bg1">
              <a:lumMod val="60000"/>
              <a:lumOff val="40000"/>
            </a:schemeClr>
          </a:solidFill>
          <a:ln>
            <a:solidFill>
              <a:schemeClr val="bg2"/>
            </a:solidFill>
          </a:ln>
        </p:spPr>
        <p:txBody>
          <a:bodyPr wrap="square" rtlCol="0">
            <a:spAutoFit/>
          </a:bodyPr>
          <a:lstStyle/>
          <a:p>
            <a:r>
              <a:rPr kumimoji="1" lang="en-US" altLang="zh-TW" sz="2000" b="1" dirty="0">
                <a:solidFill>
                  <a:schemeClr val="bg2"/>
                </a:solidFill>
                <a:latin typeface="+mj-lt"/>
                <a:ea typeface="+mj-ea"/>
                <a:cs typeface="+mj-cs"/>
              </a:rPr>
              <a:t>void</a:t>
            </a:r>
            <a:r>
              <a:rPr lang="en-US" altLang="zh-TW" sz="2000" dirty="0">
                <a:solidFill>
                  <a:schemeClr val="bg2"/>
                </a:solidFill>
              </a:rPr>
              <a:t> railroad(</a:t>
            </a:r>
            <a:r>
              <a:rPr lang="en-US" altLang="zh-TW" sz="2000" b="1" dirty="0" err="1">
                <a:solidFill>
                  <a:schemeClr val="bg2"/>
                </a:solidFill>
              </a:rPr>
              <a:t>int</a:t>
            </a:r>
            <a:r>
              <a:rPr lang="en-US" altLang="zh-TW" sz="2000" dirty="0">
                <a:solidFill>
                  <a:schemeClr val="bg2"/>
                </a:solidFill>
              </a:rPr>
              <a:t> target</a:t>
            </a:r>
            <a:r>
              <a:rPr lang="en-US" altLang="zh-TW" sz="2000" dirty="0" smtClean="0">
                <a:solidFill>
                  <a:schemeClr val="bg2"/>
                </a:solidFill>
              </a:rPr>
              <a:t>[ ], </a:t>
            </a:r>
            <a:r>
              <a:rPr kumimoji="1" lang="en-US" altLang="zh-TW" sz="2000" b="1" dirty="0" err="1">
                <a:solidFill>
                  <a:schemeClr val="bg2"/>
                </a:solidFill>
                <a:latin typeface="+mj-lt"/>
                <a:ea typeface="+mj-ea"/>
                <a:cs typeface="+mj-cs"/>
              </a:rPr>
              <a:t>int</a:t>
            </a:r>
            <a:r>
              <a:rPr lang="en-US" altLang="zh-TW" sz="2000" dirty="0">
                <a:solidFill>
                  <a:schemeClr val="bg2"/>
                </a:solidFill>
              </a:rPr>
              <a:t> n){</a:t>
            </a:r>
          </a:p>
          <a:p>
            <a:pPr>
              <a:tabLst>
                <a:tab pos="441325" algn="l"/>
              </a:tabLst>
            </a:pPr>
            <a:r>
              <a:rPr lang="en-US" altLang="zh-TW" sz="2000" dirty="0" smtClean="0">
                <a:solidFill>
                  <a:schemeClr val="bg2"/>
                </a:solidFill>
              </a:rPr>
              <a:t>	</a:t>
            </a:r>
            <a:r>
              <a:rPr kumimoji="1" lang="en-US" altLang="zh-TW" sz="2000" b="1" dirty="0" err="1">
                <a:solidFill>
                  <a:schemeClr val="bg2"/>
                </a:solidFill>
                <a:latin typeface="+mj-lt"/>
                <a:ea typeface="+mj-ea"/>
                <a:cs typeface="+mj-cs"/>
              </a:rPr>
              <a:t>int</a:t>
            </a:r>
            <a:r>
              <a:rPr lang="en-US" altLang="zh-TW" sz="2000" dirty="0" smtClean="0">
                <a:solidFill>
                  <a:schemeClr val="bg2"/>
                </a:solidFill>
              </a:rPr>
              <a:t> </a:t>
            </a:r>
            <a:r>
              <a:rPr lang="en-US" altLang="zh-TW" sz="2000" dirty="0">
                <a:solidFill>
                  <a:schemeClr val="bg2"/>
                </a:solidFill>
              </a:rPr>
              <a:t>stack[MAXN], </a:t>
            </a:r>
            <a:r>
              <a:rPr lang="en-US" altLang="zh-TW" sz="2000" dirty="0" smtClean="0">
                <a:solidFill>
                  <a:schemeClr val="bg2"/>
                </a:solidFill>
              </a:rPr>
              <a:t>top=0;</a:t>
            </a:r>
          </a:p>
          <a:p>
            <a:pPr>
              <a:tabLst>
                <a:tab pos="441325" algn="l"/>
              </a:tabLst>
            </a:pPr>
            <a:r>
              <a:rPr lang="en-US" altLang="zh-TW" sz="2000" dirty="0">
                <a:solidFill>
                  <a:schemeClr val="bg2"/>
                </a:solidFill>
              </a:rPr>
              <a:t>	</a:t>
            </a:r>
            <a:r>
              <a:rPr kumimoji="1" lang="en-US" altLang="zh-TW" sz="2000" b="1" dirty="0" err="1">
                <a:solidFill>
                  <a:schemeClr val="bg2"/>
                </a:solidFill>
                <a:latin typeface="+mj-lt"/>
                <a:ea typeface="+mj-ea"/>
                <a:cs typeface="+mj-cs"/>
              </a:rPr>
              <a:t>int</a:t>
            </a:r>
            <a:r>
              <a:rPr lang="en-US" altLang="zh-TW" sz="2000" dirty="0" smtClean="0">
                <a:solidFill>
                  <a:schemeClr val="bg2"/>
                </a:solidFill>
              </a:rPr>
              <a:t> </a:t>
            </a:r>
            <a:r>
              <a:rPr lang="en-US" altLang="zh-TW" sz="2000" dirty="0">
                <a:solidFill>
                  <a:schemeClr val="bg2"/>
                </a:solidFill>
              </a:rPr>
              <a:t>a=1, b=1</a:t>
            </a:r>
            <a:r>
              <a:rPr lang="en-US" altLang="zh-TW" sz="2000" dirty="0" smtClean="0">
                <a:solidFill>
                  <a:schemeClr val="bg2"/>
                </a:solidFill>
              </a:rPr>
              <a:t>;</a:t>
            </a:r>
          </a:p>
          <a:p>
            <a:pPr>
              <a:tabLst>
                <a:tab pos="441325" algn="l"/>
              </a:tabLst>
            </a:pPr>
            <a:r>
              <a:rPr lang="en-US" altLang="zh-TW" sz="2000" dirty="0">
                <a:solidFill>
                  <a:schemeClr val="bg2"/>
                </a:solidFill>
              </a:rPr>
              <a:t>	</a:t>
            </a:r>
            <a:r>
              <a:rPr kumimoji="1" lang="en-US" altLang="zh-TW" sz="2000" b="1" dirty="0" err="1">
                <a:solidFill>
                  <a:schemeClr val="bg2"/>
                </a:solidFill>
                <a:latin typeface="+mj-lt"/>
                <a:ea typeface="+mj-ea"/>
                <a:cs typeface="+mj-cs"/>
              </a:rPr>
              <a:t>int</a:t>
            </a:r>
            <a:r>
              <a:rPr lang="en-US" altLang="zh-TW" sz="2000" dirty="0" smtClean="0">
                <a:solidFill>
                  <a:schemeClr val="bg2"/>
                </a:solidFill>
              </a:rPr>
              <a:t> ok=1;</a:t>
            </a:r>
          </a:p>
          <a:p>
            <a:pPr>
              <a:tabLst>
                <a:tab pos="441325" algn="l"/>
              </a:tabLst>
            </a:pPr>
            <a:r>
              <a:rPr lang="en-US" altLang="zh-TW" sz="2000" dirty="0">
                <a:solidFill>
                  <a:schemeClr val="bg2"/>
                </a:solidFill>
              </a:rPr>
              <a:t>	</a:t>
            </a:r>
            <a:r>
              <a:rPr lang="en-US" altLang="zh-TW" sz="2000" b="1" dirty="0" smtClean="0">
                <a:solidFill>
                  <a:schemeClr val="bg2"/>
                </a:solidFill>
              </a:rPr>
              <a:t>while </a:t>
            </a:r>
            <a:r>
              <a:rPr lang="en-US" altLang="zh-TW" sz="2000" dirty="0" smtClean="0">
                <a:solidFill>
                  <a:schemeClr val="bg2"/>
                </a:solidFill>
              </a:rPr>
              <a:t>(b </a:t>
            </a:r>
            <a:r>
              <a:rPr lang="en-US" altLang="zh-TW" sz="2000" dirty="0">
                <a:solidFill>
                  <a:schemeClr val="bg2"/>
                </a:solidFill>
              </a:rPr>
              <a:t>&lt;= n</a:t>
            </a:r>
            <a:r>
              <a:rPr lang="en-US" altLang="zh-TW" sz="2000" dirty="0" smtClean="0">
                <a:solidFill>
                  <a:schemeClr val="bg2"/>
                </a:solidFill>
              </a:rPr>
              <a:t>){</a:t>
            </a:r>
          </a:p>
          <a:p>
            <a:pPr>
              <a:tabLst>
                <a:tab pos="808038" algn="l"/>
              </a:tabLst>
            </a:pPr>
            <a:r>
              <a:rPr lang="en-US" altLang="zh-TW" sz="2000" dirty="0" smtClean="0">
                <a:solidFill>
                  <a:schemeClr val="bg2"/>
                </a:solidFill>
              </a:rPr>
              <a:t>	</a:t>
            </a:r>
            <a:r>
              <a:rPr kumimoji="1" lang="en-US" altLang="zh-TW" sz="2000" b="1" dirty="0">
                <a:solidFill>
                  <a:schemeClr val="bg2"/>
                </a:solidFill>
                <a:latin typeface="+mj-lt"/>
                <a:ea typeface="+mj-ea"/>
                <a:cs typeface="+mj-cs"/>
              </a:rPr>
              <a:t>if</a:t>
            </a:r>
            <a:r>
              <a:rPr lang="en-US" altLang="zh-TW" sz="2000" dirty="0" smtClean="0">
                <a:solidFill>
                  <a:schemeClr val="bg2"/>
                </a:solidFill>
              </a:rPr>
              <a:t> </a:t>
            </a:r>
            <a:r>
              <a:rPr lang="en-US" altLang="zh-TW" sz="2000" dirty="0">
                <a:solidFill>
                  <a:schemeClr val="bg2"/>
                </a:solidFill>
              </a:rPr>
              <a:t>(a == target[b]){a++; b</a:t>
            </a:r>
            <a:r>
              <a:rPr lang="en-US" altLang="zh-TW" sz="2000" dirty="0" smtClean="0">
                <a:solidFill>
                  <a:schemeClr val="bg2"/>
                </a:solidFill>
              </a:rPr>
              <a:t>++;}</a:t>
            </a:r>
          </a:p>
          <a:p>
            <a:pPr>
              <a:tabLst>
                <a:tab pos="808038" algn="l"/>
              </a:tabLst>
            </a:pPr>
            <a:r>
              <a:rPr lang="en-US" altLang="zh-TW" sz="2000" dirty="0">
                <a:solidFill>
                  <a:schemeClr val="bg2"/>
                </a:solidFill>
              </a:rPr>
              <a:t>	</a:t>
            </a:r>
            <a:r>
              <a:rPr kumimoji="1" lang="en-US" altLang="zh-TW" sz="2000" b="1" dirty="0">
                <a:solidFill>
                  <a:schemeClr val="bg2"/>
                </a:solidFill>
                <a:latin typeface="+mj-lt"/>
                <a:ea typeface="+mj-ea"/>
                <a:cs typeface="+mj-cs"/>
              </a:rPr>
              <a:t>else</a:t>
            </a:r>
            <a:r>
              <a:rPr lang="en-US" altLang="zh-TW" sz="2000" dirty="0" smtClean="0">
                <a:solidFill>
                  <a:schemeClr val="bg2"/>
                </a:solidFill>
              </a:rPr>
              <a:t> </a:t>
            </a:r>
            <a:r>
              <a:rPr kumimoji="1" lang="en-US" altLang="zh-TW" sz="2000" b="1" dirty="0">
                <a:solidFill>
                  <a:schemeClr val="bg2"/>
                </a:solidFill>
                <a:latin typeface="+mj-lt"/>
                <a:ea typeface="+mj-ea"/>
                <a:cs typeface="+mj-cs"/>
              </a:rPr>
              <a:t>if</a:t>
            </a:r>
            <a:r>
              <a:rPr lang="en-US" altLang="zh-TW" sz="2000" dirty="0">
                <a:solidFill>
                  <a:schemeClr val="bg2"/>
                </a:solidFill>
              </a:rPr>
              <a:t> (top &amp;&amp; stack[top] == target[b]){top--; b</a:t>
            </a:r>
            <a:r>
              <a:rPr lang="en-US" altLang="zh-TW" sz="2000" dirty="0" smtClean="0">
                <a:solidFill>
                  <a:schemeClr val="bg2"/>
                </a:solidFill>
              </a:rPr>
              <a:t>++;}</a:t>
            </a:r>
          </a:p>
          <a:p>
            <a:pPr>
              <a:tabLst>
                <a:tab pos="808038" algn="l"/>
              </a:tabLst>
            </a:pPr>
            <a:r>
              <a:rPr lang="en-US" altLang="zh-TW" sz="2000" dirty="0">
                <a:solidFill>
                  <a:schemeClr val="bg2"/>
                </a:solidFill>
              </a:rPr>
              <a:t>	</a:t>
            </a:r>
            <a:r>
              <a:rPr kumimoji="1" lang="en-US" altLang="zh-TW" sz="2000" b="1" dirty="0">
                <a:solidFill>
                  <a:schemeClr val="bg2"/>
                </a:solidFill>
                <a:latin typeface="+mj-lt"/>
                <a:ea typeface="+mj-ea"/>
                <a:cs typeface="+mj-cs"/>
              </a:rPr>
              <a:t>else</a:t>
            </a:r>
            <a:r>
              <a:rPr lang="en-US" altLang="zh-TW" sz="2000" dirty="0" smtClean="0">
                <a:solidFill>
                  <a:schemeClr val="bg2"/>
                </a:solidFill>
              </a:rPr>
              <a:t> </a:t>
            </a:r>
            <a:r>
              <a:rPr kumimoji="1" lang="en-US" altLang="zh-TW" sz="2000" b="1" dirty="0">
                <a:solidFill>
                  <a:schemeClr val="bg2"/>
                </a:solidFill>
                <a:latin typeface="+mj-lt"/>
                <a:ea typeface="+mj-ea"/>
                <a:cs typeface="+mj-cs"/>
              </a:rPr>
              <a:t>if</a:t>
            </a:r>
            <a:r>
              <a:rPr lang="en-US" altLang="zh-TW" sz="2000" dirty="0">
                <a:solidFill>
                  <a:schemeClr val="bg2"/>
                </a:solidFill>
              </a:rPr>
              <a:t> (a &lt;= n) stack[++top] = a</a:t>
            </a:r>
            <a:r>
              <a:rPr lang="en-US" altLang="zh-TW" sz="2000" dirty="0" smtClean="0">
                <a:solidFill>
                  <a:schemeClr val="bg2"/>
                </a:solidFill>
              </a:rPr>
              <a:t>++;</a:t>
            </a:r>
          </a:p>
          <a:p>
            <a:pPr>
              <a:tabLst>
                <a:tab pos="808038" algn="l"/>
              </a:tabLst>
            </a:pPr>
            <a:r>
              <a:rPr lang="en-US" altLang="zh-TW" sz="2000" dirty="0">
                <a:solidFill>
                  <a:schemeClr val="bg2"/>
                </a:solidFill>
              </a:rPr>
              <a:t>	</a:t>
            </a:r>
            <a:r>
              <a:rPr kumimoji="1" lang="en-US" altLang="zh-TW" sz="2000" b="1" dirty="0">
                <a:solidFill>
                  <a:schemeClr val="bg2"/>
                </a:solidFill>
                <a:latin typeface="+mj-lt"/>
                <a:ea typeface="+mj-ea"/>
                <a:cs typeface="+mj-cs"/>
              </a:rPr>
              <a:t>else</a:t>
            </a:r>
            <a:r>
              <a:rPr lang="en-US" altLang="zh-TW" sz="2000" dirty="0" smtClean="0">
                <a:solidFill>
                  <a:schemeClr val="bg2"/>
                </a:solidFill>
              </a:rPr>
              <a:t> </a:t>
            </a:r>
            <a:r>
              <a:rPr lang="en-US" altLang="zh-TW" sz="2000" dirty="0">
                <a:solidFill>
                  <a:schemeClr val="bg2"/>
                </a:solidFill>
              </a:rPr>
              <a:t>{ok=0; </a:t>
            </a:r>
            <a:r>
              <a:rPr lang="en-US" altLang="zh-TW" sz="2000" b="1" dirty="0">
                <a:solidFill>
                  <a:schemeClr val="bg2"/>
                </a:solidFill>
              </a:rPr>
              <a:t>break</a:t>
            </a:r>
            <a:r>
              <a:rPr lang="en-US" altLang="zh-TW" sz="2000" dirty="0">
                <a:solidFill>
                  <a:schemeClr val="bg2"/>
                </a:solidFill>
              </a:rPr>
              <a:t>;}</a:t>
            </a:r>
          </a:p>
          <a:p>
            <a:r>
              <a:rPr lang="en-US" altLang="zh-TW" sz="2000" dirty="0" smtClean="0">
                <a:solidFill>
                  <a:schemeClr val="bg2"/>
                </a:solidFill>
              </a:rPr>
              <a:t>       }</a:t>
            </a:r>
            <a:endParaRPr lang="en-US" altLang="zh-TW" sz="2000" dirty="0">
              <a:solidFill>
                <a:schemeClr val="bg2"/>
              </a:solidFill>
            </a:endParaRPr>
          </a:p>
          <a:p>
            <a:r>
              <a:rPr lang="en-US" altLang="zh-TW" sz="2000" dirty="0" smtClean="0">
                <a:solidFill>
                  <a:schemeClr val="bg2"/>
                </a:solidFill>
              </a:rPr>
              <a:t>       </a:t>
            </a:r>
            <a:r>
              <a:rPr lang="en-US" altLang="zh-TW" sz="2000" dirty="0" err="1" smtClean="0">
                <a:solidFill>
                  <a:schemeClr val="bg2"/>
                </a:solidFill>
              </a:rPr>
              <a:t>printf</a:t>
            </a:r>
            <a:r>
              <a:rPr lang="en-US" altLang="zh-TW" sz="2000" dirty="0" smtClean="0">
                <a:solidFill>
                  <a:schemeClr val="bg2"/>
                </a:solidFill>
              </a:rPr>
              <a:t> ("\</a:t>
            </a:r>
            <a:r>
              <a:rPr lang="en-US" altLang="zh-TW" sz="2000" dirty="0" err="1">
                <a:solidFill>
                  <a:schemeClr val="bg2"/>
                </a:solidFill>
              </a:rPr>
              <a:t>n%s</a:t>
            </a:r>
            <a:r>
              <a:rPr lang="en-US" altLang="zh-TW" sz="2000" dirty="0">
                <a:solidFill>
                  <a:schemeClr val="bg2"/>
                </a:solidFill>
              </a:rPr>
              <a:t>\n", (ok? "</a:t>
            </a:r>
            <a:r>
              <a:rPr lang="en-US" altLang="zh-TW" sz="2000" dirty="0" err="1">
                <a:solidFill>
                  <a:schemeClr val="bg2"/>
                </a:solidFill>
              </a:rPr>
              <a:t>yes":"no</a:t>
            </a:r>
            <a:r>
              <a:rPr lang="en-US" altLang="zh-TW" sz="2000" dirty="0">
                <a:solidFill>
                  <a:schemeClr val="bg2"/>
                </a:solidFill>
              </a:rPr>
              <a:t>"));</a:t>
            </a:r>
          </a:p>
          <a:p>
            <a:r>
              <a:rPr lang="en-US" altLang="zh-TW" sz="2000" dirty="0">
                <a:solidFill>
                  <a:schemeClr val="bg2"/>
                </a:solidFill>
              </a:rPr>
              <a:t>}</a:t>
            </a:r>
            <a:endParaRPr lang="zh-TW" altLang="en-US" sz="2000" dirty="0">
              <a:solidFill>
                <a:schemeClr val="bg2"/>
              </a:solidFill>
            </a:endParaRPr>
          </a:p>
        </p:txBody>
      </p:sp>
    </p:spTree>
    <p:extLst>
      <p:ext uri="{BB962C8B-B14F-4D97-AF65-F5344CB8AC3E}">
        <p14:creationId xmlns:p14="http://schemas.microsoft.com/office/powerpoint/2010/main" val="1576701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body" idx="1"/>
          </p:nvPr>
        </p:nvSpPr>
        <p:spPr>
          <a:xfrm>
            <a:off x="1143613" y="1435100"/>
            <a:ext cx="7772400" cy="4895850"/>
          </a:xfrm>
        </p:spPr>
        <p:txBody>
          <a:bodyPr/>
          <a:lstStyle/>
          <a:p>
            <a:pPr eaLnBrk="1" hangingPunct="1">
              <a:lnSpc>
                <a:spcPct val="90000"/>
              </a:lnSpc>
              <a:buFont typeface="Wingdings" pitchFamily="2" charset="2"/>
              <a:buNone/>
            </a:pPr>
            <a:r>
              <a:rPr lang="en-US" altLang="zh-TW" sz="2400" b="1" i="1" dirty="0" smtClean="0">
                <a:solidFill>
                  <a:srgbClr val="24A83A"/>
                </a:solidFill>
              </a:rPr>
              <a:t>Stack</a:t>
            </a:r>
            <a:r>
              <a:rPr lang="en-US" altLang="zh-TW" sz="2400" b="1" dirty="0" smtClean="0">
                <a:solidFill>
                  <a:srgbClr val="24A83A"/>
                </a:solidFill>
              </a:rPr>
              <a:t> </a:t>
            </a:r>
            <a:r>
              <a:rPr lang="en-US" altLang="zh-TW" sz="2400" b="1" dirty="0" err="1" smtClean="0">
                <a:solidFill>
                  <a:srgbClr val="24A83A"/>
                </a:solidFill>
              </a:rPr>
              <a:t>createS</a:t>
            </a:r>
            <a:r>
              <a:rPr lang="en-US" altLang="zh-TW" sz="2400" dirty="0" smtClean="0">
                <a:solidFill>
                  <a:schemeClr val="bg2"/>
                </a:solidFill>
              </a:rPr>
              <a:t>() ::= </a:t>
            </a:r>
            <a:br>
              <a:rPr lang="en-US" altLang="zh-TW" sz="2400" dirty="0" smtClean="0">
                <a:solidFill>
                  <a:schemeClr val="bg2"/>
                </a:solidFill>
              </a:rPr>
            </a:br>
            <a:r>
              <a:rPr lang="en-US" altLang="zh-TW" sz="2400" dirty="0" smtClean="0">
                <a:solidFill>
                  <a:schemeClr val="bg2"/>
                </a:solidFill>
              </a:rPr>
              <a:t>            </a:t>
            </a:r>
            <a:r>
              <a:rPr lang="en-US" altLang="zh-TW" sz="2400" dirty="0" err="1" smtClean="0">
                <a:solidFill>
                  <a:schemeClr val="bg2"/>
                </a:solidFill>
              </a:rPr>
              <a:t>typedef</a:t>
            </a:r>
            <a:r>
              <a:rPr lang="en-US" altLang="zh-TW" sz="2400" dirty="0" smtClean="0">
                <a:solidFill>
                  <a:schemeClr val="bg2"/>
                </a:solidFill>
              </a:rPr>
              <a:t> </a:t>
            </a:r>
            <a:r>
              <a:rPr lang="en-US" altLang="zh-TW" sz="2400" dirty="0" err="1" smtClean="0">
                <a:solidFill>
                  <a:schemeClr val="bg2"/>
                </a:solidFill>
              </a:rPr>
              <a:t>struct</a:t>
            </a:r>
            <a:r>
              <a:rPr lang="en-US" altLang="zh-TW" sz="2400" dirty="0" smtClean="0">
                <a:solidFill>
                  <a:schemeClr val="bg2"/>
                </a:solidFill>
              </a:rPr>
              <a:t> {</a:t>
            </a:r>
            <a:br>
              <a:rPr lang="en-US" altLang="zh-TW" sz="2400" dirty="0" smtClean="0">
                <a:solidFill>
                  <a:schemeClr val="bg2"/>
                </a:solidFill>
              </a:rPr>
            </a:br>
            <a:r>
              <a:rPr lang="en-US" altLang="zh-TW" sz="2400" dirty="0" smtClean="0">
                <a:solidFill>
                  <a:schemeClr val="bg2"/>
                </a:solidFill>
              </a:rPr>
              <a:t>                             </a:t>
            </a:r>
            <a:r>
              <a:rPr lang="en-US" altLang="zh-TW" sz="2400" dirty="0" err="1" smtClean="0">
                <a:solidFill>
                  <a:schemeClr val="bg2"/>
                </a:solidFill>
              </a:rPr>
              <a:t>int</a:t>
            </a:r>
            <a:r>
              <a:rPr lang="en-US" altLang="zh-TW" sz="2400" dirty="0" smtClean="0">
                <a:solidFill>
                  <a:schemeClr val="bg2"/>
                </a:solidFill>
              </a:rPr>
              <a:t> key;</a:t>
            </a:r>
            <a:br>
              <a:rPr lang="en-US" altLang="zh-TW" sz="2400" dirty="0" smtClean="0">
                <a:solidFill>
                  <a:schemeClr val="bg2"/>
                </a:solidFill>
              </a:rPr>
            </a:br>
            <a:r>
              <a:rPr lang="en-US" altLang="zh-TW" sz="2400" dirty="0" smtClean="0">
                <a:solidFill>
                  <a:schemeClr val="bg2"/>
                </a:solidFill>
              </a:rPr>
              <a:t>                             /*  other fields */</a:t>
            </a:r>
          </a:p>
          <a:p>
            <a:pPr eaLnBrk="1" hangingPunct="1">
              <a:lnSpc>
                <a:spcPct val="90000"/>
              </a:lnSpc>
              <a:buFont typeface="Wingdings" pitchFamily="2" charset="2"/>
              <a:buNone/>
            </a:pPr>
            <a:r>
              <a:rPr lang="en-US" altLang="zh-TW" sz="2400" dirty="0" smtClean="0">
                <a:solidFill>
                  <a:schemeClr val="bg2"/>
                </a:solidFill>
              </a:rPr>
              <a:t>                              } element;</a:t>
            </a:r>
          </a:p>
          <a:p>
            <a:pPr eaLnBrk="1" hangingPunct="1">
              <a:lnSpc>
                <a:spcPct val="90000"/>
              </a:lnSpc>
              <a:buFont typeface="Wingdings" pitchFamily="2" charset="2"/>
              <a:buNone/>
            </a:pPr>
            <a:r>
              <a:rPr lang="en-US" altLang="zh-TW" sz="2400" dirty="0" smtClean="0">
                <a:solidFill>
                  <a:schemeClr val="bg2"/>
                </a:solidFill>
              </a:rPr>
              <a:t>                 element *stack;</a:t>
            </a:r>
          </a:p>
          <a:p>
            <a:pPr eaLnBrk="1" hangingPunct="1">
              <a:lnSpc>
                <a:spcPct val="90000"/>
              </a:lnSpc>
              <a:buFont typeface="Wingdings" pitchFamily="2" charset="2"/>
              <a:buNone/>
            </a:pPr>
            <a:r>
              <a:rPr lang="en-US" altLang="zh-TW" sz="2400" dirty="0" smtClean="0">
                <a:solidFill>
                  <a:schemeClr val="bg2"/>
                </a:solidFill>
              </a:rPr>
              <a:t>                 MALLOC(stack, </a:t>
            </a:r>
            <a:r>
              <a:rPr lang="en-US" altLang="zh-TW" sz="2400" dirty="0" err="1" smtClean="0">
                <a:solidFill>
                  <a:schemeClr val="bg2"/>
                </a:solidFill>
              </a:rPr>
              <a:t>sizeof</a:t>
            </a:r>
            <a:r>
              <a:rPr lang="en-US" altLang="zh-TW" sz="2400" dirty="0" smtClean="0">
                <a:solidFill>
                  <a:schemeClr val="bg2"/>
                </a:solidFill>
              </a:rPr>
              <a:t>(*stack));</a:t>
            </a:r>
          </a:p>
          <a:p>
            <a:pPr eaLnBrk="1" hangingPunct="1">
              <a:lnSpc>
                <a:spcPct val="90000"/>
              </a:lnSpc>
              <a:buFont typeface="Wingdings" pitchFamily="2" charset="2"/>
              <a:buNone/>
            </a:pPr>
            <a:r>
              <a:rPr lang="en-US" altLang="zh-TW" sz="2400" dirty="0" smtClean="0">
                <a:solidFill>
                  <a:schemeClr val="bg2"/>
                </a:solidFill>
              </a:rPr>
              <a:t>                 </a:t>
            </a:r>
            <a:r>
              <a:rPr lang="en-US" altLang="zh-TW" sz="2400" dirty="0" err="1" smtClean="0">
                <a:solidFill>
                  <a:schemeClr val="bg2"/>
                </a:solidFill>
              </a:rPr>
              <a:t>int</a:t>
            </a:r>
            <a:r>
              <a:rPr lang="en-US" altLang="zh-TW" sz="2400" dirty="0" smtClean="0">
                <a:solidFill>
                  <a:schemeClr val="bg2"/>
                </a:solidFill>
              </a:rPr>
              <a:t> capacity = 1;</a:t>
            </a:r>
          </a:p>
          <a:p>
            <a:pPr eaLnBrk="1" hangingPunct="1">
              <a:lnSpc>
                <a:spcPct val="90000"/>
              </a:lnSpc>
              <a:buFont typeface="Wingdings" pitchFamily="2" charset="2"/>
              <a:buNone/>
            </a:pPr>
            <a:r>
              <a:rPr lang="en-US" altLang="zh-TW" sz="2400" dirty="0" smtClean="0">
                <a:solidFill>
                  <a:schemeClr val="bg2"/>
                </a:solidFill>
              </a:rPr>
              <a:t>                 </a:t>
            </a:r>
            <a:r>
              <a:rPr lang="en-US" altLang="zh-TW" sz="2400" dirty="0" err="1" smtClean="0">
                <a:solidFill>
                  <a:schemeClr val="bg2"/>
                </a:solidFill>
              </a:rPr>
              <a:t>int</a:t>
            </a:r>
            <a:r>
              <a:rPr lang="en-US" altLang="zh-TW" sz="2400" dirty="0" smtClean="0">
                <a:solidFill>
                  <a:schemeClr val="bg2"/>
                </a:solidFill>
              </a:rPr>
              <a:t> top = -1; </a:t>
            </a:r>
          </a:p>
          <a:p>
            <a:pPr eaLnBrk="1" hangingPunct="1">
              <a:lnSpc>
                <a:spcPct val="90000"/>
              </a:lnSpc>
              <a:spcBef>
                <a:spcPts val="1800"/>
              </a:spcBef>
              <a:buFont typeface="Wingdings" pitchFamily="2" charset="2"/>
              <a:buNone/>
            </a:pPr>
            <a:r>
              <a:rPr lang="en-US" altLang="zh-TW" sz="2400" b="1" i="1" dirty="0" smtClean="0">
                <a:solidFill>
                  <a:srgbClr val="24A83A"/>
                </a:solidFill>
              </a:rPr>
              <a:t>Boolean</a:t>
            </a:r>
            <a:r>
              <a:rPr lang="en-US" altLang="zh-TW" sz="2400" b="1" dirty="0" smtClean="0">
                <a:solidFill>
                  <a:srgbClr val="24A83A"/>
                </a:solidFill>
              </a:rPr>
              <a:t> </a:t>
            </a:r>
            <a:r>
              <a:rPr lang="en-US" altLang="zh-TW" sz="2400" b="1" dirty="0" err="1" smtClean="0">
                <a:solidFill>
                  <a:srgbClr val="24A83A"/>
                </a:solidFill>
              </a:rPr>
              <a:t>IsEmpty</a:t>
            </a:r>
            <a:r>
              <a:rPr lang="en-US" altLang="zh-TW" sz="2400" dirty="0" smtClean="0">
                <a:solidFill>
                  <a:schemeClr val="bg2"/>
                </a:solidFill>
              </a:rPr>
              <a:t>(Stack) ::= top &lt; 0;</a:t>
            </a:r>
          </a:p>
          <a:p>
            <a:pPr eaLnBrk="1" hangingPunct="1">
              <a:lnSpc>
                <a:spcPct val="90000"/>
              </a:lnSpc>
              <a:spcBef>
                <a:spcPts val="1800"/>
              </a:spcBef>
              <a:buFont typeface="Wingdings" pitchFamily="2" charset="2"/>
              <a:buNone/>
            </a:pPr>
            <a:r>
              <a:rPr lang="en-US" altLang="zh-TW" sz="2400" b="1" i="1" dirty="0" smtClean="0">
                <a:solidFill>
                  <a:srgbClr val="24A83A"/>
                </a:solidFill>
              </a:rPr>
              <a:t>Boolean</a:t>
            </a:r>
            <a:r>
              <a:rPr lang="en-US" altLang="zh-TW" sz="2400" b="1" dirty="0" smtClean="0">
                <a:solidFill>
                  <a:srgbClr val="24A83A"/>
                </a:solidFill>
              </a:rPr>
              <a:t> </a:t>
            </a:r>
            <a:r>
              <a:rPr lang="en-US" altLang="zh-TW" sz="2400" b="1" dirty="0" err="1" smtClean="0">
                <a:solidFill>
                  <a:srgbClr val="24A83A"/>
                </a:solidFill>
              </a:rPr>
              <a:t>IsFull</a:t>
            </a:r>
            <a:r>
              <a:rPr lang="en-US" altLang="zh-TW" sz="2400" dirty="0" smtClean="0">
                <a:solidFill>
                  <a:schemeClr val="bg2"/>
                </a:solidFill>
              </a:rPr>
              <a:t>(Stack) ::= top &gt;= capacity – 1;</a:t>
            </a:r>
          </a:p>
        </p:txBody>
      </p:sp>
      <p:sp>
        <p:nvSpPr>
          <p:cNvPr id="13314" name="矩形 4"/>
          <p:cNvSpPr>
            <a:spLocks noChangeArrowheads="1"/>
          </p:cNvSpPr>
          <p:nvPr/>
        </p:nvSpPr>
        <p:spPr bwMode="auto">
          <a:xfrm>
            <a:off x="2060399" y="1828799"/>
            <a:ext cx="5219190" cy="3028207"/>
          </a:xfrm>
          <a:prstGeom prst="rect">
            <a:avLst/>
          </a:prstGeom>
          <a:solidFill>
            <a:srgbClr val="D9D9D9">
              <a:alpha val="25098"/>
            </a:srgbClr>
          </a:solidFill>
          <a:ln w="9525" algn="ctr">
            <a:solidFill>
              <a:srgbClr val="FF0000"/>
            </a:solidFill>
            <a:miter lim="800000"/>
            <a:headEnd/>
            <a:tailEnd/>
          </a:ln>
        </p:spPr>
        <p:txBody>
          <a:bodyPr wrap="none"/>
          <a:lstStyle/>
          <a:p>
            <a:endParaRPr lang="zh-TW" altLang="en-US"/>
          </a:p>
        </p:txBody>
      </p:sp>
      <p:sp>
        <p:nvSpPr>
          <p:cNvPr id="13315" name="投影片編號版面配置區 5"/>
          <p:cNvSpPr>
            <a:spLocks noGrp="1"/>
          </p:cNvSpPr>
          <p:nvPr>
            <p:ph type="sldNum" sz="quarter" idx="12"/>
          </p:nvPr>
        </p:nvSpPr>
        <p:spPr>
          <a:noFill/>
        </p:spPr>
        <p:txBody>
          <a:bodyPr/>
          <a:lstStyle/>
          <a:p>
            <a:fld id="{C7172D29-D57E-41E6-8B1D-A0A33292FC51}" type="slidenum">
              <a:rPr lang="zh-TW" altLang="en-US" smtClean="0"/>
              <a:pPr/>
              <a:t>12</a:t>
            </a:fld>
            <a:endParaRPr lang="en-US" altLang="zh-TW" smtClean="0"/>
          </a:p>
        </p:txBody>
      </p:sp>
      <p:sp>
        <p:nvSpPr>
          <p:cNvPr id="13316" name="Rectangle 2"/>
          <p:cNvSpPr>
            <a:spLocks noGrp="1" noChangeArrowheads="1"/>
          </p:cNvSpPr>
          <p:nvPr>
            <p:ph type="title"/>
          </p:nvPr>
        </p:nvSpPr>
        <p:spPr>
          <a:xfrm>
            <a:off x="647700" y="438150"/>
            <a:ext cx="7772400" cy="723900"/>
          </a:xfrm>
        </p:spPr>
        <p:txBody>
          <a:bodyPr/>
          <a:lstStyle/>
          <a:p>
            <a:pPr algn="ctr" eaLnBrk="1" hangingPunct="1"/>
            <a:r>
              <a:rPr lang="en-US" altLang="zh-TW" b="1" u="sng" dirty="0" smtClean="0"/>
              <a:t>Stacks Using Dynamic Arrays</a:t>
            </a:r>
          </a:p>
        </p:txBody>
      </p:sp>
      <p:sp>
        <p:nvSpPr>
          <p:cNvPr id="6" name="矩形 4"/>
          <p:cNvSpPr>
            <a:spLocks noChangeArrowheads="1"/>
          </p:cNvSpPr>
          <p:nvPr/>
        </p:nvSpPr>
        <p:spPr bwMode="auto">
          <a:xfrm>
            <a:off x="4788088" y="5048317"/>
            <a:ext cx="1392697" cy="333829"/>
          </a:xfrm>
          <a:prstGeom prst="rect">
            <a:avLst/>
          </a:prstGeom>
          <a:solidFill>
            <a:srgbClr val="D9D9D9">
              <a:alpha val="25098"/>
            </a:srgbClr>
          </a:solidFill>
          <a:ln w="9525" algn="ctr">
            <a:solidFill>
              <a:srgbClr val="FF0000"/>
            </a:solidFill>
            <a:miter lim="800000"/>
            <a:headEnd/>
            <a:tailEnd/>
          </a:ln>
        </p:spPr>
        <p:txBody>
          <a:bodyPr wrap="none"/>
          <a:lstStyle/>
          <a:p>
            <a:endParaRPr lang="zh-TW" altLang="en-US"/>
          </a:p>
        </p:txBody>
      </p:sp>
      <p:sp>
        <p:nvSpPr>
          <p:cNvPr id="7" name="矩形 4"/>
          <p:cNvSpPr>
            <a:spLocks noChangeArrowheads="1"/>
          </p:cNvSpPr>
          <p:nvPr/>
        </p:nvSpPr>
        <p:spPr bwMode="auto">
          <a:xfrm>
            <a:off x="4438427" y="5601179"/>
            <a:ext cx="2762332" cy="333828"/>
          </a:xfrm>
          <a:prstGeom prst="rect">
            <a:avLst/>
          </a:prstGeom>
          <a:solidFill>
            <a:srgbClr val="D9D9D9">
              <a:alpha val="25098"/>
            </a:srgbClr>
          </a:solidFill>
          <a:ln w="9525" algn="ctr">
            <a:solidFill>
              <a:srgbClr val="FF0000"/>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p:spPr>
        <p:txBody>
          <a:bodyPr/>
          <a:lstStyle/>
          <a:p>
            <a:fld id="{BF8E9FE7-98D8-4EC1-A557-42BA92A428E3}" type="slidenum">
              <a:rPr lang="zh-TW" altLang="en-US" smtClean="0"/>
              <a:pPr/>
              <a:t>13</a:t>
            </a:fld>
            <a:endParaRPr lang="en-US" altLang="zh-TW" smtClean="0"/>
          </a:p>
        </p:txBody>
      </p:sp>
      <p:sp>
        <p:nvSpPr>
          <p:cNvPr id="14339" name="Rectangle 2"/>
          <p:cNvSpPr>
            <a:spLocks noGrp="1" noChangeArrowheads="1"/>
          </p:cNvSpPr>
          <p:nvPr>
            <p:ph type="title"/>
          </p:nvPr>
        </p:nvSpPr>
        <p:spPr>
          <a:xfrm>
            <a:off x="361950" y="857250"/>
            <a:ext cx="8496300" cy="704850"/>
          </a:xfrm>
        </p:spPr>
        <p:txBody>
          <a:bodyPr/>
          <a:lstStyle/>
          <a:p>
            <a:pPr algn="ctr" eaLnBrk="1" hangingPunct="1"/>
            <a:r>
              <a:rPr lang="en-US" altLang="zh-TW" b="1" u="sng" smtClean="0"/>
              <a:t>Stack Full with Array Doubling</a:t>
            </a:r>
            <a:r>
              <a:rPr lang="en-US" altLang="zh-TW" sz="2000" b="1" u="sng" smtClean="0"/>
              <a:t> (Prog. 3.4)</a:t>
            </a:r>
            <a:endParaRPr lang="en-US" altLang="zh-TW" b="1" u="sng" smtClean="0"/>
          </a:p>
        </p:txBody>
      </p:sp>
      <p:sp>
        <p:nvSpPr>
          <p:cNvPr id="26628" name="Rectangle 3"/>
          <p:cNvSpPr>
            <a:spLocks noGrp="1" noChangeArrowheads="1"/>
          </p:cNvSpPr>
          <p:nvPr>
            <p:ph type="body" idx="1"/>
          </p:nvPr>
        </p:nvSpPr>
        <p:spPr>
          <a:xfrm>
            <a:off x="704850" y="1968500"/>
            <a:ext cx="7753350" cy="1831604"/>
          </a:xfrm>
          <a:solidFill>
            <a:schemeClr val="tx1">
              <a:lumMod val="85000"/>
            </a:schemeClr>
          </a:solidFill>
        </p:spPr>
        <p:txBody>
          <a:bodyPr/>
          <a:lstStyle/>
          <a:p>
            <a:pPr eaLnBrk="1" hangingPunct="1">
              <a:buFont typeface="Wingdings" pitchFamily="2" charset="2"/>
              <a:buNone/>
              <a:defRPr/>
            </a:pPr>
            <a:r>
              <a:rPr lang="en-US" altLang="zh-TW" sz="2400" b="1" dirty="0" smtClean="0">
                <a:solidFill>
                  <a:srgbClr val="24A83A"/>
                </a:solidFill>
              </a:rPr>
              <a:t>void </a:t>
            </a:r>
            <a:r>
              <a:rPr lang="en-US" altLang="zh-TW" sz="2400" b="1" dirty="0" err="1" smtClean="0">
                <a:solidFill>
                  <a:srgbClr val="24A83A"/>
                </a:solidFill>
              </a:rPr>
              <a:t>stackFull</a:t>
            </a:r>
            <a:r>
              <a:rPr lang="en-US" altLang="zh-TW" sz="2400" dirty="0" smtClean="0">
                <a:solidFill>
                  <a:schemeClr val="bg2"/>
                </a:solidFill>
              </a:rPr>
              <a:t>(){</a:t>
            </a:r>
          </a:p>
          <a:p>
            <a:pPr eaLnBrk="1" hangingPunct="1">
              <a:buFont typeface="Wingdings" pitchFamily="2" charset="2"/>
              <a:buNone/>
              <a:defRPr/>
            </a:pPr>
            <a:r>
              <a:rPr lang="en-US" altLang="zh-TW" sz="2400" dirty="0" smtClean="0">
                <a:solidFill>
                  <a:schemeClr val="bg2"/>
                </a:solidFill>
              </a:rPr>
              <a:t>      REALLOC(stack, 2 * capacity * </a:t>
            </a:r>
            <a:r>
              <a:rPr lang="en-US" altLang="zh-TW" sz="2400" dirty="0" err="1" smtClean="0">
                <a:solidFill>
                  <a:schemeClr val="bg2"/>
                </a:solidFill>
              </a:rPr>
              <a:t>sizeof</a:t>
            </a:r>
            <a:r>
              <a:rPr lang="en-US" altLang="zh-TW" sz="2400" dirty="0" smtClean="0">
                <a:solidFill>
                  <a:schemeClr val="bg2"/>
                </a:solidFill>
              </a:rPr>
              <a:t>(*stack));</a:t>
            </a:r>
            <a:br>
              <a:rPr lang="en-US" altLang="zh-TW" sz="2400" dirty="0" smtClean="0">
                <a:solidFill>
                  <a:schemeClr val="bg2"/>
                </a:solidFill>
              </a:rPr>
            </a:br>
            <a:r>
              <a:rPr lang="en-US" altLang="zh-TW" sz="2400" dirty="0" smtClean="0">
                <a:solidFill>
                  <a:schemeClr val="bg2"/>
                </a:solidFill>
              </a:rPr>
              <a:t> capacity *= 2;</a:t>
            </a:r>
          </a:p>
          <a:p>
            <a:pPr eaLnBrk="1" hangingPunct="1">
              <a:buFont typeface="Wingdings" pitchFamily="2" charset="2"/>
              <a:buNone/>
              <a:defRPr/>
            </a:pPr>
            <a:r>
              <a:rPr lang="en-US" altLang="zh-TW" sz="2400" dirty="0" smtClean="0">
                <a:solidFill>
                  <a:schemeClr val="bg2"/>
                </a:solidFill>
              </a:rPr>
              <a:t>}</a:t>
            </a:r>
            <a:br>
              <a:rPr lang="en-US" altLang="zh-TW" sz="2400" dirty="0" smtClean="0">
                <a:solidFill>
                  <a:schemeClr val="bg2"/>
                </a:solidFill>
              </a:rPr>
            </a:br>
            <a:endParaRPr lang="en-US" altLang="zh-TW" sz="2400" dirty="0"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2"/>
          </p:nvPr>
        </p:nvSpPr>
        <p:spPr>
          <a:noFill/>
        </p:spPr>
        <p:txBody>
          <a:bodyPr/>
          <a:lstStyle/>
          <a:p>
            <a:fld id="{AF72D0D3-A3D0-40CA-A533-BE7A3F02CD03}" type="slidenum">
              <a:rPr lang="zh-TW" altLang="en-US" smtClean="0"/>
              <a:pPr/>
              <a:t>14</a:t>
            </a:fld>
            <a:endParaRPr lang="en-US" altLang="zh-TW" smtClean="0"/>
          </a:p>
        </p:txBody>
      </p:sp>
      <p:sp>
        <p:nvSpPr>
          <p:cNvPr id="25603" name="Text Box 41"/>
          <p:cNvSpPr txBox="1">
            <a:spLocks noChangeArrowheads="1"/>
          </p:cNvSpPr>
          <p:nvPr/>
        </p:nvSpPr>
        <p:spPr bwMode="auto">
          <a:xfrm>
            <a:off x="514350" y="1295400"/>
            <a:ext cx="8305800" cy="2123658"/>
          </a:xfrm>
          <a:prstGeom prst="rect">
            <a:avLst/>
          </a:prstGeom>
          <a:noFill/>
          <a:ln w="9525">
            <a:noFill/>
            <a:miter lim="800000"/>
            <a:headEnd/>
            <a:tailEnd/>
          </a:ln>
        </p:spPr>
        <p:txBody>
          <a:bodyPr>
            <a:spAutoFit/>
          </a:bodyPr>
          <a:lstStyle/>
          <a:p>
            <a:pPr marL="476250" indent="-476250" eaLnBrk="1" hangingPunct="1">
              <a:buFont typeface="Monotype Sorts" pitchFamily="2" charset="2"/>
              <a:buChar char="r"/>
              <a:defRPr/>
            </a:pPr>
            <a:r>
              <a:rPr kumimoji="1" lang="en-US" altLang="zh-TW" sz="2400" dirty="0">
                <a:solidFill>
                  <a:schemeClr val="bg2"/>
                </a:solidFill>
                <a:latin typeface="+mn-lt"/>
                <a:ea typeface="標楷體" pitchFamily="65" charset="-120"/>
              </a:rPr>
              <a:t>A </a:t>
            </a:r>
            <a:r>
              <a:rPr kumimoji="1" lang="en-US" altLang="zh-TW" sz="2400" b="1" dirty="0">
                <a:solidFill>
                  <a:srgbClr val="CC3300"/>
                </a:solidFill>
                <a:latin typeface="+mn-lt"/>
                <a:ea typeface="標楷體" pitchFamily="65" charset="-120"/>
              </a:rPr>
              <a:t>queue</a:t>
            </a:r>
            <a:r>
              <a:rPr kumimoji="1" lang="zh-TW" altLang="en-US" sz="2400" dirty="0">
                <a:solidFill>
                  <a:srgbClr val="CC3300"/>
                </a:solidFill>
                <a:latin typeface="+mn-lt"/>
                <a:ea typeface="標楷體" pitchFamily="65" charset="-120"/>
              </a:rPr>
              <a:t> </a:t>
            </a:r>
            <a:r>
              <a:rPr kumimoji="1" lang="en-US" altLang="zh-TW" sz="2400" dirty="0">
                <a:solidFill>
                  <a:schemeClr val="bg2"/>
                </a:solidFill>
                <a:latin typeface="+mn-lt"/>
                <a:ea typeface="標楷體" pitchFamily="65" charset="-120"/>
              </a:rPr>
              <a:t>(</a:t>
            </a:r>
            <a:r>
              <a:rPr kumimoji="1" lang="zh-TW" altLang="en-US" sz="2400" dirty="0">
                <a:solidFill>
                  <a:schemeClr val="bg2"/>
                </a:solidFill>
                <a:latin typeface="+mn-lt"/>
                <a:ea typeface="標楷體" pitchFamily="65" charset="-120"/>
              </a:rPr>
              <a:t>佇列</a:t>
            </a:r>
            <a:r>
              <a:rPr kumimoji="1" lang="en-US" altLang="zh-TW" sz="2400" dirty="0">
                <a:solidFill>
                  <a:schemeClr val="bg2"/>
                </a:solidFill>
                <a:latin typeface="+mn-lt"/>
                <a:ea typeface="標楷體" pitchFamily="65" charset="-120"/>
              </a:rPr>
              <a:t>) is an </a:t>
            </a:r>
            <a:r>
              <a:rPr kumimoji="1" lang="en-US" altLang="zh-TW" sz="2400" b="1" dirty="0">
                <a:solidFill>
                  <a:schemeClr val="bg2"/>
                </a:solidFill>
                <a:latin typeface="+mn-lt"/>
                <a:ea typeface="標楷體" pitchFamily="65" charset="-120"/>
              </a:rPr>
              <a:t>ordered list </a:t>
            </a:r>
            <a:r>
              <a:rPr kumimoji="1" lang="en-US" altLang="zh-TW" sz="2400" dirty="0">
                <a:solidFill>
                  <a:schemeClr val="bg2"/>
                </a:solidFill>
                <a:latin typeface="+mn-lt"/>
                <a:ea typeface="標楷體" pitchFamily="65" charset="-120"/>
              </a:rPr>
              <a:t>in which </a:t>
            </a:r>
            <a:endParaRPr kumimoji="1" lang="en-US" altLang="zh-TW" sz="2400" dirty="0" smtClean="0">
              <a:solidFill>
                <a:schemeClr val="bg2"/>
              </a:solidFill>
              <a:latin typeface="+mn-lt"/>
              <a:ea typeface="標楷體" pitchFamily="65" charset="-120"/>
            </a:endParaRPr>
          </a:p>
          <a:p>
            <a:pPr marL="808038" lvl="1" indent="-350838" eaLnBrk="1" hangingPunct="1">
              <a:buFont typeface="Wingdings" panose="05000000000000000000" pitchFamily="2" charset="2"/>
              <a:buChar char="Ø"/>
              <a:defRPr/>
            </a:pPr>
            <a:r>
              <a:rPr kumimoji="1" lang="en-US" altLang="zh-TW" sz="2000" dirty="0" smtClean="0">
                <a:solidFill>
                  <a:schemeClr val="bg2"/>
                </a:solidFill>
                <a:latin typeface="+mn-lt"/>
                <a:ea typeface="標楷體" pitchFamily="65" charset="-120"/>
              </a:rPr>
              <a:t>all </a:t>
            </a:r>
            <a:r>
              <a:rPr kumimoji="1" lang="en-US" altLang="zh-TW" sz="2000" dirty="0" smtClean="0">
                <a:solidFill>
                  <a:srgbClr val="009900"/>
                </a:solidFill>
                <a:latin typeface="+mn-lt"/>
                <a:ea typeface="標楷體" pitchFamily="65" charset="-120"/>
              </a:rPr>
              <a:t>insertions</a:t>
            </a:r>
            <a:r>
              <a:rPr kumimoji="1" lang="en-US" altLang="zh-TW" sz="2000" dirty="0" smtClean="0">
                <a:solidFill>
                  <a:schemeClr val="bg2"/>
                </a:solidFill>
                <a:latin typeface="+mn-lt"/>
                <a:ea typeface="標楷體" pitchFamily="65" charset="-120"/>
              </a:rPr>
              <a:t> </a:t>
            </a:r>
            <a:r>
              <a:rPr kumimoji="1" lang="en-US" altLang="zh-TW" sz="2000" dirty="0">
                <a:solidFill>
                  <a:schemeClr val="bg2"/>
                </a:solidFill>
                <a:latin typeface="+mn-lt"/>
                <a:ea typeface="標楷體" pitchFamily="65" charset="-120"/>
              </a:rPr>
              <a:t>take place one end, called the </a:t>
            </a:r>
            <a:r>
              <a:rPr kumimoji="1" lang="en-US" altLang="zh-TW" sz="2000" dirty="0">
                <a:solidFill>
                  <a:srgbClr val="009900"/>
                </a:solidFill>
                <a:latin typeface="+mn-lt"/>
                <a:ea typeface="標楷體" pitchFamily="65" charset="-120"/>
              </a:rPr>
              <a:t>rear </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尾端</a:t>
            </a:r>
            <a:r>
              <a:rPr kumimoji="1" lang="en-US" altLang="zh-TW" sz="2000" dirty="0">
                <a:solidFill>
                  <a:schemeClr val="bg2"/>
                </a:solidFill>
                <a:latin typeface="+mn-lt"/>
                <a:ea typeface="標楷體" pitchFamily="65" charset="-120"/>
              </a:rPr>
              <a:t>) and </a:t>
            </a:r>
            <a:endParaRPr kumimoji="1" lang="en-US" altLang="zh-TW" sz="2000" dirty="0" smtClean="0">
              <a:solidFill>
                <a:schemeClr val="bg2"/>
              </a:solidFill>
              <a:latin typeface="+mn-lt"/>
              <a:ea typeface="標楷體" pitchFamily="65" charset="-120"/>
            </a:endParaRPr>
          </a:p>
          <a:p>
            <a:pPr marL="808038" lvl="1" indent="-350838" eaLnBrk="1" hangingPunct="1">
              <a:buFont typeface="Wingdings" panose="05000000000000000000" pitchFamily="2" charset="2"/>
              <a:buChar char="Ø"/>
              <a:defRPr/>
            </a:pPr>
            <a:r>
              <a:rPr kumimoji="1" lang="en-US" altLang="zh-TW" sz="2000" dirty="0" smtClean="0">
                <a:solidFill>
                  <a:schemeClr val="bg2"/>
                </a:solidFill>
                <a:latin typeface="+mn-lt"/>
                <a:ea typeface="標楷體" pitchFamily="65" charset="-120"/>
              </a:rPr>
              <a:t>all </a:t>
            </a:r>
            <a:r>
              <a:rPr kumimoji="1" lang="en-US" altLang="zh-TW" sz="2000" dirty="0">
                <a:solidFill>
                  <a:schemeClr val="accent2">
                    <a:lumMod val="75000"/>
                  </a:schemeClr>
                </a:solidFill>
                <a:latin typeface="+mn-lt"/>
                <a:ea typeface="標楷體" pitchFamily="65" charset="-120"/>
              </a:rPr>
              <a:t>deletions</a:t>
            </a:r>
            <a:r>
              <a:rPr kumimoji="1" lang="en-US" altLang="zh-TW" sz="2000" dirty="0">
                <a:solidFill>
                  <a:schemeClr val="bg2"/>
                </a:solidFill>
                <a:latin typeface="+mn-lt"/>
                <a:ea typeface="標楷體" pitchFamily="65" charset="-120"/>
              </a:rPr>
              <a:t> take place at the opposite end, called the </a:t>
            </a:r>
            <a:r>
              <a:rPr kumimoji="1" lang="en-US" altLang="zh-TW" sz="2000" dirty="0">
                <a:solidFill>
                  <a:schemeClr val="accent2">
                    <a:lumMod val="75000"/>
                  </a:schemeClr>
                </a:solidFill>
                <a:latin typeface="+mn-lt"/>
                <a:ea typeface="標楷體" pitchFamily="65" charset="-120"/>
              </a:rPr>
              <a:t>front</a:t>
            </a:r>
            <a:r>
              <a:rPr kumimoji="1" lang="en-US" altLang="zh-TW" sz="2000" dirty="0">
                <a:solidFill>
                  <a:srgbClr val="197328"/>
                </a:solidFill>
                <a:latin typeface="+mn-lt"/>
                <a:ea typeface="標楷體" pitchFamily="65" charset="-120"/>
              </a:rPr>
              <a:t> </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前端</a:t>
            </a:r>
            <a:r>
              <a:rPr kumimoji="1" lang="en-US" altLang="zh-TW" sz="2000" dirty="0" smtClean="0">
                <a:solidFill>
                  <a:schemeClr val="bg2"/>
                </a:solidFill>
                <a:latin typeface="+mn-lt"/>
                <a:ea typeface="標楷體" pitchFamily="65" charset="-120"/>
              </a:rPr>
              <a:t>)</a:t>
            </a:r>
            <a:endParaRPr kumimoji="1" lang="en-US" altLang="zh-TW" sz="2000" dirty="0">
              <a:solidFill>
                <a:schemeClr val="bg2"/>
              </a:solidFill>
              <a:latin typeface="+mn-lt"/>
              <a:ea typeface="標楷體" pitchFamily="65" charset="-120"/>
            </a:endParaRPr>
          </a:p>
          <a:p>
            <a:pPr marL="476250" indent="-476250" eaLnBrk="1" hangingPunct="1">
              <a:spcBef>
                <a:spcPts val="1200"/>
              </a:spcBef>
              <a:buFont typeface="Monotype Sorts" pitchFamily="2" charset="2"/>
              <a:buChar char="r"/>
              <a:defRPr/>
            </a:pPr>
            <a:r>
              <a:rPr kumimoji="1" lang="en-US" altLang="zh-TW" sz="2400" dirty="0" smtClean="0">
                <a:solidFill>
                  <a:schemeClr val="bg2"/>
                </a:solidFill>
                <a:latin typeface="+mn-lt"/>
                <a:ea typeface="標楷體" pitchFamily="65" charset="-120"/>
              </a:rPr>
              <a:t>A </a:t>
            </a:r>
            <a:r>
              <a:rPr kumimoji="1" lang="en-US" altLang="zh-TW" sz="2400" b="1" dirty="0">
                <a:solidFill>
                  <a:srgbClr val="CC3300"/>
                </a:solidFill>
                <a:latin typeface="+mn-lt"/>
                <a:ea typeface="標楷體" pitchFamily="65" charset="-120"/>
              </a:rPr>
              <a:t>First-In-First-Out (FIFO) list </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先進先出串列</a:t>
            </a:r>
            <a:r>
              <a:rPr kumimoji="1" lang="en-US" altLang="zh-TW" sz="2000" dirty="0" smtClean="0">
                <a:solidFill>
                  <a:schemeClr val="bg2"/>
                </a:solidFill>
                <a:latin typeface="+mn-lt"/>
                <a:ea typeface="標楷體" pitchFamily="65" charset="-120"/>
              </a:rPr>
              <a:t>)</a:t>
            </a:r>
            <a:endParaRPr kumimoji="1" lang="en-US" altLang="zh-TW" sz="2400" dirty="0">
              <a:solidFill>
                <a:schemeClr val="bg2"/>
              </a:solidFill>
              <a:latin typeface="+mn-lt"/>
              <a:ea typeface="標楷體" pitchFamily="65" charset="-120"/>
            </a:endParaRPr>
          </a:p>
          <a:p>
            <a:pPr marL="476250" indent="-476250" eaLnBrk="1" hangingPunct="1">
              <a:spcBef>
                <a:spcPts val="1200"/>
              </a:spcBef>
              <a:buClr>
                <a:schemeClr val="bg2"/>
              </a:buClr>
              <a:buFont typeface="Monotype Sorts" pitchFamily="2" charset="2"/>
              <a:buChar char="r"/>
              <a:defRPr/>
            </a:pPr>
            <a:r>
              <a:rPr kumimoji="1" lang="en-US" altLang="zh-TW" sz="2400" dirty="0">
                <a:solidFill>
                  <a:srgbClr val="009900"/>
                </a:solidFill>
                <a:latin typeface="+mn-lt"/>
                <a:ea typeface="標楷體" pitchFamily="65" charset="-120"/>
              </a:rPr>
              <a:t>Inserting</a:t>
            </a:r>
            <a:r>
              <a:rPr kumimoji="1" lang="en-US" altLang="zh-TW" sz="2400" dirty="0">
                <a:solidFill>
                  <a:schemeClr val="bg2"/>
                </a:solidFill>
                <a:latin typeface="+mn-lt"/>
                <a:ea typeface="標楷體" pitchFamily="65" charset="-120"/>
              </a:rPr>
              <a:t> and </a:t>
            </a:r>
            <a:r>
              <a:rPr kumimoji="1" lang="en-US" altLang="zh-TW" sz="2400" dirty="0">
                <a:solidFill>
                  <a:schemeClr val="accent2">
                    <a:lumMod val="75000"/>
                  </a:schemeClr>
                </a:solidFill>
                <a:latin typeface="+mn-lt"/>
                <a:ea typeface="標楷體" pitchFamily="65" charset="-120"/>
              </a:rPr>
              <a:t>deleting</a:t>
            </a:r>
            <a:r>
              <a:rPr kumimoji="1" lang="en-US" altLang="zh-TW" sz="2400" dirty="0">
                <a:solidFill>
                  <a:schemeClr val="bg2"/>
                </a:solidFill>
                <a:latin typeface="+mn-lt"/>
                <a:ea typeface="標楷體" pitchFamily="65" charset="-120"/>
              </a:rPr>
              <a:t> elements in a </a:t>
            </a:r>
            <a:r>
              <a:rPr kumimoji="1" lang="en-US" altLang="zh-TW" sz="2400" dirty="0" smtClean="0">
                <a:solidFill>
                  <a:schemeClr val="bg2"/>
                </a:solidFill>
                <a:latin typeface="+mn-lt"/>
                <a:ea typeface="標楷體" pitchFamily="65" charset="-120"/>
              </a:rPr>
              <a:t>queue</a:t>
            </a:r>
            <a:endParaRPr kumimoji="1" lang="en-US" altLang="zh-TW" sz="2400" u="sng" dirty="0">
              <a:latin typeface="+mn-lt"/>
              <a:ea typeface="標楷體" pitchFamily="65" charset="-120"/>
            </a:endParaRPr>
          </a:p>
        </p:txBody>
      </p:sp>
      <p:sp>
        <p:nvSpPr>
          <p:cNvPr id="15364" name="Rectangle 43"/>
          <p:cNvSpPr>
            <a:spLocks noChangeArrowheads="1"/>
          </p:cNvSpPr>
          <p:nvPr/>
        </p:nvSpPr>
        <p:spPr bwMode="auto">
          <a:xfrm>
            <a:off x="990600" y="341313"/>
            <a:ext cx="72834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Queue</a:t>
            </a:r>
            <a:endParaRPr kumimoji="1" lang="zh-TW" altLang="en-US" sz="4000" b="1" u="sng">
              <a:solidFill>
                <a:schemeClr val="bg2"/>
              </a:solidFill>
            </a:endParaRPr>
          </a:p>
        </p:txBody>
      </p:sp>
      <p:grpSp>
        <p:nvGrpSpPr>
          <p:cNvPr id="15365" name="群組 40"/>
          <p:cNvGrpSpPr>
            <a:grpSpLocks/>
          </p:cNvGrpSpPr>
          <p:nvPr/>
        </p:nvGrpSpPr>
        <p:grpSpPr bwMode="auto">
          <a:xfrm>
            <a:off x="666750" y="3569025"/>
            <a:ext cx="8039100" cy="2249890"/>
            <a:chOff x="381000" y="3905250"/>
            <a:chExt cx="8039100" cy="2249890"/>
          </a:xfrm>
        </p:grpSpPr>
        <p:sp>
          <p:nvSpPr>
            <p:cNvPr id="15366" name="Rectangle 2"/>
            <p:cNvSpPr>
              <a:spLocks noChangeArrowheads="1"/>
            </p:cNvSpPr>
            <p:nvPr/>
          </p:nvSpPr>
          <p:spPr bwMode="auto">
            <a:xfrm>
              <a:off x="628650" y="4181475"/>
              <a:ext cx="476250" cy="14478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a:solidFill>
                  <a:schemeClr val="bg2"/>
                </a:solidFill>
              </a:endParaRPr>
            </a:p>
            <a:p>
              <a:pPr algn="ctr" eaLnBrk="1" hangingPunct="1"/>
              <a:endParaRPr kumimoji="1" lang="zh-TW" altLang="zh-TW" sz="2400">
                <a:solidFill>
                  <a:schemeClr val="bg2"/>
                </a:solidFill>
              </a:endParaRPr>
            </a:p>
            <a:p>
              <a:pPr algn="ctr" eaLnBrk="1" hangingPunct="1"/>
              <a:endParaRPr kumimoji="1" lang="zh-TW" altLang="zh-TW" sz="2400">
                <a:solidFill>
                  <a:schemeClr val="bg2"/>
                </a:solidFill>
              </a:endParaRPr>
            </a:p>
            <a:p>
              <a:pPr algn="ctr" eaLnBrk="1" hangingPunct="1"/>
              <a:r>
                <a:rPr kumimoji="1" lang="en-US" altLang="zh-TW" sz="2400">
                  <a:solidFill>
                    <a:schemeClr val="bg2"/>
                  </a:solidFill>
                </a:rPr>
                <a:t>A</a:t>
              </a:r>
            </a:p>
          </p:txBody>
        </p:sp>
        <p:sp>
          <p:nvSpPr>
            <p:cNvPr id="15367" name="Rectangle 3"/>
            <p:cNvSpPr>
              <a:spLocks noChangeArrowheads="1"/>
            </p:cNvSpPr>
            <p:nvPr/>
          </p:nvSpPr>
          <p:spPr bwMode="auto">
            <a:xfrm>
              <a:off x="2305050" y="4181475"/>
              <a:ext cx="533400" cy="14478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a:solidFill>
                  <a:schemeClr val="bg2"/>
                </a:solidFill>
              </a:endParaRPr>
            </a:p>
            <a:p>
              <a:pPr algn="ctr" eaLnBrk="1" hangingPunct="1"/>
              <a:endParaRPr kumimoji="1" lang="zh-TW" altLang="zh-TW" sz="2400">
                <a:solidFill>
                  <a:schemeClr val="bg2"/>
                </a:solidFill>
              </a:endParaRPr>
            </a:p>
            <a:p>
              <a:pPr algn="ctr" eaLnBrk="1" hangingPunct="1"/>
              <a:r>
                <a:rPr kumimoji="1" lang="en-US" altLang="zh-TW" sz="2400">
                  <a:solidFill>
                    <a:schemeClr val="bg2"/>
                  </a:solidFill>
                </a:rPr>
                <a:t>B</a:t>
              </a:r>
            </a:p>
            <a:p>
              <a:pPr algn="ctr" eaLnBrk="1" hangingPunct="1"/>
              <a:r>
                <a:rPr kumimoji="1" lang="en-US" altLang="zh-TW" sz="2400">
                  <a:solidFill>
                    <a:schemeClr val="bg2"/>
                  </a:solidFill>
                </a:rPr>
                <a:t>A</a:t>
              </a:r>
            </a:p>
          </p:txBody>
        </p:sp>
        <p:sp>
          <p:nvSpPr>
            <p:cNvPr id="15368" name="Rectangle 4"/>
            <p:cNvSpPr>
              <a:spLocks noChangeArrowheads="1"/>
            </p:cNvSpPr>
            <p:nvPr/>
          </p:nvSpPr>
          <p:spPr bwMode="auto">
            <a:xfrm>
              <a:off x="3867150" y="4181475"/>
              <a:ext cx="514350" cy="14478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a:solidFill>
                  <a:schemeClr val="bg2"/>
                </a:solidFill>
              </a:endParaRPr>
            </a:p>
            <a:p>
              <a:pPr algn="ctr" eaLnBrk="1" hangingPunct="1"/>
              <a:r>
                <a:rPr kumimoji="1" lang="en-US" altLang="zh-TW" sz="2400">
                  <a:solidFill>
                    <a:schemeClr val="bg2"/>
                  </a:solidFill>
                </a:rPr>
                <a:t>C</a:t>
              </a:r>
            </a:p>
            <a:p>
              <a:pPr algn="ctr" eaLnBrk="1" hangingPunct="1"/>
              <a:r>
                <a:rPr kumimoji="1" lang="en-US" altLang="zh-TW" sz="2400">
                  <a:solidFill>
                    <a:schemeClr val="bg2"/>
                  </a:solidFill>
                </a:rPr>
                <a:t>B</a:t>
              </a:r>
            </a:p>
            <a:p>
              <a:pPr algn="ctr" eaLnBrk="1" hangingPunct="1"/>
              <a:r>
                <a:rPr kumimoji="1" lang="en-US" altLang="zh-TW" sz="2400">
                  <a:solidFill>
                    <a:schemeClr val="bg2"/>
                  </a:solidFill>
                </a:rPr>
                <a:t>A</a:t>
              </a:r>
            </a:p>
          </p:txBody>
        </p:sp>
        <p:sp>
          <p:nvSpPr>
            <p:cNvPr id="15369" name="Rectangle 5"/>
            <p:cNvSpPr>
              <a:spLocks noChangeArrowheads="1"/>
            </p:cNvSpPr>
            <p:nvPr/>
          </p:nvSpPr>
          <p:spPr bwMode="auto">
            <a:xfrm>
              <a:off x="5372100" y="4181475"/>
              <a:ext cx="514350" cy="1447800"/>
            </a:xfrm>
            <a:prstGeom prst="rect">
              <a:avLst/>
            </a:prstGeom>
            <a:noFill/>
            <a:ln w="9525">
              <a:solidFill>
                <a:schemeClr val="bg2"/>
              </a:solidFill>
              <a:miter lim="800000"/>
              <a:headEnd/>
              <a:tailEnd/>
            </a:ln>
          </p:spPr>
          <p:txBody>
            <a:bodyPr wrap="none" anchor="ctr"/>
            <a:lstStyle/>
            <a:p>
              <a:pPr algn="ctr" eaLnBrk="1" hangingPunct="1"/>
              <a:r>
                <a:rPr kumimoji="1" lang="en-US" altLang="zh-TW" sz="2400" dirty="0">
                  <a:solidFill>
                    <a:schemeClr val="bg2"/>
                  </a:solidFill>
                </a:rPr>
                <a:t>D</a:t>
              </a:r>
            </a:p>
            <a:p>
              <a:pPr algn="ctr" eaLnBrk="1" hangingPunct="1"/>
              <a:r>
                <a:rPr kumimoji="1" lang="en-US" altLang="zh-TW" sz="2400" dirty="0">
                  <a:solidFill>
                    <a:schemeClr val="bg2"/>
                  </a:solidFill>
                </a:rPr>
                <a:t>C</a:t>
              </a:r>
            </a:p>
            <a:p>
              <a:pPr algn="ctr" eaLnBrk="1" hangingPunct="1"/>
              <a:r>
                <a:rPr kumimoji="1" lang="en-US" altLang="zh-TW" sz="2400" dirty="0">
                  <a:solidFill>
                    <a:schemeClr val="bg2"/>
                  </a:solidFill>
                </a:rPr>
                <a:t>B</a:t>
              </a:r>
            </a:p>
            <a:p>
              <a:pPr algn="ctr" eaLnBrk="1" hangingPunct="1"/>
              <a:r>
                <a:rPr kumimoji="1" lang="en-US" altLang="zh-TW" sz="2400" dirty="0">
                  <a:solidFill>
                    <a:schemeClr val="bg2"/>
                  </a:solidFill>
                </a:rPr>
                <a:t>A</a:t>
              </a:r>
            </a:p>
          </p:txBody>
        </p:sp>
        <p:sp>
          <p:nvSpPr>
            <p:cNvPr id="15370" name="Rectangle 6"/>
            <p:cNvSpPr>
              <a:spLocks noChangeArrowheads="1"/>
            </p:cNvSpPr>
            <p:nvPr/>
          </p:nvSpPr>
          <p:spPr bwMode="auto">
            <a:xfrm>
              <a:off x="6896100" y="4105275"/>
              <a:ext cx="533400" cy="14478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a:solidFill>
                  <a:schemeClr val="bg2"/>
                </a:solidFill>
              </a:endParaRPr>
            </a:p>
            <a:p>
              <a:pPr algn="ctr" eaLnBrk="1" hangingPunct="1"/>
              <a:r>
                <a:rPr kumimoji="1" lang="en-US" altLang="zh-TW" sz="2400">
                  <a:solidFill>
                    <a:schemeClr val="bg2"/>
                  </a:solidFill>
                </a:rPr>
                <a:t>D</a:t>
              </a:r>
            </a:p>
            <a:p>
              <a:pPr algn="ctr" eaLnBrk="1" hangingPunct="1"/>
              <a:r>
                <a:rPr kumimoji="1" lang="en-US" altLang="zh-TW" sz="2400">
                  <a:solidFill>
                    <a:schemeClr val="bg2"/>
                  </a:solidFill>
                </a:rPr>
                <a:t>C</a:t>
              </a:r>
            </a:p>
            <a:p>
              <a:pPr algn="ctr" eaLnBrk="1" hangingPunct="1"/>
              <a:r>
                <a:rPr kumimoji="1" lang="en-US" altLang="zh-TW" sz="2400">
                  <a:solidFill>
                    <a:schemeClr val="bg2"/>
                  </a:solidFill>
                </a:rPr>
                <a:t>B</a:t>
              </a:r>
            </a:p>
          </p:txBody>
        </p:sp>
        <p:sp>
          <p:nvSpPr>
            <p:cNvPr id="15371" name="Line 8"/>
            <p:cNvSpPr>
              <a:spLocks noChangeShapeType="1"/>
            </p:cNvSpPr>
            <p:nvPr/>
          </p:nvSpPr>
          <p:spPr bwMode="auto">
            <a:xfrm flipH="1">
              <a:off x="1187450" y="5362575"/>
              <a:ext cx="1714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72" name="Line 9"/>
            <p:cNvSpPr>
              <a:spLocks noChangeShapeType="1"/>
            </p:cNvSpPr>
            <p:nvPr/>
          </p:nvSpPr>
          <p:spPr bwMode="auto">
            <a:xfrm flipH="1">
              <a:off x="1181100" y="5540375"/>
              <a:ext cx="1714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73" name="Line 12"/>
            <p:cNvSpPr>
              <a:spLocks noChangeShapeType="1"/>
            </p:cNvSpPr>
            <p:nvPr/>
          </p:nvSpPr>
          <p:spPr bwMode="auto">
            <a:xfrm flipH="1">
              <a:off x="2876550" y="546417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74" name="Line 15"/>
            <p:cNvSpPr>
              <a:spLocks noChangeShapeType="1"/>
            </p:cNvSpPr>
            <p:nvPr/>
          </p:nvSpPr>
          <p:spPr bwMode="auto">
            <a:xfrm flipH="1">
              <a:off x="5905500" y="5464175"/>
              <a:ext cx="22860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75" name="Text Box 19"/>
            <p:cNvSpPr txBox="1">
              <a:spLocks noChangeArrowheads="1"/>
            </p:cNvSpPr>
            <p:nvPr/>
          </p:nvSpPr>
          <p:spPr bwMode="auto">
            <a:xfrm>
              <a:off x="1339850" y="5178425"/>
              <a:ext cx="914400" cy="603250"/>
            </a:xfrm>
            <a:prstGeom prst="rect">
              <a:avLst/>
            </a:prstGeom>
            <a:noFill/>
            <a:ln w="9525">
              <a:noFill/>
              <a:miter lim="800000"/>
              <a:headEnd/>
              <a:tailEnd/>
            </a:ln>
          </p:spPr>
          <p:txBody>
            <a:bodyPr>
              <a:spAutoFit/>
            </a:bodyPr>
            <a:lstStyle/>
            <a:p>
              <a:pPr eaLnBrk="1" hangingPunct="1">
                <a:lnSpc>
                  <a:spcPct val="70000"/>
                </a:lnSpc>
              </a:pPr>
              <a:r>
                <a:rPr kumimoji="1" lang="en-US" altLang="zh-TW" sz="2400">
                  <a:solidFill>
                    <a:schemeClr val="bg2"/>
                  </a:solidFill>
                </a:rPr>
                <a:t>rear</a:t>
              </a:r>
            </a:p>
            <a:p>
              <a:pPr eaLnBrk="1" hangingPunct="1">
                <a:lnSpc>
                  <a:spcPct val="70000"/>
                </a:lnSpc>
              </a:pPr>
              <a:r>
                <a:rPr kumimoji="1" lang="en-US" altLang="zh-TW" sz="2400">
                  <a:solidFill>
                    <a:schemeClr val="bg2"/>
                  </a:solidFill>
                </a:rPr>
                <a:t>front</a:t>
              </a:r>
            </a:p>
          </p:txBody>
        </p:sp>
        <p:sp>
          <p:nvSpPr>
            <p:cNvPr id="15376" name="Rectangle 24"/>
            <p:cNvSpPr>
              <a:spLocks noChangeArrowheads="1"/>
            </p:cNvSpPr>
            <p:nvPr/>
          </p:nvSpPr>
          <p:spPr bwMode="auto">
            <a:xfrm>
              <a:off x="3086100" y="4778375"/>
              <a:ext cx="776288" cy="822325"/>
            </a:xfrm>
            <a:prstGeom prst="rect">
              <a:avLst/>
            </a:prstGeom>
            <a:noFill/>
            <a:ln w="9525">
              <a:noFill/>
              <a:miter lim="800000"/>
              <a:headEnd/>
              <a:tailEnd/>
            </a:ln>
          </p:spPr>
          <p:txBody>
            <a:bodyPr>
              <a:spAutoFit/>
            </a:bodyPr>
            <a:lstStyle/>
            <a:p>
              <a:pPr eaLnBrk="1" hangingPunct="1"/>
              <a:r>
                <a:rPr kumimoji="1" lang="en-US" altLang="zh-TW" sz="2400">
                  <a:solidFill>
                    <a:schemeClr val="bg2"/>
                  </a:solidFill>
                </a:rPr>
                <a:t>rear</a:t>
              </a:r>
            </a:p>
            <a:p>
              <a:pPr eaLnBrk="1" hangingPunct="1"/>
              <a:r>
                <a:rPr kumimoji="1" lang="en-US" altLang="zh-TW" sz="2400">
                  <a:solidFill>
                    <a:schemeClr val="bg2"/>
                  </a:solidFill>
                </a:rPr>
                <a:t>front</a:t>
              </a:r>
              <a:endParaRPr kumimoji="1" lang="zh-TW" altLang="en-US" sz="2400">
                <a:solidFill>
                  <a:schemeClr val="bg2"/>
                </a:solidFill>
              </a:endParaRPr>
            </a:p>
          </p:txBody>
        </p:sp>
        <p:sp>
          <p:nvSpPr>
            <p:cNvPr id="15377" name="Text Box 32"/>
            <p:cNvSpPr txBox="1">
              <a:spLocks noChangeArrowheads="1"/>
            </p:cNvSpPr>
            <p:nvPr/>
          </p:nvSpPr>
          <p:spPr bwMode="auto">
            <a:xfrm>
              <a:off x="4635500" y="4473575"/>
              <a:ext cx="776288" cy="1187450"/>
            </a:xfrm>
            <a:prstGeom prst="rect">
              <a:avLst/>
            </a:prstGeom>
            <a:noFill/>
            <a:ln w="9525">
              <a:noFill/>
              <a:miter lim="800000"/>
              <a:headEnd/>
              <a:tailEnd/>
            </a:ln>
          </p:spPr>
          <p:txBody>
            <a:bodyPr wrap="none">
              <a:spAutoFit/>
            </a:bodyPr>
            <a:lstStyle/>
            <a:p>
              <a:pPr eaLnBrk="1" hangingPunct="1"/>
              <a:r>
                <a:rPr kumimoji="1" lang="en-US" altLang="zh-TW" sz="2400">
                  <a:solidFill>
                    <a:schemeClr val="bg2"/>
                  </a:solidFill>
                </a:rPr>
                <a:t>rear</a:t>
              </a:r>
            </a:p>
            <a:p>
              <a:pPr eaLnBrk="1" hangingPunct="1"/>
              <a:endParaRPr kumimoji="1" lang="en-US" altLang="zh-TW" sz="2400">
                <a:solidFill>
                  <a:schemeClr val="bg2"/>
                </a:solidFill>
              </a:endParaRPr>
            </a:p>
            <a:p>
              <a:pPr eaLnBrk="1" hangingPunct="1"/>
              <a:r>
                <a:rPr kumimoji="1" lang="en-US" altLang="zh-TW" sz="2400">
                  <a:solidFill>
                    <a:schemeClr val="bg2"/>
                  </a:solidFill>
                </a:rPr>
                <a:t>front</a:t>
              </a:r>
            </a:p>
          </p:txBody>
        </p:sp>
        <p:sp>
          <p:nvSpPr>
            <p:cNvPr id="15378" name="Text Box 33"/>
            <p:cNvSpPr txBox="1">
              <a:spLocks noChangeArrowheads="1"/>
            </p:cNvSpPr>
            <p:nvPr/>
          </p:nvSpPr>
          <p:spPr bwMode="auto">
            <a:xfrm>
              <a:off x="6143625" y="4108450"/>
              <a:ext cx="776288" cy="1552575"/>
            </a:xfrm>
            <a:prstGeom prst="rect">
              <a:avLst/>
            </a:prstGeom>
            <a:noFill/>
            <a:ln w="9525">
              <a:noFill/>
              <a:miter lim="800000"/>
              <a:headEnd/>
              <a:tailEnd/>
            </a:ln>
          </p:spPr>
          <p:txBody>
            <a:bodyPr wrap="none">
              <a:spAutoFit/>
            </a:bodyPr>
            <a:lstStyle/>
            <a:p>
              <a:pPr eaLnBrk="1" hangingPunct="1"/>
              <a:r>
                <a:rPr kumimoji="1" lang="en-US" altLang="zh-TW" sz="2400">
                  <a:solidFill>
                    <a:schemeClr val="bg2"/>
                  </a:solidFill>
                </a:rPr>
                <a:t>rear</a:t>
              </a:r>
            </a:p>
            <a:p>
              <a:pPr eaLnBrk="1" hangingPunct="1"/>
              <a:endParaRPr kumimoji="1" lang="en-US" altLang="zh-TW" sz="2400">
                <a:solidFill>
                  <a:schemeClr val="bg2"/>
                </a:solidFill>
              </a:endParaRPr>
            </a:p>
            <a:p>
              <a:pPr eaLnBrk="1" hangingPunct="1"/>
              <a:endParaRPr kumimoji="1" lang="en-US" altLang="zh-TW" sz="2400">
                <a:solidFill>
                  <a:schemeClr val="bg2"/>
                </a:solidFill>
              </a:endParaRPr>
            </a:p>
            <a:p>
              <a:pPr eaLnBrk="1" hangingPunct="1"/>
              <a:r>
                <a:rPr kumimoji="1" lang="en-US" altLang="zh-TW" sz="2400">
                  <a:solidFill>
                    <a:schemeClr val="bg2"/>
                  </a:solidFill>
                </a:rPr>
                <a:t>front</a:t>
              </a:r>
            </a:p>
          </p:txBody>
        </p:sp>
        <p:sp>
          <p:nvSpPr>
            <p:cNvPr id="15379" name="Text Box 34"/>
            <p:cNvSpPr txBox="1">
              <a:spLocks noChangeArrowheads="1"/>
            </p:cNvSpPr>
            <p:nvPr/>
          </p:nvSpPr>
          <p:spPr bwMode="auto">
            <a:xfrm>
              <a:off x="7643813" y="4387850"/>
              <a:ext cx="776287" cy="1187450"/>
            </a:xfrm>
            <a:prstGeom prst="rect">
              <a:avLst/>
            </a:prstGeom>
            <a:noFill/>
            <a:ln w="9525">
              <a:noFill/>
              <a:miter lim="800000"/>
              <a:headEnd/>
              <a:tailEnd/>
            </a:ln>
          </p:spPr>
          <p:txBody>
            <a:bodyPr wrap="none">
              <a:spAutoFit/>
            </a:bodyPr>
            <a:lstStyle/>
            <a:p>
              <a:pPr eaLnBrk="1" hangingPunct="1"/>
              <a:r>
                <a:rPr kumimoji="1" lang="en-US" altLang="zh-TW" sz="2400">
                  <a:solidFill>
                    <a:schemeClr val="bg2"/>
                  </a:solidFill>
                </a:rPr>
                <a:t>rear</a:t>
              </a:r>
            </a:p>
            <a:p>
              <a:pPr eaLnBrk="1" hangingPunct="1"/>
              <a:endParaRPr kumimoji="1" lang="en-US" altLang="zh-TW" sz="2400">
                <a:solidFill>
                  <a:schemeClr val="bg2"/>
                </a:solidFill>
              </a:endParaRPr>
            </a:p>
            <a:p>
              <a:pPr eaLnBrk="1" hangingPunct="1"/>
              <a:r>
                <a:rPr kumimoji="1" lang="en-US" altLang="zh-TW" sz="2400">
                  <a:solidFill>
                    <a:schemeClr val="bg2"/>
                  </a:solidFill>
                </a:rPr>
                <a:t>front</a:t>
              </a:r>
            </a:p>
          </p:txBody>
        </p:sp>
        <p:sp>
          <p:nvSpPr>
            <p:cNvPr id="15380" name="Line 35"/>
            <p:cNvSpPr>
              <a:spLocks noChangeShapeType="1"/>
            </p:cNvSpPr>
            <p:nvPr/>
          </p:nvSpPr>
          <p:spPr bwMode="auto">
            <a:xfrm>
              <a:off x="495300" y="4181475"/>
              <a:ext cx="609600" cy="0"/>
            </a:xfrm>
            <a:prstGeom prst="line">
              <a:avLst/>
            </a:prstGeom>
            <a:noFill/>
            <a:ln w="9525">
              <a:solidFill>
                <a:schemeClr val="bg1"/>
              </a:solidFill>
              <a:round/>
              <a:headEnd/>
              <a:tailEnd/>
            </a:ln>
          </p:spPr>
          <p:txBody>
            <a:bodyPr wrap="none" anchor="ctr"/>
            <a:lstStyle/>
            <a:p>
              <a:endParaRPr lang="zh-TW" altLang="en-US"/>
            </a:p>
          </p:txBody>
        </p:sp>
        <p:sp>
          <p:nvSpPr>
            <p:cNvPr id="15381" name="Line 36"/>
            <p:cNvSpPr>
              <a:spLocks noChangeShapeType="1"/>
            </p:cNvSpPr>
            <p:nvPr/>
          </p:nvSpPr>
          <p:spPr bwMode="auto">
            <a:xfrm>
              <a:off x="2171700" y="4181475"/>
              <a:ext cx="609600" cy="0"/>
            </a:xfrm>
            <a:prstGeom prst="line">
              <a:avLst/>
            </a:prstGeom>
            <a:noFill/>
            <a:ln w="9525">
              <a:solidFill>
                <a:schemeClr val="bg1"/>
              </a:solidFill>
              <a:round/>
              <a:headEnd/>
              <a:tailEnd/>
            </a:ln>
          </p:spPr>
          <p:txBody>
            <a:bodyPr wrap="none" anchor="ctr"/>
            <a:lstStyle/>
            <a:p>
              <a:endParaRPr lang="zh-TW" altLang="en-US"/>
            </a:p>
          </p:txBody>
        </p:sp>
        <p:sp>
          <p:nvSpPr>
            <p:cNvPr id="15382" name="Line 37"/>
            <p:cNvSpPr>
              <a:spLocks noChangeShapeType="1"/>
            </p:cNvSpPr>
            <p:nvPr/>
          </p:nvSpPr>
          <p:spPr bwMode="auto">
            <a:xfrm>
              <a:off x="3771900" y="4181475"/>
              <a:ext cx="609600" cy="0"/>
            </a:xfrm>
            <a:prstGeom prst="line">
              <a:avLst/>
            </a:prstGeom>
            <a:noFill/>
            <a:ln w="9525">
              <a:solidFill>
                <a:schemeClr val="bg1"/>
              </a:solidFill>
              <a:round/>
              <a:headEnd/>
              <a:tailEnd/>
            </a:ln>
          </p:spPr>
          <p:txBody>
            <a:bodyPr wrap="none" anchor="ctr"/>
            <a:lstStyle/>
            <a:p>
              <a:endParaRPr lang="zh-TW" altLang="en-US"/>
            </a:p>
          </p:txBody>
        </p:sp>
        <p:sp>
          <p:nvSpPr>
            <p:cNvPr id="15383" name="Line 38"/>
            <p:cNvSpPr>
              <a:spLocks noChangeShapeType="1"/>
            </p:cNvSpPr>
            <p:nvPr/>
          </p:nvSpPr>
          <p:spPr bwMode="auto">
            <a:xfrm>
              <a:off x="5295900" y="4181475"/>
              <a:ext cx="609600" cy="0"/>
            </a:xfrm>
            <a:prstGeom prst="line">
              <a:avLst/>
            </a:prstGeom>
            <a:noFill/>
            <a:ln w="9525">
              <a:solidFill>
                <a:schemeClr val="bg1"/>
              </a:solidFill>
              <a:round/>
              <a:headEnd/>
              <a:tailEnd/>
            </a:ln>
          </p:spPr>
          <p:txBody>
            <a:bodyPr wrap="none" anchor="ctr"/>
            <a:lstStyle/>
            <a:p>
              <a:endParaRPr lang="zh-TW" altLang="en-US"/>
            </a:p>
          </p:txBody>
        </p:sp>
        <p:sp>
          <p:nvSpPr>
            <p:cNvPr id="15384" name="Line 39"/>
            <p:cNvSpPr>
              <a:spLocks noChangeShapeType="1"/>
            </p:cNvSpPr>
            <p:nvPr/>
          </p:nvSpPr>
          <p:spPr bwMode="auto">
            <a:xfrm>
              <a:off x="6819900" y="4105275"/>
              <a:ext cx="609600" cy="0"/>
            </a:xfrm>
            <a:prstGeom prst="line">
              <a:avLst/>
            </a:prstGeom>
            <a:noFill/>
            <a:ln w="9525">
              <a:solidFill>
                <a:schemeClr val="bg1"/>
              </a:solidFill>
              <a:round/>
              <a:headEnd/>
              <a:tailEnd/>
            </a:ln>
          </p:spPr>
          <p:txBody>
            <a:bodyPr wrap="none" anchor="ctr"/>
            <a:lstStyle/>
            <a:p>
              <a:endParaRPr lang="zh-TW" altLang="en-US"/>
            </a:p>
          </p:txBody>
        </p:sp>
        <p:sp>
          <p:nvSpPr>
            <p:cNvPr id="15385" name="Rectangle 45"/>
            <p:cNvSpPr>
              <a:spLocks noChangeArrowheads="1"/>
            </p:cNvSpPr>
            <p:nvPr/>
          </p:nvSpPr>
          <p:spPr bwMode="auto">
            <a:xfrm>
              <a:off x="1924050" y="4019550"/>
              <a:ext cx="990600" cy="247650"/>
            </a:xfrm>
            <a:prstGeom prst="rect">
              <a:avLst/>
            </a:prstGeom>
            <a:solidFill>
              <a:schemeClr val="tx1"/>
            </a:solidFill>
            <a:ln w="9525">
              <a:noFill/>
              <a:miter lim="800000"/>
              <a:headEnd/>
              <a:tailEnd/>
            </a:ln>
          </p:spPr>
          <p:txBody>
            <a:bodyPr wrap="none" anchor="ctr"/>
            <a:lstStyle/>
            <a:p>
              <a:endParaRPr lang="zh-TW" altLang="en-US"/>
            </a:p>
          </p:txBody>
        </p:sp>
        <p:sp>
          <p:nvSpPr>
            <p:cNvPr id="15386" name="Rectangle 46"/>
            <p:cNvSpPr>
              <a:spLocks noChangeArrowheads="1"/>
            </p:cNvSpPr>
            <p:nvPr/>
          </p:nvSpPr>
          <p:spPr bwMode="auto">
            <a:xfrm>
              <a:off x="381000" y="4076700"/>
              <a:ext cx="990600" cy="247650"/>
            </a:xfrm>
            <a:prstGeom prst="rect">
              <a:avLst/>
            </a:prstGeom>
            <a:solidFill>
              <a:schemeClr val="tx1"/>
            </a:solidFill>
            <a:ln w="9525">
              <a:noFill/>
              <a:miter lim="800000"/>
              <a:headEnd/>
              <a:tailEnd/>
            </a:ln>
          </p:spPr>
          <p:txBody>
            <a:bodyPr wrap="none" anchor="ctr"/>
            <a:lstStyle/>
            <a:p>
              <a:endParaRPr lang="zh-TW" altLang="en-US"/>
            </a:p>
          </p:txBody>
        </p:sp>
        <p:sp>
          <p:nvSpPr>
            <p:cNvPr id="15387" name="Rectangle 47"/>
            <p:cNvSpPr>
              <a:spLocks noChangeArrowheads="1"/>
            </p:cNvSpPr>
            <p:nvPr/>
          </p:nvSpPr>
          <p:spPr bwMode="auto">
            <a:xfrm>
              <a:off x="3638550" y="4057650"/>
              <a:ext cx="990600" cy="247650"/>
            </a:xfrm>
            <a:prstGeom prst="rect">
              <a:avLst/>
            </a:prstGeom>
            <a:solidFill>
              <a:schemeClr val="tx1"/>
            </a:solidFill>
            <a:ln w="9525">
              <a:noFill/>
              <a:miter lim="800000"/>
              <a:headEnd/>
              <a:tailEnd/>
            </a:ln>
          </p:spPr>
          <p:txBody>
            <a:bodyPr wrap="none" anchor="ctr"/>
            <a:lstStyle/>
            <a:p>
              <a:endParaRPr lang="zh-TW" altLang="en-US"/>
            </a:p>
          </p:txBody>
        </p:sp>
        <p:sp>
          <p:nvSpPr>
            <p:cNvPr id="15388" name="Rectangle 48"/>
            <p:cNvSpPr>
              <a:spLocks noChangeArrowheads="1"/>
            </p:cNvSpPr>
            <p:nvPr/>
          </p:nvSpPr>
          <p:spPr bwMode="auto">
            <a:xfrm>
              <a:off x="5181600" y="3981450"/>
              <a:ext cx="990600" cy="247650"/>
            </a:xfrm>
            <a:prstGeom prst="rect">
              <a:avLst/>
            </a:prstGeom>
            <a:solidFill>
              <a:schemeClr val="tx1"/>
            </a:solidFill>
            <a:ln w="9525">
              <a:noFill/>
              <a:miter lim="800000"/>
              <a:headEnd/>
              <a:tailEnd/>
            </a:ln>
          </p:spPr>
          <p:txBody>
            <a:bodyPr wrap="none" anchor="ctr"/>
            <a:lstStyle/>
            <a:p>
              <a:endParaRPr lang="zh-TW" altLang="en-US"/>
            </a:p>
          </p:txBody>
        </p:sp>
        <p:sp>
          <p:nvSpPr>
            <p:cNvPr id="15389" name="Rectangle 49"/>
            <p:cNvSpPr>
              <a:spLocks noChangeArrowheads="1"/>
            </p:cNvSpPr>
            <p:nvPr/>
          </p:nvSpPr>
          <p:spPr bwMode="auto">
            <a:xfrm>
              <a:off x="6610350" y="3905250"/>
              <a:ext cx="990600" cy="247650"/>
            </a:xfrm>
            <a:prstGeom prst="rect">
              <a:avLst/>
            </a:prstGeom>
            <a:solidFill>
              <a:schemeClr val="tx1"/>
            </a:solidFill>
            <a:ln w="9525">
              <a:noFill/>
              <a:miter lim="800000"/>
              <a:headEnd/>
              <a:tailEnd/>
            </a:ln>
          </p:spPr>
          <p:txBody>
            <a:bodyPr wrap="none" anchor="ctr"/>
            <a:lstStyle/>
            <a:p>
              <a:endParaRPr lang="zh-TW" altLang="en-US"/>
            </a:p>
          </p:txBody>
        </p:sp>
        <p:sp>
          <p:nvSpPr>
            <p:cNvPr id="15390" name="Line 52"/>
            <p:cNvSpPr>
              <a:spLocks noChangeShapeType="1"/>
            </p:cNvSpPr>
            <p:nvPr/>
          </p:nvSpPr>
          <p:spPr bwMode="auto">
            <a:xfrm flipH="1">
              <a:off x="2857500" y="508317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1" name="Line 53"/>
            <p:cNvSpPr>
              <a:spLocks noChangeShapeType="1"/>
            </p:cNvSpPr>
            <p:nvPr/>
          </p:nvSpPr>
          <p:spPr bwMode="auto">
            <a:xfrm flipH="1">
              <a:off x="4438650" y="550227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2" name="Line 54"/>
            <p:cNvSpPr>
              <a:spLocks noChangeShapeType="1"/>
            </p:cNvSpPr>
            <p:nvPr/>
          </p:nvSpPr>
          <p:spPr bwMode="auto">
            <a:xfrm flipH="1">
              <a:off x="4438650" y="470217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3" name="Line 55"/>
            <p:cNvSpPr>
              <a:spLocks noChangeShapeType="1"/>
            </p:cNvSpPr>
            <p:nvPr/>
          </p:nvSpPr>
          <p:spPr bwMode="auto">
            <a:xfrm flipH="1">
              <a:off x="5924550" y="434022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4" name="Line 56"/>
            <p:cNvSpPr>
              <a:spLocks noChangeShapeType="1"/>
            </p:cNvSpPr>
            <p:nvPr/>
          </p:nvSpPr>
          <p:spPr bwMode="auto">
            <a:xfrm flipH="1">
              <a:off x="7448550" y="5426075"/>
              <a:ext cx="19050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5" name="Line 57"/>
            <p:cNvSpPr>
              <a:spLocks noChangeShapeType="1"/>
            </p:cNvSpPr>
            <p:nvPr/>
          </p:nvSpPr>
          <p:spPr bwMode="auto">
            <a:xfrm flipH="1">
              <a:off x="7467600" y="4664075"/>
              <a:ext cx="20955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15396" name="Rectangle 62"/>
            <p:cNvSpPr>
              <a:spLocks noChangeArrowheads="1"/>
            </p:cNvSpPr>
            <p:nvPr/>
          </p:nvSpPr>
          <p:spPr bwMode="auto">
            <a:xfrm>
              <a:off x="571500" y="5600700"/>
              <a:ext cx="609600" cy="8890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15397" name="Rectangle 63"/>
            <p:cNvSpPr>
              <a:spLocks noChangeArrowheads="1"/>
            </p:cNvSpPr>
            <p:nvPr/>
          </p:nvSpPr>
          <p:spPr bwMode="auto">
            <a:xfrm>
              <a:off x="2266950" y="5581650"/>
              <a:ext cx="609600" cy="8890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15398" name="Rectangle 64"/>
            <p:cNvSpPr>
              <a:spLocks noChangeArrowheads="1"/>
            </p:cNvSpPr>
            <p:nvPr/>
          </p:nvSpPr>
          <p:spPr bwMode="auto">
            <a:xfrm>
              <a:off x="3810000" y="5600700"/>
              <a:ext cx="609600" cy="8890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15399" name="Rectangle 65"/>
            <p:cNvSpPr>
              <a:spLocks noChangeArrowheads="1"/>
            </p:cNvSpPr>
            <p:nvPr/>
          </p:nvSpPr>
          <p:spPr bwMode="auto">
            <a:xfrm>
              <a:off x="5334000" y="5581650"/>
              <a:ext cx="609600" cy="8890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15400" name="Rectangle 66"/>
            <p:cNvSpPr>
              <a:spLocks noChangeArrowheads="1"/>
            </p:cNvSpPr>
            <p:nvPr/>
          </p:nvSpPr>
          <p:spPr bwMode="auto">
            <a:xfrm>
              <a:off x="6838950" y="5524500"/>
              <a:ext cx="609600" cy="8890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15401" name="Text Box 68"/>
            <p:cNvSpPr txBox="1">
              <a:spLocks noChangeArrowheads="1"/>
            </p:cNvSpPr>
            <p:nvPr/>
          </p:nvSpPr>
          <p:spPr bwMode="auto">
            <a:xfrm>
              <a:off x="666750" y="5693475"/>
              <a:ext cx="7334250" cy="461665"/>
            </a:xfrm>
            <a:prstGeom prst="rect">
              <a:avLst/>
            </a:prstGeom>
            <a:noFill/>
            <a:ln w="9525">
              <a:noFill/>
              <a:miter lim="800000"/>
              <a:headEnd/>
              <a:tailEnd/>
            </a:ln>
          </p:spPr>
          <p:txBody>
            <a:bodyPr>
              <a:spAutoFit/>
            </a:bodyPr>
            <a:lstStyle/>
            <a:p>
              <a:pPr>
                <a:spcBef>
                  <a:spcPct val="50000"/>
                </a:spcBef>
              </a:pPr>
              <a:r>
                <a:rPr lang="zh-TW" altLang="en-US" sz="2400" dirty="0">
                  <a:solidFill>
                    <a:schemeClr val="bg2"/>
                  </a:solidFill>
                </a:rPr>
                <a:t>	      </a:t>
              </a:r>
              <a:r>
                <a:rPr lang="zh-TW" altLang="en-US" sz="2400" dirty="0" smtClean="0">
                  <a:solidFill>
                    <a:schemeClr val="bg2"/>
                  </a:solidFill>
                </a:rPr>
                <a:t>   </a:t>
              </a:r>
              <a:r>
                <a:rPr lang="en-US" altLang="zh-TW" sz="2400" dirty="0" smtClean="0">
                  <a:solidFill>
                    <a:schemeClr val="bg2"/>
                  </a:solidFill>
                </a:rPr>
                <a:t>add</a:t>
              </a:r>
              <a:r>
                <a:rPr lang="en-US" altLang="zh-TW" sz="2400" dirty="0">
                  <a:solidFill>
                    <a:schemeClr val="bg2"/>
                  </a:solidFill>
                </a:rPr>
                <a:t>	  </a:t>
              </a:r>
              <a:r>
                <a:rPr lang="en-US" altLang="zh-TW" sz="2400" dirty="0" smtClean="0">
                  <a:solidFill>
                    <a:schemeClr val="bg2"/>
                  </a:solidFill>
                </a:rPr>
                <a:t>   </a:t>
              </a:r>
              <a:r>
                <a:rPr lang="en-US" altLang="zh-TW" sz="2400" dirty="0">
                  <a:solidFill>
                    <a:schemeClr val="bg2"/>
                  </a:solidFill>
                </a:rPr>
                <a:t>add		add	     </a:t>
              </a:r>
              <a:r>
                <a:rPr lang="en-US" altLang="zh-TW" sz="2400" dirty="0" smtClean="0">
                  <a:solidFill>
                    <a:schemeClr val="bg2"/>
                  </a:solidFill>
                </a:rPr>
                <a:t>  delete</a:t>
              </a:r>
              <a:endParaRPr lang="en-US" altLang="zh-TW" sz="2400" dirty="0">
                <a:solidFill>
                  <a:schemeClr val="bg2"/>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4"/>
          <p:cNvSpPr>
            <a:spLocks noGrp="1"/>
          </p:cNvSpPr>
          <p:nvPr>
            <p:ph type="sldNum" sz="quarter" idx="12"/>
          </p:nvPr>
        </p:nvSpPr>
        <p:spPr>
          <a:noFill/>
        </p:spPr>
        <p:txBody>
          <a:bodyPr/>
          <a:lstStyle/>
          <a:p>
            <a:fld id="{8F79DA61-AFD9-45D9-9902-F60F2E056DE7}" type="slidenum">
              <a:rPr lang="zh-TW" altLang="en-US" smtClean="0"/>
              <a:pPr/>
              <a:t>15</a:t>
            </a:fld>
            <a:endParaRPr lang="en-US" altLang="zh-TW" smtClean="0"/>
          </a:p>
        </p:txBody>
      </p:sp>
      <p:sp>
        <p:nvSpPr>
          <p:cNvPr id="16387" name="Rectangle 2"/>
          <p:cNvSpPr>
            <a:spLocks noGrp="1" noChangeArrowheads="1"/>
          </p:cNvSpPr>
          <p:nvPr>
            <p:ph type="title"/>
          </p:nvPr>
        </p:nvSpPr>
        <p:spPr>
          <a:xfrm>
            <a:off x="620713" y="1123950"/>
            <a:ext cx="7742237" cy="5562600"/>
          </a:xfrm>
          <a:solidFill>
            <a:schemeClr val="bg1">
              <a:lumMod val="40000"/>
              <a:lumOff val="60000"/>
            </a:schemeClr>
          </a:solidFill>
        </p:spPr>
        <p:txBody>
          <a:bodyPr anchor="t"/>
          <a:lstStyle/>
          <a:p>
            <a:pPr eaLnBrk="1" hangingPunct="1">
              <a:spcBef>
                <a:spcPts val="1800"/>
              </a:spcBef>
            </a:pPr>
            <a:r>
              <a:rPr lang="en-US" altLang="zh-TW" sz="2400" b="1" dirty="0" smtClean="0"/>
              <a:t>structure</a:t>
            </a:r>
            <a:r>
              <a:rPr lang="en-US" altLang="zh-TW" sz="2400" dirty="0" smtClean="0"/>
              <a:t> </a:t>
            </a:r>
            <a:r>
              <a:rPr lang="en-US" altLang="zh-TW" sz="2400" i="1" dirty="0" smtClean="0"/>
              <a:t>Queue</a:t>
            </a:r>
            <a:r>
              <a:rPr lang="en-US" altLang="zh-TW" sz="2400" dirty="0" smtClean="0"/>
              <a:t> is </a:t>
            </a:r>
            <a:br>
              <a:rPr lang="en-US" altLang="zh-TW" sz="2400" dirty="0" smtClean="0"/>
            </a:br>
            <a:r>
              <a:rPr lang="en-US" altLang="zh-TW" sz="2400" dirty="0" smtClean="0"/>
              <a:t>  </a:t>
            </a:r>
            <a:r>
              <a:rPr lang="en-US" altLang="zh-TW" sz="2000" b="1" dirty="0" smtClean="0"/>
              <a:t>objects</a:t>
            </a:r>
            <a:r>
              <a:rPr lang="zh-TW" altLang="en-US" sz="2000" b="1" dirty="0" smtClean="0"/>
              <a:t>：</a:t>
            </a:r>
            <a:r>
              <a:rPr lang="en-US" altLang="zh-TW" sz="2000" dirty="0" smtClean="0"/>
              <a:t>a finite ordered list with zero or more elements.</a:t>
            </a:r>
            <a:br>
              <a:rPr lang="en-US" altLang="zh-TW" sz="2000" dirty="0" smtClean="0"/>
            </a:br>
            <a:r>
              <a:rPr lang="en-US" altLang="zh-TW" sz="2000" dirty="0" smtClean="0"/>
              <a:t>  </a:t>
            </a:r>
            <a:r>
              <a:rPr lang="en-US" altLang="zh-TW" sz="2000" b="1" dirty="0" smtClean="0"/>
              <a:t>Functions</a:t>
            </a:r>
            <a:r>
              <a:rPr lang="zh-TW" altLang="en-US" sz="2000" b="1" dirty="0" smtClean="0"/>
              <a:t>：</a:t>
            </a:r>
            <a:r>
              <a:rPr lang="en-US" altLang="zh-TW" sz="2000" dirty="0" smtClean="0"/>
              <a:t>for all </a:t>
            </a:r>
            <a:r>
              <a:rPr lang="en-US" altLang="zh-TW" sz="2000" i="1" dirty="0" smtClean="0"/>
              <a:t>queue </a:t>
            </a:r>
            <a:r>
              <a:rPr lang="en-US" altLang="zh-TW" sz="2000" dirty="0" smtClean="0">
                <a:sym typeface="Symbol" pitchFamily="18" charset="2"/>
              </a:rPr>
              <a:t> </a:t>
            </a:r>
            <a:r>
              <a:rPr lang="en-US" altLang="zh-TW" sz="2000" i="1" dirty="0" smtClean="0">
                <a:sym typeface="Symbol" pitchFamily="18" charset="2"/>
              </a:rPr>
              <a:t>Queue</a:t>
            </a:r>
            <a:r>
              <a:rPr lang="en-US" altLang="zh-TW" sz="2000" dirty="0" smtClean="0"/>
              <a:t>, </a:t>
            </a:r>
            <a:r>
              <a:rPr lang="en-US" altLang="zh-TW" sz="2000" i="1" dirty="0" smtClean="0"/>
              <a:t>item</a:t>
            </a:r>
            <a:r>
              <a:rPr lang="en-US" altLang="zh-TW" sz="2000" dirty="0" smtClean="0"/>
              <a:t> </a:t>
            </a:r>
            <a:r>
              <a:rPr lang="en-US" altLang="zh-TW" sz="2000" dirty="0" smtClean="0">
                <a:sym typeface="Symbol" pitchFamily="18" charset="2"/>
              </a:rPr>
              <a:t> </a:t>
            </a:r>
            <a:r>
              <a:rPr lang="en-US" altLang="zh-TW" sz="2000" i="1" dirty="0" smtClean="0">
                <a:sym typeface="Symbol" pitchFamily="18" charset="2"/>
              </a:rPr>
              <a:t>element</a:t>
            </a:r>
            <a:r>
              <a:rPr lang="en-US" altLang="zh-TW" sz="2000" dirty="0" smtClean="0">
                <a:sym typeface="Symbol" pitchFamily="18" charset="2"/>
              </a:rPr>
              <a:t>, </a:t>
            </a:r>
            <a:br>
              <a:rPr lang="en-US" altLang="zh-TW" sz="2000" dirty="0" smtClean="0">
                <a:sym typeface="Symbol" pitchFamily="18" charset="2"/>
              </a:rPr>
            </a:br>
            <a:r>
              <a:rPr lang="en-US" altLang="zh-TW" sz="2000" dirty="0" smtClean="0">
                <a:sym typeface="Symbol" pitchFamily="18" charset="2"/>
              </a:rPr>
              <a:t>                       </a:t>
            </a:r>
            <a:r>
              <a:rPr lang="en-US" altLang="zh-TW" sz="2000" i="1" dirty="0" err="1" smtClean="0">
                <a:sym typeface="Symbol" pitchFamily="18" charset="2"/>
              </a:rPr>
              <a:t>maxQueueSize</a:t>
            </a:r>
            <a:r>
              <a:rPr lang="en-US" altLang="zh-TW" sz="2000" dirty="0" smtClean="0">
                <a:sym typeface="Symbol" pitchFamily="18" charset="2"/>
              </a:rPr>
              <a:t>  positive integer</a:t>
            </a:r>
            <a:br>
              <a:rPr lang="en-US" altLang="zh-TW" sz="2000" dirty="0" smtClean="0">
                <a:sym typeface="Symbol" pitchFamily="18" charset="2"/>
              </a:rPr>
            </a:br>
            <a:r>
              <a:rPr lang="en-US" altLang="zh-TW" sz="2000" dirty="0" smtClean="0">
                <a:sym typeface="Symbol" pitchFamily="18" charset="2"/>
              </a:rPr>
              <a:t>     </a:t>
            </a:r>
            <a:r>
              <a:rPr lang="en-US" altLang="zh-TW" sz="2000" b="1" i="1" dirty="0" smtClean="0">
                <a:solidFill>
                  <a:srgbClr val="24A83A"/>
                </a:solidFill>
                <a:sym typeface="Symbol" pitchFamily="18" charset="2"/>
              </a:rPr>
              <a:t>Queue</a:t>
            </a:r>
            <a:r>
              <a:rPr lang="en-US" altLang="zh-TW" sz="2000" i="1" dirty="0" smtClean="0">
                <a:sym typeface="Symbol" pitchFamily="18" charset="2"/>
              </a:rPr>
              <a:t> </a:t>
            </a:r>
            <a:r>
              <a:rPr lang="en-US" altLang="zh-TW" sz="2000" b="1" dirty="0" err="1" smtClean="0">
                <a:solidFill>
                  <a:srgbClr val="24A83A"/>
                </a:solidFill>
                <a:sym typeface="Symbol" pitchFamily="18" charset="2"/>
              </a:rPr>
              <a:t>CreateQ</a:t>
            </a:r>
            <a:r>
              <a:rPr lang="en-US" altLang="zh-TW" sz="2000" dirty="0" smtClean="0">
                <a:sym typeface="Symbol" pitchFamily="18" charset="2"/>
              </a:rPr>
              <a:t>(</a:t>
            </a:r>
            <a:r>
              <a:rPr lang="en-US" altLang="zh-TW" sz="2000" i="1" dirty="0" err="1" smtClean="0">
                <a:sym typeface="Symbol" pitchFamily="18" charset="2"/>
              </a:rPr>
              <a:t>maxQueueSize</a:t>
            </a:r>
            <a:r>
              <a:rPr lang="en-US" altLang="zh-TW" sz="2000" dirty="0" smtClean="0">
                <a:sym typeface="Symbol" pitchFamily="18" charset="2"/>
              </a:rPr>
              <a:t>) ::=</a:t>
            </a:r>
            <a:br>
              <a:rPr lang="en-US" altLang="zh-TW" sz="2000" dirty="0" smtClean="0">
                <a:sym typeface="Symbol" pitchFamily="18" charset="2"/>
              </a:rPr>
            </a:br>
            <a:r>
              <a:rPr lang="en-US" altLang="zh-TW" sz="2000" dirty="0" smtClean="0">
                <a:sym typeface="Symbol" pitchFamily="18" charset="2"/>
              </a:rPr>
              <a:t>              create an empty queue whose maximum size is </a:t>
            </a:r>
            <a:br>
              <a:rPr lang="en-US" altLang="zh-TW" sz="2000" dirty="0" smtClean="0">
                <a:sym typeface="Symbol" pitchFamily="18" charset="2"/>
              </a:rPr>
            </a:br>
            <a:r>
              <a:rPr lang="en-US" altLang="zh-TW" sz="2000" dirty="0" smtClean="0">
                <a:sym typeface="Symbol" pitchFamily="18" charset="2"/>
              </a:rPr>
              <a:t>              </a:t>
            </a:r>
            <a:r>
              <a:rPr lang="en-US" altLang="zh-TW" sz="2000" dirty="0" err="1" smtClean="0">
                <a:sym typeface="Symbol" pitchFamily="18" charset="2"/>
              </a:rPr>
              <a:t>ma</a:t>
            </a:r>
            <a:r>
              <a:rPr lang="en-US" altLang="zh-TW" sz="2000" i="1" dirty="0" err="1" smtClean="0">
                <a:sym typeface="Symbol" pitchFamily="18" charset="2"/>
              </a:rPr>
              <a:t>xQueueSize</a:t>
            </a:r>
            <a:r>
              <a:rPr lang="en-US" altLang="zh-TW" sz="2000" dirty="0" smtClean="0">
                <a:sym typeface="Symbol" pitchFamily="18" charset="2"/>
              </a:rPr>
              <a:t/>
            </a:r>
            <a:br>
              <a:rPr lang="en-US" altLang="zh-TW" sz="2000" dirty="0" smtClean="0">
                <a:sym typeface="Symbol" pitchFamily="18" charset="2"/>
              </a:rPr>
            </a:br>
            <a:r>
              <a:rPr lang="en-US" altLang="zh-TW" sz="2000" dirty="0" smtClean="0">
                <a:sym typeface="Symbol" pitchFamily="18" charset="2"/>
              </a:rPr>
              <a:t>     </a:t>
            </a:r>
            <a:r>
              <a:rPr lang="en-US" altLang="zh-TW" sz="2000" b="1" i="1" dirty="0" smtClean="0">
                <a:solidFill>
                  <a:srgbClr val="24A83A"/>
                </a:solidFill>
                <a:sym typeface="Symbol" pitchFamily="18" charset="2"/>
              </a:rPr>
              <a:t>Boolean</a:t>
            </a:r>
            <a:r>
              <a:rPr lang="en-US" altLang="zh-TW" sz="2000" b="1" dirty="0" smtClean="0">
                <a:solidFill>
                  <a:srgbClr val="24A83A"/>
                </a:solidFill>
                <a:sym typeface="Symbol" pitchFamily="18" charset="2"/>
              </a:rPr>
              <a:t> </a:t>
            </a:r>
            <a:r>
              <a:rPr lang="en-US" altLang="zh-TW" sz="2000" b="1" dirty="0" err="1" smtClean="0">
                <a:solidFill>
                  <a:srgbClr val="24A83A"/>
                </a:solidFill>
                <a:sym typeface="Symbol" pitchFamily="18" charset="2"/>
              </a:rPr>
              <a:t>IsFullQ</a:t>
            </a:r>
            <a:r>
              <a:rPr lang="en-US" altLang="zh-TW" sz="2000" dirty="0" smtClean="0">
                <a:sym typeface="Symbol" pitchFamily="18" charset="2"/>
              </a:rPr>
              <a:t>(</a:t>
            </a:r>
            <a:r>
              <a:rPr lang="en-US" altLang="zh-TW" sz="2000" i="1" dirty="0" smtClean="0">
                <a:sym typeface="Symbol" pitchFamily="18" charset="2"/>
              </a:rPr>
              <a:t>queue, </a:t>
            </a:r>
            <a:r>
              <a:rPr lang="en-US" altLang="zh-TW" sz="2000" i="1" dirty="0" err="1" smtClean="0">
                <a:sym typeface="Symbol" pitchFamily="18" charset="2"/>
              </a:rPr>
              <a:t>maxQueueSize</a:t>
            </a:r>
            <a:r>
              <a:rPr lang="en-US" altLang="zh-TW" sz="2000" dirty="0" smtClean="0">
                <a:sym typeface="Symbol" pitchFamily="18" charset="2"/>
              </a:rPr>
              <a:t>) ::=    </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           if </a:t>
            </a:r>
            <a:r>
              <a:rPr lang="en-US" altLang="zh-TW" sz="2000" dirty="0" smtClean="0">
                <a:sym typeface="Symbol" pitchFamily="18" charset="2"/>
              </a:rPr>
              <a:t>(number of elements in </a:t>
            </a:r>
            <a:r>
              <a:rPr lang="en-US" altLang="zh-TW" sz="2000" i="1" dirty="0" smtClean="0">
                <a:sym typeface="Symbol" pitchFamily="18" charset="2"/>
              </a:rPr>
              <a:t>queue </a:t>
            </a:r>
            <a:r>
              <a:rPr lang="en-US" altLang="zh-TW" sz="2000" dirty="0" smtClean="0">
                <a:sym typeface="Symbol" pitchFamily="18" charset="2"/>
              </a:rPr>
              <a:t>== </a:t>
            </a:r>
            <a:r>
              <a:rPr lang="en-US" altLang="zh-TW" sz="2000" i="1" dirty="0" err="1" smtClean="0">
                <a:sym typeface="Symbol" pitchFamily="18" charset="2"/>
              </a:rPr>
              <a:t>maxQueueSize</a:t>
            </a:r>
            <a:r>
              <a:rPr lang="en-US" altLang="zh-TW" sz="2000" dirty="0" smtClean="0">
                <a:sym typeface="Symbol" pitchFamily="18" charset="2"/>
              </a:rPr>
              <a:t>)</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                  return</a:t>
            </a:r>
            <a:r>
              <a:rPr lang="en-US" altLang="zh-TW" sz="2000" dirty="0" smtClean="0">
                <a:sym typeface="Symbol" pitchFamily="18" charset="2"/>
              </a:rPr>
              <a:t> </a:t>
            </a:r>
            <a:r>
              <a:rPr lang="en-US" altLang="zh-TW" sz="2000" i="1" dirty="0" smtClean="0">
                <a:sym typeface="Symbol" pitchFamily="18" charset="2"/>
              </a:rPr>
              <a:t>TRUE</a:t>
            </a:r>
            <a:r>
              <a:rPr lang="en-US" altLang="zh-TW" sz="2000" dirty="0" smtClean="0">
                <a:sym typeface="Symbol" pitchFamily="18" charset="2"/>
              </a:rPr>
              <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else return</a:t>
            </a:r>
            <a:r>
              <a:rPr lang="en-US" altLang="zh-TW" sz="2000" dirty="0" smtClean="0">
                <a:sym typeface="Symbol" pitchFamily="18" charset="2"/>
              </a:rPr>
              <a:t> </a:t>
            </a:r>
            <a:r>
              <a:rPr lang="en-US" altLang="zh-TW" sz="2000" i="1" dirty="0" smtClean="0">
                <a:sym typeface="Symbol" pitchFamily="18" charset="2"/>
              </a:rPr>
              <a:t>FALSE</a:t>
            </a:r>
            <a:r>
              <a:rPr lang="en-US" altLang="zh-TW" sz="2000" dirty="0" smtClean="0">
                <a:sym typeface="Symbol" pitchFamily="18" charset="2"/>
              </a:rPr>
              <a:t/>
            </a:r>
            <a:br>
              <a:rPr lang="en-US" altLang="zh-TW" sz="2000" dirty="0" smtClean="0">
                <a:sym typeface="Symbol" pitchFamily="18" charset="2"/>
              </a:rPr>
            </a:br>
            <a:r>
              <a:rPr lang="en-US" altLang="zh-TW" sz="2000" dirty="0" smtClean="0">
                <a:sym typeface="Symbol" pitchFamily="18" charset="2"/>
              </a:rPr>
              <a:t>     </a:t>
            </a:r>
            <a:r>
              <a:rPr lang="en-US" altLang="zh-TW" sz="2000" b="1" i="1" dirty="0" smtClean="0">
                <a:solidFill>
                  <a:srgbClr val="24A83A"/>
                </a:solidFill>
                <a:sym typeface="Symbol" pitchFamily="18" charset="2"/>
              </a:rPr>
              <a:t>Queue</a:t>
            </a:r>
            <a:r>
              <a:rPr lang="en-US" altLang="zh-TW" sz="2000" dirty="0" smtClean="0">
                <a:sym typeface="Symbol" pitchFamily="18" charset="2"/>
              </a:rPr>
              <a:t> </a:t>
            </a:r>
            <a:r>
              <a:rPr lang="en-US" altLang="zh-TW" sz="2000" b="1" dirty="0" err="1" smtClean="0">
                <a:solidFill>
                  <a:srgbClr val="24A83A"/>
                </a:solidFill>
                <a:sym typeface="Symbol" pitchFamily="18" charset="2"/>
              </a:rPr>
              <a:t>AddQ</a:t>
            </a:r>
            <a:r>
              <a:rPr lang="en-US" altLang="zh-TW" sz="2000" dirty="0" smtClean="0">
                <a:sym typeface="Symbol" pitchFamily="18" charset="2"/>
              </a:rPr>
              <a:t>(</a:t>
            </a:r>
            <a:r>
              <a:rPr lang="en-US" altLang="zh-TW" sz="2000" i="1" dirty="0" smtClean="0">
                <a:sym typeface="Symbol" pitchFamily="18" charset="2"/>
              </a:rPr>
              <a:t>queue, item</a:t>
            </a:r>
            <a:r>
              <a:rPr lang="en-US" altLang="zh-TW" sz="2000" dirty="0" smtClean="0">
                <a:sym typeface="Symbol" pitchFamily="18" charset="2"/>
              </a:rPr>
              <a:t>) ::=</a:t>
            </a:r>
            <a:r>
              <a:rPr lang="en-US" altLang="zh-TW" sz="2000" b="1" dirty="0" smtClean="0">
                <a:sym typeface="Symbol" pitchFamily="18" charset="2"/>
              </a:rPr>
              <a:t/>
            </a:r>
            <a:br>
              <a:rPr lang="en-US" altLang="zh-TW" sz="2000" b="1" dirty="0" smtClean="0">
                <a:sym typeface="Symbol" pitchFamily="18" charset="2"/>
              </a:rPr>
            </a:br>
            <a:r>
              <a:rPr lang="en-US" altLang="zh-TW" sz="2000" b="1" dirty="0" smtClean="0">
                <a:sym typeface="Symbol" pitchFamily="18" charset="2"/>
              </a:rPr>
              <a:t>              if</a:t>
            </a:r>
            <a:r>
              <a:rPr lang="en-US" altLang="zh-TW" sz="2000" dirty="0" smtClean="0">
                <a:sym typeface="Symbol" pitchFamily="18" charset="2"/>
              </a:rPr>
              <a:t> (</a:t>
            </a:r>
            <a:r>
              <a:rPr lang="en-US" altLang="zh-TW" sz="2000" dirty="0" err="1" smtClean="0">
                <a:sym typeface="Symbol" pitchFamily="18" charset="2"/>
              </a:rPr>
              <a:t>IsFullQ</a:t>
            </a:r>
            <a:r>
              <a:rPr lang="en-US" altLang="zh-TW" sz="2000" dirty="0" smtClean="0">
                <a:sym typeface="Symbol" pitchFamily="18" charset="2"/>
              </a:rPr>
              <a:t>(</a:t>
            </a:r>
            <a:r>
              <a:rPr lang="en-US" altLang="zh-TW" sz="2000" i="1" dirty="0" smtClean="0">
                <a:sym typeface="Symbol" pitchFamily="18" charset="2"/>
              </a:rPr>
              <a:t>queue)) </a:t>
            </a:r>
            <a:r>
              <a:rPr lang="en-US" altLang="zh-TW" sz="2000" i="1" dirty="0" err="1" smtClean="0">
                <a:sym typeface="Symbol" pitchFamily="18" charset="2"/>
              </a:rPr>
              <a:t>queueFull</a:t>
            </a:r>
            <a:r>
              <a:rPr lang="en-US" altLang="zh-TW" sz="2000" b="1" i="1" dirty="0" smtClean="0">
                <a:sym typeface="Symbol" pitchFamily="18" charset="2"/>
              </a:rPr>
              <a:t/>
            </a:r>
            <a:br>
              <a:rPr lang="en-US" altLang="zh-TW" sz="2000" b="1" i="1" dirty="0" smtClean="0">
                <a:sym typeface="Symbol" pitchFamily="18" charset="2"/>
              </a:rPr>
            </a:br>
            <a:r>
              <a:rPr lang="en-US" altLang="zh-TW" sz="2000" b="1" dirty="0" smtClean="0">
                <a:sym typeface="Symbol" pitchFamily="18" charset="2"/>
              </a:rPr>
              <a:t>              else</a:t>
            </a:r>
            <a:r>
              <a:rPr lang="en-US" altLang="zh-TW" sz="2000" dirty="0" smtClean="0">
                <a:sym typeface="Symbol" pitchFamily="18" charset="2"/>
              </a:rPr>
              <a:t> insert</a:t>
            </a:r>
            <a:r>
              <a:rPr lang="en-US" altLang="zh-TW" sz="2000" i="1" dirty="0" smtClean="0">
                <a:sym typeface="Symbol" pitchFamily="18" charset="2"/>
              </a:rPr>
              <a:t> item</a:t>
            </a:r>
            <a:r>
              <a:rPr lang="en-US" altLang="zh-TW" sz="2000" dirty="0" smtClean="0">
                <a:sym typeface="Symbol" pitchFamily="18" charset="2"/>
              </a:rPr>
              <a:t> at rear of</a:t>
            </a:r>
            <a:r>
              <a:rPr lang="en-US" altLang="zh-TW" sz="2000" i="1" dirty="0" smtClean="0">
                <a:sym typeface="Symbol" pitchFamily="18" charset="2"/>
              </a:rPr>
              <a:t> queue </a:t>
            </a:r>
            <a:r>
              <a:rPr lang="en-US" altLang="zh-TW" sz="2000" dirty="0" smtClean="0">
                <a:sym typeface="Symbol" pitchFamily="18" charset="2"/>
              </a:rPr>
              <a:t>and return </a:t>
            </a:r>
            <a:r>
              <a:rPr lang="en-US" altLang="zh-TW" sz="2000" i="1" dirty="0" smtClean="0">
                <a:sym typeface="Symbol" pitchFamily="18" charset="2"/>
              </a:rPr>
              <a:t>queue</a:t>
            </a:r>
            <a:r>
              <a:rPr lang="en-US" altLang="zh-TW" sz="2000" dirty="0" smtClean="0">
                <a:sym typeface="Symbol" pitchFamily="18" charset="2"/>
              </a:rPr>
              <a:t>     </a:t>
            </a:r>
            <a:endParaRPr lang="en-US" altLang="zh-TW" sz="2000" dirty="0" smtClean="0"/>
          </a:p>
        </p:txBody>
      </p:sp>
      <p:sp>
        <p:nvSpPr>
          <p:cNvPr id="16388" name="Text Box 3"/>
          <p:cNvSpPr txBox="1">
            <a:spLocks noChangeArrowheads="1"/>
          </p:cNvSpPr>
          <p:nvPr/>
        </p:nvSpPr>
        <p:spPr bwMode="auto">
          <a:xfrm>
            <a:off x="3260725" y="263525"/>
            <a:ext cx="2782888" cy="708025"/>
          </a:xfrm>
          <a:prstGeom prst="rect">
            <a:avLst/>
          </a:prstGeom>
          <a:noFill/>
          <a:ln w="9525">
            <a:noFill/>
            <a:miter lim="800000"/>
            <a:headEnd/>
            <a:tailEnd/>
          </a:ln>
        </p:spPr>
        <p:txBody>
          <a:bodyPr wrap="none">
            <a:spAutoFit/>
          </a:bodyPr>
          <a:lstStyle/>
          <a:p>
            <a:pPr algn="ctr" eaLnBrk="1" hangingPunct="1"/>
            <a:r>
              <a:rPr kumimoji="1" lang="en-US" altLang="zh-TW" sz="4000" b="1" u="sng">
                <a:solidFill>
                  <a:schemeClr val="bg2"/>
                </a:solidFill>
              </a:rPr>
              <a:t>ADT </a:t>
            </a:r>
            <a:r>
              <a:rPr kumimoji="1" lang="en-US" altLang="zh-TW" sz="4000" b="1" i="1" u="sng">
                <a:solidFill>
                  <a:schemeClr val="bg2"/>
                </a:solidFill>
              </a:rPr>
              <a:t>Queue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4"/>
          <p:cNvSpPr>
            <a:spLocks noGrp="1"/>
          </p:cNvSpPr>
          <p:nvPr>
            <p:ph type="sldNum" sz="quarter" idx="12"/>
          </p:nvPr>
        </p:nvSpPr>
        <p:spPr>
          <a:noFill/>
        </p:spPr>
        <p:txBody>
          <a:bodyPr/>
          <a:lstStyle/>
          <a:p>
            <a:fld id="{09C8EEE4-8DBF-45D7-9929-6AC99CC4EB3F}" type="slidenum">
              <a:rPr lang="zh-TW" altLang="en-US" smtClean="0"/>
              <a:pPr/>
              <a:t>16</a:t>
            </a:fld>
            <a:endParaRPr lang="en-US" altLang="zh-TW" smtClean="0"/>
          </a:p>
        </p:txBody>
      </p:sp>
      <p:sp>
        <p:nvSpPr>
          <p:cNvPr id="29699" name="Rectangle 2"/>
          <p:cNvSpPr>
            <a:spLocks noGrp="1" noChangeArrowheads="1"/>
          </p:cNvSpPr>
          <p:nvPr>
            <p:ph type="title"/>
          </p:nvPr>
        </p:nvSpPr>
        <p:spPr>
          <a:xfrm>
            <a:off x="506413" y="1733550"/>
            <a:ext cx="8104187" cy="3041650"/>
          </a:xfrm>
          <a:solidFill>
            <a:schemeClr val="bg1">
              <a:lumMod val="40000"/>
              <a:lumOff val="60000"/>
            </a:schemeClr>
          </a:solidFill>
        </p:spPr>
        <p:txBody>
          <a:bodyPr anchor="t"/>
          <a:lstStyle/>
          <a:p>
            <a:pPr eaLnBrk="1" hangingPunct="1">
              <a:defRPr/>
            </a:pPr>
            <a:r>
              <a:rPr lang="zh-TW" altLang="zh-TW" sz="2400" i="1" dirty="0" smtClean="0"/>
              <a:t>     </a:t>
            </a:r>
            <a:r>
              <a:rPr lang="en-US" altLang="zh-TW" sz="2000" b="1" i="1" dirty="0" smtClean="0">
                <a:solidFill>
                  <a:srgbClr val="24A83A"/>
                </a:solidFill>
              </a:rPr>
              <a:t>Boolean</a:t>
            </a:r>
            <a:r>
              <a:rPr lang="en-US" altLang="zh-TW" sz="2000" i="1" dirty="0" smtClean="0"/>
              <a:t> </a:t>
            </a:r>
            <a:r>
              <a:rPr lang="en-US" altLang="zh-TW" sz="2000" b="1" dirty="0" err="1" smtClean="0">
                <a:solidFill>
                  <a:srgbClr val="24A83A"/>
                </a:solidFill>
              </a:rPr>
              <a:t>IsEmptyQ</a:t>
            </a:r>
            <a:r>
              <a:rPr lang="en-US" altLang="zh-TW" sz="2000" dirty="0" smtClean="0"/>
              <a:t>(</a:t>
            </a:r>
            <a:r>
              <a:rPr lang="en-US" altLang="zh-TW" sz="2000" i="1" dirty="0" smtClean="0"/>
              <a:t>queue</a:t>
            </a:r>
            <a:r>
              <a:rPr lang="en-US" altLang="zh-TW" sz="2000" dirty="0" smtClean="0"/>
              <a:t>) ::=</a:t>
            </a:r>
            <a:br>
              <a:rPr lang="en-US" altLang="zh-TW" sz="2000" dirty="0" smtClean="0"/>
            </a:br>
            <a:r>
              <a:rPr lang="en-US" altLang="zh-TW" sz="2000" dirty="0" smtClean="0"/>
              <a:t>             </a:t>
            </a:r>
            <a:r>
              <a:rPr lang="en-US" altLang="zh-TW" sz="2000" b="1" dirty="0" smtClean="0"/>
              <a:t> if</a:t>
            </a:r>
            <a:r>
              <a:rPr lang="en-US" altLang="zh-TW" sz="2000" dirty="0" smtClean="0"/>
              <a:t> (</a:t>
            </a:r>
            <a:r>
              <a:rPr lang="en-US" altLang="zh-TW" sz="2000" i="1" dirty="0" smtClean="0"/>
              <a:t>queue</a:t>
            </a:r>
            <a:r>
              <a:rPr lang="en-US" altLang="zh-TW" sz="2000" dirty="0" smtClean="0"/>
              <a:t> ==</a:t>
            </a:r>
            <a:r>
              <a:rPr lang="en-US" altLang="zh-TW" sz="2000" dirty="0" err="1" smtClean="0"/>
              <a:t>CreateQ</a:t>
            </a:r>
            <a:r>
              <a:rPr lang="en-US" altLang="zh-TW" sz="2000" dirty="0" smtClean="0"/>
              <a:t>(</a:t>
            </a:r>
            <a:r>
              <a:rPr lang="en-US" altLang="zh-TW" sz="2000" i="1" dirty="0" err="1" smtClean="0"/>
              <a:t>maxQueueSize</a:t>
            </a:r>
            <a:r>
              <a:rPr lang="en-US" altLang="zh-TW" sz="2000" dirty="0" smtClean="0"/>
              <a:t>))</a:t>
            </a:r>
            <a:br>
              <a:rPr lang="en-US" altLang="zh-TW" sz="2000" dirty="0" smtClean="0"/>
            </a:br>
            <a:r>
              <a:rPr lang="en-US" altLang="zh-TW" sz="2000" dirty="0" smtClean="0"/>
              <a:t>                     </a:t>
            </a:r>
            <a:r>
              <a:rPr lang="en-US" altLang="zh-TW" sz="2000" b="1" dirty="0" smtClean="0"/>
              <a:t>return </a:t>
            </a:r>
            <a:r>
              <a:rPr lang="en-US" altLang="zh-TW" sz="2000" i="1" dirty="0" smtClean="0"/>
              <a:t>TRUE</a:t>
            </a:r>
            <a:br>
              <a:rPr lang="en-US" altLang="zh-TW" sz="2000" i="1" dirty="0" smtClean="0"/>
            </a:br>
            <a:r>
              <a:rPr lang="en-US" altLang="zh-TW" sz="2000" dirty="0" smtClean="0"/>
              <a:t>              </a:t>
            </a:r>
            <a:r>
              <a:rPr lang="en-US" altLang="zh-TW" sz="2000" b="1" dirty="0" smtClean="0"/>
              <a:t>else return</a:t>
            </a:r>
            <a:r>
              <a:rPr lang="en-US" altLang="zh-TW" sz="2000" dirty="0" smtClean="0"/>
              <a:t> </a:t>
            </a:r>
            <a:r>
              <a:rPr lang="en-US" altLang="zh-TW" sz="2000" i="1" dirty="0" smtClean="0"/>
              <a:t>FALSE</a:t>
            </a:r>
            <a:br>
              <a:rPr lang="en-US" altLang="zh-TW" sz="2000" i="1" dirty="0" smtClean="0"/>
            </a:br>
            <a:r>
              <a:rPr lang="en-US" altLang="zh-TW" sz="2000" i="1" dirty="0" smtClean="0"/>
              <a:t>     </a:t>
            </a:r>
            <a:r>
              <a:rPr lang="en-US" altLang="zh-TW" sz="2000" b="1" i="1" dirty="0" smtClean="0">
                <a:solidFill>
                  <a:srgbClr val="24A83A"/>
                </a:solidFill>
              </a:rPr>
              <a:t>Element</a:t>
            </a:r>
            <a:r>
              <a:rPr lang="en-US" altLang="zh-TW" sz="2000" dirty="0" smtClean="0"/>
              <a:t> </a:t>
            </a:r>
            <a:r>
              <a:rPr lang="en-US" altLang="zh-TW" sz="2000" b="1" dirty="0" err="1" smtClean="0">
                <a:solidFill>
                  <a:srgbClr val="24A83A"/>
                </a:solidFill>
              </a:rPr>
              <a:t>DeleteQ</a:t>
            </a:r>
            <a:r>
              <a:rPr lang="en-US" altLang="zh-TW" sz="2000" dirty="0" smtClean="0"/>
              <a:t>(</a:t>
            </a:r>
            <a:r>
              <a:rPr lang="en-US" altLang="zh-TW" sz="2000" i="1" dirty="0" smtClean="0"/>
              <a:t>queue</a:t>
            </a:r>
            <a:r>
              <a:rPr lang="en-US" altLang="zh-TW" sz="2000" dirty="0" smtClean="0"/>
              <a:t>) ::=</a:t>
            </a:r>
            <a:br>
              <a:rPr lang="en-US" altLang="zh-TW" sz="2000" dirty="0" smtClean="0"/>
            </a:br>
            <a:r>
              <a:rPr lang="en-US" altLang="zh-TW" sz="2000" dirty="0" smtClean="0"/>
              <a:t>              </a:t>
            </a:r>
            <a:r>
              <a:rPr lang="en-US" altLang="zh-TW" sz="2000" b="1" dirty="0" smtClean="0"/>
              <a:t>if </a:t>
            </a:r>
            <a:r>
              <a:rPr lang="en-US" altLang="zh-TW" sz="2000" dirty="0" smtClean="0"/>
              <a:t>(</a:t>
            </a:r>
            <a:r>
              <a:rPr lang="en-US" altLang="zh-TW" sz="2000" dirty="0" err="1" smtClean="0"/>
              <a:t>IsEmptyQ</a:t>
            </a:r>
            <a:r>
              <a:rPr lang="en-US" altLang="zh-TW" sz="2000" dirty="0" smtClean="0"/>
              <a:t>(</a:t>
            </a:r>
            <a:r>
              <a:rPr lang="en-US" altLang="zh-TW" sz="2000" i="1" dirty="0" smtClean="0"/>
              <a:t>queue</a:t>
            </a:r>
            <a:r>
              <a:rPr lang="en-US" altLang="zh-TW" sz="2000" dirty="0" smtClean="0"/>
              <a:t>)) </a:t>
            </a:r>
            <a:r>
              <a:rPr lang="en-US" altLang="zh-TW" sz="2000" b="1" dirty="0" smtClean="0"/>
              <a:t>return</a:t>
            </a:r>
            <a:br>
              <a:rPr lang="en-US" altLang="zh-TW" sz="2000" b="1" dirty="0" smtClean="0"/>
            </a:br>
            <a:r>
              <a:rPr lang="en-US" altLang="zh-TW" sz="2000" b="1" dirty="0" smtClean="0"/>
              <a:t>              else</a:t>
            </a:r>
            <a:r>
              <a:rPr lang="en-US" altLang="zh-TW" sz="2000" dirty="0" smtClean="0"/>
              <a:t> remove and return the </a:t>
            </a:r>
            <a:r>
              <a:rPr lang="en-US" altLang="zh-TW" sz="2000" i="1" dirty="0" smtClean="0"/>
              <a:t>item</a:t>
            </a:r>
            <a:r>
              <a:rPr lang="en-US" altLang="zh-TW" sz="2000" dirty="0" smtClean="0"/>
              <a:t> at front of queue.</a:t>
            </a:r>
            <a:br>
              <a:rPr lang="en-US" altLang="zh-TW" sz="2000" dirty="0" smtClean="0"/>
            </a:br>
            <a:r>
              <a:rPr lang="en-US" altLang="zh-TW" sz="2400" b="1" dirty="0" smtClean="0"/>
              <a:t>end</a:t>
            </a:r>
            <a:r>
              <a:rPr lang="en-US" altLang="zh-TW" sz="2400" dirty="0" smtClean="0"/>
              <a:t> </a:t>
            </a:r>
            <a:r>
              <a:rPr lang="en-US" altLang="zh-TW" sz="2400" i="1" dirty="0" smtClean="0"/>
              <a:t>Queue</a:t>
            </a:r>
            <a:endParaRPr lang="en-US" altLang="zh-TW" sz="2400" dirty="0" smtClean="0"/>
          </a:p>
        </p:txBody>
      </p:sp>
      <p:sp>
        <p:nvSpPr>
          <p:cNvPr id="17412" name="Text Box 3"/>
          <p:cNvSpPr txBox="1">
            <a:spLocks noChangeArrowheads="1"/>
          </p:cNvSpPr>
          <p:nvPr/>
        </p:nvSpPr>
        <p:spPr bwMode="auto">
          <a:xfrm>
            <a:off x="3263900" y="549275"/>
            <a:ext cx="2781300" cy="708025"/>
          </a:xfrm>
          <a:prstGeom prst="rect">
            <a:avLst/>
          </a:prstGeom>
          <a:noFill/>
          <a:ln w="9525">
            <a:noFill/>
            <a:miter lim="800000"/>
            <a:headEnd/>
            <a:tailEnd/>
          </a:ln>
        </p:spPr>
        <p:txBody>
          <a:bodyPr wrap="none">
            <a:spAutoFit/>
          </a:bodyPr>
          <a:lstStyle/>
          <a:p>
            <a:pPr algn="ctr" eaLnBrk="1" hangingPunct="1"/>
            <a:r>
              <a:rPr kumimoji="1" lang="en-US" altLang="zh-TW" sz="4000" b="1" u="sng">
                <a:solidFill>
                  <a:schemeClr val="bg2"/>
                </a:solidFill>
              </a:rPr>
              <a:t>ADT </a:t>
            </a:r>
            <a:r>
              <a:rPr kumimoji="1" lang="en-US" altLang="zh-TW" sz="4000" b="1" i="1" u="sng">
                <a:solidFill>
                  <a:schemeClr val="bg2"/>
                </a:solidFill>
              </a:rPr>
              <a:t>Queue</a:t>
            </a:r>
            <a:endParaRPr kumimoji="1" lang="en-US" altLang="zh-TW" sz="4000" b="1" u="sng">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矩形 5"/>
          <p:cNvSpPr>
            <a:spLocks noChangeArrowheads="1"/>
          </p:cNvSpPr>
          <p:nvPr/>
        </p:nvSpPr>
        <p:spPr bwMode="auto">
          <a:xfrm>
            <a:off x="1698170" y="2019300"/>
            <a:ext cx="6988629" cy="2480129"/>
          </a:xfrm>
          <a:prstGeom prst="rect">
            <a:avLst/>
          </a:prstGeom>
          <a:solidFill>
            <a:schemeClr val="tx1">
              <a:lumMod val="85000"/>
            </a:schemeClr>
          </a:solidFill>
          <a:ln w="9525" algn="ctr">
            <a:solidFill>
              <a:srgbClr val="FF0000"/>
            </a:solidFill>
            <a:miter lim="800000"/>
            <a:headEnd/>
            <a:tailEnd/>
          </a:ln>
        </p:spPr>
        <p:txBody>
          <a:bodyPr wrap="none"/>
          <a:lstStyle/>
          <a:p>
            <a:pPr>
              <a:defRPr/>
            </a:pPr>
            <a:endParaRPr lang="zh-TW" altLang="en-US"/>
          </a:p>
        </p:txBody>
      </p:sp>
      <p:sp>
        <p:nvSpPr>
          <p:cNvPr id="18435" name="投影片編號版面配置區 4"/>
          <p:cNvSpPr>
            <a:spLocks noGrp="1"/>
          </p:cNvSpPr>
          <p:nvPr>
            <p:ph type="sldNum" sz="quarter" idx="12"/>
          </p:nvPr>
        </p:nvSpPr>
        <p:spPr>
          <a:noFill/>
        </p:spPr>
        <p:txBody>
          <a:bodyPr/>
          <a:lstStyle/>
          <a:p>
            <a:fld id="{672ECAC0-F062-45D7-864A-E04043CFF71D}" type="slidenum">
              <a:rPr lang="zh-TW" altLang="en-US" smtClean="0"/>
              <a:pPr/>
              <a:t>17</a:t>
            </a:fld>
            <a:endParaRPr lang="en-US" altLang="zh-TW" smtClean="0"/>
          </a:p>
        </p:txBody>
      </p:sp>
      <p:sp>
        <p:nvSpPr>
          <p:cNvPr id="18436" name="Rectangle 2050"/>
          <p:cNvSpPr>
            <a:spLocks noGrp="1" noChangeArrowheads="1"/>
          </p:cNvSpPr>
          <p:nvPr>
            <p:ph type="title"/>
          </p:nvPr>
        </p:nvSpPr>
        <p:spPr>
          <a:xfrm>
            <a:off x="772205" y="1557564"/>
            <a:ext cx="8062912" cy="4895850"/>
          </a:xfrm>
        </p:spPr>
        <p:txBody>
          <a:bodyPr anchor="t"/>
          <a:lstStyle/>
          <a:p>
            <a:pPr eaLnBrk="1" hangingPunct="1">
              <a:spcBef>
                <a:spcPts val="1800"/>
              </a:spcBef>
            </a:pPr>
            <a:r>
              <a:rPr lang="en-US" altLang="zh-TW" sz="2400" b="1" i="1" dirty="0" smtClean="0">
                <a:solidFill>
                  <a:srgbClr val="197328"/>
                </a:solidFill>
              </a:rPr>
              <a:t>Queue</a:t>
            </a:r>
            <a:r>
              <a:rPr lang="en-US" altLang="zh-TW" sz="2400" dirty="0" smtClean="0"/>
              <a:t> </a:t>
            </a:r>
            <a:r>
              <a:rPr lang="en-US" altLang="zh-TW" sz="2400" b="1" dirty="0" err="1" smtClean="0">
                <a:solidFill>
                  <a:srgbClr val="197328"/>
                </a:solidFill>
              </a:rPr>
              <a:t>CreateQ</a:t>
            </a:r>
            <a:r>
              <a:rPr lang="en-US" altLang="zh-TW" sz="2400" dirty="0" smtClean="0"/>
              <a:t>(</a:t>
            </a:r>
            <a:r>
              <a:rPr lang="en-US" altLang="zh-TW" sz="2400" i="1" dirty="0" err="1" smtClean="0"/>
              <a:t>maxQueueSize</a:t>
            </a:r>
            <a:r>
              <a:rPr lang="en-US" altLang="zh-TW" sz="2400" dirty="0" smtClean="0"/>
              <a:t>) ::=</a:t>
            </a:r>
            <a:br>
              <a:rPr lang="en-US" altLang="zh-TW" sz="2400" dirty="0" smtClean="0"/>
            </a:br>
            <a:r>
              <a:rPr lang="en-US" altLang="zh-TW" sz="2400" dirty="0" smtClean="0"/>
              <a:t> 	</a:t>
            </a:r>
            <a:r>
              <a:rPr lang="en-US" altLang="zh-TW" sz="2000" dirty="0" smtClean="0"/>
              <a:t># define MAX_QUEUE_SIZE 100       /* Maximum queue size */</a:t>
            </a:r>
            <a:br>
              <a:rPr lang="en-US" altLang="zh-TW" sz="2000" dirty="0" smtClean="0"/>
            </a:br>
            <a:r>
              <a:rPr lang="en-US" altLang="zh-TW" sz="2000" dirty="0" smtClean="0"/>
              <a:t>	</a:t>
            </a:r>
            <a:r>
              <a:rPr lang="en-US" altLang="zh-TW" sz="2000" dirty="0" err="1" smtClean="0"/>
              <a:t>typedef</a:t>
            </a:r>
            <a:r>
              <a:rPr lang="en-US" altLang="zh-TW" sz="2000" dirty="0" smtClean="0"/>
              <a:t> </a:t>
            </a:r>
            <a:r>
              <a:rPr lang="en-US" altLang="zh-TW" sz="2000" dirty="0" err="1" smtClean="0"/>
              <a:t>struct</a:t>
            </a:r>
            <a:r>
              <a:rPr lang="en-US" altLang="zh-TW" sz="2000" dirty="0" smtClean="0"/>
              <a:t> {</a:t>
            </a:r>
            <a:br>
              <a:rPr lang="en-US" altLang="zh-TW" sz="2000" dirty="0" smtClean="0"/>
            </a:br>
            <a:r>
              <a:rPr lang="en-US" altLang="zh-TW" sz="2000" dirty="0" smtClean="0"/>
              <a:t>            		</a:t>
            </a:r>
            <a:r>
              <a:rPr lang="en-US" altLang="zh-TW" sz="2000" dirty="0" err="1" smtClean="0"/>
              <a:t>int</a:t>
            </a:r>
            <a:r>
              <a:rPr lang="en-US" altLang="zh-TW" sz="2000" dirty="0" smtClean="0"/>
              <a:t> key;</a:t>
            </a:r>
            <a:br>
              <a:rPr lang="en-US" altLang="zh-TW" sz="2000" dirty="0" smtClean="0"/>
            </a:br>
            <a:r>
              <a:rPr lang="en-US" altLang="zh-TW" sz="2000" dirty="0" smtClean="0"/>
              <a:t>             		/* other fields */</a:t>
            </a:r>
            <a:br>
              <a:rPr lang="en-US" altLang="zh-TW" sz="2000" dirty="0" smtClean="0"/>
            </a:br>
            <a:r>
              <a:rPr lang="en-US" altLang="zh-TW" sz="2000" dirty="0" smtClean="0"/>
              <a:t>             		} element;</a:t>
            </a:r>
            <a:br>
              <a:rPr lang="en-US" altLang="zh-TW" sz="2000" dirty="0" smtClean="0"/>
            </a:br>
            <a:r>
              <a:rPr lang="en-US" altLang="zh-TW" sz="2000" dirty="0" smtClean="0"/>
              <a:t>	element queue[MAX_QUEUE_SIZE];</a:t>
            </a:r>
            <a:br>
              <a:rPr lang="en-US" altLang="zh-TW" sz="2000" dirty="0" smtClean="0"/>
            </a:br>
            <a:r>
              <a:rPr lang="en-US" altLang="zh-TW" sz="2000" dirty="0" smtClean="0"/>
              <a:t>	</a:t>
            </a:r>
            <a:r>
              <a:rPr lang="en-US" altLang="zh-TW" sz="2000" dirty="0" err="1" smtClean="0"/>
              <a:t>int</a:t>
            </a:r>
            <a:r>
              <a:rPr lang="en-US" altLang="zh-TW" sz="2000" dirty="0" smtClean="0"/>
              <a:t> rear = -1;</a:t>
            </a:r>
            <a:br>
              <a:rPr lang="en-US" altLang="zh-TW" sz="2000" dirty="0" smtClean="0"/>
            </a:br>
            <a:r>
              <a:rPr lang="en-US" altLang="zh-TW" sz="2000" dirty="0" smtClean="0"/>
              <a:t>	</a:t>
            </a:r>
            <a:r>
              <a:rPr lang="en-US" altLang="zh-TW" sz="2000" dirty="0" err="1" smtClean="0"/>
              <a:t>int</a:t>
            </a:r>
            <a:r>
              <a:rPr lang="en-US" altLang="zh-TW" sz="2000" dirty="0" smtClean="0"/>
              <a:t> front = -1;</a:t>
            </a:r>
            <a:br>
              <a:rPr lang="en-US" altLang="zh-TW" sz="2000" dirty="0" smtClean="0"/>
            </a:br>
            <a:r>
              <a:rPr lang="en-US" altLang="zh-TW" sz="2400" dirty="0" smtClean="0"/>
              <a:t/>
            </a:r>
            <a:br>
              <a:rPr lang="en-US" altLang="zh-TW" sz="2400" dirty="0" smtClean="0"/>
            </a:br>
            <a:r>
              <a:rPr lang="en-US" altLang="zh-TW" sz="2400" b="1" i="1" dirty="0" smtClean="0">
                <a:solidFill>
                  <a:srgbClr val="197328"/>
                </a:solidFill>
              </a:rPr>
              <a:t>Boolean</a:t>
            </a:r>
            <a:r>
              <a:rPr lang="en-US" altLang="zh-TW" sz="2400" dirty="0" smtClean="0"/>
              <a:t> </a:t>
            </a:r>
            <a:r>
              <a:rPr lang="en-US" altLang="zh-TW" sz="2400" b="1" dirty="0" err="1" smtClean="0">
                <a:solidFill>
                  <a:srgbClr val="197328"/>
                </a:solidFill>
              </a:rPr>
              <a:t>IsEmpty</a:t>
            </a:r>
            <a:r>
              <a:rPr lang="en-US" altLang="zh-TW" sz="2400" dirty="0" smtClean="0"/>
              <a:t>(</a:t>
            </a:r>
            <a:r>
              <a:rPr lang="en-US" altLang="zh-TW" sz="2400" i="1" dirty="0" smtClean="0"/>
              <a:t>queue</a:t>
            </a:r>
            <a:r>
              <a:rPr lang="en-US" altLang="zh-TW" sz="2400" dirty="0" smtClean="0"/>
              <a:t>) ::= front == rear</a:t>
            </a:r>
            <a:br>
              <a:rPr lang="en-US" altLang="zh-TW" sz="2400" dirty="0" smtClean="0"/>
            </a:br>
            <a:r>
              <a:rPr lang="en-US" altLang="zh-TW" sz="2400" dirty="0" smtClean="0"/>
              <a:t/>
            </a:r>
            <a:br>
              <a:rPr lang="en-US" altLang="zh-TW" sz="2400" dirty="0" smtClean="0"/>
            </a:br>
            <a:r>
              <a:rPr lang="en-US" altLang="zh-TW" sz="2400" b="1" i="1" dirty="0" smtClean="0">
                <a:solidFill>
                  <a:srgbClr val="197328"/>
                </a:solidFill>
              </a:rPr>
              <a:t>Boolean</a:t>
            </a:r>
            <a:r>
              <a:rPr lang="en-US" altLang="zh-TW" sz="2400" dirty="0" smtClean="0"/>
              <a:t> </a:t>
            </a:r>
            <a:r>
              <a:rPr lang="en-US" altLang="zh-TW" sz="2400" b="1" dirty="0" err="1" smtClean="0">
                <a:solidFill>
                  <a:srgbClr val="197328"/>
                </a:solidFill>
              </a:rPr>
              <a:t>IsFullQ</a:t>
            </a:r>
            <a:r>
              <a:rPr lang="en-US" altLang="zh-TW" sz="2400" dirty="0" smtClean="0"/>
              <a:t>(</a:t>
            </a:r>
            <a:r>
              <a:rPr lang="en-US" altLang="zh-TW" sz="2400" i="1" dirty="0" smtClean="0"/>
              <a:t>queue</a:t>
            </a:r>
            <a:r>
              <a:rPr lang="en-US" altLang="zh-TW" sz="2400" dirty="0" smtClean="0"/>
              <a:t>) ::= rear == MAX_QUEUE_SIZE - 1</a:t>
            </a:r>
          </a:p>
        </p:txBody>
      </p:sp>
      <p:sp>
        <p:nvSpPr>
          <p:cNvPr id="18437" name="Text Box 2051"/>
          <p:cNvSpPr txBox="1">
            <a:spLocks noChangeArrowheads="1"/>
          </p:cNvSpPr>
          <p:nvPr/>
        </p:nvSpPr>
        <p:spPr bwMode="auto">
          <a:xfrm>
            <a:off x="477838" y="889000"/>
            <a:ext cx="4649030" cy="461665"/>
          </a:xfrm>
          <a:prstGeom prst="rect">
            <a:avLst/>
          </a:prstGeom>
          <a:noFill/>
          <a:ln w="9525">
            <a:noFill/>
            <a:miter lim="800000"/>
            <a:headEnd/>
            <a:tailEnd/>
          </a:ln>
        </p:spPr>
        <p:txBody>
          <a:bodyPr wrap="none">
            <a:spAutoFit/>
          </a:bodyPr>
          <a:lstStyle/>
          <a:p>
            <a:pPr marL="476250" indent="-476250" eaLnBrk="1" hangingPunct="1">
              <a:buFont typeface="Monotype Sorts" pitchFamily="2" charset="2"/>
              <a:buChar char="r"/>
            </a:pPr>
            <a:r>
              <a:rPr kumimoji="1" lang="en-US" altLang="zh-TW" sz="2400" dirty="0">
                <a:solidFill>
                  <a:schemeClr val="bg2"/>
                </a:solidFill>
              </a:rPr>
              <a:t>Implementation </a:t>
            </a:r>
            <a:r>
              <a:rPr kumimoji="1" lang="en-US" altLang="zh-TW" sz="2400" dirty="0" smtClean="0">
                <a:solidFill>
                  <a:schemeClr val="bg2"/>
                </a:solidFill>
              </a:rPr>
              <a:t>I</a:t>
            </a:r>
            <a:r>
              <a:rPr kumimoji="1" lang="zh-TW" altLang="en-US" sz="2400" dirty="0" smtClean="0">
                <a:solidFill>
                  <a:schemeClr val="bg2"/>
                </a:solidFill>
              </a:rPr>
              <a:t>：</a:t>
            </a:r>
            <a:r>
              <a:rPr kumimoji="1" lang="en-US" altLang="zh-TW" sz="2400" dirty="0" smtClean="0">
                <a:solidFill>
                  <a:schemeClr val="bg2"/>
                </a:solidFill>
              </a:rPr>
              <a:t>using </a:t>
            </a:r>
            <a:r>
              <a:rPr kumimoji="1" lang="en-US" altLang="zh-TW" sz="2400" dirty="0">
                <a:solidFill>
                  <a:schemeClr val="bg2"/>
                </a:solidFill>
              </a:rPr>
              <a:t>array</a:t>
            </a:r>
          </a:p>
        </p:txBody>
      </p:sp>
      <p:sp>
        <p:nvSpPr>
          <p:cNvPr id="18438" name="Text Box 3"/>
          <p:cNvSpPr txBox="1">
            <a:spLocks noChangeArrowheads="1"/>
          </p:cNvSpPr>
          <p:nvPr/>
        </p:nvSpPr>
        <p:spPr bwMode="auto">
          <a:xfrm>
            <a:off x="3544888" y="206375"/>
            <a:ext cx="1609725" cy="708025"/>
          </a:xfrm>
          <a:prstGeom prst="rect">
            <a:avLst/>
          </a:prstGeom>
          <a:noFill/>
          <a:ln w="9525">
            <a:noFill/>
            <a:miter lim="800000"/>
            <a:headEnd/>
            <a:tailEnd/>
          </a:ln>
        </p:spPr>
        <p:txBody>
          <a:bodyPr wrap="none">
            <a:spAutoFit/>
          </a:bodyPr>
          <a:lstStyle/>
          <a:p>
            <a:pPr algn="ctr" eaLnBrk="1" hangingPunct="1"/>
            <a:r>
              <a:rPr kumimoji="1" lang="en-US" altLang="zh-TW" sz="4000" b="1" u="sng">
                <a:solidFill>
                  <a:schemeClr val="bg2"/>
                </a:solidFill>
              </a:rPr>
              <a:t>Queue</a:t>
            </a:r>
          </a:p>
        </p:txBody>
      </p:sp>
      <p:sp>
        <p:nvSpPr>
          <p:cNvPr id="7" name="矩形 6"/>
          <p:cNvSpPr/>
          <p:nvPr/>
        </p:nvSpPr>
        <p:spPr bwMode="auto">
          <a:xfrm>
            <a:off x="4484914" y="4804229"/>
            <a:ext cx="1785257" cy="391885"/>
          </a:xfrm>
          <a:prstGeom prst="rect">
            <a:avLst/>
          </a:prstGeom>
          <a:solidFill>
            <a:schemeClr val="tx1">
              <a:lumMod val="50000"/>
              <a:alpha val="25882"/>
            </a:schemeClr>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32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矩形 7"/>
          <p:cNvSpPr/>
          <p:nvPr/>
        </p:nvSpPr>
        <p:spPr bwMode="auto">
          <a:xfrm>
            <a:off x="4354286" y="5558972"/>
            <a:ext cx="4267200" cy="391885"/>
          </a:xfrm>
          <a:prstGeom prst="rect">
            <a:avLst/>
          </a:prstGeom>
          <a:solidFill>
            <a:schemeClr val="tx1">
              <a:lumMod val="50000"/>
              <a:alpha val="25882"/>
            </a:schemeClr>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3200" b="0" i="0" u="none" strike="noStrike" cap="none" normalizeH="0" baseline="0" smtClean="0">
              <a:ln>
                <a:noFill/>
              </a:ln>
              <a:solidFill>
                <a:schemeClr val="tx1"/>
              </a:solidFill>
              <a:effectLst/>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4"/>
          <p:cNvSpPr>
            <a:spLocks noChangeArrowheads="1"/>
          </p:cNvSpPr>
          <p:nvPr/>
        </p:nvSpPr>
        <p:spPr bwMode="auto">
          <a:xfrm>
            <a:off x="742950" y="1390650"/>
            <a:ext cx="7600950" cy="2305050"/>
          </a:xfrm>
          <a:prstGeom prst="rect">
            <a:avLst/>
          </a:prstGeom>
          <a:solidFill>
            <a:schemeClr val="tx1">
              <a:lumMod val="85000"/>
            </a:schemeClr>
          </a:solidFill>
          <a:ln w="9525" algn="ctr">
            <a:solidFill>
              <a:srgbClr val="FF0000"/>
            </a:solidFill>
            <a:miter lim="800000"/>
            <a:headEnd/>
            <a:tailEnd/>
          </a:ln>
        </p:spPr>
        <p:txBody>
          <a:bodyPr wrap="none"/>
          <a:lstStyle/>
          <a:p>
            <a:pPr>
              <a:defRPr/>
            </a:pPr>
            <a:endParaRPr lang="zh-TW" altLang="en-US"/>
          </a:p>
        </p:txBody>
      </p:sp>
      <p:sp>
        <p:nvSpPr>
          <p:cNvPr id="19459" name="投影片編號版面配置區 4"/>
          <p:cNvSpPr>
            <a:spLocks noGrp="1"/>
          </p:cNvSpPr>
          <p:nvPr>
            <p:ph type="sldNum" sz="quarter" idx="12"/>
          </p:nvPr>
        </p:nvSpPr>
        <p:spPr>
          <a:noFill/>
        </p:spPr>
        <p:txBody>
          <a:bodyPr/>
          <a:lstStyle/>
          <a:p>
            <a:fld id="{6C972951-DD5A-4E48-A68E-AE8466CF5F39}" type="slidenum">
              <a:rPr lang="zh-TW" altLang="en-US" smtClean="0"/>
              <a:pPr/>
              <a:t>18</a:t>
            </a:fld>
            <a:endParaRPr lang="en-US" altLang="zh-TW" smtClean="0"/>
          </a:p>
        </p:txBody>
      </p:sp>
      <p:sp>
        <p:nvSpPr>
          <p:cNvPr id="19460" name="Rectangle 1026"/>
          <p:cNvSpPr>
            <a:spLocks noGrp="1" noChangeArrowheads="1"/>
          </p:cNvSpPr>
          <p:nvPr>
            <p:ph type="title"/>
          </p:nvPr>
        </p:nvSpPr>
        <p:spPr>
          <a:xfrm>
            <a:off x="739775" y="1447800"/>
            <a:ext cx="8229600" cy="4038600"/>
          </a:xfrm>
        </p:spPr>
        <p:txBody>
          <a:bodyPr/>
          <a:lstStyle/>
          <a:p>
            <a:pPr eaLnBrk="1" hangingPunct="1"/>
            <a:r>
              <a:rPr lang="en-US" altLang="zh-TW" sz="2400" dirty="0" smtClean="0">
                <a:solidFill>
                  <a:srgbClr val="197328"/>
                </a:solidFill>
              </a:rPr>
              <a:t>void </a:t>
            </a:r>
            <a:r>
              <a:rPr lang="en-US" altLang="zh-TW" sz="2400" dirty="0" err="1" smtClean="0">
                <a:solidFill>
                  <a:srgbClr val="197328"/>
                </a:solidFill>
              </a:rPr>
              <a:t>addq</a:t>
            </a:r>
            <a:r>
              <a:rPr lang="en-US" altLang="zh-TW" sz="2400" dirty="0" smtClean="0"/>
              <a:t>(element item){</a:t>
            </a:r>
            <a:br>
              <a:rPr lang="en-US" altLang="zh-TW" sz="2400" dirty="0" smtClean="0"/>
            </a:br>
            <a:r>
              <a:rPr lang="en-US" altLang="zh-TW" sz="2000" dirty="0" smtClean="0"/>
              <a:t>/* add an item to the queue */</a:t>
            </a:r>
            <a:r>
              <a:rPr lang="en-US" altLang="zh-TW" sz="2400" dirty="0" smtClean="0"/>
              <a:t/>
            </a:r>
            <a:br>
              <a:rPr lang="en-US" altLang="zh-TW" sz="2400" dirty="0" smtClean="0"/>
            </a:br>
            <a:r>
              <a:rPr lang="en-US" altLang="zh-TW" sz="2400" dirty="0" smtClean="0"/>
              <a:t>      if (rear == MAX_QUEUE_SIZE - 1) </a:t>
            </a:r>
            <a:br>
              <a:rPr lang="en-US" altLang="zh-TW" sz="2400" dirty="0" smtClean="0"/>
            </a:br>
            <a:r>
              <a:rPr lang="en-US" altLang="zh-TW" sz="2400" dirty="0" smtClean="0"/>
              <a:t>          </a:t>
            </a:r>
            <a:r>
              <a:rPr lang="en-US" altLang="zh-TW" sz="2400" dirty="0" err="1" smtClean="0"/>
              <a:t>queueFull</a:t>
            </a:r>
            <a:r>
              <a:rPr lang="en-US" altLang="zh-TW" sz="2400" dirty="0" smtClean="0"/>
              <a:t>();        </a:t>
            </a:r>
            <a:r>
              <a:rPr lang="en-US" altLang="zh-TW" sz="2000" dirty="0" smtClean="0">
                <a:solidFill>
                  <a:srgbClr val="CC3300"/>
                </a:solidFill>
              </a:rPr>
              <a:t>/* the queue is overflow */</a:t>
            </a:r>
            <a:r>
              <a:rPr lang="en-US" altLang="zh-TW" sz="2000" dirty="0" smtClean="0"/>
              <a:t> </a:t>
            </a:r>
            <a:r>
              <a:rPr lang="en-US" altLang="zh-TW" sz="2400" dirty="0" smtClean="0"/>
              <a:t/>
            </a:r>
            <a:br>
              <a:rPr lang="en-US" altLang="zh-TW" sz="2400" dirty="0" smtClean="0"/>
            </a:br>
            <a:r>
              <a:rPr lang="en-US" altLang="zh-TW" sz="2400" dirty="0" smtClean="0"/>
              <a:t>      queue[++rear] = item;</a:t>
            </a:r>
            <a:br>
              <a:rPr lang="en-US" altLang="zh-TW" sz="2400" dirty="0" smtClean="0"/>
            </a:br>
            <a:r>
              <a:rPr lang="en-US" altLang="zh-TW" sz="2400" dirty="0" smtClean="0"/>
              <a:t>}</a:t>
            </a:r>
            <a:br>
              <a:rPr lang="en-US" altLang="zh-TW" sz="2400" dirty="0" smtClean="0"/>
            </a:br>
            <a:r>
              <a:rPr lang="en-US" altLang="zh-TW" sz="2400" dirty="0" smtClean="0"/>
              <a:t/>
            </a:r>
            <a:br>
              <a:rPr lang="en-US" altLang="zh-TW" sz="2400" dirty="0" smtClean="0"/>
            </a:br>
            <a:r>
              <a:rPr lang="en-US" altLang="zh-TW" sz="2400" dirty="0" smtClean="0"/>
              <a:t>Invoking function : </a:t>
            </a:r>
            <a:r>
              <a:rPr lang="en-US" altLang="zh-TW" sz="2400" i="1" dirty="0" err="1" smtClean="0"/>
              <a:t>addq</a:t>
            </a:r>
            <a:r>
              <a:rPr lang="en-US" altLang="zh-TW" sz="2400" dirty="0" smtClean="0"/>
              <a:t>(</a:t>
            </a:r>
            <a:r>
              <a:rPr lang="en-US" altLang="zh-TW" sz="2400" i="1" dirty="0" smtClean="0"/>
              <a:t>item</a:t>
            </a:r>
            <a:r>
              <a:rPr lang="en-US" altLang="zh-TW" sz="2400" dirty="0" smtClean="0"/>
              <a:t>);</a:t>
            </a:r>
            <a:r>
              <a:rPr lang="en-US" altLang="zh-TW" sz="2400" i="1" dirty="0" smtClean="0"/>
              <a:t/>
            </a:r>
            <a:br>
              <a:rPr lang="en-US" altLang="zh-TW" sz="2400" i="1" dirty="0" smtClean="0"/>
            </a:br>
            <a:r>
              <a:rPr lang="en-US" altLang="zh-TW" sz="2400" i="1" dirty="0" smtClean="0"/>
              <a:t/>
            </a:r>
            <a:br>
              <a:rPr lang="en-US" altLang="zh-TW" sz="2400" i="1" dirty="0" smtClean="0"/>
            </a:br>
            <a:r>
              <a:rPr lang="en-US" altLang="zh-TW" sz="2400" dirty="0" smtClean="0">
                <a:solidFill>
                  <a:srgbClr val="CC3300"/>
                </a:solidFill>
              </a:rPr>
              <a:t>problem</a:t>
            </a:r>
            <a:r>
              <a:rPr lang="en-US" altLang="zh-TW" sz="2400" dirty="0" smtClean="0"/>
              <a:t>: there may be available space when </a:t>
            </a:r>
            <a:r>
              <a:rPr lang="en-US" altLang="zh-TW" sz="2400" dirty="0" err="1" smtClean="0"/>
              <a:t>IsFullQ</a:t>
            </a:r>
            <a:r>
              <a:rPr lang="en-US" altLang="zh-TW" sz="2400" dirty="0" smtClean="0"/>
              <a:t> is true</a:t>
            </a:r>
            <a:br>
              <a:rPr lang="en-US" altLang="zh-TW" sz="2400" dirty="0" smtClean="0"/>
            </a:br>
            <a:r>
              <a:rPr lang="en-US" altLang="zh-TW" sz="2400" dirty="0" smtClean="0"/>
              <a:t>               i.e. </a:t>
            </a:r>
            <a:r>
              <a:rPr lang="en-US" altLang="zh-TW" sz="2400" dirty="0" smtClean="0">
                <a:solidFill>
                  <a:srgbClr val="FF0000"/>
                </a:solidFill>
              </a:rPr>
              <a:t>movement is required</a:t>
            </a:r>
            <a:r>
              <a:rPr lang="en-US" altLang="zh-TW" sz="2400" dirty="0" smtClean="0"/>
              <a:t>.</a:t>
            </a:r>
          </a:p>
        </p:txBody>
      </p:sp>
      <p:sp>
        <p:nvSpPr>
          <p:cNvPr id="19461" name="Text Box 1027"/>
          <p:cNvSpPr txBox="1">
            <a:spLocks noChangeArrowheads="1"/>
          </p:cNvSpPr>
          <p:nvPr/>
        </p:nvSpPr>
        <p:spPr bwMode="auto">
          <a:xfrm>
            <a:off x="817563" y="436563"/>
            <a:ext cx="720090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Add an Item to a Queue </a:t>
            </a:r>
            <a:r>
              <a:rPr kumimoji="1" lang="en-US" altLang="zh-TW" sz="2000" b="1" u="sng">
                <a:solidFill>
                  <a:schemeClr val="bg2"/>
                </a:solidFill>
              </a:rPr>
              <a:t>(Prog. 3.5)</a:t>
            </a:r>
            <a:endParaRPr kumimoji="1" lang="en-US" altLang="zh-TW" sz="4000" b="1" u="sng">
              <a:solidFill>
                <a:schemeClr val="bg2"/>
              </a:solidFill>
            </a:endParaRPr>
          </a:p>
        </p:txBody>
      </p:sp>
      <p:sp>
        <p:nvSpPr>
          <p:cNvPr id="19462" name="矩形 5"/>
          <p:cNvSpPr>
            <a:spLocks noChangeArrowheads="1"/>
          </p:cNvSpPr>
          <p:nvPr/>
        </p:nvSpPr>
        <p:spPr bwMode="auto">
          <a:xfrm>
            <a:off x="3186051" y="3957638"/>
            <a:ext cx="1730375" cy="439737"/>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矩形 5"/>
          <p:cNvSpPr>
            <a:spLocks noChangeArrowheads="1"/>
          </p:cNvSpPr>
          <p:nvPr/>
        </p:nvSpPr>
        <p:spPr bwMode="auto">
          <a:xfrm>
            <a:off x="742950" y="1733811"/>
            <a:ext cx="8153400" cy="2265713"/>
          </a:xfrm>
          <a:prstGeom prst="rect">
            <a:avLst/>
          </a:prstGeom>
          <a:solidFill>
            <a:schemeClr val="tx1">
              <a:lumMod val="85000"/>
            </a:schemeClr>
          </a:solidFill>
          <a:ln w="9525" algn="ctr">
            <a:solidFill>
              <a:srgbClr val="FF0000"/>
            </a:solidFill>
            <a:miter lim="800000"/>
            <a:headEnd/>
            <a:tailEnd/>
          </a:ln>
        </p:spPr>
        <p:txBody>
          <a:bodyPr wrap="none"/>
          <a:lstStyle/>
          <a:p>
            <a:pPr>
              <a:defRPr/>
            </a:pPr>
            <a:endParaRPr lang="zh-TW" altLang="en-US"/>
          </a:p>
        </p:txBody>
      </p:sp>
      <p:sp>
        <p:nvSpPr>
          <p:cNvPr id="20483" name="投影片編號版面配置區 4"/>
          <p:cNvSpPr>
            <a:spLocks noGrp="1"/>
          </p:cNvSpPr>
          <p:nvPr>
            <p:ph type="sldNum" sz="quarter" idx="12"/>
          </p:nvPr>
        </p:nvSpPr>
        <p:spPr>
          <a:noFill/>
        </p:spPr>
        <p:txBody>
          <a:bodyPr/>
          <a:lstStyle/>
          <a:p>
            <a:fld id="{295CEB3B-C1E1-43FB-8BE8-998253D68A37}" type="slidenum">
              <a:rPr lang="zh-TW" altLang="en-US" smtClean="0"/>
              <a:pPr/>
              <a:t>19</a:t>
            </a:fld>
            <a:endParaRPr lang="en-US" altLang="zh-TW" smtClean="0"/>
          </a:p>
        </p:txBody>
      </p:sp>
      <p:sp>
        <p:nvSpPr>
          <p:cNvPr id="20484" name="Rectangle 2"/>
          <p:cNvSpPr>
            <a:spLocks noGrp="1" noChangeArrowheads="1"/>
          </p:cNvSpPr>
          <p:nvPr>
            <p:ph type="title"/>
          </p:nvPr>
        </p:nvSpPr>
        <p:spPr>
          <a:xfrm>
            <a:off x="912813" y="1603183"/>
            <a:ext cx="7926387" cy="3082141"/>
          </a:xfrm>
        </p:spPr>
        <p:txBody>
          <a:bodyPr/>
          <a:lstStyle/>
          <a:p>
            <a:pPr eaLnBrk="1" hangingPunct="1"/>
            <a:r>
              <a:rPr lang="en-US" altLang="zh-TW" sz="2400" dirty="0" smtClean="0">
                <a:solidFill>
                  <a:srgbClr val="197328"/>
                </a:solidFill>
              </a:rPr>
              <a:t>element </a:t>
            </a:r>
            <a:r>
              <a:rPr lang="en-US" altLang="zh-TW" sz="2400" dirty="0" err="1" smtClean="0">
                <a:solidFill>
                  <a:srgbClr val="197328"/>
                </a:solidFill>
              </a:rPr>
              <a:t>deleteq</a:t>
            </a:r>
            <a:r>
              <a:rPr lang="en-US" altLang="zh-TW" sz="2400" dirty="0" smtClean="0"/>
              <a:t>( ){</a:t>
            </a:r>
            <a:br>
              <a:rPr lang="en-US" altLang="zh-TW" sz="2400" dirty="0" smtClean="0"/>
            </a:br>
            <a:r>
              <a:rPr lang="en-US" altLang="zh-TW" sz="2000" dirty="0" smtClean="0"/>
              <a:t>/* remove element at the front of the queue */</a:t>
            </a:r>
            <a:r>
              <a:rPr lang="en-US" altLang="zh-TW" sz="2400" dirty="0" smtClean="0"/>
              <a:t/>
            </a:r>
            <a:br>
              <a:rPr lang="en-US" altLang="zh-TW" sz="2400" dirty="0" smtClean="0"/>
            </a:br>
            <a:r>
              <a:rPr lang="en-US" altLang="zh-TW" sz="2400" dirty="0" smtClean="0"/>
              <a:t>       if ( front == rear)                  </a:t>
            </a:r>
            <a:r>
              <a:rPr lang="en-US" altLang="zh-TW" sz="2000" dirty="0" smtClean="0">
                <a:solidFill>
                  <a:srgbClr val="CC3300"/>
                </a:solidFill>
              </a:rPr>
              <a:t>/* the queue is underflow */</a:t>
            </a:r>
            <a:r>
              <a:rPr lang="en-US" altLang="zh-TW" sz="2000" dirty="0" smtClean="0"/>
              <a:t> </a:t>
            </a:r>
            <a:r>
              <a:rPr lang="en-US" altLang="zh-TW" sz="2400" dirty="0" smtClean="0"/>
              <a:t/>
            </a:r>
            <a:br>
              <a:rPr lang="en-US" altLang="zh-TW" sz="2400" dirty="0" smtClean="0"/>
            </a:br>
            <a:r>
              <a:rPr lang="en-US" altLang="zh-TW" sz="2400" dirty="0" smtClean="0"/>
              <a:t>            return </a:t>
            </a:r>
            <a:r>
              <a:rPr lang="en-US" altLang="zh-TW" sz="2400" dirty="0" err="1" smtClean="0"/>
              <a:t>queueEmpty</a:t>
            </a:r>
            <a:r>
              <a:rPr lang="en-US" altLang="zh-TW" sz="2400" dirty="0" smtClean="0"/>
              <a:t>();     </a:t>
            </a:r>
            <a:r>
              <a:rPr lang="en-US" altLang="zh-TW" sz="2000" dirty="0" smtClean="0"/>
              <a:t>/* return an error key       */</a:t>
            </a:r>
            <a:br>
              <a:rPr lang="en-US" altLang="zh-TW" sz="2000" dirty="0" smtClean="0"/>
            </a:br>
            <a:r>
              <a:rPr lang="en-US" altLang="zh-TW" sz="2400" dirty="0" smtClean="0"/>
              <a:t>       return queue[++front];</a:t>
            </a:r>
            <a:br>
              <a:rPr lang="en-US" altLang="zh-TW" sz="2400" dirty="0" smtClean="0"/>
            </a:br>
            <a:r>
              <a:rPr lang="en-US" altLang="zh-TW" sz="2400" dirty="0" smtClean="0"/>
              <a:t>}   </a:t>
            </a:r>
            <a:br>
              <a:rPr lang="en-US" altLang="zh-TW" sz="2400" dirty="0" smtClean="0"/>
            </a:br>
            <a:r>
              <a:rPr lang="en-US" altLang="zh-TW" sz="2400" dirty="0" smtClean="0"/>
              <a:t/>
            </a:r>
            <a:br>
              <a:rPr lang="en-US" altLang="zh-TW" sz="2400" dirty="0" smtClean="0"/>
            </a:br>
            <a:r>
              <a:rPr lang="en-US" altLang="zh-TW" sz="2400" dirty="0" smtClean="0"/>
              <a:t>Invoking function : </a:t>
            </a:r>
            <a:r>
              <a:rPr lang="en-US" altLang="zh-TW" sz="2400" i="1" dirty="0" smtClean="0"/>
              <a:t>item = </a:t>
            </a:r>
            <a:r>
              <a:rPr lang="en-US" altLang="zh-TW" sz="2400" i="1" dirty="0" err="1" smtClean="0"/>
              <a:t>deleteq</a:t>
            </a:r>
            <a:r>
              <a:rPr lang="en-US" altLang="zh-TW" sz="2400" dirty="0" smtClean="0"/>
              <a:t>()</a:t>
            </a:r>
            <a:r>
              <a:rPr lang="en-US" altLang="zh-TW" sz="2400" i="1" dirty="0" smtClean="0"/>
              <a:t>;</a:t>
            </a:r>
            <a:endParaRPr lang="en-US" altLang="zh-TW" sz="2400" u="sng" dirty="0" smtClean="0"/>
          </a:p>
        </p:txBody>
      </p:sp>
      <p:sp>
        <p:nvSpPr>
          <p:cNvPr id="20485" name="Text Box 3"/>
          <p:cNvSpPr txBox="1">
            <a:spLocks noChangeArrowheads="1"/>
          </p:cNvSpPr>
          <p:nvPr/>
        </p:nvSpPr>
        <p:spPr bwMode="auto">
          <a:xfrm>
            <a:off x="750888" y="590550"/>
            <a:ext cx="736600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Delete from a Queue </a:t>
            </a:r>
            <a:r>
              <a:rPr kumimoji="1" lang="en-US" altLang="zh-TW" sz="2000" b="1" u="sng">
                <a:solidFill>
                  <a:schemeClr val="bg2"/>
                </a:solidFill>
              </a:rPr>
              <a:t>(Prog. 3.6)</a:t>
            </a:r>
            <a:endParaRPr kumimoji="1" lang="en-US" altLang="zh-TW" sz="4000" b="1" u="sng">
              <a:solidFill>
                <a:schemeClr val="bg2"/>
              </a:solidFill>
            </a:endParaRPr>
          </a:p>
        </p:txBody>
      </p:sp>
      <p:sp>
        <p:nvSpPr>
          <p:cNvPr id="20486" name="矩形 4"/>
          <p:cNvSpPr>
            <a:spLocks noChangeArrowheads="1"/>
          </p:cNvSpPr>
          <p:nvPr/>
        </p:nvSpPr>
        <p:spPr bwMode="auto">
          <a:xfrm>
            <a:off x="3390900" y="4277338"/>
            <a:ext cx="2343150" cy="412750"/>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4"/>
          <p:cNvSpPr>
            <a:spLocks noGrp="1"/>
          </p:cNvSpPr>
          <p:nvPr>
            <p:ph type="sldNum" sz="quarter" idx="12"/>
          </p:nvPr>
        </p:nvSpPr>
        <p:spPr>
          <a:xfrm>
            <a:off x="7092950" y="6343650"/>
            <a:ext cx="1905000" cy="457200"/>
          </a:xfrm>
          <a:noFill/>
        </p:spPr>
        <p:txBody>
          <a:bodyPr/>
          <a:lstStyle/>
          <a:p>
            <a:fld id="{371F10D9-188C-4907-9AB6-E30CC96BA001}" type="slidenum">
              <a:rPr lang="zh-TW" altLang="en-US" smtClean="0"/>
              <a:pPr/>
              <a:t>2</a:t>
            </a:fld>
            <a:endParaRPr lang="en-US" altLang="zh-TW" dirty="0" smtClean="0"/>
          </a:p>
        </p:txBody>
      </p:sp>
      <p:sp>
        <p:nvSpPr>
          <p:cNvPr id="17413" name="Text Box 51"/>
          <p:cNvSpPr txBox="1">
            <a:spLocks noChangeArrowheads="1"/>
          </p:cNvSpPr>
          <p:nvPr/>
        </p:nvSpPr>
        <p:spPr bwMode="auto">
          <a:xfrm>
            <a:off x="584200" y="1310638"/>
            <a:ext cx="8026400" cy="2492990"/>
          </a:xfrm>
          <a:prstGeom prst="rect">
            <a:avLst/>
          </a:prstGeom>
          <a:noFill/>
          <a:ln w="9525">
            <a:noFill/>
            <a:miter lim="800000"/>
            <a:headEnd/>
            <a:tailEnd/>
          </a:ln>
        </p:spPr>
        <p:txBody>
          <a:bodyPr>
            <a:spAutoFit/>
          </a:bodyPr>
          <a:lstStyle/>
          <a:p>
            <a:pPr marL="381000" indent="-381000" eaLnBrk="1" hangingPunct="1">
              <a:buFont typeface="Monotype Sorts" pitchFamily="2" charset="2"/>
              <a:buChar char="r"/>
              <a:defRPr/>
            </a:pPr>
            <a:r>
              <a:rPr kumimoji="1" lang="en-US" altLang="zh-TW" sz="2400" dirty="0" smtClean="0">
                <a:solidFill>
                  <a:schemeClr val="bg2"/>
                </a:solidFill>
                <a:latin typeface="+mn-lt"/>
                <a:ea typeface="標楷體" pitchFamily="65" charset="-120"/>
              </a:rPr>
              <a:t>A </a:t>
            </a:r>
            <a:r>
              <a:rPr kumimoji="1" lang="en-US" altLang="zh-TW" sz="2400" b="1" dirty="0">
                <a:solidFill>
                  <a:srgbClr val="CC3300"/>
                </a:solidFill>
                <a:latin typeface="+mn-lt"/>
                <a:ea typeface="標楷體" pitchFamily="65" charset="-120"/>
              </a:rPr>
              <a:t>stack</a:t>
            </a:r>
            <a:r>
              <a:rPr kumimoji="1" lang="en-US" altLang="zh-TW" sz="2400" dirty="0">
                <a:solidFill>
                  <a:schemeClr val="bg2"/>
                </a:solidFill>
                <a:latin typeface="+mn-lt"/>
                <a:ea typeface="標楷體" pitchFamily="65" charset="-120"/>
              </a:rPr>
              <a:t> </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堆疊</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 </a:t>
            </a:r>
            <a:r>
              <a:rPr kumimoji="1" lang="en-US" altLang="zh-TW" sz="2400" dirty="0">
                <a:solidFill>
                  <a:schemeClr val="bg2"/>
                </a:solidFill>
                <a:latin typeface="+mn-lt"/>
                <a:ea typeface="標楷體" pitchFamily="65" charset="-120"/>
              </a:rPr>
              <a:t>is an </a:t>
            </a:r>
            <a:r>
              <a:rPr kumimoji="1" lang="en-US" altLang="zh-TW" sz="2400" b="1" dirty="0">
                <a:solidFill>
                  <a:schemeClr val="bg2"/>
                </a:solidFill>
                <a:latin typeface="+mn-lt"/>
                <a:ea typeface="標楷體" pitchFamily="65" charset="-120"/>
              </a:rPr>
              <a:t>ordered list </a:t>
            </a:r>
            <a:r>
              <a:rPr kumimoji="1" lang="en-US" altLang="zh-TW" sz="2400" dirty="0">
                <a:solidFill>
                  <a:schemeClr val="bg2"/>
                </a:solidFill>
                <a:latin typeface="+mn-lt"/>
                <a:ea typeface="標楷體" pitchFamily="65" charset="-120"/>
              </a:rPr>
              <a:t>in which </a:t>
            </a:r>
            <a:endParaRPr kumimoji="1" lang="en-US" altLang="zh-TW" sz="2400" dirty="0" smtClean="0">
              <a:solidFill>
                <a:schemeClr val="bg2"/>
              </a:solidFill>
              <a:latin typeface="+mn-lt"/>
              <a:ea typeface="標楷體" pitchFamily="65" charset="-120"/>
            </a:endParaRPr>
          </a:p>
          <a:p>
            <a:pPr marL="838200" lvl="1" indent="-381000" eaLnBrk="1" hangingPunct="1">
              <a:buFont typeface="Wingdings" panose="05000000000000000000" pitchFamily="2" charset="2"/>
              <a:buChar char="Ø"/>
              <a:defRPr/>
            </a:pPr>
            <a:r>
              <a:rPr kumimoji="1" lang="en-US" altLang="zh-TW" sz="2000" dirty="0" smtClean="0">
                <a:solidFill>
                  <a:srgbClr val="009900"/>
                </a:solidFill>
                <a:latin typeface="+mn-lt"/>
                <a:ea typeface="標楷體" pitchFamily="65" charset="-120"/>
              </a:rPr>
              <a:t>insertions</a:t>
            </a:r>
            <a:r>
              <a:rPr kumimoji="1" lang="en-US" altLang="zh-TW" sz="2000" dirty="0" smtClean="0">
                <a:solidFill>
                  <a:schemeClr val="bg2"/>
                </a:solidFill>
                <a:latin typeface="+mn-lt"/>
                <a:ea typeface="標楷體" pitchFamily="65" charset="-120"/>
              </a:rPr>
              <a:t> </a:t>
            </a:r>
            <a:r>
              <a:rPr kumimoji="1" lang="en-US" altLang="zh-TW" sz="2000" dirty="0">
                <a:solidFill>
                  <a:schemeClr val="bg2"/>
                </a:solidFill>
                <a:latin typeface="+mn-lt"/>
                <a:ea typeface="標楷體" pitchFamily="65" charset="-120"/>
              </a:rPr>
              <a:t>(also called </a:t>
            </a:r>
            <a:r>
              <a:rPr kumimoji="1" lang="en-US" altLang="zh-TW" sz="2000" dirty="0">
                <a:solidFill>
                  <a:srgbClr val="009900"/>
                </a:solidFill>
                <a:latin typeface="+mn-lt"/>
                <a:ea typeface="標楷體" pitchFamily="65" charset="-120"/>
              </a:rPr>
              <a:t>pushes</a:t>
            </a:r>
            <a:r>
              <a:rPr kumimoji="1" lang="en-US" altLang="zh-TW" sz="2000" dirty="0">
                <a:solidFill>
                  <a:schemeClr val="bg2"/>
                </a:solidFill>
                <a:latin typeface="+mn-lt"/>
                <a:ea typeface="標楷體" pitchFamily="65" charset="-120"/>
              </a:rPr>
              <a:t> and </a:t>
            </a:r>
            <a:r>
              <a:rPr kumimoji="1" lang="en-US" altLang="zh-TW" sz="2000" dirty="0">
                <a:solidFill>
                  <a:srgbClr val="009900"/>
                </a:solidFill>
                <a:latin typeface="+mn-lt"/>
                <a:ea typeface="標楷體" pitchFamily="65" charset="-120"/>
              </a:rPr>
              <a:t>adds</a:t>
            </a:r>
            <a:r>
              <a:rPr kumimoji="1" lang="en-US" altLang="zh-TW" sz="2000" dirty="0">
                <a:solidFill>
                  <a:schemeClr val="bg2"/>
                </a:solidFill>
                <a:latin typeface="+mn-lt"/>
                <a:ea typeface="標楷體" pitchFamily="65" charset="-120"/>
              </a:rPr>
              <a:t>) and </a:t>
            </a:r>
            <a:r>
              <a:rPr kumimoji="1" lang="en-US" altLang="zh-TW" sz="2000" dirty="0">
                <a:solidFill>
                  <a:srgbClr val="0070C0"/>
                </a:solidFill>
                <a:latin typeface="+mn-lt"/>
                <a:ea typeface="標楷體" pitchFamily="65" charset="-120"/>
              </a:rPr>
              <a:t>deletions</a:t>
            </a:r>
            <a:r>
              <a:rPr kumimoji="1" lang="en-US" altLang="zh-TW" sz="2000" dirty="0">
                <a:solidFill>
                  <a:schemeClr val="bg2"/>
                </a:solidFill>
                <a:latin typeface="+mn-lt"/>
                <a:ea typeface="標楷體" pitchFamily="65" charset="-120"/>
              </a:rPr>
              <a:t> (also called </a:t>
            </a:r>
            <a:r>
              <a:rPr kumimoji="1" lang="en-US" altLang="zh-TW" sz="2000" dirty="0">
                <a:solidFill>
                  <a:srgbClr val="0070C0"/>
                </a:solidFill>
                <a:latin typeface="+mn-lt"/>
                <a:ea typeface="標楷體" pitchFamily="65" charset="-120"/>
              </a:rPr>
              <a:t>pops</a:t>
            </a:r>
            <a:r>
              <a:rPr kumimoji="1" lang="en-US" altLang="zh-TW" sz="2000" dirty="0">
                <a:solidFill>
                  <a:schemeClr val="bg2"/>
                </a:solidFill>
                <a:latin typeface="+mn-lt"/>
                <a:ea typeface="標楷體" pitchFamily="65" charset="-120"/>
              </a:rPr>
              <a:t> and </a:t>
            </a:r>
            <a:r>
              <a:rPr kumimoji="1" lang="en-US" altLang="zh-TW" sz="2000" dirty="0">
                <a:solidFill>
                  <a:srgbClr val="0070C0"/>
                </a:solidFill>
                <a:latin typeface="+mn-lt"/>
                <a:ea typeface="標楷體" pitchFamily="65" charset="-120"/>
              </a:rPr>
              <a:t>removes</a:t>
            </a:r>
            <a:r>
              <a:rPr kumimoji="1" lang="en-US" altLang="zh-TW" sz="2000" dirty="0">
                <a:solidFill>
                  <a:schemeClr val="bg2"/>
                </a:solidFill>
                <a:latin typeface="+mn-lt"/>
                <a:ea typeface="標楷體" pitchFamily="65" charset="-120"/>
              </a:rPr>
              <a:t>) are made at one end called the </a:t>
            </a:r>
            <a:r>
              <a:rPr kumimoji="1" lang="en-US" altLang="zh-TW" sz="2000" dirty="0">
                <a:solidFill>
                  <a:srgbClr val="FF0000"/>
                </a:solidFill>
                <a:latin typeface="+mn-lt"/>
                <a:ea typeface="標楷體" pitchFamily="65" charset="-120"/>
              </a:rPr>
              <a:t>top</a:t>
            </a:r>
            <a:r>
              <a:rPr kumimoji="1" lang="en-US" altLang="zh-TW" sz="2000" dirty="0">
                <a:solidFill>
                  <a:schemeClr val="bg2"/>
                </a:solidFill>
                <a:latin typeface="+mn-lt"/>
                <a:ea typeface="標楷體" pitchFamily="65" charset="-120"/>
              </a:rPr>
              <a:t> (</a:t>
            </a:r>
            <a:r>
              <a:rPr kumimoji="1" lang="zh-TW" altLang="en-US" sz="2000" dirty="0">
                <a:solidFill>
                  <a:schemeClr val="bg2"/>
                </a:solidFill>
                <a:latin typeface="+mn-lt"/>
                <a:ea typeface="標楷體" pitchFamily="65" charset="-120"/>
              </a:rPr>
              <a:t>頂端</a:t>
            </a:r>
            <a:r>
              <a:rPr kumimoji="1" lang="en-US" altLang="zh-TW" sz="2000" dirty="0" smtClean="0">
                <a:solidFill>
                  <a:schemeClr val="bg2"/>
                </a:solidFill>
                <a:latin typeface="+mn-lt"/>
                <a:ea typeface="標楷體" pitchFamily="65" charset="-120"/>
              </a:rPr>
              <a:t>)</a:t>
            </a:r>
            <a:r>
              <a:rPr kumimoji="1" lang="zh-TW" altLang="en-US" sz="2000" dirty="0" smtClean="0">
                <a:solidFill>
                  <a:schemeClr val="bg2"/>
                </a:solidFill>
                <a:latin typeface="+mn-lt"/>
                <a:ea typeface="標楷體" pitchFamily="65" charset="-120"/>
              </a:rPr>
              <a:t>。</a:t>
            </a:r>
            <a:endParaRPr kumimoji="1" lang="en-US" altLang="zh-TW" sz="2000" dirty="0">
              <a:solidFill>
                <a:schemeClr val="bg2"/>
              </a:solidFill>
              <a:latin typeface="+mn-lt"/>
              <a:ea typeface="標楷體" pitchFamily="65" charset="-120"/>
            </a:endParaRPr>
          </a:p>
          <a:p>
            <a:pPr marL="381000" indent="-381000" eaLnBrk="1" hangingPunct="1">
              <a:spcBef>
                <a:spcPts val="1200"/>
              </a:spcBef>
              <a:buFont typeface="Monotype Sorts" pitchFamily="2" charset="2"/>
              <a:buChar char="r"/>
              <a:defRPr/>
            </a:pPr>
            <a:r>
              <a:rPr kumimoji="1" lang="en-US" altLang="zh-TW" sz="2400" dirty="0" smtClean="0">
                <a:solidFill>
                  <a:schemeClr val="bg2"/>
                </a:solidFill>
                <a:latin typeface="+mn-lt"/>
                <a:ea typeface="標楷體" pitchFamily="65" charset="-120"/>
              </a:rPr>
              <a:t>A </a:t>
            </a:r>
            <a:r>
              <a:rPr kumimoji="1" lang="en-US" altLang="zh-TW" sz="2400" b="1" dirty="0">
                <a:solidFill>
                  <a:srgbClr val="CC3300"/>
                </a:solidFill>
                <a:latin typeface="+mn-lt"/>
                <a:ea typeface="標楷體" pitchFamily="65" charset="-120"/>
              </a:rPr>
              <a:t>Last-In-First-Out (LIFO) list </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後進先出串列</a:t>
            </a:r>
            <a:r>
              <a:rPr kumimoji="1" lang="en-US" altLang="zh-TW" sz="2000" dirty="0">
                <a:solidFill>
                  <a:schemeClr val="bg2"/>
                </a:solidFill>
                <a:latin typeface="+mn-lt"/>
                <a:ea typeface="標楷體" pitchFamily="65" charset="-120"/>
              </a:rPr>
              <a:t>)</a:t>
            </a:r>
            <a:r>
              <a:rPr kumimoji="1" lang="zh-TW" altLang="en-US" sz="2000" dirty="0">
                <a:solidFill>
                  <a:schemeClr val="bg2"/>
                </a:solidFill>
                <a:latin typeface="+mn-lt"/>
                <a:ea typeface="標楷體" pitchFamily="65" charset="-120"/>
              </a:rPr>
              <a:t> </a:t>
            </a:r>
            <a:r>
              <a:rPr kumimoji="1" lang="en-US" altLang="zh-TW" sz="2400" dirty="0">
                <a:solidFill>
                  <a:schemeClr val="bg2"/>
                </a:solidFill>
                <a:latin typeface="+mn-lt"/>
                <a:ea typeface="標楷體" pitchFamily="65" charset="-120"/>
              </a:rPr>
              <a:t>or</a:t>
            </a:r>
            <a:br>
              <a:rPr kumimoji="1" lang="en-US" altLang="zh-TW" sz="2400" dirty="0">
                <a:solidFill>
                  <a:schemeClr val="bg2"/>
                </a:solidFill>
                <a:latin typeface="+mn-lt"/>
                <a:ea typeface="標楷體" pitchFamily="65" charset="-120"/>
              </a:rPr>
            </a:br>
            <a:r>
              <a:rPr kumimoji="1" lang="en-US" altLang="zh-TW" sz="2400" b="1" dirty="0" smtClean="0">
                <a:solidFill>
                  <a:schemeClr val="bg1">
                    <a:lumMod val="75000"/>
                  </a:schemeClr>
                </a:solidFill>
                <a:latin typeface="+mn-lt"/>
                <a:ea typeface="標楷體" pitchFamily="65" charset="-120"/>
              </a:rPr>
              <a:t>First-In-Last-Out </a:t>
            </a:r>
            <a:r>
              <a:rPr kumimoji="1" lang="en-US" altLang="zh-TW" sz="2400" b="1" dirty="0">
                <a:solidFill>
                  <a:schemeClr val="bg1">
                    <a:lumMod val="75000"/>
                  </a:schemeClr>
                </a:solidFill>
                <a:latin typeface="+mn-lt"/>
                <a:ea typeface="標楷體" pitchFamily="65" charset="-120"/>
              </a:rPr>
              <a:t>(FILO) list </a:t>
            </a:r>
            <a:r>
              <a:rPr kumimoji="1" lang="en-US" altLang="zh-TW" sz="2000" dirty="0">
                <a:solidFill>
                  <a:schemeClr val="bg1">
                    <a:lumMod val="75000"/>
                  </a:schemeClr>
                </a:solidFill>
                <a:latin typeface="+mn-lt"/>
                <a:ea typeface="標楷體" pitchFamily="65" charset="-120"/>
              </a:rPr>
              <a:t>(</a:t>
            </a:r>
            <a:r>
              <a:rPr kumimoji="1" lang="zh-TW" altLang="en-US" sz="2000" dirty="0">
                <a:solidFill>
                  <a:schemeClr val="bg1">
                    <a:lumMod val="75000"/>
                  </a:schemeClr>
                </a:solidFill>
                <a:latin typeface="+mn-lt"/>
                <a:ea typeface="標楷體" pitchFamily="65" charset="-120"/>
              </a:rPr>
              <a:t>先進後出串列</a:t>
            </a:r>
            <a:r>
              <a:rPr kumimoji="1" lang="en-US" altLang="zh-TW" sz="2000" dirty="0" smtClean="0">
                <a:solidFill>
                  <a:schemeClr val="bg1">
                    <a:lumMod val="75000"/>
                  </a:schemeClr>
                </a:solidFill>
                <a:latin typeface="+mn-lt"/>
                <a:ea typeface="標楷體" pitchFamily="65" charset="-120"/>
              </a:rPr>
              <a:t>)</a:t>
            </a:r>
            <a:endParaRPr kumimoji="1" lang="en-US" altLang="zh-TW" sz="2400" dirty="0">
              <a:solidFill>
                <a:schemeClr val="bg1">
                  <a:lumMod val="75000"/>
                </a:schemeClr>
              </a:solidFill>
              <a:latin typeface="+mn-lt"/>
              <a:ea typeface="標楷體" pitchFamily="65" charset="-120"/>
            </a:endParaRPr>
          </a:p>
          <a:p>
            <a:pPr marL="381000" indent="-381000" eaLnBrk="1" hangingPunct="1">
              <a:spcBef>
                <a:spcPts val="1200"/>
              </a:spcBef>
              <a:buClr>
                <a:schemeClr val="bg2"/>
              </a:buClr>
              <a:buFont typeface="Monotype Sorts" pitchFamily="2" charset="2"/>
              <a:buChar char="r"/>
              <a:defRPr/>
            </a:pPr>
            <a:r>
              <a:rPr kumimoji="1" lang="en-US" altLang="zh-TW" sz="2400" dirty="0">
                <a:solidFill>
                  <a:srgbClr val="009900"/>
                </a:solidFill>
                <a:latin typeface="+mn-lt"/>
                <a:ea typeface="標楷體" pitchFamily="65" charset="-120"/>
              </a:rPr>
              <a:t>Inserting</a:t>
            </a:r>
            <a:r>
              <a:rPr kumimoji="1" lang="en-US" altLang="zh-TW" sz="2400" dirty="0" smtClean="0">
                <a:solidFill>
                  <a:schemeClr val="bg2"/>
                </a:solidFill>
                <a:latin typeface="+mn-lt"/>
                <a:ea typeface="標楷體" pitchFamily="65" charset="-120"/>
              </a:rPr>
              <a:t> </a:t>
            </a:r>
            <a:r>
              <a:rPr kumimoji="1" lang="en-US" altLang="zh-TW" sz="2400" dirty="0">
                <a:solidFill>
                  <a:schemeClr val="bg2"/>
                </a:solidFill>
                <a:latin typeface="+mn-lt"/>
                <a:ea typeface="標楷體" pitchFamily="65" charset="-120"/>
              </a:rPr>
              <a:t>and </a:t>
            </a:r>
            <a:r>
              <a:rPr kumimoji="1" lang="en-US" altLang="zh-TW" sz="2400" dirty="0">
                <a:solidFill>
                  <a:srgbClr val="0070C0"/>
                </a:solidFill>
                <a:latin typeface="+mn-lt"/>
                <a:ea typeface="標楷體" pitchFamily="65" charset="-120"/>
              </a:rPr>
              <a:t>deleting</a:t>
            </a:r>
            <a:r>
              <a:rPr kumimoji="1" lang="en-US" altLang="zh-TW" sz="2400" dirty="0">
                <a:solidFill>
                  <a:schemeClr val="bg2"/>
                </a:solidFill>
                <a:latin typeface="+mn-lt"/>
                <a:ea typeface="標楷體" pitchFamily="65" charset="-120"/>
              </a:rPr>
              <a:t> elements in a </a:t>
            </a:r>
            <a:r>
              <a:rPr kumimoji="1" lang="en-US" altLang="zh-TW" sz="2400" dirty="0" smtClean="0">
                <a:solidFill>
                  <a:schemeClr val="bg2"/>
                </a:solidFill>
                <a:latin typeface="+mn-lt"/>
                <a:ea typeface="標楷體" pitchFamily="65" charset="-120"/>
              </a:rPr>
              <a:t>stack</a:t>
            </a:r>
            <a:endParaRPr kumimoji="1" lang="en-US" altLang="zh-TW" sz="2400" dirty="0">
              <a:solidFill>
                <a:schemeClr val="bg2"/>
              </a:solidFill>
              <a:latin typeface="+mn-lt"/>
              <a:ea typeface="標楷體" pitchFamily="65" charset="-120"/>
            </a:endParaRPr>
          </a:p>
        </p:txBody>
      </p:sp>
      <p:sp>
        <p:nvSpPr>
          <p:cNvPr id="4100" name="Text Box 55"/>
          <p:cNvSpPr txBox="1">
            <a:spLocks noChangeArrowheads="1"/>
          </p:cNvSpPr>
          <p:nvPr/>
        </p:nvSpPr>
        <p:spPr bwMode="auto">
          <a:xfrm>
            <a:off x="711200" y="361950"/>
            <a:ext cx="7742238" cy="701675"/>
          </a:xfrm>
          <a:prstGeom prst="rect">
            <a:avLst/>
          </a:prstGeom>
          <a:noFill/>
          <a:ln w="9525">
            <a:noFill/>
            <a:miter lim="800000"/>
            <a:headEnd/>
            <a:tailEnd/>
          </a:ln>
        </p:spPr>
        <p:txBody>
          <a:bodyPr>
            <a:spAutoFit/>
          </a:bodyPr>
          <a:lstStyle/>
          <a:p>
            <a:pPr algn="ctr" eaLnBrk="1" hangingPunct="1">
              <a:spcBef>
                <a:spcPct val="50000"/>
              </a:spcBef>
            </a:pPr>
            <a:r>
              <a:rPr kumimoji="1" lang="en-US" altLang="zh-TW" sz="4000" b="1" u="sng" dirty="0">
                <a:solidFill>
                  <a:schemeClr val="bg2"/>
                </a:solidFill>
              </a:rPr>
              <a:t>Stacks</a:t>
            </a:r>
            <a:endParaRPr kumimoji="1" lang="en-US" altLang="zh-TW" sz="4000" u="sng" dirty="0"/>
          </a:p>
        </p:txBody>
      </p:sp>
      <p:grpSp>
        <p:nvGrpSpPr>
          <p:cNvPr id="4101" name="群組 39"/>
          <p:cNvGrpSpPr>
            <a:grpSpLocks/>
          </p:cNvGrpSpPr>
          <p:nvPr/>
        </p:nvGrpSpPr>
        <p:grpSpPr bwMode="auto">
          <a:xfrm>
            <a:off x="819150" y="3930150"/>
            <a:ext cx="7791450" cy="2417763"/>
            <a:chOff x="819150" y="3644900"/>
            <a:chExt cx="7791450" cy="2417763"/>
          </a:xfrm>
        </p:grpSpPr>
        <p:grpSp>
          <p:nvGrpSpPr>
            <p:cNvPr id="4102" name="Group 58"/>
            <p:cNvGrpSpPr>
              <a:grpSpLocks/>
            </p:cNvGrpSpPr>
            <p:nvPr/>
          </p:nvGrpSpPr>
          <p:grpSpPr bwMode="auto">
            <a:xfrm>
              <a:off x="909638" y="3660775"/>
              <a:ext cx="7678737" cy="2000250"/>
              <a:chOff x="669" y="2726"/>
              <a:chExt cx="4837" cy="1260"/>
            </a:xfrm>
          </p:grpSpPr>
          <p:sp>
            <p:nvSpPr>
              <p:cNvPr id="4110" name="Text Box 2"/>
              <p:cNvSpPr txBox="1">
                <a:spLocks noChangeArrowheads="1"/>
              </p:cNvSpPr>
              <p:nvPr/>
            </p:nvSpPr>
            <p:spPr bwMode="auto">
              <a:xfrm>
                <a:off x="695" y="3698"/>
                <a:ext cx="267" cy="288"/>
              </a:xfrm>
              <a:prstGeom prst="rect">
                <a:avLst/>
              </a:prstGeom>
              <a:noFill/>
              <a:ln w="9525">
                <a:noFill/>
                <a:miter lim="800000"/>
                <a:headEnd/>
                <a:tailEnd/>
              </a:ln>
            </p:spPr>
            <p:txBody>
              <a:bodyPr>
                <a:spAutoFit/>
              </a:bodyPr>
              <a:lstStyle/>
              <a:p>
                <a:pPr eaLnBrk="1" hangingPunct="1"/>
                <a:r>
                  <a:rPr kumimoji="1" lang="zh-TW" altLang="zh-TW" sz="2400" b="1">
                    <a:solidFill>
                      <a:schemeClr val="bg2"/>
                    </a:solidFill>
                  </a:rPr>
                  <a:t>A         </a:t>
                </a:r>
              </a:p>
            </p:txBody>
          </p:sp>
          <p:sp>
            <p:nvSpPr>
              <p:cNvPr id="4111" name="Rectangle 4"/>
              <p:cNvSpPr>
                <a:spLocks noChangeArrowheads="1"/>
              </p:cNvSpPr>
              <p:nvPr/>
            </p:nvSpPr>
            <p:spPr bwMode="auto">
              <a:xfrm>
                <a:off x="669" y="2784"/>
                <a:ext cx="288" cy="1200"/>
              </a:xfrm>
              <a:prstGeom prst="rect">
                <a:avLst/>
              </a:prstGeom>
              <a:noFill/>
              <a:ln w="9525">
                <a:solidFill>
                  <a:schemeClr val="bg2"/>
                </a:solidFill>
                <a:miter lim="800000"/>
                <a:headEnd/>
                <a:tailEnd/>
              </a:ln>
            </p:spPr>
            <p:txBody>
              <a:bodyPr wrap="none" anchor="ctr"/>
              <a:lstStyle/>
              <a:p>
                <a:endParaRPr lang="zh-TW" altLang="en-US"/>
              </a:p>
            </p:txBody>
          </p:sp>
          <p:sp>
            <p:nvSpPr>
              <p:cNvPr id="4112" name="Rectangle 5"/>
              <p:cNvSpPr>
                <a:spLocks noChangeArrowheads="1"/>
              </p:cNvSpPr>
              <p:nvPr/>
            </p:nvSpPr>
            <p:spPr bwMode="auto">
              <a:xfrm>
                <a:off x="1533" y="2784"/>
                <a:ext cx="288" cy="12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b="1">
                  <a:solidFill>
                    <a:schemeClr val="bg2"/>
                  </a:solidFill>
                </a:endParaRPr>
              </a:p>
              <a:p>
                <a:pPr algn="ctr" eaLnBrk="1" hangingPunct="1"/>
                <a:endParaRPr kumimoji="1" lang="zh-TW" altLang="zh-TW" sz="2400" b="1">
                  <a:solidFill>
                    <a:schemeClr val="bg2"/>
                  </a:solidFill>
                </a:endParaRPr>
              </a:p>
              <a:p>
                <a:pPr algn="ctr" eaLnBrk="1" hangingPunct="1"/>
                <a:endParaRPr kumimoji="1" lang="zh-TW" altLang="zh-TW" sz="2400" b="1">
                  <a:solidFill>
                    <a:schemeClr val="bg2"/>
                  </a:solidFill>
                </a:endParaRPr>
              </a:p>
              <a:p>
                <a:pPr algn="ctr" eaLnBrk="1" hangingPunct="1"/>
                <a:r>
                  <a:rPr kumimoji="1" lang="en-US" altLang="zh-TW" sz="2400" b="1" dirty="0">
                    <a:solidFill>
                      <a:schemeClr val="bg2"/>
                    </a:solidFill>
                  </a:rPr>
                  <a:t>B</a:t>
                </a:r>
              </a:p>
              <a:p>
                <a:pPr algn="ctr" eaLnBrk="1" hangingPunct="1"/>
                <a:r>
                  <a:rPr kumimoji="1" lang="en-US" altLang="zh-TW" sz="2400" b="1" dirty="0">
                    <a:solidFill>
                      <a:schemeClr val="bg2"/>
                    </a:solidFill>
                  </a:rPr>
                  <a:t>A</a:t>
                </a:r>
              </a:p>
            </p:txBody>
          </p:sp>
          <p:sp>
            <p:nvSpPr>
              <p:cNvPr id="4113" name="Rectangle 6"/>
              <p:cNvSpPr>
                <a:spLocks noChangeArrowheads="1"/>
              </p:cNvSpPr>
              <p:nvPr/>
            </p:nvSpPr>
            <p:spPr bwMode="auto">
              <a:xfrm>
                <a:off x="3117" y="2784"/>
                <a:ext cx="288" cy="12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b="1">
                  <a:solidFill>
                    <a:schemeClr val="bg2"/>
                  </a:solidFill>
                </a:endParaRPr>
              </a:p>
              <a:p>
                <a:pPr algn="ctr" eaLnBrk="1" hangingPunct="1"/>
                <a:r>
                  <a:rPr kumimoji="1" lang="en-US" altLang="zh-TW" sz="2400" b="1" dirty="0">
                    <a:solidFill>
                      <a:schemeClr val="bg2"/>
                    </a:solidFill>
                  </a:rPr>
                  <a:t>D</a:t>
                </a:r>
              </a:p>
              <a:p>
                <a:pPr algn="ctr" eaLnBrk="1" hangingPunct="1"/>
                <a:r>
                  <a:rPr kumimoji="1" lang="en-US" altLang="zh-TW" sz="2400" b="1" dirty="0">
                    <a:solidFill>
                      <a:schemeClr val="bg2"/>
                    </a:solidFill>
                  </a:rPr>
                  <a:t>C</a:t>
                </a:r>
              </a:p>
              <a:p>
                <a:pPr algn="ctr" eaLnBrk="1" hangingPunct="1"/>
                <a:r>
                  <a:rPr kumimoji="1" lang="en-US" altLang="zh-TW" sz="2400" b="1" dirty="0">
                    <a:solidFill>
                      <a:schemeClr val="bg2"/>
                    </a:solidFill>
                  </a:rPr>
                  <a:t>B</a:t>
                </a:r>
              </a:p>
              <a:p>
                <a:pPr algn="ctr" eaLnBrk="1" hangingPunct="1"/>
                <a:r>
                  <a:rPr kumimoji="1" lang="en-US" altLang="zh-TW" sz="2400" b="1" dirty="0">
                    <a:solidFill>
                      <a:schemeClr val="bg2"/>
                    </a:solidFill>
                  </a:rPr>
                  <a:t>A</a:t>
                </a:r>
              </a:p>
            </p:txBody>
          </p:sp>
          <p:sp>
            <p:nvSpPr>
              <p:cNvPr id="4114" name="Rectangle 7"/>
              <p:cNvSpPr>
                <a:spLocks noChangeArrowheads="1"/>
              </p:cNvSpPr>
              <p:nvPr/>
            </p:nvSpPr>
            <p:spPr bwMode="auto">
              <a:xfrm>
                <a:off x="2349" y="2784"/>
                <a:ext cx="336" cy="12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b="1">
                  <a:solidFill>
                    <a:schemeClr val="bg2"/>
                  </a:solidFill>
                </a:endParaRPr>
              </a:p>
              <a:p>
                <a:pPr algn="ctr" eaLnBrk="1" hangingPunct="1"/>
                <a:endParaRPr kumimoji="1" lang="zh-TW" altLang="zh-TW" sz="2400" b="1">
                  <a:solidFill>
                    <a:schemeClr val="bg2"/>
                  </a:solidFill>
                </a:endParaRPr>
              </a:p>
              <a:p>
                <a:pPr algn="ctr" eaLnBrk="1" hangingPunct="1"/>
                <a:r>
                  <a:rPr kumimoji="1" lang="en-US" altLang="zh-TW" sz="2400" b="1" dirty="0">
                    <a:solidFill>
                      <a:schemeClr val="bg2"/>
                    </a:solidFill>
                  </a:rPr>
                  <a:t>C</a:t>
                </a:r>
              </a:p>
              <a:p>
                <a:pPr algn="ctr" eaLnBrk="1" hangingPunct="1"/>
                <a:r>
                  <a:rPr kumimoji="1" lang="en-US" altLang="zh-TW" sz="2400" b="1" dirty="0">
                    <a:solidFill>
                      <a:schemeClr val="bg2"/>
                    </a:solidFill>
                  </a:rPr>
                  <a:t>B</a:t>
                </a:r>
              </a:p>
              <a:p>
                <a:pPr algn="ctr" eaLnBrk="1" hangingPunct="1"/>
                <a:r>
                  <a:rPr kumimoji="1" lang="en-US" altLang="zh-TW" sz="2400" b="1" dirty="0">
                    <a:solidFill>
                      <a:schemeClr val="bg2"/>
                    </a:solidFill>
                  </a:rPr>
                  <a:t>A</a:t>
                </a:r>
              </a:p>
            </p:txBody>
          </p:sp>
          <p:sp>
            <p:nvSpPr>
              <p:cNvPr id="4115" name="Rectangle 8"/>
              <p:cNvSpPr>
                <a:spLocks noChangeArrowheads="1"/>
              </p:cNvSpPr>
              <p:nvPr/>
            </p:nvSpPr>
            <p:spPr bwMode="auto">
              <a:xfrm>
                <a:off x="4701" y="2784"/>
                <a:ext cx="288" cy="1200"/>
              </a:xfrm>
              <a:prstGeom prst="rect">
                <a:avLst/>
              </a:prstGeom>
              <a:noFill/>
              <a:ln w="9525">
                <a:solidFill>
                  <a:schemeClr val="bg2"/>
                </a:solidFill>
                <a:miter lim="800000"/>
                <a:headEnd/>
                <a:tailEnd/>
              </a:ln>
            </p:spPr>
            <p:txBody>
              <a:bodyPr wrap="none" anchor="ctr"/>
              <a:lstStyle/>
              <a:p>
                <a:pPr algn="ctr" eaLnBrk="1" hangingPunct="1"/>
                <a:endParaRPr kumimoji="1" lang="zh-TW" altLang="zh-TW" sz="2400" b="1" dirty="0">
                  <a:solidFill>
                    <a:schemeClr val="bg2"/>
                  </a:solidFill>
                </a:endParaRPr>
              </a:p>
              <a:p>
                <a:pPr algn="ctr" eaLnBrk="1" hangingPunct="1"/>
                <a:r>
                  <a:rPr kumimoji="1" lang="en-US" altLang="zh-TW" sz="2400" b="1" dirty="0">
                    <a:solidFill>
                      <a:schemeClr val="bg2"/>
                    </a:solidFill>
                  </a:rPr>
                  <a:t>D</a:t>
                </a:r>
              </a:p>
              <a:p>
                <a:pPr algn="ctr" eaLnBrk="1" hangingPunct="1"/>
                <a:r>
                  <a:rPr kumimoji="1" lang="en-US" altLang="zh-TW" sz="2400" b="1" dirty="0">
                    <a:solidFill>
                      <a:schemeClr val="bg2"/>
                    </a:solidFill>
                  </a:rPr>
                  <a:t>C</a:t>
                </a:r>
              </a:p>
              <a:p>
                <a:pPr algn="ctr" eaLnBrk="1" hangingPunct="1"/>
                <a:r>
                  <a:rPr kumimoji="1" lang="en-US" altLang="zh-TW" sz="2400" b="1" dirty="0">
                    <a:solidFill>
                      <a:schemeClr val="bg2"/>
                    </a:solidFill>
                  </a:rPr>
                  <a:t>B</a:t>
                </a:r>
              </a:p>
              <a:p>
                <a:pPr algn="ctr" eaLnBrk="1" hangingPunct="1"/>
                <a:r>
                  <a:rPr kumimoji="1" lang="en-US" altLang="zh-TW" sz="2400" b="1" dirty="0">
                    <a:solidFill>
                      <a:schemeClr val="bg2"/>
                    </a:solidFill>
                  </a:rPr>
                  <a:t>A</a:t>
                </a:r>
              </a:p>
            </p:txBody>
          </p:sp>
          <p:sp>
            <p:nvSpPr>
              <p:cNvPr id="4116" name="Rectangle 9"/>
              <p:cNvSpPr>
                <a:spLocks noChangeArrowheads="1"/>
              </p:cNvSpPr>
              <p:nvPr/>
            </p:nvSpPr>
            <p:spPr bwMode="auto">
              <a:xfrm>
                <a:off x="3933" y="2784"/>
                <a:ext cx="288" cy="1200"/>
              </a:xfrm>
              <a:prstGeom prst="rect">
                <a:avLst/>
              </a:prstGeom>
              <a:noFill/>
              <a:ln w="9525">
                <a:solidFill>
                  <a:schemeClr val="bg2"/>
                </a:solidFill>
                <a:miter lim="800000"/>
                <a:headEnd/>
                <a:tailEnd/>
              </a:ln>
            </p:spPr>
            <p:txBody>
              <a:bodyPr wrap="none" anchor="ctr"/>
              <a:lstStyle/>
              <a:p>
                <a:pPr algn="ctr" eaLnBrk="1" hangingPunct="1"/>
                <a:r>
                  <a:rPr kumimoji="1" lang="en-US" altLang="zh-TW" sz="2400" b="1" dirty="0">
                    <a:solidFill>
                      <a:schemeClr val="bg2"/>
                    </a:solidFill>
                  </a:rPr>
                  <a:t>E</a:t>
                </a:r>
              </a:p>
              <a:p>
                <a:pPr algn="ctr" eaLnBrk="1" hangingPunct="1"/>
                <a:r>
                  <a:rPr kumimoji="1" lang="en-US" altLang="zh-TW" sz="2400" b="1" dirty="0">
                    <a:solidFill>
                      <a:schemeClr val="bg2"/>
                    </a:solidFill>
                  </a:rPr>
                  <a:t>D</a:t>
                </a:r>
              </a:p>
              <a:p>
                <a:pPr algn="ctr" eaLnBrk="1" hangingPunct="1"/>
                <a:r>
                  <a:rPr kumimoji="1" lang="en-US" altLang="zh-TW" sz="2400" b="1" dirty="0">
                    <a:solidFill>
                      <a:schemeClr val="bg2"/>
                    </a:solidFill>
                  </a:rPr>
                  <a:t>C</a:t>
                </a:r>
              </a:p>
              <a:p>
                <a:pPr algn="ctr" eaLnBrk="1" hangingPunct="1"/>
                <a:r>
                  <a:rPr kumimoji="1" lang="en-US" altLang="zh-TW" sz="2400" b="1" dirty="0">
                    <a:solidFill>
                      <a:schemeClr val="bg2"/>
                    </a:solidFill>
                  </a:rPr>
                  <a:t>B</a:t>
                </a:r>
              </a:p>
              <a:p>
                <a:pPr algn="ctr" eaLnBrk="1" hangingPunct="1"/>
                <a:r>
                  <a:rPr kumimoji="1" lang="en-US" altLang="zh-TW" sz="2400" b="1" dirty="0">
                    <a:solidFill>
                      <a:schemeClr val="bg2"/>
                    </a:solidFill>
                  </a:rPr>
                  <a:t>A</a:t>
                </a:r>
              </a:p>
            </p:txBody>
          </p:sp>
          <p:sp>
            <p:nvSpPr>
              <p:cNvPr id="4117" name="Line 10"/>
              <p:cNvSpPr>
                <a:spLocks noChangeShapeType="1"/>
              </p:cNvSpPr>
              <p:nvPr/>
            </p:nvSpPr>
            <p:spPr bwMode="auto">
              <a:xfrm flipH="1">
                <a:off x="981" y="3852"/>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18" name="Text Box 11"/>
              <p:cNvSpPr txBox="1">
                <a:spLocks noChangeArrowheads="1"/>
              </p:cNvSpPr>
              <p:nvPr/>
            </p:nvSpPr>
            <p:spPr bwMode="auto">
              <a:xfrm>
                <a:off x="1149" y="3696"/>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sp>
            <p:nvSpPr>
              <p:cNvPr id="4119" name="Line 26"/>
              <p:cNvSpPr>
                <a:spLocks noChangeShapeType="1"/>
              </p:cNvSpPr>
              <p:nvPr/>
            </p:nvSpPr>
            <p:spPr bwMode="auto">
              <a:xfrm>
                <a:off x="669" y="2784"/>
                <a:ext cx="288" cy="0"/>
              </a:xfrm>
              <a:prstGeom prst="line">
                <a:avLst/>
              </a:prstGeom>
              <a:noFill/>
              <a:ln w="9525">
                <a:solidFill>
                  <a:schemeClr val="bg1"/>
                </a:solidFill>
                <a:round/>
                <a:headEnd/>
                <a:tailEnd/>
              </a:ln>
            </p:spPr>
            <p:txBody>
              <a:bodyPr wrap="none" anchor="ctr"/>
              <a:lstStyle/>
              <a:p>
                <a:endParaRPr lang="zh-TW" altLang="en-US"/>
              </a:p>
            </p:txBody>
          </p:sp>
          <p:sp>
            <p:nvSpPr>
              <p:cNvPr id="4120" name="Line 27"/>
              <p:cNvSpPr>
                <a:spLocks noChangeShapeType="1"/>
              </p:cNvSpPr>
              <p:nvPr/>
            </p:nvSpPr>
            <p:spPr bwMode="auto">
              <a:xfrm>
                <a:off x="1533" y="2784"/>
                <a:ext cx="288" cy="0"/>
              </a:xfrm>
              <a:prstGeom prst="line">
                <a:avLst/>
              </a:prstGeom>
              <a:noFill/>
              <a:ln w="9525">
                <a:solidFill>
                  <a:schemeClr val="bg1"/>
                </a:solidFill>
                <a:round/>
                <a:headEnd/>
                <a:tailEnd/>
              </a:ln>
            </p:spPr>
            <p:txBody>
              <a:bodyPr wrap="none" anchor="ctr"/>
              <a:lstStyle/>
              <a:p>
                <a:endParaRPr lang="zh-TW" altLang="en-US"/>
              </a:p>
            </p:txBody>
          </p:sp>
          <p:sp>
            <p:nvSpPr>
              <p:cNvPr id="4121" name="Line 28"/>
              <p:cNvSpPr>
                <a:spLocks noChangeShapeType="1"/>
              </p:cNvSpPr>
              <p:nvPr/>
            </p:nvSpPr>
            <p:spPr bwMode="auto">
              <a:xfrm>
                <a:off x="2349" y="2784"/>
                <a:ext cx="336" cy="0"/>
              </a:xfrm>
              <a:prstGeom prst="line">
                <a:avLst/>
              </a:prstGeom>
              <a:noFill/>
              <a:ln w="9525">
                <a:solidFill>
                  <a:schemeClr val="bg1"/>
                </a:solidFill>
                <a:round/>
                <a:headEnd/>
                <a:tailEnd/>
              </a:ln>
            </p:spPr>
            <p:txBody>
              <a:bodyPr wrap="none" anchor="ctr"/>
              <a:lstStyle/>
              <a:p>
                <a:endParaRPr lang="zh-TW" altLang="en-US"/>
              </a:p>
            </p:txBody>
          </p:sp>
          <p:sp>
            <p:nvSpPr>
              <p:cNvPr id="4122" name="Line 29"/>
              <p:cNvSpPr>
                <a:spLocks noChangeShapeType="1"/>
              </p:cNvSpPr>
              <p:nvPr/>
            </p:nvSpPr>
            <p:spPr bwMode="auto">
              <a:xfrm>
                <a:off x="3117" y="2784"/>
                <a:ext cx="288" cy="0"/>
              </a:xfrm>
              <a:prstGeom prst="line">
                <a:avLst/>
              </a:prstGeom>
              <a:noFill/>
              <a:ln w="9525">
                <a:solidFill>
                  <a:schemeClr val="bg1"/>
                </a:solidFill>
                <a:round/>
                <a:headEnd/>
                <a:tailEnd/>
              </a:ln>
            </p:spPr>
            <p:txBody>
              <a:bodyPr wrap="none" anchor="ctr"/>
              <a:lstStyle/>
              <a:p>
                <a:endParaRPr lang="zh-TW" altLang="en-US"/>
              </a:p>
            </p:txBody>
          </p:sp>
          <p:sp>
            <p:nvSpPr>
              <p:cNvPr id="4123" name="Line 30"/>
              <p:cNvSpPr>
                <a:spLocks noChangeShapeType="1"/>
              </p:cNvSpPr>
              <p:nvPr/>
            </p:nvSpPr>
            <p:spPr bwMode="auto">
              <a:xfrm>
                <a:off x="3933" y="2784"/>
                <a:ext cx="288" cy="0"/>
              </a:xfrm>
              <a:prstGeom prst="line">
                <a:avLst/>
              </a:prstGeom>
              <a:noFill/>
              <a:ln w="9525">
                <a:solidFill>
                  <a:schemeClr val="bg1"/>
                </a:solidFill>
                <a:round/>
                <a:headEnd/>
                <a:tailEnd/>
              </a:ln>
            </p:spPr>
            <p:txBody>
              <a:bodyPr wrap="none" anchor="ctr"/>
              <a:lstStyle/>
              <a:p>
                <a:endParaRPr lang="zh-TW" altLang="en-US"/>
              </a:p>
            </p:txBody>
          </p:sp>
          <p:sp>
            <p:nvSpPr>
              <p:cNvPr id="4124" name="Line 31"/>
              <p:cNvSpPr>
                <a:spLocks noChangeShapeType="1"/>
              </p:cNvSpPr>
              <p:nvPr/>
            </p:nvSpPr>
            <p:spPr bwMode="auto">
              <a:xfrm>
                <a:off x="4701" y="2784"/>
                <a:ext cx="288" cy="0"/>
              </a:xfrm>
              <a:prstGeom prst="line">
                <a:avLst/>
              </a:prstGeom>
              <a:noFill/>
              <a:ln w="9525">
                <a:solidFill>
                  <a:schemeClr val="bg1"/>
                </a:solidFill>
                <a:round/>
                <a:headEnd/>
                <a:tailEnd/>
              </a:ln>
            </p:spPr>
            <p:txBody>
              <a:bodyPr wrap="none" anchor="ctr"/>
              <a:lstStyle/>
              <a:p>
                <a:endParaRPr lang="zh-TW" altLang="en-US"/>
              </a:p>
            </p:txBody>
          </p:sp>
          <p:sp>
            <p:nvSpPr>
              <p:cNvPr id="4125" name="Line 32"/>
              <p:cNvSpPr>
                <a:spLocks noChangeShapeType="1"/>
              </p:cNvSpPr>
              <p:nvPr/>
            </p:nvSpPr>
            <p:spPr bwMode="auto">
              <a:xfrm flipH="1">
                <a:off x="1821" y="3648"/>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26" name="Line 34"/>
              <p:cNvSpPr>
                <a:spLocks noChangeShapeType="1"/>
              </p:cNvSpPr>
              <p:nvPr/>
            </p:nvSpPr>
            <p:spPr bwMode="auto">
              <a:xfrm flipH="1">
                <a:off x="2685" y="3360"/>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27" name="Line 35"/>
              <p:cNvSpPr>
                <a:spLocks noChangeShapeType="1"/>
              </p:cNvSpPr>
              <p:nvPr/>
            </p:nvSpPr>
            <p:spPr bwMode="auto">
              <a:xfrm flipH="1">
                <a:off x="3405" y="3120"/>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28" name="Line 40"/>
              <p:cNvSpPr>
                <a:spLocks noChangeShapeType="1"/>
              </p:cNvSpPr>
              <p:nvPr/>
            </p:nvSpPr>
            <p:spPr bwMode="auto">
              <a:xfrm flipH="1">
                <a:off x="4221" y="2880"/>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29" name="Line 43"/>
              <p:cNvSpPr>
                <a:spLocks noChangeShapeType="1"/>
              </p:cNvSpPr>
              <p:nvPr/>
            </p:nvSpPr>
            <p:spPr bwMode="auto">
              <a:xfrm flipH="1">
                <a:off x="4989" y="3120"/>
                <a:ext cx="144"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130" name="Text Box 44"/>
              <p:cNvSpPr txBox="1">
                <a:spLocks noChangeArrowheads="1"/>
              </p:cNvSpPr>
              <p:nvPr/>
            </p:nvSpPr>
            <p:spPr bwMode="auto">
              <a:xfrm>
                <a:off x="1955" y="3482"/>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sp>
            <p:nvSpPr>
              <p:cNvPr id="4131" name="Text Box 45"/>
              <p:cNvSpPr txBox="1">
                <a:spLocks noChangeArrowheads="1"/>
              </p:cNvSpPr>
              <p:nvPr/>
            </p:nvSpPr>
            <p:spPr bwMode="auto">
              <a:xfrm>
                <a:off x="2795" y="3206"/>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sp>
            <p:nvSpPr>
              <p:cNvPr id="4132" name="Text Box 46"/>
              <p:cNvSpPr txBox="1">
                <a:spLocks noChangeArrowheads="1"/>
              </p:cNvSpPr>
              <p:nvPr/>
            </p:nvSpPr>
            <p:spPr bwMode="auto">
              <a:xfrm>
                <a:off x="3515" y="2954"/>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sp>
            <p:nvSpPr>
              <p:cNvPr id="4133" name="Text Box 47"/>
              <p:cNvSpPr txBox="1">
                <a:spLocks noChangeArrowheads="1"/>
              </p:cNvSpPr>
              <p:nvPr/>
            </p:nvSpPr>
            <p:spPr bwMode="auto">
              <a:xfrm>
                <a:off x="4343" y="2726"/>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sp>
            <p:nvSpPr>
              <p:cNvPr id="4134" name="Text Box 49"/>
              <p:cNvSpPr txBox="1">
                <a:spLocks noChangeArrowheads="1"/>
              </p:cNvSpPr>
              <p:nvPr/>
            </p:nvSpPr>
            <p:spPr bwMode="auto">
              <a:xfrm>
                <a:off x="5123" y="2954"/>
                <a:ext cx="383" cy="288"/>
              </a:xfrm>
              <a:prstGeom prst="rect">
                <a:avLst/>
              </a:prstGeom>
              <a:noFill/>
              <a:ln w="9525">
                <a:noFill/>
                <a:miter lim="800000"/>
                <a:headEnd/>
                <a:tailEnd/>
              </a:ln>
            </p:spPr>
            <p:txBody>
              <a:bodyPr wrap="none">
                <a:spAutoFit/>
              </a:bodyPr>
              <a:lstStyle/>
              <a:p>
                <a:pPr eaLnBrk="1" hangingPunct="1"/>
                <a:r>
                  <a:rPr kumimoji="1" lang="en-US" altLang="zh-TW" sz="2400" b="1" dirty="0">
                    <a:solidFill>
                      <a:schemeClr val="bg2"/>
                    </a:solidFill>
                  </a:rPr>
                  <a:t>top</a:t>
                </a:r>
              </a:p>
            </p:txBody>
          </p:sp>
        </p:grpSp>
        <p:sp>
          <p:nvSpPr>
            <p:cNvPr id="4103" name="Text Box 60"/>
            <p:cNvSpPr txBox="1">
              <a:spLocks noChangeArrowheads="1"/>
            </p:cNvSpPr>
            <p:nvPr/>
          </p:nvSpPr>
          <p:spPr bwMode="auto">
            <a:xfrm>
              <a:off x="971550" y="5600700"/>
              <a:ext cx="7639050" cy="461963"/>
            </a:xfrm>
            <a:prstGeom prst="rect">
              <a:avLst/>
            </a:prstGeom>
            <a:noFill/>
            <a:ln w="9525">
              <a:noFill/>
              <a:miter lim="800000"/>
              <a:headEnd/>
              <a:tailEnd/>
            </a:ln>
          </p:spPr>
          <p:txBody>
            <a:bodyPr>
              <a:spAutoFit/>
            </a:bodyPr>
            <a:lstStyle/>
            <a:p>
              <a:pPr>
                <a:spcBef>
                  <a:spcPct val="50000"/>
                </a:spcBef>
              </a:pPr>
              <a:r>
                <a:rPr lang="zh-TW" altLang="en-US" sz="2400">
                  <a:solidFill>
                    <a:schemeClr val="bg2"/>
                  </a:solidFill>
                </a:rPr>
                <a:t>	    </a:t>
              </a:r>
              <a:r>
                <a:rPr lang="en-US" altLang="zh-TW" sz="2400" dirty="0">
                  <a:solidFill>
                    <a:schemeClr val="bg2"/>
                  </a:solidFill>
                </a:rPr>
                <a:t>push          </a:t>
              </a:r>
              <a:r>
                <a:rPr lang="en-US" altLang="zh-TW" sz="2400" dirty="0" err="1">
                  <a:solidFill>
                    <a:schemeClr val="bg2"/>
                  </a:solidFill>
                </a:rPr>
                <a:t>push</a:t>
              </a:r>
              <a:r>
                <a:rPr lang="en-US" altLang="zh-TW" sz="2400">
                  <a:solidFill>
                    <a:schemeClr val="bg2"/>
                  </a:solidFill>
                </a:rPr>
                <a:t>       push	      push         pop</a:t>
              </a:r>
            </a:p>
          </p:txBody>
        </p:sp>
        <p:sp>
          <p:nvSpPr>
            <p:cNvPr id="4104" name="Rectangle 61"/>
            <p:cNvSpPr>
              <a:spLocks noChangeArrowheads="1"/>
            </p:cNvSpPr>
            <p:nvPr/>
          </p:nvSpPr>
          <p:spPr bwMode="auto">
            <a:xfrm>
              <a:off x="819150" y="365760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4105" name="Rectangle 62"/>
            <p:cNvSpPr>
              <a:spLocks noChangeArrowheads="1"/>
            </p:cNvSpPr>
            <p:nvPr/>
          </p:nvSpPr>
          <p:spPr bwMode="auto">
            <a:xfrm>
              <a:off x="2216150" y="366395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4106" name="Rectangle 63"/>
            <p:cNvSpPr>
              <a:spLocks noChangeArrowheads="1"/>
            </p:cNvSpPr>
            <p:nvPr/>
          </p:nvSpPr>
          <p:spPr bwMode="auto">
            <a:xfrm>
              <a:off x="3549650" y="370205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4107" name="Rectangle 64"/>
            <p:cNvSpPr>
              <a:spLocks noChangeArrowheads="1"/>
            </p:cNvSpPr>
            <p:nvPr/>
          </p:nvSpPr>
          <p:spPr bwMode="auto">
            <a:xfrm>
              <a:off x="4730750" y="366395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4108" name="Rectangle 65"/>
            <p:cNvSpPr>
              <a:spLocks noChangeArrowheads="1"/>
            </p:cNvSpPr>
            <p:nvPr/>
          </p:nvSpPr>
          <p:spPr bwMode="auto">
            <a:xfrm>
              <a:off x="6045200" y="364490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sp>
          <p:nvSpPr>
            <p:cNvPr id="4109" name="Rectangle 66"/>
            <p:cNvSpPr>
              <a:spLocks noChangeArrowheads="1"/>
            </p:cNvSpPr>
            <p:nvPr/>
          </p:nvSpPr>
          <p:spPr bwMode="auto">
            <a:xfrm>
              <a:off x="7264400" y="3663950"/>
              <a:ext cx="590550" cy="171450"/>
            </a:xfrm>
            <a:prstGeom prst="rect">
              <a:avLst/>
            </a:prstGeom>
            <a:solidFill>
              <a:schemeClr val="tx1"/>
            </a:solidFill>
            <a:ln w="9525">
              <a:solidFill>
                <a:schemeClr val="tx1"/>
              </a:solidFill>
              <a:miter lim="800000"/>
              <a:headEnd/>
              <a:tailEnd/>
            </a:ln>
          </p:spPr>
          <p:txBody>
            <a:bodyPr wrap="none" anchor="ctr"/>
            <a:lstStyle/>
            <a:p>
              <a:endParaRPr lang="zh-TW"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2"/>
          </p:nvPr>
        </p:nvSpPr>
        <p:spPr>
          <a:noFill/>
        </p:spPr>
        <p:txBody>
          <a:bodyPr/>
          <a:lstStyle/>
          <a:p>
            <a:fld id="{90ABDAED-A507-4DE4-A1C3-706B59FD61AD}" type="slidenum">
              <a:rPr lang="zh-TW" altLang="en-US" smtClean="0"/>
              <a:pPr/>
              <a:t>20</a:t>
            </a:fld>
            <a:endParaRPr lang="en-US" altLang="zh-TW" smtClean="0"/>
          </a:p>
        </p:txBody>
      </p:sp>
      <p:graphicFrame>
        <p:nvGraphicFramePr>
          <p:cNvPr id="21507" name="Object 4"/>
          <p:cNvGraphicFramePr>
            <a:graphicFrameLocks noChangeAspect="1"/>
          </p:cNvGraphicFramePr>
          <p:nvPr/>
        </p:nvGraphicFramePr>
        <p:xfrm>
          <a:off x="1314450" y="2571750"/>
          <a:ext cx="6896100" cy="3009900"/>
        </p:xfrm>
        <a:graphic>
          <a:graphicData uri="http://schemas.openxmlformats.org/presentationml/2006/ole">
            <mc:AlternateContent xmlns:mc="http://schemas.openxmlformats.org/markup-compatibility/2006">
              <mc:Choice xmlns:v="urn:schemas-microsoft-com:vml" Requires="v">
                <p:oleObj spid="_x0000_s21539" name="文件" r:id="rId3" imgW="6905244" imgH="3028188" progId="Word.Document.8">
                  <p:embed/>
                </p:oleObj>
              </mc:Choice>
              <mc:Fallback>
                <p:oleObj name="文件" r:id="rId3" imgW="6905244" imgH="302818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2571750"/>
                        <a:ext cx="68961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Text Box 6"/>
          <p:cNvSpPr txBox="1">
            <a:spLocks noChangeArrowheads="1"/>
          </p:cNvSpPr>
          <p:nvPr/>
        </p:nvSpPr>
        <p:spPr bwMode="auto">
          <a:xfrm>
            <a:off x="742950" y="1409700"/>
            <a:ext cx="7488238" cy="461665"/>
          </a:xfrm>
          <a:prstGeom prst="rect">
            <a:avLst/>
          </a:prstGeom>
          <a:noFill/>
          <a:ln w="9525">
            <a:noFill/>
            <a:miter lim="800000"/>
            <a:headEnd/>
            <a:tailEnd/>
          </a:ln>
        </p:spPr>
        <p:txBody>
          <a:bodyPr>
            <a:spAutoFit/>
          </a:bodyPr>
          <a:lstStyle/>
          <a:p>
            <a:pPr marL="457200" indent="-457200" eaLnBrk="1" hangingPunct="1">
              <a:buFont typeface="Monotype Sorts" pitchFamily="2" charset="2"/>
              <a:buChar char="r"/>
            </a:pPr>
            <a:r>
              <a:rPr kumimoji="1" lang="en-US" altLang="zh-TW" sz="2400" dirty="0">
                <a:solidFill>
                  <a:schemeClr val="bg2"/>
                </a:solidFill>
              </a:rPr>
              <a:t>Insertion and deletion from </a:t>
            </a:r>
            <a:r>
              <a:rPr kumimoji="1" lang="en-US" altLang="zh-TW" sz="2400" dirty="0">
                <a:solidFill>
                  <a:srgbClr val="FF0000"/>
                </a:solidFill>
              </a:rPr>
              <a:t>a</a:t>
            </a:r>
            <a:r>
              <a:rPr kumimoji="1" lang="en-US" altLang="zh-TW" sz="2400" dirty="0">
                <a:solidFill>
                  <a:schemeClr val="bg2"/>
                </a:solidFill>
              </a:rPr>
              <a:t> </a:t>
            </a:r>
            <a:r>
              <a:rPr kumimoji="1" lang="en-US" altLang="zh-TW" sz="2400" dirty="0">
                <a:solidFill>
                  <a:srgbClr val="FF0000"/>
                </a:solidFill>
              </a:rPr>
              <a:t>sequential </a:t>
            </a:r>
            <a:r>
              <a:rPr kumimoji="1" lang="en-US" altLang="zh-TW" sz="2400" dirty="0" smtClean="0">
                <a:solidFill>
                  <a:srgbClr val="FF0000"/>
                </a:solidFill>
              </a:rPr>
              <a:t>queue</a:t>
            </a:r>
            <a:r>
              <a:rPr kumimoji="1" lang="zh-TW" altLang="en-US" sz="2400" dirty="0" smtClean="0">
                <a:solidFill>
                  <a:schemeClr val="bg2"/>
                </a:solidFill>
              </a:rPr>
              <a:t>。</a:t>
            </a:r>
            <a:endParaRPr kumimoji="1" lang="en-US" altLang="zh-TW" sz="2400" u="sng" dirty="0">
              <a:solidFill>
                <a:schemeClr val="bg2"/>
              </a:solidFill>
            </a:endParaRPr>
          </a:p>
        </p:txBody>
      </p:sp>
      <p:sp>
        <p:nvSpPr>
          <p:cNvPr id="21509" name="Text Box 8"/>
          <p:cNvSpPr txBox="1">
            <a:spLocks noChangeArrowheads="1"/>
          </p:cNvSpPr>
          <p:nvPr/>
        </p:nvSpPr>
        <p:spPr bwMode="auto">
          <a:xfrm>
            <a:off x="1047750" y="419100"/>
            <a:ext cx="7200900" cy="701675"/>
          </a:xfrm>
          <a:prstGeom prst="rect">
            <a:avLst/>
          </a:prstGeom>
          <a:noFill/>
          <a:ln w="9525">
            <a:noFill/>
            <a:miter lim="800000"/>
            <a:headEnd/>
            <a:tailEnd/>
          </a:ln>
        </p:spPr>
        <p:txBody>
          <a:bodyPr>
            <a:spAutoFit/>
          </a:bodyPr>
          <a:lstStyle/>
          <a:p>
            <a:pPr algn="ctr">
              <a:spcBef>
                <a:spcPct val="50000"/>
              </a:spcBef>
            </a:pPr>
            <a:r>
              <a:rPr kumimoji="1" lang="en-US" altLang="zh-TW" sz="4000" b="1" u="sng">
                <a:solidFill>
                  <a:schemeClr val="bg2"/>
                </a:solidFill>
              </a:rPr>
              <a:t>Job scheduling</a:t>
            </a:r>
            <a:endParaRPr kumimoji="1" lang="zh-TW" altLang="en-US" sz="4000" b="1" u="sng">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2"/>
          </p:nvPr>
        </p:nvSpPr>
        <p:spPr>
          <a:noFill/>
        </p:spPr>
        <p:txBody>
          <a:bodyPr/>
          <a:lstStyle/>
          <a:p>
            <a:fld id="{21FCE69C-7125-4D77-9367-A3447D039970}" type="slidenum">
              <a:rPr lang="zh-TW" altLang="en-US" smtClean="0"/>
              <a:pPr/>
              <a:t>21</a:t>
            </a:fld>
            <a:endParaRPr lang="en-US" altLang="zh-TW" smtClean="0"/>
          </a:p>
        </p:txBody>
      </p:sp>
      <p:sp>
        <p:nvSpPr>
          <p:cNvPr id="31747" name="Text Box 33"/>
          <p:cNvSpPr txBox="1">
            <a:spLocks noChangeArrowheads="1"/>
          </p:cNvSpPr>
          <p:nvPr/>
        </p:nvSpPr>
        <p:spPr bwMode="auto">
          <a:xfrm>
            <a:off x="496625" y="1149475"/>
            <a:ext cx="8124862" cy="1692771"/>
          </a:xfrm>
          <a:prstGeom prst="rect">
            <a:avLst/>
          </a:prstGeom>
          <a:noFill/>
          <a:ln w="9525">
            <a:noFill/>
            <a:miter lim="800000"/>
            <a:headEnd/>
            <a:tailEnd/>
          </a:ln>
        </p:spPr>
        <p:txBody>
          <a:bodyPr wrap="square">
            <a:spAutoFit/>
          </a:bodyPr>
          <a:lstStyle/>
          <a:p>
            <a:pPr marL="381000" indent="-381000" eaLnBrk="1" hangingPunct="1">
              <a:buFont typeface="Monotype Sorts" pitchFamily="2" charset="2"/>
              <a:buChar char="r"/>
              <a:defRPr/>
            </a:pPr>
            <a:r>
              <a:rPr kumimoji="1" lang="en-US" altLang="zh-TW" sz="2400" dirty="0">
                <a:solidFill>
                  <a:schemeClr val="bg2"/>
                </a:solidFill>
              </a:rPr>
              <a:t>Implementation </a:t>
            </a:r>
            <a:r>
              <a:rPr kumimoji="1" lang="en-US" altLang="zh-TW" sz="2400" dirty="0" smtClean="0">
                <a:solidFill>
                  <a:schemeClr val="bg2"/>
                </a:solidFill>
              </a:rPr>
              <a:t>II</a:t>
            </a:r>
          </a:p>
          <a:p>
            <a:pPr marL="712788" lvl="1" indent="-255588" eaLnBrk="1" hangingPunct="1">
              <a:buFont typeface="Wingdings" panose="05000000000000000000" pitchFamily="2" charset="2"/>
              <a:buChar char="Ø"/>
              <a:defRPr/>
            </a:pPr>
            <a:r>
              <a:rPr kumimoji="1" lang="en-US" altLang="zh-TW" sz="2000" dirty="0" smtClean="0">
                <a:solidFill>
                  <a:schemeClr val="bg2"/>
                </a:solidFill>
              </a:rPr>
              <a:t>Regard </a:t>
            </a:r>
            <a:r>
              <a:rPr kumimoji="1" lang="en-US" altLang="zh-TW" sz="2000" dirty="0">
                <a:solidFill>
                  <a:schemeClr val="bg2"/>
                </a:solidFill>
              </a:rPr>
              <a:t>an array as </a:t>
            </a:r>
            <a:r>
              <a:rPr kumimoji="1" lang="en-US" altLang="zh-TW" sz="2000" dirty="0">
                <a:solidFill>
                  <a:srgbClr val="FF0000"/>
                </a:solidFill>
              </a:rPr>
              <a:t>a circular queue </a:t>
            </a:r>
            <a:r>
              <a:rPr kumimoji="1" lang="en-US" altLang="zh-TW" sz="2000" dirty="0" smtClean="0">
                <a:solidFill>
                  <a:srgbClr val="FF0000"/>
                </a:solidFill>
                <a:latin typeface="+mn-lt"/>
                <a:ea typeface="標楷體" pitchFamily="65" charset="-120"/>
              </a:rPr>
              <a:t>(</a:t>
            </a:r>
            <a:r>
              <a:rPr kumimoji="1" lang="zh-TW" altLang="en-US" sz="2000" dirty="0">
                <a:solidFill>
                  <a:srgbClr val="FF0000"/>
                </a:solidFill>
                <a:latin typeface="+mn-lt"/>
                <a:ea typeface="標楷體" pitchFamily="65" charset="-120"/>
              </a:rPr>
              <a:t>環狀佇列</a:t>
            </a:r>
            <a:r>
              <a:rPr kumimoji="1" lang="en-US" altLang="zh-TW" sz="2000" dirty="0" smtClean="0">
                <a:solidFill>
                  <a:srgbClr val="FF0000"/>
                </a:solidFill>
                <a:latin typeface="+mn-lt"/>
                <a:ea typeface="標楷體" pitchFamily="65" charset="-120"/>
              </a:rPr>
              <a:t>).</a:t>
            </a:r>
            <a:endParaRPr kumimoji="1" lang="en-US" altLang="zh-TW" sz="2000" dirty="0">
              <a:solidFill>
                <a:srgbClr val="FF0000"/>
              </a:solidFill>
              <a:latin typeface="+mn-lt"/>
              <a:ea typeface="標楷體" pitchFamily="65" charset="-120"/>
            </a:endParaRPr>
          </a:p>
          <a:p>
            <a:pPr marL="712788" lvl="1" indent="-255588" eaLnBrk="1" hangingPunct="1">
              <a:spcBef>
                <a:spcPts val="0"/>
              </a:spcBef>
              <a:buFont typeface="Wingdings" panose="05000000000000000000" pitchFamily="2" charset="2"/>
              <a:buChar char="Ø"/>
              <a:defRPr/>
            </a:pPr>
            <a:r>
              <a:rPr kumimoji="1" lang="zh-TW" altLang="en-US" sz="2000" dirty="0" smtClean="0">
                <a:solidFill>
                  <a:schemeClr val="bg2"/>
                </a:solidFill>
                <a:ea typeface="標楷體" panose="03000509000000000000" pitchFamily="65" charset="-120"/>
                <a:cs typeface="Times New Roman" panose="02020603050405020304" pitchFamily="18" charset="0"/>
              </a:rPr>
              <a:t>變數 </a:t>
            </a:r>
            <a:r>
              <a:rPr kumimoji="1" lang="en-US" altLang="zh-TW" sz="2000" i="1" dirty="0" smtClean="0">
                <a:solidFill>
                  <a:schemeClr val="bg2"/>
                </a:solidFill>
                <a:ea typeface="標楷體" panose="03000509000000000000" pitchFamily="65" charset="-120"/>
                <a:cs typeface="Times New Roman" panose="02020603050405020304" pitchFamily="18" charset="0"/>
              </a:rPr>
              <a:t>front</a:t>
            </a:r>
            <a:r>
              <a:rPr kumimoji="1" lang="zh-TW" altLang="en-US" sz="2000" dirty="0" smtClean="0">
                <a:solidFill>
                  <a:schemeClr val="bg2"/>
                </a:solidFill>
                <a:ea typeface="標楷體" panose="03000509000000000000" pitchFamily="65" charset="-120"/>
                <a:cs typeface="Times New Roman" panose="02020603050405020304" pitchFamily="18" charset="0"/>
              </a:rPr>
              <a:t>：指向佇列第一項元素逆時針方向的前一位置。</a:t>
            </a:r>
            <a:endParaRPr kumimoji="1" lang="en-US" altLang="zh-TW" sz="2000" dirty="0" smtClean="0">
              <a:solidFill>
                <a:schemeClr val="bg2"/>
              </a:solidFill>
              <a:ea typeface="標楷體" panose="03000509000000000000" pitchFamily="65" charset="-120"/>
              <a:cs typeface="Times New Roman" panose="02020603050405020304" pitchFamily="18" charset="0"/>
            </a:endParaRPr>
          </a:p>
          <a:p>
            <a:pPr marL="712788" lvl="1" indent="-255588" eaLnBrk="1" hangingPunct="1">
              <a:spcBef>
                <a:spcPts val="0"/>
              </a:spcBef>
              <a:buFont typeface="Wingdings" panose="05000000000000000000" pitchFamily="2" charset="2"/>
              <a:buChar char="Ø"/>
              <a:defRPr/>
            </a:pPr>
            <a:r>
              <a:rPr kumimoji="1" lang="zh-TW" altLang="en-US" sz="2000" dirty="0" smtClean="0">
                <a:solidFill>
                  <a:schemeClr val="bg2"/>
                </a:solidFill>
                <a:ea typeface="標楷體" panose="03000509000000000000" pitchFamily="65" charset="-120"/>
                <a:cs typeface="Times New Roman" panose="02020603050405020304" pitchFamily="18" charset="0"/>
              </a:rPr>
              <a:t>變數 </a:t>
            </a:r>
            <a:r>
              <a:rPr kumimoji="1" lang="en-US" altLang="zh-TW" sz="2000" i="1" dirty="0" smtClean="0">
                <a:solidFill>
                  <a:schemeClr val="bg2"/>
                </a:solidFill>
                <a:ea typeface="標楷體" panose="03000509000000000000" pitchFamily="65" charset="-120"/>
                <a:cs typeface="Times New Roman" panose="02020603050405020304" pitchFamily="18" charset="0"/>
              </a:rPr>
              <a:t>rear</a:t>
            </a:r>
            <a:r>
              <a:rPr kumimoji="1" lang="zh-TW" altLang="en-US" sz="2000" dirty="0" smtClean="0">
                <a:solidFill>
                  <a:schemeClr val="bg2"/>
                </a:solidFill>
                <a:ea typeface="標楷體" panose="03000509000000000000" pitchFamily="65" charset="-120"/>
                <a:cs typeface="Times New Roman" panose="02020603050405020304" pitchFamily="18" charset="0"/>
              </a:rPr>
              <a:t>：指向 </a:t>
            </a:r>
            <a:r>
              <a:rPr kumimoji="1" lang="en-US" altLang="zh-TW" sz="2000" dirty="0" smtClean="0">
                <a:solidFill>
                  <a:schemeClr val="bg2"/>
                </a:solidFill>
                <a:ea typeface="標楷體" panose="03000509000000000000" pitchFamily="65" charset="-120"/>
                <a:cs typeface="Times New Roman" panose="02020603050405020304" pitchFamily="18" charset="0"/>
              </a:rPr>
              <a:t>queue </a:t>
            </a:r>
            <a:r>
              <a:rPr kumimoji="1" lang="zh-TW" altLang="en-US" sz="2000" dirty="0" smtClean="0">
                <a:solidFill>
                  <a:schemeClr val="bg2"/>
                </a:solidFill>
                <a:ea typeface="標楷體" panose="03000509000000000000" pitchFamily="65" charset="-120"/>
                <a:cs typeface="Times New Roman" panose="02020603050405020304" pitchFamily="18" charset="0"/>
              </a:rPr>
              <a:t>最後一項元素的位置。</a:t>
            </a:r>
            <a:endParaRPr kumimoji="1" lang="en-US" altLang="zh-TW" sz="2000" dirty="0" smtClean="0">
              <a:solidFill>
                <a:schemeClr val="bg2"/>
              </a:solidFill>
              <a:ea typeface="標楷體" panose="03000509000000000000" pitchFamily="65" charset="-120"/>
              <a:cs typeface="Times New Roman" panose="02020603050405020304" pitchFamily="18" charset="0"/>
            </a:endParaRPr>
          </a:p>
          <a:p>
            <a:pPr marL="712788" lvl="1" indent="-255588" eaLnBrk="1" hangingPunct="1">
              <a:spcBef>
                <a:spcPts val="0"/>
              </a:spcBef>
              <a:buFont typeface="Wingdings" panose="05000000000000000000" pitchFamily="2" charset="2"/>
              <a:buChar char="Ø"/>
              <a:defRPr/>
            </a:pPr>
            <a:r>
              <a:rPr kumimoji="1" lang="en-US" altLang="zh-TW" sz="2000" dirty="0" smtClean="0">
                <a:solidFill>
                  <a:schemeClr val="bg2"/>
                </a:solidFill>
                <a:ea typeface="標楷體" panose="03000509000000000000" pitchFamily="65" charset="-120"/>
                <a:cs typeface="Times New Roman" panose="02020603050405020304" pitchFamily="18" charset="0"/>
              </a:rPr>
              <a:t>Queue is empty </a:t>
            </a:r>
            <a:r>
              <a:rPr kumimoji="1" lang="en-US" altLang="zh-TW" sz="2000" dirty="0" err="1" smtClean="0">
                <a:solidFill>
                  <a:schemeClr val="bg2"/>
                </a:solidFill>
                <a:ea typeface="標楷體" panose="03000509000000000000" pitchFamily="65" charset="-120"/>
                <a:cs typeface="Times New Roman" panose="02020603050405020304" pitchFamily="18" charset="0"/>
              </a:rPr>
              <a:t>iff</a:t>
            </a:r>
            <a:r>
              <a:rPr kumimoji="1" lang="en-US" altLang="zh-TW" sz="2000" dirty="0" smtClean="0">
                <a:solidFill>
                  <a:schemeClr val="bg2"/>
                </a:solidFill>
                <a:ea typeface="標楷體" panose="03000509000000000000" pitchFamily="65" charset="-120"/>
                <a:cs typeface="Times New Roman" panose="02020603050405020304" pitchFamily="18" charset="0"/>
              </a:rPr>
              <a:t>  </a:t>
            </a:r>
            <a:r>
              <a:rPr kumimoji="1" lang="en-US" altLang="zh-TW" sz="2000" i="1" dirty="0" smtClean="0">
                <a:solidFill>
                  <a:schemeClr val="bg2"/>
                </a:solidFill>
                <a:ea typeface="標楷體" panose="03000509000000000000" pitchFamily="65" charset="-120"/>
                <a:cs typeface="Times New Roman" panose="02020603050405020304" pitchFamily="18" charset="0"/>
              </a:rPr>
              <a:t>front</a:t>
            </a:r>
            <a:r>
              <a:rPr kumimoji="1" lang="en-US" altLang="zh-TW" sz="2000" dirty="0" smtClean="0">
                <a:solidFill>
                  <a:schemeClr val="bg2"/>
                </a:solidFill>
                <a:ea typeface="標楷體" panose="03000509000000000000" pitchFamily="65" charset="-120"/>
                <a:cs typeface="Times New Roman" panose="02020603050405020304" pitchFamily="18" charset="0"/>
              </a:rPr>
              <a:t> = </a:t>
            </a:r>
            <a:r>
              <a:rPr kumimoji="1" lang="en-US" altLang="zh-TW" sz="2000" i="1" dirty="0" smtClean="0">
                <a:solidFill>
                  <a:schemeClr val="bg2"/>
                </a:solidFill>
                <a:ea typeface="標楷體" panose="03000509000000000000" pitchFamily="65" charset="-120"/>
                <a:cs typeface="Times New Roman" panose="02020603050405020304" pitchFamily="18" charset="0"/>
              </a:rPr>
              <a:t>rear</a:t>
            </a:r>
            <a:endParaRPr kumimoji="1" lang="en-US" altLang="zh-TW" sz="2000" i="1" dirty="0">
              <a:solidFill>
                <a:schemeClr val="bg2"/>
              </a:solidFill>
              <a:ea typeface="標楷體" panose="03000509000000000000" pitchFamily="65" charset="-120"/>
              <a:cs typeface="Times New Roman" panose="02020603050405020304" pitchFamily="18" charset="0"/>
            </a:endParaRPr>
          </a:p>
        </p:txBody>
      </p:sp>
      <p:grpSp>
        <p:nvGrpSpPr>
          <p:cNvPr id="22532" name="群組 33"/>
          <p:cNvGrpSpPr>
            <a:grpSpLocks/>
          </p:cNvGrpSpPr>
          <p:nvPr/>
        </p:nvGrpSpPr>
        <p:grpSpPr bwMode="auto">
          <a:xfrm>
            <a:off x="796925" y="2930525"/>
            <a:ext cx="7402513" cy="3730625"/>
            <a:chOff x="796925" y="2720975"/>
            <a:chExt cx="7402513" cy="3730089"/>
          </a:xfrm>
        </p:grpSpPr>
        <p:sp>
          <p:nvSpPr>
            <p:cNvPr id="22534" name="Text Box 23"/>
            <p:cNvSpPr txBox="1">
              <a:spLocks noChangeArrowheads="1"/>
            </p:cNvSpPr>
            <p:nvPr/>
          </p:nvSpPr>
          <p:spPr bwMode="auto">
            <a:xfrm>
              <a:off x="1413162" y="2720975"/>
              <a:ext cx="2529451" cy="400053"/>
            </a:xfrm>
            <a:prstGeom prst="rect">
              <a:avLst/>
            </a:prstGeom>
            <a:noFill/>
            <a:ln w="9525">
              <a:noFill/>
              <a:miter lim="800000"/>
              <a:headEnd/>
              <a:tailEnd/>
            </a:ln>
          </p:spPr>
          <p:txBody>
            <a:bodyPr wrap="square">
              <a:spAutoFit/>
            </a:bodyPr>
            <a:lstStyle/>
            <a:p>
              <a:pPr eaLnBrk="1" hangingPunct="1">
                <a:spcBef>
                  <a:spcPct val="50000"/>
                </a:spcBef>
              </a:pPr>
              <a:r>
                <a:rPr kumimoji="1" lang="en-US" altLang="zh-TW" sz="2000" dirty="0" smtClean="0">
                  <a:solidFill>
                    <a:srgbClr val="FF0000"/>
                  </a:solidFill>
                </a:rPr>
                <a:t>Empty circular queue</a:t>
              </a:r>
              <a:endParaRPr kumimoji="1" lang="en-US" altLang="zh-TW" sz="2000" dirty="0">
                <a:solidFill>
                  <a:srgbClr val="FF0000"/>
                </a:solidFill>
              </a:endParaRPr>
            </a:p>
          </p:txBody>
        </p:sp>
        <p:sp>
          <p:nvSpPr>
            <p:cNvPr id="22535" name="Text Box 29"/>
            <p:cNvSpPr txBox="1">
              <a:spLocks noChangeArrowheads="1"/>
            </p:cNvSpPr>
            <p:nvPr/>
          </p:nvSpPr>
          <p:spPr bwMode="auto">
            <a:xfrm>
              <a:off x="796925" y="5127625"/>
              <a:ext cx="7402513" cy="1323439"/>
            </a:xfrm>
            <a:prstGeom prst="rect">
              <a:avLst/>
            </a:prstGeom>
            <a:noFill/>
            <a:ln w="9525">
              <a:noFill/>
              <a:miter lim="800000"/>
              <a:headEnd/>
              <a:tailEnd/>
            </a:ln>
          </p:spPr>
          <p:txBody>
            <a:bodyPr>
              <a:spAutoFit/>
            </a:bodyPr>
            <a:lstStyle/>
            <a:p>
              <a:pPr eaLnBrk="1" hangingPunct="1"/>
              <a:r>
                <a:rPr kumimoji="1" lang="zh-TW" altLang="en-US" sz="2000" dirty="0">
                  <a:solidFill>
                    <a:schemeClr val="bg2"/>
                  </a:solidFill>
                </a:rPr>
                <a:t>                 [0]            [5]                                    [0]          [5] </a:t>
              </a:r>
            </a:p>
            <a:p>
              <a:pPr eaLnBrk="1" hangingPunct="1"/>
              <a:endParaRPr kumimoji="1" lang="zh-TW" altLang="en-US" sz="2000" dirty="0">
                <a:solidFill>
                  <a:schemeClr val="bg2"/>
                </a:solidFill>
              </a:endParaRPr>
            </a:p>
            <a:p>
              <a:pPr eaLnBrk="1" hangingPunct="1"/>
              <a:r>
                <a:rPr kumimoji="1" lang="zh-TW" altLang="zh-TW" sz="2000" b="1" dirty="0">
                  <a:solidFill>
                    <a:schemeClr val="bg2"/>
                  </a:solidFill>
                </a:rPr>
                <a:t>                    </a:t>
              </a:r>
              <a:r>
                <a:rPr kumimoji="1" lang="en-US" altLang="zh-TW" sz="2000" dirty="0">
                  <a:solidFill>
                    <a:srgbClr val="FF0000"/>
                  </a:solidFill>
                </a:rPr>
                <a:t>front = 0                                           </a:t>
              </a:r>
              <a:r>
                <a:rPr kumimoji="1" lang="en-US" altLang="zh-TW" sz="2000" dirty="0">
                  <a:solidFill>
                    <a:schemeClr val="bg2"/>
                  </a:solidFill>
                </a:rPr>
                <a:t>front = 0</a:t>
              </a:r>
            </a:p>
            <a:p>
              <a:pPr eaLnBrk="1" hangingPunct="1"/>
              <a:r>
                <a:rPr kumimoji="1" lang="en-US" altLang="zh-TW" sz="2000" dirty="0">
                  <a:solidFill>
                    <a:schemeClr val="bg2"/>
                  </a:solidFill>
                </a:rPr>
                <a:t>                    </a:t>
              </a:r>
              <a:r>
                <a:rPr kumimoji="1" lang="en-US" altLang="zh-TW" sz="2000" dirty="0">
                  <a:solidFill>
                    <a:srgbClr val="FF0000"/>
                  </a:solidFill>
                </a:rPr>
                <a:t>rear = 0                                             </a:t>
              </a:r>
              <a:r>
                <a:rPr kumimoji="1" lang="en-US" altLang="zh-TW" sz="2000" dirty="0">
                  <a:solidFill>
                    <a:schemeClr val="bg2"/>
                  </a:solidFill>
                </a:rPr>
                <a:t>rear = 3</a:t>
              </a:r>
              <a:endParaRPr kumimoji="1" lang="zh-TW" altLang="zh-TW" sz="2000" dirty="0">
                <a:solidFill>
                  <a:schemeClr val="bg2"/>
                </a:solidFill>
              </a:endParaRPr>
            </a:p>
          </p:txBody>
        </p:sp>
        <p:sp>
          <p:nvSpPr>
            <p:cNvPr id="22536" name="Text Box 25"/>
            <p:cNvSpPr txBox="1">
              <a:spLocks noChangeArrowheads="1"/>
            </p:cNvSpPr>
            <p:nvPr/>
          </p:nvSpPr>
          <p:spPr bwMode="auto">
            <a:xfrm>
              <a:off x="1628775" y="3092450"/>
              <a:ext cx="569913" cy="396875"/>
            </a:xfrm>
            <a:prstGeom prst="rect">
              <a:avLst/>
            </a:prstGeom>
            <a:noFill/>
            <a:ln w="9525">
              <a:noFill/>
              <a:miter lim="800000"/>
              <a:headEnd/>
              <a:tailEnd/>
            </a:ln>
          </p:spPr>
          <p:txBody>
            <a:bodyPr>
              <a:spAutoFit/>
            </a:bodyPr>
            <a:lstStyle/>
            <a:p>
              <a:pPr eaLnBrk="1" hangingPunct="1">
                <a:spcBef>
                  <a:spcPct val="50000"/>
                </a:spcBef>
              </a:pPr>
              <a:r>
                <a:rPr kumimoji="1" lang="zh-TW" altLang="en-US" sz="2000">
                  <a:solidFill>
                    <a:schemeClr val="bg2"/>
                  </a:solidFill>
                </a:rPr>
                <a:t>[2]</a:t>
              </a:r>
            </a:p>
          </p:txBody>
        </p:sp>
        <p:sp>
          <p:nvSpPr>
            <p:cNvPr id="22537" name="Text Box 27"/>
            <p:cNvSpPr txBox="1">
              <a:spLocks noChangeArrowheads="1"/>
            </p:cNvSpPr>
            <p:nvPr/>
          </p:nvSpPr>
          <p:spPr bwMode="auto">
            <a:xfrm>
              <a:off x="3270250" y="3082925"/>
              <a:ext cx="3927475" cy="396875"/>
            </a:xfrm>
            <a:prstGeom prst="rect">
              <a:avLst/>
            </a:prstGeom>
            <a:noFill/>
            <a:ln w="9525">
              <a:noFill/>
              <a:miter lim="800000"/>
              <a:headEnd/>
              <a:tailEnd/>
            </a:ln>
          </p:spPr>
          <p:txBody>
            <a:bodyPr wrap="none">
              <a:spAutoFit/>
            </a:bodyPr>
            <a:lstStyle/>
            <a:p>
              <a:pPr eaLnBrk="1" hangingPunct="1"/>
              <a:r>
                <a:rPr kumimoji="1" lang="zh-TW" altLang="en-US" sz="2000" dirty="0">
                  <a:solidFill>
                    <a:schemeClr val="bg2"/>
                  </a:solidFill>
                </a:rPr>
                <a:t>[3]                         [2]                    [3]</a:t>
              </a:r>
            </a:p>
          </p:txBody>
        </p:sp>
        <p:sp>
          <p:nvSpPr>
            <p:cNvPr id="22538" name="Text Box 28"/>
            <p:cNvSpPr txBox="1">
              <a:spLocks noChangeArrowheads="1"/>
            </p:cNvSpPr>
            <p:nvPr/>
          </p:nvSpPr>
          <p:spPr bwMode="auto">
            <a:xfrm>
              <a:off x="1225550" y="4043363"/>
              <a:ext cx="6699270" cy="400053"/>
            </a:xfrm>
            <a:prstGeom prst="rect">
              <a:avLst/>
            </a:prstGeom>
            <a:noFill/>
            <a:ln w="9525">
              <a:noFill/>
              <a:miter lim="800000"/>
              <a:headEnd/>
              <a:tailEnd/>
            </a:ln>
          </p:spPr>
          <p:txBody>
            <a:bodyPr wrap="none">
              <a:spAutoFit/>
            </a:bodyPr>
            <a:lstStyle/>
            <a:p>
              <a:pPr eaLnBrk="1" hangingPunct="1"/>
              <a:r>
                <a:rPr kumimoji="1" lang="zh-TW" altLang="en-US" sz="2000" dirty="0">
                  <a:solidFill>
                    <a:schemeClr val="bg2"/>
                  </a:solidFill>
                </a:rPr>
                <a:t>[1]                                </a:t>
              </a:r>
              <a:r>
                <a:rPr kumimoji="1" lang="zh-TW" altLang="en-US" sz="2000" dirty="0" smtClean="0">
                  <a:solidFill>
                    <a:schemeClr val="bg2"/>
                  </a:solidFill>
                </a:rPr>
                <a:t> [</a:t>
              </a:r>
              <a:r>
                <a:rPr kumimoji="1" lang="zh-TW" altLang="en-US" sz="2000" dirty="0">
                  <a:solidFill>
                    <a:schemeClr val="bg2"/>
                  </a:solidFill>
                </a:rPr>
                <a:t>4]           </a:t>
              </a:r>
              <a:r>
                <a:rPr kumimoji="1" lang="zh-TW" altLang="en-US" sz="2000" dirty="0" smtClean="0">
                  <a:solidFill>
                    <a:schemeClr val="bg2"/>
                  </a:solidFill>
                </a:rPr>
                <a:t>   [</a:t>
              </a:r>
              <a:r>
                <a:rPr kumimoji="1" lang="zh-TW" altLang="en-US" sz="2000" dirty="0">
                  <a:solidFill>
                    <a:schemeClr val="bg2"/>
                  </a:solidFill>
                </a:rPr>
                <a:t>1]                                </a:t>
              </a:r>
              <a:r>
                <a:rPr kumimoji="1" lang="zh-TW" altLang="en-US" sz="2000" dirty="0" smtClean="0">
                  <a:solidFill>
                    <a:schemeClr val="bg2"/>
                  </a:solidFill>
                </a:rPr>
                <a:t>[</a:t>
              </a:r>
              <a:r>
                <a:rPr kumimoji="1" lang="zh-TW" altLang="en-US" sz="2000" dirty="0">
                  <a:solidFill>
                    <a:schemeClr val="bg2"/>
                  </a:solidFill>
                </a:rPr>
                <a:t>4]   </a:t>
              </a:r>
            </a:p>
          </p:txBody>
        </p:sp>
        <p:grpSp>
          <p:nvGrpSpPr>
            <p:cNvPr id="22539" name="Group 54"/>
            <p:cNvGrpSpPr>
              <a:grpSpLocks/>
            </p:cNvGrpSpPr>
            <p:nvPr/>
          </p:nvGrpSpPr>
          <p:grpSpPr bwMode="auto">
            <a:xfrm>
              <a:off x="1733550" y="3248025"/>
              <a:ext cx="5402263" cy="1982788"/>
              <a:chOff x="1092" y="1698"/>
              <a:chExt cx="3403" cy="1249"/>
            </a:xfrm>
          </p:grpSpPr>
          <p:grpSp>
            <p:nvGrpSpPr>
              <p:cNvPr id="22540" name="Group 40"/>
              <p:cNvGrpSpPr>
                <a:grpSpLocks/>
              </p:cNvGrpSpPr>
              <p:nvPr/>
            </p:nvGrpSpPr>
            <p:grpSpPr bwMode="auto">
              <a:xfrm>
                <a:off x="1092" y="1698"/>
                <a:ext cx="1171" cy="1243"/>
                <a:chOff x="1272" y="1458"/>
                <a:chExt cx="1171" cy="1243"/>
              </a:xfrm>
            </p:grpSpPr>
            <p:sp>
              <p:nvSpPr>
                <p:cNvPr id="22553" name="Line 4"/>
                <p:cNvSpPr>
                  <a:spLocks noChangeShapeType="1"/>
                </p:cNvSpPr>
                <p:nvPr/>
              </p:nvSpPr>
              <p:spPr bwMode="auto">
                <a:xfrm flipV="1">
                  <a:off x="1842" y="1458"/>
                  <a:ext cx="1" cy="1242"/>
                </a:xfrm>
                <a:prstGeom prst="line">
                  <a:avLst/>
                </a:prstGeom>
                <a:noFill/>
                <a:ln w="9525">
                  <a:solidFill>
                    <a:schemeClr val="bg2"/>
                  </a:solidFill>
                  <a:round/>
                  <a:headEnd/>
                  <a:tailEnd/>
                </a:ln>
              </p:spPr>
              <p:txBody>
                <a:bodyPr wrap="none" anchor="ctr"/>
                <a:lstStyle/>
                <a:p>
                  <a:endParaRPr lang="zh-TW" altLang="en-US"/>
                </a:p>
              </p:txBody>
            </p:sp>
            <p:sp>
              <p:nvSpPr>
                <p:cNvPr id="22554" name="Line 6"/>
                <p:cNvSpPr>
                  <a:spLocks noChangeShapeType="1"/>
                </p:cNvSpPr>
                <p:nvPr/>
              </p:nvSpPr>
              <p:spPr bwMode="auto">
                <a:xfrm flipH="1" flipV="1">
                  <a:off x="1300" y="1872"/>
                  <a:ext cx="529" cy="200"/>
                </a:xfrm>
                <a:prstGeom prst="line">
                  <a:avLst/>
                </a:prstGeom>
                <a:noFill/>
                <a:ln w="9525">
                  <a:solidFill>
                    <a:schemeClr val="bg2"/>
                  </a:solidFill>
                  <a:round/>
                  <a:headEnd/>
                  <a:tailEnd/>
                </a:ln>
              </p:spPr>
              <p:txBody>
                <a:bodyPr wrap="none" anchor="ctr"/>
                <a:lstStyle/>
                <a:p>
                  <a:endParaRPr lang="zh-TW" altLang="en-US"/>
                </a:p>
              </p:txBody>
            </p:sp>
            <p:sp>
              <p:nvSpPr>
                <p:cNvPr id="22555" name="Line 7"/>
                <p:cNvSpPr>
                  <a:spLocks noChangeShapeType="1"/>
                </p:cNvSpPr>
                <p:nvPr/>
              </p:nvSpPr>
              <p:spPr bwMode="auto">
                <a:xfrm flipH="1">
                  <a:off x="1428" y="2086"/>
                  <a:ext cx="401" cy="400"/>
                </a:xfrm>
                <a:prstGeom prst="line">
                  <a:avLst/>
                </a:prstGeom>
                <a:noFill/>
                <a:ln w="9525">
                  <a:solidFill>
                    <a:schemeClr val="bg2"/>
                  </a:solidFill>
                  <a:round/>
                  <a:headEnd/>
                  <a:tailEnd/>
                </a:ln>
              </p:spPr>
              <p:txBody>
                <a:bodyPr wrap="none" anchor="ctr"/>
                <a:lstStyle/>
                <a:p>
                  <a:endParaRPr lang="zh-TW" altLang="en-US"/>
                </a:p>
              </p:txBody>
            </p:sp>
            <p:sp>
              <p:nvSpPr>
                <p:cNvPr id="22556" name="Line 8"/>
                <p:cNvSpPr>
                  <a:spLocks noChangeShapeType="1"/>
                </p:cNvSpPr>
                <p:nvPr/>
              </p:nvSpPr>
              <p:spPr bwMode="auto">
                <a:xfrm flipV="1">
                  <a:off x="1829" y="1872"/>
                  <a:ext cx="585" cy="200"/>
                </a:xfrm>
                <a:prstGeom prst="line">
                  <a:avLst/>
                </a:prstGeom>
                <a:noFill/>
                <a:ln w="9525">
                  <a:solidFill>
                    <a:schemeClr val="bg2"/>
                  </a:solidFill>
                  <a:round/>
                  <a:headEnd/>
                  <a:tailEnd/>
                </a:ln>
              </p:spPr>
              <p:txBody>
                <a:bodyPr wrap="none" anchor="ctr"/>
                <a:lstStyle/>
                <a:p>
                  <a:endParaRPr lang="zh-TW" altLang="en-US"/>
                </a:p>
              </p:txBody>
            </p:sp>
            <p:sp>
              <p:nvSpPr>
                <p:cNvPr id="22557" name="Line 9"/>
                <p:cNvSpPr>
                  <a:spLocks noChangeShapeType="1"/>
                </p:cNvSpPr>
                <p:nvPr/>
              </p:nvSpPr>
              <p:spPr bwMode="auto">
                <a:xfrm>
                  <a:off x="1843" y="2086"/>
                  <a:ext cx="472" cy="385"/>
                </a:xfrm>
                <a:prstGeom prst="line">
                  <a:avLst/>
                </a:prstGeom>
                <a:noFill/>
                <a:ln w="9525">
                  <a:solidFill>
                    <a:schemeClr val="bg2"/>
                  </a:solidFill>
                  <a:round/>
                  <a:headEnd/>
                  <a:tailEnd/>
                </a:ln>
              </p:spPr>
              <p:txBody>
                <a:bodyPr wrap="none" anchor="ctr"/>
                <a:lstStyle/>
                <a:p>
                  <a:endParaRPr lang="zh-TW" altLang="en-US"/>
                </a:p>
              </p:txBody>
            </p:sp>
            <p:grpSp>
              <p:nvGrpSpPr>
                <p:cNvPr id="22558" name="Group 36"/>
                <p:cNvGrpSpPr>
                  <a:grpSpLocks/>
                </p:cNvGrpSpPr>
                <p:nvPr/>
              </p:nvGrpSpPr>
              <p:grpSpPr bwMode="auto">
                <a:xfrm>
                  <a:off x="1272" y="1472"/>
                  <a:ext cx="1171" cy="1229"/>
                  <a:chOff x="1272" y="1472"/>
                  <a:chExt cx="1171" cy="1229"/>
                </a:xfrm>
              </p:grpSpPr>
              <p:sp>
                <p:nvSpPr>
                  <p:cNvPr id="22559" name="Oval 2"/>
                  <p:cNvSpPr>
                    <a:spLocks noChangeArrowheads="1"/>
                  </p:cNvSpPr>
                  <p:nvPr/>
                </p:nvSpPr>
                <p:spPr bwMode="auto">
                  <a:xfrm>
                    <a:off x="1272" y="1472"/>
                    <a:ext cx="1171" cy="1229"/>
                  </a:xfrm>
                  <a:prstGeom prst="ellipse">
                    <a:avLst/>
                  </a:prstGeom>
                  <a:noFill/>
                  <a:ln w="9525">
                    <a:solidFill>
                      <a:schemeClr val="bg2"/>
                    </a:solidFill>
                    <a:round/>
                    <a:headEnd/>
                    <a:tailEnd/>
                  </a:ln>
                </p:spPr>
                <p:txBody>
                  <a:bodyPr wrap="none" anchor="ctr"/>
                  <a:lstStyle/>
                  <a:p>
                    <a:pPr algn="ctr" eaLnBrk="1" hangingPunct="1"/>
                    <a:endParaRPr kumimoji="1" lang="zh-TW" altLang="en-US" sz="2000"/>
                  </a:p>
                </p:txBody>
              </p:sp>
              <p:sp>
                <p:nvSpPr>
                  <p:cNvPr id="22560" name="Oval 3"/>
                  <p:cNvSpPr>
                    <a:spLocks noChangeArrowheads="1"/>
                  </p:cNvSpPr>
                  <p:nvPr/>
                </p:nvSpPr>
                <p:spPr bwMode="auto">
                  <a:xfrm>
                    <a:off x="1644" y="1885"/>
                    <a:ext cx="443" cy="443"/>
                  </a:xfrm>
                  <a:prstGeom prst="ellipse">
                    <a:avLst/>
                  </a:prstGeom>
                  <a:solidFill>
                    <a:schemeClr val="bg2"/>
                  </a:solidFill>
                  <a:ln w="9525">
                    <a:solidFill>
                      <a:schemeClr val="bg2"/>
                    </a:solidFill>
                    <a:round/>
                    <a:headEnd/>
                    <a:tailEnd/>
                  </a:ln>
                </p:spPr>
                <p:txBody>
                  <a:bodyPr wrap="none" anchor="ctr"/>
                  <a:lstStyle/>
                  <a:p>
                    <a:endParaRPr lang="zh-TW" altLang="en-US"/>
                  </a:p>
                </p:txBody>
              </p:sp>
            </p:grpSp>
          </p:grpSp>
          <p:grpSp>
            <p:nvGrpSpPr>
              <p:cNvPr id="22541" name="Group 41"/>
              <p:cNvGrpSpPr>
                <a:grpSpLocks/>
              </p:cNvGrpSpPr>
              <p:nvPr/>
            </p:nvGrpSpPr>
            <p:grpSpPr bwMode="auto">
              <a:xfrm>
                <a:off x="3324" y="1704"/>
                <a:ext cx="1171" cy="1243"/>
                <a:chOff x="1272" y="1458"/>
                <a:chExt cx="1171" cy="1243"/>
              </a:xfrm>
            </p:grpSpPr>
            <p:sp>
              <p:nvSpPr>
                <p:cNvPr id="22545" name="Line 42"/>
                <p:cNvSpPr>
                  <a:spLocks noChangeShapeType="1"/>
                </p:cNvSpPr>
                <p:nvPr/>
              </p:nvSpPr>
              <p:spPr bwMode="auto">
                <a:xfrm flipV="1">
                  <a:off x="1842" y="1458"/>
                  <a:ext cx="1" cy="1242"/>
                </a:xfrm>
                <a:prstGeom prst="line">
                  <a:avLst/>
                </a:prstGeom>
                <a:noFill/>
                <a:ln w="9525">
                  <a:solidFill>
                    <a:schemeClr val="bg2"/>
                  </a:solidFill>
                  <a:round/>
                  <a:headEnd/>
                  <a:tailEnd/>
                </a:ln>
              </p:spPr>
              <p:txBody>
                <a:bodyPr wrap="none" anchor="ctr"/>
                <a:lstStyle/>
                <a:p>
                  <a:endParaRPr lang="zh-TW" altLang="en-US"/>
                </a:p>
              </p:txBody>
            </p:sp>
            <p:sp>
              <p:nvSpPr>
                <p:cNvPr id="22546" name="Line 43"/>
                <p:cNvSpPr>
                  <a:spLocks noChangeShapeType="1"/>
                </p:cNvSpPr>
                <p:nvPr/>
              </p:nvSpPr>
              <p:spPr bwMode="auto">
                <a:xfrm flipH="1" flipV="1">
                  <a:off x="1300" y="1872"/>
                  <a:ext cx="529" cy="200"/>
                </a:xfrm>
                <a:prstGeom prst="line">
                  <a:avLst/>
                </a:prstGeom>
                <a:noFill/>
                <a:ln w="9525">
                  <a:solidFill>
                    <a:schemeClr val="bg2"/>
                  </a:solidFill>
                  <a:round/>
                  <a:headEnd/>
                  <a:tailEnd/>
                </a:ln>
              </p:spPr>
              <p:txBody>
                <a:bodyPr wrap="none" anchor="ctr"/>
                <a:lstStyle/>
                <a:p>
                  <a:endParaRPr lang="zh-TW" altLang="en-US"/>
                </a:p>
              </p:txBody>
            </p:sp>
            <p:sp>
              <p:nvSpPr>
                <p:cNvPr id="22547" name="Line 44"/>
                <p:cNvSpPr>
                  <a:spLocks noChangeShapeType="1"/>
                </p:cNvSpPr>
                <p:nvPr/>
              </p:nvSpPr>
              <p:spPr bwMode="auto">
                <a:xfrm flipH="1">
                  <a:off x="1428" y="2086"/>
                  <a:ext cx="401" cy="400"/>
                </a:xfrm>
                <a:prstGeom prst="line">
                  <a:avLst/>
                </a:prstGeom>
                <a:noFill/>
                <a:ln w="9525">
                  <a:solidFill>
                    <a:schemeClr val="bg2"/>
                  </a:solidFill>
                  <a:round/>
                  <a:headEnd/>
                  <a:tailEnd/>
                </a:ln>
              </p:spPr>
              <p:txBody>
                <a:bodyPr wrap="none" anchor="ctr"/>
                <a:lstStyle/>
                <a:p>
                  <a:endParaRPr lang="zh-TW" altLang="en-US"/>
                </a:p>
              </p:txBody>
            </p:sp>
            <p:sp>
              <p:nvSpPr>
                <p:cNvPr id="22548" name="Line 45"/>
                <p:cNvSpPr>
                  <a:spLocks noChangeShapeType="1"/>
                </p:cNvSpPr>
                <p:nvPr/>
              </p:nvSpPr>
              <p:spPr bwMode="auto">
                <a:xfrm flipV="1">
                  <a:off x="1829" y="1872"/>
                  <a:ext cx="585" cy="200"/>
                </a:xfrm>
                <a:prstGeom prst="line">
                  <a:avLst/>
                </a:prstGeom>
                <a:noFill/>
                <a:ln w="9525">
                  <a:solidFill>
                    <a:schemeClr val="bg2"/>
                  </a:solidFill>
                  <a:round/>
                  <a:headEnd/>
                  <a:tailEnd/>
                </a:ln>
              </p:spPr>
              <p:txBody>
                <a:bodyPr wrap="none" anchor="ctr"/>
                <a:lstStyle/>
                <a:p>
                  <a:endParaRPr lang="zh-TW" altLang="en-US"/>
                </a:p>
              </p:txBody>
            </p:sp>
            <p:sp>
              <p:nvSpPr>
                <p:cNvPr id="22549" name="Line 46"/>
                <p:cNvSpPr>
                  <a:spLocks noChangeShapeType="1"/>
                </p:cNvSpPr>
                <p:nvPr/>
              </p:nvSpPr>
              <p:spPr bwMode="auto">
                <a:xfrm>
                  <a:off x="1843" y="2086"/>
                  <a:ext cx="472" cy="385"/>
                </a:xfrm>
                <a:prstGeom prst="line">
                  <a:avLst/>
                </a:prstGeom>
                <a:noFill/>
                <a:ln w="9525">
                  <a:solidFill>
                    <a:schemeClr val="bg2"/>
                  </a:solidFill>
                  <a:round/>
                  <a:headEnd/>
                  <a:tailEnd/>
                </a:ln>
              </p:spPr>
              <p:txBody>
                <a:bodyPr wrap="none" anchor="ctr"/>
                <a:lstStyle/>
                <a:p>
                  <a:endParaRPr lang="zh-TW" altLang="en-US"/>
                </a:p>
              </p:txBody>
            </p:sp>
            <p:grpSp>
              <p:nvGrpSpPr>
                <p:cNvPr id="22550" name="Group 47"/>
                <p:cNvGrpSpPr>
                  <a:grpSpLocks/>
                </p:cNvGrpSpPr>
                <p:nvPr/>
              </p:nvGrpSpPr>
              <p:grpSpPr bwMode="auto">
                <a:xfrm>
                  <a:off x="1272" y="1472"/>
                  <a:ext cx="1171" cy="1229"/>
                  <a:chOff x="1272" y="1472"/>
                  <a:chExt cx="1171" cy="1229"/>
                </a:xfrm>
              </p:grpSpPr>
              <p:sp>
                <p:nvSpPr>
                  <p:cNvPr id="22551" name="Oval 48"/>
                  <p:cNvSpPr>
                    <a:spLocks noChangeArrowheads="1"/>
                  </p:cNvSpPr>
                  <p:nvPr/>
                </p:nvSpPr>
                <p:spPr bwMode="auto">
                  <a:xfrm>
                    <a:off x="1272" y="1472"/>
                    <a:ext cx="1171" cy="1229"/>
                  </a:xfrm>
                  <a:prstGeom prst="ellipse">
                    <a:avLst/>
                  </a:prstGeom>
                  <a:noFill/>
                  <a:ln w="9525">
                    <a:solidFill>
                      <a:schemeClr val="bg2"/>
                    </a:solidFill>
                    <a:round/>
                    <a:headEnd/>
                    <a:tailEnd/>
                  </a:ln>
                </p:spPr>
                <p:txBody>
                  <a:bodyPr wrap="none" anchor="ctr"/>
                  <a:lstStyle/>
                  <a:p>
                    <a:pPr algn="ctr" eaLnBrk="1" hangingPunct="1"/>
                    <a:endParaRPr kumimoji="1" lang="zh-TW" altLang="en-US" sz="2000"/>
                  </a:p>
                </p:txBody>
              </p:sp>
              <p:sp>
                <p:nvSpPr>
                  <p:cNvPr id="22552" name="Oval 49"/>
                  <p:cNvSpPr>
                    <a:spLocks noChangeArrowheads="1"/>
                  </p:cNvSpPr>
                  <p:nvPr/>
                </p:nvSpPr>
                <p:spPr bwMode="auto">
                  <a:xfrm>
                    <a:off x="1644" y="1885"/>
                    <a:ext cx="443" cy="443"/>
                  </a:xfrm>
                  <a:prstGeom prst="ellipse">
                    <a:avLst/>
                  </a:prstGeom>
                  <a:solidFill>
                    <a:schemeClr val="bg2"/>
                  </a:solidFill>
                  <a:ln w="9525">
                    <a:solidFill>
                      <a:schemeClr val="bg2"/>
                    </a:solidFill>
                    <a:round/>
                    <a:headEnd/>
                    <a:tailEnd/>
                  </a:ln>
                </p:spPr>
                <p:txBody>
                  <a:bodyPr wrap="none" anchor="ctr"/>
                  <a:lstStyle/>
                  <a:p>
                    <a:endParaRPr lang="zh-TW" altLang="en-US"/>
                  </a:p>
                </p:txBody>
              </p:sp>
            </p:grpSp>
          </p:grpSp>
          <p:sp>
            <p:nvSpPr>
              <p:cNvPr id="22542" name="Text Box 50"/>
              <p:cNvSpPr txBox="1">
                <a:spLocks noChangeArrowheads="1"/>
              </p:cNvSpPr>
              <p:nvPr/>
            </p:nvSpPr>
            <p:spPr bwMode="auto">
              <a:xfrm>
                <a:off x="3370" y="2253"/>
                <a:ext cx="287" cy="288"/>
              </a:xfrm>
              <a:prstGeom prst="rect">
                <a:avLst/>
              </a:prstGeom>
              <a:solidFill>
                <a:schemeClr val="tx1">
                  <a:lumMod val="75000"/>
                </a:schemeClr>
              </a:solidFill>
              <a:ln w="9525">
                <a:noFill/>
                <a:miter lim="800000"/>
                <a:headEnd/>
                <a:tailEnd/>
              </a:ln>
            </p:spPr>
            <p:txBody>
              <a:bodyPr wrap="none">
                <a:spAutoFit/>
              </a:bodyPr>
              <a:lstStyle/>
              <a:p>
                <a:pPr eaLnBrk="1" hangingPunct="1">
                  <a:spcBef>
                    <a:spcPct val="50000"/>
                  </a:spcBef>
                </a:pPr>
                <a:r>
                  <a:rPr kumimoji="1" lang="en-US" altLang="zh-TW" sz="2400" dirty="0">
                    <a:solidFill>
                      <a:schemeClr val="bg2"/>
                    </a:solidFill>
                  </a:rPr>
                  <a:t>J1</a:t>
                </a:r>
              </a:p>
            </p:txBody>
          </p:sp>
          <p:sp>
            <p:nvSpPr>
              <p:cNvPr id="22543" name="Text Box 51"/>
              <p:cNvSpPr txBox="1">
                <a:spLocks noChangeArrowheads="1"/>
              </p:cNvSpPr>
              <p:nvPr/>
            </p:nvSpPr>
            <p:spPr bwMode="auto">
              <a:xfrm>
                <a:off x="3539" y="1864"/>
                <a:ext cx="287" cy="288"/>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J2</a:t>
                </a:r>
              </a:p>
            </p:txBody>
          </p:sp>
          <p:sp>
            <p:nvSpPr>
              <p:cNvPr id="22544" name="Text Box 52"/>
              <p:cNvSpPr txBox="1">
                <a:spLocks noChangeArrowheads="1"/>
              </p:cNvSpPr>
              <p:nvPr/>
            </p:nvSpPr>
            <p:spPr bwMode="auto">
              <a:xfrm>
                <a:off x="3978" y="1851"/>
                <a:ext cx="287" cy="288"/>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J3</a:t>
                </a:r>
              </a:p>
            </p:txBody>
          </p:sp>
        </p:grpSp>
        <p:sp>
          <p:nvSpPr>
            <p:cNvPr id="33" name="Text Box 23"/>
            <p:cNvSpPr txBox="1">
              <a:spLocks noChangeArrowheads="1"/>
            </p:cNvSpPr>
            <p:nvPr/>
          </p:nvSpPr>
          <p:spPr bwMode="auto">
            <a:xfrm>
              <a:off x="4968826" y="2762324"/>
              <a:ext cx="2773888" cy="400053"/>
            </a:xfrm>
            <a:prstGeom prst="rect">
              <a:avLst/>
            </a:prstGeom>
            <a:noFill/>
            <a:ln w="9525">
              <a:noFill/>
              <a:miter lim="800000"/>
              <a:headEnd/>
              <a:tailEnd/>
            </a:ln>
          </p:spPr>
          <p:txBody>
            <a:bodyPr wrap="square">
              <a:spAutoFit/>
            </a:bodyPr>
            <a:lstStyle/>
            <a:p>
              <a:pPr eaLnBrk="1" hangingPunct="1">
                <a:spcBef>
                  <a:spcPct val="50000"/>
                </a:spcBef>
              </a:pPr>
              <a:r>
                <a:rPr kumimoji="1" lang="en-US" altLang="zh-TW" sz="2000" dirty="0" smtClean="0">
                  <a:solidFill>
                    <a:srgbClr val="FF0000"/>
                  </a:solidFill>
                </a:rPr>
                <a:t>Nonempty circular queue</a:t>
              </a:r>
              <a:endParaRPr kumimoji="1" lang="en-US" altLang="zh-TW" sz="2000" dirty="0">
                <a:solidFill>
                  <a:srgbClr val="FF0000"/>
                </a:solidFill>
              </a:endParaRPr>
            </a:p>
          </p:txBody>
        </p:sp>
      </p:grpSp>
      <p:sp>
        <p:nvSpPr>
          <p:cNvPr id="22533" name="Text Box 3"/>
          <p:cNvSpPr txBox="1">
            <a:spLocks noChangeArrowheads="1"/>
          </p:cNvSpPr>
          <p:nvPr/>
        </p:nvSpPr>
        <p:spPr bwMode="auto">
          <a:xfrm>
            <a:off x="750888" y="304800"/>
            <a:ext cx="736600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Circular Queue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2"/>
          </p:nvPr>
        </p:nvSpPr>
        <p:spPr>
          <a:noFill/>
        </p:spPr>
        <p:txBody>
          <a:bodyPr/>
          <a:lstStyle/>
          <a:p>
            <a:fld id="{C6B5D80E-BF0E-4976-8670-62DD2D15177E}" type="slidenum">
              <a:rPr lang="zh-TW" altLang="en-US" smtClean="0"/>
              <a:pPr/>
              <a:t>22</a:t>
            </a:fld>
            <a:endParaRPr lang="en-US" altLang="zh-TW" smtClean="0"/>
          </a:p>
        </p:txBody>
      </p:sp>
      <p:grpSp>
        <p:nvGrpSpPr>
          <p:cNvPr id="23555" name="群組 36"/>
          <p:cNvGrpSpPr>
            <a:grpSpLocks/>
          </p:cNvGrpSpPr>
          <p:nvPr/>
        </p:nvGrpSpPr>
        <p:grpSpPr bwMode="auto">
          <a:xfrm>
            <a:off x="1387475" y="2505075"/>
            <a:ext cx="7402513" cy="4074273"/>
            <a:chOff x="1387475" y="2505075"/>
            <a:chExt cx="7402513" cy="4074215"/>
          </a:xfrm>
        </p:grpSpPr>
        <p:grpSp>
          <p:nvGrpSpPr>
            <p:cNvPr id="23558" name="Group 2"/>
            <p:cNvGrpSpPr>
              <a:grpSpLocks/>
            </p:cNvGrpSpPr>
            <p:nvPr/>
          </p:nvGrpSpPr>
          <p:grpSpPr bwMode="auto">
            <a:xfrm>
              <a:off x="5448300" y="2667000"/>
              <a:ext cx="1858963" cy="1973263"/>
              <a:chOff x="1272" y="1458"/>
              <a:chExt cx="1171" cy="1243"/>
            </a:xfrm>
          </p:grpSpPr>
          <p:sp>
            <p:nvSpPr>
              <p:cNvPr id="23582" name="Line 3"/>
              <p:cNvSpPr>
                <a:spLocks noChangeShapeType="1"/>
              </p:cNvSpPr>
              <p:nvPr/>
            </p:nvSpPr>
            <p:spPr bwMode="auto">
              <a:xfrm flipV="1">
                <a:off x="1842" y="1458"/>
                <a:ext cx="1" cy="1242"/>
              </a:xfrm>
              <a:prstGeom prst="line">
                <a:avLst/>
              </a:prstGeom>
              <a:noFill/>
              <a:ln w="9525">
                <a:solidFill>
                  <a:schemeClr val="bg2"/>
                </a:solidFill>
                <a:round/>
                <a:headEnd/>
                <a:tailEnd/>
              </a:ln>
            </p:spPr>
            <p:txBody>
              <a:bodyPr wrap="none" anchor="ctr"/>
              <a:lstStyle/>
              <a:p>
                <a:endParaRPr lang="zh-TW" altLang="en-US"/>
              </a:p>
            </p:txBody>
          </p:sp>
          <p:sp>
            <p:nvSpPr>
              <p:cNvPr id="23583" name="Line 4"/>
              <p:cNvSpPr>
                <a:spLocks noChangeShapeType="1"/>
              </p:cNvSpPr>
              <p:nvPr/>
            </p:nvSpPr>
            <p:spPr bwMode="auto">
              <a:xfrm flipH="1" flipV="1">
                <a:off x="1300" y="1872"/>
                <a:ext cx="529" cy="200"/>
              </a:xfrm>
              <a:prstGeom prst="line">
                <a:avLst/>
              </a:prstGeom>
              <a:noFill/>
              <a:ln w="9525">
                <a:solidFill>
                  <a:schemeClr val="bg2"/>
                </a:solidFill>
                <a:round/>
                <a:headEnd/>
                <a:tailEnd/>
              </a:ln>
            </p:spPr>
            <p:txBody>
              <a:bodyPr wrap="none" anchor="ctr"/>
              <a:lstStyle/>
              <a:p>
                <a:endParaRPr lang="zh-TW" altLang="en-US"/>
              </a:p>
            </p:txBody>
          </p:sp>
          <p:sp>
            <p:nvSpPr>
              <p:cNvPr id="23584" name="Line 5"/>
              <p:cNvSpPr>
                <a:spLocks noChangeShapeType="1"/>
              </p:cNvSpPr>
              <p:nvPr/>
            </p:nvSpPr>
            <p:spPr bwMode="auto">
              <a:xfrm flipH="1">
                <a:off x="1428" y="2086"/>
                <a:ext cx="401" cy="400"/>
              </a:xfrm>
              <a:prstGeom prst="line">
                <a:avLst/>
              </a:prstGeom>
              <a:noFill/>
              <a:ln w="9525">
                <a:solidFill>
                  <a:schemeClr val="bg2"/>
                </a:solidFill>
                <a:round/>
                <a:headEnd/>
                <a:tailEnd/>
              </a:ln>
            </p:spPr>
            <p:txBody>
              <a:bodyPr wrap="none" anchor="ctr"/>
              <a:lstStyle/>
              <a:p>
                <a:endParaRPr lang="zh-TW" altLang="en-US"/>
              </a:p>
            </p:txBody>
          </p:sp>
          <p:sp>
            <p:nvSpPr>
              <p:cNvPr id="23585" name="Line 6"/>
              <p:cNvSpPr>
                <a:spLocks noChangeShapeType="1"/>
              </p:cNvSpPr>
              <p:nvPr/>
            </p:nvSpPr>
            <p:spPr bwMode="auto">
              <a:xfrm flipV="1">
                <a:off x="1829" y="1872"/>
                <a:ext cx="585" cy="200"/>
              </a:xfrm>
              <a:prstGeom prst="line">
                <a:avLst/>
              </a:prstGeom>
              <a:noFill/>
              <a:ln w="9525">
                <a:solidFill>
                  <a:schemeClr val="bg2"/>
                </a:solidFill>
                <a:round/>
                <a:headEnd/>
                <a:tailEnd/>
              </a:ln>
            </p:spPr>
            <p:txBody>
              <a:bodyPr wrap="none" anchor="ctr"/>
              <a:lstStyle/>
              <a:p>
                <a:endParaRPr lang="zh-TW" altLang="en-US"/>
              </a:p>
            </p:txBody>
          </p:sp>
          <p:sp>
            <p:nvSpPr>
              <p:cNvPr id="23586" name="Line 7"/>
              <p:cNvSpPr>
                <a:spLocks noChangeShapeType="1"/>
              </p:cNvSpPr>
              <p:nvPr/>
            </p:nvSpPr>
            <p:spPr bwMode="auto">
              <a:xfrm>
                <a:off x="1843" y="2086"/>
                <a:ext cx="472" cy="385"/>
              </a:xfrm>
              <a:prstGeom prst="line">
                <a:avLst/>
              </a:prstGeom>
              <a:noFill/>
              <a:ln w="9525">
                <a:solidFill>
                  <a:schemeClr val="bg2"/>
                </a:solidFill>
                <a:round/>
                <a:headEnd/>
                <a:tailEnd/>
              </a:ln>
            </p:spPr>
            <p:txBody>
              <a:bodyPr wrap="none" anchor="ctr"/>
              <a:lstStyle/>
              <a:p>
                <a:endParaRPr lang="zh-TW" altLang="en-US"/>
              </a:p>
            </p:txBody>
          </p:sp>
          <p:grpSp>
            <p:nvGrpSpPr>
              <p:cNvPr id="23587" name="Group 8"/>
              <p:cNvGrpSpPr>
                <a:grpSpLocks/>
              </p:cNvGrpSpPr>
              <p:nvPr/>
            </p:nvGrpSpPr>
            <p:grpSpPr bwMode="auto">
              <a:xfrm>
                <a:off x="1272" y="1472"/>
                <a:ext cx="1171" cy="1229"/>
                <a:chOff x="1272" y="1472"/>
                <a:chExt cx="1171" cy="1229"/>
              </a:xfrm>
            </p:grpSpPr>
            <p:sp>
              <p:nvSpPr>
                <p:cNvPr id="23588" name="Oval 9"/>
                <p:cNvSpPr>
                  <a:spLocks noChangeArrowheads="1"/>
                </p:cNvSpPr>
                <p:nvPr/>
              </p:nvSpPr>
              <p:spPr bwMode="auto">
                <a:xfrm>
                  <a:off x="1272" y="1472"/>
                  <a:ext cx="1171" cy="1229"/>
                </a:xfrm>
                <a:prstGeom prst="ellipse">
                  <a:avLst/>
                </a:prstGeom>
                <a:noFill/>
                <a:ln w="9525">
                  <a:solidFill>
                    <a:schemeClr val="bg2"/>
                  </a:solidFill>
                  <a:round/>
                  <a:headEnd/>
                  <a:tailEnd/>
                </a:ln>
              </p:spPr>
              <p:txBody>
                <a:bodyPr wrap="none" anchor="ctr"/>
                <a:lstStyle/>
                <a:p>
                  <a:pPr algn="ctr" eaLnBrk="1" hangingPunct="1"/>
                  <a:endParaRPr kumimoji="1" lang="zh-TW" altLang="en-US" sz="2000"/>
                </a:p>
              </p:txBody>
            </p:sp>
            <p:sp>
              <p:nvSpPr>
                <p:cNvPr id="23589" name="Oval 10"/>
                <p:cNvSpPr>
                  <a:spLocks noChangeArrowheads="1"/>
                </p:cNvSpPr>
                <p:nvPr/>
              </p:nvSpPr>
              <p:spPr bwMode="auto">
                <a:xfrm>
                  <a:off x="1644" y="1885"/>
                  <a:ext cx="443" cy="443"/>
                </a:xfrm>
                <a:prstGeom prst="ellipse">
                  <a:avLst/>
                </a:prstGeom>
                <a:solidFill>
                  <a:schemeClr val="bg2"/>
                </a:solidFill>
                <a:ln w="9525">
                  <a:solidFill>
                    <a:schemeClr val="bg2"/>
                  </a:solidFill>
                  <a:round/>
                  <a:headEnd/>
                  <a:tailEnd/>
                </a:ln>
              </p:spPr>
              <p:txBody>
                <a:bodyPr wrap="none" anchor="ctr"/>
                <a:lstStyle/>
                <a:p>
                  <a:endParaRPr lang="zh-TW" altLang="en-US"/>
                </a:p>
              </p:txBody>
            </p:sp>
          </p:grpSp>
        </p:grpSp>
        <p:sp>
          <p:nvSpPr>
            <p:cNvPr id="23559" name="Text Box 11"/>
            <p:cNvSpPr txBox="1">
              <a:spLocks noChangeArrowheads="1"/>
            </p:cNvSpPr>
            <p:nvPr/>
          </p:nvSpPr>
          <p:spPr bwMode="auto">
            <a:xfrm>
              <a:off x="6388925" y="4074476"/>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J5</a:t>
              </a:r>
            </a:p>
          </p:txBody>
        </p:sp>
        <p:sp>
          <p:nvSpPr>
            <p:cNvPr id="23560" name="Text Box 12"/>
            <p:cNvSpPr txBox="1">
              <a:spLocks noChangeArrowheads="1"/>
            </p:cNvSpPr>
            <p:nvPr/>
          </p:nvSpPr>
          <p:spPr bwMode="auto">
            <a:xfrm>
              <a:off x="5876800" y="4091051"/>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J6</a:t>
              </a:r>
            </a:p>
          </p:txBody>
        </p:sp>
        <p:sp>
          <p:nvSpPr>
            <p:cNvPr id="23561" name="Text Box 13"/>
            <p:cNvSpPr txBox="1">
              <a:spLocks noChangeArrowheads="1"/>
            </p:cNvSpPr>
            <p:nvPr/>
          </p:nvSpPr>
          <p:spPr bwMode="auto">
            <a:xfrm>
              <a:off x="5524500" y="3543300"/>
              <a:ext cx="455613" cy="457200"/>
            </a:xfrm>
            <a:prstGeom prst="rect">
              <a:avLst/>
            </a:prstGeom>
            <a:solidFill>
              <a:schemeClr val="tx1">
                <a:lumMod val="75000"/>
              </a:schemeClr>
            </a:solidFill>
            <a:ln w="9525">
              <a:noFill/>
              <a:miter lim="800000"/>
              <a:headEnd/>
              <a:tailEnd/>
            </a:ln>
          </p:spPr>
          <p:txBody>
            <a:bodyPr wrap="none">
              <a:spAutoFit/>
            </a:bodyPr>
            <a:lstStyle/>
            <a:p>
              <a:pPr eaLnBrk="1" hangingPunct="1">
                <a:spcBef>
                  <a:spcPct val="50000"/>
                </a:spcBef>
              </a:pPr>
              <a:r>
                <a:rPr kumimoji="1" lang="en-US" altLang="zh-TW" sz="2400" dirty="0">
                  <a:solidFill>
                    <a:schemeClr val="bg2"/>
                  </a:solidFill>
                </a:rPr>
                <a:t>J7</a:t>
              </a:r>
            </a:p>
          </p:txBody>
        </p:sp>
        <p:sp>
          <p:nvSpPr>
            <p:cNvPr id="23562" name="Text Box 14"/>
            <p:cNvSpPr txBox="1">
              <a:spLocks noChangeArrowheads="1"/>
            </p:cNvSpPr>
            <p:nvPr/>
          </p:nvSpPr>
          <p:spPr bwMode="auto">
            <a:xfrm>
              <a:off x="5798375" y="2931225"/>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J8</a:t>
              </a:r>
            </a:p>
          </p:txBody>
        </p:sp>
        <p:sp>
          <p:nvSpPr>
            <p:cNvPr id="23563" name="Text Box 15"/>
            <p:cNvSpPr txBox="1">
              <a:spLocks noChangeArrowheads="1"/>
            </p:cNvSpPr>
            <p:nvPr/>
          </p:nvSpPr>
          <p:spPr bwMode="auto">
            <a:xfrm>
              <a:off x="6467600" y="2879026"/>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J9</a:t>
              </a:r>
            </a:p>
          </p:txBody>
        </p:sp>
        <p:grpSp>
          <p:nvGrpSpPr>
            <p:cNvPr id="23564" name="Group 16"/>
            <p:cNvGrpSpPr>
              <a:grpSpLocks/>
            </p:cNvGrpSpPr>
            <p:nvPr/>
          </p:nvGrpSpPr>
          <p:grpSpPr bwMode="auto">
            <a:xfrm>
              <a:off x="2400300" y="2800350"/>
              <a:ext cx="1858963" cy="1973263"/>
              <a:chOff x="1272" y="1458"/>
              <a:chExt cx="1171" cy="1243"/>
            </a:xfrm>
          </p:grpSpPr>
          <p:sp>
            <p:nvSpPr>
              <p:cNvPr id="23574" name="Line 17"/>
              <p:cNvSpPr>
                <a:spLocks noChangeShapeType="1"/>
              </p:cNvSpPr>
              <p:nvPr/>
            </p:nvSpPr>
            <p:spPr bwMode="auto">
              <a:xfrm flipV="1">
                <a:off x="1842" y="1458"/>
                <a:ext cx="1" cy="1242"/>
              </a:xfrm>
              <a:prstGeom prst="line">
                <a:avLst/>
              </a:prstGeom>
              <a:noFill/>
              <a:ln w="9525">
                <a:solidFill>
                  <a:schemeClr val="bg2"/>
                </a:solidFill>
                <a:round/>
                <a:headEnd/>
                <a:tailEnd/>
              </a:ln>
            </p:spPr>
            <p:txBody>
              <a:bodyPr wrap="none" anchor="ctr"/>
              <a:lstStyle/>
              <a:p>
                <a:endParaRPr lang="zh-TW" altLang="en-US"/>
              </a:p>
            </p:txBody>
          </p:sp>
          <p:sp>
            <p:nvSpPr>
              <p:cNvPr id="23575" name="Line 18"/>
              <p:cNvSpPr>
                <a:spLocks noChangeShapeType="1"/>
              </p:cNvSpPr>
              <p:nvPr/>
            </p:nvSpPr>
            <p:spPr bwMode="auto">
              <a:xfrm flipH="1" flipV="1">
                <a:off x="1300" y="1872"/>
                <a:ext cx="529" cy="200"/>
              </a:xfrm>
              <a:prstGeom prst="line">
                <a:avLst/>
              </a:prstGeom>
              <a:noFill/>
              <a:ln w="9525">
                <a:solidFill>
                  <a:schemeClr val="bg2"/>
                </a:solidFill>
                <a:round/>
                <a:headEnd/>
                <a:tailEnd/>
              </a:ln>
            </p:spPr>
            <p:txBody>
              <a:bodyPr wrap="none" anchor="ctr"/>
              <a:lstStyle/>
              <a:p>
                <a:endParaRPr lang="zh-TW" altLang="en-US"/>
              </a:p>
            </p:txBody>
          </p:sp>
          <p:sp>
            <p:nvSpPr>
              <p:cNvPr id="23576" name="Line 19"/>
              <p:cNvSpPr>
                <a:spLocks noChangeShapeType="1"/>
              </p:cNvSpPr>
              <p:nvPr/>
            </p:nvSpPr>
            <p:spPr bwMode="auto">
              <a:xfrm flipH="1">
                <a:off x="1428" y="2086"/>
                <a:ext cx="401" cy="400"/>
              </a:xfrm>
              <a:prstGeom prst="line">
                <a:avLst/>
              </a:prstGeom>
              <a:noFill/>
              <a:ln w="9525">
                <a:solidFill>
                  <a:schemeClr val="bg2"/>
                </a:solidFill>
                <a:round/>
                <a:headEnd/>
                <a:tailEnd/>
              </a:ln>
            </p:spPr>
            <p:txBody>
              <a:bodyPr wrap="none" anchor="ctr"/>
              <a:lstStyle/>
              <a:p>
                <a:endParaRPr lang="zh-TW" altLang="en-US"/>
              </a:p>
            </p:txBody>
          </p:sp>
          <p:sp>
            <p:nvSpPr>
              <p:cNvPr id="23577" name="Line 20"/>
              <p:cNvSpPr>
                <a:spLocks noChangeShapeType="1"/>
              </p:cNvSpPr>
              <p:nvPr/>
            </p:nvSpPr>
            <p:spPr bwMode="auto">
              <a:xfrm flipV="1">
                <a:off x="1829" y="1872"/>
                <a:ext cx="585" cy="200"/>
              </a:xfrm>
              <a:prstGeom prst="line">
                <a:avLst/>
              </a:prstGeom>
              <a:noFill/>
              <a:ln w="9525">
                <a:solidFill>
                  <a:schemeClr val="bg2"/>
                </a:solidFill>
                <a:round/>
                <a:headEnd/>
                <a:tailEnd/>
              </a:ln>
            </p:spPr>
            <p:txBody>
              <a:bodyPr wrap="none" anchor="ctr"/>
              <a:lstStyle/>
              <a:p>
                <a:endParaRPr lang="zh-TW" altLang="en-US"/>
              </a:p>
            </p:txBody>
          </p:sp>
          <p:sp>
            <p:nvSpPr>
              <p:cNvPr id="23578" name="Line 21"/>
              <p:cNvSpPr>
                <a:spLocks noChangeShapeType="1"/>
              </p:cNvSpPr>
              <p:nvPr/>
            </p:nvSpPr>
            <p:spPr bwMode="auto">
              <a:xfrm>
                <a:off x="1843" y="2086"/>
                <a:ext cx="472" cy="385"/>
              </a:xfrm>
              <a:prstGeom prst="line">
                <a:avLst/>
              </a:prstGeom>
              <a:noFill/>
              <a:ln w="9525">
                <a:solidFill>
                  <a:schemeClr val="bg2"/>
                </a:solidFill>
                <a:round/>
                <a:headEnd/>
                <a:tailEnd/>
              </a:ln>
            </p:spPr>
            <p:txBody>
              <a:bodyPr wrap="none" anchor="ctr"/>
              <a:lstStyle/>
              <a:p>
                <a:endParaRPr lang="zh-TW" altLang="en-US"/>
              </a:p>
            </p:txBody>
          </p:sp>
          <p:grpSp>
            <p:nvGrpSpPr>
              <p:cNvPr id="23579" name="Group 22"/>
              <p:cNvGrpSpPr>
                <a:grpSpLocks/>
              </p:cNvGrpSpPr>
              <p:nvPr/>
            </p:nvGrpSpPr>
            <p:grpSpPr bwMode="auto">
              <a:xfrm>
                <a:off x="1272" y="1472"/>
                <a:ext cx="1171" cy="1229"/>
                <a:chOff x="1272" y="1472"/>
                <a:chExt cx="1171" cy="1229"/>
              </a:xfrm>
            </p:grpSpPr>
            <p:sp>
              <p:nvSpPr>
                <p:cNvPr id="23580" name="Oval 23"/>
                <p:cNvSpPr>
                  <a:spLocks noChangeArrowheads="1"/>
                </p:cNvSpPr>
                <p:nvPr/>
              </p:nvSpPr>
              <p:spPr bwMode="auto">
                <a:xfrm>
                  <a:off x="1272" y="1472"/>
                  <a:ext cx="1171" cy="1229"/>
                </a:xfrm>
                <a:prstGeom prst="ellipse">
                  <a:avLst/>
                </a:prstGeom>
                <a:noFill/>
                <a:ln w="9525">
                  <a:solidFill>
                    <a:schemeClr val="bg2"/>
                  </a:solidFill>
                  <a:round/>
                  <a:headEnd/>
                  <a:tailEnd/>
                </a:ln>
              </p:spPr>
              <p:txBody>
                <a:bodyPr wrap="none" anchor="ctr"/>
                <a:lstStyle/>
                <a:p>
                  <a:pPr algn="ctr" eaLnBrk="1" hangingPunct="1"/>
                  <a:endParaRPr kumimoji="1" lang="zh-TW" altLang="en-US" sz="2000"/>
                </a:p>
              </p:txBody>
            </p:sp>
            <p:sp>
              <p:nvSpPr>
                <p:cNvPr id="23581" name="Oval 24"/>
                <p:cNvSpPr>
                  <a:spLocks noChangeArrowheads="1"/>
                </p:cNvSpPr>
                <p:nvPr/>
              </p:nvSpPr>
              <p:spPr bwMode="auto">
                <a:xfrm>
                  <a:off x="1644" y="1885"/>
                  <a:ext cx="443" cy="443"/>
                </a:xfrm>
                <a:prstGeom prst="ellipse">
                  <a:avLst/>
                </a:prstGeom>
                <a:solidFill>
                  <a:schemeClr val="bg2"/>
                </a:solidFill>
                <a:ln w="9525">
                  <a:solidFill>
                    <a:schemeClr val="bg2"/>
                  </a:solidFill>
                  <a:round/>
                  <a:headEnd/>
                  <a:tailEnd/>
                </a:ln>
              </p:spPr>
              <p:txBody>
                <a:bodyPr wrap="none" anchor="ctr"/>
                <a:lstStyle/>
                <a:p>
                  <a:endParaRPr lang="zh-TW" altLang="en-US"/>
                </a:p>
              </p:txBody>
            </p:sp>
          </p:grpSp>
        </p:grpSp>
        <p:sp>
          <p:nvSpPr>
            <p:cNvPr id="23565" name="Text Box 34"/>
            <p:cNvSpPr txBox="1">
              <a:spLocks noChangeArrowheads="1"/>
            </p:cNvSpPr>
            <p:nvPr/>
          </p:nvSpPr>
          <p:spPr bwMode="auto">
            <a:xfrm>
              <a:off x="3331525" y="4210050"/>
              <a:ext cx="455613" cy="457200"/>
            </a:xfrm>
            <a:prstGeom prst="rect">
              <a:avLst/>
            </a:prstGeom>
            <a:solidFill>
              <a:schemeClr val="tx1">
                <a:lumMod val="75000"/>
              </a:schemeClr>
            </a:solidFill>
            <a:ln w="9525">
              <a:noFill/>
              <a:miter lim="800000"/>
              <a:headEnd/>
              <a:tailEnd/>
            </a:ln>
          </p:spPr>
          <p:txBody>
            <a:bodyPr wrap="none">
              <a:spAutoFit/>
            </a:bodyPr>
            <a:lstStyle/>
            <a:p>
              <a:pPr eaLnBrk="1" hangingPunct="1">
                <a:spcBef>
                  <a:spcPct val="50000"/>
                </a:spcBef>
              </a:pPr>
              <a:r>
                <a:rPr kumimoji="1" lang="en-US" altLang="zh-TW" sz="2400" dirty="0">
                  <a:solidFill>
                    <a:schemeClr val="bg2"/>
                  </a:solidFill>
                </a:rPr>
                <a:t>J5</a:t>
              </a:r>
            </a:p>
          </p:txBody>
        </p:sp>
        <p:sp>
          <p:nvSpPr>
            <p:cNvPr id="23566" name="Text Box 35"/>
            <p:cNvSpPr txBox="1">
              <a:spLocks noChangeArrowheads="1"/>
            </p:cNvSpPr>
            <p:nvPr/>
          </p:nvSpPr>
          <p:spPr bwMode="auto">
            <a:xfrm>
              <a:off x="3733800" y="3652901"/>
              <a:ext cx="455613" cy="457200"/>
            </a:xfrm>
            <a:prstGeom prst="rect">
              <a:avLst/>
            </a:prstGeom>
            <a:solidFill>
              <a:schemeClr val="tx1">
                <a:lumMod val="75000"/>
              </a:schemeClr>
            </a:solidFill>
            <a:ln w="9525">
              <a:noFill/>
              <a:miter lim="800000"/>
              <a:headEnd/>
              <a:tailEnd/>
            </a:ln>
          </p:spPr>
          <p:txBody>
            <a:bodyPr wrap="none">
              <a:spAutoFit/>
            </a:bodyPr>
            <a:lstStyle/>
            <a:p>
              <a:pPr eaLnBrk="1" hangingPunct="1">
                <a:spcBef>
                  <a:spcPct val="50000"/>
                </a:spcBef>
              </a:pPr>
              <a:r>
                <a:rPr kumimoji="1" lang="en-US" altLang="zh-TW" sz="2400" dirty="0">
                  <a:solidFill>
                    <a:schemeClr val="bg2"/>
                  </a:solidFill>
                </a:rPr>
                <a:t>J4</a:t>
              </a:r>
            </a:p>
          </p:txBody>
        </p:sp>
        <p:sp>
          <p:nvSpPr>
            <p:cNvPr id="23567" name="Text Box 36"/>
            <p:cNvSpPr txBox="1">
              <a:spLocks noChangeArrowheads="1"/>
            </p:cNvSpPr>
            <p:nvPr/>
          </p:nvSpPr>
          <p:spPr bwMode="auto">
            <a:xfrm>
              <a:off x="3403025" y="3031426"/>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J3</a:t>
              </a:r>
            </a:p>
          </p:txBody>
        </p:sp>
        <p:sp>
          <p:nvSpPr>
            <p:cNvPr id="23568" name="Text Box 37"/>
            <p:cNvSpPr txBox="1">
              <a:spLocks noChangeArrowheads="1"/>
            </p:cNvSpPr>
            <p:nvPr/>
          </p:nvSpPr>
          <p:spPr bwMode="auto">
            <a:xfrm>
              <a:off x="2762250" y="3067050"/>
              <a:ext cx="455613" cy="457200"/>
            </a:xfrm>
            <a:prstGeom prst="rect">
              <a:avLst/>
            </a:prstGeom>
            <a:solidFill>
              <a:schemeClr val="tx1">
                <a:lumMod val="75000"/>
              </a:schemeClr>
            </a:solidFill>
            <a:ln w="9525">
              <a:noFill/>
              <a:miter lim="800000"/>
              <a:headEnd/>
              <a:tailEnd/>
            </a:ln>
          </p:spPr>
          <p:txBody>
            <a:bodyPr wrap="none">
              <a:spAutoFit/>
            </a:bodyPr>
            <a:lstStyle>
              <a:defPPr>
                <a:defRPr lang="en-US"/>
              </a:defPPr>
              <a:lvl1pPr eaLnBrk="1" hangingPunct="1">
                <a:spcBef>
                  <a:spcPct val="50000"/>
                </a:spcBef>
                <a:defRPr kumimoji="1" sz="2400">
                  <a:solidFill>
                    <a:schemeClr val="bg2"/>
                  </a:solidFill>
                </a:defRPr>
              </a:lvl1pPr>
            </a:lstStyle>
            <a:p>
              <a:r>
                <a:rPr lang="en-US" altLang="zh-TW" dirty="0"/>
                <a:t>J2</a:t>
              </a:r>
            </a:p>
          </p:txBody>
        </p:sp>
        <p:sp>
          <p:nvSpPr>
            <p:cNvPr id="23569" name="Text Box 38"/>
            <p:cNvSpPr txBox="1">
              <a:spLocks noChangeArrowheads="1"/>
            </p:cNvSpPr>
            <p:nvPr/>
          </p:nvSpPr>
          <p:spPr bwMode="auto">
            <a:xfrm>
              <a:off x="2476500" y="3679125"/>
              <a:ext cx="455613" cy="457200"/>
            </a:xfrm>
            <a:prstGeom prst="rect">
              <a:avLst/>
            </a:prstGeom>
            <a:solidFill>
              <a:schemeClr val="tx1">
                <a:lumMod val="75000"/>
              </a:schemeClr>
            </a:solidFill>
            <a:ln w="9525">
              <a:noFill/>
              <a:miter lim="800000"/>
              <a:headEnd/>
              <a:tailEnd/>
            </a:ln>
          </p:spPr>
          <p:txBody>
            <a:bodyPr wrap="none">
              <a:spAutoFit/>
            </a:bodyPr>
            <a:lstStyle/>
            <a:p>
              <a:pPr eaLnBrk="1" hangingPunct="1">
                <a:spcBef>
                  <a:spcPct val="50000"/>
                </a:spcBef>
              </a:pPr>
              <a:r>
                <a:rPr kumimoji="1" lang="en-US" altLang="zh-TW" sz="2400" dirty="0">
                  <a:solidFill>
                    <a:schemeClr val="bg2"/>
                  </a:solidFill>
                </a:rPr>
                <a:t>J1</a:t>
              </a:r>
            </a:p>
          </p:txBody>
        </p:sp>
        <p:sp>
          <p:nvSpPr>
            <p:cNvPr id="23570" name="Text Box 40"/>
            <p:cNvSpPr txBox="1">
              <a:spLocks noChangeArrowheads="1"/>
            </p:cNvSpPr>
            <p:nvPr/>
          </p:nvSpPr>
          <p:spPr bwMode="auto">
            <a:xfrm>
              <a:off x="1387475" y="4640326"/>
              <a:ext cx="7402513" cy="1938964"/>
            </a:xfrm>
            <a:prstGeom prst="rect">
              <a:avLst/>
            </a:prstGeom>
            <a:noFill/>
            <a:ln w="9525">
              <a:noFill/>
              <a:miter lim="800000"/>
              <a:headEnd/>
              <a:tailEnd/>
            </a:ln>
          </p:spPr>
          <p:txBody>
            <a:bodyPr>
              <a:spAutoFit/>
            </a:bodyPr>
            <a:lstStyle/>
            <a:p>
              <a:pPr eaLnBrk="1" hangingPunct="1"/>
              <a:r>
                <a:rPr kumimoji="1" lang="zh-TW" altLang="en-US" sz="2000" dirty="0">
                  <a:solidFill>
                    <a:schemeClr val="bg2"/>
                  </a:solidFill>
                </a:rPr>
                <a:t>                 [0]            [5]                             [0]          </a:t>
              </a:r>
              <a:r>
                <a:rPr kumimoji="1" lang="zh-TW" altLang="en-US" sz="2000" dirty="0" smtClean="0">
                  <a:solidFill>
                    <a:schemeClr val="bg2"/>
                  </a:solidFill>
                </a:rPr>
                <a:t>  [</a:t>
              </a:r>
              <a:r>
                <a:rPr kumimoji="1" lang="zh-TW" altLang="en-US" sz="2000" dirty="0">
                  <a:solidFill>
                    <a:schemeClr val="bg2"/>
                  </a:solidFill>
                </a:rPr>
                <a:t>5] </a:t>
              </a:r>
            </a:p>
            <a:p>
              <a:pPr eaLnBrk="1" hangingPunct="1"/>
              <a:endParaRPr kumimoji="1" lang="zh-TW" altLang="en-US" sz="2000" dirty="0">
                <a:solidFill>
                  <a:schemeClr val="bg2"/>
                </a:solidFill>
              </a:endParaRPr>
            </a:p>
            <a:p>
              <a:pPr eaLnBrk="1" hangingPunct="1"/>
              <a:r>
                <a:rPr kumimoji="1" lang="zh-TW" altLang="zh-TW" sz="2000" dirty="0">
                  <a:solidFill>
                    <a:schemeClr val="bg2"/>
                  </a:solidFill>
                </a:rPr>
                <a:t>                  </a:t>
              </a:r>
              <a:r>
                <a:rPr kumimoji="1" lang="en-US" altLang="zh-TW" sz="2000" dirty="0" smtClean="0">
                  <a:solidFill>
                    <a:schemeClr val="bg2"/>
                  </a:solidFill>
                </a:rPr>
                <a:t>     </a:t>
              </a:r>
              <a:r>
                <a:rPr kumimoji="1" lang="en-US" altLang="zh-TW" sz="2000" dirty="0" smtClean="0">
                  <a:solidFill>
                    <a:srgbClr val="FF0000"/>
                  </a:solidFill>
                </a:rPr>
                <a:t>front </a:t>
              </a:r>
              <a:r>
                <a:rPr kumimoji="1" lang="en-US" altLang="zh-TW" sz="2000" dirty="0">
                  <a:solidFill>
                    <a:srgbClr val="FF0000"/>
                  </a:solidFill>
                </a:rPr>
                <a:t>= </a:t>
              </a:r>
              <a:r>
                <a:rPr kumimoji="1" lang="en-US" altLang="zh-TW" sz="2000" dirty="0" smtClean="0">
                  <a:solidFill>
                    <a:srgbClr val="FF0000"/>
                  </a:solidFill>
                </a:rPr>
                <a:t>0			front </a:t>
              </a:r>
              <a:r>
                <a:rPr kumimoji="1" lang="en-US" altLang="zh-TW" sz="2000" dirty="0">
                  <a:solidFill>
                    <a:srgbClr val="FF0000"/>
                  </a:solidFill>
                </a:rPr>
                <a:t>= 4</a:t>
              </a:r>
            </a:p>
            <a:p>
              <a:pPr eaLnBrk="1" hangingPunct="1"/>
              <a:r>
                <a:rPr kumimoji="1" lang="en-US" altLang="zh-TW" sz="2000" dirty="0">
                  <a:solidFill>
                    <a:srgbClr val="FF0000"/>
                  </a:solidFill>
                </a:rPr>
                <a:t>               </a:t>
              </a:r>
              <a:r>
                <a:rPr kumimoji="1" lang="en-US" altLang="zh-TW" sz="2000" dirty="0" smtClean="0">
                  <a:solidFill>
                    <a:srgbClr val="FF0000"/>
                  </a:solidFill>
                </a:rPr>
                <a:t>        rear </a:t>
              </a:r>
              <a:r>
                <a:rPr kumimoji="1" lang="en-US" altLang="zh-TW" sz="2000" dirty="0">
                  <a:solidFill>
                    <a:srgbClr val="FF0000"/>
                  </a:solidFill>
                </a:rPr>
                <a:t>=  </a:t>
              </a:r>
              <a:r>
                <a:rPr kumimoji="1" lang="en-US" altLang="zh-TW" sz="2000" dirty="0" smtClean="0">
                  <a:solidFill>
                    <a:srgbClr val="FF0000"/>
                  </a:solidFill>
                </a:rPr>
                <a:t>5			rear </a:t>
              </a:r>
              <a:r>
                <a:rPr kumimoji="1" lang="en-US" altLang="zh-TW" sz="2000" dirty="0">
                  <a:solidFill>
                    <a:srgbClr val="FF0000"/>
                  </a:solidFill>
                </a:rPr>
                <a:t>= 3</a:t>
              </a:r>
            </a:p>
            <a:p>
              <a:pPr eaLnBrk="1" hangingPunct="1"/>
              <a:endParaRPr kumimoji="1" lang="en-US" altLang="zh-TW" sz="2000" b="1" dirty="0">
                <a:solidFill>
                  <a:schemeClr val="bg2"/>
                </a:solidFill>
              </a:endParaRPr>
            </a:p>
            <a:p>
              <a:pPr eaLnBrk="1" hangingPunct="1"/>
              <a:endParaRPr kumimoji="1" lang="zh-TW" altLang="zh-TW" sz="2000" dirty="0">
                <a:solidFill>
                  <a:schemeClr val="bg2"/>
                </a:solidFill>
              </a:endParaRPr>
            </a:p>
          </p:txBody>
        </p:sp>
        <p:sp>
          <p:nvSpPr>
            <p:cNvPr id="23571" name="Text Box 41"/>
            <p:cNvSpPr txBox="1">
              <a:spLocks noChangeArrowheads="1"/>
            </p:cNvSpPr>
            <p:nvPr/>
          </p:nvSpPr>
          <p:spPr bwMode="auto">
            <a:xfrm>
              <a:off x="2066925" y="2609850"/>
              <a:ext cx="569913" cy="396875"/>
            </a:xfrm>
            <a:prstGeom prst="rect">
              <a:avLst/>
            </a:prstGeom>
            <a:noFill/>
            <a:ln w="9525">
              <a:noFill/>
              <a:miter lim="800000"/>
              <a:headEnd/>
              <a:tailEnd/>
            </a:ln>
          </p:spPr>
          <p:txBody>
            <a:bodyPr>
              <a:spAutoFit/>
            </a:bodyPr>
            <a:lstStyle/>
            <a:p>
              <a:pPr eaLnBrk="1" hangingPunct="1">
                <a:spcBef>
                  <a:spcPct val="50000"/>
                </a:spcBef>
              </a:pPr>
              <a:r>
                <a:rPr kumimoji="1" lang="zh-TW" altLang="en-US" sz="2000">
                  <a:solidFill>
                    <a:schemeClr val="bg2"/>
                  </a:solidFill>
                </a:rPr>
                <a:t>[2]</a:t>
              </a:r>
            </a:p>
          </p:txBody>
        </p:sp>
        <p:sp>
          <p:nvSpPr>
            <p:cNvPr id="23572" name="Text Box 42"/>
            <p:cNvSpPr txBox="1">
              <a:spLocks noChangeArrowheads="1"/>
            </p:cNvSpPr>
            <p:nvPr/>
          </p:nvSpPr>
          <p:spPr bwMode="auto">
            <a:xfrm>
              <a:off x="3746500" y="2505075"/>
              <a:ext cx="3736975" cy="396875"/>
            </a:xfrm>
            <a:prstGeom prst="rect">
              <a:avLst/>
            </a:prstGeom>
            <a:noFill/>
            <a:ln w="9525">
              <a:noFill/>
              <a:miter lim="800000"/>
              <a:headEnd/>
              <a:tailEnd/>
            </a:ln>
          </p:spPr>
          <p:txBody>
            <a:bodyPr wrap="none">
              <a:spAutoFit/>
            </a:bodyPr>
            <a:lstStyle/>
            <a:p>
              <a:pPr eaLnBrk="1" hangingPunct="1"/>
              <a:r>
                <a:rPr kumimoji="1" lang="zh-TW" altLang="en-US" sz="2000">
                  <a:solidFill>
                    <a:schemeClr val="bg2"/>
                  </a:solidFill>
                </a:rPr>
                <a:t>[3]                      [2]                    [3]</a:t>
              </a:r>
            </a:p>
          </p:txBody>
        </p:sp>
        <p:sp>
          <p:nvSpPr>
            <p:cNvPr id="23573" name="Text Box 43"/>
            <p:cNvSpPr txBox="1">
              <a:spLocks noChangeArrowheads="1"/>
            </p:cNvSpPr>
            <p:nvPr/>
          </p:nvSpPr>
          <p:spPr bwMode="auto">
            <a:xfrm>
              <a:off x="1911350" y="3673197"/>
              <a:ext cx="6191250" cy="396875"/>
            </a:xfrm>
            <a:prstGeom prst="rect">
              <a:avLst/>
            </a:prstGeom>
            <a:noFill/>
            <a:ln w="9525">
              <a:noFill/>
              <a:miter lim="800000"/>
              <a:headEnd/>
              <a:tailEnd/>
            </a:ln>
          </p:spPr>
          <p:txBody>
            <a:bodyPr wrap="none">
              <a:spAutoFit/>
            </a:bodyPr>
            <a:lstStyle/>
            <a:p>
              <a:pPr eaLnBrk="1" hangingPunct="1"/>
              <a:r>
                <a:rPr kumimoji="1" lang="zh-TW" altLang="en-US" sz="2000" dirty="0">
                  <a:solidFill>
                    <a:schemeClr val="bg2"/>
                  </a:solidFill>
                </a:rPr>
                <a:t>[1]                                </a:t>
              </a:r>
              <a:r>
                <a:rPr kumimoji="1" lang="zh-TW" altLang="en-US" sz="2000" dirty="0" smtClean="0">
                  <a:solidFill>
                    <a:schemeClr val="bg2"/>
                  </a:solidFill>
                </a:rPr>
                <a:t>[</a:t>
              </a:r>
              <a:r>
                <a:rPr kumimoji="1" lang="zh-TW" altLang="en-US" sz="2000" dirty="0">
                  <a:solidFill>
                    <a:schemeClr val="bg2"/>
                  </a:solidFill>
                </a:rPr>
                <a:t>4]      </a:t>
              </a:r>
              <a:r>
                <a:rPr kumimoji="1" lang="zh-TW" altLang="en-US" sz="2000" dirty="0" smtClean="0">
                  <a:solidFill>
                    <a:schemeClr val="bg2"/>
                  </a:solidFill>
                </a:rPr>
                <a:t>  [</a:t>
              </a:r>
              <a:r>
                <a:rPr kumimoji="1" lang="zh-TW" altLang="en-US" sz="2000" dirty="0">
                  <a:solidFill>
                    <a:schemeClr val="bg2"/>
                  </a:solidFill>
                </a:rPr>
                <a:t>1]                              </a:t>
              </a:r>
              <a:r>
                <a:rPr kumimoji="1" lang="zh-TW" altLang="en-US" sz="2000" dirty="0" smtClean="0">
                  <a:solidFill>
                    <a:schemeClr val="bg2"/>
                  </a:solidFill>
                </a:rPr>
                <a:t>[</a:t>
              </a:r>
              <a:r>
                <a:rPr kumimoji="1" lang="zh-TW" altLang="en-US" sz="2000" dirty="0">
                  <a:solidFill>
                    <a:schemeClr val="bg2"/>
                  </a:solidFill>
                </a:rPr>
                <a:t>4]   </a:t>
              </a:r>
            </a:p>
          </p:txBody>
        </p:sp>
      </p:grpSp>
      <p:sp>
        <p:nvSpPr>
          <p:cNvPr id="23556" name="Text Box 44"/>
          <p:cNvSpPr txBox="1">
            <a:spLocks noChangeArrowheads="1"/>
          </p:cNvSpPr>
          <p:nvPr/>
        </p:nvSpPr>
        <p:spPr bwMode="auto">
          <a:xfrm>
            <a:off x="1165225" y="1339850"/>
            <a:ext cx="6385081" cy="984885"/>
          </a:xfrm>
          <a:prstGeom prst="rect">
            <a:avLst/>
          </a:prstGeom>
          <a:noFill/>
          <a:ln w="9525">
            <a:noFill/>
            <a:miter lim="800000"/>
            <a:headEnd/>
            <a:tailEnd/>
          </a:ln>
        </p:spPr>
        <p:txBody>
          <a:bodyPr wrap="none">
            <a:spAutoFit/>
          </a:bodyPr>
          <a:lstStyle/>
          <a:p>
            <a:pPr marL="381000" indent="-381000" eaLnBrk="1" hangingPunct="1">
              <a:buClr>
                <a:schemeClr val="bg2"/>
              </a:buClr>
              <a:buFont typeface="Monotype Sorts" pitchFamily="2" charset="2"/>
              <a:buChar char="r"/>
            </a:pPr>
            <a:r>
              <a:rPr kumimoji="1" lang="en-US" altLang="zh-TW" sz="2400" dirty="0" smtClean="0">
                <a:solidFill>
                  <a:srgbClr val="FF0000"/>
                </a:solidFill>
              </a:rPr>
              <a:t>Problem</a:t>
            </a:r>
            <a:r>
              <a:rPr kumimoji="1" lang="zh-TW" altLang="en-US" sz="2400" dirty="0" smtClean="0">
                <a:solidFill>
                  <a:schemeClr val="bg2"/>
                </a:solidFill>
              </a:rPr>
              <a:t>：</a:t>
            </a:r>
            <a:r>
              <a:rPr kumimoji="1" lang="en-US" altLang="zh-TW" sz="2400" dirty="0" smtClean="0">
                <a:solidFill>
                  <a:schemeClr val="bg2"/>
                </a:solidFill>
              </a:rPr>
              <a:t>one </a:t>
            </a:r>
            <a:r>
              <a:rPr kumimoji="1" lang="en-US" altLang="zh-TW" sz="2400" dirty="0">
                <a:solidFill>
                  <a:schemeClr val="bg2"/>
                </a:solidFill>
              </a:rPr>
              <a:t>space is left when queue is full.</a:t>
            </a:r>
          </a:p>
          <a:p>
            <a:pPr marL="381000" indent="-381000" eaLnBrk="1" hangingPunct="1">
              <a:spcBef>
                <a:spcPts val="1200"/>
              </a:spcBef>
              <a:buClr>
                <a:schemeClr val="bg2"/>
              </a:buClr>
              <a:buFont typeface="Monotype Sorts" pitchFamily="2" charset="2"/>
              <a:buChar char="r"/>
            </a:pPr>
            <a:r>
              <a:rPr kumimoji="1" lang="en-US" altLang="zh-TW" sz="2400" dirty="0" smtClean="0">
                <a:solidFill>
                  <a:schemeClr val="bg2"/>
                </a:solidFill>
              </a:rPr>
              <a:t>Two full circular queues.</a:t>
            </a:r>
            <a:endParaRPr kumimoji="1" lang="en-US" altLang="zh-TW" sz="2400" dirty="0">
              <a:solidFill>
                <a:schemeClr val="bg2"/>
              </a:solidFill>
            </a:endParaRPr>
          </a:p>
        </p:txBody>
      </p:sp>
      <p:sp>
        <p:nvSpPr>
          <p:cNvPr id="23557" name="Text Box 3"/>
          <p:cNvSpPr txBox="1">
            <a:spLocks noChangeArrowheads="1"/>
          </p:cNvSpPr>
          <p:nvPr/>
        </p:nvSpPr>
        <p:spPr bwMode="auto">
          <a:xfrm>
            <a:off x="750888" y="342900"/>
            <a:ext cx="736600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Circular Queue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矩形 4"/>
          <p:cNvSpPr>
            <a:spLocks noChangeArrowheads="1"/>
          </p:cNvSpPr>
          <p:nvPr/>
        </p:nvSpPr>
        <p:spPr bwMode="auto">
          <a:xfrm>
            <a:off x="706825" y="2149434"/>
            <a:ext cx="7600950" cy="2671948"/>
          </a:xfrm>
          <a:prstGeom prst="rect">
            <a:avLst/>
          </a:prstGeom>
          <a:solidFill>
            <a:schemeClr val="tx1">
              <a:lumMod val="85000"/>
            </a:schemeClr>
          </a:solidFill>
          <a:ln w="9525" algn="ctr">
            <a:solidFill>
              <a:srgbClr val="FF0000"/>
            </a:solidFill>
            <a:miter lim="800000"/>
            <a:headEnd/>
            <a:tailEnd/>
          </a:ln>
        </p:spPr>
        <p:txBody>
          <a:bodyPr wrap="none"/>
          <a:lstStyle/>
          <a:p>
            <a:pPr>
              <a:defRPr/>
            </a:pPr>
            <a:endParaRPr lang="zh-TW" altLang="en-US"/>
          </a:p>
        </p:txBody>
      </p:sp>
      <p:sp>
        <p:nvSpPr>
          <p:cNvPr id="24579" name="投影片編號版面配置區 4"/>
          <p:cNvSpPr>
            <a:spLocks noGrp="1"/>
          </p:cNvSpPr>
          <p:nvPr>
            <p:ph type="sldNum" sz="quarter" idx="12"/>
          </p:nvPr>
        </p:nvSpPr>
        <p:spPr>
          <a:noFill/>
        </p:spPr>
        <p:txBody>
          <a:bodyPr/>
          <a:lstStyle/>
          <a:p>
            <a:fld id="{2F252A09-0C6B-4101-ABD9-B24B6411FA42}" type="slidenum">
              <a:rPr lang="zh-TW" altLang="en-US" smtClean="0"/>
              <a:pPr/>
              <a:t>23</a:t>
            </a:fld>
            <a:endParaRPr lang="en-US" altLang="zh-TW" smtClean="0"/>
          </a:p>
        </p:txBody>
      </p:sp>
      <p:sp>
        <p:nvSpPr>
          <p:cNvPr id="24580" name="Rectangle 3"/>
          <p:cNvSpPr>
            <a:spLocks noGrp="1" noChangeArrowheads="1"/>
          </p:cNvSpPr>
          <p:nvPr>
            <p:ph type="title"/>
          </p:nvPr>
        </p:nvSpPr>
        <p:spPr>
          <a:xfrm>
            <a:off x="772613" y="2078182"/>
            <a:ext cx="7742237" cy="3446318"/>
          </a:xfrm>
        </p:spPr>
        <p:txBody>
          <a:bodyPr/>
          <a:lstStyle/>
          <a:p>
            <a:pPr eaLnBrk="1" hangingPunct="1"/>
            <a:r>
              <a:rPr lang="en-US" altLang="zh-TW" sz="2400" dirty="0" smtClean="0">
                <a:solidFill>
                  <a:srgbClr val="197328"/>
                </a:solidFill>
              </a:rPr>
              <a:t>void </a:t>
            </a:r>
            <a:r>
              <a:rPr lang="en-US" altLang="zh-TW" sz="2400" dirty="0" err="1" smtClean="0">
                <a:solidFill>
                  <a:srgbClr val="197328"/>
                </a:solidFill>
              </a:rPr>
              <a:t>addq</a:t>
            </a:r>
            <a:r>
              <a:rPr lang="en-US" altLang="zh-TW" sz="2400" dirty="0" smtClean="0"/>
              <a:t>(element item){</a:t>
            </a:r>
            <a:br>
              <a:rPr lang="en-US" altLang="zh-TW" sz="2400" dirty="0" smtClean="0"/>
            </a:br>
            <a:r>
              <a:rPr lang="en-US" altLang="zh-TW" sz="2000" dirty="0" smtClean="0"/>
              <a:t>/* add an item to the queue */</a:t>
            </a:r>
            <a:r>
              <a:rPr lang="en-US" altLang="zh-TW" sz="2400" dirty="0" smtClean="0"/>
              <a:t/>
            </a:r>
            <a:br>
              <a:rPr lang="en-US" altLang="zh-TW" sz="2400" dirty="0" smtClean="0"/>
            </a:br>
            <a:r>
              <a:rPr lang="en-US" altLang="zh-TW" sz="2400" dirty="0" smtClean="0"/>
              <a:t>       rear = (rear +1) % MAX_QUEUE_SIZE;</a:t>
            </a:r>
            <a:br>
              <a:rPr lang="en-US" altLang="zh-TW" sz="2400" dirty="0" smtClean="0"/>
            </a:br>
            <a:r>
              <a:rPr lang="en-US" altLang="zh-TW" sz="2400" dirty="0" smtClean="0"/>
              <a:t>       if (front == rear) </a:t>
            </a:r>
            <a:br>
              <a:rPr lang="en-US" altLang="zh-TW" sz="2400" dirty="0" smtClean="0"/>
            </a:br>
            <a:r>
              <a:rPr lang="en-US" altLang="zh-TW" sz="2400" dirty="0" smtClean="0"/>
              <a:t>           </a:t>
            </a:r>
            <a:r>
              <a:rPr lang="en-US" altLang="zh-TW" sz="2400" dirty="0" err="1" smtClean="0"/>
              <a:t>queueFull</a:t>
            </a:r>
            <a:r>
              <a:rPr lang="en-US" altLang="zh-TW" sz="2400" dirty="0" smtClean="0"/>
              <a:t>();     </a:t>
            </a:r>
            <a:r>
              <a:rPr lang="en-US" altLang="zh-TW" sz="2000" dirty="0" smtClean="0"/>
              <a:t>/* print error and exit */</a:t>
            </a:r>
            <a:br>
              <a:rPr lang="en-US" altLang="zh-TW" sz="2000" dirty="0" smtClean="0"/>
            </a:br>
            <a:r>
              <a:rPr lang="en-US" altLang="zh-TW" sz="2400" dirty="0" smtClean="0"/>
              <a:t>       queue[rear] = item; </a:t>
            </a:r>
            <a:br>
              <a:rPr lang="en-US" altLang="zh-TW" sz="2400" dirty="0" smtClean="0"/>
            </a:br>
            <a:r>
              <a:rPr lang="en-US" altLang="zh-TW" sz="2400" dirty="0" smtClean="0"/>
              <a:t>}</a:t>
            </a:r>
            <a:br>
              <a:rPr lang="en-US" altLang="zh-TW" sz="2400" dirty="0" smtClean="0"/>
            </a:br>
            <a:r>
              <a:rPr lang="en-US" altLang="zh-TW" sz="2400" dirty="0" smtClean="0"/>
              <a:t/>
            </a:r>
            <a:br>
              <a:rPr lang="en-US" altLang="zh-TW" sz="2400" dirty="0" smtClean="0"/>
            </a:br>
            <a:r>
              <a:rPr lang="en-US" altLang="zh-TW" sz="2400" dirty="0" smtClean="0"/>
              <a:t>Invoking function: </a:t>
            </a:r>
            <a:r>
              <a:rPr lang="en-US" altLang="zh-TW" sz="2400" i="1" dirty="0" err="1" smtClean="0"/>
              <a:t>addq</a:t>
            </a:r>
            <a:r>
              <a:rPr lang="en-US" altLang="zh-TW" sz="2400" dirty="0" smtClean="0"/>
              <a:t>(</a:t>
            </a:r>
            <a:r>
              <a:rPr lang="en-US" altLang="zh-TW" sz="2400" i="1" dirty="0" smtClean="0"/>
              <a:t>item</a:t>
            </a:r>
            <a:r>
              <a:rPr lang="en-US" altLang="zh-TW" sz="2400" dirty="0" smtClean="0"/>
              <a:t>);</a:t>
            </a:r>
          </a:p>
        </p:txBody>
      </p:sp>
      <p:sp>
        <p:nvSpPr>
          <p:cNvPr id="24581" name="Text Box 4"/>
          <p:cNvSpPr txBox="1">
            <a:spLocks noChangeArrowheads="1"/>
          </p:cNvSpPr>
          <p:nvPr/>
        </p:nvSpPr>
        <p:spPr bwMode="auto">
          <a:xfrm>
            <a:off x="323850" y="468313"/>
            <a:ext cx="8515350" cy="70802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Add an Item to a Circular Queue</a:t>
            </a:r>
            <a:r>
              <a:rPr kumimoji="1" lang="en-US" altLang="zh-TW" sz="2000" b="1" u="sng">
                <a:solidFill>
                  <a:schemeClr val="bg2"/>
                </a:solidFill>
              </a:rPr>
              <a:t> (Prog. 3.7)</a:t>
            </a:r>
            <a:endParaRPr kumimoji="1" lang="en-US" altLang="zh-TW" sz="4000" b="1" u="sng">
              <a:solidFill>
                <a:schemeClr val="bg2"/>
              </a:solidFill>
            </a:endParaRPr>
          </a:p>
        </p:txBody>
      </p:sp>
      <p:sp>
        <p:nvSpPr>
          <p:cNvPr id="24582" name="矩形 5"/>
          <p:cNvSpPr>
            <a:spLocks noChangeArrowheads="1"/>
          </p:cNvSpPr>
          <p:nvPr/>
        </p:nvSpPr>
        <p:spPr bwMode="auto">
          <a:xfrm>
            <a:off x="3150223" y="5111330"/>
            <a:ext cx="1884915" cy="410935"/>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矩形 5"/>
          <p:cNvSpPr>
            <a:spLocks noChangeArrowheads="1"/>
          </p:cNvSpPr>
          <p:nvPr/>
        </p:nvSpPr>
        <p:spPr bwMode="auto">
          <a:xfrm>
            <a:off x="895350" y="1543050"/>
            <a:ext cx="7810500" cy="3048000"/>
          </a:xfrm>
          <a:prstGeom prst="rect">
            <a:avLst/>
          </a:prstGeom>
          <a:solidFill>
            <a:schemeClr val="tx1">
              <a:lumMod val="85000"/>
            </a:schemeClr>
          </a:solidFill>
          <a:ln w="9525" algn="ctr">
            <a:solidFill>
              <a:srgbClr val="FF0000"/>
            </a:solidFill>
            <a:miter lim="800000"/>
            <a:headEnd/>
            <a:tailEnd/>
          </a:ln>
        </p:spPr>
        <p:txBody>
          <a:bodyPr wrap="none"/>
          <a:lstStyle/>
          <a:p>
            <a:pPr>
              <a:defRPr/>
            </a:pPr>
            <a:endParaRPr lang="zh-TW" altLang="en-US"/>
          </a:p>
        </p:txBody>
      </p:sp>
      <p:sp>
        <p:nvSpPr>
          <p:cNvPr id="25603" name="投影片編號版面配置區 4"/>
          <p:cNvSpPr>
            <a:spLocks noGrp="1"/>
          </p:cNvSpPr>
          <p:nvPr>
            <p:ph type="sldNum" sz="quarter" idx="12"/>
          </p:nvPr>
        </p:nvSpPr>
        <p:spPr>
          <a:noFill/>
        </p:spPr>
        <p:txBody>
          <a:bodyPr/>
          <a:lstStyle/>
          <a:p>
            <a:fld id="{D35D1535-AEE2-482B-ADEC-CA1C3126B580}" type="slidenum">
              <a:rPr lang="zh-TW" altLang="en-US" smtClean="0"/>
              <a:pPr/>
              <a:t>24</a:t>
            </a:fld>
            <a:endParaRPr lang="en-US" altLang="zh-TW" smtClean="0"/>
          </a:p>
        </p:txBody>
      </p:sp>
      <p:sp>
        <p:nvSpPr>
          <p:cNvPr id="25604" name="Rectangle 2"/>
          <p:cNvSpPr>
            <a:spLocks noGrp="1" noChangeArrowheads="1"/>
          </p:cNvSpPr>
          <p:nvPr>
            <p:ph type="title"/>
          </p:nvPr>
        </p:nvSpPr>
        <p:spPr>
          <a:xfrm>
            <a:off x="925513" y="1333500"/>
            <a:ext cx="7818437" cy="4305300"/>
          </a:xfrm>
        </p:spPr>
        <p:txBody>
          <a:bodyPr/>
          <a:lstStyle/>
          <a:p>
            <a:pPr eaLnBrk="1" hangingPunct="1"/>
            <a:r>
              <a:rPr lang="en-US" altLang="zh-TW" sz="2400" dirty="0" smtClean="0">
                <a:solidFill>
                  <a:srgbClr val="197328"/>
                </a:solidFill>
              </a:rPr>
              <a:t>element </a:t>
            </a:r>
            <a:r>
              <a:rPr lang="en-US" altLang="zh-TW" sz="2400" dirty="0" err="1" smtClean="0">
                <a:solidFill>
                  <a:srgbClr val="197328"/>
                </a:solidFill>
              </a:rPr>
              <a:t>deleteq</a:t>
            </a:r>
            <a:r>
              <a:rPr lang="en-US" altLang="zh-TW" sz="2400" dirty="0" smtClean="0"/>
              <a:t>(){ </a:t>
            </a:r>
            <a:br>
              <a:rPr lang="en-US" altLang="zh-TW" sz="2400" dirty="0" smtClean="0"/>
            </a:br>
            <a:r>
              <a:rPr lang="en-US" altLang="zh-TW" sz="2000" dirty="0" smtClean="0"/>
              <a:t>/*   remove front element from the queue  */ </a:t>
            </a:r>
            <a:r>
              <a:rPr lang="en-US" altLang="zh-TW" sz="2400" dirty="0" smtClean="0"/>
              <a:t/>
            </a:r>
            <a:br>
              <a:rPr lang="en-US" altLang="zh-TW" sz="2400" dirty="0" smtClean="0"/>
            </a:br>
            <a:r>
              <a:rPr lang="en-US" altLang="zh-TW" sz="2400" dirty="0" smtClean="0"/>
              <a:t>      element item;</a:t>
            </a:r>
            <a:br>
              <a:rPr lang="en-US" altLang="zh-TW" sz="2400" dirty="0" smtClean="0"/>
            </a:br>
            <a:r>
              <a:rPr lang="en-US" altLang="zh-TW" sz="2400" dirty="0" smtClean="0"/>
              <a:t>      if (front == rear)</a:t>
            </a:r>
            <a:br>
              <a:rPr lang="en-US" altLang="zh-TW" sz="2400" dirty="0" smtClean="0"/>
            </a:br>
            <a:r>
              <a:rPr lang="en-US" altLang="zh-TW" sz="2400" dirty="0" smtClean="0"/>
              <a:t>            return </a:t>
            </a:r>
            <a:r>
              <a:rPr lang="en-US" altLang="zh-TW" sz="2400" dirty="0" err="1" smtClean="0"/>
              <a:t>queueEmpty</a:t>
            </a:r>
            <a:r>
              <a:rPr lang="en-US" altLang="zh-TW" sz="2400" dirty="0" smtClean="0"/>
              <a:t>();    </a:t>
            </a:r>
            <a:r>
              <a:rPr lang="en-US" altLang="zh-TW" sz="2000" dirty="0" smtClean="0"/>
              <a:t>/*  returns an error key  */</a:t>
            </a:r>
            <a:r>
              <a:rPr lang="en-US" altLang="zh-TW" sz="2400" dirty="0" smtClean="0"/>
              <a:t/>
            </a:r>
            <a:br>
              <a:rPr lang="en-US" altLang="zh-TW" sz="2400" dirty="0" smtClean="0"/>
            </a:br>
            <a:r>
              <a:rPr lang="en-US" altLang="zh-TW" sz="2400" dirty="0" smtClean="0"/>
              <a:t>      front = (front+1) % MAX_QUEUE_SIZE;</a:t>
            </a:r>
            <a:br>
              <a:rPr lang="en-US" altLang="zh-TW" sz="2400" dirty="0" smtClean="0"/>
            </a:br>
            <a:r>
              <a:rPr lang="en-US" altLang="zh-TW" sz="2400" dirty="0" smtClean="0"/>
              <a:t>      return queue[front];</a:t>
            </a:r>
            <a:br>
              <a:rPr lang="en-US" altLang="zh-TW" sz="2400" dirty="0" smtClean="0"/>
            </a:br>
            <a:r>
              <a:rPr lang="en-US" altLang="zh-TW" sz="2400" dirty="0" smtClean="0"/>
              <a:t>}</a:t>
            </a:r>
            <a:br>
              <a:rPr lang="en-US" altLang="zh-TW" sz="2400" dirty="0" smtClean="0"/>
            </a:br>
            <a:r>
              <a:rPr lang="en-US" altLang="zh-TW" sz="2400" dirty="0" smtClean="0"/>
              <a:t/>
            </a:r>
            <a:br>
              <a:rPr lang="en-US" altLang="zh-TW" sz="2400" dirty="0" smtClean="0"/>
            </a:br>
            <a:r>
              <a:rPr lang="en-US" altLang="zh-TW" sz="2400" dirty="0" smtClean="0"/>
              <a:t>Invoking function:  </a:t>
            </a:r>
            <a:r>
              <a:rPr lang="en-US" altLang="zh-TW" sz="2400" i="1" dirty="0" smtClean="0"/>
              <a:t>item = </a:t>
            </a:r>
            <a:r>
              <a:rPr lang="en-US" altLang="zh-TW" sz="2400" i="1" dirty="0" err="1" smtClean="0"/>
              <a:t>deleteq</a:t>
            </a:r>
            <a:r>
              <a:rPr lang="en-US" altLang="zh-TW" sz="2400" dirty="0" smtClean="0"/>
              <a:t>(); </a:t>
            </a:r>
            <a:br>
              <a:rPr lang="en-US" altLang="zh-TW" sz="2400" dirty="0" smtClean="0"/>
            </a:br>
            <a:endParaRPr lang="en-US" altLang="zh-TW" sz="2400" dirty="0" smtClean="0"/>
          </a:p>
        </p:txBody>
      </p:sp>
      <p:sp>
        <p:nvSpPr>
          <p:cNvPr id="25605" name="Text Box 3"/>
          <p:cNvSpPr txBox="1">
            <a:spLocks noChangeArrowheads="1"/>
          </p:cNvSpPr>
          <p:nvPr/>
        </p:nvSpPr>
        <p:spPr bwMode="auto">
          <a:xfrm>
            <a:off x="663575" y="392113"/>
            <a:ext cx="7677150" cy="641350"/>
          </a:xfrm>
          <a:prstGeom prst="rect">
            <a:avLst/>
          </a:prstGeom>
          <a:noFill/>
          <a:ln w="9525">
            <a:noFill/>
            <a:miter lim="800000"/>
            <a:headEnd/>
            <a:tailEnd/>
          </a:ln>
        </p:spPr>
        <p:txBody>
          <a:bodyPr>
            <a:spAutoFit/>
          </a:bodyPr>
          <a:lstStyle/>
          <a:p>
            <a:pPr algn="ctr" eaLnBrk="1" hangingPunct="1"/>
            <a:r>
              <a:rPr kumimoji="1" lang="en-US" altLang="zh-TW" sz="3600" b="1" u="sng">
                <a:solidFill>
                  <a:schemeClr val="bg2"/>
                </a:solidFill>
              </a:rPr>
              <a:t>Delete from a Circular Queue</a:t>
            </a:r>
            <a:r>
              <a:rPr kumimoji="1" lang="en-US" altLang="zh-TW" sz="2000" b="1" u="sng">
                <a:solidFill>
                  <a:schemeClr val="bg2"/>
                </a:solidFill>
              </a:rPr>
              <a:t> (Prog. 3.8)</a:t>
            </a:r>
            <a:endParaRPr kumimoji="1" lang="en-US" altLang="zh-TW" sz="3600" b="1" u="sng">
              <a:solidFill>
                <a:schemeClr val="bg2"/>
              </a:solidFill>
            </a:endParaRPr>
          </a:p>
        </p:txBody>
      </p:sp>
      <p:sp>
        <p:nvSpPr>
          <p:cNvPr id="25606" name="矩形 4"/>
          <p:cNvSpPr>
            <a:spLocks noChangeArrowheads="1"/>
          </p:cNvSpPr>
          <p:nvPr/>
        </p:nvSpPr>
        <p:spPr bwMode="auto">
          <a:xfrm>
            <a:off x="3376613" y="4795838"/>
            <a:ext cx="2211387" cy="495300"/>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7"/>
          <p:cNvSpPr>
            <a:spLocks noGrp="1"/>
          </p:cNvSpPr>
          <p:nvPr>
            <p:ph type="sldNum" sz="quarter" idx="12"/>
          </p:nvPr>
        </p:nvSpPr>
        <p:spPr>
          <a:xfrm>
            <a:off x="7147875" y="6296150"/>
            <a:ext cx="1905000" cy="457200"/>
          </a:xfrm>
          <a:noFill/>
        </p:spPr>
        <p:txBody>
          <a:bodyPr/>
          <a:lstStyle/>
          <a:p>
            <a:fld id="{4708534C-D1AE-424F-92C0-AFB8E2E1223F}" type="slidenum">
              <a:rPr lang="zh-TW" altLang="en-US" smtClean="0"/>
              <a:pPr/>
              <a:t>25</a:t>
            </a:fld>
            <a:endParaRPr lang="en-US" altLang="zh-TW" dirty="0" smtClean="0"/>
          </a:p>
        </p:txBody>
      </p:sp>
      <p:sp>
        <p:nvSpPr>
          <p:cNvPr id="26627" name="Rectangle 2"/>
          <p:cNvSpPr>
            <a:spLocks noGrp="1" noChangeArrowheads="1"/>
          </p:cNvSpPr>
          <p:nvPr>
            <p:ph type="title"/>
          </p:nvPr>
        </p:nvSpPr>
        <p:spPr>
          <a:xfrm>
            <a:off x="95250" y="514350"/>
            <a:ext cx="8877300" cy="647700"/>
          </a:xfrm>
        </p:spPr>
        <p:txBody>
          <a:bodyPr/>
          <a:lstStyle/>
          <a:p>
            <a:pPr algn="ctr" eaLnBrk="1" hangingPunct="1"/>
            <a:r>
              <a:rPr lang="en-US" altLang="zh-TW" sz="3600" b="1" u="sng" smtClean="0"/>
              <a:t>Circular Queues using Dynamic Arrays</a:t>
            </a:r>
          </a:p>
        </p:txBody>
      </p:sp>
      <p:sp>
        <p:nvSpPr>
          <p:cNvPr id="26628" name="Rectangle 3"/>
          <p:cNvSpPr>
            <a:spLocks noGrp="1" noChangeArrowheads="1"/>
          </p:cNvSpPr>
          <p:nvPr>
            <p:ph type="body" sz="half" idx="1"/>
          </p:nvPr>
        </p:nvSpPr>
        <p:spPr>
          <a:xfrm>
            <a:off x="533400" y="1416050"/>
            <a:ext cx="8401050" cy="508000"/>
          </a:xfrm>
        </p:spPr>
        <p:txBody>
          <a:bodyPr/>
          <a:lstStyle/>
          <a:p>
            <a:pPr eaLnBrk="1" hangingPunct="1">
              <a:buClr>
                <a:schemeClr val="bg2"/>
              </a:buClr>
              <a:buFont typeface="Monotype Sorts" pitchFamily="2" charset="2"/>
              <a:buChar char="r"/>
            </a:pPr>
            <a:r>
              <a:rPr lang="en-US" altLang="zh-TW" sz="2400" dirty="0" smtClean="0">
                <a:solidFill>
                  <a:schemeClr val="bg2"/>
                </a:solidFill>
              </a:rPr>
              <a:t>Dynamically allocated array is used to hold the queue elements.</a:t>
            </a:r>
          </a:p>
        </p:txBody>
      </p:sp>
      <p:graphicFrame>
        <p:nvGraphicFramePr>
          <p:cNvPr id="116138" name="Group 426"/>
          <p:cNvGraphicFramePr>
            <a:graphicFrameLocks noGrp="1"/>
          </p:cNvGraphicFramePr>
          <p:nvPr>
            <p:ph sz="quarter" idx="2"/>
            <p:extLst>
              <p:ext uri="{D42A27DB-BD31-4B8C-83A1-F6EECF244321}">
                <p14:modId xmlns:p14="http://schemas.microsoft.com/office/powerpoint/2010/main" val="2624096007"/>
              </p:ext>
            </p:extLst>
          </p:nvPr>
        </p:nvGraphicFramePr>
        <p:xfrm>
          <a:off x="4450525" y="3511800"/>
          <a:ext cx="3810000" cy="457200"/>
        </p:xfrm>
        <a:graphic>
          <a:graphicData uri="http://schemas.openxmlformats.org/drawingml/2006/table">
            <a:tbl>
              <a:tblPr/>
              <a:tblGrid>
                <a:gridCol w="476250">
                  <a:extLst>
                    <a:ext uri="{9D8B030D-6E8A-4147-A177-3AD203B41FA5}">
                      <a16:colId xmlns:a16="http://schemas.microsoft.com/office/drawing/2014/main" val="20000"/>
                    </a:ext>
                  </a:extLst>
                </a:gridCol>
                <a:gridCol w="4762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6250">
                  <a:extLst>
                    <a:ext uri="{9D8B030D-6E8A-4147-A177-3AD203B41FA5}">
                      <a16:colId xmlns:a16="http://schemas.microsoft.com/office/drawing/2014/main" val="20007"/>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C</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D</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E</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F</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G</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A</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B</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extLst>
                  <a:ext uri="{0D108BD9-81ED-4DB2-BD59-A6C34878D82A}">
                    <a16:rowId xmlns:a16="http://schemas.microsoft.com/office/drawing/2014/main" val="10000"/>
                  </a:ext>
                </a:extLst>
              </a:tr>
            </a:tbl>
          </a:graphicData>
        </a:graphic>
      </p:graphicFrame>
      <p:grpSp>
        <p:nvGrpSpPr>
          <p:cNvPr id="26649" name="Group 203"/>
          <p:cNvGrpSpPr>
            <a:grpSpLocks/>
          </p:cNvGrpSpPr>
          <p:nvPr/>
        </p:nvGrpSpPr>
        <p:grpSpPr bwMode="auto">
          <a:xfrm>
            <a:off x="871538" y="2332038"/>
            <a:ext cx="2824163" cy="2770188"/>
            <a:chOff x="777" y="2357"/>
            <a:chExt cx="1779" cy="1745"/>
          </a:xfrm>
        </p:grpSpPr>
        <p:sp>
          <p:nvSpPr>
            <p:cNvPr id="26713" name="Oval 4"/>
            <p:cNvSpPr>
              <a:spLocks noChangeArrowheads="1"/>
            </p:cNvSpPr>
            <p:nvPr/>
          </p:nvSpPr>
          <p:spPr bwMode="auto">
            <a:xfrm>
              <a:off x="1080" y="2544"/>
              <a:ext cx="1140" cy="1140"/>
            </a:xfrm>
            <a:prstGeom prst="ellipse">
              <a:avLst/>
            </a:prstGeom>
            <a:noFill/>
            <a:ln w="9525">
              <a:solidFill>
                <a:schemeClr val="bg2"/>
              </a:solidFill>
              <a:miter lim="800000"/>
              <a:headEnd/>
              <a:tailEnd/>
            </a:ln>
          </p:spPr>
          <p:txBody>
            <a:bodyPr wrap="none" anchor="ctr"/>
            <a:lstStyle/>
            <a:p>
              <a:endParaRPr lang="zh-TW" altLang="en-US"/>
            </a:p>
          </p:txBody>
        </p:sp>
        <p:sp>
          <p:nvSpPr>
            <p:cNvPr id="26714" name="Oval 5"/>
            <p:cNvSpPr>
              <a:spLocks noChangeArrowheads="1"/>
            </p:cNvSpPr>
            <p:nvPr/>
          </p:nvSpPr>
          <p:spPr bwMode="auto">
            <a:xfrm>
              <a:off x="1440" y="2892"/>
              <a:ext cx="456" cy="456"/>
            </a:xfrm>
            <a:prstGeom prst="ellipse">
              <a:avLst/>
            </a:prstGeom>
            <a:noFill/>
            <a:ln w="9525">
              <a:solidFill>
                <a:schemeClr val="bg2"/>
              </a:solidFill>
              <a:miter lim="800000"/>
              <a:headEnd/>
              <a:tailEnd/>
            </a:ln>
          </p:spPr>
          <p:txBody>
            <a:bodyPr wrap="none" anchor="ctr"/>
            <a:lstStyle/>
            <a:p>
              <a:endParaRPr lang="zh-TW" altLang="en-US"/>
            </a:p>
          </p:txBody>
        </p:sp>
        <p:sp>
          <p:nvSpPr>
            <p:cNvPr id="26715" name="Line 6"/>
            <p:cNvSpPr>
              <a:spLocks noChangeShapeType="1"/>
            </p:cNvSpPr>
            <p:nvPr/>
          </p:nvSpPr>
          <p:spPr bwMode="auto">
            <a:xfrm>
              <a:off x="1644" y="3336"/>
              <a:ext cx="0" cy="348"/>
            </a:xfrm>
            <a:prstGeom prst="line">
              <a:avLst/>
            </a:prstGeom>
            <a:noFill/>
            <a:ln w="9525">
              <a:solidFill>
                <a:schemeClr val="bg2"/>
              </a:solidFill>
              <a:miter lim="800000"/>
              <a:headEnd/>
              <a:tailEnd/>
            </a:ln>
          </p:spPr>
          <p:txBody>
            <a:bodyPr wrap="none"/>
            <a:lstStyle/>
            <a:p>
              <a:endParaRPr lang="zh-TW" altLang="en-US"/>
            </a:p>
          </p:txBody>
        </p:sp>
        <p:sp>
          <p:nvSpPr>
            <p:cNvPr id="26716" name="Line 7"/>
            <p:cNvSpPr>
              <a:spLocks noChangeShapeType="1"/>
            </p:cNvSpPr>
            <p:nvPr/>
          </p:nvSpPr>
          <p:spPr bwMode="auto">
            <a:xfrm>
              <a:off x="1648" y="2560"/>
              <a:ext cx="12" cy="324"/>
            </a:xfrm>
            <a:prstGeom prst="line">
              <a:avLst/>
            </a:prstGeom>
            <a:noFill/>
            <a:ln w="9525">
              <a:solidFill>
                <a:schemeClr val="bg2"/>
              </a:solidFill>
              <a:miter lim="800000"/>
              <a:headEnd/>
              <a:tailEnd/>
            </a:ln>
          </p:spPr>
          <p:txBody>
            <a:bodyPr wrap="none"/>
            <a:lstStyle/>
            <a:p>
              <a:endParaRPr lang="zh-TW" altLang="en-US"/>
            </a:p>
          </p:txBody>
        </p:sp>
        <p:sp>
          <p:nvSpPr>
            <p:cNvPr id="26717" name="Line 8"/>
            <p:cNvSpPr>
              <a:spLocks noChangeShapeType="1"/>
            </p:cNvSpPr>
            <p:nvPr/>
          </p:nvSpPr>
          <p:spPr bwMode="auto">
            <a:xfrm rot="-5400000">
              <a:off x="2044" y="2968"/>
              <a:ext cx="0" cy="300"/>
            </a:xfrm>
            <a:prstGeom prst="line">
              <a:avLst/>
            </a:prstGeom>
            <a:noFill/>
            <a:ln w="9525">
              <a:solidFill>
                <a:schemeClr val="bg2"/>
              </a:solidFill>
              <a:miter lim="800000"/>
              <a:headEnd/>
              <a:tailEnd/>
            </a:ln>
          </p:spPr>
          <p:txBody>
            <a:bodyPr wrap="none"/>
            <a:lstStyle/>
            <a:p>
              <a:endParaRPr lang="zh-TW" altLang="en-US"/>
            </a:p>
          </p:txBody>
        </p:sp>
        <p:sp>
          <p:nvSpPr>
            <p:cNvPr id="26718" name="Line 9"/>
            <p:cNvSpPr>
              <a:spLocks noChangeShapeType="1"/>
            </p:cNvSpPr>
            <p:nvPr/>
          </p:nvSpPr>
          <p:spPr bwMode="auto">
            <a:xfrm rot="-5400000">
              <a:off x="1268" y="2948"/>
              <a:ext cx="0" cy="348"/>
            </a:xfrm>
            <a:prstGeom prst="line">
              <a:avLst/>
            </a:prstGeom>
            <a:noFill/>
            <a:ln w="9525">
              <a:solidFill>
                <a:schemeClr val="bg2"/>
              </a:solidFill>
              <a:miter lim="800000"/>
              <a:headEnd/>
              <a:tailEnd/>
            </a:ln>
          </p:spPr>
          <p:txBody>
            <a:bodyPr wrap="none"/>
            <a:lstStyle/>
            <a:p>
              <a:endParaRPr lang="zh-TW" altLang="en-US"/>
            </a:p>
          </p:txBody>
        </p:sp>
        <p:sp>
          <p:nvSpPr>
            <p:cNvPr id="26719" name="Line 10"/>
            <p:cNvSpPr>
              <a:spLocks noChangeShapeType="1"/>
            </p:cNvSpPr>
            <p:nvPr/>
          </p:nvSpPr>
          <p:spPr bwMode="auto">
            <a:xfrm rot="-2567296">
              <a:off x="1939" y="3253"/>
              <a:ext cx="0" cy="315"/>
            </a:xfrm>
            <a:prstGeom prst="line">
              <a:avLst/>
            </a:prstGeom>
            <a:noFill/>
            <a:ln w="9525">
              <a:solidFill>
                <a:schemeClr val="bg2"/>
              </a:solidFill>
              <a:miter lim="800000"/>
              <a:headEnd/>
              <a:tailEnd/>
            </a:ln>
          </p:spPr>
          <p:txBody>
            <a:bodyPr wrap="none"/>
            <a:lstStyle/>
            <a:p>
              <a:endParaRPr lang="zh-TW" altLang="en-US"/>
            </a:p>
          </p:txBody>
        </p:sp>
        <p:sp>
          <p:nvSpPr>
            <p:cNvPr id="26720" name="Line 11"/>
            <p:cNvSpPr>
              <a:spLocks noChangeShapeType="1"/>
            </p:cNvSpPr>
            <p:nvPr/>
          </p:nvSpPr>
          <p:spPr bwMode="auto">
            <a:xfrm rot="-2567296">
              <a:off x="1367" y="2693"/>
              <a:ext cx="0" cy="315"/>
            </a:xfrm>
            <a:prstGeom prst="line">
              <a:avLst/>
            </a:prstGeom>
            <a:noFill/>
            <a:ln w="9525">
              <a:solidFill>
                <a:schemeClr val="bg2"/>
              </a:solidFill>
              <a:miter lim="800000"/>
              <a:headEnd/>
              <a:tailEnd/>
            </a:ln>
          </p:spPr>
          <p:txBody>
            <a:bodyPr wrap="none"/>
            <a:lstStyle/>
            <a:p>
              <a:endParaRPr lang="zh-TW" altLang="en-US"/>
            </a:p>
          </p:txBody>
        </p:sp>
        <p:sp>
          <p:nvSpPr>
            <p:cNvPr id="26721" name="Line 12"/>
            <p:cNvSpPr>
              <a:spLocks noChangeShapeType="1"/>
            </p:cNvSpPr>
            <p:nvPr/>
          </p:nvSpPr>
          <p:spPr bwMode="auto">
            <a:xfrm rot="-7967296">
              <a:off x="1367" y="3221"/>
              <a:ext cx="0" cy="315"/>
            </a:xfrm>
            <a:prstGeom prst="line">
              <a:avLst/>
            </a:prstGeom>
            <a:noFill/>
            <a:ln w="9525">
              <a:solidFill>
                <a:schemeClr val="bg2"/>
              </a:solidFill>
              <a:miter lim="800000"/>
              <a:headEnd/>
              <a:tailEnd/>
            </a:ln>
          </p:spPr>
          <p:txBody>
            <a:bodyPr wrap="none"/>
            <a:lstStyle/>
            <a:p>
              <a:endParaRPr lang="zh-TW" altLang="en-US"/>
            </a:p>
          </p:txBody>
        </p:sp>
        <p:sp>
          <p:nvSpPr>
            <p:cNvPr id="26722" name="Line 13"/>
            <p:cNvSpPr>
              <a:spLocks noChangeShapeType="1"/>
            </p:cNvSpPr>
            <p:nvPr/>
          </p:nvSpPr>
          <p:spPr bwMode="auto">
            <a:xfrm rot="-7967296">
              <a:off x="1947" y="2673"/>
              <a:ext cx="0" cy="315"/>
            </a:xfrm>
            <a:prstGeom prst="line">
              <a:avLst/>
            </a:prstGeom>
            <a:noFill/>
            <a:ln w="9525">
              <a:solidFill>
                <a:schemeClr val="bg2"/>
              </a:solidFill>
              <a:miter lim="800000"/>
              <a:headEnd/>
              <a:tailEnd/>
            </a:ln>
          </p:spPr>
          <p:txBody>
            <a:bodyPr wrap="none"/>
            <a:lstStyle/>
            <a:p>
              <a:endParaRPr lang="zh-TW" altLang="en-US"/>
            </a:p>
          </p:txBody>
        </p:sp>
        <p:sp>
          <p:nvSpPr>
            <p:cNvPr id="26723" name="Text Box 14"/>
            <p:cNvSpPr txBox="1">
              <a:spLocks noChangeArrowheads="1"/>
            </p:cNvSpPr>
            <p:nvPr/>
          </p:nvSpPr>
          <p:spPr bwMode="auto">
            <a:xfrm>
              <a:off x="1153" y="3131"/>
              <a:ext cx="214" cy="252"/>
            </a:xfrm>
            <a:prstGeom prst="rect">
              <a:avLst/>
            </a:prstGeom>
            <a:solidFill>
              <a:srgbClr val="C0C0C0"/>
            </a:solidFill>
            <a:ln w="9525">
              <a:noFill/>
              <a:miter lim="800000"/>
              <a:headEnd/>
              <a:tailEnd/>
            </a:ln>
          </p:spPr>
          <p:txBody>
            <a:bodyPr wrap="square">
              <a:spAutoFit/>
            </a:bodyPr>
            <a:lstStyle/>
            <a:p>
              <a:pPr>
                <a:spcBef>
                  <a:spcPct val="50000"/>
                </a:spcBef>
              </a:pPr>
              <a:r>
                <a:rPr lang="en-US" altLang="zh-TW" sz="2000" dirty="0">
                  <a:solidFill>
                    <a:schemeClr val="bg2"/>
                  </a:solidFill>
                </a:rPr>
                <a:t>A</a:t>
              </a:r>
            </a:p>
          </p:txBody>
        </p:sp>
        <p:sp>
          <p:nvSpPr>
            <p:cNvPr id="26724" name="Text Box 15"/>
            <p:cNvSpPr txBox="1">
              <a:spLocks noChangeArrowheads="1"/>
            </p:cNvSpPr>
            <p:nvPr/>
          </p:nvSpPr>
          <p:spPr bwMode="auto">
            <a:xfrm>
              <a:off x="1153" y="2854"/>
              <a:ext cx="215" cy="252"/>
            </a:xfrm>
            <a:prstGeom prst="rect">
              <a:avLst/>
            </a:prstGeom>
            <a:solidFill>
              <a:srgbClr val="C0C0C0"/>
            </a:solidFill>
            <a:ln w="9525">
              <a:noFill/>
              <a:miter lim="800000"/>
              <a:headEnd/>
              <a:tailEnd/>
            </a:ln>
          </p:spPr>
          <p:txBody>
            <a:bodyPr wrap="square">
              <a:spAutoFit/>
            </a:bodyPr>
            <a:lstStyle>
              <a:defPPr>
                <a:defRPr lang="en-US"/>
              </a:defPPr>
              <a:lvl1pPr>
                <a:spcBef>
                  <a:spcPct val="50000"/>
                </a:spcBef>
                <a:defRPr sz="2000">
                  <a:solidFill>
                    <a:schemeClr val="bg2"/>
                  </a:solidFill>
                </a:defRPr>
              </a:lvl1pPr>
            </a:lstStyle>
            <a:p>
              <a:r>
                <a:rPr lang="en-US" altLang="zh-TW" dirty="0"/>
                <a:t>B</a:t>
              </a:r>
            </a:p>
          </p:txBody>
        </p:sp>
        <p:sp>
          <p:nvSpPr>
            <p:cNvPr id="26725" name="Text Box 16"/>
            <p:cNvSpPr txBox="1">
              <a:spLocks noChangeArrowheads="1"/>
            </p:cNvSpPr>
            <p:nvPr/>
          </p:nvSpPr>
          <p:spPr bwMode="auto">
            <a:xfrm>
              <a:off x="1405" y="2624"/>
              <a:ext cx="230" cy="252"/>
            </a:xfrm>
            <a:prstGeom prst="rect">
              <a:avLst/>
            </a:prstGeom>
            <a:solidFill>
              <a:srgbClr val="00B050"/>
            </a:solidFill>
            <a:ln w="9525">
              <a:noFill/>
              <a:miter lim="800000"/>
              <a:headEnd/>
              <a:tailEnd/>
            </a:ln>
          </p:spPr>
          <p:txBody>
            <a:bodyPr wrap="square">
              <a:spAutoFit/>
            </a:bodyPr>
            <a:lstStyle>
              <a:defPPr>
                <a:defRPr lang="en-US"/>
              </a:defPPr>
              <a:lvl1pPr>
                <a:spcBef>
                  <a:spcPct val="50000"/>
                </a:spcBef>
                <a:defRPr sz="2000">
                  <a:solidFill>
                    <a:schemeClr val="bg2"/>
                  </a:solidFill>
                </a:defRPr>
              </a:lvl1pPr>
            </a:lstStyle>
            <a:p>
              <a:r>
                <a:rPr lang="en-US" altLang="zh-TW" dirty="0"/>
                <a:t>C</a:t>
              </a:r>
            </a:p>
          </p:txBody>
        </p:sp>
        <p:sp>
          <p:nvSpPr>
            <p:cNvPr id="26726" name="Rectangle 17"/>
            <p:cNvSpPr>
              <a:spLocks noChangeArrowheads="1"/>
            </p:cNvSpPr>
            <p:nvPr/>
          </p:nvSpPr>
          <p:spPr bwMode="auto">
            <a:xfrm>
              <a:off x="1689" y="2610"/>
              <a:ext cx="222" cy="252"/>
            </a:xfrm>
            <a:prstGeom prst="rect">
              <a:avLst/>
            </a:prstGeom>
            <a:solidFill>
              <a:srgbClr val="00B050"/>
            </a:solidFill>
            <a:ln w="9525">
              <a:noFill/>
              <a:miter lim="800000"/>
              <a:headEnd/>
              <a:tailEnd/>
            </a:ln>
          </p:spPr>
          <p:txBody>
            <a:bodyPr wrap="square">
              <a:spAutoFit/>
            </a:bodyPr>
            <a:lstStyle/>
            <a:p>
              <a:pPr>
                <a:spcBef>
                  <a:spcPct val="50000"/>
                </a:spcBef>
              </a:pPr>
              <a:r>
                <a:rPr lang="en-US" altLang="zh-TW" sz="2000" dirty="0">
                  <a:solidFill>
                    <a:schemeClr val="bg2"/>
                  </a:solidFill>
                </a:rPr>
                <a:t>D</a:t>
              </a:r>
              <a:endParaRPr lang="zh-TW" altLang="en-US" sz="2000" dirty="0">
                <a:solidFill>
                  <a:schemeClr val="bg2"/>
                </a:solidFill>
              </a:endParaRPr>
            </a:p>
          </p:txBody>
        </p:sp>
        <p:sp>
          <p:nvSpPr>
            <p:cNvPr id="26727" name="Rectangle 18"/>
            <p:cNvSpPr>
              <a:spLocks noChangeArrowheads="1"/>
            </p:cNvSpPr>
            <p:nvPr/>
          </p:nvSpPr>
          <p:spPr bwMode="auto">
            <a:xfrm>
              <a:off x="1920" y="2849"/>
              <a:ext cx="215" cy="252"/>
            </a:xfrm>
            <a:prstGeom prst="rect">
              <a:avLst/>
            </a:prstGeom>
            <a:solidFill>
              <a:srgbClr val="00B050"/>
            </a:solidFill>
            <a:ln w="9525">
              <a:noFill/>
              <a:miter lim="800000"/>
              <a:headEnd/>
              <a:tailEnd/>
            </a:ln>
          </p:spPr>
          <p:txBody>
            <a:bodyPr wrap="square">
              <a:spAutoFit/>
            </a:bodyPr>
            <a:lstStyle/>
            <a:p>
              <a:pPr>
                <a:spcBef>
                  <a:spcPct val="50000"/>
                </a:spcBef>
              </a:pPr>
              <a:r>
                <a:rPr lang="en-US" altLang="zh-TW" sz="2000" dirty="0">
                  <a:solidFill>
                    <a:schemeClr val="bg2"/>
                  </a:solidFill>
                </a:rPr>
                <a:t>E</a:t>
              </a:r>
              <a:endParaRPr lang="zh-TW" altLang="en-US" sz="2000" dirty="0">
                <a:solidFill>
                  <a:schemeClr val="bg2"/>
                </a:solidFill>
              </a:endParaRPr>
            </a:p>
          </p:txBody>
        </p:sp>
        <p:sp>
          <p:nvSpPr>
            <p:cNvPr id="26728" name="Rectangle 19"/>
            <p:cNvSpPr>
              <a:spLocks noChangeArrowheads="1"/>
            </p:cNvSpPr>
            <p:nvPr/>
          </p:nvSpPr>
          <p:spPr bwMode="auto">
            <a:xfrm>
              <a:off x="1925" y="3138"/>
              <a:ext cx="206" cy="252"/>
            </a:xfrm>
            <a:prstGeom prst="rect">
              <a:avLst/>
            </a:prstGeom>
            <a:solidFill>
              <a:srgbClr val="00B050"/>
            </a:solidFill>
            <a:ln w="9525">
              <a:noFill/>
              <a:miter lim="800000"/>
              <a:headEnd/>
              <a:tailEnd/>
            </a:ln>
          </p:spPr>
          <p:txBody>
            <a:bodyPr wrap="square">
              <a:spAutoFit/>
            </a:bodyPr>
            <a:lstStyle/>
            <a:p>
              <a:pPr>
                <a:spcBef>
                  <a:spcPct val="50000"/>
                </a:spcBef>
              </a:pPr>
              <a:r>
                <a:rPr lang="en-US" altLang="zh-TW" sz="2000" dirty="0">
                  <a:solidFill>
                    <a:schemeClr val="bg2"/>
                  </a:solidFill>
                </a:rPr>
                <a:t>F</a:t>
              </a:r>
              <a:endParaRPr lang="zh-TW" altLang="en-US" sz="2000" dirty="0">
                <a:solidFill>
                  <a:schemeClr val="bg2"/>
                </a:solidFill>
              </a:endParaRPr>
            </a:p>
          </p:txBody>
        </p:sp>
        <p:sp>
          <p:nvSpPr>
            <p:cNvPr id="26729" name="Rectangle 20"/>
            <p:cNvSpPr>
              <a:spLocks noChangeArrowheads="1"/>
            </p:cNvSpPr>
            <p:nvPr/>
          </p:nvSpPr>
          <p:spPr bwMode="auto">
            <a:xfrm>
              <a:off x="1671" y="3382"/>
              <a:ext cx="233" cy="252"/>
            </a:xfrm>
            <a:prstGeom prst="rect">
              <a:avLst/>
            </a:prstGeom>
            <a:solidFill>
              <a:srgbClr val="00B050"/>
            </a:solidFill>
            <a:ln w="9525">
              <a:noFill/>
              <a:miter lim="800000"/>
              <a:headEnd/>
              <a:tailEnd/>
            </a:ln>
          </p:spPr>
          <p:txBody>
            <a:bodyPr wrap="square">
              <a:spAutoFit/>
            </a:bodyPr>
            <a:lstStyle/>
            <a:p>
              <a:pPr>
                <a:spcBef>
                  <a:spcPct val="50000"/>
                </a:spcBef>
              </a:pPr>
              <a:r>
                <a:rPr lang="en-US" altLang="zh-TW" sz="2000" dirty="0">
                  <a:solidFill>
                    <a:schemeClr val="bg2"/>
                  </a:solidFill>
                </a:rPr>
                <a:t>G</a:t>
              </a:r>
              <a:endParaRPr lang="zh-TW" altLang="en-US" sz="2000" dirty="0">
                <a:solidFill>
                  <a:schemeClr val="bg2"/>
                </a:solidFill>
              </a:endParaRPr>
            </a:p>
          </p:txBody>
        </p:sp>
        <p:sp>
          <p:nvSpPr>
            <p:cNvPr id="26730" name="Text Box 22"/>
            <p:cNvSpPr txBox="1">
              <a:spLocks noChangeArrowheads="1"/>
            </p:cNvSpPr>
            <p:nvPr/>
          </p:nvSpPr>
          <p:spPr bwMode="auto">
            <a:xfrm>
              <a:off x="960" y="3852"/>
              <a:ext cx="1308" cy="250"/>
            </a:xfrm>
            <a:prstGeom prst="rect">
              <a:avLst/>
            </a:prstGeom>
            <a:noFill/>
            <a:ln w="9525">
              <a:noFill/>
              <a:miter lim="800000"/>
              <a:headEnd/>
              <a:tailEnd/>
            </a:ln>
          </p:spPr>
          <p:txBody>
            <a:bodyPr>
              <a:spAutoFit/>
            </a:bodyPr>
            <a:lstStyle/>
            <a:p>
              <a:pPr>
                <a:spcBef>
                  <a:spcPct val="50000"/>
                </a:spcBef>
              </a:pPr>
              <a:r>
                <a:rPr lang="en-US" altLang="zh-TW" sz="2000">
                  <a:solidFill>
                    <a:schemeClr val="bg2"/>
                  </a:solidFill>
                </a:rPr>
                <a:t>front = 5, rear = 4</a:t>
              </a:r>
            </a:p>
          </p:txBody>
        </p:sp>
        <p:sp>
          <p:nvSpPr>
            <p:cNvPr id="26731" name="Text Box 24"/>
            <p:cNvSpPr txBox="1">
              <a:spLocks noChangeArrowheads="1"/>
            </p:cNvSpPr>
            <p:nvPr/>
          </p:nvSpPr>
          <p:spPr bwMode="auto">
            <a:xfrm>
              <a:off x="1143" y="2358"/>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[ 0 ]</a:t>
              </a:r>
            </a:p>
          </p:txBody>
        </p:sp>
        <p:sp>
          <p:nvSpPr>
            <p:cNvPr id="26732" name="Text Box 25"/>
            <p:cNvSpPr txBox="1">
              <a:spLocks noChangeArrowheads="1"/>
            </p:cNvSpPr>
            <p:nvPr/>
          </p:nvSpPr>
          <p:spPr bwMode="auto">
            <a:xfrm>
              <a:off x="1796" y="2357"/>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[ 1 ]</a:t>
              </a:r>
            </a:p>
          </p:txBody>
        </p:sp>
        <p:sp>
          <p:nvSpPr>
            <p:cNvPr id="26733" name="Text Box 26"/>
            <p:cNvSpPr txBox="1">
              <a:spLocks noChangeArrowheads="1"/>
            </p:cNvSpPr>
            <p:nvPr/>
          </p:nvSpPr>
          <p:spPr bwMode="auto">
            <a:xfrm>
              <a:off x="2148" y="2732"/>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[ 2 ]</a:t>
              </a:r>
            </a:p>
          </p:txBody>
        </p:sp>
        <p:sp>
          <p:nvSpPr>
            <p:cNvPr id="26734" name="Text Box 27"/>
            <p:cNvSpPr txBox="1">
              <a:spLocks noChangeArrowheads="1"/>
            </p:cNvSpPr>
            <p:nvPr/>
          </p:nvSpPr>
          <p:spPr bwMode="auto">
            <a:xfrm>
              <a:off x="2146" y="3220"/>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[ 3 ]</a:t>
              </a:r>
            </a:p>
          </p:txBody>
        </p:sp>
        <p:sp>
          <p:nvSpPr>
            <p:cNvPr id="26735" name="Text Box 28"/>
            <p:cNvSpPr txBox="1">
              <a:spLocks noChangeArrowheads="1"/>
            </p:cNvSpPr>
            <p:nvPr/>
          </p:nvSpPr>
          <p:spPr bwMode="auto">
            <a:xfrm>
              <a:off x="1774" y="3610"/>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[ 4 ]</a:t>
              </a:r>
            </a:p>
          </p:txBody>
        </p:sp>
        <p:sp>
          <p:nvSpPr>
            <p:cNvPr id="26736" name="Text Box 29"/>
            <p:cNvSpPr txBox="1">
              <a:spLocks noChangeArrowheads="1"/>
            </p:cNvSpPr>
            <p:nvPr/>
          </p:nvSpPr>
          <p:spPr bwMode="auto">
            <a:xfrm>
              <a:off x="1108" y="3616"/>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[ 5 ]</a:t>
              </a:r>
            </a:p>
          </p:txBody>
        </p:sp>
        <p:sp>
          <p:nvSpPr>
            <p:cNvPr id="26737" name="Text Box 30"/>
            <p:cNvSpPr txBox="1">
              <a:spLocks noChangeArrowheads="1"/>
            </p:cNvSpPr>
            <p:nvPr/>
          </p:nvSpPr>
          <p:spPr bwMode="auto">
            <a:xfrm>
              <a:off x="789" y="3268"/>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[ 6 ]</a:t>
              </a:r>
            </a:p>
          </p:txBody>
        </p:sp>
        <p:sp>
          <p:nvSpPr>
            <p:cNvPr id="26738" name="Text Box 31"/>
            <p:cNvSpPr txBox="1">
              <a:spLocks noChangeArrowheads="1"/>
            </p:cNvSpPr>
            <p:nvPr/>
          </p:nvSpPr>
          <p:spPr bwMode="auto">
            <a:xfrm>
              <a:off x="777" y="2753"/>
              <a:ext cx="408" cy="233"/>
            </a:xfrm>
            <a:prstGeom prst="rect">
              <a:avLst/>
            </a:prstGeom>
            <a:noFill/>
            <a:ln w="9525">
              <a:noFill/>
              <a:miter lim="800000"/>
              <a:headEnd/>
              <a:tailEnd/>
            </a:ln>
          </p:spPr>
          <p:txBody>
            <a:bodyPr>
              <a:spAutoFit/>
            </a:bodyPr>
            <a:lstStyle/>
            <a:p>
              <a:pPr>
                <a:spcBef>
                  <a:spcPct val="50000"/>
                </a:spcBef>
              </a:pPr>
              <a:r>
                <a:rPr lang="en-US" altLang="zh-TW" sz="1800" dirty="0">
                  <a:solidFill>
                    <a:schemeClr val="bg2"/>
                  </a:solidFill>
                </a:rPr>
                <a:t>[ 7 ]</a:t>
              </a:r>
            </a:p>
          </p:txBody>
        </p:sp>
      </p:grpSp>
      <p:graphicFrame>
        <p:nvGraphicFramePr>
          <p:cNvPr id="115914" name="Group 202"/>
          <p:cNvGraphicFramePr>
            <a:graphicFrameLocks noGrp="1"/>
          </p:cNvGraphicFramePr>
          <p:nvPr>
            <p:ph sz="quarter" idx="3"/>
            <p:extLst>
              <p:ext uri="{D42A27DB-BD31-4B8C-83A1-F6EECF244321}">
                <p14:modId xmlns:p14="http://schemas.microsoft.com/office/powerpoint/2010/main" val="1113259642"/>
              </p:ext>
            </p:extLst>
          </p:nvPr>
        </p:nvGraphicFramePr>
        <p:xfrm>
          <a:off x="4443350" y="3097150"/>
          <a:ext cx="3810000" cy="400050"/>
        </p:xfrm>
        <a:graphic>
          <a:graphicData uri="http://schemas.openxmlformats.org/drawingml/2006/table">
            <a:tbl>
              <a:tblPr/>
              <a:tblGrid>
                <a:gridCol w="476250">
                  <a:extLst>
                    <a:ext uri="{9D8B030D-6E8A-4147-A177-3AD203B41FA5}">
                      <a16:colId xmlns:a16="http://schemas.microsoft.com/office/drawing/2014/main" val="20000"/>
                    </a:ext>
                  </a:extLst>
                </a:gridCol>
                <a:gridCol w="4762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6250">
                  <a:extLst>
                    <a:ext uri="{9D8B030D-6E8A-4147-A177-3AD203B41FA5}">
                      <a16:colId xmlns:a16="http://schemas.microsoft.com/office/drawing/2014/main" val="20007"/>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dirty="0" smtClean="0">
                          <a:ln>
                            <a:noFill/>
                          </a:ln>
                          <a:solidFill>
                            <a:schemeClr val="bg2"/>
                          </a:solidFill>
                          <a:effectLst/>
                          <a:latin typeface="Times New Roman" pitchFamily="18" charset="0"/>
                          <a:ea typeface="新細明體" pitchFamily="18" charset="-120"/>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dirty="0" smtClean="0">
                          <a:ln>
                            <a:noFill/>
                          </a:ln>
                          <a:solidFill>
                            <a:schemeClr val="bg2"/>
                          </a:solidFill>
                          <a:effectLst/>
                          <a:latin typeface="Times New Roman" pitchFamily="18" charset="0"/>
                          <a:ea typeface="新細明體" pitchFamily="18" charset="-120"/>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dirty="0" smtClean="0">
                          <a:ln>
                            <a:noFill/>
                          </a:ln>
                          <a:solidFill>
                            <a:schemeClr val="bg2"/>
                          </a:solidFill>
                          <a:effectLst/>
                          <a:latin typeface="Times New Roman" pitchFamily="18" charset="0"/>
                          <a:ea typeface="新細明體" pitchFamily="18" charset="-120"/>
                        </a:rPr>
                        <a:t>[2]</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dirty="0" smtClean="0">
                          <a:ln>
                            <a:noFill/>
                          </a:ln>
                          <a:solidFill>
                            <a:schemeClr val="bg2"/>
                          </a:solidFill>
                          <a:effectLst/>
                          <a:latin typeface="Times New Roman" pitchFamily="18" charset="0"/>
                          <a:ea typeface="新細明體" pitchFamily="18" charset="-120"/>
                        </a:rPr>
                        <a:t>[3]</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[4]</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[5]</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[6]</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800" b="0" i="0" u="none" strike="noStrike" cap="none" normalizeH="0" baseline="0" dirty="0" smtClean="0">
                          <a:ln>
                            <a:noFill/>
                          </a:ln>
                          <a:solidFill>
                            <a:schemeClr val="bg2"/>
                          </a:solidFill>
                          <a:effectLst/>
                          <a:latin typeface="Times New Roman" pitchFamily="18" charset="0"/>
                          <a:ea typeface="新細明體" pitchFamily="18" charset="-120"/>
                        </a:rPr>
                        <a:t>[7]</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6137" name="Group 425"/>
          <p:cNvGraphicFramePr>
            <a:graphicFrameLocks noGrp="1"/>
          </p:cNvGraphicFramePr>
          <p:nvPr>
            <p:extLst>
              <p:ext uri="{D42A27DB-BD31-4B8C-83A1-F6EECF244321}">
                <p14:modId xmlns:p14="http://schemas.microsoft.com/office/powerpoint/2010/main" val="2864933027"/>
              </p:ext>
            </p:extLst>
          </p:nvPr>
        </p:nvGraphicFramePr>
        <p:xfrm>
          <a:off x="1143000" y="5564500"/>
          <a:ext cx="7067550" cy="4572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39738">
                  <a:extLst>
                    <a:ext uri="{9D8B030D-6E8A-4147-A177-3AD203B41FA5}">
                      <a16:colId xmlns:a16="http://schemas.microsoft.com/office/drawing/2014/main" val="20006"/>
                    </a:ext>
                  </a:extLst>
                </a:gridCol>
                <a:gridCol w="442912">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39737">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2889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C</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D</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E</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F</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G</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A</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B</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6130" name="Group 418"/>
          <p:cNvGraphicFramePr>
            <a:graphicFrameLocks noGrp="1"/>
          </p:cNvGraphicFramePr>
          <p:nvPr/>
        </p:nvGraphicFramePr>
        <p:xfrm>
          <a:off x="1143000" y="5207000"/>
          <a:ext cx="7067550" cy="3683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[0]</a:t>
                      </a:r>
                    </a:p>
                  </a:txBody>
                  <a:tcPr marL="90000" marR="90000" marT="46848" marB="4684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[5]</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[6]</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[7]</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[8]</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[9]</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[10</a:t>
                      </a: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[15]</a:t>
                      </a:r>
                    </a:p>
                  </a:txBody>
                  <a:tcPr marL="90000" marR="90000" marT="46848" marB="4684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712" name="Text Box 419"/>
          <p:cNvSpPr txBox="1">
            <a:spLocks noChangeArrowheads="1"/>
          </p:cNvSpPr>
          <p:nvPr/>
        </p:nvSpPr>
        <p:spPr bwMode="auto">
          <a:xfrm>
            <a:off x="3714750" y="3105150"/>
            <a:ext cx="1143000" cy="396875"/>
          </a:xfrm>
          <a:prstGeom prst="rect">
            <a:avLst/>
          </a:prstGeom>
          <a:noFill/>
          <a:ln w="9525">
            <a:noFill/>
            <a:miter lim="800000"/>
            <a:headEnd/>
            <a:tailEnd/>
          </a:ln>
        </p:spPr>
        <p:txBody>
          <a:bodyPr>
            <a:spAutoFit/>
          </a:bodyPr>
          <a:lstStyle/>
          <a:p>
            <a:pPr>
              <a:spcBef>
                <a:spcPct val="50000"/>
              </a:spcBef>
            </a:pPr>
            <a:r>
              <a:rPr lang="en-US" altLang="zh-TW" sz="2000">
                <a:solidFill>
                  <a:schemeClr val="bg2"/>
                </a:solidFill>
              </a:rPr>
              <a:t>queue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p:spPr>
        <p:txBody>
          <a:bodyPr/>
          <a:lstStyle/>
          <a:p>
            <a:fld id="{0A990CBE-C28E-4A56-9639-301BCE6B06E5}" type="slidenum">
              <a:rPr lang="zh-TW" altLang="en-US" smtClean="0"/>
              <a:pPr/>
              <a:t>26</a:t>
            </a:fld>
            <a:endParaRPr lang="en-US" altLang="zh-TW" smtClean="0"/>
          </a:p>
        </p:txBody>
      </p:sp>
      <p:sp>
        <p:nvSpPr>
          <p:cNvPr id="27651" name="Rectangle 3"/>
          <p:cNvSpPr>
            <a:spLocks noGrp="1" noChangeArrowheads="1"/>
          </p:cNvSpPr>
          <p:nvPr>
            <p:ph type="body" idx="1"/>
          </p:nvPr>
        </p:nvSpPr>
        <p:spPr>
          <a:xfrm>
            <a:off x="914400" y="1149350"/>
            <a:ext cx="7772400" cy="5403850"/>
          </a:xfrm>
        </p:spPr>
        <p:txBody>
          <a:bodyPr/>
          <a:lstStyle/>
          <a:p>
            <a:pPr eaLnBrk="1" hangingPunct="1">
              <a:buClr>
                <a:schemeClr val="bg2"/>
              </a:buClr>
              <a:buFont typeface="Monotype Sorts" pitchFamily="2" charset="2"/>
              <a:buChar char="r"/>
            </a:pPr>
            <a:r>
              <a:rPr lang="en-US" altLang="zh-TW" sz="2400" dirty="0" smtClean="0">
                <a:solidFill>
                  <a:schemeClr val="bg2"/>
                </a:solidFill>
              </a:rPr>
              <a:t>After array doubling</a:t>
            </a:r>
          </a:p>
          <a:p>
            <a:pPr eaLnBrk="1" hangingPunct="1">
              <a:buClr>
                <a:schemeClr val="bg2"/>
              </a:buClr>
              <a:buFont typeface="Monotype Sorts" pitchFamily="2" charset="2"/>
              <a:buChar char="r"/>
            </a:pPr>
            <a:endParaRPr lang="en-US" altLang="zh-TW" dirty="0" smtClean="0">
              <a:solidFill>
                <a:schemeClr val="bg2"/>
              </a:solidFill>
            </a:endParaRPr>
          </a:p>
          <a:p>
            <a:pPr eaLnBrk="1" hangingPunct="1">
              <a:buClr>
                <a:schemeClr val="bg2"/>
              </a:buClr>
              <a:buFont typeface="Monotype Sorts" pitchFamily="2" charset="2"/>
              <a:buChar char="r"/>
            </a:pPr>
            <a:endParaRPr lang="en-US" altLang="zh-TW" dirty="0" smtClean="0">
              <a:solidFill>
                <a:schemeClr val="bg2"/>
              </a:solidFill>
            </a:endParaRPr>
          </a:p>
          <a:p>
            <a:pPr eaLnBrk="1" hangingPunct="1">
              <a:spcBef>
                <a:spcPts val="1200"/>
              </a:spcBef>
              <a:buClr>
                <a:schemeClr val="bg2"/>
              </a:buClr>
              <a:buFont typeface="Monotype Sorts" pitchFamily="2" charset="2"/>
              <a:buChar char="r"/>
            </a:pPr>
            <a:r>
              <a:rPr lang="en-US" altLang="zh-TW" sz="2400" dirty="0" smtClean="0">
                <a:solidFill>
                  <a:schemeClr val="bg2"/>
                </a:solidFill>
              </a:rPr>
              <a:t>After shifting right segment</a:t>
            </a:r>
          </a:p>
          <a:p>
            <a:pPr eaLnBrk="1" hangingPunct="1">
              <a:buClr>
                <a:schemeClr val="bg2"/>
              </a:buClr>
              <a:buFont typeface="Monotype Sorts" pitchFamily="2" charset="2"/>
              <a:buChar char="r"/>
            </a:pPr>
            <a:endParaRPr lang="en-US" altLang="zh-TW" dirty="0" smtClean="0">
              <a:solidFill>
                <a:schemeClr val="bg2"/>
              </a:solidFill>
            </a:endParaRPr>
          </a:p>
          <a:p>
            <a:pPr eaLnBrk="1" hangingPunct="1">
              <a:buClr>
                <a:schemeClr val="bg2"/>
              </a:buClr>
              <a:buFont typeface="Wingdings" pitchFamily="2" charset="2"/>
              <a:buNone/>
            </a:pPr>
            <a:endParaRPr lang="en-US" altLang="zh-TW" dirty="0" smtClean="0">
              <a:solidFill>
                <a:schemeClr val="bg2"/>
              </a:solidFill>
            </a:endParaRPr>
          </a:p>
          <a:p>
            <a:pPr eaLnBrk="1" hangingPunct="1">
              <a:buClr>
                <a:schemeClr val="bg2"/>
              </a:buClr>
              <a:buFont typeface="Monotype Sorts" pitchFamily="2" charset="2"/>
              <a:buChar char="r"/>
            </a:pPr>
            <a:r>
              <a:rPr lang="en-US" altLang="zh-TW" sz="2400" dirty="0" smtClean="0">
                <a:solidFill>
                  <a:schemeClr val="bg2"/>
                </a:solidFill>
              </a:rPr>
              <a:t>Alternative configuration</a:t>
            </a:r>
          </a:p>
        </p:txBody>
      </p:sp>
      <p:graphicFrame>
        <p:nvGraphicFramePr>
          <p:cNvPr id="120109" name="Group 301"/>
          <p:cNvGraphicFramePr>
            <a:graphicFrameLocks noGrp="1"/>
          </p:cNvGraphicFramePr>
          <p:nvPr>
            <p:extLst>
              <p:ext uri="{D42A27DB-BD31-4B8C-83A1-F6EECF244321}">
                <p14:modId xmlns:p14="http://schemas.microsoft.com/office/powerpoint/2010/main" val="1402484813"/>
              </p:ext>
            </p:extLst>
          </p:nvPr>
        </p:nvGraphicFramePr>
        <p:xfrm>
          <a:off x="1168400" y="1919025"/>
          <a:ext cx="7067550" cy="4572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39738">
                  <a:extLst>
                    <a:ext uri="{9D8B030D-6E8A-4147-A177-3AD203B41FA5}">
                      <a16:colId xmlns:a16="http://schemas.microsoft.com/office/drawing/2014/main" val="20006"/>
                    </a:ext>
                  </a:extLst>
                </a:gridCol>
                <a:gridCol w="442912">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39737">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2889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C</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D</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E</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F</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G</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A</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B</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9848" name="Group 40"/>
          <p:cNvGraphicFramePr>
            <a:graphicFrameLocks noGrp="1"/>
          </p:cNvGraphicFramePr>
          <p:nvPr>
            <p:extLst>
              <p:ext uri="{D42A27DB-BD31-4B8C-83A1-F6EECF244321}">
                <p14:modId xmlns:p14="http://schemas.microsoft.com/office/powerpoint/2010/main" val="1506993096"/>
              </p:ext>
            </p:extLst>
          </p:nvPr>
        </p:nvGraphicFramePr>
        <p:xfrm>
          <a:off x="1168400" y="1561525"/>
          <a:ext cx="7067550" cy="3683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[0]</a:t>
                      </a:r>
                    </a:p>
                  </a:txBody>
                  <a:tcPr marL="90000" marR="90000" marT="46848" marB="4684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[5]</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[6]</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[7]</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[8]</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[9]</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[10</a:t>
                      </a: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[15]</a:t>
                      </a:r>
                    </a:p>
                  </a:txBody>
                  <a:tcPr marL="90000" marR="90000" marT="46848" marB="4684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0107" name="Group 299"/>
          <p:cNvGraphicFramePr>
            <a:graphicFrameLocks noGrp="1"/>
          </p:cNvGraphicFramePr>
          <p:nvPr>
            <p:extLst>
              <p:ext uri="{D42A27DB-BD31-4B8C-83A1-F6EECF244321}">
                <p14:modId xmlns:p14="http://schemas.microsoft.com/office/powerpoint/2010/main" val="1786928024"/>
              </p:ext>
            </p:extLst>
          </p:nvPr>
        </p:nvGraphicFramePr>
        <p:xfrm>
          <a:off x="1168400" y="3582725"/>
          <a:ext cx="7067550" cy="4572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39738">
                  <a:extLst>
                    <a:ext uri="{9D8B030D-6E8A-4147-A177-3AD203B41FA5}">
                      <a16:colId xmlns:a16="http://schemas.microsoft.com/office/drawing/2014/main" val="20006"/>
                    </a:ext>
                  </a:extLst>
                </a:gridCol>
                <a:gridCol w="442912">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39737">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2889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C</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D</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E</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F</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G</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A</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B</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extLst>
                  <a:ext uri="{0D108BD9-81ED-4DB2-BD59-A6C34878D82A}">
                    <a16:rowId xmlns:a16="http://schemas.microsoft.com/office/drawing/2014/main" val="10000"/>
                  </a:ext>
                </a:extLst>
              </a:tr>
            </a:tbl>
          </a:graphicData>
        </a:graphic>
      </p:graphicFrame>
      <p:graphicFrame>
        <p:nvGraphicFramePr>
          <p:cNvPr id="119936" name="Group 128"/>
          <p:cNvGraphicFramePr>
            <a:graphicFrameLocks noGrp="1"/>
          </p:cNvGraphicFramePr>
          <p:nvPr>
            <p:extLst>
              <p:ext uri="{D42A27DB-BD31-4B8C-83A1-F6EECF244321}">
                <p14:modId xmlns:p14="http://schemas.microsoft.com/office/powerpoint/2010/main" val="2772484987"/>
              </p:ext>
            </p:extLst>
          </p:nvPr>
        </p:nvGraphicFramePr>
        <p:xfrm>
          <a:off x="1168400" y="3237100"/>
          <a:ext cx="7067550" cy="3683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[0]</a:t>
                      </a:r>
                    </a:p>
                  </a:txBody>
                  <a:tcPr marL="90000" marR="90000" marT="46848" marB="4684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[5]</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[6]</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[7]</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[8]</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[9]</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[10</a:t>
                      </a: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[15]</a:t>
                      </a:r>
                    </a:p>
                  </a:txBody>
                  <a:tcPr marL="90000" marR="90000" marT="46848" marB="4684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58" name="Text Box 184"/>
          <p:cNvSpPr txBox="1">
            <a:spLocks noChangeArrowheads="1"/>
          </p:cNvSpPr>
          <p:nvPr/>
        </p:nvSpPr>
        <p:spPr bwMode="auto">
          <a:xfrm>
            <a:off x="5645150" y="2826325"/>
            <a:ext cx="2800350" cy="457200"/>
          </a:xfrm>
          <a:prstGeom prst="rect">
            <a:avLst/>
          </a:prstGeom>
          <a:noFill/>
          <a:ln w="9525">
            <a:noFill/>
            <a:miter lim="800000"/>
            <a:headEnd/>
            <a:tailEnd/>
          </a:ln>
        </p:spPr>
        <p:txBody>
          <a:bodyPr>
            <a:spAutoFit/>
          </a:bodyPr>
          <a:lstStyle/>
          <a:p>
            <a:pPr>
              <a:spcBef>
                <a:spcPct val="50000"/>
              </a:spcBef>
            </a:pPr>
            <a:r>
              <a:rPr lang="en-US" altLang="zh-TW" sz="2400" b="1" dirty="0">
                <a:solidFill>
                  <a:srgbClr val="FF0000"/>
                </a:solidFill>
              </a:rPr>
              <a:t>front = </a:t>
            </a:r>
            <a:r>
              <a:rPr lang="en-US" altLang="zh-TW" sz="2000" b="1" dirty="0">
                <a:solidFill>
                  <a:srgbClr val="FF0000"/>
                </a:solidFill>
              </a:rPr>
              <a:t>13</a:t>
            </a:r>
            <a:r>
              <a:rPr lang="en-US" altLang="zh-TW" sz="2400" dirty="0">
                <a:solidFill>
                  <a:schemeClr val="bg2"/>
                </a:solidFill>
              </a:rPr>
              <a:t>, </a:t>
            </a:r>
            <a:r>
              <a:rPr lang="en-US" altLang="zh-TW" sz="2400" b="1" dirty="0">
                <a:solidFill>
                  <a:srgbClr val="FF0000"/>
                </a:solidFill>
              </a:rPr>
              <a:t>rear = </a:t>
            </a:r>
            <a:r>
              <a:rPr lang="en-US" altLang="zh-TW" sz="2000" b="1" dirty="0">
                <a:solidFill>
                  <a:srgbClr val="FF0000"/>
                </a:solidFill>
              </a:rPr>
              <a:t>4</a:t>
            </a:r>
          </a:p>
        </p:txBody>
      </p:sp>
      <p:sp>
        <p:nvSpPr>
          <p:cNvPr id="27759" name="Text Box 185"/>
          <p:cNvSpPr txBox="1">
            <a:spLocks noChangeArrowheads="1"/>
          </p:cNvSpPr>
          <p:nvPr/>
        </p:nvSpPr>
        <p:spPr bwMode="auto">
          <a:xfrm>
            <a:off x="5645150" y="1130300"/>
            <a:ext cx="2800350" cy="457200"/>
          </a:xfrm>
          <a:prstGeom prst="rect">
            <a:avLst/>
          </a:prstGeom>
          <a:noFill/>
          <a:ln w="9525">
            <a:noFill/>
            <a:miter lim="800000"/>
            <a:headEnd/>
            <a:tailEnd/>
          </a:ln>
        </p:spPr>
        <p:txBody>
          <a:bodyPr>
            <a:spAutoFit/>
          </a:bodyPr>
          <a:lstStyle/>
          <a:p>
            <a:pPr>
              <a:spcBef>
                <a:spcPct val="50000"/>
              </a:spcBef>
            </a:pPr>
            <a:r>
              <a:rPr lang="en-US" altLang="zh-TW" sz="2400" dirty="0">
                <a:solidFill>
                  <a:schemeClr val="bg2"/>
                </a:solidFill>
              </a:rPr>
              <a:t>front = </a:t>
            </a:r>
            <a:r>
              <a:rPr lang="en-US" altLang="zh-TW" sz="2000" dirty="0">
                <a:solidFill>
                  <a:schemeClr val="bg2"/>
                </a:solidFill>
              </a:rPr>
              <a:t>5</a:t>
            </a:r>
            <a:r>
              <a:rPr lang="en-US" altLang="zh-TW" sz="2400" dirty="0">
                <a:solidFill>
                  <a:schemeClr val="bg2"/>
                </a:solidFill>
              </a:rPr>
              <a:t>, rear = </a:t>
            </a:r>
            <a:r>
              <a:rPr lang="en-US" altLang="zh-TW" sz="2000" dirty="0">
                <a:solidFill>
                  <a:schemeClr val="bg2"/>
                </a:solidFill>
              </a:rPr>
              <a:t>4</a:t>
            </a:r>
          </a:p>
        </p:txBody>
      </p:sp>
      <p:graphicFrame>
        <p:nvGraphicFramePr>
          <p:cNvPr id="120108" name="Group 300"/>
          <p:cNvGraphicFramePr>
            <a:graphicFrameLocks noGrp="1"/>
          </p:cNvGraphicFramePr>
          <p:nvPr>
            <p:extLst>
              <p:ext uri="{D42A27DB-BD31-4B8C-83A1-F6EECF244321}">
                <p14:modId xmlns:p14="http://schemas.microsoft.com/office/powerpoint/2010/main" val="1197294029"/>
              </p:ext>
            </p:extLst>
          </p:nvPr>
        </p:nvGraphicFramePr>
        <p:xfrm>
          <a:off x="1168400" y="5191500"/>
          <a:ext cx="7067550" cy="4572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39738">
                  <a:extLst>
                    <a:ext uri="{9D8B030D-6E8A-4147-A177-3AD203B41FA5}">
                      <a16:colId xmlns:a16="http://schemas.microsoft.com/office/drawing/2014/main" val="20006"/>
                    </a:ext>
                  </a:extLst>
                </a:gridCol>
                <a:gridCol w="442912">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39737">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2889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rPr>
                        <a:t>A</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B</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4D2C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C</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D</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E</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F</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rPr>
                        <a:t>G</a:t>
                      </a: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29C34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zh-TW" altLang="en-US"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en-US" altLang="zh-TW" sz="2400" b="0" i="0" u="none" strike="noStrike" cap="none" normalizeH="0" baseline="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endParaRPr kumimoji="1" lang="en-US" altLang="zh-TW" sz="2400" b="0" i="0" u="none" strike="noStrike" cap="none" normalizeH="0" baseline="0" dirty="0" smtClean="0">
                        <a:ln>
                          <a:noFill/>
                        </a:ln>
                        <a:solidFill>
                          <a:schemeClr val="bg2"/>
                        </a:solidFill>
                        <a:effectLst/>
                        <a:latin typeface="Times New Roman" pitchFamily="18" charset="0"/>
                        <a:ea typeface="新細明體" pitchFamily="18" charset="-120"/>
                      </a:endParaRPr>
                    </a:p>
                  </a:txBody>
                  <a:tcP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0032" name="Group 224"/>
          <p:cNvGraphicFramePr>
            <a:graphicFrameLocks noGrp="1"/>
          </p:cNvGraphicFramePr>
          <p:nvPr>
            <p:extLst>
              <p:ext uri="{D42A27DB-BD31-4B8C-83A1-F6EECF244321}">
                <p14:modId xmlns:p14="http://schemas.microsoft.com/office/powerpoint/2010/main" val="1815238471"/>
              </p:ext>
            </p:extLst>
          </p:nvPr>
        </p:nvGraphicFramePr>
        <p:xfrm>
          <a:off x="1168400" y="4810250"/>
          <a:ext cx="7067550" cy="368300"/>
        </p:xfrm>
        <a:graphic>
          <a:graphicData uri="http://schemas.openxmlformats.org/drawingml/2006/table">
            <a:tbl>
              <a:tblPr/>
              <a:tblGrid>
                <a:gridCol w="442913">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429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[0]</a:t>
                      </a:r>
                    </a:p>
                  </a:txBody>
                  <a:tcPr marL="90000" marR="90000" marT="46848" marB="4684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[5]</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dirty="0" smtClean="0">
                          <a:ln>
                            <a:noFill/>
                          </a:ln>
                          <a:solidFill>
                            <a:schemeClr val="bg2"/>
                          </a:solidFill>
                          <a:effectLst/>
                          <a:latin typeface="Times New Roman" pitchFamily="18" charset="0"/>
                          <a:ea typeface="新細明體" pitchFamily="18" charset="-120"/>
                        </a:rPr>
                        <a:t>[6]</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[7]</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[8]</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[9]</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[10</a:t>
                      </a:r>
                      <a:r>
                        <a:rPr kumimoji="1" lang="en-US" altLang="zh-TW" sz="1800" b="0" i="0" u="none" strike="noStrike" cap="none" normalizeH="0" baseline="0" smtClean="0">
                          <a:ln>
                            <a:noFill/>
                          </a:ln>
                          <a:solidFill>
                            <a:schemeClr val="bg2"/>
                          </a:solidFill>
                          <a:effectLst/>
                          <a:latin typeface="Times New Roman" pitchFamily="18" charset="0"/>
                          <a:ea typeface="新細明體" pitchFamily="18" charset="-120"/>
                        </a:rPr>
                        <a:t>]</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[11]</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[12]</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[13]</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[14]</a:t>
                      </a:r>
                    </a:p>
                  </a:txBody>
                  <a:tcPr marL="90000" marR="90000" marT="46848" marB="46848" anchor="ctr" anchorCtr="1"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pPr>
                      <a:r>
                        <a:rPr kumimoji="1" lang="en-US" altLang="zh-TW" sz="1400" b="0" i="0" u="none" strike="noStrike" cap="none" normalizeH="0" baseline="0" smtClean="0">
                          <a:ln>
                            <a:noFill/>
                          </a:ln>
                          <a:solidFill>
                            <a:schemeClr val="bg2"/>
                          </a:solidFill>
                          <a:effectLst/>
                          <a:latin typeface="Times New Roman" pitchFamily="18" charset="0"/>
                          <a:ea typeface="新細明體" pitchFamily="18" charset="-120"/>
                        </a:rPr>
                        <a:t>[15]</a:t>
                      </a:r>
                    </a:p>
                  </a:txBody>
                  <a:tcPr marL="90000" marR="90000" marT="46848" marB="4684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813" name="Text Box 275"/>
          <p:cNvSpPr txBox="1">
            <a:spLocks noChangeArrowheads="1"/>
          </p:cNvSpPr>
          <p:nvPr/>
        </p:nvSpPr>
        <p:spPr bwMode="auto">
          <a:xfrm>
            <a:off x="5645150" y="4411600"/>
            <a:ext cx="2800350" cy="457200"/>
          </a:xfrm>
          <a:prstGeom prst="rect">
            <a:avLst/>
          </a:prstGeom>
          <a:noFill/>
          <a:ln w="9525">
            <a:noFill/>
            <a:miter lim="800000"/>
            <a:headEnd/>
            <a:tailEnd/>
          </a:ln>
        </p:spPr>
        <p:txBody>
          <a:bodyPr>
            <a:spAutoFit/>
          </a:bodyPr>
          <a:lstStyle/>
          <a:p>
            <a:pPr>
              <a:spcBef>
                <a:spcPct val="50000"/>
              </a:spcBef>
            </a:pPr>
            <a:r>
              <a:rPr lang="en-US" altLang="zh-TW" sz="2400" b="1" dirty="0">
                <a:solidFill>
                  <a:srgbClr val="FF0000"/>
                </a:solidFill>
              </a:rPr>
              <a:t>front = </a:t>
            </a:r>
            <a:r>
              <a:rPr lang="en-US" altLang="zh-TW" sz="2000" b="1" dirty="0">
                <a:solidFill>
                  <a:srgbClr val="FF0000"/>
                </a:solidFill>
              </a:rPr>
              <a:t>15</a:t>
            </a:r>
            <a:r>
              <a:rPr lang="en-US" altLang="zh-TW" sz="2400" dirty="0">
                <a:solidFill>
                  <a:schemeClr val="bg2"/>
                </a:solidFill>
              </a:rPr>
              <a:t>, </a:t>
            </a:r>
            <a:r>
              <a:rPr lang="en-US" altLang="zh-TW" sz="2400" b="1" dirty="0">
                <a:solidFill>
                  <a:srgbClr val="FF0000"/>
                </a:solidFill>
              </a:rPr>
              <a:t>rear = </a:t>
            </a:r>
            <a:r>
              <a:rPr lang="en-US" altLang="zh-TW" sz="2000" b="1" dirty="0">
                <a:solidFill>
                  <a:srgbClr val="FF0000"/>
                </a:solidFill>
              </a:rPr>
              <a:t>6</a:t>
            </a:r>
          </a:p>
        </p:txBody>
      </p:sp>
      <p:sp>
        <p:nvSpPr>
          <p:cNvPr id="27814" name="Rectangle 2"/>
          <p:cNvSpPr>
            <a:spLocks noGrp="1" noChangeArrowheads="1"/>
          </p:cNvSpPr>
          <p:nvPr>
            <p:ph type="title"/>
          </p:nvPr>
        </p:nvSpPr>
        <p:spPr>
          <a:xfrm>
            <a:off x="95250" y="361950"/>
            <a:ext cx="8877300" cy="647700"/>
          </a:xfrm>
        </p:spPr>
        <p:txBody>
          <a:bodyPr/>
          <a:lstStyle/>
          <a:p>
            <a:pPr algn="ctr" eaLnBrk="1" hangingPunct="1"/>
            <a:r>
              <a:rPr lang="en-US" altLang="zh-TW" sz="3600" b="1" u="sng" smtClean="0"/>
              <a:t>Circular Queues using Dynamically Arrays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p:spPr>
        <p:txBody>
          <a:bodyPr/>
          <a:lstStyle/>
          <a:p>
            <a:fld id="{769F5411-BCAD-45A5-9C61-F53B736FD4B0}" type="slidenum">
              <a:rPr lang="zh-TW" altLang="en-US" smtClean="0"/>
              <a:pPr/>
              <a:t>27</a:t>
            </a:fld>
            <a:endParaRPr lang="en-US" altLang="zh-TW" smtClean="0"/>
          </a:p>
        </p:txBody>
      </p:sp>
      <p:sp>
        <p:nvSpPr>
          <p:cNvPr id="28675" name="Rectangle 2"/>
          <p:cNvSpPr>
            <a:spLocks noGrp="1" noChangeArrowheads="1"/>
          </p:cNvSpPr>
          <p:nvPr>
            <p:ph type="title"/>
          </p:nvPr>
        </p:nvSpPr>
        <p:spPr>
          <a:xfrm>
            <a:off x="590550" y="685800"/>
            <a:ext cx="7772400" cy="647700"/>
          </a:xfrm>
        </p:spPr>
        <p:txBody>
          <a:bodyPr/>
          <a:lstStyle/>
          <a:p>
            <a:pPr algn="ctr" eaLnBrk="1" hangingPunct="1"/>
            <a:r>
              <a:rPr lang="en-US" altLang="zh-TW" sz="3600" b="1" u="sng" smtClean="0"/>
              <a:t>Doubling Queue Capacity</a:t>
            </a:r>
          </a:p>
        </p:txBody>
      </p:sp>
      <p:sp>
        <p:nvSpPr>
          <p:cNvPr id="28676" name="Rectangle 3"/>
          <p:cNvSpPr>
            <a:spLocks noGrp="1" noChangeArrowheads="1"/>
          </p:cNvSpPr>
          <p:nvPr>
            <p:ph type="body" idx="1"/>
          </p:nvPr>
        </p:nvSpPr>
        <p:spPr>
          <a:xfrm>
            <a:off x="823100" y="1719038"/>
            <a:ext cx="7667755" cy="4114800"/>
          </a:xfrm>
        </p:spPr>
        <p:txBody>
          <a:bodyPr/>
          <a:lstStyle/>
          <a:p>
            <a:pPr marL="361950" indent="-361950" eaLnBrk="1" hangingPunct="1">
              <a:buClr>
                <a:schemeClr val="bg2"/>
              </a:buClr>
              <a:buSzPct val="100000"/>
              <a:buFont typeface="Wingdings" pitchFamily="2" charset="2"/>
              <a:buAutoNum type="arabicPeriod"/>
            </a:pPr>
            <a:r>
              <a:rPr lang="en-US" altLang="zh-TW" sz="2400" dirty="0" smtClean="0">
                <a:solidFill>
                  <a:schemeClr val="bg2"/>
                </a:solidFill>
              </a:rPr>
              <a:t>Create a new array </a:t>
            </a:r>
            <a:r>
              <a:rPr lang="en-US" altLang="zh-TW" sz="2400" i="1" dirty="0" err="1" smtClean="0">
                <a:solidFill>
                  <a:schemeClr val="bg2"/>
                </a:solidFill>
              </a:rPr>
              <a:t>newQueue</a:t>
            </a:r>
            <a:r>
              <a:rPr lang="en-US" altLang="zh-TW" sz="2400" dirty="0" smtClean="0">
                <a:solidFill>
                  <a:schemeClr val="bg2"/>
                </a:solidFill>
              </a:rPr>
              <a:t> of twice the capacity.</a:t>
            </a:r>
          </a:p>
          <a:p>
            <a:pPr marL="361950" indent="-361950" eaLnBrk="1" hangingPunct="1">
              <a:spcBef>
                <a:spcPts val="1200"/>
              </a:spcBef>
              <a:buClr>
                <a:schemeClr val="bg2"/>
              </a:buClr>
              <a:buSzPct val="100000"/>
              <a:buFont typeface="Wingdings" pitchFamily="2" charset="2"/>
              <a:buAutoNum type="arabicPeriod"/>
            </a:pPr>
            <a:r>
              <a:rPr lang="en-US" altLang="zh-TW" sz="2400" dirty="0" smtClean="0">
                <a:solidFill>
                  <a:schemeClr val="bg2"/>
                </a:solidFill>
              </a:rPr>
              <a:t>Copy the 2</a:t>
            </a:r>
            <a:r>
              <a:rPr lang="en-US" altLang="zh-TW" sz="2400" baseline="30000" dirty="0" smtClean="0">
                <a:solidFill>
                  <a:schemeClr val="bg2"/>
                </a:solidFill>
              </a:rPr>
              <a:t>nd</a:t>
            </a:r>
            <a:r>
              <a:rPr lang="en-US" altLang="zh-TW" sz="2400" dirty="0" smtClean="0">
                <a:solidFill>
                  <a:schemeClr val="bg2"/>
                </a:solidFill>
              </a:rPr>
              <a:t> segment </a:t>
            </a:r>
          </a:p>
          <a:p>
            <a:pPr marL="762000" lvl="1" indent="-361950" eaLnBrk="1" hangingPunct="1">
              <a:spcBef>
                <a:spcPts val="0"/>
              </a:spcBef>
              <a:buClr>
                <a:schemeClr val="bg2"/>
              </a:buClr>
              <a:buFont typeface="Wingdings" panose="05000000000000000000" pitchFamily="2" charset="2"/>
              <a:buChar char="Ø"/>
            </a:pPr>
            <a:r>
              <a:rPr lang="en-US" altLang="zh-TW" sz="2000" dirty="0" smtClean="0">
                <a:solidFill>
                  <a:schemeClr val="bg2"/>
                </a:solidFill>
              </a:rPr>
              <a:t>i.e., the elements </a:t>
            </a:r>
            <a:r>
              <a:rPr lang="en-US" altLang="zh-TW" sz="2000" i="1" dirty="0" smtClean="0">
                <a:solidFill>
                  <a:schemeClr val="bg2"/>
                </a:solidFill>
              </a:rPr>
              <a:t>queue</a:t>
            </a:r>
            <a:r>
              <a:rPr lang="en-US" altLang="zh-TW" sz="2000" dirty="0" smtClean="0">
                <a:solidFill>
                  <a:schemeClr val="bg2"/>
                </a:solidFill>
              </a:rPr>
              <a:t>[</a:t>
            </a:r>
            <a:r>
              <a:rPr lang="en-US" altLang="zh-TW" sz="2000" i="1" dirty="0" smtClean="0">
                <a:solidFill>
                  <a:schemeClr val="bg2"/>
                </a:solidFill>
              </a:rPr>
              <a:t>front</a:t>
            </a:r>
            <a:r>
              <a:rPr lang="en-US" altLang="zh-TW" sz="2000" dirty="0" smtClean="0">
                <a:solidFill>
                  <a:schemeClr val="bg2"/>
                </a:solidFill>
              </a:rPr>
              <a:t> + 1] through </a:t>
            </a:r>
            <a:r>
              <a:rPr lang="en-US" altLang="zh-TW" sz="2000" i="1" dirty="0" smtClean="0">
                <a:solidFill>
                  <a:schemeClr val="bg2"/>
                </a:solidFill>
              </a:rPr>
              <a:t>queue</a:t>
            </a:r>
            <a:r>
              <a:rPr lang="en-US" altLang="zh-TW" sz="2000" dirty="0" smtClean="0">
                <a:solidFill>
                  <a:schemeClr val="bg2"/>
                </a:solidFill>
              </a:rPr>
              <a:t>[</a:t>
            </a:r>
            <a:r>
              <a:rPr lang="en-US" altLang="zh-TW" sz="2000" i="1" dirty="0" smtClean="0">
                <a:solidFill>
                  <a:schemeClr val="bg2"/>
                </a:solidFill>
              </a:rPr>
              <a:t>capacity</a:t>
            </a:r>
            <a:r>
              <a:rPr lang="en-US" altLang="zh-TW" sz="2000" dirty="0" smtClean="0">
                <a:solidFill>
                  <a:schemeClr val="bg2"/>
                </a:solidFill>
              </a:rPr>
              <a:t> - 1] </a:t>
            </a:r>
            <a:br>
              <a:rPr lang="en-US" altLang="zh-TW" sz="2000" dirty="0" smtClean="0">
                <a:solidFill>
                  <a:schemeClr val="bg2"/>
                </a:solidFill>
              </a:rPr>
            </a:br>
            <a:r>
              <a:rPr lang="en-US" altLang="zh-TW" sz="2000" dirty="0" smtClean="0">
                <a:solidFill>
                  <a:schemeClr val="bg2"/>
                </a:solidFill>
              </a:rPr>
              <a:t>to positions in </a:t>
            </a:r>
            <a:r>
              <a:rPr lang="en-US" altLang="zh-TW" sz="2000" i="1" dirty="0" err="1" smtClean="0">
                <a:solidFill>
                  <a:schemeClr val="bg2"/>
                </a:solidFill>
              </a:rPr>
              <a:t>newQueue</a:t>
            </a:r>
            <a:r>
              <a:rPr lang="en-US" altLang="zh-TW" sz="2000" dirty="0" smtClean="0">
                <a:solidFill>
                  <a:schemeClr val="bg2"/>
                </a:solidFill>
              </a:rPr>
              <a:t> beginning at 0.</a:t>
            </a:r>
          </a:p>
          <a:p>
            <a:pPr marL="361950" indent="-361950" eaLnBrk="1" hangingPunct="1">
              <a:spcBef>
                <a:spcPts val="1200"/>
              </a:spcBef>
              <a:buClr>
                <a:schemeClr val="bg2"/>
              </a:buClr>
              <a:buSzPct val="100000"/>
              <a:buFont typeface="Wingdings" pitchFamily="2" charset="2"/>
              <a:buAutoNum type="arabicPeriod"/>
            </a:pPr>
            <a:r>
              <a:rPr lang="en-US" altLang="zh-TW" sz="2400" dirty="0" smtClean="0">
                <a:solidFill>
                  <a:schemeClr val="bg2"/>
                </a:solidFill>
              </a:rPr>
              <a:t>Copy the 1</a:t>
            </a:r>
            <a:r>
              <a:rPr lang="en-US" altLang="zh-TW" sz="2400" baseline="30000" dirty="0" smtClean="0">
                <a:solidFill>
                  <a:schemeClr val="bg2"/>
                </a:solidFill>
              </a:rPr>
              <a:t>st </a:t>
            </a:r>
            <a:r>
              <a:rPr lang="en-US" altLang="zh-TW" sz="2400" dirty="0" smtClean="0">
                <a:solidFill>
                  <a:schemeClr val="bg2"/>
                </a:solidFill>
              </a:rPr>
              <a:t>segment </a:t>
            </a:r>
          </a:p>
          <a:p>
            <a:pPr marL="762000" lvl="1" indent="-361950" eaLnBrk="1" hangingPunct="1">
              <a:spcBef>
                <a:spcPts val="0"/>
              </a:spcBef>
              <a:buClr>
                <a:schemeClr val="bg2"/>
              </a:buClr>
              <a:buFont typeface="Wingdings" panose="05000000000000000000" pitchFamily="2" charset="2"/>
              <a:buChar char="Ø"/>
            </a:pPr>
            <a:r>
              <a:rPr lang="en-US" altLang="zh-TW" sz="2000" dirty="0" smtClean="0">
                <a:solidFill>
                  <a:schemeClr val="bg2"/>
                </a:solidFill>
              </a:rPr>
              <a:t>i.e., the elements </a:t>
            </a:r>
            <a:r>
              <a:rPr lang="en-US" altLang="zh-TW" sz="2000" i="1" dirty="0" smtClean="0">
                <a:solidFill>
                  <a:schemeClr val="bg2"/>
                </a:solidFill>
              </a:rPr>
              <a:t>queue</a:t>
            </a:r>
            <a:r>
              <a:rPr lang="en-US" altLang="zh-TW" sz="2000" dirty="0" smtClean="0">
                <a:solidFill>
                  <a:schemeClr val="bg2"/>
                </a:solidFill>
              </a:rPr>
              <a:t>[0] through </a:t>
            </a:r>
            <a:r>
              <a:rPr lang="en-US" altLang="zh-TW" sz="2000" i="1" dirty="0" smtClean="0">
                <a:solidFill>
                  <a:schemeClr val="bg2"/>
                </a:solidFill>
              </a:rPr>
              <a:t>queue</a:t>
            </a:r>
            <a:r>
              <a:rPr lang="en-US" altLang="zh-TW" sz="2000" dirty="0" smtClean="0">
                <a:solidFill>
                  <a:schemeClr val="bg2"/>
                </a:solidFill>
              </a:rPr>
              <a:t>[</a:t>
            </a:r>
            <a:r>
              <a:rPr lang="en-US" altLang="zh-TW" sz="2000" i="1" dirty="0" smtClean="0">
                <a:solidFill>
                  <a:schemeClr val="bg2"/>
                </a:solidFill>
              </a:rPr>
              <a:t>rear</a:t>
            </a:r>
            <a:r>
              <a:rPr lang="en-US" altLang="zh-TW" sz="2000" dirty="0" smtClean="0">
                <a:solidFill>
                  <a:schemeClr val="bg2"/>
                </a:solidFill>
              </a:rPr>
              <a:t>]) </a:t>
            </a:r>
            <a:br>
              <a:rPr lang="en-US" altLang="zh-TW" sz="2000" dirty="0" smtClean="0">
                <a:solidFill>
                  <a:schemeClr val="bg2"/>
                </a:solidFill>
              </a:rPr>
            </a:br>
            <a:r>
              <a:rPr lang="en-US" altLang="zh-TW" sz="2000" dirty="0" smtClean="0">
                <a:solidFill>
                  <a:schemeClr val="bg2"/>
                </a:solidFill>
              </a:rPr>
              <a:t>to positions in </a:t>
            </a:r>
            <a:r>
              <a:rPr lang="en-US" altLang="zh-TW" sz="2000" i="1" dirty="0" err="1" smtClean="0">
                <a:solidFill>
                  <a:schemeClr val="bg2"/>
                </a:solidFill>
              </a:rPr>
              <a:t>newQueue</a:t>
            </a:r>
            <a:r>
              <a:rPr lang="en-US" altLang="zh-TW" sz="2000" dirty="0" smtClean="0">
                <a:solidFill>
                  <a:schemeClr val="bg2"/>
                </a:solidFill>
              </a:rPr>
              <a:t> beginning at </a:t>
            </a:r>
            <a:r>
              <a:rPr lang="en-US" altLang="zh-TW" sz="2000" i="1" dirty="0" smtClean="0">
                <a:solidFill>
                  <a:schemeClr val="bg2"/>
                </a:solidFill>
              </a:rPr>
              <a:t>capacity -</a:t>
            </a:r>
            <a:r>
              <a:rPr lang="en-US" altLang="zh-TW" sz="2000" dirty="0" smtClean="0">
                <a:solidFill>
                  <a:schemeClr val="bg2"/>
                </a:solidFill>
              </a:rPr>
              <a:t> </a:t>
            </a:r>
            <a:r>
              <a:rPr lang="en-US" altLang="zh-TW" sz="2000" i="1" dirty="0" smtClean="0">
                <a:solidFill>
                  <a:schemeClr val="bg2"/>
                </a:solidFill>
              </a:rPr>
              <a:t>front – </a:t>
            </a:r>
            <a:r>
              <a:rPr lang="en-US" altLang="zh-TW" sz="2000" dirty="0" smtClean="0">
                <a:solidFill>
                  <a:schemeClr val="bg2"/>
                </a:solidFill>
              </a:rPr>
              <a:t>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p:spPr>
        <p:txBody>
          <a:bodyPr/>
          <a:lstStyle/>
          <a:p>
            <a:fld id="{9CECAC06-024D-46CC-AA34-9FCF8B0982DD}" type="slidenum">
              <a:rPr lang="zh-TW" altLang="en-US" smtClean="0"/>
              <a:pPr/>
              <a:t>28</a:t>
            </a:fld>
            <a:endParaRPr lang="en-US" altLang="zh-TW" smtClean="0"/>
          </a:p>
        </p:txBody>
      </p:sp>
      <p:sp>
        <p:nvSpPr>
          <p:cNvPr id="29699" name="Rectangle 2"/>
          <p:cNvSpPr>
            <a:spLocks noGrp="1" noChangeArrowheads="1"/>
          </p:cNvSpPr>
          <p:nvPr>
            <p:ph type="title"/>
          </p:nvPr>
        </p:nvSpPr>
        <p:spPr>
          <a:xfrm>
            <a:off x="381000" y="552450"/>
            <a:ext cx="8362950" cy="628650"/>
          </a:xfrm>
        </p:spPr>
        <p:txBody>
          <a:bodyPr/>
          <a:lstStyle/>
          <a:p>
            <a:pPr algn="ctr" eaLnBrk="1" hangingPunct="1"/>
            <a:r>
              <a:rPr lang="en-US" altLang="zh-TW" sz="3600" b="1" u="sng" smtClean="0"/>
              <a:t>Add an Item to a Circular Queue</a:t>
            </a:r>
            <a:r>
              <a:rPr lang="en-US" altLang="zh-TW" sz="2000" b="1" u="sng" smtClean="0"/>
              <a:t> (Prog. 3,9)</a:t>
            </a:r>
            <a:endParaRPr lang="en-US" altLang="zh-TW" sz="3600" b="1" u="sng" smtClean="0"/>
          </a:p>
        </p:txBody>
      </p:sp>
      <p:sp>
        <p:nvSpPr>
          <p:cNvPr id="40964" name="Rectangle 3"/>
          <p:cNvSpPr>
            <a:spLocks noGrp="1" noChangeArrowheads="1"/>
          </p:cNvSpPr>
          <p:nvPr>
            <p:ph type="body" idx="1"/>
          </p:nvPr>
        </p:nvSpPr>
        <p:spPr>
          <a:xfrm>
            <a:off x="1200150" y="1568450"/>
            <a:ext cx="6648450" cy="2870200"/>
          </a:xfrm>
          <a:solidFill>
            <a:schemeClr val="tx1">
              <a:lumMod val="85000"/>
            </a:schemeClr>
          </a:solidFill>
        </p:spPr>
        <p:txBody>
          <a:bodyPr/>
          <a:lstStyle/>
          <a:p>
            <a:pPr eaLnBrk="1" hangingPunct="1">
              <a:buFont typeface="Wingdings" pitchFamily="2" charset="2"/>
              <a:buNone/>
              <a:defRPr/>
            </a:pPr>
            <a:r>
              <a:rPr lang="en-US" altLang="zh-TW" sz="2400" dirty="0" smtClean="0">
                <a:solidFill>
                  <a:schemeClr val="bg2"/>
                </a:solidFill>
              </a:rPr>
              <a:t>void </a:t>
            </a:r>
            <a:r>
              <a:rPr lang="en-US" altLang="zh-TW" sz="2400" dirty="0" err="1" smtClean="0">
                <a:solidFill>
                  <a:schemeClr val="bg2"/>
                </a:solidFill>
              </a:rPr>
              <a:t>addq</a:t>
            </a:r>
            <a:r>
              <a:rPr lang="en-US" altLang="zh-TW" sz="2400" dirty="0" smtClean="0">
                <a:solidFill>
                  <a:schemeClr val="bg2"/>
                </a:solidFill>
              </a:rPr>
              <a:t> (element item){</a:t>
            </a:r>
          </a:p>
          <a:p>
            <a:pPr eaLnBrk="1" hangingPunct="1">
              <a:buFont typeface="Wingdings" pitchFamily="2" charset="2"/>
              <a:buNone/>
              <a:defRPr/>
            </a:pPr>
            <a:r>
              <a:rPr lang="en-US" altLang="zh-TW" sz="2000" dirty="0" smtClean="0">
                <a:solidFill>
                  <a:schemeClr val="bg2"/>
                </a:solidFill>
              </a:rPr>
              <a:t>/*  add an element to the queue   */</a:t>
            </a:r>
            <a:br>
              <a:rPr lang="en-US" altLang="zh-TW" sz="2000" dirty="0" smtClean="0">
                <a:solidFill>
                  <a:schemeClr val="bg2"/>
                </a:solidFill>
              </a:rPr>
            </a:br>
            <a:r>
              <a:rPr lang="en-US" altLang="zh-TW" sz="2400" dirty="0" smtClean="0">
                <a:solidFill>
                  <a:schemeClr val="bg2"/>
                </a:solidFill>
              </a:rPr>
              <a:t>rear = (rear + 1) % </a:t>
            </a:r>
            <a:r>
              <a:rPr lang="en-US" altLang="zh-TW" sz="2400" b="1" i="1" dirty="0" smtClean="0">
                <a:solidFill>
                  <a:srgbClr val="FF0000"/>
                </a:solidFill>
              </a:rPr>
              <a:t>capacity</a:t>
            </a:r>
            <a:r>
              <a:rPr lang="en-US" altLang="zh-TW" sz="2400" dirty="0" smtClean="0">
                <a:solidFill>
                  <a:schemeClr val="bg2"/>
                </a:solidFill>
              </a:rPr>
              <a:t>;</a:t>
            </a:r>
            <a:br>
              <a:rPr lang="en-US" altLang="zh-TW" sz="2400" dirty="0" smtClean="0">
                <a:solidFill>
                  <a:schemeClr val="bg2"/>
                </a:solidFill>
              </a:rPr>
            </a:br>
            <a:r>
              <a:rPr lang="en-US" altLang="zh-TW" sz="2400" dirty="0" smtClean="0">
                <a:solidFill>
                  <a:schemeClr val="bg2"/>
                </a:solidFill>
              </a:rPr>
              <a:t>if   (front == rear)</a:t>
            </a:r>
            <a:br>
              <a:rPr lang="en-US" altLang="zh-TW" sz="2400" dirty="0" smtClean="0">
                <a:solidFill>
                  <a:schemeClr val="bg2"/>
                </a:solidFill>
              </a:rPr>
            </a:br>
            <a:r>
              <a:rPr lang="en-US" altLang="zh-TW" sz="2400" dirty="0" smtClean="0">
                <a:solidFill>
                  <a:schemeClr val="bg2"/>
                </a:solidFill>
              </a:rPr>
              <a:t>     </a:t>
            </a:r>
            <a:r>
              <a:rPr lang="en-US" altLang="zh-TW" sz="2400" dirty="0" err="1" smtClean="0">
                <a:solidFill>
                  <a:schemeClr val="bg2"/>
                </a:solidFill>
              </a:rPr>
              <a:t>queueFull</a:t>
            </a:r>
            <a:r>
              <a:rPr lang="en-US" altLang="zh-TW" sz="2400" dirty="0" smtClean="0">
                <a:solidFill>
                  <a:schemeClr val="bg2"/>
                </a:solidFill>
              </a:rPr>
              <a:t>();      </a:t>
            </a:r>
            <a:r>
              <a:rPr lang="en-US" altLang="zh-TW" sz="2000" dirty="0" smtClean="0">
                <a:solidFill>
                  <a:schemeClr val="bg2"/>
                </a:solidFill>
              </a:rPr>
              <a:t>/* double  capacity  */</a:t>
            </a:r>
            <a:r>
              <a:rPr lang="en-US" altLang="zh-TW" sz="2400" dirty="0" smtClean="0">
                <a:solidFill>
                  <a:schemeClr val="bg2"/>
                </a:solidFill>
              </a:rPr>
              <a:t/>
            </a:r>
            <a:br>
              <a:rPr lang="en-US" altLang="zh-TW" sz="2400" dirty="0" smtClean="0">
                <a:solidFill>
                  <a:schemeClr val="bg2"/>
                </a:solidFill>
              </a:rPr>
            </a:br>
            <a:r>
              <a:rPr lang="en-US" altLang="zh-TW" sz="2400" dirty="0" smtClean="0">
                <a:solidFill>
                  <a:schemeClr val="bg2"/>
                </a:solidFill>
              </a:rPr>
              <a:t>queue [rear] = item;</a:t>
            </a:r>
          </a:p>
          <a:p>
            <a:pPr eaLnBrk="1" hangingPunct="1">
              <a:buFont typeface="Wingdings" pitchFamily="2" charset="2"/>
              <a:buNone/>
              <a:defRPr/>
            </a:pPr>
            <a:r>
              <a:rPr lang="en-US" altLang="zh-TW" sz="2400" dirty="0" smtClean="0">
                <a:solidFill>
                  <a:schemeClr val="bg2"/>
                </a:solidFill>
              </a:rPr>
              <a:t>}</a:t>
            </a:r>
            <a:br>
              <a:rPr lang="en-US" altLang="zh-TW" sz="2400" dirty="0" smtClean="0">
                <a:solidFill>
                  <a:schemeClr val="bg2"/>
                </a:solidFill>
              </a:rPr>
            </a:br>
            <a:endParaRPr lang="en-US" altLang="zh-TW" sz="2400" dirty="0" smtClean="0">
              <a:solidFill>
                <a:schemeClr val="bg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81000" y="1013525"/>
            <a:ext cx="8458200" cy="5577279"/>
          </a:xfrm>
          <a:solidFill>
            <a:schemeClr val="tx1">
              <a:lumMod val="85000"/>
            </a:schemeClr>
          </a:solidFill>
        </p:spPr>
        <p:txBody>
          <a:bodyPr/>
          <a:lstStyle/>
          <a:p>
            <a:pPr eaLnBrk="1" hangingPunct="1">
              <a:lnSpc>
                <a:spcPct val="90000"/>
              </a:lnSpc>
              <a:buFont typeface="Wingdings" pitchFamily="2" charset="2"/>
              <a:buNone/>
              <a:defRPr/>
            </a:pPr>
            <a:r>
              <a:rPr lang="en-US" altLang="zh-TW" sz="2000" dirty="0" smtClean="0">
                <a:solidFill>
                  <a:schemeClr val="bg2"/>
                </a:solidFill>
              </a:rPr>
              <a:t>void </a:t>
            </a:r>
            <a:r>
              <a:rPr lang="en-US" altLang="zh-TW" sz="2000" dirty="0" err="1" smtClean="0">
                <a:solidFill>
                  <a:schemeClr val="bg2"/>
                </a:solidFill>
              </a:rPr>
              <a:t>queueFull</a:t>
            </a:r>
            <a:r>
              <a:rPr lang="en-US" altLang="zh-TW" sz="2000" dirty="0" smtClean="0">
                <a:solidFill>
                  <a:schemeClr val="bg2"/>
                </a:solidFill>
              </a:rPr>
              <a:t>(){ </a:t>
            </a:r>
          </a:p>
          <a:p>
            <a:pPr eaLnBrk="1" hangingPunct="1">
              <a:lnSpc>
                <a:spcPct val="90000"/>
              </a:lnSpc>
              <a:buFont typeface="Wingdings" pitchFamily="2" charset="2"/>
              <a:buNone/>
              <a:defRPr/>
            </a:pPr>
            <a:r>
              <a:rPr lang="en-US" altLang="zh-TW" sz="1800" dirty="0" smtClean="0">
                <a:solidFill>
                  <a:schemeClr val="bg2"/>
                </a:solidFill>
              </a:rPr>
              <a:t>/*  allocate an array with twice the capacity   */</a:t>
            </a:r>
            <a:br>
              <a:rPr lang="en-US" altLang="zh-TW" sz="1800" dirty="0" smtClean="0">
                <a:solidFill>
                  <a:schemeClr val="bg2"/>
                </a:solidFill>
              </a:rPr>
            </a:br>
            <a:r>
              <a:rPr lang="en-US" altLang="zh-TW" sz="2000" dirty="0" smtClean="0">
                <a:solidFill>
                  <a:schemeClr val="bg2"/>
                </a:solidFill>
              </a:rPr>
              <a:t>element* </a:t>
            </a:r>
            <a:r>
              <a:rPr lang="en-US" altLang="zh-TW" sz="2000" dirty="0" err="1" smtClean="0">
                <a:solidFill>
                  <a:schemeClr val="bg2"/>
                </a:solidFill>
              </a:rPr>
              <a:t>newQueue</a:t>
            </a:r>
            <a:r>
              <a:rPr lang="en-US" altLang="zh-TW" sz="2000" dirty="0" smtClean="0">
                <a:solidFill>
                  <a:schemeClr val="bg2"/>
                </a:solidFill>
              </a:rPr>
              <a:t>;</a:t>
            </a:r>
            <a:br>
              <a:rPr lang="en-US" altLang="zh-TW" sz="2000" dirty="0" smtClean="0">
                <a:solidFill>
                  <a:schemeClr val="bg2"/>
                </a:solidFill>
              </a:rPr>
            </a:br>
            <a:r>
              <a:rPr lang="en-US" altLang="zh-TW" sz="2000" dirty="0" smtClean="0">
                <a:solidFill>
                  <a:schemeClr val="bg2"/>
                </a:solidFill>
              </a:rPr>
              <a:t>MALLOC(</a:t>
            </a:r>
            <a:r>
              <a:rPr lang="en-US" altLang="zh-TW" sz="2000" dirty="0" err="1" smtClean="0">
                <a:solidFill>
                  <a:schemeClr val="bg2"/>
                </a:solidFill>
              </a:rPr>
              <a:t>newQueue</a:t>
            </a:r>
            <a:r>
              <a:rPr lang="en-US" altLang="zh-TW" sz="2000" dirty="0" smtClean="0">
                <a:solidFill>
                  <a:schemeClr val="bg2"/>
                </a:solidFill>
              </a:rPr>
              <a:t>, 2 * capacity * </a:t>
            </a:r>
            <a:r>
              <a:rPr lang="en-US" altLang="zh-TW" sz="2000" dirty="0" err="1" smtClean="0">
                <a:solidFill>
                  <a:schemeClr val="bg2"/>
                </a:solidFill>
              </a:rPr>
              <a:t>sizeof</a:t>
            </a:r>
            <a:r>
              <a:rPr lang="en-US" altLang="zh-TW" sz="2000" dirty="0" smtClean="0">
                <a:solidFill>
                  <a:schemeClr val="bg2"/>
                </a:solidFill>
              </a:rPr>
              <a:t>(*queue));</a:t>
            </a:r>
          </a:p>
          <a:p>
            <a:pPr eaLnBrk="1" hangingPunct="1">
              <a:lnSpc>
                <a:spcPct val="90000"/>
              </a:lnSpc>
              <a:buFont typeface="Wingdings" pitchFamily="2" charset="2"/>
              <a:buNone/>
              <a:defRPr/>
            </a:pPr>
            <a:r>
              <a:rPr lang="en-US" altLang="zh-TW" sz="2000" dirty="0" smtClean="0">
                <a:solidFill>
                  <a:schemeClr val="bg2"/>
                </a:solidFill>
              </a:rPr>
              <a:t>   </a:t>
            </a:r>
            <a:r>
              <a:rPr lang="en-US" altLang="zh-TW" sz="1800" dirty="0" smtClean="0">
                <a:solidFill>
                  <a:schemeClr val="bg2"/>
                </a:solidFill>
              </a:rPr>
              <a:t>/*  copy from queue to </a:t>
            </a:r>
            <a:r>
              <a:rPr lang="en-US" altLang="zh-TW" sz="1800" dirty="0" err="1" smtClean="0">
                <a:solidFill>
                  <a:schemeClr val="bg2"/>
                </a:solidFill>
              </a:rPr>
              <a:t>newQueue</a:t>
            </a:r>
            <a:r>
              <a:rPr lang="en-US" altLang="zh-TW" sz="1800" dirty="0" smtClean="0">
                <a:solidFill>
                  <a:schemeClr val="bg2"/>
                </a:solidFill>
              </a:rPr>
              <a:t>   */</a:t>
            </a:r>
            <a:br>
              <a:rPr lang="en-US" altLang="zh-TW" sz="1800" dirty="0" smtClean="0">
                <a:solidFill>
                  <a:schemeClr val="bg2"/>
                </a:solidFill>
              </a:rPr>
            </a:br>
            <a:r>
              <a:rPr lang="en-US" altLang="zh-TW" sz="2000" dirty="0" err="1" smtClean="0">
                <a:solidFill>
                  <a:schemeClr val="bg2"/>
                </a:solidFill>
              </a:rPr>
              <a:t>int</a:t>
            </a:r>
            <a:r>
              <a:rPr lang="en-US" altLang="zh-TW" sz="2000" dirty="0" smtClean="0">
                <a:solidFill>
                  <a:schemeClr val="bg2"/>
                </a:solidFill>
              </a:rPr>
              <a:t> start = (front + 1) % capacity;</a:t>
            </a:r>
            <a:br>
              <a:rPr lang="en-US" altLang="zh-TW" sz="2000" dirty="0" smtClean="0">
                <a:solidFill>
                  <a:schemeClr val="bg2"/>
                </a:solidFill>
              </a:rPr>
            </a:br>
            <a:r>
              <a:rPr lang="en-US" altLang="zh-TW" sz="2000" dirty="0" smtClean="0">
                <a:solidFill>
                  <a:schemeClr val="bg2"/>
                </a:solidFill>
              </a:rPr>
              <a:t>if   (start &lt; 2)  </a:t>
            </a:r>
            <a:r>
              <a:rPr lang="zh-TW" altLang="en-US" sz="2000" dirty="0" smtClean="0">
                <a:solidFill>
                  <a:schemeClr val="bg2"/>
                </a:solidFill>
              </a:rPr>
              <a:t>  </a:t>
            </a:r>
            <a:r>
              <a:rPr lang="en-US" altLang="zh-TW" sz="1800" dirty="0" smtClean="0">
                <a:solidFill>
                  <a:schemeClr val="bg2"/>
                </a:solidFill>
              </a:rPr>
              <a:t>/*  no wraps around  */</a:t>
            </a:r>
            <a:r>
              <a:rPr lang="en-US" altLang="zh-TW" sz="2000" dirty="0" smtClean="0">
                <a:solidFill>
                  <a:schemeClr val="bg2"/>
                </a:solidFill>
              </a:rPr>
              <a:t/>
            </a:r>
            <a:br>
              <a:rPr lang="en-US" altLang="zh-TW" sz="2000" dirty="0" smtClean="0">
                <a:solidFill>
                  <a:schemeClr val="bg2"/>
                </a:solidFill>
              </a:rPr>
            </a:br>
            <a:r>
              <a:rPr lang="en-US" altLang="zh-TW" sz="2000" dirty="0" smtClean="0">
                <a:solidFill>
                  <a:schemeClr val="bg2"/>
                </a:solidFill>
              </a:rPr>
              <a:t>     copy(queue + start, queue + start + capacity – 1, </a:t>
            </a:r>
            <a:r>
              <a:rPr lang="en-US" altLang="zh-TW" sz="2000" dirty="0" err="1" smtClean="0">
                <a:solidFill>
                  <a:schemeClr val="bg2"/>
                </a:solidFill>
              </a:rPr>
              <a:t>newQueue</a:t>
            </a:r>
            <a:r>
              <a:rPr lang="en-US" altLang="zh-TW" sz="2000" dirty="0" smtClean="0">
                <a:solidFill>
                  <a:schemeClr val="bg2"/>
                </a:solidFill>
              </a:rPr>
              <a:t>);</a:t>
            </a:r>
            <a:br>
              <a:rPr lang="en-US" altLang="zh-TW" sz="2000" dirty="0" smtClean="0">
                <a:solidFill>
                  <a:schemeClr val="bg2"/>
                </a:solidFill>
              </a:rPr>
            </a:br>
            <a:r>
              <a:rPr lang="en-US" altLang="zh-TW" sz="2000" dirty="0" smtClean="0">
                <a:solidFill>
                  <a:schemeClr val="bg2"/>
                </a:solidFill>
              </a:rPr>
              <a:t>else{</a:t>
            </a:r>
            <a:r>
              <a:rPr lang="zh-TW" altLang="en-US" sz="2000" dirty="0" smtClean="0">
                <a:solidFill>
                  <a:schemeClr val="bg2"/>
                </a:solidFill>
              </a:rPr>
              <a:t>  </a:t>
            </a:r>
            <a:r>
              <a:rPr lang="en-US" altLang="zh-TW" sz="1800" dirty="0" smtClean="0">
                <a:solidFill>
                  <a:schemeClr val="bg2"/>
                </a:solidFill>
              </a:rPr>
              <a:t>/*  queue wraps around   */</a:t>
            </a:r>
            <a:r>
              <a:rPr lang="en-US" altLang="zh-TW" sz="2000" dirty="0" smtClean="0">
                <a:solidFill>
                  <a:schemeClr val="bg2"/>
                </a:solidFill>
              </a:rPr>
              <a:t/>
            </a:r>
            <a:br>
              <a:rPr lang="en-US" altLang="zh-TW" sz="2000" dirty="0" smtClean="0">
                <a:solidFill>
                  <a:schemeClr val="bg2"/>
                </a:solidFill>
              </a:rPr>
            </a:br>
            <a:r>
              <a:rPr lang="en-US" altLang="zh-TW" sz="2000" dirty="0" smtClean="0">
                <a:solidFill>
                  <a:schemeClr val="bg2"/>
                </a:solidFill>
              </a:rPr>
              <a:t>     copy(queue + start, queue + capacity, </a:t>
            </a:r>
            <a:r>
              <a:rPr lang="en-US" altLang="zh-TW" sz="2000" dirty="0" err="1" smtClean="0">
                <a:solidFill>
                  <a:schemeClr val="bg2"/>
                </a:solidFill>
              </a:rPr>
              <a:t>newQueue</a:t>
            </a:r>
            <a:r>
              <a:rPr lang="en-US" altLang="zh-TW" sz="2000" dirty="0" smtClean="0">
                <a:solidFill>
                  <a:schemeClr val="bg2"/>
                </a:solidFill>
              </a:rPr>
              <a:t>);</a:t>
            </a:r>
            <a:br>
              <a:rPr lang="en-US" altLang="zh-TW" sz="2000" dirty="0" smtClean="0">
                <a:solidFill>
                  <a:schemeClr val="bg2"/>
                </a:solidFill>
              </a:rPr>
            </a:br>
            <a:r>
              <a:rPr lang="en-US" altLang="zh-TW" sz="2000" dirty="0" smtClean="0">
                <a:solidFill>
                  <a:schemeClr val="bg2"/>
                </a:solidFill>
              </a:rPr>
              <a:t>     copy(queue, queue + rear + 1, </a:t>
            </a:r>
            <a:r>
              <a:rPr lang="en-US" altLang="zh-TW" sz="2000" dirty="0" err="1" smtClean="0">
                <a:solidFill>
                  <a:schemeClr val="bg2"/>
                </a:solidFill>
              </a:rPr>
              <a:t>newQueue</a:t>
            </a:r>
            <a:r>
              <a:rPr lang="en-US" altLang="zh-TW" sz="2000" dirty="0" smtClean="0">
                <a:solidFill>
                  <a:schemeClr val="bg2"/>
                </a:solidFill>
              </a:rPr>
              <a:t> + capacity – start);</a:t>
            </a:r>
            <a:br>
              <a:rPr lang="en-US" altLang="zh-TW" sz="2000" dirty="0" smtClean="0">
                <a:solidFill>
                  <a:schemeClr val="bg2"/>
                </a:solidFill>
              </a:rPr>
            </a:br>
            <a:r>
              <a:rPr lang="en-US" altLang="zh-TW" sz="2000" dirty="0" smtClean="0">
                <a:solidFill>
                  <a:schemeClr val="bg2"/>
                </a:solidFill>
              </a:rPr>
              <a:t>}</a:t>
            </a:r>
          </a:p>
          <a:p>
            <a:pPr eaLnBrk="1" hangingPunct="1">
              <a:lnSpc>
                <a:spcPct val="90000"/>
              </a:lnSpc>
              <a:buFont typeface="Wingdings" pitchFamily="2" charset="2"/>
              <a:buNone/>
              <a:defRPr/>
            </a:pPr>
            <a:r>
              <a:rPr lang="en-US" altLang="zh-TW" sz="2000" dirty="0" smtClean="0">
                <a:solidFill>
                  <a:schemeClr val="bg2"/>
                </a:solidFill>
              </a:rPr>
              <a:t>    </a:t>
            </a:r>
            <a:r>
              <a:rPr lang="en-US" altLang="zh-TW" sz="1800" dirty="0" smtClean="0">
                <a:solidFill>
                  <a:schemeClr val="bg2"/>
                </a:solidFill>
              </a:rPr>
              <a:t>/*  switch to </a:t>
            </a:r>
            <a:r>
              <a:rPr lang="en-US" altLang="zh-TW" sz="1800" dirty="0" err="1" smtClean="0">
                <a:solidFill>
                  <a:schemeClr val="bg2"/>
                </a:solidFill>
              </a:rPr>
              <a:t>newQueue</a:t>
            </a:r>
            <a:r>
              <a:rPr lang="en-US" altLang="zh-TW" sz="1800" dirty="0" smtClean="0">
                <a:solidFill>
                  <a:schemeClr val="bg2"/>
                </a:solidFill>
              </a:rPr>
              <a:t>   */</a:t>
            </a:r>
            <a:r>
              <a:rPr lang="en-US" altLang="zh-TW" sz="2000" dirty="0" smtClean="0">
                <a:solidFill>
                  <a:schemeClr val="bg2"/>
                </a:solidFill>
              </a:rPr>
              <a:t/>
            </a:r>
            <a:br>
              <a:rPr lang="en-US" altLang="zh-TW" sz="2000" dirty="0" smtClean="0">
                <a:solidFill>
                  <a:schemeClr val="bg2"/>
                </a:solidFill>
              </a:rPr>
            </a:br>
            <a:r>
              <a:rPr lang="en-US" altLang="zh-TW" sz="2000" dirty="0" smtClean="0">
                <a:solidFill>
                  <a:schemeClr val="bg2"/>
                </a:solidFill>
              </a:rPr>
              <a:t>front = 2 * capacity – 1;</a:t>
            </a:r>
            <a:br>
              <a:rPr lang="en-US" altLang="zh-TW" sz="2000" dirty="0" smtClean="0">
                <a:solidFill>
                  <a:schemeClr val="bg2"/>
                </a:solidFill>
              </a:rPr>
            </a:br>
            <a:r>
              <a:rPr lang="en-US" altLang="zh-TW" sz="2000" dirty="0" smtClean="0">
                <a:solidFill>
                  <a:schemeClr val="bg2"/>
                </a:solidFill>
              </a:rPr>
              <a:t>rear = capacity – 2;</a:t>
            </a:r>
            <a:br>
              <a:rPr lang="en-US" altLang="zh-TW" sz="2000" dirty="0" smtClean="0">
                <a:solidFill>
                  <a:schemeClr val="bg2"/>
                </a:solidFill>
              </a:rPr>
            </a:br>
            <a:r>
              <a:rPr lang="en-US" altLang="zh-TW" sz="2000" dirty="0" smtClean="0">
                <a:solidFill>
                  <a:schemeClr val="bg2"/>
                </a:solidFill>
              </a:rPr>
              <a:t>capacity *= 2;</a:t>
            </a:r>
            <a:br>
              <a:rPr lang="en-US" altLang="zh-TW" sz="2000" dirty="0" smtClean="0">
                <a:solidFill>
                  <a:schemeClr val="bg2"/>
                </a:solidFill>
              </a:rPr>
            </a:br>
            <a:r>
              <a:rPr lang="en-US" altLang="zh-TW" sz="2000" dirty="0" smtClean="0">
                <a:solidFill>
                  <a:schemeClr val="bg2"/>
                </a:solidFill>
              </a:rPr>
              <a:t>free(queue);</a:t>
            </a:r>
            <a:br>
              <a:rPr lang="en-US" altLang="zh-TW" sz="2000" dirty="0" smtClean="0">
                <a:solidFill>
                  <a:schemeClr val="bg2"/>
                </a:solidFill>
              </a:rPr>
            </a:br>
            <a:r>
              <a:rPr lang="en-US" altLang="zh-TW" sz="2000" dirty="0" smtClean="0">
                <a:solidFill>
                  <a:schemeClr val="bg2"/>
                </a:solidFill>
              </a:rPr>
              <a:t>queue = </a:t>
            </a:r>
            <a:r>
              <a:rPr lang="en-US" altLang="zh-TW" sz="2000" dirty="0" err="1" smtClean="0">
                <a:solidFill>
                  <a:schemeClr val="bg2"/>
                </a:solidFill>
              </a:rPr>
              <a:t>newQueue</a:t>
            </a:r>
            <a:r>
              <a:rPr lang="en-US" altLang="zh-TW" sz="2000" dirty="0" smtClean="0">
                <a:solidFill>
                  <a:schemeClr val="bg2"/>
                </a:solidFill>
              </a:rPr>
              <a:t>;</a:t>
            </a:r>
          </a:p>
          <a:p>
            <a:pPr eaLnBrk="1" hangingPunct="1">
              <a:lnSpc>
                <a:spcPct val="90000"/>
              </a:lnSpc>
              <a:buFont typeface="Wingdings" pitchFamily="2" charset="2"/>
              <a:buNone/>
              <a:defRPr/>
            </a:pPr>
            <a:r>
              <a:rPr lang="en-US" altLang="zh-TW" sz="2000" dirty="0" smtClean="0">
                <a:solidFill>
                  <a:schemeClr val="bg2"/>
                </a:solidFill>
              </a:rPr>
              <a:t>}</a:t>
            </a:r>
          </a:p>
        </p:txBody>
      </p:sp>
      <p:sp>
        <p:nvSpPr>
          <p:cNvPr id="30722" name="投影片編號版面配置區 5"/>
          <p:cNvSpPr>
            <a:spLocks noGrp="1"/>
          </p:cNvSpPr>
          <p:nvPr>
            <p:ph type="sldNum" sz="quarter" idx="12"/>
          </p:nvPr>
        </p:nvSpPr>
        <p:spPr>
          <a:xfrm>
            <a:off x="6997700" y="6248400"/>
            <a:ext cx="1905000" cy="457200"/>
          </a:xfrm>
          <a:noFill/>
        </p:spPr>
        <p:txBody>
          <a:bodyPr/>
          <a:lstStyle/>
          <a:p>
            <a:fld id="{814272B2-2E22-4CA6-8E58-E8353CC382F9}" type="slidenum">
              <a:rPr lang="zh-TW" altLang="en-US" smtClean="0"/>
              <a:pPr/>
              <a:t>29</a:t>
            </a:fld>
            <a:endParaRPr lang="en-US" altLang="zh-TW" smtClean="0"/>
          </a:p>
        </p:txBody>
      </p:sp>
      <p:sp>
        <p:nvSpPr>
          <p:cNvPr id="30724" name="Rectangle 4"/>
          <p:cNvSpPr>
            <a:spLocks noGrp="1" noChangeArrowheads="1"/>
          </p:cNvSpPr>
          <p:nvPr>
            <p:ph type="title"/>
          </p:nvPr>
        </p:nvSpPr>
        <p:spPr>
          <a:xfrm>
            <a:off x="590550" y="342900"/>
            <a:ext cx="7772400" cy="647700"/>
          </a:xfrm>
          <a:noFill/>
        </p:spPr>
        <p:txBody>
          <a:bodyPr/>
          <a:lstStyle/>
          <a:p>
            <a:pPr algn="ctr" eaLnBrk="1" hangingPunct="1"/>
            <a:r>
              <a:rPr lang="en-US" altLang="zh-TW" sz="3600" b="1" u="sng" smtClean="0"/>
              <a:t>Doubling Queue Capacity </a:t>
            </a:r>
            <a:r>
              <a:rPr lang="en-US" altLang="zh-TW" sz="2000" b="1" u="sng" smtClean="0"/>
              <a:t>(Prog. 3.10)</a:t>
            </a:r>
            <a:endParaRPr lang="en-US" altLang="zh-TW" sz="3600" b="1" u="sng"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p:spPr>
        <p:txBody>
          <a:bodyPr/>
          <a:lstStyle/>
          <a:p>
            <a:fld id="{AC542F2E-D769-4AB4-AD96-3D1CE7CF33D5}" type="slidenum">
              <a:rPr lang="zh-TW" altLang="en-US" smtClean="0"/>
              <a:pPr/>
              <a:t>3</a:t>
            </a:fld>
            <a:endParaRPr lang="en-US" altLang="zh-TW" smtClean="0"/>
          </a:p>
        </p:txBody>
      </p:sp>
      <p:sp>
        <p:nvSpPr>
          <p:cNvPr id="5123" name="Text Box 2087"/>
          <p:cNvSpPr txBox="1">
            <a:spLocks noChangeArrowheads="1"/>
          </p:cNvSpPr>
          <p:nvPr/>
        </p:nvSpPr>
        <p:spPr bwMode="auto">
          <a:xfrm>
            <a:off x="581025" y="1162050"/>
            <a:ext cx="7505581" cy="2215991"/>
          </a:xfrm>
          <a:prstGeom prst="rect">
            <a:avLst/>
          </a:prstGeom>
          <a:noFill/>
          <a:ln w="9525">
            <a:noFill/>
            <a:miter lim="800000"/>
            <a:headEnd/>
            <a:tailEnd/>
          </a:ln>
        </p:spPr>
        <p:txBody>
          <a:bodyPr wrap="none">
            <a:spAutoFit/>
          </a:bodyPr>
          <a:lstStyle/>
          <a:p>
            <a:pPr marL="476250" indent="-476250" eaLnBrk="1" hangingPunct="1">
              <a:spcBef>
                <a:spcPts val="1200"/>
              </a:spcBef>
              <a:buFont typeface="Monotype Sorts" pitchFamily="2" charset="2"/>
              <a:buChar char="r"/>
            </a:pPr>
            <a:r>
              <a:rPr kumimoji="1" lang="en-US" altLang="zh-TW" sz="2400" dirty="0">
                <a:solidFill>
                  <a:schemeClr val="bg2"/>
                </a:solidFill>
              </a:rPr>
              <a:t>Used by a program at run-time to process function calls</a:t>
            </a:r>
          </a:p>
          <a:p>
            <a:pPr marL="476250" indent="-476250" eaLnBrk="1" hangingPunct="1">
              <a:spcBef>
                <a:spcPts val="1200"/>
              </a:spcBef>
              <a:buFont typeface="Monotype Sorts" pitchFamily="2" charset="2"/>
              <a:buChar char="r"/>
            </a:pPr>
            <a:r>
              <a:rPr kumimoji="1" lang="en-US" altLang="zh-TW" sz="2400" dirty="0">
                <a:solidFill>
                  <a:schemeClr val="bg2"/>
                </a:solidFill>
              </a:rPr>
              <a:t>Activation record </a:t>
            </a:r>
            <a:r>
              <a:rPr kumimoji="1" lang="en-US" altLang="zh-TW" sz="2000" dirty="0">
                <a:solidFill>
                  <a:schemeClr val="bg2"/>
                </a:solidFill>
              </a:rPr>
              <a:t>(</a:t>
            </a:r>
            <a:r>
              <a:rPr kumimoji="1" lang="zh-TW" altLang="en-US" sz="2000" dirty="0">
                <a:solidFill>
                  <a:schemeClr val="bg2"/>
                </a:solidFill>
                <a:latin typeface="標楷體" pitchFamily="65" charset="-120"/>
                <a:ea typeface="標楷體" pitchFamily="65" charset="-120"/>
              </a:rPr>
              <a:t>活動記錄</a:t>
            </a:r>
            <a:r>
              <a:rPr kumimoji="1" lang="en-US" altLang="zh-TW" sz="2000" dirty="0">
                <a:solidFill>
                  <a:schemeClr val="bg2"/>
                </a:solidFill>
              </a:rPr>
              <a:t>) </a:t>
            </a:r>
            <a:r>
              <a:rPr kumimoji="1" lang="en-US" altLang="zh-TW" sz="2400" dirty="0">
                <a:solidFill>
                  <a:schemeClr val="bg2"/>
                </a:solidFill>
              </a:rPr>
              <a:t>or stack frame</a:t>
            </a:r>
            <a:r>
              <a:rPr kumimoji="1" lang="zh-TW" altLang="en-US" sz="2400" dirty="0">
                <a:solidFill>
                  <a:schemeClr val="bg2"/>
                </a:solidFill>
              </a:rPr>
              <a:t> </a:t>
            </a:r>
            <a:r>
              <a:rPr kumimoji="1" lang="en-US" altLang="zh-TW" sz="2000" dirty="0">
                <a:solidFill>
                  <a:schemeClr val="bg2"/>
                </a:solidFill>
              </a:rPr>
              <a:t>(</a:t>
            </a:r>
            <a:r>
              <a:rPr kumimoji="1" lang="zh-TW" altLang="en-US" sz="2000" dirty="0">
                <a:solidFill>
                  <a:schemeClr val="bg2"/>
                </a:solidFill>
                <a:latin typeface="標楷體" pitchFamily="65" charset="-120"/>
                <a:ea typeface="標楷體" pitchFamily="65" charset="-120"/>
              </a:rPr>
              <a:t>堆疊框</a:t>
            </a:r>
            <a:r>
              <a:rPr kumimoji="1" lang="en-US" altLang="zh-TW" sz="2000" dirty="0">
                <a:solidFill>
                  <a:schemeClr val="bg2"/>
                </a:solidFill>
              </a:rPr>
              <a:t>)</a:t>
            </a:r>
          </a:p>
          <a:p>
            <a:pPr marL="800100" lvl="1" indent="-342900" eaLnBrk="1" hangingPunct="1">
              <a:buFont typeface="Wingdings" pitchFamily="2" charset="2"/>
              <a:buChar char="Ø"/>
            </a:pPr>
            <a:r>
              <a:rPr kumimoji="1" lang="en-US" altLang="zh-TW" sz="2000" dirty="0">
                <a:solidFill>
                  <a:schemeClr val="bg2"/>
                </a:solidFill>
              </a:rPr>
              <a:t>A pointer to the previous stack frame</a:t>
            </a:r>
          </a:p>
          <a:p>
            <a:pPr marL="800100" lvl="1" indent="-342900" eaLnBrk="1" hangingPunct="1">
              <a:buFont typeface="Wingdings" pitchFamily="2" charset="2"/>
              <a:buChar char="Ø"/>
            </a:pPr>
            <a:r>
              <a:rPr kumimoji="1" lang="en-US" altLang="zh-TW" sz="2000" dirty="0">
                <a:solidFill>
                  <a:schemeClr val="bg2"/>
                </a:solidFill>
              </a:rPr>
              <a:t>A return address</a:t>
            </a:r>
          </a:p>
          <a:p>
            <a:pPr marL="800100" lvl="1" indent="-342900" eaLnBrk="1" hangingPunct="1">
              <a:buFont typeface="Wingdings" pitchFamily="2" charset="2"/>
              <a:buChar char="Ø"/>
            </a:pPr>
            <a:r>
              <a:rPr kumimoji="1" lang="en-US" altLang="zh-TW" sz="2000" dirty="0">
                <a:solidFill>
                  <a:schemeClr val="bg2"/>
                </a:solidFill>
              </a:rPr>
              <a:t>The local variables, except those declared static</a:t>
            </a:r>
          </a:p>
          <a:p>
            <a:pPr marL="800100" lvl="1" indent="-342900" eaLnBrk="1" hangingPunct="1">
              <a:buFont typeface="Wingdings" pitchFamily="2" charset="2"/>
              <a:buChar char="Ø"/>
            </a:pPr>
            <a:r>
              <a:rPr kumimoji="1" lang="en-US" altLang="zh-TW" sz="2000" dirty="0">
                <a:solidFill>
                  <a:schemeClr val="bg2"/>
                </a:solidFill>
              </a:rPr>
              <a:t>The parameters of the invoking function </a:t>
            </a:r>
          </a:p>
        </p:txBody>
      </p:sp>
      <p:sp>
        <p:nvSpPr>
          <p:cNvPr id="5124" name="Text Box 2144"/>
          <p:cNvSpPr txBox="1">
            <a:spLocks noChangeArrowheads="1"/>
          </p:cNvSpPr>
          <p:nvPr/>
        </p:nvSpPr>
        <p:spPr bwMode="auto">
          <a:xfrm>
            <a:off x="723900" y="361950"/>
            <a:ext cx="7562850" cy="701675"/>
          </a:xfrm>
          <a:prstGeom prst="rect">
            <a:avLst/>
          </a:prstGeom>
          <a:noFill/>
          <a:ln w="9525">
            <a:noFill/>
            <a:miter lim="800000"/>
            <a:headEnd/>
            <a:tailEnd/>
          </a:ln>
        </p:spPr>
        <p:txBody>
          <a:bodyPr>
            <a:spAutoFit/>
          </a:bodyPr>
          <a:lstStyle/>
          <a:p>
            <a:pPr algn="ctr">
              <a:spcBef>
                <a:spcPct val="50000"/>
              </a:spcBef>
            </a:pPr>
            <a:r>
              <a:rPr kumimoji="1" lang="en-US" altLang="zh-TW" sz="4000" b="1" u="sng">
                <a:solidFill>
                  <a:schemeClr val="bg2"/>
                </a:solidFill>
              </a:rPr>
              <a:t>System Stack</a:t>
            </a:r>
            <a:endParaRPr kumimoji="1" lang="zh-TW" altLang="en-US" sz="4000" b="1" u="sng">
              <a:solidFill>
                <a:schemeClr val="bg2"/>
              </a:solidFill>
            </a:endParaRPr>
          </a:p>
        </p:txBody>
      </p:sp>
      <p:graphicFrame>
        <p:nvGraphicFramePr>
          <p:cNvPr id="5125" name="Object 65"/>
          <p:cNvGraphicFramePr>
            <a:graphicFrameLocks noChangeAspect="1"/>
          </p:cNvGraphicFramePr>
          <p:nvPr/>
        </p:nvGraphicFramePr>
        <p:xfrm>
          <a:off x="838200" y="3581400"/>
          <a:ext cx="7600950" cy="2914650"/>
        </p:xfrm>
        <a:graphic>
          <a:graphicData uri="http://schemas.openxmlformats.org/presentationml/2006/ole">
            <mc:AlternateContent xmlns:mc="http://schemas.openxmlformats.org/markup-compatibility/2006">
              <mc:Choice xmlns:v="urn:schemas-microsoft-com:vml" Requires="v">
                <p:oleObj spid="_x0000_s5157" r:id="rId3" imgW="5279974" imgH="2295716" progId="">
                  <p:embed/>
                </p:oleObj>
              </mc:Choice>
              <mc:Fallback>
                <p:oleObj r:id="rId3" imgW="5279974" imgH="2295716" progId="">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81400"/>
                        <a:ext cx="7600950" cy="291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6" name="群組 7"/>
          <p:cNvGrpSpPr>
            <a:grpSpLocks/>
          </p:cNvGrpSpPr>
          <p:nvPr/>
        </p:nvGrpSpPr>
        <p:grpSpPr bwMode="auto">
          <a:xfrm>
            <a:off x="3276600" y="4086100"/>
            <a:ext cx="1676400" cy="524000"/>
            <a:chOff x="3314700" y="2924050"/>
            <a:chExt cx="1676400" cy="524000"/>
          </a:xfrm>
        </p:grpSpPr>
        <p:sp>
          <p:nvSpPr>
            <p:cNvPr id="5127" name="文字方塊 67"/>
            <p:cNvSpPr txBox="1">
              <a:spLocks noChangeArrowheads="1"/>
            </p:cNvSpPr>
            <p:nvPr/>
          </p:nvSpPr>
          <p:spPr bwMode="auto">
            <a:xfrm>
              <a:off x="3314700" y="2924050"/>
              <a:ext cx="1676400" cy="338554"/>
            </a:xfrm>
            <a:prstGeom prst="rect">
              <a:avLst/>
            </a:prstGeom>
            <a:noFill/>
            <a:ln w="9525">
              <a:noFill/>
              <a:miter lim="800000"/>
              <a:headEnd/>
              <a:tailEnd/>
            </a:ln>
          </p:spPr>
          <p:txBody>
            <a:bodyPr>
              <a:spAutoFit/>
            </a:bodyPr>
            <a:lstStyle/>
            <a:p>
              <a:pPr algn="ctr"/>
              <a:r>
                <a:rPr lang="en-US" altLang="zh-TW" sz="1600" b="1" dirty="0">
                  <a:solidFill>
                    <a:srgbClr val="197328"/>
                  </a:solidFill>
                </a:rPr>
                <a:t>Function call</a:t>
              </a:r>
              <a:endParaRPr lang="zh-TW" altLang="en-US" sz="1600" b="1" dirty="0">
                <a:solidFill>
                  <a:srgbClr val="197328"/>
                </a:solidFill>
              </a:endParaRPr>
            </a:p>
          </p:txBody>
        </p:sp>
        <p:sp>
          <p:nvSpPr>
            <p:cNvPr id="5128" name="向右箭號 68"/>
            <p:cNvSpPr>
              <a:spLocks noChangeArrowheads="1"/>
            </p:cNvSpPr>
            <p:nvPr/>
          </p:nvSpPr>
          <p:spPr bwMode="auto">
            <a:xfrm>
              <a:off x="3600450" y="3275062"/>
              <a:ext cx="1085850" cy="172988"/>
            </a:xfrm>
            <a:prstGeom prst="rightArrow">
              <a:avLst>
                <a:gd name="adj1" fmla="val 50000"/>
                <a:gd name="adj2" fmla="val 50007"/>
              </a:avLst>
            </a:prstGeom>
            <a:solidFill>
              <a:schemeClr val="bg2"/>
            </a:solidFill>
            <a:ln w="9525" algn="ctr">
              <a:solidFill>
                <a:srgbClr val="197328"/>
              </a:solidFill>
              <a:miter lim="800000"/>
              <a:headEnd/>
              <a:tailEnd/>
            </a:ln>
          </p:spPr>
          <p:txBody>
            <a:bodyPr wrap="none"/>
            <a:lstStyle/>
            <a:p>
              <a:endParaRPr lang="zh-TW" altLang="en-US" sz="1600"/>
            </a:p>
          </p:txBody>
        </p:sp>
      </p:grpSp>
      <p:sp>
        <p:nvSpPr>
          <p:cNvPr id="2" name="圓角矩形 1"/>
          <p:cNvSpPr/>
          <p:nvPr/>
        </p:nvSpPr>
        <p:spPr bwMode="auto">
          <a:xfrm>
            <a:off x="5192202" y="4207671"/>
            <a:ext cx="2075290" cy="1151510"/>
          </a:xfrm>
          <a:prstGeom prst="roundRect">
            <a:avLst/>
          </a:prstGeom>
          <a:solidFill>
            <a:srgbClr val="FFC000">
              <a:alpha val="30196"/>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3200" b="0" i="0" u="none" strike="noStrike" cap="none" normalizeH="0" baseline="0" smtClean="0">
              <a:ln>
                <a:noFill/>
              </a:ln>
              <a:solidFill>
                <a:schemeClr val="tx1"/>
              </a:solidFill>
              <a:effectLst/>
              <a:latin typeface="Times New Roman" pitchFamily="18"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p:cNvSpPr>
            <a:spLocks noGrp="1"/>
          </p:cNvSpPr>
          <p:nvPr>
            <p:ph type="sldNum" sz="quarter" idx="12"/>
          </p:nvPr>
        </p:nvSpPr>
        <p:spPr>
          <a:noFill/>
        </p:spPr>
        <p:txBody>
          <a:bodyPr/>
          <a:lstStyle/>
          <a:p>
            <a:fld id="{A58DB2F1-DE5E-4A42-9FB1-63BFF169450A}" type="slidenum">
              <a:rPr lang="zh-TW" altLang="en-US" smtClean="0"/>
              <a:pPr/>
              <a:t>30</a:t>
            </a:fld>
            <a:endParaRPr lang="en-US" altLang="zh-TW" smtClean="0"/>
          </a:p>
        </p:txBody>
      </p:sp>
      <p:sp>
        <p:nvSpPr>
          <p:cNvPr id="31747" name="Text Box 18"/>
          <p:cNvSpPr txBox="1">
            <a:spLocks noChangeArrowheads="1"/>
          </p:cNvSpPr>
          <p:nvPr/>
        </p:nvSpPr>
        <p:spPr bwMode="auto">
          <a:xfrm>
            <a:off x="817563" y="271463"/>
            <a:ext cx="76263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A Mazing Problem</a:t>
            </a:r>
          </a:p>
        </p:txBody>
      </p:sp>
      <p:sp>
        <p:nvSpPr>
          <p:cNvPr id="31748" name="Text Box 19"/>
          <p:cNvSpPr txBox="1">
            <a:spLocks noChangeArrowheads="1"/>
          </p:cNvSpPr>
          <p:nvPr/>
        </p:nvSpPr>
        <p:spPr bwMode="auto">
          <a:xfrm>
            <a:off x="2701925" y="6167438"/>
            <a:ext cx="4265911" cy="461665"/>
          </a:xfrm>
          <a:prstGeom prst="rect">
            <a:avLst/>
          </a:prstGeom>
          <a:noFill/>
          <a:ln w="9525">
            <a:noFill/>
            <a:miter lim="800000"/>
            <a:headEnd/>
            <a:tailEnd/>
          </a:ln>
        </p:spPr>
        <p:txBody>
          <a:bodyPr wrap="none">
            <a:spAutoFit/>
          </a:bodyPr>
          <a:lstStyle/>
          <a:p>
            <a:pPr eaLnBrk="1" hangingPunct="1"/>
            <a:r>
              <a:rPr kumimoji="1" lang="zh-TW" altLang="en-US" sz="2400">
                <a:solidFill>
                  <a:schemeClr val="bg2"/>
                </a:solidFill>
              </a:rPr>
              <a:t>1: </a:t>
            </a:r>
            <a:r>
              <a:rPr kumimoji="1" lang="en-US" altLang="zh-TW" sz="2400">
                <a:solidFill>
                  <a:schemeClr val="bg2"/>
                </a:solidFill>
              </a:rPr>
              <a:t>blocked path    0: through path</a:t>
            </a:r>
          </a:p>
        </p:txBody>
      </p:sp>
      <p:sp>
        <p:nvSpPr>
          <p:cNvPr id="31749" name="Text Box 4"/>
          <p:cNvSpPr txBox="1">
            <a:spLocks noChangeArrowheads="1"/>
          </p:cNvSpPr>
          <p:nvPr/>
        </p:nvSpPr>
        <p:spPr bwMode="auto">
          <a:xfrm>
            <a:off x="2475594" y="1549627"/>
            <a:ext cx="5181600" cy="4117975"/>
          </a:xfrm>
          <a:prstGeom prst="rect">
            <a:avLst/>
          </a:prstGeom>
          <a:noFill/>
          <a:ln w="9525">
            <a:solidFill>
              <a:schemeClr val="bg2"/>
            </a:solidFill>
            <a:miter lim="800000"/>
            <a:headEnd/>
            <a:tailEnd/>
          </a:ln>
        </p:spPr>
        <p:txBody>
          <a:bodyPr>
            <a:spAutoFit/>
          </a:bodyPr>
          <a:lstStyle/>
          <a:p>
            <a:pPr algn="dist" eaLnBrk="1" hangingPunct="1"/>
            <a:r>
              <a:rPr kumimoji="1" lang="zh-TW" altLang="en-US" sz="2400" b="1" dirty="0">
                <a:solidFill>
                  <a:srgbClr val="CC3300"/>
                </a:solidFill>
              </a:rPr>
              <a:t>0</a:t>
            </a:r>
            <a:r>
              <a:rPr kumimoji="1" lang="zh-TW" altLang="en-US" sz="2400" dirty="0">
                <a:solidFill>
                  <a:schemeClr val="bg2"/>
                </a:solidFill>
              </a:rPr>
              <a:t> 1 </a:t>
            </a:r>
            <a:r>
              <a:rPr kumimoji="1" lang="zh-TW" altLang="en-US" sz="2400" b="1" dirty="0">
                <a:solidFill>
                  <a:srgbClr val="CC3300"/>
                </a:solidFill>
              </a:rPr>
              <a:t>0</a:t>
            </a:r>
            <a:r>
              <a:rPr kumimoji="1" lang="zh-TW" altLang="en-US" sz="2400" b="1" dirty="0">
                <a:solidFill>
                  <a:srgbClr val="197328"/>
                </a:solidFill>
              </a:rPr>
              <a:t> </a:t>
            </a:r>
            <a:r>
              <a:rPr kumimoji="1" lang="zh-TW" altLang="en-US" sz="2400" b="1" dirty="0">
                <a:solidFill>
                  <a:srgbClr val="CC3300"/>
                </a:solidFill>
              </a:rPr>
              <a:t>0</a:t>
            </a:r>
            <a:r>
              <a:rPr kumimoji="1" lang="zh-TW" altLang="en-US" sz="2400" b="1" dirty="0">
                <a:solidFill>
                  <a:srgbClr val="197328"/>
                </a:solidFill>
              </a:rPr>
              <a:t> </a:t>
            </a:r>
            <a:r>
              <a:rPr kumimoji="1" lang="zh-TW" altLang="en-US" sz="2400" b="1" dirty="0">
                <a:solidFill>
                  <a:srgbClr val="CC3300"/>
                </a:solidFill>
              </a:rPr>
              <a:t>0</a:t>
            </a:r>
            <a:r>
              <a:rPr kumimoji="1" lang="zh-TW" altLang="en-US" sz="2400" dirty="0">
                <a:solidFill>
                  <a:schemeClr val="bg2"/>
                </a:solidFill>
              </a:rPr>
              <a:t> 1 1 </a:t>
            </a:r>
            <a:r>
              <a:rPr kumimoji="1" lang="zh-TW" altLang="en-US" sz="2400" b="1" dirty="0">
                <a:solidFill>
                  <a:srgbClr val="197328"/>
                </a:solidFill>
              </a:rPr>
              <a:t>0 0 0</a:t>
            </a:r>
            <a:r>
              <a:rPr kumimoji="1" lang="zh-TW" altLang="en-US" sz="2400" dirty="0">
                <a:solidFill>
                  <a:schemeClr val="bg2"/>
                </a:solidFill>
              </a:rPr>
              <a:t> 1 1 1 1 1 </a:t>
            </a:r>
          </a:p>
          <a:p>
            <a:pPr algn="dist" eaLnBrk="1" hangingPunct="1"/>
            <a:r>
              <a:rPr kumimoji="1" lang="zh-TW" altLang="en-US" sz="2400" dirty="0">
                <a:solidFill>
                  <a:schemeClr val="bg2"/>
                </a:solidFill>
              </a:rPr>
              <a:t>1 </a:t>
            </a:r>
            <a:r>
              <a:rPr kumimoji="1" lang="zh-TW" altLang="en-US" sz="2400" b="1" dirty="0">
                <a:solidFill>
                  <a:srgbClr val="CC3300"/>
                </a:solidFill>
              </a:rPr>
              <a:t>0 </a:t>
            </a:r>
            <a:r>
              <a:rPr kumimoji="1" lang="zh-TW" altLang="en-US" sz="2400" dirty="0">
                <a:solidFill>
                  <a:schemeClr val="bg2"/>
                </a:solidFill>
              </a:rPr>
              <a:t>0</a:t>
            </a:r>
            <a:r>
              <a:rPr kumimoji="1" lang="zh-TW" altLang="en-US" sz="2400" b="1" dirty="0">
                <a:solidFill>
                  <a:srgbClr val="CC3300"/>
                </a:solidFill>
              </a:rPr>
              <a:t> 0</a:t>
            </a:r>
            <a:r>
              <a:rPr kumimoji="1" lang="zh-TW" altLang="en-US" sz="2400" dirty="0">
                <a:solidFill>
                  <a:schemeClr val="bg2"/>
                </a:solidFill>
              </a:rPr>
              <a:t> 1 1 </a:t>
            </a:r>
            <a:r>
              <a:rPr kumimoji="1" lang="zh-TW" altLang="en-US" sz="2400" b="1" dirty="0">
                <a:solidFill>
                  <a:srgbClr val="197328"/>
                </a:solidFill>
              </a:rPr>
              <a:t>0</a:t>
            </a:r>
            <a:r>
              <a:rPr kumimoji="1" lang="zh-TW" altLang="en-US" sz="2400" dirty="0">
                <a:solidFill>
                  <a:schemeClr val="bg2"/>
                </a:solidFill>
              </a:rPr>
              <a:t> 1 1 1 </a:t>
            </a:r>
            <a:r>
              <a:rPr kumimoji="1" lang="zh-TW" altLang="en-US" sz="2400" b="1" dirty="0">
                <a:solidFill>
                  <a:srgbClr val="197328"/>
                </a:solidFill>
              </a:rPr>
              <a:t>0 0</a:t>
            </a:r>
            <a:r>
              <a:rPr kumimoji="1" lang="zh-TW" altLang="en-US" sz="2400" dirty="0">
                <a:solidFill>
                  <a:schemeClr val="bg2"/>
                </a:solidFill>
              </a:rPr>
              <a:t> 1 1 1 </a:t>
            </a:r>
          </a:p>
          <a:p>
            <a:pPr algn="dist" eaLnBrk="1" hangingPunct="1"/>
            <a:r>
              <a:rPr kumimoji="1" lang="zh-TW" altLang="en-US" sz="2400" dirty="0">
                <a:solidFill>
                  <a:schemeClr val="bg2"/>
                </a:solidFill>
              </a:rPr>
              <a:t>0 1 1 </a:t>
            </a:r>
            <a:r>
              <a:rPr kumimoji="1" lang="zh-TW" altLang="en-US" sz="2400" b="1" dirty="0">
                <a:solidFill>
                  <a:srgbClr val="CC3300"/>
                </a:solidFill>
              </a:rPr>
              <a:t>0</a:t>
            </a:r>
            <a:r>
              <a:rPr kumimoji="1" lang="zh-TW" altLang="en-US" sz="2400" dirty="0">
                <a:solidFill>
                  <a:schemeClr val="bg2"/>
                </a:solidFill>
              </a:rPr>
              <a:t> </a:t>
            </a:r>
            <a:r>
              <a:rPr kumimoji="1" lang="zh-TW" altLang="en-US" sz="2400" b="1" dirty="0">
                <a:solidFill>
                  <a:srgbClr val="CC3300"/>
                </a:solidFill>
              </a:rPr>
              <a:t>0</a:t>
            </a:r>
            <a:r>
              <a:rPr kumimoji="1" lang="zh-TW" altLang="en-US" sz="2400" b="1" dirty="0">
                <a:solidFill>
                  <a:srgbClr val="197328"/>
                </a:solidFill>
              </a:rPr>
              <a:t> 0</a:t>
            </a:r>
            <a:r>
              <a:rPr kumimoji="1" lang="zh-TW" altLang="en-US" sz="2400" dirty="0">
                <a:solidFill>
                  <a:schemeClr val="bg2"/>
                </a:solidFill>
              </a:rPr>
              <a:t> </a:t>
            </a:r>
            <a:r>
              <a:rPr kumimoji="1" lang="zh-TW" altLang="en-US" sz="2400" b="1" dirty="0">
                <a:solidFill>
                  <a:srgbClr val="197328"/>
                </a:solidFill>
              </a:rPr>
              <a:t>0</a:t>
            </a:r>
            <a:r>
              <a:rPr kumimoji="1" lang="zh-TW" altLang="en-US" sz="2400" dirty="0">
                <a:solidFill>
                  <a:schemeClr val="bg2"/>
                </a:solidFill>
              </a:rPr>
              <a:t> 1 1 1 1 </a:t>
            </a:r>
            <a:r>
              <a:rPr kumimoji="1" lang="zh-TW" altLang="en-US" sz="2400" b="1" dirty="0">
                <a:solidFill>
                  <a:srgbClr val="197328"/>
                </a:solidFill>
              </a:rPr>
              <a:t>0 0</a:t>
            </a:r>
            <a:r>
              <a:rPr kumimoji="1" lang="zh-TW" altLang="en-US" sz="2400" dirty="0">
                <a:solidFill>
                  <a:schemeClr val="bg2"/>
                </a:solidFill>
              </a:rPr>
              <a:t> 1 1 </a:t>
            </a:r>
          </a:p>
          <a:p>
            <a:pPr algn="dist" eaLnBrk="1" hangingPunct="1"/>
            <a:r>
              <a:rPr kumimoji="1" lang="zh-TW" altLang="en-US" sz="2400" dirty="0">
                <a:solidFill>
                  <a:schemeClr val="bg2"/>
                </a:solidFill>
              </a:rPr>
              <a:t>1 1 </a:t>
            </a:r>
            <a:r>
              <a:rPr kumimoji="1" lang="zh-TW" altLang="en-US" sz="2400" b="1" dirty="0">
                <a:solidFill>
                  <a:srgbClr val="CC3300"/>
                </a:solidFill>
              </a:rPr>
              <a:t>0</a:t>
            </a:r>
            <a:r>
              <a:rPr kumimoji="1" lang="zh-TW" altLang="en-US" sz="2400" dirty="0">
                <a:solidFill>
                  <a:schemeClr val="bg2"/>
                </a:solidFill>
              </a:rPr>
              <a:t> 1 1 1 1</a:t>
            </a:r>
            <a:r>
              <a:rPr kumimoji="1" lang="zh-TW" altLang="en-US" sz="2400" dirty="0">
                <a:solidFill>
                  <a:srgbClr val="197328"/>
                </a:solidFill>
              </a:rPr>
              <a:t> </a:t>
            </a:r>
            <a:r>
              <a:rPr kumimoji="1" lang="zh-TW" altLang="en-US" sz="2400" b="1" dirty="0">
                <a:solidFill>
                  <a:srgbClr val="197328"/>
                </a:solidFill>
              </a:rPr>
              <a:t>0</a:t>
            </a:r>
            <a:r>
              <a:rPr kumimoji="1" lang="zh-TW" altLang="en-US" sz="2400" dirty="0">
                <a:solidFill>
                  <a:schemeClr val="bg2"/>
                </a:solidFill>
              </a:rPr>
              <a:t> 1 1 </a:t>
            </a:r>
            <a:r>
              <a:rPr kumimoji="1" lang="zh-TW" altLang="en-US" sz="2400" b="1" dirty="0">
                <a:solidFill>
                  <a:srgbClr val="197328"/>
                </a:solidFill>
              </a:rPr>
              <a:t>0</a:t>
            </a:r>
            <a:r>
              <a:rPr kumimoji="1" lang="zh-TW" altLang="en-US" sz="2400" dirty="0">
                <a:solidFill>
                  <a:schemeClr val="bg2"/>
                </a:solidFill>
              </a:rPr>
              <a:t> 1 1 </a:t>
            </a:r>
            <a:r>
              <a:rPr kumimoji="1" lang="zh-TW" altLang="en-US" sz="2400" b="1" dirty="0">
                <a:solidFill>
                  <a:srgbClr val="197328"/>
                </a:solidFill>
              </a:rPr>
              <a:t>0 0</a:t>
            </a:r>
          </a:p>
          <a:p>
            <a:pPr algn="dist" eaLnBrk="1" hangingPunct="1"/>
            <a:r>
              <a:rPr kumimoji="1" lang="zh-TW" altLang="en-US" sz="2400" dirty="0">
                <a:solidFill>
                  <a:schemeClr val="bg2"/>
                </a:solidFill>
              </a:rPr>
              <a:t>1 1</a:t>
            </a:r>
            <a:r>
              <a:rPr kumimoji="1" lang="zh-TW" altLang="en-US" sz="2400" b="1" dirty="0">
                <a:solidFill>
                  <a:srgbClr val="CC3300"/>
                </a:solidFill>
              </a:rPr>
              <a:t> 0</a:t>
            </a:r>
            <a:r>
              <a:rPr kumimoji="1" lang="zh-TW" altLang="en-US" sz="2400" dirty="0">
                <a:solidFill>
                  <a:schemeClr val="bg2"/>
                </a:solidFill>
              </a:rPr>
              <a:t> 1 0 0 1 </a:t>
            </a:r>
            <a:r>
              <a:rPr kumimoji="1" lang="zh-TW" altLang="en-US" sz="2400" b="1" dirty="0">
                <a:solidFill>
                  <a:srgbClr val="197328"/>
                </a:solidFill>
              </a:rPr>
              <a:t>0</a:t>
            </a:r>
            <a:r>
              <a:rPr kumimoji="1" lang="zh-TW" altLang="en-US" sz="2400" dirty="0">
                <a:solidFill>
                  <a:schemeClr val="bg2"/>
                </a:solidFill>
              </a:rPr>
              <a:t> 1 1 1 1 1 1 1</a:t>
            </a:r>
            <a:endParaRPr kumimoji="1" lang="zh-TW" altLang="en-US" sz="2400" b="1" dirty="0">
              <a:solidFill>
                <a:schemeClr val="bg2"/>
              </a:solidFill>
            </a:endParaRPr>
          </a:p>
          <a:p>
            <a:pPr algn="dist" eaLnBrk="1" hangingPunct="1"/>
            <a:r>
              <a:rPr kumimoji="1" lang="zh-TW" altLang="en-US" sz="2400" dirty="0">
                <a:solidFill>
                  <a:schemeClr val="bg2"/>
                </a:solidFill>
              </a:rPr>
              <a:t>0</a:t>
            </a:r>
            <a:r>
              <a:rPr kumimoji="1" lang="zh-TW" altLang="en-US" sz="2400" b="1" dirty="0">
                <a:solidFill>
                  <a:srgbClr val="CC3300"/>
                </a:solidFill>
              </a:rPr>
              <a:t> 0</a:t>
            </a:r>
            <a:r>
              <a:rPr kumimoji="1" lang="zh-TW" altLang="en-US" sz="2400" dirty="0">
                <a:solidFill>
                  <a:schemeClr val="bg2"/>
                </a:solidFill>
              </a:rPr>
              <a:t> 1 1 0 1 1 1</a:t>
            </a:r>
            <a:r>
              <a:rPr kumimoji="1" lang="zh-TW" altLang="en-US" sz="2400" dirty="0">
                <a:solidFill>
                  <a:srgbClr val="197328"/>
                </a:solidFill>
              </a:rPr>
              <a:t> </a:t>
            </a:r>
            <a:r>
              <a:rPr kumimoji="1" lang="zh-TW" altLang="en-US" sz="2400" b="1" dirty="0">
                <a:solidFill>
                  <a:srgbClr val="197328"/>
                </a:solidFill>
              </a:rPr>
              <a:t>0</a:t>
            </a:r>
            <a:r>
              <a:rPr kumimoji="1" lang="zh-TW" altLang="en-US" sz="2400" dirty="0">
                <a:solidFill>
                  <a:schemeClr val="bg2"/>
                </a:solidFill>
              </a:rPr>
              <a:t> 1 0 0 1 0 1</a:t>
            </a:r>
          </a:p>
          <a:p>
            <a:pPr algn="dist" eaLnBrk="1" hangingPunct="1"/>
            <a:r>
              <a:rPr kumimoji="1" lang="zh-TW" altLang="en-US" sz="2400" b="1" dirty="0">
                <a:solidFill>
                  <a:srgbClr val="CC3300"/>
                </a:solidFill>
              </a:rPr>
              <a:t>0</a:t>
            </a:r>
            <a:r>
              <a:rPr kumimoji="1" lang="zh-TW" altLang="en-US" sz="2400" dirty="0">
                <a:solidFill>
                  <a:schemeClr val="bg2"/>
                </a:solidFill>
              </a:rPr>
              <a:t> 1 1 1 1 </a:t>
            </a:r>
            <a:r>
              <a:rPr kumimoji="1" lang="zh-TW" altLang="en-US" sz="2400" b="1" dirty="0">
                <a:solidFill>
                  <a:srgbClr val="CC3300"/>
                </a:solidFill>
              </a:rPr>
              <a:t>0 0</a:t>
            </a:r>
            <a:r>
              <a:rPr kumimoji="1" lang="zh-TW" altLang="en-US" sz="2400" dirty="0">
                <a:solidFill>
                  <a:schemeClr val="bg2"/>
                </a:solidFill>
              </a:rPr>
              <a:t> 1 1 1 1 1 1 1 1</a:t>
            </a:r>
            <a:endParaRPr kumimoji="1" lang="zh-TW" altLang="en-US" sz="2400" b="1" dirty="0">
              <a:solidFill>
                <a:schemeClr val="bg2"/>
              </a:solidFill>
            </a:endParaRPr>
          </a:p>
          <a:p>
            <a:pPr algn="dist" eaLnBrk="1" hangingPunct="1"/>
            <a:r>
              <a:rPr kumimoji="1" lang="zh-TW" altLang="en-US" sz="2400" dirty="0">
                <a:solidFill>
                  <a:schemeClr val="bg2"/>
                </a:solidFill>
              </a:rPr>
              <a:t>0</a:t>
            </a:r>
            <a:r>
              <a:rPr kumimoji="1" lang="zh-TW" altLang="en-US" sz="2400" b="1" dirty="0">
                <a:solidFill>
                  <a:srgbClr val="CC3300"/>
                </a:solidFill>
              </a:rPr>
              <a:t> 0</a:t>
            </a:r>
            <a:r>
              <a:rPr kumimoji="1" lang="zh-TW" altLang="en-US" sz="2400" dirty="0">
                <a:solidFill>
                  <a:schemeClr val="bg2"/>
                </a:solidFill>
              </a:rPr>
              <a:t> 1 1 </a:t>
            </a:r>
            <a:r>
              <a:rPr kumimoji="1" lang="zh-TW" altLang="en-US" sz="2400" b="1" dirty="0">
                <a:solidFill>
                  <a:srgbClr val="CC3300"/>
                </a:solidFill>
              </a:rPr>
              <a:t>0</a:t>
            </a:r>
            <a:r>
              <a:rPr kumimoji="1" lang="zh-TW" altLang="en-US" sz="2400" dirty="0">
                <a:solidFill>
                  <a:schemeClr val="bg2"/>
                </a:solidFill>
              </a:rPr>
              <a:t> 1 1 </a:t>
            </a:r>
            <a:r>
              <a:rPr kumimoji="1" lang="zh-TW" altLang="en-US" sz="2400" b="1" dirty="0">
                <a:solidFill>
                  <a:srgbClr val="CC3300"/>
                </a:solidFill>
              </a:rPr>
              <a:t>0</a:t>
            </a:r>
            <a:r>
              <a:rPr kumimoji="1" lang="zh-TW" altLang="en-US" sz="2400" dirty="0">
                <a:solidFill>
                  <a:schemeClr val="bg2"/>
                </a:solidFill>
              </a:rPr>
              <a:t> 1 1 1 1 1 </a:t>
            </a:r>
            <a:r>
              <a:rPr kumimoji="1" lang="zh-TW" altLang="en-US" sz="2400" b="1" dirty="0">
                <a:solidFill>
                  <a:srgbClr val="CC3300"/>
                </a:solidFill>
              </a:rPr>
              <a:t>0</a:t>
            </a:r>
            <a:r>
              <a:rPr kumimoji="1" lang="zh-TW" altLang="en-US" sz="2400" dirty="0">
                <a:solidFill>
                  <a:schemeClr val="bg2"/>
                </a:solidFill>
              </a:rPr>
              <a:t> 1 </a:t>
            </a:r>
          </a:p>
          <a:p>
            <a:pPr algn="dist" eaLnBrk="1" hangingPunct="1"/>
            <a:r>
              <a:rPr kumimoji="1" lang="zh-TW" altLang="en-US" sz="2400" dirty="0">
                <a:solidFill>
                  <a:schemeClr val="bg2"/>
                </a:solidFill>
              </a:rPr>
              <a:t>1 1 </a:t>
            </a:r>
            <a:r>
              <a:rPr kumimoji="1" lang="zh-TW" altLang="en-US" sz="2400" b="1" dirty="0">
                <a:solidFill>
                  <a:srgbClr val="CC3300"/>
                </a:solidFill>
              </a:rPr>
              <a:t>0 0 </a:t>
            </a:r>
            <a:r>
              <a:rPr kumimoji="1" lang="zh-TW" altLang="en-US" sz="2400" dirty="0">
                <a:solidFill>
                  <a:schemeClr val="bg2"/>
                </a:solidFill>
              </a:rPr>
              <a:t>0 1 1</a:t>
            </a:r>
            <a:r>
              <a:rPr kumimoji="1" lang="zh-TW" altLang="en-US" sz="2400" b="1" dirty="0">
                <a:solidFill>
                  <a:schemeClr val="bg2"/>
                </a:solidFill>
              </a:rPr>
              <a:t> </a:t>
            </a:r>
            <a:r>
              <a:rPr kumimoji="1" lang="zh-TW" altLang="en-US" sz="2400" b="1" dirty="0">
                <a:solidFill>
                  <a:srgbClr val="CC3300"/>
                </a:solidFill>
              </a:rPr>
              <a:t>0</a:t>
            </a:r>
            <a:r>
              <a:rPr kumimoji="1" lang="zh-TW" altLang="en-US" sz="2400" dirty="0">
                <a:solidFill>
                  <a:schemeClr val="bg2"/>
                </a:solidFill>
              </a:rPr>
              <a:t> 1 1 </a:t>
            </a:r>
            <a:r>
              <a:rPr kumimoji="1" lang="zh-TW" altLang="en-US" sz="2400" b="1" dirty="0">
                <a:solidFill>
                  <a:srgbClr val="CC3300"/>
                </a:solidFill>
              </a:rPr>
              <a:t>0 0 0 </a:t>
            </a:r>
            <a:r>
              <a:rPr kumimoji="1" lang="zh-TW" altLang="en-US" sz="2400" dirty="0">
                <a:solidFill>
                  <a:schemeClr val="bg2"/>
                </a:solidFill>
              </a:rPr>
              <a:t>0</a:t>
            </a:r>
            <a:r>
              <a:rPr kumimoji="1" lang="zh-TW" altLang="en-US" sz="2400" b="1" dirty="0">
                <a:solidFill>
                  <a:srgbClr val="CC3300"/>
                </a:solidFill>
              </a:rPr>
              <a:t> 0</a:t>
            </a:r>
            <a:endParaRPr kumimoji="1" lang="zh-TW" altLang="en-US" sz="2400" b="1" dirty="0">
              <a:solidFill>
                <a:schemeClr val="bg2"/>
              </a:solidFill>
            </a:endParaRPr>
          </a:p>
          <a:p>
            <a:pPr algn="dist" eaLnBrk="1" hangingPunct="1"/>
            <a:r>
              <a:rPr kumimoji="1" lang="zh-TW" altLang="en-US" sz="2400" dirty="0">
                <a:solidFill>
                  <a:schemeClr val="bg2"/>
                </a:solidFill>
              </a:rPr>
              <a:t>0 0 1 1 1 1 1 0</a:t>
            </a:r>
            <a:r>
              <a:rPr kumimoji="1" lang="zh-TW" altLang="en-US" sz="2400" b="1" dirty="0">
                <a:solidFill>
                  <a:schemeClr val="bg2"/>
                </a:solidFill>
              </a:rPr>
              <a:t> </a:t>
            </a:r>
            <a:r>
              <a:rPr kumimoji="1" lang="zh-TW" altLang="en-US" sz="2400" b="1" dirty="0">
                <a:solidFill>
                  <a:srgbClr val="CC3300"/>
                </a:solidFill>
              </a:rPr>
              <a:t>0 0</a:t>
            </a:r>
            <a:r>
              <a:rPr kumimoji="1" lang="zh-TW" altLang="en-US" sz="2400" dirty="0">
                <a:solidFill>
                  <a:schemeClr val="bg2"/>
                </a:solidFill>
              </a:rPr>
              <a:t> 1 1 1 1 </a:t>
            </a:r>
            <a:r>
              <a:rPr kumimoji="1" lang="zh-TW" altLang="en-US" sz="2400" b="1" dirty="0">
                <a:solidFill>
                  <a:srgbClr val="CC3300"/>
                </a:solidFill>
              </a:rPr>
              <a:t>0</a:t>
            </a:r>
          </a:p>
          <a:p>
            <a:pPr algn="dist" eaLnBrk="1" hangingPunct="1"/>
            <a:r>
              <a:rPr kumimoji="1" lang="zh-TW" altLang="en-US" sz="2400" dirty="0">
                <a:solidFill>
                  <a:schemeClr val="bg2"/>
                </a:solidFill>
              </a:rPr>
              <a:t>0 1 0 0 1 1 1 1 1 0 1 1 1 1 </a:t>
            </a:r>
            <a:r>
              <a:rPr kumimoji="1" lang="zh-TW" altLang="en-US" sz="2400" b="1" dirty="0">
                <a:solidFill>
                  <a:srgbClr val="CC3300"/>
                </a:solidFill>
              </a:rPr>
              <a:t>0</a:t>
            </a:r>
            <a:endParaRPr kumimoji="1" lang="zh-TW" altLang="en-US" sz="2400" b="1" dirty="0">
              <a:solidFill>
                <a:schemeClr val="bg2"/>
              </a:solidFill>
            </a:endParaRPr>
          </a:p>
        </p:txBody>
      </p:sp>
      <p:sp>
        <p:nvSpPr>
          <p:cNvPr id="31750" name="Line 13"/>
          <p:cNvSpPr>
            <a:spLocks noChangeShapeType="1"/>
          </p:cNvSpPr>
          <p:nvPr/>
        </p:nvSpPr>
        <p:spPr bwMode="auto">
          <a:xfrm>
            <a:off x="1930400" y="1801813"/>
            <a:ext cx="584200" cy="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1751" name="Line 14"/>
          <p:cNvSpPr>
            <a:spLocks noChangeShapeType="1"/>
          </p:cNvSpPr>
          <p:nvPr/>
        </p:nvSpPr>
        <p:spPr bwMode="auto">
          <a:xfrm>
            <a:off x="7619093" y="5420178"/>
            <a:ext cx="668563" cy="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1752" name="Text Box 15"/>
          <p:cNvSpPr txBox="1">
            <a:spLocks noChangeArrowheads="1"/>
          </p:cNvSpPr>
          <p:nvPr/>
        </p:nvSpPr>
        <p:spPr bwMode="auto">
          <a:xfrm>
            <a:off x="765630" y="1548721"/>
            <a:ext cx="1214438" cy="457200"/>
          </a:xfrm>
          <a:prstGeom prst="rect">
            <a:avLst/>
          </a:prstGeom>
          <a:noFill/>
          <a:ln w="9525">
            <a:noFill/>
            <a:miter lim="800000"/>
            <a:headEnd/>
            <a:tailEnd/>
          </a:ln>
        </p:spPr>
        <p:txBody>
          <a:bodyPr wrap="none">
            <a:spAutoFit/>
          </a:bodyPr>
          <a:lstStyle/>
          <a:p>
            <a:pPr eaLnBrk="1" hangingPunct="1"/>
            <a:r>
              <a:rPr kumimoji="1" lang="en-US" altLang="zh-TW" sz="2400" dirty="0">
                <a:solidFill>
                  <a:schemeClr val="bg2"/>
                </a:solidFill>
              </a:rPr>
              <a:t>entrance</a:t>
            </a:r>
          </a:p>
        </p:txBody>
      </p:sp>
      <p:sp>
        <p:nvSpPr>
          <p:cNvPr id="31753" name="Text Box 16"/>
          <p:cNvSpPr txBox="1">
            <a:spLocks noChangeArrowheads="1"/>
          </p:cNvSpPr>
          <p:nvPr/>
        </p:nvSpPr>
        <p:spPr bwMode="auto">
          <a:xfrm>
            <a:off x="8286527" y="5175484"/>
            <a:ext cx="639763" cy="457200"/>
          </a:xfrm>
          <a:prstGeom prst="rect">
            <a:avLst/>
          </a:prstGeom>
          <a:noFill/>
          <a:ln w="9525">
            <a:noFill/>
            <a:miter lim="800000"/>
            <a:headEnd/>
            <a:tailEnd/>
          </a:ln>
        </p:spPr>
        <p:txBody>
          <a:bodyPr wrap="none">
            <a:spAutoFit/>
          </a:bodyPr>
          <a:lstStyle/>
          <a:p>
            <a:pPr eaLnBrk="1" hangingPunct="1"/>
            <a:r>
              <a:rPr kumimoji="1" lang="en-US" altLang="zh-TW" sz="2400" dirty="0">
                <a:solidFill>
                  <a:schemeClr val="bg2"/>
                </a:solidFill>
              </a:rPr>
              <a:t>exit</a:t>
            </a:r>
          </a:p>
        </p:txBody>
      </p:sp>
      <p:sp>
        <p:nvSpPr>
          <p:cNvPr id="31755" name="Rectangle 29"/>
          <p:cNvSpPr>
            <a:spLocks noChangeArrowheads="1"/>
          </p:cNvSpPr>
          <p:nvPr/>
        </p:nvSpPr>
        <p:spPr bwMode="auto">
          <a:xfrm>
            <a:off x="2148114" y="1104900"/>
            <a:ext cx="5962650" cy="4914900"/>
          </a:xfrm>
          <a:prstGeom prst="rect">
            <a:avLst/>
          </a:prstGeom>
          <a:noFill/>
          <a:ln w="9525">
            <a:solidFill>
              <a:srgbClr val="197328"/>
            </a:solidFill>
            <a:miter lim="800000"/>
            <a:headEnd/>
            <a:tailEnd/>
          </a:ln>
        </p:spPr>
        <p:txBody>
          <a:bodyPr wrap="none" anchor="ctr"/>
          <a:lstStyle/>
          <a:p>
            <a:endParaRPr lang="zh-TW" altLang="en-US"/>
          </a:p>
        </p:txBody>
      </p:sp>
      <p:sp>
        <p:nvSpPr>
          <p:cNvPr id="31756" name="Text Box 30"/>
          <p:cNvSpPr txBox="1">
            <a:spLocks noChangeArrowheads="1"/>
          </p:cNvSpPr>
          <p:nvPr/>
        </p:nvSpPr>
        <p:spPr bwMode="auto">
          <a:xfrm>
            <a:off x="2176236" y="1223736"/>
            <a:ext cx="5975350" cy="274638"/>
          </a:xfrm>
          <a:prstGeom prst="rect">
            <a:avLst/>
          </a:prstGeom>
          <a:noFill/>
          <a:ln w="9525">
            <a:noFill/>
            <a:miter lim="800000"/>
            <a:headEnd/>
            <a:tailEnd/>
          </a:ln>
        </p:spPr>
        <p:txBody>
          <a:bodyPr wrap="none">
            <a:spAutoFit/>
          </a:bodyPr>
          <a:lstStyle/>
          <a:p>
            <a:pPr eaLnBrk="1" hangingPunct="1">
              <a:lnSpc>
                <a:spcPct val="50000"/>
              </a:lnSpc>
              <a:spcBef>
                <a:spcPct val="50000"/>
              </a:spcBef>
            </a:pPr>
            <a:r>
              <a:rPr kumimoji="1" lang="zh-TW" altLang="en-US" sz="2400" dirty="0">
                <a:solidFill>
                  <a:schemeClr val="folHlink"/>
                </a:solidFill>
              </a:rPr>
              <a:t>1  1   1   1  1   1  1   1  1  1   1   1  1   1  1   1   1 </a:t>
            </a:r>
          </a:p>
        </p:txBody>
      </p:sp>
      <p:sp>
        <p:nvSpPr>
          <p:cNvPr id="31757" name="Text Box 31"/>
          <p:cNvSpPr txBox="1">
            <a:spLocks noChangeArrowheads="1"/>
          </p:cNvSpPr>
          <p:nvPr/>
        </p:nvSpPr>
        <p:spPr bwMode="auto">
          <a:xfrm>
            <a:off x="2171700" y="5581650"/>
            <a:ext cx="6318250" cy="457200"/>
          </a:xfrm>
          <a:prstGeom prst="rect">
            <a:avLst/>
          </a:prstGeom>
          <a:noFill/>
          <a:ln w="9525">
            <a:noFill/>
            <a:miter lim="800000"/>
            <a:headEnd/>
            <a:tailEnd/>
          </a:ln>
        </p:spPr>
        <p:txBody>
          <a:bodyPr>
            <a:spAutoFit/>
          </a:bodyPr>
          <a:lstStyle/>
          <a:p>
            <a:pPr eaLnBrk="1" hangingPunct="1">
              <a:spcBef>
                <a:spcPct val="50000"/>
              </a:spcBef>
            </a:pPr>
            <a:r>
              <a:rPr kumimoji="1" lang="zh-TW" altLang="en-US" sz="2400" dirty="0">
                <a:solidFill>
                  <a:schemeClr val="folHlink"/>
                </a:solidFill>
              </a:rPr>
              <a:t>1  1   1   1  1   1  1   1  1  1   1   1  1   1  1   1   1 </a:t>
            </a:r>
          </a:p>
        </p:txBody>
      </p:sp>
      <p:sp>
        <p:nvSpPr>
          <p:cNvPr id="31758" name="Text Box 34"/>
          <p:cNvSpPr txBox="1">
            <a:spLocks noChangeArrowheads="1"/>
          </p:cNvSpPr>
          <p:nvPr/>
        </p:nvSpPr>
        <p:spPr bwMode="auto">
          <a:xfrm>
            <a:off x="2186214" y="1676400"/>
            <a:ext cx="336550" cy="3925888"/>
          </a:xfrm>
          <a:prstGeom prst="rect">
            <a:avLst/>
          </a:prstGeom>
          <a:noFill/>
          <a:ln w="9525">
            <a:noFill/>
            <a:miter lim="800000"/>
            <a:headEnd/>
            <a:tailEnd/>
          </a:ln>
        </p:spPr>
        <p:txBody>
          <a:bodyPr wrap="none">
            <a:spAutoFit/>
          </a:bodyPr>
          <a:lstStyle/>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p:txBody>
      </p:sp>
      <p:sp>
        <p:nvSpPr>
          <p:cNvPr id="31759" name="Text Box 35"/>
          <p:cNvSpPr txBox="1">
            <a:spLocks noChangeArrowheads="1"/>
          </p:cNvSpPr>
          <p:nvPr/>
        </p:nvSpPr>
        <p:spPr bwMode="auto">
          <a:xfrm>
            <a:off x="7734300" y="1695450"/>
            <a:ext cx="336550" cy="3925888"/>
          </a:xfrm>
          <a:prstGeom prst="rect">
            <a:avLst/>
          </a:prstGeom>
          <a:noFill/>
          <a:ln w="9525">
            <a:noFill/>
            <a:miter lim="800000"/>
            <a:headEnd/>
            <a:tailEnd/>
          </a:ln>
        </p:spPr>
        <p:txBody>
          <a:bodyPr wrap="none">
            <a:spAutoFit/>
          </a:bodyPr>
          <a:lstStyle/>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a:p>
            <a:pPr eaLnBrk="1" hangingPunct="1">
              <a:lnSpc>
                <a:spcPct val="50000"/>
              </a:lnSpc>
              <a:spcBef>
                <a:spcPct val="50000"/>
              </a:spcBef>
            </a:pPr>
            <a:r>
              <a:rPr kumimoji="1" lang="zh-TW" altLang="en-US" sz="2400" dirty="0">
                <a:solidFill>
                  <a:schemeClr val="folHlink"/>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strips(downRight)">
                                      <p:cBhvr>
                                        <p:cTn id="7" dur="2000"/>
                                        <p:tgtEl>
                                          <p:spTgt spid="31756"/>
                                        </p:tgtEl>
                                      </p:cBhvr>
                                    </p:animEffect>
                                  </p:childTnLst>
                                </p:cTn>
                              </p:par>
                            </p:childTnLst>
                          </p:cTn>
                        </p:par>
                        <p:par>
                          <p:cTn id="8" fill="hold">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1759"/>
                                        </p:tgtEl>
                                        <p:attrNameLst>
                                          <p:attrName>style.visibility</p:attrName>
                                        </p:attrNameLst>
                                      </p:cBhvr>
                                      <p:to>
                                        <p:strVal val="visible"/>
                                      </p:to>
                                    </p:set>
                                    <p:animEffect transition="in" filter="strips(downLeft)">
                                      <p:cBhvr>
                                        <p:cTn id="11" dur="1000"/>
                                        <p:tgtEl>
                                          <p:spTgt spid="31759"/>
                                        </p:tgtEl>
                                      </p:cBhvr>
                                    </p:animEffect>
                                  </p:childTnLst>
                                </p:cTn>
                              </p:par>
                            </p:childTnLst>
                          </p:cTn>
                        </p:par>
                        <p:par>
                          <p:cTn id="12" fill="hold">
                            <p:stCondLst>
                              <p:cond delay="3000"/>
                            </p:stCondLst>
                            <p:childTnLst>
                              <p:par>
                                <p:cTn id="13" presetID="18" presetClass="entr" presetSubtype="12" fill="hold" grpId="0" nodeType="afterEffect">
                                  <p:stCondLst>
                                    <p:cond delay="0"/>
                                  </p:stCondLst>
                                  <p:childTnLst>
                                    <p:set>
                                      <p:cBhvr>
                                        <p:cTn id="14" dur="1" fill="hold">
                                          <p:stCondLst>
                                            <p:cond delay="0"/>
                                          </p:stCondLst>
                                        </p:cTn>
                                        <p:tgtEl>
                                          <p:spTgt spid="31757"/>
                                        </p:tgtEl>
                                        <p:attrNameLst>
                                          <p:attrName>style.visibility</p:attrName>
                                        </p:attrNameLst>
                                      </p:cBhvr>
                                      <p:to>
                                        <p:strVal val="visible"/>
                                      </p:to>
                                    </p:set>
                                    <p:animEffect transition="in" filter="strips(downLeft)">
                                      <p:cBhvr>
                                        <p:cTn id="15" dur="1000"/>
                                        <p:tgtEl>
                                          <p:spTgt spid="31757"/>
                                        </p:tgtEl>
                                      </p:cBhvr>
                                    </p:animEffect>
                                  </p:childTnLst>
                                </p:cTn>
                              </p:par>
                            </p:childTnLst>
                          </p:cTn>
                        </p:par>
                        <p:par>
                          <p:cTn id="16" fill="hold">
                            <p:stCondLst>
                              <p:cond delay="4000"/>
                            </p:stCondLst>
                            <p:childTnLst>
                              <p:par>
                                <p:cTn id="17" presetID="18" presetClass="entr" presetSubtype="9" fill="hold" grpId="0" nodeType="after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strips(upLeft)">
                                      <p:cBhvr>
                                        <p:cTn id="19" dur="1000"/>
                                        <p:tgtEl>
                                          <p:spTgt spid="31758"/>
                                        </p:tgtEl>
                                      </p:cBhvr>
                                    </p:animEffect>
                                  </p:childTnLst>
                                </p:cTn>
                              </p:par>
                            </p:childTnLst>
                          </p:cTn>
                        </p:par>
                        <p:par>
                          <p:cTn id="20" fill="hold">
                            <p:stCondLst>
                              <p:cond delay="5000"/>
                            </p:stCondLst>
                            <p:childTnLst>
                              <p:par>
                                <p:cTn id="21" presetID="8" presetClass="entr" presetSubtype="16" fill="hold" grpId="0" nodeType="afterEffect">
                                  <p:stCondLst>
                                    <p:cond delay="0"/>
                                  </p:stCondLst>
                                  <p:childTnLst>
                                    <p:set>
                                      <p:cBhvr>
                                        <p:cTn id="22" dur="1" fill="hold">
                                          <p:stCondLst>
                                            <p:cond delay="0"/>
                                          </p:stCondLst>
                                        </p:cTn>
                                        <p:tgtEl>
                                          <p:spTgt spid="31755"/>
                                        </p:tgtEl>
                                        <p:attrNameLst>
                                          <p:attrName>style.visibility</p:attrName>
                                        </p:attrNameLst>
                                      </p:cBhvr>
                                      <p:to>
                                        <p:strVal val="visible"/>
                                      </p:to>
                                    </p:set>
                                    <p:animEffect transition="in" filter="diamond(in)">
                                      <p:cBhvr>
                                        <p:cTn id="23"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nimBg="1"/>
      <p:bldP spid="31756" grpId="0"/>
      <p:bldP spid="31757" grpId="0"/>
      <p:bldP spid="31758" grpId="0"/>
      <p:bldP spid="317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4"/>
          <p:cNvSpPr>
            <a:spLocks noGrp="1"/>
          </p:cNvSpPr>
          <p:nvPr>
            <p:ph type="sldNum" sz="quarter" idx="12"/>
          </p:nvPr>
        </p:nvSpPr>
        <p:spPr>
          <a:noFill/>
        </p:spPr>
        <p:txBody>
          <a:bodyPr/>
          <a:lstStyle/>
          <a:p>
            <a:fld id="{40BFEB20-D32D-4438-BFF9-BB78FCA011E9}" type="slidenum">
              <a:rPr lang="zh-TW" altLang="en-US" smtClean="0"/>
              <a:pPr/>
              <a:t>31</a:t>
            </a:fld>
            <a:endParaRPr lang="en-US" altLang="zh-TW" smtClean="0"/>
          </a:p>
        </p:txBody>
      </p:sp>
      <p:graphicFrame>
        <p:nvGraphicFramePr>
          <p:cNvPr id="32771" name="Object 5"/>
          <p:cNvGraphicFramePr>
            <a:graphicFrameLocks noChangeAspect="1"/>
          </p:cNvGraphicFramePr>
          <p:nvPr/>
        </p:nvGraphicFramePr>
        <p:xfrm>
          <a:off x="1371600" y="1600200"/>
          <a:ext cx="6648450" cy="4400550"/>
        </p:xfrm>
        <a:graphic>
          <a:graphicData uri="http://schemas.openxmlformats.org/presentationml/2006/ole">
            <mc:AlternateContent xmlns:mc="http://schemas.openxmlformats.org/markup-compatibility/2006">
              <mc:Choice xmlns:v="urn:schemas-microsoft-com:vml" Requires="v">
                <p:oleObj spid="_x0000_s32803" name="文件" r:id="rId3" imgW="6647688" imgH="4404360" progId="Word.Document.8">
                  <p:embed/>
                </p:oleObj>
              </mc:Choice>
              <mc:Fallback>
                <p:oleObj name="文件" r:id="rId3" imgW="6647688" imgH="44043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00200"/>
                        <a:ext cx="6648450"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6"/>
          <p:cNvSpPr>
            <a:spLocks noChangeArrowheads="1"/>
          </p:cNvSpPr>
          <p:nvPr/>
        </p:nvSpPr>
        <p:spPr bwMode="auto">
          <a:xfrm>
            <a:off x="1371600" y="1143000"/>
            <a:ext cx="6858000" cy="4572000"/>
          </a:xfrm>
          <a:prstGeom prst="rect">
            <a:avLst/>
          </a:prstGeom>
          <a:noFill/>
          <a:ln w="9525">
            <a:solidFill>
              <a:schemeClr val="bg2"/>
            </a:solidFill>
            <a:miter lim="800000"/>
            <a:headEnd/>
            <a:tailEnd/>
          </a:ln>
        </p:spPr>
        <p:txBody>
          <a:bodyPr wrap="none" anchor="ctr"/>
          <a:lstStyle/>
          <a:p>
            <a:endParaRPr lang="zh-TW" altLang="en-US"/>
          </a:p>
        </p:txBody>
      </p:sp>
      <p:sp>
        <p:nvSpPr>
          <p:cNvPr id="32773" name="Line 7"/>
          <p:cNvSpPr>
            <a:spLocks noChangeShapeType="1"/>
          </p:cNvSpPr>
          <p:nvPr/>
        </p:nvSpPr>
        <p:spPr bwMode="auto">
          <a:xfrm>
            <a:off x="5010150" y="3562350"/>
            <a:ext cx="1066800" cy="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4" name="Line 9"/>
          <p:cNvSpPr>
            <a:spLocks noChangeShapeType="1"/>
          </p:cNvSpPr>
          <p:nvPr/>
        </p:nvSpPr>
        <p:spPr bwMode="auto">
          <a:xfrm flipV="1">
            <a:off x="4953000" y="2647950"/>
            <a:ext cx="1219200" cy="76200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5" name="Line 12"/>
          <p:cNvSpPr>
            <a:spLocks noChangeShapeType="1"/>
          </p:cNvSpPr>
          <p:nvPr/>
        </p:nvSpPr>
        <p:spPr bwMode="auto">
          <a:xfrm flipH="1">
            <a:off x="3448050" y="3543300"/>
            <a:ext cx="1066800" cy="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6" name="Line 15"/>
          <p:cNvSpPr>
            <a:spLocks noChangeShapeType="1"/>
          </p:cNvSpPr>
          <p:nvPr/>
        </p:nvSpPr>
        <p:spPr bwMode="auto">
          <a:xfrm flipV="1">
            <a:off x="4787900" y="2598738"/>
            <a:ext cx="0" cy="68580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7" name="Line 16"/>
          <p:cNvSpPr>
            <a:spLocks noChangeShapeType="1"/>
          </p:cNvSpPr>
          <p:nvPr/>
        </p:nvSpPr>
        <p:spPr bwMode="auto">
          <a:xfrm flipH="1" flipV="1">
            <a:off x="3398838" y="2647950"/>
            <a:ext cx="1163637" cy="73660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8" name="Line 17"/>
          <p:cNvSpPr>
            <a:spLocks noChangeShapeType="1"/>
          </p:cNvSpPr>
          <p:nvPr/>
        </p:nvSpPr>
        <p:spPr bwMode="auto">
          <a:xfrm flipH="1">
            <a:off x="3508375" y="3705225"/>
            <a:ext cx="1085850" cy="658813"/>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79" name="Line 18"/>
          <p:cNvSpPr>
            <a:spLocks noChangeShapeType="1"/>
          </p:cNvSpPr>
          <p:nvPr/>
        </p:nvSpPr>
        <p:spPr bwMode="auto">
          <a:xfrm>
            <a:off x="4978400" y="3724275"/>
            <a:ext cx="1212850" cy="723900"/>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80" name="Line 20"/>
          <p:cNvSpPr>
            <a:spLocks noChangeShapeType="1"/>
          </p:cNvSpPr>
          <p:nvPr/>
        </p:nvSpPr>
        <p:spPr bwMode="auto">
          <a:xfrm>
            <a:off x="4792663" y="3783013"/>
            <a:ext cx="0" cy="646112"/>
          </a:xfrm>
          <a:prstGeom prst="line">
            <a:avLst/>
          </a:prstGeom>
          <a:noFill/>
          <a:ln w="9525">
            <a:solidFill>
              <a:srgbClr val="CC3300"/>
            </a:solidFill>
            <a:round/>
            <a:headEnd/>
            <a:tailEnd type="triangle" w="med" len="med"/>
          </a:ln>
        </p:spPr>
        <p:txBody>
          <a:bodyPr wrap="none" anchor="ctr"/>
          <a:lstStyle/>
          <a:p>
            <a:endParaRPr lang="zh-TW" altLang="en-US"/>
          </a:p>
        </p:txBody>
      </p:sp>
      <p:sp>
        <p:nvSpPr>
          <p:cNvPr id="32781" name="Text Box 22"/>
          <p:cNvSpPr txBox="1">
            <a:spLocks noChangeArrowheads="1"/>
          </p:cNvSpPr>
          <p:nvPr/>
        </p:nvSpPr>
        <p:spPr bwMode="auto">
          <a:xfrm>
            <a:off x="1333500" y="276225"/>
            <a:ext cx="692150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Allowable moves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4"/>
          <p:cNvSpPr>
            <a:spLocks noGrp="1"/>
          </p:cNvSpPr>
          <p:nvPr>
            <p:ph type="sldNum" sz="quarter" idx="12"/>
          </p:nvPr>
        </p:nvSpPr>
        <p:spPr>
          <a:noFill/>
        </p:spPr>
        <p:txBody>
          <a:bodyPr/>
          <a:lstStyle/>
          <a:p>
            <a:fld id="{A6CA3975-A657-4966-B99B-4043D3509F1C}" type="slidenum">
              <a:rPr lang="zh-TW" altLang="en-US" smtClean="0"/>
              <a:pPr/>
              <a:t>32</a:t>
            </a:fld>
            <a:endParaRPr lang="en-US" altLang="zh-TW" smtClean="0"/>
          </a:p>
        </p:txBody>
      </p:sp>
      <p:sp>
        <p:nvSpPr>
          <p:cNvPr id="33795" name="Rectangle 2"/>
          <p:cNvSpPr>
            <a:spLocks noGrp="1" noChangeArrowheads="1"/>
          </p:cNvSpPr>
          <p:nvPr>
            <p:ph type="title"/>
          </p:nvPr>
        </p:nvSpPr>
        <p:spPr>
          <a:xfrm>
            <a:off x="758825" y="1281113"/>
            <a:ext cx="7585075" cy="1811337"/>
          </a:xfrm>
        </p:spPr>
        <p:txBody>
          <a:bodyPr/>
          <a:lstStyle/>
          <a:p>
            <a:pPr eaLnBrk="1" hangingPunct="1"/>
            <a:r>
              <a:rPr lang="en-US" altLang="zh-TW" sz="2400" dirty="0" err="1" smtClean="0"/>
              <a:t>typedef</a:t>
            </a:r>
            <a:r>
              <a:rPr lang="en-US" altLang="zh-TW" sz="2400" dirty="0" smtClean="0"/>
              <a:t> </a:t>
            </a:r>
            <a:r>
              <a:rPr lang="en-US" altLang="zh-TW" sz="2400" dirty="0" err="1" smtClean="0"/>
              <a:t>struct</a:t>
            </a:r>
            <a:r>
              <a:rPr lang="en-US" altLang="zh-TW" sz="2400" dirty="0" smtClean="0"/>
              <a:t>{</a:t>
            </a:r>
            <a:br>
              <a:rPr lang="en-US" altLang="zh-TW" sz="2400" dirty="0" smtClean="0"/>
            </a:br>
            <a:r>
              <a:rPr lang="en-US" altLang="zh-TW" sz="2400" dirty="0" smtClean="0"/>
              <a:t>             short </a:t>
            </a:r>
            <a:r>
              <a:rPr lang="en-US" altLang="zh-TW" sz="2400" dirty="0" err="1" smtClean="0"/>
              <a:t>int</a:t>
            </a:r>
            <a:r>
              <a:rPr lang="en-US" altLang="zh-TW" sz="2400" dirty="0" smtClean="0"/>
              <a:t> vert;</a:t>
            </a:r>
            <a:br>
              <a:rPr lang="en-US" altLang="zh-TW" sz="2400" dirty="0" smtClean="0"/>
            </a:br>
            <a:r>
              <a:rPr lang="en-US" altLang="zh-TW" sz="2400" dirty="0" smtClean="0"/>
              <a:t>             short </a:t>
            </a:r>
            <a:r>
              <a:rPr lang="en-US" altLang="zh-TW" sz="2400" dirty="0" err="1" smtClean="0"/>
              <a:t>int</a:t>
            </a:r>
            <a:r>
              <a:rPr lang="en-US" altLang="zh-TW" sz="2400" dirty="0" smtClean="0"/>
              <a:t> </a:t>
            </a:r>
            <a:r>
              <a:rPr lang="en-US" altLang="zh-TW" sz="2400" dirty="0" err="1" smtClean="0"/>
              <a:t>horiz</a:t>
            </a:r>
            <a:r>
              <a:rPr lang="en-US" altLang="zh-TW" sz="2400" dirty="0" smtClean="0"/>
              <a:t>;</a:t>
            </a:r>
            <a:br>
              <a:rPr lang="en-US" altLang="zh-TW" sz="2400" dirty="0" smtClean="0"/>
            </a:br>
            <a:r>
              <a:rPr lang="en-US" altLang="zh-TW" sz="2400" dirty="0" smtClean="0"/>
              <a:t>             }</a:t>
            </a:r>
            <a:r>
              <a:rPr lang="zh-TW" altLang="en-US" sz="2400" dirty="0" smtClean="0"/>
              <a:t> </a:t>
            </a:r>
            <a:r>
              <a:rPr lang="en-US" altLang="zh-TW" sz="2400" dirty="0" smtClean="0"/>
              <a:t>offsets;</a:t>
            </a:r>
            <a:br>
              <a:rPr lang="en-US" altLang="zh-TW" sz="2400" dirty="0" smtClean="0"/>
            </a:br>
            <a:r>
              <a:rPr lang="en-US" altLang="zh-TW" sz="2400" dirty="0" smtClean="0"/>
              <a:t>offsets move[8];       </a:t>
            </a:r>
            <a:r>
              <a:rPr lang="en-US" altLang="zh-TW" sz="2000" dirty="0" smtClean="0"/>
              <a:t>/*array of moves for each direction*/</a:t>
            </a:r>
          </a:p>
        </p:txBody>
      </p:sp>
      <p:sp>
        <p:nvSpPr>
          <p:cNvPr id="33796" name="Text Box 3"/>
          <p:cNvSpPr txBox="1">
            <a:spLocks noChangeArrowheads="1"/>
          </p:cNvSpPr>
          <p:nvPr/>
        </p:nvSpPr>
        <p:spPr bwMode="auto">
          <a:xfrm>
            <a:off x="1762125" y="276225"/>
            <a:ext cx="5591175" cy="708025"/>
          </a:xfrm>
          <a:prstGeom prst="rect">
            <a:avLst/>
          </a:prstGeom>
          <a:noFill/>
          <a:ln w="9525">
            <a:noFill/>
            <a:miter lim="800000"/>
            <a:headEnd/>
            <a:tailEnd/>
          </a:ln>
        </p:spPr>
        <p:txBody>
          <a:bodyPr wrap="none">
            <a:spAutoFit/>
          </a:bodyPr>
          <a:lstStyle/>
          <a:p>
            <a:pPr algn="ctr" eaLnBrk="1" hangingPunct="1"/>
            <a:r>
              <a:rPr kumimoji="1" lang="en-US" altLang="zh-TW" sz="4000" b="1" u="sng">
                <a:solidFill>
                  <a:schemeClr val="bg2"/>
                </a:solidFill>
              </a:rPr>
              <a:t>Possible Implementation</a:t>
            </a:r>
          </a:p>
        </p:txBody>
      </p:sp>
      <p:graphicFrame>
        <p:nvGraphicFramePr>
          <p:cNvPr id="33797" name="Object 0"/>
          <p:cNvGraphicFramePr>
            <a:graphicFrameLocks noChangeAspect="1"/>
          </p:cNvGraphicFramePr>
          <p:nvPr>
            <p:extLst>
              <p:ext uri="{D42A27DB-BD31-4B8C-83A1-F6EECF244321}">
                <p14:modId xmlns:p14="http://schemas.microsoft.com/office/powerpoint/2010/main" val="1970991254"/>
              </p:ext>
            </p:extLst>
          </p:nvPr>
        </p:nvGraphicFramePr>
        <p:xfrm>
          <a:off x="1567425" y="3171000"/>
          <a:ext cx="6318250" cy="3063875"/>
        </p:xfrm>
        <a:graphic>
          <a:graphicData uri="http://schemas.openxmlformats.org/presentationml/2006/ole">
            <mc:AlternateContent xmlns:mc="http://schemas.openxmlformats.org/markup-compatibility/2006">
              <mc:Choice xmlns:v="urn:schemas-microsoft-com:vml" Requires="v">
                <p:oleObj spid="_x0000_s33832" name="Document" r:id="rId3" imgW="6417216" imgH="3161091" progId="Word.Document.8">
                  <p:embed/>
                </p:oleObj>
              </mc:Choice>
              <mc:Fallback>
                <p:oleObj name="Document" r:id="rId3" imgW="6417216" imgH="3161091" progId="Word.Document.8">
                  <p:embed/>
                  <p:pic>
                    <p:nvPicPr>
                      <p:cNvPr id="0" name="Object 0"/>
                      <p:cNvPicPr>
                        <a:picLocks noChangeAspect="1" noChangeArrowheads="1"/>
                      </p:cNvPicPr>
                      <p:nvPr/>
                    </p:nvPicPr>
                    <p:blipFill>
                      <a:blip r:embed="rId4"/>
                      <a:srcRect/>
                      <a:stretch>
                        <a:fillRect/>
                      </a:stretch>
                    </p:blipFill>
                    <p:spPr bwMode="auto">
                      <a:xfrm>
                        <a:off x="1567425" y="3171000"/>
                        <a:ext cx="6318250" cy="306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8" name="Text Box 5"/>
          <p:cNvSpPr txBox="1">
            <a:spLocks noChangeArrowheads="1"/>
          </p:cNvSpPr>
          <p:nvPr/>
        </p:nvSpPr>
        <p:spPr bwMode="auto">
          <a:xfrm>
            <a:off x="4421188" y="1344613"/>
            <a:ext cx="3890809" cy="707886"/>
          </a:xfrm>
          <a:prstGeom prst="rect">
            <a:avLst/>
          </a:prstGeom>
          <a:noFill/>
          <a:ln w="9525">
            <a:noFill/>
            <a:miter lim="800000"/>
            <a:headEnd/>
            <a:tailEnd/>
          </a:ln>
        </p:spPr>
        <p:txBody>
          <a:bodyPr wrap="none">
            <a:spAutoFit/>
          </a:bodyPr>
          <a:lstStyle/>
          <a:p>
            <a:pPr eaLnBrk="1" hangingPunct="1"/>
            <a:r>
              <a:rPr lang="en-US" altLang="zh-TW" sz="2000" b="1" dirty="0" err="1">
                <a:solidFill>
                  <a:srgbClr val="CC3300"/>
                </a:solidFill>
              </a:rPr>
              <a:t>nextRow</a:t>
            </a:r>
            <a:r>
              <a:rPr lang="en-US" altLang="zh-TW" sz="2000" b="1" dirty="0">
                <a:solidFill>
                  <a:srgbClr val="CC3300"/>
                </a:solidFill>
              </a:rPr>
              <a:t> = row + move[</a:t>
            </a:r>
            <a:r>
              <a:rPr lang="en-US" altLang="zh-TW" sz="2000" b="1" dirty="0" err="1">
                <a:solidFill>
                  <a:srgbClr val="CC3300"/>
                </a:solidFill>
              </a:rPr>
              <a:t>dir</a:t>
            </a:r>
            <a:r>
              <a:rPr lang="en-US" altLang="zh-TW" sz="2000" b="1" dirty="0">
                <a:solidFill>
                  <a:srgbClr val="CC3300"/>
                </a:solidFill>
              </a:rPr>
              <a:t>].vert;</a:t>
            </a:r>
            <a:br>
              <a:rPr lang="en-US" altLang="zh-TW" sz="2000" b="1" dirty="0">
                <a:solidFill>
                  <a:srgbClr val="CC3300"/>
                </a:solidFill>
              </a:rPr>
            </a:br>
            <a:r>
              <a:rPr lang="en-US" altLang="zh-TW" sz="2000" b="1" dirty="0" err="1">
                <a:solidFill>
                  <a:srgbClr val="CC3300"/>
                </a:solidFill>
              </a:rPr>
              <a:t>nextCol</a:t>
            </a:r>
            <a:r>
              <a:rPr lang="en-US" altLang="zh-TW" sz="2000" b="1" dirty="0">
                <a:solidFill>
                  <a:srgbClr val="CC3300"/>
                </a:solidFill>
              </a:rPr>
              <a:t>  = col  +  move[</a:t>
            </a:r>
            <a:r>
              <a:rPr lang="en-US" altLang="zh-TW" sz="2000" b="1" dirty="0" err="1">
                <a:solidFill>
                  <a:srgbClr val="CC3300"/>
                </a:solidFill>
              </a:rPr>
              <a:t>dir</a:t>
            </a:r>
            <a:r>
              <a:rPr lang="en-US" altLang="zh-TW" sz="2000" b="1" dirty="0">
                <a:solidFill>
                  <a:srgbClr val="CC3300"/>
                </a:solidFill>
              </a:rPr>
              <a:t>].</a:t>
            </a:r>
            <a:r>
              <a:rPr lang="en-US" altLang="zh-TW" sz="2000" b="1" dirty="0" err="1">
                <a:solidFill>
                  <a:srgbClr val="CC3300"/>
                </a:solidFill>
              </a:rPr>
              <a:t>horiz</a:t>
            </a:r>
            <a:r>
              <a:rPr lang="en-US" altLang="zh-TW" sz="2000" b="1" dirty="0">
                <a:solidFill>
                  <a:srgbClr val="CC3300"/>
                </a:solidFill>
              </a:rPr>
              <a:t>;</a:t>
            </a:r>
            <a:endParaRPr lang="zh-TW" altLang="en-US" sz="2000" b="1" dirty="0"/>
          </a:p>
        </p:txBody>
      </p:sp>
      <p:sp>
        <p:nvSpPr>
          <p:cNvPr id="33799" name="Rectangle 7"/>
          <p:cNvSpPr>
            <a:spLocks noChangeArrowheads="1"/>
          </p:cNvSpPr>
          <p:nvPr/>
        </p:nvSpPr>
        <p:spPr bwMode="auto">
          <a:xfrm>
            <a:off x="4400550" y="1392238"/>
            <a:ext cx="3911447" cy="660261"/>
          </a:xfrm>
          <a:prstGeom prst="rect">
            <a:avLst/>
          </a:prstGeom>
          <a:noFill/>
          <a:ln w="9525">
            <a:solidFill>
              <a:schemeClr val="bg2"/>
            </a:solidFill>
            <a:miter lim="800000"/>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4"/>
          <p:cNvSpPr>
            <a:spLocks noGrp="1"/>
          </p:cNvSpPr>
          <p:nvPr>
            <p:ph type="sldNum" sz="quarter" idx="12"/>
          </p:nvPr>
        </p:nvSpPr>
        <p:spPr>
          <a:noFill/>
        </p:spPr>
        <p:txBody>
          <a:bodyPr/>
          <a:lstStyle/>
          <a:p>
            <a:fld id="{63CD7E81-B88E-43E8-ABAF-66EBD3997537}" type="slidenum">
              <a:rPr lang="zh-TW" altLang="en-US" smtClean="0"/>
              <a:pPr/>
              <a:t>33</a:t>
            </a:fld>
            <a:endParaRPr lang="en-US" altLang="zh-TW" smtClean="0"/>
          </a:p>
        </p:txBody>
      </p:sp>
      <p:sp>
        <p:nvSpPr>
          <p:cNvPr id="44035" name="Rectangle 2"/>
          <p:cNvSpPr>
            <a:spLocks noGrp="1" noChangeArrowheads="1"/>
          </p:cNvSpPr>
          <p:nvPr>
            <p:ph type="title"/>
          </p:nvPr>
        </p:nvSpPr>
        <p:spPr>
          <a:xfrm>
            <a:off x="1056638" y="1686306"/>
            <a:ext cx="7291717" cy="2700193"/>
          </a:xfrm>
          <a:solidFill>
            <a:schemeClr val="tx1">
              <a:lumMod val="85000"/>
            </a:schemeClr>
          </a:solidFill>
        </p:spPr>
        <p:txBody>
          <a:bodyPr/>
          <a:lstStyle/>
          <a:p>
            <a:pPr eaLnBrk="1" hangingPunct="1">
              <a:spcBef>
                <a:spcPts val="2400"/>
              </a:spcBef>
              <a:spcAft>
                <a:spcPts val="1200"/>
              </a:spcAft>
              <a:defRPr/>
            </a:pPr>
            <a:r>
              <a:rPr lang="zh-TW" altLang="en-US" sz="2400" dirty="0" smtClean="0"/>
              <a:t>#</a:t>
            </a:r>
            <a:r>
              <a:rPr lang="en-US" altLang="zh-TW" sz="2400" dirty="0" smtClean="0"/>
              <a:t>define MAX_STACK_SIZE 100 </a:t>
            </a:r>
            <a:r>
              <a:rPr lang="zh-TW" altLang="en-US" sz="2400" dirty="0" smtClean="0"/>
              <a:t>   </a:t>
            </a:r>
            <a:r>
              <a:rPr lang="en-US" altLang="zh-TW" sz="2000" dirty="0" smtClean="0"/>
              <a:t>/*maximum stack size*/</a:t>
            </a:r>
            <a:r>
              <a:rPr lang="en-US" altLang="zh-TW" sz="2400" dirty="0" smtClean="0"/>
              <a:t/>
            </a:r>
            <a:br>
              <a:rPr lang="en-US" altLang="zh-TW" sz="2400" dirty="0" smtClean="0"/>
            </a:br>
            <a:r>
              <a:rPr lang="en-US" altLang="zh-TW" sz="2400" dirty="0" err="1" smtClean="0"/>
              <a:t>typedef</a:t>
            </a:r>
            <a:r>
              <a:rPr lang="en-US" altLang="zh-TW" sz="2400" dirty="0" smtClean="0"/>
              <a:t> </a:t>
            </a:r>
            <a:r>
              <a:rPr lang="en-US" altLang="zh-TW" sz="2400" dirty="0" err="1" smtClean="0"/>
              <a:t>struct</a:t>
            </a:r>
            <a:r>
              <a:rPr lang="en-US" altLang="zh-TW" sz="2400" dirty="0" smtClean="0"/>
              <a:t>{</a:t>
            </a:r>
            <a:br>
              <a:rPr lang="en-US" altLang="zh-TW" sz="2400" dirty="0" smtClean="0"/>
            </a:br>
            <a:r>
              <a:rPr lang="en-US" altLang="zh-TW" sz="2400" dirty="0" smtClean="0"/>
              <a:t>             short </a:t>
            </a:r>
            <a:r>
              <a:rPr lang="en-US" altLang="zh-TW" sz="2400" dirty="0" err="1" smtClean="0"/>
              <a:t>int</a:t>
            </a:r>
            <a:r>
              <a:rPr lang="en-US" altLang="zh-TW" sz="2400" dirty="0" smtClean="0"/>
              <a:t> row;</a:t>
            </a:r>
            <a:br>
              <a:rPr lang="en-US" altLang="zh-TW" sz="2400" dirty="0" smtClean="0"/>
            </a:br>
            <a:r>
              <a:rPr lang="en-US" altLang="zh-TW" sz="2400" dirty="0" smtClean="0"/>
              <a:t>             short </a:t>
            </a:r>
            <a:r>
              <a:rPr lang="en-US" altLang="zh-TW" sz="2400" dirty="0" err="1" smtClean="0"/>
              <a:t>int</a:t>
            </a:r>
            <a:r>
              <a:rPr lang="en-US" altLang="zh-TW" sz="2400" dirty="0" smtClean="0"/>
              <a:t> col;</a:t>
            </a:r>
            <a:br>
              <a:rPr lang="en-US" altLang="zh-TW" sz="2400" dirty="0" smtClean="0"/>
            </a:br>
            <a:r>
              <a:rPr lang="en-US" altLang="zh-TW" sz="2400" dirty="0" smtClean="0"/>
              <a:t>             short </a:t>
            </a:r>
            <a:r>
              <a:rPr lang="en-US" altLang="zh-TW" sz="2400" dirty="0" err="1" smtClean="0"/>
              <a:t>int</a:t>
            </a:r>
            <a:r>
              <a:rPr lang="en-US" altLang="zh-TW" sz="2400" dirty="0" smtClean="0"/>
              <a:t> </a:t>
            </a:r>
            <a:r>
              <a:rPr lang="en-US" altLang="zh-TW" sz="2400" dirty="0" err="1" smtClean="0"/>
              <a:t>dir</a:t>
            </a:r>
            <a:r>
              <a:rPr lang="en-US" altLang="zh-TW" sz="2400" dirty="0" smtClean="0"/>
              <a:t>;</a:t>
            </a:r>
            <a:br>
              <a:rPr lang="en-US" altLang="zh-TW" sz="2400" dirty="0" smtClean="0"/>
            </a:br>
            <a:r>
              <a:rPr lang="en-US" altLang="zh-TW" sz="2400" dirty="0" smtClean="0"/>
              <a:t>             } element;</a:t>
            </a:r>
            <a:br>
              <a:rPr lang="en-US" altLang="zh-TW" sz="2400" dirty="0" smtClean="0"/>
            </a:br>
            <a:r>
              <a:rPr lang="en-US" altLang="zh-TW" sz="2400" dirty="0" smtClean="0"/>
              <a:t>element stack[MAX_STACK_SIZE];</a:t>
            </a:r>
          </a:p>
        </p:txBody>
      </p:sp>
      <p:sp>
        <p:nvSpPr>
          <p:cNvPr id="34820" name="Text Box 3"/>
          <p:cNvSpPr txBox="1">
            <a:spLocks noChangeArrowheads="1"/>
          </p:cNvSpPr>
          <p:nvPr/>
        </p:nvSpPr>
        <p:spPr bwMode="auto">
          <a:xfrm>
            <a:off x="809625" y="612775"/>
            <a:ext cx="77787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Use Stack to Keep Pass History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4"/>
          <p:cNvSpPr>
            <a:spLocks noGrp="1"/>
          </p:cNvSpPr>
          <p:nvPr>
            <p:ph type="sldNum" sz="quarter" idx="12"/>
          </p:nvPr>
        </p:nvSpPr>
        <p:spPr>
          <a:noFill/>
        </p:spPr>
        <p:txBody>
          <a:bodyPr/>
          <a:lstStyle/>
          <a:p>
            <a:fld id="{CA7D1CCF-07DC-445F-8542-3FA9FEF514B9}" type="slidenum">
              <a:rPr lang="zh-TW" altLang="en-US" smtClean="0"/>
              <a:pPr/>
              <a:t>34</a:t>
            </a:fld>
            <a:endParaRPr lang="en-US" altLang="zh-TW" smtClean="0"/>
          </a:p>
        </p:txBody>
      </p:sp>
      <p:sp>
        <p:nvSpPr>
          <p:cNvPr id="35843" name="Rectangle 2"/>
          <p:cNvSpPr>
            <a:spLocks noGrp="1" noChangeArrowheads="1"/>
          </p:cNvSpPr>
          <p:nvPr>
            <p:ph type="title"/>
          </p:nvPr>
        </p:nvSpPr>
        <p:spPr>
          <a:xfrm>
            <a:off x="1047750" y="952500"/>
            <a:ext cx="7677150" cy="3313113"/>
          </a:xfrm>
        </p:spPr>
        <p:txBody>
          <a:bodyPr/>
          <a:lstStyle/>
          <a:p>
            <a:pPr eaLnBrk="1" hangingPunct="1"/>
            <a:r>
              <a:rPr lang="en-US" altLang="zh-TW" sz="1600" dirty="0" smtClean="0"/>
              <a:t>Initialize a stack to the maze’s entrance coordinates and direction to north;</a:t>
            </a:r>
            <a:br>
              <a:rPr lang="en-US" altLang="zh-TW" sz="1600" dirty="0" smtClean="0"/>
            </a:br>
            <a:r>
              <a:rPr lang="en-US" altLang="zh-TW" sz="1600" dirty="0" smtClean="0"/>
              <a:t>while (stack is not empty){</a:t>
            </a:r>
            <a:br>
              <a:rPr lang="en-US" altLang="zh-TW" sz="1600" dirty="0" smtClean="0"/>
            </a:br>
            <a:r>
              <a:rPr lang="en-US" altLang="zh-TW" sz="1600" dirty="0" smtClean="0"/>
              <a:t>/* move to position at top of stack */</a:t>
            </a:r>
            <a:br>
              <a:rPr lang="en-US" altLang="zh-TW" sz="1600" dirty="0" smtClean="0"/>
            </a:br>
            <a:r>
              <a:rPr lang="en-US" altLang="zh-TW" sz="1600" dirty="0" smtClean="0"/>
              <a:t>    &lt;row, col, </a:t>
            </a:r>
            <a:r>
              <a:rPr lang="en-US" altLang="zh-TW" sz="1600" dirty="0" err="1" smtClean="0"/>
              <a:t>dir</a:t>
            </a:r>
            <a:r>
              <a:rPr lang="en-US" altLang="zh-TW" sz="1600" dirty="0" smtClean="0"/>
              <a:t>&gt; = delete from top of stack; </a:t>
            </a:r>
            <a:br>
              <a:rPr lang="en-US" altLang="zh-TW" sz="1600" dirty="0" smtClean="0"/>
            </a:br>
            <a:r>
              <a:rPr lang="en-US" altLang="zh-TW" sz="1600" dirty="0" smtClean="0"/>
              <a:t>    while (there are more moves from current position) {</a:t>
            </a:r>
            <a:br>
              <a:rPr lang="en-US" altLang="zh-TW" sz="1600" dirty="0" smtClean="0"/>
            </a:br>
            <a:r>
              <a:rPr lang="en-US" altLang="zh-TW" sz="1600" dirty="0" smtClean="0"/>
              <a:t>          &lt;</a:t>
            </a:r>
            <a:r>
              <a:rPr lang="en-US" altLang="zh-TW" sz="1600" dirty="0" err="1" smtClean="0"/>
              <a:t>nextRow</a:t>
            </a:r>
            <a:r>
              <a:rPr lang="en-US" altLang="zh-TW" sz="1600" dirty="0" smtClean="0"/>
              <a:t>, </a:t>
            </a:r>
            <a:r>
              <a:rPr lang="en-US" altLang="zh-TW" sz="1600" dirty="0" err="1" smtClean="0"/>
              <a:t>nextCol</a:t>
            </a:r>
            <a:r>
              <a:rPr lang="en-US" altLang="zh-TW" sz="1600" dirty="0" smtClean="0"/>
              <a:t> &gt; = coordinates of next move;</a:t>
            </a:r>
            <a:br>
              <a:rPr lang="en-US" altLang="zh-TW" sz="1600" dirty="0" smtClean="0"/>
            </a:br>
            <a:r>
              <a:rPr lang="en-US" altLang="zh-TW" sz="1600" dirty="0" smtClean="0"/>
              <a:t>          </a:t>
            </a:r>
            <a:r>
              <a:rPr lang="en-US" altLang="zh-TW" sz="1600" dirty="0" err="1" smtClean="0"/>
              <a:t>dir</a:t>
            </a:r>
            <a:r>
              <a:rPr lang="en-US" altLang="zh-TW" sz="1600" dirty="0" smtClean="0"/>
              <a:t> = direction of move;</a:t>
            </a:r>
            <a:br>
              <a:rPr lang="en-US" altLang="zh-TW" sz="1600" dirty="0" smtClean="0"/>
            </a:br>
            <a:r>
              <a:rPr lang="en-US" altLang="zh-TW" sz="1600" dirty="0" smtClean="0"/>
              <a:t>          if ((</a:t>
            </a:r>
            <a:r>
              <a:rPr lang="en-US" altLang="zh-TW" sz="1600" dirty="0" err="1" smtClean="0"/>
              <a:t>nextRow</a:t>
            </a:r>
            <a:r>
              <a:rPr lang="en-US" altLang="zh-TW" sz="1600" dirty="0" smtClean="0"/>
              <a:t> == EXIT_ROW)&amp;&amp; (</a:t>
            </a:r>
            <a:r>
              <a:rPr lang="en-US" altLang="zh-TW" sz="1600" dirty="0" err="1" smtClean="0"/>
              <a:t>nextCol</a:t>
            </a:r>
            <a:r>
              <a:rPr lang="en-US" altLang="zh-TW" sz="1600" dirty="0" smtClean="0"/>
              <a:t> == EXIT_COL))   </a:t>
            </a:r>
            <a:br>
              <a:rPr lang="en-US" altLang="zh-TW" sz="1600" dirty="0" smtClean="0"/>
            </a:br>
            <a:r>
              <a:rPr lang="en-US" altLang="zh-TW" sz="1600" dirty="0" smtClean="0"/>
              <a:t>                   success;</a:t>
            </a:r>
            <a:br>
              <a:rPr lang="en-US" altLang="zh-TW" sz="1600" dirty="0" smtClean="0"/>
            </a:br>
            <a:r>
              <a:rPr lang="en-US" altLang="zh-TW" sz="1600" dirty="0" smtClean="0"/>
              <a:t>          if (maze[</a:t>
            </a:r>
            <a:r>
              <a:rPr lang="en-US" altLang="zh-TW" sz="1600" dirty="0" err="1" smtClean="0"/>
              <a:t>nextRow</a:t>
            </a:r>
            <a:r>
              <a:rPr lang="en-US" altLang="zh-TW" sz="1600" dirty="0" smtClean="0"/>
              <a:t>][</a:t>
            </a:r>
            <a:r>
              <a:rPr lang="en-US" altLang="zh-TW" sz="1600" dirty="0" err="1" smtClean="0"/>
              <a:t>nextCol</a:t>
            </a:r>
            <a:r>
              <a:rPr lang="en-US" altLang="zh-TW" sz="1600" dirty="0" smtClean="0"/>
              <a:t>] == 0 &amp;&amp;    </a:t>
            </a:r>
            <a:br>
              <a:rPr lang="en-US" altLang="zh-TW" sz="1600" dirty="0" smtClean="0"/>
            </a:br>
            <a:r>
              <a:rPr lang="en-US" altLang="zh-TW" sz="1600" dirty="0" smtClean="0"/>
              <a:t>               mark[</a:t>
            </a:r>
            <a:r>
              <a:rPr lang="en-US" altLang="zh-TW" sz="1600" dirty="0" err="1" smtClean="0"/>
              <a:t>nextRow</a:t>
            </a:r>
            <a:r>
              <a:rPr lang="en-US" altLang="zh-TW" sz="1600" dirty="0" smtClean="0"/>
              <a:t>][</a:t>
            </a:r>
            <a:r>
              <a:rPr lang="en-US" altLang="zh-TW" sz="1600" dirty="0" err="1" smtClean="0"/>
              <a:t>nextCol</a:t>
            </a:r>
            <a:r>
              <a:rPr lang="en-US" altLang="zh-TW" sz="1600" dirty="0" smtClean="0"/>
              <a:t>] == 0) {</a:t>
            </a:r>
            <a:br>
              <a:rPr lang="en-US" altLang="zh-TW" sz="1600" dirty="0" smtClean="0"/>
            </a:br>
            <a:endParaRPr lang="en-US" altLang="zh-TW" sz="1600" dirty="0" smtClean="0"/>
          </a:p>
        </p:txBody>
      </p:sp>
      <p:sp>
        <p:nvSpPr>
          <p:cNvPr id="35844" name="Text Box 4"/>
          <p:cNvSpPr txBox="1">
            <a:spLocks noChangeArrowheads="1"/>
          </p:cNvSpPr>
          <p:nvPr/>
        </p:nvSpPr>
        <p:spPr bwMode="auto">
          <a:xfrm>
            <a:off x="971550" y="247650"/>
            <a:ext cx="7567613" cy="701675"/>
          </a:xfrm>
          <a:prstGeom prst="rect">
            <a:avLst/>
          </a:prstGeom>
          <a:noFill/>
          <a:ln w="9525">
            <a:noFill/>
            <a:miter lim="800000"/>
            <a:headEnd/>
            <a:tailEnd/>
          </a:ln>
        </p:spPr>
        <p:txBody>
          <a:bodyPr>
            <a:spAutoFit/>
          </a:bodyPr>
          <a:lstStyle/>
          <a:p>
            <a:pPr algn="ctr" eaLnBrk="1" hangingPunct="1">
              <a:spcBef>
                <a:spcPct val="50000"/>
              </a:spcBef>
            </a:pPr>
            <a:r>
              <a:rPr kumimoji="1" lang="en-US" altLang="zh-TW" sz="4000" b="1" u="sng">
                <a:solidFill>
                  <a:schemeClr val="bg2"/>
                </a:solidFill>
              </a:rPr>
              <a:t>Initial maze algorithm </a:t>
            </a:r>
            <a:r>
              <a:rPr kumimoji="1" lang="en-US" altLang="zh-TW" sz="2000" b="1" u="sng">
                <a:solidFill>
                  <a:schemeClr val="bg2"/>
                </a:solidFill>
              </a:rPr>
              <a:t>(Prog. 3.11)</a:t>
            </a:r>
            <a:endParaRPr kumimoji="1" lang="en-US" altLang="zh-TW" sz="4000" b="1" u="sng">
              <a:solidFill>
                <a:schemeClr val="bg2"/>
              </a:solidFill>
            </a:endParaRPr>
          </a:p>
        </p:txBody>
      </p:sp>
      <p:sp>
        <p:nvSpPr>
          <p:cNvPr id="35845" name="Rectangle 6"/>
          <p:cNvSpPr>
            <a:spLocks noChangeArrowheads="1"/>
          </p:cNvSpPr>
          <p:nvPr/>
        </p:nvSpPr>
        <p:spPr bwMode="auto">
          <a:xfrm>
            <a:off x="1041325" y="3716338"/>
            <a:ext cx="6832015" cy="3046412"/>
          </a:xfrm>
          <a:prstGeom prst="rect">
            <a:avLst/>
          </a:prstGeom>
          <a:noFill/>
          <a:ln w="9525">
            <a:noFill/>
            <a:miter lim="800000"/>
            <a:headEnd/>
            <a:tailEnd/>
          </a:ln>
        </p:spPr>
        <p:txBody>
          <a:bodyPr anchor="b"/>
          <a:lstStyle/>
          <a:p>
            <a:pPr eaLnBrk="1" hangingPunct="1"/>
            <a:r>
              <a:rPr kumimoji="1" lang="zh-TW" altLang="zh-TW" sz="1600" dirty="0">
                <a:solidFill>
                  <a:schemeClr val="bg2"/>
                </a:solidFill>
              </a:rPr>
              <a:t>     </a:t>
            </a:r>
            <a:r>
              <a:rPr kumimoji="1" lang="en-US" altLang="zh-TW" sz="1600" dirty="0">
                <a:solidFill>
                  <a:schemeClr val="bg2"/>
                </a:solidFill>
              </a:rPr>
              <a:t>    </a:t>
            </a:r>
            <a:r>
              <a:rPr kumimoji="1" lang="en-US" altLang="zh-TW" sz="1600" dirty="0" smtClean="0">
                <a:solidFill>
                  <a:schemeClr val="bg2"/>
                </a:solidFill>
              </a:rPr>
              <a:t>      </a:t>
            </a:r>
            <a:r>
              <a:rPr kumimoji="1" lang="zh-TW" altLang="zh-TW" sz="1600" dirty="0" smtClean="0">
                <a:solidFill>
                  <a:schemeClr val="bg2"/>
                </a:solidFill>
              </a:rPr>
              <a:t>/</a:t>
            </a:r>
            <a:r>
              <a:rPr kumimoji="1" lang="zh-TW" altLang="zh-TW" sz="1600" dirty="0">
                <a:solidFill>
                  <a:schemeClr val="bg2"/>
                </a:solidFill>
              </a:rPr>
              <a:t>* </a:t>
            </a:r>
            <a:r>
              <a:rPr kumimoji="1" lang="en-US" altLang="zh-TW" sz="1600" dirty="0">
                <a:solidFill>
                  <a:schemeClr val="bg2"/>
                </a:solidFill>
              </a:rPr>
              <a:t>legal move and haven’t been there */</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mark[</a:t>
            </a:r>
            <a:r>
              <a:rPr kumimoji="1" lang="en-US" altLang="zh-TW" sz="1600" dirty="0" err="1" smtClean="0">
                <a:solidFill>
                  <a:schemeClr val="bg2"/>
                </a:solidFill>
              </a:rPr>
              <a:t>nextRow</a:t>
            </a:r>
            <a:r>
              <a:rPr kumimoji="1" lang="en-US" altLang="zh-TW" sz="1600" dirty="0">
                <a:solidFill>
                  <a:schemeClr val="bg2"/>
                </a:solidFill>
              </a:rPr>
              <a:t>][</a:t>
            </a:r>
            <a:r>
              <a:rPr kumimoji="1" lang="en-US" altLang="zh-TW" sz="1600" dirty="0" err="1">
                <a:solidFill>
                  <a:schemeClr val="bg2"/>
                </a:solidFill>
              </a:rPr>
              <a:t>nextCol</a:t>
            </a:r>
            <a:r>
              <a:rPr kumimoji="1" lang="en-US" altLang="zh-TW" sz="1600" dirty="0">
                <a:solidFill>
                  <a:schemeClr val="bg2"/>
                </a:solidFill>
              </a:rPr>
              <a:t>] = 1;</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 </a:t>
            </a:r>
            <a:r>
              <a:rPr kumimoji="1" lang="en-US" altLang="zh-TW" sz="1600" dirty="0">
                <a:solidFill>
                  <a:schemeClr val="bg2"/>
                </a:solidFill>
              </a:rPr>
              <a:t>save current position and direction */</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add </a:t>
            </a:r>
            <a:r>
              <a:rPr kumimoji="1" lang="en-US" altLang="zh-TW" sz="1600" dirty="0">
                <a:solidFill>
                  <a:schemeClr val="bg2"/>
                </a:solidFill>
              </a:rPr>
              <a:t>&lt;row, col, </a:t>
            </a:r>
            <a:r>
              <a:rPr kumimoji="1" lang="en-US" altLang="zh-TW" sz="1600" dirty="0" err="1">
                <a:solidFill>
                  <a:schemeClr val="bg2"/>
                </a:solidFill>
              </a:rPr>
              <a:t>dir</a:t>
            </a:r>
            <a:r>
              <a:rPr kumimoji="1" lang="en-US" altLang="zh-TW" sz="1600" dirty="0">
                <a:solidFill>
                  <a:schemeClr val="bg2"/>
                </a:solidFill>
              </a:rPr>
              <a:t>&gt; to the top of the stack;</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row </a:t>
            </a:r>
            <a:r>
              <a:rPr kumimoji="1" lang="en-US" altLang="zh-TW" sz="1600" dirty="0">
                <a:solidFill>
                  <a:schemeClr val="bg2"/>
                </a:solidFill>
              </a:rPr>
              <a:t>= </a:t>
            </a:r>
            <a:r>
              <a:rPr kumimoji="1" lang="en-US" altLang="zh-TW" sz="1600" dirty="0" err="1">
                <a:solidFill>
                  <a:schemeClr val="bg2"/>
                </a:solidFill>
              </a:rPr>
              <a:t>nextRow</a:t>
            </a:r>
            <a:r>
              <a:rPr kumimoji="1" lang="en-US" altLang="zh-TW" sz="1600" dirty="0">
                <a:solidFill>
                  <a:schemeClr val="bg2"/>
                </a:solidFill>
              </a:rPr>
              <a:t>;</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col  </a:t>
            </a:r>
            <a:r>
              <a:rPr kumimoji="1" lang="en-US" altLang="zh-TW" sz="1600" dirty="0">
                <a:solidFill>
                  <a:schemeClr val="bg2"/>
                </a:solidFill>
              </a:rPr>
              <a:t>= </a:t>
            </a:r>
            <a:r>
              <a:rPr kumimoji="1" lang="en-US" altLang="zh-TW" sz="1600" dirty="0" err="1">
                <a:solidFill>
                  <a:schemeClr val="bg2"/>
                </a:solidFill>
              </a:rPr>
              <a:t>nextCol</a:t>
            </a:r>
            <a:r>
              <a:rPr kumimoji="1" lang="en-US" altLang="zh-TW" sz="1600" dirty="0">
                <a:solidFill>
                  <a:schemeClr val="bg2"/>
                </a:solidFill>
              </a:rPr>
              <a:t>;</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a:t>
            </a:r>
            <a:r>
              <a:rPr kumimoji="1" lang="en-US" altLang="zh-TW" sz="1600" dirty="0" err="1" smtClean="0">
                <a:solidFill>
                  <a:schemeClr val="bg2"/>
                </a:solidFill>
              </a:rPr>
              <a:t>dir</a:t>
            </a:r>
            <a:r>
              <a:rPr kumimoji="1" lang="en-US" altLang="zh-TW" sz="1600" dirty="0" smtClean="0">
                <a:solidFill>
                  <a:schemeClr val="bg2"/>
                </a:solidFill>
              </a:rPr>
              <a:t>  </a:t>
            </a:r>
            <a:r>
              <a:rPr kumimoji="1" lang="en-US" altLang="zh-TW" sz="1600" dirty="0">
                <a:solidFill>
                  <a:schemeClr val="bg2"/>
                </a:solidFill>
              </a:rPr>
              <a:t>= north;</a:t>
            </a:r>
            <a:br>
              <a:rPr kumimoji="1" lang="en-US" altLang="zh-TW" sz="1600" dirty="0">
                <a:solidFill>
                  <a:schemeClr val="bg2"/>
                </a:solidFill>
              </a:rPr>
            </a:br>
            <a:r>
              <a:rPr kumimoji="1" lang="en-US" altLang="zh-TW" sz="1600" dirty="0">
                <a:solidFill>
                  <a:schemeClr val="bg2"/>
                </a:solidFill>
              </a:rPr>
              <a:t>    </a:t>
            </a:r>
            <a:r>
              <a:rPr kumimoji="1" lang="en-US" altLang="zh-TW" sz="1600" dirty="0" smtClean="0">
                <a:solidFill>
                  <a:schemeClr val="bg2"/>
                </a:solidFill>
              </a:rPr>
              <a:t>      }</a:t>
            </a:r>
            <a:r>
              <a:rPr kumimoji="1" lang="en-US" altLang="zh-TW" sz="1600" dirty="0">
                <a:solidFill>
                  <a:schemeClr val="bg2"/>
                </a:solidFill>
              </a:rPr>
              <a:t/>
            </a:r>
            <a:br>
              <a:rPr kumimoji="1" lang="en-US" altLang="zh-TW" sz="1600" dirty="0">
                <a:solidFill>
                  <a:schemeClr val="bg2"/>
                </a:solidFill>
              </a:rPr>
            </a:br>
            <a:r>
              <a:rPr kumimoji="1" lang="en-US" altLang="zh-TW" sz="1600" dirty="0" smtClean="0">
                <a:solidFill>
                  <a:schemeClr val="bg2"/>
                </a:solidFill>
              </a:rPr>
              <a:t>    }</a:t>
            </a:r>
            <a:br>
              <a:rPr kumimoji="1" lang="en-US" altLang="zh-TW" sz="1600" dirty="0" smtClean="0">
                <a:solidFill>
                  <a:schemeClr val="bg2"/>
                </a:solidFill>
              </a:rPr>
            </a:br>
            <a:r>
              <a:rPr kumimoji="1" lang="en-US" altLang="zh-TW" sz="1600" dirty="0" smtClean="0">
                <a:solidFill>
                  <a:schemeClr val="bg2"/>
                </a:solidFill>
              </a:rPr>
              <a:t>} </a:t>
            </a:r>
            <a:r>
              <a:rPr kumimoji="1" lang="en-US" altLang="zh-TW" sz="1600" dirty="0">
                <a:solidFill>
                  <a:schemeClr val="bg2"/>
                </a:solidFill>
              </a:rPr>
              <a:t/>
            </a:r>
            <a:br>
              <a:rPr kumimoji="1" lang="en-US" altLang="zh-TW" sz="1600" dirty="0">
                <a:solidFill>
                  <a:schemeClr val="bg2"/>
                </a:solidFill>
              </a:rPr>
            </a:br>
            <a:r>
              <a:rPr kumimoji="1" lang="en-US" altLang="zh-TW" sz="1600" dirty="0" err="1">
                <a:solidFill>
                  <a:schemeClr val="bg2"/>
                </a:solidFill>
              </a:rPr>
              <a:t>printf</a:t>
            </a:r>
            <a:r>
              <a:rPr kumimoji="1" lang="en-US" altLang="zh-TW" sz="1600" dirty="0">
                <a:solidFill>
                  <a:schemeClr val="bg2"/>
                </a:solidFill>
              </a:rPr>
              <a:t>(“No path found\n”);</a:t>
            </a:r>
            <a:endParaRPr kumimoji="1" lang="zh-TW" altLang="en-US" sz="1600" dirty="0">
              <a:solidFill>
                <a:schemeClr val="bg2"/>
              </a:solidFill>
            </a:endParaRPr>
          </a:p>
        </p:txBody>
      </p:sp>
      <p:sp>
        <p:nvSpPr>
          <p:cNvPr id="35846" name="矩形 9"/>
          <p:cNvSpPr>
            <a:spLocks noChangeArrowheads="1"/>
          </p:cNvSpPr>
          <p:nvPr/>
        </p:nvSpPr>
        <p:spPr bwMode="auto">
          <a:xfrm>
            <a:off x="990600" y="1555668"/>
            <a:ext cx="7239000" cy="4928259"/>
          </a:xfrm>
          <a:prstGeom prst="rect">
            <a:avLst/>
          </a:prstGeom>
          <a:noFill/>
          <a:ln w="9525" algn="ctr">
            <a:solidFill>
              <a:schemeClr val="bg2"/>
            </a:solidFill>
            <a:miter lim="800000"/>
            <a:headEnd/>
            <a:tailEnd/>
          </a:ln>
        </p:spPr>
        <p:txBody>
          <a:bodyPr wrap="none"/>
          <a:lstStyle/>
          <a:p>
            <a:endParaRPr lang="zh-TW" altLang="en-US"/>
          </a:p>
        </p:txBody>
      </p:sp>
      <p:sp>
        <p:nvSpPr>
          <p:cNvPr id="35847" name="矩形 10"/>
          <p:cNvSpPr>
            <a:spLocks noChangeArrowheads="1"/>
          </p:cNvSpPr>
          <p:nvPr/>
        </p:nvSpPr>
        <p:spPr bwMode="auto">
          <a:xfrm>
            <a:off x="1233300" y="2291938"/>
            <a:ext cx="6819900" cy="3937412"/>
          </a:xfrm>
          <a:prstGeom prst="rect">
            <a:avLst/>
          </a:prstGeom>
          <a:noFill/>
          <a:ln w="9525" algn="ctr">
            <a:solidFill>
              <a:srgbClr val="24A83A"/>
            </a:solidFill>
            <a:miter lim="800000"/>
            <a:headEnd/>
            <a:tailEnd/>
          </a:ln>
        </p:spPr>
        <p:txBody>
          <a:bodyPr wrap="none"/>
          <a:lstStyle/>
          <a:p>
            <a:endParaRPr lang="zh-TW" altLang="en-US"/>
          </a:p>
        </p:txBody>
      </p:sp>
      <p:sp>
        <p:nvSpPr>
          <p:cNvPr id="35848" name="矩形 11"/>
          <p:cNvSpPr>
            <a:spLocks noChangeArrowheads="1"/>
          </p:cNvSpPr>
          <p:nvPr/>
        </p:nvSpPr>
        <p:spPr bwMode="auto">
          <a:xfrm>
            <a:off x="1579422" y="3491345"/>
            <a:ext cx="5723908" cy="2553195"/>
          </a:xfrm>
          <a:prstGeom prst="rect">
            <a:avLst/>
          </a:prstGeom>
          <a:noFill/>
          <a:ln w="9525" algn="ctr">
            <a:solidFill>
              <a:srgbClr val="FF0000"/>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2"/>
          <p:cNvSpPr>
            <a:spLocks noGrp="1"/>
          </p:cNvSpPr>
          <p:nvPr>
            <p:ph type="sldNum" sz="quarter" idx="12"/>
          </p:nvPr>
        </p:nvSpPr>
        <p:spPr>
          <a:noFill/>
        </p:spPr>
        <p:txBody>
          <a:bodyPr/>
          <a:lstStyle/>
          <a:p>
            <a:fld id="{06FAB431-C14B-49D8-945A-8AF42D7BC4D9}" type="slidenum">
              <a:rPr lang="zh-TW" altLang="en-US" smtClean="0"/>
              <a:pPr/>
              <a:t>35</a:t>
            </a:fld>
            <a:endParaRPr lang="en-US" altLang="zh-TW" smtClean="0"/>
          </a:p>
        </p:txBody>
      </p:sp>
      <p:sp>
        <p:nvSpPr>
          <p:cNvPr id="36867" name="文字方塊 4"/>
          <p:cNvSpPr txBox="1">
            <a:spLocks noChangeArrowheads="1"/>
          </p:cNvSpPr>
          <p:nvPr/>
        </p:nvSpPr>
        <p:spPr bwMode="auto">
          <a:xfrm>
            <a:off x="514350" y="57150"/>
            <a:ext cx="8191500" cy="3786188"/>
          </a:xfrm>
          <a:prstGeom prst="rect">
            <a:avLst/>
          </a:prstGeom>
          <a:noFill/>
          <a:ln w="9525">
            <a:noFill/>
            <a:miter lim="800000"/>
            <a:headEnd/>
            <a:tailEnd/>
          </a:ln>
        </p:spPr>
        <p:txBody>
          <a:bodyPr>
            <a:spAutoFit/>
          </a:bodyPr>
          <a:lstStyle/>
          <a:p>
            <a:pPr>
              <a:lnSpc>
                <a:spcPts val="2400"/>
              </a:lnSpc>
            </a:pPr>
            <a:r>
              <a:rPr lang="en-US" altLang="zh-TW" sz="2400" dirty="0">
                <a:solidFill>
                  <a:srgbClr val="197328"/>
                </a:solidFill>
              </a:rPr>
              <a:t>void path(void</a:t>
            </a:r>
            <a:r>
              <a:rPr lang="en-US" altLang="zh-TW" sz="2400" dirty="0" smtClean="0">
                <a:solidFill>
                  <a:srgbClr val="197328"/>
                </a:solidFill>
              </a:rPr>
              <a:t>)</a:t>
            </a:r>
            <a:r>
              <a:rPr lang="en-US" altLang="zh-TW" sz="2400" dirty="0" smtClean="0">
                <a:solidFill>
                  <a:schemeClr val="bg2"/>
                </a:solidFill>
              </a:rPr>
              <a:t>{</a:t>
            </a:r>
            <a:endParaRPr lang="zh-TW" altLang="zh-TW" sz="2400" dirty="0">
              <a:solidFill>
                <a:schemeClr val="bg2"/>
              </a:solidFill>
            </a:endParaRPr>
          </a:p>
          <a:p>
            <a:pPr>
              <a:lnSpc>
                <a:spcPts val="2400"/>
              </a:lnSpc>
            </a:pPr>
            <a:r>
              <a:rPr lang="en-US" altLang="zh-TW" sz="1800" dirty="0" smtClean="0">
                <a:solidFill>
                  <a:schemeClr val="bg2"/>
                </a:solidFill>
              </a:rPr>
              <a:t>/*  </a:t>
            </a:r>
            <a:r>
              <a:rPr lang="en-US" altLang="zh-TW" sz="1800" dirty="0">
                <a:solidFill>
                  <a:schemeClr val="bg2"/>
                </a:solidFill>
              </a:rPr>
              <a:t>output a path through the maze if such a path exists  */</a:t>
            </a:r>
            <a:endParaRPr lang="zh-TW" altLang="zh-TW" sz="1800" dirty="0">
              <a:solidFill>
                <a:schemeClr val="bg2"/>
              </a:solidFill>
            </a:endParaRPr>
          </a:p>
          <a:p>
            <a:pPr>
              <a:lnSpc>
                <a:spcPts val="2400"/>
              </a:lnSpc>
            </a:pPr>
            <a:r>
              <a:rPr lang="en-US" altLang="zh-TW" sz="2000" dirty="0">
                <a:solidFill>
                  <a:schemeClr val="bg2"/>
                </a:solidFill>
              </a:rPr>
              <a:t>      </a:t>
            </a:r>
            <a:r>
              <a:rPr lang="en-US" altLang="zh-TW" sz="2000" dirty="0" err="1">
                <a:solidFill>
                  <a:schemeClr val="bg2"/>
                </a:solidFill>
              </a:rPr>
              <a:t>int</a:t>
            </a:r>
            <a:r>
              <a:rPr lang="en-US" altLang="zh-TW" sz="2000" dirty="0">
                <a:solidFill>
                  <a:schemeClr val="bg2"/>
                </a:solidFill>
              </a:rPr>
              <a:t> </a:t>
            </a:r>
            <a:r>
              <a:rPr lang="en-US" altLang="zh-TW" sz="2000" dirty="0" err="1">
                <a:solidFill>
                  <a:schemeClr val="bg2"/>
                </a:solidFill>
              </a:rPr>
              <a:t>i</a:t>
            </a:r>
            <a:r>
              <a:rPr lang="en-US" altLang="zh-TW" sz="2000" dirty="0">
                <a:solidFill>
                  <a:schemeClr val="bg2"/>
                </a:solidFill>
              </a:rPr>
              <a:t>, row, col, </a:t>
            </a:r>
            <a:r>
              <a:rPr lang="en-US" altLang="zh-TW" sz="2000" dirty="0" err="1">
                <a:solidFill>
                  <a:schemeClr val="bg2"/>
                </a:solidFill>
              </a:rPr>
              <a:t>nextRow</a:t>
            </a:r>
            <a:r>
              <a:rPr lang="en-US" altLang="zh-TW" sz="2000" dirty="0">
                <a:solidFill>
                  <a:schemeClr val="bg2"/>
                </a:solidFill>
              </a:rPr>
              <a:t>, </a:t>
            </a:r>
            <a:r>
              <a:rPr lang="en-US" altLang="zh-TW" sz="2000" dirty="0" err="1">
                <a:solidFill>
                  <a:schemeClr val="bg2"/>
                </a:solidFill>
              </a:rPr>
              <a:t>nextCol</a:t>
            </a:r>
            <a:r>
              <a:rPr lang="en-US" altLang="zh-TW" sz="2000" dirty="0">
                <a:solidFill>
                  <a:schemeClr val="bg2"/>
                </a:solidFill>
              </a:rPr>
              <a:t>, </a:t>
            </a:r>
            <a:r>
              <a:rPr lang="en-US" altLang="zh-TW" sz="2000" dirty="0" err="1">
                <a:solidFill>
                  <a:schemeClr val="bg2"/>
                </a:solidFill>
              </a:rPr>
              <a:t>dir</a:t>
            </a:r>
            <a:r>
              <a:rPr lang="en-US" altLang="zh-TW" sz="2000" dirty="0">
                <a:solidFill>
                  <a:schemeClr val="bg2"/>
                </a:solidFill>
              </a:rPr>
              <a:t>, found = FALSE;   </a:t>
            </a:r>
          </a:p>
          <a:p>
            <a:pPr>
              <a:lnSpc>
                <a:spcPts val="2400"/>
              </a:lnSpc>
            </a:pPr>
            <a:r>
              <a:rPr lang="en-US" altLang="zh-TW" sz="2000" dirty="0">
                <a:solidFill>
                  <a:schemeClr val="bg2"/>
                </a:solidFill>
              </a:rPr>
              <a:t>      element position;</a:t>
            </a:r>
            <a:endParaRPr lang="zh-TW" altLang="zh-TW" sz="2000" dirty="0">
              <a:solidFill>
                <a:schemeClr val="bg2"/>
              </a:solidFill>
            </a:endParaRPr>
          </a:p>
          <a:p>
            <a:pPr>
              <a:lnSpc>
                <a:spcPts val="2400"/>
              </a:lnSpc>
            </a:pPr>
            <a:r>
              <a:rPr lang="en-US" altLang="zh-TW" sz="2000" dirty="0">
                <a:solidFill>
                  <a:schemeClr val="bg2"/>
                </a:solidFill>
              </a:rPr>
              <a:t>      mark[1][1] = 1;  top = 0;</a:t>
            </a:r>
            <a:endParaRPr lang="zh-TW" altLang="zh-TW" sz="2000" dirty="0">
              <a:solidFill>
                <a:schemeClr val="bg2"/>
              </a:solidFill>
            </a:endParaRPr>
          </a:p>
          <a:p>
            <a:pPr>
              <a:lnSpc>
                <a:spcPts val="2400"/>
              </a:lnSpc>
            </a:pPr>
            <a:r>
              <a:rPr lang="en-US" altLang="zh-TW" sz="2000" dirty="0">
                <a:solidFill>
                  <a:schemeClr val="bg2"/>
                </a:solidFill>
              </a:rPr>
              <a:t>      stack[0].row = 1; stack[0].col = 1; stack[0].</a:t>
            </a:r>
            <a:r>
              <a:rPr lang="en-US" altLang="zh-TW" sz="2000" dirty="0" err="1">
                <a:solidFill>
                  <a:schemeClr val="bg2"/>
                </a:solidFill>
              </a:rPr>
              <a:t>dir</a:t>
            </a:r>
            <a:r>
              <a:rPr lang="en-US" altLang="zh-TW" sz="2000" dirty="0">
                <a:solidFill>
                  <a:schemeClr val="bg2"/>
                </a:solidFill>
              </a:rPr>
              <a:t> = 1;</a:t>
            </a:r>
            <a:endParaRPr lang="zh-TW" altLang="zh-TW" sz="2000" dirty="0">
              <a:solidFill>
                <a:schemeClr val="bg2"/>
              </a:solidFill>
            </a:endParaRPr>
          </a:p>
          <a:p>
            <a:pPr>
              <a:lnSpc>
                <a:spcPts val="2400"/>
              </a:lnSpc>
            </a:pPr>
            <a:r>
              <a:rPr lang="en-US" altLang="zh-TW" sz="2000" dirty="0">
                <a:solidFill>
                  <a:schemeClr val="bg2"/>
                </a:solidFill>
              </a:rPr>
              <a:t>      while(top &gt; -1 &amp;&amp; !found) {</a:t>
            </a:r>
            <a:endParaRPr lang="zh-TW" altLang="zh-TW" sz="2000" dirty="0">
              <a:solidFill>
                <a:schemeClr val="bg2"/>
              </a:solidFill>
            </a:endParaRPr>
          </a:p>
          <a:p>
            <a:pPr>
              <a:lnSpc>
                <a:spcPts val="2400"/>
              </a:lnSpc>
            </a:pPr>
            <a:r>
              <a:rPr lang="en-US" altLang="zh-TW" sz="2000" dirty="0">
                <a:solidFill>
                  <a:schemeClr val="bg2"/>
                </a:solidFill>
              </a:rPr>
              <a:t>           position = pop();</a:t>
            </a:r>
            <a:endParaRPr lang="zh-TW" altLang="zh-TW" sz="2000" dirty="0">
              <a:solidFill>
                <a:schemeClr val="bg2"/>
              </a:solidFill>
            </a:endParaRPr>
          </a:p>
          <a:p>
            <a:pPr>
              <a:lnSpc>
                <a:spcPts val="2400"/>
              </a:lnSpc>
            </a:pPr>
            <a:r>
              <a:rPr lang="en-US" altLang="zh-TW" sz="2000" dirty="0">
                <a:solidFill>
                  <a:schemeClr val="bg2"/>
                </a:solidFill>
              </a:rPr>
              <a:t>           row = </a:t>
            </a:r>
            <a:r>
              <a:rPr lang="en-US" altLang="zh-TW" sz="2000" dirty="0" err="1">
                <a:solidFill>
                  <a:schemeClr val="bg2"/>
                </a:solidFill>
              </a:rPr>
              <a:t>position.row</a:t>
            </a:r>
            <a:r>
              <a:rPr lang="en-US" altLang="zh-TW" sz="2000" dirty="0">
                <a:solidFill>
                  <a:schemeClr val="bg2"/>
                </a:solidFill>
              </a:rPr>
              <a:t>;  col = </a:t>
            </a:r>
            <a:r>
              <a:rPr lang="en-US" altLang="zh-TW" sz="2000" dirty="0" err="1">
                <a:solidFill>
                  <a:schemeClr val="bg2"/>
                </a:solidFill>
              </a:rPr>
              <a:t>position.col</a:t>
            </a:r>
            <a:r>
              <a:rPr lang="en-US" altLang="zh-TW" sz="2000" dirty="0">
                <a:solidFill>
                  <a:schemeClr val="bg2"/>
                </a:solidFill>
              </a:rPr>
              <a:t>;</a:t>
            </a:r>
            <a:endParaRPr lang="zh-TW" altLang="zh-TW" sz="2000" dirty="0">
              <a:solidFill>
                <a:schemeClr val="bg2"/>
              </a:solidFill>
            </a:endParaRPr>
          </a:p>
          <a:p>
            <a:pPr>
              <a:lnSpc>
                <a:spcPts val="2400"/>
              </a:lnSpc>
            </a:pPr>
            <a:r>
              <a:rPr lang="en-US" altLang="zh-TW" sz="2000" dirty="0">
                <a:solidFill>
                  <a:schemeClr val="bg2"/>
                </a:solidFill>
              </a:rPr>
              <a:t>           </a:t>
            </a:r>
            <a:r>
              <a:rPr lang="en-US" altLang="zh-TW" sz="2000" dirty="0" err="1">
                <a:solidFill>
                  <a:schemeClr val="bg2"/>
                </a:solidFill>
              </a:rPr>
              <a:t>dir</a:t>
            </a:r>
            <a:r>
              <a:rPr lang="en-US" altLang="zh-TW" sz="2000" dirty="0">
                <a:solidFill>
                  <a:schemeClr val="bg2"/>
                </a:solidFill>
              </a:rPr>
              <a:t> = </a:t>
            </a:r>
            <a:r>
              <a:rPr lang="en-US" altLang="zh-TW" sz="2000" dirty="0" err="1">
                <a:solidFill>
                  <a:schemeClr val="bg2"/>
                </a:solidFill>
              </a:rPr>
              <a:t>position.dir</a:t>
            </a:r>
            <a:r>
              <a:rPr lang="en-US" altLang="zh-TW" sz="2000" dirty="0">
                <a:solidFill>
                  <a:schemeClr val="bg2"/>
                </a:solidFill>
              </a:rPr>
              <a:t>;</a:t>
            </a:r>
            <a:endParaRPr lang="zh-TW" altLang="zh-TW" sz="2000" dirty="0">
              <a:solidFill>
                <a:schemeClr val="bg2"/>
              </a:solidFill>
            </a:endParaRPr>
          </a:p>
          <a:p>
            <a:pPr>
              <a:lnSpc>
                <a:spcPts val="2200"/>
              </a:lnSpc>
            </a:pPr>
            <a:r>
              <a:rPr lang="en-US" altLang="zh-TW" sz="2800" b="1" dirty="0">
                <a:solidFill>
                  <a:srgbClr val="FF0000"/>
                </a:solidFill>
              </a:rPr>
              <a:t>        </a:t>
            </a:r>
            <a:r>
              <a:rPr lang="en-US" altLang="zh-TW" sz="2400" b="1" i="1" u="sng" dirty="0" err="1">
                <a:solidFill>
                  <a:srgbClr val="197328"/>
                </a:solidFill>
              </a:rPr>
              <a:t>moreMoves</a:t>
            </a:r>
            <a:r>
              <a:rPr lang="en-US" altLang="zh-TW" sz="2000" dirty="0">
                <a:solidFill>
                  <a:schemeClr val="bg2"/>
                </a:solidFill>
              </a:rPr>
              <a:t/>
            </a:r>
            <a:br>
              <a:rPr lang="en-US" altLang="zh-TW" sz="2000" dirty="0">
                <a:solidFill>
                  <a:schemeClr val="bg2"/>
                </a:solidFill>
              </a:rPr>
            </a:br>
            <a:r>
              <a:rPr lang="en-US" altLang="zh-TW" sz="2000" dirty="0">
                <a:solidFill>
                  <a:schemeClr val="bg2"/>
                </a:solidFill>
              </a:rPr>
              <a:t>      }</a:t>
            </a:r>
            <a:endParaRPr lang="zh-TW" altLang="en-US" sz="2000" dirty="0">
              <a:solidFill>
                <a:schemeClr val="bg2"/>
              </a:solidFill>
            </a:endParaRPr>
          </a:p>
        </p:txBody>
      </p:sp>
      <p:sp>
        <p:nvSpPr>
          <p:cNvPr id="36868" name="矩形 7"/>
          <p:cNvSpPr>
            <a:spLocks noChangeArrowheads="1"/>
          </p:cNvSpPr>
          <p:nvPr/>
        </p:nvSpPr>
        <p:spPr bwMode="auto">
          <a:xfrm>
            <a:off x="800100" y="1943100"/>
            <a:ext cx="7219950" cy="1809750"/>
          </a:xfrm>
          <a:prstGeom prst="rect">
            <a:avLst/>
          </a:prstGeom>
          <a:solidFill>
            <a:srgbClr val="969696">
              <a:alpha val="23137"/>
            </a:srgbClr>
          </a:solidFill>
          <a:ln w="9525" algn="ctr">
            <a:solidFill>
              <a:srgbClr val="FF0000"/>
            </a:solidFill>
            <a:miter lim="800000"/>
            <a:headEnd/>
            <a:tailEnd/>
          </a:ln>
        </p:spPr>
        <p:txBody>
          <a:bodyPr wrap="none"/>
          <a:lstStyle/>
          <a:p>
            <a:endParaRPr lang="zh-TW" altLang="en-US"/>
          </a:p>
        </p:txBody>
      </p:sp>
      <p:sp>
        <p:nvSpPr>
          <p:cNvPr id="9" name="標題 1"/>
          <p:cNvSpPr>
            <a:spLocks noGrp="1"/>
          </p:cNvSpPr>
          <p:nvPr>
            <p:ph type="title"/>
          </p:nvPr>
        </p:nvSpPr>
        <p:spPr>
          <a:xfrm>
            <a:off x="4495800" y="0"/>
            <a:ext cx="4648200" cy="438150"/>
          </a:xfrm>
        </p:spPr>
        <p:txBody>
          <a:bodyPr/>
          <a:lstStyle/>
          <a:p>
            <a:pPr>
              <a:defRPr/>
            </a:pPr>
            <a:r>
              <a:rPr lang="en-US" altLang="zh-TW" sz="2400" b="1" u="sng" dirty="0" smtClean="0">
                <a:latin typeface="+mn-lt"/>
              </a:rPr>
              <a:t>Maze Search Function</a:t>
            </a:r>
            <a:r>
              <a:rPr lang="en-US" altLang="zh-TW" sz="2800" b="1" u="sng" dirty="0" smtClean="0">
                <a:latin typeface="+mn-lt"/>
              </a:rPr>
              <a:t> (</a:t>
            </a:r>
            <a:r>
              <a:rPr lang="en-US" altLang="zh-TW" sz="2000" b="1" u="sng" dirty="0" err="1" smtClean="0">
                <a:latin typeface="+mn-lt"/>
              </a:rPr>
              <a:t>Prog</a:t>
            </a:r>
            <a:r>
              <a:rPr lang="en-US" altLang="zh-TW" sz="2000" b="1" u="sng" dirty="0" smtClean="0">
                <a:latin typeface="+mn-lt"/>
              </a:rPr>
              <a:t>. 3.12)</a:t>
            </a:r>
            <a:endParaRPr lang="zh-TW" altLang="en-US" sz="2000" b="1" u="sng" dirty="0">
              <a:latin typeface="+mn-lt"/>
            </a:endParaRPr>
          </a:p>
        </p:txBody>
      </p:sp>
      <p:sp>
        <p:nvSpPr>
          <p:cNvPr id="36870" name="文字方塊 9"/>
          <p:cNvSpPr txBox="1">
            <a:spLocks noChangeArrowheads="1"/>
          </p:cNvSpPr>
          <p:nvPr/>
        </p:nvSpPr>
        <p:spPr bwMode="auto">
          <a:xfrm>
            <a:off x="623950" y="3695700"/>
            <a:ext cx="5676900" cy="3170238"/>
          </a:xfrm>
          <a:prstGeom prst="rect">
            <a:avLst/>
          </a:prstGeom>
          <a:noFill/>
          <a:ln w="9525">
            <a:noFill/>
            <a:miter lim="800000"/>
            <a:headEnd/>
            <a:tailEnd/>
          </a:ln>
        </p:spPr>
        <p:txBody>
          <a:bodyPr>
            <a:spAutoFit/>
          </a:bodyPr>
          <a:lstStyle/>
          <a:p>
            <a:r>
              <a:rPr lang="en-US" altLang="zh-TW" sz="2000" dirty="0">
                <a:solidFill>
                  <a:schemeClr val="bg2"/>
                </a:solidFill>
              </a:rPr>
              <a:t>    if (found) {</a:t>
            </a:r>
            <a:endParaRPr lang="zh-TW" altLang="zh-TW" sz="2000" dirty="0">
              <a:solidFill>
                <a:schemeClr val="bg2"/>
              </a:solidFill>
            </a:endParaRPr>
          </a:p>
          <a:p>
            <a:r>
              <a:rPr lang="en-US" altLang="zh-TW" sz="2000" dirty="0">
                <a:solidFill>
                  <a:schemeClr val="bg2"/>
                </a:solidFill>
              </a:rPr>
              <a:t>        </a:t>
            </a:r>
            <a:r>
              <a:rPr lang="en-US" altLang="zh-TW" sz="2000" dirty="0" err="1">
                <a:solidFill>
                  <a:schemeClr val="bg2"/>
                </a:solidFill>
              </a:rPr>
              <a:t>printf</a:t>
            </a:r>
            <a:r>
              <a:rPr lang="en-US" altLang="zh-TW" sz="2000" dirty="0">
                <a:solidFill>
                  <a:schemeClr val="bg2"/>
                </a:solidFill>
              </a:rPr>
              <a:t>("The path is:\n”);</a:t>
            </a:r>
            <a:endParaRPr lang="zh-TW" altLang="zh-TW" sz="2000" dirty="0">
              <a:solidFill>
                <a:schemeClr val="bg2"/>
              </a:solidFill>
            </a:endParaRPr>
          </a:p>
          <a:p>
            <a:r>
              <a:rPr lang="en-US" altLang="zh-TW" sz="2000" dirty="0">
                <a:solidFill>
                  <a:schemeClr val="bg2"/>
                </a:solidFill>
              </a:rPr>
              <a:t>        </a:t>
            </a:r>
            <a:r>
              <a:rPr lang="en-US" altLang="zh-TW" sz="2000" dirty="0" err="1">
                <a:solidFill>
                  <a:schemeClr val="bg2"/>
                </a:solidFill>
              </a:rPr>
              <a:t>printf</a:t>
            </a:r>
            <a:r>
              <a:rPr lang="en-US" altLang="zh-TW" sz="2000" dirty="0">
                <a:solidFill>
                  <a:schemeClr val="bg2"/>
                </a:solidFill>
              </a:rPr>
              <a:t>(“row col\n”);</a:t>
            </a:r>
            <a:endParaRPr lang="zh-TW" altLang="zh-TW" sz="2000" dirty="0">
              <a:solidFill>
                <a:schemeClr val="bg2"/>
              </a:solidFill>
            </a:endParaRPr>
          </a:p>
          <a:p>
            <a:r>
              <a:rPr lang="en-US" altLang="zh-TW" sz="2000" dirty="0">
                <a:solidFill>
                  <a:schemeClr val="bg2"/>
                </a:solidFill>
              </a:rPr>
              <a:t>        for(</a:t>
            </a:r>
            <a:r>
              <a:rPr lang="en-US" altLang="zh-TW" sz="2000" dirty="0" err="1">
                <a:solidFill>
                  <a:schemeClr val="bg2"/>
                </a:solidFill>
              </a:rPr>
              <a:t>i</a:t>
            </a:r>
            <a:r>
              <a:rPr lang="en-US" altLang="zh-TW" sz="2000" dirty="0">
                <a:solidFill>
                  <a:schemeClr val="bg2"/>
                </a:solidFill>
              </a:rPr>
              <a:t> = 0; </a:t>
            </a:r>
            <a:r>
              <a:rPr lang="en-US" altLang="zh-TW" sz="2000" dirty="0" err="1">
                <a:solidFill>
                  <a:schemeClr val="bg2"/>
                </a:solidFill>
              </a:rPr>
              <a:t>i</a:t>
            </a:r>
            <a:r>
              <a:rPr lang="en-US" altLang="zh-TW" sz="2000" dirty="0">
                <a:solidFill>
                  <a:schemeClr val="bg2"/>
                </a:solidFill>
              </a:rPr>
              <a:t> &lt;= top; </a:t>
            </a:r>
            <a:r>
              <a:rPr lang="en-US" altLang="zh-TW" sz="2000" dirty="0" err="1">
                <a:solidFill>
                  <a:schemeClr val="bg2"/>
                </a:solidFill>
              </a:rPr>
              <a:t>i</a:t>
            </a:r>
            <a:r>
              <a:rPr lang="en-US" altLang="zh-TW" sz="2000" dirty="0">
                <a:solidFill>
                  <a:schemeClr val="bg2"/>
                </a:solidFill>
              </a:rPr>
              <a:t>++)</a:t>
            </a:r>
            <a:endParaRPr lang="zh-TW" altLang="zh-TW" sz="2000" dirty="0">
              <a:solidFill>
                <a:schemeClr val="bg2"/>
              </a:solidFill>
            </a:endParaRPr>
          </a:p>
          <a:p>
            <a:r>
              <a:rPr lang="en-US" altLang="zh-TW" sz="2000" dirty="0">
                <a:solidFill>
                  <a:schemeClr val="bg2"/>
                </a:solidFill>
              </a:rPr>
              <a:t>             </a:t>
            </a:r>
            <a:r>
              <a:rPr lang="en-US" altLang="zh-TW" sz="2000" dirty="0" err="1">
                <a:solidFill>
                  <a:schemeClr val="bg2"/>
                </a:solidFill>
              </a:rPr>
              <a:t>printf</a:t>
            </a:r>
            <a:r>
              <a:rPr lang="en-US" altLang="zh-TW" sz="2000" dirty="0">
                <a:solidFill>
                  <a:schemeClr val="bg2"/>
                </a:solidFill>
              </a:rPr>
              <a:t>(“%2d%5d</a:t>
            </a:r>
            <a:r>
              <a:rPr lang="en-US" altLang="zh-TW" sz="2000" dirty="0" smtClean="0">
                <a:solidFill>
                  <a:schemeClr val="bg2"/>
                </a:solidFill>
              </a:rPr>
              <a:t>”,</a:t>
            </a:r>
            <a:r>
              <a:rPr lang="zh-TW" altLang="en-US" sz="2000" dirty="0" smtClean="0">
                <a:solidFill>
                  <a:schemeClr val="bg2"/>
                </a:solidFill>
              </a:rPr>
              <a:t> </a:t>
            </a:r>
            <a:r>
              <a:rPr lang="en-US" altLang="zh-TW" sz="2000" dirty="0" smtClean="0">
                <a:solidFill>
                  <a:schemeClr val="bg2"/>
                </a:solidFill>
              </a:rPr>
              <a:t>stack[</a:t>
            </a:r>
            <a:r>
              <a:rPr lang="en-US" altLang="zh-TW" sz="2000" dirty="0" err="1" smtClean="0">
                <a:solidFill>
                  <a:schemeClr val="bg2"/>
                </a:solidFill>
              </a:rPr>
              <a:t>i</a:t>
            </a:r>
            <a:r>
              <a:rPr lang="en-US" altLang="zh-TW" sz="2000" dirty="0">
                <a:solidFill>
                  <a:schemeClr val="bg2"/>
                </a:solidFill>
              </a:rPr>
              <a:t>].row, stack[</a:t>
            </a:r>
            <a:r>
              <a:rPr lang="en-US" altLang="zh-TW" sz="2000" dirty="0" err="1">
                <a:solidFill>
                  <a:schemeClr val="bg2"/>
                </a:solidFill>
              </a:rPr>
              <a:t>i</a:t>
            </a:r>
            <a:r>
              <a:rPr lang="en-US" altLang="zh-TW" sz="2000" dirty="0">
                <a:solidFill>
                  <a:schemeClr val="bg2"/>
                </a:solidFill>
              </a:rPr>
              <a:t>].col);</a:t>
            </a:r>
            <a:endParaRPr lang="zh-TW" altLang="zh-TW" sz="2000" dirty="0">
              <a:solidFill>
                <a:schemeClr val="bg2"/>
              </a:solidFill>
            </a:endParaRPr>
          </a:p>
          <a:p>
            <a:r>
              <a:rPr lang="en-US" altLang="zh-TW" sz="2000" dirty="0">
                <a:solidFill>
                  <a:schemeClr val="bg2"/>
                </a:solidFill>
              </a:rPr>
              <a:t>        </a:t>
            </a:r>
            <a:r>
              <a:rPr lang="en-US" altLang="zh-TW" sz="2000" dirty="0" err="1">
                <a:solidFill>
                  <a:schemeClr val="bg2"/>
                </a:solidFill>
              </a:rPr>
              <a:t>printf</a:t>
            </a:r>
            <a:r>
              <a:rPr lang="en-US" altLang="zh-TW" sz="2000" dirty="0">
                <a:solidFill>
                  <a:schemeClr val="bg2"/>
                </a:solidFill>
              </a:rPr>
              <a:t>(“%2d%5d\n</a:t>
            </a:r>
            <a:r>
              <a:rPr lang="en-US" altLang="zh-TW" sz="2000" dirty="0" smtClean="0">
                <a:solidFill>
                  <a:schemeClr val="bg2"/>
                </a:solidFill>
              </a:rPr>
              <a:t>”,</a:t>
            </a:r>
            <a:r>
              <a:rPr lang="zh-TW" altLang="en-US" sz="2000" dirty="0" smtClean="0">
                <a:solidFill>
                  <a:schemeClr val="bg2"/>
                </a:solidFill>
              </a:rPr>
              <a:t> </a:t>
            </a:r>
            <a:r>
              <a:rPr lang="en-US" altLang="zh-TW" sz="2000" dirty="0" smtClean="0">
                <a:solidFill>
                  <a:schemeClr val="bg2"/>
                </a:solidFill>
              </a:rPr>
              <a:t>row,</a:t>
            </a:r>
            <a:r>
              <a:rPr lang="zh-TW" altLang="en-US" sz="2000" dirty="0" smtClean="0">
                <a:solidFill>
                  <a:schemeClr val="bg2"/>
                </a:solidFill>
              </a:rPr>
              <a:t> </a:t>
            </a:r>
            <a:r>
              <a:rPr lang="en-US" altLang="zh-TW" sz="2000" dirty="0" smtClean="0">
                <a:solidFill>
                  <a:schemeClr val="bg2"/>
                </a:solidFill>
              </a:rPr>
              <a:t>col</a:t>
            </a:r>
            <a:r>
              <a:rPr lang="en-US" altLang="zh-TW" sz="2000" dirty="0">
                <a:solidFill>
                  <a:schemeClr val="bg2"/>
                </a:solidFill>
              </a:rPr>
              <a:t>);</a:t>
            </a:r>
            <a:endParaRPr lang="zh-TW" altLang="zh-TW" sz="2000" dirty="0">
              <a:solidFill>
                <a:schemeClr val="bg2"/>
              </a:solidFill>
            </a:endParaRPr>
          </a:p>
          <a:p>
            <a:r>
              <a:rPr lang="en-US" altLang="zh-TW" sz="2000" dirty="0">
                <a:solidFill>
                  <a:schemeClr val="bg2"/>
                </a:solidFill>
              </a:rPr>
              <a:t>        </a:t>
            </a:r>
            <a:r>
              <a:rPr lang="en-US" altLang="zh-TW" sz="2000" dirty="0" err="1">
                <a:solidFill>
                  <a:schemeClr val="bg2"/>
                </a:solidFill>
              </a:rPr>
              <a:t>printf</a:t>
            </a:r>
            <a:r>
              <a:rPr lang="en-US" altLang="zh-TW" sz="2000" dirty="0">
                <a:solidFill>
                  <a:schemeClr val="bg2"/>
                </a:solidFill>
              </a:rPr>
              <a:t>(“%2d%5d\n</a:t>
            </a:r>
            <a:r>
              <a:rPr lang="en-US" altLang="zh-TW" sz="2000" dirty="0" smtClean="0">
                <a:solidFill>
                  <a:schemeClr val="bg2"/>
                </a:solidFill>
              </a:rPr>
              <a:t>”,</a:t>
            </a:r>
            <a:r>
              <a:rPr lang="zh-TW" altLang="en-US" sz="2000" dirty="0" smtClean="0">
                <a:solidFill>
                  <a:schemeClr val="bg2"/>
                </a:solidFill>
              </a:rPr>
              <a:t> </a:t>
            </a:r>
            <a:r>
              <a:rPr lang="en-US" altLang="zh-TW" sz="2000" dirty="0" smtClean="0">
                <a:solidFill>
                  <a:schemeClr val="bg2"/>
                </a:solidFill>
              </a:rPr>
              <a:t>EXIT_ROW,EXIT_COL</a:t>
            </a:r>
            <a:r>
              <a:rPr lang="en-US" altLang="zh-TW" sz="2000" dirty="0">
                <a:solidFill>
                  <a:schemeClr val="bg2"/>
                </a:solidFill>
              </a:rPr>
              <a:t>);</a:t>
            </a:r>
            <a:endParaRPr lang="zh-TW" altLang="zh-TW" sz="2000" dirty="0">
              <a:solidFill>
                <a:schemeClr val="bg2"/>
              </a:solidFill>
            </a:endParaRPr>
          </a:p>
          <a:p>
            <a:r>
              <a:rPr lang="en-US" altLang="zh-TW" sz="2000" dirty="0">
                <a:solidFill>
                  <a:schemeClr val="bg2"/>
                </a:solidFill>
              </a:rPr>
              <a:t>    }</a:t>
            </a:r>
            <a:endParaRPr lang="zh-TW" altLang="zh-TW" sz="2000" dirty="0">
              <a:solidFill>
                <a:schemeClr val="bg2"/>
              </a:solidFill>
            </a:endParaRPr>
          </a:p>
          <a:p>
            <a:r>
              <a:rPr lang="en-US" altLang="zh-TW" sz="2000" dirty="0">
                <a:solidFill>
                  <a:schemeClr val="bg2"/>
                </a:solidFill>
              </a:rPr>
              <a:t>    else </a:t>
            </a:r>
            <a:r>
              <a:rPr lang="en-US" altLang="zh-TW" sz="2000" dirty="0" err="1">
                <a:solidFill>
                  <a:schemeClr val="bg2"/>
                </a:solidFill>
              </a:rPr>
              <a:t>printf</a:t>
            </a:r>
            <a:r>
              <a:rPr lang="en-US" altLang="zh-TW" sz="2000" dirty="0">
                <a:solidFill>
                  <a:schemeClr val="bg2"/>
                </a:solidFill>
              </a:rPr>
              <a:t>(“The maze does not have a path\n</a:t>
            </a:r>
            <a:r>
              <a:rPr lang="en-US" altLang="zh-TW" sz="2000" dirty="0" smtClean="0">
                <a:solidFill>
                  <a:schemeClr val="bg2"/>
                </a:solidFill>
              </a:rPr>
              <a:t>”);</a:t>
            </a:r>
            <a:endParaRPr lang="zh-TW" altLang="zh-TW" sz="2000" dirty="0" smtClean="0">
              <a:solidFill>
                <a:schemeClr val="bg2"/>
              </a:solidFill>
            </a:endParaRPr>
          </a:p>
          <a:p>
            <a:r>
              <a:rPr lang="en-US" altLang="zh-TW" sz="2000" dirty="0" smtClean="0">
                <a:solidFill>
                  <a:schemeClr val="bg2"/>
                </a:solidFill>
              </a:rPr>
              <a:t>}</a:t>
            </a:r>
            <a:endParaRPr lang="zh-TW" altLang="en-US" sz="2000" dirty="0">
              <a:solidFill>
                <a:schemeClr val="bg2"/>
              </a:solidFill>
            </a:endParaRPr>
          </a:p>
        </p:txBody>
      </p:sp>
      <p:sp>
        <p:nvSpPr>
          <p:cNvPr id="7" name="矩形 6"/>
          <p:cNvSpPr/>
          <p:nvPr/>
        </p:nvSpPr>
        <p:spPr bwMode="auto">
          <a:xfrm>
            <a:off x="564739" y="420914"/>
            <a:ext cx="7980334" cy="6392462"/>
          </a:xfrm>
          <a:prstGeom prst="rect">
            <a:avLst/>
          </a:prstGeom>
          <a:no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3200" b="0" i="0" u="none" strike="noStrike" cap="none" normalizeH="0" baseline="0" smtClean="0">
              <a:ln>
                <a:noFill/>
              </a:ln>
              <a:solidFill>
                <a:schemeClr val="tx1"/>
              </a:solidFill>
              <a:effectLst/>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2"/>
          <p:cNvSpPr>
            <a:spLocks noGrp="1"/>
          </p:cNvSpPr>
          <p:nvPr>
            <p:ph type="sldNum" sz="quarter" idx="12"/>
          </p:nvPr>
        </p:nvSpPr>
        <p:spPr>
          <a:noFill/>
        </p:spPr>
        <p:txBody>
          <a:bodyPr/>
          <a:lstStyle/>
          <a:p>
            <a:fld id="{491B785A-25C6-4301-9757-39B29C64ECF8}" type="slidenum">
              <a:rPr lang="zh-TW" altLang="en-US" smtClean="0"/>
              <a:pPr/>
              <a:t>36</a:t>
            </a:fld>
            <a:endParaRPr lang="en-US" altLang="zh-TW" smtClean="0"/>
          </a:p>
        </p:txBody>
      </p:sp>
      <p:sp>
        <p:nvSpPr>
          <p:cNvPr id="37891" name="文字方塊 3"/>
          <p:cNvSpPr txBox="1">
            <a:spLocks noChangeArrowheads="1"/>
          </p:cNvSpPr>
          <p:nvPr/>
        </p:nvSpPr>
        <p:spPr bwMode="auto">
          <a:xfrm>
            <a:off x="363762" y="1104900"/>
            <a:ext cx="8820150" cy="5508625"/>
          </a:xfrm>
          <a:prstGeom prst="rect">
            <a:avLst/>
          </a:prstGeom>
          <a:noFill/>
          <a:ln w="9525">
            <a:noFill/>
            <a:miter lim="800000"/>
            <a:headEnd/>
            <a:tailEnd/>
          </a:ln>
        </p:spPr>
        <p:txBody>
          <a:bodyPr>
            <a:spAutoFit/>
          </a:bodyPr>
          <a:lstStyle/>
          <a:p>
            <a:r>
              <a:rPr lang="en-US" altLang="zh-TW" sz="2200" dirty="0">
                <a:solidFill>
                  <a:schemeClr val="bg2"/>
                </a:solidFill>
              </a:rPr>
              <a:t>while (dir &lt; 8 &amp;&amp; !found) {</a:t>
            </a:r>
            <a:endParaRPr lang="zh-TW" altLang="zh-TW" sz="2200" dirty="0">
              <a:solidFill>
                <a:schemeClr val="bg2"/>
              </a:solidFill>
            </a:endParaRPr>
          </a:p>
          <a:p>
            <a:r>
              <a:rPr lang="en-US" altLang="zh-TW" sz="2200" dirty="0">
                <a:solidFill>
                  <a:schemeClr val="bg2"/>
                </a:solidFill>
              </a:rPr>
              <a:t>         </a:t>
            </a:r>
            <a:r>
              <a:rPr lang="en-US" altLang="zh-TW" sz="2000" dirty="0">
                <a:solidFill>
                  <a:schemeClr val="bg2"/>
                </a:solidFill>
              </a:rPr>
              <a:t>/* move in direction dir   */</a:t>
            </a:r>
            <a:endParaRPr lang="zh-TW" altLang="zh-TW" sz="2000" dirty="0">
              <a:solidFill>
                <a:schemeClr val="bg2"/>
              </a:solidFill>
            </a:endParaRPr>
          </a:p>
          <a:p>
            <a:r>
              <a:rPr lang="en-US" altLang="zh-TW" sz="2200" dirty="0">
                <a:solidFill>
                  <a:schemeClr val="bg2"/>
                </a:solidFill>
              </a:rPr>
              <a:t>         </a:t>
            </a:r>
            <a:r>
              <a:rPr lang="en-US" altLang="zh-TW" sz="2200" dirty="0" err="1">
                <a:solidFill>
                  <a:schemeClr val="bg2"/>
                </a:solidFill>
              </a:rPr>
              <a:t>nextRow</a:t>
            </a:r>
            <a:r>
              <a:rPr lang="en-US" altLang="zh-TW" sz="2200" dirty="0">
                <a:solidFill>
                  <a:schemeClr val="bg2"/>
                </a:solidFill>
              </a:rPr>
              <a:t> = row + move[dir].</a:t>
            </a:r>
            <a:r>
              <a:rPr lang="en-US" altLang="zh-TW" sz="2200" dirty="0" err="1">
                <a:solidFill>
                  <a:schemeClr val="bg2"/>
                </a:solidFill>
              </a:rPr>
              <a:t>vert</a:t>
            </a:r>
            <a:r>
              <a:rPr lang="en-US" altLang="zh-TW" sz="2200" dirty="0">
                <a:solidFill>
                  <a:schemeClr val="bg2"/>
                </a:solidFill>
              </a:rPr>
              <a:t>;</a:t>
            </a:r>
            <a:endParaRPr lang="zh-TW" altLang="zh-TW" sz="2200" dirty="0">
              <a:solidFill>
                <a:schemeClr val="bg2"/>
              </a:solidFill>
            </a:endParaRPr>
          </a:p>
          <a:p>
            <a:r>
              <a:rPr lang="en-US" altLang="zh-TW" sz="2200" dirty="0">
                <a:solidFill>
                  <a:schemeClr val="bg2"/>
                </a:solidFill>
              </a:rPr>
              <a:t>         </a:t>
            </a:r>
            <a:r>
              <a:rPr lang="en-US" altLang="zh-TW" sz="2200" dirty="0" err="1">
                <a:solidFill>
                  <a:schemeClr val="bg2"/>
                </a:solidFill>
              </a:rPr>
              <a:t>nextCol</a:t>
            </a:r>
            <a:r>
              <a:rPr lang="en-US" altLang="zh-TW" sz="2200" dirty="0">
                <a:solidFill>
                  <a:schemeClr val="bg2"/>
                </a:solidFill>
              </a:rPr>
              <a:t> = </a:t>
            </a:r>
            <a:r>
              <a:rPr lang="en-US" altLang="zh-TW" sz="2200" dirty="0" err="1">
                <a:solidFill>
                  <a:schemeClr val="bg2"/>
                </a:solidFill>
              </a:rPr>
              <a:t>col</a:t>
            </a:r>
            <a:r>
              <a:rPr lang="en-US" altLang="zh-TW" sz="2200" dirty="0">
                <a:solidFill>
                  <a:schemeClr val="bg2"/>
                </a:solidFill>
              </a:rPr>
              <a:t> + move[dir].</a:t>
            </a:r>
            <a:r>
              <a:rPr lang="en-US" altLang="zh-TW" sz="2200" dirty="0" err="1">
                <a:solidFill>
                  <a:schemeClr val="bg2"/>
                </a:solidFill>
              </a:rPr>
              <a:t>horiz</a:t>
            </a:r>
            <a:r>
              <a:rPr lang="en-US" altLang="zh-TW" sz="2200" dirty="0">
                <a:solidFill>
                  <a:schemeClr val="bg2"/>
                </a:solidFill>
              </a:rPr>
              <a:t>;</a:t>
            </a:r>
            <a:endParaRPr lang="zh-TW" altLang="zh-TW" sz="2200" dirty="0">
              <a:solidFill>
                <a:schemeClr val="bg2"/>
              </a:solidFill>
            </a:endParaRPr>
          </a:p>
          <a:p>
            <a:r>
              <a:rPr lang="en-US" altLang="zh-TW" sz="2200" dirty="0">
                <a:solidFill>
                  <a:schemeClr val="bg2"/>
                </a:solidFill>
              </a:rPr>
              <a:t>         if (</a:t>
            </a:r>
            <a:r>
              <a:rPr lang="en-US" altLang="zh-TW" sz="2200" dirty="0" err="1">
                <a:solidFill>
                  <a:schemeClr val="bg2"/>
                </a:solidFill>
              </a:rPr>
              <a:t>nextRow</a:t>
            </a:r>
            <a:r>
              <a:rPr lang="en-US" altLang="zh-TW" sz="2200" dirty="0">
                <a:solidFill>
                  <a:schemeClr val="bg2"/>
                </a:solidFill>
              </a:rPr>
              <a:t> == EXIT_ROW &amp;&amp; </a:t>
            </a:r>
            <a:r>
              <a:rPr lang="en-US" altLang="zh-TW" sz="2200" dirty="0" err="1">
                <a:solidFill>
                  <a:schemeClr val="bg2"/>
                </a:solidFill>
              </a:rPr>
              <a:t>nextCol</a:t>
            </a:r>
            <a:r>
              <a:rPr lang="en-US" altLang="zh-TW" sz="2200" dirty="0">
                <a:solidFill>
                  <a:schemeClr val="bg2"/>
                </a:solidFill>
              </a:rPr>
              <a:t> == EXIT_COL)</a:t>
            </a:r>
            <a:endParaRPr lang="zh-TW" altLang="zh-TW" sz="2200" dirty="0">
              <a:solidFill>
                <a:schemeClr val="bg2"/>
              </a:solidFill>
            </a:endParaRPr>
          </a:p>
          <a:p>
            <a:r>
              <a:rPr lang="en-US" altLang="zh-TW" sz="2200" dirty="0">
                <a:solidFill>
                  <a:schemeClr val="bg2"/>
                </a:solidFill>
              </a:rPr>
              <a:t>                  found = true;</a:t>
            </a:r>
            <a:endParaRPr lang="zh-TW" altLang="zh-TW" sz="2200" dirty="0">
              <a:solidFill>
                <a:schemeClr val="bg2"/>
              </a:solidFill>
            </a:endParaRPr>
          </a:p>
          <a:p>
            <a:r>
              <a:rPr lang="en-US" altLang="zh-TW" sz="2200" dirty="0">
                <a:solidFill>
                  <a:schemeClr val="bg2"/>
                </a:solidFill>
              </a:rPr>
              <a:t>         else if( !maze[</a:t>
            </a:r>
            <a:r>
              <a:rPr lang="en-US" altLang="zh-TW" sz="2200" dirty="0" err="1">
                <a:solidFill>
                  <a:schemeClr val="bg2"/>
                </a:solidFill>
              </a:rPr>
              <a:t>nextRow</a:t>
            </a:r>
            <a:r>
              <a:rPr lang="en-US" altLang="zh-TW" sz="2200" dirty="0">
                <a:solidFill>
                  <a:schemeClr val="bg2"/>
                </a:solidFill>
              </a:rPr>
              <a:t>][</a:t>
            </a:r>
            <a:r>
              <a:rPr lang="en-US" altLang="zh-TW" sz="2200" dirty="0" err="1">
                <a:solidFill>
                  <a:schemeClr val="bg2"/>
                </a:solidFill>
              </a:rPr>
              <a:t>nextCol</a:t>
            </a:r>
            <a:r>
              <a:rPr lang="en-US" altLang="zh-TW" sz="2200" dirty="0">
                <a:solidFill>
                  <a:schemeClr val="bg2"/>
                </a:solidFill>
              </a:rPr>
              <a:t>] &amp;&amp; </a:t>
            </a:r>
            <a:br>
              <a:rPr lang="en-US" altLang="zh-TW" sz="2200" dirty="0">
                <a:solidFill>
                  <a:schemeClr val="bg2"/>
                </a:solidFill>
              </a:rPr>
            </a:br>
            <a:r>
              <a:rPr lang="en-US" altLang="zh-TW" sz="2200" dirty="0">
                <a:solidFill>
                  <a:schemeClr val="bg2"/>
                </a:solidFill>
              </a:rPr>
              <a:t>                     !mark[</a:t>
            </a:r>
            <a:r>
              <a:rPr lang="en-US" altLang="zh-TW" sz="2200" dirty="0" err="1">
                <a:solidFill>
                  <a:schemeClr val="bg2"/>
                </a:solidFill>
              </a:rPr>
              <a:t>nextRow</a:t>
            </a:r>
            <a:r>
              <a:rPr lang="en-US" altLang="zh-TW" sz="2200" dirty="0">
                <a:solidFill>
                  <a:schemeClr val="bg2"/>
                </a:solidFill>
              </a:rPr>
              <a:t>][</a:t>
            </a:r>
            <a:r>
              <a:rPr lang="en-US" altLang="zh-TW" sz="2200" dirty="0" err="1">
                <a:solidFill>
                  <a:schemeClr val="bg2"/>
                </a:solidFill>
              </a:rPr>
              <a:t>nextCol</a:t>
            </a:r>
            <a:r>
              <a:rPr lang="en-US" altLang="zh-TW" sz="2200" dirty="0">
                <a:solidFill>
                  <a:schemeClr val="bg2"/>
                </a:solidFill>
              </a:rPr>
              <a:t>]) {</a:t>
            </a:r>
            <a:endParaRPr lang="zh-TW" altLang="zh-TW" sz="2200" dirty="0">
              <a:solidFill>
                <a:schemeClr val="bg2"/>
              </a:solidFill>
            </a:endParaRPr>
          </a:p>
          <a:p>
            <a:r>
              <a:rPr lang="en-US" altLang="zh-TW" sz="2200" dirty="0">
                <a:solidFill>
                  <a:schemeClr val="bg2"/>
                </a:solidFill>
              </a:rPr>
              <a:t>                       mark[</a:t>
            </a:r>
            <a:r>
              <a:rPr lang="en-US" altLang="zh-TW" sz="2200" dirty="0" err="1">
                <a:solidFill>
                  <a:schemeClr val="bg2"/>
                </a:solidFill>
              </a:rPr>
              <a:t>nextRow</a:t>
            </a:r>
            <a:r>
              <a:rPr lang="en-US" altLang="zh-TW" sz="2200" dirty="0">
                <a:solidFill>
                  <a:schemeClr val="bg2"/>
                </a:solidFill>
              </a:rPr>
              <a:t>][</a:t>
            </a:r>
            <a:r>
              <a:rPr lang="en-US" altLang="zh-TW" sz="2200" dirty="0" err="1">
                <a:solidFill>
                  <a:schemeClr val="bg2"/>
                </a:solidFill>
              </a:rPr>
              <a:t>nextCol</a:t>
            </a:r>
            <a:r>
              <a:rPr lang="en-US" altLang="zh-TW" sz="2200" dirty="0">
                <a:solidFill>
                  <a:schemeClr val="bg2"/>
                </a:solidFill>
              </a:rPr>
              <a:t>]=1;</a:t>
            </a:r>
            <a:endParaRPr lang="zh-TW" altLang="zh-TW" sz="2200" dirty="0">
              <a:solidFill>
                <a:schemeClr val="bg2"/>
              </a:solidFill>
            </a:endParaRPr>
          </a:p>
          <a:p>
            <a:r>
              <a:rPr lang="en-US" altLang="zh-TW" sz="2200" dirty="0">
                <a:solidFill>
                  <a:schemeClr val="bg2"/>
                </a:solidFill>
              </a:rPr>
              <a:t>                       position.row = row; position.col = </a:t>
            </a:r>
            <a:r>
              <a:rPr lang="en-US" altLang="zh-TW" sz="2200" dirty="0" err="1">
                <a:solidFill>
                  <a:schemeClr val="bg2"/>
                </a:solidFill>
              </a:rPr>
              <a:t>col</a:t>
            </a:r>
            <a:r>
              <a:rPr lang="en-US" altLang="zh-TW" sz="2200" dirty="0">
                <a:solidFill>
                  <a:schemeClr val="bg2"/>
                </a:solidFill>
              </a:rPr>
              <a:t>;</a:t>
            </a:r>
            <a:endParaRPr lang="zh-TW" altLang="zh-TW" sz="2200" dirty="0">
              <a:solidFill>
                <a:schemeClr val="bg2"/>
              </a:solidFill>
            </a:endParaRPr>
          </a:p>
          <a:p>
            <a:r>
              <a:rPr lang="en-US" altLang="zh-TW" sz="2200" dirty="0">
                <a:solidFill>
                  <a:schemeClr val="bg2"/>
                </a:solidFill>
              </a:rPr>
              <a:t>                       position.dir = ++dir;</a:t>
            </a:r>
            <a:endParaRPr lang="zh-TW" altLang="zh-TW" sz="2200" dirty="0">
              <a:solidFill>
                <a:schemeClr val="bg2"/>
              </a:solidFill>
            </a:endParaRPr>
          </a:p>
          <a:p>
            <a:r>
              <a:rPr lang="en-US" altLang="zh-TW" sz="2200" dirty="0">
                <a:solidFill>
                  <a:schemeClr val="bg2"/>
                </a:solidFill>
              </a:rPr>
              <a:t>                       push(position);</a:t>
            </a:r>
            <a:endParaRPr lang="zh-TW" altLang="zh-TW" sz="2200" dirty="0">
              <a:solidFill>
                <a:schemeClr val="bg2"/>
              </a:solidFill>
            </a:endParaRPr>
          </a:p>
          <a:p>
            <a:r>
              <a:rPr lang="en-US" altLang="zh-TW" sz="2200" dirty="0">
                <a:solidFill>
                  <a:schemeClr val="bg2"/>
                </a:solidFill>
              </a:rPr>
              <a:t>                       row = </a:t>
            </a:r>
            <a:r>
              <a:rPr lang="en-US" altLang="zh-TW" sz="2200" dirty="0" err="1">
                <a:solidFill>
                  <a:schemeClr val="bg2"/>
                </a:solidFill>
              </a:rPr>
              <a:t>nextRow</a:t>
            </a:r>
            <a:r>
              <a:rPr lang="en-US" altLang="zh-TW" sz="2200" dirty="0">
                <a:solidFill>
                  <a:schemeClr val="bg2"/>
                </a:solidFill>
              </a:rPr>
              <a:t>; </a:t>
            </a:r>
            <a:r>
              <a:rPr lang="en-US" altLang="zh-TW" sz="2200" dirty="0" err="1">
                <a:solidFill>
                  <a:schemeClr val="bg2"/>
                </a:solidFill>
              </a:rPr>
              <a:t>col</a:t>
            </a:r>
            <a:r>
              <a:rPr lang="en-US" altLang="zh-TW" sz="2200" dirty="0">
                <a:solidFill>
                  <a:schemeClr val="bg2"/>
                </a:solidFill>
              </a:rPr>
              <a:t> = </a:t>
            </a:r>
            <a:r>
              <a:rPr lang="en-US" altLang="zh-TW" sz="2200" dirty="0" err="1">
                <a:solidFill>
                  <a:schemeClr val="bg2"/>
                </a:solidFill>
              </a:rPr>
              <a:t>nextCol</a:t>
            </a:r>
            <a:r>
              <a:rPr lang="en-US" altLang="zh-TW" sz="2200" dirty="0">
                <a:solidFill>
                  <a:schemeClr val="bg2"/>
                </a:solidFill>
              </a:rPr>
              <a:t>; dir = 0;</a:t>
            </a:r>
            <a:endParaRPr lang="zh-TW" altLang="zh-TW" sz="2200" dirty="0">
              <a:solidFill>
                <a:schemeClr val="bg2"/>
              </a:solidFill>
            </a:endParaRPr>
          </a:p>
          <a:p>
            <a:r>
              <a:rPr lang="en-US" altLang="zh-TW" sz="2200" dirty="0">
                <a:solidFill>
                  <a:schemeClr val="bg2"/>
                </a:solidFill>
              </a:rPr>
              <a:t>                }</a:t>
            </a:r>
            <a:endParaRPr lang="zh-TW" altLang="zh-TW" sz="2200" dirty="0">
              <a:solidFill>
                <a:schemeClr val="bg2"/>
              </a:solidFill>
            </a:endParaRPr>
          </a:p>
          <a:p>
            <a:r>
              <a:rPr lang="en-US" altLang="zh-TW" sz="2200" dirty="0">
                <a:solidFill>
                  <a:schemeClr val="bg2"/>
                </a:solidFill>
              </a:rPr>
              <a:t>         else ++dir;</a:t>
            </a:r>
          </a:p>
          <a:p>
            <a:r>
              <a:rPr lang="en-US" altLang="zh-TW" sz="2200" dirty="0">
                <a:solidFill>
                  <a:schemeClr val="bg2"/>
                </a:solidFill>
              </a:rPr>
              <a:t>}</a:t>
            </a:r>
            <a:endParaRPr lang="zh-TW" altLang="en-US" sz="2200" dirty="0">
              <a:solidFill>
                <a:schemeClr val="bg2"/>
              </a:solidFill>
            </a:endParaRPr>
          </a:p>
        </p:txBody>
      </p:sp>
      <p:sp>
        <p:nvSpPr>
          <p:cNvPr id="37892" name="矩形 4"/>
          <p:cNvSpPr>
            <a:spLocks noChangeArrowheads="1"/>
          </p:cNvSpPr>
          <p:nvPr/>
        </p:nvSpPr>
        <p:spPr bwMode="auto">
          <a:xfrm>
            <a:off x="1530348" y="3162299"/>
            <a:ext cx="6477000" cy="2686957"/>
          </a:xfrm>
          <a:prstGeom prst="rect">
            <a:avLst/>
          </a:prstGeom>
          <a:solidFill>
            <a:srgbClr val="33CC33">
              <a:alpha val="18824"/>
            </a:srgbClr>
          </a:solidFill>
          <a:ln w="9525" algn="ctr">
            <a:solidFill>
              <a:srgbClr val="24A83A"/>
            </a:solidFill>
            <a:miter lim="800000"/>
            <a:headEnd/>
            <a:tailEnd/>
          </a:ln>
        </p:spPr>
        <p:txBody>
          <a:bodyPr wrap="none"/>
          <a:lstStyle/>
          <a:p>
            <a:endParaRPr lang="zh-TW" altLang="en-US"/>
          </a:p>
        </p:txBody>
      </p:sp>
      <p:sp>
        <p:nvSpPr>
          <p:cNvPr id="37893" name="矩形 5"/>
          <p:cNvSpPr>
            <a:spLocks noChangeArrowheads="1"/>
          </p:cNvSpPr>
          <p:nvPr/>
        </p:nvSpPr>
        <p:spPr bwMode="auto">
          <a:xfrm>
            <a:off x="348342" y="1104900"/>
            <a:ext cx="8134350" cy="5448300"/>
          </a:xfrm>
          <a:prstGeom prst="rect">
            <a:avLst/>
          </a:prstGeom>
          <a:noFill/>
          <a:ln w="9525" algn="ctr">
            <a:solidFill>
              <a:schemeClr val="bg2"/>
            </a:solidFill>
            <a:miter lim="800000"/>
            <a:headEnd/>
            <a:tailEnd/>
          </a:ln>
        </p:spPr>
        <p:txBody>
          <a:bodyPr wrap="none"/>
          <a:lstStyle/>
          <a:p>
            <a:endParaRPr lang="zh-TW" altLang="en-US"/>
          </a:p>
        </p:txBody>
      </p:sp>
      <p:sp>
        <p:nvSpPr>
          <p:cNvPr id="37894" name="矩形 6"/>
          <p:cNvSpPr>
            <a:spLocks noChangeArrowheads="1"/>
          </p:cNvSpPr>
          <p:nvPr/>
        </p:nvSpPr>
        <p:spPr bwMode="auto">
          <a:xfrm>
            <a:off x="948870" y="2495550"/>
            <a:ext cx="7258050" cy="3752850"/>
          </a:xfrm>
          <a:prstGeom prst="rect">
            <a:avLst/>
          </a:prstGeom>
          <a:noFill/>
          <a:ln w="9525" algn="ctr">
            <a:solidFill>
              <a:srgbClr val="FF0000"/>
            </a:solidFill>
            <a:miter lim="800000"/>
            <a:headEnd/>
            <a:tailEnd/>
          </a:ln>
        </p:spPr>
        <p:txBody>
          <a:bodyPr wrap="none"/>
          <a:lstStyle/>
          <a:p>
            <a:endParaRPr lang="zh-TW" altLang="en-US"/>
          </a:p>
        </p:txBody>
      </p:sp>
      <p:sp>
        <p:nvSpPr>
          <p:cNvPr id="37895" name="文字方塊 7"/>
          <p:cNvSpPr txBox="1">
            <a:spLocks noChangeArrowheads="1"/>
          </p:cNvSpPr>
          <p:nvPr/>
        </p:nvSpPr>
        <p:spPr bwMode="auto">
          <a:xfrm>
            <a:off x="6797220" y="1085850"/>
            <a:ext cx="1714500" cy="461963"/>
          </a:xfrm>
          <a:prstGeom prst="rect">
            <a:avLst/>
          </a:prstGeom>
          <a:noFill/>
          <a:ln w="9525">
            <a:noFill/>
            <a:miter lim="800000"/>
            <a:headEnd/>
            <a:tailEnd/>
          </a:ln>
        </p:spPr>
        <p:txBody>
          <a:bodyPr>
            <a:spAutoFit/>
          </a:bodyPr>
          <a:lstStyle/>
          <a:p>
            <a:pPr algn="ctr"/>
            <a:r>
              <a:rPr lang="en-US" altLang="zh-TW" sz="2400" b="1" i="1" u="sng">
                <a:solidFill>
                  <a:srgbClr val="197328"/>
                </a:solidFill>
              </a:rPr>
              <a:t>moreMoves</a:t>
            </a:r>
            <a:endParaRPr lang="zh-TW" altLang="en-US" sz="2400" i="1" u="sng">
              <a:solidFill>
                <a:srgbClr val="197328"/>
              </a:solidFill>
            </a:endParaRPr>
          </a:p>
        </p:txBody>
      </p:sp>
      <p:sp>
        <p:nvSpPr>
          <p:cNvPr id="9" name="標題 1"/>
          <p:cNvSpPr txBox="1">
            <a:spLocks/>
          </p:cNvSpPr>
          <p:nvPr/>
        </p:nvSpPr>
        <p:spPr bwMode="auto">
          <a:xfrm>
            <a:off x="1276350" y="209550"/>
            <a:ext cx="6324600" cy="628650"/>
          </a:xfrm>
          <a:prstGeom prst="rect">
            <a:avLst/>
          </a:prstGeom>
          <a:noFill/>
          <a:ln w="9525">
            <a:noFill/>
            <a:miter lim="800000"/>
            <a:headEnd/>
            <a:tailEnd/>
          </a:ln>
        </p:spPr>
        <p:txBody>
          <a:bodyPr anchor="b"/>
          <a:lstStyle/>
          <a:p>
            <a:pPr algn="ctr">
              <a:defRPr/>
            </a:pPr>
            <a:r>
              <a:rPr kumimoji="1" lang="en-US" altLang="zh-TW" b="1" u="sng" kern="0" dirty="0">
                <a:solidFill>
                  <a:schemeClr val="bg2"/>
                </a:solidFill>
                <a:latin typeface="+mn-lt"/>
                <a:ea typeface="+mj-ea"/>
                <a:cs typeface="+mj-cs"/>
              </a:rPr>
              <a:t>Maze Search Function </a:t>
            </a:r>
            <a:r>
              <a:rPr kumimoji="1" lang="en-US" altLang="zh-TW" sz="2800" b="1" u="sng" kern="0" dirty="0">
                <a:solidFill>
                  <a:schemeClr val="bg2"/>
                </a:solidFill>
                <a:latin typeface="+mn-lt"/>
                <a:ea typeface="+mj-ea"/>
                <a:cs typeface="+mj-cs"/>
              </a:rPr>
              <a:t>(</a:t>
            </a:r>
            <a:r>
              <a:rPr kumimoji="1" lang="en-US" altLang="zh-TW" sz="2000" b="1" u="sng" kern="0" dirty="0" err="1">
                <a:solidFill>
                  <a:schemeClr val="bg2"/>
                </a:solidFill>
                <a:latin typeface="+mn-lt"/>
                <a:ea typeface="+mj-ea"/>
                <a:cs typeface="+mj-cs"/>
              </a:rPr>
              <a:t>Prog</a:t>
            </a:r>
            <a:r>
              <a:rPr kumimoji="1" lang="en-US" altLang="zh-TW" sz="2000" b="1" u="sng" kern="0" dirty="0">
                <a:solidFill>
                  <a:schemeClr val="bg2"/>
                </a:solidFill>
                <a:latin typeface="+mn-lt"/>
                <a:ea typeface="+mj-ea"/>
                <a:cs typeface="+mj-cs"/>
              </a:rPr>
              <a:t>. 3.12)</a:t>
            </a:r>
            <a:endParaRPr kumimoji="1" lang="zh-TW" altLang="en-US" sz="2000" b="1" u="sng" kern="0" dirty="0">
              <a:solidFill>
                <a:schemeClr val="bg2"/>
              </a:solidFill>
              <a:latin typeface="+mn-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p:cNvSpPr>
            <a:spLocks noGrp="1"/>
          </p:cNvSpPr>
          <p:nvPr>
            <p:ph type="sldNum" sz="quarter" idx="12"/>
          </p:nvPr>
        </p:nvSpPr>
        <p:spPr>
          <a:noFill/>
        </p:spPr>
        <p:txBody>
          <a:bodyPr/>
          <a:lstStyle/>
          <a:p>
            <a:fld id="{A61D03B7-B512-4AC0-878A-06A28B20F89A}" type="slidenum">
              <a:rPr lang="zh-TW" altLang="en-US" smtClean="0"/>
              <a:pPr/>
              <a:t>37</a:t>
            </a:fld>
            <a:endParaRPr lang="en-US" altLang="zh-TW" smtClean="0"/>
          </a:p>
        </p:txBody>
      </p:sp>
      <p:sp>
        <p:nvSpPr>
          <p:cNvPr id="38915" name="Text Box 3"/>
          <p:cNvSpPr txBox="1">
            <a:spLocks noChangeArrowheads="1"/>
          </p:cNvSpPr>
          <p:nvPr/>
        </p:nvSpPr>
        <p:spPr bwMode="auto">
          <a:xfrm>
            <a:off x="2503488" y="1568450"/>
            <a:ext cx="2906712" cy="3378200"/>
          </a:xfrm>
          <a:prstGeom prst="rect">
            <a:avLst/>
          </a:prstGeom>
          <a:noFill/>
          <a:ln w="9525">
            <a:noFill/>
            <a:miter lim="800000"/>
            <a:headEnd/>
            <a:tailEnd/>
          </a:ln>
        </p:spPr>
        <p:txBody>
          <a:bodyPr>
            <a:spAutoFit/>
          </a:bodyPr>
          <a:lstStyle/>
          <a:p>
            <a:pPr algn="dist" eaLnBrk="1" hangingPunct="1"/>
            <a:r>
              <a:rPr kumimoji="1" lang="zh-TW" altLang="en-US" sz="2400" b="1">
                <a:solidFill>
                  <a:srgbClr val="CC3300"/>
                </a:solidFill>
              </a:rPr>
              <a:t>00000</a:t>
            </a:r>
            <a:r>
              <a:rPr kumimoji="1" lang="zh-TW" altLang="en-US" sz="2400">
                <a:solidFill>
                  <a:schemeClr val="bg2"/>
                </a:solidFill>
              </a:rPr>
              <a:t>1</a:t>
            </a:r>
            <a:endParaRPr kumimoji="1" lang="zh-TW" altLang="en-US" sz="2400"/>
          </a:p>
          <a:p>
            <a:pPr algn="dist" eaLnBrk="1" hangingPunct="1"/>
            <a:r>
              <a:rPr kumimoji="1" lang="zh-TW" altLang="en-US" sz="2400">
                <a:solidFill>
                  <a:schemeClr val="bg2"/>
                </a:solidFill>
              </a:rPr>
              <a:t>11111</a:t>
            </a:r>
            <a:r>
              <a:rPr kumimoji="1" lang="zh-TW" altLang="en-US" sz="2400" b="1">
                <a:solidFill>
                  <a:srgbClr val="CC3300"/>
                </a:solidFill>
              </a:rPr>
              <a:t>0</a:t>
            </a:r>
            <a:endParaRPr kumimoji="1" lang="zh-TW" altLang="en-US" sz="2400" b="1"/>
          </a:p>
          <a:p>
            <a:pPr algn="dist" eaLnBrk="1" hangingPunct="1"/>
            <a:r>
              <a:rPr kumimoji="1" lang="zh-TW" altLang="en-US" sz="2400">
                <a:solidFill>
                  <a:schemeClr val="bg2"/>
                </a:solidFill>
              </a:rPr>
              <a:t>1</a:t>
            </a:r>
            <a:r>
              <a:rPr kumimoji="1" lang="zh-TW" altLang="en-US" sz="2400" b="1">
                <a:solidFill>
                  <a:srgbClr val="CC3300"/>
                </a:solidFill>
              </a:rPr>
              <a:t>0000</a:t>
            </a:r>
            <a:r>
              <a:rPr kumimoji="1" lang="zh-TW" altLang="en-US" sz="2400">
                <a:solidFill>
                  <a:schemeClr val="bg2"/>
                </a:solidFill>
              </a:rPr>
              <a:t>1</a:t>
            </a:r>
            <a:endParaRPr kumimoji="1" lang="zh-TW" altLang="en-US" sz="2400"/>
          </a:p>
          <a:p>
            <a:pPr algn="dist" eaLnBrk="1" hangingPunct="1"/>
            <a:r>
              <a:rPr kumimoji="1" lang="zh-TW" altLang="en-US" sz="2400" b="1">
                <a:solidFill>
                  <a:srgbClr val="CC3300"/>
                </a:solidFill>
              </a:rPr>
              <a:t>0</a:t>
            </a:r>
            <a:r>
              <a:rPr kumimoji="1" lang="zh-TW" altLang="en-US" sz="2400">
                <a:solidFill>
                  <a:schemeClr val="bg2"/>
                </a:solidFill>
              </a:rPr>
              <a:t>11111</a:t>
            </a:r>
            <a:endParaRPr kumimoji="1" lang="zh-TW" altLang="en-US" sz="2400"/>
          </a:p>
          <a:p>
            <a:pPr algn="dist" eaLnBrk="1" hangingPunct="1"/>
            <a:r>
              <a:rPr kumimoji="1" lang="zh-TW" altLang="en-US" sz="2400">
                <a:solidFill>
                  <a:schemeClr val="bg2"/>
                </a:solidFill>
              </a:rPr>
              <a:t>1</a:t>
            </a:r>
            <a:r>
              <a:rPr kumimoji="1" lang="zh-TW" altLang="en-US" sz="2400" b="1">
                <a:solidFill>
                  <a:srgbClr val="CC3300"/>
                </a:solidFill>
              </a:rPr>
              <a:t>0000</a:t>
            </a:r>
            <a:r>
              <a:rPr kumimoji="1" lang="zh-TW" altLang="en-US" sz="2400">
                <a:solidFill>
                  <a:schemeClr val="bg2"/>
                </a:solidFill>
              </a:rPr>
              <a:t>1</a:t>
            </a:r>
            <a:endParaRPr kumimoji="1" lang="zh-TW" altLang="en-US" sz="2400"/>
          </a:p>
          <a:p>
            <a:pPr algn="dist" eaLnBrk="1" hangingPunct="1"/>
            <a:r>
              <a:rPr kumimoji="1" lang="zh-TW" altLang="en-US" sz="2400">
                <a:solidFill>
                  <a:schemeClr val="bg2"/>
                </a:solidFill>
              </a:rPr>
              <a:t>11111</a:t>
            </a:r>
            <a:r>
              <a:rPr kumimoji="1" lang="zh-TW" altLang="en-US" sz="2400" b="1">
                <a:solidFill>
                  <a:srgbClr val="CC3300"/>
                </a:solidFill>
              </a:rPr>
              <a:t>0</a:t>
            </a:r>
            <a:endParaRPr kumimoji="1" lang="zh-TW" altLang="en-US" sz="2400" b="1"/>
          </a:p>
          <a:p>
            <a:pPr algn="dist" eaLnBrk="1" hangingPunct="1"/>
            <a:r>
              <a:rPr kumimoji="1" lang="zh-TW" altLang="en-US" sz="2400">
                <a:solidFill>
                  <a:schemeClr val="bg2"/>
                </a:solidFill>
              </a:rPr>
              <a:t>1</a:t>
            </a:r>
            <a:r>
              <a:rPr kumimoji="1" lang="zh-TW" altLang="en-US" sz="2400" b="1">
                <a:solidFill>
                  <a:srgbClr val="CC3300"/>
                </a:solidFill>
              </a:rPr>
              <a:t>0000</a:t>
            </a:r>
            <a:r>
              <a:rPr kumimoji="1" lang="zh-TW" altLang="en-US" sz="2400">
                <a:solidFill>
                  <a:schemeClr val="bg2"/>
                </a:solidFill>
              </a:rPr>
              <a:t>1</a:t>
            </a:r>
            <a:endParaRPr kumimoji="1" lang="zh-TW" altLang="en-US" sz="2400"/>
          </a:p>
          <a:p>
            <a:pPr algn="dist" eaLnBrk="1" hangingPunct="1"/>
            <a:r>
              <a:rPr kumimoji="1" lang="zh-TW" altLang="en-US" sz="2400" b="1">
                <a:solidFill>
                  <a:srgbClr val="CC3300"/>
                </a:solidFill>
              </a:rPr>
              <a:t>0</a:t>
            </a:r>
            <a:r>
              <a:rPr kumimoji="1" lang="zh-TW" altLang="en-US" sz="2400">
                <a:solidFill>
                  <a:schemeClr val="bg2"/>
                </a:solidFill>
              </a:rPr>
              <a:t>11111</a:t>
            </a:r>
            <a:endParaRPr kumimoji="1" lang="zh-TW" altLang="en-US" sz="2400"/>
          </a:p>
          <a:p>
            <a:pPr algn="dist" eaLnBrk="1" hangingPunct="1"/>
            <a:r>
              <a:rPr kumimoji="1" lang="zh-TW" altLang="en-US" sz="2400">
                <a:solidFill>
                  <a:schemeClr val="bg2"/>
                </a:solidFill>
              </a:rPr>
              <a:t>1</a:t>
            </a:r>
            <a:r>
              <a:rPr kumimoji="1" lang="zh-TW" altLang="en-US" sz="2400" b="1">
                <a:solidFill>
                  <a:srgbClr val="CC3300"/>
                </a:solidFill>
              </a:rPr>
              <a:t>00000</a:t>
            </a:r>
            <a:endParaRPr kumimoji="1" lang="zh-TW" altLang="en-US" sz="2400" b="1"/>
          </a:p>
        </p:txBody>
      </p:sp>
      <p:sp>
        <p:nvSpPr>
          <p:cNvPr id="38916" name="Line 7"/>
          <p:cNvSpPr>
            <a:spLocks noChangeShapeType="1"/>
          </p:cNvSpPr>
          <p:nvPr/>
        </p:nvSpPr>
        <p:spPr bwMode="auto">
          <a:xfrm>
            <a:off x="2324100" y="1741488"/>
            <a:ext cx="0" cy="3176587"/>
          </a:xfrm>
          <a:prstGeom prst="line">
            <a:avLst/>
          </a:prstGeom>
          <a:noFill/>
          <a:ln w="28575">
            <a:solidFill>
              <a:schemeClr val="bg2"/>
            </a:solidFill>
            <a:round/>
            <a:headEnd/>
            <a:tailEnd/>
          </a:ln>
        </p:spPr>
        <p:txBody>
          <a:bodyPr wrap="none" anchor="ctr"/>
          <a:lstStyle/>
          <a:p>
            <a:endParaRPr lang="zh-TW" altLang="en-US"/>
          </a:p>
        </p:txBody>
      </p:sp>
      <p:sp>
        <p:nvSpPr>
          <p:cNvPr id="38917" name="Line 9"/>
          <p:cNvSpPr>
            <a:spLocks noChangeShapeType="1"/>
          </p:cNvSpPr>
          <p:nvPr/>
        </p:nvSpPr>
        <p:spPr bwMode="auto">
          <a:xfrm>
            <a:off x="2311400" y="1727200"/>
            <a:ext cx="153988" cy="0"/>
          </a:xfrm>
          <a:prstGeom prst="line">
            <a:avLst/>
          </a:prstGeom>
          <a:noFill/>
          <a:ln w="9525">
            <a:solidFill>
              <a:schemeClr val="bg2"/>
            </a:solidFill>
            <a:round/>
            <a:headEnd/>
            <a:tailEnd/>
          </a:ln>
        </p:spPr>
        <p:txBody>
          <a:bodyPr wrap="none" anchor="ctr"/>
          <a:lstStyle/>
          <a:p>
            <a:endParaRPr lang="zh-TW" altLang="en-US"/>
          </a:p>
        </p:txBody>
      </p:sp>
      <p:sp>
        <p:nvSpPr>
          <p:cNvPr id="38918" name="Line 10"/>
          <p:cNvSpPr>
            <a:spLocks noChangeShapeType="1"/>
          </p:cNvSpPr>
          <p:nvPr/>
        </p:nvSpPr>
        <p:spPr bwMode="auto">
          <a:xfrm>
            <a:off x="2324100" y="4903788"/>
            <a:ext cx="128588" cy="0"/>
          </a:xfrm>
          <a:prstGeom prst="line">
            <a:avLst/>
          </a:prstGeom>
          <a:noFill/>
          <a:ln w="9525">
            <a:solidFill>
              <a:schemeClr val="bg2"/>
            </a:solidFill>
            <a:round/>
            <a:headEnd/>
            <a:tailEnd/>
          </a:ln>
        </p:spPr>
        <p:txBody>
          <a:bodyPr wrap="none" anchor="ctr"/>
          <a:lstStyle/>
          <a:p>
            <a:endParaRPr lang="zh-TW" altLang="en-US"/>
          </a:p>
        </p:txBody>
      </p:sp>
      <p:sp>
        <p:nvSpPr>
          <p:cNvPr id="38919" name="Line 13"/>
          <p:cNvSpPr>
            <a:spLocks noChangeShapeType="1"/>
          </p:cNvSpPr>
          <p:nvPr/>
        </p:nvSpPr>
        <p:spPr bwMode="auto">
          <a:xfrm flipH="1">
            <a:off x="5549900" y="1727200"/>
            <a:ext cx="0" cy="3176588"/>
          </a:xfrm>
          <a:prstGeom prst="line">
            <a:avLst/>
          </a:prstGeom>
          <a:noFill/>
          <a:ln w="28575">
            <a:solidFill>
              <a:schemeClr val="bg2"/>
            </a:solidFill>
            <a:round/>
            <a:headEnd/>
            <a:tailEnd/>
          </a:ln>
        </p:spPr>
        <p:txBody>
          <a:bodyPr wrap="none" anchor="ctr"/>
          <a:lstStyle/>
          <a:p>
            <a:endParaRPr lang="zh-TW" altLang="en-US"/>
          </a:p>
        </p:txBody>
      </p:sp>
      <p:sp>
        <p:nvSpPr>
          <p:cNvPr id="38920" name="Line 14"/>
          <p:cNvSpPr>
            <a:spLocks noChangeShapeType="1"/>
          </p:cNvSpPr>
          <p:nvPr/>
        </p:nvSpPr>
        <p:spPr bwMode="auto">
          <a:xfrm flipH="1">
            <a:off x="5408613" y="1712913"/>
            <a:ext cx="153987" cy="0"/>
          </a:xfrm>
          <a:prstGeom prst="line">
            <a:avLst/>
          </a:prstGeom>
          <a:noFill/>
          <a:ln w="9525">
            <a:solidFill>
              <a:schemeClr val="bg2"/>
            </a:solidFill>
            <a:round/>
            <a:headEnd/>
            <a:tailEnd/>
          </a:ln>
        </p:spPr>
        <p:txBody>
          <a:bodyPr wrap="none" anchor="ctr"/>
          <a:lstStyle/>
          <a:p>
            <a:endParaRPr lang="zh-TW" altLang="en-US"/>
          </a:p>
        </p:txBody>
      </p:sp>
      <p:sp>
        <p:nvSpPr>
          <p:cNvPr id="38921" name="Line 15"/>
          <p:cNvSpPr>
            <a:spLocks noChangeShapeType="1"/>
          </p:cNvSpPr>
          <p:nvPr/>
        </p:nvSpPr>
        <p:spPr bwMode="auto">
          <a:xfrm flipH="1">
            <a:off x="5421313" y="4889500"/>
            <a:ext cx="128587" cy="0"/>
          </a:xfrm>
          <a:prstGeom prst="line">
            <a:avLst/>
          </a:prstGeom>
          <a:noFill/>
          <a:ln w="9525">
            <a:solidFill>
              <a:schemeClr val="bg2"/>
            </a:solidFill>
            <a:round/>
            <a:headEnd/>
            <a:tailEnd/>
          </a:ln>
        </p:spPr>
        <p:txBody>
          <a:bodyPr wrap="none" anchor="ctr"/>
          <a:lstStyle/>
          <a:p>
            <a:endParaRPr lang="zh-TW" altLang="en-US"/>
          </a:p>
        </p:txBody>
      </p:sp>
      <p:sp>
        <p:nvSpPr>
          <p:cNvPr id="38922" name="Text Box 19"/>
          <p:cNvSpPr txBox="1">
            <a:spLocks noChangeArrowheads="1"/>
          </p:cNvSpPr>
          <p:nvPr/>
        </p:nvSpPr>
        <p:spPr bwMode="auto">
          <a:xfrm>
            <a:off x="5691188" y="4538663"/>
            <a:ext cx="760412" cy="457200"/>
          </a:xfrm>
          <a:prstGeom prst="rect">
            <a:avLst/>
          </a:prstGeom>
          <a:noFill/>
          <a:ln w="9525">
            <a:noFill/>
            <a:miter lim="800000"/>
            <a:headEnd/>
            <a:tailEnd/>
          </a:ln>
        </p:spPr>
        <p:txBody>
          <a:bodyPr wrap="none">
            <a:spAutoFit/>
          </a:bodyPr>
          <a:lstStyle/>
          <a:p>
            <a:pPr eaLnBrk="1" hangingPunct="1"/>
            <a:r>
              <a:rPr kumimoji="1" lang="en-US" altLang="zh-TW" sz="2400">
                <a:solidFill>
                  <a:schemeClr val="bg2"/>
                </a:solidFill>
              </a:rPr>
              <a:t>m*p</a:t>
            </a:r>
          </a:p>
        </p:txBody>
      </p:sp>
      <p:sp>
        <p:nvSpPr>
          <p:cNvPr id="38923" name="Rectangle 21"/>
          <p:cNvSpPr>
            <a:spLocks noChangeArrowheads="1"/>
          </p:cNvSpPr>
          <p:nvPr/>
        </p:nvSpPr>
        <p:spPr bwMode="auto">
          <a:xfrm>
            <a:off x="2212975" y="412750"/>
            <a:ext cx="3278188" cy="708025"/>
          </a:xfrm>
          <a:prstGeom prst="rect">
            <a:avLst/>
          </a:prstGeom>
          <a:noFill/>
          <a:ln w="9525">
            <a:noFill/>
            <a:miter lim="800000"/>
            <a:headEnd/>
            <a:tailEnd/>
          </a:ln>
        </p:spPr>
        <p:txBody>
          <a:bodyPr wrap="none">
            <a:spAutoFit/>
          </a:bodyPr>
          <a:lstStyle/>
          <a:p>
            <a:r>
              <a:rPr kumimoji="1" lang="en-US" altLang="zh-TW" sz="4000" b="1" u="sng">
                <a:solidFill>
                  <a:schemeClr val="bg2"/>
                </a:solidFill>
              </a:rPr>
              <a:t>Size of a stack</a:t>
            </a:r>
            <a:endParaRPr kumimoji="1" lang="zh-TW" altLang="en-US" sz="4000" b="1" u="sng">
              <a:solidFill>
                <a:schemeClr val="bg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4"/>
          <p:cNvSpPr>
            <a:spLocks noGrp="1"/>
          </p:cNvSpPr>
          <p:nvPr>
            <p:ph type="sldNum" sz="quarter" idx="12"/>
          </p:nvPr>
        </p:nvSpPr>
        <p:spPr>
          <a:noFill/>
        </p:spPr>
        <p:txBody>
          <a:bodyPr/>
          <a:lstStyle/>
          <a:p>
            <a:fld id="{1CC52260-806E-45DE-B6A8-FF8F3AD2FF44}" type="slidenum">
              <a:rPr lang="zh-TW" altLang="en-US" smtClean="0"/>
              <a:pPr/>
              <a:t>38</a:t>
            </a:fld>
            <a:endParaRPr lang="en-US" altLang="zh-TW" smtClean="0"/>
          </a:p>
        </p:txBody>
      </p:sp>
      <p:sp>
        <p:nvSpPr>
          <p:cNvPr id="39939" name="Text Box 3"/>
          <p:cNvSpPr>
            <a:spLocks noGrp="1" noChangeArrowheads="1"/>
          </p:cNvSpPr>
          <p:nvPr>
            <p:ph type="title"/>
          </p:nvPr>
        </p:nvSpPr>
        <p:spPr>
          <a:xfrm>
            <a:off x="742950" y="419100"/>
            <a:ext cx="7772400" cy="609600"/>
          </a:xfrm>
          <a:noFill/>
        </p:spPr>
        <p:txBody>
          <a:bodyPr/>
          <a:lstStyle/>
          <a:p>
            <a:pPr algn="ctr" eaLnBrk="1" hangingPunct="1"/>
            <a:r>
              <a:rPr lang="en-US" altLang="zh-TW" b="1" u="sng" smtClean="0"/>
              <a:t>Evaluation of Expressions</a:t>
            </a:r>
          </a:p>
        </p:txBody>
      </p:sp>
      <p:sp>
        <p:nvSpPr>
          <p:cNvPr id="39940" name="Rectangle 4"/>
          <p:cNvSpPr>
            <a:spLocks noChangeArrowheads="1"/>
          </p:cNvSpPr>
          <p:nvPr/>
        </p:nvSpPr>
        <p:spPr bwMode="auto">
          <a:xfrm>
            <a:off x="400050" y="1584325"/>
            <a:ext cx="8401050" cy="2678113"/>
          </a:xfrm>
          <a:prstGeom prst="rect">
            <a:avLst/>
          </a:prstGeom>
          <a:noFill/>
          <a:ln w="9525">
            <a:noFill/>
            <a:miter lim="800000"/>
            <a:headEnd/>
            <a:tailEnd/>
          </a:ln>
        </p:spPr>
        <p:txBody>
          <a:bodyPr>
            <a:spAutoFit/>
          </a:bodyPr>
          <a:lstStyle/>
          <a:p>
            <a:pPr marL="381000" indent="-381000" eaLnBrk="1" hangingPunct="1">
              <a:spcBef>
                <a:spcPts val="1200"/>
              </a:spcBef>
              <a:buFont typeface="Monotype Sorts" pitchFamily="2" charset="2"/>
              <a:buChar char="r"/>
            </a:pPr>
            <a:r>
              <a:rPr lang="en-US" altLang="zh-TW" sz="2400" dirty="0">
                <a:solidFill>
                  <a:schemeClr val="bg2"/>
                </a:solidFill>
              </a:rPr>
              <a:t>An Expression is made up of </a:t>
            </a:r>
            <a:r>
              <a:rPr lang="en-US" altLang="zh-TW" sz="2400" i="1" dirty="0">
                <a:solidFill>
                  <a:schemeClr val="bg2"/>
                </a:solidFill>
              </a:rPr>
              <a:t>operators</a:t>
            </a:r>
            <a:r>
              <a:rPr lang="en-US" altLang="zh-TW" sz="2400" dirty="0">
                <a:solidFill>
                  <a:schemeClr val="bg2"/>
                </a:solidFill>
              </a:rPr>
              <a:t> and </a:t>
            </a:r>
            <a:r>
              <a:rPr lang="en-US" altLang="zh-TW" sz="2400" i="1" dirty="0">
                <a:solidFill>
                  <a:schemeClr val="bg2"/>
                </a:solidFill>
              </a:rPr>
              <a:t>operands.</a:t>
            </a:r>
            <a:r>
              <a:rPr lang="en-US" altLang="zh-TW" sz="2400" dirty="0">
                <a:solidFill>
                  <a:schemeClr val="bg2"/>
                </a:solidFill>
              </a:rPr>
              <a:t/>
            </a:r>
            <a:br>
              <a:rPr lang="en-US" altLang="zh-TW" sz="2400" dirty="0">
                <a:solidFill>
                  <a:schemeClr val="bg2"/>
                </a:solidFill>
              </a:rPr>
            </a:br>
            <a:r>
              <a:rPr lang="en-US" altLang="zh-TW" sz="2400" dirty="0">
                <a:solidFill>
                  <a:schemeClr val="bg2"/>
                </a:solidFill>
              </a:rPr>
              <a:t/>
            </a:r>
            <a:br>
              <a:rPr lang="en-US" altLang="zh-TW" sz="2400" dirty="0">
                <a:solidFill>
                  <a:schemeClr val="bg2"/>
                </a:solidFill>
              </a:rPr>
            </a:br>
            <a:r>
              <a:rPr lang="en-US" altLang="zh-TW" sz="2400" dirty="0" smtClean="0">
                <a:solidFill>
                  <a:schemeClr val="bg2"/>
                </a:solidFill>
              </a:rPr>
              <a:t>	(</a:t>
            </a:r>
            <a:r>
              <a:rPr lang="en-US" altLang="zh-TW" sz="2400" dirty="0">
                <a:solidFill>
                  <a:schemeClr val="bg2"/>
                </a:solidFill>
              </a:rPr>
              <a:t>front == rear) </a:t>
            </a:r>
            <a:br>
              <a:rPr lang="en-US" altLang="zh-TW" sz="2400" dirty="0">
                <a:solidFill>
                  <a:schemeClr val="bg2"/>
                </a:solidFill>
              </a:rPr>
            </a:br>
            <a:r>
              <a:rPr lang="en-US" altLang="zh-TW" sz="2400" dirty="0" smtClean="0">
                <a:solidFill>
                  <a:schemeClr val="bg2"/>
                </a:solidFill>
              </a:rPr>
              <a:t>	a </a:t>
            </a:r>
            <a:r>
              <a:rPr lang="en-US" altLang="zh-TW" sz="2400" dirty="0">
                <a:solidFill>
                  <a:schemeClr val="bg2"/>
                </a:solidFill>
              </a:rPr>
              <a:t>+ b * 5 </a:t>
            </a:r>
            <a:br>
              <a:rPr lang="en-US" altLang="zh-TW" sz="2400" dirty="0">
                <a:solidFill>
                  <a:schemeClr val="bg2"/>
                </a:solidFill>
              </a:rPr>
            </a:br>
            <a:r>
              <a:rPr lang="en-US" altLang="zh-TW" sz="2400" dirty="0" smtClean="0">
                <a:solidFill>
                  <a:schemeClr val="bg2"/>
                </a:solidFill>
              </a:rPr>
              <a:t>	((</a:t>
            </a:r>
            <a:r>
              <a:rPr lang="en-US" altLang="zh-TW" sz="2400" dirty="0">
                <a:solidFill>
                  <a:schemeClr val="bg2"/>
                </a:solidFill>
              </a:rPr>
              <a:t>rear + 1 = = front) || (!front))</a:t>
            </a:r>
            <a:br>
              <a:rPr lang="en-US" altLang="zh-TW" sz="2400" dirty="0">
                <a:solidFill>
                  <a:schemeClr val="bg2"/>
                </a:solidFill>
              </a:rPr>
            </a:br>
            <a:r>
              <a:rPr lang="en-US" altLang="zh-TW" sz="2400" dirty="0" smtClean="0">
                <a:solidFill>
                  <a:schemeClr val="bg2"/>
                </a:solidFill>
              </a:rPr>
              <a:t>	x </a:t>
            </a:r>
            <a:r>
              <a:rPr lang="en-US" altLang="zh-TW" sz="2400" dirty="0">
                <a:solidFill>
                  <a:schemeClr val="bg2"/>
                </a:solidFill>
              </a:rPr>
              <a:t>= a / b - c + d * e - a * c</a:t>
            </a:r>
            <a:br>
              <a:rPr lang="en-US" altLang="zh-TW" sz="2400" dirty="0">
                <a:solidFill>
                  <a:schemeClr val="bg2"/>
                </a:solidFill>
              </a:rPr>
            </a:br>
            <a:endParaRPr lang="zh-TW" altLang="en-US" sz="2400" dirty="0">
              <a:solidFill>
                <a:schemeClr val="bg2"/>
              </a:solidFill>
            </a:endParaRPr>
          </a:p>
        </p:txBody>
      </p:sp>
      <p:sp>
        <p:nvSpPr>
          <p:cNvPr id="39941" name="Rectangle 5"/>
          <p:cNvSpPr>
            <a:spLocks noChangeArrowheads="1"/>
          </p:cNvSpPr>
          <p:nvPr/>
        </p:nvSpPr>
        <p:spPr bwMode="auto">
          <a:xfrm>
            <a:off x="400050" y="4211638"/>
            <a:ext cx="8401050" cy="1200150"/>
          </a:xfrm>
          <a:prstGeom prst="rect">
            <a:avLst/>
          </a:prstGeom>
          <a:noFill/>
          <a:ln w="9525">
            <a:noFill/>
            <a:miter lim="800000"/>
            <a:headEnd/>
            <a:tailEnd/>
          </a:ln>
        </p:spPr>
        <p:txBody>
          <a:bodyPr>
            <a:spAutoFit/>
          </a:bodyPr>
          <a:lstStyle/>
          <a:p>
            <a:pPr marL="381000" indent="-381000" eaLnBrk="1" hangingPunct="1">
              <a:buFont typeface="Monotype Sorts" pitchFamily="2" charset="2"/>
              <a:buChar char="r"/>
            </a:pPr>
            <a:r>
              <a:rPr lang="en-US" altLang="zh-TW" sz="2400" dirty="0" smtClean="0">
                <a:solidFill>
                  <a:schemeClr val="bg2"/>
                </a:solidFill>
              </a:rPr>
              <a:t>Q</a:t>
            </a:r>
            <a:r>
              <a:rPr lang="zh-TW" altLang="en-US" sz="2400" dirty="0" smtClean="0">
                <a:solidFill>
                  <a:schemeClr val="bg2"/>
                </a:solidFill>
              </a:rPr>
              <a:t>：</a:t>
            </a:r>
            <a:r>
              <a:rPr lang="zh-TW" altLang="zh-TW" sz="2400" dirty="0" smtClean="0">
                <a:solidFill>
                  <a:schemeClr val="bg2"/>
                </a:solidFill>
              </a:rPr>
              <a:t>How </a:t>
            </a:r>
            <a:r>
              <a:rPr lang="zh-TW" altLang="zh-TW" sz="2400" dirty="0">
                <a:solidFill>
                  <a:schemeClr val="bg2"/>
                </a:solidFill>
              </a:rPr>
              <a:t>to generate the machine instructions corresponding to </a:t>
            </a:r>
            <a:r>
              <a:rPr lang="en-US" altLang="zh-TW" sz="2400" dirty="0" smtClean="0">
                <a:solidFill>
                  <a:schemeClr val="bg2"/>
                </a:solidFill>
              </a:rPr>
              <a:t/>
            </a:r>
            <a:br>
              <a:rPr lang="en-US" altLang="zh-TW" sz="2400" dirty="0" smtClean="0">
                <a:solidFill>
                  <a:schemeClr val="bg2"/>
                </a:solidFill>
              </a:rPr>
            </a:br>
            <a:r>
              <a:rPr lang="en-US" altLang="zh-TW" sz="2400" dirty="0" smtClean="0">
                <a:solidFill>
                  <a:schemeClr val="bg2"/>
                </a:solidFill>
              </a:rPr>
              <a:t>       </a:t>
            </a:r>
            <a:r>
              <a:rPr lang="zh-TW" altLang="zh-TW" sz="2400" dirty="0" smtClean="0">
                <a:solidFill>
                  <a:schemeClr val="bg2"/>
                </a:solidFill>
              </a:rPr>
              <a:t>a </a:t>
            </a:r>
            <a:r>
              <a:rPr lang="zh-TW" altLang="zh-TW" sz="2400" dirty="0">
                <a:solidFill>
                  <a:schemeClr val="bg2"/>
                </a:solidFill>
              </a:rPr>
              <a:t>given expression?</a:t>
            </a:r>
            <a:br>
              <a:rPr lang="zh-TW" altLang="zh-TW" sz="2400" dirty="0">
                <a:solidFill>
                  <a:schemeClr val="bg2"/>
                </a:solidFill>
              </a:rPr>
            </a:br>
            <a:r>
              <a:rPr lang="en-US" altLang="zh-TW" sz="2400" dirty="0" smtClean="0">
                <a:solidFill>
                  <a:schemeClr val="bg2"/>
                </a:solidFill>
              </a:rPr>
              <a:t>A</a:t>
            </a:r>
            <a:r>
              <a:rPr lang="zh-TW" altLang="en-US" sz="2400" dirty="0" smtClean="0">
                <a:solidFill>
                  <a:srgbClr val="FF0000"/>
                </a:solidFill>
              </a:rPr>
              <a:t>：</a:t>
            </a:r>
            <a:r>
              <a:rPr lang="zh-TW" altLang="zh-TW" sz="2400" dirty="0" smtClean="0">
                <a:solidFill>
                  <a:srgbClr val="FF0000"/>
                </a:solidFill>
              </a:rPr>
              <a:t>precedence</a:t>
            </a:r>
            <a:r>
              <a:rPr lang="zh-TW" altLang="en-US" sz="2400" dirty="0" smtClean="0">
                <a:solidFill>
                  <a:srgbClr val="FF0000"/>
                </a:solidFill>
              </a:rPr>
              <a:t> </a:t>
            </a:r>
            <a:r>
              <a:rPr lang="en-US" altLang="zh-TW" sz="2400" dirty="0" smtClean="0">
                <a:solidFill>
                  <a:srgbClr val="FF0000"/>
                </a:solidFill>
              </a:rPr>
              <a:t>(</a:t>
            </a:r>
            <a:r>
              <a:rPr lang="zh-TW" altLang="en-US" sz="2400" dirty="0">
                <a:solidFill>
                  <a:srgbClr val="FF0000"/>
                </a:solidFill>
                <a:latin typeface="標楷體" panose="03000509000000000000" pitchFamily="65" charset="-120"/>
                <a:ea typeface="標楷體" panose="03000509000000000000" pitchFamily="65" charset="-120"/>
              </a:rPr>
              <a:t>優先性</a:t>
            </a:r>
            <a:r>
              <a:rPr lang="en-US" altLang="zh-TW" sz="2400" dirty="0" smtClean="0">
                <a:solidFill>
                  <a:srgbClr val="FF0000"/>
                </a:solidFill>
              </a:rPr>
              <a:t>)</a:t>
            </a:r>
            <a:r>
              <a:rPr lang="zh-TW" altLang="zh-TW" sz="2400" dirty="0" smtClean="0">
                <a:solidFill>
                  <a:srgbClr val="CC3300"/>
                </a:solidFill>
              </a:rPr>
              <a:t> </a:t>
            </a:r>
            <a:r>
              <a:rPr lang="zh-TW" altLang="zh-TW" sz="2400" dirty="0">
                <a:solidFill>
                  <a:schemeClr val="bg2"/>
                </a:solidFill>
              </a:rPr>
              <a:t>and </a:t>
            </a:r>
            <a:r>
              <a:rPr lang="zh-TW" altLang="zh-TW" sz="2400" dirty="0">
                <a:solidFill>
                  <a:srgbClr val="FF0000"/>
                </a:solidFill>
              </a:rPr>
              <a:t>associativ</a:t>
            </a:r>
            <a:r>
              <a:rPr lang="en-US" altLang="zh-TW" sz="2400" dirty="0" err="1" smtClean="0">
                <a:solidFill>
                  <a:srgbClr val="FF0000"/>
                </a:solidFill>
              </a:rPr>
              <a:t>ity</a:t>
            </a:r>
            <a:r>
              <a:rPr lang="zh-TW" altLang="en-US" sz="2400" dirty="0" smtClean="0">
                <a:solidFill>
                  <a:srgbClr val="FF0000"/>
                </a:solidFill>
              </a:rPr>
              <a:t> </a:t>
            </a:r>
            <a:r>
              <a:rPr lang="en-US" altLang="zh-TW" sz="2400" dirty="0" smtClean="0">
                <a:solidFill>
                  <a:srgbClr val="FF0000"/>
                </a:solidFill>
                <a:latin typeface="+mn-lt"/>
                <a:ea typeface="標楷體" panose="03000509000000000000" pitchFamily="65" charset="-120"/>
              </a:rPr>
              <a:t>(</a:t>
            </a:r>
            <a:r>
              <a:rPr lang="zh-TW" altLang="en-US" sz="2400" dirty="0" smtClean="0">
                <a:solidFill>
                  <a:srgbClr val="FF0000"/>
                </a:solidFill>
                <a:latin typeface="標楷體" panose="03000509000000000000" pitchFamily="65" charset="-120"/>
                <a:ea typeface="標楷體" panose="03000509000000000000" pitchFamily="65" charset="-120"/>
              </a:rPr>
              <a:t>結合性</a:t>
            </a:r>
            <a:r>
              <a:rPr lang="en-US" altLang="zh-TW" sz="2400" dirty="0" smtClean="0">
                <a:solidFill>
                  <a:srgbClr val="FF0000"/>
                </a:solidFill>
                <a:latin typeface="+mn-lt"/>
                <a:ea typeface="標楷體" panose="03000509000000000000" pitchFamily="65" charset="-120"/>
              </a:rPr>
              <a:t>)</a:t>
            </a:r>
            <a:r>
              <a:rPr lang="zh-TW" altLang="zh-TW" sz="2400" dirty="0" smtClean="0">
                <a:solidFill>
                  <a:srgbClr val="FF0000"/>
                </a:solidFill>
                <a:latin typeface="標楷體" panose="03000509000000000000" pitchFamily="65" charset="-120"/>
                <a:ea typeface="標楷體" panose="03000509000000000000" pitchFamily="65" charset="-120"/>
              </a:rPr>
              <a:t> </a:t>
            </a:r>
            <a:r>
              <a:rPr lang="zh-TW" altLang="zh-TW" sz="2400" dirty="0">
                <a:solidFill>
                  <a:srgbClr val="FF0000"/>
                </a:solidFill>
              </a:rPr>
              <a:t>rule</a:t>
            </a:r>
            <a:r>
              <a:rPr lang="en-US" altLang="zh-TW" sz="2400" dirty="0" smtClean="0">
                <a:solidFill>
                  <a:srgbClr val="FF0000"/>
                </a:solidFill>
              </a:rPr>
              <a:t>s.</a:t>
            </a:r>
            <a:endParaRPr lang="en-US" altLang="zh-TW" sz="2400"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p:cNvSpPr>
            <a:spLocks noGrp="1"/>
          </p:cNvSpPr>
          <p:nvPr>
            <p:ph type="sldNum" sz="quarter" idx="12"/>
          </p:nvPr>
        </p:nvSpPr>
        <p:spPr>
          <a:noFill/>
        </p:spPr>
        <p:txBody>
          <a:bodyPr/>
          <a:lstStyle/>
          <a:p>
            <a:fld id="{D8CC8611-5011-4BFD-8E55-024B65690845}" type="slidenum">
              <a:rPr lang="zh-TW" altLang="en-US" smtClean="0"/>
              <a:pPr/>
              <a:t>39</a:t>
            </a:fld>
            <a:endParaRPr lang="en-US" altLang="zh-TW" smtClean="0"/>
          </a:p>
        </p:txBody>
      </p:sp>
      <p:graphicFrame>
        <p:nvGraphicFramePr>
          <p:cNvPr id="40963" name="Object 4"/>
          <p:cNvGraphicFramePr>
            <a:graphicFrameLocks noChangeAspect="1"/>
          </p:cNvGraphicFramePr>
          <p:nvPr/>
        </p:nvGraphicFramePr>
        <p:xfrm>
          <a:off x="742950" y="1409700"/>
          <a:ext cx="7848600" cy="4800600"/>
        </p:xfrm>
        <a:graphic>
          <a:graphicData uri="http://schemas.openxmlformats.org/presentationml/2006/ole">
            <mc:AlternateContent xmlns:mc="http://schemas.openxmlformats.org/markup-compatibility/2006">
              <mc:Choice xmlns:v="urn:schemas-microsoft-com:vml" Requires="v">
                <p:oleObj spid="_x0000_s40995" name="Document" r:id="rId3" imgW="8541612" imgH="5450216" progId="Word.Document.8">
                  <p:embed/>
                </p:oleObj>
              </mc:Choice>
              <mc:Fallback>
                <p:oleObj name="Document" r:id="rId3" imgW="8541612" imgH="545021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1409700"/>
                        <a:ext cx="7848600"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 name="Text Box 5"/>
          <p:cNvSpPr txBox="1">
            <a:spLocks noChangeArrowheads="1"/>
          </p:cNvSpPr>
          <p:nvPr/>
        </p:nvSpPr>
        <p:spPr bwMode="auto">
          <a:xfrm>
            <a:off x="495300" y="457200"/>
            <a:ext cx="8440738" cy="584200"/>
          </a:xfrm>
          <a:prstGeom prst="rect">
            <a:avLst/>
          </a:prstGeom>
          <a:noFill/>
          <a:ln w="9525">
            <a:noFill/>
            <a:miter lim="800000"/>
            <a:headEnd/>
            <a:tailEnd/>
          </a:ln>
        </p:spPr>
        <p:txBody>
          <a:bodyPr wrap="none">
            <a:spAutoFit/>
          </a:bodyPr>
          <a:lstStyle/>
          <a:p>
            <a:pPr marL="285750" indent="-285750" eaLnBrk="1" hangingPunct="1">
              <a:spcBef>
                <a:spcPct val="50000"/>
              </a:spcBef>
              <a:buFont typeface="Monotype Sorts" pitchFamily="2" charset="2"/>
              <a:buNone/>
            </a:pPr>
            <a:r>
              <a:rPr kumimoji="1" lang="en-US" altLang="zh-TW" b="1" u="sng">
                <a:solidFill>
                  <a:schemeClr val="bg2"/>
                </a:solidFill>
              </a:rPr>
              <a:t>Precedence Hierarchy and  Associativity for 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1"/>
          <p:cNvSpPr>
            <a:spLocks noGrp="1"/>
          </p:cNvSpPr>
          <p:nvPr>
            <p:ph type="sldNum" sz="quarter" idx="12"/>
          </p:nvPr>
        </p:nvSpPr>
        <p:spPr>
          <a:noFill/>
        </p:spPr>
        <p:txBody>
          <a:bodyPr/>
          <a:lstStyle/>
          <a:p>
            <a:fld id="{024CA465-2ECB-4080-85E9-F216AB909644}" type="slidenum">
              <a:rPr lang="zh-TW" altLang="en-US" smtClean="0"/>
              <a:pPr/>
              <a:t>4</a:t>
            </a:fld>
            <a:endParaRPr lang="en-US" altLang="zh-TW" smtClean="0"/>
          </a:p>
        </p:txBody>
      </p:sp>
      <p:pic>
        <p:nvPicPr>
          <p:cNvPr id="6147" name="Picture 4"/>
          <p:cNvPicPr>
            <a:picLocks noChangeAspect="1" noChangeArrowheads="1"/>
          </p:cNvPicPr>
          <p:nvPr/>
        </p:nvPicPr>
        <p:blipFill>
          <a:blip r:embed="rId2" cstate="print"/>
          <a:srcRect/>
          <a:stretch>
            <a:fillRect/>
          </a:stretch>
        </p:blipFill>
        <p:spPr bwMode="auto">
          <a:xfrm>
            <a:off x="862013" y="1674813"/>
            <a:ext cx="7596187" cy="4270375"/>
          </a:xfrm>
          <a:prstGeom prst="rect">
            <a:avLst/>
          </a:prstGeom>
          <a:noFill/>
          <a:ln w="9525">
            <a:noFill/>
            <a:miter lim="800000"/>
            <a:headEnd/>
            <a:tailEnd/>
          </a:ln>
        </p:spPr>
      </p:pic>
      <p:sp>
        <p:nvSpPr>
          <p:cNvPr id="4" name="Rectangle 2"/>
          <p:cNvSpPr txBox="1">
            <a:spLocks noChangeArrowheads="1"/>
          </p:cNvSpPr>
          <p:nvPr/>
        </p:nvSpPr>
        <p:spPr>
          <a:xfrm>
            <a:off x="971550" y="476250"/>
            <a:ext cx="6934200" cy="742950"/>
          </a:xfrm>
          <a:prstGeom prst="rect">
            <a:avLst/>
          </a:prstGeom>
        </p:spPr>
        <p:txBody>
          <a:bodyPr/>
          <a:lstStyle/>
          <a:p>
            <a:pPr algn="ctr">
              <a:defRPr/>
            </a:pPr>
            <a:r>
              <a:rPr kumimoji="1" lang="zh-TW" altLang="en-US" sz="4000" b="1" u="sng" kern="0" dirty="0">
                <a:solidFill>
                  <a:schemeClr val="bg2"/>
                </a:solidFill>
                <a:latin typeface="標楷體" pitchFamily="65" charset="-120"/>
                <a:ea typeface="標楷體" pitchFamily="65" charset="-120"/>
                <a:cs typeface="+mj-cs"/>
              </a:rPr>
              <a:t>系統堆疊與副程式呼叫</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p:cNvSpPr>
            <a:spLocks noGrp="1"/>
          </p:cNvSpPr>
          <p:nvPr>
            <p:ph type="sldNum" sz="quarter" idx="12"/>
          </p:nvPr>
        </p:nvSpPr>
        <p:spPr>
          <a:noFill/>
        </p:spPr>
        <p:txBody>
          <a:bodyPr/>
          <a:lstStyle/>
          <a:p>
            <a:fld id="{583F512D-FFB3-4446-B7D2-8B6B76D0F306}" type="slidenum">
              <a:rPr lang="zh-TW" altLang="en-US" smtClean="0"/>
              <a:pPr/>
              <a:t>40</a:t>
            </a:fld>
            <a:endParaRPr lang="en-US" altLang="zh-TW" smtClean="0"/>
          </a:p>
        </p:txBody>
      </p:sp>
      <p:graphicFrame>
        <p:nvGraphicFramePr>
          <p:cNvPr id="41987" name="Object 2"/>
          <p:cNvGraphicFramePr>
            <a:graphicFrameLocks noChangeAspect="1"/>
          </p:cNvGraphicFramePr>
          <p:nvPr/>
        </p:nvGraphicFramePr>
        <p:xfrm>
          <a:off x="876300" y="1581150"/>
          <a:ext cx="7791450" cy="4800600"/>
        </p:xfrm>
        <a:graphic>
          <a:graphicData uri="http://schemas.openxmlformats.org/presentationml/2006/ole">
            <mc:AlternateContent xmlns:mc="http://schemas.openxmlformats.org/markup-compatibility/2006">
              <mc:Choice xmlns:v="urn:schemas-microsoft-com:vml" Requires="v">
                <p:oleObj spid="_x0000_s42019" name="Document" r:id="rId3" imgW="7769278" imgH="4789954" progId="Word.Document.8">
                  <p:embed/>
                </p:oleObj>
              </mc:Choice>
              <mc:Fallback>
                <p:oleObj name="Document" r:id="rId3" imgW="7769278" imgH="478995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581150"/>
                        <a:ext cx="77914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41988" name="Text Box 5"/>
          <p:cNvSpPr txBox="1">
            <a:spLocks noChangeArrowheads="1"/>
          </p:cNvSpPr>
          <p:nvPr/>
        </p:nvSpPr>
        <p:spPr bwMode="auto">
          <a:xfrm>
            <a:off x="457200" y="476250"/>
            <a:ext cx="8440738" cy="584200"/>
          </a:xfrm>
          <a:prstGeom prst="rect">
            <a:avLst/>
          </a:prstGeom>
          <a:noFill/>
          <a:ln w="9525">
            <a:noFill/>
            <a:miter lim="800000"/>
            <a:headEnd/>
            <a:tailEnd/>
          </a:ln>
        </p:spPr>
        <p:txBody>
          <a:bodyPr wrap="none">
            <a:spAutoFit/>
          </a:bodyPr>
          <a:lstStyle/>
          <a:p>
            <a:pPr marL="285750" indent="-285750" eaLnBrk="1" hangingPunct="1">
              <a:spcBef>
                <a:spcPct val="50000"/>
              </a:spcBef>
              <a:buFont typeface="Monotype Sorts" pitchFamily="2" charset="2"/>
              <a:buNone/>
            </a:pPr>
            <a:r>
              <a:rPr kumimoji="1" lang="en-US" altLang="zh-TW" b="1" u="sng">
                <a:solidFill>
                  <a:schemeClr val="bg2"/>
                </a:solidFill>
              </a:rPr>
              <a:t>Precedence Hierarchy and  Associativity for 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p:cNvSpPr>
            <a:spLocks noGrp="1"/>
          </p:cNvSpPr>
          <p:nvPr>
            <p:ph type="sldNum" sz="quarter" idx="12"/>
          </p:nvPr>
        </p:nvSpPr>
        <p:spPr>
          <a:noFill/>
        </p:spPr>
        <p:txBody>
          <a:bodyPr/>
          <a:lstStyle/>
          <a:p>
            <a:fld id="{F44B94F0-0216-48C7-B760-6677B292EEF7}" type="slidenum">
              <a:rPr lang="zh-TW" altLang="en-US" smtClean="0"/>
              <a:pPr/>
              <a:t>41</a:t>
            </a:fld>
            <a:endParaRPr lang="en-US" altLang="zh-TW" smtClean="0"/>
          </a:p>
        </p:txBody>
      </p:sp>
      <p:graphicFrame>
        <p:nvGraphicFramePr>
          <p:cNvPr id="43011" name="Object 2"/>
          <p:cNvGraphicFramePr>
            <a:graphicFrameLocks noChangeAspect="1"/>
          </p:cNvGraphicFramePr>
          <p:nvPr/>
        </p:nvGraphicFramePr>
        <p:xfrm>
          <a:off x="952500" y="1657350"/>
          <a:ext cx="7429500" cy="2914650"/>
        </p:xfrm>
        <a:graphic>
          <a:graphicData uri="http://schemas.openxmlformats.org/presentationml/2006/ole">
            <mc:AlternateContent xmlns:mc="http://schemas.openxmlformats.org/markup-compatibility/2006">
              <mc:Choice xmlns:v="urn:schemas-microsoft-com:vml" Requires="v">
                <p:oleObj spid="_x0000_s43043" name="Document" r:id="rId3" imgW="7573682" imgH="3115230" progId="Word.Document.8">
                  <p:embed/>
                </p:oleObj>
              </mc:Choice>
              <mc:Fallback>
                <p:oleObj name="Document" r:id="rId3" imgW="7573682" imgH="311523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657350"/>
                        <a:ext cx="7429500" cy="291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Text Box 3"/>
          <p:cNvSpPr txBox="1">
            <a:spLocks noChangeArrowheads="1"/>
          </p:cNvSpPr>
          <p:nvPr/>
        </p:nvSpPr>
        <p:spPr bwMode="auto">
          <a:xfrm>
            <a:off x="628650" y="4584700"/>
            <a:ext cx="8248650" cy="1200150"/>
          </a:xfrm>
          <a:prstGeom prst="rect">
            <a:avLst/>
          </a:prstGeom>
          <a:noFill/>
          <a:ln w="9525">
            <a:noFill/>
            <a:miter lim="800000"/>
            <a:headEnd/>
            <a:tailEnd/>
          </a:ln>
        </p:spPr>
        <p:txBody>
          <a:bodyPr>
            <a:spAutoFit/>
          </a:bodyPr>
          <a:lstStyle/>
          <a:p>
            <a:pPr eaLnBrk="1" hangingPunct="1"/>
            <a:r>
              <a:rPr kumimoji="1" lang="zh-TW" altLang="en-US" sz="2400">
                <a:solidFill>
                  <a:schemeClr val="bg2"/>
                </a:solidFill>
              </a:rPr>
              <a:t>1. </a:t>
            </a:r>
            <a:r>
              <a:rPr kumimoji="1" lang="en-US" altLang="zh-TW" sz="2400">
                <a:solidFill>
                  <a:schemeClr val="bg2"/>
                </a:solidFill>
              </a:rPr>
              <a:t>The precedence column is taken from Harbison and Steele.</a:t>
            </a:r>
          </a:p>
          <a:p>
            <a:pPr eaLnBrk="1" hangingPunct="1"/>
            <a:r>
              <a:rPr kumimoji="1" lang="en-US" altLang="zh-TW" sz="2400">
                <a:solidFill>
                  <a:schemeClr val="bg2"/>
                </a:solidFill>
              </a:rPr>
              <a:t>2. Postfix form</a:t>
            </a:r>
          </a:p>
          <a:p>
            <a:pPr eaLnBrk="1" hangingPunct="1"/>
            <a:r>
              <a:rPr kumimoji="1" lang="en-US" altLang="zh-TW" sz="2400">
                <a:solidFill>
                  <a:schemeClr val="bg2"/>
                </a:solidFill>
              </a:rPr>
              <a:t>3. Prefix form</a:t>
            </a:r>
          </a:p>
        </p:txBody>
      </p:sp>
      <p:sp>
        <p:nvSpPr>
          <p:cNvPr id="43013" name="Text Box 5"/>
          <p:cNvSpPr txBox="1">
            <a:spLocks noChangeArrowheads="1"/>
          </p:cNvSpPr>
          <p:nvPr/>
        </p:nvSpPr>
        <p:spPr bwMode="auto">
          <a:xfrm>
            <a:off x="476250" y="590550"/>
            <a:ext cx="8256588" cy="584200"/>
          </a:xfrm>
          <a:prstGeom prst="rect">
            <a:avLst/>
          </a:prstGeom>
          <a:noFill/>
          <a:ln w="9525">
            <a:noFill/>
            <a:miter lim="800000"/>
            <a:headEnd/>
            <a:tailEnd/>
          </a:ln>
        </p:spPr>
        <p:txBody>
          <a:bodyPr wrap="none">
            <a:spAutoFit/>
          </a:bodyPr>
          <a:lstStyle/>
          <a:p>
            <a:pPr marL="285750" indent="-285750" eaLnBrk="1" hangingPunct="1">
              <a:spcBef>
                <a:spcPct val="50000"/>
              </a:spcBef>
              <a:buFont typeface="Monotype Sorts" pitchFamily="2" charset="2"/>
              <a:buNone/>
            </a:pPr>
            <a:r>
              <a:rPr kumimoji="1" lang="en-US" altLang="zh-TW" b="1" u="sng">
                <a:solidFill>
                  <a:schemeClr val="bg2"/>
                </a:solidFill>
              </a:rPr>
              <a:t>Precedence Hierarchy and  Associativity for C</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4"/>
          <p:cNvSpPr>
            <a:spLocks noGrp="1"/>
          </p:cNvSpPr>
          <p:nvPr>
            <p:ph type="sldNum" sz="quarter" idx="12"/>
          </p:nvPr>
        </p:nvSpPr>
        <p:spPr>
          <a:xfrm>
            <a:off x="7112000" y="6248400"/>
            <a:ext cx="1905000" cy="457200"/>
          </a:xfrm>
          <a:noFill/>
        </p:spPr>
        <p:txBody>
          <a:bodyPr/>
          <a:lstStyle/>
          <a:p>
            <a:fld id="{EFA09CF4-13E3-426B-970C-5DEB2BBD9D7A}" type="slidenum">
              <a:rPr lang="zh-TW" altLang="en-US" smtClean="0"/>
              <a:pPr/>
              <a:t>42</a:t>
            </a:fld>
            <a:endParaRPr lang="en-US" altLang="zh-TW" smtClean="0"/>
          </a:p>
        </p:txBody>
      </p:sp>
      <p:sp>
        <p:nvSpPr>
          <p:cNvPr id="44035" name="Rectangle 2"/>
          <p:cNvSpPr>
            <a:spLocks noGrp="1" noChangeArrowheads="1"/>
          </p:cNvSpPr>
          <p:nvPr>
            <p:ph type="title"/>
          </p:nvPr>
        </p:nvSpPr>
        <p:spPr>
          <a:xfrm>
            <a:off x="857250" y="457200"/>
            <a:ext cx="7772400" cy="723900"/>
          </a:xfrm>
        </p:spPr>
        <p:txBody>
          <a:bodyPr/>
          <a:lstStyle/>
          <a:p>
            <a:pPr marL="476250" indent="-476250" algn="ctr" eaLnBrk="1" hangingPunct="1">
              <a:buFont typeface="Monotype Sorts" pitchFamily="2" charset="2"/>
              <a:buNone/>
            </a:pPr>
            <a:r>
              <a:rPr lang="en-US" altLang="zh-TW" b="1" u="sng" smtClean="0"/>
              <a:t>Infix to Postfix Conversion</a:t>
            </a:r>
          </a:p>
        </p:txBody>
      </p:sp>
      <p:sp>
        <p:nvSpPr>
          <p:cNvPr id="46084" name="Text Box 3"/>
          <p:cNvSpPr txBox="1">
            <a:spLocks noChangeArrowheads="1"/>
          </p:cNvSpPr>
          <p:nvPr/>
        </p:nvSpPr>
        <p:spPr bwMode="auto">
          <a:xfrm>
            <a:off x="657225" y="1387475"/>
            <a:ext cx="7705725" cy="5262563"/>
          </a:xfrm>
          <a:prstGeom prst="rect">
            <a:avLst/>
          </a:prstGeom>
          <a:noFill/>
          <a:ln w="9525">
            <a:noFill/>
            <a:miter lim="800000"/>
            <a:headEnd/>
            <a:tailEnd/>
          </a:ln>
        </p:spPr>
        <p:txBody>
          <a:bodyPr>
            <a:spAutoFit/>
          </a:bodyPr>
          <a:lstStyle/>
          <a:p>
            <a:pPr marL="449263" indent="-449263" eaLnBrk="1" hangingPunct="1">
              <a:defRPr/>
            </a:pPr>
            <a:r>
              <a:rPr kumimoji="1" lang="zh-TW" altLang="en-US" sz="2400" dirty="0">
                <a:solidFill>
                  <a:schemeClr val="bg2"/>
                </a:solidFill>
              </a:rPr>
              <a:t>(1) </a:t>
            </a:r>
            <a:r>
              <a:rPr kumimoji="1" lang="en-US" altLang="zh-TW" sz="2400" dirty="0">
                <a:solidFill>
                  <a:schemeClr val="bg2"/>
                </a:solidFill>
              </a:rPr>
              <a:t>Fully parenthesize expression</a:t>
            </a:r>
            <a:endParaRPr kumimoji="1" lang="en-US" altLang="zh-TW" sz="2400" dirty="0"/>
          </a:p>
          <a:p>
            <a:pPr eaLnBrk="1" hangingPunct="1">
              <a:defRPr/>
            </a:pPr>
            <a:r>
              <a:rPr kumimoji="1" lang="en-US" altLang="zh-TW" sz="2400" dirty="0">
                <a:solidFill>
                  <a:srgbClr val="CC3300"/>
                </a:solidFill>
              </a:rPr>
              <a:t>	a / b - c + d * e - a * c</a:t>
            </a:r>
          </a:p>
          <a:p>
            <a:pPr eaLnBrk="1" hangingPunct="1">
              <a:defRPr/>
            </a:pPr>
            <a:r>
              <a:rPr kumimoji="1" lang="en-US" altLang="zh-TW" sz="2400" dirty="0">
                <a:solidFill>
                  <a:srgbClr val="CC3300"/>
                </a:solidFill>
              </a:rPr>
              <a:t>   </a:t>
            </a:r>
            <a:r>
              <a:rPr kumimoji="1" lang="en-US" altLang="zh-TW" sz="2400" dirty="0">
                <a:solidFill>
                  <a:srgbClr val="CC3300"/>
                </a:solidFill>
                <a:sym typeface="Monotype Sorts" pitchFamily="2" charset="2"/>
              </a:rPr>
              <a:t></a:t>
            </a:r>
            <a:r>
              <a:rPr kumimoji="1" lang="en-US" altLang="zh-TW" sz="2400" dirty="0">
                <a:solidFill>
                  <a:srgbClr val="CC3300"/>
                </a:solidFill>
              </a:rPr>
              <a:t>	((((a / b) - c) + (d * e)) - (a * c))</a:t>
            </a:r>
          </a:p>
          <a:p>
            <a:pPr eaLnBrk="1" hangingPunct="1">
              <a:defRPr/>
            </a:pPr>
            <a:endParaRPr kumimoji="1" lang="en-US" altLang="zh-TW" sz="2400" dirty="0">
              <a:solidFill>
                <a:srgbClr val="CC3300"/>
              </a:solidFill>
            </a:endParaRPr>
          </a:p>
          <a:p>
            <a:pPr marL="363538" indent="-363538" eaLnBrk="1" hangingPunct="1">
              <a:defRPr/>
            </a:pPr>
            <a:r>
              <a:rPr kumimoji="1" lang="en-US" altLang="zh-TW" sz="2400" dirty="0">
                <a:solidFill>
                  <a:schemeClr val="bg2"/>
                </a:solidFill>
              </a:rPr>
              <a:t>(2) All operators replace their corresponding right</a:t>
            </a:r>
          </a:p>
          <a:p>
            <a:pPr eaLnBrk="1" hangingPunct="1">
              <a:defRPr/>
            </a:pPr>
            <a:r>
              <a:rPr kumimoji="1" lang="en-US" altLang="zh-TW" sz="2400" dirty="0">
                <a:solidFill>
                  <a:schemeClr val="bg2"/>
                </a:solidFill>
              </a:rPr>
              <a:t>	parentheses.</a:t>
            </a:r>
          </a:p>
          <a:p>
            <a:pPr eaLnBrk="1" hangingPunct="1">
              <a:defRPr/>
            </a:pPr>
            <a:r>
              <a:rPr kumimoji="1" lang="en-US" altLang="zh-TW" sz="2400" dirty="0"/>
              <a:t>	 </a:t>
            </a:r>
            <a:r>
              <a:rPr kumimoji="1" lang="en-US" altLang="zh-TW" sz="2400" dirty="0">
                <a:solidFill>
                  <a:srgbClr val="CC3300"/>
                </a:solidFill>
              </a:rPr>
              <a:t>((((a / b) - c) + (d * e)) - (a * c))</a:t>
            </a:r>
          </a:p>
          <a:p>
            <a:pPr eaLnBrk="1" hangingPunct="1">
              <a:defRPr/>
            </a:pPr>
            <a:endParaRPr kumimoji="1" lang="en-US" altLang="zh-TW" sz="2400" dirty="0">
              <a:solidFill>
                <a:srgbClr val="CC3300"/>
              </a:solidFill>
            </a:endParaRPr>
          </a:p>
          <a:p>
            <a:pPr eaLnBrk="1" hangingPunct="1">
              <a:defRPr/>
            </a:pPr>
            <a:endParaRPr kumimoji="1" lang="en-US" altLang="zh-TW" sz="2400" dirty="0">
              <a:solidFill>
                <a:srgbClr val="CC3300"/>
              </a:solidFill>
            </a:endParaRPr>
          </a:p>
          <a:p>
            <a:pPr marL="363538" indent="-363538" eaLnBrk="1" hangingPunct="1">
              <a:defRPr/>
            </a:pPr>
            <a:r>
              <a:rPr kumimoji="1" lang="en-US" altLang="zh-TW" sz="2400" dirty="0">
                <a:solidFill>
                  <a:schemeClr val="bg2"/>
                </a:solidFill>
              </a:rPr>
              <a:t>(</a:t>
            </a:r>
            <a:r>
              <a:rPr kumimoji="1" lang="en-US" altLang="zh-TW" sz="2400" dirty="0" smtClean="0">
                <a:solidFill>
                  <a:schemeClr val="bg2"/>
                </a:solidFill>
              </a:rPr>
              <a:t>3) Delete </a:t>
            </a:r>
            <a:r>
              <a:rPr kumimoji="1" lang="en-US" altLang="zh-TW" sz="2400" dirty="0">
                <a:solidFill>
                  <a:schemeClr val="bg2"/>
                </a:solidFill>
              </a:rPr>
              <a:t>all parentheses.</a:t>
            </a:r>
          </a:p>
          <a:p>
            <a:pPr eaLnBrk="1" hangingPunct="1">
              <a:defRPr/>
            </a:pPr>
            <a:r>
              <a:rPr kumimoji="1" lang="en-US" altLang="zh-TW" sz="2400" dirty="0"/>
              <a:t>	</a:t>
            </a:r>
            <a:r>
              <a:rPr kumimoji="1" lang="en-US" altLang="zh-TW" sz="2400" dirty="0">
                <a:solidFill>
                  <a:srgbClr val="CC3300"/>
                </a:solidFill>
              </a:rPr>
              <a:t>      a b / c - d e * + a c * -</a:t>
            </a:r>
          </a:p>
          <a:p>
            <a:pPr eaLnBrk="1" hangingPunct="1">
              <a:defRPr/>
            </a:pPr>
            <a:endParaRPr kumimoji="1" lang="en-US" altLang="zh-TW" sz="2400" dirty="0">
              <a:solidFill>
                <a:srgbClr val="CC3300"/>
              </a:solidFill>
            </a:endParaRPr>
          </a:p>
          <a:p>
            <a:pPr marL="457200" indent="-457200" eaLnBrk="1" hangingPunct="1">
              <a:defRPr/>
            </a:pPr>
            <a:r>
              <a:rPr kumimoji="1" lang="en-US" altLang="zh-TW" sz="2400" dirty="0">
                <a:solidFill>
                  <a:schemeClr val="bg2"/>
                </a:solidFill>
                <a:sym typeface="Monotype Sorts" pitchFamily="2" charset="2"/>
              </a:rPr>
              <a:t></a:t>
            </a:r>
            <a:r>
              <a:rPr kumimoji="1" lang="en-US" altLang="zh-TW" sz="2400" dirty="0">
                <a:solidFill>
                  <a:schemeClr val="bg2"/>
                </a:solidFill>
              </a:rPr>
              <a:t>  The order of operands is the same in infix and </a:t>
            </a:r>
            <a:r>
              <a:rPr kumimoji="1" lang="en-US" altLang="zh-TW" sz="2400" dirty="0" smtClean="0">
                <a:solidFill>
                  <a:schemeClr val="bg2"/>
                </a:solidFill>
              </a:rPr>
              <a:t>postfix.</a:t>
            </a:r>
            <a:r>
              <a:rPr kumimoji="1" lang="en-US" altLang="zh-TW" sz="2400" dirty="0" smtClean="0">
                <a:solidFill>
                  <a:srgbClr val="CC3300"/>
                </a:solidFill>
              </a:rPr>
              <a:t>      </a:t>
            </a:r>
            <a:endParaRPr kumimoji="1" lang="en-US" altLang="zh-TW" sz="2400" dirty="0">
              <a:solidFill>
                <a:srgbClr val="CC3300"/>
              </a:solidFill>
            </a:endParaRPr>
          </a:p>
          <a:p>
            <a:pPr eaLnBrk="1" hangingPunct="1">
              <a:defRPr/>
            </a:pPr>
            <a:r>
              <a:rPr kumimoji="1" lang="en-US" altLang="zh-TW" sz="2400" dirty="0">
                <a:solidFill>
                  <a:srgbClr val="CC3300"/>
                </a:solidFill>
              </a:rPr>
              <a:t>	</a:t>
            </a:r>
          </a:p>
        </p:txBody>
      </p:sp>
      <p:grpSp>
        <p:nvGrpSpPr>
          <p:cNvPr id="44037" name="群組 28"/>
          <p:cNvGrpSpPr>
            <a:grpSpLocks/>
          </p:cNvGrpSpPr>
          <p:nvPr/>
        </p:nvGrpSpPr>
        <p:grpSpPr bwMode="auto">
          <a:xfrm>
            <a:off x="2400300" y="4006850"/>
            <a:ext cx="3324225" cy="835025"/>
            <a:chOff x="2952750" y="4006850"/>
            <a:chExt cx="3324225" cy="835025"/>
          </a:xfrm>
        </p:grpSpPr>
        <p:sp>
          <p:nvSpPr>
            <p:cNvPr id="44038" name="Line 5"/>
            <p:cNvSpPr>
              <a:spLocks noChangeShapeType="1"/>
            </p:cNvSpPr>
            <p:nvPr/>
          </p:nvSpPr>
          <p:spPr bwMode="auto">
            <a:xfrm>
              <a:off x="2952750" y="4095750"/>
              <a:ext cx="0" cy="304800"/>
            </a:xfrm>
            <a:prstGeom prst="line">
              <a:avLst/>
            </a:prstGeom>
            <a:noFill/>
            <a:ln w="9525">
              <a:solidFill>
                <a:schemeClr val="bg2"/>
              </a:solidFill>
              <a:round/>
              <a:headEnd/>
              <a:tailEnd/>
            </a:ln>
          </p:spPr>
          <p:txBody>
            <a:bodyPr wrap="none" anchor="ctr"/>
            <a:lstStyle/>
            <a:p>
              <a:endParaRPr lang="zh-TW" altLang="en-US"/>
            </a:p>
          </p:txBody>
        </p:sp>
        <p:sp>
          <p:nvSpPr>
            <p:cNvPr id="44039" name="Line 7"/>
            <p:cNvSpPr>
              <a:spLocks noChangeShapeType="1"/>
            </p:cNvSpPr>
            <p:nvPr/>
          </p:nvSpPr>
          <p:spPr bwMode="auto">
            <a:xfrm>
              <a:off x="2952750" y="4387850"/>
              <a:ext cx="330200" cy="0"/>
            </a:xfrm>
            <a:prstGeom prst="line">
              <a:avLst/>
            </a:prstGeom>
            <a:noFill/>
            <a:ln w="9525">
              <a:solidFill>
                <a:schemeClr val="bg2"/>
              </a:solidFill>
              <a:round/>
              <a:headEnd/>
              <a:tailEnd/>
            </a:ln>
          </p:spPr>
          <p:txBody>
            <a:bodyPr wrap="none" anchor="ctr"/>
            <a:lstStyle/>
            <a:p>
              <a:endParaRPr lang="zh-TW" altLang="en-US"/>
            </a:p>
          </p:txBody>
        </p:sp>
        <p:sp>
          <p:nvSpPr>
            <p:cNvPr id="44040" name="Line 8"/>
            <p:cNvSpPr>
              <a:spLocks noChangeShapeType="1"/>
            </p:cNvSpPr>
            <p:nvPr/>
          </p:nvSpPr>
          <p:spPr bwMode="auto">
            <a:xfrm flipV="1">
              <a:off x="3244850" y="4083050"/>
              <a:ext cx="0" cy="2921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41" name="Line 9"/>
            <p:cNvSpPr>
              <a:spLocks noChangeShapeType="1"/>
            </p:cNvSpPr>
            <p:nvPr/>
          </p:nvSpPr>
          <p:spPr bwMode="auto">
            <a:xfrm>
              <a:off x="3448050" y="4133850"/>
              <a:ext cx="0" cy="279400"/>
            </a:xfrm>
            <a:prstGeom prst="line">
              <a:avLst/>
            </a:prstGeom>
            <a:noFill/>
            <a:ln w="9525">
              <a:solidFill>
                <a:schemeClr val="bg2"/>
              </a:solidFill>
              <a:round/>
              <a:headEnd/>
              <a:tailEnd/>
            </a:ln>
          </p:spPr>
          <p:txBody>
            <a:bodyPr wrap="none" anchor="ctr"/>
            <a:lstStyle/>
            <a:p>
              <a:endParaRPr lang="zh-TW" altLang="en-US"/>
            </a:p>
          </p:txBody>
        </p:sp>
        <p:sp>
          <p:nvSpPr>
            <p:cNvPr id="44042" name="Line 10"/>
            <p:cNvSpPr>
              <a:spLocks noChangeShapeType="1"/>
            </p:cNvSpPr>
            <p:nvPr/>
          </p:nvSpPr>
          <p:spPr bwMode="auto">
            <a:xfrm>
              <a:off x="3435350" y="4387850"/>
              <a:ext cx="292100" cy="0"/>
            </a:xfrm>
            <a:prstGeom prst="line">
              <a:avLst/>
            </a:prstGeom>
            <a:noFill/>
            <a:ln w="9525">
              <a:solidFill>
                <a:schemeClr val="bg2"/>
              </a:solidFill>
              <a:round/>
              <a:headEnd/>
              <a:tailEnd/>
            </a:ln>
          </p:spPr>
          <p:txBody>
            <a:bodyPr wrap="none" anchor="ctr"/>
            <a:lstStyle/>
            <a:p>
              <a:endParaRPr lang="zh-TW" altLang="en-US"/>
            </a:p>
          </p:txBody>
        </p:sp>
        <p:sp>
          <p:nvSpPr>
            <p:cNvPr id="44043" name="Line 13"/>
            <p:cNvSpPr>
              <a:spLocks noChangeShapeType="1"/>
            </p:cNvSpPr>
            <p:nvPr/>
          </p:nvSpPr>
          <p:spPr bwMode="auto">
            <a:xfrm flipV="1">
              <a:off x="3714750" y="4070350"/>
              <a:ext cx="0" cy="3048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44" name="Line 14"/>
            <p:cNvSpPr>
              <a:spLocks noChangeShapeType="1"/>
            </p:cNvSpPr>
            <p:nvPr/>
          </p:nvSpPr>
          <p:spPr bwMode="auto">
            <a:xfrm>
              <a:off x="4552950" y="4044950"/>
              <a:ext cx="0" cy="342900"/>
            </a:xfrm>
            <a:prstGeom prst="line">
              <a:avLst/>
            </a:prstGeom>
            <a:noFill/>
            <a:ln w="9525">
              <a:solidFill>
                <a:schemeClr val="bg2"/>
              </a:solidFill>
              <a:round/>
              <a:headEnd/>
              <a:tailEnd/>
            </a:ln>
          </p:spPr>
          <p:txBody>
            <a:bodyPr wrap="none" anchor="ctr"/>
            <a:lstStyle/>
            <a:p>
              <a:endParaRPr lang="zh-TW" altLang="en-US"/>
            </a:p>
          </p:txBody>
        </p:sp>
        <p:sp>
          <p:nvSpPr>
            <p:cNvPr id="44045" name="Line 17"/>
            <p:cNvSpPr>
              <a:spLocks noChangeShapeType="1"/>
            </p:cNvSpPr>
            <p:nvPr/>
          </p:nvSpPr>
          <p:spPr bwMode="auto">
            <a:xfrm>
              <a:off x="4552950" y="4387850"/>
              <a:ext cx="330200" cy="0"/>
            </a:xfrm>
            <a:prstGeom prst="line">
              <a:avLst/>
            </a:prstGeom>
            <a:noFill/>
            <a:ln w="9525">
              <a:solidFill>
                <a:schemeClr val="bg2"/>
              </a:solidFill>
              <a:round/>
              <a:headEnd/>
              <a:tailEnd/>
            </a:ln>
          </p:spPr>
          <p:txBody>
            <a:bodyPr wrap="none" anchor="ctr"/>
            <a:lstStyle/>
            <a:p>
              <a:endParaRPr lang="zh-TW" altLang="en-US"/>
            </a:p>
          </p:txBody>
        </p:sp>
        <p:sp>
          <p:nvSpPr>
            <p:cNvPr id="44046" name="Line 20"/>
            <p:cNvSpPr>
              <a:spLocks noChangeShapeType="1"/>
            </p:cNvSpPr>
            <p:nvPr/>
          </p:nvSpPr>
          <p:spPr bwMode="auto">
            <a:xfrm flipV="1">
              <a:off x="4870450" y="4057650"/>
              <a:ext cx="0" cy="3302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47" name="Line 21"/>
            <p:cNvSpPr>
              <a:spLocks noChangeShapeType="1"/>
            </p:cNvSpPr>
            <p:nvPr/>
          </p:nvSpPr>
          <p:spPr bwMode="auto">
            <a:xfrm>
              <a:off x="3981450" y="4057650"/>
              <a:ext cx="0" cy="444500"/>
            </a:xfrm>
            <a:prstGeom prst="line">
              <a:avLst/>
            </a:prstGeom>
            <a:noFill/>
            <a:ln w="9525">
              <a:solidFill>
                <a:schemeClr val="bg2"/>
              </a:solidFill>
              <a:round/>
              <a:headEnd/>
              <a:tailEnd/>
            </a:ln>
          </p:spPr>
          <p:txBody>
            <a:bodyPr wrap="none" anchor="ctr"/>
            <a:lstStyle/>
            <a:p>
              <a:endParaRPr lang="zh-TW" altLang="en-US"/>
            </a:p>
          </p:txBody>
        </p:sp>
        <p:sp>
          <p:nvSpPr>
            <p:cNvPr id="44048" name="Line 22"/>
            <p:cNvSpPr>
              <a:spLocks noChangeShapeType="1"/>
            </p:cNvSpPr>
            <p:nvPr/>
          </p:nvSpPr>
          <p:spPr bwMode="auto">
            <a:xfrm flipV="1">
              <a:off x="3981450" y="4502150"/>
              <a:ext cx="1028700" cy="0"/>
            </a:xfrm>
            <a:prstGeom prst="line">
              <a:avLst/>
            </a:prstGeom>
            <a:noFill/>
            <a:ln w="9525">
              <a:solidFill>
                <a:schemeClr val="bg2"/>
              </a:solidFill>
              <a:round/>
              <a:headEnd/>
              <a:tailEnd/>
            </a:ln>
          </p:spPr>
          <p:txBody>
            <a:bodyPr wrap="none" anchor="ctr"/>
            <a:lstStyle/>
            <a:p>
              <a:endParaRPr lang="zh-TW" altLang="en-US"/>
            </a:p>
          </p:txBody>
        </p:sp>
        <p:sp>
          <p:nvSpPr>
            <p:cNvPr id="44049" name="Line 24"/>
            <p:cNvSpPr>
              <a:spLocks noChangeShapeType="1"/>
            </p:cNvSpPr>
            <p:nvPr/>
          </p:nvSpPr>
          <p:spPr bwMode="auto">
            <a:xfrm flipV="1">
              <a:off x="4984750" y="4006850"/>
              <a:ext cx="0" cy="4953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50" name="Line 26"/>
            <p:cNvSpPr>
              <a:spLocks noChangeShapeType="1"/>
            </p:cNvSpPr>
            <p:nvPr/>
          </p:nvSpPr>
          <p:spPr bwMode="auto">
            <a:xfrm>
              <a:off x="5676900" y="4070350"/>
              <a:ext cx="0" cy="330200"/>
            </a:xfrm>
            <a:prstGeom prst="line">
              <a:avLst/>
            </a:prstGeom>
            <a:noFill/>
            <a:ln w="9525">
              <a:solidFill>
                <a:schemeClr val="bg2"/>
              </a:solidFill>
              <a:round/>
              <a:headEnd/>
              <a:tailEnd/>
            </a:ln>
          </p:spPr>
          <p:txBody>
            <a:bodyPr wrap="none" anchor="ctr"/>
            <a:lstStyle/>
            <a:p>
              <a:endParaRPr lang="zh-TW" altLang="en-US"/>
            </a:p>
          </p:txBody>
        </p:sp>
        <p:sp>
          <p:nvSpPr>
            <p:cNvPr id="44051" name="Line 28"/>
            <p:cNvSpPr>
              <a:spLocks noChangeShapeType="1"/>
            </p:cNvSpPr>
            <p:nvPr/>
          </p:nvSpPr>
          <p:spPr bwMode="auto">
            <a:xfrm flipV="1">
              <a:off x="5981700" y="4044950"/>
              <a:ext cx="0" cy="3302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52" name="Line 29"/>
            <p:cNvSpPr>
              <a:spLocks noChangeShapeType="1"/>
            </p:cNvSpPr>
            <p:nvPr/>
          </p:nvSpPr>
          <p:spPr bwMode="auto">
            <a:xfrm>
              <a:off x="5162550" y="4095750"/>
              <a:ext cx="0" cy="393700"/>
            </a:xfrm>
            <a:prstGeom prst="line">
              <a:avLst/>
            </a:prstGeom>
            <a:noFill/>
            <a:ln w="9525">
              <a:solidFill>
                <a:schemeClr val="bg2"/>
              </a:solidFill>
              <a:round/>
              <a:headEnd/>
              <a:tailEnd/>
            </a:ln>
          </p:spPr>
          <p:txBody>
            <a:bodyPr wrap="none" anchor="ctr"/>
            <a:lstStyle/>
            <a:p>
              <a:endParaRPr lang="zh-TW" altLang="en-US"/>
            </a:p>
          </p:txBody>
        </p:sp>
        <p:sp>
          <p:nvSpPr>
            <p:cNvPr id="44053" name="Line 30"/>
            <p:cNvSpPr>
              <a:spLocks noChangeShapeType="1"/>
            </p:cNvSpPr>
            <p:nvPr/>
          </p:nvSpPr>
          <p:spPr bwMode="auto">
            <a:xfrm>
              <a:off x="5162550" y="4489450"/>
              <a:ext cx="965200" cy="0"/>
            </a:xfrm>
            <a:prstGeom prst="line">
              <a:avLst/>
            </a:prstGeom>
            <a:noFill/>
            <a:ln w="9525">
              <a:solidFill>
                <a:schemeClr val="bg2"/>
              </a:solidFill>
              <a:round/>
              <a:headEnd/>
              <a:tailEnd/>
            </a:ln>
          </p:spPr>
          <p:txBody>
            <a:bodyPr wrap="none" anchor="ctr"/>
            <a:lstStyle/>
            <a:p>
              <a:endParaRPr lang="zh-TW" altLang="en-US"/>
            </a:p>
          </p:txBody>
        </p:sp>
        <p:sp>
          <p:nvSpPr>
            <p:cNvPr id="44054" name="Line 31"/>
            <p:cNvSpPr>
              <a:spLocks noChangeShapeType="1"/>
            </p:cNvSpPr>
            <p:nvPr/>
          </p:nvSpPr>
          <p:spPr bwMode="auto">
            <a:xfrm flipV="1">
              <a:off x="6115050" y="4057650"/>
              <a:ext cx="0" cy="444500"/>
            </a:xfrm>
            <a:prstGeom prst="line">
              <a:avLst/>
            </a:prstGeom>
            <a:noFill/>
            <a:ln w="9525">
              <a:solidFill>
                <a:schemeClr val="bg2"/>
              </a:solidFill>
              <a:round/>
              <a:headEnd/>
              <a:tailEnd type="triangle" w="med" len="med"/>
            </a:ln>
          </p:spPr>
          <p:txBody>
            <a:bodyPr wrap="none" anchor="ctr"/>
            <a:lstStyle/>
            <a:p>
              <a:endParaRPr lang="zh-TW" altLang="en-US"/>
            </a:p>
          </p:txBody>
        </p:sp>
        <p:sp>
          <p:nvSpPr>
            <p:cNvPr id="44055" name="Text Box 32"/>
            <p:cNvSpPr txBox="1">
              <a:spLocks noChangeArrowheads="1"/>
            </p:cNvSpPr>
            <p:nvPr/>
          </p:nvSpPr>
          <p:spPr bwMode="auto">
            <a:xfrm>
              <a:off x="3101975" y="4289425"/>
              <a:ext cx="268288" cy="457200"/>
            </a:xfrm>
            <a:prstGeom prst="rect">
              <a:avLst/>
            </a:prstGeom>
            <a:noFill/>
            <a:ln w="9525">
              <a:noFill/>
              <a:miter lim="800000"/>
              <a:headEnd/>
              <a:tailEnd/>
            </a:ln>
          </p:spPr>
          <p:txBody>
            <a:bodyPr wrap="none">
              <a:spAutoFit/>
            </a:bodyPr>
            <a:lstStyle/>
            <a:p>
              <a:pPr eaLnBrk="1" hangingPunct="1"/>
              <a:r>
                <a:rPr kumimoji="1" lang="zh-TW" altLang="en-US" sz="2400">
                  <a:solidFill>
                    <a:srgbClr val="CC3300"/>
                  </a:solidFill>
                </a:rPr>
                <a:t>/</a:t>
              </a:r>
              <a:endParaRPr kumimoji="1" lang="zh-TW" altLang="en-US" sz="2000" b="1">
                <a:solidFill>
                  <a:srgbClr val="CC3300"/>
                </a:solidFill>
              </a:endParaRPr>
            </a:p>
          </p:txBody>
        </p:sp>
        <p:sp>
          <p:nvSpPr>
            <p:cNvPr id="44056" name="Text Box 34"/>
            <p:cNvSpPr txBox="1">
              <a:spLocks noChangeArrowheads="1"/>
            </p:cNvSpPr>
            <p:nvPr/>
          </p:nvSpPr>
          <p:spPr bwMode="auto">
            <a:xfrm>
              <a:off x="3584575" y="4238625"/>
              <a:ext cx="285750" cy="457200"/>
            </a:xfrm>
            <a:prstGeom prst="rect">
              <a:avLst/>
            </a:prstGeom>
            <a:noFill/>
            <a:ln w="9525">
              <a:noFill/>
              <a:miter lim="800000"/>
              <a:headEnd/>
              <a:tailEnd/>
            </a:ln>
          </p:spPr>
          <p:txBody>
            <a:bodyPr wrap="none">
              <a:spAutoFit/>
            </a:bodyPr>
            <a:lstStyle/>
            <a:p>
              <a:pPr eaLnBrk="1" hangingPunct="1"/>
              <a:r>
                <a:rPr kumimoji="1" lang="zh-TW" altLang="en-US" sz="2400">
                  <a:solidFill>
                    <a:srgbClr val="CC3300"/>
                  </a:solidFill>
                </a:rPr>
                <a:t>-</a:t>
              </a:r>
            </a:p>
          </p:txBody>
        </p:sp>
        <p:sp>
          <p:nvSpPr>
            <p:cNvPr id="44057" name="Text Box 35"/>
            <p:cNvSpPr txBox="1">
              <a:spLocks noChangeArrowheads="1"/>
            </p:cNvSpPr>
            <p:nvPr/>
          </p:nvSpPr>
          <p:spPr bwMode="auto">
            <a:xfrm>
              <a:off x="4575175" y="4124325"/>
              <a:ext cx="336550" cy="457200"/>
            </a:xfrm>
            <a:prstGeom prst="rect">
              <a:avLst/>
            </a:prstGeom>
            <a:noFill/>
            <a:ln w="9525">
              <a:noFill/>
              <a:miter lim="800000"/>
              <a:headEnd/>
              <a:tailEnd/>
            </a:ln>
          </p:spPr>
          <p:txBody>
            <a:bodyPr wrap="none">
              <a:spAutoFit/>
            </a:bodyPr>
            <a:lstStyle/>
            <a:p>
              <a:pPr eaLnBrk="1" hangingPunct="1"/>
              <a:r>
                <a:rPr kumimoji="1" lang="zh-TW" altLang="en-US" sz="2400">
                  <a:solidFill>
                    <a:srgbClr val="CC3300"/>
                  </a:solidFill>
                </a:rPr>
                <a:t>*</a:t>
              </a:r>
            </a:p>
          </p:txBody>
        </p:sp>
        <p:sp>
          <p:nvSpPr>
            <p:cNvPr id="44058" name="Text Box 36"/>
            <p:cNvSpPr txBox="1">
              <a:spLocks noChangeArrowheads="1"/>
            </p:cNvSpPr>
            <p:nvPr/>
          </p:nvSpPr>
          <p:spPr bwMode="auto">
            <a:xfrm>
              <a:off x="4727575" y="4384675"/>
              <a:ext cx="355600" cy="457200"/>
            </a:xfrm>
            <a:prstGeom prst="rect">
              <a:avLst/>
            </a:prstGeom>
            <a:noFill/>
            <a:ln w="9525">
              <a:noFill/>
              <a:miter lim="800000"/>
              <a:headEnd/>
              <a:tailEnd/>
            </a:ln>
          </p:spPr>
          <p:txBody>
            <a:bodyPr>
              <a:spAutoFit/>
            </a:bodyPr>
            <a:lstStyle/>
            <a:p>
              <a:pPr eaLnBrk="1" hangingPunct="1"/>
              <a:r>
                <a:rPr kumimoji="1" lang="zh-TW" altLang="en-US" sz="2400">
                  <a:solidFill>
                    <a:srgbClr val="CC3300"/>
                  </a:solidFill>
                </a:rPr>
                <a:t>+</a:t>
              </a:r>
            </a:p>
          </p:txBody>
        </p:sp>
        <p:sp>
          <p:nvSpPr>
            <p:cNvPr id="44059" name="Text Box 37"/>
            <p:cNvSpPr txBox="1">
              <a:spLocks noChangeArrowheads="1"/>
            </p:cNvSpPr>
            <p:nvPr/>
          </p:nvSpPr>
          <p:spPr bwMode="auto">
            <a:xfrm>
              <a:off x="5635625" y="4149725"/>
              <a:ext cx="336550" cy="457200"/>
            </a:xfrm>
            <a:prstGeom prst="rect">
              <a:avLst/>
            </a:prstGeom>
            <a:noFill/>
            <a:ln w="9525">
              <a:noFill/>
              <a:miter lim="800000"/>
              <a:headEnd/>
              <a:tailEnd/>
            </a:ln>
          </p:spPr>
          <p:txBody>
            <a:bodyPr wrap="none">
              <a:spAutoFit/>
            </a:bodyPr>
            <a:lstStyle/>
            <a:p>
              <a:pPr eaLnBrk="1" hangingPunct="1"/>
              <a:r>
                <a:rPr kumimoji="1" lang="zh-TW" altLang="en-US" sz="2400">
                  <a:solidFill>
                    <a:srgbClr val="CC3300"/>
                  </a:solidFill>
                </a:rPr>
                <a:t>*</a:t>
              </a:r>
            </a:p>
          </p:txBody>
        </p:sp>
        <p:sp>
          <p:nvSpPr>
            <p:cNvPr id="44060" name="Text Box 38"/>
            <p:cNvSpPr txBox="1">
              <a:spLocks noChangeArrowheads="1"/>
            </p:cNvSpPr>
            <p:nvPr/>
          </p:nvSpPr>
          <p:spPr bwMode="auto">
            <a:xfrm>
              <a:off x="5991225" y="4321175"/>
              <a:ext cx="285750" cy="457200"/>
            </a:xfrm>
            <a:prstGeom prst="rect">
              <a:avLst/>
            </a:prstGeom>
            <a:noFill/>
            <a:ln w="9525">
              <a:noFill/>
              <a:miter lim="800000"/>
              <a:headEnd/>
              <a:tailEnd/>
            </a:ln>
          </p:spPr>
          <p:txBody>
            <a:bodyPr wrap="none">
              <a:spAutoFit/>
            </a:bodyPr>
            <a:lstStyle/>
            <a:p>
              <a:pPr eaLnBrk="1" hangingPunct="1"/>
              <a:r>
                <a:rPr kumimoji="1" lang="zh-TW" altLang="en-US" sz="2400">
                  <a:solidFill>
                    <a:srgbClr val="CC3300"/>
                  </a:solidFill>
                </a:rPr>
                <a:t>-</a:t>
              </a:r>
            </a:p>
          </p:txBody>
        </p:sp>
        <p:sp>
          <p:nvSpPr>
            <p:cNvPr id="44061" name="Line 41"/>
            <p:cNvSpPr>
              <a:spLocks noChangeShapeType="1"/>
            </p:cNvSpPr>
            <p:nvPr/>
          </p:nvSpPr>
          <p:spPr bwMode="auto">
            <a:xfrm>
              <a:off x="5676900" y="4406900"/>
              <a:ext cx="330200" cy="0"/>
            </a:xfrm>
            <a:prstGeom prst="line">
              <a:avLst/>
            </a:prstGeom>
            <a:noFill/>
            <a:ln w="9525">
              <a:solidFill>
                <a:schemeClr val="bg2"/>
              </a:solidFill>
              <a:round/>
              <a:headEnd/>
              <a:tailEnd/>
            </a:ln>
          </p:spPr>
          <p:txBody>
            <a:bodyPr wrap="none" anchor="ctr"/>
            <a:lstStyle/>
            <a:p>
              <a:endParaRPr lang="zh-TW"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1"/>
          <p:cNvSpPr>
            <a:spLocks noGrp="1"/>
          </p:cNvSpPr>
          <p:nvPr>
            <p:ph type="sldNum" sz="quarter" idx="12"/>
          </p:nvPr>
        </p:nvSpPr>
        <p:spPr>
          <a:noFill/>
        </p:spPr>
        <p:txBody>
          <a:bodyPr/>
          <a:lstStyle/>
          <a:p>
            <a:fld id="{0574154E-211C-4C73-88B2-8FACB287F127}" type="slidenum">
              <a:rPr lang="zh-TW" altLang="en-US" smtClean="0"/>
              <a:pPr/>
              <a:t>43</a:t>
            </a:fld>
            <a:endParaRPr lang="en-US" altLang="zh-TW" smtClean="0"/>
          </a:p>
        </p:txBody>
      </p:sp>
      <p:sp>
        <p:nvSpPr>
          <p:cNvPr id="45059" name="Text Box 8"/>
          <p:cNvSpPr txBox="1">
            <a:spLocks noChangeArrowheads="1"/>
          </p:cNvSpPr>
          <p:nvPr/>
        </p:nvSpPr>
        <p:spPr bwMode="auto">
          <a:xfrm>
            <a:off x="1241425" y="552450"/>
            <a:ext cx="5875338" cy="708025"/>
          </a:xfrm>
          <a:prstGeom prst="rect">
            <a:avLst/>
          </a:prstGeom>
          <a:noFill/>
          <a:ln w="9525">
            <a:noFill/>
            <a:miter lim="800000"/>
            <a:headEnd/>
            <a:tailEnd/>
          </a:ln>
        </p:spPr>
        <p:txBody>
          <a:bodyPr wrap="none">
            <a:spAutoFit/>
          </a:bodyPr>
          <a:lstStyle/>
          <a:p>
            <a:pPr marL="476250" indent="-476250" algn="ctr" eaLnBrk="1" hangingPunct="1">
              <a:spcBef>
                <a:spcPct val="50000"/>
              </a:spcBef>
              <a:buFont typeface="Monotype Sorts" pitchFamily="2" charset="2"/>
              <a:buNone/>
            </a:pPr>
            <a:r>
              <a:rPr kumimoji="1" lang="en-US" altLang="zh-TW" sz="4000" b="1" u="sng">
                <a:solidFill>
                  <a:schemeClr val="bg2"/>
                </a:solidFill>
              </a:rPr>
              <a:t>Infix and Postfix Notation</a:t>
            </a:r>
          </a:p>
        </p:txBody>
      </p:sp>
      <p:graphicFrame>
        <p:nvGraphicFramePr>
          <p:cNvPr id="4" name="表格 3"/>
          <p:cNvGraphicFramePr>
            <a:graphicFrameLocks noGrp="1"/>
          </p:cNvGraphicFramePr>
          <p:nvPr/>
        </p:nvGraphicFramePr>
        <p:xfrm>
          <a:off x="1103313" y="1741488"/>
          <a:ext cx="6880225" cy="3570286"/>
        </p:xfrm>
        <a:graphic>
          <a:graphicData uri="http://schemas.openxmlformats.org/drawingml/2006/table">
            <a:tbl>
              <a:tblPr/>
              <a:tblGrid>
                <a:gridCol w="3188433">
                  <a:extLst>
                    <a:ext uri="{9D8B030D-6E8A-4147-A177-3AD203B41FA5}">
                      <a16:colId xmlns:a16="http://schemas.microsoft.com/office/drawing/2014/main" val="20000"/>
                    </a:ext>
                  </a:extLst>
                </a:gridCol>
                <a:gridCol w="3691792">
                  <a:extLst>
                    <a:ext uri="{9D8B030D-6E8A-4147-A177-3AD203B41FA5}">
                      <a16:colId xmlns:a16="http://schemas.microsoft.com/office/drawing/2014/main" val="20001"/>
                    </a:ext>
                  </a:extLst>
                </a:gridCol>
              </a:tblGrid>
              <a:tr h="430007">
                <a:tc>
                  <a:txBody>
                    <a:bodyPr/>
                    <a:lstStyle/>
                    <a:p>
                      <a:pPr>
                        <a:lnSpc>
                          <a:spcPts val="1500"/>
                        </a:lnSpc>
                        <a:spcAft>
                          <a:spcPts val="0"/>
                        </a:spcAft>
                      </a:pPr>
                      <a:endParaRPr lang="en-US" altLang="zh-TW" sz="2400" kern="100" dirty="0" smtClean="0">
                        <a:solidFill>
                          <a:schemeClr val="bg2"/>
                        </a:solidFill>
                        <a:latin typeface="Times New Roman"/>
                        <a:ea typeface="新細明體"/>
                      </a:endParaRPr>
                    </a:p>
                    <a:p>
                      <a:pPr>
                        <a:lnSpc>
                          <a:spcPts val="1500"/>
                        </a:lnSpc>
                        <a:spcAft>
                          <a:spcPts val="0"/>
                        </a:spcAft>
                      </a:pPr>
                      <a:r>
                        <a:rPr lang="en-US" altLang="zh-TW" sz="2400" kern="100" dirty="0" smtClean="0">
                          <a:solidFill>
                            <a:schemeClr val="bg2"/>
                          </a:solidFill>
                          <a:latin typeface="Times New Roman"/>
                          <a:ea typeface="新細明體"/>
                        </a:rPr>
                        <a:t>Infix</a:t>
                      </a:r>
                      <a:endParaRPr lang="zh-TW" sz="2400" kern="100" dirty="0">
                        <a:solidFill>
                          <a:schemeClr val="bg2"/>
                        </a:solidFill>
                        <a:latin typeface="Times New Roman"/>
                        <a:ea typeface="新細明體"/>
                      </a:endParaRPr>
                    </a:p>
                  </a:txBody>
                  <a:tcPr marL="68585" marR="685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endParaRPr lang="en-US" altLang="zh-TW" sz="2400" kern="100" dirty="0" smtClean="0">
                        <a:solidFill>
                          <a:schemeClr val="bg2"/>
                        </a:solidFill>
                        <a:latin typeface="Times New Roman"/>
                        <a:ea typeface="新細明體"/>
                      </a:endParaRPr>
                    </a:p>
                    <a:p>
                      <a:pPr>
                        <a:lnSpc>
                          <a:spcPts val="1500"/>
                        </a:lnSpc>
                        <a:spcAft>
                          <a:spcPts val="0"/>
                        </a:spcAft>
                      </a:pPr>
                      <a:r>
                        <a:rPr lang="en-US" altLang="zh-TW" sz="2400" kern="100" dirty="0" smtClean="0">
                          <a:solidFill>
                            <a:schemeClr val="bg2"/>
                          </a:solidFill>
                          <a:latin typeface="Times New Roman"/>
                          <a:ea typeface="新細明體"/>
                        </a:rPr>
                        <a:t>Postfix</a:t>
                      </a:r>
                      <a:endParaRPr lang="zh-TW" sz="2400" kern="100" dirty="0">
                        <a:solidFill>
                          <a:schemeClr val="bg2"/>
                        </a:solidFill>
                        <a:latin typeface="Times New Roman"/>
                        <a:ea typeface="新細明體"/>
                      </a:endParaRPr>
                    </a:p>
                  </a:txBody>
                  <a:tcPr marL="68585" marR="6858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0007">
                <a:tc>
                  <a:txBody>
                    <a:bodyPr/>
                    <a:lstStyle/>
                    <a:p>
                      <a:pPr>
                        <a:lnSpc>
                          <a:spcPts val="1500"/>
                        </a:lnSpc>
                        <a:spcAft>
                          <a:spcPts val="0"/>
                        </a:spcAft>
                      </a:pPr>
                      <a:endParaRPr lang="pt-BR" sz="2400" kern="100" dirty="0" smtClean="0">
                        <a:solidFill>
                          <a:schemeClr val="bg2"/>
                        </a:solidFill>
                        <a:latin typeface="Times New Roman"/>
                        <a:ea typeface="新細明體"/>
                      </a:endParaRPr>
                    </a:p>
                    <a:p>
                      <a:pPr>
                        <a:lnSpc>
                          <a:spcPts val="1500"/>
                        </a:lnSpc>
                        <a:spcAft>
                          <a:spcPts val="0"/>
                        </a:spcAft>
                      </a:pPr>
                      <a:r>
                        <a:rPr lang="pt-BR" sz="2400" kern="100" dirty="0" smtClean="0">
                          <a:solidFill>
                            <a:schemeClr val="bg2"/>
                          </a:solidFill>
                          <a:latin typeface="Times New Roman"/>
                          <a:ea typeface="新細明體"/>
                        </a:rPr>
                        <a:t>2+3*4</a:t>
                      </a:r>
                      <a:endParaRPr lang="zh-TW" sz="2400" kern="100" dirty="0">
                        <a:solidFill>
                          <a:schemeClr val="bg2"/>
                        </a:solidFill>
                        <a:latin typeface="Times New Roman"/>
                        <a:ea typeface="新細明體"/>
                      </a:endParaRPr>
                    </a:p>
                  </a:txBody>
                  <a:tcPr marL="68585" marR="685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ts val="1500"/>
                        </a:lnSpc>
                        <a:spcAft>
                          <a:spcPts val="0"/>
                        </a:spcAft>
                      </a:pPr>
                      <a:endParaRPr lang="pt-BR" sz="2400" kern="100" dirty="0" smtClean="0">
                        <a:solidFill>
                          <a:schemeClr val="bg2"/>
                        </a:solidFill>
                        <a:latin typeface="Times New Roman"/>
                        <a:ea typeface="新細明體"/>
                      </a:endParaRPr>
                    </a:p>
                    <a:p>
                      <a:pPr>
                        <a:lnSpc>
                          <a:spcPts val="1500"/>
                        </a:lnSpc>
                        <a:spcAft>
                          <a:spcPts val="0"/>
                        </a:spcAft>
                      </a:pPr>
                      <a:r>
                        <a:rPr lang="pt-BR" sz="2400" kern="100" dirty="0" smtClean="0">
                          <a:solidFill>
                            <a:schemeClr val="bg2"/>
                          </a:solidFill>
                          <a:latin typeface="Times New Roman"/>
                          <a:ea typeface="新細明體"/>
                        </a:rPr>
                        <a:t>2 </a:t>
                      </a:r>
                      <a:r>
                        <a:rPr lang="pt-BR" sz="2400" kern="100" dirty="0">
                          <a:solidFill>
                            <a:schemeClr val="bg2"/>
                          </a:solidFill>
                          <a:latin typeface="Times New Roman"/>
                          <a:ea typeface="新細明體"/>
                        </a:rPr>
                        <a:t>3 4*+</a:t>
                      </a:r>
                      <a:endParaRPr lang="zh-TW" sz="2400" kern="100" dirty="0">
                        <a:solidFill>
                          <a:schemeClr val="bg2"/>
                        </a:solidFill>
                        <a:latin typeface="Times New Roman"/>
                        <a:ea typeface="新細明體"/>
                      </a:endParaRPr>
                    </a:p>
                  </a:txBody>
                  <a:tcPr marL="68585" marR="6858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0007">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b</a:t>
                      </a:r>
                      <a:r>
                        <a:rPr lang="pt-BR" sz="2400" kern="100" dirty="0" smtClean="0">
                          <a:solidFill>
                            <a:schemeClr val="bg2"/>
                          </a:solidFill>
                          <a:latin typeface="Times New Roman"/>
                          <a:ea typeface="新細明體"/>
                        </a:rPr>
                        <a:t>+5</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ab</a:t>
                      </a:r>
                      <a:r>
                        <a:rPr lang="pt-BR" sz="2400" kern="100" dirty="0" smtClean="0">
                          <a:solidFill>
                            <a:schemeClr val="bg2"/>
                          </a:solidFill>
                          <a:latin typeface="Times New Roman"/>
                          <a:ea typeface="新細明體"/>
                        </a:rPr>
                        <a:t>*5</a:t>
                      </a:r>
                      <a:r>
                        <a:rPr lang="pt-BR" sz="2400" kern="100" dirty="0">
                          <a:solidFill>
                            <a:schemeClr val="bg2"/>
                          </a:solidFill>
                          <a:latin typeface="Times New Roman"/>
                          <a:ea typeface="新細明體"/>
                        </a:rPr>
                        <a:t>+</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extLst>
                  <a:ext uri="{0D108BD9-81ED-4DB2-BD59-A6C34878D82A}">
                    <a16:rowId xmlns:a16="http://schemas.microsoft.com/office/drawing/2014/main" val="10002"/>
                  </a:ext>
                </a:extLst>
              </a:tr>
              <a:tr h="430007">
                <a:tc>
                  <a:txBody>
                    <a:bodyPr/>
                    <a:lstStyle/>
                    <a:p>
                      <a:pPr>
                        <a:lnSpc>
                          <a:spcPts val="1500"/>
                        </a:lnSpc>
                        <a:spcAft>
                          <a:spcPts val="0"/>
                        </a:spcAft>
                      </a:pPr>
                      <a:endParaRPr lang="pt-BR" sz="2400" kern="100" dirty="0" smtClean="0">
                        <a:solidFill>
                          <a:schemeClr val="bg2"/>
                        </a:solidFill>
                        <a:latin typeface="Times New Roman"/>
                        <a:ea typeface="新細明體"/>
                      </a:endParaRPr>
                    </a:p>
                    <a:p>
                      <a:pPr>
                        <a:lnSpc>
                          <a:spcPts val="1500"/>
                        </a:lnSpc>
                        <a:spcAft>
                          <a:spcPts val="0"/>
                        </a:spcAft>
                      </a:pPr>
                      <a:r>
                        <a:rPr lang="pt-BR" sz="2400" kern="100" dirty="0" smtClean="0">
                          <a:solidFill>
                            <a:schemeClr val="bg2"/>
                          </a:solidFill>
                          <a:latin typeface="Times New Roman"/>
                          <a:ea typeface="新細明體"/>
                        </a:rPr>
                        <a:t>(</a:t>
                      </a:r>
                      <a:r>
                        <a:rPr lang="pt-BR" sz="2400" kern="100" dirty="0">
                          <a:solidFill>
                            <a:schemeClr val="bg2"/>
                          </a:solidFill>
                          <a:latin typeface="Times New Roman"/>
                          <a:ea typeface="新細明體"/>
                        </a:rPr>
                        <a:t>1+2)*7</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tc>
                  <a:txBody>
                    <a:bodyPr/>
                    <a:lstStyle/>
                    <a:p>
                      <a:pPr>
                        <a:lnSpc>
                          <a:spcPts val="1500"/>
                        </a:lnSpc>
                        <a:spcAft>
                          <a:spcPts val="0"/>
                        </a:spcAft>
                      </a:pPr>
                      <a:endParaRPr lang="pt-BR" sz="2400" kern="100" dirty="0" smtClean="0">
                        <a:solidFill>
                          <a:schemeClr val="bg2"/>
                        </a:solidFill>
                        <a:latin typeface="Times New Roman"/>
                        <a:ea typeface="新細明體"/>
                      </a:endParaRPr>
                    </a:p>
                    <a:p>
                      <a:pPr>
                        <a:lnSpc>
                          <a:spcPts val="1500"/>
                        </a:lnSpc>
                        <a:spcAft>
                          <a:spcPts val="0"/>
                        </a:spcAft>
                      </a:pPr>
                      <a:r>
                        <a:rPr lang="pt-BR" sz="2400" kern="100" dirty="0" smtClean="0">
                          <a:solidFill>
                            <a:schemeClr val="bg2"/>
                          </a:solidFill>
                          <a:latin typeface="Times New Roman"/>
                          <a:ea typeface="新細明體"/>
                        </a:rPr>
                        <a:t>1 </a:t>
                      </a:r>
                      <a:r>
                        <a:rPr lang="pt-BR" sz="2400" kern="100" dirty="0">
                          <a:solidFill>
                            <a:schemeClr val="bg2"/>
                          </a:solidFill>
                          <a:latin typeface="Times New Roman"/>
                          <a:ea typeface="新細明體"/>
                        </a:rPr>
                        <a:t>2+7*</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extLst>
                  <a:ext uri="{0D108BD9-81ED-4DB2-BD59-A6C34878D82A}">
                    <a16:rowId xmlns:a16="http://schemas.microsoft.com/office/drawing/2014/main" val="10003"/>
                  </a:ext>
                </a:extLst>
              </a:tr>
              <a:tr h="430007">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b </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c</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ab</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c</a:t>
                      </a:r>
                      <a:r>
                        <a:rPr lang="pt-BR" sz="2400" kern="100" dirty="0" smtClean="0">
                          <a:solidFill>
                            <a:schemeClr val="bg2"/>
                          </a:solidFill>
                          <a:latin typeface="Times New Roman"/>
                          <a:ea typeface="新細明體"/>
                        </a:rPr>
                        <a:t> </a:t>
                      </a:r>
                      <a:r>
                        <a:rPr lang="pt-BR" sz="2400" kern="100" dirty="0">
                          <a:solidFill>
                            <a:schemeClr val="bg2"/>
                          </a:solidFill>
                          <a:latin typeface="Times New Roman"/>
                          <a:ea typeface="新細明體"/>
                        </a:rPr>
                        <a:t>/</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extLst>
                  <a:ext uri="{0D108BD9-81ED-4DB2-BD59-A6C34878D82A}">
                    <a16:rowId xmlns:a16="http://schemas.microsoft.com/office/drawing/2014/main" val="10004"/>
                  </a:ext>
                </a:extLst>
              </a:tr>
              <a:tr h="564127">
                <a:tc>
                  <a:txBody>
                    <a:bodyPr/>
                    <a:lstStyle/>
                    <a:p>
                      <a:pPr>
                        <a:lnSpc>
                          <a:spcPts val="1500"/>
                        </a:lnSpc>
                        <a:spcAft>
                          <a:spcPts val="0"/>
                        </a:spcAft>
                      </a:pPr>
                      <a:endParaRPr lang="pt-BR" sz="2400" kern="100" dirty="0" smtClean="0">
                        <a:solidFill>
                          <a:schemeClr val="bg2"/>
                        </a:solidFill>
                        <a:latin typeface="Times New Roman"/>
                        <a:ea typeface="新細明體"/>
                      </a:endParaRPr>
                    </a:p>
                    <a:p>
                      <a:pPr>
                        <a:lnSpc>
                          <a:spcPts val="1500"/>
                        </a:lnSpc>
                        <a:spcAft>
                          <a:spcPts val="0"/>
                        </a:spcAft>
                      </a:pPr>
                      <a:r>
                        <a:rPr lang="pt-BR" sz="2400" kern="100" dirty="0" smtClean="0">
                          <a:solidFill>
                            <a:schemeClr val="bg2"/>
                          </a:solidFill>
                          <a:latin typeface="Times New Roman"/>
                          <a:ea typeface="新細明體"/>
                        </a:rPr>
                        <a:t>(</a:t>
                      </a:r>
                      <a:r>
                        <a:rPr lang="pt-BR" sz="2400" i="1" kern="100" dirty="0">
                          <a:solidFill>
                            <a:schemeClr val="bg2"/>
                          </a:solidFill>
                          <a:latin typeface="Times New Roman"/>
                          <a:ea typeface="新細明體"/>
                        </a:rPr>
                        <a:t>a</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b</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c</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d</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e</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a</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c</a:t>
                      </a:r>
                      <a:r>
                        <a:rPr lang="pt-BR" sz="2400" kern="100" dirty="0">
                          <a:solidFill>
                            <a:schemeClr val="bg2"/>
                          </a:solidFill>
                          <a:latin typeface="Times New Roman"/>
                          <a:ea typeface="新細明體"/>
                        </a:rPr>
                        <a:t> </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abc</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d</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ea</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c</a:t>
                      </a:r>
                      <a:r>
                        <a:rPr lang="pt-BR" sz="2400" kern="100" dirty="0">
                          <a:solidFill>
                            <a:schemeClr val="bg2"/>
                          </a:solidFill>
                          <a:latin typeface="Times New Roman"/>
                          <a:ea typeface="新細明體"/>
                        </a:rPr>
                        <a:t>*</a:t>
                      </a:r>
                      <a:endParaRPr lang="zh-TW" sz="2400" kern="100" dirty="0">
                        <a:solidFill>
                          <a:schemeClr val="bg2"/>
                        </a:solidFill>
                        <a:latin typeface="Times New Roman"/>
                        <a:ea typeface="新細明體"/>
                      </a:endParaRPr>
                    </a:p>
                  </a:txBody>
                  <a:tcPr marL="68585" marR="68585" marT="0" marB="0">
                    <a:lnL>
                      <a:noFill/>
                    </a:lnL>
                    <a:lnR>
                      <a:noFill/>
                    </a:lnR>
                    <a:lnT>
                      <a:noFill/>
                    </a:lnT>
                    <a:lnB>
                      <a:noFill/>
                    </a:lnB>
                  </a:tcPr>
                </a:tc>
                <a:extLst>
                  <a:ext uri="{0D108BD9-81ED-4DB2-BD59-A6C34878D82A}">
                    <a16:rowId xmlns:a16="http://schemas.microsoft.com/office/drawing/2014/main" val="10005"/>
                  </a:ext>
                </a:extLst>
              </a:tr>
              <a:tr h="430007">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b</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c</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d</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e</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a</a:t>
                      </a:r>
                      <a:r>
                        <a:rPr lang="pt-BR" sz="2400" kern="100" dirty="0" smtClean="0">
                          <a:solidFill>
                            <a:schemeClr val="bg2"/>
                          </a:solidFill>
                          <a:latin typeface="Times New Roman"/>
                          <a:ea typeface="新細明體"/>
                        </a:rPr>
                        <a:t>*</a:t>
                      </a:r>
                      <a:r>
                        <a:rPr lang="pt-BR" sz="2400" i="1" kern="100" dirty="0" smtClean="0">
                          <a:solidFill>
                            <a:schemeClr val="bg2"/>
                          </a:solidFill>
                          <a:latin typeface="Times New Roman"/>
                          <a:ea typeface="新細明體"/>
                        </a:rPr>
                        <a:t>c</a:t>
                      </a:r>
                      <a:endParaRPr lang="zh-TW" sz="2400" kern="100" dirty="0">
                        <a:solidFill>
                          <a:schemeClr val="bg2"/>
                        </a:solidFill>
                        <a:latin typeface="Times New Roman"/>
                        <a:ea typeface="新細明體"/>
                      </a:endParaRPr>
                    </a:p>
                  </a:txBody>
                  <a:tcPr marL="68585" marR="685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endParaRPr lang="pt-BR" sz="2400" i="1" kern="100" dirty="0" smtClean="0">
                        <a:solidFill>
                          <a:schemeClr val="bg2"/>
                        </a:solidFill>
                        <a:latin typeface="Times New Roman"/>
                        <a:ea typeface="新細明體"/>
                      </a:endParaRPr>
                    </a:p>
                    <a:p>
                      <a:pPr>
                        <a:lnSpc>
                          <a:spcPts val="1500"/>
                        </a:lnSpc>
                        <a:spcAft>
                          <a:spcPts val="0"/>
                        </a:spcAft>
                      </a:pPr>
                      <a:r>
                        <a:rPr lang="pt-BR" sz="2400" i="1" kern="100" dirty="0" smtClean="0">
                          <a:solidFill>
                            <a:schemeClr val="bg2"/>
                          </a:solidFill>
                          <a:latin typeface="Times New Roman"/>
                          <a:ea typeface="新細明體"/>
                        </a:rPr>
                        <a:t>ab</a:t>
                      </a:r>
                      <a:r>
                        <a:rPr lang="pt-BR" sz="2400" kern="100" dirty="0" smtClean="0">
                          <a:solidFill>
                            <a:schemeClr val="bg2"/>
                          </a:solidFill>
                          <a:latin typeface="Times New Roman"/>
                          <a:ea typeface="新細明體"/>
                        </a:rPr>
                        <a:t>/c-</a:t>
                      </a:r>
                      <a:r>
                        <a:rPr lang="pt-BR" sz="2400" i="1" kern="100" dirty="0" smtClean="0">
                          <a:solidFill>
                            <a:schemeClr val="bg2"/>
                          </a:solidFill>
                          <a:latin typeface="Times New Roman"/>
                          <a:ea typeface="新細明體"/>
                        </a:rPr>
                        <a:t>de</a:t>
                      </a:r>
                      <a:r>
                        <a:rPr lang="pt-BR" sz="2400" kern="100" dirty="0">
                          <a:solidFill>
                            <a:schemeClr val="bg2"/>
                          </a:solidFill>
                          <a:latin typeface="Times New Roman"/>
                          <a:ea typeface="新細明體"/>
                        </a:rPr>
                        <a:t>*+</a:t>
                      </a:r>
                      <a:r>
                        <a:rPr lang="pt-BR" sz="2400" i="1" kern="100" dirty="0">
                          <a:solidFill>
                            <a:schemeClr val="bg2"/>
                          </a:solidFill>
                          <a:latin typeface="Times New Roman"/>
                          <a:ea typeface="新細明體"/>
                        </a:rPr>
                        <a:t>ac</a:t>
                      </a:r>
                      <a:r>
                        <a:rPr lang="pt-BR" sz="2400" kern="100" dirty="0">
                          <a:solidFill>
                            <a:schemeClr val="bg2"/>
                          </a:solidFill>
                          <a:latin typeface="Times New Roman"/>
                          <a:ea typeface="新細明體"/>
                        </a:rPr>
                        <a:t>*-</a:t>
                      </a:r>
                      <a:endParaRPr lang="zh-TW" sz="2400" kern="100" dirty="0">
                        <a:solidFill>
                          <a:schemeClr val="bg2"/>
                        </a:solidFill>
                        <a:latin typeface="Times New Roman"/>
                        <a:ea typeface="新細明體"/>
                      </a:endParaRPr>
                    </a:p>
                  </a:txBody>
                  <a:tcPr marL="68585" marR="6858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117">
                <a:tc>
                  <a:txBody>
                    <a:bodyPr/>
                    <a:lstStyle/>
                    <a:p>
                      <a:pPr>
                        <a:lnSpc>
                          <a:spcPts val="1500"/>
                        </a:lnSpc>
                        <a:spcAft>
                          <a:spcPts val="0"/>
                        </a:spcAft>
                      </a:pPr>
                      <a:endParaRPr lang="zh-TW" sz="2400" kern="100">
                        <a:solidFill>
                          <a:schemeClr val="bg2"/>
                        </a:solidFill>
                        <a:latin typeface="Times New Roman"/>
                        <a:ea typeface="新細明體"/>
                      </a:endParaRPr>
                    </a:p>
                  </a:txBody>
                  <a:tcPr marL="68585" marR="685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ts val="1500"/>
                        </a:lnSpc>
                        <a:spcAft>
                          <a:spcPts val="0"/>
                        </a:spcAft>
                      </a:pPr>
                      <a:endParaRPr lang="zh-TW" sz="2400" kern="100" dirty="0">
                        <a:solidFill>
                          <a:schemeClr val="bg2"/>
                        </a:solidFill>
                        <a:latin typeface="Times New Roman"/>
                        <a:ea typeface="新細明體"/>
                      </a:endParaRPr>
                    </a:p>
                  </a:txBody>
                  <a:tcPr marL="68585" marR="6858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bl>
          </a:graphicData>
        </a:graphic>
      </p:graphicFrame>
      <p:sp>
        <p:nvSpPr>
          <p:cNvPr id="45079" name="矩形 4"/>
          <p:cNvSpPr>
            <a:spLocks noChangeArrowheads="1"/>
          </p:cNvSpPr>
          <p:nvPr/>
        </p:nvSpPr>
        <p:spPr bwMode="auto">
          <a:xfrm>
            <a:off x="1074738" y="5199063"/>
            <a:ext cx="7343775" cy="461962"/>
          </a:xfrm>
          <a:prstGeom prst="rect">
            <a:avLst/>
          </a:prstGeom>
          <a:noFill/>
          <a:ln w="9525">
            <a:noFill/>
            <a:miter lim="800000"/>
            <a:headEnd/>
            <a:tailEnd/>
          </a:ln>
        </p:spPr>
        <p:txBody>
          <a:bodyPr>
            <a:spAutoFit/>
          </a:bodyPr>
          <a:lstStyle/>
          <a:p>
            <a:pPr marL="457200" indent="-457200" eaLnBrk="1" hangingPunct="1">
              <a:buClr>
                <a:schemeClr val="bg2"/>
              </a:buClr>
              <a:buFont typeface="Wingdings" pitchFamily="2" charset="2"/>
              <a:buChar char="q"/>
            </a:pPr>
            <a:r>
              <a:rPr kumimoji="1" lang="en-US" altLang="zh-TW" sz="2400" dirty="0">
                <a:solidFill>
                  <a:srgbClr val="CC3300"/>
                </a:solidFill>
              </a:rPr>
              <a:t>Postfix : no parentheses, no </a:t>
            </a:r>
            <a:r>
              <a:rPr kumimoji="1" lang="en-US" altLang="zh-TW" sz="2400" dirty="0" smtClean="0">
                <a:solidFill>
                  <a:srgbClr val="CC3300"/>
                </a:solidFill>
              </a:rPr>
              <a:t>precedence.</a:t>
            </a:r>
            <a:endParaRPr kumimoji="1" lang="en-US" altLang="zh-TW" sz="2400" dirty="0">
              <a:solidFill>
                <a:srgbClr val="CC33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6250" y="5248893"/>
            <a:ext cx="8077200" cy="1034999"/>
          </a:xfrm>
          <a:prstGeom prst="rect">
            <a:avLst/>
          </a:prstGeom>
          <a:solidFill>
            <a:schemeClr val="tx1">
              <a:lumMod val="8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zh-TW" altLang="en-US"/>
          </a:p>
        </p:txBody>
      </p:sp>
      <p:sp>
        <p:nvSpPr>
          <p:cNvPr id="46083" name="投影片編號版面配置區 3"/>
          <p:cNvSpPr>
            <a:spLocks noGrp="1"/>
          </p:cNvSpPr>
          <p:nvPr>
            <p:ph type="sldNum" sz="quarter" idx="12"/>
          </p:nvPr>
        </p:nvSpPr>
        <p:spPr>
          <a:noFill/>
        </p:spPr>
        <p:txBody>
          <a:bodyPr/>
          <a:lstStyle/>
          <a:p>
            <a:fld id="{5F0E9CE4-CD8D-4330-864A-D27A8D4703EB}" type="slidenum">
              <a:rPr lang="zh-TW" altLang="en-US" smtClean="0"/>
              <a:pPr/>
              <a:t>44</a:t>
            </a:fld>
            <a:endParaRPr lang="en-US" altLang="zh-TW" smtClean="0"/>
          </a:p>
        </p:txBody>
      </p:sp>
      <p:sp>
        <p:nvSpPr>
          <p:cNvPr id="46084" name="Text Box 3"/>
          <p:cNvSpPr txBox="1">
            <a:spLocks noChangeArrowheads="1"/>
          </p:cNvSpPr>
          <p:nvPr/>
        </p:nvSpPr>
        <p:spPr bwMode="auto">
          <a:xfrm>
            <a:off x="557213" y="2744463"/>
            <a:ext cx="8053387" cy="3539430"/>
          </a:xfrm>
          <a:prstGeom prst="rect">
            <a:avLst/>
          </a:prstGeom>
          <a:noFill/>
          <a:ln w="9525">
            <a:noFill/>
            <a:miter lim="800000"/>
            <a:headEnd/>
            <a:tailEnd/>
          </a:ln>
        </p:spPr>
        <p:txBody>
          <a:bodyPr>
            <a:spAutoFit/>
          </a:bodyPr>
          <a:lstStyle/>
          <a:p>
            <a:pPr eaLnBrk="1" hangingPunct="1"/>
            <a:r>
              <a:rPr kumimoji="1" lang="zh-TW" altLang="en-US" sz="2400" dirty="0">
                <a:solidFill>
                  <a:schemeClr val="bg2"/>
                </a:solidFill>
              </a:rPr>
              <a:t>1. </a:t>
            </a:r>
            <a:r>
              <a:rPr kumimoji="1" lang="en-US" altLang="zh-TW" sz="2400" dirty="0">
                <a:solidFill>
                  <a:schemeClr val="bg2"/>
                </a:solidFill>
              </a:rPr>
              <a:t>Operands are taken out immediately.	</a:t>
            </a:r>
          </a:p>
          <a:p>
            <a:pPr eaLnBrk="1" hangingPunct="1">
              <a:spcBef>
                <a:spcPts val="600"/>
              </a:spcBef>
            </a:pPr>
            <a:r>
              <a:rPr kumimoji="1" lang="en-US" altLang="zh-TW" sz="2400" dirty="0">
                <a:solidFill>
                  <a:schemeClr val="bg2"/>
                </a:solidFill>
              </a:rPr>
              <a:t>2. Operators are taken out of the stack as long as their</a:t>
            </a:r>
            <a:endParaRPr kumimoji="1" lang="en-US" altLang="zh-TW" sz="2400" dirty="0"/>
          </a:p>
          <a:p>
            <a:pPr eaLnBrk="1" hangingPunct="1">
              <a:spcBef>
                <a:spcPts val="600"/>
              </a:spcBef>
            </a:pPr>
            <a:r>
              <a:rPr kumimoji="1" lang="en-US" altLang="zh-TW" sz="2400" dirty="0"/>
              <a:t>    </a:t>
            </a:r>
            <a:r>
              <a:rPr kumimoji="1" lang="en-US" altLang="zh-TW" sz="2400" dirty="0">
                <a:solidFill>
                  <a:srgbClr val="CC3300"/>
                </a:solidFill>
              </a:rPr>
              <a:t>in-stack precedence (</a:t>
            </a:r>
            <a:r>
              <a:rPr kumimoji="1" lang="en-US" altLang="zh-TW" sz="2400" dirty="0" err="1">
                <a:solidFill>
                  <a:srgbClr val="CC3300"/>
                </a:solidFill>
              </a:rPr>
              <a:t>isp</a:t>
            </a:r>
            <a:r>
              <a:rPr kumimoji="1" lang="en-US" altLang="zh-TW" sz="2400" dirty="0">
                <a:solidFill>
                  <a:srgbClr val="CC3300"/>
                </a:solidFill>
              </a:rPr>
              <a:t>) </a:t>
            </a:r>
            <a:r>
              <a:rPr kumimoji="1" lang="en-US" altLang="zh-TW" sz="2400" dirty="0">
                <a:solidFill>
                  <a:schemeClr val="bg2"/>
                </a:solidFill>
              </a:rPr>
              <a:t>is </a:t>
            </a:r>
            <a:r>
              <a:rPr kumimoji="1" lang="en-US" altLang="zh-TW" sz="2400" dirty="0">
                <a:solidFill>
                  <a:srgbClr val="197328"/>
                </a:solidFill>
              </a:rPr>
              <a:t>higher than or equal to  </a:t>
            </a:r>
          </a:p>
          <a:p>
            <a:pPr eaLnBrk="1" hangingPunct="1">
              <a:spcBef>
                <a:spcPts val="600"/>
              </a:spcBef>
            </a:pPr>
            <a:r>
              <a:rPr kumimoji="1" lang="en-US" altLang="zh-TW" sz="2400" dirty="0">
                <a:solidFill>
                  <a:srgbClr val="CC3300"/>
                </a:solidFill>
              </a:rPr>
              <a:t>    the incoming precedence (</a:t>
            </a:r>
            <a:r>
              <a:rPr kumimoji="1" lang="en-US" altLang="zh-TW" sz="2400" dirty="0" err="1">
                <a:solidFill>
                  <a:srgbClr val="CC3300"/>
                </a:solidFill>
              </a:rPr>
              <a:t>icp</a:t>
            </a:r>
            <a:r>
              <a:rPr kumimoji="1" lang="en-US" altLang="zh-TW" sz="2400" dirty="0">
                <a:solidFill>
                  <a:srgbClr val="CC3300"/>
                </a:solidFill>
              </a:rPr>
              <a:t>)</a:t>
            </a:r>
            <a:r>
              <a:rPr kumimoji="1" lang="en-US" altLang="zh-TW" sz="2400" dirty="0"/>
              <a:t> </a:t>
            </a:r>
            <a:r>
              <a:rPr kumimoji="1" lang="en-US" altLang="zh-TW" sz="2400" dirty="0">
                <a:solidFill>
                  <a:schemeClr val="bg2"/>
                </a:solidFill>
              </a:rPr>
              <a:t>of the new operator.</a:t>
            </a:r>
            <a:endParaRPr kumimoji="1" lang="en-US" altLang="zh-TW" sz="2400" dirty="0"/>
          </a:p>
          <a:p>
            <a:pPr eaLnBrk="1" hangingPunct="1">
              <a:spcBef>
                <a:spcPts val="600"/>
              </a:spcBef>
            </a:pPr>
            <a:r>
              <a:rPr kumimoji="1" lang="en-US" altLang="zh-TW" sz="2400" dirty="0">
                <a:solidFill>
                  <a:schemeClr val="bg2"/>
                </a:solidFill>
              </a:rPr>
              <a:t>3. </a:t>
            </a:r>
            <a:r>
              <a:rPr kumimoji="1" lang="en-US" altLang="zh-TW" sz="2400" dirty="0" smtClean="0">
                <a:solidFill>
                  <a:schemeClr val="bg2"/>
                </a:solidFill>
              </a:rPr>
              <a:t>‘</a:t>
            </a:r>
            <a:r>
              <a:rPr kumimoji="1" lang="en-US" altLang="zh-TW" sz="2400" dirty="0" smtClean="0">
                <a:solidFill>
                  <a:srgbClr val="CC3300"/>
                </a:solidFill>
              </a:rPr>
              <a:t>(</a:t>
            </a:r>
            <a:r>
              <a:rPr kumimoji="1" lang="en-US" altLang="zh-TW" sz="2400" dirty="0" smtClean="0">
                <a:solidFill>
                  <a:schemeClr val="bg2"/>
                </a:solidFill>
              </a:rPr>
              <a:t>’</a:t>
            </a:r>
            <a:r>
              <a:rPr kumimoji="1" lang="en-US" altLang="zh-TW" sz="2400" dirty="0" smtClean="0"/>
              <a:t>  </a:t>
            </a:r>
            <a:r>
              <a:rPr kumimoji="1" lang="en-US" altLang="zh-TW" sz="2400" dirty="0">
                <a:solidFill>
                  <a:schemeClr val="bg2"/>
                </a:solidFill>
              </a:rPr>
              <a:t>has</a:t>
            </a:r>
            <a:r>
              <a:rPr kumimoji="1" lang="en-US" altLang="zh-TW" sz="2400" dirty="0"/>
              <a:t> </a:t>
            </a:r>
            <a:r>
              <a:rPr kumimoji="1" lang="en-US" altLang="zh-TW" sz="2400" dirty="0">
                <a:solidFill>
                  <a:srgbClr val="CC3300"/>
                </a:solidFill>
              </a:rPr>
              <a:t>low </a:t>
            </a:r>
            <a:r>
              <a:rPr kumimoji="1" lang="en-US" altLang="zh-TW" sz="2400" dirty="0" err="1">
                <a:solidFill>
                  <a:srgbClr val="CC3300"/>
                </a:solidFill>
              </a:rPr>
              <a:t>isp</a:t>
            </a:r>
            <a:r>
              <a:rPr kumimoji="1" lang="en-US" altLang="zh-TW" sz="2400" dirty="0">
                <a:solidFill>
                  <a:schemeClr val="bg2"/>
                </a:solidFill>
              </a:rPr>
              <a:t>, and</a:t>
            </a:r>
            <a:r>
              <a:rPr kumimoji="1" lang="en-US" altLang="zh-TW" sz="2400" dirty="0"/>
              <a:t> </a:t>
            </a:r>
            <a:r>
              <a:rPr kumimoji="1" lang="en-US" altLang="zh-TW" sz="2400" dirty="0">
                <a:solidFill>
                  <a:srgbClr val="CC3300"/>
                </a:solidFill>
              </a:rPr>
              <a:t>high </a:t>
            </a:r>
            <a:r>
              <a:rPr kumimoji="1" lang="en-US" altLang="zh-TW" sz="2400" dirty="0" err="1">
                <a:solidFill>
                  <a:srgbClr val="CC3300"/>
                </a:solidFill>
              </a:rPr>
              <a:t>icp</a:t>
            </a:r>
            <a:r>
              <a:rPr kumimoji="1" lang="en-US" altLang="zh-TW" sz="2400" dirty="0">
                <a:solidFill>
                  <a:srgbClr val="CC3300"/>
                </a:solidFill>
              </a:rPr>
              <a:t>.</a:t>
            </a:r>
            <a:br>
              <a:rPr kumimoji="1" lang="en-US" altLang="zh-TW" sz="2400" dirty="0">
                <a:solidFill>
                  <a:srgbClr val="CC3300"/>
                </a:solidFill>
              </a:rPr>
            </a:br>
            <a:endParaRPr kumimoji="1" lang="en-US" altLang="zh-TW" sz="2400" dirty="0">
              <a:solidFill>
                <a:srgbClr val="CC3300"/>
              </a:solidFill>
            </a:endParaRPr>
          </a:p>
          <a:p>
            <a:pPr eaLnBrk="1" hangingPunct="1"/>
            <a:r>
              <a:rPr kumimoji="1" lang="en-US" altLang="zh-TW" sz="2000" dirty="0">
                <a:solidFill>
                  <a:srgbClr val="CC3300"/>
                </a:solidFill>
              </a:rPr>
              <a:t>op</a:t>
            </a:r>
            <a:r>
              <a:rPr kumimoji="1" lang="en-US" altLang="zh-TW" sz="2000" dirty="0"/>
              <a:t>	</a:t>
            </a:r>
            <a:r>
              <a:rPr kumimoji="1" lang="en-US" altLang="zh-TW" sz="2000" dirty="0">
                <a:solidFill>
                  <a:srgbClr val="CC3300"/>
                </a:solidFill>
              </a:rPr>
              <a:t>(</a:t>
            </a:r>
            <a:r>
              <a:rPr kumimoji="1" lang="en-US" altLang="zh-TW" sz="2000" dirty="0"/>
              <a:t>	 </a:t>
            </a:r>
            <a:r>
              <a:rPr kumimoji="1" lang="en-US" altLang="zh-TW" sz="2000" dirty="0">
                <a:solidFill>
                  <a:schemeClr val="bg2"/>
                </a:solidFill>
              </a:rPr>
              <a:t>)	+	-	*	/	%	</a:t>
            </a:r>
            <a:r>
              <a:rPr kumimoji="1" lang="en-US" altLang="zh-TW" sz="2000" dirty="0" err="1">
                <a:solidFill>
                  <a:schemeClr val="bg2"/>
                </a:solidFill>
              </a:rPr>
              <a:t>eos</a:t>
            </a:r>
            <a:endParaRPr kumimoji="1" lang="en-US" altLang="zh-TW" sz="2000" dirty="0"/>
          </a:p>
          <a:p>
            <a:pPr eaLnBrk="1" hangingPunct="1"/>
            <a:r>
              <a:rPr kumimoji="1" lang="en-US" altLang="zh-TW" sz="2000" dirty="0" err="1">
                <a:solidFill>
                  <a:srgbClr val="CC3300"/>
                </a:solidFill>
              </a:rPr>
              <a:t>isp</a:t>
            </a:r>
            <a:r>
              <a:rPr kumimoji="1" lang="en-US" altLang="zh-TW" sz="2000" dirty="0"/>
              <a:t>	</a:t>
            </a:r>
            <a:r>
              <a:rPr kumimoji="1" lang="en-US" altLang="zh-TW" sz="2000" dirty="0">
                <a:solidFill>
                  <a:srgbClr val="CC3300"/>
                </a:solidFill>
              </a:rPr>
              <a:t>0</a:t>
            </a:r>
            <a:r>
              <a:rPr kumimoji="1" lang="en-US" altLang="zh-TW" sz="2000" dirty="0"/>
              <a:t>	</a:t>
            </a:r>
            <a:r>
              <a:rPr kumimoji="1" lang="en-US" altLang="zh-TW" sz="2000" dirty="0">
                <a:solidFill>
                  <a:schemeClr val="bg2"/>
                </a:solidFill>
              </a:rPr>
              <a:t>19	12 	12	13	13	13	 0</a:t>
            </a:r>
          </a:p>
          <a:p>
            <a:pPr eaLnBrk="1" hangingPunct="1"/>
            <a:r>
              <a:rPr kumimoji="1" lang="en-US" altLang="zh-TW" sz="2000" dirty="0" err="1">
                <a:solidFill>
                  <a:srgbClr val="CC3300"/>
                </a:solidFill>
              </a:rPr>
              <a:t>icp</a:t>
            </a:r>
            <a:r>
              <a:rPr kumimoji="1" lang="en-US" altLang="zh-TW" sz="2000" dirty="0"/>
              <a:t>	</a:t>
            </a:r>
            <a:r>
              <a:rPr kumimoji="1" lang="en-US" altLang="zh-TW" sz="2000" dirty="0">
                <a:solidFill>
                  <a:srgbClr val="CC3300"/>
                </a:solidFill>
              </a:rPr>
              <a:t>20</a:t>
            </a:r>
            <a:r>
              <a:rPr kumimoji="1" lang="en-US" altLang="zh-TW" sz="2000" dirty="0"/>
              <a:t>	</a:t>
            </a:r>
            <a:r>
              <a:rPr kumimoji="1" lang="en-US" altLang="zh-TW" sz="2000" dirty="0">
                <a:solidFill>
                  <a:schemeClr val="bg2"/>
                </a:solidFill>
              </a:rPr>
              <a:t>19	12	12	13	13	13	 0</a:t>
            </a:r>
          </a:p>
        </p:txBody>
      </p:sp>
      <p:sp>
        <p:nvSpPr>
          <p:cNvPr id="46085" name="Text Box 4"/>
          <p:cNvSpPr txBox="1">
            <a:spLocks noChangeArrowheads="1"/>
          </p:cNvSpPr>
          <p:nvPr/>
        </p:nvSpPr>
        <p:spPr bwMode="auto">
          <a:xfrm>
            <a:off x="79375" y="231775"/>
            <a:ext cx="8993188" cy="646113"/>
          </a:xfrm>
          <a:prstGeom prst="rect">
            <a:avLst/>
          </a:prstGeom>
          <a:noFill/>
          <a:ln w="9525">
            <a:noFill/>
            <a:miter lim="800000"/>
            <a:headEnd/>
            <a:tailEnd/>
          </a:ln>
        </p:spPr>
        <p:txBody>
          <a:bodyPr>
            <a:spAutoFit/>
          </a:bodyPr>
          <a:lstStyle/>
          <a:p>
            <a:pPr algn="ctr" eaLnBrk="1" hangingPunct="1"/>
            <a:r>
              <a:rPr kumimoji="1" lang="en-US" altLang="zh-TW" sz="3600" b="1" u="sng">
                <a:solidFill>
                  <a:schemeClr val="bg2"/>
                </a:solidFill>
              </a:rPr>
              <a:t>Algorithm to Convert from Infix to Postfix</a:t>
            </a:r>
          </a:p>
        </p:txBody>
      </p:sp>
      <p:sp>
        <p:nvSpPr>
          <p:cNvPr id="46086" name="Text Box 5"/>
          <p:cNvSpPr txBox="1">
            <a:spLocks noChangeArrowheads="1"/>
          </p:cNvSpPr>
          <p:nvPr/>
        </p:nvSpPr>
        <p:spPr bwMode="auto">
          <a:xfrm>
            <a:off x="1530350" y="974725"/>
            <a:ext cx="5746750" cy="1569660"/>
          </a:xfrm>
          <a:prstGeom prst="rect">
            <a:avLst/>
          </a:prstGeom>
          <a:noFill/>
          <a:ln w="38100" cmpd="dbl">
            <a:solidFill>
              <a:srgbClr val="CC3300"/>
            </a:solidFill>
            <a:miter lim="800000"/>
            <a:headEnd/>
            <a:tailEnd/>
          </a:ln>
        </p:spPr>
        <p:txBody>
          <a:bodyPr>
            <a:spAutoFit/>
          </a:bodyPr>
          <a:lstStyle/>
          <a:p>
            <a:pPr eaLnBrk="1" hangingPunct="1"/>
            <a:r>
              <a:rPr kumimoji="1" lang="en-US" altLang="zh-TW" sz="2400" dirty="0">
                <a:solidFill>
                  <a:schemeClr val="bg2"/>
                </a:solidFill>
              </a:rPr>
              <a:t>Assumptions:</a:t>
            </a:r>
          </a:p>
          <a:p>
            <a:pPr eaLnBrk="1" hangingPunct="1"/>
            <a:r>
              <a:rPr kumimoji="1" lang="en-US" altLang="zh-TW" sz="2400" dirty="0">
                <a:solidFill>
                  <a:schemeClr val="bg2"/>
                </a:solidFill>
              </a:rPr>
              <a:t>    operators: (, ), +,  -, *,  /,  %</a:t>
            </a:r>
          </a:p>
          <a:p>
            <a:pPr eaLnBrk="1" hangingPunct="1"/>
            <a:r>
              <a:rPr kumimoji="1" lang="en-US" altLang="zh-TW" sz="2400" dirty="0">
                <a:solidFill>
                  <a:schemeClr val="bg2"/>
                </a:solidFill>
              </a:rPr>
              <a:t>    operands: single digit integer or </a:t>
            </a:r>
          </a:p>
          <a:p>
            <a:pPr eaLnBrk="1" hangingPunct="1"/>
            <a:r>
              <a:rPr kumimoji="1" lang="en-US" altLang="zh-TW" sz="2400" dirty="0">
                <a:solidFill>
                  <a:schemeClr val="bg2"/>
                </a:solidFill>
              </a:rPr>
              <a:t>                     variable of one character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4"/>
          <p:cNvSpPr>
            <a:spLocks noGrp="1"/>
          </p:cNvSpPr>
          <p:nvPr>
            <p:ph type="sldNum" sz="quarter" idx="12"/>
          </p:nvPr>
        </p:nvSpPr>
        <p:spPr>
          <a:noFill/>
        </p:spPr>
        <p:txBody>
          <a:bodyPr/>
          <a:lstStyle/>
          <a:p>
            <a:fld id="{7A447FE8-C604-4FBF-9063-730BC1F7D47D}" type="slidenum">
              <a:rPr lang="zh-TW" altLang="en-US" smtClean="0"/>
              <a:pPr/>
              <a:t>45</a:t>
            </a:fld>
            <a:endParaRPr lang="en-US" altLang="zh-TW" smtClean="0"/>
          </a:p>
        </p:txBody>
      </p:sp>
      <p:sp>
        <p:nvSpPr>
          <p:cNvPr id="52227" name="Rectangle 2"/>
          <p:cNvSpPr>
            <a:spLocks noGrp="1" noChangeArrowheads="1"/>
          </p:cNvSpPr>
          <p:nvPr>
            <p:ph type="title"/>
          </p:nvPr>
        </p:nvSpPr>
        <p:spPr>
          <a:xfrm>
            <a:off x="742950" y="1600200"/>
            <a:ext cx="7334250" cy="2343150"/>
          </a:xfrm>
          <a:solidFill>
            <a:schemeClr val="tx1">
              <a:lumMod val="85000"/>
            </a:schemeClr>
          </a:solidFill>
        </p:spPr>
        <p:txBody>
          <a:bodyPr/>
          <a:lstStyle/>
          <a:p>
            <a:pPr eaLnBrk="1" hangingPunct="1">
              <a:defRPr/>
            </a:pPr>
            <a:r>
              <a:rPr lang="en-US" altLang="zh-TW" sz="2400" dirty="0" smtClean="0"/>
              <a:t>precedence stack[MAX_STACK_SIZE];</a:t>
            </a:r>
            <a:br>
              <a:rPr lang="en-US" altLang="zh-TW" sz="2400" dirty="0" smtClean="0"/>
            </a:br>
            <a:r>
              <a:rPr lang="en-US" altLang="zh-TW" sz="2400" dirty="0" smtClean="0"/>
              <a:t>/* </a:t>
            </a:r>
            <a:r>
              <a:rPr lang="en-US" altLang="zh-TW" sz="2400" dirty="0" err="1" smtClean="0"/>
              <a:t>isp</a:t>
            </a:r>
            <a:r>
              <a:rPr lang="en-US" altLang="zh-TW" sz="2400" dirty="0" smtClean="0"/>
              <a:t> and </a:t>
            </a:r>
            <a:r>
              <a:rPr lang="en-US" altLang="zh-TW" sz="2400" dirty="0" err="1" smtClean="0"/>
              <a:t>icp</a:t>
            </a:r>
            <a:r>
              <a:rPr lang="en-US" altLang="zh-TW" sz="2400" dirty="0" smtClean="0"/>
              <a:t> arrays -- index is value of precedence</a:t>
            </a:r>
            <a:br>
              <a:rPr lang="en-US" altLang="zh-TW" sz="2400" dirty="0" smtClean="0"/>
            </a:br>
            <a:r>
              <a:rPr lang="en-US" altLang="zh-TW" sz="2400" dirty="0" err="1" smtClean="0"/>
              <a:t>lparen</a:t>
            </a:r>
            <a:r>
              <a:rPr lang="en-US" altLang="zh-TW" sz="2400" dirty="0" smtClean="0"/>
              <a:t>, </a:t>
            </a:r>
            <a:r>
              <a:rPr lang="en-US" altLang="zh-TW" sz="2400" dirty="0" err="1" smtClean="0"/>
              <a:t>rparen</a:t>
            </a:r>
            <a:r>
              <a:rPr lang="en-US" altLang="zh-TW" sz="2400" dirty="0" smtClean="0"/>
              <a:t>, plus, minus, times, divide, mod, </a:t>
            </a:r>
            <a:r>
              <a:rPr lang="en-US" altLang="zh-TW" sz="2400" dirty="0" err="1" smtClean="0"/>
              <a:t>eos</a:t>
            </a:r>
            <a:r>
              <a:rPr lang="en-US" altLang="zh-TW" sz="2400" dirty="0" smtClean="0"/>
              <a:t> */</a:t>
            </a:r>
            <a:br>
              <a:rPr lang="en-US" altLang="zh-TW" sz="2400" dirty="0" smtClean="0"/>
            </a:br>
            <a:r>
              <a:rPr lang="en-US" altLang="zh-TW" sz="2400" dirty="0" smtClean="0"/>
              <a:t/>
            </a:r>
            <a:br>
              <a:rPr lang="en-US" altLang="zh-TW" sz="2400" dirty="0" smtClean="0"/>
            </a:br>
            <a:r>
              <a:rPr lang="en-US" altLang="zh-TW" sz="2400" dirty="0" smtClean="0"/>
              <a:t>static </a:t>
            </a:r>
            <a:r>
              <a:rPr lang="en-US" altLang="zh-TW" sz="2400" dirty="0" err="1" smtClean="0"/>
              <a:t>int</a:t>
            </a:r>
            <a:r>
              <a:rPr lang="en-US" altLang="zh-TW" sz="2400" dirty="0" smtClean="0"/>
              <a:t> </a:t>
            </a:r>
            <a:r>
              <a:rPr lang="en-US" altLang="zh-TW" sz="2400" dirty="0" err="1" smtClean="0"/>
              <a:t>isp</a:t>
            </a:r>
            <a:r>
              <a:rPr lang="en-US" altLang="zh-TW" sz="2400" dirty="0" smtClean="0"/>
              <a:t>[ ] = {0, 19, 12, 12, 13, 13, 13, 0};</a:t>
            </a:r>
            <a:br>
              <a:rPr lang="en-US" altLang="zh-TW" sz="2400" dirty="0" smtClean="0"/>
            </a:br>
            <a:r>
              <a:rPr lang="en-US" altLang="zh-TW" sz="2400" dirty="0" smtClean="0"/>
              <a:t>static </a:t>
            </a:r>
            <a:r>
              <a:rPr lang="en-US" altLang="zh-TW" sz="2400" dirty="0" err="1" smtClean="0"/>
              <a:t>int</a:t>
            </a:r>
            <a:r>
              <a:rPr lang="en-US" altLang="zh-TW" sz="2400" dirty="0" smtClean="0"/>
              <a:t> </a:t>
            </a:r>
            <a:r>
              <a:rPr lang="en-US" altLang="zh-TW" sz="2400" dirty="0" err="1" smtClean="0"/>
              <a:t>icp</a:t>
            </a:r>
            <a:r>
              <a:rPr lang="en-US" altLang="zh-TW" sz="2400" dirty="0" smtClean="0"/>
              <a:t>[ ] = {20, 19, 12, 12, 13, 13, 13, 0};</a:t>
            </a:r>
          </a:p>
        </p:txBody>
      </p:sp>
      <p:sp>
        <p:nvSpPr>
          <p:cNvPr id="47108" name="Text Box 3"/>
          <p:cNvSpPr txBox="1">
            <a:spLocks noChangeArrowheads="1"/>
          </p:cNvSpPr>
          <p:nvPr/>
        </p:nvSpPr>
        <p:spPr bwMode="auto">
          <a:xfrm>
            <a:off x="815975" y="4175125"/>
            <a:ext cx="5432425" cy="885825"/>
          </a:xfrm>
          <a:prstGeom prst="rect">
            <a:avLst/>
          </a:prstGeom>
          <a:noFill/>
          <a:ln w="9525">
            <a:noFill/>
            <a:miter lim="800000"/>
            <a:headEnd/>
            <a:tailEnd/>
          </a:ln>
        </p:spPr>
        <p:txBody>
          <a:bodyPr>
            <a:spAutoFit/>
          </a:bodyPr>
          <a:lstStyle/>
          <a:p>
            <a:pPr eaLnBrk="1" hangingPunct="1"/>
            <a:r>
              <a:rPr kumimoji="1" lang="zh-TW" altLang="zh-TW" sz="2600">
                <a:solidFill>
                  <a:schemeClr val="bg2"/>
                </a:solidFill>
              </a:rPr>
              <a:t>/* </a:t>
            </a:r>
            <a:r>
              <a:rPr kumimoji="1" lang="en-US" altLang="zh-TW" sz="2600">
                <a:solidFill>
                  <a:schemeClr val="bg2"/>
                </a:solidFill>
              </a:rPr>
              <a:t>isp: in-stack precedence</a:t>
            </a:r>
          </a:p>
          <a:p>
            <a:pPr eaLnBrk="1" hangingPunct="1"/>
            <a:r>
              <a:rPr kumimoji="1" lang="en-US" altLang="zh-TW" sz="2600">
                <a:solidFill>
                  <a:schemeClr val="bg2"/>
                </a:solidFill>
              </a:rPr>
              <a:t>    icp: incoming precedence</a:t>
            </a:r>
            <a:r>
              <a:rPr kumimoji="1" lang="en-US" altLang="zh-TW" sz="2400">
                <a:solidFill>
                  <a:schemeClr val="bg2"/>
                </a:solidFill>
              </a:rPr>
              <a:t> */</a:t>
            </a:r>
          </a:p>
        </p:txBody>
      </p:sp>
      <p:sp>
        <p:nvSpPr>
          <p:cNvPr id="47109" name="Text Box 4"/>
          <p:cNvSpPr txBox="1">
            <a:spLocks noChangeArrowheads="1"/>
          </p:cNvSpPr>
          <p:nvPr/>
        </p:nvSpPr>
        <p:spPr bwMode="auto">
          <a:xfrm>
            <a:off x="79375" y="422275"/>
            <a:ext cx="8993188" cy="646113"/>
          </a:xfrm>
          <a:prstGeom prst="rect">
            <a:avLst/>
          </a:prstGeom>
          <a:noFill/>
          <a:ln w="9525">
            <a:noFill/>
            <a:miter lim="800000"/>
            <a:headEnd/>
            <a:tailEnd/>
          </a:ln>
        </p:spPr>
        <p:txBody>
          <a:bodyPr>
            <a:spAutoFit/>
          </a:bodyPr>
          <a:lstStyle/>
          <a:p>
            <a:pPr algn="ctr" eaLnBrk="1" hangingPunct="1"/>
            <a:r>
              <a:rPr kumimoji="1" lang="en-US" altLang="zh-TW" sz="3600" b="1" u="sng">
                <a:solidFill>
                  <a:schemeClr val="bg2"/>
                </a:solidFill>
              </a:rPr>
              <a:t>Algorithm to Convert from Infix to Postfix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525463" y="911224"/>
            <a:ext cx="8452282" cy="5865813"/>
          </a:xfrm>
          <a:solidFill>
            <a:schemeClr val="tx1">
              <a:lumMod val="85000"/>
            </a:schemeClr>
          </a:solidFill>
          <a:ln>
            <a:solidFill>
              <a:schemeClr val="bg2"/>
            </a:solidFill>
          </a:ln>
        </p:spPr>
        <p:txBody>
          <a:bodyPr/>
          <a:lstStyle/>
          <a:p>
            <a:pPr eaLnBrk="1" hangingPunct="1">
              <a:defRPr/>
            </a:pPr>
            <a:r>
              <a:rPr lang="en-US" altLang="zh-TW" sz="2400" dirty="0" smtClean="0">
                <a:solidFill>
                  <a:srgbClr val="197328"/>
                </a:solidFill>
              </a:rPr>
              <a:t>void postfix(void)</a:t>
            </a:r>
            <a:r>
              <a:rPr lang="en-US" altLang="zh-TW" sz="2400" dirty="0" smtClean="0"/>
              <a:t>{</a:t>
            </a:r>
            <a:br>
              <a:rPr lang="en-US" altLang="zh-TW" sz="2400" dirty="0" smtClean="0"/>
            </a:br>
            <a:r>
              <a:rPr lang="en-US" altLang="zh-TW" sz="2000" dirty="0" smtClean="0"/>
              <a:t>/* output the postfix of the expression. </a:t>
            </a:r>
            <a:br>
              <a:rPr lang="en-US" altLang="zh-TW" sz="2000" dirty="0" smtClean="0"/>
            </a:br>
            <a:r>
              <a:rPr lang="zh-TW" altLang="en-US" sz="2000" dirty="0" smtClean="0"/>
              <a:t>    </a:t>
            </a:r>
            <a:r>
              <a:rPr lang="en-US" altLang="zh-TW" sz="2000" dirty="0" smtClean="0"/>
              <a:t>The expression string, the stack, and top are global */</a:t>
            </a:r>
            <a:r>
              <a:rPr lang="en-US" altLang="zh-TW" sz="2400" dirty="0" smtClean="0"/>
              <a:t/>
            </a:r>
            <a:br>
              <a:rPr lang="en-US" altLang="zh-TW" sz="2400" dirty="0" smtClean="0"/>
            </a:br>
            <a:r>
              <a:rPr lang="en-US" altLang="zh-TW" sz="2400" dirty="0" smtClean="0"/>
              <a:t>   char symbol;</a:t>
            </a:r>
            <a:br>
              <a:rPr lang="en-US" altLang="zh-TW" sz="2400" dirty="0" smtClean="0"/>
            </a:br>
            <a:r>
              <a:rPr lang="en-US" altLang="zh-TW" sz="2400" dirty="0" smtClean="0"/>
              <a:t>   precedence token;</a:t>
            </a:r>
            <a:br>
              <a:rPr lang="en-US" altLang="zh-TW" sz="2400" dirty="0" smtClean="0"/>
            </a:br>
            <a:r>
              <a:rPr lang="en-US" altLang="zh-TW" sz="2400" dirty="0" smtClean="0"/>
              <a:t>   </a:t>
            </a:r>
            <a:r>
              <a:rPr lang="en-US" altLang="zh-TW" sz="2400" dirty="0" err="1" smtClean="0"/>
              <a:t>int</a:t>
            </a:r>
            <a:r>
              <a:rPr lang="en-US" altLang="zh-TW" sz="2400" dirty="0" smtClean="0"/>
              <a:t> n = 0;</a:t>
            </a:r>
            <a:br>
              <a:rPr lang="en-US" altLang="zh-TW" sz="2400" dirty="0" smtClean="0"/>
            </a:br>
            <a:r>
              <a:rPr lang="en-US" altLang="zh-TW" sz="2400" dirty="0" smtClean="0"/>
              <a:t>   </a:t>
            </a:r>
            <a:r>
              <a:rPr lang="en-US" altLang="zh-TW" sz="2400" dirty="0" err="1" smtClean="0"/>
              <a:t>int</a:t>
            </a:r>
            <a:r>
              <a:rPr lang="en-US" altLang="zh-TW" sz="2400" dirty="0" smtClean="0"/>
              <a:t> top = 0;     </a:t>
            </a:r>
            <a:r>
              <a:rPr lang="en-US" altLang="zh-TW" sz="2000" dirty="0" smtClean="0"/>
              <a:t>/*  place </a:t>
            </a:r>
            <a:r>
              <a:rPr lang="en-US" altLang="zh-TW" sz="2000" dirty="0" err="1" smtClean="0"/>
              <a:t>eos</a:t>
            </a:r>
            <a:r>
              <a:rPr lang="en-US" altLang="zh-TW" sz="2000" dirty="0" smtClean="0"/>
              <a:t> on stack  */</a:t>
            </a:r>
            <a:r>
              <a:rPr lang="en-US" altLang="zh-TW" sz="2400" dirty="0" smtClean="0"/>
              <a:t/>
            </a:r>
            <a:br>
              <a:rPr lang="en-US" altLang="zh-TW" sz="2400" dirty="0" smtClean="0"/>
            </a:br>
            <a:r>
              <a:rPr lang="en-US" altLang="zh-TW" sz="2400" dirty="0" smtClean="0"/>
              <a:t>   stack[0] = </a:t>
            </a:r>
            <a:r>
              <a:rPr lang="en-US" altLang="zh-TW" sz="2400" dirty="0" err="1" smtClean="0"/>
              <a:t>eos</a:t>
            </a:r>
            <a:r>
              <a:rPr lang="en-US" altLang="zh-TW" sz="2400" dirty="0" smtClean="0"/>
              <a:t>;</a:t>
            </a:r>
            <a:br>
              <a:rPr lang="en-US" altLang="zh-TW" sz="2400" dirty="0" smtClean="0"/>
            </a:br>
            <a:r>
              <a:rPr lang="en-US" altLang="zh-TW" sz="2400" dirty="0" smtClean="0"/>
              <a:t>   for (token = </a:t>
            </a:r>
            <a:r>
              <a:rPr lang="en-US" altLang="zh-TW" sz="2400" dirty="0" err="1" smtClean="0">
                <a:solidFill>
                  <a:srgbClr val="CC3300"/>
                </a:solidFill>
              </a:rPr>
              <a:t>getToken</a:t>
            </a:r>
            <a:r>
              <a:rPr lang="en-US" altLang="zh-TW" sz="2400" dirty="0" smtClean="0">
                <a:solidFill>
                  <a:srgbClr val="CC3300"/>
                </a:solidFill>
              </a:rPr>
              <a:t>(&amp;symbol, &amp;n);</a:t>
            </a:r>
            <a:r>
              <a:rPr lang="en-US" altLang="zh-TW" sz="2400" dirty="0" smtClean="0"/>
              <a:t> token != </a:t>
            </a:r>
            <a:r>
              <a:rPr lang="en-US" altLang="zh-TW" sz="2400" dirty="0" err="1" smtClean="0"/>
              <a:t>eos</a:t>
            </a:r>
            <a:r>
              <a:rPr lang="en-US" altLang="zh-TW" sz="2400" dirty="0" smtClean="0"/>
              <a:t>;</a:t>
            </a:r>
            <a:br>
              <a:rPr lang="en-US" altLang="zh-TW" sz="2400" dirty="0" smtClean="0"/>
            </a:br>
            <a:r>
              <a:rPr lang="en-US" altLang="zh-TW" sz="2400" dirty="0" smtClean="0"/>
              <a:t>          token = </a:t>
            </a:r>
            <a:r>
              <a:rPr lang="en-US" altLang="zh-TW" sz="2400" dirty="0" err="1" smtClean="0">
                <a:solidFill>
                  <a:srgbClr val="CC3300"/>
                </a:solidFill>
              </a:rPr>
              <a:t>getToken</a:t>
            </a:r>
            <a:r>
              <a:rPr lang="en-US" altLang="zh-TW" sz="2400" dirty="0" smtClean="0">
                <a:solidFill>
                  <a:srgbClr val="CC3300"/>
                </a:solidFill>
              </a:rPr>
              <a:t>(&amp;symbol, &amp;n)</a:t>
            </a:r>
            <a:r>
              <a:rPr lang="en-US" altLang="zh-TW" sz="2400" dirty="0" smtClean="0"/>
              <a:t>) {</a:t>
            </a:r>
            <a:br>
              <a:rPr lang="en-US" altLang="zh-TW" sz="2400" dirty="0" smtClean="0"/>
            </a:br>
            <a:r>
              <a:rPr lang="en-US" altLang="zh-TW" sz="2400" dirty="0" smtClean="0"/>
              <a:t>             </a:t>
            </a:r>
            <a:r>
              <a:rPr lang="en-US" altLang="zh-TW" sz="2800" i="1" u="sng" dirty="0" err="1" smtClean="0">
                <a:solidFill>
                  <a:srgbClr val="197328"/>
                </a:solidFill>
              </a:rPr>
              <a:t>outputFun</a:t>
            </a:r>
            <a:r>
              <a:rPr lang="en-US" altLang="zh-TW" sz="2400" dirty="0" smtClean="0"/>
              <a:t/>
            </a:r>
            <a:br>
              <a:rPr lang="en-US" altLang="zh-TW" sz="2400" dirty="0" smtClean="0"/>
            </a:br>
            <a:r>
              <a:rPr lang="en-US" altLang="zh-TW" sz="2400" dirty="0" smtClean="0"/>
              <a:t>   }</a:t>
            </a:r>
            <a:br>
              <a:rPr lang="en-US" altLang="zh-TW" sz="2400" dirty="0" smtClean="0"/>
            </a:br>
            <a:r>
              <a:rPr lang="en-US" altLang="zh-TW" sz="2400" dirty="0" smtClean="0"/>
              <a:t>   while ((token = </a:t>
            </a:r>
            <a:r>
              <a:rPr lang="en-US" altLang="zh-TW" sz="2400" dirty="0" smtClean="0">
                <a:solidFill>
                  <a:srgbClr val="CC3300"/>
                </a:solidFill>
              </a:rPr>
              <a:t>pop()</a:t>
            </a:r>
            <a:r>
              <a:rPr lang="en-US" altLang="zh-TW" sz="2400" dirty="0" smtClean="0"/>
              <a:t>) != </a:t>
            </a:r>
            <a:r>
              <a:rPr lang="en-US" altLang="zh-TW" sz="2400" dirty="0" err="1" smtClean="0"/>
              <a:t>eos</a:t>
            </a:r>
            <a:r>
              <a:rPr lang="en-US" altLang="zh-TW" sz="2400" dirty="0" smtClean="0"/>
              <a:t>)</a:t>
            </a:r>
            <a:br>
              <a:rPr lang="en-US" altLang="zh-TW" sz="2400" dirty="0" smtClean="0"/>
            </a:br>
            <a:r>
              <a:rPr lang="en-US" altLang="zh-TW" sz="2400" dirty="0" smtClean="0"/>
              <a:t>         </a:t>
            </a:r>
            <a:r>
              <a:rPr lang="en-US" altLang="zh-TW" sz="2400" dirty="0" err="1" smtClean="0"/>
              <a:t>printToken</a:t>
            </a:r>
            <a:r>
              <a:rPr lang="en-US" altLang="zh-TW" sz="2400" dirty="0" smtClean="0"/>
              <a:t>(token);</a:t>
            </a:r>
            <a:br>
              <a:rPr lang="en-US" altLang="zh-TW" sz="2400" dirty="0" smtClean="0"/>
            </a:br>
            <a:r>
              <a:rPr lang="en-US" altLang="zh-TW" sz="2400" dirty="0" smtClean="0"/>
              <a:t>   </a:t>
            </a:r>
            <a:r>
              <a:rPr lang="en-US" altLang="zh-TW" sz="2400" dirty="0" err="1" smtClean="0"/>
              <a:t>printf</a:t>
            </a:r>
            <a:r>
              <a:rPr lang="en-US" altLang="zh-TW" sz="2400" dirty="0" smtClean="0"/>
              <a:t>(“\n”);</a:t>
            </a:r>
            <a:br>
              <a:rPr lang="en-US" altLang="zh-TW" sz="2400" dirty="0" smtClean="0"/>
            </a:br>
            <a:r>
              <a:rPr lang="en-US" altLang="zh-TW" sz="2400" dirty="0" smtClean="0"/>
              <a:t>}</a:t>
            </a:r>
          </a:p>
        </p:txBody>
      </p:sp>
      <p:sp>
        <p:nvSpPr>
          <p:cNvPr id="48130" name="投影片編號版面配置區 4"/>
          <p:cNvSpPr>
            <a:spLocks noGrp="1"/>
          </p:cNvSpPr>
          <p:nvPr>
            <p:ph type="sldNum" sz="quarter" idx="12"/>
          </p:nvPr>
        </p:nvSpPr>
        <p:spPr>
          <a:noFill/>
        </p:spPr>
        <p:txBody>
          <a:bodyPr/>
          <a:lstStyle/>
          <a:p>
            <a:fld id="{1B72DD1C-E428-4A88-A1B1-18C6B7E813DB}" type="slidenum">
              <a:rPr lang="zh-TW" altLang="en-US" smtClean="0"/>
              <a:pPr/>
              <a:t>46</a:t>
            </a:fld>
            <a:endParaRPr lang="en-US" altLang="zh-TW" smtClean="0"/>
          </a:p>
        </p:txBody>
      </p:sp>
      <p:sp>
        <p:nvSpPr>
          <p:cNvPr id="48132" name="Text Box 3"/>
          <p:cNvSpPr txBox="1">
            <a:spLocks noChangeArrowheads="1"/>
          </p:cNvSpPr>
          <p:nvPr/>
        </p:nvSpPr>
        <p:spPr bwMode="auto">
          <a:xfrm>
            <a:off x="1028700" y="209550"/>
            <a:ext cx="6781800" cy="701675"/>
          </a:xfrm>
          <a:prstGeom prst="rect">
            <a:avLst/>
          </a:prstGeom>
          <a:noFill/>
          <a:ln w="9525">
            <a:noFill/>
            <a:miter lim="800000"/>
            <a:headEnd/>
            <a:tailEnd/>
          </a:ln>
        </p:spPr>
        <p:txBody>
          <a:bodyPr>
            <a:spAutoFit/>
          </a:bodyPr>
          <a:lstStyle/>
          <a:p>
            <a:pPr>
              <a:spcBef>
                <a:spcPct val="50000"/>
              </a:spcBef>
            </a:pPr>
            <a:endParaRPr lang="zh-TW" altLang="en-US" sz="4000"/>
          </a:p>
        </p:txBody>
      </p:sp>
      <p:sp>
        <p:nvSpPr>
          <p:cNvPr id="48133" name="Text Box 4"/>
          <p:cNvSpPr txBox="1">
            <a:spLocks noChangeArrowheads="1"/>
          </p:cNvSpPr>
          <p:nvPr/>
        </p:nvSpPr>
        <p:spPr bwMode="auto">
          <a:xfrm>
            <a:off x="476250" y="171450"/>
            <a:ext cx="8229600" cy="646113"/>
          </a:xfrm>
          <a:prstGeom prst="rect">
            <a:avLst/>
          </a:prstGeom>
          <a:noFill/>
          <a:ln w="9525">
            <a:noFill/>
            <a:miter lim="800000"/>
            <a:headEnd/>
            <a:tailEnd/>
          </a:ln>
        </p:spPr>
        <p:txBody>
          <a:bodyPr>
            <a:spAutoFit/>
          </a:bodyPr>
          <a:lstStyle/>
          <a:p>
            <a:pPr algn="ctr">
              <a:spcBef>
                <a:spcPct val="50000"/>
              </a:spcBef>
            </a:pPr>
            <a:r>
              <a:rPr lang="en-US" altLang="zh-TW" sz="3600" b="1" u="sng">
                <a:solidFill>
                  <a:schemeClr val="bg2"/>
                </a:solidFill>
              </a:rPr>
              <a:t>Convert from Infix to Postfix</a:t>
            </a:r>
            <a:r>
              <a:rPr lang="en-US" altLang="zh-TW" sz="2000" b="1" u="sng">
                <a:solidFill>
                  <a:schemeClr val="bg2"/>
                </a:solidFill>
              </a:rPr>
              <a:t> (Prog. 3.15)</a:t>
            </a:r>
            <a:endParaRPr lang="en-US" altLang="zh-TW" sz="3600" b="1" u="sng">
              <a:solidFill>
                <a:schemeClr val="bg2"/>
              </a:solidFill>
            </a:endParaRPr>
          </a:p>
        </p:txBody>
      </p:sp>
      <p:sp>
        <p:nvSpPr>
          <p:cNvPr id="48134" name="矩形 5"/>
          <p:cNvSpPr>
            <a:spLocks noChangeArrowheads="1"/>
          </p:cNvSpPr>
          <p:nvPr/>
        </p:nvSpPr>
        <p:spPr bwMode="auto">
          <a:xfrm>
            <a:off x="742950" y="3733800"/>
            <a:ext cx="7258050" cy="1562100"/>
          </a:xfrm>
          <a:prstGeom prst="rect">
            <a:avLst/>
          </a:prstGeom>
          <a:solidFill>
            <a:srgbClr val="009900">
              <a:alpha val="23137"/>
            </a:srgbClr>
          </a:solidFill>
          <a:ln w="9525" algn="ctr">
            <a:solidFill>
              <a:srgbClr val="197328"/>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4"/>
          <p:cNvSpPr>
            <a:spLocks noGrp="1"/>
          </p:cNvSpPr>
          <p:nvPr>
            <p:ph type="sldNum" sz="quarter" idx="12"/>
          </p:nvPr>
        </p:nvSpPr>
        <p:spPr>
          <a:noFill/>
        </p:spPr>
        <p:txBody>
          <a:bodyPr/>
          <a:lstStyle/>
          <a:p>
            <a:fld id="{32746879-6B7F-46B5-ABAB-2E64668F1B89}" type="slidenum">
              <a:rPr lang="zh-TW" altLang="en-US" smtClean="0"/>
              <a:pPr/>
              <a:t>47</a:t>
            </a:fld>
            <a:endParaRPr lang="en-US" altLang="zh-TW" smtClean="0"/>
          </a:p>
        </p:txBody>
      </p:sp>
      <p:sp>
        <p:nvSpPr>
          <p:cNvPr id="49155" name="Text Box 3"/>
          <p:cNvSpPr txBox="1">
            <a:spLocks noChangeArrowheads="1"/>
          </p:cNvSpPr>
          <p:nvPr/>
        </p:nvSpPr>
        <p:spPr bwMode="auto">
          <a:xfrm>
            <a:off x="1028700" y="209550"/>
            <a:ext cx="6781800" cy="701675"/>
          </a:xfrm>
          <a:prstGeom prst="rect">
            <a:avLst/>
          </a:prstGeom>
          <a:noFill/>
          <a:ln w="9525">
            <a:noFill/>
            <a:miter lim="800000"/>
            <a:headEnd/>
            <a:tailEnd/>
          </a:ln>
        </p:spPr>
        <p:txBody>
          <a:bodyPr>
            <a:spAutoFit/>
          </a:bodyPr>
          <a:lstStyle/>
          <a:p>
            <a:pPr>
              <a:spcBef>
                <a:spcPct val="50000"/>
              </a:spcBef>
            </a:pPr>
            <a:endParaRPr lang="zh-TW" altLang="en-US" sz="4000"/>
          </a:p>
        </p:txBody>
      </p:sp>
      <p:sp>
        <p:nvSpPr>
          <p:cNvPr id="49156" name="Text Box 4"/>
          <p:cNvSpPr txBox="1">
            <a:spLocks noChangeArrowheads="1"/>
          </p:cNvSpPr>
          <p:nvPr/>
        </p:nvSpPr>
        <p:spPr bwMode="auto">
          <a:xfrm>
            <a:off x="571500" y="381000"/>
            <a:ext cx="8229600" cy="646113"/>
          </a:xfrm>
          <a:prstGeom prst="rect">
            <a:avLst/>
          </a:prstGeom>
          <a:noFill/>
          <a:ln w="9525">
            <a:noFill/>
            <a:miter lim="800000"/>
            <a:headEnd/>
            <a:tailEnd/>
          </a:ln>
        </p:spPr>
        <p:txBody>
          <a:bodyPr>
            <a:spAutoFit/>
          </a:bodyPr>
          <a:lstStyle/>
          <a:p>
            <a:pPr algn="ctr">
              <a:spcBef>
                <a:spcPct val="50000"/>
              </a:spcBef>
            </a:pPr>
            <a:r>
              <a:rPr lang="en-US" altLang="zh-TW" sz="3600" b="1" u="sng">
                <a:solidFill>
                  <a:schemeClr val="bg2"/>
                </a:solidFill>
              </a:rPr>
              <a:t>Convert from Infix to Postfix</a:t>
            </a:r>
            <a:r>
              <a:rPr lang="en-US" altLang="zh-TW" sz="2000" b="1" u="sng">
                <a:solidFill>
                  <a:schemeClr val="bg2"/>
                </a:solidFill>
              </a:rPr>
              <a:t> (Prog. 3.15)</a:t>
            </a:r>
            <a:endParaRPr lang="en-US" altLang="zh-TW" sz="3600" b="1" u="sng">
              <a:solidFill>
                <a:schemeClr val="bg2"/>
              </a:solidFill>
            </a:endParaRPr>
          </a:p>
        </p:txBody>
      </p:sp>
      <p:sp>
        <p:nvSpPr>
          <p:cNvPr id="6" name="Rectangle 2"/>
          <p:cNvSpPr txBox="1">
            <a:spLocks noChangeArrowheads="1"/>
          </p:cNvSpPr>
          <p:nvPr/>
        </p:nvSpPr>
        <p:spPr bwMode="auto">
          <a:xfrm>
            <a:off x="519113" y="1219200"/>
            <a:ext cx="7653337" cy="5524500"/>
          </a:xfrm>
          <a:prstGeom prst="rect">
            <a:avLst/>
          </a:prstGeom>
          <a:solidFill>
            <a:schemeClr val="tx1">
              <a:lumMod val="85000"/>
            </a:schemeClr>
          </a:solidFill>
          <a:ln w="9525">
            <a:noFill/>
            <a:miter lim="800000"/>
            <a:headEnd/>
            <a:tailEnd/>
          </a:ln>
        </p:spPr>
        <p:txBody>
          <a:bodyPr anchor="b"/>
          <a:lstStyle/>
          <a:p>
            <a:pPr eaLnBrk="1" hangingPunct="1">
              <a:defRPr/>
            </a:pPr>
            <a:r>
              <a:rPr lang="en-US" altLang="zh-TW" sz="2400" dirty="0"/>
              <a:t>       </a:t>
            </a:r>
            <a:r>
              <a:rPr lang="en-US" altLang="zh-TW" sz="2400" dirty="0">
                <a:solidFill>
                  <a:srgbClr val="003399"/>
                </a:solidFill>
              </a:rPr>
              <a:t>if (token == operand)</a:t>
            </a:r>
            <a:r>
              <a:rPr lang="en-US" altLang="zh-TW" sz="2400" dirty="0"/>
              <a:t/>
            </a:r>
            <a:br>
              <a:rPr lang="en-US" altLang="zh-TW" sz="2400" dirty="0"/>
            </a:br>
            <a:r>
              <a:rPr lang="en-US" altLang="zh-TW" sz="2400" dirty="0"/>
              <a:t>           </a:t>
            </a:r>
            <a:r>
              <a:rPr lang="en-US" altLang="zh-TW" sz="2400" dirty="0" err="1">
                <a:solidFill>
                  <a:srgbClr val="003399"/>
                </a:solidFill>
              </a:rPr>
              <a:t>printf</a:t>
            </a:r>
            <a:r>
              <a:rPr lang="en-US" altLang="zh-TW" sz="2400" dirty="0">
                <a:solidFill>
                  <a:srgbClr val="003399"/>
                </a:solidFill>
              </a:rPr>
              <a:t> </a:t>
            </a:r>
            <a:r>
              <a:rPr lang="en-US" altLang="zh-TW" sz="2400" dirty="0">
                <a:solidFill>
                  <a:schemeClr val="bg2"/>
                </a:solidFill>
              </a:rPr>
              <a:t>(“%c”, symbol);</a:t>
            </a:r>
            <a:r>
              <a:rPr lang="en-US" altLang="zh-TW" sz="2400" dirty="0"/>
              <a:t/>
            </a:r>
            <a:br>
              <a:rPr lang="en-US" altLang="zh-TW" sz="2400" dirty="0"/>
            </a:br>
            <a:r>
              <a:rPr lang="en-US" altLang="zh-TW" sz="2400" dirty="0">
                <a:solidFill>
                  <a:schemeClr val="bg2"/>
                </a:solidFill>
              </a:rPr>
              <a:t>       else </a:t>
            </a:r>
            <a:r>
              <a:rPr lang="en-US" altLang="zh-TW" sz="2400" dirty="0">
                <a:solidFill>
                  <a:srgbClr val="003399"/>
                </a:solidFill>
              </a:rPr>
              <a:t>if (token == </a:t>
            </a:r>
            <a:r>
              <a:rPr lang="en-US" altLang="zh-TW" sz="2400" dirty="0" err="1">
                <a:solidFill>
                  <a:srgbClr val="003399"/>
                </a:solidFill>
              </a:rPr>
              <a:t>rparen</a:t>
            </a:r>
            <a:r>
              <a:rPr lang="en-US" altLang="zh-TW" sz="2400" dirty="0">
                <a:solidFill>
                  <a:srgbClr val="003399"/>
                </a:solidFill>
              </a:rPr>
              <a:t> ){</a:t>
            </a:r>
            <a:endParaRPr kumimoji="1" lang="en-US" altLang="zh-TW" sz="2400" kern="0" dirty="0">
              <a:solidFill>
                <a:schemeClr val="bg2"/>
              </a:solidFill>
              <a:latin typeface="+mj-lt"/>
              <a:ea typeface="+mj-ea"/>
              <a:cs typeface="+mj-cs"/>
            </a:endParaRPr>
          </a:p>
          <a:p>
            <a:pPr eaLnBrk="1" hangingPunct="1">
              <a:defRPr/>
            </a:pPr>
            <a:r>
              <a:rPr kumimoji="1" lang="zh-TW" altLang="en-US" sz="2400" kern="0" dirty="0">
                <a:solidFill>
                  <a:schemeClr val="bg2"/>
                </a:solidFill>
                <a:latin typeface="+mj-lt"/>
                <a:ea typeface="+mj-ea"/>
                <a:cs typeface="+mj-cs"/>
              </a:rPr>
              <a:t>           </a:t>
            </a:r>
            <a:r>
              <a:rPr kumimoji="1" lang="zh-TW" altLang="en-US" sz="2000" kern="0" dirty="0">
                <a:solidFill>
                  <a:schemeClr val="bg2"/>
                </a:solidFill>
                <a:latin typeface="+mj-lt"/>
                <a:ea typeface="+mj-ea"/>
                <a:cs typeface="+mj-cs"/>
              </a:rPr>
              <a:t>/</a:t>
            </a:r>
            <a:r>
              <a:rPr kumimoji="1" lang="zh-TW" altLang="en-US" sz="2000" kern="0" dirty="0" smtClean="0">
                <a:solidFill>
                  <a:schemeClr val="bg2"/>
                </a:solidFill>
                <a:latin typeface="+mj-lt"/>
                <a:ea typeface="+mj-ea"/>
                <a:cs typeface="+mj-cs"/>
              </a:rPr>
              <a:t>* </a:t>
            </a:r>
            <a:r>
              <a:rPr kumimoji="1" lang="en-US" altLang="zh-TW" sz="2000" kern="0" dirty="0" smtClean="0">
                <a:solidFill>
                  <a:srgbClr val="197328"/>
                </a:solidFill>
                <a:latin typeface="+mj-lt"/>
                <a:ea typeface="+mj-ea"/>
                <a:cs typeface="+mj-cs"/>
              </a:rPr>
              <a:t>unstack </a:t>
            </a:r>
            <a:r>
              <a:rPr kumimoji="1" lang="en-US" altLang="zh-TW" sz="2000" kern="0" dirty="0">
                <a:solidFill>
                  <a:srgbClr val="197328"/>
                </a:solidFill>
                <a:latin typeface="+mj-lt"/>
                <a:ea typeface="+mj-ea"/>
                <a:cs typeface="+mj-cs"/>
              </a:rPr>
              <a:t>tokens until left parenthesis </a:t>
            </a:r>
            <a:r>
              <a:rPr kumimoji="1" lang="en-US" altLang="zh-TW" sz="2000" kern="0" dirty="0">
                <a:solidFill>
                  <a:schemeClr val="bg2"/>
                </a:solidFill>
                <a:latin typeface="+mj-lt"/>
                <a:ea typeface="+mj-ea"/>
                <a:cs typeface="+mj-cs"/>
              </a:rPr>
              <a:t>*/</a:t>
            </a:r>
            <a:br>
              <a:rPr kumimoji="1" lang="en-US" altLang="zh-TW" sz="20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a:solidFill>
                  <a:srgbClr val="003399"/>
                </a:solidFill>
                <a:latin typeface="+mj-lt"/>
                <a:ea typeface="+mj-ea"/>
                <a:cs typeface="+mj-cs"/>
              </a:rPr>
              <a:t>while (stack[top] != </a:t>
            </a:r>
            <a:r>
              <a:rPr kumimoji="1" lang="en-US" altLang="zh-TW" sz="2400" kern="0" dirty="0" err="1">
                <a:solidFill>
                  <a:srgbClr val="003399"/>
                </a:solidFill>
                <a:latin typeface="+mj-lt"/>
                <a:ea typeface="+mj-ea"/>
                <a:cs typeface="+mj-cs"/>
              </a:rPr>
              <a:t>lparen</a:t>
            </a:r>
            <a:r>
              <a:rPr kumimoji="1" lang="en-US" altLang="zh-TW" sz="2400" kern="0" dirty="0">
                <a:solidFill>
                  <a:srgbClr val="003399"/>
                </a:solidFill>
                <a:latin typeface="+mj-lt"/>
                <a:ea typeface="+mj-ea"/>
                <a:cs typeface="+mj-cs"/>
              </a:rPr>
              <a:t>)</a:t>
            </a:r>
            <a:r>
              <a:rPr kumimoji="1" lang="en-US" altLang="zh-TW" sz="2400" kern="0" dirty="0">
                <a:solidFill>
                  <a:schemeClr val="bg2"/>
                </a:solidFill>
                <a:latin typeface="+mj-lt"/>
                <a:ea typeface="+mj-ea"/>
                <a:cs typeface="+mj-cs"/>
              </a:rPr>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err="1" smtClean="0">
                <a:solidFill>
                  <a:srgbClr val="003399"/>
                </a:solidFill>
                <a:latin typeface="+mj-lt"/>
                <a:ea typeface="+mj-ea"/>
                <a:cs typeface="+mj-cs"/>
              </a:rPr>
              <a:t>printToken</a:t>
            </a:r>
            <a:r>
              <a:rPr kumimoji="1" lang="en-US" altLang="zh-TW" sz="2400" kern="0" dirty="0" smtClean="0">
                <a:solidFill>
                  <a:schemeClr val="bg2"/>
                </a:solidFill>
                <a:latin typeface="+mj-lt"/>
                <a:ea typeface="+mj-ea"/>
                <a:cs typeface="+mj-cs"/>
              </a:rPr>
              <a:t>(</a:t>
            </a:r>
            <a:r>
              <a:rPr kumimoji="1" lang="en-US" altLang="zh-TW" sz="2400" kern="0" dirty="0" smtClean="0">
                <a:solidFill>
                  <a:srgbClr val="CC3300"/>
                </a:solidFill>
                <a:latin typeface="+mj-lt"/>
                <a:ea typeface="+mj-ea"/>
                <a:cs typeface="+mj-cs"/>
              </a:rPr>
              <a:t>pop()</a:t>
            </a:r>
            <a:r>
              <a:rPr kumimoji="1" lang="en-US" altLang="zh-TW" sz="2400" kern="0" dirty="0" smtClean="0">
                <a:solidFill>
                  <a:schemeClr val="bg2"/>
                </a:solidFill>
                <a:latin typeface="+mj-lt"/>
                <a:ea typeface="+mj-ea"/>
                <a:cs typeface="+mj-cs"/>
              </a:rPr>
              <a:t>);</a:t>
            </a:r>
            <a:r>
              <a:rPr kumimoji="1" lang="en-US" altLang="zh-TW" sz="2400" kern="0" dirty="0">
                <a:solidFill>
                  <a:schemeClr val="bg2"/>
                </a:solidFill>
                <a:latin typeface="+mj-lt"/>
                <a:ea typeface="+mj-ea"/>
                <a:cs typeface="+mj-cs"/>
              </a:rPr>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a:solidFill>
                  <a:srgbClr val="CC3300"/>
                </a:solidFill>
                <a:latin typeface="+mj-lt"/>
                <a:ea typeface="+mj-ea"/>
                <a:cs typeface="+mj-cs"/>
              </a:rPr>
              <a:t>pop ( );    </a:t>
            </a:r>
            <a:r>
              <a:rPr kumimoji="1" lang="en-US" altLang="zh-TW" sz="2400" kern="0" dirty="0">
                <a:solidFill>
                  <a:schemeClr val="bg2"/>
                </a:solidFill>
                <a:latin typeface="+mj-lt"/>
                <a:ea typeface="+mj-ea"/>
                <a:cs typeface="+mj-cs"/>
              </a:rPr>
              <a:t> </a:t>
            </a:r>
            <a:r>
              <a:rPr kumimoji="1" lang="en-US" altLang="zh-TW" sz="2000" kern="0" dirty="0" smtClean="0">
                <a:solidFill>
                  <a:schemeClr val="bg2"/>
                </a:solidFill>
                <a:latin typeface="+mj-lt"/>
                <a:ea typeface="+mj-ea"/>
                <a:cs typeface="+mj-cs"/>
              </a:rPr>
              <a:t>/*</a:t>
            </a:r>
            <a:r>
              <a:rPr kumimoji="1" lang="zh-TW" altLang="en-US" sz="2000" kern="0" dirty="0" smtClean="0">
                <a:solidFill>
                  <a:schemeClr val="bg2"/>
                </a:solidFill>
                <a:latin typeface="+mj-lt"/>
                <a:ea typeface="+mj-ea"/>
                <a:cs typeface="+mj-cs"/>
              </a:rPr>
              <a:t> </a:t>
            </a:r>
            <a:r>
              <a:rPr kumimoji="1" lang="en-US" altLang="zh-TW" sz="2000" kern="0" dirty="0" smtClean="0">
                <a:solidFill>
                  <a:schemeClr val="bg2"/>
                </a:solidFill>
                <a:latin typeface="+mj-lt"/>
                <a:ea typeface="+mj-ea"/>
                <a:cs typeface="+mj-cs"/>
              </a:rPr>
              <a:t>discard </a:t>
            </a:r>
            <a:r>
              <a:rPr kumimoji="1" lang="en-US" altLang="zh-TW" sz="2000" kern="0" dirty="0">
                <a:solidFill>
                  <a:schemeClr val="bg2"/>
                </a:solidFill>
                <a:latin typeface="+mj-lt"/>
                <a:ea typeface="+mj-ea"/>
                <a:cs typeface="+mj-cs"/>
              </a:rPr>
              <a:t>the left parenthesis */</a:t>
            </a:r>
            <a:br>
              <a:rPr kumimoji="1" lang="en-US" altLang="zh-TW" sz="20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else{</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000" kern="0" dirty="0">
                <a:solidFill>
                  <a:schemeClr val="bg2"/>
                </a:solidFill>
                <a:latin typeface="+mj-lt"/>
                <a:ea typeface="+mj-ea"/>
                <a:cs typeface="+mj-cs"/>
              </a:rPr>
              <a:t>/* </a:t>
            </a:r>
            <a:r>
              <a:rPr kumimoji="1" lang="en-US" altLang="zh-TW" sz="2000" kern="0" dirty="0">
                <a:solidFill>
                  <a:srgbClr val="197328"/>
                </a:solidFill>
                <a:latin typeface="+mj-lt"/>
                <a:ea typeface="+mj-ea"/>
                <a:cs typeface="+mj-cs"/>
              </a:rPr>
              <a:t>remove and print symbols whose </a:t>
            </a:r>
            <a:r>
              <a:rPr kumimoji="1" lang="en-US" altLang="zh-TW" sz="2000" kern="0" dirty="0" err="1">
                <a:solidFill>
                  <a:srgbClr val="197328"/>
                </a:solidFill>
                <a:latin typeface="+mj-lt"/>
                <a:ea typeface="+mj-ea"/>
                <a:cs typeface="+mj-cs"/>
              </a:rPr>
              <a:t>isp</a:t>
            </a:r>
            <a:r>
              <a:rPr kumimoji="1" lang="en-US" altLang="zh-TW" sz="2000" kern="0" dirty="0">
                <a:solidFill>
                  <a:srgbClr val="197328"/>
                </a:solidFill>
                <a:latin typeface="+mj-lt"/>
                <a:ea typeface="+mj-ea"/>
                <a:cs typeface="+mj-cs"/>
              </a:rPr>
              <a:t> is </a:t>
            </a:r>
            <a:r>
              <a:rPr kumimoji="1" lang="en-US" altLang="zh-TW" sz="2000" kern="0" dirty="0" smtClean="0">
                <a:solidFill>
                  <a:srgbClr val="197328"/>
                </a:solidFill>
                <a:latin typeface="+mj-lt"/>
                <a:ea typeface="+mj-ea"/>
                <a:cs typeface="+mj-cs"/>
              </a:rPr>
              <a:t>greater</a:t>
            </a:r>
            <a:r>
              <a:rPr kumimoji="1" lang="zh-TW" altLang="en-US" sz="2000" kern="0" dirty="0" smtClean="0">
                <a:solidFill>
                  <a:srgbClr val="197328"/>
                </a:solidFill>
                <a:latin typeface="+mj-lt"/>
                <a:ea typeface="+mj-ea"/>
                <a:cs typeface="+mj-cs"/>
              </a:rPr>
              <a:t> </a:t>
            </a:r>
            <a:r>
              <a:rPr kumimoji="1" lang="en-US" altLang="zh-TW" sz="2000" kern="0" dirty="0" smtClean="0">
                <a:solidFill>
                  <a:srgbClr val="197328"/>
                </a:solidFill>
                <a:latin typeface="+mj-lt"/>
                <a:ea typeface="+mj-ea"/>
                <a:cs typeface="+mj-cs"/>
              </a:rPr>
              <a:t>than </a:t>
            </a:r>
            <a:r>
              <a:rPr kumimoji="1" lang="en-US" altLang="zh-TW" sz="2000" kern="0" dirty="0">
                <a:solidFill>
                  <a:srgbClr val="197328"/>
                </a:solidFill>
                <a:latin typeface="+mj-lt"/>
                <a:ea typeface="+mj-ea"/>
                <a:cs typeface="+mj-cs"/>
              </a:rPr>
              <a:t>or </a:t>
            </a:r>
            <a:r>
              <a:rPr kumimoji="1" lang="en-US" altLang="zh-TW" sz="2000" kern="0" dirty="0" smtClean="0">
                <a:solidFill>
                  <a:srgbClr val="197328"/>
                </a:solidFill>
                <a:latin typeface="+mj-lt"/>
                <a:ea typeface="+mj-ea"/>
                <a:cs typeface="+mj-cs"/>
              </a:rPr>
              <a:t/>
            </a:r>
            <a:br>
              <a:rPr kumimoji="1" lang="en-US" altLang="zh-TW" sz="2000" kern="0" dirty="0" smtClean="0">
                <a:solidFill>
                  <a:srgbClr val="197328"/>
                </a:solidFill>
                <a:latin typeface="+mj-lt"/>
                <a:ea typeface="+mj-ea"/>
                <a:cs typeface="+mj-cs"/>
              </a:rPr>
            </a:br>
            <a:r>
              <a:rPr kumimoji="1" lang="zh-TW" altLang="en-US" sz="2000" kern="0" dirty="0" smtClean="0">
                <a:solidFill>
                  <a:srgbClr val="197328"/>
                </a:solidFill>
                <a:latin typeface="+mj-lt"/>
                <a:ea typeface="+mj-ea"/>
                <a:cs typeface="+mj-cs"/>
              </a:rPr>
              <a:t>                 </a:t>
            </a:r>
            <a:r>
              <a:rPr kumimoji="1" lang="en-US" altLang="zh-TW" sz="2000" kern="0" dirty="0" smtClean="0">
                <a:solidFill>
                  <a:srgbClr val="197328"/>
                </a:solidFill>
                <a:latin typeface="+mj-lt"/>
                <a:ea typeface="+mj-ea"/>
                <a:cs typeface="+mj-cs"/>
              </a:rPr>
              <a:t>equal </a:t>
            </a:r>
            <a:r>
              <a:rPr kumimoji="1" lang="en-US" altLang="zh-TW" sz="2000" kern="0" dirty="0">
                <a:solidFill>
                  <a:srgbClr val="197328"/>
                </a:solidFill>
                <a:latin typeface="+mj-lt"/>
                <a:ea typeface="+mj-ea"/>
                <a:cs typeface="+mj-cs"/>
              </a:rPr>
              <a:t>to the current token’s </a:t>
            </a:r>
            <a:r>
              <a:rPr kumimoji="1" lang="en-US" altLang="zh-TW" sz="2000" kern="0" dirty="0" err="1">
                <a:solidFill>
                  <a:srgbClr val="197328"/>
                </a:solidFill>
                <a:latin typeface="+mj-lt"/>
                <a:ea typeface="+mj-ea"/>
                <a:cs typeface="+mj-cs"/>
              </a:rPr>
              <a:t>icp</a:t>
            </a:r>
            <a:r>
              <a:rPr kumimoji="1" lang="en-US" altLang="zh-TW" sz="2000" kern="0" dirty="0">
                <a:solidFill>
                  <a:srgbClr val="197328"/>
                </a:solidFill>
                <a:latin typeface="+mj-lt"/>
                <a:ea typeface="+mj-ea"/>
                <a:cs typeface="+mj-cs"/>
              </a:rPr>
              <a:t> </a:t>
            </a:r>
            <a:r>
              <a:rPr kumimoji="1" lang="en-US" altLang="zh-TW" sz="2000" kern="0" dirty="0" smtClean="0">
                <a:solidFill>
                  <a:srgbClr val="197328"/>
                </a:solidFill>
                <a:latin typeface="+mj-lt"/>
                <a:ea typeface="+mj-ea"/>
                <a:cs typeface="+mj-cs"/>
              </a:rPr>
              <a:t> </a:t>
            </a:r>
            <a:r>
              <a:rPr kumimoji="1" lang="en-US" altLang="zh-TW" sz="2000" kern="0" dirty="0" smtClean="0">
                <a:solidFill>
                  <a:schemeClr val="bg2"/>
                </a:solidFill>
                <a:latin typeface="+mj-lt"/>
                <a:ea typeface="+mj-ea"/>
                <a:cs typeface="+mj-cs"/>
              </a:rPr>
              <a:t>*/</a:t>
            </a:r>
            <a:r>
              <a:rPr kumimoji="1" lang="en-US" altLang="zh-TW" sz="2000" kern="0" dirty="0">
                <a:solidFill>
                  <a:schemeClr val="bg2"/>
                </a:solidFill>
                <a:latin typeface="+mj-lt"/>
                <a:ea typeface="+mj-ea"/>
                <a:cs typeface="+mj-cs"/>
              </a:rPr>
              <a:t/>
            </a:r>
            <a:br>
              <a:rPr kumimoji="1" lang="en-US" altLang="zh-TW" sz="20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a:solidFill>
                  <a:srgbClr val="003399"/>
                </a:solidFill>
                <a:latin typeface="+mj-lt"/>
                <a:ea typeface="+mj-ea"/>
                <a:cs typeface="+mj-cs"/>
              </a:rPr>
              <a:t>while (</a:t>
            </a:r>
            <a:r>
              <a:rPr kumimoji="1" lang="en-US" altLang="zh-TW" sz="2400" kern="0" dirty="0" err="1">
                <a:solidFill>
                  <a:srgbClr val="003399"/>
                </a:solidFill>
                <a:latin typeface="+mj-lt"/>
                <a:ea typeface="+mj-ea"/>
                <a:cs typeface="+mj-cs"/>
              </a:rPr>
              <a:t>isp</a:t>
            </a:r>
            <a:r>
              <a:rPr kumimoji="1" lang="en-US" altLang="zh-TW" sz="2400" kern="0" dirty="0">
                <a:solidFill>
                  <a:srgbClr val="003399"/>
                </a:solidFill>
                <a:latin typeface="+mj-lt"/>
                <a:ea typeface="+mj-ea"/>
                <a:cs typeface="+mj-cs"/>
              </a:rPr>
              <a:t>[stack[top]] &gt;= </a:t>
            </a:r>
            <a:r>
              <a:rPr kumimoji="1" lang="en-US" altLang="zh-TW" sz="2400" kern="0" dirty="0" err="1">
                <a:solidFill>
                  <a:srgbClr val="003399"/>
                </a:solidFill>
                <a:latin typeface="+mj-lt"/>
                <a:ea typeface="+mj-ea"/>
                <a:cs typeface="+mj-cs"/>
              </a:rPr>
              <a:t>icp</a:t>
            </a:r>
            <a:r>
              <a:rPr kumimoji="1" lang="en-US" altLang="zh-TW" sz="2400" kern="0" dirty="0">
                <a:solidFill>
                  <a:srgbClr val="003399"/>
                </a:solidFill>
                <a:latin typeface="+mj-lt"/>
                <a:ea typeface="+mj-ea"/>
                <a:cs typeface="+mj-cs"/>
              </a:rPr>
              <a:t>[token] )</a:t>
            </a:r>
            <a:r>
              <a:rPr kumimoji="1" lang="en-US" altLang="zh-TW" sz="2400" kern="0" dirty="0">
                <a:solidFill>
                  <a:schemeClr val="bg2"/>
                </a:solidFill>
                <a:latin typeface="+mj-lt"/>
                <a:ea typeface="+mj-ea"/>
                <a:cs typeface="+mj-cs"/>
              </a:rPr>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err="1" smtClean="0">
                <a:solidFill>
                  <a:srgbClr val="003399"/>
                </a:solidFill>
                <a:latin typeface="+mj-lt"/>
                <a:ea typeface="+mj-ea"/>
                <a:cs typeface="+mj-cs"/>
              </a:rPr>
              <a:t>printToken</a:t>
            </a:r>
            <a:r>
              <a:rPr kumimoji="1" lang="en-US" altLang="zh-TW" sz="2400" kern="0" dirty="0" smtClean="0">
                <a:solidFill>
                  <a:schemeClr val="bg2"/>
                </a:solidFill>
                <a:latin typeface="+mj-lt"/>
                <a:ea typeface="+mj-ea"/>
                <a:cs typeface="+mj-cs"/>
              </a:rPr>
              <a:t>(</a:t>
            </a:r>
            <a:r>
              <a:rPr kumimoji="1" lang="en-US" altLang="zh-TW" sz="2400" kern="0" dirty="0" smtClean="0">
                <a:solidFill>
                  <a:srgbClr val="CC3300"/>
                </a:solidFill>
                <a:latin typeface="+mj-lt"/>
                <a:ea typeface="+mj-ea"/>
                <a:cs typeface="+mj-cs"/>
              </a:rPr>
              <a:t>pop()</a:t>
            </a:r>
            <a:r>
              <a:rPr kumimoji="1" lang="en-US" altLang="zh-TW" sz="2400" kern="0" dirty="0" smtClean="0">
                <a:solidFill>
                  <a:schemeClr val="bg2"/>
                </a:solidFill>
                <a:latin typeface="+mj-lt"/>
                <a:ea typeface="+mj-ea"/>
                <a:cs typeface="+mj-cs"/>
              </a:rPr>
              <a:t>);</a:t>
            </a:r>
            <a:r>
              <a:rPr kumimoji="1" lang="en-US" altLang="zh-TW" sz="2400" kern="0" dirty="0">
                <a:solidFill>
                  <a:schemeClr val="bg2"/>
                </a:solidFill>
                <a:latin typeface="+mj-lt"/>
                <a:ea typeface="+mj-ea"/>
                <a:cs typeface="+mj-cs"/>
              </a:rPr>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r>
              <a:rPr kumimoji="1" lang="en-US" altLang="zh-TW" sz="2400" kern="0" dirty="0" smtClean="0">
                <a:solidFill>
                  <a:srgbClr val="CC3300"/>
                </a:solidFill>
                <a:latin typeface="+mj-lt"/>
                <a:ea typeface="+mj-ea"/>
                <a:cs typeface="+mj-cs"/>
              </a:rPr>
              <a:t>push(token</a:t>
            </a:r>
            <a:r>
              <a:rPr kumimoji="1" lang="en-US" altLang="zh-TW" sz="2400" kern="0" dirty="0">
                <a:solidFill>
                  <a:srgbClr val="CC3300"/>
                </a:solidFill>
                <a:latin typeface="+mj-lt"/>
                <a:ea typeface="+mj-ea"/>
                <a:cs typeface="+mj-cs"/>
              </a:rPr>
              <a:t>);</a:t>
            </a:r>
            <a:r>
              <a:rPr kumimoji="1" lang="en-US" altLang="zh-TW" sz="2400" kern="0" dirty="0">
                <a:solidFill>
                  <a:schemeClr val="bg2"/>
                </a:solidFill>
                <a:latin typeface="+mj-lt"/>
                <a:ea typeface="+mj-ea"/>
                <a:cs typeface="+mj-cs"/>
              </a:rPr>
              <a:t/>
            </a:r>
            <a:br>
              <a:rPr kumimoji="1" lang="en-US" altLang="zh-TW" sz="2400" kern="0" dirty="0">
                <a:solidFill>
                  <a:schemeClr val="bg2"/>
                </a:solidFill>
                <a:latin typeface="+mj-lt"/>
                <a:ea typeface="+mj-ea"/>
                <a:cs typeface="+mj-cs"/>
              </a:rPr>
            </a:br>
            <a:r>
              <a:rPr kumimoji="1" lang="en-US" altLang="zh-TW" sz="2400" kern="0" dirty="0">
                <a:solidFill>
                  <a:schemeClr val="bg2"/>
                </a:solidFill>
                <a:latin typeface="+mj-lt"/>
                <a:ea typeface="+mj-ea"/>
                <a:cs typeface="+mj-cs"/>
              </a:rPr>
              <a:t>       }</a:t>
            </a:r>
          </a:p>
        </p:txBody>
      </p:sp>
      <p:sp>
        <p:nvSpPr>
          <p:cNvPr id="49158" name="矩形 7"/>
          <p:cNvSpPr>
            <a:spLocks noChangeArrowheads="1"/>
          </p:cNvSpPr>
          <p:nvPr/>
        </p:nvSpPr>
        <p:spPr bwMode="auto">
          <a:xfrm>
            <a:off x="1302325" y="2420888"/>
            <a:ext cx="5867400" cy="1106083"/>
          </a:xfrm>
          <a:prstGeom prst="rect">
            <a:avLst/>
          </a:prstGeom>
          <a:noFill/>
          <a:ln w="9525" algn="ctr">
            <a:solidFill>
              <a:srgbClr val="FF0000"/>
            </a:solidFill>
            <a:miter lim="800000"/>
            <a:headEnd/>
            <a:tailEnd/>
          </a:ln>
        </p:spPr>
        <p:txBody>
          <a:bodyPr wrap="none"/>
          <a:lstStyle/>
          <a:p>
            <a:endParaRPr lang="zh-TW" altLang="en-US"/>
          </a:p>
        </p:txBody>
      </p:sp>
      <p:sp>
        <p:nvSpPr>
          <p:cNvPr id="49159" name="矩形 8"/>
          <p:cNvSpPr>
            <a:spLocks noChangeArrowheads="1"/>
          </p:cNvSpPr>
          <p:nvPr/>
        </p:nvSpPr>
        <p:spPr bwMode="auto">
          <a:xfrm>
            <a:off x="1290450" y="4581128"/>
            <a:ext cx="6324600" cy="1440160"/>
          </a:xfrm>
          <a:prstGeom prst="rect">
            <a:avLst/>
          </a:prstGeom>
          <a:noFill/>
          <a:ln w="9525" algn="ctr">
            <a:solidFill>
              <a:schemeClr val="bg2"/>
            </a:solidFill>
            <a:miter lim="800000"/>
            <a:headEnd/>
            <a:tailEnd/>
          </a:ln>
        </p:spPr>
        <p:txBody>
          <a:bodyPr wrap="none"/>
          <a:lstStyle/>
          <a:p>
            <a:endParaRPr lang="zh-TW" altLang="en-US"/>
          </a:p>
        </p:txBody>
      </p:sp>
      <p:sp>
        <p:nvSpPr>
          <p:cNvPr id="49160" name="文字方塊 9"/>
          <p:cNvSpPr txBox="1">
            <a:spLocks noChangeArrowheads="1"/>
          </p:cNvSpPr>
          <p:nvPr/>
        </p:nvSpPr>
        <p:spPr bwMode="auto">
          <a:xfrm>
            <a:off x="6381750" y="1143000"/>
            <a:ext cx="1885950" cy="523875"/>
          </a:xfrm>
          <a:prstGeom prst="rect">
            <a:avLst/>
          </a:prstGeom>
          <a:noFill/>
          <a:ln w="9525">
            <a:noFill/>
            <a:miter lim="800000"/>
            <a:headEnd/>
            <a:tailEnd/>
          </a:ln>
        </p:spPr>
        <p:txBody>
          <a:bodyPr>
            <a:spAutoFit/>
          </a:bodyPr>
          <a:lstStyle/>
          <a:p>
            <a:r>
              <a:rPr lang="en-US" altLang="zh-TW" sz="2800" b="1" i="1" u="sng">
                <a:solidFill>
                  <a:srgbClr val="197328"/>
                </a:solidFill>
              </a:rPr>
              <a:t>outputFun</a:t>
            </a:r>
            <a:endParaRPr lang="zh-TW" altLang="en-US" sz="2800" b="1" i="1" u="sng">
              <a:solidFill>
                <a:srgbClr val="197328"/>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a:spLocks noGrp="1"/>
          </p:cNvSpPr>
          <p:nvPr>
            <p:ph type="sldNum" sz="quarter" idx="12"/>
          </p:nvPr>
        </p:nvSpPr>
        <p:spPr>
          <a:noFill/>
        </p:spPr>
        <p:txBody>
          <a:bodyPr/>
          <a:lstStyle/>
          <a:p>
            <a:fld id="{C8163AC1-6354-465F-824D-6C687AF62A32}" type="slidenum">
              <a:rPr lang="zh-TW" altLang="en-US" smtClean="0"/>
              <a:pPr/>
              <a:t>48</a:t>
            </a:fld>
            <a:endParaRPr lang="en-US" altLang="zh-TW" smtClean="0"/>
          </a:p>
        </p:txBody>
      </p:sp>
      <p:graphicFrame>
        <p:nvGraphicFramePr>
          <p:cNvPr id="50179" name="Object 3"/>
          <p:cNvGraphicFramePr>
            <a:graphicFrameLocks noChangeAspect="1"/>
          </p:cNvGraphicFramePr>
          <p:nvPr>
            <p:extLst>
              <p:ext uri="{D42A27DB-BD31-4B8C-83A1-F6EECF244321}">
                <p14:modId xmlns:p14="http://schemas.microsoft.com/office/powerpoint/2010/main" val="520273344"/>
              </p:ext>
            </p:extLst>
          </p:nvPr>
        </p:nvGraphicFramePr>
        <p:xfrm>
          <a:off x="1473200" y="1852613"/>
          <a:ext cx="7267575" cy="3395662"/>
        </p:xfrm>
        <a:graphic>
          <a:graphicData uri="http://schemas.openxmlformats.org/presentationml/2006/ole">
            <mc:AlternateContent xmlns:mc="http://schemas.openxmlformats.org/markup-compatibility/2006">
              <mc:Choice xmlns:v="urn:schemas-microsoft-com:vml" Requires="v">
                <p:oleObj spid="_x0000_s50212" name="Document" r:id="rId3" imgW="7022981" imgH="3287304" progId="Word.Document.8">
                  <p:embed/>
                </p:oleObj>
              </mc:Choice>
              <mc:Fallback>
                <p:oleObj name="Document" r:id="rId3" imgW="7022981" imgH="3287304" progId="Word.Document.8">
                  <p:embed/>
                  <p:pic>
                    <p:nvPicPr>
                      <p:cNvPr id="0" name="Object 3"/>
                      <p:cNvPicPr>
                        <a:picLocks noChangeAspect="1" noChangeArrowheads="1"/>
                      </p:cNvPicPr>
                      <p:nvPr/>
                    </p:nvPicPr>
                    <p:blipFill>
                      <a:blip r:embed="rId4"/>
                      <a:srcRect/>
                      <a:stretch>
                        <a:fillRect/>
                      </a:stretch>
                    </p:blipFill>
                    <p:spPr bwMode="auto">
                      <a:xfrm>
                        <a:off x="1473200" y="1852613"/>
                        <a:ext cx="7267575" cy="3395662"/>
                      </a:xfrm>
                      <a:prstGeom prst="rect">
                        <a:avLst/>
                      </a:prstGeom>
                      <a:noFill/>
                      <a:extLst/>
                    </p:spPr>
                  </p:pic>
                </p:oleObj>
              </mc:Fallback>
            </mc:AlternateContent>
          </a:graphicData>
        </a:graphic>
      </p:graphicFrame>
      <p:sp>
        <p:nvSpPr>
          <p:cNvPr id="50180" name="Text Box 6"/>
          <p:cNvSpPr txBox="1">
            <a:spLocks noChangeArrowheads="1"/>
          </p:cNvSpPr>
          <p:nvPr/>
        </p:nvSpPr>
        <p:spPr bwMode="auto">
          <a:xfrm>
            <a:off x="722313" y="425450"/>
            <a:ext cx="7315200" cy="701675"/>
          </a:xfrm>
          <a:prstGeom prst="rect">
            <a:avLst/>
          </a:prstGeom>
          <a:noFill/>
          <a:ln w="9525">
            <a:noFill/>
            <a:miter lim="800000"/>
            <a:headEnd/>
            <a:tailEnd/>
          </a:ln>
        </p:spPr>
        <p:txBody>
          <a:bodyPr>
            <a:spAutoFit/>
          </a:bodyPr>
          <a:lstStyle/>
          <a:p>
            <a:pPr marL="476250" indent="-476250" algn="ctr" eaLnBrk="1" hangingPunct="1">
              <a:buFont typeface="Monotype Sorts" pitchFamily="2" charset="2"/>
              <a:buNone/>
            </a:pPr>
            <a:r>
              <a:rPr kumimoji="1" lang="en-US" altLang="zh-TW" sz="4000" b="1" u="sng">
                <a:solidFill>
                  <a:schemeClr val="bg2"/>
                </a:solidFill>
              </a:rPr>
              <a:t>Translation of </a:t>
            </a:r>
            <a:r>
              <a:rPr kumimoji="1" lang="en-US" altLang="zh-TW" sz="4000" b="1" u="sng">
                <a:solidFill>
                  <a:srgbClr val="CC3300"/>
                </a:solidFill>
              </a:rPr>
              <a:t>a+b*c</a:t>
            </a:r>
            <a:r>
              <a:rPr kumimoji="1" lang="en-US" altLang="zh-TW" sz="4000" b="1" u="sng">
                <a:solidFill>
                  <a:schemeClr val="bg2"/>
                </a:solidFill>
              </a:rPr>
              <a:t> to Postfix</a:t>
            </a:r>
            <a:endParaRPr kumimoji="1" lang="en-US" altLang="zh-TW" sz="4000" b="1" u="sng">
              <a:solidFill>
                <a:srgbClr val="CC33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a:spLocks noGrp="1"/>
          </p:cNvSpPr>
          <p:nvPr>
            <p:ph type="sldNum" sz="quarter" idx="12"/>
          </p:nvPr>
        </p:nvSpPr>
        <p:spPr>
          <a:noFill/>
        </p:spPr>
        <p:txBody>
          <a:bodyPr/>
          <a:lstStyle/>
          <a:p>
            <a:fld id="{91EDCEF4-F17D-4E90-B681-4DED9ACE81B0}" type="slidenum">
              <a:rPr lang="zh-TW" altLang="en-US" smtClean="0"/>
              <a:pPr/>
              <a:t>49</a:t>
            </a:fld>
            <a:endParaRPr lang="en-US" altLang="zh-TW" smtClean="0"/>
          </a:p>
        </p:txBody>
      </p:sp>
      <p:graphicFrame>
        <p:nvGraphicFramePr>
          <p:cNvPr id="51203" name="Object 2"/>
          <p:cNvGraphicFramePr>
            <a:graphicFrameLocks noChangeAspect="1"/>
          </p:cNvGraphicFramePr>
          <p:nvPr>
            <p:extLst>
              <p:ext uri="{D42A27DB-BD31-4B8C-83A1-F6EECF244321}">
                <p14:modId xmlns:p14="http://schemas.microsoft.com/office/powerpoint/2010/main" val="3032719030"/>
              </p:ext>
            </p:extLst>
          </p:nvPr>
        </p:nvGraphicFramePr>
        <p:xfrm>
          <a:off x="1104900" y="1258888"/>
          <a:ext cx="7018338" cy="4606925"/>
        </p:xfrm>
        <a:graphic>
          <a:graphicData uri="http://schemas.openxmlformats.org/presentationml/2006/ole">
            <mc:AlternateContent xmlns:mc="http://schemas.openxmlformats.org/markup-compatibility/2006">
              <mc:Choice xmlns:v="urn:schemas-microsoft-com:vml" Requires="v">
                <p:oleObj spid="_x0000_s51236" name="Document" r:id="rId3" imgW="7508168" imgH="4934193" progId="Word.Document.8">
                  <p:embed/>
                </p:oleObj>
              </mc:Choice>
              <mc:Fallback>
                <p:oleObj name="Document" r:id="rId3" imgW="7508168" imgH="4934193" progId="Word.Document.8">
                  <p:embed/>
                  <p:pic>
                    <p:nvPicPr>
                      <p:cNvPr id="0" name="Object 2"/>
                      <p:cNvPicPr>
                        <a:picLocks noChangeAspect="1" noChangeArrowheads="1"/>
                      </p:cNvPicPr>
                      <p:nvPr/>
                    </p:nvPicPr>
                    <p:blipFill>
                      <a:blip r:embed="rId4"/>
                      <a:srcRect/>
                      <a:stretch>
                        <a:fillRect/>
                      </a:stretch>
                    </p:blipFill>
                    <p:spPr bwMode="auto">
                      <a:xfrm>
                        <a:off x="1104900" y="1258888"/>
                        <a:ext cx="7018338"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Text Box 5"/>
          <p:cNvSpPr txBox="1">
            <a:spLocks noChangeArrowheads="1"/>
          </p:cNvSpPr>
          <p:nvPr/>
        </p:nvSpPr>
        <p:spPr bwMode="auto">
          <a:xfrm>
            <a:off x="549275" y="231775"/>
            <a:ext cx="8005763" cy="646113"/>
          </a:xfrm>
          <a:prstGeom prst="rect">
            <a:avLst/>
          </a:prstGeom>
          <a:noFill/>
          <a:ln w="9525">
            <a:noFill/>
            <a:miter lim="800000"/>
            <a:headEnd/>
            <a:tailEnd/>
          </a:ln>
        </p:spPr>
        <p:txBody>
          <a:bodyPr wrap="none">
            <a:spAutoFit/>
          </a:bodyPr>
          <a:lstStyle/>
          <a:p>
            <a:pPr marL="381000" indent="-381000" algn="ctr" eaLnBrk="1" hangingPunct="1">
              <a:buFont typeface="Monotype Sorts" pitchFamily="2" charset="2"/>
              <a:buNone/>
            </a:pPr>
            <a:r>
              <a:rPr kumimoji="1" lang="en-US" altLang="zh-TW" sz="3600" b="1" u="sng">
                <a:solidFill>
                  <a:schemeClr val="bg2"/>
                </a:solidFill>
              </a:rPr>
              <a:t>Translation of </a:t>
            </a:r>
            <a:r>
              <a:rPr kumimoji="1" lang="en-US" altLang="zh-TW" sz="3600" b="1" u="sng">
                <a:solidFill>
                  <a:srgbClr val="CC3300"/>
                </a:solidFill>
              </a:rPr>
              <a:t>a *</a:t>
            </a:r>
            <a:r>
              <a:rPr kumimoji="1" lang="en-US" altLang="zh-TW" sz="3600" b="1" u="sng" baseline="-25000">
                <a:solidFill>
                  <a:srgbClr val="CC3300"/>
                </a:solidFill>
              </a:rPr>
              <a:t>1</a:t>
            </a:r>
            <a:r>
              <a:rPr kumimoji="1" lang="en-US" altLang="zh-TW" sz="3600" b="1" u="sng">
                <a:solidFill>
                  <a:srgbClr val="CC3300"/>
                </a:solidFill>
              </a:rPr>
              <a:t> (b +c) *</a:t>
            </a:r>
            <a:r>
              <a:rPr kumimoji="1" lang="en-US" altLang="zh-TW" sz="3600" b="1" u="sng" baseline="-25000">
                <a:solidFill>
                  <a:srgbClr val="CC3300"/>
                </a:solidFill>
              </a:rPr>
              <a:t>2</a:t>
            </a:r>
            <a:r>
              <a:rPr kumimoji="1" lang="en-US" altLang="zh-TW" sz="3600" b="1" u="sng">
                <a:solidFill>
                  <a:srgbClr val="CC3300"/>
                </a:solidFill>
              </a:rPr>
              <a:t> d</a:t>
            </a:r>
            <a:r>
              <a:rPr kumimoji="1" lang="en-US" altLang="zh-TW" sz="3600" b="1" u="sng">
                <a:solidFill>
                  <a:schemeClr val="bg2"/>
                </a:solidFill>
              </a:rPr>
              <a:t>  to Postfix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4"/>
          <p:cNvSpPr>
            <a:spLocks noGrp="1"/>
          </p:cNvSpPr>
          <p:nvPr>
            <p:ph type="sldNum" sz="quarter" idx="12"/>
          </p:nvPr>
        </p:nvSpPr>
        <p:spPr>
          <a:noFill/>
        </p:spPr>
        <p:txBody>
          <a:bodyPr/>
          <a:lstStyle/>
          <a:p>
            <a:fld id="{36CBE461-3272-46F2-BECA-18B598C3AABE}" type="slidenum">
              <a:rPr lang="zh-TW" altLang="en-US" smtClean="0"/>
              <a:pPr/>
              <a:t>5</a:t>
            </a:fld>
            <a:endParaRPr lang="en-US" altLang="zh-TW" smtClean="0"/>
          </a:p>
        </p:txBody>
      </p:sp>
      <p:sp>
        <p:nvSpPr>
          <p:cNvPr id="7171" name="Rectangle 1026"/>
          <p:cNvSpPr>
            <a:spLocks noGrp="1" noChangeArrowheads="1"/>
          </p:cNvSpPr>
          <p:nvPr>
            <p:ph type="title"/>
          </p:nvPr>
        </p:nvSpPr>
        <p:spPr>
          <a:xfrm>
            <a:off x="838200" y="1066800"/>
            <a:ext cx="7797800" cy="3417888"/>
          </a:xfrm>
        </p:spPr>
        <p:txBody>
          <a:bodyPr anchor="t"/>
          <a:lstStyle/>
          <a:p>
            <a:pPr eaLnBrk="1" hangingPunct="1"/>
            <a:r>
              <a:rPr lang="en-US" altLang="zh-TW" sz="2400" b="1" dirty="0" smtClean="0"/>
              <a:t>structure</a:t>
            </a:r>
            <a:r>
              <a:rPr lang="en-US" altLang="zh-TW" sz="2400" dirty="0" smtClean="0"/>
              <a:t> </a:t>
            </a:r>
            <a:r>
              <a:rPr lang="en-US" altLang="zh-TW" sz="2400" i="1" dirty="0" smtClean="0"/>
              <a:t>Stack </a:t>
            </a:r>
            <a:r>
              <a:rPr lang="en-US" altLang="zh-TW" sz="2400" dirty="0" smtClean="0"/>
              <a:t>is</a:t>
            </a:r>
            <a:r>
              <a:rPr lang="en-US" altLang="zh-TW" sz="2000" dirty="0" smtClean="0"/>
              <a:t/>
            </a:r>
            <a:br>
              <a:rPr lang="en-US" altLang="zh-TW" sz="2000" dirty="0" smtClean="0"/>
            </a:br>
            <a:r>
              <a:rPr lang="en-US" altLang="zh-TW" sz="2000" dirty="0" smtClean="0"/>
              <a:t>  </a:t>
            </a:r>
            <a:r>
              <a:rPr lang="en-US" altLang="zh-TW" sz="2000" b="1" dirty="0" smtClean="0">
                <a:solidFill>
                  <a:srgbClr val="CC3300"/>
                </a:solidFill>
              </a:rPr>
              <a:t>objects </a:t>
            </a:r>
            <a:r>
              <a:rPr lang="en-US" altLang="zh-TW" sz="2000" dirty="0" smtClean="0"/>
              <a:t>: a finite ordered list with zero or more elements.</a:t>
            </a:r>
            <a:br>
              <a:rPr lang="en-US" altLang="zh-TW" sz="2000" dirty="0" smtClean="0"/>
            </a:br>
            <a:r>
              <a:rPr lang="en-US" altLang="zh-TW" sz="2000" dirty="0" smtClean="0"/>
              <a:t> </a:t>
            </a:r>
            <a:r>
              <a:rPr lang="en-US" altLang="zh-TW" sz="2000" b="1" dirty="0" smtClean="0">
                <a:solidFill>
                  <a:srgbClr val="CC3300"/>
                </a:solidFill>
              </a:rPr>
              <a:t> functions </a:t>
            </a:r>
            <a:r>
              <a:rPr lang="en-US" altLang="zh-TW" sz="2000" dirty="0" smtClean="0"/>
              <a:t>: for all </a:t>
            </a:r>
            <a:r>
              <a:rPr lang="en-US" altLang="zh-TW" sz="2000" i="1" dirty="0" smtClean="0"/>
              <a:t>stack</a:t>
            </a:r>
            <a:r>
              <a:rPr lang="en-US" altLang="zh-TW" sz="2000" dirty="0" smtClean="0"/>
              <a:t> </a:t>
            </a:r>
            <a:r>
              <a:rPr lang="en-US" altLang="zh-TW" sz="2000" dirty="0" smtClean="0">
                <a:sym typeface="Symbol" pitchFamily="18" charset="2"/>
              </a:rPr>
              <a:t> </a:t>
            </a:r>
            <a:r>
              <a:rPr lang="en-US" altLang="zh-TW" sz="2000" i="1" dirty="0" smtClean="0">
                <a:sym typeface="Symbol" pitchFamily="18" charset="2"/>
              </a:rPr>
              <a:t>Stack</a:t>
            </a:r>
            <a:r>
              <a:rPr lang="en-US" altLang="zh-TW" sz="2000" dirty="0" smtClean="0">
                <a:sym typeface="Symbol" pitchFamily="18" charset="2"/>
              </a:rPr>
              <a:t>,</a:t>
            </a:r>
            <a:r>
              <a:rPr lang="en-US" altLang="zh-TW" sz="2000" i="1" dirty="0" smtClean="0">
                <a:sym typeface="Symbol" pitchFamily="18" charset="2"/>
              </a:rPr>
              <a:t> item</a:t>
            </a:r>
            <a:r>
              <a:rPr lang="en-US" altLang="zh-TW" sz="2000" dirty="0" smtClean="0">
                <a:sym typeface="Symbol" pitchFamily="18" charset="2"/>
              </a:rPr>
              <a:t>  </a:t>
            </a:r>
            <a:r>
              <a:rPr lang="en-US" altLang="zh-TW" sz="2000" i="1" dirty="0" smtClean="0">
                <a:sym typeface="Symbol" pitchFamily="18" charset="2"/>
              </a:rPr>
              <a:t>element</a:t>
            </a:r>
            <a:r>
              <a:rPr lang="en-US" altLang="zh-TW" sz="2000" dirty="0" smtClean="0">
                <a:sym typeface="Symbol" pitchFamily="18" charset="2"/>
              </a:rPr>
              <a:t>, </a:t>
            </a:r>
            <a:br>
              <a:rPr lang="en-US" altLang="zh-TW" sz="2000" dirty="0" smtClean="0">
                <a:sym typeface="Symbol" pitchFamily="18" charset="2"/>
              </a:rPr>
            </a:br>
            <a:r>
              <a:rPr lang="en-US" altLang="zh-TW" sz="2000" dirty="0" smtClean="0">
                <a:sym typeface="Symbol" pitchFamily="18" charset="2"/>
              </a:rPr>
              <a:t>                     </a:t>
            </a:r>
            <a:r>
              <a:rPr lang="en-US" altLang="zh-TW" sz="2000" i="1" dirty="0" err="1" smtClean="0">
                <a:sym typeface="Symbol" pitchFamily="18" charset="2"/>
              </a:rPr>
              <a:t>maxStackSize</a:t>
            </a:r>
            <a:r>
              <a:rPr lang="en-US" altLang="zh-TW" sz="2000" dirty="0" smtClean="0">
                <a:sym typeface="Symbol" pitchFamily="18" charset="2"/>
              </a:rPr>
              <a:t>  positive integer</a:t>
            </a:r>
            <a:br>
              <a:rPr lang="en-US" altLang="zh-TW" sz="2000" dirty="0" smtClean="0">
                <a:sym typeface="Symbol" pitchFamily="18" charset="2"/>
              </a:rPr>
            </a:br>
            <a:r>
              <a:rPr lang="en-US" altLang="zh-TW" sz="2000" dirty="0" smtClean="0">
                <a:sym typeface="Symbol" pitchFamily="18" charset="2"/>
              </a:rPr>
              <a:t>    </a:t>
            </a:r>
            <a:r>
              <a:rPr lang="en-US" altLang="zh-TW" sz="2000" b="1" i="1" dirty="0" smtClean="0">
                <a:solidFill>
                  <a:srgbClr val="039F51"/>
                </a:solidFill>
                <a:ea typeface="標楷體" pitchFamily="65" charset="-120"/>
                <a:sym typeface="Symbol" pitchFamily="18" charset="2"/>
              </a:rPr>
              <a:t>Stack</a:t>
            </a:r>
            <a:r>
              <a:rPr lang="en-US" altLang="zh-TW" sz="2000" i="1" dirty="0" smtClean="0">
                <a:sym typeface="Symbol" pitchFamily="18" charset="2"/>
              </a:rPr>
              <a:t> </a:t>
            </a:r>
            <a:r>
              <a:rPr lang="en-US" altLang="zh-TW" sz="2000" b="1" dirty="0" err="1" smtClean="0">
                <a:solidFill>
                  <a:srgbClr val="039F51"/>
                </a:solidFill>
                <a:ea typeface="標楷體" pitchFamily="65" charset="-120"/>
                <a:sym typeface="Symbol" pitchFamily="18" charset="2"/>
              </a:rPr>
              <a:t>CreateS</a:t>
            </a:r>
            <a:r>
              <a:rPr lang="en-US" altLang="zh-TW" sz="2000" dirty="0" smtClean="0">
                <a:ea typeface="標楷體" pitchFamily="65" charset="-120"/>
                <a:sym typeface="Symbol" pitchFamily="18" charset="2"/>
              </a:rPr>
              <a:t>(</a:t>
            </a:r>
            <a:r>
              <a:rPr lang="en-US" altLang="zh-TW" sz="2000" i="1" dirty="0" err="1" smtClean="0">
                <a:ea typeface="標楷體" pitchFamily="65" charset="-120"/>
                <a:sym typeface="Symbol" pitchFamily="18" charset="2"/>
              </a:rPr>
              <a:t>maxStackSize</a:t>
            </a:r>
            <a:r>
              <a:rPr lang="en-US" altLang="zh-TW" sz="2000" dirty="0" smtClean="0">
                <a:ea typeface="標楷體" pitchFamily="65" charset="-120"/>
                <a:sym typeface="Symbol" pitchFamily="18" charset="2"/>
              </a:rPr>
              <a:t>)</a:t>
            </a:r>
            <a:r>
              <a:rPr lang="en-US" altLang="zh-TW" sz="2000" dirty="0" smtClean="0">
                <a:sym typeface="Symbol" pitchFamily="18" charset="2"/>
              </a:rPr>
              <a:t> ::=</a:t>
            </a:r>
            <a:br>
              <a:rPr lang="en-US" altLang="zh-TW" sz="2000" dirty="0" smtClean="0">
                <a:sym typeface="Symbol" pitchFamily="18" charset="2"/>
              </a:rPr>
            </a:br>
            <a:r>
              <a:rPr lang="en-US" altLang="zh-TW" sz="2000" dirty="0" smtClean="0">
                <a:sym typeface="Symbol" pitchFamily="18" charset="2"/>
              </a:rPr>
              <a:t>                    create an empty stack whose maximum size is </a:t>
            </a:r>
            <a:r>
              <a:rPr lang="en-US" altLang="zh-TW" sz="2000" i="1" dirty="0" err="1" smtClean="0">
                <a:sym typeface="Symbol" pitchFamily="18" charset="2"/>
              </a:rPr>
              <a:t>maxStackSize</a:t>
            </a:r>
            <a:r>
              <a:rPr lang="en-US" altLang="zh-TW" sz="2000" i="1" dirty="0" smtClean="0">
                <a:sym typeface="Symbol" pitchFamily="18" charset="2"/>
              </a:rPr>
              <a:t/>
            </a:r>
            <a:br>
              <a:rPr lang="en-US" altLang="zh-TW" sz="2000" i="1" dirty="0" smtClean="0">
                <a:sym typeface="Symbol" pitchFamily="18" charset="2"/>
              </a:rPr>
            </a:br>
            <a:r>
              <a:rPr lang="en-US" altLang="zh-TW" sz="2000" dirty="0" smtClean="0">
                <a:sym typeface="Symbol" pitchFamily="18" charset="2"/>
              </a:rPr>
              <a:t>  </a:t>
            </a:r>
            <a:r>
              <a:rPr lang="en-US" altLang="zh-TW" sz="2000" i="1" dirty="0" smtClean="0">
                <a:sym typeface="Symbol" pitchFamily="18" charset="2"/>
              </a:rPr>
              <a:t>  </a:t>
            </a:r>
            <a:r>
              <a:rPr lang="en-US" altLang="zh-TW" sz="2000" b="1" i="1" dirty="0" smtClean="0">
                <a:solidFill>
                  <a:srgbClr val="039F51"/>
                </a:solidFill>
                <a:ea typeface="標楷體" pitchFamily="65" charset="-120"/>
                <a:sym typeface="Symbol" pitchFamily="18" charset="2"/>
              </a:rPr>
              <a:t>Boolean</a:t>
            </a:r>
            <a:r>
              <a:rPr lang="en-US" altLang="zh-TW" sz="2000" dirty="0" smtClean="0">
                <a:sym typeface="Symbol" pitchFamily="18" charset="2"/>
              </a:rPr>
              <a:t> </a:t>
            </a:r>
            <a:r>
              <a:rPr lang="en-US" altLang="zh-TW" sz="2000" b="1" dirty="0" err="1" smtClean="0">
                <a:solidFill>
                  <a:srgbClr val="039F51"/>
                </a:solidFill>
                <a:ea typeface="標楷體" pitchFamily="65" charset="-120"/>
                <a:sym typeface="Symbol" pitchFamily="18" charset="2"/>
              </a:rPr>
              <a:t>IsFull</a:t>
            </a:r>
            <a:r>
              <a:rPr lang="en-US" altLang="zh-TW" sz="2000" dirty="0" smtClean="0">
                <a:ea typeface="標楷體" pitchFamily="65" charset="-120"/>
                <a:sym typeface="Symbol" pitchFamily="18" charset="2"/>
              </a:rPr>
              <a:t>(</a:t>
            </a:r>
            <a:r>
              <a:rPr lang="en-US" altLang="zh-TW" sz="2000" i="1" dirty="0" smtClean="0">
                <a:ea typeface="標楷體" pitchFamily="65" charset="-120"/>
                <a:sym typeface="Symbol" pitchFamily="18" charset="2"/>
              </a:rPr>
              <a:t>stack, </a:t>
            </a:r>
            <a:r>
              <a:rPr lang="en-US" altLang="zh-TW" sz="2000" i="1" dirty="0" err="1" smtClean="0">
                <a:ea typeface="標楷體" pitchFamily="65" charset="-120"/>
                <a:sym typeface="Symbol" pitchFamily="18" charset="2"/>
              </a:rPr>
              <a:t>maxStackSize</a:t>
            </a:r>
            <a:r>
              <a:rPr lang="en-US" altLang="zh-TW" sz="2000" dirty="0" smtClean="0">
                <a:ea typeface="標楷體" pitchFamily="65" charset="-120"/>
                <a:sym typeface="Symbol" pitchFamily="18" charset="2"/>
              </a:rPr>
              <a:t>)</a:t>
            </a:r>
            <a:r>
              <a:rPr lang="en-US" altLang="zh-TW" sz="2000" dirty="0" smtClean="0">
                <a:sym typeface="Symbol" pitchFamily="18" charset="2"/>
              </a:rPr>
              <a:t> ::=</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if</a:t>
            </a:r>
            <a:r>
              <a:rPr lang="en-US" altLang="zh-TW" sz="2000" dirty="0" smtClean="0">
                <a:sym typeface="Symbol" pitchFamily="18" charset="2"/>
              </a:rPr>
              <a:t> (number of elements in </a:t>
            </a:r>
            <a:r>
              <a:rPr lang="en-US" altLang="zh-TW" sz="2000" i="1" dirty="0" smtClean="0">
                <a:sym typeface="Symbol" pitchFamily="18" charset="2"/>
              </a:rPr>
              <a:t>stack == </a:t>
            </a:r>
            <a:r>
              <a:rPr lang="en-US" altLang="zh-TW" sz="2000" i="1" dirty="0" err="1" smtClean="0">
                <a:sym typeface="Symbol" pitchFamily="18" charset="2"/>
              </a:rPr>
              <a:t>maxStackSize</a:t>
            </a:r>
            <a:r>
              <a:rPr lang="en-US" altLang="zh-TW" sz="2000" dirty="0" smtClean="0">
                <a:sym typeface="Symbol" pitchFamily="18" charset="2"/>
              </a:rPr>
              <a:t>)</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return</a:t>
            </a:r>
            <a:r>
              <a:rPr lang="en-US" altLang="zh-TW" sz="2000" dirty="0" smtClean="0">
                <a:sym typeface="Symbol" pitchFamily="18" charset="2"/>
              </a:rPr>
              <a:t> </a:t>
            </a:r>
            <a:r>
              <a:rPr lang="en-US" altLang="zh-TW" sz="2000" i="1" dirty="0" smtClean="0">
                <a:sym typeface="Symbol" pitchFamily="18" charset="2"/>
              </a:rPr>
              <a:t>TRUE  </a:t>
            </a:r>
            <a:r>
              <a:rPr lang="en-US" altLang="zh-TW" sz="2000" b="1" dirty="0" smtClean="0">
                <a:sym typeface="Symbol" pitchFamily="18" charset="2"/>
              </a:rPr>
              <a:t>else return</a:t>
            </a:r>
            <a:r>
              <a:rPr lang="en-US" altLang="zh-TW" sz="2000" dirty="0" smtClean="0">
                <a:sym typeface="Symbol" pitchFamily="18" charset="2"/>
              </a:rPr>
              <a:t> </a:t>
            </a:r>
            <a:r>
              <a:rPr lang="en-US" altLang="zh-TW" sz="2000" i="1" dirty="0" smtClean="0">
                <a:sym typeface="Symbol" pitchFamily="18" charset="2"/>
              </a:rPr>
              <a:t>FALSE</a:t>
            </a:r>
            <a:r>
              <a:rPr lang="en-US" altLang="zh-TW" sz="2000" dirty="0" smtClean="0">
                <a:sym typeface="Symbol" pitchFamily="18" charset="2"/>
              </a:rPr>
              <a:t/>
            </a:r>
            <a:br>
              <a:rPr lang="en-US" altLang="zh-TW" sz="2000" dirty="0" smtClean="0">
                <a:sym typeface="Symbol" pitchFamily="18" charset="2"/>
              </a:rPr>
            </a:br>
            <a:r>
              <a:rPr lang="en-US" altLang="zh-TW" sz="2000" dirty="0" smtClean="0">
                <a:sym typeface="Symbol" pitchFamily="18" charset="2"/>
              </a:rPr>
              <a:t>    </a:t>
            </a:r>
            <a:r>
              <a:rPr lang="en-US" altLang="zh-TW" sz="2000" b="1" i="1" dirty="0" smtClean="0">
                <a:solidFill>
                  <a:srgbClr val="039F51"/>
                </a:solidFill>
                <a:ea typeface="標楷體" pitchFamily="65" charset="-120"/>
                <a:sym typeface="Symbol" pitchFamily="18" charset="2"/>
              </a:rPr>
              <a:t>Stack</a:t>
            </a:r>
            <a:r>
              <a:rPr lang="en-US" altLang="zh-TW" sz="2000" i="1" dirty="0" smtClean="0">
                <a:sym typeface="Symbol" pitchFamily="18" charset="2"/>
              </a:rPr>
              <a:t> </a:t>
            </a:r>
            <a:r>
              <a:rPr lang="en-US" altLang="zh-TW" sz="2000" b="1" dirty="0" smtClean="0">
                <a:solidFill>
                  <a:srgbClr val="039F51"/>
                </a:solidFill>
                <a:ea typeface="標楷體" pitchFamily="65" charset="-120"/>
                <a:sym typeface="Symbol" pitchFamily="18" charset="2"/>
              </a:rPr>
              <a:t>Push</a:t>
            </a:r>
            <a:r>
              <a:rPr lang="en-US" altLang="zh-TW" sz="2000" dirty="0" smtClean="0">
                <a:ea typeface="標楷體" pitchFamily="65" charset="-120"/>
                <a:sym typeface="Symbol" pitchFamily="18" charset="2"/>
              </a:rPr>
              <a:t>(</a:t>
            </a:r>
            <a:r>
              <a:rPr lang="en-US" altLang="zh-TW" sz="2000" i="1" dirty="0" smtClean="0">
                <a:ea typeface="標楷體" pitchFamily="65" charset="-120"/>
                <a:sym typeface="Symbol" pitchFamily="18" charset="2"/>
              </a:rPr>
              <a:t>stack, item</a:t>
            </a:r>
            <a:r>
              <a:rPr lang="en-US" altLang="zh-TW" sz="2000" dirty="0" smtClean="0">
                <a:ea typeface="標楷體" pitchFamily="65" charset="-120"/>
                <a:sym typeface="Symbol" pitchFamily="18" charset="2"/>
              </a:rPr>
              <a:t>)</a:t>
            </a:r>
            <a:r>
              <a:rPr lang="en-US" altLang="zh-TW" sz="2000" dirty="0" smtClean="0">
                <a:sym typeface="Symbol" pitchFamily="18" charset="2"/>
              </a:rPr>
              <a:t>  ::= </a:t>
            </a:r>
            <a:r>
              <a:rPr lang="en-US" altLang="zh-TW" sz="2000" b="1" dirty="0" smtClean="0">
                <a:sym typeface="Symbol" pitchFamily="18" charset="2"/>
              </a:rPr>
              <a:t>if</a:t>
            </a:r>
            <a:r>
              <a:rPr lang="en-US" altLang="zh-TW" sz="2000" dirty="0" smtClean="0">
                <a:sym typeface="Symbol" pitchFamily="18" charset="2"/>
              </a:rPr>
              <a:t> (</a:t>
            </a:r>
            <a:r>
              <a:rPr lang="en-US" altLang="zh-TW" sz="2000" dirty="0" err="1" smtClean="0">
                <a:sym typeface="Symbol" pitchFamily="18" charset="2"/>
              </a:rPr>
              <a:t>IsFull</a:t>
            </a:r>
            <a:r>
              <a:rPr lang="en-US" altLang="zh-TW" sz="2000" dirty="0" smtClean="0">
                <a:sym typeface="Symbol" pitchFamily="18" charset="2"/>
              </a:rPr>
              <a:t>(</a:t>
            </a:r>
            <a:r>
              <a:rPr lang="en-US" altLang="zh-TW" sz="2000" i="1" dirty="0" smtClean="0">
                <a:sym typeface="Symbol" pitchFamily="18" charset="2"/>
              </a:rPr>
              <a:t>stack</a:t>
            </a:r>
            <a:r>
              <a:rPr lang="en-US" altLang="zh-TW" sz="2000" dirty="0" smtClean="0">
                <a:sym typeface="Symbol" pitchFamily="18" charset="2"/>
              </a:rPr>
              <a:t>)) </a:t>
            </a:r>
            <a:r>
              <a:rPr lang="en-US" altLang="zh-TW" sz="2000" i="1" dirty="0" err="1" smtClean="0">
                <a:sym typeface="Symbol" pitchFamily="18" charset="2"/>
              </a:rPr>
              <a:t>stackFull</a:t>
            </a:r>
            <a:r>
              <a:rPr lang="en-US" altLang="zh-TW" sz="2000" dirty="0" smtClean="0">
                <a:sym typeface="Symbol" pitchFamily="18" charset="2"/>
              </a:rPr>
              <a:t/>
            </a:r>
            <a:br>
              <a:rPr lang="en-US" altLang="zh-TW" sz="2000" dirty="0" smtClean="0">
                <a:sym typeface="Symbol" pitchFamily="18" charset="2"/>
              </a:rPr>
            </a:br>
            <a:r>
              <a:rPr lang="en-US" altLang="zh-TW" sz="2000" dirty="0" smtClean="0">
                <a:sym typeface="Symbol" pitchFamily="18" charset="2"/>
              </a:rPr>
              <a:t>                                                </a:t>
            </a:r>
            <a:r>
              <a:rPr lang="en-US" altLang="zh-TW" sz="2000" b="1" dirty="0" smtClean="0">
                <a:sym typeface="Symbol" pitchFamily="18" charset="2"/>
              </a:rPr>
              <a:t>else</a:t>
            </a:r>
            <a:r>
              <a:rPr lang="en-US" altLang="zh-TW" sz="2000" dirty="0" smtClean="0">
                <a:sym typeface="Symbol" pitchFamily="18" charset="2"/>
              </a:rPr>
              <a:t> insert </a:t>
            </a:r>
            <a:r>
              <a:rPr lang="en-US" altLang="zh-TW" sz="2000" i="1" dirty="0" smtClean="0">
                <a:sym typeface="Symbol" pitchFamily="18" charset="2"/>
              </a:rPr>
              <a:t>item</a:t>
            </a:r>
            <a:r>
              <a:rPr lang="en-US" altLang="zh-TW" sz="2000" dirty="0" smtClean="0">
                <a:sym typeface="Symbol" pitchFamily="18" charset="2"/>
              </a:rPr>
              <a:t> into top of </a:t>
            </a:r>
            <a:r>
              <a:rPr lang="en-US" altLang="zh-TW" sz="2000" i="1" dirty="0" smtClean="0">
                <a:sym typeface="Symbol" pitchFamily="18" charset="2"/>
              </a:rPr>
              <a:t>stack</a:t>
            </a:r>
            <a:r>
              <a:rPr lang="en-US" altLang="zh-TW" sz="2000" dirty="0" smtClean="0">
                <a:sym typeface="Symbol" pitchFamily="18" charset="2"/>
              </a:rPr>
              <a:t> and </a:t>
            </a:r>
            <a:r>
              <a:rPr lang="en-US" altLang="zh-TW" sz="2000" b="1" dirty="0" smtClean="0">
                <a:sym typeface="Symbol" pitchFamily="18" charset="2"/>
              </a:rPr>
              <a:t>return</a:t>
            </a:r>
            <a:r>
              <a:rPr lang="en-US" altLang="zh-TW" sz="2000" dirty="0" smtClean="0">
                <a:sym typeface="Symbol" pitchFamily="18" charset="2"/>
              </a:rPr>
              <a:t>      </a:t>
            </a:r>
            <a:endParaRPr lang="en-US" altLang="zh-TW" sz="2000" dirty="0" smtClean="0"/>
          </a:p>
        </p:txBody>
      </p:sp>
      <p:sp>
        <p:nvSpPr>
          <p:cNvPr id="7172" name="Text Box 1027"/>
          <p:cNvSpPr txBox="1">
            <a:spLocks noChangeArrowheads="1"/>
          </p:cNvSpPr>
          <p:nvPr/>
        </p:nvSpPr>
        <p:spPr bwMode="auto">
          <a:xfrm>
            <a:off x="1370013" y="323850"/>
            <a:ext cx="7005637" cy="701675"/>
          </a:xfrm>
          <a:prstGeom prst="rect">
            <a:avLst/>
          </a:prstGeom>
          <a:noFill/>
          <a:ln w="9525">
            <a:noFill/>
            <a:miter lim="800000"/>
            <a:headEnd/>
            <a:tailEnd/>
          </a:ln>
        </p:spPr>
        <p:txBody>
          <a:bodyPr>
            <a:spAutoFit/>
          </a:bodyPr>
          <a:lstStyle/>
          <a:p>
            <a:pPr algn="ctr" eaLnBrk="1" hangingPunct="1">
              <a:buFont typeface="Monotype Sorts" pitchFamily="2" charset="2"/>
              <a:buNone/>
            </a:pPr>
            <a:r>
              <a:rPr kumimoji="1" lang="zh-TW" altLang="zh-TW" sz="4000" b="1" u="sng">
                <a:solidFill>
                  <a:schemeClr val="bg2"/>
                </a:solidFill>
              </a:rPr>
              <a:t> </a:t>
            </a:r>
            <a:r>
              <a:rPr kumimoji="1" lang="en-US" altLang="zh-TW" sz="4000" b="1" u="sng">
                <a:solidFill>
                  <a:schemeClr val="bg2"/>
                </a:solidFill>
              </a:rPr>
              <a:t>ADT </a:t>
            </a:r>
            <a:r>
              <a:rPr kumimoji="1" lang="en-US" altLang="zh-TW" sz="4000" b="1" i="1" u="sng">
                <a:solidFill>
                  <a:schemeClr val="bg2"/>
                </a:solidFill>
              </a:rPr>
              <a:t>Stack</a:t>
            </a:r>
          </a:p>
        </p:txBody>
      </p:sp>
      <p:sp>
        <p:nvSpPr>
          <p:cNvPr id="7173" name="Rectangle 2"/>
          <p:cNvSpPr txBox="1">
            <a:spLocks noChangeArrowheads="1"/>
          </p:cNvSpPr>
          <p:nvPr/>
        </p:nvSpPr>
        <p:spPr bwMode="auto">
          <a:xfrm>
            <a:off x="884238" y="4468750"/>
            <a:ext cx="7867650" cy="1941513"/>
          </a:xfrm>
          <a:prstGeom prst="rect">
            <a:avLst/>
          </a:prstGeom>
          <a:noFill/>
          <a:ln w="9525">
            <a:noFill/>
            <a:miter lim="800000"/>
            <a:headEnd/>
            <a:tailEnd/>
          </a:ln>
        </p:spPr>
        <p:txBody>
          <a:bodyPr/>
          <a:lstStyle/>
          <a:p>
            <a:pPr eaLnBrk="1" hangingPunct="1"/>
            <a:r>
              <a:rPr kumimoji="1" lang="en-US" altLang="zh-TW" sz="2000" b="1" i="1" dirty="0">
                <a:solidFill>
                  <a:srgbClr val="039F51"/>
                </a:solidFill>
                <a:ea typeface="標楷體" pitchFamily="65" charset="-120"/>
              </a:rPr>
              <a:t>   Boolean</a:t>
            </a:r>
            <a:r>
              <a:rPr kumimoji="1" lang="en-US" altLang="zh-TW" sz="2000" dirty="0">
                <a:solidFill>
                  <a:schemeClr val="bg2"/>
                </a:solidFill>
              </a:rPr>
              <a:t> </a:t>
            </a:r>
            <a:r>
              <a:rPr kumimoji="1" lang="en-US" altLang="zh-TW" sz="2000" b="1" dirty="0" err="1">
                <a:solidFill>
                  <a:srgbClr val="039F51"/>
                </a:solidFill>
                <a:ea typeface="標楷體" pitchFamily="65" charset="-120"/>
              </a:rPr>
              <a:t>IsEmpty</a:t>
            </a:r>
            <a:r>
              <a:rPr kumimoji="1" lang="en-US" altLang="zh-TW" sz="2000" dirty="0">
                <a:solidFill>
                  <a:schemeClr val="bg2"/>
                </a:solidFill>
                <a:ea typeface="標楷體" pitchFamily="65" charset="-120"/>
              </a:rPr>
              <a:t>(</a:t>
            </a:r>
            <a:r>
              <a:rPr kumimoji="1" lang="en-US" altLang="zh-TW" sz="2000" i="1" dirty="0">
                <a:solidFill>
                  <a:schemeClr val="bg2"/>
                </a:solidFill>
                <a:ea typeface="標楷體" pitchFamily="65" charset="-120"/>
              </a:rPr>
              <a:t>stack</a:t>
            </a:r>
            <a:r>
              <a:rPr kumimoji="1" lang="en-US" altLang="zh-TW" sz="2000" dirty="0">
                <a:solidFill>
                  <a:schemeClr val="bg2"/>
                </a:solidFill>
                <a:ea typeface="標楷體" pitchFamily="65" charset="-120"/>
              </a:rPr>
              <a:t>)</a:t>
            </a:r>
            <a:r>
              <a:rPr kumimoji="1" lang="en-US" altLang="zh-TW" sz="2000" dirty="0">
                <a:solidFill>
                  <a:schemeClr val="bg2"/>
                </a:solidFill>
              </a:rPr>
              <a:t>  ::= </a:t>
            </a:r>
            <a:r>
              <a:rPr kumimoji="1" lang="en-US" altLang="zh-TW" sz="2000" b="1" dirty="0">
                <a:solidFill>
                  <a:schemeClr val="bg2"/>
                </a:solidFill>
              </a:rPr>
              <a:t> if</a:t>
            </a:r>
            <a:r>
              <a:rPr kumimoji="1" lang="en-US" altLang="zh-TW" sz="2000" dirty="0">
                <a:solidFill>
                  <a:schemeClr val="bg2"/>
                </a:solidFill>
              </a:rPr>
              <a:t>(</a:t>
            </a:r>
            <a:r>
              <a:rPr kumimoji="1" lang="en-US" altLang="zh-TW" sz="2000" i="1" dirty="0">
                <a:solidFill>
                  <a:schemeClr val="bg2"/>
                </a:solidFill>
              </a:rPr>
              <a:t>stack </a:t>
            </a:r>
            <a:r>
              <a:rPr kumimoji="1" lang="en-US" altLang="zh-TW" sz="2000" dirty="0">
                <a:solidFill>
                  <a:schemeClr val="bg2"/>
                </a:solidFill>
              </a:rPr>
              <a:t>= = </a:t>
            </a:r>
            <a:r>
              <a:rPr kumimoji="1" lang="en-US" altLang="zh-TW" sz="2000" dirty="0" err="1">
                <a:solidFill>
                  <a:schemeClr val="bg2"/>
                </a:solidFill>
              </a:rPr>
              <a:t>CreateS</a:t>
            </a:r>
            <a:r>
              <a:rPr kumimoji="1" lang="en-US" altLang="zh-TW" sz="2000" dirty="0">
                <a:solidFill>
                  <a:schemeClr val="bg2"/>
                </a:solidFill>
              </a:rPr>
              <a:t>(</a:t>
            </a:r>
            <a:r>
              <a:rPr kumimoji="1" lang="en-US" altLang="zh-TW" sz="2000" i="1" dirty="0" err="1">
                <a:solidFill>
                  <a:schemeClr val="bg2"/>
                </a:solidFill>
              </a:rPr>
              <a:t>maxStackSize</a:t>
            </a:r>
            <a:r>
              <a:rPr kumimoji="1" lang="en-US" altLang="zh-TW" sz="2000" dirty="0">
                <a:solidFill>
                  <a:schemeClr val="bg2"/>
                </a:solidFill>
              </a:rPr>
              <a:t>))</a:t>
            </a:r>
            <a:br>
              <a:rPr kumimoji="1" lang="en-US" altLang="zh-TW" sz="2000" dirty="0">
                <a:solidFill>
                  <a:schemeClr val="bg2"/>
                </a:solidFill>
              </a:rPr>
            </a:br>
            <a:r>
              <a:rPr kumimoji="1" lang="en-US" altLang="zh-TW" sz="2000" dirty="0">
                <a:solidFill>
                  <a:schemeClr val="bg2"/>
                </a:solidFill>
              </a:rPr>
              <a:t>                                                   </a:t>
            </a:r>
            <a:r>
              <a:rPr kumimoji="1" lang="en-US" altLang="zh-TW" sz="2000" b="1" dirty="0">
                <a:solidFill>
                  <a:schemeClr val="bg2"/>
                </a:solidFill>
              </a:rPr>
              <a:t>return </a:t>
            </a:r>
            <a:r>
              <a:rPr kumimoji="1" lang="en-US" altLang="zh-TW" sz="2000" i="1" dirty="0">
                <a:solidFill>
                  <a:schemeClr val="bg2"/>
                </a:solidFill>
              </a:rPr>
              <a:t>TRUE</a:t>
            </a:r>
            <a:r>
              <a:rPr kumimoji="1" lang="en-US" altLang="zh-TW" sz="2000" dirty="0">
                <a:solidFill>
                  <a:schemeClr val="bg2"/>
                </a:solidFill>
              </a:rPr>
              <a:t>  </a:t>
            </a:r>
            <a:r>
              <a:rPr kumimoji="1" lang="en-US" altLang="zh-TW" sz="2000" b="1" dirty="0">
                <a:solidFill>
                  <a:schemeClr val="bg2"/>
                </a:solidFill>
              </a:rPr>
              <a:t>else return</a:t>
            </a:r>
            <a:r>
              <a:rPr kumimoji="1" lang="en-US" altLang="zh-TW" sz="2000" dirty="0">
                <a:solidFill>
                  <a:schemeClr val="bg2"/>
                </a:solidFill>
              </a:rPr>
              <a:t> </a:t>
            </a:r>
            <a:r>
              <a:rPr kumimoji="1" lang="en-US" altLang="zh-TW" sz="2000" i="1" dirty="0">
                <a:solidFill>
                  <a:schemeClr val="bg2"/>
                </a:solidFill>
              </a:rPr>
              <a:t>FALSE</a:t>
            </a:r>
            <a:r>
              <a:rPr kumimoji="1" lang="en-US" altLang="zh-TW" sz="2000" dirty="0">
                <a:solidFill>
                  <a:schemeClr val="bg2"/>
                </a:solidFill>
              </a:rPr>
              <a:t/>
            </a:r>
            <a:br>
              <a:rPr kumimoji="1" lang="en-US" altLang="zh-TW" sz="2000" dirty="0">
                <a:solidFill>
                  <a:schemeClr val="bg2"/>
                </a:solidFill>
              </a:rPr>
            </a:br>
            <a:r>
              <a:rPr kumimoji="1" lang="en-US" altLang="zh-TW" sz="2000" dirty="0">
                <a:solidFill>
                  <a:schemeClr val="bg2"/>
                </a:solidFill>
              </a:rPr>
              <a:t>   </a:t>
            </a:r>
            <a:r>
              <a:rPr kumimoji="1" lang="en-US" altLang="zh-TW" sz="2000" b="1" i="1" dirty="0">
                <a:solidFill>
                  <a:srgbClr val="039F51"/>
                </a:solidFill>
                <a:ea typeface="標楷體" pitchFamily="65" charset="-120"/>
              </a:rPr>
              <a:t>Element</a:t>
            </a:r>
            <a:r>
              <a:rPr kumimoji="1" lang="en-US" altLang="zh-TW" sz="2000" dirty="0">
                <a:solidFill>
                  <a:schemeClr val="bg2"/>
                </a:solidFill>
              </a:rPr>
              <a:t> </a:t>
            </a:r>
            <a:r>
              <a:rPr kumimoji="1" lang="en-US" altLang="zh-TW" sz="2000" b="1" dirty="0">
                <a:solidFill>
                  <a:srgbClr val="039F51"/>
                </a:solidFill>
                <a:ea typeface="標楷體" pitchFamily="65" charset="-120"/>
              </a:rPr>
              <a:t>Pop</a:t>
            </a:r>
            <a:r>
              <a:rPr kumimoji="1" lang="en-US" altLang="zh-TW" sz="2000" dirty="0">
                <a:solidFill>
                  <a:schemeClr val="bg2"/>
                </a:solidFill>
                <a:ea typeface="標楷體" pitchFamily="65" charset="-120"/>
              </a:rPr>
              <a:t>(</a:t>
            </a:r>
            <a:r>
              <a:rPr kumimoji="1" lang="en-US" altLang="zh-TW" sz="2000" i="1" dirty="0">
                <a:solidFill>
                  <a:schemeClr val="bg2"/>
                </a:solidFill>
                <a:ea typeface="標楷體" pitchFamily="65" charset="-120"/>
              </a:rPr>
              <a:t>stack</a:t>
            </a:r>
            <a:r>
              <a:rPr kumimoji="1" lang="en-US" altLang="zh-TW" sz="2000" dirty="0">
                <a:solidFill>
                  <a:schemeClr val="bg2"/>
                </a:solidFill>
                <a:ea typeface="標楷體" pitchFamily="65" charset="-120"/>
              </a:rPr>
              <a:t>) </a:t>
            </a:r>
            <a:r>
              <a:rPr kumimoji="1" lang="en-US" altLang="zh-TW" sz="2000" dirty="0">
                <a:solidFill>
                  <a:schemeClr val="bg2"/>
                </a:solidFill>
              </a:rPr>
              <a:t> ::= </a:t>
            </a:r>
            <a:r>
              <a:rPr kumimoji="1" lang="en-US" altLang="zh-TW" sz="2000" b="1" dirty="0">
                <a:solidFill>
                  <a:schemeClr val="bg2"/>
                </a:solidFill>
              </a:rPr>
              <a:t> </a:t>
            </a:r>
            <a:br>
              <a:rPr kumimoji="1" lang="en-US" altLang="zh-TW" sz="2000" b="1" dirty="0">
                <a:solidFill>
                  <a:schemeClr val="bg2"/>
                </a:solidFill>
              </a:rPr>
            </a:br>
            <a:r>
              <a:rPr kumimoji="1" lang="en-US" altLang="zh-TW" sz="2000" b="1" dirty="0">
                <a:solidFill>
                  <a:schemeClr val="bg2"/>
                </a:solidFill>
              </a:rPr>
              <a:t>                             if</a:t>
            </a:r>
            <a:r>
              <a:rPr kumimoji="1" lang="en-US" altLang="zh-TW" sz="2000" dirty="0">
                <a:solidFill>
                  <a:schemeClr val="bg2"/>
                </a:solidFill>
              </a:rPr>
              <a:t>(</a:t>
            </a:r>
            <a:r>
              <a:rPr kumimoji="1" lang="en-US" altLang="zh-TW" sz="2000" dirty="0" err="1">
                <a:solidFill>
                  <a:schemeClr val="bg2"/>
                </a:solidFill>
              </a:rPr>
              <a:t>IsEmpty</a:t>
            </a:r>
            <a:r>
              <a:rPr kumimoji="1" lang="en-US" altLang="zh-TW" sz="2000" dirty="0">
                <a:solidFill>
                  <a:schemeClr val="bg2"/>
                </a:solidFill>
              </a:rPr>
              <a:t>(</a:t>
            </a:r>
            <a:r>
              <a:rPr kumimoji="1" lang="en-US" altLang="zh-TW" sz="2000" i="1" dirty="0">
                <a:solidFill>
                  <a:schemeClr val="bg2"/>
                </a:solidFill>
              </a:rPr>
              <a:t>stack</a:t>
            </a:r>
            <a:r>
              <a:rPr kumimoji="1" lang="en-US" altLang="zh-TW" sz="2000" dirty="0">
                <a:solidFill>
                  <a:schemeClr val="bg2"/>
                </a:solidFill>
              </a:rPr>
              <a:t>)) </a:t>
            </a:r>
            <a:r>
              <a:rPr kumimoji="1" lang="en-US" altLang="zh-TW" sz="2000" b="1" dirty="0">
                <a:solidFill>
                  <a:schemeClr val="bg2"/>
                </a:solidFill>
              </a:rPr>
              <a:t>return</a:t>
            </a:r>
            <a:r>
              <a:rPr kumimoji="1" lang="en-US" altLang="zh-TW" sz="2000" dirty="0">
                <a:solidFill>
                  <a:schemeClr val="bg2"/>
                </a:solidFill>
              </a:rPr>
              <a:t/>
            </a:r>
            <a:br>
              <a:rPr kumimoji="1" lang="en-US" altLang="zh-TW" sz="2000" dirty="0">
                <a:solidFill>
                  <a:schemeClr val="bg2"/>
                </a:solidFill>
              </a:rPr>
            </a:br>
            <a:r>
              <a:rPr kumimoji="1" lang="en-US" altLang="zh-TW" sz="2000" dirty="0">
                <a:solidFill>
                  <a:schemeClr val="bg2"/>
                </a:solidFill>
              </a:rPr>
              <a:t>                             </a:t>
            </a:r>
            <a:r>
              <a:rPr kumimoji="1" lang="en-US" altLang="zh-TW" sz="2000" b="1" dirty="0">
                <a:solidFill>
                  <a:schemeClr val="bg2"/>
                </a:solidFill>
              </a:rPr>
              <a:t>else</a:t>
            </a:r>
            <a:r>
              <a:rPr kumimoji="1" lang="en-US" altLang="zh-TW" sz="2000" dirty="0">
                <a:solidFill>
                  <a:schemeClr val="bg2"/>
                </a:solidFill>
              </a:rPr>
              <a:t> remove and return the</a:t>
            </a:r>
            <a:r>
              <a:rPr kumimoji="1" lang="en-US" altLang="zh-TW" sz="2000" i="1" dirty="0">
                <a:solidFill>
                  <a:schemeClr val="bg2"/>
                </a:solidFill>
              </a:rPr>
              <a:t> item</a:t>
            </a:r>
            <a:r>
              <a:rPr kumimoji="1" lang="en-US" altLang="zh-TW" sz="2000" dirty="0">
                <a:solidFill>
                  <a:schemeClr val="bg2"/>
                </a:solidFill>
              </a:rPr>
              <a:t> on the top of the stack. </a:t>
            </a:r>
            <a:br>
              <a:rPr kumimoji="1" lang="en-US" altLang="zh-TW" sz="2000" dirty="0">
                <a:solidFill>
                  <a:schemeClr val="bg2"/>
                </a:solidFill>
              </a:rPr>
            </a:br>
            <a:r>
              <a:rPr kumimoji="1" lang="en-US" altLang="zh-TW" sz="2400" b="1" dirty="0">
                <a:solidFill>
                  <a:schemeClr val="bg2"/>
                </a:solidFill>
              </a:rPr>
              <a:t>end</a:t>
            </a:r>
            <a:r>
              <a:rPr kumimoji="1" lang="en-US" altLang="zh-TW" sz="2400" dirty="0">
                <a:solidFill>
                  <a:schemeClr val="bg2"/>
                </a:solidFill>
              </a:rPr>
              <a:t> </a:t>
            </a:r>
            <a:r>
              <a:rPr kumimoji="1" lang="en-US" altLang="zh-TW" sz="2400" i="1" dirty="0">
                <a:solidFill>
                  <a:schemeClr val="bg2"/>
                </a:solidFill>
              </a:rPr>
              <a:t>Stack</a:t>
            </a:r>
            <a:r>
              <a:rPr kumimoji="1" lang="en-US" altLang="zh-TW" sz="2400" dirty="0">
                <a:solidFill>
                  <a:schemeClr val="bg2"/>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4"/>
          <p:cNvSpPr>
            <a:spLocks noGrp="1"/>
          </p:cNvSpPr>
          <p:nvPr>
            <p:ph type="sldNum" sz="quarter" idx="12"/>
          </p:nvPr>
        </p:nvSpPr>
        <p:spPr>
          <a:noFill/>
        </p:spPr>
        <p:txBody>
          <a:bodyPr/>
          <a:lstStyle/>
          <a:p>
            <a:fld id="{E04D085B-F6B3-463C-B74B-8A91DF7E1B36}" type="slidenum">
              <a:rPr lang="zh-TW" altLang="en-US" smtClean="0"/>
              <a:pPr/>
              <a:t>50</a:t>
            </a:fld>
            <a:endParaRPr lang="en-US" altLang="zh-TW" smtClean="0"/>
          </a:p>
        </p:txBody>
      </p:sp>
      <p:sp>
        <p:nvSpPr>
          <p:cNvPr id="55299" name="Rectangle 2"/>
          <p:cNvSpPr>
            <a:spLocks noGrp="1" noChangeArrowheads="1"/>
          </p:cNvSpPr>
          <p:nvPr>
            <p:ph type="title"/>
          </p:nvPr>
        </p:nvSpPr>
        <p:spPr>
          <a:xfrm>
            <a:off x="618500" y="3219450"/>
            <a:ext cx="7824849" cy="2727325"/>
          </a:xfrm>
          <a:solidFill>
            <a:schemeClr val="tx1">
              <a:lumMod val="85000"/>
            </a:schemeClr>
          </a:solidFill>
          <a:ln>
            <a:solidFill>
              <a:srgbClr val="197328"/>
            </a:solidFill>
          </a:ln>
        </p:spPr>
        <p:txBody>
          <a:bodyPr/>
          <a:lstStyle/>
          <a:p>
            <a:pPr eaLnBrk="1" hangingPunct="1">
              <a:defRPr/>
            </a:pPr>
            <a:r>
              <a:rPr lang="zh-TW" altLang="en-US" sz="2400" dirty="0" smtClean="0"/>
              <a:t>#</a:t>
            </a:r>
            <a:r>
              <a:rPr lang="en-US" altLang="zh-TW" sz="2400" dirty="0" smtClean="0"/>
              <a:t>define MAX_STACK_SIZE 100    </a:t>
            </a:r>
            <a:r>
              <a:rPr lang="en-US" altLang="zh-TW" sz="2000" dirty="0" smtClean="0"/>
              <a:t>/* maximum stack size     */</a:t>
            </a:r>
            <a:r>
              <a:rPr lang="en-US" altLang="zh-TW" sz="2400" dirty="0" smtClean="0"/>
              <a:t/>
            </a:r>
            <a:br>
              <a:rPr lang="en-US" altLang="zh-TW" sz="2400" dirty="0" smtClean="0"/>
            </a:br>
            <a:r>
              <a:rPr lang="en-US" altLang="zh-TW" sz="2400" dirty="0" smtClean="0"/>
              <a:t>#define MAX_EXPR_SIZE 100       </a:t>
            </a:r>
            <a:r>
              <a:rPr lang="en-US" altLang="zh-TW" sz="2000" dirty="0" smtClean="0"/>
              <a:t>/* max size of expression */</a:t>
            </a:r>
            <a:r>
              <a:rPr lang="en-US" altLang="zh-TW" sz="2400" dirty="0" smtClean="0"/>
              <a:t/>
            </a:r>
            <a:br>
              <a:rPr lang="en-US" altLang="zh-TW" sz="2400" dirty="0" smtClean="0"/>
            </a:br>
            <a:r>
              <a:rPr lang="en-US" altLang="zh-TW" sz="2400" dirty="0" err="1" smtClean="0"/>
              <a:t>typedef</a:t>
            </a:r>
            <a:r>
              <a:rPr lang="en-US" altLang="zh-TW" sz="2400" dirty="0" smtClean="0"/>
              <a:t> </a:t>
            </a:r>
            <a:r>
              <a:rPr lang="en-US" altLang="zh-TW" sz="2400" dirty="0" err="1" smtClean="0"/>
              <a:t>enum</a:t>
            </a:r>
            <a:r>
              <a:rPr lang="en-US" altLang="zh-TW" sz="2400" dirty="0" smtClean="0"/>
              <a:t>{1paran, </a:t>
            </a:r>
            <a:r>
              <a:rPr lang="en-US" altLang="zh-TW" sz="2400" dirty="0" err="1" smtClean="0"/>
              <a:t>rparen</a:t>
            </a:r>
            <a:r>
              <a:rPr lang="en-US" altLang="zh-TW" sz="2400" dirty="0" smtClean="0"/>
              <a:t>, plus, minus, times, divide,  </a:t>
            </a:r>
            <a:br>
              <a:rPr lang="en-US" altLang="zh-TW" sz="2400" dirty="0" smtClean="0"/>
            </a:br>
            <a:r>
              <a:rPr lang="en-US" altLang="zh-TW" sz="2400" dirty="0" smtClean="0"/>
              <a:t>                        mod, </a:t>
            </a:r>
            <a:r>
              <a:rPr lang="en-US" altLang="zh-TW" sz="2400" dirty="0" err="1" smtClean="0"/>
              <a:t>eos</a:t>
            </a:r>
            <a:r>
              <a:rPr lang="en-US" altLang="zh-TW" sz="2400" dirty="0" smtClean="0"/>
              <a:t>, operand} precedence;</a:t>
            </a:r>
            <a:br>
              <a:rPr lang="en-US" altLang="zh-TW" sz="2400" dirty="0" smtClean="0"/>
            </a:br>
            <a:r>
              <a:rPr lang="en-US" altLang="zh-TW" sz="2400" dirty="0" smtClean="0"/>
              <a:t/>
            </a:r>
            <a:br>
              <a:rPr lang="en-US" altLang="zh-TW" sz="2400" dirty="0" smtClean="0"/>
            </a:br>
            <a:r>
              <a:rPr lang="en-US" altLang="zh-TW" sz="2400" dirty="0" err="1" smtClean="0"/>
              <a:t>int</a:t>
            </a:r>
            <a:r>
              <a:rPr lang="en-US" altLang="zh-TW" sz="2400" dirty="0" smtClean="0"/>
              <a:t> stack[MAX_STACK_SIZE];       </a:t>
            </a:r>
            <a:r>
              <a:rPr lang="en-US" altLang="zh-TW" sz="2000" dirty="0" smtClean="0"/>
              <a:t>/* global stack */</a:t>
            </a:r>
            <a:br>
              <a:rPr lang="en-US" altLang="zh-TW" sz="2000" dirty="0" smtClean="0"/>
            </a:br>
            <a:r>
              <a:rPr lang="en-US" altLang="zh-TW" sz="2400" dirty="0" smtClean="0"/>
              <a:t>char expr[MAX_EXPR_SIZE];        </a:t>
            </a:r>
            <a:r>
              <a:rPr lang="en-US" altLang="zh-TW" sz="2000" dirty="0" smtClean="0"/>
              <a:t>/* input string  */ </a:t>
            </a:r>
          </a:p>
        </p:txBody>
      </p:sp>
      <p:sp>
        <p:nvSpPr>
          <p:cNvPr id="52228" name="Text Box 5"/>
          <p:cNvSpPr txBox="1">
            <a:spLocks noChangeArrowheads="1"/>
          </p:cNvSpPr>
          <p:nvPr/>
        </p:nvSpPr>
        <p:spPr bwMode="auto">
          <a:xfrm>
            <a:off x="6350" y="381000"/>
            <a:ext cx="9137650" cy="646113"/>
          </a:xfrm>
          <a:prstGeom prst="rect">
            <a:avLst/>
          </a:prstGeom>
          <a:noFill/>
          <a:ln w="9525">
            <a:noFill/>
            <a:miter lim="800000"/>
            <a:headEnd/>
            <a:tailEnd/>
          </a:ln>
        </p:spPr>
        <p:txBody>
          <a:bodyPr>
            <a:spAutoFit/>
          </a:bodyPr>
          <a:lstStyle/>
          <a:p>
            <a:pPr algn="ctr" eaLnBrk="1" hangingPunct="1">
              <a:spcBef>
                <a:spcPct val="50000"/>
              </a:spcBef>
            </a:pPr>
            <a:r>
              <a:rPr kumimoji="1" lang="en-US" altLang="zh-TW" sz="3600" b="1" u="sng">
                <a:solidFill>
                  <a:schemeClr val="bg2"/>
                </a:solidFill>
              </a:rPr>
              <a:t>Algorithm to Evaluate a Postfix Expression</a:t>
            </a:r>
          </a:p>
        </p:txBody>
      </p:sp>
      <p:sp>
        <p:nvSpPr>
          <p:cNvPr id="52229" name="Text Box 6"/>
          <p:cNvSpPr txBox="1">
            <a:spLocks noChangeArrowheads="1"/>
          </p:cNvSpPr>
          <p:nvPr/>
        </p:nvSpPr>
        <p:spPr bwMode="auto">
          <a:xfrm>
            <a:off x="1292225" y="1374775"/>
            <a:ext cx="4068743" cy="1200329"/>
          </a:xfrm>
          <a:prstGeom prst="rect">
            <a:avLst/>
          </a:prstGeom>
          <a:noFill/>
          <a:ln w="38100" cmpd="dbl">
            <a:solidFill>
              <a:srgbClr val="CC3300"/>
            </a:solidFill>
            <a:miter lim="800000"/>
            <a:headEnd/>
            <a:tailEnd/>
          </a:ln>
        </p:spPr>
        <p:txBody>
          <a:bodyPr wrap="none">
            <a:spAutoFit/>
          </a:bodyPr>
          <a:lstStyle/>
          <a:p>
            <a:pPr eaLnBrk="1" hangingPunct="1"/>
            <a:r>
              <a:rPr kumimoji="1" lang="en-US" altLang="zh-TW" sz="2400" dirty="0">
                <a:solidFill>
                  <a:schemeClr val="bg2"/>
                </a:solidFill>
              </a:rPr>
              <a:t>Assumptions:</a:t>
            </a:r>
          </a:p>
          <a:p>
            <a:pPr eaLnBrk="1" hangingPunct="1"/>
            <a:r>
              <a:rPr kumimoji="1" lang="en-US" altLang="zh-TW" sz="2400" dirty="0">
                <a:solidFill>
                  <a:schemeClr val="bg2"/>
                </a:solidFill>
              </a:rPr>
              <a:t>    operators: +, -, *,  /,  %</a:t>
            </a:r>
          </a:p>
          <a:p>
            <a:pPr eaLnBrk="1" hangingPunct="1"/>
            <a:r>
              <a:rPr kumimoji="1" lang="en-US" altLang="zh-TW" sz="2400" dirty="0">
                <a:solidFill>
                  <a:schemeClr val="bg2"/>
                </a:solidFill>
              </a:rPr>
              <a:t>    operands: single digit integer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4"/>
          <p:cNvSpPr>
            <a:spLocks noGrp="1"/>
          </p:cNvSpPr>
          <p:nvPr>
            <p:ph type="sldNum" sz="quarter" idx="12"/>
          </p:nvPr>
        </p:nvSpPr>
        <p:spPr>
          <a:noFill/>
        </p:spPr>
        <p:txBody>
          <a:bodyPr/>
          <a:lstStyle/>
          <a:p>
            <a:fld id="{D037DC6F-38D9-4A94-B8A1-ECB0AC6445DC}" type="slidenum">
              <a:rPr lang="zh-TW" altLang="en-US" smtClean="0"/>
              <a:pPr/>
              <a:t>51</a:t>
            </a:fld>
            <a:endParaRPr lang="en-US" altLang="zh-TW" smtClean="0"/>
          </a:p>
        </p:txBody>
      </p:sp>
      <p:sp>
        <p:nvSpPr>
          <p:cNvPr id="56323" name="Rectangle 2"/>
          <p:cNvSpPr>
            <a:spLocks noGrp="1" noChangeArrowheads="1"/>
          </p:cNvSpPr>
          <p:nvPr>
            <p:ph type="title"/>
          </p:nvPr>
        </p:nvSpPr>
        <p:spPr>
          <a:xfrm>
            <a:off x="411163" y="1140040"/>
            <a:ext cx="8424079" cy="4999759"/>
          </a:xfrm>
          <a:solidFill>
            <a:schemeClr val="tx1">
              <a:lumMod val="85000"/>
            </a:schemeClr>
          </a:solidFill>
          <a:ln>
            <a:solidFill>
              <a:srgbClr val="197328"/>
            </a:solidFill>
          </a:ln>
        </p:spPr>
        <p:txBody>
          <a:bodyPr/>
          <a:lstStyle/>
          <a:p>
            <a:pPr eaLnBrk="1" hangingPunct="1">
              <a:defRPr/>
            </a:pPr>
            <a:r>
              <a:rPr lang="en-US" altLang="zh-TW" sz="2400" dirty="0" err="1" smtClean="0">
                <a:solidFill>
                  <a:srgbClr val="197328"/>
                </a:solidFill>
              </a:rPr>
              <a:t>int</a:t>
            </a:r>
            <a:r>
              <a:rPr lang="en-US" altLang="zh-TW" sz="2400" dirty="0" smtClean="0">
                <a:solidFill>
                  <a:srgbClr val="197328"/>
                </a:solidFill>
              </a:rPr>
              <a:t> </a:t>
            </a:r>
            <a:r>
              <a:rPr lang="en-US" altLang="zh-TW" sz="2400" dirty="0" err="1" smtClean="0">
                <a:solidFill>
                  <a:srgbClr val="197328"/>
                </a:solidFill>
              </a:rPr>
              <a:t>eval</a:t>
            </a:r>
            <a:r>
              <a:rPr lang="en-US" altLang="zh-TW" sz="2400" dirty="0" smtClean="0">
                <a:solidFill>
                  <a:srgbClr val="197328"/>
                </a:solidFill>
              </a:rPr>
              <a:t>(void)</a:t>
            </a:r>
            <a:r>
              <a:rPr lang="en-US" altLang="zh-TW" sz="2400" dirty="0" smtClean="0"/>
              <a:t>{</a:t>
            </a:r>
            <a:br>
              <a:rPr lang="en-US" altLang="zh-TW" sz="2400" dirty="0" smtClean="0"/>
            </a:br>
            <a:r>
              <a:rPr lang="en-US" altLang="zh-TW" sz="2000" dirty="0" smtClean="0"/>
              <a:t>/* evaluate a postfix expression, expr, maintained as a global variable, </a:t>
            </a:r>
            <a:r>
              <a:rPr lang="en-US" altLang="zh-TW" sz="2000" dirty="0" smtClean="0">
                <a:solidFill>
                  <a:srgbClr val="CC3300"/>
                </a:solidFill>
              </a:rPr>
              <a:t>‘\0’</a:t>
            </a:r>
            <a:r>
              <a:rPr lang="en-US" altLang="zh-TW" sz="2000" dirty="0" smtClean="0"/>
              <a:t> is the </a:t>
            </a:r>
            <a:br>
              <a:rPr lang="en-US" altLang="zh-TW" sz="2000" dirty="0" smtClean="0"/>
            </a:br>
            <a:r>
              <a:rPr lang="en-US" altLang="zh-TW" sz="2000" dirty="0" smtClean="0"/>
              <a:t>    </a:t>
            </a:r>
            <a:r>
              <a:rPr lang="en-US" altLang="zh-TW" sz="2000" dirty="0" err="1" smtClean="0">
                <a:solidFill>
                  <a:srgbClr val="CC3300"/>
                </a:solidFill>
              </a:rPr>
              <a:t>the</a:t>
            </a:r>
            <a:r>
              <a:rPr lang="en-US" altLang="zh-TW" sz="2000" dirty="0" smtClean="0">
                <a:solidFill>
                  <a:srgbClr val="CC3300"/>
                </a:solidFill>
              </a:rPr>
              <a:t> end</a:t>
            </a:r>
            <a:r>
              <a:rPr lang="en-US" altLang="zh-TW" sz="2000" dirty="0" smtClean="0"/>
              <a:t> of the expression. </a:t>
            </a:r>
            <a:br>
              <a:rPr lang="en-US" altLang="zh-TW" sz="2000" dirty="0" smtClean="0"/>
            </a:br>
            <a:r>
              <a:rPr lang="en-US" altLang="zh-TW" sz="2000" dirty="0" smtClean="0"/>
              <a:t>    The stack and top of the stack are global variables. </a:t>
            </a:r>
            <a:br>
              <a:rPr lang="en-US" altLang="zh-TW" sz="2000" dirty="0" smtClean="0"/>
            </a:br>
            <a:r>
              <a:rPr lang="en-US" altLang="zh-TW" sz="2000" dirty="0" smtClean="0"/>
              <a:t>    </a:t>
            </a:r>
            <a:r>
              <a:rPr lang="en-US" altLang="zh-TW" sz="2000" dirty="0" err="1" smtClean="0">
                <a:solidFill>
                  <a:srgbClr val="CC3300"/>
                </a:solidFill>
              </a:rPr>
              <a:t>getToken</a:t>
            </a:r>
            <a:r>
              <a:rPr lang="en-US" altLang="zh-TW" sz="2000" dirty="0" smtClean="0"/>
              <a:t> is used to return the </a:t>
            </a:r>
            <a:r>
              <a:rPr lang="en-US" altLang="zh-TW" sz="2000" dirty="0" smtClean="0">
                <a:solidFill>
                  <a:srgbClr val="CC3300"/>
                </a:solidFill>
              </a:rPr>
              <a:t>token type</a:t>
            </a:r>
            <a:r>
              <a:rPr lang="en-US" altLang="zh-TW" sz="2000" dirty="0" smtClean="0"/>
              <a:t> and the </a:t>
            </a:r>
            <a:r>
              <a:rPr lang="en-US" altLang="zh-TW" sz="2000" dirty="0" smtClean="0">
                <a:solidFill>
                  <a:srgbClr val="CC3300"/>
                </a:solidFill>
              </a:rPr>
              <a:t>character</a:t>
            </a:r>
            <a:r>
              <a:rPr lang="en-US" altLang="zh-TW" sz="2000" dirty="0" smtClean="0"/>
              <a:t> symbol. </a:t>
            </a:r>
            <a:br>
              <a:rPr lang="en-US" altLang="zh-TW" sz="2000" dirty="0" smtClean="0"/>
            </a:br>
            <a:r>
              <a:rPr lang="en-US" altLang="zh-TW" sz="2000" dirty="0" smtClean="0"/>
              <a:t>    Operands are assumed to be single character digits    */</a:t>
            </a:r>
            <a:br>
              <a:rPr lang="en-US" altLang="zh-TW" sz="2000" dirty="0" smtClean="0"/>
            </a:br>
            <a:r>
              <a:rPr lang="en-US" altLang="zh-TW" sz="2400" dirty="0" smtClean="0"/>
              <a:t>    precedence token;</a:t>
            </a:r>
            <a:br>
              <a:rPr lang="en-US" altLang="zh-TW" sz="2400" dirty="0" smtClean="0"/>
            </a:br>
            <a:r>
              <a:rPr lang="en-US" altLang="zh-TW" sz="2400" dirty="0" smtClean="0"/>
              <a:t>    char symbol;</a:t>
            </a:r>
            <a:br>
              <a:rPr lang="en-US" altLang="zh-TW" sz="2400" dirty="0" smtClean="0"/>
            </a:br>
            <a:r>
              <a:rPr lang="en-US" altLang="zh-TW" sz="2400" dirty="0" smtClean="0"/>
              <a:t>    </a:t>
            </a:r>
            <a:r>
              <a:rPr lang="en-US" altLang="zh-TW" sz="2400" dirty="0" err="1" smtClean="0"/>
              <a:t>int</a:t>
            </a:r>
            <a:r>
              <a:rPr lang="en-US" altLang="zh-TW" sz="2400" dirty="0" smtClean="0"/>
              <a:t> op1, op2;</a:t>
            </a:r>
            <a:br>
              <a:rPr lang="en-US" altLang="zh-TW" sz="2400" dirty="0" smtClean="0"/>
            </a:br>
            <a:r>
              <a:rPr lang="en-US" altLang="zh-TW" sz="2400" dirty="0" smtClean="0"/>
              <a:t>    </a:t>
            </a:r>
            <a:r>
              <a:rPr lang="en-US" altLang="zh-TW" sz="2400" dirty="0" err="1" smtClean="0"/>
              <a:t>int</a:t>
            </a:r>
            <a:r>
              <a:rPr lang="en-US" altLang="zh-TW" sz="2400" dirty="0" smtClean="0"/>
              <a:t> n = 0;                </a:t>
            </a:r>
            <a:r>
              <a:rPr lang="en-US" altLang="zh-TW" sz="2000" dirty="0" smtClean="0"/>
              <a:t>/*   counter for the expression string  */</a:t>
            </a:r>
            <a:br>
              <a:rPr lang="en-US" altLang="zh-TW" sz="2000" dirty="0" smtClean="0"/>
            </a:br>
            <a:r>
              <a:rPr lang="en-US" altLang="zh-TW" sz="2400" dirty="0" smtClean="0"/>
              <a:t>    </a:t>
            </a:r>
            <a:r>
              <a:rPr lang="en-US" altLang="zh-TW" sz="2400" dirty="0" err="1" smtClean="0"/>
              <a:t>int</a:t>
            </a:r>
            <a:r>
              <a:rPr lang="en-US" altLang="zh-TW" sz="2400" dirty="0" smtClean="0"/>
              <a:t> top = -1;</a:t>
            </a:r>
            <a:br>
              <a:rPr lang="en-US" altLang="zh-TW" sz="2400" dirty="0" smtClean="0"/>
            </a:br>
            <a:r>
              <a:rPr lang="en-US" altLang="zh-TW" sz="2400" dirty="0" smtClean="0"/>
              <a:t>    </a:t>
            </a:r>
            <a:r>
              <a:rPr lang="en-US" altLang="zh-TW" sz="2800" b="1" i="1" u="sng" dirty="0" err="1" smtClean="0">
                <a:solidFill>
                  <a:srgbClr val="197328"/>
                </a:solidFill>
              </a:rPr>
              <a:t>mainFun</a:t>
            </a:r>
            <a:r>
              <a:rPr lang="en-US" altLang="zh-TW" sz="2800" b="1" i="1" u="sng" dirty="0" smtClean="0">
                <a:solidFill>
                  <a:srgbClr val="197328"/>
                </a:solidFill>
              </a:rPr>
              <a:t/>
            </a:r>
            <a:br>
              <a:rPr lang="en-US" altLang="zh-TW" sz="2800" b="1" i="1" u="sng" dirty="0" smtClean="0">
                <a:solidFill>
                  <a:srgbClr val="197328"/>
                </a:solidFill>
              </a:rPr>
            </a:br>
            <a:r>
              <a:rPr lang="en-US" altLang="zh-TW" sz="2800" dirty="0" smtClean="0"/>
              <a:t>    </a:t>
            </a:r>
            <a:r>
              <a:rPr lang="en-US" altLang="zh-TW" sz="2400" dirty="0" smtClean="0"/>
              <a:t>return </a:t>
            </a:r>
            <a:r>
              <a:rPr lang="en-US" altLang="zh-TW" sz="2400" dirty="0" smtClean="0">
                <a:solidFill>
                  <a:srgbClr val="CC3300"/>
                </a:solidFill>
              </a:rPr>
              <a:t>pop();</a:t>
            </a:r>
            <a:r>
              <a:rPr lang="en-US" altLang="zh-TW" sz="2400" dirty="0" smtClean="0"/>
              <a:t>       </a:t>
            </a:r>
            <a:r>
              <a:rPr lang="en-US" altLang="zh-TW" sz="2000" dirty="0" smtClean="0"/>
              <a:t>/*   return result   */</a:t>
            </a:r>
            <a:br>
              <a:rPr lang="en-US" altLang="zh-TW" sz="2000" dirty="0" smtClean="0"/>
            </a:br>
            <a:r>
              <a:rPr lang="en-US" altLang="zh-TW" sz="2400" dirty="0" smtClean="0"/>
              <a:t> }</a:t>
            </a:r>
            <a:endParaRPr lang="en-US" altLang="zh-TW" sz="2400" b="1" i="1" u="sng" dirty="0" smtClean="0">
              <a:solidFill>
                <a:srgbClr val="197328"/>
              </a:solidFill>
            </a:endParaRPr>
          </a:p>
        </p:txBody>
      </p:sp>
      <p:sp>
        <p:nvSpPr>
          <p:cNvPr id="53252" name="Text Box 5"/>
          <p:cNvSpPr txBox="1">
            <a:spLocks noChangeArrowheads="1"/>
          </p:cNvSpPr>
          <p:nvPr/>
        </p:nvSpPr>
        <p:spPr bwMode="auto">
          <a:xfrm>
            <a:off x="876300" y="209550"/>
            <a:ext cx="7658100" cy="646113"/>
          </a:xfrm>
          <a:prstGeom prst="rect">
            <a:avLst/>
          </a:prstGeom>
          <a:noFill/>
          <a:ln w="9525">
            <a:noFill/>
            <a:miter lim="800000"/>
            <a:headEnd/>
            <a:tailEnd/>
          </a:ln>
        </p:spPr>
        <p:txBody>
          <a:bodyPr>
            <a:spAutoFit/>
          </a:bodyPr>
          <a:lstStyle/>
          <a:p>
            <a:pPr algn="ctr">
              <a:spcBef>
                <a:spcPct val="50000"/>
              </a:spcBef>
            </a:pPr>
            <a:r>
              <a:rPr lang="en-US" altLang="zh-TW" sz="3600" b="1" u="sng">
                <a:solidFill>
                  <a:schemeClr val="bg2"/>
                </a:solidFill>
              </a:rPr>
              <a:t>Evaluate a Postfix Expression </a:t>
            </a:r>
            <a:r>
              <a:rPr lang="en-US" altLang="zh-TW" sz="2000" b="1" u="sng">
                <a:solidFill>
                  <a:schemeClr val="bg2"/>
                </a:solidFill>
              </a:rPr>
              <a:t>(Prog. 3.13)</a:t>
            </a:r>
            <a:endParaRPr lang="en-US" altLang="zh-TW" sz="4000" b="1" u="sng">
              <a:solidFill>
                <a:schemeClr val="bg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4"/>
          <p:cNvSpPr>
            <a:spLocks noGrp="1"/>
          </p:cNvSpPr>
          <p:nvPr>
            <p:ph type="sldNum" sz="quarter" idx="12"/>
          </p:nvPr>
        </p:nvSpPr>
        <p:spPr>
          <a:noFill/>
        </p:spPr>
        <p:txBody>
          <a:bodyPr/>
          <a:lstStyle/>
          <a:p>
            <a:fld id="{C6997D19-96BD-417D-9CE4-44C85555121B}" type="slidenum">
              <a:rPr lang="zh-TW" altLang="en-US" smtClean="0"/>
              <a:pPr/>
              <a:t>52</a:t>
            </a:fld>
            <a:endParaRPr lang="en-US" altLang="zh-TW" smtClean="0"/>
          </a:p>
        </p:txBody>
      </p:sp>
      <p:sp>
        <p:nvSpPr>
          <p:cNvPr id="57347" name="Rectangle 2"/>
          <p:cNvSpPr>
            <a:spLocks noGrp="1" noChangeArrowheads="1"/>
          </p:cNvSpPr>
          <p:nvPr>
            <p:ph type="title"/>
          </p:nvPr>
        </p:nvSpPr>
        <p:spPr>
          <a:xfrm>
            <a:off x="430213" y="1100136"/>
            <a:ext cx="8142287" cy="5605463"/>
          </a:xfrm>
          <a:solidFill>
            <a:schemeClr val="tx1">
              <a:lumMod val="85000"/>
            </a:schemeClr>
          </a:solidFill>
          <a:ln>
            <a:solidFill>
              <a:srgbClr val="197328"/>
            </a:solidFill>
          </a:ln>
        </p:spPr>
        <p:txBody>
          <a:bodyPr/>
          <a:lstStyle/>
          <a:p>
            <a:pPr eaLnBrk="1" hangingPunct="1">
              <a:lnSpc>
                <a:spcPts val="2400"/>
              </a:lnSpc>
              <a:defRPr/>
            </a:pPr>
            <a:r>
              <a:rPr lang="en-US" altLang="zh-TW" sz="2200" dirty="0" smtClean="0"/>
              <a:t/>
            </a:r>
            <a:br>
              <a:rPr lang="en-US" altLang="zh-TW" sz="2200" dirty="0" smtClean="0"/>
            </a:br>
            <a:r>
              <a:rPr lang="en-US" altLang="zh-TW" sz="2200" dirty="0" smtClean="0"/>
              <a:t/>
            </a:r>
            <a:br>
              <a:rPr lang="en-US" altLang="zh-TW" sz="2200" dirty="0" smtClean="0"/>
            </a:br>
            <a:r>
              <a:rPr lang="en-US" altLang="zh-TW" sz="2200" dirty="0" smtClean="0"/>
              <a:t>    token = </a:t>
            </a:r>
            <a:r>
              <a:rPr lang="en-US" altLang="zh-TW" sz="2200" dirty="0" err="1" smtClean="0">
                <a:solidFill>
                  <a:srgbClr val="CC3300"/>
                </a:solidFill>
              </a:rPr>
              <a:t>getToken</a:t>
            </a:r>
            <a:r>
              <a:rPr lang="en-US" altLang="zh-TW" sz="2200" dirty="0" smtClean="0">
                <a:solidFill>
                  <a:srgbClr val="CC3300"/>
                </a:solidFill>
              </a:rPr>
              <a:t>(&amp;symbol, &amp;n);</a:t>
            </a:r>
            <a:r>
              <a:rPr lang="en-US" altLang="zh-TW" sz="2200" dirty="0" smtClean="0"/>
              <a:t/>
            </a:r>
            <a:br>
              <a:rPr lang="en-US" altLang="zh-TW" sz="2200" dirty="0" smtClean="0"/>
            </a:br>
            <a:r>
              <a:rPr lang="en-US" altLang="zh-TW" sz="2200" dirty="0" smtClean="0"/>
              <a:t>    while (token != </a:t>
            </a:r>
            <a:r>
              <a:rPr lang="en-US" altLang="zh-TW" sz="2200" dirty="0" err="1" smtClean="0"/>
              <a:t>eos</a:t>
            </a:r>
            <a:r>
              <a:rPr lang="en-US" altLang="zh-TW" sz="2200" dirty="0" smtClean="0"/>
              <a:t>){</a:t>
            </a:r>
            <a:br>
              <a:rPr lang="en-US" altLang="zh-TW" sz="2200" dirty="0" smtClean="0"/>
            </a:br>
            <a:r>
              <a:rPr lang="en-US" altLang="zh-TW" sz="2200" dirty="0" smtClean="0"/>
              <a:t>        if (token == operand)</a:t>
            </a:r>
            <a:br>
              <a:rPr lang="en-US" altLang="zh-TW" sz="2200" dirty="0" smtClean="0"/>
            </a:br>
            <a:r>
              <a:rPr lang="en-US" altLang="zh-TW" sz="2200" dirty="0" smtClean="0"/>
              <a:t>             </a:t>
            </a:r>
            <a:r>
              <a:rPr lang="en-US" altLang="zh-TW" sz="2200" dirty="0" smtClean="0">
                <a:solidFill>
                  <a:srgbClr val="CC3300"/>
                </a:solidFill>
              </a:rPr>
              <a:t>push(symbol - ’0’);</a:t>
            </a:r>
            <a:r>
              <a:rPr lang="en-US" altLang="zh-TW" sz="2200" dirty="0" smtClean="0"/>
              <a:t>         /* </a:t>
            </a:r>
            <a:r>
              <a:rPr lang="en-US" altLang="zh-TW" sz="2200" dirty="0" smtClean="0">
                <a:solidFill>
                  <a:srgbClr val="CC3300"/>
                </a:solidFill>
              </a:rPr>
              <a:t>stack insert </a:t>
            </a:r>
            <a:r>
              <a:rPr lang="en-US" altLang="zh-TW" sz="2200" dirty="0" smtClean="0"/>
              <a:t>*/</a:t>
            </a:r>
            <a:br>
              <a:rPr lang="en-US" altLang="zh-TW" sz="2200" dirty="0" smtClean="0"/>
            </a:br>
            <a:r>
              <a:rPr lang="zh-TW" altLang="zh-TW" sz="2200" dirty="0" smtClean="0"/>
              <a:t>    </a:t>
            </a:r>
            <a:r>
              <a:rPr lang="en-US" altLang="zh-TW" sz="2200" dirty="0" smtClean="0"/>
              <a:t>    else {</a:t>
            </a:r>
            <a:br>
              <a:rPr lang="en-US" altLang="zh-TW" sz="2200" dirty="0" smtClean="0"/>
            </a:br>
            <a:r>
              <a:rPr lang="en-US" altLang="zh-TW" sz="2200" dirty="0" smtClean="0"/>
              <a:t>           </a:t>
            </a:r>
            <a:r>
              <a:rPr lang="en-US" altLang="zh-TW" sz="2000" dirty="0" smtClean="0"/>
              <a:t>/* </a:t>
            </a:r>
            <a:r>
              <a:rPr lang="en-US" altLang="zh-TW" sz="2000" dirty="0" smtClean="0">
                <a:solidFill>
                  <a:srgbClr val="197328"/>
                </a:solidFill>
              </a:rPr>
              <a:t>pop two operands, perform operation, and push result to the stack </a:t>
            </a:r>
            <a:r>
              <a:rPr lang="en-US" altLang="zh-TW" sz="2000" dirty="0" smtClean="0"/>
              <a:t>*/</a:t>
            </a:r>
            <a:r>
              <a:rPr lang="en-US" altLang="zh-TW" sz="2200" dirty="0" smtClean="0"/>
              <a:t/>
            </a:r>
            <a:br>
              <a:rPr lang="en-US" altLang="zh-TW" sz="2200" dirty="0" smtClean="0"/>
            </a:br>
            <a:r>
              <a:rPr lang="en-US" altLang="zh-TW" sz="2200" dirty="0" smtClean="0"/>
              <a:t>           op2 = </a:t>
            </a:r>
            <a:r>
              <a:rPr lang="en-US" altLang="zh-TW" sz="2200" dirty="0" smtClean="0">
                <a:solidFill>
                  <a:srgbClr val="CC3300"/>
                </a:solidFill>
              </a:rPr>
              <a:t>pop();</a:t>
            </a:r>
            <a:r>
              <a:rPr lang="en-US" altLang="zh-TW" sz="2200" dirty="0" smtClean="0"/>
              <a:t>       </a:t>
            </a:r>
            <a:r>
              <a:rPr lang="en-US" altLang="zh-TW" sz="2000" dirty="0" smtClean="0"/>
              <a:t>/* stack delete */</a:t>
            </a:r>
            <a:br>
              <a:rPr lang="en-US" altLang="zh-TW" sz="2000" dirty="0" smtClean="0"/>
            </a:br>
            <a:r>
              <a:rPr lang="en-US" altLang="zh-TW" sz="2200" dirty="0" smtClean="0"/>
              <a:t>           op1 = </a:t>
            </a:r>
            <a:r>
              <a:rPr lang="en-US" altLang="zh-TW" sz="2200" dirty="0" smtClean="0">
                <a:solidFill>
                  <a:srgbClr val="CC3300"/>
                </a:solidFill>
              </a:rPr>
              <a:t>pop();</a:t>
            </a:r>
            <a:br>
              <a:rPr lang="en-US" altLang="zh-TW" sz="2200" dirty="0" smtClean="0">
                <a:solidFill>
                  <a:srgbClr val="CC3300"/>
                </a:solidFill>
              </a:rPr>
            </a:br>
            <a:r>
              <a:rPr lang="en-US" altLang="zh-TW" sz="2200" dirty="0" smtClean="0"/>
              <a:t>           switch(token) {</a:t>
            </a:r>
            <a:br>
              <a:rPr lang="en-US" altLang="zh-TW" sz="2200" dirty="0" smtClean="0"/>
            </a:br>
            <a:r>
              <a:rPr lang="en-US" altLang="zh-TW" sz="2200" dirty="0" smtClean="0"/>
              <a:t>                case plus: </a:t>
            </a:r>
            <a:r>
              <a:rPr lang="en-US" altLang="zh-TW" sz="2200" dirty="0" smtClean="0">
                <a:solidFill>
                  <a:srgbClr val="CC3300"/>
                </a:solidFill>
              </a:rPr>
              <a:t>push(op1 + op2);</a:t>
            </a:r>
            <a:r>
              <a:rPr lang="en-US" altLang="zh-TW" sz="2200" dirty="0" smtClean="0"/>
              <a:t> break;</a:t>
            </a:r>
            <a:br>
              <a:rPr lang="en-US" altLang="zh-TW" sz="2200" dirty="0" smtClean="0"/>
            </a:br>
            <a:r>
              <a:rPr lang="en-US" altLang="zh-TW" sz="2200" dirty="0" smtClean="0"/>
              <a:t>                case minus: </a:t>
            </a:r>
            <a:r>
              <a:rPr lang="en-US" altLang="zh-TW" sz="2200" dirty="0" smtClean="0">
                <a:solidFill>
                  <a:srgbClr val="CC3300"/>
                </a:solidFill>
              </a:rPr>
              <a:t>push(op1 - op2);</a:t>
            </a:r>
            <a:r>
              <a:rPr lang="en-US" altLang="zh-TW" sz="2200" dirty="0" smtClean="0"/>
              <a:t> break;     </a:t>
            </a:r>
            <a:br>
              <a:rPr lang="en-US" altLang="zh-TW" sz="2200" dirty="0" smtClean="0"/>
            </a:br>
            <a:r>
              <a:rPr lang="en-US" altLang="zh-TW" sz="2200" dirty="0" smtClean="0"/>
              <a:t>                case times: </a:t>
            </a:r>
            <a:r>
              <a:rPr lang="en-US" altLang="zh-TW" sz="2200" dirty="0" smtClean="0">
                <a:solidFill>
                  <a:srgbClr val="CC3300"/>
                </a:solidFill>
              </a:rPr>
              <a:t>push(op1 * op2);</a:t>
            </a:r>
            <a:r>
              <a:rPr lang="en-US" altLang="zh-TW" sz="2200" dirty="0" smtClean="0"/>
              <a:t> break;     </a:t>
            </a:r>
            <a:br>
              <a:rPr lang="en-US" altLang="zh-TW" sz="2200" dirty="0" smtClean="0"/>
            </a:br>
            <a:r>
              <a:rPr lang="en-US" altLang="zh-TW" sz="2200" dirty="0" smtClean="0"/>
              <a:t>                case divide: </a:t>
            </a:r>
            <a:r>
              <a:rPr lang="en-US" altLang="zh-TW" sz="2200" dirty="0" smtClean="0">
                <a:solidFill>
                  <a:srgbClr val="CC3300"/>
                </a:solidFill>
              </a:rPr>
              <a:t>push(op1 / op2);</a:t>
            </a:r>
            <a:r>
              <a:rPr lang="en-US" altLang="zh-TW" sz="2200" dirty="0" smtClean="0"/>
              <a:t> break;     </a:t>
            </a:r>
            <a:br>
              <a:rPr lang="en-US" altLang="zh-TW" sz="2200" dirty="0" smtClean="0"/>
            </a:br>
            <a:r>
              <a:rPr lang="en-US" altLang="zh-TW" sz="2200" dirty="0" smtClean="0"/>
              <a:t>                case mod: </a:t>
            </a:r>
            <a:r>
              <a:rPr lang="en-US" altLang="zh-TW" sz="2200" dirty="0" smtClean="0">
                <a:solidFill>
                  <a:srgbClr val="CC3300"/>
                </a:solidFill>
              </a:rPr>
              <a:t>push(op1 % op2);</a:t>
            </a:r>
            <a:r>
              <a:rPr lang="en-US" altLang="zh-TW" sz="2200" dirty="0" smtClean="0"/>
              <a:t/>
            </a:r>
            <a:br>
              <a:rPr lang="en-US" altLang="zh-TW" sz="2200" dirty="0" smtClean="0"/>
            </a:br>
            <a:r>
              <a:rPr lang="en-US" altLang="zh-TW" sz="2200" dirty="0" smtClean="0"/>
              <a:t>           }</a:t>
            </a:r>
            <a:br>
              <a:rPr lang="en-US" altLang="zh-TW" sz="2200" dirty="0" smtClean="0"/>
            </a:br>
            <a:r>
              <a:rPr lang="en-US" altLang="zh-TW" sz="2200" dirty="0" smtClean="0"/>
              <a:t>        }</a:t>
            </a:r>
            <a:br>
              <a:rPr lang="en-US" altLang="zh-TW" sz="2200" dirty="0" smtClean="0"/>
            </a:br>
            <a:r>
              <a:rPr lang="en-US" altLang="zh-TW" sz="2200" dirty="0" smtClean="0"/>
              <a:t>        token = </a:t>
            </a:r>
            <a:r>
              <a:rPr lang="en-US" altLang="zh-TW" sz="2200" dirty="0" err="1" smtClean="0">
                <a:solidFill>
                  <a:srgbClr val="CC3300"/>
                </a:solidFill>
              </a:rPr>
              <a:t>getToken</a:t>
            </a:r>
            <a:r>
              <a:rPr lang="en-US" altLang="zh-TW" sz="2200" dirty="0" smtClean="0">
                <a:solidFill>
                  <a:srgbClr val="CC3300"/>
                </a:solidFill>
              </a:rPr>
              <a:t>(&amp;symbol, &amp;n);</a:t>
            </a:r>
            <a:br>
              <a:rPr lang="en-US" altLang="zh-TW" sz="2200" dirty="0" smtClean="0">
                <a:solidFill>
                  <a:srgbClr val="CC3300"/>
                </a:solidFill>
              </a:rPr>
            </a:br>
            <a:r>
              <a:rPr lang="en-US" altLang="zh-TW" sz="2200" dirty="0" smtClean="0">
                <a:solidFill>
                  <a:srgbClr val="CC3300"/>
                </a:solidFill>
              </a:rPr>
              <a:t>   </a:t>
            </a:r>
            <a:r>
              <a:rPr lang="en-US" altLang="zh-TW" sz="2200" dirty="0" smtClean="0">
                <a:solidFill>
                  <a:srgbClr val="197328"/>
                </a:solidFill>
              </a:rPr>
              <a:t> }</a:t>
            </a:r>
            <a:endParaRPr lang="en-US" altLang="zh-TW" sz="2200" dirty="0" smtClean="0"/>
          </a:p>
        </p:txBody>
      </p:sp>
      <p:sp>
        <p:nvSpPr>
          <p:cNvPr id="54276" name="Text Box 5"/>
          <p:cNvSpPr txBox="1">
            <a:spLocks noChangeArrowheads="1"/>
          </p:cNvSpPr>
          <p:nvPr/>
        </p:nvSpPr>
        <p:spPr bwMode="auto">
          <a:xfrm>
            <a:off x="876300" y="57150"/>
            <a:ext cx="7658100" cy="646113"/>
          </a:xfrm>
          <a:prstGeom prst="rect">
            <a:avLst/>
          </a:prstGeom>
          <a:noFill/>
          <a:ln w="9525">
            <a:noFill/>
            <a:miter lim="800000"/>
            <a:headEnd/>
            <a:tailEnd/>
          </a:ln>
        </p:spPr>
        <p:txBody>
          <a:bodyPr>
            <a:spAutoFit/>
          </a:bodyPr>
          <a:lstStyle/>
          <a:p>
            <a:pPr algn="ctr">
              <a:spcBef>
                <a:spcPct val="50000"/>
              </a:spcBef>
            </a:pPr>
            <a:r>
              <a:rPr lang="en-US" altLang="zh-TW" sz="3600" b="1" u="sng">
                <a:solidFill>
                  <a:schemeClr val="bg2"/>
                </a:solidFill>
              </a:rPr>
              <a:t>Evaluate a Postfix Expression </a:t>
            </a:r>
            <a:r>
              <a:rPr lang="en-US" altLang="zh-TW" sz="2000" b="1" u="sng">
                <a:solidFill>
                  <a:schemeClr val="bg2"/>
                </a:solidFill>
              </a:rPr>
              <a:t>(Prog. 3.13)</a:t>
            </a:r>
            <a:endParaRPr lang="en-US" altLang="zh-TW" sz="4000" b="1" u="sng">
              <a:solidFill>
                <a:schemeClr val="bg2"/>
              </a:solidFill>
            </a:endParaRPr>
          </a:p>
        </p:txBody>
      </p:sp>
      <p:sp>
        <p:nvSpPr>
          <p:cNvPr id="54277" name="文字方塊 6"/>
          <p:cNvSpPr txBox="1">
            <a:spLocks noChangeArrowheads="1"/>
          </p:cNvSpPr>
          <p:nvPr/>
        </p:nvSpPr>
        <p:spPr bwMode="auto">
          <a:xfrm>
            <a:off x="6915150" y="1099457"/>
            <a:ext cx="1733550" cy="523875"/>
          </a:xfrm>
          <a:prstGeom prst="rect">
            <a:avLst/>
          </a:prstGeom>
          <a:noFill/>
          <a:ln w="9525">
            <a:noFill/>
            <a:miter lim="800000"/>
            <a:headEnd/>
            <a:tailEnd/>
          </a:ln>
        </p:spPr>
        <p:txBody>
          <a:bodyPr>
            <a:spAutoFit/>
          </a:bodyPr>
          <a:lstStyle/>
          <a:p>
            <a:r>
              <a:rPr lang="en-US" altLang="zh-TW" sz="2800" b="1" i="1" u="sng" dirty="0" err="1">
                <a:solidFill>
                  <a:srgbClr val="197328"/>
                </a:solidFill>
              </a:rPr>
              <a:t>mainFun</a:t>
            </a:r>
            <a:endParaRPr lang="zh-TW" altLang="en-US" sz="2800" dirty="0"/>
          </a:p>
        </p:txBody>
      </p:sp>
      <p:sp>
        <p:nvSpPr>
          <p:cNvPr id="54278" name="矩形 7"/>
          <p:cNvSpPr>
            <a:spLocks noChangeArrowheads="1"/>
          </p:cNvSpPr>
          <p:nvPr/>
        </p:nvSpPr>
        <p:spPr bwMode="auto">
          <a:xfrm>
            <a:off x="1143000" y="3619500"/>
            <a:ext cx="5772150" cy="2113756"/>
          </a:xfrm>
          <a:prstGeom prst="rect">
            <a:avLst/>
          </a:prstGeom>
          <a:noFill/>
          <a:ln w="9525" algn="ctr">
            <a:solidFill>
              <a:srgbClr val="FF0000"/>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4"/>
          <p:cNvSpPr>
            <a:spLocks noGrp="1"/>
          </p:cNvSpPr>
          <p:nvPr>
            <p:ph type="sldNum" sz="quarter" idx="12"/>
          </p:nvPr>
        </p:nvSpPr>
        <p:spPr>
          <a:xfrm>
            <a:off x="8458200" y="6248400"/>
            <a:ext cx="615950" cy="457200"/>
          </a:xfrm>
          <a:noFill/>
        </p:spPr>
        <p:txBody>
          <a:bodyPr/>
          <a:lstStyle/>
          <a:p>
            <a:fld id="{07A797D7-E463-4B69-AF8C-798E7A7FE6F8}" type="slidenum">
              <a:rPr lang="zh-TW" altLang="en-US" smtClean="0"/>
              <a:pPr/>
              <a:t>53</a:t>
            </a:fld>
            <a:endParaRPr lang="en-US" altLang="zh-TW" smtClean="0"/>
          </a:p>
        </p:txBody>
      </p:sp>
      <p:sp>
        <p:nvSpPr>
          <p:cNvPr id="58371" name="Rectangle 2"/>
          <p:cNvSpPr>
            <a:spLocks noGrp="1" noChangeArrowheads="1"/>
          </p:cNvSpPr>
          <p:nvPr>
            <p:ph type="title"/>
          </p:nvPr>
        </p:nvSpPr>
        <p:spPr>
          <a:xfrm>
            <a:off x="563563" y="1181100"/>
            <a:ext cx="8142287" cy="5581650"/>
          </a:xfrm>
          <a:solidFill>
            <a:schemeClr val="tx1">
              <a:lumMod val="85000"/>
            </a:schemeClr>
          </a:solidFill>
          <a:ln>
            <a:solidFill>
              <a:schemeClr val="bg2"/>
            </a:solidFill>
          </a:ln>
        </p:spPr>
        <p:txBody>
          <a:bodyPr/>
          <a:lstStyle/>
          <a:p>
            <a:pPr eaLnBrk="1" hangingPunct="1">
              <a:lnSpc>
                <a:spcPts val="2400"/>
              </a:lnSpc>
              <a:defRPr/>
            </a:pPr>
            <a:r>
              <a:rPr lang="en-US" altLang="zh-TW" sz="2200" dirty="0" smtClean="0">
                <a:solidFill>
                  <a:srgbClr val="197328"/>
                </a:solidFill>
              </a:rPr>
              <a:t>precedence </a:t>
            </a:r>
            <a:r>
              <a:rPr lang="en-US" altLang="zh-TW" sz="2200" dirty="0" err="1" smtClean="0">
                <a:solidFill>
                  <a:srgbClr val="197328"/>
                </a:solidFill>
              </a:rPr>
              <a:t>getToken</a:t>
            </a:r>
            <a:r>
              <a:rPr lang="en-US" altLang="zh-TW" sz="2200" dirty="0" smtClean="0">
                <a:solidFill>
                  <a:srgbClr val="197328"/>
                </a:solidFill>
              </a:rPr>
              <a:t>(char *symbol, </a:t>
            </a:r>
            <a:r>
              <a:rPr lang="en-US" altLang="zh-TW" sz="2200" dirty="0" err="1" smtClean="0">
                <a:solidFill>
                  <a:srgbClr val="197328"/>
                </a:solidFill>
              </a:rPr>
              <a:t>int</a:t>
            </a:r>
            <a:r>
              <a:rPr lang="en-US" altLang="zh-TW" sz="2200" dirty="0" smtClean="0">
                <a:solidFill>
                  <a:srgbClr val="197328"/>
                </a:solidFill>
              </a:rPr>
              <a:t> *n)</a:t>
            </a:r>
            <a:r>
              <a:rPr lang="en-US" altLang="zh-TW" sz="2200" dirty="0" smtClean="0"/>
              <a:t>{</a:t>
            </a:r>
            <a:br>
              <a:rPr lang="en-US" altLang="zh-TW" sz="2200" dirty="0" smtClean="0"/>
            </a:br>
            <a:r>
              <a:rPr lang="en-US" altLang="zh-TW" sz="2000" dirty="0" smtClean="0"/>
              <a:t>/* get the next token, symbol is the character representation, which is returned, </a:t>
            </a:r>
            <a:br>
              <a:rPr lang="en-US" altLang="zh-TW" sz="2000" dirty="0" smtClean="0"/>
            </a:br>
            <a:r>
              <a:rPr lang="en-US" altLang="zh-TW" sz="2000" dirty="0" smtClean="0"/>
              <a:t>    the token is represented by its enumerated value, which is returned in the </a:t>
            </a:r>
            <a:br>
              <a:rPr lang="en-US" altLang="zh-TW" sz="2000" dirty="0" smtClean="0"/>
            </a:br>
            <a:r>
              <a:rPr lang="en-US" altLang="zh-TW" sz="2000" dirty="0" smtClean="0"/>
              <a:t>    function name */</a:t>
            </a:r>
            <a:br>
              <a:rPr lang="en-US" altLang="zh-TW" sz="2000" dirty="0" smtClean="0"/>
            </a:br>
            <a:r>
              <a:rPr lang="en-US" altLang="zh-TW" sz="2200" dirty="0" smtClean="0"/>
              <a:t>       *symbol =</a:t>
            </a:r>
            <a:r>
              <a:rPr lang="zh-TW" altLang="en-US" sz="2200" dirty="0" smtClean="0"/>
              <a:t> </a:t>
            </a:r>
            <a:r>
              <a:rPr lang="en-US" altLang="zh-TW" sz="2200" dirty="0" smtClean="0"/>
              <a:t>expr[(*n)++];</a:t>
            </a:r>
            <a:br>
              <a:rPr lang="en-US" altLang="zh-TW" sz="2200" dirty="0" smtClean="0"/>
            </a:br>
            <a:r>
              <a:rPr lang="en-US" altLang="zh-TW" sz="2200" dirty="0" smtClean="0"/>
              <a:t>       switch (*symbol)  {</a:t>
            </a:r>
            <a:br>
              <a:rPr lang="en-US" altLang="zh-TW" sz="2200" dirty="0" smtClean="0"/>
            </a:br>
            <a:r>
              <a:rPr lang="en-US" altLang="zh-TW" sz="2200" dirty="0" smtClean="0"/>
              <a:t>           case ‘(‘ : return </a:t>
            </a:r>
            <a:r>
              <a:rPr lang="en-US" altLang="zh-TW" sz="2200" dirty="0" err="1" smtClean="0"/>
              <a:t>lparen</a:t>
            </a:r>
            <a:r>
              <a:rPr lang="en-US" altLang="zh-TW" sz="2200" dirty="0" smtClean="0"/>
              <a:t>;</a:t>
            </a:r>
            <a:br>
              <a:rPr lang="en-US" altLang="zh-TW" sz="2200" dirty="0" smtClean="0"/>
            </a:br>
            <a:r>
              <a:rPr lang="en-US" altLang="zh-TW" sz="2200" dirty="0" smtClean="0"/>
              <a:t>           case ’)’ : return </a:t>
            </a:r>
            <a:r>
              <a:rPr lang="en-US" altLang="zh-TW" sz="2200" dirty="0" err="1" smtClean="0"/>
              <a:t>rparen</a:t>
            </a:r>
            <a:r>
              <a:rPr lang="en-US" altLang="zh-TW" sz="2200" dirty="0" smtClean="0"/>
              <a:t>;</a:t>
            </a:r>
            <a:br>
              <a:rPr lang="en-US" altLang="zh-TW" sz="2200" dirty="0" smtClean="0"/>
            </a:br>
            <a:r>
              <a:rPr lang="en-US" altLang="zh-TW" sz="2200" dirty="0" smtClean="0"/>
              <a:t>           case ‘+’: return plus;</a:t>
            </a:r>
            <a:br>
              <a:rPr lang="en-US" altLang="zh-TW" sz="2200" dirty="0" smtClean="0"/>
            </a:br>
            <a:r>
              <a:rPr lang="en-US" altLang="zh-TW" sz="2200" dirty="0" smtClean="0"/>
              <a:t>           case ‘-’ : return minus;</a:t>
            </a:r>
            <a:br>
              <a:rPr lang="en-US" altLang="zh-TW" sz="2200" dirty="0" smtClean="0"/>
            </a:br>
            <a:r>
              <a:rPr lang="zh-TW" altLang="zh-TW" sz="2200" dirty="0" smtClean="0"/>
              <a:t> </a:t>
            </a:r>
            <a:r>
              <a:rPr lang="en-US" altLang="zh-TW" sz="2200" dirty="0" smtClean="0"/>
              <a:t>          case ‘/’ :  return divide;</a:t>
            </a:r>
            <a:br>
              <a:rPr lang="en-US" altLang="zh-TW" sz="2200" dirty="0" smtClean="0"/>
            </a:br>
            <a:r>
              <a:rPr lang="en-US" altLang="zh-TW" sz="2200" dirty="0" smtClean="0"/>
              <a:t>           case ‘*’ : return times;</a:t>
            </a:r>
            <a:br>
              <a:rPr lang="en-US" altLang="zh-TW" sz="2200" dirty="0" smtClean="0"/>
            </a:br>
            <a:r>
              <a:rPr lang="en-US" altLang="zh-TW" sz="2200" dirty="0" smtClean="0"/>
              <a:t>           case ‘%’ : return mod;</a:t>
            </a:r>
            <a:br>
              <a:rPr lang="en-US" altLang="zh-TW" sz="2200" dirty="0" smtClean="0"/>
            </a:br>
            <a:r>
              <a:rPr lang="en-US" altLang="zh-TW" sz="2200" dirty="0" smtClean="0"/>
              <a:t>           case ‘\0‘ : return </a:t>
            </a:r>
            <a:r>
              <a:rPr lang="en-US" altLang="zh-TW" sz="2200" dirty="0" err="1" smtClean="0"/>
              <a:t>eos</a:t>
            </a:r>
            <a:r>
              <a:rPr lang="en-US" altLang="zh-TW" sz="2200" dirty="0" smtClean="0"/>
              <a:t>;</a:t>
            </a:r>
            <a:br>
              <a:rPr lang="en-US" altLang="zh-TW" sz="2200" dirty="0" smtClean="0"/>
            </a:br>
            <a:r>
              <a:rPr lang="en-US" altLang="zh-TW" sz="2200" dirty="0" smtClean="0"/>
              <a:t>           default  : return operand; </a:t>
            </a:r>
            <a:br>
              <a:rPr lang="en-US" altLang="zh-TW" sz="2200" dirty="0" smtClean="0"/>
            </a:br>
            <a:r>
              <a:rPr lang="en-US" altLang="zh-TW" sz="2200" dirty="0" smtClean="0"/>
              <a:t>                          </a:t>
            </a:r>
            <a:r>
              <a:rPr lang="en-US" altLang="zh-TW" sz="2000" dirty="0" smtClean="0"/>
              <a:t>/* no error checking, default is operand */</a:t>
            </a:r>
            <a:br>
              <a:rPr lang="en-US" altLang="zh-TW" sz="2000" dirty="0" smtClean="0"/>
            </a:br>
            <a:r>
              <a:rPr lang="en-US" altLang="zh-TW" sz="2200" dirty="0" smtClean="0"/>
              <a:t>       }</a:t>
            </a:r>
            <a:br>
              <a:rPr lang="en-US" altLang="zh-TW" sz="2200" dirty="0" smtClean="0"/>
            </a:br>
            <a:r>
              <a:rPr lang="en-US" altLang="zh-TW" sz="2200" dirty="0" smtClean="0"/>
              <a:t>}</a:t>
            </a:r>
          </a:p>
        </p:txBody>
      </p:sp>
      <p:sp>
        <p:nvSpPr>
          <p:cNvPr id="55300" name="Text Box 4"/>
          <p:cNvSpPr txBox="1">
            <a:spLocks noChangeArrowheads="1"/>
          </p:cNvSpPr>
          <p:nvPr/>
        </p:nvSpPr>
        <p:spPr bwMode="auto">
          <a:xfrm>
            <a:off x="571500" y="285750"/>
            <a:ext cx="8096250" cy="708025"/>
          </a:xfrm>
          <a:prstGeom prst="rect">
            <a:avLst/>
          </a:prstGeom>
          <a:noFill/>
          <a:ln w="9525">
            <a:noFill/>
            <a:miter lim="800000"/>
            <a:headEnd/>
            <a:tailEnd/>
          </a:ln>
        </p:spPr>
        <p:txBody>
          <a:bodyPr>
            <a:spAutoFit/>
          </a:bodyPr>
          <a:lstStyle/>
          <a:p>
            <a:pPr algn="ctr">
              <a:spcBef>
                <a:spcPct val="50000"/>
              </a:spcBef>
            </a:pPr>
            <a:r>
              <a:rPr lang="en-US" altLang="zh-TW" sz="4000" b="1" u="sng">
                <a:solidFill>
                  <a:schemeClr val="bg2"/>
                </a:solidFill>
              </a:rPr>
              <a:t>Get a Token from the input string</a:t>
            </a:r>
          </a:p>
        </p:txBody>
      </p:sp>
      <p:sp>
        <p:nvSpPr>
          <p:cNvPr id="55301" name="矩形 8"/>
          <p:cNvSpPr>
            <a:spLocks noChangeArrowheads="1"/>
          </p:cNvSpPr>
          <p:nvPr/>
        </p:nvSpPr>
        <p:spPr bwMode="auto">
          <a:xfrm>
            <a:off x="1066800" y="2762250"/>
            <a:ext cx="6591300" cy="3695700"/>
          </a:xfrm>
          <a:prstGeom prst="rect">
            <a:avLst/>
          </a:prstGeom>
          <a:noFill/>
          <a:ln w="9525" algn="ctr">
            <a:solidFill>
              <a:srgbClr val="FF0000"/>
            </a:solidFill>
            <a:miter lim="800000"/>
            <a:headEnd/>
            <a:tailEnd/>
          </a:ln>
        </p:spPr>
        <p:txBody>
          <a:bodyPr wrap="none"/>
          <a:lstStyle/>
          <a:p>
            <a:endParaRPr lang="zh-TW" altLang="en-US"/>
          </a:p>
        </p:txBody>
      </p:sp>
      <p:sp>
        <p:nvSpPr>
          <p:cNvPr id="55302" name="Text Box 4"/>
          <p:cNvSpPr txBox="1">
            <a:spLocks noChangeArrowheads="1"/>
          </p:cNvSpPr>
          <p:nvPr/>
        </p:nvSpPr>
        <p:spPr bwMode="auto">
          <a:xfrm>
            <a:off x="5748338" y="2228850"/>
            <a:ext cx="2957512" cy="461963"/>
          </a:xfrm>
          <a:prstGeom prst="rect">
            <a:avLst/>
          </a:prstGeom>
          <a:solidFill>
            <a:srgbClr val="FFFF00"/>
          </a:solidFill>
          <a:ln w="9525">
            <a:noFill/>
            <a:miter lim="800000"/>
            <a:headEnd/>
            <a:tailEnd/>
          </a:ln>
        </p:spPr>
        <p:txBody>
          <a:bodyPr>
            <a:spAutoFit/>
          </a:bodyPr>
          <a:lstStyle/>
          <a:p>
            <a:pPr eaLnBrk="1" hangingPunct="1"/>
            <a:r>
              <a:rPr kumimoji="1" lang="en-US" altLang="zh-TW" sz="2400">
                <a:solidFill>
                  <a:schemeClr val="bg2"/>
                </a:solidFill>
              </a:rPr>
              <a:t>expr : character array</a:t>
            </a:r>
            <a:endParaRPr kumimoji="1" lang="en-US" altLang="zh-TW" sz="2000">
              <a:solidFill>
                <a:schemeClr val="bg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p:cNvSpPr>
            <a:spLocks noGrp="1"/>
          </p:cNvSpPr>
          <p:nvPr>
            <p:ph type="sldNum" sz="quarter" idx="12"/>
          </p:nvPr>
        </p:nvSpPr>
        <p:spPr>
          <a:noFill/>
        </p:spPr>
        <p:txBody>
          <a:bodyPr/>
          <a:lstStyle/>
          <a:p>
            <a:fld id="{33E69CC8-3DC3-4E00-B01F-8E39C2F22136}" type="slidenum">
              <a:rPr lang="zh-TW" altLang="en-US" smtClean="0"/>
              <a:pPr/>
              <a:t>54</a:t>
            </a:fld>
            <a:endParaRPr lang="en-US" altLang="zh-TW" smtClean="0"/>
          </a:p>
        </p:txBody>
      </p:sp>
      <p:graphicFrame>
        <p:nvGraphicFramePr>
          <p:cNvPr id="56323" name="Object 0"/>
          <p:cNvGraphicFramePr>
            <a:graphicFrameLocks noChangeAspect="1"/>
          </p:cNvGraphicFramePr>
          <p:nvPr>
            <p:extLst>
              <p:ext uri="{D42A27DB-BD31-4B8C-83A1-F6EECF244321}">
                <p14:modId xmlns:p14="http://schemas.microsoft.com/office/powerpoint/2010/main" val="607888776"/>
              </p:ext>
            </p:extLst>
          </p:nvPr>
        </p:nvGraphicFramePr>
        <p:xfrm>
          <a:off x="2078038" y="1579563"/>
          <a:ext cx="4738687" cy="4060825"/>
        </p:xfrm>
        <a:graphic>
          <a:graphicData uri="http://schemas.openxmlformats.org/presentationml/2006/ole">
            <mc:AlternateContent xmlns:mc="http://schemas.openxmlformats.org/markup-compatibility/2006">
              <mc:Choice xmlns:v="urn:schemas-microsoft-com:vml" Requires="v">
                <p:oleObj spid="_x0000_s56356" name="Document" r:id="rId3" imgW="4519176" imgH="3885898" progId="Word.Document.8">
                  <p:embed/>
                </p:oleObj>
              </mc:Choice>
              <mc:Fallback>
                <p:oleObj name="Document" r:id="rId3" imgW="4519176" imgH="3885898" progId="Word.Document.8">
                  <p:embed/>
                  <p:pic>
                    <p:nvPicPr>
                      <p:cNvPr id="0" name="Object 0"/>
                      <p:cNvPicPr>
                        <a:picLocks noChangeAspect="1" noChangeArrowheads="1"/>
                      </p:cNvPicPr>
                      <p:nvPr/>
                    </p:nvPicPr>
                    <p:blipFill>
                      <a:blip r:embed="rId4"/>
                      <a:srcRect/>
                      <a:stretch>
                        <a:fillRect/>
                      </a:stretch>
                    </p:blipFill>
                    <p:spPr bwMode="auto">
                      <a:xfrm>
                        <a:off x="2078038" y="1579563"/>
                        <a:ext cx="4738687" cy="406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4" name="Text Box 4"/>
          <p:cNvSpPr txBox="1">
            <a:spLocks noChangeArrowheads="1"/>
          </p:cNvSpPr>
          <p:nvPr/>
        </p:nvSpPr>
        <p:spPr bwMode="auto">
          <a:xfrm>
            <a:off x="285750" y="552450"/>
            <a:ext cx="8656638" cy="708025"/>
          </a:xfrm>
          <a:prstGeom prst="rect">
            <a:avLst/>
          </a:prstGeom>
          <a:noFill/>
          <a:ln w="9525">
            <a:noFill/>
            <a:miter lim="800000"/>
            <a:headEnd/>
            <a:tailEnd/>
          </a:ln>
        </p:spPr>
        <p:txBody>
          <a:bodyPr>
            <a:spAutoFit/>
          </a:bodyPr>
          <a:lstStyle/>
          <a:p>
            <a:pPr marL="381000" indent="-381000" algn="ctr" eaLnBrk="1" hangingPunct="1">
              <a:spcBef>
                <a:spcPct val="50000"/>
              </a:spcBef>
              <a:buFont typeface="Monotype Sorts" pitchFamily="2" charset="2"/>
              <a:buNone/>
            </a:pPr>
            <a:r>
              <a:rPr kumimoji="1" lang="en-US" altLang="zh-TW" sz="4000" b="1" u="sng">
                <a:solidFill>
                  <a:schemeClr val="bg2"/>
                </a:solidFill>
              </a:rPr>
              <a:t>Postfix Evaluation : 6 2 / 3 - 4 2 *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p:cNvSpPr>
            <a:spLocks noGrp="1"/>
          </p:cNvSpPr>
          <p:nvPr>
            <p:ph type="sldNum" sz="quarter" idx="12"/>
          </p:nvPr>
        </p:nvSpPr>
        <p:spPr>
          <a:noFill/>
        </p:spPr>
        <p:txBody>
          <a:bodyPr/>
          <a:lstStyle/>
          <a:p>
            <a:fld id="{64C4C94E-741A-451C-8385-2A02CD33C549}" type="slidenum">
              <a:rPr lang="zh-TW" altLang="en-US" smtClean="0"/>
              <a:pPr/>
              <a:t>55</a:t>
            </a:fld>
            <a:endParaRPr lang="en-US" altLang="zh-TW" smtClean="0"/>
          </a:p>
        </p:txBody>
      </p:sp>
      <p:graphicFrame>
        <p:nvGraphicFramePr>
          <p:cNvPr id="57347" name="Object 0"/>
          <p:cNvGraphicFramePr>
            <a:graphicFrameLocks noChangeAspect="1"/>
          </p:cNvGraphicFramePr>
          <p:nvPr/>
        </p:nvGraphicFramePr>
        <p:xfrm>
          <a:off x="1536700" y="1783669"/>
          <a:ext cx="5467350" cy="3243262"/>
        </p:xfrm>
        <a:graphic>
          <a:graphicData uri="http://schemas.openxmlformats.org/presentationml/2006/ole">
            <mc:AlternateContent xmlns:mc="http://schemas.openxmlformats.org/markup-compatibility/2006">
              <mc:Choice xmlns:v="urn:schemas-microsoft-com:vml" Requires="v">
                <p:oleObj spid="_x0000_s57380" name="Document" r:id="rId3" imgW="5458416" imgH="3240923" progId="Word.Document.8">
                  <p:embed/>
                </p:oleObj>
              </mc:Choice>
              <mc:Fallback>
                <p:oleObj name="Document" r:id="rId3" imgW="5458416" imgH="3240923"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783669"/>
                        <a:ext cx="5467350" cy="324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3"/>
          <p:cNvSpPr txBox="1">
            <a:spLocks noChangeArrowheads="1"/>
          </p:cNvSpPr>
          <p:nvPr/>
        </p:nvSpPr>
        <p:spPr bwMode="auto">
          <a:xfrm>
            <a:off x="660400" y="4438650"/>
            <a:ext cx="7170738" cy="984885"/>
          </a:xfrm>
          <a:prstGeom prst="rect">
            <a:avLst/>
          </a:prstGeom>
          <a:noFill/>
          <a:ln w="9525">
            <a:noFill/>
            <a:miter lim="800000"/>
            <a:headEnd/>
            <a:tailEnd/>
          </a:ln>
        </p:spPr>
        <p:txBody>
          <a:bodyPr wrap="square">
            <a:spAutoFit/>
          </a:bodyPr>
          <a:lstStyle/>
          <a:p>
            <a:pPr marL="361950" indent="-361950" eaLnBrk="1" hangingPunct="1">
              <a:buClr>
                <a:schemeClr val="bg2"/>
              </a:buClr>
              <a:buFont typeface="Monotype Sorts" pitchFamily="2" charset="2"/>
              <a:buChar char="r"/>
              <a:defRPr/>
            </a:pPr>
            <a:r>
              <a:rPr kumimoji="1" lang="en-US" altLang="zh-TW" sz="2400" dirty="0">
                <a:solidFill>
                  <a:schemeClr val="bg2"/>
                </a:solidFill>
              </a:rPr>
              <a:t> The order of operands is the same in infix and prefix.</a:t>
            </a:r>
          </a:p>
          <a:p>
            <a:pPr marL="361950" indent="-361950" eaLnBrk="1" hangingPunct="1">
              <a:spcBef>
                <a:spcPts val="1200"/>
              </a:spcBef>
              <a:buClr>
                <a:schemeClr val="bg2"/>
              </a:buClr>
              <a:buFont typeface="Monotype Sorts" pitchFamily="2" charset="2"/>
              <a:buChar char="r"/>
              <a:defRPr/>
            </a:pPr>
            <a:r>
              <a:rPr kumimoji="1" lang="en-US" altLang="zh-TW" sz="2400" dirty="0">
                <a:solidFill>
                  <a:schemeClr val="bg2"/>
                </a:solidFill>
              </a:rPr>
              <a:t> Prefix: no parentheses, no </a:t>
            </a:r>
            <a:r>
              <a:rPr kumimoji="1" lang="en-US" altLang="zh-TW" sz="2400" dirty="0" smtClean="0">
                <a:solidFill>
                  <a:schemeClr val="bg2"/>
                </a:solidFill>
              </a:rPr>
              <a:t>precedence.</a:t>
            </a:r>
            <a:endParaRPr kumimoji="1" lang="zh-TW" altLang="zh-TW" sz="2400" dirty="0">
              <a:solidFill>
                <a:schemeClr val="bg2"/>
              </a:solidFill>
            </a:endParaRPr>
          </a:p>
        </p:txBody>
      </p:sp>
      <p:grpSp>
        <p:nvGrpSpPr>
          <p:cNvPr id="57349" name="群組 17"/>
          <p:cNvGrpSpPr>
            <a:grpSpLocks/>
          </p:cNvGrpSpPr>
          <p:nvPr/>
        </p:nvGrpSpPr>
        <p:grpSpPr bwMode="auto">
          <a:xfrm>
            <a:off x="4254500" y="2635250"/>
            <a:ext cx="2343150" cy="1143000"/>
            <a:chOff x="4464050" y="2273300"/>
            <a:chExt cx="2343150" cy="1143000"/>
          </a:xfrm>
        </p:grpSpPr>
        <p:sp>
          <p:nvSpPr>
            <p:cNvPr id="57351" name="Line 4"/>
            <p:cNvSpPr>
              <a:spLocks noChangeShapeType="1"/>
            </p:cNvSpPr>
            <p:nvPr/>
          </p:nvSpPr>
          <p:spPr bwMode="auto">
            <a:xfrm>
              <a:off x="4686300" y="2273300"/>
              <a:ext cx="520700" cy="0"/>
            </a:xfrm>
            <a:prstGeom prst="line">
              <a:avLst/>
            </a:prstGeom>
            <a:noFill/>
            <a:ln w="9525">
              <a:solidFill>
                <a:srgbClr val="CC3300"/>
              </a:solidFill>
              <a:round/>
              <a:headEnd/>
              <a:tailEnd/>
            </a:ln>
          </p:spPr>
          <p:txBody>
            <a:bodyPr wrap="none" anchor="ctr"/>
            <a:lstStyle/>
            <a:p>
              <a:endParaRPr lang="zh-TW" altLang="en-US"/>
            </a:p>
          </p:txBody>
        </p:sp>
        <p:sp>
          <p:nvSpPr>
            <p:cNvPr id="57352" name="Line 5"/>
            <p:cNvSpPr>
              <a:spLocks noChangeShapeType="1"/>
            </p:cNvSpPr>
            <p:nvPr/>
          </p:nvSpPr>
          <p:spPr bwMode="auto">
            <a:xfrm>
              <a:off x="4464050" y="2330450"/>
              <a:ext cx="939800" cy="0"/>
            </a:xfrm>
            <a:prstGeom prst="line">
              <a:avLst/>
            </a:prstGeom>
            <a:noFill/>
            <a:ln w="9525">
              <a:solidFill>
                <a:srgbClr val="CC3300"/>
              </a:solidFill>
              <a:round/>
              <a:headEnd/>
              <a:tailEnd/>
            </a:ln>
          </p:spPr>
          <p:txBody>
            <a:bodyPr wrap="none" anchor="ctr"/>
            <a:lstStyle/>
            <a:p>
              <a:endParaRPr lang="zh-TW" altLang="en-US"/>
            </a:p>
          </p:txBody>
        </p:sp>
        <p:sp>
          <p:nvSpPr>
            <p:cNvPr id="57353" name="Line 6"/>
            <p:cNvSpPr>
              <a:spLocks noChangeShapeType="1"/>
            </p:cNvSpPr>
            <p:nvPr/>
          </p:nvSpPr>
          <p:spPr bwMode="auto">
            <a:xfrm>
              <a:off x="4972050" y="2747963"/>
              <a:ext cx="457200" cy="0"/>
            </a:xfrm>
            <a:prstGeom prst="line">
              <a:avLst/>
            </a:prstGeom>
            <a:noFill/>
            <a:ln w="9525">
              <a:solidFill>
                <a:srgbClr val="CC3300"/>
              </a:solidFill>
              <a:round/>
              <a:headEnd/>
              <a:tailEnd/>
            </a:ln>
          </p:spPr>
          <p:txBody>
            <a:bodyPr wrap="none" anchor="ctr"/>
            <a:lstStyle/>
            <a:p>
              <a:endParaRPr lang="zh-TW" altLang="en-US"/>
            </a:p>
          </p:txBody>
        </p:sp>
        <p:sp>
          <p:nvSpPr>
            <p:cNvPr id="57354" name="Line 7"/>
            <p:cNvSpPr>
              <a:spLocks noChangeShapeType="1"/>
            </p:cNvSpPr>
            <p:nvPr/>
          </p:nvSpPr>
          <p:spPr bwMode="auto">
            <a:xfrm>
              <a:off x="4902200" y="2806700"/>
              <a:ext cx="774700" cy="0"/>
            </a:xfrm>
            <a:prstGeom prst="line">
              <a:avLst/>
            </a:prstGeom>
            <a:noFill/>
            <a:ln w="9525">
              <a:solidFill>
                <a:srgbClr val="CC3300"/>
              </a:solidFill>
              <a:round/>
              <a:headEnd/>
              <a:tailEnd/>
            </a:ln>
          </p:spPr>
          <p:txBody>
            <a:bodyPr wrap="none" anchor="ctr"/>
            <a:lstStyle/>
            <a:p>
              <a:endParaRPr lang="zh-TW" altLang="en-US"/>
            </a:p>
          </p:txBody>
        </p:sp>
        <p:sp>
          <p:nvSpPr>
            <p:cNvPr id="57355" name="Line 8"/>
            <p:cNvSpPr>
              <a:spLocks noChangeShapeType="1"/>
            </p:cNvSpPr>
            <p:nvPr/>
          </p:nvSpPr>
          <p:spPr bwMode="auto">
            <a:xfrm>
              <a:off x="5651500" y="2736850"/>
              <a:ext cx="546100" cy="12700"/>
            </a:xfrm>
            <a:prstGeom prst="line">
              <a:avLst/>
            </a:prstGeom>
            <a:noFill/>
            <a:ln w="9525">
              <a:solidFill>
                <a:srgbClr val="CC3300"/>
              </a:solidFill>
              <a:round/>
              <a:headEnd/>
              <a:tailEnd/>
            </a:ln>
          </p:spPr>
          <p:txBody>
            <a:bodyPr wrap="none" anchor="ctr"/>
            <a:lstStyle/>
            <a:p>
              <a:endParaRPr lang="zh-TW" altLang="en-US"/>
            </a:p>
          </p:txBody>
        </p:sp>
        <p:sp>
          <p:nvSpPr>
            <p:cNvPr id="57356" name="Line 9"/>
            <p:cNvSpPr>
              <a:spLocks noChangeShapeType="1"/>
            </p:cNvSpPr>
            <p:nvPr/>
          </p:nvSpPr>
          <p:spPr bwMode="auto">
            <a:xfrm>
              <a:off x="4673600" y="2832100"/>
              <a:ext cx="1549400" cy="0"/>
            </a:xfrm>
            <a:prstGeom prst="line">
              <a:avLst/>
            </a:prstGeom>
            <a:noFill/>
            <a:ln w="9525">
              <a:solidFill>
                <a:srgbClr val="CC3300"/>
              </a:solidFill>
              <a:round/>
              <a:headEnd/>
              <a:tailEnd/>
            </a:ln>
          </p:spPr>
          <p:txBody>
            <a:bodyPr wrap="none" anchor="ctr"/>
            <a:lstStyle/>
            <a:p>
              <a:endParaRPr lang="zh-TW" altLang="en-US"/>
            </a:p>
          </p:txBody>
        </p:sp>
        <p:sp>
          <p:nvSpPr>
            <p:cNvPr id="57357" name="Line 10"/>
            <p:cNvSpPr>
              <a:spLocks noChangeShapeType="1"/>
            </p:cNvSpPr>
            <p:nvPr/>
          </p:nvSpPr>
          <p:spPr bwMode="auto">
            <a:xfrm>
              <a:off x="6299200" y="2749550"/>
              <a:ext cx="482600" cy="0"/>
            </a:xfrm>
            <a:prstGeom prst="line">
              <a:avLst/>
            </a:prstGeom>
            <a:noFill/>
            <a:ln w="9525">
              <a:solidFill>
                <a:srgbClr val="CC3300"/>
              </a:solidFill>
              <a:round/>
              <a:headEnd/>
              <a:tailEnd/>
            </a:ln>
          </p:spPr>
          <p:txBody>
            <a:bodyPr wrap="none" anchor="ctr"/>
            <a:lstStyle/>
            <a:p>
              <a:endParaRPr lang="zh-TW" altLang="en-US"/>
            </a:p>
          </p:txBody>
        </p:sp>
        <p:sp>
          <p:nvSpPr>
            <p:cNvPr id="57358" name="Line 11"/>
            <p:cNvSpPr>
              <a:spLocks noChangeShapeType="1"/>
            </p:cNvSpPr>
            <p:nvPr/>
          </p:nvSpPr>
          <p:spPr bwMode="auto">
            <a:xfrm>
              <a:off x="4508500" y="2882900"/>
              <a:ext cx="2298700" cy="0"/>
            </a:xfrm>
            <a:prstGeom prst="line">
              <a:avLst/>
            </a:prstGeom>
            <a:noFill/>
            <a:ln w="9525">
              <a:solidFill>
                <a:srgbClr val="CC3300"/>
              </a:solidFill>
              <a:round/>
              <a:headEnd/>
              <a:tailEnd/>
            </a:ln>
          </p:spPr>
          <p:txBody>
            <a:bodyPr wrap="none" anchor="ctr"/>
            <a:lstStyle/>
            <a:p>
              <a:endParaRPr lang="zh-TW" altLang="en-US"/>
            </a:p>
          </p:txBody>
        </p:sp>
        <p:sp>
          <p:nvSpPr>
            <p:cNvPr id="57359" name="Line 12"/>
            <p:cNvSpPr>
              <a:spLocks noChangeShapeType="1"/>
            </p:cNvSpPr>
            <p:nvPr/>
          </p:nvSpPr>
          <p:spPr bwMode="auto">
            <a:xfrm>
              <a:off x="5156200" y="3181350"/>
              <a:ext cx="495300" cy="0"/>
            </a:xfrm>
            <a:prstGeom prst="line">
              <a:avLst/>
            </a:prstGeom>
            <a:noFill/>
            <a:ln w="9525">
              <a:solidFill>
                <a:srgbClr val="CC3300"/>
              </a:solidFill>
              <a:round/>
              <a:headEnd/>
              <a:tailEnd/>
            </a:ln>
          </p:spPr>
          <p:txBody>
            <a:bodyPr wrap="none" anchor="ctr"/>
            <a:lstStyle/>
            <a:p>
              <a:endParaRPr lang="zh-TW" altLang="en-US"/>
            </a:p>
          </p:txBody>
        </p:sp>
        <p:sp>
          <p:nvSpPr>
            <p:cNvPr id="57360" name="Line 13"/>
            <p:cNvSpPr>
              <a:spLocks noChangeShapeType="1"/>
            </p:cNvSpPr>
            <p:nvPr/>
          </p:nvSpPr>
          <p:spPr bwMode="auto">
            <a:xfrm>
              <a:off x="4787900" y="3244850"/>
              <a:ext cx="952500" cy="0"/>
            </a:xfrm>
            <a:prstGeom prst="line">
              <a:avLst/>
            </a:prstGeom>
            <a:noFill/>
            <a:ln w="9525">
              <a:solidFill>
                <a:srgbClr val="CC3300"/>
              </a:solidFill>
              <a:round/>
              <a:headEnd/>
              <a:tailEnd/>
            </a:ln>
          </p:spPr>
          <p:txBody>
            <a:bodyPr wrap="none" anchor="ctr"/>
            <a:lstStyle/>
            <a:p>
              <a:endParaRPr lang="zh-TW" altLang="en-US"/>
            </a:p>
          </p:txBody>
        </p:sp>
        <p:sp>
          <p:nvSpPr>
            <p:cNvPr id="57361" name="Line 14"/>
            <p:cNvSpPr>
              <a:spLocks noChangeShapeType="1"/>
            </p:cNvSpPr>
            <p:nvPr/>
          </p:nvSpPr>
          <p:spPr bwMode="auto">
            <a:xfrm>
              <a:off x="4610100" y="3314700"/>
              <a:ext cx="1282700" cy="0"/>
            </a:xfrm>
            <a:prstGeom prst="line">
              <a:avLst/>
            </a:prstGeom>
            <a:noFill/>
            <a:ln w="9525">
              <a:solidFill>
                <a:srgbClr val="CC3300"/>
              </a:solidFill>
              <a:round/>
              <a:headEnd/>
              <a:tailEnd/>
            </a:ln>
          </p:spPr>
          <p:txBody>
            <a:bodyPr wrap="none" anchor="ctr"/>
            <a:lstStyle/>
            <a:p>
              <a:endParaRPr lang="zh-TW" altLang="en-US"/>
            </a:p>
          </p:txBody>
        </p:sp>
        <p:sp>
          <p:nvSpPr>
            <p:cNvPr id="57362" name="Line 15"/>
            <p:cNvSpPr>
              <a:spLocks noChangeShapeType="1"/>
            </p:cNvSpPr>
            <p:nvPr/>
          </p:nvSpPr>
          <p:spPr bwMode="auto">
            <a:xfrm>
              <a:off x="4514850" y="3416300"/>
              <a:ext cx="1625600" cy="0"/>
            </a:xfrm>
            <a:prstGeom prst="line">
              <a:avLst/>
            </a:prstGeom>
            <a:noFill/>
            <a:ln w="9525">
              <a:solidFill>
                <a:srgbClr val="CC3300"/>
              </a:solidFill>
              <a:round/>
              <a:headEnd/>
              <a:tailEnd/>
            </a:ln>
          </p:spPr>
          <p:txBody>
            <a:bodyPr wrap="none" anchor="ctr"/>
            <a:lstStyle/>
            <a:p>
              <a:endParaRPr lang="zh-TW" altLang="en-US"/>
            </a:p>
          </p:txBody>
        </p:sp>
      </p:grpSp>
      <p:sp>
        <p:nvSpPr>
          <p:cNvPr id="57350" name="Text Box 18"/>
          <p:cNvSpPr txBox="1">
            <a:spLocks noChangeArrowheads="1"/>
          </p:cNvSpPr>
          <p:nvPr/>
        </p:nvSpPr>
        <p:spPr bwMode="auto">
          <a:xfrm>
            <a:off x="1333500" y="247650"/>
            <a:ext cx="7439025" cy="701675"/>
          </a:xfrm>
          <a:prstGeom prst="rect">
            <a:avLst/>
          </a:prstGeom>
          <a:noFill/>
          <a:ln w="9525">
            <a:noFill/>
            <a:miter lim="800000"/>
            <a:headEnd/>
            <a:tailEnd/>
          </a:ln>
        </p:spPr>
        <p:txBody>
          <a:bodyPr>
            <a:spAutoFit/>
          </a:bodyPr>
          <a:lstStyle/>
          <a:p>
            <a:pPr marL="476250" indent="-476250" eaLnBrk="1" hangingPunct="1">
              <a:spcBef>
                <a:spcPct val="50000"/>
              </a:spcBef>
              <a:buFont typeface="Monotype Sorts" pitchFamily="2" charset="2"/>
              <a:buNone/>
            </a:pPr>
            <a:r>
              <a:rPr kumimoji="1" lang="en-US" altLang="zh-TW" sz="4000" b="1" u="sng">
                <a:solidFill>
                  <a:schemeClr val="bg2"/>
                </a:solidFill>
              </a:rPr>
              <a:t>Infix and Prefix Expressions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p:cNvSpPr>
            <a:spLocks noGrp="1"/>
          </p:cNvSpPr>
          <p:nvPr>
            <p:ph type="sldNum" sz="quarter" idx="12"/>
          </p:nvPr>
        </p:nvSpPr>
        <p:spPr>
          <a:noFill/>
        </p:spPr>
        <p:txBody>
          <a:bodyPr/>
          <a:lstStyle/>
          <a:p>
            <a:fld id="{CBE5C9D9-3DAA-4146-9F6E-0E967633DF6E}" type="slidenum">
              <a:rPr lang="zh-TW" altLang="en-US" smtClean="0"/>
              <a:pPr/>
              <a:t>56</a:t>
            </a:fld>
            <a:endParaRPr lang="en-US" altLang="zh-TW" smtClean="0"/>
          </a:p>
        </p:txBody>
      </p:sp>
      <p:sp>
        <p:nvSpPr>
          <p:cNvPr id="58371" name="Text Box 2050"/>
          <p:cNvSpPr txBox="1">
            <a:spLocks noChangeArrowheads="1"/>
          </p:cNvSpPr>
          <p:nvPr/>
        </p:nvSpPr>
        <p:spPr bwMode="auto">
          <a:xfrm>
            <a:off x="711200" y="260350"/>
            <a:ext cx="75755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Multiple Stacks and Queues</a:t>
            </a:r>
          </a:p>
        </p:txBody>
      </p:sp>
      <p:sp>
        <p:nvSpPr>
          <p:cNvPr id="58372" name="Text Box 2051"/>
          <p:cNvSpPr txBox="1">
            <a:spLocks noChangeArrowheads="1"/>
          </p:cNvSpPr>
          <p:nvPr/>
        </p:nvSpPr>
        <p:spPr bwMode="auto">
          <a:xfrm>
            <a:off x="1355725" y="1057275"/>
            <a:ext cx="7124700" cy="5203825"/>
          </a:xfrm>
          <a:prstGeom prst="rect">
            <a:avLst/>
          </a:prstGeom>
          <a:noFill/>
          <a:ln w="9525">
            <a:noFill/>
            <a:miter lim="800000"/>
            <a:headEnd/>
            <a:tailEnd/>
          </a:ln>
        </p:spPr>
        <p:txBody>
          <a:bodyPr wrap="none">
            <a:spAutoFit/>
          </a:bodyPr>
          <a:lstStyle/>
          <a:p>
            <a:pPr marL="476250" indent="-476250" eaLnBrk="1" hangingPunct="1"/>
            <a:r>
              <a:rPr kumimoji="1" lang="zh-TW" altLang="zh-TW" sz="2400" b="1" dirty="0">
                <a:solidFill>
                  <a:schemeClr val="bg2"/>
                </a:solidFill>
              </a:rPr>
              <a:t>(1) </a:t>
            </a:r>
            <a:r>
              <a:rPr kumimoji="1" lang="en-US" altLang="zh-TW" sz="2400" b="1" dirty="0">
                <a:solidFill>
                  <a:schemeClr val="bg2"/>
                </a:solidFill>
              </a:rPr>
              <a:t>Two stacks</a:t>
            </a:r>
            <a:endParaRPr kumimoji="1" lang="en-US" altLang="zh-TW" sz="2400" dirty="0"/>
          </a:p>
          <a:p>
            <a:pPr marL="476250" indent="-476250" eaLnBrk="1" hangingPunct="1"/>
            <a:endParaRPr kumimoji="1" lang="en-US" altLang="zh-TW" sz="2400" dirty="0"/>
          </a:p>
          <a:p>
            <a:pPr marL="476250" indent="-476250" eaLnBrk="1" hangingPunct="1"/>
            <a:r>
              <a:rPr kumimoji="1" lang="en-US" altLang="zh-TW" sz="2400" dirty="0">
                <a:solidFill>
                  <a:schemeClr val="bg2"/>
                </a:solidFill>
              </a:rPr>
              <a:t>m[0], 		m[1],	…, 	m[n-2],	m[n-1]</a:t>
            </a:r>
          </a:p>
          <a:p>
            <a:pPr marL="476250" indent="-476250" eaLnBrk="1" hangingPunct="1"/>
            <a:endParaRPr kumimoji="1" lang="en-US" altLang="zh-TW" sz="2400" dirty="0">
              <a:solidFill>
                <a:schemeClr val="bg2"/>
              </a:solidFill>
            </a:endParaRPr>
          </a:p>
          <a:p>
            <a:pPr marL="476250" indent="-476250" eaLnBrk="1" hangingPunct="1"/>
            <a:endParaRPr kumimoji="1" lang="en-US" altLang="zh-TW" sz="2400" dirty="0"/>
          </a:p>
          <a:p>
            <a:pPr marL="476250" indent="-476250" eaLnBrk="1" hangingPunct="1"/>
            <a:r>
              <a:rPr kumimoji="1" lang="en-US" altLang="zh-TW" sz="2400" dirty="0">
                <a:solidFill>
                  <a:srgbClr val="CC3300"/>
                </a:solidFill>
              </a:rPr>
              <a:t>bottommost					bottommost</a:t>
            </a:r>
          </a:p>
          <a:p>
            <a:pPr marL="476250" indent="-476250" eaLnBrk="1" hangingPunct="1"/>
            <a:r>
              <a:rPr kumimoji="1" lang="en-US" altLang="zh-TW" sz="2400" dirty="0">
                <a:solidFill>
                  <a:srgbClr val="24A83A"/>
                </a:solidFill>
              </a:rPr>
              <a:t>stack 1</a:t>
            </a:r>
            <a:r>
              <a:rPr kumimoji="1" lang="en-US" altLang="zh-TW" sz="2400" dirty="0">
                <a:solidFill>
                  <a:srgbClr val="CC3300"/>
                </a:solidFill>
              </a:rPr>
              <a:t>						</a:t>
            </a:r>
            <a:r>
              <a:rPr kumimoji="1" lang="en-US" altLang="zh-TW" sz="2400" dirty="0">
                <a:solidFill>
                  <a:schemeClr val="hlink"/>
                </a:solidFill>
              </a:rPr>
              <a:t>stack 2</a:t>
            </a:r>
          </a:p>
          <a:p>
            <a:pPr marL="476250" indent="-476250" eaLnBrk="1" hangingPunct="1"/>
            <a:endParaRPr kumimoji="1" lang="en-US" altLang="zh-TW" sz="2400" dirty="0">
              <a:solidFill>
                <a:srgbClr val="CC3300"/>
              </a:solidFill>
            </a:endParaRPr>
          </a:p>
          <a:p>
            <a:pPr marL="476250" indent="-476250" eaLnBrk="1" hangingPunct="1"/>
            <a:r>
              <a:rPr kumimoji="1" lang="en-US" altLang="zh-TW" sz="2400" b="1" dirty="0">
                <a:solidFill>
                  <a:schemeClr val="bg2"/>
                </a:solidFill>
              </a:rPr>
              <a:t>(2) More than two stacks (n)</a:t>
            </a:r>
            <a:endParaRPr kumimoji="1" lang="en-US" altLang="zh-TW" sz="2400" dirty="0"/>
          </a:p>
          <a:p>
            <a:pPr marL="476250" indent="-476250" eaLnBrk="1" hangingPunct="1"/>
            <a:r>
              <a:rPr kumimoji="1" lang="en-US" altLang="zh-TW" sz="2400" dirty="0">
                <a:solidFill>
                  <a:schemeClr val="bg2"/>
                </a:solidFill>
              </a:rPr>
              <a:t>	memory is divided into n equal segments</a:t>
            </a:r>
          </a:p>
          <a:p>
            <a:pPr marL="476250" indent="-476250" eaLnBrk="1" hangingPunct="1"/>
            <a:r>
              <a:rPr kumimoji="1" lang="en-US" altLang="zh-TW" sz="2400" dirty="0">
                <a:solidFill>
                  <a:schemeClr val="bg2"/>
                </a:solidFill>
              </a:rPr>
              <a:t>	boundary[</a:t>
            </a:r>
            <a:r>
              <a:rPr kumimoji="1" lang="en-US" altLang="zh-TW" sz="2400" dirty="0" err="1">
                <a:solidFill>
                  <a:schemeClr val="bg2"/>
                </a:solidFill>
              </a:rPr>
              <a:t>stack_no</a:t>
            </a:r>
            <a:r>
              <a:rPr kumimoji="1" lang="en-US" altLang="zh-TW" sz="2400" dirty="0">
                <a:solidFill>
                  <a:schemeClr val="bg2"/>
                </a:solidFill>
              </a:rPr>
              <a:t>]</a:t>
            </a:r>
          </a:p>
          <a:p>
            <a:pPr marL="476250" indent="-476250" eaLnBrk="1" hangingPunct="1"/>
            <a:r>
              <a:rPr kumimoji="1" lang="en-US" altLang="zh-TW" sz="2400" dirty="0">
                <a:solidFill>
                  <a:srgbClr val="CC3300"/>
                </a:solidFill>
              </a:rPr>
              <a:t>	    0 </a:t>
            </a:r>
            <a:r>
              <a:rPr kumimoji="1" lang="en-US" altLang="zh-TW" sz="2400" dirty="0">
                <a:solidFill>
                  <a:srgbClr val="CC3300"/>
                </a:solidFill>
                <a:sym typeface="Symbol" pitchFamily="18" charset="2"/>
              </a:rPr>
              <a:t> </a:t>
            </a:r>
            <a:r>
              <a:rPr kumimoji="1" lang="en-US" altLang="zh-TW" sz="2400" dirty="0" err="1">
                <a:solidFill>
                  <a:srgbClr val="CC3300"/>
                </a:solidFill>
                <a:sym typeface="Symbol" pitchFamily="18" charset="2"/>
              </a:rPr>
              <a:t>stack_no</a:t>
            </a:r>
            <a:r>
              <a:rPr kumimoji="1" lang="en-US" altLang="zh-TW" sz="2400" dirty="0">
                <a:solidFill>
                  <a:srgbClr val="CC3300"/>
                </a:solidFill>
                <a:sym typeface="Symbol" pitchFamily="18" charset="2"/>
              </a:rPr>
              <a:t> &lt; MAX_STACKS</a:t>
            </a:r>
          </a:p>
          <a:p>
            <a:pPr marL="476250" indent="-476250" eaLnBrk="1" hangingPunct="1"/>
            <a:r>
              <a:rPr kumimoji="1" lang="en-US" altLang="zh-TW" sz="2400" dirty="0">
                <a:solidFill>
                  <a:schemeClr val="bg2"/>
                </a:solidFill>
                <a:sym typeface="Symbol" pitchFamily="18" charset="2"/>
              </a:rPr>
              <a:t>	top[</a:t>
            </a:r>
            <a:r>
              <a:rPr kumimoji="1" lang="en-US" altLang="zh-TW" sz="2400" dirty="0" err="1">
                <a:solidFill>
                  <a:schemeClr val="bg2"/>
                </a:solidFill>
                <a:sym typeface="Symbol" pitchFamily="18" charset="2"/>
              </a:rPr>
              <a:t>stack_no</a:t>
            </a:r>
            <a:r>
              <a:rPr kumimoji="1" lang="en-US" altLang="zh-TW" sz="2400" dirty="0">
                <a:solidFill>
                  <a:schemeClr val="bg2"/>
                </a:solidFill>
                <a:sym typeface="Symbol" pitchFamily="18" charset="2"/>
              </a:rPr>
              <a:t>]</a:t>
            </a:r>
            <a:endParaRPr kumimoji="1" lang="en-US" altLang="zh-TW" sz="2400" dirty="0"/>
          </a:p>
          <a:p>
            <a:pPr marL="476250" indent="-476250" eaLnBrk="1" hangingPunct="1"/>
            <a:r>
              <a:rPr kumimoji="1" lang="en-US" altLang="zh-TW" sz="2400" dirty="0"/>
              <a:t>	    </a:t>
            </a:r>
            <a:r>
              <a:rPr kumimoji="1" lang="en-US" altLang="zh-TW" sz="2400" dirty="0">
                <a:solidFill>
                  <a:srgbClr val="CC3300"/>
                </a:solidFill>
              </a:rPr>
              <a:t>0 </a:t>
            </a:r>
            <a:r>
              <a:rPr kumimoji="1" lang="en-US" altLang="zh-TW" sz="2400" dirty="0">
                <a:solidFill>
                  <a:srgbClr val="CC3300"/>
                </a:solidFill>
                <a:sym typeface="Symbol" pitchFamily="18" charset="2"/>
              </a:rPr>
              <a:t> </a:t>
            </a:r>
            <a:r>
              <a:rPr kumimoji="1" lang="en-US" altLang="zh-TW" sz="2400" dirty="0" err="1">
                <a:solidFill>
                  <a:srgbClr val="CC3300"/>
                </a:solidFill>
                <a:sym typeface="Symbol" pitchFamily="18" charset="2"/>
              </a:rPr>
              <a:t>stack_no</a:t>
            </a:r>
            <a:r>
              <a:rPr kumimoji="1" lang="en-US" altLang="zh-TW" sz="2400" dirty="0">
                <a:solidFill>
                  <a:srgbClr val="CC3300"/>
                </a:solidFill>
                <a:sym typeface="Symbol" pitchFamily="18" charset="2"/>
              </a:rPr>
              <a:t> &lt; MAX_STACKS</a:t>
            </a:r>
          </a:p>
        </p:txBody>
      </p:sp>
      <p:sp>
        <p:nvSpPr>
          <p:cNvPr id="58373" name="Line 2052"/>
          <p:cNvSpPr>
            <a:spLocks noChangeShapeType="1"/>
          </p:cNvSpPr>
          <p:nvPr/>
        </p:nvSpPr>
        <p:spPr bwMode="auto">
          <a:xfrm>
            <a:off x="3022600" y="3149600"/>
            <a:ext cx="1206500" cy="0"/>
          </a:xfrm>
          <a:prstGeom prst="line">
            <a:avLst/>
          </a:prstGeom>
          <a:noFill/>
          <a:ln w="9525">
            <a:solidFill>
              <a:srgbClr val="197328"/>
            </a:solidFill>
            <a:round/>
            <a:headEnd/>
            <a:tailEnd type="triangle" w="med" len="med"/>
          </a:ln>
        </p:spPr>
        <p:txBody>
          <a:bodyPr wrap="none" anchor="ctr"/>
          <a:lstStyle/>
          <a:p>
            <a:endParaRPr lang="zh-TW" altLang="en-US"/>
          </a:p>
        </p:txBody>
      </p:sp>
      <p:sp>
        <p:nvSpPr>
          <p:cNvPr id="58374" name="Line 2053"/>
          <p:cNvSpPr>
            <a:spLocks noChangeShapeType="1"/>
          </p:cNvSpPr>
          <p:nvPr/>
        </p:nvSpPr>
        <p:spPr bwMode="auto">
          <a:xfrm flipH="1">
            <a:off x="5676900" y="3149600"/>
            <a:ext cx="1155700" cy="0"/>
          </a:xfrm>
          <a:prstGeom prst="line">
            <a:avLst/>
          </a:prstGeom>
          <a:noFill/>
          <a:ln w="9525">
            <a:solidFill>
              <a:schemeClr val="hlink"/>
            </a:solidFill>
            <a:round/>
            <a:headEnd/>
            <a:tailEnd type="triangle" w="med" len="med"/>
          </a:ln>
        </p:spPr>
        <p:txBody>
          <a:bodyPr wrap="none" anchor="ctr"/>
          <a:lstStyle/>
          <a:p>
            <a:endParaRPr lang="zh-TW" altLang="en-US"/>
          </a:p>
        </p:txBody>
      </p:sp>
      <p:sp>
        <p:nvSpPr>
          <p:cNvPr id="58375" name="Line 2054"/>
          <p:cNvSpPr>
            <a:spLocks noChangeShapeType="1"/>
          </p:cNvSpPr>
          <p:nvPr/>
        </p:nvSpPr>
        <p:spPr bwMode="auto">
          <a:xfrm>
            <a:off x="1562100" y="2692400"/>
            <a:ext cx="0" cy="215900"/>
          </a:xfrm>
          <a:prstGeom prst="line">
            <a:avLst/>
          </a:prstGeom>
          <a:noFill/>
          <a:ln w="9525">
            <a:solidFill>
              <a:srgbClr val="197328"/>
            </a:solidFill>
            <a:round/>
            <a:headEnd type="triangle" w="med" len="med"/>
            <a:tailEnd/>
          </a:ln>
        </p:spPr>
        <p:txBody>
          <a:bodyPr wrap="none" anchor="ctr"/>
          <a:lstStyle/>
          <a:p>
            <a:endParaRPr lang="zh-TW" altLang="en-US"/>
          </a:p>
        </p:txBody>
      </p:sp>
      <p:sp>
        <p:nvSpPr>
          <p:cNvPr id="58376" name="Rectangle 2057"/>
          <p:cNvSpPr>
            <a:spLocks noChangeArrowheads="1"/>
          </p:cNvSpPr>
          <p:nvPr/>
        </p:nvSpPr>
        <p:spPr bwMode="auto">
          <a:xfrm>
            <a:off x="1752600" y="2362200"/>
            <a:ext cx="5867400" cy="342900"/>
          </a:xfrm>
          <a:prstGeom prst="rect">
            <a:avLst/>
          </a:prstGeom>
          <a:noFill/>
          <a:ln w="9525">
            <a:solidFill>
              <a:schemeClr val="bg2"/>
            </a:solidFill>
            <a:miter lim="800000"/>
            <a:headEnd/>
            <a:tailEnd/>
          </a:ln>
        </p:spPr>
        <p:txBody>
          <a:bodyPr wrap="none" anchor="ctr"/>
          <a:lstStyle/>
          <a:p>
            <a:endParaRPr lang="zh-TW" altLang="en-US"/>
          </a:p>
        </p:txBody>
      </p:sp>
      <p:sp>
        <p:nvSpPr>
          <p:cNvPr id="58377" name="Line 2058"/>
          <p:cNvSpPr>
            <a:spLocks noChangeShapeType="1"/>
          </p:cNvSpPr>
          <p:nvPr/>
        </p:nvSpPr>
        <p:spPr bwMode="auto">
          <a:xfrm>
            <a:off x="7753350" y="2768600"/>
            <a:ext cx="0" cy="215900"/>
          </a:xfrm>
          <a:prstGeom prst="line">
            <a:avLst/>
          </a:prstGeom>
          <a:noFill/>
          <a:ln w="9525">
            <a:solidFill>
              <a:schemeClr val="hlink"/>
            </a:solidFill>
            <a:round/>
            <a:headEnd type="triangle" w="med" len="med"/>
            <a:tailEnd/>
          </a:ln>
        </p:spPr>
        <p:txBody>
          <a:bodyPr wrap="none" anchor="ctr"/>
          <a:lstStyle/>
          <a:p>
            <a:endParaRPr lang="zh-TW" altLang="en-US"/>
          </a:p>
        </p:txBody>
      </p:sp>
      <p:sp>
        <p:nvSpPr>
          <p:cNvPr id="58378" name="Rectangle 2059"/>
          <p:cNvSpPr>
            <a:spLocks noChangeArrowheads="1"/>
          </p:cNvSpPr>
          <p:nvPr/>
        </p:nvSpPr>
        <p:spPr bwMode="auto">
          <a:xfrm>
            <a:off x="1752600" y="2362200"/>
            <a:ext cx="1619250" cy="342900"/>
          </a:xfrm>
          <a:prstGeom prst="rect">
            <a:avLst/>
          </a:prstGeom>
          <a:solidFill>
            <a:srgbClr val="24A83A"/>
          </a:solidFill>
          <a:ln w="9525">
            <a:solidFill>
              <a:srgbClr val="197328"/>
            </a:solidFill>
            <a:miter lim="800000"/>
            <a:headEnd/>
            <a:tailEnd/>
          </a:ln>
        </p:spPr>
        <p:txBody>
          <a:bodyPr wrap="none" anchor="ctr"/>
          <a:lstStyle/>
          <a:p>
            <a:endParaRPr lang="zh-TW" altLang="en-US"/>
          </a:p>
        </p:txBody>
      </p:sp>
      <p:sp>
        <p:nvSpPr>
          <p:cNvPr id="58379" name="Text Box 2060"/>
          <p:cNvSpPr txBox="1">
            <a:spLocks noChangeArrowheads="1"/>
          </p:cNvSpPr>
          <p:nvPr/>
        </p:nvSpPr>
        <p:spPr bwMode="auto">
          <a:xfrm>
            <a:off x="-682625" y="7126288"/>
            <a:ext cx="184150" cy="579437"/>
          </a:xfrm>
          <a:prstGeom prst="rect">
            <a:avLst/>
          </a:prstGeom>
          <a:noFill/>
          <a:ln w="9525">
            <a:noFill/>
            <a:miter lim="800000"/>
            <a:headEnd/>
            <a:tailEnd/>
          </a:ln>
        </p:spPr>
        <p:txBody>
          <a:bodyPr wrap="none">
            <a:spAutoFit/>
          </a:bodyPr>
          <a:lstStyle/>
          <a:p>
            <a:endParaRPr lang="zh-TW" altLang="en-US"/>
          </a:p>
        </p:txBody>
      </p:sp>
      <p:sp>
        <p:nvSpPr>
          <p:cNvPr id="58380" name="Rectangle 2061"/>
          <p:cNvSpPr>
            <a:spLocks noChangeArrowheads="1"/>
          </p:cNvSpPr>
          <p:nvPr/>
        </p:nvSpPr>
        <p:spPr bwMode="auto">
          <a:xfrm>
            <a:off x="5124450" y="2362200"/>
            <a:ext cx="2495550" cy="342900"/>
          </a:xfrm>
          <a:prstGeom prst="rect">
            <a:avLst/>
          </a:prstGeom>
          <a:solidFill>
            <a:schemeClr val="hlink"/>
          </a:solidFill>
          <a:ln w="9525">
            <a:solidFill>
              <a:schemeClr val="hlink"/>
            </a:solidFill>
            <a:miter lim="800000"/>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p:cNvSpPr>
            <a:spLocks noGrp="1"/>
          </p:cNvSpPr>
          <p:nvPr>
            <p:ph type="sldNum" sz="quarter" idx="12"/>
          </p:nvPr>
        </p:nvSpPr>
        <p:spPr>
          <a:noFill/>
        </p:spPr>
        <p:txBody>
          <a:bodyPr/>
          <a:lstStyle/>
          <a:p>
            <a:fld id="{091193C4-93C0-413E-8A9B-DB139949C6B4}" type="slidenum">
              <a:rPr lang="zh-TW" altLang="en-US" smtClean="0"/>
              <a:pPr/>
              <a:t>57</a:t>
            </a:fld>
            <a:endParaRPr lang="en-US" altLang="zh-TW" smtClean="0"/>
          </a:p>
        </p:txBody>
      </p:sp>
      <p:sp>
        <p:nvSpPr>
          <p:cNvPr id="59395" name="Text Box 9"/>
          <p:cNvSpPr txBox="1">
            <a:spLocks noChangeArrowheads="1"/>
          </p:cNvSpPr>
          <p:nvPr/>
        </p:nvSpPr>
        <p:spPr bwMode="auto">
          <a:xfrm>
            <a:off x="517525" y="1133475"/>
            <a:ext cx="8245475" cy="1877437"/>
          </a:xfrm>
          <a:prstGeom prst="rect">
            <a:avLst/>
          </a:prstGeom>
          <a:noFill/>
          <a:ln w="9525">
            <a:noFill/>
            <a:miter lim="800000"/>
            <a:headEnd/>
            <a:tailEnd/>
          </a:ln>
        </p:spPr>
        <p:txBody>
          <a:bodyPr>
            <a:spAutoFit/>
          </a:bodyPr>
          <a:lstStyle/>
          <a:p>
            <a:pPr marL="285750" indent="-285750" eaLnBrk="1" hangingPunct="1">
              <a:buFont typeface="Monotype Sorts" pitchFamily="2" charset="2"/>
              <a:buChar char="r"/>
            </a:pPr>
            <a:r>
              <a:rPr kumimoji="1" lang="en-US" altLang="zh-TW" sz="2400" dirty="0">
                <a:solidFill>
                  <a:schemeClr val="bg2"/>
                </a:solidFill>
              </a:rPr>
              <a:t> Initial configuration for </a:t>
            </a:r>
            <a:r>
              <a:rPr kumimoji="1" lang="en-US" altLang="zh-TW" sz="2400" i="1" dirty="0">
                <a:solidFill>
                  <a:schemeClr val="bg2"/>
                </a:solidFill>
              </a:rPr>
              <a:t> n </a:t>
            </a:r>
            <a:r>
              <a:rPr kumimoji="1" lang="en-US" altLang="zh-TW" sz="2400" dirty="0">
                <a:solidFill>
                  <a:schemeClr val="bg2"/>
                </a:solidFill>
              </a:rPr>
              <a:t>stacks in memory [m],  </a:t>
            </a:r>
            <a:br>
              <a:rPr kumimoji="1" lang="en-US" altLang="zh-TW" sz="2400" dirty="0">
                <a:solidFill>
                  <a:schemeClr val="bg2"/>
                </a:solidFill>
              </a:rPr>
            </a:br>
            <a:r>
              <a:rPr kumimoji="1" lang="en-US" altLang="zh-TW" sz="2400" dirty="0">
                <a:solidFill>
                  <a:schemeClr val="bg2"/>
                </a:solidFill>
              </a:rPr>
              <a:t> boundary[</a:t>
            </a:r>
            <a:r>
              <a:rPr kumimoji="1" lang="en-US" altLang="zh-TW" sz="2400" dirty="0" err="1">
                <a:solidFill>
                  <a:schemeClr val="bg2"/>
                </a:solidFill>
              </a:rPr>
              <a:t>i</a:t>
            </a:r>
            <a:r>
              <a:rPr kumimoji="1" lang="en-US" altLang="zh-TW" sz="2400" dirty="0">
                <a:solidFill>
                  <a:schemeClr val="bg2"/>
                </a:solidFill>
              </a:rPr>
              <a:t>]=top[</a:t>
            </a:r>
            <a:r>
              <a:rPr kumimoji="1" lang="en-US" altLang="zh-TW" sz="2400" dirty="0" err="1">
                <a:solidFill>
                  <a:schemeClr val="bg2"/>
                </a:solidFill>
              </a:rPr>
              <a:t>i</a:t>
            </a:r>
            <a:r>
              <a:rPr kumimoji="1" lang="en-US" altLang="zh-TW" sz="2400" dirty="0">
                <a:solidFill>
                  <a:schemeClr val="bg2"/>
                </a:solidFill>
              </a:rPr>
              <a:t>], </a:t>
            </a:r>
          </a:p>
          <a:p>
            <a:pPr marL="285750" indent="-285750" eaLnBrk="1" hangingPunct="1">
              <a:spcBef>
                <a:spcPts val="1200"/>
              </a:spcBef>
              <a:buFont typeface="Monotype Sorts" pitchFamily="2" charset="2"/>
              <a:buChar char="r"/>
            </a:pPr>
            <a:r>
              <a:rPr kumimoji="1" lang="en-US" altLang="zh-TW" sz="2400" dirty="0">
                <a:solidFill>
                  <a:schemeClr val="bg2"/>
                </a:solidFill>
              </a:rPr>
              <a:t> All stacks are empty and divided into roughly equal segments.</a:t>
            </a:r>
          </a:p>
          <a:p>
            <a:pPr marL="285750" indent="-285750" eaLnBrk="1" hangingPunct="1">
              <a:spcBef>
                <a:spcPts val="1200"/>
              </a:spcBef>
              <a:buFont typeface="Monotype Sorts" pitchFamily="2" charset="2"/>
              <a:buChar char="r"/>
            </a:pPr>
            <a:r>
              <a:rPr kumimoji="1" lang="en-US" altLang="zh-TW" sz="2400" dirty="0">
                <a:solidFill>
                  <a:schemeClr val="bg2"/>
                </a:solidFill>
              </a:rPr>
              <a:t> Stack </a:t>
            </a:r>
            <a:r>
              <a:rPr kumimoji="1" lang="en-US" altLang="zh-TW" sz="2400" dirty="0" err="1">
                <a:solidFill>
                  <a:schemeClr val="bg2"/>
                </a:solidFill>
              </a:rPr>
              <a:t>i</a:t>
            </a:r>
            <a:r>
              <a:rPr kumimoji="1" lang="en-US" altLang="zh-TW" sz="2400" dirty="0">
                <a:solidFill>
                  <a:schemeClr val="bg2"/>
                </a:solidFill>
              </a:rPr>
              <a:t> is empty </a:t>
            </a:r>
            <a:r>
              <a:rPr kumimoji="1" lang="en-US" altLang="zh-TW" sz="2400" dirty="0" err="1">
                <a:solidFill>
                  <a:schemeClr val="bg2"/>
                </a:solidFill>
              </a:rPr>
              <a:t>iff</a:t>
            </a:r>
            <a:r>
              <a:rPr kumimoji="1" lang="en-US" altLang="zh-TW" sz="2400" dirty="0">
                <a:solidFill>
                  <a:schemeClr val="bg2"/>
                </a:solidFill>
              </a:rPr>
              <a:t> </a:t>
            </a:r>
            <a:r>
              <a:rPr lang="en-US" altLang="zh-TW" sz="2400" dirty="0">
                <a:solidFill>
                  <a:schemeClr val="bg2"/>
                </a:solidFill>
              </a:rPr>
              <a:t>boundary[</a:t>
            </a:r>
            <a:r>
              <a:rPr lang="en-US" altLang="zh-TW" sz="2400" dirty="0" err="1">
                <a:solidFill>
                  <a:schemeClr val="bg2"/>
                </a:solidFill>
              </a:rPr>
              <a:t>i</a:t>
            </a:r>
            <a:r>
              <a:rPr lang="en-US" altLang="zh-TW" sz="2400" dirty="0">
                <a:solidFill>
                  <a:schemeClr val="bg2"/>
                </a:solidFill>
              </a:rPr>
              <a:t>] =  top[</a:t>
            </a:r>
            <a:r>
              <a:rPr lang="en-US" altLang="zh-TW" sz="2400" dirty="0" err="1">
                <a:solidFill>
                  <a:schemeClr val="bg2"/>
                </a:solidFill>
              </a:rPr>
              <a:t>i</a:t>
            </a:r>
            <a:r>
              <a:rPr lang="en-US" altLang="zh-TW" sz="2400" dirty="0">
                <a:solidFill>
                  <a:schemeClr val="bg2"/>
                </a:solidFill>
              </a:rPr>
              <a:t>]</a:t>
            </a:r>
            <a:r>
              <a:rPr lang="en-US" altLang="zh-TW" sz="2400" dirty="0"/>
              <a:t> </a:t>
            </a:r>
          </a:p>
        </p:txBody>
      </p:sp>
      <p:grpSp>
        <p:nvGrpSpPr>
          <p:cNvPr id="59396" name="群組 15"/>
          <p:cNvGrpSpPr>
            <a:grpSpLocks/>
          </p:cNvGrpSpPr>
          <p:nvPr/>
        </p:nvGrpSpPr>
        <p:grpSpPr bwMode="auto">
          <a:xfrm>
            <a:off x="945513" y="3221363"/>
            <a:ext cx="7872412" cy="3443287"/>
            <a:chOff x="1271588" y="2909888"/>
            <a:chExt cx="7872412" cy="3443287"/>
          </a:xfrm>
        </p:grpSpPr>
        <p:sp>
          <p:nvSpPr>
            <p:cNvPr id="59398" name="Text Box 7"/>
            <p:cNvSpPr txBox="1">
              <a:spLocks noChangeArrowheads="1"/>
            </p:cNvSpPr>
            <p:nvPr/>
          </p:nvSpPr>
          <p:spPr bwMode="auto">
            <a:xfrm>
              <a:off x="1271588" y="4767263"/>
              <a:ext cx="7872412" cy="1585912"/>
            </a:xfrm>
            <a:prstGeom prst="rect">
              <a:avLst/>
            </a:prstGeom>
            <a:noFill/>
            <a:ln w="9525">
              <a:noFill/>
              <a:miter lim="800000"/>
              <a:headEnd/>
              <a:tailEnd/>
            </a:ln>
          </p:spPr>
          <p:txBody>
            <a:bodyPr>
              <a:spAutoFit/>
            </a:bodyPr>
            <a:lstStyle/>
            <a:p>
              <a:pPr eaLnBrk="1" hangingPunct="1"/>
              <a:r>
                <a:rPr kumimoji="1" lang="en-US" altLang="zh-TW" sz="2000" b="1">
                  <a:solidFill>
                    <a:schemeClr val="bg2"/>
                  </a:solidFill>
                </a:rPr>
                <a:t>boundary[ 0]    boundary[1]   boundary[ 2]                         boundary[n]</a:t>
              </a:r>
            </a:p>
            <a:p>
              <a:pPr eaLnBrk="1" hangingPunct="1"/>
              <a:r>
                <a:rPr kumimoji="1" lang="en-US" altLang="zh-TW" sz="2000" b="1">
                  <a:solidFill>
                    <a:schemeClr val="bg2"/>
                  </a:solidFill>
                </a:rPr>
                <a:t>top[ 0]               top[ 1]             top[ 2]                …</a:t>
              </a:r>
            </a:p>
            <a:p>
              <a:pPr eaLnBrk="1" hangingPunct="1"/>
              <a:endParaRPr kumimoji="1" lang="en-US" altLang="zh-TW" sz="2000" b="1">
                <a:solidFill>
                  <a:schemeClr val="bg2"/>
                </a:solidFill>
              </a:endParaRPr>
            </a:p>
            <a:p>
              <a:pPr eaLnBrk="1" hangingPunct="1"/>
              <a:endParaRPr kumimoji="1" lang="en-US" altLang="zh-TW" sz="2000" b="1">
                <a:solidFill>
                  <a:schemeClr val="bg2"/>
                </a:solidFill>
              </a:endParaRPr>
            </a:p>
            <a:p>
              <a:pPr eaLnBrk="1" hangingPunct="1"/>
              <a:endParaRPr kumimoji="1" lang="zh-TW" altLang="zh-TW" sz="1800" b="1" u="sng">
                <a:solidFill>
                  <a:schemeClr val="bg2"/>
                </a:solidFill>
              </a:endParaRPr>
            </a:p>
          </p:txBody>
        </p:sp>
        <p:sp>
          <p:nvSpPr>
            <p:cNvPr id="59399" name="Rectangle 2"/>
            <p:cNvSpPr>
              <a:spLocks noChangeArrowheads="1"/>
            </p:cNvSpPr>
            <p:nvPr/>
          </p:nvSpPr>
          <p:spPr bwMode="auto">
            <a:xfrm>
              <a:off x="1665288" y="3495675"/>
              <a:ext cx="6192837" cy="681038"/>
            </a:xfrm>
            <a:prstGeom prst="rect">
              <a:avLst/>
            </a:prstGeom>
            <a:noFill/>
            <a:ln w="9525">
              <a:solidFill>
                <a:schemeClr val="bg2"/>
              </a:solidFill>
              <a:miter lim="800000"/>
              <a:headEnd/>
              <a:tailEnd/>
            </a:ln>
          </p:spPr>
          <p:txBody>
            <a:bodyPr wrap="none" anchor="ctr"/>
            <a:lstStyle/>
            <a:p>
              <a:endParaRPr lang="zh-TW" altLang="en-US"/>
            </a:p>
          </p:txBody>
        </p:sp>
        <p:sp>
          <p:nvSpPr>
            <p:cNvPr id="59400" name="Line 3"/>
            <p:cNvSpPr>
              <a:spLocks noChangeShapeType="1"/>
            </p:cNvSpPr>
            <p:nvPr/>
          </p:nvSpPr>
          <p:spPr bwMode="auto">
            <a:xfrm flipV="1">
              <a:off x="1587500" y="4224338"/>
              <a:ext cx="0" cy="385762"/>
            </a:xfrm>
            <a:prstGeom prst="line">
              <a:avLst/>
            </a:prstGeom>
            <a:noFill/>
            <a:ln w="9525">
              <a:solidFill>
                <a:schemeClr val="bg2"/>
              </a:solidFill>
              <a:round/>
              <a:headEnd/>
              <a:tailEnd type="triangle" w="med" len="med"/>
            </a:ln>
          </p:spPr>
          <p:txBody>
            <a:bodyPr wrap="none" anchor="ctr"/>
            <a:lstStyle/>
            <a:p>
              <a:endParaRPr lang="zh-TW" altLang="en-US"/>
            </a:p>
          </p:txBody>
        </p:sp>
        <p:sp>
          <p:nvSpPr>
            <p:cNvPr id="59401" name="Line 5"/>
            <p:cNvSpPr>
              <a:spLocks noChangeShapeType="1"/>
            </p:cNvSpPr>
            <p:nvPr/>
          </p:nvSpPr>
          <p:spPr bwMode="auto">
            <a:xfrm flipV="1">
              <a:off x="4710113" y="4252913"/>
              <a:ext cx="0" cy="385762"/>
            </a:xfrm>
            <a:prstGeom prst="line">
              <a:avLst/>
            </a:prstGeom>
            <a:noFill/>
            <a:ln w="9525">
              <a:solidFill>
                <a:schemeClr val="bg2"/>
              </a:solidFill>
              <a:round/>
              <a:headEnd/>
              <a:tailEnd type="triangle" w="med" len="med"/>
            </a:ln>
          </p:spPr>
          <p:txBody>
            <a:bodyPr wrap="none" anchor="ctr"/>
            <a:lstStyle/>
            <a:p>
              <a:endParaRPr lang="zh-TW" altLang="en-US"/>
            </a:p>
          </p:txBody>
        </p:sp>
        <p:sp>
          <p:nvSpPr>
            <p:cNvPr id="59402" name="Line 6"/>
            <p:cNvSpPr>
              <a:spLocks noChangeShapeType="1"/>
            </p:cNvSpPr>
            <p:nvPr/>
          </p:nvSpPr>
          <p:spPr bwMode="auto">
            <a:xfrm flipV="1">
              <a:off x="7899400" y="4270375"/>
              <a:ext cx="0" cy="407988"/>
            </a:xfrm>
            <a:prstGeom prst="line">
              <a:avLst/>
            </a:prstGeom>
            <a:noFill/>
            <a:ln w="9525">
              <a:solidFill>
                <a:schemeClr val="bg2"/>
              </a:solidFill>
              <a:round/>
              <a:headEnd/>
              <a:tailEnd type="triangle" w="med" len="med"/>
            </a:ln>
          </p:spPr>
          <p:txBody>
            <a:bodyPr wrap="none" anchor="ctr"/>
            <a:lstStyle/>
            <a:p>
              <a:endParaRPr lang="zh-TW" altLang="en-US"/>
            </a:p>
          </p:txBody>
        </p:sp>
        <p:sp>
          <p:nvSpPr>
            <p:cNvPr id="59403" name="Text Box 8"/>
            <p:cNvSpPr txBox="1">
              <a:spLocks noChangeArrowheads="1"/>
            </p:cNvSpPr>
            <p:nvPr/>
          </p:nvSpPr>
          <p:spPr bwMode="auto">
            <a:xfrm>
              <a:off x="1346200" y="2909888"/>
              <a:ext cx="6740525" cy="396875"/>
            </a:xfrm>
            <a:prstGeom prst="rect">
              <a:avLst/>
            </a:prstGeom>
            <a:noFill/>
            <a:ln w="9525">
              <a:noFill/>
              <a:miter lim="800000"/>
              <a:headEnd/>
              <a:tailEnd/>
            </a:ln>
          </p:spPr>
          <p:txBody>
            <a:bodyPr wrap="none">
              <a:spAutoFit/>
            </a:bodyPr>
            <a:lstStyle/>
            <a:p>
              <a:pPr eaLnBrk="1" hangingPunct="1"/>
              <a:r>
                <a:rPr kumimoji="1" lang="zh-TW" altLang="en-US" sz="2000" b="1">
                  <a:solidFill>
                    <a:schemeClr val="bg2"/>
                  </a:solidFill>
                </a:rPr>
                <a:t>       0         1       ...           [ </a:t>
              </a:r>
              <a:r>
                <a:rPr kumimoji="1" lang="en-US" altLang="zh-TW" sz="2000" b="1">
                  <a:solidFill>
                    <a:schemeClr val="bg2"/>
                  </a:solidFill>
                </a:rPr>
                <a:t>m/n ]  ...   2[ m/n ]   …            m-1    </a:t>
              </a:r>
            </a:p>
          </p:txBody>
        </p:sp>
        <p:sp>
          <p:nvSpPr>
            <p:cNvPr id="59404" name="Line 11"/>
            <p:cNvSpPr>
              <a:spLocks noChangeShapeType="1"/>
            </p:cNvSpPr>
            <p:nvPr/>
          </p:nvSpPr>
          <p:spPr bwMode="auto">
            <a:xfrm flipV="1">
              <a:off x="3148013" y="4310063"/>
              <a:ext cx="0" cy="385762"/>
            </a:xfrm>
            <a:prstGeom prst="line">
              <a:avLst/>
            </a:prstGeom>
            <a:noFill/>
            <a:ln w="9525">
              <a:solidFill>
                <a:schemeClr val="bg2"/>
              </a:solidFill>
              <a:round/>
              <a:headEnd/>
              <a:tailEnd type="triangle" w="med" len="med"/>
            </a:ln>
          </p:spPr>
          <p:txBody>
            <a:bodyPr wrap="none" anchor="ctr"/>
            <a:lstStyle/>
            <a:p>
              <a:endParaRPr lang="zh-TW" altLang="en-US"/>
            </a:p>
          </p:txBody>
        </p:sp>
        <p:sp>
          <p:nvSpPr>
            <p:cNvPr id="59405" name="Rectangle 13"/>
            <p:cNvSpPr>
              <a:spLocks noChangeArrowheads="1"/>
            </p:cNvSpPr>
            <p:nvPr/>
          </p:nvSpPr>
          <p:spPr bwMode="auto">
            <a:xfrm>
              <a:off x="1676400" y="3505200"/>
              <a:ext cx="1543050" cy="666750"/>
            </a:xfrm>
            <a:prstGeom prst="rect">
              <a:avLst/>
            </a:prstGeom>
            <a:solidFill>
              <a:schemeClr val="accent1"/>
            </a:solidFill>
            <a:ln w="9525">
              <a:solidFill>
                <a:schemeClr val="tx1"/>
              </a:solidFill>
              <a:miter lim="800000"/>
              <a:headEnd/>
              <a:tailEnd/>
            </a:ln>
          </p:spPr>
          <p:txBody>
            <a:bodyPr wrap="none" anchor="ctr"/>
            <a:lstStyle/>
            <a:p>
              <a:endParaRPr lang="zh-TW" altLang="en-US"/>
            </a:p>
          </p:txBody>
        </p:sp>
        <p:sp>
          <p:nvSpPr>
            <p:cNvPr id="59406" name="Rectangle 14"/>
            <p:cNvSpPr>
              <a:spLocks noChangeArrowheads="1"/>
            </p:cNvSpPr>
            <p:nvPr/>
          </p:nvSpPr>
          <p:spPr bwMode="auto">
            <a:xfrm>
              <a:off x="3200400" y="3505200"/>
              <a:ext cx="1543050" cy="666750"/>
            </a:xfrm>
            <a:prstGeom prst="rect">
              <a:avLst/>
            </a:prstGeom>
            <a:solidFill>
              <a:schemeClr val="hlink"/>
            </a:solidFill>
            <a:ln w="9525">
              <a:solidFill>
                <a:schemeClr val="tx1"/>
              </a:solidFill>
              <a:miter lim="800000"/>
              <a:headEnd/>
              <a:tailEnd/>
            </a:ln>
          </p:spPr>
          <p:txBody>
            <a:bodyPr wrap="none" anchor="ctr"/>
            <a:lstStyle/>
            <a:p>
              <a:endParaRPr lang="zh-TW" altLang="en-US"/>
            </a:p>
          </p:txBody>
        </p:sp>
        <p:sp>
          <p:nvSpPr>
            <p:cNvPr id="59407" name="Text Box 16"/>
            <p:cNvSpPr txBox="1">
              <a:spLocks noChangeArrowheads="1"/>
            </p:cNvSpPr>
            <p:nvPr/>
          </p:nvSpPr>
          <p:spPr bwMode="auto">
            <a:xfrm>
              <a:off x="5067300" y="3524250"/>
              <a:ext cx="1847850" cy="579438"/>
            </a:xfrm>
            <a:prstGeom prst="rect">
              <a:avLst/>
            </a:prstGeom>
            <a:noFill/>
            <a:ln w="9525">
              <a:noFill/>
              <a:miter lim="800000"/>
              <a:headEnd/>
              <a:tailEnd/>
            </a:ln>
          </p:spPr>
          <p:txBody>
            <a:bodyPr>
              <a:spAutoFit/>
            </a:bodyPr>
            <a:lstStyle/>
            <a:p>
              <a:pPr>
                <a:spcBef>
                  <a:spcPct val="50000"/>
                </a:spcBef>
              </a:pPr>
              <a:endParaRPr lang="zh-TW" altLang="en-US"/>
            </a:p>
          </p:txBody>
        </p:sp>
        <p:sp>
          <p:nvSpPr>
            <p:cNvPr id="59408" name="Text Box 17"/>
            <p:cNvSpPr txBox="1">
              <a:spLocks noChangeArrowheads="1"/>
            </p:cNvSpPr>
            <p:nvPr/>
          </p:nvSpPr>
          <p:spPr bwMode="auto">
            <a:xfrm>
              <a:off x="5181600" y="3276600"/>
              <a:ext cx="1790700" cy="823913"/>
            </a:xfrm>
            <a:prstGeom prst="rect">
              <a:avLst/>
            </a:prstGeom>
            <a:noFill/>
            <a:ln w="9525">
              <a:noFill/>
              <a:miter lim="800000"/>
              <a:headEnd/>
              <a:tailEnd/>
            </a:ln>
          </p:spPr>
          <p:txBody>
            <a:bodyPr>
              <a:spAutoFit/>
            </a:bodyPr>
            <a:lstStyle/>
            <a:p>
              <a:pPr>
                <a:spcBef>
                  <a:spcPct val="50000"/>
                </a:spcBef>
              </a:pPr>
              <a:r>
                <a:rPr lang="en-US" altLang="zh-TW" sz="4800">
                  <a:solidFill>
                    <a:srgbClr val="FF0000"/>
                  </a:solidFill>
                </a:rPr>
                <a:t>…</a:t>
              </a:r>
            </a:p>
          </p:txBody>
        </p:sp>
      </p:grpSp>
      <p:sp>
        <p:nvSpPr>
          <p:cNvPr id="59397" name="Text Box 2050"/>
          <p:cNvSpPr txBox="1">
            <a:spLocks noChangeArrowheads="1"/>
          </p:cNvSpPr>
          <p:nvPr/>
        </p:nvSpPr>
        <p:spPr bwMode="auto">
          <a:xfrm>
            <a:off x="768350" y="260350"/>
            <a:ext cx="75755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Multiple Stacks and Queues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4"/>
          <p:cNvSpPr>
            <a:spLocks noGrp="1"/>
          </p:cNvSpPr>
          <p:nvPr>
            <p:ph type="sldNum" sz="quarter" idx="12"/>
          </p:nvPr>
        </p:nvSpPr>
        <p:spPr>
          <a:noFill/>
        </p:spPr>
        <p:txBody>
          <a:bodyPr/>
          <a:lstStyle/>
          <a:p>
            <a:fld id="{87A74DCF-88FC-44CE-B165-F3144B777F12}" type="slidenum">
              <a:rPr lang="zh-TW" altLang="en-US" smtClean="0"/>
              <a:pPr/>
              <a:t>58</a:t>
            </a:fld>
            <a:endParaRPr lang="en-US" altLang="zh-TW" smtClean="0"/>
          </a:p>
        </p:txBody>
      </p:sp>
      <p:sp>
        <p:nvSpPr>
          <p:cNvPr id="61443" name="Rectangle 2"/>
          <p:cNvSpPr>
            <a:spLocks noGrp="1" noChangeArrowheads="1"/>
          </p:cNvSpPr>
          <p:nvPr>
            <p:ph type="title"/>
          </p:nvPr>
        </p:nvSpPr>
        <p:spPr>
          <a:xfrm>
            <a:off x="665018" y="1330051"/>
            <a:ext cx="8110847" cy="4441124"/>
          </a:xfrm>
          <a:solidFill>
            <a:schemeClr val="tx1">
              <a:lumMod val="85000"/>
            </a:schemeClr>
          </a:solidFill>
          <a:ln>
            <a:solidFill>
              <a:schemeClr val="bg2"/>
            </a:solidFill>
          </a:ln>
        </p:spPr>
        <p:txBody>
          <a:bodyPr/>
          <a:lstStyle/>
          <a:p>
            <a:pPr eaLnBrk="1" hangingPunct="1">
              <a:defRPr/>
            </a:pPr>
            <a:r>
              <a:rPr lang="zh-TW" altLang="en-US" sz="2400" dirty="0" smtClean="0"/>
              <a:t>#</a:t>
            </a:r>
            <a:r>
              <a:rPr lang="en-US" altLang="zh-TW" sz="2400" dirty="0" smtClean="0"/>
              <a:t>define MEMORY_SIZE 100     </a:t>
            </a:r>
            <a:r>
              <a:rPr lang="en-US" altLang="zh-TW" sz="2000" dirty="0" smtClean="0"/>
              <a:t>/* size of memory */</a:t>
            </a:r>
            <a:br>
              <a:rPr lang="en-US" altLang="zh-TW" sz="2000" dirty="0" smtClean="0"/>
            </a:br>
            <a:r>
              <a:rPr lang="en-US" altLang="zh-TW" sz="2400" dirty="0" smtClean="0"/>
              <a:t>#define MAX_STACKS 10</a:t>
            </a:r>
            <a:r>
              <a:rPr lang="zh-TW" altLang="en-US" sz="2400" dirty="0" smtClean="0"/>
              <a:t> </a:t>
            </a:r>
            <a:r>
              <a:rPr lang="en-US" altLang="zh-TW" sz="2400" dirty="0" smtClean="0"/>
              <a:t>  </a:t>
            </a:r>
            <a:r>
              <a:rPr lang="zh-TW" altLang="en-US" sz="2400" dirty="0" smtClean="0"/>
              <a:t>     </a:t>
            </a:r>
            <a:r>
              <a:rPr lang="en-US" altLang="zh-TW" sz="2400" dirty="0" smtClean="0"/>
              <a:t> </a:t>
            </a:r>
            <a:r>
              <a:rPr lang="en-US" altLang="zh-TW" sz="2000" dirty="0" smtClean="0"/>
              <a:t>/* max number of stacks plus 1 */</a:t>
            </a:r>
            <a:br>
              <a:rPr lang="en-US" altLang="zh-TW" sz="2000" dirty="0" smtClean="0"/>
            </a:br>
            <a:r>
              <a:rPr lang="en-US" altLang="zh-TW" sz="2000" dirty="0" smtClean="0"/>
              <a:t>  /* global memory declaration */</a:t>
            </a:r>
            <a:br>
              <a:rPr lang="en-US" altLang="zh-TW" sz="2000" dirty="0" smtClean="0"/>
            </a:br>
            <a:r>
              <a:rPr lang="en-US" altLang="zh-TW" sz="2400" dirty="0" smtClean="0"/>
              <a:t>element memory[MEMORY_SIZE];</a:t>
            </a:r>
            <a:br>
              <a:rPr lang="en-US" altLang="zh-TW" sz="2400" dirty="0" smtClean="0"/>
            </a:br>
            <a:r>
              <a:rPr lang="en-US" altLang="zh-TW" sz="2400" dirty="0" err="1" smtClean="0"/>
              <a:t>int</a:t>
            </a:r>
            <a:r>
              <a:rPr lang="en-US" altLang="zh-TW" sz="2400" dirty="0" smtClean="0"/>
              <a:t> top[MAX_STACKS];</a:t>
            </a:r>
            <a:br>
              <a:rPr lang="en-US" altLang="zh-TW" sz="2400" dirty="0" smtClean="0"/>
            </a:br>
            <a:r>
              <a:rPr lang="en-US" altLang="zh-TW" sz="2400" dirty="0" err="1" smtClean="0"/>
              <a:t>int</a:t>
            </a:r>
            <a:r>
              <a:rPr lang="en-US" altLang="zh-TW" sz="2400" dirty="0" smtClean="0"/>
              <a:t> boundary[MAX_STACKS];</a:t>
            </a:r>
            <a:br>
              <a:rPr lang="en-US" altLang="zh-TW" sz="2400" dirty="0" smtClean="0"/>
            </a:br>
            <a:r>
              <a:rPr lang="en-US" altLang="zh-TW" sz="2400" dirty="0" err="1" smtClean="0"/>
              <a:t>int</a:t>
            </a:r>
            <a:r>
              <a:rPr lang="en-US" altLang="zh-TW" sz="2400" dirty="0" smtClean="0"/>
              <a:t> n; </a:t>
            </a:r>
            <a:r>
              <a:rPr lang="zh-TW" altLang="en-US" sz="2400" dirty="0" smtClean="0"/>
              <a:t>    </a:t>
            </a:r>
            <a:r>
              <a:rPr lang="en-US" altLang="zh-TW" sz="2000" dirty="0" smtClean="0"/>
              <a:t>/* number of stacks entered by the user */</a:t>
            </a:r>
            <a:br>
              <a:rPr lang="en-US" altLang="zh-TW" sz="2000" dirty="0" smtClean="0"/>
            </a:br>
            <a:r>
              <a:rPr lang="en-US" altLang="zh-TW" sz="2400" u="sng" dirty="0" smtClean="0"/>
              <a:t/>
            </a:r>
            <a:br>
              <a:rPr lang="en-US" altLang="zh-TW" sz="2400" u="sng" dirty="0" smtClean="0"/>
            </a:br>
            <a:r>
              <a:rPr lang="en-US" altLang="zh-TW" sz="2400" dirty="0" smtClean="0"/>
              <a:t>top[0] = boundary[0] = -1;</a:t>
            </a:r>
            <a:br>
              <a:rPr lang="en-US" altLang="zh-TW" sz="2400" dirty="0" smtClean="0"/>
            </a:br>
            <a:r>
              <a:rPr lang="en-US" altLang="zh-TW" sz="2400" dirty="0" smtClean="0"/>
              <a:t>for (</a:t>
            </a:r>
            <a:r>
              <a:rPr lang="en-US" altLang="zh-TW" sz="2400" dirty="0" err="1" smtClean="0"/>
              <a:t>i</a:t>
            </a:r>
            <a:r>
              <a:rPr lang="en-US" altLang="zh-TW" sz="2400" dirty="0" smtClean="0"/>
              <a:t> = 1; </a:t>
            </a:r>
            <a:r>
              <a:rPr lang="en-US" altLang="zh-TW" sz="2400" dirty="0" err="1" smtClean="0"/>
              <a:t>i</a:t>
            </a:r>
            <a:r>
              <a:rPr lang="en-US" altLang="zh-TW" sz="2400" dirty="0" smtClean="0"/>
              <a:t> &lt; n; </a:t>
            </a:r>
            <a:r>
              <a:rPr lang="en-US" altLang="zh-TW" sz="2400" dirty="0" err="1" smtClean="0"/>
              <a:t>i</a:t>
            </a:r>
            <a:r>
              <a:rPr lang="en-US" altLang="zh-TW" sz="2400" dirty="0" smtClean="0"/>
              <a:t>++)</a:t>
            </a:r>
            <a:br>
              <a:rPr lang="en-US" altLang="zh-TW" sz="2400" dirty="0" smtClean="0"/>
            </a:br>
            <a:r>
              <a:rPr lang="en-US" altLang="zh-TW" sz="2400" dirty="0" smtClean="0"/>
              <a:t>     top[</a:t>
            </a:r>
            <a:r>
              <a:rPr lang="en-US" altLang="zh-TW" sz="2400" dirty="0" err="1" smtClean="0"/>
              <a:t>i</a:t>
            </a:r>
            <a:r>
              <a:rPr lang="en-US" altLang="zh-TW" sz="2400" dirty="0" smtClean="0"/>
              <a:t>] =</a:t>
            </a:r>
            <a:r>
              <a:rPr lang="zh-TW" altLang="en-US" sz="2400" dirty="0" smtClean="0"/>
              <a:t> </a:t>
            </a:r>
            <a:r>
              <a:rPr lang="en-US" altLang="zh-TW" sz="2400" dirty="0" smtClean="0"/>
              <a:t>boundary[</a:t>
            </a:r>
            <a:r>
              <a:rPr lang="en-US" altLang="zh-TW" sz="2400" dirty="0" err="1" smtClean="0"/>
              <a:t>i</a:t>
            </a:r>
            <a:r>
              <a:rPr lang="en-US" altLang="zh-TW" sz="2400" dirty="0" smtClean="0"/>
              <a:t>] =</a:t>
            </a:r>
            <a:r>
              <a:rPr lang="zh-TW" altLang="en-US" sz="2400" dirty="0" smtClean="0"/>
              <a:t> </a:t>
            </a:r>
            <a:r>
              <a:rPr lang="en-US" altLang="zh-TW" sz="2400" dirty="0" smtClean="0"/>
              <a:t>(MEMORY_SIZE / n)</a:t>
            </a:r>
            <a:r>
              <a:rPr lang="zh-TW" altLang="en-US" sz="2400" dirty="0" smtClean="0"/>
              <a:t> </a:t>
            </a:r>
            <a:r>
              <a:rPr lang="en-US" altLang="zh-TW" sz="2400" dirty="0" smtClean="0"/>
              <a:t>*</a:t>
            </a:r>
            <a:r>
              <a:rPr lang="zh-TW" altLang="en-US" sz="2400" dirty="0" smtClean="0"/>
              <a:t> </a:t>
            </a:r>
            <a:r>
              <a:rPr lang="en-US" altLang="zh-TW" sz="2400" dirty="0" err="1" smtClean="0"/>
              <a:t>i</a:t>
            </a:r>
            <a:r>
              <a:rPr lang="en-US" altLang="zh-TW" sz="2400" dirty="0" smtClean="0"/>
              <a:t>;</a:t>
            </a:r>
            <a:br>
              <a:rPr lang="en-US" altLang="zh-TW" sz="2400" dirty="0" smtClean="0"/>
            </a:br>
            <a:r>
              <a:rPr lang="en-US" altLang="zh-TW" sz="2400" dirty="0" smtClean="0"/>
              <a:t>boundary[n] = MEMORY_SIZE</a:t>
            </a:r>
            <a:r>
              <a:rPr lang="zh-TW" altLang="en-US" sz="2400" dirty="0" smtClean="0"/>
              <a:t> </a:t>
            </a:r>
            <a:r>
              <a:rPr lang="en-US" altLang="zh-TW" sz="2400" dirty="0" smtClean="0"/>
              <a:t>-</a:t>
            </a:r>
            <a:r>
              <a:rPr lang="zh-TW" altLang="en-US" sz="2400" dirty="0" smtClean="0"/>
              <a:t> </a:t>
            </a:r>
            <a:r>
              <a:rPr lang="en-US" altLang="zh-TW" sz="2400" dirty="0" smtClean="0"/>
              <a:t>1;</a:t>
            </a:r>
          </a:p>
        </p:txBody>
      </p:sp>
      <p:sp>
        <p:nvSpPr>
          <p:cNvPr id="60420" name="Text Box 2050"/>
          <p:cNvSpPr txBox="1">
            <a:spLocks noChangeArrowheads="1"/>
          </p:cNvSpPr>
          <p:nvPr/>
        </p:nvSpPr>
        <p:spPr bwMode="auto">
          <a:xfrm>
            <a:off x="806450" y="260350"/>
            <a:ext cx="75755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Multiple Stacks and Queues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4"/>
          <p:cNvSpPr>
            <a:spLocks noGrp="1"/>
          </p:cNvSpPr>
          <p:nvPr>
            <p:ph type="sldNum" sz="quarter" idx="12"/>
          </p:nvPr>
        </p:nvSpPr>
        <p:spPr>
          <a:noFill/>
        </p:spPr>
        <p:txBody>
          <a:bodyPr/>
          <a:lstStyle/>
          <a:p>
            <a:fld id="{AED21EB1-F16D-4532-BA0E-21D61F4DA955}" type="slidenum">
              <a:rPr lang="zh-TW" altLang="en-US" smtClean="0"/>
              <a:pPr/>
              <a:t>59</a:t>
            </a:fld>
            <a:endParaRPr lang="en-US" altLang="zh-TW" smtClean="0"/>
          </a:p>
        </p:txBody>
      </p:sp>
      <p:sp>
        <p:nvSpPr>
          <p:cNvPr id="62467" name="Rectangle 2"/>
          <p:cNvSpPr>
            <a:spLocks noGrp="1" noChangeArrowheads="1"/>
          </p:cNvSpPr>
          <p:nvPr>
            <p:ph type="title"/>
          </p:nvPr>
        </p:nvSpPr>
        <p:spPr>
          <a:xfrm>
            <a:off x="696913" y="2232560"/>
            <a:ext cx="7970837" cy="2282289"/>
          </a:xfrm>
          <a:solidFill>
            <a:schemeClr val="tx1">
              <a:lumMod val="85000"/>
            </a:schemeClr>
          </a:solidFill>
        </p:spPr>
        <p:txBody>
          <a:bodyPr/>
          <a:lstStyle/>
          <a:p>
            <a:pPr eaLnBrk="1" hangingPunct="1">
              <a:defRPr/>
            </a:pPr>
            <a:r>
              <a:rPr lang="en-US" altLang="zh-TW" sz="2400" dirty="0" smtClean="0">
                <a:solidFill>
                  <a:srgbClr val="197328"/>
                </a:solidFill>
              </a:rPr>
              <a:t>void push(</a:t>
            </a:r>
            <a:r>
              <a:rPr lang="en-US" altLang="zh-TW" sz="2400" dirty="0" err="1" smtClean="0">
                <a:solidFill>
                  <a:srgbClr val="197328"/>
                </a:solidFill>
              </a:rPr>
              <a:t>int</a:t>
            </a:r>
            <a:r>
              <a:rPr lang="en-US" altLang="zh-TW" sz="2400" dirty="0" smtClean="0">
                <a:solidFill>
                  <a:srgbClr val="197328"/>
                </a:solidFill>
              </a:rPr>
              <a:t> </a:t>
            </a:r>
            <a:r>
              <a:rPr lang="en-US" altLang="zh-TW" sz="2400" dirty="0" err="1" smtClean="0">
                <a:solidFill>
                  <a:srgbClr val="197328"/>
                </a:solidFill>
              </a:rPr>
              <a:t>i</a:t>
            </a:r>
            <a:r>
              <a:rPr lang="en-US" altLang="zh-TW" sz="2400" dirty="0" smtClean="0">
                <a:solidFill>
                  <a:srgbClr val="197328"/>
                </a:solidFill>
              </a:rPr>
              <a:t>, element item)</a:t>
            </a:r>
            <a:r>
              <a:rPr lang="en-US" altLang="zh-TW" sz="2400" dirty="0" smtClean="0"/>
              <a:t>{</a:t>
            </a:r>
            <a:br>
              <a:rPr lang="en-US" altLang="zh-TW" sz="2400" dirty="0" smtClean="0"/>
            </a:br>
            <a:r>
              <a:rPr lang="en-US" altLang="zh-TW" sz="2000" dirty="0" smtClean="0"/>
              <a:t>/*   add an item to the </a:t>
            </a:r>
            <a:r>
              <a:rPr lang="en-US" altLang="zh-TW" sz="2000" dirty="0" err="1" smtClean="0"/>
              <a:t>ith</a:t>
            </a:r>
            <a:r>
              <a:rPr lang="en-US" altLang="zh-TW" sz="2000" dirty="0" smtClean="0"/>
              <a:t> stack   */</a:t>
            </a:r>
            <a:r>
              <a:rPr lang="en-US" altLang="zh-TW" sz="2400" dirty="0" smtClean="0"/>
              <a:t/>
            </a:r>
            <a:br>
              <a:rPr lang="en-US" altLang="zh-TW" sz="2400" dirty="0" smtClean="0"/>
            </a:br>
            <a:r>
              <a:rPr lang="en-US" altLang="zh-TW" sz="2400" dirty="0" smtClean="0"/>
              <a:t>    if (top[</a:t>
            </a:r>
            <a:r>
              <a:rPr lang="en-US" altLang="zh-TW" sz="2400" dirty="0" err="1" smtClean="0"/>
              <a:t>i</a:t>
            </a:r>
            <a:r>
              <a:rPr lang="en-US" altLang="zh-TW" sz="2400" dirty="0" smtClean="0"/>
              <a:t>] == boundary[</a:t>
            </a:r>
            <a:r>
              <a:rPr lang="en-US" altLang="zh-TW" sz="2400" dirty="0" err="1" smtClean="0"/>
              <a:t>i</a:t>
            </a:r>
            <a:r>
              <a:rPr lang="en-US" altLang="zh-TW" sz="2400" dirty="0" smtClean="0"/>
              <a:t> + 1])</a:t>
            </a:r>
            <a:br>
              <a:rPr lang="en-US" altLang="zh-TW" sz="2400" dirty="0" smtClean="0"/>
            </a:br>
            <a:r>
              <a:rPr lang="en-US" altLang="zh-TW" sz="2400" dirty="0" smtClean="0"/>
              <a:t>        </a:t>
            </a:r>
            <a:r>
              <a:rPr lang="en-US" altLang="zh-TW" sz="2400" dirty="0" err="1" smtClean="0"/>
              <a:t>stackFull</a:t>
            </a:r>
            <a:r>
              <a:rPr lang="en-US" altLang="zh-TW" sz="2400" dirty="0" smtClean="0"/>
              <a:t>(</a:t>
            </a:r>
            <a:r>
              <a:rPr lang="en-US" altLang="zh-TW" sz="2400" dirty="0" err="1" smtClean="0"/>
              <a:t>i</a:t>
            </a:r>
            <a:r>
              <a:rPr lang="en-US" altLang="zh-TW" sz="2400" dirty="0" smtClean="0"/>
              <a:t>);     </a:t>
            </a:r>
            <a:r>
              <a:rPr lang="en-US" altLang="zh-TW" sz="2000" dirty="0" smtClean="0"/>
              <a:t>/*  may have unused storage */</a:t>
            </a:r>
            <a:r>
              <a:rPr lang="en-US" altLang="zh-TW" sz="2400" dirty="0" smtClean="0"/>
              <a:t/>
            </a:r>
            <a:br>
              <a:rPr lang="en-US" altLang="zh-TW" sz="2400" dirty="0" smtClean="0"/>
            </a:br>
            <a:r>
              <a:rPr lang="en-US" altLang="zh-TW" sz="2400" dirty="0" smtClean="0"/>
              <a:t>    memory[++top[</a:t>
            </a:r>
            <a:r>
              <a:rPr lang="en-US" altLang="zh-TW" sz="2400" dirty="0" err="1" smtClean="0"/>
              <a:t>i</a:t>
            </a:r>
            <a:r>
              <a:rPr lang="en-US" altLang="zh-TW" sz="2400" dirty="0" smtClean="0"/>
              <a:t>]] = item;</a:t>
            </a:r>
            <a:br>
              <a:rPr lang="en-US" altLang="zh-TW" sz="2400" dirty="0" smtClean="0"/>
            </a:br>
            <a:r>
              <a:rPr lang="en-US" altLang="zh-TW" sz="2400" dirty="0" smtClean="0"/>
              <a:t>}</a:t>
            </a:r>
          </a:p>
        </p:txBody>
      </p:sp>
      <p:sp>
        <p:nvSpPr>
          <p:cNvPr id="61444" name="Text Box 4"/>
          <p:cNvSpPr txBox="1">
            <a:spLocks noChangeArrowheads="1"/>
          </p:cNvSpPr>
          <p:nvPr/>
        </p:nvSpPr>
        <p:spPr bwMode="auto">
          <a:xfrm>
            <a:off x="1219200" y="571500"/>
            <a:ext cx="7259638" cy="701675"/>
          </a:xfrm>
          <a:prstGeom prst="rect">
            <a:avLst/>
          </a:prstGeom>
          <a:noFill/>
          <a:ln w="9525">
            <a:noFill/>
            <a:miter lim="800000"/>
            <a:headEnd/>
            <a:tailEnd/>
          </a:ln>
        </p:spPr>
        <p:txBody>
          <a:bodyPr>
            <a:spAutoFit/>
          </a:bodyPr>
          <a:lstStyle/>
          <a:p>
            <a:pPr algn="ctr" eaLnBrk="1" hangingPunct="1">
              <a:spcBef>
                <a:spcPct val="50000"/>
              </a:spcBef>
            </a:pPr>
            <a:r>
              <a:rPr kumimoji="1" lang="en-US" altLang="zh-TW" sz="4000" b="1" u="sng">
                <a:solidFill>
                  <a:schemeClr val="bg2"/>
                </a:solidFill>
              </a:rPr>
              <a:t>Add an Item to Stack[i] </a:t>
            </a:r>
            <a:r>
              <a:rPr kumimoji="1" lang="en-US" altLang="zh-TW" sz="2000" b="1" u="sng">
                <a:solidFill>
                  <a:schemeClr val="bg2"/>
                </a:solidFill>
              </a:rPr>
              <a:t>(Prog. 3.16)</a:t>
            </a:r>
            <a:endParaRPr kumimoji="1" lang="en-US" altLang="zh-TW" sz="4000" b="1" u="sng">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4"/>
          <p:cNvSpPr>
            <a:spLocks noGrp="1"/>
          </p:cNvSpPr>
          <p:nvPr>
            <p:ph type="sldNum" sz="quarter" idx="12"/>
          </p:nvPr>
        </p:nvSpPr>
        <p:spPr>
          <a:noFill/>
        </p:spPr>
        <p:txBody>
          <a:bodyPr/>
          <a:lstStyle/>
          <a:p>
            <a:fld id="{7D1FA916-497D-4E1E-8E64-EC820785E76B}" type="slidenum">
              <a:rPr lang="zh-TW" altLang="en-US" smtClean="0"/>
              <a:pPr/>
              <a:t>6</a:t>
            </a:fld>
            <a:endParaRPr lang="en-US" altLang="zh-TW" smtClean="0"/>
          </a:p>
        </p:txBody>
      </p:sp>
      <p:graphicFrame>
        <p:nvGraphicFramePr>
          <p:cNvPr id="8195" name="Object 1024"/>
          <p:cNvGraphicFramePr>
            <a:graphicFrameLocks noChangeAspect="1"/>
          </p:cNvGraphicFramePr>
          <p:nvPr/>
        </p:nvGraphicFramePr>
        <p:xfrm>
          <a:off x="5486400" y="858838"/>
          <a:ext cx="1068388" cy="1027112"/>
        </p:xfrm>
        <a:graphic>
          <a:graphicData uri="http://schemas.openxmlformats.org/presentationml/2006/ole">
            <mc:AlternateContent xmlns:mc="http://schemas.openxmlformats.org/markup-compatibility/2006">
              <mc:Choice xmlns:v="urn:schemas-microsoft-com:vml" Requires="v">
                <p:oleObj spid="_x0000_s8261" name="文件" r:id="rId3" imgW="1066800" imgH="1026160" progId="Word.Document.8">
                  <p:embed/>
                </p:oleObj>
              </mc:Choice>
              <mc:Fallback>
                <p:oleObj name="文件" r:id="rId3" imgW="1066800" imgH="102616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858838"/>
                        <a:ext cx="1068388"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25"/>
          <p:cNvGraphicFramePr>
            <a:graphicFrameLocks noChangeAspect="1"/>
          </p:cNvGraphicFramePr>
          <p:nvPr/>
        </p:nvGraphicFramePr>
        <p:xfrm>
          <a:off x="2060575" y="5029200"/>
          <a:ext cx="374650" cy="762000"/>
        </p:xfrm>
        <a:graphic>
          <a:graphicData uri="http://schemas.openxmlformats.org/presentationml/2006/ole">
            <mc:AlternateContent xmlns:mc="http://schemas.openxmlformats.org/markup-compatibility/2006">
              <mc:Choice xmlns:v="urn:schemas-microsoft-com:vml" Requires="v">
                <p:oleObj spid="_x0000_s8262" name="文件" r:id="rId5" imgW="374904" imgH="762000" progId="Word.Document.8">
                  <p:embed/>
                </p:oleObj>
              </mc:Choice>
              <mc:Fallback>
                <p:oleObj name="文件" r:id="rId5" imgW="374904" imgH="762000" progId="Word.Document.8">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575" y="5029200"/>
                        <a:ext cx="374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39"/>
          <p:cNvSpPr>
            <a:spLocks noGrp="1" noChangeArrowheads="1"/>
          </p:cNvSpPr>
          <p:nvPr>
            <p:ph type="title"/>
          </p:nvPr>
        </p:nvSpPr>
        <p:spPr>
          <a:xfrm>
            <a:off x="773113" y="1536700"/>
            <a:ext cx="7970837" cy="4819650"/>
          </a:xfrm>
        </p:spPr>
        <p:txBody>
          <a:bodyPr anchor="t"/>
          <a:lstStyle/>
          <a:p>
            <a:pPr eaLnBrk="1" hangingPunct="1">
              <a:spcBef>
                <a:spcPts val="1800"/>
              </a:spcBef>
              <a:spcAft>
                <a:spcPts val="0"/>
              </a:spcAft>
            </a:pPr>
            <a:r>
              <a:rPr lang="zh-TW" altLang="en-US" sz="2400" b="1" i="1" dirty="0" smtClean="0">
                <a:solidFill>
                  <a:srgbClr val="039F51"/>
                </a:solidFill>
                <a:ea typeface="標楷體" pitchFamily="65" charset="-120"/>
              </a:rPr>
              <a:t>   </a:t>
            </a:r>
            <a:r>
              <a:rPr lang="en-US" altLang="zh-TW" sz="2400" b="1" i="1" dirty="0" smtClean="0">
                <a:solidFill>
                  <a:srgbClr val="039F51"/>
                </a:solidFill>
                <a:ea typeface="標楷體" pitchFamily="65" charset="-120"/>
              </a:rPr>
              <a:t>Stack</a:t>
            </a:r>
            <a:r>
              <a:rPr lang="en-US" altLang="zh-TW" sz="2400" b="1" dirty="0" smtClean="0"/>
              <a:t> </a:t>
            </a:r>
            <a:r>
              <a:rPr lang="en-US" altLang="zh-TW" sz="2400" b="1" dirty="0" err="1" smtClean="0">
                <a:solidFill>
                  <a:srgbClr val="039F51"/>
                </a:solidFill>
                <a:ea typeface="標楷體" pitchFamily="65" charset="-120"/>
              </a:rPr>
              <a:t>CreateS</a:t>
            </a:r>
            <a:r>
              <a:rPr lang="en-US" altLang="zh-TW" sz="2400" dirty="0" smtClean="0">
                <a:ea typeface="標楷體" pitchFamily="65" charset="-120"/>
              </a:rPr>
              <a:t>(</a:t>
            </a:r>
            <a:r>
              <a:rPr lang="en-US" altLang="zh-TW" sz="2400" i="1" dirty="0" err="1" smtClean="0">
                <a:ea typeface="標楷體" pitchFamily="65" charset="-120"/>
              </a:rPr>
              <a:t>maxStackSize</a:t>
            </a:r>
            <a:r>
              <a:rPr lang="en-US" altLang="zh-TW" sz="2400" dirty="0" smtClean="0">
                <a:ea typeface="標楷體" pitchFamily="65" charset="-120"/>
              </a:rPr>
              <a:t>)</a:t>
            </a:r>
            <a:r>
              <a:rPr lang="en-US" altLang="zh-TW" sz="2400" dirty="0" smtClean="0"/>
              <a:t> ::=</a:t>
            </a:r>
            <a:r>
              <a:rPr lang="en-US" altLang="zh-TW" sz="2400" dirty="0"/>
              <a:t/>
            </a:r>
            <a:br>
              <a:rPr lang="en-US" altLang="zh-TW" sz="2400" dirty="0"/>
            </a:br>
            <a:r>
              <a:rPr lang="en-US" altLang="zh-TW" sz="2400" dirty="0" smtClean="0"/>
              <a:t>	</a:t>
            </a:r>
            <a:r>
              <a:rPr lang="en-US" altLang="zh-TW" sz="2000" dirty="0" smtClean="0"/>
              <a:t>#define MAX_STACK_SIZE 100 /* maximum stack size */</a:t>
            </a:r>
            <a:br>
              <a:rPr lang="en-US" altLang="zh-TW" sz="2000" dirty="0" smtClean="0"/>
            </a:br>
            <a:r>
              <a:rPr lang="en-US" altLang="zh-TW" sz="2000" dirty="0" smtClean="0"/>
              <a:t>   	</a:t>
            </a:r>
            <a:r>
              <a:rPr lang="en-US" altLang="zh-TW" sz="2000" dirty="0" err="1" smtClean="0"/>
              <a:t>typedef</a:t>
            </a:r>
            <a:r>
              <a:rPr lang="en-US" altLang="zh-TW" sz="2000" dirty="0" smtClean="0"/>
              <a:t> </a:t>
            </a:r>
            <a:r>
              <a:rPr lang="en-US" altLang="zh-TW" sz="2000" dirty="0" err="1" smtClean="0"/>
              <a:t>struct</a:t>
            </a:r>
            <a:r>
              <a:rPr lang="en-US" altLang="zh-TW" sz="2000" dirty="0" smtClean="0"/>
              <a:t> {</a:t>
            </a:r>
            <a:br>
              <a:rPr lang="en-US" altLang="zh-TW" sz="2000" dirty="0" smtClean="0"/>
            </a:br>
            <a:r>
              <a:rPr lang="en-US" altLang="zh-TW" sz="2000" dirty="0" smtClean="0"/>
              <a:t>               	</a:t>
            </a:r>
            <a:r>
              <a:rPr lang="en-US" altLang="zh-TW" sz="2000" dirty="0" err="1" smtClean="0"/>
              <a:t>int</a:t>
            </a:r>
            <a:r>
              <a:rPr lang="en-US" altLang="zh-TW" sz="2000" dirty="0" smtClean="0"/>
              <a:t> key;</a:t>
            </a:r>
            <a:br>
              <a:rPr lang="en-US" altLang="zh-TW" sz="2000" dirty="0" smtClean="0"/>
            </a:br>
            <a:r>
              <a:rPr lang="en-US" altLang="zh-TW" sz="2000" dirty="0" smtClean="0"/>
              <a:t>               	/* other fields */</a:t>
            </a:r>
            <a:br>
              <a:rPr lang="en-US" altLang="zh-TW" sz="2000" dirty="0" smtClean="0"/>
            </a:br>
            <a:r>
              <a:rPr lang="en-US" altLang="zh-TW" sz="2000" dirty="0" smtClean="0"/>
              <a:t>               	} element;</a:t>
            </a:r>
            <a:br>
              <a:rPr lang="en-US" altLang="zh-TW" sz="2000" dirty="0" smtClean="0"/>
            </a:br>
            <a:r>
              <a:rPr lang="en-US" altLang="zh-TW" sz="2000" dirty="0" smtClean="0"/>
              <a:t>   	element stack[MAX_STACK_SIZE];</a:t>
            </a:r>
            <a:br>
              <a:rPr lang="en-US" altLang="zh-TW" sz="2000" dirty="0" smtClean="0"/>
            </a:br>
            <a:r>
              <a:rPr lang="en-US" altLang="zh-TW" sz="2000" dirty="0" smtClean="0"/>
              <a:t>   	</a:t>
            </a:r>
            <a:r>
              <a:rPr lang="en-US" altLang="zh-TW" sz="2000" dirty="0" err="1" smtClean="0"/>
              <a:t>int</a:t>
            </a:r>
            <a:r>
              <a:rPr lang="en-US" altLang="zh-TW" sz="2000" dirty="0" smtClean="0"/>
              <a:t> top = -1;    /* denote an empty stack */</a:t>
            </a:r>
            <a:r>
              <a:rPr lang="en-US" altLang="zh-TW" sz="2400" dirty="0" smtClean="0"/>
              <a:t/>
            </a:r>
            <a:br>
              <a:rPr lang="en-US" altLang="zh-TW" sz="2400" dirty="0" smtClean="0"/>
            </a:br>
            <a:r>
              <a:rPr lang="en-US" altLang="zh-TW" sz="2400" dirty="0" smtClean="0"/>
              <a:t>		     </a:t>
            </a:r>
            <a:br>
              <a:rPr lang="en-US" altLang="zh-TW" sz="2400" dirty="0" smtClean="0"/>
            </a:br>
            <a:r>
              <a:rPr lang="en-US" altLang="zh-TW" sz="2400" dirty="0" smtClean="0"/>
              <a:t>   </a:t>
            </a:r>
            <a:r>
              <a:rPr lang="en-US" altLang="zh-TW" sz="2400" b="1" i="1" dirty="0" smtClean="0">
                <a:solidFill>
                  <a:srgbClr val="039F51"/>
                </a:solidFill>
                <a:ea typeface="標楷體" pitchFamily="65" charset="-120"/>
              </a:rPr>
              <a:t>Boolean</a:t>
            </a:r>
            <a:r>
              <a:rPr lang="en-US" altLang="zh-TW" sz="2400" dirty="0" smtClean="0"/>
              <a:t> </a:t>
            </a:r>
            <a:r>
              <a:rPr lang="en-US" altLang="zh-TW" sz="2400" b="1" dirty="0" err="1" smtClean="0">
                <a:solidFill>
                  <a:srgbClr val="039F51"/>
                </a:solidFill>
                <a:ea typeface="標楷體" pitchFamily="65" charset="-120"/>
              </a:rPr>
              <a:t>IsEmpty</a:t>
            </a:r>
            <a:r>
              <a:rPr lang="en-US" altLang="zh-TW" sz="2400" dirty="0" smtClean="0">
                <a:ea typeface="標楷體" pitchFamily="65" charset="-120"/>
              </a:rPr>
              <a:t>(Stack)</a:t>
            </a:r>
            <a:r>
              <a:rPr lang="en-US" altLang="zh-TW" sz="2400" dirty="0" smtClean="0"/>
              <a:t> ::= top</a:t>
            </a:r>
            <a:r>
              <a:rPr lang="zh-TW" altLang="en-US" sz="2400" dirty="0" smtClean="0"/>
              <a:t> </a:t>
            </a:r>
            <a:r>
              <a:rPr lang="en-US" altLang="zh-TW" sz="2400" dirty="0" smtClean="0"/>
              <a:t>&lt; 0;</a:t>
            </a:r>
            <a:br>
              <a:rPr lang="en-US" altLang="zh-TW" sz="2400" dirty="0" smtClean="0"/>
            </a:br>
            <a:r>
              <a:rPr lang="en-US" altLang="zh-TW" sz="2400" dirty="0" smtClean="0"/>
              <a:t/>
            </a:r>
            <a:br>
              <a:rPr lang="en-US" altLang="zh-TW" sz="2400" dirty="0" smtClean="0"/>
            </a:br>
            <a:r>
              <a:rPr lang="en-US" altLang="zh-TW" sz="2400" dirty="0" smtClean="0"/>
              <a:t>   </a:t>
            </a:r>
            <a:r>
              <a:rPr lang="en-US" altLang="zh-TW" sz="2400" b="1" i="1" dirty="0" smtClean="0">
                <a:solidFill>
                  <a:srgbClr val="039F51"/>
                </a:solidFill>
                <a:ea typeface="標楷體" pitchFamily="65" charset="-120"/>
              </a:rPr>
              <a:t>Boolean</a:t>
            </a:r>
            <a:r>
              <a:rPr lang="en-US" altLang="zh-TW" sz="2400" dirty="0" smtClean="0"/>
              <a:t> </a:t>
            </a:r>
            <a:r>
              <a:rPr lang="en-US" altLang="zh-TW" sz="2400" b="1" dirty="0" err="1" smtClean="0">
                <a:solidFill>
                  <a:srgbClr val="039F51"/>
                </a:solidFill>
                <a:ea typeface="標楷體" pitchFamily="65" charset="-120"/>
              </a:rPr>
              <a:t>IsFull</a:t>
            </a:r>
            <a:r>
              <a:rPr lang="en-US" altLang="zh-TW" sz="2400" dirty="0" smtClean="0">
                <a:ea typeface="標楷體" pitchFamily="65" charset="-120"/>
              </a:rPr>
              <a:t>(Stack)</a:t>
            </a:r>
            <a:r>
              <a:rPr lang="en-US" altLang="zh-TW" sz="2400" dirty="0" smtClean="0"/>
              <a:t> ::= top &gt;= MAX_STACK_SIZE - 1;</a:t>
            </a:r>
            <a:br>
              <a:rPr lang="en-US" altLang="zh-TW" sz="2400" dirty="0" smtClean="0"/>
            </a:br>
            <a:r>
              <a:rPr lang="en-US" altLang="zh-TW" sz="2400" dirty="0" smtClean="0"/>
              <a:t>              </a:t>
            </a:r>
          </a:p>
        </p:txBody>
      </p:sp>
      <p:sp>
        <p:nvSpPr>
          <p:cNvPr id="8198" name="Text Box 41"/>
          <p:cNvSpPr txBox="1">
            <a:spLocks noChangeArrowheads="1"/>
          </p:cNvSpPr>
          <p:nvPr/>
        </p:nvSpPr>
        <p:spPr bwMode="auto">
          <a:xfrm>
            <a:off x="354013" y="933450"/>
            <a:ext cx="4204997" cy="461665"/>
          </a:xfrm>
          <a:prstGeom prst="rect">
            <a:avLst/>
          </a:prstGeom>
          <a:noFill/>
          <a:ln w="9525">
            <a:noFill/>
            <a:miter lim="800000"/>
            <a:headEnd/>
            <a:tailEnd/>
          </a:ln>
        </p:spPr>
        <p:txBody>
          <a:bodyPr wrap="none">
            <a:spAutoFit/>
          </a:bodyPr>
          <a:lstStyle/>
          <a:p>
            <a:pPr marL="381000" indent="-381000" eaLnBrk="1" hangingPunct="1">
              <a:buFont typeface="Monotype Sorts" pitchFamily="2" charset="2"/>
              <a:buChar char="r"/>
            </a:pPr>
            <a:r>
              <a:rPr kumimoji="1" lang="zh-TW" altLang="zh-TW" sz="2400" b="1" dirty="0">
                <a:solidFill>
                  <a:schemeClr val="bg2"/>
                </a:solidFill>
              </a:rPr>
              <a:t> </a:t>
            </a:r>
            <a:r>
              <a:rPr kumimoji="1" lang="en-US" altLang="zh-TW" sz="2400" dirty="0" smtClean="0">
                <a:solidFill>
                  <a:schemeClr val="bg2"/>
                </a:solidFill>
              </a:rPr>
              <a:t>Implementation : </a:t>
            </a:r>
            <a:r>
              <a:rPr kumimoji="1" lang="en-US" altLang="zh-TW" sz="2400" dirty="0">
                <a:solidFill>
                  <a:schemeClr val="bg2"/>
                </a:solidFill>
              </a:rPr>
              <a:t>using array</a:t>
            </a:r>
          </a:p>
        </p:txBody>
      </p:sp>
      <p:sp>
        <p:nvSpPr>
          <p:cNvPr id="8199" name="Text Box 55"/>
          <p:cNvSpPr txBox="1">
            <a:spLocks noChangeArrowheads="1"/>
          </p:cNvSpPr>
          <p:nvPr/>
        </p:nvSpPr>
        <p:spPr bwMode="auto">
          <a:xfrm>
            <a:off x="768350" y="266700"/>
            <a:ext cx="7742238" cy="701675"/>
          </a:xfrm>
          <a:prstGeom prst="rect">
            <a:avLst/>
          </a:prstGeom>
          <a:noFill/>
          <a:ln w="9525">
            <a:noFill/>
            <a:miter lim="800000"/>
            <a:headEnd/>
            <a:tailEnd/>
          </a:ln>
        </p:spPr>
        <p:txBody>
          <a:bodyPr>
            <a:spAutoFit/>
          </a:bodyPr>
          <a:lstStyle/>
          <a:p>
            <a:pPr algn="ctr" eaLnBrk="1" hangingPunct="1">
              <a:spcBef>
                <a:spcPct val="50000"/>
              </a:spcBef>
            </a:pPr>
            <a:r>
              <a:rPr kumimoji="1" lang="en-US" altLang="zh-TW" sz="4000" b="1" u="sng">
                <a:solidFill>
                  <a:schemeClr val="bg2"/>
                </a:solidFill>
              </a:rPr>
              <a:t>Stacks</a:t>
            </a:r>
            <a:endParaRPr kumimoji="1" lang="en-US" altLang="zh-TW" sz="4000" u="sng"/>
          </a:p>
        </p:txBody>
      </p:sp>
      <p:sp>
        <p:nvSpPr>
          <p:cNvPr id="8200" name="矩形 7"/>
          <p:cNvSpPr>
            <a:spLocks noChangeArrowheads="1"/>
          </p:cNvSpPr>
          <p:nvPr/>
        </p:nvSpPr>
        <p:spPr bwMode="auto">
          <a:xfrm>
            <a:off x="4659073" y="4509120"/>
            <a:ext cx="1233728" cy="432048"/>
          </a:xfrm>
          <a:prstGeom prst="rect">
            <a:avLst/>
          </a:prstGeom>
          <a:solidFill>
            <a:srgbClr val="C0C0C0">
              <a:alpha val="23922"/>
            </a:srgbClr>
          </a:solidFill>
          <a:ln w="9525" algn="ctr">
            <a:solidFill>
              <a:srgbClr val="FF0000"/>
            </a:solidFill>
            <a:miter lim="800000"/>
            <a:headEnd/>
            <a:tailEnd/>
          </a:ln>
        </p:spPr>
        <p:txBody>
          <a:bodyPr wrap="none"/>
          <a:lstStyle/>
          <a:p>
            <a:endParaRPr lang="zh-TW" altLang="en-US"/>
          </a:p>
        </p:txBody>
      </p:sp>
      <p:sp>
        <p:nvSpPr>
          <p:cNvPr id="9" name="矩形 7"/>
          <p:cNvSpPr>
            <a:spLocks noChangeArrowheads="1"/>
          </p:cNvSpPr>
          <p:nvPr/>
        </p:nvSpPr>
        <p:spPr bwMode="auto">
          <a:xfrm>
            <a:off x="1587309" y="1997672"/>
            <a:ext cx="6618527" cy="2253694"/>
          </a:xfrm>
          <a:prstGeom prst="rect">
            <a:avLst/>
          </a:prstGeom>
          <a:solidFill>
            <a:srgbClr val="C0C0C0">
              <a:alpha val="23922"/>
            </a:srgbClr>
          </a:solidFill>
          <a:ln w="9525" algn="ctr">
            <a:solidFill>
              <a:srgbClr val="FF0000"/>
            </a:solidFill>
            <a:miter lim="800000"/>
            <a:headEnd/>
            <a:tailEnd/>
          </a:ln>
        </p:spPr>
        <p:txBody>
          <a:bodyPr wrap="none"/>
          <a:lstStyle/>
          <a:p>
            <a:endParaRPr lang="zh-TW" altLang="en-US"/>
          </a:p>
        </p:txBody>
      </p:sp>
      <p:sp>
        <p:nvSpPr>
          <p:cNvPr id="10" name="矩形 7"/>
          <p:cNvSpPr>
            <a:spLocks noChangeArrowheads="1"/>
          </p:cNvSpPr>
          <p:nvPr/>
        </p:nvSpPr>
        <p:spPr bwMode="auto">
          <a:xfrm>
            <a:off x="4283968" y="5229200"/>
            <a:ext cx="4226620" cy="432048"/>
          </a:xfrm>
          <a:prstGeom prst="rect">
            <a:avLst/>
          </a:prstGeom>
          <a:solidFill>
            <a:srgbClr val="C0C0C0">
              <a:alpha val="23922"/>
            </a:srgbClr>
          </a:solidFill>
          <a:ln w="9525" algn="ctr">
            <a:solidFill>
              <a:srgbClr val="FF0000"/>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5"/>
          <p:cNvSpPr>
            <a:spLocks noGrp="1"/>
          </p:cNvSpPr>
          <p:nvPr>
            <p:ph type="sldNum" sz="quarter" idx="12"/>
          </p:nvPr>
        </p:nvSpPr>
        <p:spPr>
          <a:noFill/>
        </p:spPr>
        <p:txBody>
          <a:bodyPr/>
          <a:lstStyle/>
          <a:p>
            <a:fld id="{456732AB-8B3E-40FB-9CCE-44C4CBF1CC04}" type="slidenum">
              <a:rPr lang="zh-TW" altLang="en-US" smtClean="0"/>
              <a:pPr/>
              <a:t>60</a:t>
            </a:fld>
            <a:endParaRPr lang="en-US" altLang="zh-TW" smtClean="0"/>
          </a:p>
        </p:txBody>
      </p:sp>
      <p:sp>
        <p:nvSpPr>
          <p:cNvPr id="63491" name="Rectangle 3"/>
          <p:cNvSpPr>
            <a:spLocks noGrp="1" noChangeArrowheads="1"/>
          </p:cNvSpPr>
          <p:nvPr>
            <p:ph type="body" idx="1"/>
          </p:nvPr>
        </p:nvSpPr>
        <p:spPr>
          <a:xfrm>
            <a:off x="1371600" y="1581150"/>
            <a:ext cx="6896100" cy="2183328"/>
          </a:xfrm>
          <a:solidFill>
            <a:schemeClr val="tx1">
              <a:lumMod val="85000"/>
            </a:schemeClr>
          </a:solidFill>
        </p:spPr>
        <p:txBody>
          <a:bodyPr/>
          <a:lstStyle/>
          <a:p>
            <a:pPr eaLnBrk="1" hangingPunct="1">
              <a:lnSpc>
                <a:spcPct val="90000"/>
              </a:lnSpc>
              <a:buFont typeface="Wingdings" pitchFamily="2" charset="2"/>
              <a:buNone/>
              <a:defRPr/>
            </a:pPr>
            <a:r>
              <a:rPr lang="en-US" altLang="zh-TW" sz="2400" dirty="0" smtClean="0">
                <a:solidFill>
                  <a:srgbClr val="197328"/>
                </a:solidFill>
              </a:rPr>
              <a:t>element pop(</a:t>
            </a:r>
            <a:r>
              <a:rPr lang="en-US" altLang="zh-TW" sz="2400" dirty="0" err="1" smtClean="0">
                <a:solidFill>
                  <a:srgbClr val="197328"/>
                </a:solidFill>
              </a:rPr>
              <a:t>int</a:t>
            </a:r>
            <a:r>
              <a:rPr lang="en-US" altLang="zh-TW" sz="2400" dirty="0" smtClean="0">
                <a:solidFill>
                  <a:srgbClr val="197328"/>
                </a:solidFill>
              </a:rPr>
              <a:t> </a:t>
            </a:r>
            <a:r>
              <a:rPr lang="en-US" altLang="zh-TW" sz="2400" dirty="0" err="1" smtClean="0">
                <a:solidFill>
                  <a:srgbClr val="197328"/>
                </a:solidFill>
              </a:rPr>
              <a:t>i</a:t>
            </a:r>
            <a:r>
              <a:rPr lang="en-US" altLang="zh-TW" sz="2400" dirty="0" smtClean="0">
                <a:solidFill>
                  <a:srgbClr val="197328"/>
                </a:solidFill>
              </a:rPr>
              <a:t>)</a:t>
            </a:r>
            <a:r>
              <a:rPr lang="en-US" altLang="zh-TW" sz="2400" dirty="0" smtClean="0">
                <a:solidFill>
                  <a:schemeClr val="bg2"/>
                </a:solidFill>
              </a:rPr>
              <a:t>{</a:t>
            </a:r>
          </a:p>
          <a:p>
            <a:pPr eaLnBrk="1" hangingPunct="1">
              <a:lnSpc>
                <a:spcPct val="90000"/>
              </a:lnSpc>
              <a:buFont typeface="Wingdings" pitchFamily="2" charset="2"/>
              <a:buNone/>
              <a:defRPr/>
            </a:pPr>
            <a:r>
              <a:rPr lang="en-US" altLang="zh-TW" sz="2000" dirty="0" smtClean="0">
                <a:solidFill>
                  <a:schemeClr val="bg2"/>
                </a:solidFill>
              </a:rPr>
              <a:t>/*   remove top element from the </a:t>
            </a:r>
            <a:r>
              <a:rPr lang="en-US" altLang="zh-TW" sz="2000" dirty="0" err="1" smtClean="0">
                <a:solidFill>
                  <a:schemeClr val="bg2"/>
                </a:solidFill>
              </a:rPr>
              <a:t>ith</a:t>
            </a:r>
            <a:r>
              <a:rPr lang="en-US" altLang="zh-TW" sz="2000" dirty="0" smtClean="0">
                <a:solidFill>
                  <a:schemeClr val="bg2"/>
                </a:solidFill>
              </a:rPr>
              <a:t> stack   */</a:t>
            </a:r>
            <a:br>
              <a:rPr lang="en-US" altLang="zh-TW" sz="2000" dirty="0" smtClean="0">
                <a:solidFill>
                  <a:schemeClr val="bg2"/>
                </a:solidFill>
              </a:rPr>
            </a:br>
            <a:r>
              <a:rPr lang="en-US" altLang="zh-TW" sz="2400" dirty="0" smtClean="0">
                <a:solidFill>
                  <a:schemeClr val="bg2"/>
                </a:solidFill>
              </a:rPr>
              <a:t>    if (top[</a:t>
            </a:r>
            <a:r>
              <a:rPr lang="en-US" altLang="zh-TW" sz="2400" dirty="0" err="1" smtClean="0">
                <a:solidFill>
                  <a:schemeClr val="bg2"/>
                </a:solidFill>
              </a:rPr>
              <a:t>i</a:t>
            </a:r>
            <a:r>
              <a:rPr lang="en-US" altLang="zh-TW" sz="2400" dirty="0" smtClean="0">
                <a:solidFill>
                  <a:schemeClr val="bg2"/>
                </a:solidFill>
              </a:rPr>
              <a:t>] == boundary[</a:t>
            </a:r>
            <a:r>
              <a:rPr lang="en-US" altLang="zh-TW" sz="2400" dirty="0" err="1" smtClean="0">
                <a:solidFill>
                  <a:schemeClr val="bg2"/>
                </a:solidFill>
              </a:rPr>
              <a:t>i</a:t>
            </a:r>
            <a:r>
              <a:rPr lang="en-US" altLang="zh-TW" sz="2400" dirty="0" smtClean="0">
                <a:solidFill>
                  <a:schemeClr val="bg2"/>
                </a:solidFill>
              </a:rPr>
              <a:t>])</a:t>
            </a:r>
            <a:br>
              <a:rPr lang="en-US" altLang="zh-TW" sz="2400" dirty="0" smtClean="0">
                <a:solidFill>
                  <a:schemeClr val="bg2"/>
                </a:solidFill>
              </a:rPr>
            </a:br>
            <a:r>
              <a:rPr lang="en-US" altLang="zh-TW" sz="2400" dirty="0" smtClean="0">
                <a:solidFill>
                  <a:schemeClr val="bg2"/>
                </a:solidFill>
              </a:rPr>
              <a:t>         return </a:t>
            </a:r>
            <a:r>
              <a:rPr lang="en-US" altLang="zh-TW" sz="2400" dirty="0" err="1" smtClean="0">
                <a:solidFill>
                  <a:schemeClr val="bg2"/>
                </a:solidFill>
              </a:rPr>
              <a:t>stackEmpty</a:t>
            </a:r>
            <a:r>
              <a:rPr lang="en-US" altLang="zh-TW" sz="2400" dirty="0" smtClean="0">
                <a:solidFill>
                  <a:schemeClr val="bg2"/>
                </a:solidFill>
              </a:rPr>
              <a:t>(</a:t>
            </a:r>
            <a:r>
              <a:rPr lang="en-US" altLang="zh-TW" sz="2400" dirty="0" err="1" smtClean="0">
                <a:solidFill>
                  <a:schemeClr val="bg2"/>
                </a:solidFill>
              </a:rPr>
              <a:t>i</a:t>
            </a:r>
            <a:r>
              <a:rPr lang="en-US" altLang="zh-TW" sz="2400" dirty="0" smtClean="0">
                <a:solidFill>
                  <a:schemeClr val="bg2"/>
                </a:solidFill>
              </a:rPr>
              <a:t>);</a:t>
            </a:r>
            <a:br>
              <a:rPr lang="en-US" altLang="zh-TW" sz="2400" dirty="0" smtClean="0">
                <a:solidFill>
                  <a:schemeClr val="bg2"/>
                </a:solidFill>
              </a:rPr>
            </a:br>
            <a:r>
              <a:rPr lang="en-US" altLang="zh-TW" sz="2400" dirty="0" smtClean="0">
                <a:solidFill>
                  <a:schemeClr val="bg2"/>
                </a:solidFill>
              </a:rPr>
              <a:t>    return memory[top[</a:t>
            </a:r>
            <a:r>
              <a:rPr lang="en-US" altLang="zh-TW" sz="2400" dirty="0" err="1" smtClean="0">
                <a:solidFill>
                  <a:schemeClr val="bg2"/>
                </a:solidFill>
              </a:rPr>
              <a:t>i</a:t>
            </a:r>
            <a:r>
              <a:rPr lang="en-US" altLang="zh-TW" sz="2400" dirty="0" smtClean="0">
                <a:solidFill>
                  <a:schemeClr val="bg2"/>
                </a:solidFill>
              </a:rPr>
              <a:t>]--];</a:t>
            </a:r>
          </a:p>
          <a:p>
            <a:pPr eaLnBrk="1" hangingPunct="1">
              <a:lnSpc>
                <a:spcPct val="90000"/>
              </a:lnSpc>
              <a:buFont typeface="Wingdings" pitchFamily="2" charset="2"/>
              <a:buNone/>
              <a:defRPr/>
            </a:pPr>
            <a:r>
              <a:rPr lang="en-US" altLang="zh-TW" sz="2400" dirty="0" smtClean="0">
                <a:solidFill>
                  <a:schemeClr val="bg2"/>
                </a:solidFill>
              </a:rPr>
              <a:t>} </a:t>
            </a:r>
            <a:endParaRPr lang="zh-TW" altLang="en-US" sz="2400" u="sng" dirty="0" smtClean="0">
              <a:solidFill>
                <a:schemeClr val="bg2"/>
              </a:solidFill>
            </a:endParaRPr>
          </a:p>
        </p:txBody>
      </p:sp>
      <p:sp>
        <p:nvSpPr>
          <p:cNvPr id="62468" name="Text Box 4"/>
          <p:cNvSpPr txBox="1">
            <a:spLocks noChangeArrowheads="1"/>
          </p:cNvSpPr>
          <p:nvPr/>
        </p:nvSpPr>
        <p:spPr bwMode="auto">
          <a:xfrm>
            <a:off x="885825" y="476250"/>
            <a:ext cx="7629525" cy="701675"/>
          </a:xfrm>
          <a:prstGeom prst="rect">
            <a:avLst/>
          </a:prstGeom>
          <a:noFill/>
          <a:ln w="9525">
            <a:noFill/>
            <a:miter lim="800000"/>
            <a:headEnd/>
            <a:tailEnd/>
          </a:ln>
        </p:spPr>
        <p:txBody>
          <a:bodyPr>
            <a:spAutoFit/>
          </a:bodyPr>
          <a:lstStyle/>
          <a:p>
            <a:pPr algn="ctr" eaLnBrk="1" hangingPunct="1">
              <a:spcBef>
                <a:spcPct val="50000"/>
              </a:spcBef>
            </a:pPr>
            <a:r>
              <a:rPr kumimoji="1" lang="en-US" altLang="zh-TW" sz="4000" b="1" u="sng">
                <a:solidFill>
                  <a:schemeClr val="bg2"/>
                </a:solidFill>
              </a:rPr>
              <a:t>Delete from Stack[i] </a:t>
            </a:r>
            <a:r>
              <a:rPr kumimoji="1" lang="en-US" altLang="zh-TW" sz="2000" b="1" u="sng">
                <a:solidFill>
                  <a:schemeClr val="bg2"/>
                </a:solidFill>
              </a:rPr>
              <a:t>(Prog. 3.17)</a:t>
            </a:r>
            <a:endParaRPr kumimoji="1" lang="en-US" altLang="zh-TW" sz="4000" b="1" u="sng">
              <a:solidFill>
                <a:schemeClr val="bg2"/>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p:cNvSpPr>
            <a:spLocks noGrp="1"/>
          </p:cNvSpPr>
          <p:nvPr>
            <p:ph type="sldNum" sz="quarter" idx="12"/>
          </p:nvPr>
        </p:nvSpPr>
        <p:spPr>
          <a:noFill/>
        </p:spPr>
        <p:txBody>
          <a:bodyPr/>
          <a:lstStyle/>
          <a:p>
            <a:fld id="{AD337C68-7C81-4EBF-BA6A-D8B3435A4900}" type="slidenum">
              <a:rPr lang="zh-TW" altLang="en-US" smtClean="0"/>
              <a:pPr/>
              <a:t>61</a:t>
            </a:fld>
            <a:endParaRPr lang="en-US" altLang="zh-TW" smtClean="0"/>
          </a:p>
        </p:txBody>
      </p:sp>
      <p:grpSp>
        <p:nvGrpSpPr>
          <p:cNvPr id="63491" name="Group 32"/>
          <p:cNvGrpSpPr>
            <a:grpSpLocks/>
          </p:cNvGrpSpPr>
          <p:nvPr/>
        </p:nvGrpSpPr>
        <p:grpSpPr bwMode="auto">
          <a:xfrm>
            <a:off x="974725" y="1851025"/>
            <a:ext cx="5213350" cy="1200150"/>
            <a:chOff x="638" y="1226"/>
            <a:chExt cx="3284" cy="756"/>
          </a:xfrm>
        </p:grpSpPr>
        <p:sp>
          <p:nvSpPr>
            <p:cNvPr id="63517" name="Text Box 22"/>
            <p:cNvSpPr txBox="1">
              <a:spLocks noChangeArrowheads="1"/>
            </p:cNvSpPr>
            <p:nvPr/>
          </p:nvSpPr>
          <p:spPr bwMode="auto">
            <a:xfrm>
              <a:off x="638" y="1226"/>
              <a:ext cx="3284" cy="756"/>
            </a:xfrm>
            <a:prstGeom prst="rect">
              <a:avLst/>
            </a:prstGeom>
            <a:noFill/>
            <a:ln w="9525">
              <a:noFill/>
              <a:miter lim="800000"/>
              <a:headEnd/>
              <a:tailEnd/>
            </a:ln>
          </p:spPr>
          <p:txBody>
            <a:bodyPr wrap="none">
              <a:spAutoFit/>
            </a:bodyPr>
            <a:lstStyle/>
            <a:p>
              <a:pPr marL="361950" indent="-361950" eaLnBrk="1" hangingPunct="1">
                <a:buFont typeface="Wingdings" pitchFamily="2" charset="2"/>
                <a:buChar char="Ø"/>
              </a:pPr>
              <a:r>
                <a:rPr kumimoji="1" lang="zh-TW" altLang="en-US" sz="2400" dirty="0">
                  <a:solidFill>
                    <a:schemeClr val="bg2"/>
                  </a:solidFill>
                  <a:latin typeface="標楷體" pitchFamily="65" charset="-120"/>
                  <a:ea typeface="標楷體" pitchFamily="65" charset="-120"/>
                </a:rPr>
                <a:t>找到最小的</a:t>
              </a:r>
              <a:r>
                <a:rPr kumimoji="1" lang="en-US" altLang="zh-TW" sz="2400" dirty="0">
                  <a:solidFill>
                    <a:schemeClr val="bg2"/>
                  </a:solidFill>
                  <a:latin typeface="標楷體" pitchFamily="65" charset="-120"/>
                  <a:ea typeface="標楷體" pitchFamily="65" charset="-120"/>
                </a:rPr>
                <a:t>j</a:t>
              </a:r>
              <a:r>
                <a:rPr kumimoji="1" lang="en-US" altLang="zh-TW" sz="2400" dirty="0">
                  <a:solidFill>
                    <a:schemeClr val="bg2"/>
                  </a:solidFill>
                </a:rPr>
                <a:t>,  </a:t>
              </a:r>
              <a:r>
                <a:rPr kumimoji="1" lang="en-US" altLang="zh-TW" sz="2400" dirty="0" err="1">
                  <a:solidFill>
                    <a:schemeClr val="bg2"/>
                  </a:solidFill>
                </a:rPr>
                <a:t>i</a:t>
              </a:r>
              <a:r>
                <a:rPr kumimoji="1" lang="en-US" altLang="zh-TW" sz="2400" dirty="0">
                  <a:solidFill>
                    <a:schemeClr val="bg2"/>
                  </a:solidFill>
                </a:rPr>
                <a:t> &lt; j &lt; n                 or, </a:t>
              </a:r>
              <a:br>
                <a:rPr kumimoji="1" lang="en-US" altLang="zh-TW" sz="2400" dirty="0">
                  <a:solidFill>
                    <a:schemeClr val="bg2"/>
                  </a:solidFill>
                </a:rPr>
              </a:br>
              <a:r>
                <a:rPr kumimoji="1" lang="zh-TW" altLang="en-US" sz="2400" dirty="0">
                  <a:solidFill>
                    <a:schemeClr val="bg2"/>
                  </a:solidFill>
                  <a:latin typeface="標楷體" pitchFamily="65" charset="-120"/>
                  <a:ea typeface="標楷體" pitchFamily="65" charset="-120"/>
                </a:rPr>
                <a:t>找到最大的</a:t>
              </a:r>
              <a:r>
                <a:rPr kumimoji="1" lang="en-US" altLang="zh-TW" sz="2400" dirty="0">
                  <a:solidFill>
                    <a:schemeClr val="bg2"/>
                  </a:solidFill>
                  <a:latin typeface="標楷體" pitchFamily="65" charset="-120"/>
                  <a:ea typeface="標楷體" pitchFamily="65" charset="-120"/>
                </a:rPr>
                <a:t>j</a:t>
              </a:r>
              <a:r>
                <a:rPr kumimoji="1" lang="en-US" altLang="zh-TW" sz="2400" dirty="0">
                  <a:solidFill>
                    <a:schemeClr val="bg2"/>
                  </a:solidFill>
                </a:rPr>
                <a:t>, 0 </a:t>
              </a:r>
              <a:r>
                <a:rPr kumimoji="1" lang="en-US" altLang="zh-TW" sz="2400" dirty="0">
                  <a:solidFill>
                    <a:schemeClr val="bg2"/>
                  </a:solidFill>
                  <a:sym typeface="Symbol" pitchFamily="18" charset="2"/>
                </a:rPr>
                <a:t> j &lt; </a:t>
              </a:r>
              <a:r>
                <a:rPr kumimoji="1" lang="en-US" altLang="zh-TW" sz="2400" dirty="0" err="1">
                  <a:solidFill>
                    <a:schemeClr val="bg2"/>
                  </a:solidFill>
                  <a:sym typeface="Symbol" pitchFamily="18" charset="2"/>
                </a:rPr>
                <a:t>i</a:t>
              </a:r>
              <a:r>
                <a:rPr kumimoji="1" lang="en-US" altLang="zh-TW" sz="2400" dirty="0">
                  <a:solidFill>
                    <a:schemeClr val="bg2"/>
                  </a:solidFill>
                </a:rPr>
                <a:t>       </a:t>
              </a:r>
              <a:br>
                <a:rPr kumimoji="1" lang="en-US" altLang="zh-TW" sz="2400" dirty="0">
                  <a:solidFill>
                    <a:schemeClr val="bg2"/>
                  </a:solidFill>
                </a:rPr>
              </a:br>
              <a:r>
                <a:rPr kumimoji="1" lang="en-US" altLang="zh-TW" sz="2400" dirty="0">
                  <a:solidFill>
                    <a:schemeClr val="bg2"/>
                  </a:solidFill>
                </a:rPr>
                <a:t>    such that top[j] &lt; boundary[j+1]</a:t>
              </a:r>
            </a:p>
          </p:txBody>
        </p:sp>
        <p:sp>
          <p:nvSpPr>
            <p:cNvPr id="63518" name="Text Box 28"/>
            <p:cNvSpPr txBox="1">
              <a:spLocks noChangeArrowheads="1"/>
            </p:cNvSpPr>
            <p:nvPr/>
          </p:nvSpPr>
          <p:spPr bwMode="auto">
            <a:xfrm>
              <a:off x="2747" y="1481"/>
              <a:ext cx="708" cy="252"/>
            </a:xfrm>
            <a:prstGeom prst="rect">
              <a:avLst/>
            </a:prstGeom>
            <a:noFill/>
            <a:ln w="9525">
              <a:noFill/>
              <a:miter lim="800000"/>
              <a:headEnd/>
              <a:tailEnd/>
            </a:ln>
          </p:spPr>
          <p:txBody>
            <a:bodyPr wrap="none">
              <a:spAutoFit/>
            </a:bodyPr>
            <a:lstStyle/>
            <a:p>
              <a:pPr eaLnBrk="1" hangingPunct="1"/>
              <a:r>
                <a:rPr kumimoji="1" lang="zh-TW" altLang="en-US" sz="2000">
                  <a:solidFill>
                    <a:srgbClr val="CC3300"/>
                  </a:solidFill>
                </a:rPr>
                <a:t>(</a:t>
              </a:r>
              <a:r>
                <a:rPr kumimoji="1" lang="zh-TW" altLang="en-US" sz="2000">
                  <a:solidFill>
                    <a:srgbClr val="CC3300"/>
                  </a:solidFill>
                  <a:ea typeface="標楷體" pitchFamily="65" charset="-120"/>
                </a:rPr>
                <a:t>往左找)</a:t>
              </a:r>
            </a:p>
          </p:txBody>
        </p:sp>
        <p:sp>
          <p:nvSpPr>
            <p:cNvPr id="63519" name="Text Box 29"/>
            <p:cNvSpPr txBox="1">
              <a:spLocks noChangeArrowheads="1"/>
            </p:cNvSpPr>
            <p:nvPr/>
          </p:nvSpPr>
          <p:spPr bwMode="auto">
            <a:xfrm>
              <a:off x="2741" y="1253"/>
              <a:ext cx="708" cy="252"/>
            </a:xfrm>
            <a:prstGeom prst="rect">
              <a:avLst/>
            </a:prstGeom>
            <a:noFill/>
            <a:ln w="9525">
              <a:noFill/>
              <a:miter lim="800000"/>
              <a:headEnd/>
              <a:tailEnd/>
            </a:ln>
          </p:spPr>
          <p:txBody>
            <a:bodyPr wrap="none">
              <a:spAutoFit/>
            </a:bodyPr>
            <a:lstStyle/>
            <a:p>
              <a:pPr eaLnBrk="1" hangingPunct="1"/>
              <a:r>
                <a:rPr kumimoji="1" lang="zh-TW" altLang="en-US" sz="2000">
                  <a:solidFill>
                    <a:srgbClr val="CC3300"/>
                  </a:solidFill>
                </a:rPr>
                <a:t>(</a:t>
              </a:r>
              <a:r>
                <a:rPr kumimoji="1" lang="zh-TW" altLang="en-US" sz="2000">
                  <a:solidFill>
                    <a:srgbClr val="CC3300"/>
                  </a:solidFill>
                  <a:ea typeface="標楷體" pitchFamily="65" charset="-120"/>
                </a:rPr>
                <a:t>往右找)</a:t>
              </a:r>
            </a:p>
          </p:txBody>
        </p:sp>
      </p:grpSp>
      <p:sp>
        <p:nvSpPr>
          <p:cNvPr id="63492" name="Text Box 30"/>
          <p:cNvSpPr txBox="1">
            <a:spLocks noChangeArrowheads="1"/>
          </p:cNvSpPr>
          <p:nvPr/>
        </p:nvSpPr>
        <p:spPr bwMode="auto">
          <a:xfrm>
            <a:off x="647700" y="1028700"/>
            <a:ext cx="8115300" cy="830263"/>
          </a:xfrm>
          <a:prstGeom prst="rect">
            <a:avLst/>
          </a:prstGeom>
          <a:noFill/>
          <a:ln w="9525">
            <a:noFill/>
            <a:miter lim="800000"/>
            <a:headEnd/>
            <a:tailEnd/>
          </a:ln>
        </p:spPr>
        <p:txBody>
          <a:bodyPr>
            <a:spAutoFit/>
          </a:bodyPr>
          <a:lstStyle/>
          <a:p>
            <a:pPr marL="361950" indent="-361950" eaLnBrk="1" hangingPunct="1">
              <a:buFont typeface="Monotype Sorts" pitchFamily="2" charset="2"/>
              <a:buChar char="r"/>
            </a:pPr>
            <a:r>
              <a:rPr kumimoji="1" lang="en-US" altLang="zh-TW" sz="2400" dirty="0">
                <a:solidFill>
                  <a:schemeClr val="bg2"/>
                </a:solidFill>
              </a:rPr>
              <a:t>Configuration when stack </a:t>
            </a:r>
            <a:r>
              <a:rPr kumimoji="1" lang="en-US" altLang="zh-TW" sz="2400" dirty="0" err="1">
                <a:solidFill>
                  <a:schemeClr val="bg2"/>
                </a:solidFill>
              </a:rPr>
              <a:t>i</a:t>
            </a:r>
            <a:r>
              <a:rPr kumimoji="1" lang="en-US" altLang="zh-TW" sz="2400" dirty="0">
                <a:solidFill>
                  <a:schemeClr val="bg2"/>
                </a:solidFill>
              </a:rPr>
              <a:t> meets stack i+1, but the memory is </a:t>
            </a:r>
            <a:r>
              <a:rPr kumimoji="1" lang="en-US" altLang="zh-TW" sz="2400">
                <a:solidFill>
                  <a:schemeClr val="bg2"/>
                </a:solidFill>
              </a:rPr>
              <a:t>not </a:t>
            </a:r>
            <a:r>
              <a:rPr kumimoji="1" lang="en-US" altLang="zh-TW" sz="2400" smtClean="0">
                <a:solidFill>
                  <a:schemeClr val="bg2"/>
                </a:solidFill>
              </a:rPr>
              <a:t>full.</a:t>
            </a:r>
            <a:endParaRPr kumimoji="1" lang="zh-TW" altLang="en-US" sz="2400" dirty="0">
              <a:solidFill>
                <a:schemeClr val="bg2"/>
              </a:solidFill>
            </a:endParaRPr>
          </a:p>
        </p:txBody>
      </p:sp>
      <p:grpSp>
        <p:nvGrpSpPr>
          <p:cNvPr id="63493" name="群組 30"/>
          <p:cNvGrpSpPr>
            <a:grpSpLocks/>
          </p:cNvGrpSpPr>
          <p:nvPr/>
        </p:nvGrpSpPr>
        <p:grpSpPr bwMode="auto">
          <a:xfrm>
            <a:off x="681038" y="3676650"/>
            <a:ext cx="8120062" cy="2741673"/>
            <a:chOff x="871538" y="3181350"/>
            <a:chExt cx="8120062" cy="2741673"/>
          </a:xfrm>
        </p:grpSpPr>
        <p:sp>
          <p:nvSpPr>
            <p:cNvPr id="63495" name="Text Box 20"/>
            <p:cNvSpPr txBox="1">
              <a:spLocks noChangeArrowheads="1"/>
            </p:cNvSpPr>
            <p:nvPr/>
          </p:nvSpPr>
          <p:spPr bwMode="auto">
            <a:xfrm>
              <a:off x="871538" y="4295775"/>
              <a:ext cx="8120062" cy="1585913"/>
            </a:xfrm>
            <a:prstGeom prst="rect">
              <a:avLst/>
            </a:prstGeom>
            <a:noFill/>
            <a:ln w="9525">
              <a:noFill/>
              <a:miter lim="800000"/>
              <a:headEnd/>
              <a:tailEnd/>
            </a:ln>
          </p:spPr>
          <p:txBody>
            <a:bodyPr wrap="none">
              <a:spAutoFit/>
            </a:bodyPr>
            <a:lstStyle/>
            <a:p>
              <a:pPr eaLnBrk="1" hangingPunct="1"/>
              <a:r>
                <a:rPr kumimoji="1" lang="en-US" altLang="zh-TW" sz="2000" b="1">
                  <a:solidFill>
                    <a:schemeClr val="bg2"/>
                  </a:solidFill>
                </a:rPr>
                <a:t>b[0]     t[0]      b[1] t[1]          b[i]</a:t>
              </a:r>
              <a:r>
                <a:rPr kumimoji="1" lang="en-US" altLang="zh-TW" sz="2000" b="1">
                  <a:solidFill>
                    <a:srgbClr val="FF0000"/>
                  </a:solidFill>
                </a:rPr>
                <a:t> t[i]</a:t>
              </a:r>
              <a:r>
                <a:rPr kumimoji="1" lang="en-US" altLang="zh-TW" sz="2000" b="1">
                  <a:solidFill>
                    <a:schemeClr val="bg2"/>
                  </a:solidFill>
                </a:rPr>
                <a:t>  t[i+1]              t[j]                b[j+1] b[n]</a:t>
              </a:r>
            </a:p>
            <a:p>
              <a:pPr eaLnBrk="1" hangingPunct="1"/>
              <a:r>
                <a:rPr kumimoji="1" lang="en-US" altLang="zh-TW" sz="2000" b="1">
                  <a:solidFill>
                    <a:schemeClr val="bg2"/>
                  </a:solidFill>
                </a:rPr>
                <a:t>                                                  </a:t>
              </a:r>
              <a:r>
                <a:rPr kumimoji="1" lang="en-US" altLang="zh-TW" sz="2000" b="1">
                  <a:solidFill>
                    <a:srgbClr val="FF0000"/>
                  </a:solidFill>
                </a:rPr>
                <a:t>b[i+1]</a:t>
              </a:r>
              <a:r>
                <a:rPr kumimoji="1" lang="en-US" altLang="zh-TW" sz="2000" b="1">
                  <a:solidFill>
                    <a:schemeClr val="bg2"/>
                  </a:solidFill>
                </a:rPr>
                <a:t>  b[i+2]</a:t>
              </a:r>
            </a:p>
            <a:p>
              <a:pPr eaLnBrk="1" hangingPunct="1"/>
              <a:endParaRPr kumimoji="1" lang="en-US" altLang="zh-TW" sz="2000" b="1">
                <a:solidFill>
                  <a:schemeClr val="bg2"/>
                </a:solidFill>
              </a:endParaRPr>
            </a:p>
            <a:p>
              <a:pPr eaLnBrk="1" hangingPunct="1"/>
              <a:r>
                <a:rPr kumimoji="1" lang="en-US" altLang="zh-TW" sz="2000" b="1">
                  <a:solidFill>
                    <a:schemeClr val="bg2"/>
                  </a:solidFill>
                </a:rPr>
                <a:t>                                            b=boundary, t=top</a:t>
              </a:r>
            </a:p>
            <a:p>
              <a:pPr eaLnBrk="1" hangingPunct="1"/>
              <a:endParaRPr kumimoji="1" lang="zh-TW" altLang="zh-TW" sz="1800" b="1" u="sng">
                <a:solidFill>
                  <a:schemeClr val="bg2"/>
                </a:solidFill>
              </a:endParaRPr>
            </a:p>
          </p:txBody>
        </p:sp>
        <p:sp>
          <p:nvSpPr>
            <p:cNvPr id="63496" name="Rectangle 2"/>
            <p:cNvSpPr>
              <a:spLocks noChangeArrowheads="1"/>
            </p:cNvSpPr>
            <p:nvPr/>
          </p:nvSpPr>
          <p:spPr bwMode="auto">
            <a:xfrm>
              <a:off x="1323975" y="3195638"/>
              <a:ext cx="7392988" cy="635000"/>
            </a:xfrm>
            <a:prstGeom prst="rect">
              <a:avLst/>
            </a:prstGeom>
            <a:noFill/>
            <a:ln w="9525">
              <a:solidFill>
                <a:schemeClr val="bg2"/>
              </a:solidFill>
              <a:miter lim="800000"/>
              <a:headEnd/>
              <a:tailEnd/>
            </a:ln>
          </p:spPr>
          <p:txBody>
            <a:bodyPr wrap="none" anchor="ctr"/>
            <a:lstStyle/>
            <a:p>
              <a:endParaRPr lang="zh-TW" altLang="en-US"/>
            </a:p>
          </p:txBody>
        </p:sp>
        <p:sp>
          <p:nvSpPr>
            <p:cNvPr id="63497" name="Rectangle 5"/>
            <p:cNvSpPr>
              <a:spLocks noChangeArrowheads="1"/>
            </p:cNvSpPr>
            <p:nvPr/>
          </p:nvSpPr>
          <p:spPr bwMode="auto">
            <a:xfrm>
              <a:off x="1301750" y="3195638"/>
              <a:ext cx="703263" cy="635000"/>
            </a:xfrm>
            <a:prstGeom prst="rect">
              <a:avLst/>
            </a:prstGeom>
            <a:solidFill>
              <a:schemeClr val="bg2"/>
            </a:solidFill>
            <a:ln w="9525">
              <a:solidFill>
                <a:schemeClr val="bg2"/>
              </a:solidFill>
              <a:miter lim="800000"/>
              <a:headEnd/>
              <a:tailEnd/>
            </a:ln>
          </p:spPr>
          <p:txBody>
            <a:bodyPr wrap="none" anchor="ctr"/>
            <a:lstStyle/>
            <a:p>
              <a:endParaRPr lang="zh-TW" altLang="en-US"/>
            </a:p>
          </p:txBody>
        </p:sp>
        <p:sp>
          <p:nvSpPr>
            <p:cNvPr id="63498" name="Rectangle 6"/>
            <p:cNvSpPr>
              <a:spLocks noChangeArrowheads="1"/>
            </p:cNvSpPr>
            <p:nvPr/>
          </p:nvSpPr>
          <p:spPr bwMode="auto">
            <a:xfrm>
              <a:off x="2752725" y="3194050"/>
              <a:ext cx="430213" cy="636588"/>
            </a:xfrm>
            <a:prstGeom prst="rect">
              <a:avLst/>
            </a:prstGeom>
            <a:solidFill>
              <a:schemeClr val="bg2"/>
            </a:solidFill>
            <a:ln w="9525">
              <a:solidFill>
                <a:schemeClr val="bg2"/>
              </a:solidFill>
              <a:miter lim="800000"/>
              <a:headEnd/>
              <a:tailEnd/>
            </a:ln>
          </p:spPr>
          <p:txBody>
            <a:bodyPr wrap="none" anchor="ctr"/>
            <a:lstStyle/>
            <a:p>
              <a:endParaRPr lang="zh-TW" altLang="en-US"/>
            </a:p>
          </p:txBody>
        </p:sp>
        <p:sp>
          <p:nvSpPr>
            <p:cNvPr id="63499" name="Rectangle 7"/>
            <p:cNvSpPr>
              <a:spLocks noChangeArrowheads="1"/>
            </p:cNvSpPr>
            <p:nvPr/>
          </p:nvSpPr>
          <p:spPr bwMode="auto">
            <a:xfrm>
              <a:off x="4181475" y="3195638"/>
              <a:ext cx="638175" cy="635000"/>
            </a:xfrm>
            <a:prstGeom prst="rect">
              <a:avLst/>
            </a:prstGeom>
            <a:solidFill>
              <a:schemeClr val="hlink"/>
            </a:solidFill>
            <a:ln w="9525">
              <a:solidFill>
                <a:schemeClr val="bg2"/>
              </a:solidFill>
              <a:miter lim="800000"/>
              <a:headEnd/>
              <a:tailEnd/>
            </a:ln>
          </p:spPr>
          <p:txBody>
            <a:bodyPr wrap="none" anchor="ctr"/>
            <a:lstStyle/>
            <a:p>
              <a:endParaRPr lang="zh-TW" altLang="en-US"/>
            </a:p>
          </p:txBody>
        </p:sp>
        <p:sp>
          <p:nvSpPr>
            <p:cNvPr id="63500" name="Rectangle 8"/>
            <p:cNvSpPr>
              <a:spLocks noChangeArrowheads="1"/>
            </p:cNvSpPr>
            <p:nvPr/>
          </p:nvSpPr>
          <p:spPr bwMode="auto">
            <a:xfrm>
              <a:off x="5949950" y="3195638"/>
              <a:ext cx="542925" cy="635000"/>
            </a:xfrm>
            <a:prstGeom prst="rect">
              <a:avLst/>
            </a:prstGeom>
            <a:solidFill>
              <a:schemeClr val="bg2"/>
            </a:solidFill>
            <a:ln w="9525">
              <a:solidFill>
                <a:schemeClr val="bg2"/>
              </a:solidFill>
              <a:miter lim="800000"/>
              <a:headEnd/>
              <a:tailEnd/>
            </a:ln>
          </p:spPr>
          <p:txBody>
            <a:bodyPr wrap="none" anchor="ctr"/>
            <a:lstStyle/>
            <a:p>
              <a:endParaRPr lang="zh-TW" altLang="en-US"/>
            </a:p>
          </p:txBody>
        </p:sp>
        <p:sp>
          <p:nvSpPr>
            <p:cNvPr id="63501" name="Rectangle 9"/>
            <p:cNvSpPr>
              <a:spLocks noChangeArrowheads="1"/>
            </p:cNvSpPr>
            <p:nvPr/>
          </p:nvSpPr>
          <p:spPr bwMode="auto">
            <a:xfrm>
              <a:off x="7947025" y="3195638"/>
              <a:ext cx="293688" cy="635000"/>
            </a:xfrm>
            <a:prstGeom prst="rect">
              <a:avLst/>
            </a:prstGeom>
            <a:solidFill>
              <a:schemeClr val="bg2"/>
            </a:solidFill>
            <a:ln w="9525">
              <a:solidFill>
                <a:schemeClr val="bg2"/>
              </a:solidFill>
              <a:miter lim="800000"/>
              <a:headEnd/>
              <a:tailEnd/>
            </a:ln>
          </p:spPr>
          <p:txBody>
            <a:bodyPr wrap="none" anchor="ctr"/>
            <a:lstStyle/>
            <a:p>
              <a:endParaRPr lang="zh-TW" altLang="en-US"/>
            </a:p>
          </p:txBody>
        </p:sp>
        <p:sp>
          <p:nvSpPr>
            <p:cNvPr id="63502" name="Line 10"/>
            <p:cNvSpPr>
              <a:spLocks noChangeShapeType="1"/>
            </p:cNvSpPr>
            <p:nvPr/>
          </p:nvSpPr>
          <p:spPr bwMode="auto">
            <a:xfrm flipV="1">
              <a:off x="1189038" y="3943350"/>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3" name="Line 11"/>
            <p:cNvSpPr>
              <a:spLocks noChangeShapeType="1"/>
            </p:cNvSpPr>
            <p:nvPr/>
          </p:nvSpPr>
          <p:spPr bwMode="auto">
            <a:xfrm flipV="1">
              <a:off x="1908175" y="3890963"/>
              <a:ext cx="0" cy="341312"/>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4" name="Line 12"/>
            <p:cNvSpPr>
              <a:spLocks noChangeShapeType="1"/>
            </p:cNvSpPr>
            <p:nvPr/>
          </p:nvSpPr>
          <p:spPr bwMode="auto">
            <a:xfrm flipV="1">
              <a:off x="2790825" y="3886200"/>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5" name="Line 13"/>
            <p:cNvSpPr>
              <a:spLocks noChangeShapeType="1"/>
            </p:cNvSpPr>
            <p:nvPr/>
          </p:nvSpPr>
          <p:spPr bwMode="auto">
            <a:xfrm flipV="1">
              <a:off x="3151188" y="3862388"/>
              <a:ext cx="0" cy="341312"/>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6" name="Line 14"/>
            <p:cNvSpPr>
              <a:spLocks noChangeShapeType="1"/>
            </p:cNvSpPr>
            <p:nvPr/>
          </p:nvSpPr>
          <p:spPr bwMode="auto">
            <a:xfrm flipV="1">
              <a:off x="4589463" y="3895725"/>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7" name="Line 15"/>
            <p:cNvSpPr>
              <a:spLocks noChangeShapeType="1"/>
            </p:cNvSpPr>
            <p:nvPr/>
          </p:nvSpPr>
          <p:spPr bwMode="auto">
            <a:xfrm flipV="1">
              <a:off x="4173538" y="3889375"/>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8" name="Line 16"/>
            <p:cNvSpPr>
              <a:spLocks noChangeShapeType="1"/>
            </p:cNvSpPr>
            <p:nvPr/>
          </p:nvSpPr>
          <p:spPr bwMode="auto">
            <a:xfrm flipV="1">
              <a:off x="5073650" y="3929063"/>
              <a:ext cx="0" cy="341312"/>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09" name="Line 17"/>
            <p:cNvSpPr>
              <a:spLocks noChangeShapeType="1"/>
            </p:cNvSpPr>
            <p:nvPr/>
          </p:nvSpPr>
          <p:spPr bwMode="auto">
            <a:xfrm flipV="1">
              <a:off x="6542088" y="3897313"/>
              <a:ext cx="0" cy="341312"/>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10" name="Line 18"/>
            <p:cNvSpPr>
              <a:spLocks noChangeShapeType="1"/>
            </p:cNvSpPr>
            <p:nvPr/>
          </p:nvSpPr>
          <p:spPr bwMode="auto">
            <a:xfrm flipV="1">
              <a:off x="7942263" y="3914775"/>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11" name="Line 19"/>
            <p:cNvSpPr>
              <a:spLocks noChangeShapeType="1"/>
            </p:cNvSpPr>
            <p:nvPr/>
          </p:nvSpPr>
          <p:spPr bwMode="auto">
            <a:xfrm flipV="1">
              <a:off x="8685213" y="3930650"/>
              <a:ext cx="0" cy="341313"/>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12" name="Text Box 24"/>
            <p:cNvSpPr txBox="1">
              <a:spLocks noChangeArrowheads="1"/>
            </p:cNvSpPr>
            <p:nvPr/>
          </p:nvSpPr>
          <p:spPr bwMode="auto">
            <a:xfrm>
              <a:off x="4324350" y="4872038"/>
              <a:ext cx="676275" cy="396875"/>
            </a:xfrm>
            <a:prstGeom prst="rect">
              <a:avLst/>
            </a:prstGeom>
            <a:noFill/>
            <a:ln w="9525">
              <a:noFill/>
              <a:miter lim="800000"/>
              <a:headEnd/>
              <a:tailEnd/>
            </a:ln>
          </p:spPr>
          <p:txBody>
            <a:bodyPr wrap="none">
              <a:spAutoFit/>
            </a:bodyPr>
            <a:lstStyle/>
            <a:p>
              <a:pPr algn="ctr" eaLnBrk="1" hangingPunct="1"/>
              <a:r>
                <a:rPr kumimoji="1" lang="en-US" altLang="zh-TW" sz="2000">
                  <a:solidFill>
                    <a:srgbClr val="CC3300"/>
                  </a:solidFill>
                </a:rPr>
                <a:t>meet</a:t>
              </a:r>
            </a:p>
          </p:txBody>
        </p:sp>
        <p:sp>
          <p:nvSpPr>
            <p:cNvPr id="63513" name="Line 25"/>
            <p:cNvSpPr>
              <a:spLocks noChangeShapeType="1"/>
            </p:cNvSpPr>
            <p:nvPr/>
          </p:nvSpPr>
          <p:spPr bwMode="auto">
            <a:xfrm flipH="1" flipV="1">
              <a:off x="1428000" y="5724650"/>
              <a:ext cx="240030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14" name="Line 26"/>
            <p:cNvSpPr>
              <a:spLocks noChangeShapeType="1"/>
            </p:cNvSpPr>
            <p:nvPr/>
          </p:nvSpPr>
          <p:spPr bwMode="auto">
            <a:xfrm>
              <a:off x="6292775" y="5738175"/>
              <a:ext cx="2400300" cy="0"/>
            </a:xfrm>
            <a:prstGeom prst="line">
              <a:avLst/>
            </a:prstGeom>
            <a:noFill/>
            <a:ln w="9525">
              <a:solidFill>
                <a:schemeClr val="bg2"/>
              </a:solidFill>
              <a:round/>
              <a:headEnd/>
              <a:tailEnd type="triangle" w="med" len="med"/>
            </a:ln>
          </p:spPr>
          <p:txBody>
            <a:bodyPr wrap="none" anchor="ctr"/>
            <a:lstStyle/>
            <a:p>
              <a:endParaRPr lang="zh-TW" altLang="en-US"/>
            </a:p>
          </p:txBody>
        </p:sp>
        <p:sp>
          <p:nvSpPr>
            <p:cNvPr id="63515" name="Text Box 27"/>
            <p:cNvSpPr txBox="1">
              <a:spLocks noChangeArrowheads="1"/>
            </p:cNvSpPr>
            <p:nvPr/>
          </p:nvSpPr>
          <p:spPr bwMode="auto">
            <a:xfrm>
              <a:off x="3782705" y="5522913"/>
              <a:ext cx="2492990" cy="400110"/>
            </a:xfrm>
            <a:prstGeom prst="rect">
              <a:avLst/>
            </a:prstGeom>
            <a:noFill/>
            <a:ln w="9525">
              <a:noFill/>
              <a:miter lim="800000"/>
              <a:headEnd/>
              <a:tailEnd/>
            </a:ln>
          </p:spPr>
          <p:txBody>
            <a:bodyPr wrap="none">
              <a:spAutoFit/>
            </a:bodyPr>
            <a:lstStyle/>
            <a:p>
              <a:pPr algn="ctr" eaLnBrk="1" hangingPunct="1"/>
              <a:r>
                <a:rPr kumimoji="1" lang="zh-TW" altLang="en-US" sz="2000" dirty="0">
                  <a:solidFill>
                    <a:srgbClr val="CC3300"/>
                  </a:solidFill>
                  <a:ea typeface="標楷體" pitchFamily="65" charset="-120"/>
                </a:rPr>
                <a:t>往左或右找一個空間</a:t>
              </a:r>
            </a:p>
          </p:txBody>
        </p:sp>
        <p:sp>
          <p:nvSpPr>
            <p:cNvPr id="63516" name="Rectangle 35"/>
            <p:cNvSpPr>
              <a:spLocks noChangeArrowheads="1"/>
            </p:cNvSpPr>
            <p:nvPr/>
          </p:nvSpPr>
          <p:spPr bwMode="auto">
            <a:xfrm>
              <a:off x="4629150" y="3181350"/>
              <a:ext cx="514350" cy="647700"/>
            </a:xfrm>
            <a:prstGeom prst="rect">
              <a:avLst/>
            </a:prstGeom>
            <a:solidFill>
              <a:schemeClr val="accent1"/>
            </a:solidFill>
            <a:ln w="9525">
              <a:solidFill>
                <a:schemeClr val="tx1"/>
              </a:solidFill>
              <a:miter lim="800000"/>
              <a:headEnd/>
              <a:tailEnd/>
            </a:ln>
          </p:spPr>
          <p:txBody>
            <a:bodyPr wrap="none" anchor="ctr"/>
            <a:lstStyle/>
            <a:p>
              <a:endParaRPr lang="zh-TW" altLang="en-US"/>
            </a:p>
          </p:txBody>
        </p:sp>
      </p:grpSp>
      <p:sp>
        <p:nvSpPr>
          <p:cNvPr id="63494" name="Text Box 2050"/>
          <p:cNvSpPr txBox="1">
            <a:spLocks noChangeArrowheads="1"/>
          </p:cNvSpPr>
          <p:nvPr/>
        </p:nvSpPr>
        <p:spPr bwMode="auto">
          <a:xfrm>
            <a:off x="1016000" y="260350"/>
            <a:ext cx="75755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Multiple Stacks and Queues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4"/>
          <p:cNvSpPr>
            <a:spLocks noGrp="1"/>
          </p:cNvSpPr>
          <p:nvPr>
            <p:ph type="sldNum" sz="quarter" idx="12"/>
          </p:nvPr>
        </p:nvSpPr>
        <p:spPr>
          <a:noFill/>
        </p:spPr>
        <p:txBody>
          <a:bodyPr/>
          <a:lstStyle/>
          <a:p>
            <a:fld id="{8AF6B6BA-4940-493C-AFCC-208182BD13F7}" type="slidenum">
              <a:rPr lang="zh-TW" altLang="en-US" smtClean="0"/>
              <a:pPr/>
              <a:t>7</a:t>
            </a:fld>
            <a:endParaRPr lang="en-US" altLang="zh-TW" smtClean="0"/>
          </a:p>
        </p:txBody>
      </p:sp>
      <p:sp>
        <p:nvSpPr>
          <p:cNvPr id="9219" name="Rectangle 2"/>
          <p:cNvSpPr>
            <a:spLocks noGrp="1" noChangeArrowheads="1"/>
          </p:cNvSpPr>
          <p:nvPr>
            <p:ph type="title"/>
          </p:nvPr>
        </p:nvSpPr>
        <p:spPr>
          <a:xfrm>
            <a:off x="735013" y="1638300"/>
            <a:ext cx="7589837" cy="3105150"/>
          </a:xfrm>
        </p:spPr>
        <p:txBody>
          <a:bodyPr/>
          <a:lstStyle/>
          <a:p>
            <a:pPr eaLnBrk="1" hangingPunct="1"/>
            <a:r>
              <a:rPr lang="en-US" altLang="zh-TW" sz="2400" dirty="0" smtClean="0">
                <a:solidFill>
                  <a:srgbClr val="24A83A"/>
                </a:solidFill>
              </a:rPr>
              <a:t>void push</a:t>
            </a:r>
            <a:r>
              <a:rPr lang="en-US" altLang="zh-TW" sz="2400" dirty="0" smtClean="0"/>
              <a:t>(element</a:t>
            </a:r>
            <a:r>
              <a:rPr lang="en-US" altLang="zh-TW" sz="2400" dirty="0" smtClean="0">
                <a:solidFill>
                  <a:srgbClr val="24A83A"/>
                </a:solidFill>
              </a:rPr>
              <a:t> </a:t>
            </a:r>
            <a:r>
              <a:rPr lang="en-US" altLang="zh-TW" sz="2400" dirty="0" smtClean="0"/>
              <a:t>item){ </a:t>
            </a:r>
            <a:br>
              <a:rPr lang="en-US" altLang="zh-TW" sz="2400" dirty="0" smtClean="0"/>
            </a:br>
            <a:r>
              <a:rPr lang="en-US" altLang="zh-TW" sz="2000" dirty="0" smtClean="0"/>
              <a:t>/* add an item to the global stack */</a:t>
            </a:r>
            <a:br>
              <a:rPr lang="en-US" altLang="zh-TW" sz="2000" dirty="0" smtClean="0"/>
            </a:br>
            <a:r>
              <a:rPr lang="en-US" altLang="zh-TW" sz="2400" dirty="0" smtClean="0"/>
              <a:t>     if (top &gt;= MAX_STACK_SIZE-1)  </a:t>
            </a:r>
            <a:br>
              <a:rPr lang="en-US" altLang="zh-TW" sz="2400" dirty="0" smtClean="0"/>
            </a:br>
            <a:r>
              <a:rPr lang="en-US" altLang="zh-TW" sz="2400" dirty="0" smtClean="0"/>
              <a:t>           </a:t>
            </a:r>
            <a:r>
              <a:rPr lang="en-US" altLang="zh-TW" sz="2400" dirty="0" err="1" smtClean="0"/>
              <a:t>stackFull</a:t>
            </a:r>
            <a:r>
              <a:rPr lang="en-US" altLang="zh-TW" sz="2400" dirty="0" smtClean="0"/>
              <a:t>();          </a:t>
            </a:r>
            <a:r>
              <a:rPr lang="en-US" altLang="zh-TW" sz="2000" dirty="0" smtClean="0">
                <a:solidFill>
                  <a:srgbClr val="CC3300"/>
                </a:solidFill>
              </a:rPr>
              <a:t>/* the stack is overflow */</a:t>
            </a:r>
            <a:r>
              <a:rPr lang="en-US" altLang="zh-TW" sz="2000" dirty="0" smtClean="0"/>
              <a:t/>
            </a:r>
            <a:br>
              <a:rPr lang="en-US" altLang="zh-TW" sz="2000" dirty="0" smtClean="0"/>
            </a:br>
            <a:r>
              <a:rPr lang="en-US" altLang="zh-TW" sz="2400" dirty="0" smtClean="0"/>
              <a:t>     stack[++top] = item;</a:t>
            </a:r>
            <a:br>
              <a:rPr lang="en-US" altLang="zh-TW" sz="2400" dirty="0" smtClean="0"/>
            </a:br>
            <a:r>
              <a:rPr lang="en-US" altLang="zh-TW" sz="2400" dirty="0" smtClean="0"/>
              <a:t>}</a:t>
            </a:r>
            <a:br>
              <a:rPr lang="en-US" altLang="zh-TW" sz="2400" dirty="0" smtClean="0"/>
            </a:br>
            <a:r>
              <a:rPr lang="en-US" altLang="zh-TW" sz="2400" dirty="0" smtClean="0"/>
              <a:t/>
            </a:r>
            <a:br>
              <a:rPr lang="en-US" altLang="zh-TW" sz="2400" dirty="0" smtClean="0"/>
            </a:br>
            <a:r>
              <a:rPr lang="en-US" altLang="zh-TW" sz="2400" dirty="0" smtClean="0"/>
              <a:t>Invoking function : </a:t>
            </a:r>
            <a:r>
              <a:rPr lang="en-US" altLang="zh-TW" sz="2400" i="1" dirty="0" smtClean="0"/>
              <a:t>push</a:t>
            </a:r>
            <a:r>
              <a:rPr lang="en-US" altLang="zh-TW" sz="2400" dirty="0" smtClean="0"/>
              <a:t>(</a:t>
            </a:r>
            <a:r>
              <a:rPr lang="en-US" altLang="zh-TW" sz="2400" i="1" dirty="0" smtClean="0"/>
              <a:t>item</a:t>
            </a:r>
            <a:r>
              <a:rPr lang="en-US" altLang="zh-TW" sz="2400" dirty="0" smtClean="0"/>
              <a:t>);</a:t>
            </a:r>
          </a:p>
        </p:txBody>
      </p:sp>
      <p:sp>
        <p:nvSpPr>
          <p:cNvPr id="9220" name="Text Box 3"/>
          <p:cNvSpPr txBox="1">
            <a:spLocks noChangeArrowheads="1"/>
          </p:cNvSpPr>
          <p:nvPr/>
        </p:nvSpPr>
        <p:spPr bwMode="auto">
          <a:xfrm>
            <a:off x="1135063" y="473075"/>
            <a:ext cx="7532687"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Add an Item to a Stack</a:t>
            </a:r>
            <a:r>
              <a:rPr kumimoji="1" lang="en-US" altLang="zh-TW" sz="2000" b="1" u="sng">
                <a:solidFill>
                  <a:schemeClr val="bg2"/>
                </a:solidFill>
              </a:rPr>
              <a:t> (Prog. 3.1)</a:t>
            </a:r>
            <a:endParaRPr kumimoji="1" lang="en-US" altLang="zh-TW" sz="4000" b="1" u="sng">
              <a:solidFill>
                <a:schemeClr val="bg2"/>
              </a:solidFill>
            </a:endParaRPr>
          </a:p>
        </p:txBody>
      </p:sp>
      <p:sp>
        <p:nvSpPr>
          <p:cNvPr id="9221" name="矩形 4"/>
          <p:cNvSpPr>
            <a:spLocks noChangeArrowheads="1"/>
          </p:cNvSpPr>
          <p:nvPr/>
        </p:nvSpPr>
        <p:spPr bwMode="auto">
          <a:xfrm>
            <a:off x="723900" y="1714500"/>
            <a:ext cx="6610350" cy="2305050"/>
          </a:xfrm>
          <a:prstGeom prst="rect">
            <a:avLst/>
          </a:prstGeom>
          <a:noFill/>
          <a:ln w="9525" algn="ctr">
            <a:solidFill>
              <a:srgbClr val="FF0000"/>
            </a:solidFill>
            <a:miter lim="800000"/>
            <a:headEnd/>
            <a:tailEnd/>
          </a:ln>
        </p:spPr>
        <p:txBody>
          <a:bodyPr wrap="none"/>
          <a:lstStyle/>
          <a:p>
            <a:endParaRPr lang="zh-TW" altLang="en-US"/>
          </a:p>
        </p:txBody>
      </p:sp>
      <p:sp>
        <p:nvSpPr>
          <p:cNvPr id="9222" name="矩形 5"/>
          <p:cNvSpPr>
            <a:spLocks noChangeArrowheads="1"/>
          </p:cNvSpPr>
          <p:nvPr/>
        </p:nvSpPr>
        <p:spPr bwMode="auto">
          <a:xfrm>
            <a:off x="3203090" y="4316846"/>
            <a:ext cx="1512926" cy="431843"/>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4"/>
          <p:cNvSpPr>
            <a:spLocks noGrp="1"/>
          </p:cNvSpPr>
          <p:nvPr>
            <p:ph type="sldNum" sz="quarter" idx="12"/>
          </p:nvPr>
        </p:nvSpPr>
        <p:spPr>
          <a:noFill/>
        </p:spPr>
        <p:txBody>
          <a:bodyPr/>
          <a:lstStyle/>
          <a:p>
            <a:fld id="{C8B91BBA-58DC-44FA-AE1F-E6E4C067E1F5}" type="slidenum">
              <a:rPr lang="zh-TW" altLang="en-US" smtClean="0"/>
              <a:pPr/>
              <a:t>8</a:t>
            </a:fld>
            <a:endParaRPr lang="en-US" altLang="zh-TW" smtClean="0"/>
          </a:p>
        </p:txBody>
      </p:sp>
      <p:sp>
        <p:nvSpPr>
          <p:cNvPr id="10243" name="Rectangle 2"/>
          <p:cNvSpPr>
            <a:spLocks noGrp="1" noChangeArrowheads="1"/>
          </p:cNvSpPr>
          <p:nvPr>
            <p:ph type="title"/>
          </p:nvPr>
        </p:nvSpPr>
        <p:spPr>
          <a:xfrm>
            <a:off x="590550" y="1809750"/>
            <a:ext cx="7981950" cy="3086100"/>
          </a:xfrm>
        </p:spPr>
        <p:txBody>
          <a:bodyPr/>
          <a:lstStyle/>
          <a:p>
            <a:pPr eaLnBrk="1" hangingPunct="1"/>
            <a:r>
              <a:rPr lang="en-US" altLang="zh-TW" sz="2400" dirty="0" smtClean="0">
                <a:solidFill>
                  <a:srgbClr val="24A83A"/>
                </a:solidFill>
              </a:rPr>
              <a:t>element pop</a:t>
            </a:r>
            <a:r>
              <a:rPr lang="en-US" altLang="zh-TW" sz="2400" dirty="0" smtClean="0"/>
              <a:t>(){</a:t>
            </a:r>
            <a:br>
              <a:rPr lang="en-US" altLang="zh-TW" sz="2400" dirty="0" smtClean="0"/>
            </a:br>
            <a:r>
              <a:rPr lang="en-US" altLang="zh-TW" sz="2000" dirty="0" smtClean="0"/>
              <a:t>/* return the top element from the stack */</a:t>
            </a:r>
            <a:br>
              <a:rPr lang="en-US" altLang="zh-TW" sz="2000" dirty="0" smtClean="0"/>
            </a:br>
            <a:r>
              <a:rPr lang="en-US" altLang="zh-TW" sz="2400" dirty="0" smtClean="0"/>
              <a:t>     if (top == -1)                      </a:t>
            </a:r>
            <a:r>
              <a:rPr lang="en-US" altLang="zh-TW" sz="2000" dirty="0" smtClean="0">
                <a:solidFill>
                  <a:srgbClr val="CC3300"/>
                </a:solidFill>
              </a:rPr>
              <a:t>/* the stack is underflow */</a:t>
            </a:r>
            <a:r>
              <a:rPr lang="en-US" altLang="zh-TW" sz="2000" dirty="0" smtClean="0"/>
              <a:t/>
            </a:r>
            <a:br>
              <a:rPr lang="en-US" altLang="zh-TW" sz="2000" dirty="0" smtClean="0"/>
            </a:br>
            <a:r>
              <a:rPr lang="en-US" altLang="zh-TW" sz="2400" dirty="0" smtClean="0"/>
              <a:t>         return </a:t>
            </a:r>
            <a:r>
              <a:rPr lang="en-US" altLang="zh-TW" sz="2400" dirty="0" err="1" smtClean="0"/>
              <a:t>stackEmpty</a:t>
            </a:r>
            <a:r>
              <a:rPr lang="en-US" altLang="zh-TW" sz="2400" dirty="0" smtClean="0"/>
              <a:t>();     </a:t>
            </a:r>
            <a:r>
              <a:rPr lang="en-US" altLang="zh-TW" sz="2000" dirty="0" smtClean="0"/>
              <a:t>/* returns an error key    */</a:t>
            </a:r>
            <a:r>
              <a:rPr lang="en-US" altLang="zh-TW" sz="2400" dirty="0" smtClean="0"/>
              <a:t/>
            </a:r>
            <a:br>
              <a:rPr lang="en-US" altLang="zh-TW" sz="2400" dirty="0" smtClean="0"/>
            </a:br>
            <a:r>
              <a:rPr lang="en-US" altLang="zh-TW" sz="2400" dirty="0" smtClean="0"/>
              <a:t>     return stack[top-- ];</a:t>
            </a:r>
            <a:br>
              <a:rPr lang="en-US" altLang="zh-TW" sz="2400" dirty="0" smtClean="0"/>
            </a:br>
            <a:r>
              <a:rPr lang="en-US" altLang="zh-TW" sz="2400" dirty="0" smtClean="0"/>
              <a:t>}</a:t>
            </a:r>
            <a:br>
              <a:rPr lang="en-US" altLang="zh-TW" sz="2400" dirty="0" smtClean="0"/>
            </a:br>
            <a:r>
              <a:rPr lang="en-US" altLang="zh-TW" sz="2400" dirty="0" smtClean="0"/>
              <a:t/>
            </a:r>
            <a:br>
              <a:rPr lang="en-US" altLang="zh-TW" sz="2400" dirty="0" smtClean="0"/>
            </a:br>
            <a:r>
              <a:rPr lang="en-US" altLang="zh-TW" sz="2400" dirty="0" smtClean="0"/>
              <a:t> Invoking function : </a:t>
            </a:r>
            <a:r>
              <a:rPr lang="en-US" altLang="zh-TW" sz="2400" i="1" dirty="0" smtClean="0"/>
              <a:t>item = pop</a:t>
            </a:r>
            <a:r>
              <a:rPr lang="en-US" altLang="zh-TW" sz="2400" dirty="0" smtClean="0"/>
              <a:t>();</a:t>
            </a:r>
          </a:p>
        </p:txBody>
      </p:sp>
      <p:sp>
        <p:nvSpPr>
          <p:cNvPr id="10244" name="Text Box 3"/>
          <p:cNvSpPr txBox="1">
            <a:spLocks noChangeArrowheads="1"/>
          </p:cNvSpPr>
          <p:nvPr/>
        </p:nvSpPr>
        <p:spPr bwMode="auto">
          <a:xfrm>
            <a:off x="1154113" y="428625"/>
            <a:ext cx="7385050" cy="701675"/>
          </a:xfrm>
          <a:prstGeom prst="rect">
            <a:avLst/>
          </a:prstGeom>
          <a:noFill/>
          <a:ln w="9525">
            <a:noFill/>
            <a:miter lim="800000"/>
            <a:headEnd/>
            <a:tailEnd/>
          </a:ln>
        </p:spPr>
        <p:txBody>
          <a:bodyPr>
            <a:spAutoFit/>
          </a:bodyPr>
          <a:lstStyle/>
          <a:p>
            <a:pPr algn="ctr" eaLnBrk="1" hangingPunct="1"/>
            <a:r>
              <a:rPr kumimoji="1" lang="en-US" altLang="zh-TW" sz="4000" b="1" u="sng">
                <a:solidFill>
                  <a:schemeClr val="bg2"/>
                </a:solidFill>
              </a:rPr>
              <a:t>Delete from a stack </a:t>
            </a:r>
            <a:r>
              <a:rPr kumimoji="1" lang="en-US" altLang="zh-TW" sz="2000" b="1" u="sng">
                <a:solidFill>
                  <a:schemeClr val="bg2"/>
                </a:solidFill>
              </a:rPr>
              <a:t>(Prog. 3.2)</a:t>
            </a:r>
            <a:endParaRPr kumimoji="1" lang="en-US" altLang="zh-TW" sz="4000" b="1" u="sng">
              <a:solidFill>
                <a:schemeClr val="bg2"/>
              </a:solidFill>
            </a:endParaRPr>
          </a:p>
        </p:txBody>
      </p:sp>
      <p:sp>
        <p:nvSpPr>
          <p:cNvPr id="10245" name="矩形 4"/>
          <p:cNvSpPr>
            <a:spLocks noChangeArrowheads="1"/>
          </p:cNvSpPr>
          <p:nvPr/>
        </p:nvSpPr>
        <p:spPr bwMode="auto">
          <a:xfrm>
            <a:off x="552450" y="1983178"/>
            <a:ext cx="7600950" cy="2188771"/>
          </a:xfrm>
          <a:prstGeom prst="rect">
            <a:avLst/>
          </a:prstGeom>
          <a:noFill/>
          <a:ln w="9525" algn="ctr">
            <a:solidFill>
              <a:srgbClr val="FF0000"/>
            </a:solidFill>
            <a:miter lim="800000"/>
            <a:headEnd/>
            <a:tailEnd/>
          </a:ln>
        </p:spPr>
        <p:txBody>
          <a:bodyPr wrap="none"/>
          <a:lstStyle/>
          <a:p>
            <a:endParaRPr lang="zh-TW" altLang="en-US" b="1" dirty="0"/>
          </a:p>
        </p:txBody>
      </p:sp>
      <p:sp>
        <p:nvSpPr>
          <p:cNvPr id="10246" name="矩形 5"/>
          <p:cNvSpPr>
            <a:spLocks noChangeArrowheads="1"/>
          </p:cNvSpPr>
          <p:nvPr/>
        </p:nvSpPr>
        <p:spPr bwMode="auto">
          <a:xfrm>
            <a:off x="3150675" y="4504026"/>
            <a:ext cx="1801335" cy="407040"/>
          </a:xfrm>
          <a:prstGeom prst="rect">
            <a:avLst/>
          </a:prstGeom>
          <a:solidFill>
            <a:srgbClr val="FF0000">
              <a:alpha val="29019"/>
            </a:srgbClr>
          </a:solidFill>
          <a:ln w="9525" algn="ctr">
            <a:solidFill>
              <a:schemeClr val="tx1"/>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AA86553-C99B-48A2-AE43-6F059FD5D261}" type="slidenum">
              <a:rPr lang="zh-TW" altLang="en-US" smtClean="0"/>
              <a:pPr/>
              <a:t>9</a:t>
            </a:fld>
            <a:endParaRPr lang="en-US" altLang="zh-TW" smtClean="0"/>
          </a:p>
        </p:txBody>
      </p:sp>
      <p:sp>
        <p:nvSpPr>
          <p:cNvPr id="11267" name="Rectangle 2"/>
          <p:cNvSpPr>
            <a:spLocks noGrp="1" noChangeArrowheads="1"/>
          </p:cNvSpPr>
          <p:nvPr>
            <p:ph type="title"/>
          </p:nvPr>
        </p:nvSpPr>
        <p:spPr>
          <a:xfrm>
            <a:off x="647700" y="647700"/>
            <a:ext cx="7772400" cy="762000"/>
          </a:xfrm>
        </p:spPr>
        <p:txBody>
          <a:bodyPr/>
          <a:lstStyle/>
          <a:p>
            <a:pPr algn="ctr" eaLnBrk="1" hangingPunct="1"/>
            <a:r>
              <a:rPr lang="en-US" altLang="zh-TW" b="1" u="sng" smtClean="0"/>
              <a:t>Stack Full </a:t>
            </a:r>
            <a:r>
              <a:rPr lang="en-US" altLang="zh-TW" sz="2000" b="1" u="sng" smtClean="0"/>
              <a:t>(Prog. 3.3)</a:t>
            </a:r>
            <a:endParaRPr lang="en-US" altLang="zh-TW" b="1" u="sng" smtClean="0"/>
          </a:p>
        </p:txBody>
      </p:sp>
      <p:sp>
        <p:nvSpPr>
          <p:cNvPr id="11268" name="Rectangle 3"/>
          <p:cNvSpPr>
            <a:spLocks noGrp="1" noChangeArrowheads="1"/>
          </p:cNvSpPr>
          <p:nvPr>
            <p:ph type="body" idx="1"/>
          </p:nvPr>
        </p:nvSpPr>
        <p:spPr>
          <a:xfrm>
            <a:off x="790450" y="1835150"/>
            <a:ext cx="7410450" cy="4114800"/>
          </a:xfrm>
        </p:spPr>
        <p:txBody>
          <a:bodyPr/>
          <a:lstStyle/>
          <a:p>
            <a:pPr eaLnBrk="1" hangingPunct="1">
              <a:buFont typeface="Wingdings" pitchFamily="2" charset="2"/>
              <a:buNone/>
            </a:pPr>
            <a:r>
              <a:rPr lang="en-US" altLang="zh-TW" sz="2400" b="1" dirty="0" smtClean="0">
                <a:solidFill>
                  <a:srgbClr val="24A83A"/>
                </a:solidFill>
              </a:rPr>
              <a:t>void </a:t>
            </a:r>
            <a:r>
              <a:rPr lang="en-US" altLang="zh-TW" sz="2400" b="1" dirty="0" err="1" smtClean="0">
                <a:solidFill>
                  <a:srgbClr val="24A83A"/>
                </a:solidFill>
              </a:rPr>
              <a:t>stackFull</a:t>
            </a:r>
            <a:r>
              <a:rPr lang="en-US" altLang="zh-TW" sz="2400" dirty="0" smtClean="0">
                <a:solidFill>
                  <a:schemeClr val="bg2"/>
                </a:solidFill>
              </a:rPr>
              <a:t>(){</a:t>
            </a:r>
          </a:p>
          <a:p>
            <a:pPr eaLnBrk="1" hangingPunct="1">
              <a:buFont typeface="Wingdings" pitchFamily="2" charset="2"/>
              <a:buNone/>
            </a:pPr>
            <a:r>
              <a:rPr lang="en-US" altLang="zh-TW" sz="2400" dirty="0" smtClean="0">
                <a:solidFill>
                  <a:schemeClr val="bg2"/>
                </a:solidFill>
              </a:rPr>
              <a:t>     </a:t>
            </a:r>
            <a:r>
              <a:rPr lang="en-US" altLang="zh-TW" sz="2400" dirty="0" err="1" smtClean="0">
                <a:solidFill>
                  <a:schemeClr val="bg2"/>
                </a:solidFill>
              </a:rPr>
              <a:t>fprintf</a:t>
            </a:r>
            <a:r>
              <a:rPr lang="en-US" altLang="zh-TW" sz="2400" dirty="0" smtClean="0">
                <a:solidFill>
                  <a:schemeClr val="bg2"/>
                </a:solidFill>
              </a:rPr>
              <a:t>(</a:t>
            </a:r>
            <a:r>
              <a:rPr lang="en-US" altLang="zh-TW" sz="2400" dirty="0" err="1" smtClean="0">
                <a:solidFill>
                  <a:schemeClr val="bg2"/>
                </a:solidFill>
              </a:rPr>
              <a:t>stderr</a:t>
            </a:r>
            <a:r>
              <a:rPr lang="en-US" altLang="zh-TW" sz="2400" dirty="0" smtClean="0">
                <a:solidFill>
                  <a:schemeClr val="bg2"/>
                </a:solidFill>
              </a:rPr>
              <a:t>, “Stack is full, cannot add element”);</a:t>
            </a:r>
          </a:p>
          <a:p>
            <a:pPr eaLnBrk="1" hangingPunct="1">
              <a:buFont typeface="Wingdings" pitchFamily="2" charset="2"/>
              <a:buNone/>
            </a:pPr>
            <a:r>
              <a:rPr lang="en-US" altLang="zh-TW" sz="2400" dirty="0" smtClean="0">
                <a:solidFill>
                  <a:schemeClr val="bg2"/>
                </a:solidFill>
              </a:rPr>
              <a:t>     exit(EXIT_FAILURE);</a:t>
            </a:r>
          </a:p>
          <a:p>
            <a:pPr eaLnBrk="1" hangingPunct="1">
              <a:buFont typeface="Wingdings" pitchFamily="2" charset="2"/>
              <a:buNone/>
            </a:pPr>
            <a:r>
              <a:rPr lang="en-US" altLang="zh-TW" sz="2400" dirty="0" smtClean="0">
                <a:solidFill>
                  <a:schemeClr val="bg2"/>
                </a:solidFill>
              </a:rPr>
              <a:t>}</a:t>
            </a:r>
          </a:p>
        </p:txBody>
      </p:sp>
      <p:sp>
        <p:nvSpPr>
          <p:cNvPr id="11269" name="矩形 4"/>
          <p:cNvSpPr>
            <a:spLocks noChangeArrowheads="1"/>
          </p:cNvSpPr>
          <p:nvPr/>
        </p:nvSpPr>
        <p:spPr bwMode="auto">
          <a:xfrm>
            <a:off x="742450" y="1847850"/>
            <a:ext cx="7142763" cy="1797875"/>
          </a:xfrm>
          <a:prstGeom prst="rect">
            <a:avLst/>
          </a:prstGeom>
          <a:noFill/>
          <a:ln w="9525" algn="ctr">
            <a:solidFill>
              <a:srgbClr val="FF0000"/>
            </a:solidFill>
            <a:miter lim="800000"/>
            <a:headEnd/>
            <a:tailEnd/>
          </a:ln>
        </p:spPr>
        <p:txBody>
          <a:bodyPr wrap="none"/>
          <a:lstStyle/>
          <a:p>
            <a:endParaRPr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igh voltage">
  <a:themeElements>
    <a:clrScheme name="">
      <a:dk1>
        <a:srgbClr val="001932"/>
      </a:dk1>
      <a:lt1>
        <a:srgbClr val="FFFFFF"/>
      </a:lt1>
      <a:dk2>
        <a:srgbClr val="C7C5BB"/>
      </a:dk2>
      <a:lt2>
        <a:srgbClr val="CCFFFF"/>
      </a:lt2>
      <a:accent1>
        <a:srgbClr val="99FFCC"/>
      </a:accent1>
      <a:accent2>
        <a:srgbClr val="01B0FF"/>
      </a:accent2>
      <a:accent3>
        <a:srgbClr val="E0DFDA"/>
      </a:accent3>
      <a:accent4>
        <a:srgbClr val="DADADA"/>
      </a:accent4>
      <a:accent5>
        <a:srgbClr val="CAFFE2"/>
      </a:accent5>
      <a:accent6>
        <a:srgbClr val="019FE7"/>
      </a:accent6>
      <a:hlink>
        <a:srgbClr val="6666FF"/>
      </a:hlink>
      <a:folHlink>
        <a:srgbClr val="1C6D9A"/>
      </a:folHlink>
    </a:clrScheme>
    <a:fontScheme name="high voltag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high voltage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C:\winapp\office97\Templates\簡報設計範本\high voltage.pot</Template>
  <TotalTime>3639</TotalTime>
  <Words>2299</Words>
  <Application>Microsoft Office PowerPoint</Application>
  <PresentationFormat>如螢幕大小 (4:3)</PresentationFormat>
  <Paragraphs>657</Paragraphs>
  <Slides>61</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61</vt:i4>
      </vt:variant>
    </vt:vector>
  </HeadingPairs>
  <TitlesOfParts>
    <vt:vector size="70" baseType="lpstr">
      <vt:lpstr>Monotype Sorts</vt:lpstr>
      <vt:lpstr>新細明體</vt:lpstr>
      <vt:lpstr>標楷體</vt:lpstr>
      <vt:lpstr>Symbol</vt:lpstr>
      <vt:lpstr>Times New Roman</vt:lpstr>
      <vt:lpstr>Wingdings</vt:lpstr>
      <vt:lpstr>high voltage</vt:lpstr>
      <vt:lpstr>文件</vt:lpstr>
      <vt:lpstr>Document</vt:lpstr>
      <vt:lpstr>PowerPoint 簡報</vt:lpstr>
      <vt:lpstr>PowerPoint 簡報</vt:lpstr>
      <vt:lpstr>PowerPoint 簡報</vt:lpstr>
      <vt:lpstr>PowerPoint 簡報</vt:lpstr>
      <vt:lpstr>structure Stack is   objects : a finite ordered list with zero or more elements.   functions : for all stack  Stack, item  element,                       maxStackSize  positive integer     Stack CreateS(maxStackSize) ::=                     create an empty stack whose maximum size is maxStackSize     Boolean IsFull(stack, maxStackSize) ::=                      if (number of elements in stack == maxStackSize)                      return TRUE  else return FALSE     Stack Push(stack, item)  ::= if (IsFull(stack)) stackFull                                                 else insert item into top of stack and return      </vt:lpstr>
      <vt:lpstr>   Stack CreateS(maxStackSize) ::=  #define MAX_STACK_SIZE 100 /* maximum stack size */     typedef struct {                 int key;                 /* other fields */                 } element;     element stack[MAX_STACK_SIZE];     int top = -1;    /* denote an empty stack */            Boolean IsEmpty(Stack) ::= top &lt; 0;     Boolean IsFull(Stack) ::= top &gt;= MAX_STACK_SIZE - 1;               </vt:lpstr>
      <vt:lpstr>void push(element item){  /* add an item to the global stack */      if (top &gt;= MAX_STACK_SIZE-1)              stackFull();          /* the stack is overflow */      stack[++top] = item; }  Invoking function : push(item);</vt:lpstr>
      <vt:lpstr>element pop(){ /* return the top element from the stack */      if (top == -1)                      /* the stack is underflow */          return stackEmpty();     /* returns an error key    */      return stack[top-- ]; }   Invoking function : item = pop();</vt:lpstr>
      <vt:lpstr>Stack Full (Prog. 3.3)</vt:lpstr>
      <vt:lpstr>鐵道交換網路 (Fig. 3.3)</vt:lpstr>
      <vt:lpstr>Railroad Switching Network</vt:lpstr>
      <vt:lpstr>Stacks Using Dynamic Arrays</vt:lpstr>
      <vt:lpstr>Stack Full with Array Doubling (Prog. 3.4)</vt:lpstr>
      <vt:lpstr>PowerPoint 簡報</vt:lpstr>
      <vt:lpstr>structure Queue is    objects：a finite ordered list with zero or more elements.   Functions：for all queue  Queue, item  element,                         maxQueueSize  positive integer      Queue CreateQ(maxQueueSize) ::=               create an empty queue whose maximum size is                maxQueueSize      Boolean IsFullQ(queue, maxQueueSize) ::=                   if (number of elements in queue == maxQueueSize)                      return TRUE               else return FALSE      Queue AddQ(queue, item) ::=               if (IsFullQ(queue)) queueFull               else insert item at rear of queue and return queue     </vt:lpstr>
      <vt:lpstr>     Boolean IsEmptyQ(queue) ::=               if (queue ==CreateQ(maxQueueSize))                      return TRUE               else return FALSE      Element DeleteQ(queue) ::=               if (IsEmptyQ(queue)) return               else remove and return the item at front of queue. end Queue</vt:lpstr>
      <vt:lpstr>Queue CreateQ(maxQueueSize) ::=   # define MAX_QUEUE_SIZE 100       /* Maximum queue size */  typedef struct {               int key;                /* other fields */                } element;  element queue[MAX_QUEUE_SIZE];  int rear = -1;  int front = -1;  Boolean IsEmpty(queue) ::= front == rear  Boolean IsFullQ(queue) ::= rear == MAX_QUEUE_SIZE - 1</vt:lpstr>
      <vt:lpstr>void addq(element item){ /* add an item to the queue */       if (rear == MAX_QUEUE_SIZE - 1)            queueFull();        /* the queue is overflow */        queue[++rear] = item; }  Invoking function : addq(item);  problem: there may be available space when IsFullQ is true                i.e. movement is required.</vt:lpstr>
      <vt:lpstr>element deleteq( ){ /* remove element at the front of the queue */        if ( front == rear)                  /* the queue is underflow */              return queueEmpty();     /* return an error key       */        return queue[++front]; }     Invoking function : item = deleteq();</vt:lpstr>
      <vt:lpstr>PowerPoint 簡報</vt:lpstr>
      <vt:lpstr>PowerPoint 簡報</vt:lpstr>
      <vt:lpstr>PowerPoint 簡報</vt:lpstr>
      <vt:lpstr>void addq(element item){ /* add an item to the queue */        rear = (rear +1) % MAX_QUEUE_SIZE;        if (front == rear)             queueFull();     /* print error and exit */        queue[rear] = item;  }  Invoking function: addq(item);</vt:lpstr>
      <vt:lpstr>element deleteq(){  /*   remove front element from the queue  */        element item;       if (front == rear)             return queueEmpty();    /*  returns an error key  */       front = (front+1) % MAX_QUEUE_SIZE;       return queue[front]; }  Invoking function:  item = deleteq();  </vt:lpstr>
      <vt:lpstr>Circular Queues using Dynamic Arrays</vt:lpstr>
      <vt:lpstr>Circular Queues using Dynamically Arrays</vt:lpstr>
      <vt:lpstr>Doubling Queue Capacity</vt:lpstr>
      <vt:lpstr>Add an Item to a Circular Queue (Prog. 3,9)</vt:lpstr>
      <vt:lpstr>Doubling Queue Capacity (Prog. 3.10)</vt:lpstr>
      <vt:lpstr>PowerPoint 簡報</vt:lpstr>
      <vt:lpstr>PowerPoint 簡報</vt:lpstr>
      <vt:lpstr>typedef struct{              short int vert;              short int horiz;              } offsets; offsets move[8];       /*array of moves for each direction*/</vt:lpstr>
      <vt:lpstr>#define MAX_STACK_SIZE 100    /*maximum stack size*/ typedef struct{              short int row;              short int col;              short int dir;              } element; element stack[MAX_STACK_SIZE];</vt:lpstr>
      <vt:lpstr>Initialize a stack to the maze’s entrance coordinates and direction to north; while (stack is not empty){ /* move to position at top of stack */     &lt;row, col, dir&gt; = delete from top of stack;      while (there are more moves from current position) {           &lt;nextRow, nextCol &gt; = coordinates of next move;           dir = direction of move;           if ((nextRow == EXIT_ROW)&amp;&amp; (nextCol == EXIT_COL))                       success;           if (maze[nextRow][nextCol] == 0 &amp;&amp;                    mark[nextRow][nextCol] == 0) { </vt:lpstr>
      <vt:lpstr>Maze Search Function (Prog. 3.12)</vt:lpstr>
      <vt:lpstr>PowerPoint 簡報</vt:lpstr>
      <vt:lpstr>PowerPoint 簡報</vt:lpstr>
      <vt:lpstr>Evaluation of Expressions</vt:lpstr>
      <vt:lpstr>PowerPoint 簡報</vt:lpstr>
      <vt:lpstr>PowerPoint 簡報</vt:lpstr>
      <vt:lpstr>PowerPoint 簡報</vt:lpstr>
      <vt:lpstr>Infix to Postfix Conversion</vt:lpstr>
      <vt:lpstr>PowerPoint 簡報</vt:lpstr>
      <vt:lpstr>PowerPoint 簡報</vt:lpstr>
      <vt:lpstr>precedence stack[MAX_STACK_SIZE]; /* isp and icp arrays -- index is value of precedence lparen, rparen, plus, minus, times, divide, mod, eos */  static int isp[ ] = {0, 19, 12, 12, 13, 13, 13, 0}; static int icp[ ] = {20, 19, 12, 12, 13, 13, 13, 0};</vt:lpstr>
      <vt:lpstr>void postfix(void){ /* output the postfix of the expression.      The expression string, the stack, and top are global */    char symbol;    precedence token;    int n = 0;    int top = 0;     /*  place eos on stack  */    stack[0] = eos;    for (token = getToken(&amp;symbol, &amp;n); token != eos;           token = getToken(&amp;symbol, &amp;n)) {              outputFun    }    while ((token = pop()) != eos)          printToken(token);    printf(“\n”); }</vt:lpstr>
      <vt:lpstr>PowerPoint 簡報</vt:lpstr>
      <vt:lpstr>PowerPoint 簡報</vt:lpstr>
      <vt:lpstr>PowerPoint 簡報</vt:lpstr>
      <vt:lpstr>#define MAX_STACK_SIZE 100    /* maximum stack size     */ #define MAX_EXPR_SIZE 100       /* max size of expression */ typedef enum{1paran, rparen, plus, minus, times, divide,                           mod, eos, operand} precedence;  int stack[MAX_STACK_SIZE];       /* global stack */ char expr[MAX_EXPR_SIZE];        /* input string  */ </vt:lpstr>
      <vt:lpstr>int eval(void){ /* evaluate a postfix expression, expr, maintained as a global variable, ‘\0’ is the      the end of the expression.      The stack and top of the stack are global variables.      getToken is used to return the token type and the character symbol.      Operands are assumed to be single character digits    */     precedence token;     char symbol;     int op1, op2;     int n = 0;                /*   counter for the expression string  */     int top = -1;     mainFun     return pop();       /*   return result   */  }</vt:lpstr>
      <vt:lpstr>      token = getToken(&amp;symbol, &amp;n);     while (token != eos){         if (token == operand)              push(symbol - ’0’);         /* stack insert */         else {            /* pop two operands, perform operation, and push result to the stack */            op2 = pop();       /* stack delete */            op1 = pop();            switch(token) {                 case plus: push(op1 + op2); break;                 case minus: push(op1 - op2); break;                      case times: push(op1 * op2); break;                      case divide: push(op1 / op2); break;                      case mod: push(op1 % op2);            }         }         token = getToken(&amp;symbol, &amp;n);     }</vt:lpstr>
      <vt:lpstr>precedence getToken(char *symbol, int *n){ /* get the next token, symbol is the character representation, which is returned,      the token is represented by its enumerated value, which is returned in the      function name */        *symbol = expr[(*n)++];        switch (*symbol)  {            case ‘(‘ : return lparen;            case ’)’ : return rparen;            case ‘+’: return plus;            case ‘-’ : return minus;            case ‘/’ :  return divide;            case ‘*’ : return times;            case ‘%’ : return mod;            case ‘\0‘ : return eos;            default  : return operand;                            /* no error checking, default is operand */        } }</vt:lpstr>
      <vt:lpstr>PowerPoint 簡報</vt:lpstr>
      <vt:lpstr>PowerPoint 簡報</vt:lpstr>
      <vt:lpstr>PowerPoint 簡報</vt:lpstr>
      <vt:lpstr>PowerPoint 簡報</vt:lpstr>
      <vt:lpstr>#define MEMORY_SIZE 100     /* size of memory */ #define MAX_STACKS 10         /* max number of stacks plus 1 */   /* global memory declaration */ element memory[MEMORY_SIZE]; int top[MAX_STACKS]; int boundary[MAX_STACKS]; int n;     /* number of stacks entered by the user */  top[0] = boundary[0] = -1; for (i = 1; i &lt; n; i++)      top[i] = boundary[i] = (MEMORY_SIZE / n) * i; boundary[n] = MEMORY_SIZE - 1;</vt:lpstr>
      <vt:lpstr>void push(int i, element item){ /*   add an item to the ith stack   */     if (top[i] == boundary[i + 1])         stackFull(i);     /*  may have unused storage */     memory[++top[i]] = item;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Stacks and Queues</dc:title>
  <dc:creator>schwang</dc:creator>
  <cp:lastModifiedBy>USER</cp:lastModifiedBy>
  <cp:revision>253</cp:revision>
  <cp:lastPrinted>1999-10-04T01:27:42Z</cp:lastPrinted>
  <dcterms:created xsi:type="dcterms:W3CDTF">1998-07-14T00:39:48Z</dcterms:created>
  <dcterms:modified xsi:type="dcterms:W3CDTF">2017-09-01T09:11:33Z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dlteam@fcu.edu.tw</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M:\wwwroot\datastru</vt:lpwstr>
  </property>
  <property fmtid="{D5CDD505-2E9C-101B-9397-08002B2CF9AE}" pid="22" name="EncodingType">
    <vt:i4>-99</vt:i4>
  </property>
</Properties>
</file>