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2"/>
  </p:notesMasterIdLst>
  <p:sldIdLst>
    <p:sldId id="256" r:id="rId2"/>
    <p:sldId id="294" r:id="rId3"/>
    <p:sldId id="395" r:id="rId4"/>
    <p:sldId id="396" r:id="rId5"/>
    <p:sldId id="379" r:id="rId6"/>
    <p:sldId id="380" r:id="rId7"/>
    <p:sldId id="383" r:id="rId8"/>
    <p:sldId id="381" r:id="rId9"/>
    <p:sldId id="259" r:id="rId10"/>
    <p:sldId id="384" r:id="rId11"/>
    <p:sldId id="345" r:id="rId12"/>
    <p:sldId id="386" r:id="rId13"/>
    <p:sldId id="385" r:id="rId14"/>
    <p:sldId id="387" r:id="rId15"/>
    <p:sldId id="260" r:id="rId16"/>
    <p:sldId id="347" r:id="rId17"/>
    <p:sldId id="348" r:id="rId18"/>
    <p:sldId id="261" r:id="rId19"/>
    <p:sldId id="390" r:id="rId20"/>
    <p:sldId id="269" r:id="rId21"/>
    <p:sldId id="270" r:id="rId22"/>
    <p:sldId id="271" r:id="rId23"/>
    <p:sldId id="388" r:id="rId24"/>
    <p:sldId id="349" r:id="rId25"/>
    <p:sldId id="350" r:id="rId26"/>
    <p:sldId id="273" r:id="rId27"/>
    <p:sldId id="389" r:id="rId28"/>
    <p:sldId id="299" r:id="rId29"/>
    <p:sldId id="300" r:id="rId30"/>
    <p:sldId id="301" r:id="rId31"/>
    <p:sldId id="303" r:id="rId32"/>
    <p:sldId id="304" r:id="rId33"/>
    <p:sldId id="305" r:id="rId34"/>
    <p:sldId id="306" r:id="rId35"/>
    <p:sldId id="351" r:id="rId36"/>
    <p:sldId id="311" r:id="rId37"/>
    <p:sldId id="308" r:id="rId38"/>
    <p:sldId id="310" r:id="rId39"/>
    <p:sldId id="352" r:id="rId40"/>
    <p:sldId id="313" r:id="rId41"/>
    <p:sldId id="314" r:id="rId42"/>
    <p:sldId id="353" r:id="rId43"/>
    <p:sldId id="354" r:id="rId44"/>
    <p:sldId id="318" r:id="rId45"/>
    <p:sldId id="355" r:id="rId46"/>
    <p:sldId id="319" r:id="rId47"/>
    <p:sldId id="289" r:id="rId48"/>
    <p:sldId id="320" r:id="rId49"/>
    <p:sldId id="356" r:id="rId50"/>
    <p:sldId id="361" r:id="rId51"/>
    <p:sldId id="362" r:id="rId52"/>
    <p:sldId id="397" r:id="rId53"/>
    <p:sldId id="365" r:id="rId54"/>
    <p:sldId id="364" r:id="rId55"/>
    <p:sldId id="398" r:id="rId56"/>
    <p:sldId id="391" r:id="rId57"/>
    <p:sldId id="367" r:id="rId58"/>
    <p:sldId id="279" r:id="rId59"/>
    <p:sldId id="359" r:id="rId60"/>
    <p:sldId id="280" r:id="rId61"/>
    <p:sldId id="334" r:id="rId62"/>
    <p:sldId id="358" r:id="rId63"/>
    <p:sldId id="392" r:id="rId64"/>
    <p:sldId id="360" r:id="rId65"/>
    <p:sldId id="393" r:id="rId66"/>
    <p:sldId id="339" r:id="rId67"/>
    <p:sldId id="341" r:id="rId68"/>
    <p:sldId id="340" r:id="rId69"/>
    <p:sldId id="342" r:id="rId70"/>
    <p:sldId id="394" r:id="rId71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rgbClr val="6600FF"/>
        </a:solidFill>
        <a:latin typeface="Times New Roman" pitchFamily="18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rgbClr val="6600FF"/>
        </a:solidFill>
        <a:latin typeface="Times New Roman" pitchFamily="18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rgbClr val="6600FF"/>
        </a:solidFill>
        <a:latin typeface="Times New Roman" pitchFamily="18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rgbClr val="6600FF"/>
        </a:solidFill>
        <a:latin typeface="Times New Roman" pitchFamily="18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rgbClr val="6600FF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6600FF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6600FF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6600FF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6600FF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66FF"/>
    <a:srgbClr val="006600"/>
    <a:srgbClr val="92D050"/>
    <a:srgbClr val="FF3399"/>
    <a:srgbClr val="BFBFBF"/>
    <a:srgbClr val="00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04" autoAdjust="0"/>
  </p:normalViewPr>
  <p:slideViewPr>
    <p:cSldViewPr snapToGrid="0">
      <p:cViewPr varScale="1">
        <p:scale>
          <a:sx n="46" d="100"/>
          <a:sy n="46" d="100"/>
        </p:scale>
        <p:origin x="131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D122838-4B63-44BE-AA57-E434B0FE11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1479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 flipH="1">
              <a:off x="-2" y="1562"/>
              <a:ext cx="5763" cy="641"/>
              <a:chOff x="-3" y="1562"/>
              <a:chExt cx="5763" cy="641"/>
            </a:xfrm>
          </p:grpSpPr>
          <p:sp>
            <p:nvSpPr>
              <p:cNvPr id="8" name="Freeform 1028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9" name="Freeform 1029"/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0" name="Freeform 1030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Freeform 1031"/>
              <p:cNvSpPr>
                <a:spLocks/>
              </p:cNvSpPr>
              <p:nvPr/>
            </p:nvSpPr>
            <p:spPr bwMode="ltGray">
              <a:xfrm rot="-5400000">
                <a:off x="-58" y="1759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2" name="Freeform 1032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Freeform 1033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4" name="Freeform 1034"/>
              <p:cNvSpPr>
                <a:spLocks/>
              </p:cNvSpPr>
              <p:nvPr/>
            </p:nvSpPr>
            <p:spPr bwMode="ltGray">
              <a:xfrm rot="-5400000">
                <a:off x="154" y="1733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5" name="Freeform 1035"/>
              <p:cNvSpPr>
                <a:spLocks/>
              </p:cNvSpPr>
              <p:nvPr/>
            </p:nvSpPr>
            <p:spPr bwMode="ltGray">
              <a:xfrm rot="-5400000">
                <a:off x="3208" y="1665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6" name="Freeform 1036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7" name="Freeform 1037"/>
              <p:cNvSpPr>
                <a:spLocks/>
              </p:cNvSpPr>
              <p:nvPr/>
            </p:nvSpPr>
            <p:spPr bwMode="ltGray">
              <a:xfrm rot="-5400000">
                <a:off x="1828" y="1754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8" name="Freeform 1038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9" name="Freeform 1039"/>
              <p:cNvSpPr>
                <a:spLocks/>
              </p:cNvSpPr>
              <p:nvPr/>
            </p:nvSpPr>
            <p:spPr bwMode="ltGray">
              <a:xfrm rot="-5400000">
                <a:off x="2328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0" name="Freeform 1040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1" name="Freeform 1041"/>
              <p:cNvSpPr>
                <a:spLocks/>
              </p:cNvSpPr>
              <p:nvPr/>
            </p:nvSpPr>
            <p:spPr bwMode="ltGray">
              <a:xfrm rot="-5400000">
                <a:off x="4074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2" name="Freeform 1042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3" name="Freeform 1043"/>
              <p:cNvSpPr>
                <a:spLocks/>
              </p:cNvSpPr>
              <p:nvPr/>
            </p:nvSpPr>
            <p:spPr bwMode="ltGray">
              <a:xfrm rot="-5400000">
                <a:off x="4580" y="1753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4" name="Freeform 1044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5" name="Freeform 1045"/>
              <p:cNvSpPr>
                <a:spLocks/>
              </p:cNvSpPr>
              <p:nvPr/>
            </p:nvSpPr>
            <p:spPr bwMode="ltGray">
              <a:xfrm rot="-5400000">
                <a:off x="5080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6" name="Freeform 1046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6" name="Freeform 1047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" name="Freeform 1048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04473" name="Rectangle 1049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4474" name="Rectangle 1050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zh-TW" altLang="en-US"/>
              <a:t>按一下以編輯母片次標題樣式</a:t>
            </a:r>
          </a:p>
        </p:txBody>
      </p:sp>
      <p:sp>
        <p:nvSpPr>
          <p:cNvPr id="27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" name="Rectangle 105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CHAPTER 4</a:t>
            </a:r>
          </a:p>
        </p:txBody>
      </p:sp>
      <p:sp>
        <p:nvSpPr>
          <p:cNvPr id="29" name="Rectangle 105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12148AA-D2B3-423F-8BA9-4B6C0A1ADE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9E6AB-89C4-4F51-9F6D-A9AF3FE8EF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07163" y="457200"/>
            <a:ext cx="19431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77863" y="457200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FA081-10E8-475F-83A3-7517E24187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F63AC-87E7-4B47-AFB1-4517FEC7AB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49933-B9FA-4C79-A493-37D329BFDC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778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02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4C3FF-55BA-452F-9454-B86F6D482A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71F24-DF18-4067-8804-F61B88E3D1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74FF7-421B-42A1-AF0D-5302A89065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0F810-AF21-4061-A466-B9BBC5BDFF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875EC-34C3-4DEF-93F4-4543337ED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50A77-0701-44E5-B4BF-3199591350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67786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按一下以編輯母片本文樣式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103451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78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45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51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213EF4-6351-4491-B61F-757F7B88B5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2060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2060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2060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2060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841375" y="428625"/>
            <a:ext cx="2189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2800" b="1">
                <a:solidFill>
                  <a:schemeClr val="tx1"/>
                </a:solidFill>
              </a:rPr>
              <a:t>CHAPTER 4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781050" y="952500"/>
            <a:ext cx="26463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3600" b="1" i="1" u="sng">
                <a:solidFill>
                  <a:schemeClr val="tx1"/>
                </a:solidFill>
              </a:rPr>
              <a:t> Linked Lists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04900" y="196215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895350" y="1835150"/>
            <a:ext cx="6781800" cy="329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algn="l">
              <a:lnSpc>
                <a:spcPts val="2600"/>
              </a:lnSpc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Singly Linked Lists and Chains</a:t>
            </a:r>
          </a:p>
          <a:p>
            <a:pPr marL="355600" indent="-355600" algn="l">
              <a:lnSpc>
                <a:spcPts val="2600"/>
              </a:lnSpc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Representing Chains in C</a:t>
            </a:r>
          </a:p>
          <a:p>
            <a:pPr marL="355600" indent="-355600" algn="l">
              <a:lnSpc>
                <a:spcPts val="2600"/>
              </a:lnSpc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 Linked Stacks and Queues</a:t>
            </a:r>
          </a:p>
          <a:p>
            <a:pPr marL="355600" indent="-355600" algn="l">
              <a:lnSpc>
                <a:spcPts val="2600"/>
              </a:lnSpc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 Polynomials</a:t>
            </a:r>
          </a:p>
          <a:p>
            <a:pPr marL="355600" indent="-355600" algn="l">
              <a:lnSpc>
                <a:spcPts val="2600"/>
              </a:lnSpc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 Additional List Operations</a:t>
            </a:r>
          </a:p>
          <a:p>
            <a:pPr marL="355600" indent="-355600" algn="l">
              <a:lnSpc>
                <a:spcPts val="2600"/>
              </a:lnSpc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 Equivalence Classes</a:t>
            </a:r>
          </a:p>
          <a:p>
            <a:pPr marL="355600" indent="-355600" algn="l">
              <a:lnSpc>
                <a:spcPts val="2600"/>
              </a:lnSpc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 Sparse Matrices</a:t>
            </a:r>
          </a:p>
          <a:p>
            <a:pPr marL="355600" indent="-355600" algn="l">
              <a:lnSpc>
                <a:spcPts val="2600"/>
              </a:lnSpc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 Doubly 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A1952F-A9AF-4EEC-B419-12A194BF58CE}" type="slidenum">
              <a:rPr lang="en-US" altLang="zh-TW" smtClean="0"/>
              <a:pPr/>
              <a:t>10</a:t>
            </a:fld>
            <a:endParaRPr lang="en-US" altLang="zh-TW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457200"/>
            <a:ext cx="7772400" cy="876300"/>
          </a:xfrm>
        </p:spPr>
        <p:txBody>
          <a:bodyPr/>
          <a:lstStyle/>
          <a:p>
            <a:pPr algn="ctr" eaLnBrk="1" hangingPunct="1"/>
            <a:r>
              <a:rPr lang="en-US" altLang="zh-TW" sz="4000" u="sng" smtClean="0">
                <a:solidFill>
                  <a:srgbClr val="6600FF"/>
                </a:solidFill>
              </a:rPr>
              <a:t>Representing Chains in C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562100"/>
            <a:ext cx="8224837" cy="4114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r"/>
              <a:defRPr/>
            </a:pPr>
            <a:r>
              <a:rPr lang="en-US" altLang="zh-TW" sz="2400" dirty="0" smtClean="0"/>
              <a:t>A mechanism for </a:t>
            </a:r>
            <a:r>
              <a:rPr lang="en-US" altLang="zh-TW" sz="2400" b="1" dirty="0" smtClean="0">
                <a:solidFill>
                  <a:srgbClr val="FF3300"/>
                </a:solidFill>
              </a:rPr>
              <a:t>defining a node’s structure</a:t>
            </a:r>
            <a:r>
              <a:rPr lang="en-US" altLang="zh-TW" sz="2400" dirty="0" smtClean="0"/>
              <a:t>, i.e. the field it contains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sz="2000" i="1" dirty="0" smtClean="0"/>
              <a:t>Self-referential structures</a:t>
            </a:r>
            <a:r>
              <a:rPr lang="en-US" altLang="zh-TW" sz="2000" dirty="0" smtClean="0"/>
              <a:t> </a:t>
            </a:r>
          </a:p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r"/>
              <a:defRPr/>
            </a:pPr>
            <a:r>
              <a:rPr lang="en-US" altLang="zh-TW" sz="2400" dirty="0" smtClean="0"/>
              <a:t>A way to </a:t>
            </a:r>
            <a:r>
              <a:rPr lang="en-US" altLang="zh-TW" sz="2400" b="1" dirty="0" smtClean="0">
                <a:solidFill>
                  <a:srgbClr val="FF3300"/>
                </a:solidFill>
              </a:rPr>
              <a:t>create new nodes</a:t>
            </a:r>
            <a:endParaRPr lang="en-US" altLang="zh-TW" sz="2800" dirty="0" smtClean="0"/>
          </a:p>
          <a:p>
            <a:pPr marL="812800" lvl="1" indent="-355600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sz="2000" i="1" dirty="0" smtClean="0">
                <a:solidFill>
                  <a:srgbClr val="006600"/>
                </a:solidFill>
              </a:rPr>
              <a:t>MALLOC</a:t>
            </a:r>
            <a:r>
              <a:rPr lang="en-US" altLang="zh-TW" sz="2000" dirty="0" smtClean="0"/>
              <a:t> macro</a:t>
            </a:r>
          </a:p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r"/>
              <a:defRPr/>
            </a:pPr>
            <a:r>
              <a:rPr lang="en-US" altLang="zh-TW" sz="2400" dirty="0" smtClean="0"/>
              <a:t>A way to </a:t>
            </a:r>
            <a:r>
              <a:rPr lang="en-US" altLang="zh-TW" sz="2400" b="1" dirty="0" smtClean="0">
                <a:solidFill>
                  <a:srgbClr val="FF3300"/>
                </a:solidFill>
              </a:rPr>
              <a:t>remove nodes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sz="2000" i="1" dirty="0" smtClean="0">
                <a:solidFill>
                  <a:srgbClr val="006600"/>
                </a:solidFill>
              </a:rPr>
              <a:t>free</a:t>
            </a:r>
            <a:r>
              <a:rPr lang="en-US" altLang="zh-TW" sz="2000" dirty="0" smtClean="0"/>
              <a:t>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DED7CC-81A5-43E2-BA78-8E9133AE0307}" type="slidenum">
              <a:rPr lang="en-US" altLang="zh-TW" smtClean="0"/>
              <a:pPr/>
              <a:t>11</a:t>
            </a:fld>
            <a:endParaRPr lang="en-US" altLang="zh-TW" smtClean="0"/>
          </a:p>
        </p:txBody>
      </p:sp>
      <p:sp>
        <p:nvSpPr>
          <p:cNvPr id="13315" name="Text Box 10"/>
          <p:cNvSpPr txBox="1">
            <a:spLocks noChangeArrowheads="1"/>
          </p:cNvSpPr>
          <p:nvPr/>
        </p:nvSpPr>
        <p:spPr bwMode="auto">
          <a:xfrm>
            <a:off x="484188" y="4254500"/>
            <a:ext cx="2941637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indent="-355600" algn="l">
              <a:buClr>
                <a:schemeClr val="tx1"/>
              </a:buClr>
              <a:buFont typeface="Wingdings" pitchFamily="2" charset="2"/>
              <a:buChar char="r"/>
            </a:pPr>
            <a:r>
              <a:rPr lang="en-US" altLang="zh-TW" b="1">
                <a:solidFill>
                  <a:schemeClr val="tx1"/>
                </a:solidFill>
              </a:rPr>
              <a:t> Create new nodes</a:t>
            </a:r>
          </a:p>
        </p:txBody>
      </p:sp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1223963" y="4706938"/>
            <a:ext cx="4887877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TW" sz="2000" b="1" i="1" dirty="0" err="1">
                <a:solidFill>
                  <a:schemeClr val="tx1"/>
                </a:solidFill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= (</a:t>
            </a:r>
            <a:r>
              <a:rPr lang="en-US" altLang="zh-TW" sz="2000" b="1" dirty="0" err="1">
                <a:solidFill>
                  <a:srgbClr val="006600"/>
                </a:solidFill>
              </a:rPr>
              <a:t>listPointer</a:t>
            </a:r>
            <a:r>
              <a:rPr lang="en-US" altLang="zh-TW" sz="2000" dirty="0">
                <a:solidFill>
                  <a:schemeClr val="tx1"/>
                </a:solidFill>
              </a:rPr>
              <a:t>) </a:t>
            </a:r>
            <a:r>
              <a:rPr lang="en-US" altLang="zh-TW" sz="2000" dirty="0" err="1">
                <a:solidFill>
                  <a:schemeClr val="tx1"/>
                </a:solidFill>
              </a:rPr>
              <a:t>malloc</a:t>
            </a:r>
            <a:r>
              <a:rPr lang="en-US" altLang="zh-TW" sz="2000" dirty="0">
                <a:solidFill>
                  <a:schemeClr val="tx1"/>
                </a:solidFill>
              </a:rPr>
              <a:t> (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sizeof</a:t>
            </a:r>
            <a:r>
              <a:rPr lang="en-US" altLang="zh-TW" sz="2000" dirty="0" smtClean="0">
                <a:solidFill>
                  <a:schemeClr val="tx1"/>
                </a:solidFill>
              </a:rPr>
              <a:t>(</a:t>
            </a:r>
            <a:r>
              <a:rPr lang="en-US" altLang="zh-TW" sz="2000" dirty="0" err="1" smtClean="0">
                <a:solidFill>
                  <a:srgbClr val="FF3300"/>
                </a:solidFill>
              </a:rPr>
              <a:t>listNode</a:t>
            </a:r>
            <a:r>
              <a:rPr lang="en-US" altLang="zh-TW" sz="2000" dirty="0">
                <a:solidFill>
                  <a:schemeClr val="tx1"/>
                </a:solidFill>
              </a:rPr>
              <a:t>)) 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or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MALLOC </a:t>
            </a:r>
            <a:r>
              <a:rPr lang="en-US" altLang="zh-TW" sz="2000" dirty="0" smtClean="0">
                <a:solidFill>
                  <a:schemeClr val="tx1"/>
                </a:solidFill>
              </a:rPr>
              <a:t>(</a:t>
            </a:r>
            <a:r>
              <a:rPr lang="en-US" altLang="zh-TW" sz="2000" b="1" i="1" dirty="0" err="1">
                <a:solidFill>
                  <a:schemeClr val="tx1"/>
                </a:solidFill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</a:rPr>
              <a:t>sizeof</a:t>
            </a:r>
            <a:r>
              <a:rPr lang="en-US" altLang="zh-TW" sz="2000" dirty="0">
                <a:solidFill>
                  <a:schemeClr val="tx1"/>
                </a:solidFill>
              </a:rPr>
              <a:t>(</a:t>
            </a:r>
            <a:r>
              <a:rPr lang="en-US" altLang="zh-TW" sz="2000" dirty="0" err="1">
                <a:solidFill>
                  <a:srgbClr val="FF3300"/>
                </a:solidFill>
              </a:rPr>
              <a:t>listNode</a:t>
            </a:r>
            <a:r>
              <a:rPr lang="en-US" altLang="zh-TW" sz="2000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13317" name="Text Box 12"/>
          <p:cNvSpPr txBox="1">
            <a:spLocks noChangeArrowheads="1"/>
          </p:cNvSpPr>
          <p:nvPr/>
        </p:nvSpPr>
        <p:spPr bwMode="auto">
          <a:xfrm>
            <a:off x="484188" y="5929313"/>
            <a:ext cx="2963862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indent="-355600" algn="l">
              <a:buClr>
                <a:schemeClr val="tx1"/>
              </a:buClr>
              <a:buFont typeface="Wingdings" pitchFamily="2" charset="2"/>
              <a:buChar char="r"/>
            </a:pPr>
            <a:r>
              <a:rPr lang="en-US" altLang="zh-TW" b="1">
                <a:solidFill>
                  <a:schemeClr val="tx1"/>
                </a:solidFill>
              </a:rPr>
              <a:t> Return the spaces</a:t>
            </a:r>
          </a:p>
        </p:txBody>
      </p:sp>
      <p:sp>
        <p:nvSpPr>
          <p:cNvPr id="13318" name="Text Box 13"/>
          <p:cNvSpPr txBox="1">
            <a:spLocks noChangeArrowheads="1"/>
          </p:cNvSpPr>
          <p:nvPr/>
        </p:nvSpPr>
        <p:spPr bwMode="auto">
          <a:xfrm>
            <a:off x="1263650" y="6353175"/>
            <a:ext cx="1500188" cy="4000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TW" sz="2000" dirty="0">
                <a:solidFill>
                  <a:schemeClr val="tx1"/>
                </a:solidFill>
              </a:rPr>
              <a:t>free </a:t>
            </a:r>
            <a:r>
              <a:rPr lang="en-US" altLang="zh-TW" sz="2000" dirty="0" smtClean="0">
                <a:solidFill>
                  <a:schemeClr val="tx1"/>
                </a:solidFill>
              </a:rPr>
              <a:t>(</a:t>
            </a:r>
            <a:r>
              <a:rPr lang="en-US" altLang="zh-TW" sz="2000" b="1" i="1" dirty="0" err="1">
                <a:solidFill>
                  <a:schemeClr val="tx1"/>
                </a:solidFill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</a:rPr>
              <a:t>) 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319" name="Text Box 2"/>
          <p:cNvSpPr txBox="1">
            <a:spLocks noChangeArrowheads="1"/>
          </p:cNvSpPr>
          <p:nvPr/>
        </p:nvSpPr>
        <p:spPr bwMode="auto">
          <a:xfrm>
            <a:off x="533400" y="949325"/>
            <a:ext cx="215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indent="-355600">
              <a:buClr>
                <a:schemeClr val="tx1"/>
              </a:buClr>
              <a:buFont typeface="Wingdings" pitchFamily="2" charset="2"/>
              <a:buChar char="r"/>
            </a:pPr>
            <a:r>
              <a:rPr lang="en-US" altLang="zh-TW" b="1">
                <a:solidFill>
                  <a:schemeClr val="tx1"/>
                </a:solidFill>
              </a:rPr>
              <a:t> Declaration</a:t>
            </a:r>
          </a:p>
        </p:txBody>
      </p:sp>
      <p:grpSp>
        <p:nvGrpSpPr>
          <p:cNvPr id="13320" name="Group 9"/>
          <p:cNvGrpSpPr>
            <a:grpSpLocks/>
          </p:cNvGrpSpPr>
          <p:nvPr/>
        </p:nvGrpSpPr>
        <p:grpSpPr bwMode="auto">
          <a:xfrm>
            <a:off x="1089025" y="1292225"/>
            <a:ext cx="5764213" cy="1917700"/>
            <a:chOff x="1097" y="686"/>
            <a:chExt cx="3631" cy="1208"/>
          </a:xfrm>
        </p:grpSpPr>
        <p:sp>
          <p:nvSpPr>
            <p:cNvPr id="13328" name="Text Box 3"/>
            <p:cNvSpPr txBox="1">
              <a:spLocks noChangeArrowheads="1"/>
            </p:cNvSpPr>
            <p:nvPr/>
          </p:nvSpPr>
          <p:spPr bwMode="auto">
            <a:xfrm>
              <a:off x="1097" y="686"/>
              <a:ext cx="2891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chemeClr val="tx1"/>
                  </a:solidFill>
                </a:rPr>
                <a:t>typedef struct </a:t>
              </a:r>
              <a:r>
                <a:rPr lang="en-US" altLang="zh-TW">
                  <a:solidFill>
                    <a:srgbClr val="FF3300"/>
                  </a:solidFill>
                </a:rPr>
                <a:t>listNode</a:t>
              </a:r>
              <a:r>
                <a:rPr lang="en-US" altLang="zh-TW">
                  <a:solidFill>
                    <a:schemeClr val="tx1"/>
                  </a:solidFill>
                </a:rPr>
                <a:t> *</a:t>
              </a:r>
              <a:r>
                <a:rPr lang="en-US" altLang="zh-TW" b="1">
                  <a:solidFill>
                    <a:srgbClr val="006600"/>
                  </a:solidFill>
                </a:rPr>
                <a:t>listPointe</a:t>
              </a:r>
              <a:r>
                <a:rPr lang="en-US" altLang="zh-TW">
                  <a:solidFill>
                    <a:srgbClr val="006600"/>
                  </a:solidFill>
                </a:rPr>
                <a:t>r</a:t>
              </a:r>
              <a:r>
                <a:rPr lang="en-US" altLang="zh-TW">
                  <a:solidFill>
                    <a:schemeClr val="tx1"/>
                  </a:solidFill>
                </a:rPr>
                <a:t>;</a:t>
              </a:r>
            </a:p>
            <a:p>
              <a:pPr algn="l"/>
              <a:r>
                <a:rPr lang="en-US" altLang="zh-TW">
                  <a:solidFill>
                    <a:schemeClr val="tx1"/>
                  </a:solidFill>
                </a:rPr>
                <a:t>typedef struct </a:t>
              </a:r>
              <a:r>
                <a:rPr lang="en-US" altLang="zh-TW">
                  <a:solidFill>
                    <a:srgbClr val="FF3300"/>
                  </a:solidFill>
                </a:rPr>
                <a:t>listNode</a:t>
              </a:r>
              <a:r>
                <a:rPr lang="en-US" altLang="zh-TW">
                  <a:solidFill>
                    <a:schemeClr val="tx1"/>
                  </a:solidFill>
                </a:rPr>
                <a:t> {</a:t>
              </a:r>
            </a:p>
            <a:p>
              <a:pPr algn="l"/>
              <a:r>
                <a:rPr lang="en-US" altLang="zh-TW">
                  <a:solidFill>
                    <a:schemeClr val="tx1"/>
                  </a:solidFill>
                </a:rPr>
                <a:t>             char data[4];</a:t>
              </a:r>
            </a:p>
            <a:p>
              <a:pPr algn="l"/>
              <a:r>
                <a:rPr lang="en-US" altLang="zh-TW">
                  <a:solidFill>
                    <a:schemeClr val="tx1"/>
                  </a:solidFill>
                </a:rPr>
                <a:t>             </a:t>
              </a:r>
              <a:r>
                <a:rPr lang="en-US" altLang="zh-TW" b="1">
                  <a:solidFill>
                    <a:srgbClr val="006600"/>
                  </a:solidFill>
                </a:rPr>
                <a:t>listPointer</a:t>
              </a:r>
              <a:r>
                <a:rPr lang="en-US" altLang="zh-TW">
                  <a:solidFill>
                    <a:schemeClr val="tx1"/>
                  </a:solidFill>
                </a:rPr>
                <a:t> link;</a:t>
              </a:r>
            </a:p>
            <a:p>
              <a:pPr algn="l"/>
              <a:r>
                <a:rPr lang="en-US" altLang="zh-TW">
                  <a:solidFill>
                    <a:schemeClr val="tx1"/>
                  </a:solidFill>
                </a:rPr>
                <a:t>             };</a:t>
              </a:r>
            </a:p>
          </p:txBody>
        </p:sp>
        <p:grpSp>
          <p:nvGrpSpPr>
            <p:cNvPr id="13329" name="Group 7"/>
            <p:cNvGrpSpPr>
              <a:grpSpLocks/>
            </p:cNvGrpSpPr>
            <p:nvPr/>
          </p:nvGrpSpPr>
          <p:grpSpPr bwMode="auto">
            <a:xfrm>
              <a:off x="3192" y="852"/>
              <a:ext cx="1536" cy="708"/>
              <a:chOff x="3192" y="852"/>
              <a:chExt cx="1536" cy="708"/>
            </a:xfrm>
          </p:grpSpPr>
          <p:sp>
            <p:nvSpPr>
              <p:cNvPr id="13330" name="Line 4"/>
              <p:cNvSpPr>
                <a:spLocks noChangeShapeType="1"/>
              </p:cNvSpPr>
              <p:nvPr/>
            </p:nvSpPr>
            <p:spPr bwMode="auto">
              <a:xfrm>
                <a:off x="4140" y="85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331" name="Line 5"/>
              <p:cNvSpPr>
                <a:spLocks noChangeShapeType="1"/>
              </p:cNvSpPr>
              <p:nvPr/>
            </p:nvSpPr>
            <p:spPr bwMode="auto">
              <a:xfrm>
                <a:off x="3192" y="156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332" name="Line 6"/>
              <p:cNvSpPr>
                <a:spLocks noChangeShapeType="1"/>
              </p:cNvSpPr>
              <p:nvPr/>
            </p:nvSpPr>
            <p:spPr bwMode="auto">
              <a:xfrm>
                <a:off x="4716" y="852"/>
                <a:ext cx="0" cy="7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4732338" y="1025525"/>
            <a:ext cx="2646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CC3300"/>
                </a:solidFill>
              </a:rPr>
              <a:t>self-referential structure</a:t>
            </a:r>
          </a:p>
        </p:txBody>
      </p:sp>
      <p:sp>
        <p:nvSpPr>
          <p:cNvPr id="13322" name="Rectangle 16"/>
          <p:cNvSpPr>
            <a:spLocks noChangeArrowheads="1"/>
          </p:cNvSpPr>
          <p:nvPr/>
        </p:nvSpPr>
        <p:spPr bwMode="auto">
          <a:xfrm>
            <a:off x="1247775" y="3703638"/>
            <a:ext cx="2825750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 err="1">
                <a:solidFill>
                  <a:srgbClr val="006600"/>
                </a:solidFill>
              </a:rPr>
              <a:t>listPointer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b="1" i="1" dirty="0" err="1" smtClean="0">
                <a:solidFill>
                  <a:schemeClr val="tx1"/>
                </a:solidFill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= NULL;</a:t>
            </a:r>
          </a:p>
        </p:txBody>
      </p:sp>
      <p:sp>
        <p:nvSpPr>
          <p:cNvPr id="13323" name="Text Box 17"/>
          <p:cNvSpPr txBox="1">
            <a:spLocks noChangeArrowheads="1"/>
          </p:cNvSpPr>
          <p:nvPr/>
        </p:nvSpPr>
        <p:spPr bwMode="auto">
          <a:xfrm>
            <a:off x="484188" y="3244850"/>
            <a:ext cx="3798887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indent="-355600" algn="l">
              <a:buClr>
                <a:schemeClr val="tx1"/>
              </a:buClr>
              <a:buFont typeface="Wingdings" pitchFamily="2" charset="2"/>
              <a:buChar char="r"/>
            </a:pPr>
            <a:r>
              <a:rPr lang="en-US" altLang="zh-TW" b="1">
                <a:solidFill>
                  <a:schemeClr val="tx1"/>
                </a:solidFill>
              </a:rPr>
              <a:t> Cretae a new empty list</a:t>
            </a:r>
          </a:p>
        </p:txBody>
      </p:sp>
      <p:sp>
        <p:nvSpPr>
          <p:cNvPr id="13324" name="Rectangle 19"/>
          <p:cNvSpPr>
            <a:spLocks noChangeArrowheads="1"/>
          </p:cNvSpPr>
          <p:nvPr/>
        </p:nvSpPr>
        <p:spPr bwMode="auto">
          <a:xfrm>
            <a:off x="754063" y="1905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4000" b="1" u="sng"/>
              <a:t>Create a linked list of words</a:t>
            </a:r>
          </a:p>
        </p:txBody>
      </p:sp>
      <p:sp>
        <p:nvSpPr>
          <p:cNvPr id="13325" name="Rectangle 20"/>
          <p:cNvSpPr>
            <a:spLocks noChangeArrowheads="1"/>
          </p:cNvSpPr>
          <p:nvPr/>
        </p:nvSpPr>
        <p:spPr bwMode="auto">
          <a:xfrm>
            <a:off x="5227638" y="3692525"/>
            <a:ext cx="3868737" cy="4000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#define </a:t>
            </a:r>
            <a:r>
              <a:rPr lang="en-US" altLang="zh-TW" sz="2000" dirty="0" smtClean="0">
                <a:solidFill>
                  <a:schemeClr val="tx1"/>
                </a:solidFill>
              </a:rPr>
              <a:t>IS_EMPTY(</a:t>
            </a:r>
            <a:r>
              <a:rPr lang="en-US" altLang="zh-TW" sz="2000" b="1" i="1" dirty="0" err="1">
                <a:solidFill>
                  <a:schemeClr val="tx1"/>
                </a:solidFill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</a:rPr>
              <a:t>)  (!(</a:t>
            </a:r>
            <a:r>
              <a:rPr lang="en-US" altLang="zh-TW" sz="2000" b="1" i="1" dirty="0" err="1">
                <a:solidFill>
                  <a:schemeClr val="tx1"/>
                </a:solidFill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</a:rPr>
              <a:t>))</a:t>
            </a:r>
            <a:endParaRPr lang="en-US" altLang="zh-TW" sz="2000" dirty="0">
              <a:solidFill>
                <a:schemeClr val="tx1"/>
              </a:solidFill>
            </a:endParaRPr>
          </a:p>
        </p:txBody>
      </p:sp>
      <p:sp>
        <p:nvSpPr>
          <p:cNvPr id="13326" name="Text Box 21"/>
          <p:cNvSpPr txBox="1">
            <a:spLocks noChangeArrowheads="1"/>
          </p:cNvSpPr>
          <p:nvPr/>
        </p:nvSpPr>
        <p:spPr bwMode="auto">
          <a:xfrm>
            <a:off x="4554538" y="3271838"/>
            <a:ext cx="338455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indent="-355600" algn="l">
              <a:buClr>
                <a:schemeClr val="tx1"/>
              </a:buClr>
              <a:buFont typeface="Wingdings" pitchFamily="2" charset="2"/>
              <a:buChar char="r"/>
            </a:pPr>
            <a:r>
              <a:rPr lang="en-US" altLang="zh-TW" b="1" dirty="0">
                <a:solidFill>
                  <a:schemeClr val="tx1"/>
                </a:solidFill>
              </a:rPr>
              <a:t> Test for an empty list</a:t>
            </a:r>
          </a:p>
        </p:txBody>
      </p:sp>
      <p:sp>
        <p:nvSpPr>
          <p:cNvPr id="13327" name="矩形 20"/>
          <p:cNvSpPr>
            <a:spLocks noChangeArrowheads="1"/>
          </p:cNvSpPr>
          <p:nvPr/>
        </p:nvSpPr>
        <p:spPr bwMode="auto">
          <a:xfrm>
            <a:off x="1060450" y="1349375"/>
            <a:ext cx="6273800" cy="1866900"/>
          </a:xfrm>
          <a:prstGeom prst="rect">
            <a:avLst/>
          </a:prstGeom>
          <a:solidFill>
            <a:srgbClr val="B2B2B2">
              <a:alpha val="30196"/>
            </a:srgbClr>
          </a:solidFill>
          <a:ln w="9525" algn="ctr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589B51-39D9-4703-A899-32665A888F67}" type="slidenum">
              <a:rPr lang="en-US" altLang="zh-TW" smtClean="0"/>
              <a:pPr/>
              <a:t>12</a:t>
            </a:fld>
            <a:endParaRPr lang="en-US" altLang="zh-TW" smtClean="0"/>
          </a:p>
        </p:txBody>
      </p:sp>
      <p:sp>
        <p:nvSpPr>
          <p:cNvPr id="14339" name="Text Box 6"/>
          <p:cNvSpPr txBox="1">
            <a:spLocks noChangeArrowheads="1"/>
          </p:cNvSpPr>
          <p:nvPr/>
        </p:nvSpPr>
        <p:spPr bwMode="auto">
          <a:xfrm>
            <a:off x="484188" y="1101725"/>
            <a:ext cx="205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r"/>
            </a:pPr>
            <a:r>
              <a:rPr lang="en-US" altLang="zh-TW" b="1">
                <a:solidFill>
                  <a:schemeClr val="tx1"/>
                </a:solidFill>
              </a:rPr>
              <a:t> Declaration</a:t>
            </a:r>
          </a:p>
        </p:txBody>
      </p:sp>
      <p:grpSp>
        <p:nvGrpSpPr>
          <p:cNvPr id="14340" name="Group 7"/>
          <p:cNvGrpSpPr>
            <a:grpSpLocks/>
          </p:cNvGrpSpPr>
          <p:nvPr/>
        </p:nvGrpSpPr>
        <p:grpSpPr bwMode="auto">
          <a:xfrm>
            <a:off x="1089025" y="1435100"/>
            <a:ext cx="5764213" cy="1914525"/>
            <a:chOff x="1097" y="686"/>
            <a:chExt cx="3631" cy="1208"/>
          </a:xfrm>
        </p:grpSpPr>
        <p:sp>
          <p:nvSpPr>
            <p:cNvPr id="14346" name="Text Box 8"/>
            <p:cNvSpPr txBox="1">
              <a:spLocks noChangeArrowheads="1"/>
            </p:cNvSpPr>
            <p:nvPr/>
          </p:nvSpPr>
          <p:spPr bwMode="auto">
            <a:xfrm>
              <a:off x="1097" y="686"/>
              <a:ext cx="2891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chemeClr val="tx1"/>
                  </a:solidFill>
                </a:rPr>
                <a:t>typedef struct </a:t>
              </a:r>
              <a:r>
                <a:rPr lang="en-US" altLang="zh-TW">
                  <a:solidFill>
                    <a:srgbClr val="FF3300"/>
                  </a:solidFill>
                </a:rPr>
                <a:t>listNode</a:t>
              </a:r>
              <a:r>
                <a:rPr lang="en-US" altLang="zh-TW">
                  <a:solidFill>
                    <a:schemeClr val="tx1"/>
                  </a:solidFill>
                </a:rPr>
                <a:t> *</a:t>
              </a:r>
              <a:r>
                <a:rPr lang="en-US" altLang="zh-TW" b="1">
                  <a:solidFill>
                    <a:srgbClr val="006600"/>
                  </a:solidFill>
                </a:rPr>
                <a:t>listPointe</a:t>
              </a:r>
              <a:r>
                <a:rPr lang="en-US" altLang="zh-TW">
                  <a:solidFill>
                    <a:srgbClr val="006600"/>
                  </a:solidFill>
                </a:rPr>
                <a:t>r</a:t>
              </a:r>
              <a:r>
                <a:rPr lang="en-US" altLang="zh-TW">
                  <a:solidFill>
                    <a:schemeClr val="tx1"/>
                  </a:solidFill>
                </a:rPr>
                <a:t>;</a:t>
              </a:r>
            </a:p>
            <a:p>
              <a:pPr algn="l"/>
              <a:r>
                <a:rPr lang="en-US" altLang="zh-TW">
                  <a:solidFill>
                    <a:schemeClr val="tx1"/>
                  </a:solidFill>
                </a:rPr>
                <a:t>typedef struct </a:t>
              </a:r>
              <a:r>
                <a:rPr lang="en-US" altLang="zh-TW">
                  <a:solidFill>
                    <a:srgbClr val="FF3300"/>
                  </a:solidFill>
                </a:rPr>
                <a:t>listNode</a:t>
              </a:r>
              <a:r>
                <a:rPr lang="en-US" altLang="zh-TW">
                  <a:solidFill>
                    <a:schemeClr val="tx1"/>
                  </a:solidFill>
                </a:rPr>
                <a:t> {</a:t>
              </a:r>
            </a:p>
            <a:p>
              <a:pPr algn="l"/>
              <a:r>
                <a:rPr lang="en-US" altLang="zh-TW">
                  <a:solidFill>
                    <a:schemeClr val="tx1"/>
                  </a:solidFill>
                </a:rPr>
                <a:t>             char data[4];</a:t>
              </a:r>
            </a:p>
            <a:p>
              <a:pPr algn="l"/>
              <a:r>
                <a:rPr lang="en-US" altLang="zh-TW">
                  <a:solidFill>
                    <a:schemeClr val="tx1"/>
                  </a:solidFill>
                </a:rPr>
                <a:t>             </a:t>
              </a:r>
              <a:r>
                <a:rPr lang="en-US" altLang="zh-TW" b="1">
                  <a:solidFill>
                    <a:srgbClr val="006600"/>
                  </a:solidFill>
                </a:rPr>
                <a:t>listPointer</a:t>
              </a:r>
              <a:r>
                <a:rPr lang="en-US" altLang="zh-TW">
                  <a:solidFill>
                    <a:schemeClr val="tx1"/>
                  </a:solidFill>
                </a:rPr>
                <a:t> link;</a:t>
              </a:r>
            </a:p>
            <a:p>
              <a:pPr algn="l"/>
              <a:r>
                <a:rPr lang="en-US" altLang="zh-TW">
                  <a:solidFill>
                    <a:schemeClr val="tx1"/>
                  </a:solidFill>
                </a:rPr>
                <a:t>             };</a:t>
              </a:r>
            </a:p>
          </p:txBody>
        </p:sp>
        <p:grpSp>
          <p:nvGrpSpPr>
            <p:cNvPr id="14347" name="Group 9"/>
            <p:cNvGrpSpPr>
              <a:grpSpLocks/>
            </p:cNvGrpSpPr>
            <p:nvPr/>
          </p:nvGrpSpPr>
          <p:grpSpPr bwMode="auto">
            <a:xfrm>
              <a:off x="3192" y="852"/>
              <a:ext cx="1536" cy="708"/>
              <a:chOff x="3192" y="852"/>
              <a:chExt cx="1536" cy="708"/>
            </a:xfrm>
          </p:grpSpPr>
          <p:sp>
            <p:nvSpPr>
              <p:cNvPr id="14348" name="Line 10"/>
              <p:cNvSpPr>
                <a:spLocks noChangeShapeType="1"/>
              </p:cNvSpPr>
              <p:nvPr/>
            </p:nvSpPr>
            <p:spPr bwMode="auto">
              <a:xfrm>
                <a:off x="4140" y="85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349" name="Line 11"/>
              <p:cNvSpPr>
                <a:spLocks noChangeShapeType="1"/>
              </p:cNvSpPr>
              <p:nvPr/>
            </p:nvSpPr>
            <p:spPr bwMode="auto">
              <a:xfrm>
                <a:off x="3192" y="156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350" name="Line 12"/>
              <p:cNvSpPr>
                <a:spLocks noChangeShapeType="1"/>
              </p:cNvSpPr>
              <p:nvPr/>
            </p:nvSpPr>
            <p:spPr bwMode="auto">
              <a:xfrm>
                <a:off x="4716" y="852"/>
                <a:ext cx="0" cy="7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14341" name="Text Box 13"/>
          <p:cNvSpPr txBox="1">
            <a:spLocks noChangeArrowheads="1"/>
          </p:cNvSpPr>
          <p:nvPr/>
        </p:nvSpPr>
        <p:spPr bwMode="auto">
          <a:xfrm>
            <a:off x="4689475" y="1152525"/>
            <a:ext cx="2408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rgbClr val="CC3300"/>
                </a:solidFill>
              </a:rPr>
              <a:t>self-referential structure</a:t>
            </a:r>
          </a:p>
        </p:txBody>
      </p:sp>
      <p:sp>
        <p:nvSpPr>
          <p:cNvPr id="14342" name="Text Box 15"/>
          <p:cNvSpPr txBox="1">
            <a:spLocks noChangeArrowheads="1"/>
          </p:cNvSpPr>
          <p:nvPr/>
        </p:nvSpPr>
        <p:spPr bwMode="auto">
          <a:xfrm>
            <a:off x="484187" y="3365500"/>
            <a:ext cx="8250379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tx1"/>
              </a:buClr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Assign value to the fields of node</a:t>
            </a:r>
            <a:endParaRPr lang="en-US" altLang="zh-TW" dirty="0">
              <a:solidFill>
                <a:schemeClr val="tx1"/>
              </a:solidFill>
            </a:endParaRPr>
          </a:p>
          <a:p>
            <a:pPr marL="723900" lvl="1" indent="-3683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>
                <a:solidFill>
                  <a:schemeClr val="tx1"/>
                </a:solidFill>
              </a:rPr>
              <a:t>If </a:t>
            </a:r>
            <a:r>
              <a:rPr lang="en-US" altLang="zh-TW" sz="2000" b="1" i="1" dirty="0" err="1" smtClean="0">
                <a:solidFill>
                  <a:srgbClr val="0000FF"/>
                </a:solidFill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is a pointer to a structure that contains the field </a:t>
            </a:r>
            <a:r>
              <a:rPr lang="en-US" altLang="zh-TW" sz="2000" b="1" i="1" dirty="0" smtClean="0">
                <a:solidFill>
                  <a:srgbClr val="0000FF"/>
                </a:solidFill>
              </a:rPr>
              <a:t>data,  </a:t>
            </a:r>
            <a:r>
              <a:rPr lang="en-US" altLang="zh-TW" sz="2000" b="1" i="1" dirty="0">
                <a:solidFill>
                  <a:srgbClr val="0000FF"/>
                </a:solidFill>
              </a:rPr>
              <a:t/>
            </a:r>
            <a:br>
              <a:rPr lang="en-US" altLang="zh-TW" sz="2000" b="1" i="1" dirty="0">
                <a:solidFill>
                  <a:srgbClr val="0000FF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then 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ptr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-&gt;data </a:t>
            </a:r>
            <a:r>
              <a:rPr lang="en-US" altLang="zh-TW" sz="2000" dirty="0" smtClean="0">
                <a:solidFill>
                  <a:schemeClr val="tx1"/>
                </a:solidFill>
              </a:rPr>
              <a:t>is </a:t>
            </a:r>
            <a:r>
              <a:rPr lang="en-US" altLang="zh-TW" sz="2000" dirty="0">
                <a:solidFill>
                  <a:schemeClr val="tx1"/>
                </a:solidFill>
              </a:rPr>
              <a:t>a shorthand way of the expression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*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ptr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.data </a:t>
            </a:r>
            <a:endParaRPr lang="en-US" altLang="zh-TW" sz="2000" b="1" i="1" dirty="0">
              <a:solidFill>
                <a:srgbClr val="FF0000"/>
              </a:solidFill>
            </a:endParaRPr>
          </a:p>
          <a:p>
            <a:pPr marL="723900" lvl="1" indent="-3683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>
                <a:solidFill>
                  <a:schemeClr val="tx1"/>
                </a:solidFill>
              </a:rPr>
              <a:t>The </a:t>
            </a:r>
            <a:r>
              <a:rPr lang="en-US" altLang="zh-TW" sz="2000" b="1" dirty="0">
                <a:solidFill>
                  <a:srgbClr val="FF0000"/>
                </a:solidFill>
              </a:rPr>
              <a:t>-&gt;</a:t>
            </a:r>
            <a:r>
              <a:rPr lang="en-US" altLang="zh-TW" sz="2000" dirty="0">
                <a:solidFill>
                  <a:schemeClr val="tx1"/>
                </a:solidFill>
              </a:rPr>
              <a:t> operator is referred to as the </a:t>
            </a:r>
            <a:r>
              <a:rPr lang="en-US" altLang="zh-TW" sz="2000" b="1" i="1" dirty="0">
                <a:solidFill>
                  <a:schemeClr val="tx1"/>
                </a:solidFill>
              </a:rPr>
              <a:t>structure member</a:t>
            </a:r>
            <a:r>
              <a:rPr lang="en-US" altLang="zh-TW" sz="2000" dirty="0">
                <a:solidFill>
                  <a:schemeClr val="tx1"/>
                </a:solidFill>
              </a:rPr>
              <a:t> operator</a:t>
            </a:r>
            <a:r>
              <a:rPr lang="en-US" altLang="zh-TW" sz="2000" b="1" i="1" dirty="0">
                <a:solidFill>
                  <a:schemeClr val="tx1"/>
                </a:solidFill>
              </a:rPr>
              <a:t>       </a:t>
            </a:r>
            <a:r>
              <a:rPr lang="en-US" altLang="zh-TW" sz="2000" dirty="0">
                <a:solidFill>
                  <a:schemeClr val="tx1"/>
                </a:solidFill>
              </a:rPr>
              <a:t>        </a:t>
            </a:r>
          </a:p>
        </p:txBody>
      </p:sp>
      <p:sp>
        <p:nvSpPr>
          <p:cNvPr id="14343" name="Rectangle 16"/>
          <p:cNvSpPr>
            <a:spLocks noChangeArrowheads="1"/>
          </p:cNvSpPr>
          <p:nvPr/>
        </p:nvSpPr>
        <p:spPr bwMode="auto">
          <a:xfrm>
            <a:off x="754063" y="215900"/>
            <a:ext cx="77724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4000" b="1" u="sng"/>
              <a:t>Create a linked list of words</a:t>
            </a:r>
          </a:p>
        </p:txBody>
      </p:sp>
      <p:sp>
        <p:nvSpPr>
          <p:cNvPr id="14344" name="Text Box 19"/>
          <p:cNvSpPr txBox="1">
            <a:spLocks noChangeArrowheads="1"/>
          </p:cNvSpPr>
          <p:nvPr/>
        </p:nvSpPr>
        <p:spPr bwMode="auto">
          <a:xfrm>
            <a:off x="1619250" y="5048250"/>
            <a:ext cx="3697029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 dirty="0" err="1">
                <a:solidFill>
                  <a:schemeClr val="tx1"/>
                </a:solidFill>
              </a:rPr>
              <a:t>strcpy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(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ptr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-&gt;data</a:t>
            </a:r>
            <a:r>
              <a:rPr lang="en-US" altLang="zh-TW" sz="2000" dirty="0">
                <a:solidFill>
                  <a:schemeClr val="tx1"/>
                </a:solidFill>
              </a:rPr>
              <a:t>, “BAT”);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b="1" i="1" dirty="0" err="1" smtClean="0">
                <a:solidFill>
                  <a:srgbClr val="FF0000"/>
                </a:solidFill>
              </a:rPr>
              <a:t>ptr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-&gt;link </a:t>
            </a:r>
            <a:r>
              <a:rPr lang="en-US" altLang="zh-TW" sz="2000" dirty="0">
                <a:solidFill>
                  <a:schemeClr val="tx1"/>
                </a:solidFill>
              </a:rPr>
              <a:t>= NULL;</a:t>
            </a:r>
          </a:p>
        </p:txBody>
      </p:sp>
      <p:sp>
        <p:nvSpPr>
          <p:cNvPr id="14345" name="矩形 13"/>
          <p:cNvSpPr>
            <a:spLocks noChangeArrowheads="1"/>
          </p:cNvSpPr>
          <p:nvPr/>
        </p:nvSpPr>
        <p:spPr bwMode="auto">
          <a:xfrm>
            <a:off x="1066800" y="1498600"/>
            <a:ext cx="6019800" cy="1866900"/>
          </a:xfrm>
          <a:prstGeom prst="rect">
            <a:avLst/>
          </a:prstGeom>
          <a:solidFill>
            <a:srgbClr val="BFBFBF">
              <a:alpha val="2901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9BFA83-DDBC-4022-AF4B-C9E652236F6D}" type="slidenum">
              <a:rPr lang="en-US" altLang="zh-TW" smtClean="0"/>
              <a:pPr/>
              <a:t>13</a:t>
            </a:fld>
            <a:endParaRPr lang="en-US" altLang="zh-TW" smtClean="0"/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546100" y="936625"/>
            <a:ext cx="215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indent="-355600">
              <a:buClr>
                <a:schemeClr val="tx1"/>
              </a:buClr>
              <a:buFont typeface="Wingdings" pitchFamily="2" charset="2"/>
              <a:buChar char="r"/>
            </a:pPr>
            <a:r>
              <a:rPr lang="en-US" altLang="zh-TW" b="1" dirty="0">
                <a:solidFill>
                  <a:schemeClr val="tx1"/>
                </a:solidFill>
              </a:rPr>
              <a:t> Declaration</a:t>
            </a:r>
          </a:p>
        </p:txBody>
      </p:sp>
      <p:sp>
        <p:nvSpPr>
          <p:cNvPr id="15399" name="Text Box 8"/>
          <p:cNvSpPr txBox="1">
            <a:spLocks noChangeArrowheads="1"/>
          </p:cNvSpPr>
          <p:nvPr/>
        </p:nvSpPr>
        <p:spPr bwMode="auto">
          <a:xfrm>
            <a:off x="1089025" y="1355725"/>
            <a:ext cx="46323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dirty="0" err="1">
                <a:solidFill>
                  <a:schemeClr val="tx1"/>
                </a:solidFill>
              </a:rPr>
              <a:t>typedef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rgbClr val="FF3300"/>
                </a:solidFill>
              </a:rPr>
              <a:t>struct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rgbClr val="FF3300"/>
                </a:solidFill>
              </a:rPr>
              <a:t>listNode</a:t>
            </a:r>
            <a:r>
              <a:rPr lang="en-US" altLang="zh-TW" dirty="0">
                <a:solidFill>
                  <a:schemeClr val="tx1"/>
                </a:solidFill>
              </a:rPr>
              <a:t> *</a:t>
            </a:r>
            <a:r>
              <a:rPr lang="en-US" altLang="zh-TW" b="1" dirty="0" err="1">
                <a:solidFill>
                  <a:srgbClr val="006600"/>
                </a:solidFill>
              </a:rPr>
              <a:t>listPointe</a:t>
            </a:r>
            <a:r>
              <a:rPr lang="en-US" altLang="zh-TW" dirty="0" err="1">
                <a:solidFill>
                  <a:srgbClr val="006600"/>
                </a:solidFill>
              </a:rPr>
              <a:t>r</a:t>
            </a:r>
            <a:r>
              <a:rPr lang="en-US" altLang="zh-TW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altLang="zh-TW" dirty="0" err="1">
                <a:solidFill>
                  <a:schemeClr val="tx1"/>
                </a:solidFill>
              </a:rPr>
              <a:t>typedef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rgbClr val="FF3300"/>
                </a:solidFill>
              </a:rPr>
              <a:t>struct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rgbClr val="FF3300"/>
                </a:solidFill>
              </a:rPr>
              <a:t>listNode</a:t>
            </a:r>
            <a:r>
              <a:rPr lang="en-US" altLang="zh-TW" dirty="0">
                <a:solidFill>
                  <a:schemeClr val="tx1"/>
                </a:solidFill>
              </a:rPr>
              <a:t> {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             char data[4];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             </a:t>
            </a:r>
            <a:r>
              <a:rPr lang="en-US" altLang="zh-TW" b="1" dirty="0" err="1">
                <a:solidFill>
                  <a:srgbClr val="006600"/>
                </a:solidFill>
              </a:rPr>
              <a:t>listPointer</a:t>
            </a:r>
            <a:r>
              <a:rPr lang="en-US" altLang="zh-TW" dirty="0">
                <a:solidFill>
                  <a:schemeClr val="tx1"/>
                </a:solidFill>
              </a:rPr>
              <a:t> link;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             };</a:t>
            </a:r>
          </a:p>
        </p:txBody>
      </p: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4943475" y="1139825"/>
            <a:ext cx="2408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>
                <a:solidFill>
                  <a:srgbClr val="CC3300"/>
                </a:solidFill>
              </a:rPr>
              <a:t>self-referential structure</a:t>
            </a:r>
          </a:p>
        </p:txBody>
      </p: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601663" y="50800"/>
            <a:ext cx="7772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4000" b="1" u="sng"/>
              <a:t>Create a linked list of words</a:t>
            </a:r>
          </a:p>
        </p:txBody>
      </p:sp>
      <p:grpSp>
        <p:nvGrpSpPr>
          <p:cNvPr id="15367" name="Group 56"/>
          <p:cNvGrpSpPr>
            <a:grpSpLocks/>
          </p:cNvGrpSpPr>
          <p:nvPr/>
        </p:nvGrpSpPr>
        <p:grpSpPr bwMode="auto">
          <a:xfrm>
            <a:off x="1530350" y="4378325"/>
            <a:ext cx="6286500" cy="2214563"/>
            <a:chOff x="1020" y="2442"/>
            <a:chExt cx="3960" cy="1395"/>
          </a:xfrm>
        </p:grpSpPr>
        <p:sp>
          <p:nvSpPr>
            <p:cNvPr id="15370" name="Text Box 22"/>
            <p:cNvSpPr txBox="1">
              <a:spLocks noChangeArrowheads="1"/>
            </p:cNvSpPr>
            <p:nvPr/>
          </p:nvSpPr>
          <p:spPr bwMode="auto">
            <a:xfrm>
              <a:off x="3825" y="2905"/>
              <a:ext cx="2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TW"/>
              </a:defPPr>
              <a:lvl1pPr>
                <a:defRPr sz="2000" b="1">
                  <a:solidFill>
                    <a:schemeClr val="tx1"/>
                  </a:solidFill>
                </a:defRPr>
              </a:lvl1pPr>
            </a:lstStyle>
            <a:p>
              <a:r>
                <a:rPr lang="en-US" altLang="zh-TW" dirty="0"/>
                <a:t>\0</a:t>
              </a:r>
            </a:p>
          </p:txBody>
        </p:sp>
        <p:sp>
          <p:nvSpPr>
            <p:cNvPr id="15371" name="Text Box 23"/>
            <p:cNvSpPr txBox="1">
              <a:spLocks noChangeArrowheads="1"/>
            </p:cNvSpPr>
            <p:nvPr/>
          </p:nvSpPr>
          <p:spPr bwMode="auto">
            <a:xfrm>
              <a:off x="4359" y="2909"/>
              <a:ext cx="5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TW"/>
              </a:defPPr>
              <a:lvl1pPr>
                <a:defRPr sz="2000" b="1">
                  <a:solidFill>
                    <a:schemeClr val="tx1"/>
                  </a:solidFill>
                </a:defRPr>
              </a:lvl1pPr>
            </a:lstStyle>
            <a:p>
              <a:r>
                <a:rPr lang="en-US" altLang="zh-TW" sz="1800" dirty="0"/>
                <a:t>NULL</a:t>
              </a:r>
            </a:p>
          </p:txBody>
        </p:sp>
        <p:sp>
          <p:nvSpPr>
            <p:cNvPr id="15372" name="Text Box 28"/>
            <p:cNvSpPr txBox="1">
              <a:spLocks noChangeArrowheads="1"/>
            </p:cNvSpPr>
            <p:nvPr/>
          </p:nvSpPr>
          <p:spPr bwMode="auto">
            <a:xfrm>
              <a:off x="3014" y="2442"/>
              <a:ext cx="3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i="1" dirty="0" smtClean="0">
                  <a:solidFill>
                    <a:schemeClr val="tx1"/>
                  </a:solidFill>
                </a:rPr>
                <a:t>*</a:t>
              </a:r>
              <a:r>
                <a:rPr lang="en-US" altLang="zh-TW" sz="1800" b="1" i="1" dirty="0" err="1" smtClean="0">
                  <a:solidFill>
                    <a:schemeClr val="tx1"/>
                  </a:solidFill>
                </a:rPr>
                <a:t>ptr</a:t>
              </a:r>
              <a:endParaRPr lang="en-US" altLang="zh-TW" sz="1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5373" name="Text Box 29"/>
            <p:cNvSpPr txBox="1">
              <a:spLocks noChangeArrowheads="1"/>
            </p:cNvSpPr>
            <p:nvPr/>
          </p:nvSpPr>
          <p:spPr bwMode="auto">
            <a:xfrm>
              <a:off x="2569" y="2640"/>
              <a:ext cx="6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i="1" dirty="0" err="1" smtClean="0">
                  <a:solidFill>
                    <a:schemeClr val="tx1"/>
                  </a:solidFill>
                </a:rPr>
                <a:t>ptr</a:t>
              </a:r>
              <a:r>
                <a:rPr lang="en-US" altLang="zh-TW" sz="1800" b="1" i="1" dirty="0" smtClean="0">
                  <a:solidFill>
                    <a:schemeClr val="tx1"/>
                  </a:solidFill>
                </a:rPr>
                <a:t>-&gt;data</a:t>
              </a:r>
              <a:endParaRPr lang="en-US" altLang="zh-TW" sz="1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5374" name="Text Box 30"/>
            <p:cNvSpPr txBox="1">
              <a:spLocks noChangeArrowheads="1"/>
            </p:cNvSpPr>
            <p:nvPr/>
          </p:nvSpPr>
          <p:spPr bwMode="auto">
            <a:xfrm>
              <a:off x="1524" y="3348"/>
              <a:ext cx="84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i="1" dirty="0" err="1" smtClean="0">
                  <a:solidFill>
                    <a:schemeClr val="tx1"/>
                  </a:solidFill>
                </a:rPr>
                <a:t>ptr</a:t>
              </a:r>
              <a:r>
                <a:rPr lang="en-US" altLang="zh-TW" sz="1800" b="1" i="1" dirty="0" smtClean="0">
                  <a:solidFill>
                    <a:schemeClr val="tx1"/>
                  </a:solidFill>
                </a:rPr>
                <a:t>-</a:t>
              </a:r>
              <a:r>
                <a:rPr lang="en-US" altLang="zh-TW" sz="1800" b="1" i="1" dirty="0">
                  <a:solidFill>
                    <a:schemeClr val="tx1"/>
                  </a:solidFill>
                </a:rPr>
                <a:t>&gt;data</a:t>
              </a:r>
              <a:r>
                <a:rPr lang="en-US" altLang="zh-TW" sz="1800" b="1" dirty="0">
                  <a:solidFill>
                    <a:schemeClr val="tx1"/>
                  </a:solidFill>
                </a:rPr>
                <a:t>[0]</a:t>
              </a:r>
              <a:endParaRPr lang="en-US" altLang="zh-TW" sz="1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5375" name="Text Box 31"/>
            <p:cNvSpPr txBox="1">
              <a:spLocks noChangeArrowheads="1"/>
            </p:cNvSpPr>
            <p:nvPr/>
          </p:nvSpPr>
          <p:spPr bwMode="auto">
            <a:xfrm>
              <a:off x="2032" y="3604"/>
              <a:ext cx="84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i="1" dirty="0" err="1" smtClean="0">
                  <a:solidFill>
                    <a:schemeClr val="tx1"/>
                  </a:solidFill>
                </a:rPr>
                <a:t>ptr</a:t>
              </a:r>
              <a:r>
                <a:rPr lang="en-US" altLang="zh-TW" sz="1800" b="1" i="1" dirty="0" smtClean="0">
                  <a:solidFill>
                    <a:schemeClr val="tx1"/>
                  </a:solidFill>
                </a:rPr>
                <a:t>-</a:t>
              </a:r>
              <a:r>
                <a:rPr lang="en-US" altLang="zh-TW" sz="1800" b="1" i="1" dirty="0">
                  <a:solidFill>
                    <a:schemeClr val="tx1"/>
                  </a:solidFill>
                </a:rPr>
                <a:t>&gt;data</a:t>
              </a:r>
              <a:r>
                <a:rPr lang="en-US" altLang="zh-TW" sz="1800" b="1" dirty="0">
                  <a:solidFill>
                    <a:schemeClr val="tx1"/>
                  </a:solidFill>
                </a:rPr>
                <a:t>[1]</a:t>
              </a:r>
              <a:endParaRPr lang="en-US" altLang="zh-TW" sz="1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5376" name="Text Box 32"/>
            <p:cNvSpPr txBox="1">
              <a:spLocks noChangeArrowheads="1"/>
            </p:cNvSpPr>
            <p:nvPr/>
          </p:nvSpPr>
          <p:spPr bwMode="auto">
            <a:xfrm>
              <a:off x="2900" y="3356"/>
              <a:ext cx="84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i="1" dirty="0" err="1" smtClean="0">
                  <a:solidFill>
                    <a:schemeClr val="tx1"/>
                  </a:solidFill>
                </a:rPr>
                <a:t>ptr</a:t>
              </a:r>
              <a:r>
                <a:rPr lang="en-US" altLang="zh-TW" sz="1800" b="1" i="1" dirty="0" smtClean="0">
                  <a:solidFill>
                    <a:schemeClr val="tx1"/>
                  </a:solidFill>
                </a:rPr>
                <a:t>-</a:t>
              </a:r>
              <a:r>
                <a:rPr lang="en-US" altLang="zh-TW" sz="1800" b="1" i="1" dirty="0">
                  <a:solidFill>
                    <a:schemeClr val="tx1"/>
                  </a:solidFill>
                </a:rPr>
                <a:t>&gt;data</a:t>
              </a:r>
              <a:r>
                <a:rPr lang="en-US" altLang="zh-TW" sz="1800" b="1" dirty="0">
                  <a:solidFill>
                    <a:schemeClr val="tx1"/>
                  </a:solidFill>
                </a:rPr>
                <a:t>[2]</a:t>
              </a:r>
              <a:endParaRPr lang="en-US" altLang="zh-TW" sz="1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5377" name="Text Box 33"/>
            <p:cNvSpPr txBox="1">
              <a:spLocks noChangeArrowheads="1"/>
            </p:cNvSpPr>
            <p:nvPr/>
          </p:nvSpPr>
          <p:spPr bwMode="auto">
            <a:xfrm>
              <a:off x="3600" y="3566"/>
              <a:ext cx="845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i="1" dirty="0" err="1" smtClean="0">
                  <a:solidFill>
                    <a:schemeClr val="tx1"/>
                  </a:solidFill>
                </a:rPr>
                <a:t>ptr</a:t>
              </a:r>
              <a:r>
                <a:rPr lang="en-US" altLang="zh-TW" sz="1800" b="1" i="1" dirty="0" smtClean="0">
                  <a:solidFill>
                    <a:schemeClr val="tx1"/>
                  </a:solidFill>
                </a:rPr>
                <a:t>-</a:t>
              </a:r>
              <a:r>
                <a:rPr lang="en-US" altLang="zh-TW" sz="1800" b="1" i="1" dirty="0">
                  <a:solidFill>
                    <a:schemeClr val="tx1"/>
                  </a:solidFill>
                </a:rPr>
                <a:t>&gt;data</a:t>
              </a:r>
              <a:r>
                <a:rPr lang="en-US" altLang="zh-TW" sz="1800" b="1" dirty="0">
                  <a:solidFill>
                    <a:schemeClr val="tx1"/>
                  </a:solidFill>
                </a:rPr>
                <a:t>[3]</a:t>
              </a:r>
            </a:p>
          </p:txBody>
        </p:sp>
        <p:sp>
          <p:nvSpPr>
            <p:cNvPr id="15378" name="Text Box 34"/>
            <p:cNvSpPr txBox="1">
              <a:spLocks noChangeArrowheads="1"/>
            </p:cNvSpPr>
            <p:nvPr/>
          </p:nvSpPr>
          <p:spPr bwMode="auto">
            <a:xfrm>
              <a:off x="4326" y="3342"/>
              <a:ext cx="652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i="1" dirty="0" err="1" smtClean="0">
                  <a:solidFill>
                    <a:schemeClr val="tx1"/>
                  </a:solidFill>
                </a:rPr>
                <a:t>ptr</a:t>
              </a:r>
              <a:r>
                <a:rPr lang="en-US" altLang="zh-TW" sz="1800" b="1" i="1" dirty="0" smtClean="0">
                  <a:solidFill>
                    <a:schemeClr val="tx1"/>
                  </a:solidFill>
                </a:rPr>
                <a:t>-</a:t>
              </a:r>
              <a:r>
                <a:rPr lang="en-US" altLang="zh-TW" sz="1800" b="1" i="1" dirty="0">
                  <a:solidFill>
                    <a:schemeClr val="tx1"/>
                  </a:solidFill>
                </a:rPr>
                <a:t>&gt;link</a:t>
              </a:r>
            </a:p>
          </p:txBody>
        </p:sp>
        <p:sp>
          <p:nvSpPr>
            <p:cNvPr id="15379" name="Rectangle 35"/>
            <p:cNvSpPr>
              <a:spLocks noChangeArrowheads="1"/>
            </p:cNvSpPr>
            <p:nvPr/>
          </p:nvSpPr>
          <p:spPr bwMode="auto">
            <a:xfrm>
              <a:off x="1764" y="2880"/>
              <a:ext cx="3216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15380" name="Line 37"/>
            <p:cNvSpPr>
              <a:spLocks noChangeShapeType="1"/>
            </p:cNvSpPr>
            <p:nvPr/>
          </p:nvSpPr>
          <p:spPr bwMode="auto">
            <a:xfrm>
              <a:off x="4224" y="28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1" name="Line 38"/>
            <p:cNvSpPr>
              <a:spLocks noChangeShapeType="1"/>
            </p:cNvSpPr>
            <p:nvPr/>
          </p:nvSpPr>
          <p:spPr bwMode="auto">
            <a:xfrm>
              <a:off x="3652" y="28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2" name="Line 39"/>
            <p:cNvSpPr>
              <a:spLocks noChangeShapeType="1"/>
            </p:cNvSpPr>
            <p:nvPr/>
          </p:nvSpPr>
          <p:spPr bwMode="auto">
            <a:xfrm>
              <a:off x="3040" y="28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3" name="Line 40"/>
            <p:cNvSpPr>
              <a:spLocks noChangeShapeType="1"/>
            </p:cNvSpPr>
            <p:nvPr/>
          </p:nvSpPr>
          <p:spPr bwMode="auto">
            <a:xfrm>
              <a:off x="2396" y="29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4" name="Text Box 41"/>
            <p:cNvSpPr txBox="1">
              <a:spLocks noChangeArrowheads="1"/>
            </p:cNvSpPr>
            <p:nvPr/>
          </p:nvSpPr>
          <p:spPr bwMode="auto">
            <a:xfrm>
              <a:off x="1916" y="2894"/>
              <a:ext cx="2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solidFill>
                    <a:schemeClr val="tx1"/>
                  </a:solidFill>
                </a:rPr>
                <a:t>B</a:t>
              </a:r>
              <a:endParaRPr lang="en-US" altLang="zh-TW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385" name="Text Box 42"/>
            <p:cNvSpPr txBox="1">
              <a:spLocks noChangeArrowheads="1"/>
            </p:cNvSpPr>
            <p:nvPr/>
          </p:nvSpPr>
          <p:spPr bwMode="auto">
            <a:xfrm>
              <a:off x="2576" y="2898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solidFill>
                    <a:schemeClr val="tx1"/>
                  </a:solidFill>
                </a:rPr>
                <a:t>A</a:t>
              </a:r>
              <a:endParaRPr lang="en-US" altLang="zh-TW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386" name="Text Box 43"/>
            <p:cNvSpPr txBox="1">
              <a:spLocks noChangeArrowheads="1"/>
            </p:cNvSpPr>
            <p:nvPr/>
          </p:nvSpPr>
          <p:spPr bwMode="auto">
            <a:xfrm>
              <a:off x="3221" y="2902"/>
              <a:ext cx="2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TW"/>
              </a:defPPr>
              <a:lvl1pPr>
                <a:defRPr sz="2000" b="1">
                  <a:solidFill>
                    <a:schemeClr val="tx1"/>
                  </a:solidFill>
                </a:defRPr>
              </a:lvl1pPr>
            </a:lstStyle>
            <a:p>
              <a:r>
                <a:rPr lang="en-US" altLang="zh-TW" dirty="0"/>
                <a:t>T</a:t>
              </a:r>
            </a:p>
          </p:txBody>
        </p:sp>
        <p:sp>
          <p:nvSpPr>
            <p:cNvPr id="15387" name="Line 44"/>
            <p:cNvSpPr>
              <a:spLocks noChangeShapeType="1"/>
            </p:cNvSpPr>
            <p:nvPr/>
          </p:nvSpPr>
          <p:spPr bwMode="auto">
            <a:xfrm>
              <a:off x="3432" y="257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8" name="Line 45"/>
            <p:cNvSpPr>
              <a:spLocks noChangeShapeType="1"/>
            </p:cNvSpPr>
            <p:nvPr/>
          </p:nvSpPr>
          <p:spPr bwMode="auto">
            <a:xfrm flipH="1">
              <a:off x="1752" y="2562"/>
              <a:ext cx="1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9" name="Line 46"/>
            <p:cNvSpPr>
              <a:spLocks noChangeShapeType="1"/>
            </p:cNvSpPr>
            <p:nvPr/>
          </p:nvSpPr>
          <p:spPr bwMode="auto">
            <a:xfrm flipH="1">
              <a:off x="1740" y="276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0" name="Line 47"/>
            <p:cNvSpPr>
              <a:spLocks noChangeShapeType="1"/>
            </p:cNvSpPr>
            <p:nvPr/>
          </p:nvSpPr>
          <p:spPr bwMode="auto">
            <a:xfrm>
              <a:off x="3444" y="27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1" name="Line 48"/>
            <p:cNvSpPr>
              <a:spLocks noChangeShapeType="1"/>
            </p:cNvSpPr>
            <p:nvPr/>
          </p:nvSpPr>
          <p:spPr bwMode="auto">
            <a:xfrm flipV="1">
              <a:off x="2064" y="3204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2" name="Line 49"/>
            <p:cNvSpPr>
              <a:spLocks noChangeShapeType="1"/>
            </p:cNvSpPr>
            <p:nvPr/>
          </p:nvSpPr>
          <p:spPr bwMode="auto">
            <a:xfrm flipV="1">
              <a:off x="2616" y="3228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3" name="Line 50"/>
            <p:cNvSpPr>
              <a:spLocks noChangeShapeType="1"/>
            </p:cNvSpPr>
            <p:nvPr/>
          </p:nvSpPr>
          <p:spPr bwMode="auto">
            <a:xfrm flipV="1">
              <a:off x="3276" y="3216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4" name="Line 51"/>
            <p:cNvSpPr>
              <a:spLocks noChangeShapeType="1"/>
            </p:cNvSpPr>
            <p:nvPr/>
          </p:nvSpPr>
          <p:spPr bwMode="auto">
            <a:xfrm flipV="1">
              <a:off x="3972" y="3240"/>
              <a:ext cx="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5" name="Line 52"/>
            <p:cNvSpPr>
              <a:spLocks noChangeShapeType="1"/>
            </p:cNvSpPr>
            <p:nvPr/>
          </p:nvSpPr>
          <p:spPr bwMode="auto">
            <a:xfrm flipV="1">
              <a:off x="4608" y="3216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6" name="Text Box 53"/>
            <p:cNvSpPr txBox="1">
              <a:spLocks noChangeArrowheads="1"/>
            </p:cNvSpPr>
            <p:nvPr/>
          </p:nvSpPr>
          <p:spPr bwMode="auto">
            <a:xfrm>
              <a:off x="1020" y="3240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 i="1" dirty="0" err="1" smtClean="0">
                  <a:solidFill>
                    <a:schemeClr val="tx1"/>
                  </a:solidFill>
                </a:rPr>
                <a:t>ptr</a:t>
              </a:r>
              <a:endParaRPr lang="en-US" altLang="zh-TW" sz="1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5397" name="Rectangle 54"/>
            <p:cNvSpPr>
              <a:spLocks noChangeArrowheads="1"/>
            </p:cNvSpPr>
            <p:nvPr/>
          </p:nvSpPr>
          <p:spPr bwMode="auto">
            <a:xfrm>
              <a:off x="1104" y="2904"/>
              <a:ext cx="3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15398" name="Line 55"/>
            <p:cNvSpPr>
              <a:spLocks noChangeShapeType="1"/>
            </p:cNvSpPr>
            <p:nvPr/>
          </p:nvSpPr>
          <p:spPr bwMode="auto">
            <a:xfrm>
              <a:off x="1272" y="3048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68" name="Text Box 57"/>
          <p:cNvSpPr txBox="1">
            <a:spLocks noChangeArrowheads="1"/>
          </p:cNvSpPr>
          <p:nvPr/>
        </p:nvSpPr>
        <p:spPr bwMode="auto">
          <a:xfrm>
            <a:off x="619125" y="3673475"/>
            <a:ext cx="4743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indent="-355600" algn="l">
              <a:buClr>
                <a:schemeClr val="tx1"/>
              </a:buClr>
              <a:buFont typeface="Wingdings" pitchFamily="2" charset="2"/>
              <a:buChar char="r"/>
            </a:pPr>
            <a:r>
              <a:rPr lang="en-US" altLang="zh-TW" b="1">
                <a:solidFill>
                  <a:schemeClr val="tx1"/>
                </a:solidFill>
              </a:rPr>
              <a:t> Referencing the fields of a node</a:t>
            </a:r>
          </a:p>
        </p:txBody>
      </p:sp>
      <p:sp>
        <p:nvSpPr>
          <p:cNvPr id="15369" name="矩形 42"/>
          <p:cNvSpPr>
            <a:spLocks noChangeArrowheads="1"/>
          </p:cNvSpPr>
          <p:nvPr/>
        </p:nvSpPr>
        <p:spPr bwMode="auto">
          <a:xfrm>
            <a:off x="927100" y="1444978"/>
            <a:ext cx="6273800" cy="1854200"/>
          </a:xfrm>
          <a:prstGeom prst="rect">
            <a:avLst/>
          </a:prstGeom>
          <a:solidFill>
            <a:srgbClr val="BFBFBF">
              <a:alpha val="2901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手繪多邊形 1"/>
          <p:cNvSpPr/>
          <p:nvPr/>
        </p:nvSpPr>
        <p:spPr bwMode="auto">
          <a:xfrm>
            <a:off x="4412512" y="1637414"/>
            <a:ext cx="1945758" cy="1073888"/>
          </a:xfrm>
          <a:custGeom>
            <a:avLst/>
            <a:gdLst>
              <a:gd name="connsiteX0" fmla="*/ 1350335 w 1945758"/>
              <a:gd name="connsiteY0" fmla="*/ 0 h 1073888"/>
              <a:gd name="connsiteX1" fmla="*/ 1945758 w 1945758"/>
              <a:gd name="connsiteY1" fmla="*/ 0 h 1073888"/>
              <a:gd name="connsiteX2" fmla="*/ 1945758 w 1945758"/>
              <a:gd name="connsiteY2" fmla="*/ 1073888 h 1073888"/>
              <a:gd name="connsiteX3" fmla="*/ 0 w 1945758"/>
              <a:gd name="connsiteY3" fmla="*/ 1073888 h 107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5758" h="1073888">
                <a:moveTo>
                  <a:pt x="1350335" y="0"/>
                </a:moveTo>
                <a:lnTo>
                  <a:pt x="1945758" y="0"/>
                </a:lnTo>
                <a:lnTo>
                  <a:pt x="1945758" y="1073888"/>
                </a:lnTo>
                <a:lnTo>
                  <a:pt x="0" y="107388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66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05CEFE-1835-41B8-AE7C-AC9B6724FB28}" type="slidenum">
              <a:rPr lang="en-US" altLang="zh-TW" smtClean="0"/>
              <a:pPr/>
              <a:t>14</a:t>
            </a:fld>
            <a:endParaRPr lang="en-US" altLang="zh-TW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323850"/>
            <a:ext cx="7772400" cy="819150"/>
          </a:xfrm>
        </p:spPr>
        <p:txBody>
          <a:bodyPr/>
          <a:lstStyle/>
          <a:p>
            <a:pPr algn="ctr" eaLnBrk="1" hangingPunct="1"/>
            <a:r>
              <a:rPr lang="en-US" altLang="zh-TW" sz="4000" u="sng" smtClean="0">
                <a:solidFill>
                  <a:srgbClr val="6600FF"/>
                </a:solidFill>
              </a:rPr>
              <a:t>Two-node linked list</a:t>
            </a:r>
            <a:r>
              <a:rPr lang="en-US" altLang="zh-TW" sz="2000" u="sng" smtClean="0">
                <a:solidFill>
                  <a:srgbClr val="6600FF"/>
                </a:solidFill>
              </a:rPr>
              <a:t> (Prog. 4.1)</a:t>
            </a:r>
            <a:endParaRPr lang="en-US" altLang="zh-TW" sz="4000" u="sng" smtClean="0">
              <a:solidFill>
                <a:srgbClr val="6600FF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4263" y="2508250"/>
            <a:ext cx="6523037" cy="327025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TW" sz="2000" dirty="0" err="1" smtClean="0"/>
              <a:t>listpointer</a:t>
            </a:r>
            <a:r>
              <a:rPr lang="en-US" altLang="zh-TW" sz="2000" dirty="0" smtClean="0"/>
              <a:t> create2(){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TW" sz="2000" dirty="0" smtClean="0"/>
              <a:t>/*  create a linked list with two nodes  */</a:t>
            </a:r>
            <a:br>
              <a:rPr lang="en-US" altLang="zh-TW" sz="2000" dirty="0" smtClean="0"/>
            </a:br>
            <a:r>
              <a:rPr lang="en-US" altLang="zh-TW" sz="2000" dirty="0" err="1" smtClean="0"/>
              <a:t>listPointer</a:t>
            </a:r>
            <a:r>
              <a:rPr lang="en-US" altLang="zh-TW" sz="2000" dirty="0" smtClean="0"/>
              <a:t> first, second;</a:t>
            </a:r>
            <a:br>
              <a:rPr lang="en-US" altLang="zh-TW" sz="2000" dirty="0" smtClean="0"/>
            </a:br>
            <a:r>
              <a:rPr lang="en-US" altLang="zh-TW" sz="2000" dirty="0" smtClean="0"/>
              <a:t>MALLOC(first, </a:t>
            </a:r>
            <a:r>
              <a:rPr lang="en-US" altLang="zh-TW" sz="2000" dirty="0" err="1" smtClean="0"/>
              <a:t>sizeof</a:t>
            </a:r>
            <a:r>
              <a:rPr lang="en-US" altLang="zh-TW" sz="2000" dirty="0" smtClean="0"/>
              <a:t>(*first));</a:t>
            </a:r>
            <a:br>
              <a:rPr lang="en-US" altLang="zh-TW" sz="2000" dirty="0" smtClean="0"/>
            </a:br>
            <a:r>
              <a:rPr lang="en-US" altLang="zh-TW" sz="2000" dirty="0" smtClean="0"/>
              <a:t>MALLOC(second, </a:t>
            </a:r>
            <a:r>
              <a:rPr lang="en-US" altLang="zh-TW" sz="2000" dirty="0" err="1" smtClean="0"/>
              <a:t>sizeof</a:t>
            </a:r>
            <a:r>
              <a:rPr lang="en-US" altLang="zh-TW" sz="2000" dirty="0" smtClean="0"/>
              <a:t>(*second));</a:t>
            </a:r>
            <a:br>
              <a:rPr lang="en-US" altLang="zh-TW" sz="2000" dirty="0" smtClean="0"/>
            </a:br>
            <a:r>
              <a:rPr lang="en-US" altLang="zh-TW" sz="2000" dirty="0" smtClean="0"/>
              <a:t>second-&gt;link = NULL;</a:t>
            </a:r>
            <a:br>
              <a:rPr lang="en-US" altLang="zh-TW" sz="2000" dirty="0" smtClean="0"/>
            </a:br>
            <a:r>
              <a:rPr lang="en-US" altLang="zh-TW" sz="2000" dirty="0" smtClean="0"/>
              <a:t>second-&gt;data = 20;</a:t>
            </a:r>
            <a:br>
              <a:rPr lang="en-US" altLang="zh-TW" sz="2000" dirty="0" smtClean="0"/>
            </a:br>
            <a:r>
              <a:rPr lang="en-US" altLang="zh-TW" sz="2000" dirty="0" smtClean="0"/>
              <a:t>first-&gt;data = 10;</a:t>
            </a:r>
            <a:br>
              <a:rPr lang="en-US" altLang="zh-TW" sz="2000" dirty="0" smtClean="0"/>
            </a:br>
            <a:r>
              <a:rPr lang="en-US" altLang="zh-TW" sz="2000" dirty="0" smtClean="0"/>
              <a:t>first-&gt;link = second;</a:t>
            </a:r>
            <a:br>
              <a:rPr lang="en-US" altLang="zh-TW" sz="2000" dirty="0" smtClean="0"/>
            </a:br>
            <a:r>
              <a:rPr lang="en-US" altLang="zh-TW" sz="2000" dirty="0" smtClean="0"/>
              <a:t>return first;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TW" sz="2000" dirty="0" smtClean="0"/>
              <a:t>}</a:t>
            </a:r>
          </a:p>
        </p:txBody>
      </p:sp>
      <p:grpSp>
        <p:nvGrpSpPr>
          <p:cNvPr id="16389" name="Group 14"/>
          <p:cNvGrpSpPr>
            <a:grpSpLocks/>
          </p:cNvGrpSpPr>
          <p:nvPr/>
        </p:nvGrpSpPr>
        <p:grpSpPr bwMode="auto">
          <a:xfrm>
            <a:off x="1257300" y="1358900"/>
            <a:ext cx="4406900" cy="546100"/>
            <a:chOff x="744" y="3516"/>
            <a:chExt cx="3040" cy="348"/>
          </a:xfrm>
        </p:grpSpPr>
        <p:sp>
          <p:nvSpPr>
            <p:cNvPr id="16391" name="Rectangle 4"/>
            <p:cNvSpPr>
              <a:spLocks noChangeArrowheads="1"/>
            </p:cNvSpPr>
            <p:nvPr/>
          </p:nvSpPr>
          <p:spPr bwMode="auto">
            <a:xfrm>
              <a:off x="1500" y="3576"/>
              <a:ext cx="972" cy="2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2" name="Rectangle 5"/>
            <p:cNvSpPr>
              <a:spLocks noChangeArrowheads="1"/>
            </p:cNvSpPr>
            <p:nvPr/>
          </p:nvSpPr>
          <p:spPr bwMode="auto">
            <a:xfrm>
              <a:off x="2740" y="3580"/>
              <a:ext cx="972" cy="2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3" name="Line 6"/>
            <p:cNvSpPr>
              <a:spLocks noChangeShapeType="1"/>
            </p:cNvSpPr>
            <p:nvPr/>
          </p:nvSpPr>
          <p:spPr bwMode="auto">
            <a:xfrm>
              <a:off x="2112" y="3588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4" name="Line 7"/>
            <p:cNvSpPr>
              <a:spLocks noChangeShapeType="1"/>
            </p:cNvSpPr>
            <p:nvPr/>
          </p:nvSpPr>
          <p:spPr bwMode="auto">
            <a:xfrm>
              <a:off x="3316" y="3580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5" name="Text Box 8"/>
            <p:cNvSpPr txBox="1">
              <a:spLocks noChangeArrowheads="1"/>
            </p:cNvSpPr>
            <p:nvPr/>
          </p:nvSpPr>
          <p:spPr bwMode="auto">
            <a:xfrm>
              <a:off x="1572" y="357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396" name="Text Box 9"/>
            <p:cNvSpPr txBox="1">
              <a:spLocks noChangeArrowheads="1"/>
            </p:cNvSpPr>
            <p:nvPr/>
          </p:nvSpPr>
          <p:spPr bwMode="auto">
            <a:xfrm>
              <a:off x="2776" y="356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6397" name="Line 10"/>
            <p:cNvSpPr>
              <a:spLocks noChangeShapeType="1"/>
            </p:cNvSpPr>
            <p:nvPr/>
          </p:nvSpPr>
          <p:spPr bwMode="auto">
            <a:xfrm>
              <a:off x="2292" y="372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8" name="Text Box 11"/>
            <p:cNvSpPr txBox="1">
              <a:spLocks noChangeArrowheads="1"/>
            </p:cNvSpPr>
            <p:nvPr/>
          </p:nvSpPr>
          <p:spPr bwMode="auto">
            <a:xfrm>
              <a:off x="3304" y="356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399" name="Text Box 12"/>
            <p:cNvSpPr txBox="1">
              <a:spLocks noChangeArrowheads="1"/>
            </p:cNvSpPr>
            <p:nvPr/>
          </p:nvSpPr>
          <p:spPr bwMode="auto">
            <a:xfrm>
              <a:off x="744" y="3516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i="1">
                  <a:solidFill>
                    <a:schemeClr val="tx1"/>
                  </a:solidFill>
                </a:rPr>
                <a:t>first</a:t>
              </a:r>
            </a:p>
          </p:txBody>
        </p:sp>
        <p:sp>
          <p:nvSpPr>
            <p:cNvPr id="16400" name="Line 13"/>
            <p:cNvSpPr>
              <a:spLocks noChangeShapeType="1"/>
            </p:cNvSpPr>
            <p:nvPr/>
          </p:nvSpPr>
          <p:spPr bwMode="auto">
            <a:xfrm>
              <a:off x="1248" y="3708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6390" name="矩形 16"/>
          <p:cNvSpPr>
            <a:spLocks noChangeArrowheads="1"/>
          </p:cNvSpPr>
          <p:nvPr/>
        </p:nvSpPr>
        <p:spPr bwMode="auto">
          <a:xfrm>
            <a:off x="1117600" y="1219200"/>
            <a:ext cx="5448300" cy="939800"/>
          </a:xfrm>
          <a:prstGeom prst="rect">
            <a:avLst/>
          </a:prstGeom>
          <a:noFill/>
          <a:ln w="9525" algn="ctr">
            <a:solidFill>
              <a:srgbClr val="9966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EEBC03-06DB-4479-BB62-BA3E07E7B353}" type="slidenum">
              <a:rPr lang="en-US" altLang="zh-TW" smtClean="0"/>
              <a:pPr/>
              <a:t>15</a:t>
            </a:fld>
            <a:endParaRPr lang="en-US" altLang="zh-TW" smtClean="0"/>
          </a:p>
        </p:txBody>
      </p:sp>
      <p:sp>
        <p:nvSpPr>
          <p:cNvPr id="17411" name="Text Box 36"/>
          <p:cNvSpPr txBox="1">
            <a:spLocks noChangeArrowheads="1"/>
          </p:cNvSpPr>
          <p:nvPr/>
        </p:nvSpPr>
        <p:spPr bwMode="auto">
          <a:xfrm>
            <a:off x="596900" y="581025"/>
            <a:ext cx="7810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4000" b="1" u="sng"/>
              <a:t>List insertion</a:t>
            </a:r>
          </a:p>
        </p:txBody>
      </p:sp>
      <p:sp>
        <p:nvSpPr>
          <p:cNvPr id="17412" name="Text Box 37"/>
          <p:cNvSpPr txBox="1">
            <a:spLocks noChangeArrowheads="1"/>
          </p:cNvSpPr>
          <p:nvPr/>
        </p:nvSpPr>
        <p:spPr bwMode="auto">
          <a:xfrm>
            <a:off x="627798" y="1431925"/>
            <a:ext cx="813837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l">
              <a:buClr>
                <a:schemeClr val="tx1"/>
              </a:buClr>
              <a:buFont typeface="Wingdings" pitchFamily="2" charset="2"/>
              <a:buChar char="r"/>
            </a:pPr>
            <a:r>
              <a:rPr lang="en-US" altLang="zh-TW" b="1" dirty="0">
                <a:solidFill>
                  <a:schemeClr val="tx1"/>
                </a:solidFill>
              </a:rPr>
              <a:t> Observation :</a:t>
            </a:r>
            <a:endParaRPr lang="en-US" altLang="zh-TW" dirty="0">
              <a:solidFill>
                <a:schemeClr val="tx1"/>
              </a:solidFill>
            </a:endParaRPr>
          </a:p>
          <a:p>
            <a:pPr marL="355600" algn="l"/>
            <a:r>
              <a:rPr lang="en-US" altLang="zh-TW" dirty="0">
                <a:solidFill>
                  <a:schemeClr val="tx1"/>
                </a:solidFill>
              </a:rPr>
              <a:t>insert a new node with data = 50 into the </a:t>
            </a:r>
            <a:r>
              <a:rPr lang="en-US" altLang="zh-TW" dirty="0">
                <a:solidFill>
                  <a:srgbClr val="FF0000"/>
                </a:solidFill>
              </a:rPr>
              <a:t>list </a:t>
            </a:r>
            <a:r>
              <a:rPr lang="en-US" altLang="zh-TW" i="1" dirty="0">
                <a:solidFill>
                  <a:srgbClr val="FF0000"/>
                </a:solidFill>
              </a:rPr>
              <a:t>first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after node x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grpSp>
        <p:nvGrpSpPr>
          <p:cNvPr id="17413" name="群組 24"/>
          <p:cNvGrpSpPr>
            <a:grpSpLocks/>
          </p:cNvGrpSpPr>
          <p:nvPr/>
        </p:nvGrpSpPr>
        <p:grpSpPr bwMode="auto">
          <a:xfrm>
            <a:off x="1324536" y="2783278"/>
            <a:ext cx="6409764" cy="2706869"/>
            <a:chOff x="1324536" y="2592206"/>
            <a:chExt cx="6409764" cy="2706869"/>
          </a:xfrm>
        </p:grpSpPr>
        <p:sp>
          <p:nvSpPr>
            <p:cNvPr id="17415" name="Text Box 60"/>
            <p:cNvSpPr txBox="1">
              <a:spLocks noChangeArrowheads="1"/>
            </p:cNvSpPr>
            <p:nvPr/>
          </p:nvSpPr>
          <p:spPr bwMode="auto">
            <a:xfrm>
              <a:off x="1611313" y="3349625"/>
              <a:ext cx="3190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7416" name="Rectangle 78"/>
            <p:cNvSpPr>
              <a:spLocks noChangeArrowheads="1"/>
            </p:cNvSpPr>
            <p:nvPr/>
          </p:nvSpPr>
          <p:spPr bwMode="auto">
            <a:xfrm>
              <a:off x="2438400" y="26670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17" name="Rectangle 79"/>
            <p:cNvSpPr>
              <a:spLocks noChangeArrowheads="1"/>
            </p:cNvSpPr>
            <p:nvPr/>
          </p:nvSpPr>
          <p:spPr bwMode="auto">
            <a:xfrm>
              <a:off x="3429000" y="2667000"/>
              <a:ext cx="990600" cy="45720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18" name="Rectangle 82"/>
            <p:cNvSpPr>
              <a:spLocks noChangeArrowheads="1"/>
            </p:cNvSpPr>
            <p:nvPr/>
          </p:nvSpPr>
          <p:spPr bwMode="auto">
            <a:xfrm>
              <a:off x="3486150" y="394335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19" name="Rectangle 83"/>
            <p:cNvSpPr>
              <a:spLocks noChangeArrowheads="1"/>
            </p:cNvSpPr>
            <p:nvPr/>
          </p:nvSpPr>
          <p:spPr bwMode="auto">
            <a:xfrm>
              <a:off x="4476750" y="3943350"/>
              <a:ext cx="990600" cy="45720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0" name="Rectangle 85"/>
            <p:cNvSpPr>
              <a:spLocks noChangeArrowheads="1"/>
            </p:cNvSpPr>
            <p:nvPr/>
          </p:nvSpPr>
          <p:spPr bwMode="auto">
            <a:xfrm>
              <a:off x="5753100" y="26670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1" name="Rectangle 86"/>
            <p:cNvSpPr>
              <a:spLocks noChangeArrowheads="1"/>
            </p:cNvSpPr>
            <p:nvPr/>
          </p:nvSpPr>
          <p:spPr bwMode="auto">
            <a:xfrm>
              <a:off x="6743700" y="2667000"/>
              <a:ext cx="990600" cy="45720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2" name="Line 88"/>
            <p:cNvSpPr>
              <a:spLocks noChangeShapeType="1"/>
            </p:cNvSpPr>
            <p:nvPr/>
          </p:nvSpPr>
          <p:spPr bwMode="auto">
            <a:xfrm>
              <a:off x="3943350" y="2876550"/>
              <a:ext cx="1809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3" name="Freeform 89"/>
            <p:cNvSpPr>
              <a:spLocks/>
            </p:cNvSpPr>
            <p:nvPr/>
          </p:nvSpPr>
          <p:spPr bwMode="auto">
            <a:xfrm>
              <a:off x="4972050" y="3124200"/>
              <a:ext cx="1276350" cy="1047750"/>
            </a:xfrm>
            <a:custGeom>
              <a:avLst/>
              <a:gdLst>
                <a:gd name="T0" fmla="*/ 0 w 840"/>
                <a:gd name="T1" fmla="*/ 2147483647 h 660"/>
                <a:gd name="T2" fmla="*/ 2147483647 w 840"/>
                <a:gd name="T3" fmla="*/ 2147483647 h 660"/>
                <a:gd name="T4" fmla="*/ 2147483647 w 840"/>
                <a:gd name="T5" fmla="*/ 0 h 660"/>
                <a:gd name="T6" fmla="*/ 0 60000 65536"/>
                <a:gd name="T7" fmla="*/ 0 60000 65536"/>
                <a:gd name="T8" fmla="*/ 0 60000 65536"/>
                <a:gd name="T9" fmla="*/ 0 w 840"/>
                <a:gd name="T10" fmla="*/ 0 h 660"/>
                <a:gd name="T11" fmla="*/ 840 w 840"/>
                <a:gd name="T12" fmla="*/ 660 h 6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0" h="660">
                  <a:moveTo>
                    <a:pt x="0" y="660"/>
                  </a:moveTo>
                  <a:lnTo>
                    <a:pt x="840" y="660"/>
                  </a:lnTo>
                  <a:lnTo>
                    <a:pt x="840" y="0"/>
                  </a:lnTo>
                </a:path>
              </a:pathLst>
            </a:custGeom>
            <a:noFill/>
            <a:ln w="19050" cap="rnd" cmpd="sng">
              <a:solidFill>
                <a:srgbClr val="006600"/>
              </a:solidFill>
              <a:prstDash val="lgDash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4" name="Line 90"/>
            <p:cNvSpPr>
              <a:spLocks noChangeShapeType="1"/>
            </p:cNvSpPr>
            <p:nvPr/>
          </p:nvSpPr>
          <p:spPr bwMode="auto">
            <a:xfrm>
              <a:off x="3918099" y="2857500"/>
              <a:ext cx="0" cy="108585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lgDash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5" name="Text Box 91"/>
            <p:cNvSpPr txBox="1">
              <a:spLocks noChangeArrowheads="1"/>
            </p:cNvSpPr>
            <p:nvPr/>
          </p:nvSpPr>
          <p:spPr bwMode="auto">
            <a:xfrm>
              <a:off x="6003925" y="2670175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7426" name="Text Box 92"/>
            <p:cNvSpPr txBox="1">
              <a:spLocks noChangeArrowheads="1"/>
            </p:cNvSpPr>
            <p:nvPr/>
          </p:nvSpPr>
          <p:spPr bwMode="auto">
            <a:xfrm>
              <a:off x="2670175" y="2670175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427" name="Text Box 93"/>
            <p:cNvSpPr txBox="1">
              <a:spLocks noChangeArrowheads="1"/>
            </p:cNvSpPr>
            <p:nvPr/>
          </p:nvSpPr>
          <p:spPr bwMode="auto">
            <a:xfrm>
              <a:off x="3698875" y="3984625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17428" name="Text Box 94"/>
            <p:cNvSpPr txBox="1">
              <a:spLocks noChangeArrowheads="1"/>
            </p:cNvSpPr>
            <p:nvPr/>
          </p:nvSpPr>
          <p:spPr bwMode="auto">
            <a:xfrm>
              <a:off x="6834484" y="2723340"/>
              <a:ext cx="8258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7429" name="Freeform 95"/>
            <p:cNvSpPr>
              <a:spLocks/>
            </p:cNvSpPr>
            <p:nvPr/>
          </p:nvSpPr>
          <p:spPr bwMode="auto">
            <a:xfrm>
              <a:off x="3086100" y="4171950"/>
              <a:ext cx="400050" cy="781050"/>
            </a:xfrm>
            <a:custGeom>
              <a:avLst/>
              <a:gdLst>
                <a:gd name="T0" fmla="*/ 0 w 252"/>
                <a:gd name="T1" fmla="*/ 2147483647 h 492"/>
                <a:gd name="T2" fmla="*/ 0 w 252"/>
                <a:gd name="T3" fmla="*/ 0 h 492"/>
                <a:gd name="T4" fmla="*/ 2147483647 w 252"/>
                <a:gd name="T5" fmla="*/ 0 h 492"/>
                <a:gd name="T6" fmla="*/ 0 60000 65536"/>
                <a:gd name="T7" fmla="*/ 0 60000 65536"/>
                <a:gd name="T8" fmla="*/ 0 60000 65536"/>
                <a:gd name="T9" fmla="*/ 0 w 252"/>
                <a:gd name="T10" fmla="*/ 0 h 492"/>
                <a:gd name="T11" fmla="*/ 252 w 252"/>
                <a:gd name="T12" fmla="*/ 492 h 4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" h="492">
                  <a:moveTo>
                    <a:pt x="0" y="492"/>
                  </a:moveTo>
                  <a:lnTo>
                    <a:pt x="0" y="0"/>
                  </a:lnTo>
                  <a:lnTo>
                    <a:pt x="252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0" name="Line 96"/>
            <p:cNvSpPr>
              <a:spLocks noChangeShapeType="1"/>
            </p:cNvSpPr>
            <p:nvPr/>
          </p:nvSpPr>
          <p:spPr bwMode="auto">
            <a:xfrm>
              <a:off x="1847850" y="2800350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1" name="Freeform 97"/>
            <p:cNvSpPr>
              <a:spLocks/>
            </p:cNvSpPr>
            <p:nvPr/>
          </p:nvSpPr>
          <p:spPr bwMode="auto">
            <a:xfrm>
              <a:off x="1866900" y="3028950"/>
              <a:ext cx="571500" cy="361950"/>
            </a:xfrm>
            <a:custGeom>
              <a:avLst/>
              <a:gdLst>
                <a:gd name="T0" fmla="*/ 0 w 360"/>
                <a:gd name="T1" fmla="*/ 2147483647 h 228"/>
                <a:gd name="T2" fmla="*/ 0 w 360"/>
                <a:gd name="T3" fmla="*/ 0 h 228"/>
                <a:gd name="T4" fmla="*/ 2147483647 w 360"/>
                <a:gd name="T5" fmla="*/ 0 h 228"/>
                <a:gd name="T6" fmla="*/ 0 60000 65536"/>
                <a:gd name="T7" fmla="*/ 0 60000 65536"/>
                <a:gd name="T8" fmla="*/ 0 60000 65536"/>
                <a:gd name="T9" fmla="*/ 0 w 360"/>
                <a:gd name="T10" fmla="*/ 0 h 228"/>
                <a:gd name="T11" fmla="*/ 360 w 360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228">
                  <a:moveTo>
                    <a:pt x="0" y="228"/>
                  </a:moveTo>
                  <a:lnTo>
                    <a:pt x="0" y="0"/>
                  </a:lnTo>
                  <a:lnTo>
                    <a:pt x="36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2" name="Text Box 98"/>
            <p:cNvSpPr txBox="1">
              <a:spLocks noChangeArrowheads="1"/>
            </p:cNvSpPr>
            <p:nvPr/>
          </p:nvSpPr>
          <p:spPr bwMode="auto">
            <a:xfrm>
              <a:off x="2757488" y="4841875"/>
              <a:ext cx="7762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1">
                  <a:solidFill>
                    <a:schemeClr val="tx1"/>
                  </a:solidFill>
                </a:rPr>
                <a:t>temp</a:t>
              </a:r>
            </a:p>
          </p:txBody>
        </p:sp>
        <p:sp>
          <p:nvSpPr>
            <p:cNvPr id="17433" name="Text Box 99"/>
            <p:cNvSpPr txBox="1">
              <a:spLocks noChangeArrowheads="1"/>
            </p:cNvSpPr>
            <p:nvPr/>
          </p:nvSpPr>
          <p:spPr bwMode="auto">
            <a:xfrm>
              <a:off x="1324536" y="259220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i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17434" name="Line 102"/>
            <p:cNvSpPr>
              <a:spLocks noChangeShapeType="1"/>
            </p:cNvSpPr>
            <p:nvPr/>
          </p:nvSpPr>
          <p:spPr bwMode="auto">
            <a:xfrm flipV="1">
              <a:off x="4857750" y="2743200"/>
              <a:ext cx="438150" cy="32385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414" name="矩形 25"/>
          <p:cNvSpPr>
            <a:spLocks noChangeArrowheads="1"/>
          </p:cNvSpPr>
          <p:nvPr/>
        </p:nvSpPr>
        <p:spPr bwMode="auto">
          <a:xfrm>
            <a:off x="1079500" y="2543416"/>
            <a:ext cx="7188200" cy="3052169"/>
          </a:xfrm>
          <a:prstGeom prst="rect">
            <a:avLst/>
          </a:prstGeom>
          <a:noFill/>
          <a:ln w="9525" algn="ctr">
            <a:solidFill>
              <a:srgbClr val="9966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765605-9B34-4F6B-B6B6-10DE30B7047F}" type="slidenum">
              <a:rPr lang="en-US" altLang="zh-TW" smtClean="0"/>
              <a:pPr/>
              <a:t>16</a:t>
            </a:fld>
            <a:endParaRPr lang="en-US" altLang="zh-TW" smtClean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73100" y="1854200"/>
            <a:ext cx="79660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zh-TW" sz="2000" dirty="0">
                <a:solidFill>
                  <a:srgbClr val="006600"/>
                </a:solidFill>
              </a:rPr>
              <a:t>void insert(</a:t>
            </a:r>
            <a:r>
              <a:rPr lang="en-US" altLang="zh-TW" sz="2000" dirty="0" err="1">
                <a:solidFill>
                  <a:srgbClr val="006600"/>
                </a:solidFill>
              </a:rPr>
              <a:t>listPointer</a:t>
            </a:r>
            <a:r>
              <a:rPr lang="en-US" altLang="zh-TW" sz="2000" dirty="0">
                <a:solidFill>
                  <a:srgbClr val="006600"/>
                </a:solidFill>
              </a:rPr>
              <a:t> *first, </a:t>
            </a:r>
            <a:r>
              <a:rPr lang="en-US" altLang="zh-TW" sz="2000" dirty="0" err="1">
                <a:solidFill>
                  <a:srgbClr val="006600"/>
                </a:solidFill>
              </a:rPr>
              <a:t>listPointer</a:t>
            </a:r>
            <a:r>
              <a:rPr lang="en-US" altLang="zh-TW" sz="2000" dirty="0">
                <a:solidFill>
                  <a:srgbClr val="006600"/>
                </a:solidFill>
              </a:rPr>
              <a:t> x</a:t>
            </a:r>
            <a:r>
              <a:rPr lang="en-US" altLang="zh-TW" sz="2000" dirty="0" smtClean="0">
                <a:solidFill>
                  <a:srgbClr val="006600"/>
                </a:solidFill>
              </a:rPr>
              <a:t>)</a:t>
            </a:r>
            <a:r>
              <a:rPr lang="en-US" altLang="zh-TW" sz="200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zh-TW" sz="2000" dirty="0" smtClean="0">
                <a:solidFill>
                  <a:schemeClr val="tx1"/>
                </a:solidFill>
              </a:rPr>
              <a:t>/* </a:t>
            </a:r>
            <a:r>
              <a:rPr lang="zh-TW" altLang="en-US" sz="2000" dirty="0" smtClean="0">
                <a:solidFill>
                  <a:schemeClr val="tx1"/>
                </a:solidFill>
              </a:rPr>
              <a:t>  </a:t>
            </a:r>
            <a:r>
              <a:rPr lang="en-US" altLang="zh-TW" sz="2000" dirty="0" smtClean="0">
                <a:solidFill>
                  <a:schemeClr val="tx1"/>
                </a:solidFill>
              </a:rPr>
              <a:t>insert </a:t>
            </a:r>
            <a:r>
              <a:rPr lang="en-US" altLang="zh-TW" sz="2000" dirty="0">
                <a:solidFill>
                  <a:schemeClr val="tx1"/>
                </a:solidFill>
              </a:rPr>
              <a:t>a new node with data = 50 into the chain first after node x 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  </a:t>
            </a:r>
            <a:r>
              <a:rPr lang="en-US" altLang="zh-TW" sz="2000" dirty="0">
                <a:solidFill>
                  <a:schemeClr val="tx1"/>
                </a:solidFill>
              </a:rPr>
              <a:t>*/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</a:rPr>
              <a:t>listPointer</a:t>
            </a:r>
            <a:r>
              <a:rPr lang="en-US" altLang="zh-TW" sz="2000" dirty="0">
                <a:solidFill>
                  <a:schemeClr val="tx1"/>
                </a:solidFill>
              </a:rPr>
              <a:t> temp;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MALLOC(temp,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sizeof</a:t>
            </a:r>
            <a:r>
              <a:rPr lang="en-US" altLang="zh-TW" sz="2000" dirty="0" smtClean="0">
                <a:solidFill>
                  <a:schemeClr val="tx1"/>
                </a:solidFill>
              </a:rPr>
              <a:t>(*</a:t>
            </a:r>
            <a:r>
              <a:rPr lang="en-US" altLang="zh-TW" sz="2000" dirty="0">
                <a:solidFill>
                  <a:schemeClr val="tx1"/>
                </a:solidFill>
              </a:rPr>
              <a:t>temp));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</a:t>
            </a:r>
            <a:r>
              <a:rPr lang="en-US" altLang="zh-TW" sz="2000" dirty="0" smtClean="0">
                <a:solidFill>
                  <a:schemeClr val="tx1"/>
                </a:solidFill>
              </a:rPr>
              <a:t>temp-&gt;data </a:t>
            </a:r>
            <a:r>
              <a:rPr lang="en-US" altLang="zh-TW" sz="2000" dirty="0">
                <a:solidFill>
                  <a:schemeClr val="tx1"/>
                </a:solidFill>
              </a:rPr>
              <a:t>= 50;   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74688" y="349250"/>
            <a:ext cx="79613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4000" b="1" u="sng"/>
              <a:t>Simple insert into front of list</a:t>
            </a:r>
            <a:r>
              <a:rPr lang="en-US" altLang="zh-TW" sz="2000" b="1" u="sng"/>
              <a:t> (Prog. 4.2)</a:t>
            </a:r>
            <a:endParaRPr lang="en-US" altLang="zh-TW" sz="4000" b="1" u="sng"/>
          </a:p>
        </p:txBody>
      </p:sp>
      <p:grpSp>
        <p:nvGrpSpPr>
          <p:cNvPr id="18437" name="Group 20"/>
          <p:cNvGrpSpPr>
            <a:grpSpLocks/>
          </p:cNvGrpSpPr>
          <p:nvPr/>
        </p:nvGrpSpPr>
        <p:grpSpPr bwMode="auto">
          <a:xfrm>
            <a:off x="4641850" y="3797300"/>
            <a:ext cx="3543300" cy="1543050"/>
            <a:chOff x="2316" y="2664"/>
            <a:chExt cx="2232" cy="972"/>
          </a:xfrm>
        </p:grpSpPr>
        <p:sp>
          <p:nvSpPr>
            <p:cNvPr id="18441" name="Rectangle 13"/>
            <p:cNvSpPr>
              <a:spLocks noChangeArrowheads="1"/>
            </p:cNvSpPr>
            <p:nvPr/>
          </p:nvSpPr>
          <p:spPr bwMode="auto">
            <a:xfrm>
              <a:off x="2316" y="2664"/>
              <a:ext cx="2232" cy="972"/>
            </a:xfrm>
            <a:prstGeom prst="rect">
              <a:avLst/>
            </a:prstGeom>
            <a:noFill/>
            <a:ln w="9525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8442" name="Group 19"/>
            <p:cNvGrpSpPr>
              <a:grpSpLocks/>
            </p:cNvGrpSpPr>
            <p:nvPr/>
          </p:nvGrpSpPr>
          <p:grpSpPr bwMode="auto">
            <a:xfrm>
              <a:off x="2341" y="2916"/>
              <a:ext cx="2099" cy="324"/>
              <a:chOff x="2341" y="2916"/>
              <a:chExt cx="2099" cy="324"/>
            </a:xfrm>
          </p:grpSpPr>
          <p:sp>
            <p:nvSpPr>
              <p:cNvPr id="18443" name="Line 8"/>
              <p:cNvSpPr>
                <a:spLocks noChangeShapeType="1"/>
              </p:cNvSpPr>
              <p:nvPr/>
            </p:nvSpPr>
            <p:spPr bwMode="auto">
              <a:xfrm>
                <a:off x="2816" y="3072"/>
                <a:ext cx="342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44" name="Text Box 10"/>
              <p:cNvSpPr txBox="1">
                <a:spLocks noChangeArrowheads="1"/>
              </p:cNvSpPr>
              <p:nvPr/>
            </p:nvSpPr>
            <p:spPr bwMode="auto">
              <a:xfrm>
                <a:off x="2341" y="2934"/>
                <a:ext cx="4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solidFill>
                      <a:schemeClr val="tx1"/>
                    </a:solidFill>
                  </a:rPr>
                  <a:t>temp</a:t>
                </a:r>
              </a:p>
            </p:txBody>
          </p:sp>
          <p:grpSp>
            <p:nvGrpSpPr>
              <p:cNvPr id="18445" name="Group 18"/>
              <p:cNvGrpSpPr>
                <a:grpSpLocks/>
              </p:cNvGrpSpPr>
              <p:nvPr/>
            </p:nvGrpSpPr>
            <p:grpSpPr bwMode="auto">
              <a:xfrm>
                <a:off x="3144" y="2916"/>
                <a:ext cx="1296" cy="324"/>
                <a:chOff x="3144" y="3324"/>
                <a:chExt cx="1296" cy="324"/>
              </a:xfrm>
            </p:grpSpPr>
            <p:sp>
              <p:nvSpPr>
                <p:cNvPr id="18446" name="Rectangle 15"/>
                <p:cNvSpPr>
                  <a:spLocks noChangeArrowheads="1"/>
                </p:cNvSpPr>
                <p:nvPr/>
              </p:nvSpPr>
              <p:spPr bwMode="auto">
                <a:xfrm>
                  <a:off x="3144" y="3324"/>
                  <a:ext cx="648" cy="3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447" name="Rectangle 16"/>
                <p:cNvSpPr>
                  <a:spLocks noChangeArrowheads="1"/>
                </p:cNvSpPr>
                <p:nvPr/>
              </p:nvSpPr>
              <p:spPr bwMode="auto">
                <a:xfrm>
                  <a:off x="3792" y="3324"/>
                  <a:ext cx="648" cy="324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44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242" y="3350"/>
                  <a:ext cx="3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b="1">
                      <a:solidFill>
                        <a:schemeClr val="tx1"/>
                      </a:solidFill>
                    </a:rPr>
                    <a:t>50</a:t>
                  </a:r>
                </a:p>
              </p:txBody>
            </p:sp>
          </p:grpSp>
        </p:grpSp>
      </p:grpSp>
      <p:sp>
        <p:nvSpPr>
          <p:cNvPr id="18438" name="Text Box 62"/>
          <p:cNvSpPr txBox="1">
            <a:spLocks noChangeArrowheads="1"/>
          </p:cNvSpPr>
          <p:nvPr/>
        </p:nvSpPr>
        <p:spPr bwMode="auto">
          <a:xfrm>
            <a:off x="6400800" y="1162050"/>
            <a:ext cx="2590800" cy="46196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 smtClean="0">
                <a:solidFill>
                  <a:srgbClr val="006600"/>
                </a:solidFill>
              </a:rPr>
              <a:t>insert(&amp;</a:t>
            </a:r>
            <a:r>
              <a:rPr lang="en-US" altLang="zh-TW" b="1" dirty="0">
                <a:solidFill>
                  <a:srgbClr val="006600"/>
                </a:solidFill>
              </a:rPr>
              <a:t>first, x);</a:t>
            </a:r>
          </a:p>
        </p:txBody>
      </p:sp>
      <p:sp>
        <p:nvSpPr>
          <p:cNvPr id="18439" name="Rectangle 2"/>
          <p:cNvSpPr>
            <a:spLocks noChangeArrowheads="1"/>
          </p:cNvSpPr>
          <p:nvPr/>
        </p:nvSpPr>
        <p:spPr bwMode="auto">
          <a:xfrm>
            <a:off x="669925" y="3340100"/>
            <a:ext cx="7772400" cy="28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zh-TW" sz="2000" dirty="0">
                <a:solidFill>
                  <a:schemeClr val="tx1"/>
                </a:solidFill>
              </a:rPr>
              <a:t>    if (*first) {  /* </a:t>
            </a:r>
            <a:r>
              <a:rPr lang="en-US" altLang="zh-TW" sz="2000" b="1" dirty="0">
                <a:solidFill>
                  <a:srgbClr val="CC3300"/>
                </a:solidFill>
              </a:rPr>
              <a:t>nonempty list  </a:t>
            </a:r>
            <a:r>
              <a:rPr lang="en-US" altLang="zh-TW" sz="2000" dirty="0">
                <a:solidFill>
                  <a:schemeClr val="tx1"/>
                </a:solidFill>
              </a:rPr>
              <a:t>*/</a:t>
            </a:r>
            <a:r>
              <a:rPr lang="en-US" altLang="zh-TW" sz="2000" dirty="0">
                <a:solidFill>
                  <a:srgbClr val="006600"/>
                </a:solidFill>
              </a:rPr>
              <a:t/>
            </a:r>
            <a:br>
              <a:rPr lang="en-US" altLang="zh-TW" sz="2000" dirty="0">
                <a:solidFill>
                  <a:srgbClr val="006600"/>
                </a:solidFill>
              </a:rPr>
            </a:br>
            <a:r>
              <a:rPr lang="en-US" altLang="zh-TW" sz="2000" dirty="0">
                <a:solidFill>
                  <a:srgbClr val="006600"/>
                </a:solidFill>
              </a:rPr>
              <a:t>        </a:t>
            </a:r>
            <a:r>
              <a:rPr lang="en-US" altLang="zh-TW" sz="2000" dirty="0" smtClean="0">
                <a:solidFill>
                  <a:srgbClr val="006600"/>
                </a:solidFill>
              </a:rPr>
              <a:t>temp-&gt;link </a:t>
            </a:r>
            <a:r>
              <a:rPr lang="en-US" altLang="zh-TW" sz="2000" dirty="0">
                <a:solidFill>
                  <a:srgbClr val="006600"/>
                </a:solidFill>
              </a:rPr>
              <a:t>= </a:t>
            </a:r>
            <a:r>
              <a:rPr lang="en-US" altLang="zh-TW" sz="2000" dirty="0" smtClean="0">
                <a:solidFill>
                  <a:srgbClr val="006600"/>
                </a:solidFill>
              </a:rPr>
              <a:t>x-&gt;link</a:t>
            </a:r>
            <a:r>
              <a:rPr lang="en-US" altLang="zh-TW" sz="2000" dirty="0">
                <a:solidFill>
                  <a:srgbClr val="006600"/>
                </a:solidFill>
              </a:rPr>
              <a:t>;</a:t>
            </a:r>
            <a:r>
              <a:rPr lang="en-US" altLang="zh-TW" sz="2000" dirty="0">
                <a:solidFill>
                  <a:schemeClr val="tx2"/>
                </a:solidFill>
              </a:rPr>
              <a:t> </a:t>
            </a:r>
            <a:br>
              <a:rPr lang="en-US" altLang="zh-TW" sz="2000" dirty="0">
                <a:solidFill>
                  <a:schemeClr val="tx2"/>
                </a:solidFill>
              </a:rPr>
            </a:br>
            <a:r>
              <a:rPr lang="en-US" altLang="zh-TW" sz="2000" dirty="0">
                <a:solidFill>
                  <a:schemeClr val="tx2"/>
                </a:solidFill>
              </a:rPr>
              <a:t>        </a:t>
            </a:r>
            <a:r>
              <a:rPr lang="en-US" altLang="zh-TW" sz="2000" dirty="0" smtClean="0">
                <a:solidFill>
                  <a:srgbClr val="FF3300"/>
                </a:solidFill>
              </a:rPr>
              <a:t>x-&gt;link </a:t>
            </a:r>
            <a:r>
              <a:rPr lang="en-US" altLang="zh-TW" sz="2000" dirty="0">
                <a:solidFill>
                  <a:srgbClr val="FF3300"/>
                </a:solidFill>
              </a:rPr>
              <a:t>= temp;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}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else {           /*  </a:t>
            </a:r>
            <a:r>
              <a:rPr lang="en-US" altLang="zh-TW" sz="2000" b="1" dirty="0">
                <a:solidFill>
                  <a:srgbClr val="CC3300"/>
                </a:solidFill>
              </a:rPr>
              <a:t>empty list       </a:t>
            </a:r>
            <a:r>
              <a:rPr lang="en-US" altLang="zh-TW" sz="2000" dirty="0">
                <a:solidFill>
                  <a:schemeClr val="tx1"/>
                </a:solidFill>
              </a:rPr>
              <a:t>*/</a:t>
            </a:r>
            <a:r>
              <a:rPr lang="en-US" altLang="zh-TW" sz="2000" dirty="0">
                <a:solidFill>
                  <a:srgbClr val="CC3300"/>
                </a:solidFill>
              </a:rPr>
              <a:t/>
            </a:r>
            <a:br>
              <a:rPr lang="en-US" altLang="zh-TW" sz="2000" dirty="0">
                <a:solidFill>
                  <a:srgbClr val="CC3300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</a:t>
            </a:r>
            <a:r>
              <a:rPr lang="en-US" altLang="zh-TW" sz="2000" dirty="0" smtClean="0">
                <a:solidFill>
                  <a:schemeClr val="tx1"/>
                </a:solidFill>
              </a:rPr>
              <a:t>temp-&gt;link </a:t>
            </a:r>
            <a:r>
              <a:rPr lang="en-US" altLang="zh-TW" sz="2000" dirty="0">
                <a:solidFill>
                  <a:schemeClr val="tx1"/>
                </a:solidFill>
              </a:rPr>
              <a:t>= NULL;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*first = temp;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}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440" name="矩形 15"/>
          <p:cNvSpPr>
            <a:spLocks noChangeArrowheads="1"/>
          </p:cNvSpPr>
          <p:nvPr/>
        </p:nvSpPr>
        <p:spPr bwMode="auto">
          <a:xfrm>
            <a:off x="822325" y="3417699"/>
            <a:ext cx="3733800" cy="2441575"/>
          </a:xfrm>
          <a:prstGeom prst="rect">
            <a:avLst/>
          </a:prstGeom>
          <a:solidFill>
            <a:srgbClr val="BFBFBF">
              <a:alpha val="23137"/>
            </a:srgb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BF8E82-33C7-4318-A4BC-9AF0970A18C4}" type="slidenum">
              <a:rPr lang="en-US" altLang="zh-TW" smtClean="0"/>
              <a:pPr/>
              <a:t>17</a:t>
            </a:fld>
            <a:endParaRPr lang="en-US" altLang="zh-TW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66725" y="1231900"/>
            <a:ext cx="7772400" cy="28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zh-TW" sz="2000" dirty="0">
                <a:solidFill>
                  <a:schemeClr val="tx1"/>
                </a:solidFill>
              </a:rPr>
              <a:t>    if (*first) {  /* </a:t>
            </a:r>
            <a:r>
              <a:rPr lang="en-US" altLang="zh-TW" sz="2000" b="1" dirty="0">
                <a:solidFill>
                  <a:srgbClr val="CC3300"/>
                </a:solidFill>
              </a:rPr>
              <a:t>nonempty list  </a:t>
            </a:r>
            <a:r>
              <a:rPr lang="en-US" altLang="zh-TW" sz="2000" dirty="0">
                <a:solidFill>
                  <a:schemeClr val="tx1"/>
                </a:solidFill>
              </a:rPr>
              <a:t>*/</a:t>
            </a:r>
            <a:r>
              <a:rPr lang="en-US" altLang="zh-TW" sz="2000" dirty="0">
                <a:solidFill>
                  <a:srgbClr val="006600"/>
                </a:solidFill>
              </a:rPr>
              <a:t/>
            </a:r>
            <a:br>
              <a:rPr lang="en-US" altLang="zh-TW" sz="2000" dirty="0">
                <a:solidFill>
                  <a:srgbClr val="006600"/>
                </a:solidFill>
              </a:rPr>
            </a:br>
            <a:r>
              <a:rPr lang="en-US" altLang="zh-TW" sz="2000" dirty="0">
                <a:solidFill>
                  <a:srgbClr val="006600"/>
                </a:solidFill>
              </a:rPr>
              <a:t>        </a:t>
            </a:r>
            <a:r>
              <a:rPr lang="en-US" altLang="zh-TW" sz="2000" dirty="0" smtClean="0">
                <a:solidFill>
                  <a:srgbClr val="006600"/>
                </a:solidFill>
              </a:rPr>
              <a:t>temp-&gt;link </a:t>
            </a:r>
            <a:r>
              <a:rPr lang="en-US" altLang="zh-TW" sz="2000" dirty="0">
                <a:solidFill>
                  <a:srgbClr val="006600"/>
                </a:solidFill>
              </a:rPr>
              <a:t>= </a:t>
            </a:r>
            <a:r>
              <a:rPr lang="en-US" altLang="zh-TW" sz="2000" dirty="0" smtClean="0">
                <a:solidFill>
                  <a:srgbClr val="006600"/>
                </a:solidFill>
              </a:rPr>
              <a:t>x-&gt;link</a:t>
            </a:r>
            <a:r>
              <a:rPr lang="en-US" altLang="zh-TW" sz="2000" dirty="0">
                <a:solidFill>
                  <a:srgbClr val="006600"/>
                </a:solidFill>
              </a:rPr>
              <a:t>;</a:t>
            </a:r>
            <a:r>
              <a:rPr lang="en-US" altLang="zh-TW" sz="2000" dirty="0">
                <a:solidFill>
                  <a:schemeClr val="tx2"/>
                </a:solidFill>
              </a:rPr>
              <a:t>                         </a:t>
            </a:r>
            <a:r>
              <a:rPr lang="en-US" altLang="zh-TW" sz="1600" b="1" dirty="0" smtClean="0">
                <a:solidFill>
                  <a:srgbClr val="006600"/>
                </a:solidFill>
              </a:rPr>
              <a:t>(</a:t>
            </a:r>
            <a:r>
              <a:rPr lang="en-US" altLang="zh-TW" sz="1600" b="1" dirty="0">
                <a:solidFill>
                  <a:srgbClr val="006600"/>
                </a:solidFill>
              </a:rPr>
              <a:t>1)</a:t>
            </a:r>
            <a:r>
              <a:rPr lang="en-US" altLang="zh-TW" sz="2000" dirty="0">
                <a:solidFill>
                  <a:schemeClr val="tx2"/>
                </a:solidFill>
              </a:rPr>
              <a:t>   </a:t>
            </a:r>
            <a:br>
              <a:rPr lang="en-US" altLang="zh-TW" sz="2000" dirty="0">
                <a:solidFill>
                  <a:schemeClr val="tx2"/>
                </a:solidFill>
              </a:rPr>
            </a:br>
            <a:r>
              <a:rPr lang="en-US" altLang="zh-TW" sz="2000" dirty="0">
                <a:solidFill>
                  <a:schemeClr val="tx2"/>
                </a:solidFill>
              </a:rPr>
              <a:t>        </a:t>
            </a:r>
            <a:r>
              <a:rPr lang="en-US" altLang="zh-TW" sz="2000" dirty="0" smtClean="0">
                <a:solidFill>
                  <a:srgbClr val="FF3300"/>
                </a:solidFill>
              </a:rPr>
              <a:t>x-&gt;link </a:t>
            </a:r>
            <a:r>
              <a:rPr lang="en-US" altLang="zh-TW" sz="2000" dirty="0">
                <a:solidFill>
                  <a:srgbClr val="FF3300"/>
                </a:solidFill>
              </a:rPr>
              <a:t>= temp;</a:t>
            </a:r>
            <a:r>
              <a:rPr lang="en-US" altLang="zh-TW" sz="2000" dirty="0">
                <a:solidFill>
                  <a:schemeClr val="tx1"/>
                </a:solidFill>
              </a:rPr>
              <a:t>                                    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smtClean="0">
                <a:solidFill>
                  <a:srgbClr val="FF3300"/>
                </a:solidFill>
              </a:rPr>
              <a:t>(</a:t>
            </a:r>
            <a:r>
              <a:rPr lang="en-US" altLang="zh-TW" sz="1600" b="1" dirty="0">
                <a:solidFill>
                  <a:srgbClr val="FF3300"/>
                </a:solidFill>
              </a:rPr>
              <a:t>2)</a:t>
            </a:r>
            <a:r>
              <a:rPr lang="en-US" altLang="zh-TW" sz="2000" dirty="0">
                <a:solidFill>
                  <a:schemeClr val="tx1"/>
                </a:solidFill>
              </a:rPr>
              <a:t/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}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else {           /*  </a:t>
            </a:r>
            <a:r>
              <a:rPr lang="en-US" altLang="zh-TW" sz="2000" b="1" dirty="0">
                <a:solidFill>
                  <a:srgbClr val="CC3300"/>
                </a:solidFill>
              </a:rPr>
              <a:t>empty list       </a:t>
            </a:r>
            <a:r>
              <a:rPr lang="en-US" altLang="zh-TW" sz="2000" dirty="0">
                <a:solidFill>
                  <a:schemeClr val="tx1"/>
                </a:solidFill>
              </a:rPr>
              <a:t>*/</a:t>
            </a:r>
            <a:r>
              <a:rPr lang="en-US" altLang="zh-TW" sz="2000" dirty="0">
                <a:solidFill>
                  <a:srgbClr val="CC3300"/>
                </a:solidFill>
              </a:rPr>
              <a:t/>
            </a:r>
            <a:br>
              <a:rPr lang="en-US" altLang="zh-TW" sz="2000" dirty="0">
                <a:solidFill>
                  <a:srgbClr val="CC3300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</a:t>
            </a:r>
            <a:r>
              <a:rPr lang="en-US" altLang="zh-TW" sz="2000" dirty="0" smtClean="0">
                <a:solidFill>
                  <a:schemeClr val="tx1"/>
                </a:solidFill>
              </a:rPr>
              <a:t>temp-&gt;link </a:t>
            </a:r>
            <a:r>
              <a:rPr lang="en-US" altLang="zh-TW" sz="2000" dirty="0">
                <a:solidFill>
                  <a:schemeClr val="tx1"/>
                </a:solidFill>
              </a:rPr>
              <a:t>= NULL;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*first = temp;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}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460" name="Line 34"/>
          <p:cNvSpPr>
            <a:spLocks noChangeShapeType="1"/>
          </p:cNvSpPr>
          <p:nvPr/>
        </p:nvSpPr>
        <p:spPr bwMode="auto">
          <a:xfrm>
            <a:off x="3345128" y="1746250"/>
            <a:ext cx="1428750" cy="0"/>
          </a:xfrm>
          <a:prstGeom prst="line">
            <a:avLst/>
          </a:prstGeom>
          <a:noFill/>
          <a:ln w="12700" cap="rnd">
            <a:solidFill>
              <a:srgbClr val="006600"/>
            </a:solidFill>
            <a:prstDash val="lg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1" name="Line 35"/>
          <p:cNvSpPr>
            <a:spLocks noChangeShapeType="1"/>
          </p:cNvSpPr>
          <p:nvPr/>
        </p:nvSpPr>
        <p:spPr bwMode="auto">
          <a:xfrm flipV="1">
            <a:off x="2706190" y="2057400"/>
            <a:ext cx="217805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lg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2" name="Text Box 62"/>
          <p:cNvSpPr txBox="1">
            <a:spLocks noChangeArrowheads="1"/>
          </p:cNvSpPr>
          <p:nvPr/>
        </p:nvSpPr>
        <p:spPr bwMode="auto">
          <a:xfrm>
            <a:off x="6438900" y="884524"/>
            <a:ext cx="2590800" cy="4619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 smtClean="0">
                <a:solidFill>
                  <a:srgbClr val="006600"/>
                </a:solidFill>
              </a:rPr>
              <a:t>insert(&amp;</a:t>
            </a:r>
            <a:r>
              <a:rPr lang="en-US" altLang="zh-TW" b="1" dirty="0">
                <a:solidFill>
                  <a:srgbClr val="006600"/>
                </a:solidFill>
              </a:rPr>
              <a:t>first, x);</a:t>
            </a:r>
          </a:p>
        </p:txBody>
      </p:sp>
      <p:grpSp>
        <p:nvGrpSpPr>
          <p:cNvPr id="19463" name="Group 64"/>
          <p:cNvGrpSpPr>
            <a:grpSpLocks/>
          </p:cNvGrpSpPr>
          <p:nvPr/>
        </p:nvGrpSpPr>
        <p:grpSpPr bwMode="auto">
          <a:xfrm>
            <a:off x="1822450" y="3821113"/>
            <a:ext cx="6629400" cy="2876550"/>
            <a:chOff x="1344" y="2052"/>
            <a:chExt cx="4176" cy="1812"/>
          </a:xfrm>
        </p:grpSpPr>
        <p:sp>
          <p:nvSpPr>
            <p:cNvPr id="19467" name="Text Box 37"/>
            <p:cNvSpPr txBox="1">
              <a:spLocks noChangeArrowheads="1"/>
            </p:cNvSpPr>
            <p:nvPr/>
          </p:nvSpPr>
          <p:spPr bwMode="auto">
            <a:xfrm>
              <a:off x="1639" y="263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9468" name="Rectangle 38"/>
            <p:cNvSpPr>
              <a:spLocks noChangeArrowheads="1"/>
            </p:cNvSpPr>
            <p:nvPr/>
          </p:nvSpPr>
          <p:spPr bwMode="auto">
            <a:xfrm>
              <a:off x="2100" y="2184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9" name="Rectangle 39"/>
            <p:cNvSpPr>
              <a:spLocks noChangeArrowheads="1"/>
            </p:cNvSpPr>
            <p:nvPr/>
          </p:nvSpPr>
          <p:spPr bwMode="auto">
            <a:xfrm>
              <a:off x="2724" y="2184"/>
              <a:ext cx="624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0" name="Rectangle 40"/>
            <p:cNvSpPr>
              <a:spLocks noChangeArrowheads="1"/>
            </p:cNvSpPr>
            <p:nvPr/>
          </p:nvSpPr>
          <p:spPr bwMode="auto">
            <a:xfrm>
              <a:off x="2760" y="2988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1" name="Rectangle 41"/>
            <p:cNvSpPr>
              <a:spLocks noChangeArrowheads="1"/>
            </p:cNvSpPr>
            <p:nvPr/>
          </p:nvSpPr>
          <p:spPr bwMode="auto">
            <a:xfrm>
              <a:off x="3384" y="2988"/>
              <a:ext cx="624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2" name="Rectangle 42"/>
            <p:cNvSpPr>
              <a:spLocks noChangeArrowheads="1"/>
            </p:cNvSpPr>
            <p:nvPr/>
          </p:nvSpPr>
          <p:spPr bwMode="auto">
            <a:xfrm>
              <a:off x="4188" y="2184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3" name="Rectangle 43"/>
            <p:cNvSpPr>
              <a:spLocks noChangeArrowheads="1"/>
            </p:cNvSpPr>
            <p:nvPr/>
          </p:nvSpPr>
          <p:spPr bwMode="auto">
            <a:xfrm>
              <a:off x="4812" y="2184"/>
              <a:ext cx="624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4" name="Line 44"/>
            <p:cNvSpPr>
              <a:spLocks noChangeShapeType="1"/>
            </p:cNvSpPr>
            <p:nvPr/>
          </p:nvSpPr>
          <p:spPr bwMode="auto">
            <a:xfrm>
              <a:off x="3048" y="2316"/>
              <a:ext cx="11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5" name="Freeform 45"/>
            <p:cNvSpPr>
              <a:spLocks/>
            </p:cNvSpPr>
            <p:nvPr/>
          </p:nvSpPr>
          <p:spPr bwMode="auto">
            <a:xfrm>
              <a:off x="3660" y="2472"/>
              <a:ext cx="840" cy="660"/>
            </a:xfrm>
            <a:custGeom>
              <a:avLst/>
              <a:gdLst>
                <a:gd name="T0" fmla="*/ 0 w 840"/>
                <a:gd name="T1" fmla="*/ 660 h 660"/>
                <a:gd name="T2" fmla="*/ 840 w 840"/>
                <a:gd name="T3" fmla="*/ 660 h 660"/>
                <a:gd name="T4" fmla="*/ 840 w 840"/>
                <a:gd name="T5" fmla="*/ 0 h 660"/>
                <a:gd name="T6" fmla="*/ 0 60000 65536"/>
                <a:gd name="T7" fmla="*/ 0 60000 65536"/>
                <a:gd name="T8" fmla="*/ 0 60000 65536"/>
                <a:gd name="T9" fmla="*/ 0 w 840"/>
                <a:gd name="T10" fmla="*/ 0 h 660"/>
                <a:gd name="T11" fmla="*/ 840 w 840"/>
                <a:gd name="T12" fmla="*/ 660 h 6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0" h="660">
                  <a:moveTo>
                    <a:pt x="0" y="660"/>
                  </a:moveTo>
                  <a:lnTo>
                    <a:pt x="840" y="660"/>
                  </a:lnTo>
                  <a:lnTo>
                    <a:pt x="840" y="0"/>
                  </a:lnTo>
                </a:path>
              </a:pathLst>
            </a:custGeom>
            <a:noFill/>
            <a:ln w="12700" cap="flat" cmpd="sng">
              <a:solidFill>
                <a:srgbClr val="006600"/>
              </a:solidFill>
              <a:prstDash val="dash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6" name="Line 46"/>
            <p:cNvSpPr>
              <a:spLocks noChangeShapeType="1"/>
            </p:cNvSpPr>
            <p:nvPr/>
          </p:nvSpPr>
          <p:spPr bwMode="auto">
            <a:xfrm>
              <a:off x="3036" y="2304"/>
              <a:ext cx="0" cy="68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7" name="Text Box 47"/>
            <p:cNvSpPr txBox="1">
              <a:spLocks noChangeArrowheads="1"/>
            </p:cNvSpPr>
            <p:nvPr/>
          </p:nvSpPr>
          <p:spPr bwMode="auto">
            <a:xfrm>
              <a:off x="4346" y="218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9478" name="Text Box 48"/>
            <p:cNvSpPr txBox="1">
              <a:spLocks noChangeArrowheads="1"/>
            </p:cNvSpPr>
            <p:nvPr/>
          </p:nvSpPr>
          <p:spPr bwMode="auto">
            <a:xfrm>
              <a:off x="2246" y="218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479" name="Text Box 49"/>
            <p:cNvSpPr txBox="1">
              <a:spLocks noChangeArrowheads="1"/>
            </p:cNvSpPr>
            <p:nvPr/>
          </p:nvSpPr>
          <p:spPr bwMode="auto">
            <a:xfrm>
              <a:off x="2894" y="30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19480" name="Text Box 50"/>
            <p:cNvSpPr txBox="1">
              <a:spLocks noChangeArrowheads="1"/>
            </p:cNvSpPr>
            <p:nvPr/>
          </p:nvSpPr>
          <p:spPr bwMode="auto">
            <a:xfrm>
              <a:off x="4811" y="2186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9481" name="Freeform 51"/>
            <p:cNvSpPr>
              <a:spLocks/>
            </p:cNvSpPr>
            <p:nvPr/>
          </p:nvSpPr>
          <p:spPr bwMode="auto">
            <a:xfrm>
              <a:off x="2508" y="3132"/>
              <a:ext cx="252" cy="492"/>
            </a:xfrm>
            <a:custGeom>
              <a:avLst/>
              <a:gdLst>
                <a:gd name="T0" fmla="*/ 0 w 252"/>
                <a:gd name="T1" fmla="*/ 492 h 492"/>
                <a:gd name="T2" fmla="*/ 0 w 252"/>
                <a:gd name="T3" fmla="*/ 0 h 492"/>
                <a:gd name="T4" fmla="*/ 252 w 252"/>
                <a:gd name="T5" fmla="*/ 0 h 492"/>
                <a:gd name="T6" fmla="*/ 0 60000 65536"/>
                <a:gd name="T7" fmla="*/ 0 60000 65536"/>
                <a:gd name="T8" fmla="*/ 0 60000 65536"/>
                <a:gd name="T9" fmla="*/ 0 w 252"/>
                <a:gd name="T10" fmla="*/ 0 h 492"/>
                <a:gd name="T11" fmla="*/ 252 w 252"/>
                <a:gd name="T12" fmla="*/ 492 h 4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" h="492">
                  <a:moveTo>
                    <a:pt x="0" y="492"/>
                  </a:moveTo>
                  <a:lnTo>
                    <a:pt x="0" y="0"/>
                  </a:lnTo>
                  <a:lnTo>
                    <a:pt x="252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82" name="Line 52"/>
            <p:cNvSpPr>
              <a:spLocks noChangeShapeType="1"/>
            </p:cNvSpPr>
            <p:nvPr/>
          </p:nvSpPr>
          <p:spPr bwMode="auto">
            <a:xfrm>
              <a:off x="1728" y="2268"/>
              <a:ext cx="3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83" name="Freeform 53"/>
            <p:cNvSpPr>
              <a:spLocks/>
            </p:cNvSpPr>
            <p:nvPr/>
          </p:nvSpPr>
          <p:spPr bwMode="auto">
            <a:xfrm>
              <a:off x="1740" y="2412"/>
              <a:ext cx="360" cy="228"/>
            </a:xfrm>
            <a:custGeom>
              <a:avLst/>
              <a:gdLst>
                <a:gd name="T0" fmla="*/ 0 w 360"/>
                <a:gd name="T1" fmla="*/ 228 h 228"/>
                <a:gd name="T2" fmla="*/ 0 w 360"/>
                <a:gd name="T3" fmla="*/ 0 h 228"/>
                <a:gd name="T4" fmla="*/ 360 w 360"/>
                <a:gd name="T5" fmla="*/ 0 h 228"/>
                <a:gd name="T6" fmla="*/ 0 60000 65536"/>
                <a:gd name="T7" fmla="*/ 0 60000 65536"/>
                <a:gd name="T8" fmla="*/ 0 60000 65536"/>
                <a:gd name="T9" fmla="*/ 0 w 360"/>
                <a:gd name="T10" fmla="*/ 0 h 228"/>
                <a:gd name="T11" fmla="*/ 360 w 360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228">
                  <a:moveTo>
                    <a:pt x="0" y="228"/>
                  </a:moveTo>
                  <a:lnTo>
                    <a:pt x="0" y="0"/>
                  </a:lnTo>
                  <a:lnTo>
                    <a:pt x="36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84" name="Text Box 54"/>
            <p:cNvSpPr txBox="1">
              <a:spLocks noChangeArrowheads="1"/>
            </p:cNvSpPr>
            <p:nvPr/>
          </p:nvSpPr>
          <p:spPr bwMode="auto">
            <a:xfrm>
              <a:off x="2296" y="355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</a:rPr>
                <a:t>temp</a:t>
              </a:r>
            </a:p>
          </p:txBody>
        </p:sp>
        <p:sp>
          <p:nvSpPr>
            <p:cNvPr id="19485" name="Text Box 55"/>
            <p:cNvSpPr txBox="1">
              <a:spLocks noChangeArrowheads="1"/>
            </p:cNvSpPr>
            <p:nvPr/>
          </p:nvSpPr>
          <p:spPr bwMode="auto">
            <a:xfrm>
              <a:off x="1395" y="2132"/>
              <a:ext cx="3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i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19486" name="Text Box 56"/>
            <p:cNvSpPr txBox="1">
              <a:spLocks noChangeArrowheads="1"/>
            </p:cNvSpPr>
            <p:nvPr/>
          </p:nvSpPr>
          <p:spPr bwMode="auto">
            <a:xfrm>
              <a:off x="4485" y="2606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solidFill>
                    <a:srgbClr val="006600"/>
                  </a:solidFill>
                </a:rPr>
                <a:t>(1)</a:t>
              </a:r>
            </a:p>
          </p:txBody>
        </p:sp>
        <p:sp>
          <p:nvSpPr>
            <p:cNvPr id="19487" name="Text Box 58"/>
            <p:cNvSpPr txBox="1">
              <a:spLocks noChangeArrowheads="1"/>
            </p:cNvSpPr>
            <p:nvPr/>
          </p:nvSpPr>
          <p:spPr bwMode="auto">
            <a:xfrm>
              <a:off x="3015" y="2558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solidFill>
                    <a:srgbClr val="FF3300"/>
                  </a:solidFill>
                </a:rPr>
                <a:t>(2)</a:t>
              </a:r>
            </a:p>
          </p:txBody>
        </p:sp>
        <p:sp>
          <p:nvSpPr>
            <p:cNvPr id="19488" name="Rectangle 60"/>
            <p:cNvSpPr>
              <a:spLocks noChangeArrowheads="1"/>
            </p:cNvSpPr>
            <p:nvPr/>
          </p:nvSpPr>
          <p:spPr bwMode="auto">
            <a:xfrm>
              <a:off x="1344" y="2052"/>
              <a:ext cx="4176" cy="1812"/>
            </a:xfrm>
            <a:prstGeom prst="rect">
              <a:avLst/>
            </a:prstGeom>
            <a:noFill/>
            <a:ln w="9525">
              <a:solidFill>
                <a:srgbClr val="99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89" name="Line 63"/>
            <p:cNvSpPr>
              <a:spLocks noChangeShapeType="1"/>
            </p:cNvSpPr>
            <p:nvPr/>
          </p:nvSpPr>
          <p:spPr bwMode="auto">
            <a:xfrm flipV="1">
              <a:off x="3564" y="2220"/>
              <a:ext cx="216" cy="2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9464" name="Text Box 3"/>
          <p:cNvSpPr txBox="1">
            <a:spLocks noChangeArrowheads="1"/>
          </p:cNvSpPr>
          <p:nvPr/>
        </p:nvSpPr>
        <p:spPr bwMode="auto">
          <a:xfrm>
            <a:off x="369888" y="184150"/>
            <a:ext cx="79613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 b="1" u="sng"/>
              <a:t>Simple insert into front of list </a:t>
            </a:r>
            <a:r>
              <a:rPr lang="en-US" altLang="zh-TW" sz="2000" b="1" u="sng"/>
              <a:t>(Prog. 4.2)</a:t>
            </a:r>
          </a:p>
        </p:txBody>
      </p:sp>
      <p:sp>
        <p:nvSpPr>
          <p:cNvPr id="19465" name="矩形 31"/>
          <p:cNvSpPr>
            <a:spLocks noChangeArrowheads="1"/>
          </p:cNvSpPr>
          <p:nvPr/>
        </p:nvSpPr>
        <p:spPr bwMode="auto">
          <a:xfrm>
            <a:off x="3333750" y="5024438"/>
            <a:ext cx="3003550" cy="1638300"/>
          </a:xfrm>
          <a:prstGeom prst="rect">
            <a:avLst/>
          </a:prstGeom>
          <a:solidFill>
            <a:schemeClr val="bg1">
              <a:lumMod val="85000"/>
              <a:alpha val="52156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466" name="矩形 15"/>
          <p:cNvSpPr>
            <a:spLocks noChangeArrowheads="1"/>
          </p:cNvSpPr>
          <p:nvPr/>
        </p:nvSpPr>
        <p:spPr bwMode="auto">
          <a:xfrm>
            <a:off x="683568" y="1268760"/>
            <a:ext cx="3733800" cy="2439987"/>
          </a:xfrm>
          <a:prstGeom prst="rect">
            <a:avLst/>
          </a:prstGeom>
          <a:solidFill>
            <a:srgbClr val="BFBFBF">
              <a:alpha val="23137"/>
            </a:srgb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963B920-D9A5-46F9-B710-56BA34BFEF26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  <p:sp>
        <p:nvSpPr>
          <p:cNvPr id="20483" name="Text Box 38"/>
          <p:cNvSpPr txBox="1">
            <a:spLocks noChangeArrowheads="1"/>
          </p:cNvSpPr>
          <p:nvPr/>
        </p:nvSpPr>
        <p:spPr bwMode="auto">
          <a:xfrm>
            <a:off x="495300" y="47625"/>
            <a:ext cx="2908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000" b="1" u="sng"/>
              <a:t>List deletion</a:t>
            </a:r>
          </a:p>
        </p:txBody>
      </p:sp>
      <p:sp>
        <p:nvSpPr>
          <p:cNvPr id="26628" name="Text Box 39"/>
          <p:cNvSpPr txBox="1">
            <a:spLocks noChangeArrowheads="1"/>
          </p:cNvSpPr>
          <p:nvPr/>
        </p:nvSpPr>
        <p:spPr bwMode="auto">
          <a:xfrm>
            <a:off x="457200" y="854075"/>
            <a:ext cx="51523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indent="-355600" algn="l">
              <a:buClr>
                <a:schemeClr val="tx1"/>
              </a:buClr>
              <a:buFont typeface="Wingdings" pitchFamily="2" charset="2"/>
              <a:buChar char="r"/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 Observation :</a:t>
            </a:r>
            <a:endParaRPr lang="en-US" altLang="zh-TW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zh-TW" dirty="0">
                <a:solidFill>
                  <a:schemeClr val="tx1"/>
                </a:solidFill>
              </a:rPr>
              <a:t>     </a:t>
            </a:r>
            <a:r>
              <a:rPr lang="en-US" altLang="zh-TW" dirty="0">
                <a:solidFill>
                  <a:srgbClr val="00B050"/>
                </a:solidFill>
              </a:rPr>
              <a:t>delete the first node </a:t>
            </a:r>
            <a:r>
              <a:rPr lang="en-US" altLang="zh-TW" dirty="0">
                <a:solidFill>
                  <a:schemeClr val="tx1"/>
                </a:solidFill>
              </a:rPr>
              <a:t>from the 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first</a:t>
            </a:r>
            <a:endParaRPr lang="en-US" altLang="zh-TW" sz="1200" b="1" i="1" dirty="0">
              <a:solidFill>
                <a:srgbClr val="FF0000"/>
              </a:solidFill>
            </a:endParaRPr>
          </a:p>
        </p:txBody>
      </p:sp>
      <p:sp>
        <p:nvSpPr>
          <p:cNvPr id="20485" name="Text Box 101"/>
          <p:cNvSpPr txBox="1">
            <a:spLocks noChangeArrowheads="1"/>
          </p:cNvSpPr>
          <p:nvPr/>
        </p:nvSpPr>
        <p:spPr bwMode="auto">
          <a:xfrm>
            <a:off x="1026154" y="3224841"/>
            <a:ext cx="32447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i="1" dirty="0"/>
              <a:t>       x                    </a:t>
            </a:r>
            <a:r>
              <a:rPr lang="en-US" altLang="zh-TW" i="1" dirty="0" smtClean="0"/>
              <a:t> </a:t>
            </a:r>
            <a:r>
              <a:rPr lang="en-US" altLang="zh-TW" sz="1800" b="1" i="1" dirty="0">
                <a:solidFill>
                  <a:srgbClr val="FF0000"/>
                </a:solidFill>
              </a:rPr>
              <a:t>first</a:t>
            </a:r>
            <a:r>
              <a:rPr lang="en-US" altLang="zh-TW" i="1" dirty="0"/>
              <a:t>    </a:t>
            </a:r>
          </a:p>
        </p:txBody>
      </p:sp>
      <p:sp>
        <p:nvSpPr>
          <p:cNvPr id="20486" name="Rectangle 109"/>
          <p:cNvSpPr>
            <a:spLocks noChangeArrowheads="1"/>
          </p:cNvSpPr>
          <p:nvPr/>
        </p:nvSpPr>
        <p:spPr bwMode="auto">
          <a:xfrm>
            <a:off x="819150" y="3276600"/>
            <a:ext cx="6267450" cy="1581150"/>
          </a:xfrm>
          <a:prstGeom prst="rect">
            <a:avLst/>
          </a:prstGeom>
          <a:noFill/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7" name="Rectangle 108"/>
          <p:cNvSpPr>
            <a:spLocks noChangeArrowheads="1"/>
          </p:cNvSpPr>
          <p:nvPr/>
        </p:nvSpPr>
        <p:spPr bwMode="auto">
          <a:xfrm>
            <a:off x="819150" y="1657350"/>
            <a:ext cx="6267450" cy="1581150"/>
          </a:xfrm>
          <a:prstGeom prst="rect">
            <a:avLst/>
          </a:prstGeom>
          <a:noFill/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8" name="Line 63"/>
          <p:cNvSpPr>
            <a:spLocks noChangeShapeType="1"/>
          </p:cNvSpPr>
          <p:nvPr/>
        </p:nvSpPr>
        <p:spPr bwMode="auto">
          <a:xfrm>
            <a:off x="1231900" y="218598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9" name="Line 64"/>
          <p:cNvSpPr>
            <a:spLocks noChangeShapeType="1"/>
          </p:cNvSpPr>
          <p:nvPr/>
        </p:nvSpPr>
        <p:spPr bwMode="auto">
          <a:xfrm>
            <a:off x="1654175" y="21844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0" name="Text Box 77"/>
          <p:cNvSpPr txBox="1">
            <a:spLocks noChangeArrowheads="1"/>
          </p:cNvSpPr>
          <p:nvPr/>
        </p:nvSpPr>
        <p:spPr bwMode="auto">
          <a:xfrm>
            <a:off x="975652" y="1785458"/>
            <a:ext cx="8595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800" b="1" i="1" dirty="0">
                <a:solidFill>
                  <a:srgbClr val="FF0000"/>
                </a:solidFill>
              </a:rPr>
              <a:t>first</a:t>
            </a:r>
            <a:r>
              <a:rPr lang="en-US" altLang="zh-TW" i="1" dirty="0"/>
              <a:t>  x</a:t>
            </a:r>
          </a:p>
        </p:txBody>
      </p:sp>
      <p:grpSp>
        <p:nvGrpSpPr>
          <p:cNvPr id="20491" name="Group 159"/>
          <p:cNvGrpSpPr>
            <a:grpSpLocks/>
          </p:cNvGrpSpPr>
          <p:nvPr/>
        </p:nvGrpSpPr>
        <p:grpSpPr bwMode="auto">
          <a:xfrm>
            <a:off x="979488" y="2632075"/>
            <a:ext cx="5992812" cy="457200"/>
            <a:chOff x="1985" y="290"/>
            <a:chExt cx="3775" cy="288"/>
          </a:xfrm>
        </p:grpSpPr>
        <p:grpSp>
          <p:nvGrpSpPr>
            <p:cNvPr id="20527" name="Group 117"/>
            <p:cNvGrpSpPr>
              <a:grpSpLocks/>
            </p:cNvGrpSpPr>
            <p:nvPr/>
          </p:nvGrpSpPr>
          <p:grpSpPr bwMode="auto">
            <a:xfrm>
              <a:off x="1985" y="312"/>
              <a:ext cx="984" cy="240"/>
              <a:chOff x="696" y="1896"/>
              <a:chExt cx="984" cy="240"/>
            </a:xfrm>
          </p:grpSpPr>
          <p:sp>
            <p:nvSpPr>
              <p:cNvPr id="20540" name="Rectangle 115"/>
              <p:cNvSpPr>
                <a:spLocks noChangeArrowheads="1"/>
              </p:cNvSpPr>
              <p:nvPr/>
            </p:nvSpPr>
            <p:spPr bwMode="auto">
              <a:xfrm>
                <a:off x="696" y="1896"/>
                <a:ext cx="4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41" name="Rectangle 116"/>
              <p:cNvSpPr>
                <a:spLocks noChangeArrowheads="1"/>
              </p:cNvSpPr>
              <p:nvPr/>
            </p:nvSpPr>
            <p:spPr bwMode="auto">
              <a:xfrm>
                <a:off x="1188" y="1896"/>
                <a:ext cx="492" cy="24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0528" name="Group 118"/>
            <p:cNvGrpSpPr>
              <a:grpSpLocks/>
            </p:cNvGrpSpPr>
            <p:nvPr/>
          </p:nvGrpSpPr>
          <p:grpSpPr bwMode="auto">
            <a:xfrm>
              <a:off x="3377" y="312"/>
              <a:ext cx="984" cy="240"/>
              <a:chOff x="696" y="1896"/>
              <a:chExt cx="984" cy="240"/>
            </a:xfrm>
          </p:grpSpPr>
          <p:sp>
            <p:nvSpPr>
              <p:cNvPr id="20538" name="Rectangle 119"/>
              <p:cNvSpPr>
                <a:spLocks noChangeArrowheads="1"/>
              </p:cNvSpPr>
              <p:nvPr/>
            </p:nvSpPr>
            <p:spPr bwMode="auto">
              <a:xfrm>
                <a:off x="696" y="1896"/>
                <a:ext cx="4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39" name="Rectangle 120"/>
              <p:cNvSpPr>
                <a:spLocks noChangeArrowheads="1"/>
              </p:cNvSpPr>
              <p:nvPr/>
            </p:nvSpPr>
            <p:spPr bwMode="auto">
              <a:xfrm>
                <a:off x="1188" y="1896"/>
                <a:ext cx="492" cy="24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0529" name="Group 121"/>
            <p:cNvGrpSpPr>
              <a:grpSpLocks/>
            </p:cNvGrpSpPr>
            <p:nvPr/>
          </p:nvGrpSpPr>
          <p:grpSpPr bwMode="auto">
            <a:xfrm>
              <a:off x="4721" y="312"/>
              <a:ext cx="984" cy="240"/>
              <a:chOff x="696" y="1896"/>
              <a:chExt cx="984" cy="240"/>
            </a:xfrm>
          </p:grpSpPr>
          <p:sp>
            <p:nvSpPr>
              <p:cNvPr id="20536" name="Rectangle 122"/>
              <p:cNvSpPr>
                <a:spLocks noChangeArrowheads="1"/>
              </p:cNvSpPr>
              <p:nvPr/>
            </p:nvSpPr>
            <p:spPr bwMode="auto">
              <a:xfrm>
                <a:off x="696" y="1896"/>
                <a:ext cx="4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37" name="Rectangle 123"/>
              <p:cNvSpPr>
                <a:spLocks noChangeArrowheads="1"/>
              </p:cNvSpPr>
              <p:nvPr/>
            </p:nvSpPr>
            <p:spPr bwMode="auto">
              <a:xfrm>
                <a:off x="1188" y="1896"/>
                <a:ext cx="492" cy="24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0530" name="Line 124"/>
            <p:cNvSpPr>
              <a:spLocks noChangeShapeType="1"/>
            </p:cNvSpPr>
            <p:nvPr/>
          </p:nvSpPr>
          <p:spPr bwMode="auto">
            <a:xfrm>
              <a:off x="2729" y="432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1" name="Line 125"/>
            <p:cNvSpPr>
              <a:spLocks noChangeShapeType="1"/>
            </p:cNvSpPr>
            <p:nvPr/>
          </p:nvSpPr>
          <p:spPr bwMode="auto">
            <a:xfrm>
              <a:off x="4121" y="432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2" name="Text Box 126"/>
            <p:cNvSpPr txBox="1">
              <a:spLocks noChangeArrowheads="1"/>
            </p:cNvSpPr>
            <p:nvPr/>
          </p:nvSpPr>
          <p:spPr bwMode="auto">
            <a:xfrm>
              <a:off x="5198" y="309"/>
              <a:ext cx="5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20533" name="Text Box 127"/>
            <p:cNvSpPr txBox="1">
              <a:spLocks noChangeArrowheads="1"/>
            </p:cNvSpPr>
            <p:nvPr/>
          </p:nvSpPr>
          <p:spPr bwMode="auto">
            <a:xfrm>
              <a:off x="2054" y="29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0534" name="Text Box 128"/>
            <p:cNvSpPr txBox="1">
              <a:spLocks noChangeArrowheads="1"/>
            </p:cNvSpPr>
            <p:nvPr/>
          </p:nvSpPr>
          <p:spPr bwMode="auto">
            <a:xfrm>
              <a:off x="3458" y="29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20535" name="Text Box 129"/>
            <p:cNvSpPr txBox="1">
              <a:spLocks noChangeArrowheads="1"/>
            </p:cNvSpPr>
            <p:nvPr/>
          </p:nvSpPr>
          <p:spPr bwMode="auto">
            <a:xfrm>
              <a:off x="4790" y="29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20</a:t>
              </a:r>
            </a:p>
          </p:txBody>
        </p:sp>
      </p:grpSp>
      <p:grpSp>
        <p:nvGrpSpPr>
          <p:cNvPr id="20492" name="Group 140"/>
          <p:cNvGrpSpPr>
            <a:grpSpLocks/>
          </p:cNvGrpSpPr>
          <p:nvPr/>
        </p:nvGrpSpPr>
        <p:grpSpPr bwMode="auto">
          <a:xfrm>
            <a:off x="1112838" y="5718175"/>
            <a:ext cx="3783012" cy="457200"/>
            <a:chOff x="4109" y="686"/>
            <a:chExt cx="2383" cy="288"/>
          </a:xfrm>
        </p:grpSpPr>
        <p:grpSp>
          <p:nvGrpSpPr>
            <p:cNvPr id="20517" name="Group 130"/>
            <p:cNvGrpSpPr>
              <a:grpSpLocks/>
            </p:cNvGrpSpPr>
            <p:nvPr/>
          </p:nvGrpSpPr>
          <p:grpSpPr bwMode="auto">
            <a:xfrm>
              <a:off x="4109" y="708"/>
              <a:ext cx="984" cy="240"/>
              <a:chOff x="696" y="1896"/>
              <a:chExt cx="984" cy="240"/>
            </a:xfrm>
          </p:grpSpPr>
          <p:sp>
            <p:nvSpPr>
              <p:cNvPr id="20525" name="Rectangle 131"/>
              <p:cNvSpPr>
                <a:spLocks noChangeArrowheads="1"/>
              </p:cNvSpPr>
              <p:nvPr/>
            </p:nvSpPr>
            <p:spPr bwMode="auto">
              <a:xfrm>
                <a:off x="696" y="1896"/>
                <a:ext cx="4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26" name="Rectangle 132"/>
              <p:cNvSpPr>
                <a:spLocks noChangeArrowheads="1"/>
              </p:cNvSpPr>
              <p:nvPr/>
            </p:nvSpPr>
            <p:spPr bwMode="auto">
              <a:xfrm>
                <a:off x="1188" y="1896"/>
                <a:ext cx="492" cy="24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0518" name="Group 133"/>
            <p:cNvGrpSpPr>
              <a:grpSpLocks/>
            </p:cNvGrpSpPr>
            <p:nvPr/>
          </p:nvGrpSpPr>
          <p:grpSpPr bwMode="auto">
            <a:xfrm>
              <a:off x="5453" y="708"/>
              <a:ext cx="984" cy="240"/>
              <a:chOff x="696" y="1896"/>
              <a:chExt cx="984" cy="240"/>
            </a:xfrm>
          </p:grpSpPr>
          <p:sp>
            <p:nvSpPr>
              <p:cNvPr id="20523" name="Rectangle 134"/>
              <p:cNvSpPr>
                <a:spLocks noChangeArrowheads="1"/>
              </p:cNvSpPr>
              <p:nvPr/>
            </p:nvSpPr>
            <p:spPr bwMode="auto">
              <a:xfrm>
                <a:off x="696" y="1896"/>
                <a:ext cx="4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24" name="Rectangle 135"/>
              <p:cNvSpPr>
                <a:spLocks noChangeArrowheads="1"/>
              </p:cNvSpPr>
              <p:nvPr/>
            </p:nvSpPr>
            <p:spPr bwMode="auto">
              <a:xfrm>
                <a:off x="1188" y="1896"/>
                <a:ext cx="492" cy="24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0519" name="Line 136"/>
            <p:cNvSpPr>
              <a:spLocks noChangeShapeType="1"/>
            </p:cNvSpPr>
            <p:nvPr/>
          </p:nvSpPr>
          <p:spPr bwMode="auto">
            <a:xfrm>
              <a:off x="4853" y="828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20" name="Text Box 137"/>
            <p:cNvSpPr txBox="1">
              <a:spLocks noChangeArrowheads="1"/>
            </p:cNvSpPr>
            <p:nvPr/>
          </p:nvSpPr>
          <p:spPr bwMode="auto">
            <a:xfrm>
              <a:off x="5930" y="705"/>
              <a:ext cx="5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20521" name="Text Box 138"/>
            <p:cNvSpPr txBox="1">
              <a:spLocks noChangeArrowheads="1"/>
            </p:cNvSpPr>
            <p:nvPr/>
          </p:nvSpPr>
          <p:spPr bwMode="auto">
            <a:xfrm>
              <a:off x="4190" y="68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20522" name="Text Box 139"/>
            <p:cNvSpPr txBox="1">
              <a:spLocks noChangeArrowheads="1"/>
            </p:cNvSpPr>
            <p:nvPr/>
          </p:nvSpPr>
          <p:spPr bwMode="auto">
            <a:xfrm>
              <a:off x="5522" y="68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20</a:t>
              </a:r>
            </a:p>
          </p:txBody>
        </p:sp>
      </p:grpSp>
      <p:sp>
        <p:nvSpPr>
          <p:cNvPr id="20493" name="Rectangle 141"/>
          <p:cNvSpPr>
            <a:spLocks noChangeArrowheads="1"/>
          </p:cNvSpPr>
          <p:nvPr/>
        </p:nvSpPr>
        <p:spPr bwMode="auto">
          <a:xfrm>
            <a:off x="819150" y="4895850"/>
            <a:ext cx="6267450" cy="1581150"/>
          </a:xfrm>
          <a:prstGeom prst="rect">
            <a:avLst/>
          </a:prstGeom>
          <a:noFill/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4" name="Line 142"/>
          <p:cNvSpPr>
            <a:spLocks noChangeShapeType="1"/>
          </p:cNvSpPr>
          <p:nvPr/>
        </p:nvSpPr>
        <p:spPr bwMode="auto">
          <a:xfrm>
            <a:off x="1333500" y="5429250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5" name="Text Box 143"/>
          <p:cNvSpPr txBox="1">
            <a:spLocks noChangeArrowheads="1"/>
          </p:cNvSpPr>
          <p:nvPr/>
        </p:nvSpPr>
        <p:spPr bwMode="auto">
          <a:xfrm>
            <a:off x="1051188" y="5113454"/>
            <a:ext cx="569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i="1" dirty="0">
                <a:solidFill>
                  <a:srgbClr val="FF0000"/>
                </a:solidFill>
              </a:rPr>
              <a:t>first</a:t>
            </a:r>
          </a:p>
        </p:txBody>
      </p:sp>
      <p:grpSp>
        <p:nvGrpSpPr>
          <p:cNvPr id="20496" name="Group 144"/>
          <p:cNvGrpSpPr>
            <a:grpSpLocks/>
          </p:cNvGrpSpPr>
          <p:nvPr/>
        </p:nvGrpSpPr>
        <p:grpSpPr bwMode="auto">
          <a:xfrm>
            <a:off x="1017588" y="3943350"/>
            <a:ext cx="1562100" cy="381000"/>
            <a:chOff x="696" y="1896"/>
            <a:chExt cx="984" cy="240"/>
          </a:xfrm>
        </p:grpSpPr>
        <p:sp>
          <p:nvSpPr>
            <p:cNvPr id="20515" name="Rectangle 145"/>
            <p:cNvSpPr>
              <a:spLocks noChangeArrowheads="1"/>
            </p:cNvSpPr>
            <p:nvPr/>
          </p:nvSpPr>
          <p:spPr bwMode="auto">
            <a:xfrm>
              <a:off x="696" y="1896"/>
              <a:ext cx="4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16" name="Rectangle 146"/>
            <p:cNvSpPr>
              <a:spLocks noChangeArrowheads="1"/>
            </p:cNvSpPr>
            <p:nvPr/>
          </p:nvSpPr>
          <p:spPr bwMode="auto">
            <a:xfrm>
              <a:off x="1188" y="1896"/>
              <a:ext cx="492" cy="24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0497" name="Group 147"/>
          <p:cNvGrpSpPr>
            <a:grpSpLocks/>
          </p:cNvGrpSpPr>
          <p:nvPr/>
        </p:nvGrpSpPr>
        <p:grpSpPr bwMode="auto">
          <a:xfrm>
            <a:off x="3227388" y="3943350"/>
            <a:ext cx="1562100" cy="381000"/>
            <a:chOff x="696" y="1896"/>
            <a:chExt cx="984" cy="240"/>
          </a:xfrm>
        </p:grpSpPr>
        <p:sp>
          <p:nvSpPr>
            <p:cNvPr id="20513" name="Rectangle 148"/>
            <p:cNvSpPr>
              <a:spLocks noChangeArrowheads="1"/>
            </p:cNvSpPr>
            <p:nvPr/>
          </p:nvSpPr>
          <p:spPr bwMode="auto">
            <a:xfrm>
              <a:off x="696" y="1896"/>
              <a:ext cx="4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14" name="Rectangle 149"/>
            <p:cNvSpPr>
              <a:spLocks noChangeArrowheads="1"/>
            </p:cNvSpPr>
            <p:nvPr/>
          </p:nvSpPr>
          <p:spPr bwMode="auto">
            <a:xfrm>
              <a:off x="1188" y="1896"/>
              <a:ext cx="492" cy="24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0498" name="Group 150"/>
          <p:cNvGrpSpPr>
            <a:grpSpLocks/>
          </p:cNvGrpSpPr>
          <p:nvPr/>
        </p:nvGrpSpPr>
        <p:grpSpPr bwMode="auto">
          <a:xfrm>
            <a:off x="5360988" y="3943350"/>
            <a:ext cx="1562100" cy="381000"/>
            <a:chOff x="696" y="1896"/>
            <a:chExt cx="984" cy="240"/>
          </a:xfrm>
        </p:grpSpPr>
        <p:sp>
          <p:nvSpPr>
            <p:cNvPr id="20511" name="Rectangle 151"/>
            <p:cNvSpPr>
              <a:spLocks noChangeArrowheads="1"/>
            </p:cNvSpPr>
            <p:nvPr/>
          </p:nvSpPr>
          <p:spPr bwMode="auto">
            <a:xfrm>
              <a:off x="696" y="1896"/>
              <a:ext cx="4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12" name="Rectangle 152"/>
            <p:cNvSpPr>
              <a:spLocks noChangeArrowheads="1"/>
            </p:cNvSpPr>
            <p:nvPr/>
          </p:nvSpPr>
          <p:spPr bwMode="auto">
            <a:xfrm>
              <a:off x="1188" y="1896"/>
              <a:ext cx="492" cy="24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99" name="Line 153"/>
          <p:cNvSpPr>
            <a:spLocks noChangeShapeType="1"/>
          </p:cNvSpPr>
          <p:nvPr/>
        </p:nvSpPr>
        <p:spPr bwMode="auto">
          <a:xfrm>
            <a:off x="2198688" y="4133850"/>
            <a:ext cx="10287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00" name="Line 154"/>
          <p:cNvSpPr>
            <a:spLocks noChangeShapeType="1"/>
          </p:cNvSpPr>
          <p:nvPr/>
        </p:nvSpPr>
        <p:spPr bwMode="auto">
          <a:xfrm>
            <a:off x="4408488" y="4133850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01" name="Text Box 155"/>
          <p:cNvSpPr txBox="1">
            <a:spLocks noChangeArrowheads="1"/>
          </p:cNvSpPr>
          <p:nvPr/>
        </p:nvSpPr>
        <p:spPr bwMode="auto">
          <a:xfrm>
            <a:off x="6118225" y="3938588"/>
            <a:ext cx="892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20502" name="Text Box 156"/>
          <p:cNvSpPr txBox="1">
            <a:spLocks noChangeArrowheads="1"/>
          </p:cNvSpPr>
          <p:nvPr/>
        </p:nvSpPr>
        <p:spPr bwMode="auto">
          <a:xfrm>
            <a:off x="1127125" y="39084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503" name="Text Box 157"/>
          <p:cNvSpPr txBox="1">
            <a:spLocks noChangeArrowheads="1"/>
          </p:cNvSpPr>
          <p:nvPr/>
        </p:nvSpPr>
        <p:spPr bwMode="auto">
          <a:xfrm>
            <a:off x="3355975" y="39084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0504" name="Text Box 158"/>
          <p:cNvSpPr txBox="1">
            <a:spLocks noChangeArrowheads="1"/>
          </p:cNvSpPr>
          <p:nvPr/>
        </p:nvSpPr>
        <p:spPr bwMode="auto">
          <a:xfrm>
            <a:off x="5470525" y="39084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0505" name="Line 164"/>
          <p:cNvSpPr>
            <a:spLocks noChangeShapeType="1"/>
          </p:cNvSpPr>
          <p:nvPr/>
        </p:nvSpPr>
        <p:spPr bwMode="auto">
          <a:xfrm>
            <a:off x="1708150" y="3652838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06" name="Line 165"/>
          <p:cNvSpPr>
            <a:spLocks noChangeShapeType="1"/>
          </p:cNvSpPr>
          <p:nvPr/>
        </p:nvSpPr>
        <p:spPr bwMode="auto">
          <a:xfrm>
            <a:off x="3575050" y="3652838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07" name="Text Box 167"/>
          <p:cNvSpPr txBox="1">
            <a:spLocks noChangeArrowheads="1"/>
          </p:cNvSpPr>
          <p:nvPr/>
        </p:nvSpPr>
        <p:spPr bwMode="auto">
          <a:xfrm>
            <a:off x="2152650" y="177165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i="1"/>
              <a:t>trail </a:t>
            </a:r>
            <a:r>
              <a:rPr lang="en-US" altLang="zh-TW"/>
              <a:t>= NULL</a:t>
            </a:r>
          </a:p>
        </p:txBody>
      </p:sp>
      <p:sp>
        <p:nvSpPr>
          <p:cNvPr id="20508" name="Text Box 168"/>
          <p:cNvSpPr txBox="1">
            <a:spLocks noChangeArrowheads="1"/>
          </p:cNvSpPr>
          <p:nvPr/>
        </p:nvSpPr>
        <p:spPr bwMode="auto">
          <a:xfrm>
            <a:off x="5124450" y="266700"/>
            <a:ext cx="3752850" cy="46196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</a:rPr>
              <a:t>delete(&amp;first, NULL, first);</a:t>
            </a:r>
          </a:p>
        </p:txBody>
      </p:sp>
      <p:sp>
        <p:nvSpPr>
          <p:cNvPr id="20509" name="文字方塊 59"/>
          <p:cNvSpPr txBox="1">
            <a:spLocks noChangeArrowheads="1"/>
          </p:cNvSpPr>
          <p:nvPr/>
        </p:nvSpPr>
        <p:spPr bwMode="auto">
          <a:xfrm>
            <a:off x="5308600" y="1674813"/>
            <a:ext cx="1781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chemeClr val="tx1"/>
                </a:solidFill>
              </a:rPr>
              <a:t>Before deletion</a:t>
            </a:r>
            <a:endParaRPr lang="zh-TW" altLang="en-US" sz="2000">
              <a:solidFill>
                <a:schemeClr val="tx1"/>
              </a:solidFill>
            </a:endParaRPr>
          </a:p>
        </p:txBody>
      </p:sp>
      <p:sp>
        <p:nvSpPr>
          <p:cNvPr id="20510" name="文字方塊 60"/>
          <p:cNvSpPr txBox="1">
            <a:spLocks noChangeArrowheads="1"/>
          </p:cNvSpPr>
          <p:nvPr/>
        </p:nvSpPr>
        <p:spPr bwMode="auto">
          <a:xfrm>
            <a:off x="5319713" y="4903788"/>
            <a:ext cx="1781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chemeClr val="tx1"/>
                </a:solidFill>
              </a:rPr>
              <a:t>After deletion</a:t>
            </a:r>
            <a:endParaRPr lang="zh-TW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0928B2-7F31-4DB9-B12E-4CD164109F4E}" type="slidenum">
              <a:rPr lang="en-US" altLang="zh-TW" smtClean="0"/>
              <a:pPr/>
              <a:t>19</a:t>
            </a:fld>
            <a:endParaRPr lang="en-US" altLang="zh-TW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85763" y="73025"/>
            <a:ext cx="2908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000" b="1" u="sng"/>
              <a:t>List deletion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20700" y="866775"/>
            <a:ext cx="48109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indent="-355600" algn="l">
              <a:buClr>
                <a:schemeClr val="tx1"/>
              </a:buClr>
              <a:buFont typeface="Wingdings" pitchFamily="2" charset="2"/>
              <a:buChar char="r"/>
            </a:pPr>
            <a:r>
              <a:rPr lang="en-US" altLang="zh-TW" b="1" dirty="0">
                <a:solidFill>
                  <a:schemeClr val="tx1"/>
                </a:solidFill>
              </a:rPr>
              <a:t> Observation :</a:t>
            </a:r>
            <a:endParaRPr lang="en-US" altLang="zh-TW" dirty="0">
              <a:solidFill>
                <a:schemeClr val="tx1"/>
              </a:solidFill>
            </a:endParaRPr>
          </a:p>
          <a:p>
            <a:pPr marL="355600" indent="-355600" algn="l"/>
            <a:r>
              <a:rPr lang="en-US" altLang="zh-TW" dirty="0">
                <a:solidFill>
                  <a:schemeClr val="tx1"/>
                </a:solidFill>
              </a:rPr>
              <a:t>     </a:t>
            </a:r>
            <a:r>
              <a:rPr lang="en-US" altLang="zh-TW" dirty="0">
                <a:solidFill>
                  <a:srgbClr val="00B050"/>
                </a:solidFill>
              </a:rPr>
              <a:t>delete </a:t>
            </a:r>
            <a:r>
              <a:rPr lang="en-US" altLang="zh-TW" dirty="0" smtClean="0">
                <a:solidFill>
                  <a:srgbClr val="00B050"/>
                </a:solidFill>
              </a:rPr>
              <a:t>the node </a:t>
            </a:r>
            <a:r>
              <a:rPr lang="en-US" altLang="zh-TW" dirty="0">
                <a:solidFill>
                  <a:srgbClr val="00B050"/>
                </a:solidFill>
              </a:rPr>
              <a:t>y </a:t>
            </a:r>
            <a:r>
              <a:rPr lang="en-US" altLang="zh-TW" dirty="0">
                <a:solidFill>
                  <a:schemeClr val="tx1"/>
                </a:solidFill>
              </a:rPr>
              <a:t>from the </a:t>
            </a:r>
            <a:r>
              <a:rPr lang="en-US" altLang="zh-TW" dirty="0">
                <a:solidFill>
                  <a:srgbClr val="FF0000"/>
                </a:solidFill>
              </a:rPr>
              <a:t>list </a:t>
            </a:r>
            <a:r>
              <a:rPr lang="en-US" altLang="zh-TW" b="1" i="1" dirty="0">
                <a:solidFill>
                  <a:srgbClr val="FF0000"/>
                </a:solidFill>
              </a:rPr>
              <a:t>first</a:t>
            </a:r>
            <a:endParaRPr lang="en-US" altLang="zh-TW" sz="1200" b="1" i="1" dirty="0">
              <a:solidFill>
                <a:srgbClr val="FF0000"/>
              </a:solidFill>
            </a:endParaRP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1231900" y="3652838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1004888" y="3203575"/>
            <a:ext cx="31582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800" b="1" i="1" dirty="0">
                <a:solidFill>
                  <a:srgbClr val="FF0000"/>
                </a:solidFill>
              </a:rPr>
              <a:t>first</a:t>
            </a:r>
            <a:r>
              <a:rPr lang="en-US" altLang="zh-TW" i="1" dirty="0"/>
              <a:t>  trail                </a:t>
            </a:r>
            <a:r>
              <a:rPr lang="en-US" altLang="zh-TW" i="1" dirty="0" smtClean="0"/>
              <a:t> </a:t>
            </a:r>
            <a:r>
              <a:rPr lang="en-US" altLang="zh-TW" i="1" dirty="0"/>
              <a:t>y      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819150" y="3276600"/>
            <a:ext cx="6267450" cy="1581150"/>
          </a:xfrm>
          <a:prstGeom prst="rect">
            <a:avLst/>
          </a:prstGeom>
          <a:noFill/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1512" name="Group 7"/>
          <p:cNvGrpSpPr>
            <a:grpSpLocks/>
          </p:cNvGrpSpPr>
          <p:nvPr/>
        </p:nvGrpSpPr>
        <p:grpSpPr bwMode="auto">
          <a:xfrm>
            <a:off x="819150" y="1657350"/>
            <a:ext cx="6267450" cy="1581150"/>
            <a:chOff x="516" y="1044"/>
            <a:chExt cx="3948" cy="996"/>
          </a:xfrm>
        </p:grpSpPr>
        <p:sp>
          <p:nvSpPr>
            <p:cNvPr id="21550" name="Rectangle 8"/>
            <p:cNvSpPr>
              <a:spLocks noChangeArrowheads="1"/>
            </p:cNvSpPr>
            <p:nvPr/>
          </p:nvSpPr>
          <p:spPr bwMode="auto">
            <a:xfrm>
              <a:off x="516" y="1044"/>
              <a:ext cx="3948" cy="996"/>
            </a:xfrm>
            <a:prstGeom prst="rect">
              <a:avLst/>
            </a:prstGeom>
            <a:noFill/>
            <a:ln w="9525">
              <a:solidFill>
                <a:srgbClr val="3366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1551" name="Group 9"/>
            <p:cNvGrpSpPr>
              <a:grpSpLocks/>
            </p:cNvGrpSpPr>
            <p:nvPr/>
          </p:nvGrpSpPr>
          <p:grpSpPr bwMode="auto">
            <a:xfrm>
              <a:off x="617" y="1118"/>
              <a:ext cx="3775" cy="828"/>
              <a:chOff x="617" y="1118"/>
              <a:chExt cx="3775" cy="828"/>
            </a:xfrm>
          </p:grpSpPr>
          <p:sp>
            <p:nvSpPr>
              <p:cNvPr id="21552" name="Line 10"/>
              <p:cNvSpPr>
                <a:spLocks noChangeShapeType="1"/>
              </p:cNvSpPr>
              <p:nvPr/>
            </p:nvSpPr>
            <p:spPr bwMode="auto">
              <a:xfrm>
                <a:off x="776" y="1377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53" name="Line 11"/>
              <p:cNvSpPr>
                <a:spLocks noChangeShapeType="1"/>
              </p:cNvSpPr>
              <p:nvPr/>
            </p:nvSpPr>
            <p:spPr bwMode="auto">
              <a:xfrm flipH="1">
                <a:off x="1042" y="1376"/>
                <a:ext cx="136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54" name="Line 12"/>
              <p:cNvSpPr>
                <a:spLocks noChangeShapeType="1"/>
              </p:cNvSpPr>
              <p:nvPr/>
            </p:nvSpPr>
            <p:spPr bwMode="auto">
              <a:xfrm>
                <a:off x="2235" y="1374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55" name="Text Box 13"/>
              <p:cNvSpPr txBox="1">
                <a:spLocks noChangeArrowheads="1"/>
              </p:cNvSpPr>
              <p:nvPr/>
            </p:nvSpPr>
            <p:spPr bwMode="auto">
              <a:xfrm>
                <a:off x="633" y="1118"/>
                <a:ext cx="205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1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altLang="zh-TW" i="1" dirty="0"/>
                  <a:t> </a:t>
                </a:r>
                <a:r>
                  <a:rPr lang="en-US" altLang="zh-TW" i="1" dirty="0" smtClean="0"/>
                  <a:t> trail                 </a:t>
                </a:r>
                <a:r>
                  <a:rPr lang="en-US" altLang="zh-TW" i="1" dirty="0"/>
                  <a:t>y      </a:t>
                </a:r>
              </a:p>
            </p:txBody>
          </p:sp>
          <p:grpSp>
            <p:nvGrpSpPr>
              <p:cNvPr id="21556" name="Group 14"/>
              <p:cNvGrpSpPr>
                <a:grpSpLocks/>
              </p:cNvGrpSpPr>
              <p:nvPr/>
            </p:nvGrpSpPr>
            <p:grpSpPr bwMode="auto">
              <a:xfrm>
                <a:off x="617" y="1658"/>
                <a:ext cx="3775" cy="288"/>
                <a:chOff x="1985" y="290"/>
                <a:chExt cx="3775" cy="288"/>
              </a:xfrm>
            </p:grpSpPr>
            <p:grpSp>
              <p:nvGrpSpPr>
                <p:cNvPr id="21557" name="Group 15"/>
                <p:cNvGrpSpPr>
                  <a:grpSpLocks/>
                </p:cNvGrpSpPr>
                <p:nvPr/>
              </p:nvGrpSpPr>
              <p:grpSpPr bwMode="auto">
                <a:xfrm>
                  <a:off x="1985" y="312"/>
                  <a:ext cx="984" cy="240"/>
                  <a:chOff x="696" y="1896"/>
                  <a:chExt cx="984" cy="240"/>
                </a:xfrm>
              </p:grpSpPr>
              <p:sp>
                <p:nvSpPr>
                  <p:cNvPr id="2157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696" y="1896"/>
                    <a:ext cx="492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57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896"/>
                    <a:ext cx="492" cy="240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1558" name="Group 18"/>
                <p:cNvGrpSpPr>
                  <a:grpSpLocks/>
                </p:cNvGrpSpPr>
                <p:nvPr/>
              </p:nvGrpSpPr>
              <p:grpSpPr bwMode="auto">
                <a:xfrm>
                  <a:off x="3377" y="312"/>
                  <a:ext cx="984" cy="240"/>
                  <a:chOff x="696" y="1896"/>
                  <a:chExt cx="984" cy="240"/>
                </a:xfrm>
              </p:grpSpPr>
              <p:sp>
                <p:nvSpPr>
                  <p:cNvPr id="21568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96" y="1896"/>
                    <a:ext cx="492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569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896"/>
                    <a:ext cx="492" cy="240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1559" name="Group 21"/>
                <p:cNvGrpSpPr>
                  <a:grpSpLocks/>
                </p:cNvGrpSpPr>
                <p:nvPr/>
              </p:nvGrpSpPr>
              <p:grpSpPr bwMode="auto">
                <a:xfrm>
                  <a:off x="4721" y="312"/>
                  <a:ext cx="984" cy="240"/>
                  <a:chOff x="696" y="1896"/>
                  <a:chExt cx="984" cy="240"/>
                </a:xfrm>
              </p:grpSpPr>
              <p:sp>
                <p:nvSpPr>
                  <p:cNvPr id="2156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696" y="1896"/>
                    <a:ext cx="492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56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896"/>
                    <a:ext cx="492" cy="240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21560" name="Line 24"/>
                <p:cNvSpPr>
                  <a:spLocks noChangeShapeType="1"/>
                </p:cNvSpPr>
                <p:nvPr/>
              </p:nvSpPr>
              <p:spPr bwMode="auto">
                <a:xfrm>
                  <a:off x="2729" y="432"/>
                  <a:ext cx="6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61" name="Line 25"/>
                <p:cNvSpPr>
                  <a:spLocks noChangeShapeType="1"/>
                </p:cNvSpPr>
                <p:nvPr/>
              </p:nvSpPr>
              <p:spPr bwMode="auto">
                <a:xfrm>
                  <a:off x="4121" y="432"/>
                  <a:ext cx="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6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198" y="309"/>
                  <a:ext cx="56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>
                      <a:solidFill>
                        <a:schemeClr val="tx1"/>
                      </a:solidFill>
                    </a:rPr>
                    <a:t>NULL</a:t>
                  </a:r>
                </a:p>
              </p:txBody>
            </p:sp>
            <p:sp>
              <p:nvSpPr>
                <p:cNvPr id="2156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054" y="290"/>
                  <a:ext cx="3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b="1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  <p:sp>
              <p:nvSpPr>
                <p:cNvPr id="2156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458" y="290"/>
                  <a:ext cx="3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b="1">
                      <a:solidFill>
                        <a:schemeClr val="tx1"/>
                      </a:solidFill>
                    </a:rPr>
                    <a:t>50</a:t>
                  </a:r>
                </a:p>
              </p:txBody>
            </p:sp>
            <p:sp>
              <p:nvSpPr>
                <p:cNvPr id="2156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790" y="290"/>
                  <a:ext cx="3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b="1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</p:grpSp>
        </p:grpSp>
      </p:grpSp>
      <p:grpSp>
        <p:nvGrpSpPr>
          <p:cNvPr id="21513" name="Group 30"/>
          <p:cNvGrpSpPr>
            <a:grpSpLocks/>
          </p:cNvGrpSpPr>
          <p:nvPr/>
        </p:nvGrpSpPr>
        <p:grpSpPr bwMode="auto">
          <a:xfrm>
            <a:off x="1112838" y="5718175"/>
            <a:ext cx="3783012" cy="457200"/>
            <a:chOff x="4109" y="686"/>
            <a:chExt cx="2383" cy="288"/>
          </a:xfrm>
        </p:grpSpPr>
        <p:grpSp>
          <p:nvGrpSpPr>
            <p:cNvPr id="21540" name="Group 31"/>
            <p:cNvGrpSpPr>
              <a:grpSpLocks/>
            </p:cNvGrpSpPr>
            <p:nvPr/>
          </p:nvGrpSpPr>
          <p:grpSpPr bwMode="auto">
            <a:xfrm>
              <a:off x="4109" y="708"/>
              <a:ext cx="984" cy="240"/>
              <a:chOff x="696" y="1896"/>
              <a:chExt cx="984" cy="240"/>
            </a:xfrm>
          </p:grpSpPr>
          <p:sp>
            <p:nvSpPr>
              <p:cNvPr id="21548" name="Rectangle 32"/>
              <p:cNvSpPr>
                <a:spLocks noChangeArrowheads="1"/>
              </p:cNvSpPr>
              <p:nvPr/>
            </p:nvSpPr>
            <p:spPr bwMode="auto">
              <a:xfrm>
                <a:off x="696" y="1896"/>
                <a:ext cx="4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49" name="Rectangle 33"/>
              <p:cNvSpPr>
                <a:spLocks noChangeArrowheads="1"/>
              </p:cNvSpPr>
              <p:nvPr/>
            </p:nvSpPr>
            <p:spPr bwMode="auto">
              <a:xfrm>
                <a:off x="1188" y="1896"/>
                <a:ext cx="492" cy="24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1541" name="Group 34"/>
            <p:cNvGrpSpPr>
              <a:grpSpLocks/>
            </p:cNvGrpSpPr>
            <p:nvPr/>
          </p:nvGrpSpPr>
          <p:grpSpPr bwMode="auto">
            <a:xfrm>
              <a:off x="5453" y="708"/>
              <a:ext cx="984" cy="240"/>
              <a:chOff x="696" y="1896"/>
              <a:chExt cx="984" cy="240"/>
            </a:xfrm>
          </p:grpSpPr>
          <p:sp>
            <p:nvSpPr>
              <p:cNvPr id="21546" name="Rectangle 35"/>
              <p:cNvSpPr>
                <a:spLocks noChangeArrowheads="1"/>
              </p:cNvSpPr>
              <p:nvPr/>
            </p:nvSpPr>
            <p:spPr bwMode="auto">
              <a:xfrm>
                <a:off x="696" y="1896"/>
                <a:ext cx="4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47" name="Rectangle 36"/>
              <p:cNvSpPr>
                <a:spLocks noChangeArrowheads="1"/>
              </p:cNvSpPr>
              <p:nvPr/>
            </p:nvSpPr>
            <p:spPr bwMode="auto">
              <a:xfrm>
                <a:off x="1188" y="1896"/>
                <a:ext cx="492" cy="24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1542" name="Line 37"/>
            <p:cNvSpPr>
              <a:spLocks noChangeShapeType="1"/>
            </p:cNvSpPr>
            <p:nvPr/>
          </p:nvSpPr>
          <p:spPr bwMode="auto">
            <a:xfrm>
              <a:off x="4853" y="828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43" name="Text Box 38"/>
            <p:cNvSpPr txBox="1">
              <a:spLocks noChangeArrowheads="1"/>
            </p:cNvSpPr>
            <p:nvPr/>
          </p:nvSpPr>
          <p:spPr bwMode="auto">
            <a:xfrm>
              <a:off x="5930" y="705"/>
              <a:ext cx="5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21544" name="Text Box 39"/>
            <p:cNvSpPr txBox="1">
              <a:spLocks noChangeArrowheads="1"/>
            </p:cNvSpPr>
            <p:nvPr/>
          </p:nvSpPr>
          <p:spPr bwMode="auto">
            <a:xfrm>
              <a:off x="4190" y="68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1545" name="Text Box 40"/>
            <p:cNvSpPr txBox="1">
              <a:spLocks noChangeArrowheads="1"/>
            </p:cNvSpPr>
            <p:nvPr/>
          </p:nvSpPr>
          <p:spPr bwMode="auto">
            <a:xfrm>
              <a:off x="5522" y="68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20</a:t>
              </a:r>
            </a:p>
          </p:txBody>
        </p:sp>
      </p:grpSp>
      <p:sp>
        <p:nvSpPr>
          <p:cNvPr id="21514" name="Rectangle 41"/>
          <p:cNvSpPr>
            <a:spLocks noChangeArrowheads="1"/>
          </p:cNvSpPr>
          <p:nvPr/>
        </p:nvSpPr>
        <p:spPr bwMode="auto">
          <a:xfrm>
            <a:off x="819150" y="4895850"/>
            <a:ext cx="6267450" cy="1581150"/>
          </a:xfrm>
          <a:prstGeom prst="rect">
            <a:avLst/>
          </a:prstGeom>
          <a:noFill/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5" name="Line 42"/>
          <p:cNvSpPr>
            <a:spLocks noChangeShapeType="1"/>
          </p:cNvSpPr>
          <p:nvPr/>
        </p:nvSpPr>
        <p:spPr bwMode="auto">
          <a:xfrm>
            <a:off x="1333500" y="5429250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6" name="Text Box 43"/>
          <p:cNvSpPr txBox="1">
            <a:spLocks noChangeArrowheads="1"/>
          </p:cNvSpPr>
          <p:nvPr/>
        </p:nvSpPr>
        <p:spPr bwMode="auto">
          <a:xfrm>
            <a:off x="1051188" y="5124087"/>
            <a:ext cx="569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i="1">
                <a:solidFill>
                  <a:srgbClr val="FF0000"/>
                </a:solidFill>
              </a:rPr>
              <a:t>first</a:t>
            </a:r>
          </a:p>
        </p:txBody>
      </p:sp>
      <p:grpSp>
        <p:nvGrpSpPr>
          <p:cNvPr id="21517" name="Group 44"/>
          <p:cNvGrpSpPr>
            <a:grpSpLocks/>
          </p:cNvGrpSpPr>
          <p:nvPr/>
        </p:nvGrpSpPr>
        <p:grpSpPr bwMode="auto">
          <a:xfrm>
            <a:off x="1017588" y="3908425"/>
            <a:ext cx="5992812" cy="815975"/>
            <a:chOff x="2705" y="686"/>
            <a:chExt cx="3775" cy="514"/>
          </a:xfrm>
        </p:grpSpPr>
        <p:grpSp>
          <p:nvGrpSpPr>
            <p:cNvPr id="21524" name="Group 45"/>
            <p:cNvGrpSpPr>
              <a:grpSpLocks/>
            </p:cNvGrpSpPr>
            <p:nvPr/>
          </p:nvGrpSpPr>
          <p:grpSpPr bwMode="auto">
            <a:xfrm>
              <a:off x="2705" y="708"/>
              <a:ext cx="984" cy="240"/>
              <a:chOff x="696" y="1896"/>
              <a:chExt cx="984" cy="240"/>
            </a:xfrm>
          </p:grpSpPr>
          <p:sp>
            <p:nvSpPr>
              <p:cNvPr id="21538" name="Rectangle 46"/>
              <p:cNvSpPr>
                <a:spLocks noChangeArrowheads="1"/>
              </p:cNvSpPr>
              <p:nvPr/>
            </p:nvSpPr>
            <p:spPr bwMode="auto">
              <a:xfrm>
                <a:off x="696" y="1896"/>
                <a:ext cx="4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39" name="Rectangle 47"/>
              <p:cNvSpPr>
                <a:spLocks noChangeArrowheads="1"/>
              </p:cNvSpPr>
              <p:nvPr/>
            </p:nvSpPr>
            <p:spPr bwMode="auto">
              <a:xfrm>
                <a:off x="1188" y="1896"/>
                <a:ext cx="492" cy="24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1525" name="Group 48"/>
            <p:cNvGrpSpPr>
              <a:grpSpLocks/>
            </p:cNvGrpSpPr>
            <p:nvPr/>
          </p:nvGrpSpPr>
          <p:grpSpPr bwMode="auto">
            <a:xfrm>
              <a:off x="4097" y="708"/>
              <a:ext cx="984" cy="240"/>
              <a:chOff x="696" y="1896"/>
              <a:chExt cx="984" cy="240"/>
            </a:xfrm>
          </p:grpSpPr>
          <p:sp>
            <p:nvSpPr>
              <p:cNvPr id="21536" name="Rectangle 49"/>
              <p:cNvSpPr>
                <a:spLocks noChangeArrowheads="1"/>
              </p:cNvSpPr>
              <p:nvPr/>
            </p:nvSpPr>
            <p:spPr bwMode="auto">
              <a:xfrm>
                <a:off x="696" y="1896"/>
                <a:ext cx="4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37" name="Rectangle 50"/>
              <p:cNvSpPr>
                <a:spLocks noChangeArrowheads="1"/>
              </p:cNvSpPr>
              <p:nvPr/>
            </p:nvSpPr>
            <p:spPr bwMode="auto">
              <a:xfrm>
                <a:off x="1188" y="1896"/>
                <a:ext cx="492" cy="24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1526" name="Group 51"/>
            <p:cNvGrpSpPr>
              <a:grpSpLocks/>
            </p:cNvGrpSpPr>
            <p:nvPr/>
          </p:nvGrpSpPr>
          <p:grpSpPr bwMode="auto">
            <a:xfrm>
              <a:off x="5441" y="708"/>
              <a:ext cx="984" cy="240"/>
              <a:chOff x="696" y="1896"/>
              <a:chExt cx="984" cy="240"/>
            </a:xfrm>
          </p:grpSpPr>
          <p:sp>
            <p:nvSpPr>
              <p:cNvPr id="21534" name="Rectangle 52"/>
              <p:cNvSpPr>
                <a:spLocks noChangeArrowheads="1"/>
              </p:cNvSpPr>
              <p:nvPr/>
            </p:nvSpPr>
            <p:spPr bwMode="auto">
              <a:xfrm>
                <a:off x="696" y="1896"/>
                <a:ext cx="4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35" name="Rectangle 53"/>
              <p:cNvSpPr>
                <a:spLocks noChangeArrowheads="1"/>
              </p:cNvSpPr>
              <p:nvPr/>
            </p:nvSpPr>
            <p:spPr bwMode="auto">
              <a:xfrm>
                <a:off x="1188" y="1896"/>
                <a:ext cx="492" cy="24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1527" name="Line 54"/>
            <p:cNvSpPr>
              <a:spLocks noChangeShapeType="1"/>
            </p:cNvSpPr>
            <p:nvPr/>
          </p:nvSpPr>
          <p:spPr bwMode="auto">
            <a:xfrm>
              <a:off x="3449" y="828"/>
              <a:ext cx="64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28" name="Line 55"/>
            <p:cNvSpPr>
              <a:spLocks noChangeShapeType="1"/>
            </p:cNvSpPr>
            <p:nvPr/>
          </p:nvSpPr>
          <p:spPr bwMode="auto">
            <a:xfrm>
              <a:off x="4841" y="828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29" name="Text Box 56"/>
            <p:cNvSpPr txBox="1">
              <a:spLocks noChangeArrowheads="1"/>
            </p:cNvSpPr>
            <p:nvPr/>
          </p:nvSpPr>
          <p:spPr bwMode="auto">
            <a:xfrm>
              <a:off x="5918" y="705"/>
              <a:ext cx="5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21530" name="Text Box 57"/>
            <p:cNvSpPr txBox="1">
              <a:spLocks noChangeArrowheads="1"/>
            </p:cNvSpPr>
            <p:nvPr/>
          </p:nvSpPr>
          <p:spPr bwMode="auto">
            <a:xfrm>
              <a:off x="2774" y="68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1531" name="Text Box 58"/>
            <p:cNvSpPr txBox="1">
              <a:spLocks noChangeArrowheads="1"/>
            </p:cNvSpPr>
            <p:nvPr/>
          </p:nvSpPr>
          <p:spPr bwMode="auto">
            <a:xfrm>
              <a:off x="4178" y="68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21532" name="Text Box 59"/>
            <p:cNvSpPr txBox="1">
              <a:spLocks noChangeArrowheads="1"/>
            </p:cNvSpPr>
            <p:nvPr/>
          </p:nvSpPr>
          <p:spPr bwMode="auto">
            <a:xfrm>
              <a:off x="5510" y="68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1533" name="Freeform 60"/>
            <p:cNvSpPr>
              <a:spLocks/>
            </p:cNvSpPr>
            <p:nvPr/>
          </p:nvSpPr>
          <p:spPr bwMode="auto">
            <a:xfrm>
              <a:off x="3444" y="828"/>
              <a:ext cx="2004" cy="372"/>
            </a:xfrm>
            <a:custGeom>
              <a:avLst/>
              <a:gdLst>
                <a:gd name="T0" fmla="*/ 0 w 2004"/>
                <a:gd name="T1" fmla="*/ 0 h 372"/>
                <a:gd name="T2" fmla="*/ 0 w 2004"/>
                <a:gd name="T3" fmla="*/ 372 h 372"/>
                <a:gd name="T4" fmla="*/ 1584 w 2004"/>
                <a:gd name="T5" fmla="*/ 372 h 372"/>
                <a:gd name="T6" fmla="*/ 2004 w 2004"/>
                <a:gd name="T7" fmla="*/ 48 h 3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4"/>
                <a:gd name="T13" fmla="*/ 0 h 372"/>
                <a:gd name="T14" fmla="*/ 2004 w 2004"/>
                <a:gd name="T15" fmla="*/ 372 h 3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4" h="372">
                  <a:moveTo>
                    <a:pt x="0" y="0"/>
                  </a:moveTo>
                  <a:lnTo>
                    <a:pt x="0" y="372"/>
                  </a:lnTo>
                  <a:lnTo>
                    <a:pt x="1584" y="372"/>
                  </a:lnTo>
                  <a:lnTo>
                    <a:pt x="2004" y="48"/>
                  </a:ln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1518" name="Line 61"/>
          <p:cNvSpPr>
            <a:spLocks noChangeShapeType="1"/>
          </p:cNvSpPr>
          <p:nvPr/>
        </p:nvSpPr>
        <p:spPr bwMode="auto">
          <a:xfrm flipH="1">
            <a:off x="1708149" y="3603009"/>
            <a:ext cx="188889" cy="3165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9" name="Line 62"/>
          <p:cNvSpPr>
            <a:spLocks noChangeShapeType="1"/>
          </p:cNvSpPr>
          <p:nvPr/>
        </p:nvSpPr>
        <p:spPr bwMode="auto">
          <a:xfrm>
            <a:off x="3575050" y="3652838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20" name="Line 63"/>
          <p:cNvSpPr>
            <a:spLocks noChangeShapeType="1"/>
          </p:cNvSpPr>
          <p:nvPr/>
        </p:nvSpPr>
        <p:spPr bwMode="auto">
          <a:xfrm flipV="1">
            <a:off x="2743200" y="4019550"/>
            <a:ext cx="285750" cy="266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1" name="Text Box 64"/>
          <p:cNvSpPr txBox="1">
            <a:spLocks noChangeArrowheads="1"/>
          </p:cNvSpPr>
          <p:nvPr/>
        </p:nvSpPr>
        <p:spPr bwMode="auto">
          <a:xfrm>
            <a:off x="4508500" y="423863"/>
            <a:ext cx="4406900" cy="4619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</a:rPr>
              <a:t>delete(&amp;first, first, first-&gt;link);</a:t>
            </a:r>
          </a:p>
        </p:txBody>
      </p:sp>
      <p:sp>
        <p:nvSpPr>
          <p:cNvPr id="21522" name="文字方塊 65"/>
          <p:cNvSpPr txBox="1">
            <a:spLocks noChangeArrowheads="1"/>
          </p:cNvSpPr>
          <p:nvPr/>
        </p:nvSpPr>
        <p:spPr bwMode="auto">
          <a:xfrm>
            <a:off x="5308600" y="1674813"/>
            <a:ext cx="1781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chemeClr val="tx1"/>
                </a:solidFill>
              </a:rPr>
              <a:t>Before deletion</a:t>
            </a:r>
            <a:endParaRPr lang="zh-TW" altLang="en-US" sz="2000">
              <a:solidFill>
                <a:schemeClr val="tx1"/>
              </a:solidFill>
            </a:endParaRPr>
          </a:p>
        </p:txBody>
      </p:sp>
      <p:sp>
        <p:nvSpPr>
          <p:cNvPr id="21523" name="文字方塊 66"/>
          <p:cNvSpPr txBox="1">
            <a:spLocks noChangeArrowheads="1"/>
          </p:cNvSpPr>
          <p:nvPr/>
        </p:nvSpPr>
        <p:spPr bwMode="auto">
          <a:xfrm>
            <a:off x="5319713" y="4903788"/>
            <a:ext cx="1781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chemeClr val="tx1"/>
                </a:solidFill>
              </a:rPr>
              <a:t>After deletion</a:t>
            </a:r>
            <a:endParaRPr lang="zh-TW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C6C9D9-8B8B-497C-9D27-2CC4BEF029A8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1142999"/>
            <a:ext cx="8076725" cy="4556051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Monotype Sorts" pitchFamily="2" charset="2"/>
              <a:buChar char="r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循序映射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sequential mapping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來表示簡單的資料結構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特性是資料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物件的後繼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節點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successive nodes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會儲存在固定間隔的位置中。</a:t>
            </a:r>
            <a:r>
              <a:rPr lang="en-US" altLang="zh-TW" sz="2000" u="sng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表格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中的元素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2000" i="1" baseline="-25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ij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被儲存在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000" i="1" baseline="-25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ij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則元素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2000" i="1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i,j+1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的位置在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000" i="1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ij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+1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佇列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中第 </a:t>
            </a:r>
            <a:r>
              <a:rPr lang="en-US" altLang="zh-TW" sz="2000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項元素位置是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000" i="1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則在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circular queue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中第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i+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項元素的位置是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000" i="1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+1)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stack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頂端元素位置在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000" i="1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則緊接在下方的元素位置是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000" i="1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-1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Monotype Sorts" pitchFamily="2" charset="2"/>
              <a:buChar char="r"/>
            </a:pPr>
            <a:r>
              <a:rPr lang="en-US" altLang="zh-TW" sz="2400" dirty="0" smtClean="0"/>
              <a:t>These sequential storage schemes proved adequate for tasks.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 smtClean="0"/>
              <a:t>Accessing an arbitrary node in a table.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 smtClean="0"/>
              <a:t>Insertion or deletion of a stack and queue elements.</a:t>
            </a:r>
          </a:p>
        </p:txBody>
      </p:sp>
      <p:sp>
        <p:nvSpPr>
          <p:cNvPr id="6148" name="Text Box 7"/>
          <p:cNvSpPr txBox="1">
            <a:spLocks noChangeArrowheads="1"/>
          </p:cNvSpPr>
          <p:nvPr/>
        </p:nvSpPr>
        <p:spPr bwMode="auto">
          <a:xfrm>
            <a:off x="984250" y="250825"/>
            <a:ext cx="7059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000" b="1" u="sng"/>
              <a:t>Singly Linked Lists and Chains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D89A27-F785-443F-8FC9-1F415DFDC94B}" type="slidenum">
              <a:rPr lang="en-US" altLang="zh-TW" smtClean="0"/>
              <a:pPr/>
              <a:t>20</a:t>
            </a:fld>
            <a:endParaRPr lang="en-US" altLang="zh-TW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1397000"/>
            <a:ext cx="7861300" cy="27193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sz="2000" b="0" dirty="0" smtClean="0">
                <a:solidFill>
                  <a:schemeClr val="tx1"/>
                </a:solidFill>
              </a:rPr>
              <a:t>void delete(</a:t>
            </a:r>
            <a:r>
              <a:rPr lang="en-US" altLang="zh-TW" sz="2000" b="0" dirty="0" err="1" smtClean="0">
                <a:solidFill>
                  <a:schemeClr val="tx1"/>
                </a:solidFill>
              </a:rPr>
              <a:t>listPointer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*first, </a:t>
            </a:r>
            <a:r>
              <a:rPr lang="en-US" altLang="zh-TW" sz="2000" b="0" dirty="0" err="1" smtClean="0">
                <a:solidFill>
                  <a:schemeClr val="tx1"/>
                </a:solidFill>
              </a:rPr>
              <a:t>listPointer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trail, </a:t>
            </a:r>
            <a:r>
              <a:rPr lang="en-US" altLang="zh-TW" sz="2000" b="0" dirty="0" err="1" smtClean="0">
                <a:solidFill>
                  <a:schemeClr val="tx1"/>
                </a:solidFill>
              </a:rPr>
              <a:t>listPointer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x){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/* </a:t>
            </a:r>
            <a:r>
              <a:rPr lang="zh-TW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0" dirty="0" smtClean="0">
                <a:solidFill>
                  <a:srgbClr val="00B050"/>
                </a:solidFill>
              </a:rPr>
              <a:t>delete x 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from the list, trail is the preceding node and 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*first is the front of the list </a:t>
            </a:r>
            <a:r>
              <a:rPr lang="zh-TW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*/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 if (trail)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TW" sz="2000" b="0" dirty="0" smtClean="0">
                <a:solidFill>
                  <a:srgbClr val="CC3300"/>
                </a:solidFill>
              </a:rPr>
              <a:t>trail-&gt;link = x-&gt;link;</a:t>
            </a:r>
            <a:r>
              <a:rPr lang="en-US" altLang="zh-TW" sz="2000" b="0" dirty="0" smtClean="0">
                <a:solidFill>
                  <a:schemeClr val="tx1"/>
                </a:solidFill>
              </a:rPr>
              <a:t/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 else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      *first = (*first)-&gt;link;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 free(x);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}</a:t>
            </a:r>
            <a:endParaRPr lang="en-US" altLang="zh-TW" sz="2000" b="0" dirty="0" smtClean="0"/>
          </a:p>
        </p:txBody>
      </p:sp>
      <p:sp>
        <p:nvSpPr>
          <p:cNvPr id="22532" name="Text Box 72"/>
          <p:cNvSpPr txBox="1">
            <a:spLocks noChangeArrowheads="1"/>
          </p:cNvSpPr>
          <p:nvPr/>
        </p:nvSpPr>
        <p:spPr bwMode="auto">
          <a:xfrm>
            <a:off x="685800" y="203200"/>
            <a:ext cx="7835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4000" b="1" u="sng"/>
              <a:t>Deletion</a:t>
            </a:r>
            <a:r>
              <a:rPr lang="en-US" altLang="zh-TW" sz="4000" u="sng">
                <a:solidFill>
                  <a:schemeClr val="tx1"/>
                </a:solidFill>
              </a:rPr>
              <a:t> </a:t>
            </a:r>
            <a:r>
              <a:rPr lang="en-US" altLang="zh-TW" sz="4000" b="1" u="sng"/>
              <a:t>from a list </a:t>
            </a:r>
            <a:r>
              <a:rPr lang="en-US" altLang="zh-TW" sz="2000" b="1" u="sng"/>
              <a:t>(Prog. 4.3)</a:t>
            </a:r>
            <a:endParaRPr lang="en-US" altLang="zh-TW" sz="4000" b="1" u="sng"/>
          </a:p>
        </p:txBody>
      </p:sp>
      <p:sp>
        <p:nvSpPr>
          <p:cNvPr id="22533" name="Text Box 144"/>
          <p:cNvSpPr txBox="1">
            <a:spLocks noChangeArrowheads="1"/>
          </p:cNvSpPr>
          <p:nvPr/>
        </p:nvSpPr>
        <p:spPr bwMode="auto">
          <a:xfrm>
            <a:off x="596900" y="5257800"/>
            <a:ext cx="3683000" cy="40005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rgbClr val="006600"/>
                </a:solidFill>
              </a:rPr>
              <a:t>delete(&amp;first, first, first-&gt;link);</a:t>
            </a:r>
          </a:p>
        </p:txBody>
      </p:sp>
      <p:grpSp>
        <p:nvGrpSpPr>
          <p:cNvPr id="22534" name="Group 41"/>
          <p:cNvGrpSpPr>
            <a:grpSpLocks/>
          </p:cNvGrpSpPr>
          <p:nvPr/>
        </p:nvGrpSpPr>
        <p:grpSpPr bwMode="auto">
          <a:xfrm>
            <a:off x="4346491" y="2468297"/>
            <a:ext cx="4203700" cy="3311525"/>
            <a:chOff x="2892" y="1662"/>
            <a:chExt cx="2648" cy="2086"/>
          </a:xfrm>
        </p:grpSpPr>
        <p:sp>
          <p:nvSpPr>
            <p:cNvPr id="22537" name="Line 89"/>
            <p:cNvSpPr>
              <a:spLocks noChangeShapeType="1"/>
            </p:cNvSpPr>
            <p:nvPr/>
          </p:nvSpPr>
          <p:spPr bwMode="auto">
            <a:xfrm>
              <a:off x="3113" y="1969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38" name="Line 90"/>
            <p:cNvSpPr>
              <a:spLocks noChangeShapeType="1"/>
            </p:cNvSpPr>
            <p:nvPr/>
          </p:nvSpPr>
          <p:spPr bwMode="auto">
            <a:xfrm flipH="1">
              <a:off x="3292" y="1943"/>
              <a:ext cx="69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39" name="Line 91"/>
            <p:cNvSpPr>
              <a:spLocks noChangeShapeType="1"/>
            </p:cNvSpPr>
            <p:nvPr/>
          </p:nvSpPr>
          <p:spPr bwMode="auto">
            <a:xfrm>
              <a:off x="4004" y="1934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40" name="Text Box 95"/>
            <p:cNvSpPr txBox="1">
              <a:spLocks noChangeArrowheads="1"/>
            </p:cNvSpPr>
            <p:nvPr/>
          </p:nvSpPr>
          <p:spPr bwMode="auto">
            <a:xfrm>
              <a:off x="2896" y="1662"/>
              <a:ext cx="1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1800" i="1"/>
                <a:t>first  trail</a:t>
              </a:r>
              <a:r>
                <a:rPr lang="en-US" altLang="zh-TW" i="1"/>
                <a:t>          </a:t>
              </a:r>
              <a:r>
                <a:rPr lang="en-US" altLang="zh-TW" sz="1800" i="1"/>
                <a:t>x</a:t>
              </a:r>
              <a:r>
                <a:rPr lang="en-US" altLang="zh-TW" i="1"/>
                <a:t>      </a:t>
              </a:r>
            </a:p>
          </p:txBody>
        </p:sp>
        <p:sp>
          <p:nvSpPr>
            <p:cNvPr id="22541" name="Rectangle 97"/>
            <p:cNvSpPr>
              <a:spLocks noChangeArrowheads="1"/>
            </p:cNvSpPr>
            <p:nvPr/>
          </p:nvSpPr>
          <p:spPr bwMode="auto">
            <a:xfrm>
              <a:off x="2900" y="1708"/>
              <a:ext cx="2640" cy="996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grpSp>
          <p:nvGrpSpPr>
            <p:cNvPr id="22542" name="Group 133"/>
            <p:cNvGrpSpPr>
              <a:grpSpLocks/>
            </p:cNvGrpSpPr>
            <p:nvPr/>
          </p:nvGrpSpPr>
          <p:grpSpPr bwMode="auto">
            <a:xfrm>
              <a:off x="2957" y="2262"/>
              <a:ext cx="696" cy="212"/>
              <a:chOff x="4857" y="3614"/>
              <a:chExt cx="696" cy="212"/>
            </a:xfrm>
          </p:grpSpPr>
          <p:sp>
            <p:nvSpPr>
              <p:cNvPr id="22568" name="Rectangle 134"/>
              <p:cNvSpPr>
                <a:spLocks noChangeArrowheads="1"/>
              </p:cNvSpPr>
              <p:nvPr/>
            </p:nvSpPr>
            <p:spPr bwMode="auto">
              <a:xfrm>
                <a:off x="5205" y="3614"/>
                <a:ext cx="348" cy="212"/>
              </a:xfrm>
              <a:prstGeom prst="rect">
                <a:avLst/>
              </a:prstGeom>
              <a:solidFill>
                <a:srgbClr val="99FF66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22569" name="Rectangle 135"/>
              <p:cNvSpPr>
                <a:spLocks noChangeArrowheads="1"/>
              </p:cNvSpPr>
              <p:nvPr/>
            </p:nvSpPr>
            <p:spPr bwMode="auto">
              <a:xfrm>
                <a:off x="4857" y="3614"/>
                <a:ext cx="348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TW" sz="1600" b="1">
                    <a:solidFill>
                      <a:schemeClr val="tx1"/>
                    </a:solidFill>
                  </a:rPr>
                  <a:t>10</a:t>
                </a:r>
                <a:endParaRPr lang="en-US" altLang="zh-TW"/>
              </a:p>
            </p:txBody>
          </p:sp>
        </p:grpSp>
        <p:sp>
          <p:nvSpPr>
            <p:cNvPr id="22543" name="Freeform 96"/>
            <p:cNvSpPr>
              <a:spLocks/>
            </p:cNvSpPr>
            <p:nvPr/>
          </p:nvSpPr>
          <p:spPr bwMode="auto">
            <a:xfrm>
              <a:off x="3493" y="2377"/>
              <a:ext cx="1237" cy="240"/>
            </a:xfrm>
            <a:custGeom>
              <a:avLst/>
              <a:gdLst>
                <a:gd name="T0" fmla="*/ 0 w 1392"/>
                <a:gd name="T1" fmla="*/ 0 h 240"/>
                <a:gd name="T2" fmla="*/ 0 w 1392"/>
                <a:gd name="T3" fmla="*/ 240 h 240"/>
                <a:gd name="T4" fmla="*/ 337 w 1392"/>
                <a:gd name="T5" fmla="*/ 240 h 240"/>
                <a:gd name="T6" fmla="*/ 375 w 139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240"/>
                <a:gd name="T14" fmla="*/ 1392 w 139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240">
                  <a:moveTo>
                    <a:pt x="0" y="0"/>
                  </a:moveTo>
                  <a:lnTo>
                    <a:pt x="0" y="240"/>
                  </a:lnTo>
                  <a:lnTo>
                    <a:pt x="1248" y="240"/>
                  </a:lnTo>
                  <a:lnTo>
                    <a:pt x="1392" y="0"/>
                  </a:lnTo>
                </a:path>
              </a:pathLst>
            </a:custGeom>
            <a:noFill/>
            <a:ln w="9525" cap="flat" cmpd="sng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44" name="Line 87"/>
            <p:cNvSpPr>
              <a:spLocks noChangeShapeType="1"/>
            </p:cNvSpPr>
            <p:nvPr/>
          </p:nvSpPr>
          <p:spPr bwMode="auto">
            <a:xfrm>
              <a:off x="3501" y="2365"/>
              <a:ext cx="34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2545" name="Group 138"/>
            <p:cNvGrpSpPr>
              <a:grpSpLocks/>
            </p:cNvGrpSpPr>
            <p:nvPr/>
          </p:nvGrpSpPr>
          <p:grpSpPr bwMode="auto">
            <a:xfrm>
              <a:off x="3857" y="2262"/>
              <a:ext cx="696" cy="212"/>
              <a:chOff x="4629" y="722"/>
              <a:chExt cx="696" cy="212"/>
            </a:xfrm>
          </p:grpSpPr>
          <p:sp>
            <p:nvSpPr>
              <p:cNvPr id="22566" name="Rectangle 136"/>
              <p:cNvSpPr>
                <a:spLocks noChangeArrowheads="1"/>
              </p:cNvSpPr>
              <p:nvPr/>
            </p:nvSpPr>
            <p:spPr bwMode="auto">
              <a:xfrm>
                <a:off x="4977" y="722"/>
                <a:ext cx="348" cy="212"/>
              </a:xfrm>
              <a:prstGeom prst="rect">
                <a:avLst/>
              </a:prstGeom>
              <a:solidFill>
                <a:srgbClr val="99FF66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22567" name="Rectangle 137"/>
              <p:cNvSpPr>
                <a:spLocks noChangeArrowheads="1"/>
              </p:cNvSpPr>
              <p:nvPr/>
            </p:nvSpPr>
            <p:spPr bwMode="auto">
              <a:xfrm>
                <a:off x="4629" y="722"/>
                <a:ext cx="348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TW" sz="1600" b="1">
                    <a:solidFill>
                      <a:schemeClr val="tx1"/>
                    </a:solidFill>
                  </a:rPr>
                  <a:t>50</a:t>
                </a:r>
                <a:endParaRPr lang="en-US" altLang="zh-TW"/>
              </a:p>
            </p:txBody>
          </p:sp>
        </p:grpSp>
        <p:sp>
          <p:nvSpPr>
            <p:cNvPr id="22546" name="Line 88"/>
            <p:cNvSpPr>
              <a:spLocks noChangeShapeType="1"/>
            </p:cNvSpPr>
            <p:nvPr/>
          </p:nvSpPr>
          <p:spPr bwMode="auto">
            <a:xfrm>
              <a:off x="4434" y="2364"/>
              <a:ext cx="2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2547" name="Group 140"/>
            <p:cNvGrpSpPr>
              <a:grpSpLocks/>
            </p:cNvGrpSpPr>
            <p:nvPr/>
          </p:nvGrpSpPr>
          <p:grpSpPr bwMode="auto">
            <a:xfrm>
              <a:off x="4733" y="2262"/>
              <a:ext cx="696" cy="212"/>
              <a:chOff x="4845" y="3002"/>
              <a:chExt cx="696" cy="212"/>
            </a:xfrm>
          </p:grpSpPr>
          <p:sp>
            <p:nvSpPr>
              <p:cNvPr id="22564" name="Rectangle 141"/>
              <p:cNvSpPr>
                <a:spLocks noChangeArrowheads="1"/>
              </p:cNvSpPr>
              <p:nvPr/>
            </p:nvSpPr>
            <p:spPr bwMode="auto">
              <a:xfrm>
                <a:off x="5193" y="3002"/>
                <a:ext cx="348" cy="212"/>
              </a:xfrm>
              <a:prstGeom prst="rect">
                <a:avLst/>
              </a:prstGeom>
              <a:solidFill>
                <a:srgbClr val="99FF66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TW" sz="1200" b="1">
                    <a:solidFill>
                      <a:schemeClr val="tx1"/>
                    </a:solidFill>
                  </a:rPr>
                  <a:t>NULL</a:t>
                </a:r>
                <a:endParaRPr lang="en-US" altLang="zh-TW" sz="1200"/>
              </a:p>
            </p:txBody>
          </p:sp>
          <p:sp>
            <p:nvSpPr>
              <p:cNvPr id="22565" name="Rectangle 142"/>
              <p:cNvSpPr>
                <a:spLocks noChangeArrowheads="1"/>
              </p:cNvSpPr>
              <p:nvPr/>
            </p:nvSpPr>
            <p:spPr bwMode="auto">
              <a:xfrm>
                <a:off x="4845" y="3002"/>
                <a:ext cx="348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TW" sz="1600" b="1">
                    <a:solidFill>
                      <a:schemeClr val="tx1"/>
                    </a:solidFill>
                  </a:rPr>
                  <a:t>20</a:t>
                </a:r>
                <a:endParaRPr lang="en-US" altLang="zh-TW"/>
              </a:p>
            </p:txBody>
          </p:sp>
        </p:grpSp>
        <p:sp>
          <p:nvSpPr>
            <p:cNvPr id="22548" name="Line 116"/>
            <p:cNvSpPr>
              <a:spLocks noChangeShapeType="1"/>
            </p:cNvSpPr>
            <p:nvPr/>
          </p:nvSpPr>
          <p:spPr bwMode="auto">
            <a:xfrm>
              <a:off x="3113" y="3013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49" name="Line 117"/>
            <p:cNvSpPr>
              <a:spLocks noChangeShapeType="1"/>
            </p:cNvSpPr>
            <p:nvPr/>
          </p:nvSpPr>
          <p:spPr bwMode="auto">
            <a:xfrm flipH="1">
              <a:off x="3292" y="2940"/>
              <a:ext cx="78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50" name="Line 118"/>
            <p:cNvSpPr>
              <a:spLocks noChangeShapeType="1"/>
            </p:cNvSpPr>
            <p:nvPr/>
          </p:nvSpPr>
          <p:spPr bwMode="auto">
            <a:xfrm>
              <a:off x="4004" y="2978"/>
              <a:ext cx="0" cy="2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51" name="Text Box 122"/>
            <p:cNvSpPr txBox="1">
              <a:spLocks noChangeArrowheads="1"/>
            </p:cNvSpPr>
            <p:nvPr/>
          </p:nvSpPr>
          <p:spPr bwMode="auto">
            <a:xfrm>
              <a:off x="2892" y="2690"/>
              <a:ext cx="1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1800" i="1"/>
                <a:t>first  trail</a:t>
              </a:r>
              <a:r>
                <a:rPr lang="en-US" altLang="zh-TW" i="1"/>
                <a:t>       </a:t>
              </a:r>
              <a:r>
                <a:rPr lang="en-US" altLang="zh-TW" sz="1800" i="1"/>
                <a:t>   x</a:t>
              </a:r>
              <a:r>
                <a:rPr lang="en-US" altLang="zh-TW"/>
                <a:t>      </a:t>
              </a:r>
            </a:p>
          </p:txBody>
        </p:sp>
        <p:sp>
          <p:nvSpPr>
            <p:cNvPr id="22552" name="Rectangle 124"/>
            <p:cNvSpPr>
              <a:spLocks noChangeArrowheads="1"/>
            </p:cNvSpPr>
            <p:nvPr/>
          </p:nvSpPr>
          <p:spPr bwMode="auto">
            <a:xfrm>
              <a:off x="2900" y="2752"/>
              <a:ext cx="2640" cy="996"/>
            </a:xfrm>
            <a:prstGeom prst="rect">
              <a:avLst/>
            </a:prstGeom>
            <a:noFill/>
            <a:ln w="9525">
              <a:solidFill>
                <a:srgbClr val="99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grpSp>
          <p:nvGrpSpPr>
            <p:cNvPr id="22553" name="Group 139"/>
            <p:cNvGrpSpPr>
              <a:grpSpLocks/>
            </p:cNvGrpSpPr>
            <p:nvPr/>
          </p:nvGrpSpPr>
          <p:grpSpPr bwMode="auto">
            <a:xfrm>
              <a:off x="4745" y="3282"/>
              <a:ext cx="696" cy="212"/>
              <a:chOff x="4845" y="3002"/>
              <a:chExt cx="696" cy="212"/>
            </a:xfrm>
          </p:grpSpPr>
          <p:sp>
            <p:nvSpPr>
              <p:cNvPr id="22562" name="Rectangle 126"/>
              <p:cNvSpPr>
                <a:spLocks noChangeArrowheads="1"/>
              </p:cNvSpPr>
              <p:nvPr/>
            </p:nvSpPr>
            <p:spPr bwMode="auto">
              <a:xfrm>
                <a:off x="5193" y="3002"/>
                <a:ext cx="348" cy="212"/>
              </a:xfrm>
              <a:prstGeom prst="rect">
                <a:avLst/>
              </a:prstGeom>
              <a:solidFill>
                <a:srgbClr val="99FF66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TW" sz="1200" b="1">
                    <a:solidFill>
                      <a:schemeClr val="tx1"/>
                    </a:solidFill>
                  </a:rPr>
                  <a:t>NULL</a:t>
                </a:r>
                <a:endParaRPr lang="en-US" altLang="zh-TW" sz="1200"/>
              </a:p>
            </p:txBody>
          </p:sp>
          <p:sp>
            <p:nvSpPr>
              <p:cNvPr id="22563" name="Rectangle 127"/>
              <p:cNvSpPr>
                <a:spLocks noChangeArrowheads="1"/>
              </p:cNvSpPr>
              <p:nvPr/>
            </p:nvSpPr>
            <p:spPr bwMode="auto">
              <a:xfrm>
                <a:off x="4845" y="3002"/>
                <a:ext cx="348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TW" sz="1600" b="1">
                    <a:solidFill>
                      <a:schemeClr val="tx1"/>
                    </a:solidFill>
                  </a:rPr>
                  <a:t>20</a:t>
                </a:r>
                <a:endParaRPr lang="en-US" altLang="zh-TW"/>
              </a:p>
            </p:txBody>
          </p:sp>
        </p:grpSp>
        <p:grpSp>
          <p:nvGrpSpPr>
            <p:cNvPr id="22554" name="Group 143"/>
            <p:cNvGrpSpPr>
              <a:grpSpLocks/>
            </p:cNvGrpSpPr>
            <p:nvPr/>
          </p:nvGrpSpPr>
          <p:grpSpPr bwMode="auto">
            <a:xfrm>
              <a:off x="3821" y="3282"/>
              <a:ext cx="696" cy="212"/>
              <a:chOff x="4845" y="3350"/>
              <a:chExt cx="696" cy="212"/>
            </a:xfrm>
          </p:grpSpPr>
          <p:sp>
            <p:nvSpPr>
              <p:cNvPr id="22560" name="Rectangle 128"/>
              <p:cNvSpPr>
                <a:spLocks noChangeArrowheads="1"/>
              </p:cNvSpPr>
              <p:nvPr/>
            </p:nvSpPr>
            <p:spPr bwMode="auto">
              <a:xfrm>
                <a:off x="5193" y="3350"/>
                <a:ext cx="348" cy="212"/>
              </a:xfrm>
              <a:prstGeom prst="rect">
                <a:avLst/>
              </a:prstGeom>
              <a:solidFill>
                <a:srgbClr val="99FF66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22561" name="Rectangle 129" descr="小方格"/>
              <p:cNvSpPr>
                <a:spLocks noChangeArrowheads="1"/>
              </p:cNvSpPr>
              <p:nvPr/>
            </p:nvSpPr>
            <p:spPr bwMode="auto">
              <a:xfrm>
                <a:off x="4845" y="3350"/>
                <a:ext cx="348" cy="212"/>
              </a:xfrm>
              <a:prstGeom prst="rect">
                <a:avLst/>
              </a:prstGeom>
              <a:pattFill prst="smGrid">
                <a:fgClr>
                  <a:schemeClr val="hlink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TW" sz="1600" b="1">
                    <a:solidFill>
                      <a:schemeClr val="tx1"/>
                    </a:solidFill>
                  </a:rPr>
                  <a:t>50</a:t>
                </a:r>
                <a:endParaRPr lang="en-US" altLang="zh-TW"/>
              </a:p>
            </p:txBody>
          </p:sp>
        </p:grpSp>
        <p:grpSp>
          <p:nvGrpSpPr>
            <p:cNvPr id="22555" name="Group 132"/>
            <p:cNvGrpSpPr>
              <a:grpSpLocks/>
            </p:cNvGrpSpPr>
            <p:nvPr/>
          </p:nvGrpSpPr>
          <p:grpSpPr bwMode="auto">
            <a:xfrm>
              <a:off x="2981" y="3282"/>
              <a:ext cx="696" cy="212"/>
              <a:chOff x="4857" y="3614"/>
              <a:chExt cx="696" cy="212"/>
            </a:xfrm>
          </p:grpSpPr>
          <p:sp>
            <p:nvSpPr>
              <p:cNvPr id="22558" name="Rectangle 130"/>
              <p:cNvSpPr>
                <a:spLocks noChangeArrowheads="1"/>
              </p:cNvSpPr>
              <p:nvPr/>
            </p:nvSpPr>
            <p:spPr bwMode="auto">
              <a:xfrm>
                <a:off x="5205" y="3614"/>
                <a:ext cx="348" cy="212"/>
              </a:xfrm>
              <a:prstGeom prst="rect">
                <a:avLst/>
              </a:prstGeom>
              <a:solidFill>
                <a:srgbClr val="99FF66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22559" name="Rectangle 131"/>
              <p:cNvSpPr>
                <a:spLocks noChangeArrowheads="1"/>
              </p:cNvSpPr>
              <p:nvPr/>
            </p:nvSpPr>
            <p:spPr bwMode="auto">
              <a:xfrm>
                <a:off x="4857" y="3614"/>
                <a:ext cx="348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TW" sz="1600" b="1">
                    <a:solidFill>
                      <a:schemeClr val="tx1"/>
                    </a:solidFill>
                  </a:rPr>
                  <a:t>10</a:t>
                </a:r>
                <a:endParaRPr lang="en-US" altLang="zh-TW"/>
              </a:p>
            </p:txBody>
          </p:sp>
        </p:grpSp>
        <p:sp>
          <p:nvSpPr>
            <p:cNvPr id="22556" name="Freeform 123"/>
            <p:cNvSpPr>
              <a:spLocks/>
            </p:cNvSpPr>
            <p:nvPr/>
          </p:nvSpPr>
          <p:spPr bwMode="auto">
            <a:xfrm>
              <a:off x="3493" y="3398"/>
              <a:ext cx="1237" cy="240"/>
            </a:xfrm>
            <a:custGeom>
              <a:avLst/>
              <a:gdLst>
                <a:gd name="T0" fmla="*/ 0 w 1392"/>
                <a:gd name="T1" fmla="*/ 0 h 240"/>
                <a:gd name="T2" fmla="*/ 0 w 1392"/>
                <a:gd name="T3" fmla="*/ 240 h 240"/>
                <a:gd name="T4" fmla="*/ 337 w 1392"/>
                <a:gd name="T5" fmla="*/ 240 h 240"/>
                <a:gd name="T6" fmla="*/ 375 w 139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240"/>
                <a:gd name="T14" fmla="*/ 1392 w 139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240">
                  <a:moveTo>
                    <a:pt x="0" y="0"/>
                  </a:moveTo>
                  <a:lnTo>
                    <a:pt x="0" y="240"/>
                  </a:lnTo>
                  <a:lnTo>
                    <a:pt x="1248" y="240"/>
                  </a:lnTo>
                  <a:lnTo>
                    <a:pt x="1392" y="0"/>
                  </a:lnTo>
                </a:path>
              </a:pathLst>
            </a:custGeom>
            <a:noFill/>
            <a:ln w="9525" cap="flat" cmpd="sng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57" name="Line 148"/>
            <p:cNvSpPr>
              <a:spLocks noChangeShapeType="1"/>
            </p:cNvSpPr>
            <p:nvPr/>
          </p:nvSpPr>
          <p:spPr bwMode="auto">
            <a:xfrm flipV="1">
              <a:off x="3677" y="2291"/>
              <a:ext cx="96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2535" name="文字方塊 39"/>
          <p:cNvSpPr txBox="1">
            <a:spLocks noChangeArrowheads="1"/>
          </p:cNvSpPr>
          <p:nvPr/>
        </p:nvSpPr>
        <p:spPr bwMode="auto">
          <a:xfrm>
            <a:off x="7059529" y="4187560"/>
            <a:ext cx="1484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>
                <a:solidFill>
                  <a:schemeClr val="tx1"/>
                </a:solidFill>
              </a:rPr>
              <a:t>After deletion</a:t>
            </a:r>
            <a:endParaRPr lang="zh-TW" altLang="en-US" sz="1800">
              <a:solidFill>
                <a:schemeClr val="tx1"/>
              </a:solidFill>
            </a:endParaRPr>
          </a:p>
        </p:txBody>
      </p:sp>
      <p:sp>
        <p:nvSpPr>
          <p:cNvPr id="22536" name="文字方塊 40"/>
          <p:cNvSpPr txBox="1">
            <a:spLocks noChangeArrowheads="1"/>
          </p:cNvSpPr>
          <p:nvPr/>
        </p:nvSpPr>
        <p:spPr bwMode="auto">
          <a:xfrm>
            <a:off x="6927766" y="2538147"/>
            <a:ext cx="16271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>
                <a:solidFill>
                  <a:schemeClr val="tx1"/>
                </a:solidFill>
              </a:rPr>
              <a:t>Before deletion</a:t>
            </a:r>
            <a:endParaRPr lang="zh-TW" altLang="en-US" sz="18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020726" y="2296633"/>
            <a:ext cx="3191234" cy="12043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66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A037C8-2F01-4746-8752-781ADF050BF5}" type="slidenum">
              <a:rPr lang="en-US" altLang="zh-TW" smtClean="0"/>
              <a:pPr/>
              <a:t>21</a:t>
            </a:fld>
            <a:endParaRPr lang="en-US" altLang="zh-TW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89088" y="1746251"/>
            <a:ext cx="5487987" cy="1953880"/>
          </a:xfrm>
          <a:solidFill>
            <a:schemeClr val="bg1">
              <a:lumMod val="85000"/>
            </a:schemeClr>
          </a:solidFill>
        </p:spPr>
        <p:txBody>
          <a:bodyPr anchor="t"/>
          <a:lstStyle/>
          <a:p>
            <a:pPr eaLnBrk="1" hangingPunct="1">
              <a:defRPr/>
            </a:pPr>
            <a:r>
              <a:rPr lang="en-US" altLang="zh-TW" sz="2000" b="0" dirty="0" smtClean="0">
                <a:solidFill>
                  <a:schemeClr val="tx1"/>
                </a:solidFill>
              </a:rPr>
              <a:t>void </a:t>
            </a:r>
            <a:r>
              <a:rPr lang="en-US" altLang="zh-TW" sz="2000" b="0" dirty="0" err="1" smtClean="0">
                <a:solidFill>
                  <a:schemeClr val="tx1"/>
                </a:solidFill>
              </a:rPr>
              <a:t>printList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(</a:t>
            </a:r>
            <a:r>
              <a:rPr lang="en-US" altLang="zh-TW" sz="2000" b="0" dirty="0" err="1" smtClean="0">
                <a:solidFill>
                  <a:schemeClr val="tx1"/>
                </a:solidFill>
              </a:rPr>
              <a:t>listPointer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first){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</a:t>
            </a:r>
            <a:r>
              <a:rPr lang="en-US" altLang="zh-TW" sz="20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(“The list contains: ”);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for ( ; </a:t>
            </a:r>
            <a:r>
              <a:rPr lang="en-US" altLang="zh-TW" sz="2000" b="0" dirty="0" smtClean="0">
                <a:solidFill>
                  <a:srgbClr val="CC3300"/>
                </a:solidFill>
              </a:rPr>
              <a:t>first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; first = first-&gt;link)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   </a:t>
            </a:r>
            <a:r>
              <a:rPr lang="zh-TW" altLang="en-US" sz="2000" b="0" dirty="0" smtClean="0">
                <a:solidFill>
                  <a:schemeClr val="tx1"/>
                </a:solidFill>
              </a:rPr>
              <a:t>  </a:t>
            </a:r>
            <a:r>
              <a:rPr lang="en-US" altLang="zh-TW" sz="20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(“%4d”, first-&gt;data);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</a:t>
            </a:r>
            <a:r>
              <a:rPr lang="en-US" altLang="zh-TW" sz="20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(“\n”);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}</a:t>
            </a:r>
            <a:endParaRPr lang="en-US" altLang="zh-TW" sz="2000" b="0" dirty="0" smtClean="0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739900" y="379413"/>
            <a:ext cx="4622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4000" b="1" u="sng"/>
              <a:t>Printing a list</a:t>
            </a:r>
            <a:r>
              <a:rPr lang="en-US" altLang="zh-TW" sz="2000" b="1" u="sng"/>
              <a:t> (Prog. 4.4)</a:t>
            </a:r>
            <a:endParaRPr lang="en-US" altLang="zh-TW" sz="4000" b="1" u="sng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6635750" y="823913"/>
            <a:ext cx="2197100" cy="4953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</a:rPr>
              <a:t>printList(first);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1892594" y="2424222"/>
            <a:ext cx="3572540" cy="57415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66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A32495-9C16-4029-A066-F9F9F8476671}" type="slidenum">
              <a:rPr lang="en-US" altLang="zh-TW" smtClean="0"/>
              <a:pPr/>
              <a:t>22</a:t>
            </a:fld>
            <a:endParaRPr lang="en-US" altLang="zh-TW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457200"/>
            <a:ext cx="7772400" cy="666750"/>
          </a:xfrm>
        </p:spPr>
        <p:txBody>
          <a:bodyPr/>
          <a:lstStyle/>
          <a:p>
            <a:pPr algn="ctr" eaLnBrk="1" hangingPunct="1"/>
            <a:r>
              <a:rPr lang="en-US" altLang="zh-TW" sz="4000" u="sng" smtClean="0">
                <a:solidFill>
                  <a:srgbClr val="6600FF"/>
                </a:solidFill>
              </a:rPr>
              <a:t>Linked Stacks and Queues</a:t>
            </a:r>
          </a:p>
        </p:txBody>
      </p:sp>
      <p:sp>
        <p:nvSpPr>
          <p:cNvPr id="24580" name="Rectangle 58"/>
          <p:cNvSpPr>
            <a:spLocks noChangeArrowheads="1"/>
          </p:cNvSpPr>
          <p:nvPr/>
        </p:nvSpPr>
        <p:spPr bwMode="auto">
          <a:xfrm>
            <a:off x="1344613" y="1600200"/>
            <a:ext cx="6757987" cy="3441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#define MAX_STACKS 10 /* maximum number of stacks */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 err="1">
                <a:solidFill>
                  <a:schemeClr val="tx1"/>
                </a:solidFill>
              </a:rPr>
              <a:t>typedef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struct</a:t>
            </a:r>
            <a:r>
              <a:rPr lang="en-US" altLang="zh-TW" sz="2000" dirty="0">
                <a:solidFill>
                  <a:schemeClr val="tx1"/>
                </a:solidFill>
              </a:rPr>
              <a:t> {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key;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 /* other fields */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} element;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 err="1">
                <a:solidFill>
                  <a:schemeClr val="tx1"/>
                </a:solidFill>
              </a:rPr>
              <a:t>typedef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b="1" dirty="0" err="1">
                <a:solidFill>
                  <a:srgbClr val="FF3300"/>
                </a:solidFill>
              </a:rPr>
              <a:t>struct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b="1" dirty="0">
                <a:solidFill>
                  <a:srgbClr val="FF3300"/>
                </a:solidFill>
              </a:rPr>
              <a:t>stack</a:t>
            </a:r>
            <a:r>
              <a:rPr lang="en-US" altLang="zh-TW" sz="2000" dirty="0">
                <a:solidFill>
                  <a:schemeClr val="tx1"/>
                </a:solidFill>
              </a:rPr>
              <a:t> *</a:t>
            </a:r>
            <a:r>
              <a:rPr lang="en-US" altLang="zh-TW" sz="2000" b="1" dirty="0" err="1">
                <a:solidFill>
                  <a:srgbClr val="006600"/>
                </a:solidFill>
              </a:rPr>
              <a:t>stackPointe</a:t>
            </a:r>
            <a:r>
              <a:rPr lang="en-US" altLang="zh-TW" sz="2000" dirty="0" err="1">
                <a:solidFill>
                  <a:schemeClr val="tx1"/>
                </a:solidFill>
              </a:rPr>
              <a:t>r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 err="1">
                <a:solidFill>
                  <a:schemeClr val="tx1"/>
                </a:solidFill>
              </a:rPr>
              <a:t>typedef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b="1" dirty="0" err="1">
                <a:solidFill>
                  <a:srgbClr val="FF3300"/>
                </a:solidFill>
              </a:rPr>
              <a:t>struct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b="1" dirty="0">
                <a:solidFill>
                  <a:srgbClr val="FF3300"/>
                </a:solidFill>
              </a:rPr>
              <a:t>stack</a:t>
            </a:r>
            <a:r>
              <a:rPr lang="en-US" altLang="zh-TW" sz="2000" dirty="0">
                <a:solidFill>
                  <a:schemeClr val="tx1"/>
                </a:solidFill>
              </a:rPr>
              <a:t> {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 element data;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 </a:t>
            </a:r>
            <a:r>
              <a:rPr lang="en-US" altLang="zh-TW" sz="2000" b="1" dirty="0" err="1">
                <a:solidFill>
                  <a:srgbClr val="006600"/>
                </a:solidFill>
              </a:rPr>
              <a:t>stackPointer</a:t>
            </a:r>
            <a:r>
              <a:rPr lang="en-US" altLang="zh-TW" sz="2000" dirty="0">
                <a:solidFill>
                  <a:schemeClr val="tx1"/>
                </a:solidFill>
              </a:rPr>
              <a:t> link;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 };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b="1" dirty="0" err="1">
                <a:solidFill>
                  <a:srgbClr val="006600"/>
                </a:solidFill>
              </a:rPr>
              <a:t>stackPointer</a:t>
            </a:r>
            <a:r>
              <a:rPr lang="en-US" altLang="zh-TW" sz="2000" dirty="0">
                <a:solidFill>
                  <a:schemeClr val="tx1"/>
                </a:solidFill>
              </a:rPr>
              <a:t> top[MAX_STACKS];</a:t>
            </a:r>
          </a:p>
        </p:txBody>
      </p:sp>
      <p:grpSp>
        <p:nvGrpSpPr>
          <p:cNvPr id="24581" name="Group 93"/>
          <p:cNvGrpSpPr>
            <a:grpSpLocks/>
          </p:cNvGrpSpPr>
          <p:nvPr/>
        </p:nvGrpSpPr>
        <p:grpSpPr bwMode="auto">
          <a:xfrm>
            <a:off x="5219700" y="2136775"/>
            <a:ext cx="2874963" cy="4359275"/>
            <a:chOff x="3048" y="1358"/>
            <a:chExt cx="1811" cy="2746"/>
          </a:xfrm>
        </p:grpSpPr>
        <p:sp>
          <p:nvSpPr>
            <p:cNvPr id="24582" name="Rectangle 73"/>
            <p:cNvSpPr>
              <a:spLocks noChangeArrowheads="1"/>
            </p:cNvSpPr>
            <p:nvPr/>
          </p:nvSpPr>
          <p:spPr bwMode="auto">
            <a:xfrm>
              <a:off x="3048" y="1632"/>
              <a:ext cx="57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/>
                <a:t>top</a:t>
              </a:r>
            </a:p>
          </p:txBody>
        </p:sp>
        <p:sp>
          <p:nvSpPr>
            <p:cNvPr id="24583" name="Rectangle 74"/>
            <p:cNvSpPr>
              <a:spLocks noChangeArrowheads="1"/>
            </p:cNvSpPr>
            <p:nvPr/>
          </p:nvSpPr>
          <p:spPr bwMode="auto">
            <a:xfrm>
              <a:off x="3708" y="1644"/>
              <a:ext cx="7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4" name="Rectangle 75"/>
            <p:cNvSpPr>
              <a:spLocks noChangeArrowheads="1"/>
            </p:cNvSpPr>
            <p:nvPr/>
          </p:nvSpPr>
          <p:spPr bwMode="auto">
            <a:xfrm>
              <a:off x="4440" y="1644"/>
              <a:ext cx="3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5" name="Text Box 77"/>
            <p:cNvSpPr txBox="1">
              <a:spLocks noChangeArrowheads="1"/>
            </p:cNvSpPr>
            <p:nvPr/>
          </p:nvSpPr>
          <p:spPr bwMode="auto">
            <a:xfrm>
              <a:off x="4354" y="1358"/>
              <a:ext cx="4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i="1"/>
                <a:t>link</a:t>
              </a:r>
            </a:p>
          </p:txBody>
        </p:sp>
        <p:sp>
          <p:nvSpPr>
            <p:cNvPr id="24586" name="Rectangle 78"/>
            <p:cNvSpPr>
              <a:spLocks noChangeArrowheads="1"/>
            </p:cNvSpPr>
            <p:nvPr/>
          </p:nvSpPr>
          <p:spPr bwMode="auto">
            <a:xfrm>
              <a:off x="3708" y="2196"/>
              <a:ext cx="7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7" name="Text Box 79"/>
            <p:cNvSpPr txBox="1">
              <a:spLocks noChangeArrowheads="1"/>
            </p:cNvSpPr>
            <p:nvPr/>
          </p:nvSpPr>
          <p:spPr bwMode="auto">
            <a:xfrm>
              <a:off x="3778" y="1358"/>
              <a:ext cx="4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i="1"/>
                <a:t>data</a:t>
              </a:r>
            </a:p>
          </p:txBody>
        </p:sp>
        <p:sp>
          <p:nvSpPr>
            <p:cNvPr id="24588" name="Rectangle 80"/>
            <p:cNvSpPr>
              <a:spLocks noChangeArrowheads="1"/>
            </p:cNvSpPr>
            <p:nvPr/>
          </p:nvSpPr>
          <p:spPr bwMode="auto">
            <a:xfrm>
              <a:off x="4440" y="2196"/>
              <a:ext cx="3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9" name="Line 81"/>
            <p:cNvSpPr>
              <a:spLocks noChangeShapeType="1"/>
            </p:cNvSpPr>
            <p:nvPr/>
          </p:nvSpPr>
          <p:spPr bwMode="auto">
            <a:xfrm>
              <a:off x="4596" y="189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90" name="Line 83"/>
            <p:cNvSpPr>
              <a:spLocks noChangeShapeType="1"/>
            </p:cNvSpPr>
            <p:nvPr/>
          </p:nvSpPr>
          <p:spPr bwMode="auto">
            <a:xfrm flipH="1">
              <a:off x="4607" y="2400"/>
              <a:ext cx="1" cy="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91" name="Rectangle 84"/>
            <p:cNvSpPr>
              <a:spLocks noChangeArrowheads="1"/>
            </p:cNvSpPr>
            <p:nvPr/>
          </p:nvSpPr>
          <p:spPr bwMode="auto">
            <a:xfrm>
              <a:off x="3708" y="3432"/>
              <a:ext cx="7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92" name="Rectangle 85"/>
            <p:cNvSpPr>
              <a:spLocks noChangeArrowheads="1"/>
            </p:cNvSpPr>
            <p:nvPr/>
          </p:nvSpPr>
          <p:spPr bwMode="auto">
            <a:xfrm>
              <a:off x="4440" y="3432"/>
              <a:ext cx="3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93" name="Line 86"/>
            <p:cNvSpPr>
              <a:spLocks noChangeShapeType="1"/>
            </p:cNvSpPr>
            <p:nvPr/>
          </p:nvSpPr>
          <p:spPr bwMode="auto">
            <a:xfrm>
              <a:off x="4596" y="313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94" name="Text Box 87"/>
            <p:cNvSpPr txBox="1">
              <a:spLocks noChangeArrowheads="1"/>
            </p:cNvSpPr>
            <p:nvPr/>
          </p:nvSpPr>
          <p:spPr bwMode="auto">
            <a:xfrm>
              <a:off x="4403" y="3535"/>
              <a:ext cx="41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NULL</a:t>
              </a:r>
            </a:p>
          </p:txBody>
        </p:sp>
        <p:sp>
          <p:nvSpPr>
            <p:cNvPr id="24595" name="Text Box 88"/>
            <p:cNvSpPr txBox="1">
              <a:spLocks noChangeArrowheads="1"/>
            </p:cNvSpPr>
            <p:nvPr/>
          </p:nvSpPr>
          <p:spPr bwMode="auto">
            <a:xfrm>
              <a:off x="4474" y="2887"/>
              <a:ext cx="385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en-US" altLang="zh-TW" sz="2800" b="1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24596" name="Line 89"/>
            <p:cNvSpPr>
              <a:spLocks noChangeShapeType="1"/>
            </p:cNvSpPr>
            <p:nvPr/>
          </p:nvSpPr>
          <p:spPr bwMode="auto">
            <a:xfrm flipV="1">
              <a:off x="3492" y="180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97" name="Text Box 91"/>
            <p:cNvSpPr txBox="1">
              <a:spLocks noChangeArrowheads="1"/>
            </p:cNvSpPr>
            <p:nvPr/>
          </p:nvSpPr>
          <p:spPr bwMode="auto">
            <a:xfrm>
              <a:off x="3651" y="3816"/>
              <a:ext cx="11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b="1">
                  <a:solidFill>
                    <a:srgbClr val="FF3300"/>
                  </a:solidFill>
                </a:rPr>
                <a:t>Linked stack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8D23EB-E58B-46EB-A91E-5C02A7D2533B}" type="slidenum">
              <a:rPr lang="en-US" altLang="zh-TW" smtClean="0"/>
              <a:pPr/>
              <a:t>23</a:t>
            </a:fld>
            <a:endParaRPr lang="en-US" altLang="zh-TW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457200"/>
            <a:ext cx="7772400" cy="666750"/>
          </a:xfrm>
        </p:spPr>
        <p:txBody>
          <a:bodyPr/>
          <a:lstStyle/>
          <a:p>
            <a:pPr algn="ctr" eaLnBrk="1" hangingPunct="1"/>
            <a:r>
              <a:rPr lang="en-US" altLang="zh-TW" sz="4000" u="sng" smtClean="0">
                <a:solidFill>
                  <a:srgbClr val="6600FF"/>
                </a:solidFill>
              </a:rPr>
              <a:t>Linked Stacks and Queues</a:t>
            </a:r>
          </a:p>
        </p:txBody>
      </p:sp>
      <p:sp>
        <p:nvSpPr>
          <p:cNvPr id="25604" name="Text Box 21"/>
          <p:cNvSpPr txBox="1">
            <a:spLocks noChangeArrowheads="1"/>
          </p:cNvSpPr>
          <p:nvPr/>
        </p:nvSpPr>
        <p:spPr bwMode="auto">
          <a:xfrm>
            <a:off x="533400" y="1409700"/>
            <a:ext cx="5410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r"/>
            </a:pPr>
            <a:r>
              <a:rPr lang="en-US" altLang="zh-TW">
                <a:solidFill>
                  <a:schemeClr val="tx1"/>
                </a:solidFill>
              </a:rPr>
              <a:t> The initial condition for the stacks is</a:t>
            </a:r>
            <a:br>
              <a:rPr lang="en-US" altLang="zh-TW">
                <a:solidFill>
                  <a:schemeClr val="tx1"/>
                </a:solidFill>
              </a:rPr>
            </a:br>
            <a:r>
              <a:rPr lang="en-US" altLang="zh-TW">
                <a:solidFill>
                  <a:schemeClr val="tx1"/>
                </a:solidFill>
              </a:rPr>
              <a:t>     top[</a:t>
            </a:r>
            <a:r>
              <a:rPr lang="en-US" altLang="zh-TW" i="1">
                <a:solidFill>
                  <a:schemeClr val="tx1"/>
                </a:solidFill>
              </a:rPr>
              <a:t>i</a:t>
            </a:r>
            <a:r>
              <a:rPr lang="en-US" altLang="zh-TW">
                <a:solidFill>
                  <a:schemeClr val="tx1"/>
                </a:solidFill>
              </a:rPr>
              <a:t>] = </a:t>
            </a:r>
            <a:r>
              <a:rPr lang="en-US" altLang="zh-TW" i="1">
                <a:solidFill>
                  <a:schemeClr val="tx1"/>
                </a:solidFill>
              </a:rPr>
              <a:t>NULL</a:t>
            </a:r>
            <a:r>
              <a:rPr lang="en-US" altLang="zh-TW">
                <a:solidFill>
                  <a:schemeClr val="tx1"/>
                </a:solidFill>
              </a:rPr>
              <a:t>, 0≦</a:t>
            </a:r>
            <a:r>
              <a:rPr lang="en-US" altLang="zh-TW" i="1">
                <a:solidFill>
                  <a:schemeClr val="tx1"/>
                </a:solidFill>
              </a:rPr>
              <a:t>i</a:t>
            </a:r>
            <a:r>
              <a:rPr lang="en-US" altLang="zh-TW">
                <a:solidFill>
                  <a:schemeClr val="tx1"/>
                </a:solidFill>
              </a:rPr>
              <a:t>&lt;MAX_STACKS</a:t>
            </a:r>
          </a:p>
        </p:txBody>
      </p:sp>
      <p:sp>
        <p:nvSpPr>
          <p:cNvPr id="25605" name="Text Box 22"/>
          <p:cNvSpPr txBox="1">
            <a:spLocks noChangeArrowheads="1"/>
          </p:cNvSpPr>
          <p:nvPr/>
        </p:nvSpPr>
        <p:spPr bwMode="auto">
          <a:xfrm>
            <a:off x="577850" y="2616200"/>
            <a:ext cx="5753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r"/>
            </a:pPr>
            <a:r>
              <a:rPr lang="en-US" altLang="zh-TW">
                <a:solidFill>
                  <a:schemeClr val="tx1"/>
                </a:solidFill>
              </a:rPr>
              <a:t> The boundary condition is</a:t>
            </a:r>
            <a:br>
              <a:rPr lang="en-US" altLang="zh-TW">
                <a:solidFill>
                  <a:schemeClr val="tx1"/>
                </a:solidFill>
              </a:rPr>
            </a:br>
            <a:r>
              <a:rPr lang="en-US" altLang="zh-TW">
                <a:solidFill>
                  <a:schemeClr val="tx1"/>
                </a:solidFill>
              </a:rPr>
              <a:t>     top[</a:t>
            </a:r>
            <a:r>
              <a:rPr lang="en-US" altLang="zh-TW" i="1">
                <a:solidFill>
                  <a:schemeClr val="tx1"/>
                </a:solidFill>
              </a:rPr>
              <a:t>i</a:t>
            </a:r>
            <a:r>
              <a:rPr lang="en-US" altLang="zh-TW">
                <a:solidFill>
                  <a:schemeClr val="tx1"/>
                </a:solidFill>
              </a:rPr>
              <a:t>] = </a:t>
            </a:r>
            <a:r>
              <a:rPr lang="en-US" altLang="zh-TW" i="1">
                <a:solidFill>
                  <a:schemeClr val="tx1"/>
                </a:solidFill>
              </a:rPr>
              <a:t>NULL</a:t>
            </a:r>
            <a:r>
              <a:rPr lang="en-US" altLang="zh-TW">
                <a:solidFill>
                  <a:schemeClr val="tx1"/>
                </a:solidFill>
              </a:rPr>
              <a:t>, iff the </a:t>
            </a:r>
            <a:r>
              <a:rPr lang="en-US" altLang="zh-TW" i="1">
                <a:solidFill>
                  <a:schemeClr val="tx1"/>
                </a:solidFill>
              </a:rPr>
              <a:t>i</a:t>
            </a:r>
            <a:r>
              <a:rPr lang="en-US" altLang="zh-TW">
                <a:solidFill>
                  <a:schemeClr val="tx1"/>
                </a:solidFill>
              </a:rPr>
              <a:t>th stack is empty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9E4112-4E98-4B59-93EB-354BB6B01025}" type="slidenum">
              <a:rPr lang="en-US" altLang="zh-TW" smtClean="0"/>
              <a:pPr/>
              <a:t>24</a:t>
            </a:fld>
            <a:endParaRPr lang="en-US" altLang="zh-TW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8975" y="1003300"/>
            <a:ext cx="4924425" cy="2498725"/>
          </a:xfrm>
          <a:solidFill>
            <a:schemeClr val="bg1">
              <a:lumMod val="85000"/>
            </a:schemeClr>
          </a:solidFill>
        </p:spPr>
        <p:txBody>
          <a:bodyPr anchor="t"/>
          <a:lstStyle/>
          <a:p>
            <a:pPr eaLnBrk="1" hangingPunct="1">
              <a:defRPr/>
            </a:pPr>
            <a:r>
              <a:rPr lang="en-US" altLang="zh-TW" sz="2000" b="0" dirty="0" smtClean="0">
                <a:solidFill>
                  <a:schemeClr val="tx1"/>
                </a:solidFill>
              </a:rPr>
              <a:t>void  push(</a:t>
            </a:r>
            <a:r>
              <a:rPr lang="en-US" altLang="zh-TW" sz="2000" b="0" dirty="0" err="1" smtClean="0">
                <a:solidFill>
                  <a:schemeClr val="tx1"/>
                </a:solidFill>
              </a:rPr>
              <a:t>int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, element item){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/* add an element to </a:t>
            </a:r>
            <a:r>
              <a:rPr lang="en-US" altLang="zh-TW" sz="2000" b="0" dirty="0" err="1" smtClean="0">
                <a:solidFill>
                  <a:schemeClr val="tx1"/>
                </a:solidFill>
              </a:rPr>
              <a:t>ith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stack */  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TW" sz="2000" b="0" dirty="0" err="1" smtClean="0">
                <a:solidFill>
                  <a:schemeClr val="tx1"/>
                </a:solidFill>
              </a:rPr>
              <a:t>stackPointer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temp;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TW" sz="2000" b="0" dirty="0" smtClean="0">
                <a:solidFill>
                  <a:srgbClr val="0000FF"/>
                </a:solidFill>
              </a:rPr>
              <a:t>MALLOC(temp, </a:t>
            </a:r>
            <a:r>
              <a:rPr lang="en-US" altLang="zh-TW" sz="2000" b="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2000" b="0" dirty="0" smtClean="0">
                <a:solidFill>
                  <a:srgbClr val="0000FF"/>
                </a:solidFill>
              </a:rPr>
              <a:t>(*temp));</a:t>
            </a:r>
            <a:r>
              <a:rPr lang="en-US" altLang="zh-TW" sz="2000" b="0" dirty="0" smtClean="0">
                <a:solidFill>
                  <a:schemeClr val="tx1"/>
                </a:solidFill>
              </a:rPr>
              <a:t/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TW" sz="2000" b="0" dirty="0" smtClean="0">
                <a:solidFill>
                  <a:srgbClr val="6600FF"/>
                </a:solidFill>
              </a:rPr>
              <a:t>temp-&gt;data = item;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TW" sz="2000" b="0" dirty="0" smtClean="0">
                <a:solidFill>
                  <a:srgbClr val="CC3300"/>
                </a:solidFill>
              </a:rPr>
              <a:t>temp-&gt;link = top[</a:t>
            </a:r>
            <a:r>
              <a:rPr lang="en-US" altLang="zh-TW" sz="2000" b="0" dirty="0" err="1" smtClean="0">
                <a:solidFill>
                  <a:srgbClr val="CC3300"/>
                </a:solidFill>
              </a:rPr>
              <a:t>i</a:t>
            </a:r>
            <a:r>
              <a:rPr lang="en-US" altLang="zh-TW" sz="2000" b="0" dirty="0" smtClean="0">
                <a:solidFill>
                  <a:srgbClr val="CC3300"/>
                </a:solidFill>
              </a:rPr>
              <a:t>];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TW" sz="2000" b="0" dirty="0" smtClean="0">
                <a:solidFill>
                  <a:srgbClr val="006600"/>
                </a:solidFill>
              </a:rPr>
              <a:t>top[</a:t>
            </a:r>
            <a:r>
              <a:rPr lang="en-US" altLang="zh-TW" sz="2000" b="0" dirty="0" err="1" smtClean="0">
                <a:solidFill>
                  <a:srgbClr val="006600"/>
                </a:solidFill>
              </a:rPr>
              <a:t>i</a:t>
            </a:r>
            <a:r>
              <a:rPr lang="en-US" altLang="zh-TW" sz="2000" b="0" dirty="0" smtClean="0">
                <a:solidFill>
                  <a:srgbClr val="006600"/>
                </a:solidFill>
              </a:rPr>
              <a:t>] = temp;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6628" name="Text Box 60"/>
          <p:cNvSpPr txBox="1">
            <a:spLocks noChangeArrowheads="1"/>
          </p:cNvSpPr>
          <p:nvPr/>
        </p:nvSpPr>
        <p:spPr bwMode="auto">
          <a:xfrm>
            <a:off x="5892800" y="1320800"/>
            <a:ext cx="2362200" cy="46196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 smtClean="0">
                <a:solidFill>
                  <a:srgbClr val="006600"/>
                </a:solidFill>
              </a:rPr>
              <a:t>push(</a:t>
            </a:r>
            <a:r>
              <a:rPr lang="en-US" altLang="zh-TW" b="1" dirty="0" err="1" smtClean="0">
                <a:solidFill>
                  <a:srgbClr val="006600"/>
                </a:solidFill>
              </a:rPr>
              <a:t>i</a:t>
            </a:r>
            <a:r>
              <a:rPr lang="en-US" altLang="zh-TW" b="1" dirty="0">
                <a:solidFill>
                  <a:srgbClr val="006600"/>
                </a:solidFill>
              </a:rPr>
              <a:t>, item);</a:t>
            </a:r>
          </a:p>
        </p:txBody>
      </p:sp>
      <p:sp>
        <p:nvSpPr>
          <p:cNvPr id="26629" name="Rectangle 61"/>
          <p:cNvSpPr>
            <a:spLocks noChangeArrowheads="1"/>
          </p:cNvSpPr>
          <p:nvPr/>
        </p:nvSpPr>
        <p:spPr bwMode="auto">
          <a:xfrm>
            <a:off x="304800" y="234950"/>
            <a:ext cx="83058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4000" b="1" u="sng"/>
              <a:t>Add to a linked Stack </a:t>
            </a:r>
            <a:r>
              <a:rPr lang="en-US" altLang="zh-TW" sz="2000" b="1" u="sng"/>
              <a:t>(Prog. 4.5)</a:t>
            </a:r>
            <a:endParaRPr lang="en-US" altLang="zh-TW" sz="4000" b="1" u="sng"/>
          </a:p>
        </p:txBody>
      </p:sp>
      <p:grpSp>
        <p:nvGrpSpPr>
          <p:cNvPr id="26630" name="Group 66"/>
          <p:cNvGrpSpPr>
            <a:grpSpLocks/>
          </p:cNvGrpSpPr>
          <p:nvPr/>
        </p:nvGrpSpPr>
        <p:grpSpPr bwMode="auto">
          <a:xfrm>
            <a:off x="2033752" y="3502556"/>
            <a:ext cx="5893538" cy="3048000"/>
            <a:chOff x="2257" y="1788"/>
            <a:chExt cx="3494" cy="1920"/>
          </a:xfrm>
        </p:grpSpPr>
        <p:sp>
          <p:nvSpPr>
            <p:cNvPr id="26634" name="Rectangle 6"/>
            <p:cNvSpPr>
              <a:spLocks noChangeArrowheads="1"/>
            </p:cNvSpPr>
            <p:nvPr/>
          </p:nvSpPr>
          <p:spPr bwMode="auto">
            <a:xfrm>
              <a:off x="2300" y="2466"/>
              <a:ext cx="576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2000" dirty="0">
                  <a:solidFill>
                    <a:srgbClr val="006600"/>
                  </a:solidFill>
                  <a:latin typeface="+mj-lt"/>
                  <a:ea typeface="+mj-ea"/>
                  <a:cs typeface="+mj-cs"/>
                </a:rPr>
                <a:t>top</a:t>
              </a:r>
            </a:p>
          </p:txBody>
        </p:sp>
        <p:sp>
          <p:nvSpPr>
            <p:cNvPr id="26635" name="Rectangle 7"/>
            <p:cNvSpPr>
              <a:spLocks noChangeArrowheads="1"/>
            </p:cNvSpPr>
            <p:nvPr/>
          </p:nvSpPr>
          <p:spPr bwMode="auto">
            <a:xfrm>
              <a:off x="3001" y="2039"/>
              <a:ext cx="732" cy="19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6" name="Rectangle 8"/>
            <p:cNvSpPr>
              <a:spLocks noChangeArrowheads="1"/>
            </p:cNvSpPr>
            <p:nvPr/>
          </p:nvSpPr>
          <p:spPr bwMode="auto">
            <a:xfrm>
              <a:off x="3733" y="2039"/>
              <a:ext cx="324" cy="19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3099" y="1976"/>
              <a:ext cx="4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item</a:t>
              </a:r>
              <a:endParaRPr lang="en-US" altLang="zh-TW" dirty="0"/>
            </a:p>
          </p:txBody>
        </p:sp>
        <p:sp>
          <p:nvSpPr>
            <p:cNvPr id="26638" name="Rectangle 11"/>
            <p:cNvSpPr>
              <a:spLocks noChangeArrowheads="1"/>
            </p:cNvSpPr>
            <p:nvPr/>
          </p:nvSpPr>
          <p:spPr bwMode="auto">
            <a:xfrm>
              <a:off x="3001" y="2457"/>
              <a:ext cx="732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0" name="Rectangle 13"/>
            <p:cNvSpPr>
              <a:spLocks noChangeArrowheads="1"/>
            </p:cNvSpPr>
            <p:nvPr/>
          </p:nvSpPr>
          <p:spPr bwMode="auto">
            <a:xfrm>
              <a:off x="3733" y="2457"/>
              <a:ext cx="324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1" name="Line 15"/>
            <p:cNvSpPr>
              <a:spLocks noChangeShapeType="1"/>
            </p:cNvSpPr>
            <p:nvPr/>
          </p:nvSpPr>
          <p:spPr bwMode="auto">
            <a:xfrm>
              <a:off x="3889" y="2580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2" name="Rectangle 16"/>
            <p:cNvSpPr>
              <a:spLocks noChangeArrowheads="1"/>
            </p:cNvSpPr>
            <p:nvPr/>
          </p:nvSpPr>
          <p:spPr bwMode="auto">
            <a:xfrm>
              <a:off x="3001" y="3358"/>
              <a:ext cx="732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3" name="Rectangle 17"/>
            <p:cNvSpPr>
              <a:spLocks noChangeArrowheads="1"/>
            </p:cNvSpPr>
            <p:nvPr/>
          </p:nvSpPr>
          <p:spPr bwMode="auto">
            <a:xfrm>
              <a:off x="3733" y="3358"/>
              <a:ext cx="324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4" name="Line 18"/>
            <p:cNvSpPr>
              <a:spLocks noChangeShapeType="1"/>
            </p:cNvSpPr>
            <p:nvPr/>
          </p:nvSpPr>
          <p:spPr bwMode="auto">
            <a:xfrm>
              <a:off x="3889" y="3197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5" name="Text Box 19"/>
            <p:cNvSpPr txBox="1">
              <a:spLocks noChangeArrowheads="1"/>
            </p:cNvSpPr>
            <p:nvPr/>
          </p:nvSpPr>
          <p:spPr bwMode="auto">
            <a:xfrm>
              <a:off x="3716" y="3376"/>
              <a:ext cx="3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26646" name="Text Box 20"/>
            <p:cNvSpPr txBox="1">
              <a:spLocks noChangeArrowheads="1"/>
            </p:cNvSpPr>
            <p:nvPr/>
          </p:nvSpPr>
          <p:spPr bwMode="auto">
            <a:xfrm>
              <a:off x="3754" y="3035"/>
              <a:ext cx="388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tx1"/>
                  </a:solidFill>
                </a:rPr>
                <a:t>..</a:t>
              </a:r>
              <a:endParaRPr lang="en-US" altLang="zh-T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2737" y="2568"/>
              <a:ext cx="26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>
              <a:off x="2773" y="21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9" name="Text Box 25"/>
            <p:cNvSpPr txBox="1">
              <a:spLocks noChangeArrowheads="1"/>
            </p:cNvSpPr>
            <p:nvPr/>
          </p:nvSpPr>
          <p:spPr bwMode="auto">
            <a:xfrm>
              <a:off x="2361" y="1986"/>
              <a:ext cx="43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+mj-lt"/>
                  <a:ea typeface="+mj-ea"/>
                  <a:cs typeface="+mj-cs"/>
                </a:rPr>
                <a:t>temp</a:t>
              </a:r>
            </a:p>
          </p:txBody>
        </p:sp>
        <p:sp>
          <p:nvSpPr>
            <p:cNvPr id="26650" name="Rectangle 27"/>
            <p:cNvSpPr>
              <a:spLocks noChangeArrowheads="1"/>
            </p:cNvSpPr>
            <p:nvPr/>
          </p:nvSpPr>
          <p:spPr bwMode="auto">
            <a:xfrm>
              <a:off x="3001" y="2757"/>
              <a:ext cx="732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2" name="Rectangle 29"/>
            <p:cNvSpPr>
              <a:spLocks noChangeArrowheads="1"/>
            </p:cNvSpPr>
            <p:nvPr/>
          </p:nvSpPr>
          <p:spPr bwMode="auto">
            <a:xfrm>
              <a:off x="3733" y="2757"/>
              <a:ext cx="324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3" name="Freeform 30"/>
            <p:cNvSpPr>
              <a:spLocks/>
            </p:cNvSpPr>
            <p:nvPr/>
          </p:nvSpPr>
          <p:spPr bwMode="auto">
            <a:xfrm>
              <a:off x="2749" y="2137"/>
              <a:ext cx="1129" cy="323"/>
            </a:xfrm>
            <a:custGeom>
              <a:avLst/>
              <a:gdLst>
                <a:gd name="T0" fmla="*/ 1128 w 1128"/>
                <a:gd name="T1" fmla="*/ 0 h 228"/>
                <a:gd name="T2" fmla="*/ 1116 w 1128"/>
                <a:gd name="T3" fmla="*/ 108 h 228"/>
                <a:gd name="T4" fmla="*/ 0 w 1128"/>
                <a:gd name="T5" fmla="*/ 108 h 228"/>
                <a:gd name="T6" fmla="*/ 0 w 1128"/>
                <a:gd name="T7" fmla="*/ 228 h 228"/>
                <a:gd name="T8" fmla="*/ 240 w 1128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8"/>
                <a:gd name="T16" fmla="*/ 0 h 228"/>
                <a:gd name="T17" fmla="*/ 1128 w 1128"/>
                <a:gd name="T18" fmla="*/ 228 h 228"/>
                <a:gd name="connsiteX0" fmla="*/ 10000 w 10072"/>
                <a:gd name="connsiteY0" fmla="*/ 0 h 10000"/>
                <a:gd name="connsiteX1" fmla="*/ 10072 w 10072"/>
                <a:gd name="connsiteY1" fmla="*/ 4737 h 10000"/>
                <a:gd name="connsiteX2" fmla="*/ 0 w 10072"/>
                <a:gd name="connsiteY2" fmla="*/ 4737 h 10000"/>
                <a:gd name="connsiteX3" fmla="*/ 0 w 10072"/>
                <a:gd name="connsiteY3" fmla="*/ 10000 h 10000"/>
                <a:gd name="connsiteX4" fmla="*/ 2128 w 10072"/>
                <a:gd name="connsiteY4" fmla="*/ 10000 h 10000"/>
                <a:gd name="connsiteX0" fmla="*/ 10000 w 10072"/>
                <a:gd name="connsiteY0" fmla="*/ 0 h 12791"/>
                <a:gd name="connsiteX1" fmla="*/ 10072 w 10072"/>
                <a:gd name="connsiteY1" fmla="*/ 7528 h 12791"/>
                <a:gd name="connsiteX2" fmla="*/ 0 w 10072"/>
                <a:gd name="connsiteY2" fmla="*/ 7528 h 12791"/>
                <a:gd name="connsiteX3" fmla="*/ 0 w 10072"/>
                <a:gd name="connsiteY3" fmla="*/ 12791 h 12791"/>
                <a:gd name="connsiteX4" fmla="*/ 2128 w 10072"/>
                <a:gd name="connsiteY4" fmla="*/ 12791 h 12791"/>
                <a:gd name="connsiteX0" fmla="*/ 10059 w 10072"/>
                <a:gd name="connsiteY0" fmla="*/ 0 h 13298"/>
                <a:gd name="connsiteX1" fmla="*/ 10072 w 10072"/>
                <a:gd name="connsiteY1" fmla="*/ 8035 h 13298"/>
                <a:gd name="connsiteX2" fmla="*/ 0 w 10072"/>
                <a:gd name="connsiteY2" fmla="*/ 8035 h 13298"/>
                <a:gd name="connsiteX3" fmla="*/ 0 w 10072"/>
                <a:gd name="connsiteY3" fmla="*/ 13298 h 13298"/>
                <a:gd name="connsiteX4" fmla="*/ 2128 w 10072"/>
                <a:gd name="connsiteY4" fmla="*/ 13298 h 13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2" h="13298">
                  <a:moveTo>
                    <a:pt x="10059" y="0"/>
                  </a:moveTo>
                  <a:cubicBezTo>
                    <a:pt x="10083" y="2509"/>
                    <a:pt x="10048" y="5526"/>
                    <a:pt x="10072" y="8035"/>
                  </a:cubicBezTo>
                  <a:lnTo>
                    <a:pt x="0" y="8035"/>
                  </a:lnTo>
                  <a:lnTo>
                    <a:pt x="0" y="13298"/>
                  </a:lnTo>
                  <a:lnTo>
                    <a:pt x="2128" y="13298"/>
                  </a:lnTo>
                </a:path>
              </a:pathLst>
            </a:custGeom>
            <a:noFill/>
            <a:ln w="9525" cap="flat" cmpd="sng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4" name="Freeform 31"/>
            <p:cNvSpPr>
              <a:spLocks/>
            </p:cNvSpPr>
            <p:nvPr/>
          </p:nvSpPr>
          <p:spPr bwMode="auto">
            <a:xfrm>
              <a:off x="2533" y="2196"/>
              <a:ext cx="420" cy="300"/>
            </a:xfrm>
            <a:custGeom>
              <a:avLst/>
              <a:gdLst>
                <a:gd name="T0" fmla="*/ 12 w 420"/>
                <a:gd name="T1" fmla="*/ 300 h 300"/>
                <a:gd name="T2" fmla="*/ 0 w 420"/>
                <a:gd name="T3" fmla="*/ 120 h 300"/>
                <a:gd name="T4" fmla="*/ 420 w 420"/>
                <a:gd name="T5" fmla="*/ 0 h 300"/>
                <a:gd name="T6" fmla="*/ 0 60000 65536"/>
                <a:gd name="T7" fmla="*/ 0 60000 65536"/>
                <a:gd name="T8" fmla="*/ 0 60000 65536"/>
                <a:gd name="T9" fmla="*/ 0 w 420"/>
                <a:gd name="T10" fmla="*/ 0 h 300"/>
                <a:gd name="T11" fmla="*/ 420 w 420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300">
                  <a:moveTo>
                    <a:pt x="12" y="300"/>
                  </a:moveTo>
                  <a:lnTo>
                    <a:pt x="0" y="120"/>
                  </a:lnTo>
                  <a:lnTo>
                    <a:pt x="420" y="0"/>
                  </a:lnTo>
                </a:path>
              </a:pathLst>
            </a:custGeom>
            <a:noFill/>
            <a:ln w="9525" cap="flat" cmpd="sng">
              <a:solidFill>
                <a:srgbClr val="0066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5" name="Rectangle 35"/>
            <p:cNvSpPr>
              <a:spLocks noChangeArrowheads="1"/>
            </p:cNvSpPr>
            <p:nvPr/>
          </p:nvSpPr>
          <p:spPr bwMode="auto">
            <a:xfrm>
              <a:off x="4609" y="2039"/>
              <a:ext cx="732" cy="19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6" name="Rectangle 36"/>
            <p:cNvSpPr>
              <a:spLocks noChangeArrowheads="1"/>
            </p:cNvSpPr>
            <p:nvPr/>
          </p:nvSpPr>
          <p:spPr bwMode="auto">
            <a:xfrm>
              <a:off x="5341" y="2039"/>
              <a:ext cx="324" cy="19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7" name="Rectangle 39"/>
            <p:cNvSpPr>
              <a:spLocks noChangeArrowheads="1"/>
            </p:cNvSpPr>
            <p:nvPr/>
          </p:nvSpPr>
          <p:spPr bwMode="auto">
            <a:xfrm>
              <a:off x="4609" y="2457"/>
              <a:ext cx="732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9" name="Rectangle 41"/>
            <p:cNvSpPr>
              <a:spLocks noChangeArrowheads="1"/>
            </p:cNvSpPr>
            <p:nvPr/>
          </p:nvSpPr>
          <p:spPr bwMode="auto">
            <a:xfrm>
              <a:off x="5341" y="2457"/>
              <a:ext cx="324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60" name="Line 42"/>
            <p:cNvSpPr>
              <a:spLocks noChangeShapeType="1"/>
            </p:cNvSpPr>
            <p:nvPr/>
          </p:nvSpPr>
          <p:spPr bwMode="auto">
            <a:xfrm>
              <a:off x="5497" y="2580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61" name="Rectangle 43"/>
            <p:cNvSpPr>
              <a:spLocks noChangeArrowheads="1"/>
            </p:cNvSpPr>
            <p:nvPr/>
          </p:nvSpPr>
          <p:spPr bwMode="auto">
            <a:xfrm>
              <a:off x="4609" y="3358"/>
              <a:ext cx="732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62" name="Rectangle 44"/>
            <p:cNvSpPr>
              <a:spLocks noChangeArrowheads="1"/>
            </p:cNvSpPr>
            <p:nvPr/>
          </p:nvSpPr>
          <p:spPr bwMode="auto">
            <a:xfrm>
              <a:off x="5341" y="3358"/>
              <a:ext cx="324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63" name="Line 45"/>
            <p:cNvSpPr>
              <a:spLocks noChangeShapeType="1"/>
            </p:cNvSpPr>
            <p:nvPr/>
          </p:nvSpPr>
          <p:spPr bwMode="auto">
            <a:xfrm>
              <a:off x="5497" y="3197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64" name="Text Box 46"/>
            <p:cNvSpPr txBox="1">
              <a:spLocks noChangeArrowheads="1"/>
            </p:cNvSpPr>
            <p:nvPr/>
          </p:nvSpPr>
          <p:spPr bwMode="auto">
            <a:xfrm>
              <a:off x="5324" y="3376"/>
              <a:ext cx="3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26665" name="Text Box 47"/>
            <p:cNvSpPr txBox="1">
              <a:spLocks noChangeArrowheads="1"/>
            </p:cNvSpPr>
            <p:nvPr/>
          </p:nvSpPr>
          <p:spPr bwMode="auto">
            <a:xfrm>
              <a:off x="5363" y="3022"/>
              <a:ext cx="388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tx1"/>
                  </a:solidFill>
                </a:rPr>
                <a:t>..</a:t>
              </a:r>
              <a:endParaRPr lang="en-US" altLang="zh-T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6666" name="Line 49"/>
            <p:cNvSpPr>
              <a:spLocks noChangeShapeType="1"/>
            </p:cNvSpPr>
            <p:nvPr/>
          </p:nvSpPr>
          <p:spPr bwMode="auto">
            <a:xfrm>
              <a:off x="4405" y="212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67" name="Text Box 50"/>
            <p:cNvSpPr txBox="1">
              <a:spLocks noChangeArrowheads="1"/>
            </p:cNvSpPr>
            <p:nvPr/>
          </p:nvSpPr>
          <p:spPr bwMode="auto">
            <a:xfrm>
              <a:off x="4125" y="1986"/>
              <a:ext cx="3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6600"/>
                  </a:solidFill>
                  <a:latin typeface="+mj-lt"/>
                  <a:ea typeface="+mj-ea"/>
                  <a:cs typeface="+mj-cs"/>
                </a:rPr>
                <a:t>top</a:t>
              </a:r>
            </a:p>
          </p:txBody>
        </p:sp>
        <p:sp>
          <p:nvSpPr>
            <p:cNvPr id="26668" name="Rectangle 51"/>
            <p:cNvSpPr>
              <a:spLocks noChangeArrowheads="1"/>
            </p:cNvSpPr>
            <p:nvPr/>
          </p:nvSpPr>
          <p:spPr bwMode="auto">
            <a:xfrm>
              <a:off x="4609" y="2757"/>
              <a:ext cx="732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70" name="Rectangle 53"/>
            <p:cNvSpPr>
              <a:spLocks noChangeArrowheads="1"/>
            </p:cNvSpPr>
            <p:nvPr/>
          </p:nvSpPr>
          <p:spPr bwMode="auto">
            <a:xfrm>
              <a:off x="5341" y="2757"/>
              <a:ext cx="324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72" name="Rectangle 57"/>
            <p:cNvSpPr>
              <a:spLocks noChangeArrowheads="1"/>
            </p:cNvSpPr>
            <p:nvPr/>
          </p:nvSpPr>
          <p:spPr bwMode="auto">
            <a:xfrm>
              <a:off x="2257" y="1788"/>
              <a:ext cx="1848" cy="192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73" name="Rectangle 58"/>
            <p:cNvSpPr>
              <a:spLocks noChangeArrowheads="1"/>
            </p:cNvSpPr>
            <p:nvPr/>
          </p:nvSpPr>
          <p:spPr bwMode="auto">
            <a:xfrm>
              <a:off x="4105" y="1788"/>
              <a:ext cx="1608" cy="192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74" name="Line 62"/>
            <p:cNvSpPr>
              <a:spLocks noChangeShapeType="1"/>
            </p:cNvSpPr>
            <p:nvPr/>
          </p:nvSpPr>
          <p:spPr bwMode="auto">
            <a:xfrm flipV="1">
              <a:off x="2773" y="2520"/>
              <a:ext cx="84" cy="12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5" name="Rectangle 63"/>
            <p:cNvSpPr>
              <a:spLocks noChangeArrowheads="1"/>
            </p:cNvSpPr>
            <p:nvPr/>
          </p:nvSpPr>
          <p:spPr bwMode="auto">
            <a:xfrm>
              <a:off x="2257" y="1788"/>
              <a:ext cx="1848" cy="192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76" name="Rectangle 64"/>
            <p:cNvSpPr>
              <a:spLocks noChangeArrowheads="1"/>
            </p:cNvSpPr>
            <p:nvPr/>
          </p:nvSpPr>
          <p:spPr bwMode="auto">
            <a:xfrm>
              <a:off x="4105" y="1788"/>
              <a:ext cx="1608" cy="192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3136" y="1811"/>
              <a:ext cx="38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/>
                <a:t>data</a:t>
              </a:r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3678" y="1800"/>
              <a:ext cx="4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000" dirty="0"/>
                <a:t>link</a:t>
              </a:r>
            </a:p>
          </p:txBody>
        </p: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4716" y="1818"/>
              <a:ext cx="38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/>
                <a:t>data</a:t>
              </a:r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5258" y="1807"/>
              <a:ext cx="4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000" dirty="0"/>
                <a:t>link</a:t>
              </a: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4368" y="2142"/>
              <a:ext cx="1129" cy="323"/>
            </a:xfrm>
            <a:custGeom>
              <a:avLst/>
              <a:gdLst>
                <a:gd name="T0" fmla="*/ 1128 w 1128"/>
                <a:gd name="T1" fmla="*/ 0 h 228"/>
                <a:gd name="T2" fmla="*/ 1116 w 1128"/>
                <a:gd name="T3" fmla="*/ 108 h 228"/>
                <a:gd name="T4" fmla="*/ 0 w 1128"/>
                <a:gd name="T5" fmla="*/ 108 h 228"/>
                <a:gd name="T6" fmla="*/ 0 w 1128"/>
                <a:gd name="T7" fmla="*/ 228 h 228"/>
                <a:gd name="T8" fmla="*/ 240 w 1128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8"/>
                <a:gd name="T16" fmla="*/ 0 h 228"/>
                <a:gd name="T17" fmla="*/ 1128 w 1128"/>
                <a:gd name="T18" fmla="*/ 228 h 228"/>
                <a:gd name="connsiteX0" fmla="*/ 10000 w 10072"/>
                <a:gd name="connsiteY0" fmla="*/ 0 h 10000"/>
                <a:gd name="connsiteX1" fmla="*/ 10072 w 10072"/>
                <a:gd name="connsiteY1" fmla="*/ 4737 h 10000"/>
                <a:gd name="connsiteX2" fmla="*/ 0 w 10072"/>
                <a:gd name="connsiteY2" fmla="*/ 4737 h 10000"/>
                <a:gd name="connsiteX3" fmla="*/ 0 w 10072"/>
                <a:gd name="connsiteY3" fmla="*/ 10000 h 10000"/>
                <a:gd name="connsiteX4" fmla="*/ 2128 w 10072"/>
                <a:gd name="connsiteY4" fmla="*/ 10000 h 10000"/>
                <a:gd name="connsiteX0" fmla="*/ 10000 w 10072"/>
                <a:gd name="connsiteY0" fmla="*/ 0 h 12791"/>
                <a:gd name="connsiteX1" fmla="*/ 10072 w 10072"/>
                <a:gd name="connsiteY1" fmla="*/ 7528 h 12791"/>
                <a:gd name="connsiteX2" fmla="*/ 0 w 10072"/>
                <a:gd name="connsiteY2" fmla="*/ 7528 h 12791"/>
                <a:gd name="connsiteX3" fmla="*/ 0 w 10072"/>
                <a:gd name="connsiteY3" fmla="*/ 12791 h 12791"/>
                <a:gd name="connsiteX4" fmla="*/ 2128 w 10072"/>
                <a:gd name="connsiteY4" fmla="*/ 12791 h 12791"/>
                <a:gd name="connsiteX0" fmla="*/ 10059 w 10072"/>
                <a:gd name="connsiteY0" fmla="*/ 0 h 13298"/>
                <a:gd name="connsiteX1" fmla="*/ 10072 w 10072"/>
                <a:gd name="connsiteY1" fmla="*/ 8035 h 13298"/>
                <a:gd name="connsiteX2" fmla="*/ 0 w 10072"/>
                <a:gd name="connsiteY2" fmla="*/ 8035 h 13298"/>
                <a:gd name="connsiteX3" fmla="*/ 0 w 10072"/>
                <a:gd name="connsiteY3" fmla="*/ 13298 h 13298"/>
                <a:gd name="connsiteX4" fmla="*/ 2128 w 10072"/>
                <a:gd name="connsiteY4" fmla="*/ 13298 h 13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2" h="13298">
                  <a:moveTo>
                    <a:pt x="10059" y="0"/>
                  </a:moveTo>
                  <a:cubicBezTo>
                    <a:pt x="10083" y="2509"/>
                    <a:pt x="10048" y="5526"/>
                    <a:pt x="10072" y="8035"/>
                  </a:cubicBezTo>
                  <a:lnTo>
                    <a:pt x="0" y="8035"/>
                  </a:lnTo>
                  <a:lnTo>
                    <a:pt x="0" y="13298"/>
                  </a:lnTo>
                  <a:lnTo>
                    <a:pt x="2128" y="13298"/>
                  </a:lnTo>
                </a:path>
              </a:pathLst>
            </a:custGeom>
            <a:noFill/>
            <a:ln w="9525" cap="flat" cmpd="sng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" name="Line 15"/>
            <p:cNvSpPr>
              <a:spLocks noChangeShapeType="1"/>
            </p:cNvSpPr>
            <p:nvPr/>
          </p:nvSpPr>
          <p:spPr bwMode="auto">
            <a:xfrm>
              <a:off x="3889" y="2869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Line 42"/>
            <p:cNvSpPr>
              <a:spLocks noChangeShapeType="1"/>
            </p:cNvSpPr>
            <p:nvPr/>
          </p:nvSpPr>
          <p:spPr bwMode="auto">
            <a:xfrm>
              <a:off x="5503" y="2855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990264" y="6212756"/>
            <a:ext cx="131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dirty="0" smtClean="0">
                <a:solidFill>
                  <a:schemeClr val="tx1"/>
                </a:solidFill>
              </a:rPr>
              <a:t>Before push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118698" y="6228522"/>
            <a:ext cx="129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dirty="0" smtClean="0">
                <a:solidFill>
                  <a:schemeClr val="tx1"/>
                </a:solidFill>
              </a:rPr>
              <a:t>After push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88F92D-CC2D-4C4C-8F16-B14C717555FF}" type="slidenum">
              <a:rPr lang="en-US" altLang="zh-TW" smtClean="0"/>
              <a:pPr/>
              <a:t>25</a:t>
            </a:fld>
            <a:endParaRPr lang="en-US" altLang="zh-TW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647337" y="1307504"/>
            <a:ext cx="5482331" cy="3470275"/>
          </a:xfrm>
          <a:solidFill>
            <a:schemeClr val="bg1">
              <a:lumMod val="85000"/>
            </a:schemeClr>
          </a:solidFill>
        </p:spPr>
        <p:txBody>
          <a:bodyPr anchor="t"/>
          <a:lstStyle/>
          <a:p>
            <a:pPr eaLnBrk="1" hangingPunct="1">
              <a:defRPr/>
            </a:pPr>
            <a:r>
              <a:rPr lang="en-US" altLang="zh-TW" sz="2000" b="0" dirty="0" smtClean="0">
                <a:solidFill>
                  <a:schemeClr val="tx1"/>
                </a:solidFill>
              </a:rPr>
              <a:t>element pop(</a:t>
            </a:r>
            <a:r>
              <a:rPr lang="en-US" altLang="zh-TW" sz="2000" b="0" dirty="0" err="1" smtClean="0">
                <a:solidFill>
                  <a:schemeClr val="tx1"/>
                </a:solidFill>
              </a:rPr>
              <a:t>int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){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/* remove top element from the </a:t>
            </a:r>
            <a:r>
              <a:rPr lang="en-US" altLang="zh-TW" sz="2000" b="0" dirty="0" err="1" smtClean="0">
                <a:solidFill>
                  <a:schemeClr val="tx1"/>
                </a:solidFill>
              </a:rPr>
              <a:t>ith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stack */    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</a:t>
            </a:r>
            <a:r>
              <a:rPr lang="en-US" altLang="zh-TW" sz="2000" b="0" dirty="0" err="1" smtClean="0">
                <a:solidFill>
                  <a:schemeClr val="tx1"/>
                </a:solidFill>
              </a:rPr>
              <a:t>stackPointer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0" dirty="0" smtClean="0">
                <a:solidFill>
                  <a:srgbClr val="00B050"/>
                </a:solidFill>
              </a:rPr>
              <a:t>temp</a:t>
            </a:r>
            <a:r>
              <a:rPr lang="en-US" altLang="zh-TW" sz="2000" b="0" dirty="0" smtClean="0"/>
              <a:t> = top[</a:t>
            </a:r>
            <a:r>
              <a:rPr lang="en-US" altLang="zh-TW" sz="2000" b="0" dirty="0" err="1" smtClean="0"/>
              <a:t>i</a:t>
            </a:r>
            <a:r>
              <a:rPr lang="en-US" altLang="zh-TW" sz="2000" b="0" dirty="0" smtClean="0"/>
              <a:t>];</a:t>
            </a:r>
            <a:r>
              <a:rPr lang="en-US" altLang="zh-TW" sz="2000" b="0" dirty="0" smtClean="0">
                <a:solidFill>
                  <a:schemeClr val="tx1"/>
                </a:solidFill>
              </a:rPr>
              <a:t/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element item;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if (!temp) 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    return </a:t>
            </a:r>
            <a:r>
              <a:rPr lang="en-US" altLang="zh-TW" sz="2000" b="0" dirty="0" err="1" smtClean="0">
                <a:solidFill>
                  <a:schemeClr val="tx1"/>
                </a:solidFill>
              </a:rPr>
              <a:t>stackEmpty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();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</a:t>
            </a:r>
            <a:r>
              <a:rPr lang="en-US" altLang="zh-TW" sz="2000" b="0" i="1" dirty="0" smtClean="0">
                <a:solidFill>
                  <a:schemeClr val="tx1"/>
                </a:solidFill>
              </a:rPr>
              <a:t>item = temp-&gt;data;</a:t>
            </a:r>
            <a:r>
              <a:rPr lang="en-US" altLang="zh-TW" sz="2000" b="0" dirty="0" smtClean="0">
                <a:solidFill>
                  <a:schemeClr val="tx1"/>
                </a:solidFill>
              </a:rPr>
              <a:t/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</a:t>
            </a:r>
            <a:r>
              <a:rPr lang="en-US" altLang="zh-TW" sz="2000" b="0" dirty="0" smtClean="0">
                <a:solidFill>
                  <a:srgbClr val="FF3300"/>
                </a:solidFill>
              </a:rPr>
              <a:t>top[</a:t>
            </a:r>
            <a:r>
              <a:rPr lang="en-US" altLang="zh-TW" sz="2000" b="0" dirty="0" err="1" smtClean="0">
                <a:solidFill>
                  <a:srgbClr val="FF3300"/>
                </a:solidFill>
              </a:rPr>
              <a:t>i</a:t>
            </a:r>
            <a:r>
              <a:rPr lang="en-US" altLang="zh-TW" sz="2000" b="0" dirty="0" smtClean="0">
                <a:solidFill>
                  <a:srgbClr val="FF3300"/>
                </a:solidFill>
              </a:rPr>
              <a:t>] = temp-&gt;link;</a:t>
            </a:r>
            <a:r>
              <a:rPr lang="en-US" altLang="zh-TW" sz="2000" b="0" dirty="0" smtClean="0">
                <a:solidFill>
                  <a:schemeClr val="tx1"/>
                </a:solidFill>
              </a:rPr>
              <a:t/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</a:t>
            </a:r>
            <a:r>
              <a:rPr lang="en-US" altLang="zh-TW" sz="2000" b="0" dirty="0" smtClean="0">
                <a:solidFill>
                  <a:srgbClr val="006600"/>
                </a:solidFill>
              </a:rPr>
              <a:t>free(temp);</a:t>
            </a:r>
            <a:r>
              <a:rPr lang="en-US" altLang="zh-TW" sz="2000" b="0" dirty="0" smtClean="0">
                <a:solidFill>
                  <a:schemeClr val="tx1"/>
                </a:solidFill>
              </a:rPr>
              <a:t/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return item;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27652" name="Group 58"/>
          <p:cNvGrpSpPr>
            <a:grpSpLocks/>
          </p:cNvGrpSpPr>
          <p:nvPr/>
        </p:nvGrpSpPr>
        <p:grpSpPr bwMode="auto">
          <a:xfrm>
            <a:off x="3405518" y="3334085"/>
            <a:ext cx="5707063" cy="3138492"/>
            <a:chOff x="2076" y="2115"/>
            <a:chExt cx="3595" cy="1977"/>
          </a:xfrm>
        </p:grpSpPr>
        <p:sp>
          <p:nvSpPr>
            <p:cNvPr id="27655" name="Rectangle 4"/>
            <p:cNvSpPr>
              <a:spLocks noChangeArrowheads="1"/>
            </p:cNvSpPr>
            <p:nvPr/>
          </p:nvSpPr>
          <p:spPr bwMode="auto">
            <a:xfrm>
              <a:off x="2076" y="2172"/>
              <a:ext cx="1716" cy="192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56" name="Rectangle 5"/>
            <p:cNvSpPr>
              <a:spLocks noChangeArrowheads="1"/>
            </p:cNvSpPr>
            <p:nvPr/>
          </p:nvSpPr>
          <p:spPr bwMode="auto">
            <a:xfrm>
              <a:off x="3792" y="2172"/>
              <a:ext cx="1812" cy="192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3840" y="2759"/>
              <a:ext cx="576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2000" b="1" dirty="0">
                  <a:solidFill>
                    <a:srgbClr val="FF0000"/>
                  </a:solidFill>
                </a:rPr>
                <a:t>top</a:t>
              </a:r>
            </a:p>
          </p:txBody>
        </p:sp>
        <p:sp>
          <p:nvSpPr>
            <p:cNvPr id="27658" name="Rectangle 8" descr="鋸齒"/>
            <p:cNvSpPr>
              <a:spLocks noChangeArrowheads="1"/>
            </p:cNvSpPr>
            <p:nvPr/>
          </p:nvSpPr>
          <p:spPr bwMode="auto">
            <a:xfrm>
              <a:off x="4513" y="2339"/>
              <a:ext cx="732" cy="196"/>
            </a:xfrm>
            <a:prstGeom prst="rect">
              <a:avLst/>
            </a:prstGeom>
            <a:pattFill prst="zigZag">
              <a:fgClr>
                <a:srgbClr val="0066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59" name="Rectangle 9" descr="鋸齒"/>
            <p:cNvSpPr>
              <a:spLocks noChangeArrowheads="1"/>
            </p:cNvSpPr>
            <p:nvPr/>
          </p:nvSpPr>
          <p:spPr bwMode="auto">
            <a:xfrm>
              <a:off x="5245" y="2339"/>
              <a:ext cx="324" cy="196"/>
            </a:xfrm>
            <a:prstGeom prst="rect">
              <a:avLst/>
            </a:prstGeom>
            <a:pattFill prst="zigZag">
              <a:fgClr>
                <a:srgbClr val="0066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0" name="Text Box 10"/>
            <p:cNvSpPr txBox="1">
              <a:spLocks noChangeArrowheads="1"/>
            </p:cNvSpPr>
            <p:nvPr/>
          </p:nvSpPr>
          <p:spPr bwMode="auto">
            <a:xfrm>
              <a:off x="4646" y="2115"/>
              <a:ext cx="38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/>
                <a:t>data</a:t>
              </a:r>
            </a:p>
          </p:txBody>
        </p:sp>
        <p:sp>
          <p:nvSpPr>
            <p:cNvPr id="27661" name="Text Box 11"/>
            <p:cNvSpPr txBox="1">
              <a:spLocks noChangeArrowheads="1"/>
            </p:cNvSpPr>
            <p:nvPr/>
          </p:nvSpPr>
          <p:spPr bwMode="auto">
            <a:xfrm>
              <a:off x="5183" y="2131"/>
              <a:ext cx="4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000" dirty="0"/>
                <a:t>link</a:t>
              </a:r>
            </a:p>
          </p:txBody>
        </p:sp>
        <p:sp>
          <p:nvSpPr>
            <p:cNvPr id="27662" name="Rectangle 12"/>
            <p:cNvSpPr>
              <a:spLocks noChangeArrowheads="1"/>
            </p:cNvSpPr>
            <p:nvPr/>
          </p:nvSpPr>
          <p:spPr bwMode="auto">
            <a:xfrm>
              <a:off x="4513" y="2757"/>
              <a:ext cx="732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4" name="Rectangle 14"/>
            <p:cNvSpPr>
              <a:spLocks noChangeArrowheads="1"/>
            </p:cNvSpPr>
            <p:nvPr/>
          </p:nvSpPr>
          <p:spPr bwMode="auto">
            <a:xfrm>
              <a:off x="5245" y="2757"/>
              <a:ext cx="324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5" name="Line 15"/>
            <p:cNvSpPr>
              <a:spLocks noChangeShapeType="1"/>
            </p:cNvSpPr>
            <p:nvPr/>
          </p:nvSpPr>
          <p:spPr bwMode="auto">
            <a:xfrm>
              <a:off x="5401" y="286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6" name="Rectangle 16"/>
            <p:cNvSpPr>
              <a:spLocks noChangeArrowheads="1"/>
            </p:cNvSpPr>
            <p:nvPr/>
          </p:nvSpPr>
          <p:spPr bwMode="auto">
            <a:xfrm>
              <a:off x="4513" y="3658"/>
              <a:ext cx="732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7" name="Rectangle 17"/>
            <p:cNvSpPr>
              <a:spLocks noChangeArrowheads="1"/>
            </p:cNvSpPr>
            <p:nvPr/>
          </p:nvSpPr>
          <p:spPr bwMode="auto">
            <a:xfrm>
              <a:off x="5245" y="3658"/>
              <a:ext cx="324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8" name="Line 18"/>
            <p:cNvSpPr>
              <a:spLocks noChangeShapeType="1"/>
            </p:cNvSpPr>
            <p:nvPr/>
          </p:nvSpPr>
          <p:spPr bwMode="auto">
            <a:xfrm>
              <a:off x="5401" y="3497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9" name="Text Box 19"/>
            <p:cNvSpPr txBox="1">
              <a:spLocks noChangeArrowheads="1"/>
            </p:cNvSpPr>
            <p:nvPr/>
          </p:nvSpPr>
          <p:spPr bwMode="auto">
            <a:xfrm>
              <a:off x="5208" y="3669"/>
              <a:ext cx="41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27670" name="Text Box 20"/>
            <p:cNvSpPr txBox="1">
              <a:spLocks noChangeArrowheads="1"/>
            </p:cNvSpPr>
            <p:nvPr/>
          </p:nvSpPr>
          <p:spPr bwMode="auto">
            <a:xfrm>
              <a:off x="5283" y="3336"/>
              <a:ext cx="388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tx1"/>
                  </a:solidFill>
                </a:rPr>
                <a:t>..</a:t>
              </a:r>
              <a:endParaRPr lang="en-US" altLang="zh-T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7671" name="Line 21"/>
            <p:cNvSpPr>
              <a:spLocks noChangeShapeType="1"/>
            </p:cNvSpPr>
            <p:nvPr/>
          </p:nvSpPr>
          <p:spPr bwMode="auto">
            <a:xfrm>
              <a:off x="4249" y="2868"/>
              <a:ext cx="26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72" name="Line 22"/>
            <p:cNvSpPr>
              <a:spLocks noChangeShapeType="1"/>
            </p:cNvSpPr>
            <p:nvPr/>
          </p:nvSpPr>
          <p:spPr bwMode="auto">
            <a:xfrm>
              <a:off x="4285" y="24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73" name="Text Box 23"/>
            <p:cNvSpPr txBox="1">
              <a:spLocks noChangeArrowheads="1"/>
            </p:cNvSpPr>
            <p:nvPr/>
          </p:nvSpPr>
          <p:spPr bwMode="auto">
            <a:xfrm>
              <a:off x="3838" y="2289"/>
              <a:ext cx="43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6600"/>
                  </a:solidFill>
                </a:rPr>
                <a:t>temp</a:t>
              </a:r>
              <a:endParaRPr lang="en-US" altLang="zh-TW" sz="2000" dirty="0"/>
            </a:p>
          </p:txBody>
        </p:sp>
        <p:sp>
          <p:nvSpPr>
            <p:cNvPr id="27674" name="Rectangle 24"/>
            <p:cNvSpPr>
              <a:spLocks noChangeArrowheads="1"/>
            </p:cNvSpPr>
            <p:nvPr/>
          </p:nvSpPr>
          <p:spPr bwMode="auto">
            <a:xfrm>
              <a:off x="4513" y="3057"/>
              <a:ext cx="732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76" name="Rectangle 26"/>
            <p:cNvSpPr>
              <a:spLocks noChangeArrowheads="1"/>
            </p:cNvSpPr>
            <p:nvPr/>
          </p:nvSpPr>
          <p:spPr bwMode="auto">
            <a:xfrm>
              <a:off x="5245" y="3057"/>
              <a:ext cx="324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77" name="Rectangle 30"/>
            <p:cNvSpPr>
              <a:spLocks noChangeArrowheads="1"/>
            </p:cNvSpPr>
            <p:nvPr/>
          </p:nvSpPr>
          <p:spPr bwMode="auto">
            <a:xfrm>
              <a:off x="2640" y="2363"/>
              <a:ext cx="732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78" name="Rectangle 31"/>
            <p:cNvSpPr>
              <a:spLocks noChangeArrowheads="1"/>
            </p:cNvSpPr>
            <p:nvPr/>
          </p:nvSpPr>
          <p:spPr bwMode="auto">
            <a:xfrm>
              <a:off x="3372" y="2363"/>
              <a:ext cx="324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79" name="Text Box 32"/>
            <p:cNvSpPr txBox="1">
              <a:spLocks noChangeArrowheads="1"/>
            </p:cNvSpPr>
            <p:nvPr/>
          </p:nvSpPr>
          <p:spPr bwMode="auto">
            <a:xfrm>
              <a:off x="2803" y="2146"/>
              <a:ext cx="38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tx1"/>
                  </a:solidFill>
                </a:rPr>
                <a:t>data</a:t>
              </a:r>
              <a:endParaRPr lang="en-US" altLang="zh-TW" sz="2000"/>
            </a:p>
          </p:txBody>
        </p:sp>
        <p:sp>
          <p:nvSpPr>
            <p:cNvPr id="27680" name="Text Box 33"/>
            <p:cNvSpPr txBox="1">
              <a:spLocks noChangeArrowheads="1"/>
            </p:cNvSpPr>
            <p:nvPr/>
          </p:nvSpPr>
          <p:spPr bwMode="auto">
            <a:xfrm>
              <a:off x="3310" y="2148"/>
              <a:ext cx="4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000" dirty="0"/>
                <a:t>link</a:t>
              </a:r>
            </a:p>
          </p:txBody>
        </p:sp>
        <p:sp>
          <p:nvSpPr>
            <p:cNvPr id="27681" name="Rectangle 34"/>
            <p:cNvSpPr>
              <a:spLocks noChangeArrowheads="1"/>
            </p:cNvSpPr>
            <p:nvPr/>
          </p:nvSpPr>
          <p:spPr bwMode="auto">
            <a:xfrm>
              <a:off x="2640" y="2781"/>
              <a:ext cx="732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83" name="Rectangle 36"/>
            <p:cNvSpPr>
              <a:spLocks noChangeArrowheads="1"/>
            </p:cNvSpPr>
            <p:nvPr/>
          </p:nvSpPr>
          <p:spPr bwMode="auto">
            <a:xfrm>
              <a:off x="3372" y="2781"/>
              <a:ext cx="324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84" name="Line 37"/>
            <p:cNvSpPr>
              <a:spLocks noChangeShapeType="1"/>
            </p:cNvSpPr>
            <p:nvPr/>
          </p:nvSpPr>
          <p:spPr bwMode="auto">
            <a:xfrm>
              <a:off x="3528" y="2879"/>
              <a:ext cx="0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85" name="Rectangle 38"/>
            <p:cNvSpPr>
              <a:spLocks noChangeArrowheads="1"/>
            </p:cNvSpPr>
            <p:nvPr/>
          </p:nvSpPr>
          <p:spPr bwMode="auto">
            <a:xfrm>
              <a:off x="2640" y="3682"/>
              <a:ext cx="732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86" name="Rectangle 39"/>
            <p:cNvSpPr>
              <a:spLocks noChangeArrowheads="1"/>
            </p:cNvSpPr>
            <p:nvPr/>
          </p:nvSpPr>
          <p:spPr bwMode="auto">
            <a:xfrm>
              <a:off x="3372" y="3682"/>
              <a:ext cx="324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87" name="Line 40"/>
            <p:cNvSpPr>
              <a:spLocks noChangeShapeType="1"/>
            </p:cNvSpPr>
            <p:nvPr/>
          </p:nvSpPr>
          <p:spPr bwMode="auto">
            <a:xfrm>
              <a:off x="3528" y="3521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88" name="Text Box 41"/>
            <p:cNvSpPr txBox="1">
              <a:spLocks noChangeArrowheads="1"/>
            </p:cNvSpPr>
            <p:nvPr/>
          </p:nvSpPr>
          <p:spPr bwMode="auto">
            <a:xfrm>
              <a:off x="3335" y="3693"/>
              <a:ext cx="41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27689" name="Text Box 42"/>
            <p:cNvSpPr txBox="1">
              <a:spLocks noChangeArrowheads="1"/>
            </p:cNvSpPr>
            <p:nvPr/>
          </p:nvSpPr>
          <p:spPr bwMode="auto">
            <a:xfrm>
              <a:off x="3403" y="3360"/>
              <a:ext cx="388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tx1"/>
                  </a:solidFill>
                </a:rPr>
                <a:t>..</a:t>
              </a:r>
              <a:endParaRPr lang="en-US" altLang="zh-T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7690" name="Line 43"/>
            <p:cNvSpPr>
              <a:spLocks noChangeShapeType="1"/>
            </p:cNvSpPr>
            <p:nvPr/>
          </p:nvSpPr>
          <p:spPr bwMode="auto">
            <a:xfrm>
              <a:off x="2496" y="2448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91" name="Rectangle 45"/>
            <p:cNvSpPr>
              <a:spLocks noChangeArrowheads="1"/>
            </p:cNvSpPr>
            <p:nvPr/>
          </p:nvSpPr>
          <p:spPr bwMode="auto">
            <a:xfrm>
              <a:off x="2640" y="3081"/>
              <a:ext cx="732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93" name="Rectangle 47"/>
            <p:cNvSpPr>
              <a:spLocks noChangeArrowheads="1"/>
            </p:cNvSpPr>
            <p:nvPr/>
          </p:nvSpPr>
          <p:spPr bwMode="auto">
            <a:xfrm>
              <a:off x="3372" y="3081"/>
              <a:ext cx="324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94" name="Text Box 51"/>
            <p:cNvSpPr txBox="1">
              <a:spLocks noChangeArrowheads="1"/>
            </p:cNvSpPr>
            <p:nvPr/>
          </p:nvSpPr>
          <p:spPr bwMode="auto">
            <a:xfrm>
              <a:off x="2205" y="2305"/>
              <a:ext cx="3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27695" name="Text Box 53"/>
            <p:cNvSpPr txBox="1">
              <a:spLocks noChangeArrowheads="1"/>
            </p:cNvSpPr>
            <p:nvPr/>
          </p:nvSpPr>
          <p:spPr bwMode="auto">
            <a:xfrm>
              <a:off x="2077" y="2131"/>
              <a:ext cx="43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B050"/>
                  </a:solidFill>
                </a:rPr>
                <a:t>temp</a:t>
              </a:r>
            </a:p>
          </p:txBody>
        </p:sp>
        <p:sp>
          <p:nvSpPr>
            <p:cNvPr id="27696" name="Line 54"/>
            <p:cNvSpPr>
              <a:spLocks noChangeShapeType="1"/>
            </p:cNvSpPr>
            <p:nvPr/>
          </p:nvSpPr>
          <p:spPr bwMode="auto">
            <a:xfrm>
              <a:off x="3530" y="2486"/>
              <a:ext cx="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>
              <a:off x="3535" y="3188"/>
              <a:ext cx="0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" name="Line 15"/>
            <p:cNvSpPr>
              <a:spLocks noChangeShapeType="1"/>
            </p:cNvSpPr>
            <p:nvPr/>
          </p:nvSpPr>
          <p:spPr bwMode="auto">
            <a:xfrm>
              <a:off x="5408" y="316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" name="Line 43"/>
            <p:cNvSpPr>
              <a:spLocks noChangeShapeType="1"/>
            </p:cNvSpPr>
            <p:nvPr/>
          </p:nvSpPr>
          <p:spPr bwMode="auto">
            <a:xfrm>
              <a:off x="2490" y="2339"/>
              <a:ext cx="156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7653" name="Text Box 56"/>
          <p:cNvSpPr txBox="1">
            <a:spLocks noChangeArrowheads="1"/>
          </p:cNvSpPr>
          <p:nvPr/>
        </p:nvSpPr>
        <p:spPr bwMode="auto">
          <a:xfrm>
            <a:off x="6546850" y="1320800"/>
            <a:ext cx="2330450" cy="46196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</a:rPr>
              <a:t>item = pop(i);</a:t>
            </a:r>
          </a:p>
        </p:txBody>
      </p:sp>
      <p:sp>
        <p:nvSpPr>
          <p:cNvPr id="27654" name="Rectangle 57"/>
          <p:cNvSpPr>
            <a:spLocks noChangeArrowheads="1"/>
          </p:cNvSpPr>
          <p:nvPr/>
        </p:nvSpPr>
        <p:spPr bwMode="auto">
          <a:xfrm>
            <a:off x="677863" y="323850"/>
            <a:ext cx="7772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4000" b="1" u="sng"/>
              <a:t>Delete from a linked Stack</a:t>
            </a:r>
            <a:r>
              <a:rPr lang="en-US" altLang="zh-TW" sz="2000" b="1" u="sng"/>
              <a:t> (Prog. 4.6)</a:t>
            </a:r>
            <a:endParaRPr lang="en-US" altLang="zh-TW" sz="4000" b="1" u="sng"/>
          </a:p>
        </p:txBody>
      </p:sp>
      <p:sp>
        <p:nvSpPr>
          <p:cNvPr id="48" name="文字方塊 47"/>
          <p:cNvSpPr txBox="1"/>
          <p:nvPr/>
        </p:nvSpPr>
        <p:spPr>
          <a:xfrm>
            <a:off x="3356468" y="6133926"/>
            <a:ext cx="131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dirty="0" smtClean="0">
                <a:solidFill>
                  <a:schemeClr val="tx1"/>
                </a:solidFill>
              </a:rPr>
              <a:t>Before pop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048892" y="6133926"/>
            <a:ext cx="129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dirty="0" smtClean="0">
                <a:solidFill>
                  <a:schemeClr val="tx1"/>
                </a:solidFill>
              </a:rPr>
              <a:t>After pop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24AF35-D1A0-4CF6-817B-4D09C029B2CD}" type="slidenum">
              <a:rPr lang="en-US" altLang="zh-TW" smtClean="0"/>
              <a:pPr/>
              <a:t>26</a:t>
            </a:fld>
            <a:endParaRPr lang="en-US" altLang="zh-TW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1536700"/>
            <a:ext cx="8045450" cy="221297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sz="2000" b="0" dirty="0" smtClean="0">
                <a:solidFill>
                  <a:schemeClr val="tx1"/>
                </a:solidFill>
              </a:rPr>
              <a:t>#define MAX_QUEUES 10        /* maximum number of queues */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err="1" smtClean="0">
                <a:solidFill>
                  <a:schemeClr val="tx1"/>
                </a:solidFill>
              </a:rPr>
              <a:t>typedef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0" dirty="0" err="1" smtClean="0">
                <a:solidFill>
                  <a:schemeClr val="tx1"/>
                </a:solidFill>
              </a:rPr>
              <a:t>struct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0" dirty="0" smtClean="0">
                <a:solidFill>
                  <a:srgbClr val="FF3300"/>
                </a:solidFill>
              </a:rPr>
              <a:t>queue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*</a:t>
            </a:r>
            <a:r>
              <a:rPr lang="en-US" altLang="zh-TW" sz="2000" b="0" dirty="0" err="1" smtClean="0">
                <a:solidFill>
                  <a:srgbClr val="006600"/>
                </a:solidFill>
              </a:rPr>
              <a:t>queuePointer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;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err="1" smtClean="0">
                <a:solidFill>
                  <a:schemeClr val="tx1"/>
                </a:solidFill>
              </a:rPr>
              <a:t>typedef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0" dirty="0" err="1" smtClean="0">
                <a:solidFill>
                  <a:schemeClr val="tx1"/>
                </a:solidFill>
              </a:rPr>
              <a:t>struct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0" dirty="0" smtClean="0">
                <a:solidFill>
                  <a:srgbClr val="FF3300"/>
                </a:solidFill>
              </a:rPr>
              <a:t>queue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{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         element data;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         </a:t>
            </a:r>
            <a:r>
              <a:rPr lang="en-US" altLang="zh-TW" sz="2000" b="0" dirty="0" err="1" smtClean="0">
                <a:solidFill>
                  <a:srgbClr val="006600"/>
                </a:solidFill>
              </a:rPr>
              <a:t>queuePointer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link;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smtClean="0">
                <a:solidFill>
                  <a:schemeClr val="tx1"/>
                </a:solidFill>
              </a:rPr>
              <a:t>             };</a:t>
            </a:r>
            <a:br>
              <a:rPr lang="en-US" altLang="zh-TW" sz="2000" b="0" dirty="0" smtClean="0">
                <a:solidFill>
                  <a:schemeClr val="tx1"/>
                </a:solidFill>
              </a:rPr>
            </a:br>
            <a:r>
              <a:rPr lang="en-US" altLang="zh-TW" sz="2000" b="0" dirty="0" err="1" smtClean="0">
                <a:solidFill>
                  <a:srgbClr val="006600"/>
                </a:solidFill>
              </a:rPr>
              <a:t>queuePointer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 front[MAX_QUEUES], rear[MAX_QUEUES];</a:t>
            </a:r>
            <a:endParaRPr lang="en-US" altLang="zh-TW" sz="2000" b="0" dirty="0" smtClean="0"/>
          </a:p>
        </p:txBody>
      </p:sp>
      <p:sp>
        <p:nvSpPr>
          <p:cNvPr id="28676" name="Rectangle 48"/>
          <p:cNvSpPr>
            <a:spLocks noChangeArrowheads="1"/>
          </p:cNvSpPr>
          <p:nvPr/>
        </p:nvSpPr>
        <p:spPr bwMode="auto">
          <a:xfrm>
            <a:off x="563563" y="228600"/>
            <a:ext cx="7772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4000" b="1" u="sng"/>
              <a:t>Linked Queues</a:t>
            </a:r>
          </a:p>
        </p:txBody>
      </p:sp>
      <p:grpSp>
        <p:nvGrpSpPr>
          <p:cNvPr id="28677" name="Group 57"/>
          <p:cNvGrpSpPr>
            <a:grpSpLocks/>
          </p:cNvGrpSpPr>
          <p:nvPr/>
        </p:nvGrpSpPr>
        <p:grpSpPr bwMode="auto">
          <a:xfrm>
            <a:off x="822325" y="3941763"/>
            <a:ext cx="7245350" cy="1909763"/>
            <a:chOff x="518" y="2375"/>
            <a:chExt cx="4564" cy="1203"/>
          </a:xfrm>
        </p:grpSpPr>
        <p:sp>
          <p:nvSpPr>
            <p:cNvPr id="28678" name="Rectangle 25"/>
            <p:cNvSpPr>
              <a:spLocks noChangeArrowheads="1"/>
            </p:cNvSpPr>
            <p:nvPr/>
          </p:nvSpPr>
          <p:spPr bwMode="auto">
            <a:xfrm>
              <a:off x="694" y="2827"/>
              <a:ext cx="756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679" name="Rectangle 26"/>
            <p:cNvSpPr>
              <a:spLocks noChangeArrowheads="1"/>
            </p:cNvSpPr>
            <p:nvPr/>
          </p:nvSpPr>
          <p:spPr bwMode="auto">
            <a:xfrm>
              <a:off x="1450" y="2827"/>
              <a:ext cx="335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680" name="Text Box 27"/>
            <p:cNvSpPr txBox="1">
              <a:spLocks noChangeArrowheads="1"/>
            </p:cNvSpPr>
            <p:nvPr/>
          </p:nvSpPr>
          <p:spPr bwMode="auto">
            <a:xfrm>
              <a:off x="2090" y="2613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8681" name="Text Box 28"/>
            <p:cNvSpPr txBox="1">
              <a:spLocks noChangeArrowheads="1"/>
            </p:cNvSpPr>
            <p:nvPr/>
          </p:nvSpPr>
          <p:spPr bwMode="auto">
            <a:xfrm>
              <a:off x="2670" y="2614"/>
              <a:ext cx="46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000" i="1" dirty="0">
                  <a:solidFill>
                    <a:schemeClr val="tx1"/>
                  </a:solidFill>
                </a:rPr>
                <a:t>link</a:t>
              </a:r>
            </a:p>
          </p:txBody>
        </p:sp>
        <p:sp>
          <p:nvSpPr>
            <p:cNvPr id="28682" name="Rectangle 29"/>
            <p:cNvSpPr>
              <a:spLocks noChangeArrowheads="1"/>
            </p:cNvSpPr>
            <p:nvPr/>
          </p:nvSpPr>
          <p:spPr bwMode="auto">
            <a:xfrm>
              <a:off x="1990" y="2839"/>
              <a:ext cx="756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683" name="Rectangle 31"/>
            <p:cNvSpPr>
              <a:spLocks noChangeArrowheads="1"/>
            </p:cNvSpPr>
            <p:nvPr/>
          </p:nvSpPr>
          <p:spPr bwMode="auto">
            <a:xfrm>
              <a:off x="2746" y="2839"/>
              <a:ext cx="335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684" name="Rectangle 34"/>
            <p:cNvSpPr>
              <a:spLocks noChangeArrowheads="1"/>
            </p:cNvSpPr>
            <p:nvPr/>
          </p:nvSpPr>
          <p:spPr bwMode="auto">
            <a:xfrm>
              <a:off x="3814" y="2833"/>
              <a:ext cx="756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685" name="Rectangle 35"/>
            <p:cNvSpPr>
              <a:spLocks noChangeArrowheads="1"/>
            </p:cNvSpPr>
            <p:nvPr/>
          </p:nvSpPr>
          <p:spPr bwMode="auto">
            <a:xfrm>
              <a:off x="4570" y="2833"/>
              <a:ext cx="335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686" name="Text Box 37"/>
            <p:cNvSpPr txBox="1">
              <a:spLocks noChangeArrowheads="1"/>
            </p:cNvSpPr>
            <p:nvPr/>
          </p:nvSpPr>
          <p:spPr bwMode="auto">
            <a:xfrm>
              <a:off x="4558" y="2895"/>
              <a:ext cx="3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 dirty="0"/>
                <a:t>NULL</a:t>
              </a:r>
            </a:p>
          </p:txBody>
        </p:sp>
        <p:sp>
          <p:nvSpPr>
            <p:cNvPr id="28687" name="Line 39"/>
            <p:cNvSpPr>
              <a:spLocks noChangeShapeType="1"/>
            </p:cNvSpPr>
            <p:nvPr/>
          </p:nvSpPr>
          <p:spPr bwMode="auto">
            <a:xfrm>
              <a:off x="1599" y="2961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688" name="Rectangle 41"/>
            <p:cNvSpPr>
              <a:spLocks noChangeArrowheads="1"/>
            </p:cNvSpPr>
            <p:nvPr/>
          </p:nvSpPr>
          <p:spPr bwMode="auto">
            <a:xfrm>
              <a:off x="3972" y="2395"/>
              <a:ext cx="595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2000" i="1"/>
                <a:t>rear</a:t>
              </a:r>
            </a:p>
          </p:txBody>
        </p:sp>
        <p:sp>
          <p:nvSpPr>
            <p:cNvPr id="28689" name="Line 42"/>
            <p:cNvSpPr>
              <a:spLocks noChangeShapeType="1"/>
            </p:cNvSpPr>
            <p:nvPr/>
          </p:nvSpPr>
          <p:spPr bwMode="auto">
            <a:xfrm flipV="1">
              <a:off x="3579" y="2961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690" name="Text Box 45"/>
            <p:cNvSpPr txBox="1">
              <a:spLocks noChangeArrowheads="1"/>
            </p:cNvSpPr>
            <p:nvPr/>
          </p:nvSpPr>
          <p:spPr bwMode="auto">
            <a:xfrm>
              <a:off x="4521" y="3326"/>
              <a:ext cx="5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FF3300"/>
                  </a:solidFill>
                </a:rPr>
                <a:t>Add to</a:t>
              </a:r>
            </a:p>
          </p:txBody>
        </p:sp>
        <p:sp>
          <p:nvSpPr>
            <p:cNvPr id="28691" name="Text Box 47"/>
            <p:cNvSpPr txBox="1">
              <a:spLocks noChangeArrowheads="1"/>
            </p:cNvSpPr>
            <p:nvPr/>
          </p:nvSpPr>
          <p:spPr bwMode="auto">
            <a:xfrm>
              <a:off x="518" y="3278"/>
              <a:ext cx="8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FF3300"/>
                  </a:solidFill>
                </a:rPr>
                <a:t>Delete from</a:t>
              </a:r>
            </a:p>
          </p:txBody>
        </p:sp>
        <p:sp>
          <p:nvSpPr>
            <p:cNvPr id="28692" name="Line 50"/>
            <p:cNvSpPr>
              <a:spLocks noChangeShapeType="1"/>
            </p:cNvSpPr>
            <p:nvPr/>
          </p:nvSpPr>
          <p:spPr bwMode="auto">
            <a:xfrm>
              <a:off x="2911" y="2965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693" name="Text Box 51"/>
            <p:cNvSpPr txBox="1">
              <a:spLocks noChangeArrowheads="1"/>
            </p:cNvSpPr>
            <p:nvPr/>
          </p:nvSpPr>
          <p:spPr bwMode="auto">
            <a:xfrm>
              <a:off x="3204" y="2748"/>
              <a:ext cx="4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8694" name="Line 52"/>
            <p:cNvSpPr>
              <a:spLocks noChangeShapeType="1"/>
            </p:cNvSpPr>
            <p:nvPr/>
          </p:nvSpPr>
          <p:spPr bwMode="auto">
            <a:xfrm>
              <a:off x="4236" y="2604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5" name="Rectangle 53"/>
            <p:cNvSpPr>
              <a:spLocks noChangeArrowheads="1"/>
            </p:cNvSpPr>
            <p:nvPr/>
          </p:nvSpPr>
          <p:spPr bwMode="auto">
            <a:xfrm>
              <a:off x="724" y="2375"/>
              <a:ext cx="595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2000" i="1" dirty="0"/>
                <a:t>front</a:t>
              </a:r>
            </a:p>
          </p:txBody>
        </p:sp>
        <p:sp>
          <p:nvSpPr>
            <p:cNvPr id="28696" name="Line 54"/>
            <p:cNvSpPr>
              <a:spLocks noChangeShapeType="1"/>
            </p:cNvSpPr>
            <p:nvPr/>
          </p:nvSpPr>
          <p:spPr bwMode="auto">
            <a:xfrm>
              <a:off x="996" y="2580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7" name="Line 55"/>
            <p:cNvSpPr>
              <a:spLocks noChangeShapeType="1"/>
            </p:cNvSpPr>
            <p:nvPr/>
          </p:nvSpPr>
          <p:spPr bwMode="auto">
            <a:xfrm flipV="1">
              <a:off x="864" y="3132"/>
              <a:ext cx="96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8" name="Line 56"/>
            <p:cNvSpPr>
              <a:spLocks noChangeShapeType="1"/>
            </p:cNvSpPr>
            <p:nvPr/>
          </p:nvSpPr>
          <p:spPr bwMode="auto">
            <a:xfrm flipH="1" flipV="1">
              <a:off x="4668" y="3108"/>
              <a:ext cx="132" cy="15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C14414-4F5C-43BA-B925-2A701CA3F0EF}" type="slidenum">
              <a:rPr lang="en-US" altLang="zh-TW" smtClean="0"/>
              <a:pPr/>
              <a:t>27</a:t>
            </a:fld>
            <a:endParaRPr lang="en-US" altLang="zh-TW" smtClean="0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>
          <a:xfrm>
            <a:off x="677863" y="457200"/>
            <a:ext cx="7772400" cy="666750"/>
          </a:xfrm>
          <a:noFill/>
        </p:spPr>
        <p:txBody>
          <a:bodyPr/>
          <a:lstStyle/>
          <a:p>
            <a:pPr algn="ctr" eaLnBrk="1" hangingPunct="1"/>
            <a:r>
              <a:rPr lang="en-US" altLang="zh-TW" sz="3200" u="sng" smtClean="0">
                <a:solidFill>
                  <a:srgbClr val="6600FF"/>
                </a:solidFill>
              </a:rPr>
              <a:t>Linked Queues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533400" y="1409700"/>
            <a:ext cx="792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r"/>
            </a:pPr>
            <a:r>
              <a:rPr lang="en-US" altLang="zh-TW">
                <a:solidFill>
                  <a:schemeClr val="tx1"/>
                </a:solidFill>
              </a:rPr>
              <a:t> The initial condition for the queues is</a:t>
            </a:r>
            <a:br>
              <a:rPr lang="en-US" altLang="zh-TW">
                <a:solidFill>
                  <a:schemeClr val="tx1"/>
                </a:solidFill>
              </a:rPr>
            </a:br>
            <a:r>
              <a:rPr lang="en-US" altLang="zh-TW">
                <a:solidFill>
                  <a:schemeClr val="tx1"/>
                </a:solidFill>
              </a:rPr>
              <a:t>     front[</a:t>
            </a:r>
            <a:r>
              <a:rPr lang="en-US" altLang="zh-TW" i="1">
                <a:solidFill>
                  <a:schemeClr val="tx1"/>
                </a:solidFill>
              </a:rPr>
              <a:t>i</a:t>
            </a:r>
            <a:r>
              <a:rPr lang="en-US" altLang="zh-TW">
                <a:solidFill>
                  <a:schemeClr val="tx1"/>
                </a:solidFill>
              </a:rPr>
              <a:t>] = rear[</a:t>
            </a:r>
            <a:r>
              <a:rPr lang="en-US" altLang="zh-TW" i="1">
                <a:solidFill>
                  <a:schemeClr val="tx1"/>
                </a:solidFill>
              </a:rPr>
              <a:t>i</a:t>
            </a:r>
            <a:r>
              <a:rPr lang="en-US" altLang="zh-TW">
                <a:solidFill>
                  <a:schemeClr val="tx1"/>
                </a:solidFill>
              </a:rPr>
              <a:t>] = </a:t>
            </a:r>
            <a:r>
              <a:rPr lang="en-US" altLang="zh-TW" i="1">
                <a:solidFill>
                  <a:schemeClr val="tx1"/>
                </a:solidFill>
              </a:rPr>
              <a:t>NULL</a:t>
            </a:r>
            <a:r>
              <a:rPr lang="en-US" altLang="zh-TW">
                <a:solidFill>
                  <a:schemeClr val="tx1"/>
                </a:solidFill>
              </a:rPr>
              <a:t>, 0≦</a:t>
            </a:r>
            <a:r>
              <a:rPr lang="en-US" altLang="zh-TW" i="1">
                <a:solidFill>
                  <a:schemeClr val="tx1"/>
                </a:solidFill>
              </a:rPr>
              <a:t>i</a:t>
            </a:r>
            <a:r>
              <a:rPr lang="en-US" altLang="zh-TW">
                <a:solidFill>
                  <a:schemeClr val="tx1"/>
                </a:solidFill>
              </a:rPr>
              <a:t>&lt;MAX_QUEUES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577850" y="2616200"/>
            <a:ext cx="7372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r"/>
            </a:pPr>
            <a:r>
              <a:rPr lang="en-US" altLang="zh-TW">
                <a:solidFill>
                  <a:schemeClr val="tx1"/>
                </a:solidFill>
              </a:rPr>
              <a:t> The boundary condition is</a:t>
            </a:r>
            <a:br>
              <a:rPr lang="en-US" altLang="zh-TW">
                <a:solidFill>
                  <a:schemeClr val="tx1"/>
                </a:solidFill>
              </a:rPr>
            </a:br>
            <a:r>
              <a:rPr lang="en-US" altLang="zh-TW">
                <a:solidFill>
                  <a:schemeClr val="tx1"/>
                </a:solidFill>
              </a:rPr>
              <a:t>     front[</a:t>
            </a:r>
            <a:r>
              <a:rPr lang="en-US" altLang="zh-TW" i="1">
                <a:solidFill>
                  <a:schemeClr val="tx1"/>
                </a:solidFill>
              </a:rPr>
              <a:t>i</a:t>
            </a:r>
            <a:r>
              <a:rPr lang="en-US" altLang="zh-TW">
                <a:solidFill>
                  <a:schemeClr val="tx1"/>
                </a:solidFill>
              </a:rPr>
              <a:t>] = </a:t>
            </a:r>
            <a:r>
              <a:rPr lang="en-US" altLang="zh-TW" i="1">
                <a:solidFill>
                  <a:schemeClr val="tx1"/>
                </a:solidFill>
              </a:rPr>
              <a:t>NULL</a:t>
            </a:r>
            <a:r>
              <a:rPr lang="en-US" altLang="zh-TW">
                <a:solidFill>
                  <a:schemeClr val="tx1"/>
                </a:solidFill>
              </a:rPr>
              <a:t>, iff the </a:t>
            </a:r>
            <a:r>
              <a:rPr lang="en-US" altLang="zh-TW" i="1">
                <a:solidFill>
                  <a:schemeClr val="tx1"/>
                </a:solidFill>
              </a:rPr>
              <a:t>i</a:t>
            </a:r>
            <a:r>
              <a:rPr lang="en-US" altLang="zh-TW">
                <a:solidFill>
                  <a:schemeClr val="tx1"/>
                </a:solidFill>
              </a:rPr>
              <a:t>th queue is empty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5C2C8A-5448-4F87-A89D-7C69B026B16C}" type="slidenum">
              <a:rPr lang="en-US" altLang="zh-TW" smtClean="0"/>
              <a:pPr/>
              <a:t>28</a:t>
            </a:fld>
            <a:endParaRPr lang="en-US" altLang="zh-TW" smtClean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905687" y="1162050"/>
            <a:ext cx="5199062" cy="37496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void </a:t>
            </a:r>
            <a:r>
              <a:rPr lang="en-US" altLang="zh-TW" sz="2000" dirty="0" err="1">
                <a:solidFill>
                  <a:schemeClr val="tx1"/>
                </a:solidFill>
              </a:rPr>
              <a:t>addq</a:t>
            </a:r>
            <a:r>
              <a:rPr lang="en-US" altLang="zh-TW" sz="2000" dirty="0">
                <a:solidFill>
                  <a:schemeClr val="tx1"/>
                </a:solidFill>
              </a:rPr>
              <a:t> (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, element item</a:t>
            </a:r>
            <a:r>
              <a:rPr lang="en-US" altLang="zh-TW" sz="2000" dirty="0" smtClean="0">
                <a:solidFill>
                  <a:schemeClr val="tx1"/>
                </a:solidFill>
              </a:rPr>
              <a:t>){</a:t>
            </a:r>
          </a:p>
          <a:p>
            <a:pPr algn="l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/*  </a:t>
            </a:r>
            <a:r>
              <a:rPr lang="en-US" altLang="zh-TW" sz="2000" dirty="0">
                <a:solidFill>
                  <a:schemeClr val="tx1"/>
                </a:solidFill>
              </a:rPr>
              <a:t>add item to the rear of queue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   */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</a:t>
            </a:r>
            <a:r>
              <a:rPr lang="en-US" altLang="zh-TW" sz="2000" dirty="0" err="1">
                <a:solidFill>
                  <a:schemeClr val="tx1"/>
                </a:solidFill>
              </a:rPr>
              <a:t>queuePointer</a:t>
            </a:r>
            <a:r>
              <a:rPr lang="en-US" altLang="zh-TW" sz="2000" dirty="0">
                <a:solidFill>
                  <a:schemeClr val="tx1"/>
                </a:solidFill>
              </a:rPr>
              <a:t> temp;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</a:t>
            </a:r>
            <a:r>
              <a:rPr lang="en-US" altLang="zh-TW" sz="2000" dirty="0">
                <a:solidFill>
                  <a:srgbClr val="9966FF"/>
                </a:solidFill>
              </a:rPr>
              <a:t>MALLOC(temp, </a:t>
            </a:r>
            <a:r>
              <a:rPr lang="en-US" altLang="zh-TW" sz="2000" dirty="0" err="1" smtClean="0">
                <a:solidFill>
                  <a:srgbClr val="9966FF"/>
                </a:solidFill>
              </a:rPr>
              <a:t>sizeof</a:t>
            </a:r>
            <a:r>
              <a:rPr lang="en-US" altLang="zh-TW" sz="2000" dirty="0" smtClean="0">
                <a:solidFill>
                  <a:srgbClr val="9966FF"/>
                </a:solidFill>
              </a:rPr>
              <a:t>(*</a:t>
            </a:r>
            <a:r>
              <a:rPr lang="en-US" altLang="zh-TW" sz="2000" dirty="0">
                <a:solidFill>
                  <a:srgbClr val="9966FF"/>
                </a:solidFill>
              </a:rPr>
              <a:t>temp));</a:t>
            </a:r>
            <a:r>
              <a:rPr lang="en-US" altLang="zh-TW" sz="2000" dirty="0">
                <a:solidFill>
                  <a:schemeClr val="tx1"/>
                </a:solidFill>
              </a:rPr>
              <a:t/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</a:t>
            </a:r>
            <a:r>
              <a:rPr lang="en-US" altLang="zh-TW" sz="2000" dirty="0" smtClean="0">
                <a:solidFill>
                  <a:schemeClr val="tx1"/>
                </a:solidFill>
              </a:rPr>
              <a:t>temp-&gt;data </a:t>
            </a:r>
            <a:r>
              <a:rPr lang="en-US" altLang="zh-TW" sz="2000" dirty="0">
                <a:solidFill>
                  <a:schemeClr val="tx1"/>
                </a:solidFill>
              </a:rPr>
              <a:t>= item;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</a:t>
            </a:r>
            <a:r>
              <a:rPr lang="en-US" altLang="zh-TW" sz="2000" dirty="0" smtClean="0">
                <a:solidFill>
                  <a:srgbClr val="0000FF"/>
                </a:solidFill>
              </a:rPr>
              <a:t>temp-&gt;link </a:t>
            </a:r>
            <a:r>
              <a:rPr lang="en-US" altLang="zh-TW" sz="2000" dirty="0">
                <a:solidFill>
                  <a:srgbClr val="0000FF"/>
                </a:solidFill>
              </a:rPr>
              <a:t>= NULL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</a:p>
          <a:p>
            <a:pPr algn="l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if (front[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]) 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</a:t>
            </a:r>
            <a:r>
              <a:rPr lang="en-US" altLang="zh-TW" sz="2000" dirty="0">
                <a:solidFill>
                  <a:srgbClr val="FF3300"/>
                </a:solidFill>
              </a:rPr>
              <a:t>rear[</a:t>
            </a:r>
            <a:r>
              <a:rPr lang="en-US" altLang="zh-TW" sz="2000" dirty="0" err="1">
                <a:solidFill>
                  <a:srgbClr val="FF3300"/>
                </a:solidFill>
              </a:rPr>
              <a:t>i</a:t>
            </a:r>
            <a:r>
              <a:rPr lang="en-US" altLang="zh-TW" sz="2000" dirty="0" smtClean="0">
                <a:solidFill>
                  <a:srgbClr val="FF3300"/>
                </a:solidFill>
              </a:rPr>
              <a:t>]-&gt;link </a:t>
            </a:r>
            <a:r>
              <a:rPr lang="en-US" altLang="zh-TW" sz="2000" dirty="0">
                <a:solidFill>
                  <a:srgbClr val="FF3300"/>
                </a:solidFill>
              </a:rPr>
              <a:t>= temp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</a:p>
          <a:p>
            <a:pPr algn="l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else 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front[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 = temp;</a:t>
            </a:r>
          </a:p>
          <a:p>
            <a:pPr algn="l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</a:t>
            </a:r>
            <a:r>
              <a:rPr lang="en-US" altLang="zh-TW" sz="2000" dirty="0">
                <a:solidFill>
                  <a:srgbClr val="006600"/>
                </a:solidFill>
              </a:rPr>
              <a:t>rear[</a:t>
            </a:r>
            <a:r>
              <a:rPr lang="en-US" altLang="zh-TW" sz="2000" dirty="0" err="1">
                <a:solidFill>
                  <a:srgbClr val="006600"/>
                </a:solidFill>
              </a:rPr>
              <a:t>i</a:t>
            </a:r>
            <a:r>
              <a:rPr lang="en-US" altLang="zh-TW" sz="2000" dirty="0">
                <a:solidFill>
                  <a:srgbClr val="006600"/>
                </a:solidFill>
              </a:rPr>
              <a:t>] = temp</a:t>
            </a:r>
            <a:r>
              <a:rPr lang="en-US" altLang="zh-TW" sz="2000" dirty="0">
                <a:solidFill>
                  <a:schemeClr val="tx1"/>
                </a:solidFill>
              </a:rPr>
              <a:t>;  </a:t>
            </a:r>
          </a:p>
          <a:p>
            <a:pPr algn="l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6527800" y="1022350"/>
            <a:ext cx="2273300" cy="46196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</a:rPr>
              <a:t>addq(i, item);</a:t>
            </a:r>
          </a:p>
        </p:txBody>
      </p:sp>
      <p:sp>
        <p:nvSpPr>
          <p:cNvPr id="30725" name="Rectangle 28"/>
          <p:cNvSpPr>
            <a:spLocks noChangeArrowheads="1"/>
          </p:cNvSpPr>
          <p:nvPr/>
        </p:nvSpPr>
        <p:spPr bwMode="auto">
          <a:xfrm>
            <a:off x="228600" y="228600"/>
            <a:ext cx="8661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4000" b="1" u="sng"/>
              <a:t>Add to a linked queue </a:t>
            </a:r>
            <a:r>
              <a:rPr lang="en-US" altLang="zh-TW" sz="2000" b="1" u="sng"/>
              <a:t>(Prog. 4.7)</a:t>
            </a:r>
            <a:endParaRPr lang="en-US" altLang="zh-TW" sz="4000" b="1" u="sng"/>
          </a:p>
        </p:txBody>
      </p:sp>
      <p:grpSp>
        <p:nvGrpSpPr>
          <p:cNvPr id="30726" name="Group 53"/>
          <p:cNvGrpSpPr>
            <a:grpSpLocks/>
          </p:cNvGrpSpPr>
          <p:nvPr/>
        </p:nvGrpSpPr>
        <p:grpSpPr bwMode="auto">
          <a:xfrm>
            <a:off x="1117600" y="5114923"/>
            <a:ext cx="6267450" cy="1168400"/>
            <a:chOff x="658" y="3076"/>
            <a:chExt cx="3948" cy="736"/>
          </a:xfrm>
        </p:grpSpPr>
        <p:sp>
          <p:nvSpPr>
            <p:cNvPr id="30727" name="Text Box 36"/>
            <p:cNvSpPr txBox="1">
              <a:spLocks noChangeArrowheads="1"/>
            </p:cNvSpPr>
            <p:nvPr/>
          </p:nvSpPr>
          <p:spPr bwMode="auto">
            <a:xfrm>
              <a:off x="3484" y="3524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728" name="Text Box 47"/>
            <p:cNvSpPr txBox="1">
              <a:spLocks noChangeArrowheads="1"/>
            </p:cNvSpPr>
            <p:nvPr/>
          </p:nvSpPr>
          <p:spPr bwMode="auto">
            <a:xfrm>
              <a:off x="3924" y="3516"/>
              <a:ext cx="4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30729" name="Rectangle 7"/>
            <p:cNvSpPr>
              <a:spLocks noChangeArrowheads="1"/>
            </p:cNvSpPr>
            <p:nvPr/>
          </p:nvSpPr>
          <p:spPr bwMode="auto">
            <a:xfrm>
              <a:off x="658" y="3549"/>
              <a:ext cx="458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30" name="Rectangle 8"/>
            <p:cNvSpPr>
              <a:spLocks noChangeArrowheads="1"/>
            </p:cNvSpPr>
            <p:nvPr/>
          </p:nvSpPr>
          <p:spPr bwMode="auto">
            <a:xfrm>
              <a:off x="1122" y="3549"/>
              <a:ext cx="203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31" name="Line 16"/>
            <p:cNvSpPr>
              <a:spLocks noChangeShapeType="1"/>
            </p:cNvSpPr>
            <p:nvPr/>
          </p:nvSpPr>
          <p:spPr bwMode="auto">
            <a:xfrm>
              <a:off x="1212" y="3683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32" name="Rectangle 24"/>
            <p:cNvSpPr>
              <a:spLocks noChangeArrowheads="1"/>
            </p:cNvSpPr>
            <p:nvPr/>
          </p:nvSpPr>
          <p:spPr bwMode="auto">
            <a:xfrm>
              <a:off x="712" y="3112"/>
              <a:ext cx="595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800" i="1" dirty="0"/>
                <a:t>front</a:t>
              </a:r>
            </a:p>
          </p:txBody>
        </p:sp>
        <p:sp>
          <p:nvSpPr>
            <p:cNvPr id="30733" name="Line 25"/>
            <p:cNvSpPr>
              <a:spLocks noChangeShapeType="1"/>
            </p:cNvSpPr>
            <p:nvPr/>
          </p:nvSpPr>
          <p:spPr bwMode="auto">
            <a:xfrm>
              <a:off x="984" y="3302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4" name="Text Box 9"/>
            <p:cNvSpPr txBox="1">
              <a:spLocks noChangeArrowheads="1"/>
            </p:cNvSpPr>
            <p:nvPr/>
          </p:nvSpPr>
          <p:spPr bwMode="auto">
            <a:xfrm>
              <a:off x="1618" y="3328"/>
              <a:ext cx="3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i="1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30735" name="Text Box 10"/>
            <p:cNvSpPr txBox="1">
              <a:spLocks noChangeArrowheads="1"/>
            </p:cNvSpPr>
            <p:nvPr/>
          </p:nvSpPr>
          <p:spPr bwMode="auto">
            <a:xfrm>
              <a:off x="1944" y="3341"/>
              <a:ext cx="4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 i="1" dirty="0">
                  <a:solidFill>
                    <a:schemeClr val="tx1"/>
                  </a:solidFill>
                </a:rPr>
                <a:t>link</a:t>
              </a:r>
            </a:p>
          </p:txBody>
        </p:sp>
        <p:sp>
          <p:nvSpPr>
            <p:cNvPr id="30736" name="Rectangle 30"/>
            <p:cNvSpPr>
              <a:spLocks noChangeArrowheads="1"/>
            </p:cNvSpPr>
            <p:nvPr/>
          </p:nvSpPr>
          <p:spPr bwMode="auto">
            <a:xfrm>
              <a:off x="1586" y="3549"/>
              <a:ext cx="458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37" name="Rectangle 31"/>
            <p:cNvSpPr>
              <a:spLocks noChangeArrowheads="1"/>
            </p:cNvSpPr>
            <p:nvPr/>
          </p:nvSpPr>
          <p:spPr bwMode="auto">
            <a:xfrm>
              <a:off x="2046" y="3549"/>
              <a:ext cx="203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38" name="Line 32"/>
            <p:cNvSpPr>
              <a:spLocks noChangeShapeType="1"/>
            </p:cNvSpPr>
            <p:nvPr/>
          </p:nvSpPr>
          <p:spPr bwMode="auto">
            <a:xfrm>
              <a:off x="2155" y="3683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39" name="Rectangle 17"/>
            <p:cNvSpPr>
              <a:spLocks noChangeArrowheads="1"/>
            </p:cNvSpPr>
            <p:nvPr/>
          </p:nvSpPr>
          <p:spPr bwMode="auto">
            <a:xfrm>
              <a:off x="3036" y="3076"/>
              <a:ext cx="595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800" i="1" dirty="0"/>
                <a:t>rear</a:t>
              </a:r>
            </a:p>
          </p:txBody>
        </p:sp>
        <p:sp>
          <p:nvSpPr>
            <p:cNvPr id="30740" name="Line 18"/>
            <p:cNvSpPr>
              <a:spLocks noChangeShapeType="1"/>
            </p:cNvSpPr>
            <p:nvPr/>
          </p:nvSpPr>
          <p:spPr bwMode="auto">
            <a:xfrm flipV="1">
              <a:off x="2799" y="3675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1" name="Text Box 22"/>
            <p:cNvSpPr txBox="1">
              <a:spLocks noChangeArrowheads="1"/>
            </p:cNvSpPr>
            <p:nvPr/>
          </p:nvSpPr>
          <p:spPr bwMode="auto">
            <a:xfrm>
              <a:off x="2424" y="3498"/>
              <a:ext cx="468" cy="288"/>
            </a:xfrm>
            <a:prstGeom prst="rect">
              <a:avLst/>
            </a:prstGeom>
            <a:noFill/>
            <a:ln w="9525">
              <a:noFill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r>
                <a:rPr lang="en-US" altLang="zh-TW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0742" name="Line 23"/>
            <p:cNvSpPr>
              <a:spLocks noChangeShapeType="1"/>
            </p:cNvSpPr>
            <p:nvPr/>
          </p:nvSpPr>
          <p:spPr bwMode="auto">
            <a:xfrm>
              <a:off x="3360" y="3294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3" name="Rectangle 33"/>
            <p:cNvSpPr>
              <a:spLocks noChangeArrowheads="1"/>
            </p:cNvSpPr>
            <p:nvPr/>
          </p:nvSpPr>
          <p:spPr bwMode="auto">
            <a:xfrm>
              <a:off x="3026" y="3533"/>
              <a:ext cx="458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4" name="Rectangle 34"/>
            <p:cNvSpPr>
              <a:spLocks noChangeArrowheads="1"/>
            </p:cNvSpPr>
            <p:nvPr/>
          </p:nvSpPr>
          <p:spPr bwMode="auto">
            <a:xfrm>
              <a:off x="3486" y="3533"/>
              <a:ext cx="203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5" name="Rectangle 37"/>
            <p:cNvSpPr>
              <a:spLocks noChangeArrowheads="1"/>
            </p:cNvSpPr>
            <p:nvPr/>
          </p:nvSpPr>
          <p:spPr bwMode="auto">
            <a:xfrm>
              <a:off x="3938" y="3549"/>
              <a:ext cx="458" cy="263"/>
            </a:xfrm>
            <a:prstGeom prst="rect">
              <a:avLst/>
            </a:prstGeom>
            <a:noFill/>
            <a:ln w="9525">
              <a:solidFill>
                <a:srgbClr val="99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6" name="Rectangle 38"/>
            <p:cNvSpPr>
              <a:spLocks noChangeArrowheads="1"/>
            </p:cNvSpPr>
            <p:nvPr/>
          </p:nvSpPr>
          <p:spPr bwMode="auto">
            <a:xfrm>
              <a:off x="4398" y="3549"/>
              <a:ext cx="203" cy="263"/>
            </a:xfrm>
            <a:prstGeom prst="rect">
              <a:avLst/>
            </a:prstGeom>
            <a:noFill/>
            <a:ln w="9525">
              <a:solidFill>
                <a:srgbClr val="99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7" name="Rectangle 45"/>
            <p:cNvSpPr>
              <a:spLocks noChangeArrowheads="1"/>
            </p:cNvSpPr>
            <p:nvPr/>
          </p:nvSpPr>
          <p:spPr bwMode="auto">
            <a:xfrm>
              <a:off x="3922" y="3080"/>
              <a:ext cx="595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1800" i="1" dirty="0"/>
                <a:t>temp</a:t>
              </a:r>
            </a:p>
          </p:txBody>
        </p:sp>
        <p:sp>
          <p:nvSpPr>
            <p:cNvPr id="30748" name="Line 46"/>
            <p:cNvSpPr>
              <a:spLocks noChangeShapeType="1"/>
            </p:cNvSpPr>
            <p:nvPr/>
          </p:nvSpPr>
          <p:spPr bwMode="auto">
            <a:xfrm>
              <a:off x="4204" y="3286"/>
              <a:ext cx="0" cy="204"/>
            </a:xfrm>
            <a:prstGeom prst="line">
              <a:avLst/>
            </a:prstGeom>
            <a:noFill/>
            <a:ln w="9525">
              <a:solidFill>
                <a:srgbClr val="99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9" name="Line 48"/>
            <p:cNvSpPr>
              <a:spLocks noChangeShapeType="1"/>
            </p:cNvSpPr>
            <p:nvPr/>
          </p:nvSpPr>
          <p:spPr bwMode="auto">
            <a:xfrm>
              <a:off x="3600" y="3660"/>
              <a:ext cx="30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0" name="Line 49"/>
            <p:cNvSpPr>
              <a:spLocks noChangeShapeType="1"/>
            </p:cNvSpPr>
            <p:nvPr/>
          </p:nvSpPr>
          <p:spPr bwMode="auto">
            <a:xfrm flipV="1">
              <a:off x="3552" y="3588"/>
              <a:ext cx="120" cy="1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1" name="Text Box 50"/>
            <p:cNvSpPr txBox="1">
              <a:spLocks noChangeArrowheads="1"/>
            </p:cNvSpPr>
            <p:nvPr/>
          </p:nvSpPr>
          <p:spPr bwMode="auto">
            <a:xfrm>
              <a:off x="4390" y="3543"/>
              <a:ext cx="2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dirty="0" smtClean="0">
                  <a:solidFill>
                    <a:srgbClr val="0000FF"/>
                  </a:solidFill>
                </a:rPr>
                <a:t>0</a:t>
              </a:r>
              <a:endParaRPr lang="en-US" altLang="zh-TW" sz="2000" dirty="0">
                <a:solidFill>
                  <a:srgbClr val="0000FF"/>
                </a:solidFill>
              </a:endParaRPr>
            </a:p>
          </p:txBody>
        </p:sp>
        <p:sp>
          <p:nvSpPr>
            <p:cNvPr id="30752" name="Line 51"/>
            <p:cNvSpPr>
              <a:spLocks noChangeShapeType="1"/>
            </p:cNvSpPr>
            <p:nvPr/>
          </p:nvSpPr>
          <p:spPr bwMode="auto">
            <a:xfrm>
              <a:off x="3401" y="3291"/>
              <a:ext cx="585" cy="20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3" name="Line 52"/>
            <p:cNvSpPr>
              <a:spLocks noChangeShapeType="1"/>
            </p:cNvSpPr>
            <p:nvPr/>
          </p:nvSpPr>
          <p:spPr bwMode="auto">
            <a:xfrm flipV="1">
              <a:off x="3301" y="3365"/>
              <a:ext cx="109" cy="73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094672" y="3036887"/>
            <a:ext cx="3355902" cy="125866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66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FB9A8F-AAFC-4B9D-A87D-12B136029A7C}" type="slidenum">
              <a:rPr lang="en-US" altLang="zh-TW" smtClean="0"/>
              <a:pPr/>
              <a:t>29</a:t>
            </a:fld>
            <a:endParaRPr lang="en-US" altLang="zh-TW" smtClean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88975" y="1298575"/>
            <a:ext cx="5318125" cy="40941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element </a:t>
            </a:r>
            <a:r>
              <a:rPr lang="en-US" altLang="zh-TW" sz="2000" dirty="0" err="1">
                <a:solidFill>
                  <a:schemeClr val="tx1"/>
                </a:solidFill>
              </a:rPr>
              <a:t>deleteq</a:t>
            </a:r>
            <a:r>
              <a:rPr lang="en-US" altLang="zh-TW" sz="2000" dirty="0">
                <a:solidFill>
                  <a:schemeClr val="tx1"/>
                </a:solidFill>
              </a:rPr>
              <a:t>(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</a:rPr>
              <a:t>){</a:t>
            </a:r>
          </a:p>
          <a:p>
            <a:pPr algn="l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/*   </a:t>
            </a:r>
            <a:r>
              <a:rPr lang="en-US" altLang="zh-TW" sz="2000" dirty="0">
                <a:solidFill>
                  <a:schemeClr val="tx1"/>
                </a:solidFill>
              </a:rPr>
              <a:t>delete an element from queue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   */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</a:rPr>
              <a:t>queuePointer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rgbClr val="9966FF"/>
                </a:solidFill>
              </a:rPr>
              <a:t>temp = front[</a:t>
            </a:r>
            <a:r>
              <a:rPr lang="en-US" altLang="zh-TW" sz="2000" dirty="0" err="1">
                <a:solidFill>
                  <a:srgbClr val="9966FF"/>
                </a:solidFill>
              </a:rPr>
              <a:t>i</a:t>
            </a:r>
            <a:r>
              <a:rPr lang="en-US" altLang="zh-TW" sz="2000" dirty="0">
                <a:solidFill>
                  <a:srgbClr val="9966FF"/>
                </a:solidFill>
              </a:rPr>
              <a:t>];</a:t>
            </a:r>
            <a:r>
              <a:rPr lang="en-US" altLang="zh-TW" sz="2000" dirty="0">
                <a:solidFill>
                  <a:schemeClr val="tx1"/>
                </a:solidFill>
              </a:rPr>
              <a:t/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element item;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if (!temp) 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return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queueEmpty</a:t>
            </a:r>
            <a:r>
              <a:rPr lang="en-US" altLang="zh-TW" sz="2000" dirty="0" smtClean="0">
                <a:solidFill>
                  <a:schemeClr val="tx1"/>
                </a:solidFill>
              </a:rPr>
              <a:t>();</a:t>
            </a:r>
            <a:r>
              <a:rPr lang="en-US" altLang="zh-TW" sz="2000" dirty="0">
                <a:solidFill>
                  <a:schemeClr val="tx1"/>
                </a:solidFill>
              </a:rPr>
              <a:t/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</a:t>
            </a:r>
            <a:r>
              <a:rPr lang="en-US" altLang="zh-TW" sz="2000" dirty="0">
                <a:solidFill>
                  <a:srgbClr val="0000FF"/>
                </a:solidFill>
              </a:rPr>
              <a:t>item = </a:t>
            </a:r>
            <a:r>
              <a:rPr lang="en-US" altLang="zh-TW" sz="2000" dirty="0" smtClean="0">
                <a:solidFill>
                  <a:srgbClr val="0000FF"/>
                </a:solidFill>
              </a:rPr>
              <a:t>temp-&gt;data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</a:t>
            </a:r>
            <a:r>
              <a:rPr lang="en-US" altLang="zh-TW" sz="2000" dirty="0">
                <a:solidFill>
                  <a:srgbClr val="006600"/>
                </a:solidFill>
              </a:rPr>
              <a:t>front[</a:t>
            </a:r>
            <a:r>
              <a:rPr lang="en-US" altLang="zh-TW" sz="2000" dirty="0" err="1">
                <a:solidFill>
                  <a:srgbClr val="006600"/>
                </a:solidFill>
              </a:rPr>
              <a:t>i</a:t>
            </a:r>
            <a:r>
              <a:rPr lang="en-US" altLang="zh-TW" sz="2000" dirty="0">
                <a:solidFill>
                  <a:srgbClr val="006600"/>
                </a:solidFill>
              </a:rPr>
              <a:t>] = </a:t>
            </a:r>
            <a:r>
              <a:rPr lang="en-US" altLang="zh-TW" sz="2000" dirty="0" smtClean="0">
                <a:solidFill>
                  <a:srgbClr val="006600"/>
                </a:solidFill>
              </a:rPr>
              <a:t>temp-&gt;link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</a:p>
          <a:p>
            <a:pPr algn="l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</a:rPr>
              <a:t>if (!front[</a:t>
            </a:r>
            <a:r>
              <a:rPr lang="en-US" altLang="zh-TW" sz="2000" b="1" dirty="0" err="1">
                <a:solidFill>
                  <a:srgbClr val="FF0000"/>
                </a:solidFill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</a:rPr>
              <a:t>])</a:t>
            </a:r>
          </a:p>
          <a:p>
            <a:pPr algn="l">
              <a:defRPr/>
            </a:pPr>
            <a:r>
              <a:rPr lang="en-US" altLang="zh-TW" sz="2000" b="1" dirty="0">
                <a:solidFill>
                  <a:srgbClr val="FF0000"/>
                </a:solidFill>
              </a:rPr>
              <a:t>          rear[</a:t>
            </a:r>
            <a:r>
              <a:rPr lang="en-US" altLang="zh-TW" sz="2000" b="1" dirty="0" err="1">
                <a:solidFill>
                  <a:srgbClr val="FF0000"/>
                </a:solidFill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</a:rPr>
              <a:t>] = front[</a:t>
            </a:r>
            <a:r>
              <a:rPr lang="en-US" altLang="zh-TW" sz="2000" b="1" dirty="0" err="1">
                <a:solidFill>
                  <a:srgbClr val="FF0000"/>
                </a:solidFill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</a:rPr>
              <a:t>]; </a:t>
            </a:r>
          </a:p>
          <a:p>
            <a:pPr algn="l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free (temp);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return item;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6088063" y="1004888"/>
            <a:ext cx="2749550" cy="4619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006600"/>
                </a:solidFill>
              </a:rPr>
              <a:t>item = deleteq(i);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228600" y="228600"/>
            <a:ext cx="8915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3600" b="1" u="sng"/>
              <a:t>Delete from a linked queue</a:t>
            </a:r>
            <a:r>
              <a:rPr lang="en-US" altLang="zh-TW" sz="2000" b="1" u="sng"/>
              <a:t> (Prog. 4.8)</a:t>
            </a:r>
            <a:endParaRPr lang="en-US" altLang="zh-TW" sz="3600" b="1" u="sng"/>
          </a:p>
        </p:txBody>
      </p:sp>
      <p:grpSp>
        <p:nvGrpSpPr>
          <p:cNvPr id="31750" name="Group 39"/>
          <p:cNvGrpSpPr>
            <a:grpSpLocks/>
          </p:cNvGrpSpPr>
          <p:nvPr/>
        </p:nvGrpSpPr>
        <p:grpSpPr bwMode="auto">
          <a:xfrm>
            <a:off x="1660525" y="5503865"/>
            <a:ext cx="5943600" cy="1154113"/>
            <a:chOff x="1022" y="3363"/>
            <a:chExt cx="3744" cy="727"/>
          </a:xfrm>
        </p:grpSpPr>
        <p:sp>
          <p:nvSpPr>
            <p:cNvPr id="31752" name="Text Box 8"/>
            <p:cNvSpPr txBox="1">
              <a:spLocks noChangeArrowheads="1"/>
            </p:cNvSpPr>
            <p:nvPr/>
          </p:nvSpPr>
          <p:spPr bwMode="auto">
            <a:xfrm>
              <a:off x="4550" y="380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31753" name="Rectangle 10" descr="小方格"/>
            <p:cNvSpPr>
              <a:spLocks noChangeArrowheads="1"/>
            </p:cNvSpPr>
            <p:nvPr/>
          </p:nvSpPr>
          <p:spPr bwMode="auto">
            <a:xfrm>
              <a:off x="1724" y="3827"/>
              <a:ext cx="458" cy="263"/>
            </a:xfrm>
            <a:prstGeom prst="rect">
              <a:avLst/>
            </a:prstGeom>
            <a:pattFill prst="smGrid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54" name="Rectangle 11"/>
            <p:cNvSpPr>
              <a:spLocks noChangeArrowheads="1"/>
            </p:cNvSpPr>
            <p:nvPr/>
          </p:nvSpPr>
          <p:spPr bwMode="auto">
            <a:xfrm>
              <a:off x="2188" y="3827"/>
              <a:ext cx="203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55" name="Line 12"/>
            <p:cNvSpPr>
              <a:spLocks noChangeShapeType="1"/>
            </p:cNvSpPr>
            <p:nvPr/>
          </p:nvSpPr>
          <p:spPr bwMode="auto">
            <a:xfrm>
              <a:off x="2278" y="3961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56" name="Rectangle 13"/>
            <p:cNvSpPr>
              <a:spLocks noChangeArrowheads="1"/>
            </p:cNvSpPr>
            <p:nvPr/>
          </p:nvSpPr>
          <p:spPr bwMode="auto">
            <a:xfrm>
              <a:off x="1778" y="3375"/>
              <a:ext cx="595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2000" i="1"/>
                <a:t>front</a:t>
              </a:r>
            </a:p>
          </p:txBody>
        </p:sp>
        <p:sp>
          <p:nvSpPr>
            <p:cNvPr id="31757" name="Line 14"/>
            <p:cNvSpPr>
              <a:spLocks noChangeShapeType="1"/>
            </p:cNvSpPr>
            <p:nvPr/>
          </p:nvSpPr>
          <p:spPr bwMode="auto">
            <a:xfrm>
              <a:off x="2050" y="3580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8" name="Text Box 15"/>
            <p:cNvSpPr txBox="1">
              <a:spLocks noChangeArrowheads="1"/>
            </p:cNvSpPr>
            <p:nvPr/>
          </p:nvSpPr>
          <p:spPr bwMode="auto">
            <a:xfrm>
              <a:off x="2630" y="3599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31759" name="Text Box 16"/>
            <p:cNvSpPr txBox="1">
              <a:spLocks noChangeArrowheads="1"/>
            </p:cNvSpPr>
            <p:nvPr/>
          </p:nvSpPr>
          <p:spPr bwMode="auto">
            <a:xfrm>
              <a:off x="2970" y="3612"/>
              <a:ext cx="46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000" i="1" dirty="0">
                  <a:solidFill>
                    <a:schemeClr val="tx1"/>
                  </a:solidFill>
                </a:rPr>
                <a:t>link</a:t>
              </a:r>
            </a:p>
          </p:txBody>
        </p:sp>
        <p:sp>
          <p:nvSpPr>
            <p:cNvPr id="31760" name="Rectangle 17"/>
            <p:cNvSpPr>
              <a:spLocks noChangeArrowheads="1"/>
            </p:cNvSpPr>
            <p:nvPr/>
          </p:nvSpPr>
          <p:spPr bwMode="auto">
            <a:xfrm>
              <a:off x="2652" y="3827"/>
              <a:ext cx="458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61" name="Rectangle 18"/>
            <p:cNvSpPr>
              <a:spLocks noChangeArrowheads="1"/>
            </p:cNvSpPr>
            <p:nvPr/>
          </p:nvSpPr>
          <p:spPr bwMode="auto">
            <a:xfrm>
              <a:off x="3112" y="3827"/>
              <a:ext cx="203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62" name="Line 19"/>
            <p:cNvSpPr>
              <a:spLocks noChangeShapeType="1"/>
            </p:cNvSpPr>
            <p:nvPr/>
          </p:nvSpPr>
          <p:spPr bwMode="auto">
            <a:xfrm>
              <a:off x="3214" y="3961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63" name="Rectangle 20"/>
            <p:cNvSpPr>
              <a:spLocks noChangeArrowheads="1"/>
            </p:cNvSpPr>
            <p:nvPr/>
          </p:nvSpPr>
          <p:spPr bwMode="auto">
            <a:xfrm>
              <a:off x="4162" y="3363"/>
              <a:ext cx="595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2000" i="1"/>
                <a:t>rear</a:t>
              </a:r>
            </a:p>
          </p:txBody>
        </p:sp>
        <p:sp>
          <p:nvSpPr>
            <p:cNvPr id="31764" name="Line 21"/>
            <p:cNvSpPr>
              <a:spLocks noChangeShapeType="1"/>
            </p:cNvSpPr>
            <p:nvPr/>
          </p:nvSpPr>
          <p:spPr bwMode="auto">
            <a:xfrm flipV="1">
              <a:off x="3858" y="3953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65" name="Text Box 22"/>
            <p:cNvSpPr txBox="1">
              <a:spLocks noChangeArrowheads="1"/>
            </p:cNvSpPr>
            <p:nvPr/>
          </p:nvSpPr>
          <p:spPr bwMode="auto">
            <a:xfrm>
              <a:off x="3490" y="3776"/>
              <a:ext cx="4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766" name="Line 23"/>
            <p:cNvSpPr>
              <a:spLocks noChangeShapeType="1"/>
            </p:cNvSpPr>
            <p:nvPr/>
          </p:nvSpPr>
          <p:spPr bwMode="auto">
            <a:xfrm>
              <a:off x="4426" y="3572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7" name="Rectangle 24"/>
            <p:cNvSpPr>
              <a:spLocks noChangeArrowheads="1"/>
            </p:cNvSpPr>
            <p:nvPr/>
          </p:nvSpPr>
          <p:spPr bwMode="auto">
            <a:xfrm>
              <a:off x="4092" y="3811"/>
              <a:ext cx="458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68" name="Rectangle 25"/>
            <p:cNvSpPr>
              <a:spLocks noChangeArrowheads="1"/>
            </p:cNvSpPr>
            <p:nvPr/>
          </p:nvSpPr>
          <p:spPr bwMode="auto">
            <a:xfrm>
              <a:off x="4552" y="3811"/>
              <a:ext cx="203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69" name="Rectangle 35"/>
            <p:cNvSpPr>
              <a:spLocks noChangeArrowheads="1"/>
            </p:cNvSpPr>
            <p:nvPr/>
          </p:nvSpPr>
          <p:spPr bwMode="auto">
            <a:xfrm>
              <a:off x="1022" y="3423"/>
              <a:ext cx="595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2000" i="1"/>
                <a:t>temp</a:t>
              </a:r>
            </a:p>
          </p:txBody>
        </p:sp>
        <p:sp>
          <p:nvSpPr>
            <p:cNvPr id="31770" name="Line 36"/>
            <p:cNvSpPr>
              <a:spLocks noChangeShapeType="1"/>
            </p:cNvSpPr>
            <p:nvPr/>
          </p:nvSpPr>
          <p:spPr bwMode="auto">
            <a:xfrm>
              <a:off x="1452" y="3648"/>
              <a:ext cx="288" cy="132"/>
            </a:xfrm>
            <a:prstGeom prst="line">
              <a:avLst/>
            </a:prstGeom>
            <a:noFill/>
            <a:ln w="28575">
              <a:solidFill>
                <a:srgbClr val="99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1" name="Line 37"/>
            <p:cNvSpPr>
              <a:spLocks noChangeShapeType="1"/>
            </p:cNvSpPr>
            <p:nvPr/>
          </p:nvSpPr>
          <p:spPr bwMode="auto">
            <a:xfrm>
              <a:off x="2100" y="3576"/>
              <a:ext cx="529" cy="20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2" name="Line 38"/>
            <p:cNvSpPr>
              <a:spLocks noChangeShapeType="1"/>
            </p:cNvSpPr>
            <p:nvPr/>
          </p:nvSpPr>
          <p:spPr bwMode="auto">
            <a:xfrm flipV="1">
              <a:off x="1968" y="3636"/>
              <a:ext cx="168" cy="6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1751" name="矩形 27"/>
          <p:cNvSpPr>
            <a:spLocks noChangeArrowheads="1"/>
          </p:cNvSpPr>
          <p:nvPr/>
        </p:nvSpPr>
        <p:spPr bwMode="auto">
          <a:xfrm>
            <a:off x="938213" y="3776663"/>
            <a:ext cx="2944812" cy="628650"/>
          </a:xfrm>
          <a:prstGeom prst="rect">
            <a:avLst/>
          </a:prstGeom>
          <a:solidFill>
            <a:srgbClr val="92D050">
              <a:alpha val="21960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C6C9D9-8B8B-497C-9D27-2CC4BEF029A8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50396" y="1143000"/>
            <a:ext cx="8047053" cy="5186548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Monotype Sorts" pitchFamily="2" charset="2"/>
              <a:buChar char="r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sequential mapping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用於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有序串列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ordered list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insertion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deletion </a:t>
            </a:r>
            <a:r>
              <a:rPr lang="zh-TW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任意元素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等運算，代價將很高。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Monotype Sorts" pitchFamily="2" charset="2"/>
              <a:buChar char="r"/>
            </a:pPr>
            <a:r>
              <a:rPr lang="en-US" altLang="zh-TW" sz="2400" dirty="0" smtClean="0"/>
              <a:t>Consider the list (</a:t>
            </a:r>
            <a:r>
              <a:rPr lang="en-US" altLang="zh-TW" sz="2400" dirty="0" smtClean="0">
                <a:solidFill>
                  <a:srgbClr val="C00000"/>
                </a:solidFill>
              </a:rPr>
              <a:t>B</a:t>
            </a:r>
            <a:r>
              <a:rPr lang="en-US" altLang="zh-TW" sz="2400" dirty="0" smtClean="0"/>
              <a:t>AT, </a:t>
            </a:r>
            <a:r>
              <a:rPr lang="en-US" altLang="zh-TW" sz="2400" dirty="0" smtClean="0">
                <a:solidFill>
                  <a:srgbClr val="C00000"/>
                </a:solidFill>
              </a:rPr>
              <a:t>C</a:t>
            </a:r>
            <a:r>
              <a:rPr lang="en-US" altLang="zh-TW" sz="2400" dirty="0" smtClean="0"/>
              <a:t>AT, </a:t>
            </a:r>
            <a:r>
              <a:rPr lang="en-US" altLang="zh-TW" sz="2400" dirty="0" smtClean="0">
                <a:solidFill>
                  <a:srgbClr val="C00000"/>
                </a:solidFill>
              </a:rPr>
              <a:t>E</a:t>
            </a:r>
            <a:r>
              <a:rPr lang="en-US" altLang="zh-TW" sz="2400" dirty="0" smtClean="0"/>
              <a:t>AT, </a:t>
            </a:r>
            <a:r>
              <a:rPr lang="en-US" altLang="zh-TW" sz="2400" dirty="0" smtClean="0">
                <a:solidFill>
                  <a:srgbClr val="C00000"/>
                </a:solidFill>
              </a:rPr>
              <a:t>F</a:t>
            </a:r>
            <a:r>
              <a:rPr lang="en-US" altLang="zh-TW" sz="2400" dirty="0" smtClean="0"/>
              <a:t>AT, </a:t>
            </a:r>
            <a:r>
              <a:rPr lang="en-US" altLang="zh-TW" sz="2400" dirty="0" smtClean="0">
                <a:solidFill>
                  <a:srgbClr val="C00000"/>
                </a:solidFill>
              </a:rPr>
              <a:t>S</a:t>
            </a:r>
            <a:r>
              <a:rPr lang="en-US" altLang="zh-TW" sz="2400" dirty="0" smtClean="0"/>
              <a:t>AT)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 smtClean="0"/>
              <a:t>Add the word </a:t>
            </a:r>
            <a:r>
              <a:rPr lang="en-US" altLang="zh-TW" sz="2000" dirty="0" smtClean="0">
                <a:solidFill>
                  <a:srgbClr val="C00000"/>
                </a:solidFill>
              </a:rPr>
              <a:t>G</a:t>
            </a:r>
            <a:r>
              <a:rPr lang="en-US" altLang="zh-TW" sz="2000" dirty="0" smtClean="0"/>
              <a:t>AT</a:t>
            </a:r>
            <a:r>
              <a:rPr lang="zh-TW" altLang="en-US" sz="2000" dirty="0" smtClean="0"/>
              <a:t>？</a:t>
            </a:r>
            <a:endParaRPr lang="en-US" altLang="zh-TW" sz="2000" dirty="0" smtClean="0"/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 smtClean="0"/>
              <a:t>Remove the word </a:t>
            </a:r>
            <a:r>
              <a:rPr lang="en-US" altLang="zh-TW" sz="2000" dirty="0" smtClean="0">
                <a:solidFill>
                  <a:srgbClr val="C00000"/>
                </a:solidFill>
              </a:rPr>
              <a:t>F</a:t>
            </a:r>
            <a:r>
              <a:rPr lang="en-US" altLang="zh-TW" sz="2000" dirty="0" smtClean="0"/>
              <a:t>AT</a:t>
            </a:r>
            <a:r>
              <a:rPr lang="zh-TW" altLang="en-US" sz="2000" dirty="0" smtClean="0"/>
              <a:t>？</a:t>
            </a:r>
            <a:endParaRPr lang="en-US" altLang="zh-TW" sz="2000" dirty="0" smtClean="0"/>
          </a:p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Monotype Sorts" pitchFamily="2" charset="2"/>
              <a:buChar char="r"/>
            </a:pPr>
            <a:r>
              <a:rPr lang="en-US" altLang="zh-TW" sz="2400" dirty="0" smtClean="0"/>
              <a:t>Problems of a sequence representation (</a:t>
            </a:r>
            <a:r>
              <a:rPr lang="en-US" altLang="zh-TW" sz="2400" dirty="0" smtClean="0">
                <a:solidFill>
                  <a:srgbClr val="C00000"/>
                </a:solidFill>
              </a:rPr>
              <a:t>ordered list</a:t>
            </a:r>
            <a:r>
              <a:rPr lang="en-US" altLang="zh-TW" sz="2400" dirty="0" smtClean="0"/>
              <a:t>)</a:t>
            </a:r>
          </a:p>
          <a:p>
            <a:pPr marL="812800" lvl="1" indent="-355600" eaLnBrk="1" hangingPunct="1"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zh-TW" sz="2000" dirty="0" smtClean="0"/>
              <a:t>Insertion and deletion</a:t>
            </a:r>
          </a:p>
          <a:p>
            <a:pPr marL="812800" lvl="1" indent="-355600" eaLnBrk="1" hangingPunct="1"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zh-TW" sz="2000" dirty="0" smtClean="0"/>
              <a:t>Waste storage</a:t>
            </a:r>
          </a:p>
          <a:p>
            <a:pPr marL="342900" lvl="1" indent="-342900" eaLnBrk="1" hangingPunct="1">
              <a:spcBef>
                <a:spcPts val="1200"/>
              </a:spcBef>
              <a:buClr>
                <a:schemeClr val="tx1"/>
              </a:buClr>
              <a:buSzPct val="70000"/>
              <a:buFont typeface="Monotype Sorts" pitchFamily="2" charset="2"/>
              <a:buChar char="r"/>
            </a:pPr>
            <a:r>
              <a:rPr lang="en-US" altLang="zh-TW" sz="2400" dirty="0" smtClean="0"/>
              <a:t>An elegant solution to this </a:t>
            </a:r>
            <a:r>
              <a:rPr lang="en-US" altLang="zh-TW" sz="2400" u="sng" dirty="0" smtClean="0"/>
              <a:t>problem of data movement </a:t>
            </a:r>
            <a:r>
              <a:rPr lang="en-US" altLang="zh-TW" sz="2400" dirty="0" smtClean="0"/>
              <a:t>in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sequential</a:t>
            </a:r>
            <a:r>
              <a:rPr lang="en-US" altLang="zh-TW" sz="2400" dirty="0" smtClean="0"/>
              <a:t> representations is achieved by using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linked</a:t>
            </a:r>
            <a:r>
              <a:rPr lang="en-US" altLang="zh-TW" sz="2400" dirty="0" smtClean="0"/>
              <a:t> representations.</a:t>
            </a:r>
          </a:p>
          <a:p>
            <a:pPr marL="742950" lvl="2" indent="-342900" eaLnBrk="1" hangingPunct="1">
              <a:spcBef>
                <a:spcPts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US" altLang="zh-TW" sz="2000" dirty="0" smtClean="0"/>
              <a:t>Successive items of a list may be placed anywhere in memory.</a:t>
            </a:r>
          </a:p>
          <a:p>
            <a:pPr marL="342900" lvl="1" indent="-342900" eaLnBrk="1" hangingPunct="1">
              <a:spcBef>
                <a:spcPts val="1200"/>
              </a:spcBef>
              <a:buClr>
                <a:schemeClr val="tx1"/>
              </a:buClr>
              <a:buSzPct val="70000"/>
              <a:buFont typeface="Monotype Sorts" pitchFamily="2" charset="2"/>
              <a:buChar char="r"/>
            </a:pPr>
            <a:endParaRPr lang="en-US" altLang="zh-TW" sz="2400" dirty="0" smtClean="0"/>
          </a:p>
        </p:txBody>
      </p:sp>
      <p:sp>
        <p:nvSpPr>
          <p:cNvPr id="6148" name="Text Box 7"/>
          <p:cNvSpPr txBox="1">
            <a:spLocks noChangeArrowheads="1"/>
          </p:cNvSpPr>
          <p:nvPr/>
        </p:nvSpPr>
        <p:spPr bwMode="auto">
          <a:xfrm>
            <a:off x="984250" y="250825"/>
            <a:ext cx="7059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000" b="1" u="sng"/>
              <a:t>Singly Linked Lists and Chains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515628-1D39-4AC9-9113-CE0D9F79E088}" type="slidenum">
              <a:rPr lang="en-US" altLang="zh-TW" smtClean="0"/>
              <a:pPr/>
              <a:t>30</a:t>
            </a:fld>
            <a:endParaRPr lang="en-US" altLang="zh-TW" smtClean="0"/>
          </a:p>
        </p:txBody>
      </p:sp>
      <p:sp>
        <p:nvSpPr>
          <p:cNvPr id="1028" name="Rectangle 1027"/>
          <p:cNvSpPr>
            <a:spLocks noChangeArrowheads="1"/>
          </p:cNvSpPr>
          <p:nvPr/>
        </p:nvSpPr>
        <p:spPr bwMode="auto">
          <a:xfrm>
            <a:off x="779463" y="322263"/>
            <a:ext cx="7489825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defTabSz="762000"/>
            <a:endParaRPr lang="zh-TW" altLang="zh-TW" b="1">
              <a:solidFill>
                <a:schemeClr val="tx1"/>
              </a:solidFill>
            </a:endParaRPr>
          </a:p>
        </p:txBody>
      </p:sp>
      <p:sp>
        <p:nvSpPr>
          <p:cNvPr id="1029" name="Rectangle 1028"/>
          <p:cNvSpPr>
            <a:spLocks noChangeArrowheads="1"/>
          </p:cNvSpPr>
          <p:nvPr/>
        </p:nvSpPr>
        <p:spPr bwMode="auto">
          <a:xfrm>
            <a:off x="963613" y="1146175"/>
            <a:ext cx="6389687" cy="22574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lnSpc>
                <a:spcPct val="1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typedef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b="1" dirty="0" err="1">
                <a:solidFill>
                  <a:srgbClr val="FF3300"/>
                </a:solidFill>
              </a:rPr>
              <a:t>struct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b="1" dirty="0" err="1">
                <a:solidFill>
                  <a:srgbClr val="FF3300"/>
                </a:solidFill>
              </a:rPr>
              <a:t>polyNode</a:t>
            </a:r>
            <a:r>
              <a:rPr lang="en-US" altLang="zh-TW" sz="2000" dirty="0">
                <a:solidFill>
                  <a:schemeClr val="tx1"/>
                </a:solidFill>
              </a:rPr>
              <a:t> *</a:t>
            </a:r>
            <a:r>
              <a:rPr lang="en-US" altLang="zh-TW" sz="2000" b="1" dirty="0" err="1">
                <a:solidFill>
                  <a:srgbClr val="006600"/>
                </a:solidFill>
              </a:rPr>
              <a:t>polyPointer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r>
              <a:rPr lang="en-US" altLang="zh-TW" sz="2000" dirty="0" err="1">
                <a:solidFill>
                  <a:schemeClr val="tx1"/>
                </a:solidFill>
              </a:rPr>
              <a:t>typedef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b="1" dirty="0" err="1">
                <a:solidFill>
                  <a:srgbClr val="FF3300"/>
                </a:solidFill>
              </a:rPr>
              <a:t>struct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b="1" dirty="0" err="1">
                <a:solidFill>
                  <a:srgbClr val="FF3300"/>
                </a:solidFill>
              </a:rPr>
              <a:t>polyNode</a:t>
            </a:r>
            <a:r>
              <a:rPr lang="en-US" altLang="zh-TW" sz="2000" dirty="0">
                <a:solidFill>
                  <a:schemeClr val="tx1"/>
                </a:solidFill>
              </a:rPr>
              <a:t> {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    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coef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    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expon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     </a:t>
            </a:r>
            <a:r>
              <a:rPr lang="en-US" altLang="zh-TW" sz="2000" b="1" dirty="0" err="1">
                <a:solidFill>
                  <a:srgbClr val="006600"/>
                </a:solidFill>
              </a:rPr>
              <a:t>polyPointer</a:t>
            </a:r>
            <a:r>
              <a:rPr lang="en-US" altLang="zh-TW" sz="2000" dirty="0">
                <a:solidFill>
                  <a:schemeClr val="tx1"/>
                </a:solidFill>
              </a:rPr>
              <a:t> link;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     };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r>
              <a:rPr lang="en-US" altLang="zh-TW" sz="2000" b="1" dirty="0" err="1">
                <a:solidFill>
                  <a:srgbClr val="006600"/>
                </a:solidFill>
              </a:rPr>
              <a:t>polyPointer</a:t>
            </a:r>
            <a:r>
              <a:rPr lang="en-US" altLang="zh-TW" sz="2000" dirty="0">
                <a:solidFill>
                  <a:schemeClr val="tx1"/>
                </a:solidFill>
              </a:rPr>
              <a:t> a, b, c;</a:t>
            </a:r>
            <a:endParaRPr lang="en-US" altLang="zh-TW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3943056" y="2196138"/>
            <a:ext cx="3347899" cy="514350"/>
            <a:chOff x="1076" y="3240"/>
            <a:chExt cx="2757" cy="336"/>
          </a:xfrm>
          <a:solidFill>
            <a:srgbClr val="92D050">
              <a:alpha val="18039"/>
            </a:srgbClr>
          </a:solidFill>
        </p:grpSpPr>
        <p:sp>
          <p:nvSpPr>
            <p:cNvPr id="1050" name="Rectangle 1031"/>
            <p:cNvSpPr>
              <a:spLocks noChangeArrowheads="1"/>
            </p:cNvSpPr>
            <p:nvPr/>
          </p:nvSpPr>
          <p:spPr bwMode="auto">
            <a:xfrm>
              <a:off x="1076" y="3244"/>
              <a:ext cx="2748" cy="32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51" name="Line 1032"/>
            <p:cNvSpPr>
              <a:spLocks noChangeShapeType="1"/>
            </p:cNvSpPr>
            <p:nvPr/>
          </p:nvSpPr>
          <p:spPr bwMode="auto">
            <a:xfrm>
              <a:off x="1760" y="3240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52" name="Line 1033"/>
            <p:cNvSpPr>
              <a:spLocks noChangeShapeType="1"/>
            </p:cNvSpPr>
            <p:nvPr/>
          </p:nvSpPr>
          <p:spPr bwMode="auto">
            <a:xfrm>
              <a:off x="2696" y="3240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53" name="Rectangle 1034"/>
            <p:cNvSpPr>
              <a:spLocks noChangeArrowheads="1"/>
            </p:cNvSpPr>
            <p:nvPr/>
          </p:nvSpPr>
          <p:spPr bwMode="auto">
            <a:xfrm>
              <a:off x="1093" y="3241"/>
              <a:ext cx="2740" cy="3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>
                <a:defRPr/>
              </a:pPr>
              <a:r>
                <a:rPr lang="en-US" altLang="zh-TW" dirty="0" err="1">
                  <a:solidFill>
                    <a:schemeClr val="tx1"/>
                  </a:solidFill>
                </a:rPr>
                <a:t>coef</a:t>
              </a:r>
              <a:r>
                <a:rPr lang="en-US" altLang="zh-TW" dirty="0">
                  <a:solidFill>
                    <a:schemeClr val="tx1"/>
                  </a:solidFill>
                </a:rPr>
                <a:t>     </a:t>
              </a:r>
              <a:r>
                <a:rPr lang="en-US" altLang="zh-TW" dirty="0" err="1">
                  <a:solidFill>
                    <a:schemeClr val="tx1"/>
                  </a:solidFill>
                </a:rPr>
                <a:t>expon</a:t>
              </a:r>
              <a:r>
                <a:rPr lang="en-US" altLang="zh-TW" dirty="0">
                  <a:solidFill>
                    <a:schemeClr val="tx1"/>
                  </a:solidFill>
                </a:rPr>
                <a:t>        link</a:t>
              </a:r>
            </a:p>
          </p:txBody>
        </p:sp>
      </p:grpSp>
      <p:sp>
        <p:nvSpPr>
          <p:cNvPr id="1031" name="Rectangle 1036"/>
          <p:cNvSpPr>
            <a:spLocks noChangeArrowheads="1"/>
          </p:cNvSpPr>
          <p:nvPr/>
        </p:nvSpPr>
        <p:spPr bwMode="auto">
          <a:xfrm>
            <a:off x="1773238" y="4689475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>
                <a:solidFill>
                  <a:schemeClr val="tx1"/>
                </a:solidFill>
              </a:rPr>
              <a:t>3     14</a:t>
            </a:r>
          </a:p>
        </p:txBody>
      </p:sp>
      <p:grpSp>
        <p:nvGrpSpPr>
          <p:cNvPr id="1032" name="Group 1037"/>
          <p:cNvGrpSpPr>
            <a:grpSpLocks/>
          </p:cNvGrpSpPr>
          <p:nvPr/>
        </p:nvGrpSpPr>
        <p:grpSpPr bwMode="auto">
          <a:xfrm>
            <a:off x="1733550" y="4652963"/>
            <a:ext cx="6256338" cy="477837"/>
            <a:chOff x="1108" y="1886"/>
            <a:chExt cx="3941" cy="301"/>
          </a:xfrm>
        </p:grpSpPr>
        <p:sp>
          <p:nvSpPr>
            <p:cNvPr id="1041" name="Rectangle 1038"/>
            <p:cNvSpPr>
              <a:spLocks noChangeArrowheads="1"/>
            </p:cNvSpPr>
            <p:nvPr/>
          </p:nvSpPr>
          <p:spPr bwMode="auto">
            <a:xfrm>
              <a:off x="1108" y="1894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2" name="Line 1039"/>
            <p:cNvSpPr>
              <a:spLocks noChangeShapeType="1"/>
            </p:cNvSpPr>
            <p:nvPr/>
          </p:nvSpPr>
          <p:spPr bwMode="auto">
            <a:xfrm>
              <a:off x="1446" y="189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4" name="Rectangle 1041"/>
            <p:cNvSpPr>
              <a:spLocks noChangeArrowheads="1"/>
            </p:cNvSpPr>
            <p:nvPr/>
          </p:nvSpPr>
          <p:spPr bwMode="auto">
            <a:xfrm>
              <a:off x="2553" y="1891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5" name="Line 1042"/>
            <p:cNvSpPr>
              <a:spLocks noChangeShapeType="1"/>
            </p:cNvSpPr>
            <p:nvPr/>
          </p:nvSpPr>
          <p:spPr bwMode="auto">
            <a:xfrm>
              <a:off x="2891" y="1887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6" name="Line 1043"/>
            <p:cNvSpPr>
              <a:spLocks noChangeShapeType="1"/>
            </p:cNvSpPr>
            <p:nvPr/>
          </p:nvSpPr>
          <p:spPr bwMode="auto">
            <a:xfrm>
              <a:off x="3265" y="1886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7" name="Rectangle 1044"/>
            <p:cNvSpPr>
              <a:spLocks noChangeArrowheads="1"/>
            </p:cNvSpPr>
            <p:nvPr/>
          </p:nvSpPr>
          <p:spPr bwMode="auto">
            <a:xfrm>
              <a:off x="3976" y="1892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8" name="Line 1045"/>
            <p:cNvSpPr>
              <a:spLocks noChangeShapeType="1"/>
            </p:cNvSpPr>
            <p:nvPr/>
          </p:nvSpPr>
          <p:spPr bwMode="auto">
            <a:xfrm>
              <a:off x="4314" y="1888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9" name="Line 1046"/>
            <p:cNvSpPr>
              <a:spLocks noChangeShapeType="1"/>
            </p:cNvSpPr>
            <p:nvPr/>
          </p:nvSpPr>
          <p:spPr bwMode="auto">
            <a:xfrm>
              <a:off x="4688" y="1887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3" name="Line 1047"/>
          <p:cNvSpPr>
            <a:spLocks noChangeShapeType="1"/>
          </p:cNvSpPr>
          <p:nvPr/>
        </p:nvSpPr>
        <p:spPr bwMode="auto">
          <a:xfrm>
            <a:off x="3198813" y="4897438"/>
            <a:ext cx="788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Line 1048"/>
          <p:cNvSpPr>
            <a:spLocks noChangeShapeType="1"/>
          </p:cNvSpPr>
          <p:nvPr/>
        </p:nvSpPr>
        <p:spPr bwMode="auto">
          <a:xfrm>
            <a:off x="5454650" y="4894263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5" name="Rectangle 1049"/>
          <p:cNvSpPr>
            <a:spLocks noChangeArrowheads="1"/>
          </p:cNvSpPr>
          <p:nvPr/>
        </p:nvSpPr>
        <p:spPr bwMode="auto">
          <a:xfrm>
            <a:off x="4119563" y="470058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>
                <a:solidFill>
                  <a:schemeClr val="tx1"/>
                </a:solidFill>
              </a:rPr>
              <a:t>2     8</a:t>
            </a:r>
          </a:p>
        </p:txBody>
      </p:sp>
      <p:sp>
        <p:nvSpPr>
          <p:cNvPr id="1036" name="Rectangle 1050"/>
          <p:cNvSpPr>
            <a:spLocks noChangeArrowheads="1"/>
          </p:cNvSpPr>
          <p:nvPr/>
        </p:nvSpPr>
        <p:spPr bwMode="auto">
          <a:xfrm>
            <a:off x="6376988" y="468788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>
                <a:solidFill>
                  <a:schemeClr val="tx1"/>
                </a:solidFill>
              </a:rPr>
              <a:t>1     0</a:t>
            </a:r>
          </a:p>
        </p:txBody>
      </p:sp>
      <p:sp>
        <p:nvSpPr>
          <p:cNvPr id="1037" name="Line 1051"/>
          <p:cNvSpPr>
            <a:spLocks noChangeShapeType="1"/>
          </p:cNvSpPr>
          <p:nvPr/>
        </p:nvSpPr>
        <p:spPr bwMode="auto">
          <a:xfrm>
            <a:off x="1222375" y="4886325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8" name="Rectangle 1052"/>
          <p:cNvSpPr>
            <a:spLocks noChangeArrowheads="1"/>
          </p:cNvSpPr>
          <p:nvPr/>
        </p:nvSpPr>
        <p:spPr bwMode="auto">
          <a:xfrm>
            <a:off x="1190625" y="4416425"/>
            <a:ext cx="33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i="1">
                <a:solidFill>
                  <a:schemeClr val="tx1"/>
                </a:solidFill>
              </a:rPr>
              <a:t>a</a:t>
            </a:r>
          </a:p>
        </p:txBody>
      </p:sp>
      <p:graphicFrame>
        <p:nvGraphicFramePr>
          <p:cNvPr id="1026" name="Object 1024"/>
          <p:cNvGraphicFramePr>
            <a:graphicFrameLocks/>
          </p:cNvGraphicFramePr>
          <p:nvPr/>
        </p:nvGraphicFramePr>
        <p:xfrm>
          <a:off x="1196975" y="3824288"/>
          <a:ext cx="26146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方程式" r:id="rId3" imgW="901440" imgH="164880" progId="Equation.2">
                  <p:embed/>
                </p:oleObj>
              </mc:Choice>
              <mc:Fallback>
                <p:oleObj name="方程式" r:id="rId3" imgW="901440" imgH="164880" progId="Equation.2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3824288"/>
                        <a:ext cx="261461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Text Box 1054"/>
          <p:cNvSpPr txBox="1">
            <a:spLocks noChangeArrowheads="1"/>
          </p:cNvSpPr>
          <p:nvPr/>
        </p:nvSpPr>
        <p:spPr bwMode="auto">
          <a:xfrm>
            <a:off x="7540625" y="4689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>
                <a:solidFill>
                  <a:schemeClr val="tx1"/>
                </a:solidFill>
              </a:rPr>
              <a:t>0</a:t>
            </a:r>
            <a:endParaRPr lang="en-US" altLang="zh-TW">
              <a:solidFill>
                <a:srgbClr val="CC3300"/>
              </a:solidFill>
            </a:endParaRPr>
          </a:p>
        </p:txBody>
      </p:sp>
      <p:sp>
        <p:nvSpPr>
          <p:cNvPr id="1040" name="文字方塊 28"/>
          <p:cNvSpPr txBox="1">
            <a:spLocks noChangeArrowheads="1"/>
          </p:cNvSpPr>
          <p:nvPr/>
        </p:nvSpPr>
        <p:spPr bwMode="auto">
          <a:xfrm>
            <a:off x="2413000" y="241300"/>
            <a:ext cx="4191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4000" b="1" u="sng"/>
              <a:t>Polynomials</a:t>
            </a:r>
          </a:p>
        </p:txBody>
      </p:sp>
      <p:sp>
        <p:nvSpPr>
          <p:cNvPr id="30" name="Line 1039"/>
          <p:cNvSpPr>
            <a:spLocks noChangeShapeType="1"/>
          </p:cNvSpPr>
          <p:nvPr/>
        </p:nvSpPr>
        <p:spPr bwMode="auto">
          <a:xfrm>
            <a:off x="2847845" y="4662851"/>
            <a:ext cx="0" cy="465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0BED6C8-CEFC-4F59-B63E-283B6A5A1C7D}" type="slidenum">
              <a:rPr lang="en-US" altLang="zh-TW" smtClean="0"/>
              <a:pPr/>
              <a:t>31</a:t>
            </a:fld>
            <a:endParaRPr lang="en-US" altLang="zh-TW" smtClean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00050" y="38100"/>
            <a:ext cx="8420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defTabSz="762000"/>
            <a:r>
              <a:rPr lang="en-US" altLang="zh-TW" sz="4000" b="1" u="sng"/>
              <a:t>Adding Polynomials</a:t>
            </a:r>
          </a:p>
        </p:txBody>
      </p:sp>
      <p:grpSp>
        <p:nvGrpSpPr>
          <p:cNvPr id="32772" name="群組 107"/>
          <p:cNvGrpSpPr>
            <a:grpSpLocks/>
          </p:cNvGrpSpPr>
          <p:nvPr/>
        </p:nvGrpSpPr>
        <p:grpSpPr bwMode="auto">
          <a:xfrm>
            <a:off x="892175" y="1023938"/>
            <a:ext cx="6804025" cy="5626100"/>
            <a:chOff x="765175" y="935038"/>
            <a:chExt cx="6804026" cy="5626802"/>
          </a:xfrm>
        </p:grpSpPr>
        <p:sp>
          <p:nvSpPr>
            <p:cNvPr id="32773" name="Line 173"/>
            <p:cNvSpPr>
              <a:spLocks noChangeShapeType="1"/>
            </p:cNvSpPr>
            <p:nvPr/>
          </p:nvSpPr>
          <p:spPr bwMode="auto">
            <a:xfrm flipH="1" flipV="1">
              <a:off x="4017963" y="6164263"/>
              <a:ext cx="1588" cy="320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117600" y="1314451"/>
              <a:ext cx="14382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>
                  <a:solidFill>
                    <a:schemeClr val="tx1"/>
                  </a:solidFill>
                </a:rPr>
                <a:t>3    14</a:t>
              </a:r>
            </a:p>
          </p:txBody>
        </p:sp>
        <p:sp>
          <p:nvSpPr>
            <p:cNvPr id="32775" name="Line 15"/>
            <p:cNvSpPr>
              <a:spLocks noChangeShapeType="1"/>
            </p:cNvSpPr>
            <p:nvPr/>
          </p:nvSpPr>
          <p:spPr bwMode="auto">
            <a:xfrm>
              <a:off x="2509200" y="1509713"/>
              <a:ext cx="758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76" name="Line 16"/>
            <p:cNvSpPr>
              <a:spLocks noChangeShapeType="1"/>
            </p:cNvSpPr>
            <p:nvPr/>
          </p:nvSpPr>
          <p:spPr bwMode="auto">
            <a:xfrm>
              <a:off x="4673725" y="1519238"/>
              <a:ext cx="7604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77" name="Rectangle 22"/>
            <p:cNvSpPr>
              <a:spLocks noChangeArrowheads="1"/>
            </p:cNvSpPr>
            <p:nvPr/>
          </p:nvSpPr>
          <p:spPr bwMode="auto">
            <a:xfrm>
              <a:off x="3373438" y="1300163"/>
              <a:ext cx="13874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>
                  <a:solidFill>
                    <a:schemeClr val="tx1"/>
                  </a:solidFill>
                </a:rPr>
                <a:t>2    8</a:t>
              </a:r>
            </a:p>
          </p:txBody>
        </p:sp>
        <p:sp>
          <p:nvSpPr>
            <p:cNvPr id="32778" name="Rectangle 23"/>
            <p:cNvSpPr>
              <a:spLocks noChangeArrowheads="1"/>
            </p:cNvSpPr>
            <p:nvPr/>
          </p:nvSpPr>
          <p:spPr bwMode="auto">
            <a:xfrm>
              <a:off x="5592763" y="1312863"/>
              <a:ext cx="1817688" cy="462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dirty="0">
                  <a:solidFill>
                    <a:schemeClr val="tx1"/>
                  </a:solidFill>
                </a:rPr>
                <a:t>1    0    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NULL</a:t>
              </a:r>
              <a:endParaRPr lang="en-US" altLang="zh-TW" sz="1400" dirty="0">
                <a:solidFill>
                  <a:schemeClr val="tx1"/>
                </a:solidFill>
              </a:endParaRPr>
            </a:p>
          </p:txBody>
        </p:sp>
        <p:sp>
          <p:nvSpPr>
            <p:cNvPr id="32779" name="Line 24"/>
            <p:cNvSpPr>
              <a:spLocks noChangeShapeType="1"/>
            </p:cNvSpPr>
            <p:nvPr/>
          </p:nvSpPr>
          <p:spPr bwMode="auto">
            <a:xfrm flipV="1">
              <a:off x="1817688" y="1703391"/>
              <a:ext cx="1588" cy="309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80" name="Rectangle 25"/>
            <p:cNvSpPr>
              <a:spLocks noChangeArrowheads="1"/>
            </p:cNvSpPr>
            <p:nvPr/>
          </p:nvSpPr>
          <p:spPr bwMode="auto">
            <a:xfrm>
              <a:off x="1836738" y="1660526"/>
              <a:ext cx="33337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sz="2000" b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2781" name="Rectangle 26"/>
            <p:cNvSpPr>
              <a:spLocks noChangeArrowheads="1"/>
            </p:cNvSpPr>
            <p:nvPr/>
          </p:nvSpPr>
          <p:spPr bwMode="auto">
            <a:xfrm>
              <a:off x="1143000" y="2093913"/>
              <a:ext cx="13477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>
                  <a:solidFill>
                    <a:schemeClr val="tx1"/>
                  </a:solidFill>
                </a:rPr>
                <a:t>8    14</a:t>
              </a:r>
            </a:p>
          </p:txBody>
        </p:sp>
        <p:grpSp>
          <p:nvGrpSpPr>
            <p:cNvPr id="32782" name="Group 27"/>
            <p:cNvGrpSpPr>
              <a:grpSpLocks/>
            </p:cNvGrpSpPr>
            <p:nvPr/>
          </p:nvGrpSpPr>
          <p:grpSpPr bwMode="auto">
            <a:xfrm>
              <a:off x="1076325" y="2111376"/>
              <a:ext cx="1643063" cy="381000"/>
              <a:chOff x="564" y="1487"/>
              <a:chExt cx="1035" cy="216"/>
            </a:xfrm>
          </p:grpSpPr>
          <p:sp>
            <p:nvSpPr>
              <p:cNvPr id="32872" name="Rectangle 28"/>
              <p:cNvSpPr>
                <a:spLocks noChangeArrowheads="1"/>
              </p:cNvSpPr>
              <p:nvPr/>
            </p:nvSpPr>
            <p:spPr bwMode="auto">
              <a:xfrm>
                <a:off x="564" y="1492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73" name="Line 29"/>
              <p:cNvSpPr>
                <a:spLocks noChangeShapeType="1"/>
              </p:cNvSpPr>
              <p:nvPr/>
            </p:nvSpPr>
            <p:spPr bwMode="auto">
              <a:xfrm>
                <a:off x="890" y="1488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74" name="Line 30"/>
              <p:cNvSpPr>
                <a:spLocks noChangeShapeType="1"/>
              </p:cNvSpPr>
              <p:nvPr/>
            </p:nvSpPr>
            <p:spPr bwMode="auto">
              <a:xfrm>
                <a:off x="1251" y="1487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2783" name="Group 31"/>
            <p:cNvGrpSpPr>
              <a:grpSpLocks/>
            </p:cNvGrpSpPr>
            <p:nvPr/>
          </p:nvGrpSpPr>
          <p:grpSpPr bwMode="auto">
            <a:xfrm>
              <a:off x="3305175" y="2106613"/>
              <a:ext cx="1643063" cy="381000"/>
              <a:chOff x="1968" y="1484"/>
              <a:chExt cx="1035" cy="216"/>
            </a:xfrm>
          </p:grpSpPr>
          <p:sp>
            <p:nvSpPr>
              <p:cNvPr id="32869" name="Rectangle 32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70" name="Line 33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71" name="Line 34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2784" name="Line 39"/>
            <p:cNvSpPr>
              <a:spLocks noChangeShapeType="1"/>
            </p:cNvSpPr>
            <p:nvPr/>
          </p:nvSpPr>
          <p:spPr bwMode="auto">
            <a:xfrm>
              <a:off x="2519488" y="2268538"/>
              <a:ext cx="758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85" name="Line 40"/>
            <p:cNvSpPr>
              <a:spLocks noChangeShapeType="1"/>
            </p:cNvSpPr>
            <p:nvPr/>
          </p:nvSpPr>
          <p:spPr bwMode="auto">
            <a:xfrm>
              <a:off x="4686425" y="2287588"/>
              <a:ext cx="758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86" name="Rectangle 46"/>
            <p:cNvSpPr>
              <a:spLocks noChangeArrowheads="1"/>
            </p:cNvSpPr>
            <p:nvPr/>
          </p:nvSpPr>
          <p:spPr bwMode="auto">
            <a:xfrm>
              <a:off x="3333750" y="2082801"/>
              <a:ext cx="1182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>
                  <a:solidFill>
                    <a:schemeClr val="tx1"/>
                  </a:solidFill>
                </a:rPr>
                <a:t>-3  10</a:t>
              </a:r>
            </a:p>
          </p:txBody>
        </p:sp>
        <p:sp>
          <p:nvSpPr>
            <p:cNvPr id="32787" name="Rectangle 47"/>
            <p:cNvSpPr>
              <a:spLocks noChangeArrowheads="1"/>
            </p:cNvSpPr>
            <p:nvPr/>
          </p:nvSpPr>
          <p:spPr bwMode="auto">
            <a:xfrm>
              <a:off x="5507038" y="2092326"/>
              <a:ext cx="2062163" cy="462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dirty="0">
                  <a:solidFill>
                    <a:schemeClr val="tx1"/>
                  </a:solidFill>
                </a:rPr>
                <a:t>10    6   </a:t>
              </a:r>
              <a:r>
                <a:rPr lang="en-US" altLang="zh-TW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2788" name="Line 48"/>
            <p:cNvSpPr>
              <a:spLocks noChangeShapeType="1"/>
            </p:cNvSpPr>
            <p:nvPr/>
          </p:nvSpPr>
          <p:spPr bwMode="auto">
            <a:xfrm flipV="1">
              <a:off x="1816100" y="2463801"/>
              <a:ext cx="4763" cy="306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89" name="Rectangle 49"/>
            <p:cNvSpPr>
              <a:spLocks noChangeArrowheads="1"/>
            </p:cNvSpPr>
            <p:nvPr/>
          </p:nvSpPr>
          <p:spPr bwMode="auto">
            <a:xfrm>
              <a:off x="1843088" y="2455863"/>
              <a:ext cx="35242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sz="2000" b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2790" name="Rectangle 50"/>
            <p:cNvSpPr>
              <a:spLocks noChangeArrowheads="1"/>
            </p:cNvSpPr>
            <p:nvPr/>
          </p:nvSpPr>
          <p:spPr bwMode="auto">
            <a:xfrm>
              <a:off x="1127125" y="2844801"/>
              <a:ext cx="14414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>
                  <a:solidFill>
                    <a:schemeClr val="tx1"/>
                  </a:solidFill>
                </a:rPr>
                <a:t>11  14</a:t>
              </a:r>
            </a:p>
          </p:txBody>
        </p:sp>
        <p:grpSp>
          <p:nvGrpSpPr>
            <p:cNvPr id="32791" name="Group 51"/>
            <p:cNvGrpSpPr>
              <a:grpSpLocks/>
            </p:cNvGrpSpPr>
            <p:nvPr/>
          </p:nvGrpSpPr>
          <p:grpSpPr bwMode="auto">
            <a:xfrm>
              <a:off x="1087438" y="2894013"/>
              <a:ext cx="1643063" cy="342900"/>
              <a:chOff x="571" y="1980"/>
              <a:chExt cx="1035" cy="216"/>
            </a:xfrm>
          </p:grpSpPr>
          <p:sp>
            <p:nvSpPr>
              <p:cNvPr id="32866" name="Rectangle 52"/>
              <p:cNvSpPr>
                <a:spLocks noChangeArrowheads="1"/>
              </p:cNvSpPr>
              <p:nvPr/>
            </p:nvSpPr>
            <p:spPr bwMode="auto">
              <a:xfrm>
                <a:off x="571" y="1985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67" name="Line 53"/>
              <p:cNvSpPr>
                <a:spLocks noChangeShapeType="1"/>
              </p:cNvSpPr>
              <p:nvPr/>
            </p:nvSpPr>
            <p:spPr bwMode="auto">
              <a:xfrm>
                <a:off x="897" y="1981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68" name="Line 54"/>
              <p:cNvSpPr>
                <a:spLocks noChangeShapeType="1"/>
              </p:cNvSpPr>
              <p:nvPr/>
            </p:nvSpPr>
            <p:spPr bwMode="auto">
              <a:xfrm>
                <a:off x="1258" y="19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2792" name="Line 55"/>
            <p:cNvSpPr>
              <a:spLocks noChangeShapeType="1"/>
            </p:cNvSpPr>
            <p:nvPr/>
          </p:nvSpPr>
          <p:spPr bwMode="auto">
            <a:xfrm flipH="1" flipV="1">
              <a:off x="1839913" y="3236911"/>
              <a:ext cx="1588" cy="320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93" name="Rectangle 61"/>
            <p:cNvSpPr>
              <a:spLocks noChangeArrowheads="1"/>
            </p:cNvSpPr>
            <p:nvPr/>
          </p:nvSpPr>
          <p:spPr bwMode="auto">
            <a:xfrm>
              <a:off x="1849438" y="3246438"/>
              <a:ext cx="299762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US" altLang="zh-TW" sz="2000" b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2797" name="Rectangle 62"/>
            <p:cNvSpPr>
              <a:spLocks noChangeArrowheads="1"/>
            </p:cNvSpPr>
            <p:nvPr/>
          </p:nvSpPr>
          <p:spPr bwMode="auto">
            <a:xfrm>
              <a:off x="765175" y="935038"/>
              <a:ext cx="3941764" cy="4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>
                <a:defRPr/>
              </a:pPr>
              <a:r>
                <a:rPr lang="en-US" altLang="zh-TW" sz="2000" b="1" dirty="0">
                  <a:solidFill>
                    <a:srgbClr val="CC3300"/>
                  </a:solidFill>
                  <a:latin typeface="Courier New" pitchFamily="49" charset="0"/>
                </a:rPr>
                <a:t>Case 1 : </a:t>
              </a:r>
              <a:r>
                <a:rPr lang="en-US" altLang="zh-TW" sz="2000" dirty="0">
                  <a:solidFill>
                    <a:srgbClr val="CC3300"/>
                  </a:solidFill>
                  <a:latin typeface="+mn-lt"/>
                </a:rPr>
                <a:t>a-&gt;</a:t>
              </a:r>
              <a:r>
                <a:rPr lang="en-US" altLang="zh-TW" sz="2000" dirty="0" err="1">
                  <a:solidFill>
                    <a:srgbClr val="CC3300"/>
                  </a:solidFill>
                  <a:latin typeface="+mn-lt"/>
                </a:rPr>
                <a:t>expon</a:t>
              </a:r>
              <a:r>
                <a:rPr lang="en-US" altLang="zh-TW" sz="2000" dirty="0">
                  <a:solidFill>
                    <a:srgbClr val="CC3300"/>
                  </a:solidFill>
                  <a:latin typeface="+mn-lt"/>
                </a:rPr>
                <a:t> == b-&gt;</a:t>
              </a:r>
              <a:r>
                <a:rPr lang="en-US" altLang="zh-TW" sz="2000" dirty="0" err="1">
                  <a:solidFill>
                    <a:srgbClr val="CC3300"/>
                  </a:solidFill>
                  <a:latin typeface="+mn-lt"/>
                </a:rPr>
                <a:t>expon</a:t>
              </a:r>
              <a:endParaRPr lang="en-US" altLang="zh-TW" sz="200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32795" name="Group 130"/>
            <p:cNvGrpSpPr>
              <a:grpSpLocks/>
            </p:cNvGrpSpPr>
            <p:nvPr/>
          </p:nvGrpSpPr>
          <p:grpSpPr bwMode="auto">
            <a:xfrm>
              <a:off x="1076325" y="1344613"/>
              <a:ext cx="1643063" cy="381000"/>
              <a:chOff x="1968" y="1484"/>
              <a:chExt cx="1035" cy="216"/>
            </a:xfrm>
          </p:grpSpPr>
          <p:sp>
            <p:nvSpPr>
              <p:cNvPr id="32863" name="Rectangle 131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64" name="Line 132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65" name="Line 133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2796" name="Group 134"/>
            <p:cNvGrpSpPr>
              <a:grpSpLocks/>
            </p:cNvGrpSpPr>
            <p:nvPr/>
          </p:nvGrpSpPr>
          <p:grpSpPr bwMode="auto">
            <a:xfrm>
              <a:off x="3305175" y="1344613"/>
              <a:ext cx="1643063" cy="381000"/>
              <a:chOff x="1968" y="1484"/>
              <a:chExt cx="1035" cy="216"/>
            </a:xfrm>
          </p:grpSpPr>
          <p:sp>
            <p:nvSpPr>
              <p:cNvPr id="32860" name="Rectangle 135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61" name="Line 136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62" name="Line 137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" name="Group 138"/>
            <p:cNvGrpSpPr>
              <a:grpSpLocks/>
            </p:cNvGrpSpPr>
            <p:nvPr/>
          </p:nvGrpSpPr>
          <p:grpSpPr bwMode="auto">
            <a:xfrm>
              <a:off x="5457825" y="1344613"/>
              <a:ext cx="1643063" cy="381000"/>
              <a:chOff x="1968" y="1484"/>
              <a:chExt cx="1035" cy="216"/>
            </a:xfrm>
          </p:grpSpPr>
          <p:sp>
            <p:nvSpPr>
              <p:cNvPr id="32857" name="Rectangle 139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58" name="Line 140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59" name="Line 141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2798" name="Group 142"/>
            <p:cNvGrpSpPr>
              <a:grpSpLocks/>
            </p:cNvGrpSpPr>
            <p:nvPr/>
          </p:nvGrpSpPr>
          <p:grpSpPr bwMode="auto">
            <a:xfrm>
              <a:off x="5457825" y="2106613"/>
              <a:ext cx="1643063" cy="381000"/>
              <a:chOff x="1968" y="1484"/>
              <a:chExt cx="1035" cy="216"/>
            </a:xfrm>
          </p:grpSpPr>
          <p:sp>
            <p:nvSpPr>
              <p:cNvPr id="32854" name="Rectangle 143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55" name="Line 144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56" name="Line 145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2799" name="Rectangle 146"/>
            <p:cNvSpPr>
              <a:spLocks noChangeArrowheads="1"/>
            </p:cNvSpPr>
            <p:nvPr/>
          </p:nvSpPr>
          <p:spPr bwMode="auto">
            <a:xfrm>
              <a:off x="1117600" y="4229101"/>
              <a:ext cx="14382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>
                  <a:solidFill>
                    <a:schemeClr val="tx1"/>
                  </a:solidFill>
                </a:rPr>
                <a:t>3    14</a:t>
              </a:r>
            </a:p>
          </p:txBody>
        </p:sp>
        <p:sp>
          <p:nvSpPr>
            <p:cNvPr id="32800" name="Line 147"/>
            <p:cNvSpPr>
              <a:spLocks noChangeShapeType="1"/>
            </p:cNvSpPr>
            <p:nvPr/>
          </p:nvSpPr>
          <p:spPr bwMode="auto">
            <a:xfrm>
              <a:off x="2509200" y="4424363"/>
              <a:ext cx="758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801" name="Line 148"/>
            <p:cNvSpPr>
              <a:spLocks noChangeShapeType="1"/>
            </p:cNvSpPr>
            <p:nvPr/>
          </p:nvSpPr>
          <p:spPr bwMode="auto">
            <a:xfrm>
              <a:off x="4661850" y="4433888"/>
              <a:ext cx="7604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802" name="Rectangle 149"/>
            <p:cNvSpPr>
              <a:spLocks noChangeArrowheads="1"/>
            </p:cNvSpPr>
            <p:nvPr/>
          </p:nvSpPr>
          <p:spPr bwMode="auto">
            <a:xfrm>
              <a:off x="3373438" y="4214813"/>
              <a:ext cx="13874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>
                  <a:solidFill>
                    <a:schemeClr val="tx1"/>
                  </a:solidFill>
                </a:rPr>
                <a:t>2    8</a:t>
              </a:r>
            </a:p>
          </p:txBody>
        </p:sp>
        <p:sp>
          <p:nvSpPr>
            <p:cNvPr id="32803" name="Rectangle 150"/>
            <p:cNvSpPr>
              <a:spLocks noChangeArrowheads="1"/>
            </p:cNvSpPr>
            <p:nvPr/>
          </p:nvSpPr>
          <p:spPr bwMode="auto">
            <a:xfrm>
              <a:off x="5592763" y="4227513"/>
              <a:ext cx="1817688" cy="462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dirty="0">
                  <a:solidFill>
                    <a:schemeClr val="tx1"/>
                  </a:solidFill>
                </a:rPr>
                <a:t>1    0    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NULL</a:t>
              </a:r>
              <a:endParaRPr lang="en-US" altLang="zh-TW" sz="1400" dirty="0">
                <a:solidFill>
                  <a:schemeClr val="tx1"/>
                </a:solidFill>
              </a:endParaRPr>
            </a:p>
          </p:txBody>
        </p:sp>
        <p:sp>
          <p:nvSpPr>
            <p:cNvPr id="32804" name="Line 151"/>
            <p:cNvSpPr>
              <a:spLocks noChangeShapeType="1"/>
            </p:cNvSpPr>
            <p:nvPr/>
          </p:nvSpPr>
          <p:spPr bwMode="auto">
            <a:xfrm flipV="1">
              <a:off x="4027488" y="4611688"/>
              <a:ext cx="1588" cy="309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805" name="Rectangle 152"/>
            <p:cNvSpPr>
              <a:spLocks noChangeArrowheads="1"/>
            </p:cNvSpPr>
            <p:nvPr/>
          </p:nvSpPr>
          <p:spPr bwMode="auto">
            <a:xfrm>
              <a:off x="4046538" y="4594226"/>
              <a:ext cx="33337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sz="2000" b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2806" name="Rectangle 153"/>
            <p:cNvSpPr>
              <a:spLocks noChangeArrowheads="1"/>
            </p:cNvSpPr>
            <p:nvPr/>
          </p:nvSpPr>
          <p:spPr bwMode="auto">
            <a:xfrm>
              <a:off x="1143000" y="5008563"/>
              <a:ext cx="13477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>
                  <a:solidFill>
                    <a:schemeClr val="tx1"/>
                  </a:solidFill>
                </a:rPr>
                <a:t>8    14</a:t>
              </a:r>
            </a:p>
          </p:txBody>
        </p:sp>
        <p:grpSp>
          <p:nvGrpSpPr>
            <p:cNvPr id="32807" name="Group 154"/>
            <p:cNvGrpSpPr>
              <a:grpSpLocks/>
            </p:cNvGrpSpPr>
            <p:nvPr/>
          </p:nvGrpSpPr>
          <p:grpSpPr bwMode="auto">
            <a:xfrm>
              <a:off x="1076325" y="5026026"/>
              <a:ext cx="1643063" cy="381000"/>
              <a:chOff x="564" y="1487"/>
              <a:chExt cx="1035" cy="216"/>
            </a:xfrm>
          </p:grpSpPr>
          <p:sp>
            <p:nvSpPr>
              <p:cNvPr id="32851" name="Rectangle 155"/>
              <p:cNvSpPr>
                <a:spLocks noChangeArrowheads="1"/>
              </p:cNvSpPr>
              <p:nvPr/>
            </p:nvSpPr>
            <p:spPr bwMode="auto">
              <a:xfrm>
                <a:off x="564" y="1492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52" name="Line 156"/>
              <p:cNvSpPr>
                <a:spLocks noChangeShapeType="1"/>
              </p:cNvSpPr>
              <p:nvPr/>
            </p:nvSpPr>
            <p:spPr bwMode="auto">
              <a:xfrm>
                <a:off x="890" y="1488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53" name="Line 157"/>
              <p:cNvSpPr>
                <a:spLocks noChangeShapeType="1"/>
              </p:cNvSpPr>
              <p:nvPr/>
            </p:nvSpPr>
            <p:spPr bwMode="auto">
              <a:xfrm>
                <a:off x="1251" y="1487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2808" name="Group 158"/>
            <p:cNvGrpSpPr>
              <a:grpSpLocks/>
            </p:cNvGrpSpPr>
            <p:nvPr/>
          </p:nvGrpSpPr>
          <p:grpSpPr bwMode="auto">
            <a:xfrm>
              <a:off x="3305175" y="5021263"/>
              <a:ext cx="1643063" cy="381000"/>
              <a:chOff x="1968" y="1484"/>
              <a:chExt cx="1035" cy="216"/>
            </a:xfrm>
          </p:grpSpPr>
          <p:sp>
            <p:nvSpPr>
              <p:cNvPr id="32848" name="Rectangle 159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49" name="Line 160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50" name="Line 161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2809" name="Line 162"/>
            <p:cNvSpPr>
              <a:spLocks noChangeShapeType="1"/>
            </p:cNvSpPr>
            <p:nvPr/>
          </p:nvSpPr>
          <p:spPr bwMode="auto">
            <a:xfrm>
              <a:off x="2507613" y="5183188"/>
              <a:ext cx="758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810" name="Line 163"/>
            <p:cNvSpPr>
              <a:spLocks noChangeShapeType="1"/>
            </p:cNvSpPr>
            <p:nvPr/>
          </p:nvSpPr>
          <p:spPr bwMode="auto">
            <a:xfrm>
              <a:off x="4674550" y="5202238"/>
              <a:ext cx="758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811" name="Rectangle 164"/>
            <p:cNvSpPr>
              <a:spLocks noChangeArrowheads="1"/>
            </p:cNvSpPr>
            <p:nvPr/>
          </p:nvSpPr>
          <p:spPr bwMode="auto">
            <a:xfrm>
              <a:off x="3333750" y="4997451"/>
              <a:ext cx="1182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>
                  <a:solidFill>
                    <a:schemeClr val="tx1"/>
                  </a:solidFill>
                </a:rPr>
                <a:t>-3  10</a:t>
              </a:r>
            </a:p>
          </p:txBody>
        </p:sp>
        <p:sp>
          <p:nvSpPr>
            <p:cNvPr id="32812" name="Rectangle 165"/>
            <p:cNvSpPr>
              <a:spLocks noChangeArrowheads="1"/>
            </p:cNvSpPr>
            <p:nvPr/>
          </p:nvSpPr>
          <p:spPr bwMode="auto">
            <a:xfrm>
              <a:off x="5507038" y="5006976"/>
              <a:ext cx="2062163" cy="462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dirty="0">
                  <a:solidFill>
                    <a:schemeClr val="tx1"/>
                  </a:solidFill>
                </a:rPr>
                <a:t>10    6   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NULL</a:t>
              </a:r>
              <a:endParaRPr lang="en-US" altLang="zh-TW" sz="1400" dirty="0">
                <a:solidFill>
                  <a:schemeClr val="tx1"/>
                </a:solidFill>
              </a:endParaRPr>
            </a:p>
          </p:txBody>
        </p:sp>
        <p:sp>
          <p:nvSpPr>
            <p:cNvPr id="32813" name="Line 166"/>
            <p:cNvSpPr>
              <a:spLocks noChangeShapeType="1"/>
            </p:cNvSpPr>
            <p:nvPr/>
          </p:nvSpPr>
          <p:spPr bwMode="auto">
            <a:xfrm flipV="1">
              <a:off x="4025900" y="5397501"/>
              <a:ext cx="4763" cy="306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814" name="Rectangle 167"/>
            <p:cNvSpPr>
              <a:spLocks noChangeArrowheads="1"/>
            </p:cNvSpPr>
            <p:nvPr/>
          </p:nvSpPr>
          <p:spPr bwMode="auto">
            <a:xfrm>
              <a:off x="4040188" y="5389563"/>
              <a:ext cx="35242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sz="2000" b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2815" name="Rectangle 168"/>
            <p:cNvSpPr>
              <a:spLocks noChangeArrowheads="1"/>
            </p:cNvSpPr>
            <p:nvPr/>
          </p:nvSpPr>
          <p:spPr bwMode="auto">
            <a:xfrm>
              <a:off x="1127125" y="5759451"/>
              <a:ext cx="14414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>
                  <a:solidFill>
                    <a:schemeClr val="tx1"/>
                  </a:solidFill>
                </a:rPr>
                <a:t>11  14</a:t>
              </a:r>
            </a:p>
          </p:txBody>
        </p:sp>
        <p:grpSp>
          <p:nvGrpSpPr>
            <p:cNvPr id="32816" name="Group 169"/>
            <p:cNvGrpSpPr>
              <a:grpSpLocks/>
            </p:cNvGrpSpPr>
            <p:nvPr/>
          </p:nvGrpSpPr>
          <p:grpSpPr bwMode="auto">
            <a:xfrm>
              <a:off x="1087438" y="5808663"/>
              <a:ext cx="1643063" cy="342900"/>
              <a:chOff x="571" y="1980"/>
              <a:chExt cx="1035" cy="216"/>
            </a:xfrm>
          </p:grpSpPr>
          <p:sp>
            <p:nvSpPr>
              <p:cNvPr id="32845" name="Rectangle 170"/>
              <p:cNvSpPr>
                <a:spLocks noChangeArrowheads="1"/>
              </p:cNvSpPr>
              <p:nvPr/>
            </p:nvSpPr>
            <p:spPr bwMode="auto">
              <a:xfrm>
                <a:off x="571" y="1985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46" name="Line 171"/>
              <p:cNvSpPr>
                <a:spLocks noChangeShapeType="1"/>
              </p:cNvSpPr>
              <p:nvPr/>
            </p:nvSpPr>
            <p:spPr bwMode="auto">
              <a:xfrm>
                <a:off x="897" y="1981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47" name="Line 172"/>
              <p:cNvSpPr>
                <a:spLocks noChangeShapeType="1"/>
              </p:cNvSpPr>
              <p:nvPr/>
            </p:nvSpPr>
            <p:spPr bwMode="auto">
              <a:xfrm>
                <a:off x="1258" y="19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2817" name="Rectangle 174"/>
            <p:cNvSpPr>
              <a:spLocks noChangeArrowheads="1"/>
            </p:cNvSpPr>
            <p:nvPr/>
          </p:nvSpPr>
          <p:spPr bwMode="auto">
            <a:xfrm>
              <a:off x="4014788" y="6161088"/>
              <a:ext cx="299762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US" altLang="zh-TW" sz="2000" b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2822" name="Rectangle 175"/>
            <p:cNvSpPr>
              <a:spLocks noChangeArrowheads="1"/>
            </p:cNvSpPr>
            <p:nvPr/>
          </p:nvSpPr>
          <p:spPr bwMode="auto">
            <a:xfrm>
              <a:off x="879475" y="3824649"/>
              <a:ext cx="3862389" cy="4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>
                <a:defRPr/>
              </a:pPr>
              <a:r>
                <a:rPr lang="en-US" altLang="zh-TW" sz="2000" b="1" dirty="0">
                  <a:solidFill>
                    <a:srgbClr val="CC3300"/>
                  </a:solidFill>
                  <a:latin typeface="Courier New" pitchFamily="49" charset="0"/>
                </a:rPr>
                <a:t>Case 2 </a:t>
              </a:r>
              <a:r>
                <a:rPr lang="en-US" altLang="zh-TW" sz="2000" dirty="0">
                  <a:solidFill>
                    <a:srgbClr val="CC3300"/>
                  </a:solidFill>
                  <a:latin typeface="Courier New" pitchFamily="49" charset="0"/>
                </a:rPr>
                <a:t>: </a:t>
              </a:r>
              <a:r>
                <a:rPr lang="en-US" altLang="zh-TW" sz="2000" dirty="0">
                  <a:solidFill>
                    <a:srgbClr val="CC3300"/>
                  </a:solidFill>
                  <a:latin typeface="+mn-lt"/>
                </a:rPr>
                <a:t>a-&gt;</a:t>
              </a:r>
              <a:r>
                <a:rPr lang="en-US" altLang="zh-TW" sz="2000" dirty="0" err="1">
                  <a:solidFill>
                    <a:srgbClr val="CC3300"/>
                  </a:solidFill>
                  <a:latin typeface="+mn-lt"/>
                </a:rPr>
                <a:t>expon</a:t>
              </a:r>
              <a:r>
                <a:rPr lang="en-US" altLang="zh-TW" sz="2000" dirty="0">
                  <a:solidFill>
                    <a:srgbClr val="CC3300"/>
                  </a:solidFill>
                  <a:latin typeface="+mn-lt"/>
                </a:rPr>
                <a:t> &lt; b-&gt;</a:t>
              </a:r>
              <a:r>
                <a:rPr lang="en-US" altLang="zh-TW" sz="2000" dirty="0" err="1">
                  <a:solidFill>
                    <a:srgbClr val="CC3300"/>
                  </a:solidFill>
                  <a:latin typeface="+mn-lt"/>
                </a:rPr>
                <a:t>expon</a:t>
              </a:r>
              <a:r>
                <a:rPr lang="en-US" altLang="zh-TW" sz="2000" dirty="0">
                  <a:solidFill>
                    <a:srgbClr val="CC3300"/>
                  </a:solidFill>
                  <a:latin typeface="+mn-lt"/>
                </a:rPr>
                <a:t> </a:t>
              </a:r>
              <a:endParaRPr lang="en-US" altLang="zh-TW" sz="2000" b="1" i="1" dirty="0"/>
            </a:p>
          </p:txBody>
        </p:sp>
        <p:grpSp>
          <p:nvGrpSpPr>
            <p:cNvPr id="32819" name="Group 176"/>
            <p:cNvGrpSpPr>
              <a:grpSpLocks/>
            </p:cNvGrpSpPr>
            <p:nvPr/>
          </p:nvGrpSpPr>
          <p:grpSpPr bwMode="auto">
            <a:xfrm>
              <a:off x="1076325" y="4259263"/>
              <a:ext cx="1643063" cy="381000"/>
              <a:chOff x="1968" y="1484"/>
              <a:chExt cx="1035" cy="216"/>
            </a:xfrm>
          </p:grpSpPr>
          <p:sp>
            <p:nvSpPr>
              <p:cNvPr id="32842" name="Rectangle 177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43" name="Line 178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44" name="Line 179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2820" name="Group 180"/>
            <p:cNvGrpSpPr>
              <a:grpSpLocks/>
            </p:cNvGrpSpPr>
            <p:nvPr/>
          </p:nvGrpSpPr>
          <p:grpSpPr bwMode="auto">
            <a:xfrm>
              <a:off x="3305175" y="4259263"/>
              <a:ext cx="1643063" cy="381000"/>
              <a:chOff x="1968" y="1484"/>
              <a:chExt cx="1035" cy="216"/>
            </a:xfrm>
          </p:grpSpPr>
          <p:sp>
            <p:nvSpPr>
              <p:cNvPr id="32839" name="Rectangle 181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40" name="Line 182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41" name="Line 183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2821" name="Group 184"/>
            <p:cNvGrpSpPr>
              <a:grpSpLocks/>
            </p:cNvGrpSpPr>
            <p:nvPr/>
          </p:nvGrpSpPr>
          <p:grpSpPr bwMode="auto">
            <a:xfrm>
              <a:off x="5457825" y="4259263"/>
              <a:ext cx="1643063" cy="381000"/>
              <a:chOff x="1968" y="1484"/>
              <a:chExt cx="1035" cy="216"/>
            </a:xfrm>
          </p:grpSpPr>
          <p:sp>
            <p:nvSpPr>
              <p:cNvPr id="32836" name="Rectangle 185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37" name="Line 186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38" name="Line 187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" name="Group 188"/>
            <p:cNvGrpSpPr>
              <a:grpSpLocks/>
            </p:cNvGrpSpPr>
            <p:nvPr/>
          </p:nvGrpSpPr>
          <p:grpSpPr bwMode="auto">
            <a:xfrm>
              <a:off x="5457825" y="5021263"/>
              <a:ext cx="1643063" cy="381000"/>
              <a:chOff x="1968" y="1484"/>
              <a:chExt cx="1035" cy="216"/>
            </a:xfrm>
          </p:grpSpPr>
          <p:sp>
            <p:nvSpPr>
              <p:cNvPr id="32833" name="Rectangle 189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34" name="Line 190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35" name="Line 191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2823" name="Line 194"/>
            <p:cNvSpPr>
              <a:spLocks noChangeShapeType="1"/>
            </p:cNvSpPr>
            <p:nvPr/>
          </p:nvSpPr>
          <p:spPr bwMode="auto">
            <a:xfrm>
              <a:off x="2521900" y="5964238"/>
              <a:ext cx="758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824" name="Rectangle 195"/>
            <p:cNvSpPr>
              <a:spLocks noChangeArrowheads="1"/>
            </p:cNvSpPr>
            <p:nvPr/>
          </p:nvSpPr>
          <p:spPr bwMode="auto">
            <a:xfrm>
              <a:off x="3354388" y="5768976"/>
              <a:ext cx="2062163" cy="462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dirty="0">
                  <a:solidFill>
                    <a:schemeClr val="tx1"/>
                  </a:solidFill>
                </a:rPr>
                <a:t>-3  10    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NULL</a:t>
              </a:r>
              <a:endParaRPr lang="en-US" altLang="zh-TW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2825" name="Group 196"/>
            <p:cNvGrpSpPr>
              <a:grpSpLocks/>
            </p:cNvGrpSpPr>
            <p:nvPr/>
          </p:nvGrpSpPr>
          <p:grpSpPr bwMode="auto">
            <a:xfrm>
              <a:off x="3305175" y="5783263"/>
              <a:ext cx="1643063" cy="381000"/>
              <a:chOff x="1968" y="1484"/>
              <a:chExt cx="1035" cy="216"/>
            </a:xfrm>
          </p:grpSpPr>
          <p:sp>
            <p:nvSpPr>
              <p:cNvPr id="32830" name="Rectangle 197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31" name="Line 198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32" name="Line 199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2826" name="Text Box 201"/>
            <p:cNvSpPr txBox="1">
              <a:spLocks noChangeArrowheads="1"/>
            </p:cNvSpPr>
            <p:nvPr/>
          </p:nvSpPr>
          <p:spPr bwMode="auto">
            <a:xfrm>
              <a:off x="6513267" y="5762626"/>
              <a:ext cx="8386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i="1"/>
                <a:t>attach</a:t>
              </a:r>
              <a:endParaRPr lang="en-US" altLang="zh-TW" sz="2000"/>
            </a:p>
          </p:txBody>
        </p:sp>
        <p:sp>
          <p:nvSpPr>
            <p:cNvPr id="32827" name="Line 202"/>
            <p:cNvSpPr>
              <a:spLocks noChangeShapeType="1"/>
            </p:cNvSpPr>
            <p:nvPr/>
          </p:nvSpPr>
          <p:spPr bwMode="auto">
            <a:xfrm flipH="1">
              <a:off x="5175250" y="5981700"/>
              <a:ext cx="1295400" cy="0"/>
            </a:xfrm>
            <a:prstGeom prst="line">
              <a:avLst/>
            </a:prstGeom>
            <a:noFill/>
            <a:ln w="9525">
              <a:solidFill>
                <a:srgbClr val="3366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828" name="Text Box 203"/>
            <p:cNvSpPr txBox="1">
              <a:spLocks noChangeArrowheads="1"/>
            </p:cNvSpPr>
            <p:nvPr/>
          </p:nvSpPr>
          <p:spPr bwMode="auto">
            <a:xfrm>
              <a:off x="3807610" y="2689225"/>
              <a:ext cx="6254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i="1"/>
                <a:t>sum</a:t>
              </a:r>
              <a:endParaRPr lang="en-US" altLang="zh-TW" sz="2000"/>
            </a:p>
          </p:txBody>
        </p:sp>
        <p:sp>
          <p:nvSpPr>
            <p:cNvPr id="32829" name="Freeform 204"/>
            <p:cNvSpPr>
              <a:spLocks/>
            </p:cNvSpPr>
            <p:nvPr/>
          </p:nvSpPr>
          <p:spPr bwMode="auto">
            <a:xfrm>
              <a:off x="1289050" y="2667000"/>
              <a:ext cx="2514600" cy="247650"/>
            </a:xfrm>
            <a:custGeom>
              <a:avLst/>
              <a:gdLst>
                <a:gd name="T0" fmla="*/ 2147483647 w 1584"/>
                <a:gd name="T1" fmla="*/ 2147483647 h 156"/>
                <a:gd name="T2" fmla="*/ 2147483647 w 1584"/>
                <a:gd name="T3" fmla="*/ 2147483647 h 156"/>
                <a:gd name="T4" fmla="*/ 2147483647 w 1584"/>
                <a:gd name="T5" fmla="*/ 0 h 156"/>
                <a:gd name="T6" fmla="*/ 0 w 1584"/>
                <a:gd name="T7" fmla="*/ 0 h 156"/>
                <a:gd name="T8" fmla="*/ 0 w 1584"/>
                <a:gd name="T9" fmla="*/ 2147483647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156"/>
                <a:gd name="T17" fmla="*/ 1584 w 158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156">
                  <a:moveTo>
                    <a:pt x="1584" y="156"/>
                  </a:moveTo>
                  <a:lnTo>
                    <a:pt x="1332" y="156"/>
                  </a:lnTo>
                  <a:lnTo>
                    <a:pt x="1332" y="0"/>
                  </a:lnTo>
                  <a:lnTo>
                    <a:pt x="0" y="0"/>
                  </a:lnTo>
                  <a:lnTo>
                    <a:pt x="0" y="156"/>
                  </a:lnTo>
                </a:path>
              </a:pathLst>
            </a:custGeom>
            <a:noFill/>
            <a:ln w="9525">
              <a:solidFill>
                <a:srgbClr val="3366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2B2BEC-664C-42A6-AE0C-9E9CB5BAF4BE}" type="slidenum">
              <a:rPr lang="en-US" altLang="zh-TW" smtClean="0"/>
              <a:pPr/>
              <a:t>32</a:t>
            </a:fld>
            <a:endParaRPr lang="en-US" altLang="zh-TW" smtClean="0"/>
          </a:p>
        </p:txBody>
      </p:sp>
      <p:grpSp>
        <p:nvGrpSpPr>
          <p:cNvPr id="33795" name="群組 61"/>
          <p:cNvGrpSpPr>
            <a:grpSpLocks/>
          </p:cNvGrpSpPr>
          <p:nvPr/>
        </p:nvGrpSpPr>
        <p:grpSpPr bwMode="auto">
          <a:xfrm>
            <a:off x="665163" y="998538"/>
            <a:ext cx="6880225" cy="2724150"/>
            <a:chOff x="676275" y="998538"/>
            <a:chExt cx="6880226" cy="2724852"/>
          </a:xfrm>
        </p:grpSpPr>
        <p:sp>
          <p:nvSpPr>
            <p:cNvPr id="33797" name="Rectangle 76"/>
            <p:cNvSpPr>
              <a:spLocks noChangeArrowheads="1"/>
            </p:cNvSpPr>
            <p:nvPr/>
          </p:nvSpPr>
          <p:spPr bwMode="auto">
            <a:xfrm>
              <a:off x="1104900" y="1426872"/>
              <a:ext cx="1438275" cy="370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sz="1800" dirty="0" smtClean="0">
                  <a:solidFill>
                    <a:schemeClr val="tx1"/>
                  </a:solidFill>
                </a:rPr>
                <a:t>  3      14</a:t>
              </a:r>
              <a:endParaRPr lang="en-US" altLang="zh-TW" sz="1800" dirty="0">
                <a:solidFill>
                  <a:schemeClr val="tx1"/>
                </a:solidFill>
              </a:endParaRPr>
            </a:p>
          </p:txBody>
        </p:sp>
        <p:sp>
          <p:nvSpPr>
            <p:cNvPr id="33798" name="Line 77"/>
            <p:cNvSpPr>
              <a:spLocks noChangeShapeType="1"/>
            </p:cNvSpPr>
            <p:nvPr/>
          </p:nvSpPr>
          <p:spPr bwMode="auto">
            <a:xfrm>
              <a:off x="2520250" y="1585913"/>
              <a:ext cx="758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799" name="Line 78"/>
            <p:cNvSpPr>
              <a:spLocks noChangeShapeType="1"/>
            </p:cNvSpPr>
            <p:nvPr/>
          </p:nvSpPr>
          <p:spPr bwMode="auto">
            <a:xfrm>
              <a:off x="4672900" y="1595438"/>
              <a:ext cx="7604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00" name="Rectangle 79"/>
            <p:cNvSpPr>
              <a:spLocks noChangeArrowheads="1"/>
            </p:cNvSpPr>
            <p:nvPr/>
          </p:nvSpPr>
          <p:spPr bwMode="auto">
            <a:xfrm>
              <a:off x="3360738" y="1430695"/>
              <a:ext cx="1387475" cy="370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sz="1800" dirty="0" smtClean="0">
                  <a:solidFill>
                    <a:schemeClr val="tx1"/>
                  </a:solidFill>
                </a:rPr>
                <a:t> 2        8</a:t>
              </a:r>
              <a:endParaRPr lang="en-US" altLang="zh-TW" sz="1800" dirty="0">
                <a:solidFill>
                  <a:schemeClr val="tx1"/>
                </a:solidFill>
              </a:endParaRPr>
            </a:p>
          </p:txBody>
        </p:sp>
        <p:sp>
          <p:nvSpPr>
            <p:cNvPr id="33801" name="Rectangle 80"/>
            <p:cNvSpPr>
              <a:spLocks noChangeArrowheads="1"/>
            </p:cNvSpPr>
            <p:nvPr/>
          </p:nvSpPr>
          <p:spPr bwMode="auto">
            <a:xfrm>
              <a:off x="5580063" y="1361897"/>
              <a:ext cx="1817688" cy="462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sz="1800" dirty="0">
                  <a:solidFill>
                    <a:schemeClr val="tx1"/>
                  </a:solidFill>
                </a:rPr>
                <a:t>1    </a:t>
              </a:r>
              <a:r>
                <a:rPr lang="en-US" altLang="zh-TW" sz="1800" dirty="0" smtClean="0">
                  <a:solidFill>
                    <a:schemeClr val="tx1"/>
                  </a:solidFill>
                </a:rPr>
                <a:t>   0   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NULL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33802" name="Line 81"/>
            <p:cNvSpPr>
              <a:spLocks noChangeShapeType="1"/>
            </p:cNvSpPr>
            <p:nvPr/>
          </p:nvSpPr>
          <p:spPr bwMode="auto">
            <a:xfrm flipV="1">
              <a:off x="4014788" y="1773238"/>
              <a:ext cx="1588" cy="309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03" name="Rectangle 82"/>
            <p:cNvSpPr>
              <a:spLocks noChangeArrowheads="1"/>
            </p:cNvSpPr>
            <p:nvPr/>
          </p:nvSpPr>
          <p:spPr bwMode="auto">
            <a:xfrm>
              <a:off x="4033838" y="1755776"/>
              <a:ext cx="33337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sz="2000" b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804" name="Rectangle 83"/>
            <p:cNvSpPr>
              <a:spLocks noChangeArrowheads="1"/>
            </p:cNvSpPr>
            <p:nvPr/>
          </p:nvSpPr>
          <p:spPr bwMode="auto">
            <a:xfrm>
              <a:off x="1130300" y="2197279"/>
              <a:ext cx="1347788" cy="370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sz="1800" dirty="0" smtClean="0">
                  <a:solidFill>
                    <a:schemeClr val="tx1"/>
                  </a:solidFill>
                </a:rPr>
                <a:t> 8      14</a:t>
              </a:r>
              <a:endParaRPr lang="en-US" altLang="zh-TW" sz="1800" dirty="0">
                <a:solidFill>
                  <a:schemeClr val="tx1"/>
                </a:solidFill>
              </a:endParaRPr>
            </a:p>
          </p:txBody>
        </p:sp>
        <p:grpSp>
          <p:nvGrpSpPr>
            <p:cNvPr id="33805" name="Group 84"/>
            <p:cNvGrpSpPr>
              <a:grpSpLocks/>
            </p:cNvGrpSpPr>
            <p:nvPr/>
          </p:nvGrpSpPr>
          <p:grpSpPr bwMode="auto">
            <a:xfrm>
              <a:off x="1063625" y="2187576"/>
              <a:ext cx="1643063" cy="381000"/>
              <a:chOff x="564" y="1487"/>
              <a:chExt cx="1035" cy="216"/>
            </a:xfrm>
          </p:grpSpPr>
          <p:sp>
            <p:nvSpPr>
              <p:cNvPr id="33852" name="Rectangle 85"/>
              <p:cNvSpPr>
                <a:spLocks noChangeArrowheads="1"/>
              </p:cNvSpPr>
              <p:nvPr/>
            </p:nvSpPr>
            <p:spPr bwMode="auto">
              <a:xfrm>
                <a:off x="564" y="1492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53" name="Line 86"/>
              <p:cNvSpPr>
                <a:spLocks noChangeShapeType="1"/>
              </p:cNvSpPr>
              <p:nvPr/>
            </p:nvSpPr>
            <p:spPr bwMode="auto">
              <a:xfrm>
                <a:off x="890" y="1488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54" name="Line 87"/>
              <p:cNvSpPr>
                <a:spLocks noChangeShapeType="1"/>
              </p:cNvSpPr>
              <p:nvPr/>
            </p:nvSpPr>
            <p:spPr bwMode="auto">
              <a:xfrm>
                <a:off x="1251" y="1487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3806" name="Group 88"/>
            <p:cNvGrpSpPr>
              <a:grpSpLocks/>
            </p:cNvGrpSpPr>
            <p:nvPr/>
          </p:nvGrpSpPr>
          <p:grpSpPr bwMode="auto">
            <a:xfrm>
              <a:off x="3292475" y="2182813"/>
              <a:ext cx="1643063" cy="381000"/>
              <a:chOff x="1968" y="1484"/>
              <a:chExt cx="1035" cy="216"/>
            </a:xfrm>
          </p:grpSpPr>
          <p:sp>
            <p:nvSpPr>
              <p:cNvPr id="33849" name="Rectangle 89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50" name="Line 90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51" name="Line 91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3807" name="Line 92"/>
            <p:cNvSpPr>
              <a:spLocks noChangeShapeType="1"/>
            </p:cNvSpPr>
            <p:nvPr/>
          </p:nvSpPr>
          <p:spPr bwMode="auto">
            <a:xfrm>
              <a:off x="2518663" y="2344738"/>
              <a:ext cx="758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08" name="Line 93"/>
            <p:cNvSpPr>
              <a:spLocks noChangeShapeType="1"/>
            </p:cNvSpPr>
            <p:nvPr/>
          </p:nvSpPr>
          <p:spPr bwMode="auto">
            <a:xfrm>
              <a:off x="4685600" y="2363788"/>
              <a:ext cx="758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09" name="Rectangle 94"/>
            <p:cNvSpPr>
              <a:spLocks noChangeArrowheads="1"/>
            </p:cNvSpPr>
            <p:nvPr/>
          </p:nvSpPr>
          <p:spPr bwMode="auto">
            <a:xfrm>
              <a:off x="3321050" y="2186167"/>
              <a:ext cx="1182688" cy="370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sz="1800" dirty="0" smtClean="0">
                  <a:solidFill>
                    <a:schemeClr val="tx1"/>
                  </a:solidFill>
                </a:rPr>
                <a:t> -</a:t>
              </a:r>
              <a:r>
                <a:rPr lang="en-US" altLang="zh-TW" sz="1800" dirty="0">
                  <a:solidFill>
                    <a:schemeClr val="tx1"/>
                  </a:solidFill>
                </a:rPr>
                <a:t>3  </a:t>
              </a:r>
              <a:r>
                <a:rPr lang="en-US" altLang="zh-TW" sz="1800" dirty="0" smtClean="0">
                  <a:solidFill>
                    <a:schemeClr val="tx1"/>
                  </a:solidFill>
                </a:rPr>
                <a:t>    10</a:t>
              </a:r>
              <a:endParaRPr lang="en-US" altLang="zh-TW" sz="1800" dirty="0">
                <a:solidFill>
                  <a:schemeClr val="tx1"/>
                </a:solidFill>
              </a:endParaRPr>
            </a:p>
          </p:txBody>
        </p:sp>
        <p:sp>
          <p:nvSpPr>
            <p:cNvPr id="33810" name="Rectangle 95"/>
            <p:cNvSpPr>
              <a:spLocks noChangeArrowheads="1"/>
            </p:cNvSpPr>
            <p:nvPr/>
          </p:nvSpPr>
          <p:spPr bwMode="auto">
            <a:xfrm>
              <a:off x="5494338" y="2132305"/>
              <a:ext cx="2062163" cy="462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sz="1800" dirty="0" smtClean="0">
                  <a:solidFill>
                    <a:schemeClr val="tx1"/>
                  </a:solidFill>
                </a:rPr>
                <a:t> 10      6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    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NULL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33811" name="Line 96"/>
            <p:cNvSpPr>
              <a:spLocks noChangeShapeType="1"/>
            </p:cNvSpPr>
            <p:nvPr/>
          </p:nvSpPr>
          <p:spPr bwMode="auto">
            <a:xfrm flipV="1">
              <a:off x="6242050" y="2559051"/>
              <a:ext cx="4763" cy="306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12" name="Rectangle 97"/>
            <p:cNvSpPr>
              <a:spLocks noChangeArrowheads="1"/>
            </p:cNvSpPr>
            <p:nvPr/>
          </p:nvSpPr>
          <p:spPr bwMode="auto">
            <a:xfrm>
              <a:off x="6269038" y="2551113"/>
              <a:ext cx="35242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sz="2000" b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3813" name="Rectangle 98"/>
            <p:cNvSpPr>
              <a:spLocks noChangeArrowheads="1"/>
            </p:cNvSpPr>
            <p:nvPr/>
          </p:nvSpPr>
          <p:spPr bwMode="auto">
            <a:xfrm>
              <a:off x="1114425" y="2957223"/>
              <a:ext cx="1441450" cy="370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sz="1800" dirty="0" smtClean="0">
                  <a:solidFill>
                    <a:schemeClr val="tx1"/>
                  </a:solidFill>
                </a:rPr>
                <a:t>11     </a:t>
              </a:r>
              <a:r>
                <a:rPr lang="en-US" altLang="zh-TW" sz="1800" dirty="0">
                  <a:solidFill>
                    <a:schemeClr val="tx1"/>
                  </a:solidFill>
                </a:rPr>
                <a:t>14</a:t>
              </a:r>
            </a:p>
          </p:txBody>
        </p:sp>
        <p:grpSp>
          <p:nvGrpSpPr>
            <p:cNvPr id="33814" name="Group 99"/>
            <p:cNvGrpSpPr>
              <a:grpSpLocks/>
            </p:cNvGrpSpPr>
            <p:nvPr/>
          </p:nvGrpSpPr>
          <p:grpSpPr bwMode="auto">
            <a:xfrm>
              <a:off x="1074738" y="2970213"/>
              <a:ext cx="1643063" cy="342900"/>
              <a:chOff x="571" y="1980"/>
              <a:chExt cx="1035" cy="216"/>
            </a:xfrm>
          </p:grpSpPr>
          <p:sp>
            <p:nvSpPr>
              <p:cNvPr id="33846" name="Rectangle 100"/>
              <p:cNvSpPr>
                <a:spLocks noChangeArrowheads="1"/>
              </p:cNvSpPr>
              <p:nvPr/>
            </p:nvSpPr>
            <p:spPr bwMode="auto">
              <a:xfrm>
                <a:off x="571" y="1985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47" name="Line 101"/>
              <p:cNvSpPr>
                <a:spLocks noChangeShapeType="1"/>
              </p:cNvSpPr>
              <p:nvPr/>
            </p:nvSpPr>
            <p:spPr bwMode="auto">
              <a:xfrm>
                <a:off x="897" y="1981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48" name="Line 102"/>
              <p:cNvSpPr>
                <a:spLocks noChangeShapeType="1"/>
              </p:cNvSpPr>
              <p:nvPr/>
            </p:nvSpPr>
            <p:spPr bwMode="auto">
              <a:xfrm>
                <a:off x="1258" y="19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3815" name="Line 103"/>
            <p:cNvSpPr>
              <a:spLocks noChangeShapeType="1"/>
            </p:cNvSpPr>
            <p:nvPr/>
          </p:nvSpPr>
          <p:spPr bwMode="auto">
            <a:xfrm flipH="1" flipV="1">
              <a:off x="6246813" y="3325813"/>
              <a:ext cx="1588" cy="320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16" name="Rectangle 104"/>
            <p:cNvSpPr>
              <a:spLocks noChangeArrowheads="1"/>
            </p:cNvSpPr>
            <p:nvPr/>
          </p:nvSpPr>
          <p:spPr bwMode="auto">
            <a:xfrm>
              <a:off x="6230938" y="3322638"/>
              <a:ext cx="299762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US" altLang="zh-TW" sz="2000" b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" name="Rectangle 105"/>
            <p:cNvSpPr>
              <a:spLocks noChangeArrowheads="1"/>
            </p:cNvSpPr>
            <p:nvPr/>
          </p:nvSpPr>
          <p:spPr bwMode="auto">
            <a:xfrm>
              <a:off x="676275" y="998538"/>
              <a:ext cx="3797301" cy="400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>
                <a:defRPr/>
              </a:pPr>
              <a:r>
                <a:rPr lang="en-US" altLang="zh-TW" sz="2000" b="1" dirty="0">
                  <a:solidFill>
                    <a:srgbClr val="CC3300"/>
                  </a:solidFill>
                  <a:latin typeface="Courier New" pitchFamily="49" charset="0"/>
                </a:rPr>
                <a:t>Case 3 : </a:t>
              </a:r>
              <a:r>
                <a:rPr lang="en-US" altLang="zh-TW" sz="2000" dirty="0">
                  <a:solidFill>
                    <a:srgbClr val="CC3300"/>
                  </a:solidFill>
                  <a:latin typeface="+mn-lt"/>
                </a:rPr>
                <a:t>a-&gt;</a:t>
              </a:r>
              <a:r>
                <a:rPr lang="en-US" altLang="zh-TW" sz="2000" dirty="0" err="1">
                  <a:solidFill>
                    <a:srgbClr val="CC3300"/>
                  </a:solidFill>
                  <a:latin typeface="+mn-lt"/>
                </a:rPr>
                <a:t>expon</a:t>
              </a:r>
              <a:r>
                <a:rPr lang="en-US" altLang="zh-TW" sz="2000" dirty="0">
                  <a:solidFill>
                    <a:srgbClr val="CC3300"/>
                  </a:solidFill>
                  <a:latin typeface="+mn-lt"/>
                </a:rPr>
                <a:t> &gt; b-&gt;</a:t>
              </a:r>
              <a:r>
                <a:rPr lang="en-US" altLang="zh-TW" sz="2000" dirty="0" err="1">
                  <a:solidFill>
                    <a:srgbClr val="CC3300"/>
                  </a:solidFill>
                  <a:latin typeface="+mn-lt"/>
                </a:rPr>
                <a:t>expon</a:t>
              </a:r>
              <a:endParaRPr lang="en-US" altLang="zh-TW" sz="2000" dirty="0">
                <a:solidFill>
                  <a:srgbClr val="CC3300"/>
                </a:solidFill>
                <a:latin typeface="+mn-lt"/>
              </a:endParaRPr>
            </a:p>
          </p:txBody>
        </p:sp>
        <p:grpSp>
          <p:nvGrpSpPr>
            <p:cNvPr id="33818" name="Group 106"/>
            <p:cNvGrpSpPr>
              <a:grpSpLocks/>
            </p:cNvGrpSpPr>
            <p:nvPr/>
          </p:nvGrpSpPr>
          <p:grpSpPr bwMode="auto">
            <a:xfrm>
              <a:off x="1063625" y="1420813"/>
              <a:ext cx="1643063" cy="381000"/>
              <a:chOff x="1968" y="1484"/>
              <a:chExt cx="1035" cy="216"/>
            </a:xfrm>
          </p:grpSpPr>
          <p:sp>
            <p:nvSpPr>
              <p:cNvPr id="33843" name="Rectangle 107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44" name="Line 108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45" name="Line 109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3819" name="Group 110"/>
            <p:cNvGrpSpPr>
              <a:grpSpLocks/>
            </p:cNvGrpSpPr>
            <p:nvPr/>
          </p:nvGrpSpPr>
          <p:grpSpPr bwMode="auto">
            <a:xfrm>
              <a:off x="3292475" y="1420813"/>
              <a:ext cx="1643063" cy="381000"/>
              <a:chOff x="1968" y="1484"/>
              <a:chExt cx="1035" cy="216"/>
            </a:xfrm>
          </p:grpSpPr>
          <p:sp>
            <p:nvSpPr>
              <p:cNvPr id="33840" name="Rectangle 111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41" name="Line 112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42" name="Line 113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3820" name="Group 114"/>
            <p:cNvGrpSpPr>
              <a:grpSpLocks/>
            </p:cNvGrpSpPr>
            <p:nvPr/>
          </p:nvGrpSpPr>
          <p:grpSpPr bwMode="auto">
            <a:xfrm>
              <a:off x="5445125" y="1420813"/>
              <a:ext cx="1643063" cy="381000"/>
              <a:chOff x="1968" y="1484"/>
              <a:chExt cx="1035" cy="216"/>
            </a:xfrm>
          </p:grpSpPr>
          <p:sp>
            <p:nvSpPr>
              <p:cNvPr id="33837" name="Rectangle 115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38" name="Line 116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39" name="Line 117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3821" name="Group 118"/>
            <p:cNvGrpSpPr>
              <a:grpSpLocks/>
            </p:cNvGrpSpPr>
            <p:nvPr/>
          </p:nvGrpSpPr>
          <p:grpSpPr bwMode="auto">
            <a:xfrm>
              <a:off x="5445125" y="2182813"/>
              <a:ext cx="1643063" cy="381000"/>
              <a:chOff x="1968" y="1484"/>
              <a:chExt cx="1035" cy="216"/>
            </a:xfrm>
          </p:grpSpPr>
          <p:sp>
            <p:nvSpPr>
              <p:cNvPr id="33834" name="Rectangle 119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35" name="Line 120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36" name="Line 121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3822" name="Line 122"/>
            <p:cNvSpPr>
              <a:spLocks noChangeShapeType="1"/>
            </p:cNvSpPr>
            <p:nvPr/>
          </p:nvSpPr>
          <p:spPr bwMode="auto">
            <a:xfrm>
              <a:off x="2521075" y="3125788"/>
              <a:ext cx="758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23" name="Rectangle 123"/>
            <p:cNvSpPr>
              <a:spLocks noChangeArrowheads="1"/>
            </p:cNvSpPr>
            <p:nvPr/>
          </p:nvSpPr>
          <p:spPr bwMode="auto">
            <a:xfrm>
              <a:off x="3341688" y="2948636"/>
              <a:ext cx="2062163" cy="370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sz="1800" dirty="0" smtClean="0">
                  <a:solidFill>
                    <a:schemeClr val="tx1"/>
                  </a:solidFill>
                </a:rPr>
                <a:t> -3     </a:t>
              </a:r>
              <a:r>
                <a:rPr lang="en-US" altLang="zh-TW" sz="1800" dirty="0">
                  <a:solidFill>
                    <a:schemeClr val="tx1"/>
                  </a:solidFill>
                </a:rPr>
                <a:t>10</a:t>
              </a:r>
            </a:p>
          </p:txBody>
        </p:sp>
        <p:grpSp>
          <p:nvGrpSpPr>
            <p:cNvPr id="33824" name="Group 124"/>
            <p:cNvGrpSpPr>
              <a:grpSpLocks/>
            </p:cNvGrpSpPr>
            <p:nvPr/>
          </p:nvGrpSpPr>
          <p:grpSpPr bwMode="auto">
            <a:xfrm>
              <a:off x="3292475" y="2944813"/>
              <a:ext cx="1643063" cy="381000"/>
              <a:chOff x="1968" y="1484"/>
              <a:chExt cx="1035" cy="216"/>
            </a:xfrm>
          </p:grpSpPr>
          <p:sp>
            <p:nvSpPr>
              <p:cNvPr id="33831" name="Rectangle 125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32" name="Line 126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33" name="Line 127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3825" name="Rectangle 128"/>
            <p:cNvSpPr>
              <a:spLocks noChangeArrowheads="1"/>
            </p:cNvSpPr>
            <p:nvPr/>
          </p:nvSpPr>
          <p:spPr bwMode="auto">
            <a:xfrm>
              <a:off x="5494338" y="2894304"/>
              <a:ext cx="2062163" cy="462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800" dirty="0" smtClean="0">
                  <a:solidFill>
                    <a:schemeClr val="tx1"/>
                  </a:solidFill>
                </a:rPr>
                <a:t>2      8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    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NULL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3826" name="Group 129"/>
            <p:cNvGrpSpPr>
              <a:grpSpLocks/>
            </p:cNvGrpSpPr>
            <p:nvPr/>
          </p:nvGrpSpPr>
          <p:grpSpPr bwMode="auto">
            <a:xfrm>
              <a:off x="5445125" y="2944813"/>
              <a:ext cx="1643063" cy="381000"/>
              <a:chOff x="1968" y="1484"/>
              <a:chExt cx="1035" cy="216"/>
            </a:xfrm>
          </p:grpSpPr>
          <p:sp>
            <p:nvSpPr>
              <p:cNvPr id="33828" name="Rectangle 130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29" name="Line 131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830" name="Line 132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3827" name="Line 133"/>
            <p:cNvSpPr>
              <a:spLocks noChangeShapeType="1"/>
            </p:cNvSpPr>
            <p:nvPr/>
          </p:nvSpPr>
          <p:spPr bwMode="auto">
            <a:xfrm>
              <a:off x="4678425" y="3125788"/>
              <a:ext cx="758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400050" y="50800"/>
            <a:ext cx="8420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defTabSz="762000"/>
            <a:r>
              <a:rPr lang="en-US" altLang="zh-TW" sz="4000" b="1" u="sng"/>
              <a:t>Adding Polynomials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AE6999-0D0D-48CD-98A5-2A2F2CB79431}" type="slidenum">
              <a:rPr lang="en-US" altLang="zh-TW" smtClean="0"/>
              <a:pPr/>
              <a:t>33</a:t>
            </a:fld>
            <a:endParaRPr lang="en-US" altLang="zh-TW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736600" y="0"/>
            <a:ext cx="7391400" cy="723900"/>
          </a:xfrm>
          <a:noFill/>
        </p:spPr>
        <p:txBody>
          <a:bodyPr lIns="92075" tIns="46038" rIns="92075" bIns="46038"/>
          <a:lstStyle/>
          <a:p>
            <a:pPr algn="ctr" defTabSz="762000" eaLnBrk="1" hangingPunct="1"/>
            <a:r>
              <a:rPr lang="en-US" altLang="zh-TW" sz="4000" u="sng" smtClean="0">
                <a:solidFill>
                  <a:srgbClr val="6600FF"/>
                </a:solidFill>
              </a:rPr>
              <a:t>Add two polynomials </a:t>
            </a:r>
            <a:r>
              <a:rPr lang="en-US" altLang="zh-TW" sz="2000" u="sng" smtClean="0">
                <a:solidFill>
                  <a:srgbClr val="6600FF"/>
                </a:solidFill>
              </a:rPr>
              <a:t>(Prog. 4.9)</a:t>
            </a:r>
            <a:endParaRPr lang="en-US" altLang="zh-TW" sz="4000" u="sng" smtClean="0">
              <a:solidFill>
                <a:srgbClr val="6600FF"/>
              </a:solidFill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61975" y="1022350"/>
            <a:ext cx="7252955" cy="54165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 err="1">
                <a:solidFill>
                  <a:schemeClr val="tx1"/>
                </a:solidFill>
              </a:rPr>
              <a:t>polyPointer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padd</a:t>
            </a:r>
            <a:r>
              <a:rPr lang="en-US" altLang="zh-TW" sz="2000" dirty="0">
                <a:solidFill>
                  <a:schemeClr val="tx1"/>
                </a:solidFill>
              </a:rPr>
              <a:t>(</a:t>
            </a:r>
            <a:r>
              <a:rPr lang="en-US" altLang="zh-TW" sz="2000" dirty="0" err="1">
                <a:solidFill>
                  <a:schemeClr val="tx1"/>
                </a:solidFill>
              </a:rPr>
              <a:t>polyPointer</a:t>
            </a:r>
            <a:r>
              <a:rPr lang="en-US" altLang="zh-TW" sz="2000" dirty="0">
                <a:solidFill>
                  <a:schemeClr val="tx1"/>
                </a:solidFill>
              </a:rPr>
              <a:t> a, </a:t>
            </a:r>
            <a:r>
              <a:rPr lang="en-US" altLang="zh-TW" sz="2000" dirty="0" err="1">
                <a:solidFill>
                  <a:schemeClr val="tx1"/>
                </a:solidFill>
              </a:rPr>
              <a:t>polyPointer</a:t>
            </a:r>
            <a:r>
              <a:rPr lang="en-US" altLang="zh-TW" sz="2000" dirty="0">
                <a:solidFill>
                  <a:schemeClr val="tx1"/>
                </a:solidFill>
              </a:rPr>
              <a:t> b</a:t>
            </a:r>
            <a:r>
              <a:rPr lang="en-US" altLang="zh-TW" sz="2000" dirty="0" smtClean="0">
                <a:solidFill>
                  <a:schemeClr val="tx1"/>
                </a:solidFill>
              </a:rPr>
              <a:t>){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/*  </a:t>
            </a:r>
            <a:r>
              <a:rPr lang="en-US" altLang="zh-TW" sz="2000" dirty="0">
                <a:solidFill>
                  <a:schemeClr val="tx1"/>
                </a:solidFill>
              </a:rPr>
              <a:t>return a polynomial which is the sum of a and b   */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</a:rPr>
              <a:t>polyPointer</a:t>
            </a:r>
            <a:r>
              <a:rPr lang="en-US" altLang="zh-TW" sz="2000" dirty="0">
                <a:solidFill>
                  <a:schemeClr val="tx1"/>
                </a:solidFill>
              </a:rPr>
              <a:t> c, rear, temp;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sum;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MALLOC(rear, </a:t>
            </a:r>
            <a:r>
              <a:rPr lang="en-US" altLang="zh-TW" sz="2000" dirty="0" err="1">
                <a:solidFill>
                  <a:schemeClr val="tx1"/>
                </a:solidFill>
              </a:rPr>
              <a:t>sizeof</a:t>
            </a:r>
            <a:r>
              <a:rPr lang="en-US" altLang="zh-TW" sz="2000" dirty="0">
                <a:solidFill>
                  <a:schemeClr val="tx1"/>
                </a:solidFill>
              </a:rPr>
              <a:t>(*rear));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c = rear;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while (a &amp;&amp; b) 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    switch (</a:t>
            </a:r>
            <a:r>
              <a:rPr lang="en-US" altLang="zh-TW" sz="2000" b="1" dirty="0"/>
              <a:t>COMPARE</a:t>
            </a:r>
            <a:r>
              <a:rPr lang="en-US" altLang="zh-TW" sz="2000" dirty="0">
                <a:solidFill>
                  <a:schemeClr val="tx1"/>
                </a:solidFill>
              </a:rPr>
              <a:t>(a-&gt;</a:t>
            </a:r>
            <a:r>
              <a:rPr lang="en-US" altLang="zh-TW" sz="2000" dirty="0" err="1">
                <a:solidFill>
                  <a:schemeClr val="tx1"/>
                </a:solidFill>
              </a:rPr>
              <a:t>expon</a:t>
            </a:r>
            <a:r>
              <a:rPr lang="en-US" altLang="zh-TW" sz="2000" dirty="0">
                <a:solidFill>
                  <a:schemeClr val="tx1"/>
                </a:solidFill>
              </a:rPr>
              <a:t>, b-&gt;</a:t>
            </a:r>
            <a:r>
              <a:rPr lang="en-US" altLang="zh-TW" sz="2000" dirty="0" err="1">
                <a:solidFill>
                  <a:schemeClr val="tx1"/>
                </a:solidFill>
              </a:rPr>
              <a:t>expon</a:t>
            </a:r>
            <a:r>
              <a:rPr lang="en-US" altLang="zh-TW" sz="2000" dirty="0">
                <a:solidFill>
                  <a:schemeClr val="tx1"/>
                </a:solidFill>
              </a:rPr>
              <a:t>)) {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case -1: </a:t>
            </a:r>
            <a:r>
              <a:rPr lang="en-US" altLang="zh-TW" sz="2000" dirty="0">
                <a:solidFill>
                  <a:srgbClr val="CC3300"/>
                </a:solidFill>
              </a:rPr>
              <a:t>/* a-&gt;</a:t>
            </a:r>
            <a:r>
              <a:rPr lang="en-US" altLang="zh-TW" sz="2000" dirty="0" err="1">
                <a:solidFill>
                  <a:srgbClr val="CC3300"/>
                </a:solidFill>
              </a:rPr>
              <a:t>expon</a:t>
            </a:r>
            <a:r>
              <a:rPr lang="en-US" altLang="zh-TW" sz="2000" dirty="0">
                <a:solidFill>
                  <a:srgbClr val="CC3300"/>
                </a:solidFill>
              </a:rPr>
              <a:t> &lt; b-&gt;</a:t>
            </a:r>
            <a:r>
              <a:rPr lang="en-US" altLang="zh-TW" sz="2000" dirty="0" err="1">
                <a:solidFill>
                  <a:srgbClr val="CC3300"/>
                </a:solidFill>
              </a:rPr>
              <a:t>expon</a:t>
            </a:r>
            <a:r>
              <a:rPr lang="en-US" altLang="zh-TW" sz="2000" dirty="0">
                <a:solidFill>
                  <a:srgbClr val="CC3300"/>
                </a:solidFill>
              </a:rPr>
              <a:t> */</a:t>
            </a:r>
            <a:br>
              <a:rPr lang="en-US" altLang="zh-TW" sz="2000" dirty="0">
                <a:solidFill>
                  <a:srgbClr val="CC3300"/>
                </a:solidFill>
              </a:rPr>
            </a:br>
            <a:r>
              <a:rPr lang="en-US" altLang="zh-TW" sz="2000" dirty="0">
                <a:solidFill>
                  <a:srgbClr val="CC3300"/>
                </a:solidFill>
              </a:rPr>
              <a:t>                   </a:t>
            </a:r>
            <a:r>
              <a:rPr lang="en-US" altLang="zh-TW" sz="2000" b="1" i="1" dirty="0" smtClean="0"/>
              <a:t>attach</a:t>
            </a:r>
            <a:r>
              <a:rPr lang="en-US" altLang="zh-TW" sz="2000" dirty="0" smtClean="0">
                <a:solidFill>
                  <a:schemeClr val="tx1"/>
                </a:solidFill>
              </a:rPr>
              <a:t>(b-</a:t>
            </a:r>
            <a:r>
              <a:rPr lang="en-US" altLang="zh-TW" sz="2000" dirty="0">
                <a:solidFill>
                  <a:schemeClr val="tx1"/>
                </a:solidFill>
              </a:rPr>
              <a:t>&gt;</a:t>
            </a:r>
            <a:r>
              <a:rPr lang="en-US" altLang="zh-TW" sz="2000" dirty="0" err="1">
                <a:solidFill>
                  <a:schemeClr val="tx1"/>
                </a:solidFill>
              </a:rPr>
              <a:t>coef</a:t>
            </a:r>
            <a:r>
              <a:rPr lang="en-US" altLang="zh-TW" sz="2000" dirty="0">
                <a:solidFill>
                  <a:schemeClr val="tx1"/>
                </a:solidFill>
              </a:rPr>
              <a:t>, b-&gt;</a:t>
            </a:r>
            <a:r>
              <a:rPr lang="en-US" altLang="zh-TW" sz="2000" dirty="0" err="1">
                <a:solidFill>
                  <a:schemeClr val="tx1"/>
                </a:solidFill>
              </a:rPr>
              <a:t>expon</a:t>
            </a:r>
            <a:r>
              <a:rPr lang="en-US" altLang="zh-TW" sz="2000" dirty="0">
                <a:solidFill>
                  <a:schemeClr val="tx1"/>
                </a:solidFill>
              </a:rPr>
              <a:t>, &amp;rear);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       </a:t>
            </a:r>
            <a:r>
              <a:rPr lang="en-US" altLang="zh-TW" sz="2000" b="1" dirty="0">
                <a:solidFill>
                  <a:schemeClr val="tx1"/>
                </a:solidFill>
              </a:rPr>
              <a:t>b= b -&gt; link</a:t>
            </a:r>
            <a:r>
              <a:rPr lang="en-US" altLang="zh-TW" sz="2000" dirty="0">
                <a:solidFill>
                  <a:schemeClr val="tx1"/>
                </a:solidFill>
              </a:rPr>
              <a:t>;    break;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case 0: </a:t>
            </a:r>
            <a:r>
              <a:rPr lang="en-US" altLang="zh-TW" sz="2000" dirty="0">
                <a:solidFill>
                  <a:srgbClr val="CC3300"/>
                </a:solidFill>
              </a:rPr>
              <a:t>/* a-&gt;</a:t>
            </a:r>
            <a:r>
              <a:rPr lang="en-US" altLang="zh-TW" sz="2000" dirty="0" err="1">
                <a:solidFill>
                  <a:srgbClr val="CC3300"/>
                </a:solidFill>
              </a:rPr>
              <a:t>expon</a:t>
            </a:r>
            <a:r>
              <a:rPr lang="en-US" altLang="zh-TW" sz="2000" dirty="0">
                <a:solidFill>
                  <a:srgbClr val="CC3300"/>
                </a:solidFill>
              </a:rPr>
              <a:t> == b-&gt;</a:t>
            </a:r>
            <a:r>
              <a:rPr lang="en-US" altLang="zh-TW" sz="2000" dirty="0" err="1">
                <a:solidFill>
                  <a:srgbClr val="CC3300"/>
                </a:solidFill>
              </a:rPr>
              <a:t>expon</a:t>
            </a:r>
            <a:r>
              <a:rPr lang="en-US" altLang="zh-TW" sz="2000" dirty="0">
                <a:solidFill>
                  <a:srgbClr val="CC3300"/>
                </a:solidFill>
              </a:rPr>
              <a:t> */</a:t>
            </a:r>
            <a:br>
              <a:rPr lang="en-US" altLang="zh-TW" sz="2000" dirty="0">
                <a:solidFill>
                  <a:srgbClr val="CC3300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       sum = a-&gt;</a:t>
            </a:r>
            <a:r>
              <a:rPr lang="en-US" altLang="zh-TW" sz="2000" dirty="0" err="1">
                <a:solidFill>
                  <a:schemeClr val="tx1"/>
                </a:solidFill>
              </a:rPr>
              <a:t>coef</a:t>
            </a:r>
            <a:r>
              <a:rPr lang="en-US" altLang="zh-TW" sz="2000" dirty="0">
                <a:solidFill>
                  <a:schemeClr val="tx1"/>
                </a:solidFill>
              </a:rPr>
              <a:t> + b-&gt;</a:t>
            </a:r>
            <a:r>
              <a:rPr lang="en-US" altLang="zh-TW" sz="2000" dirty="0" err="1">
                <a:solidFill>
                  <a:schemeClr val="tx1"/>
                </a:solidFill>
              </a:rPr>
              <a:t>coef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       if (sum) </a:t>
            </a:r>
            <a:r>
              <a:rPr lang="en-US" altLang="zh-TW" sz="2000" b="1" i="1" dirty="0" smtClean="0"/>
              <a:t>attach</a:t>
            </a:r>
            <a:r>
              <a:rPr lang="en-US" altLang="zh-TW" sz="2000" dirty="0" smtClean="0">
                <a:solidFill>
                  <a:schemeClr val="tx1"/>
                </a:solidFill>
              </a:rPr>
              <a:t>(sum</a:t>
            </a:r>
            <a:r>
              <a:rPr lang="en-US" altLang="zh-TW" sz="2000" dirty="0">
                <a:solidFill>
                  <a:schemeClr val="tx1"/>
                </a:solidFill>
              </a:rPr>
              <a:t>, a-&gt;</a:t>
            </a:r>
            <a:r>
              <a:rPr lang="en-US" altLang="zh-TW" sz="2000" dirty="0" err="1">
                <a:solidFill>
                  <a:schemeClr val="tx1"/>
                </a:solidFill>
              </a:rPr>
              <a:t>expon</a:t>
            </a:r>
            <a:r>
              <a:rPr lang="en-US" altLang="zh-TW" sz="2000" dirty="0">
                <a:solidFill>
                  <a:schemeClr val="tx1"/>
                </a:solidFill>
              </a:rPr>
              <a:t>, &amp;rear);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       </a:t>
            </a:r>
            <a:r>
              <a:rPr lang="en-US" altLang="zh-TW" sz="2000" b="1" dirty="0">
                <a:solidFill>
                  <a:schemeClr val="tx1"/>
                </a:solidFill>
              </a:rPr>
              <a:t>a = a-&gt;link</a:t>
            </a:r>
            <a:r>
              <a:rPr lang="en-US" altLang="zh-TW" sz="2000" dirty="0">
                <a:solidFill>
                  <a:schemeClr val="tx1"/>
                </a:solidFill>
              </a:rPr>
              <a:t>;    </a:t>
            </a:r>
            <a:r>
              <a:rPr lang="en-US" altLang="zh-TW" sz="2000" b="1" dirty="0">
                <a:solidFill>
                  <a:schemeClr val="tx1"/>
                </a:solidFill>
              </a:rPr>
              <a:t>b = b-&gt;link</a:t>
            </a:r>
            <a:r>
              <a:rPr lang="en-US" altLang="zh-TW" sz="2000" dirty="0">
                <a:solidFill>
                  <a:schemeClr val="tx1"/>
                </a:solidFill>
              </a:rPr>
              <a:t>;    break;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case 1: </a:t>
            </a:r>
            <a:r>
              <a:rPr lang="en-US" altLang="zh-TW" sz="2000" dirty="0">
                <a:solidFill>
                  <a:srgbClr val="CC3300"/>
                </a:solidFill>
              </a:rPr>
              <a:t>/* a-&gt;</a:t>
            </a:r>
            <a:r>
              <a:rPr lang="en-US" altLang="zh-TW" sz="2000" dirty="0" err="1">
                <a:solidFill>
                  <a:srgbClr val="CC3300"/>
                </a:solidFill>
              </a:rPr>
              <a:t>expon</a:t>
            </a:r>
            <a:r>
              <a:rPr lang="en-US" altLang="zh-TW" sz="2000" dirty="0">
                <a:solidFill>
                  <a:srgbClr val="CC3300"/>
                </a:solidFill>
              </a:rPr>
              <a:t> &gt; b-&gt;</a:t>
            </a:r>
            <a:r>
              <a:rPr lang="en-US" altLang="zh-TW" sz="2000" dirty="0" err="1">
                <a:solidFill>
                  <a:srgbClr val="CC3300"/>
                </a:solidFill>
              </a:rPr>
              <a:t>expon</a:t>
            </a:r>
            <a:r>
              <a:rPr lang="en-US" altLang="zh-TW" sz="2000" dirty="0">
                <a:solidFill>
                  <a:srgbClr val="CC3300"/>
                </a:solidFill>
              </a:rPr>
              <a:t> */</a:t>
            </a:r>
            <a:br>
              <a:rPr lang="en-US" altLang="zh-TW" sz="2000" dirty="0">
                <a:solidFill>
                  <a:srgbClr val="CC3300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       </a:t>
            </a:r>
            <a:r>
              <a:rPr lang="en-US" altLang="zh-TW" sz="2000" b="1" i="1" dirty="0" smtClean="0"/>
              <a:t>attach</a:t>
            </a:r>
            <a:r>
              <a:rPr lang="en-US" altLang="zh-TW" sz="2000" dirty="0" smtClean="0">
                <a:solidFill>
                  <a:schemeClr val="tx1"/>
                </a:solidFill>
              </a:rPr>
              <a:t>(a-</a:t>
            </a:r>
            <a:r>
              <a:rPr lang="en-US" altLang="zh-TW" sz="2000" dirty="0">
                <a:solidFill>
                  <a:schemeClr val="tx1"/>
                </a:solidFill>
              </a:rPr>
              <a:t>&gt;</a:t>
            </a:r>
            <a:r>
              <a:rPr lang="en-US" altLang="zh-TW" sz="2000" dirty="0" err="1">
                <a:solidFill>
                  <a:schemeClr val="tx1"/>
                </a:solidFill>
              </a:rPr>
              <a:t>coef</a:t>
            </a:r>
            <a:r>
              <a:rPr lang="en-US" altLang="zh-TW" sz="2000" dirty="0">
                <a:solidFill>
                  <a:schemeClr val="tx1"/>
                </a:solidFill>
              </a:rPr>
              <a:t>, a-&gt;</a:t>
            </a:r>
            <a:r>
              <a:rPr lang="en-US" altLang="zh-TW" sz="2000" dirty="0" err="1">
                <a:solidFill>
                  <a:schemeClr val="tx1"/>
                </a:solidFill>
              </a:rPr>
              <a:t>expon</a:t>
            </a:r>
            <a:r>
              <a:rPr lang="en-US" altLang="zh-TW" sz="2000" dirty="0">
                <a:solidFill>
                  <a:schemeClr val="tx1"/>
                </a:solidFill>
              </a:rPr>
              <a:t>, &amp;rear);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       </a:t>
            </a:r>
            <a:r>
              <a:rPr lang="en-US" altLang="zh-TW" sz="2000" b="1" dirty="0">
                <a:solidFill>
                  <a:schemeClr val="tx1"/>
                </a:solidFill>
              </a:rPr>
              <a:t>a = a-&gt;link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}</a:t>
            </a:r>
          </a:p>
        </p:txBody>
      </p:sp>
      <p:sp>
        <p:nvSpPr>
          <p:cNvPr id="34821" name="矩形 4"/>
          <p:cNvSpPr>
            <a:spLocks noChangeArrowheads="1"/>
          </p:cNvSpPr>
          <p:nvPr/>
        </p:nvSpPr>
        <p:spPr bwMode="auto">
          <a:xfrm>
            <a:off x="1117600" y="2984500"/>
            <a:ext cx="5499100" cy="33782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EC4DBE-1AE4-4A6D-BD22-68A72081C1AF}" type="slidenum">
              <a:rPr lang="en-US" altLang="zh-TW" smtClean="0"/>
              <a:pPr/>
              <a:t>34</a:t>
            </a:fld>
            <a:endParaRPr lang="en-US" altLang="zh-TW" smtClean="0"/>
          </a:p>
        </p:txBody>
      </p:sp>
      <p:sp>
        <p:nvSpPr>
          <p:cNvPr id="35843" name="Rectangle 2051"/>
          <p:cNvSpPr>
            <a:spLocks noChangeArrowheads="1"/>
          </p:cNvSpPr>
          <p:nvPr/>
        </p:nvSpPr>
        <p:spPr bwMode="auto">
          <a:xfrm>
            <a:off x="900113" y="919163"/>
            <a:ext cx="7272337" cy="31956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/* 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copy </a:t>
            </a:r>
            <a:r>
              <a:rPr lang="en-US" altLang="zh-TW" sz="2000" dirty="0">
                <a:solidFill>
                  <a:schemeClr val="tx1"/>
                </a:solidFill>
              </a:rPr>
              <a:t>rest of list a and then list b 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*/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for (; a; a = a-&gt;link) 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       attach(a-&gt;</a:t>
            </a:r>
            <a:r>
              <a:rPr lang="en-US" altLang="zh-TW" sz="2000" dirty="0" err="1">
                <a:solidFill>
                  <a:schemeClr val="tx1"/>
                </a:solidFill>
              </a:rPr>
              <a:t>coef</a:t>
            </a:r>
            <a:r>
              <a:rPr lang="en-US" altLang="zh-TW" sz="2000" dirty="0">
                <a:solidFill>
                  <a:schemeClr val="tx1"/>
                </a:solidFill>
              </a:rPr>
              <a:t>, a-&gt;</a:t>
            </a:r>
            <a:r>
              <a:rPr lang="en-US" altLang="zh-TW" sz="2000" dirty="0" err="1">
                <a:solidFill>
                  <a:schemeClr val="tx1"/>
                </a:solidFill>
              </a:rPr>
              <a:t>expon</a:t>
            </a:r>
            <a:r>
              <a:rPr lang="en-US" altLang="zh-TW" sz="2000" dirty="0">
                <a:solidFill>
                  <a:schemeClr val="tx1"/>
                </a:solidFill>
              </a:rPr>
              <a:t>, &amp;rear);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for (; b; b = b -&gt; link)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       attach(b-&gt;</a:t>
            </a:r>
            <a:r>
              <a:rPr lang="en-US" altLang="zh-TW" sz="2000" dirty="0" err="1">
                <a:solidFill>
                  <a:schemeClr val="tx1"/>
                </a:solidFill>
              </a:rPr>
              <a:t>coef</a:t>
            </a:r>
            <a:r>
              <a:rPr lang="en-US" altLang="zh-TW" sz="2000" dirty="0">
                <a:solidFill>
                  <a:schemeClr val="tx1"/>
                </a:solidFill>
              </a:rPr>
              <a:t>, b-&gt;</a:t>
            </a:r>
            <a:r>
              <a:rPr lang="en-US" altLang="zh-TW" sz="2000" dirty="0" err="1">
                <a:solidFill>
                  <a:schemeClr val="tx1"/>
                </a:solidFill>
              </a:rPr>
              <a:t>expon</a:t>
            </a:r>
            <a:r>
              <a:rPr lang="en-US" altLang="zh-TW" sz="2000" dirty="0">
                <a:solidFill>
                  <a:schemeClr val="tx1"/>
                </a:solidFill>
              </a:rPr>
              <a:t>, &amp;rear);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rear-&gt;link = NULL;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/* 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delete </a:t>
            </a:r>
            <a:r>
              <a:rPr lang="en-US" altLang="zh-TW" sz="2000" dirty="0">
                <a:solidFill>
                  <a:schemeClr val="tx1"/>
                </a:solidFill>
              </a:rPr>
              <a:t>extra initial node 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*/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temp = c;  c = c-&gt;link;  free (temp);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return c;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736600" y="25400"/>
            <a:ext cx="7391400" cy="723900"/>
          </a:xfrm>
          <a:noFill/>
        </p:spPr>
        <p:txBody>
          <a:bodyPr lIns="92075" tIns="46038" rIns="92075" bIns="46038"/>
          <a:lstStyle/>
          <a:p>
            <a:pPr algn="ctr" defTabSz="762000" eaLnBrk="1" hangingPunct="1"/>
            <a:r>
              <a:rPr lang="en-US" altLang="zh-TW" sz="4000" u="sng" smtClean="0">
                <a:solidFill>
                  <a:srgbClr val="6600FF"/>
                </a:solidFill>
              </a:rPr>
              <a:t>Add two polynomials </a:t>
            </a:r>
            <a:r>
              <a:rPr lang="en-US" altLang="zh-TW" sz="2000" u="sng" smtClean="0">
                <a:solidFill>
                  <a:srgbClr val="6600FF"/>
                </a:solidFill>
              </a:rPr>
              <a:t>(Prog. 4.9)</a:t>
            </a:r>
            <a:endParaRPr lang="en-US" altLang="zh-TW" sz="4000" u="sng" smtClean="0">
              <a:solidFill>
                <a:srgbClr val="66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005B48-DB69-45D6-ABC4-77C7A8138849}" type="slidenum">
              <a:rPr lang="en-US" altLang="zh-TW" smtClean="0"/>
              <a:pPr/>
              <a:t>35</a:t>
            </a:fld>
            <a:endParaRPr lang="en-US" altLang="zh-TW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304800"/>
            <a:ext cx="8750300" cy="742950"/>
          </a:xfrm>
          <a:noFill/>
        </p:spPr>
        <p:txBody>
          <a:bodyPr lIns="92075" tIns="46038" rIns="92075" bIns="46038"/>
          <a:lstStyle/>
          <a:p>
            <a:pPr algn="ctr" defTabSz="762000" eaLnBrk="1" hangingPunct="1"/>
            <a:r>
              <a:rPr lang="en-US" altLang="zh-TW" sz="4000" u="sng" smtClean="0">
                <a:solidFill>
                  <a:srgbClr val="6600FF"/>
                </a:solidFill>
              </a:rPr>
              <a:t>Attach a node to the end of a list</a:t>
            </a:r>
            <a:r>
              <a:rPr lang="en-US" altLang="zh-TW" sz="2000" u="sng" smtClean="0">
                <a:solidFill>
                  <a:srgbClr val="6600FF"/>
                </a:solidFill>
              </a:rPr>
              <a:t> (Prog. 4.10)</a:t>
            </a:r>
            <a:endParaRPr lang="en-US" altLang="zh-TW" sz="4000" u="sng" smtClean="0">
              <a:solidFill>
                <a:srgbClr val="6600FF"/>
              </a:solidFill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87375" y="1344613"/>
            <a:ext cx="7578725" cy="37988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void attach(float coefficient,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exponent, </a:t>
            </a:r>
            <a:r>
              <a:rPr lang="en-US" altLang="zh-TW" sz="2000" dirty="0" err="1">
                <a:solidFill>
                  <a:schemeClr val="tx1"/>
                </a:solidFill>
              </a:rPr>
              <a:t>polyPointer</a:t>
            </a:r>
            <a:r>
              <a:rPr lang="en-US" altLang="zh-TW" sz="2000" dirty="0">
                <a:solidFill>
                  <a:schemeClr val="tx1"/>
                </a:solidFill>
              </a:rPr>
              <a:t> *</a:t>
            </a:r>
            <a:r>
              <a:rPr lang="en-US" altLang="zh-TW" sz="2000" dirty="0" err="1">
                <a:solidFill>
                  <a:schemeClr val="tx1"/>
                </a:solidFill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</a:rPr>
              <a:t>){</a:t>
            </a:r>
          </a:p>
          <a:p>
            <a:pPr algn="l" defTabSz="762000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/* </a:t>
            </a:r>
            <a:r>
              <a:rPr lang="zh-TW" altLang="en-US" sz="2000" dirty="0" smtClean="0">
                <a:solidFill>
                  <a:schemeClr val="tx1"/>
                </a:solidFill>
              </a:rPr>
              <a:t>  </a:t>
            </a:r>
            <a:r>
              <a:rPr lang="en-US" altLang="zh-TW" sz="2000" dirty="0" smtClean="0">
                <a:solidFill>
                  <a:schemeClr val="tx1"/>
                </a:solidFill>
              </a:rPr>
              <a:t>create </a:t>
            </a:r>
            <a:r>
              <a:rPr lang="en-US" altLang="zh-TW" sz="2000" dirty="0">
                <a:solidFill>
                  <a:schemeClr val="tx1"/>
                </a:solidFill>
              </a:rPr>
              <a:t>a new node with </a:t>
            </a:r>
            <a:r>
              <a:rPr lang="en-US" altLang="zh-TW" sz="2000" dirty="0" err="1">
                <a:solidFill>
                  <a:schemeClr val="tx1"/>
                </a:solidFill>
              </a:rPr>
              <a:t>coef</a:t>
            </a:r>
            <a:r>
              <a:rPr lang="en-US" altLang="zh-TW" sz="2000" dirty="0">
                <a:solidFill>
                  <a:schemeClr val="tx1"/>
                </a:solidFill>
              </a:rPr>
              <a:t> = coefficient and 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</a:t>
            </a:r>
            <a:r>
              <a:rPr lang="en-US" altLang="zh-TW" sz="2000" dirty="0" err="1">
                <a:solidFill>
                  <a:schemeClr val="tx1"/>
                </a:solidFill>
              </a:rPr>
              <a:t>expon</a:t>
            </a:r>
            <a:r>
              <a:rPr lang="en-US" altLang="zh-TW" sz="2000" dirty="0">
                <a:solidFill>
                  <a:schemeClr val="tx1"/>
                </a:solidFill>
              </a:rPr>
              <a:t> = exponent, attach it to the node pointed to by </a:t>
            </a:r>
            <a:r>
              <a:rPr lang="en-US" altLang="zh-TW" sz="2000" dirty="0" err="1">
                <a:solidFill>
                  <a:schemeClr val="tx1"/>
                </a:solidFill>
              </a:rPr>
              <a:t>ptr</a:t>
            </a:r>
            <a:r>
              <a:rPr lang="en-US" altLang="zh-TW" sz="2000" dirty="0">
                <a:solidFill>
                  <a:schemeClr val="tx1"/>
                </a:solidFill>
              </a:rPr>
              <a:t>.  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</a:t>
            </a:r>
            <a:r>
              <a:rPr lang="en-US" altLang="zh-TW" sz="2000" dirty="0" err="1">
                <a:solidFill>
                  <a:schemeClr val="tx1"/>
                </a:solidFill>
              </a:rPr>
              <a:t>ptr</a:t>
            </a:r>
            <a:r>
              <a:rPr lang="en-US" altLang="zh-TW" sz="2000" dirty="0">
                <a:solidFill>
                  <a:schemeClr val="tx1"/>
                </a:solidFill>
              </a:rPr>
              <a:t> is updated to point to this new node      */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r>
              <a:rPr lang="en-US" altLang="zh-TW" sz="2000" dirty="0" err="1">
                <a:solidFill>
                  <a:schemeClr val="tx1"/>
                </a:solidFill>
              </a:rPr>
              <a:t>polyPointer</a:t>
            </a:r>
            <a:r>
              <a:rPr lang="en-US" altLang="zh-TW" sz="2000" dirty="0">
                <a:solidFill>
                  <a:schemeClr val="tx1"/>
                </a:solidFill>
              </a:rPr>
              <a:t> temp;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r>
              <a:rPr lang="en-US" altLang="zh-TW" sz="2000" dirty="0">
                <a:solidFill>
                  <a:srgbClr val="3366CC"/>
                </a:solidFill>
              </a:rPr>
              <a:t>MALLOC(temp, </a:t>
            </a:r>
            <a:r>
              <a:rPr lang="en-US" altLang="zh-TW" sz="2000" dirty="0" err="1">
                <a:solidFill>
                  <a:srgbClr val="3366CC"/>
                </a:solidFill>
              </a:rPr>
              <a:t>sizeof</a:t>
            </a:r>
            <a:r>
              <a:rPr lang="en-US" altLang="zh-TW" sz="2000" dirty="0">
                <a:solidFill>
                  <a:srgbClr val="3366CC"/>
                </a:solidFill>
              </a:rPr>
              <a:t>(*temp));    </a:t>
            </a:r>
            <a:r>
              <a:rPr lang="en-US" altLang="zh-TW" sz="2000" dirty="0">
                <a:solidFill>
                  <a:srgbClr val="FF3300"/>
                </a:solidFill>
              </a:rPr>
              <a:t>/* create new node */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l" defTabSz="762000">
              <a:defRPr/>
            </a:pPr>
            <a:r>
              <a:rPr lang="en-US" altLang="zh-TW" sz="2000" dirty="0">
                <a:solidFill>
                  <a:srgbClr val="3366CC"/>
                </a:solidFill>
              </a:rPr>
              <a:t>  </a:t>
            </a:r>
            <a:r>
              <a:rPr lang="en-US" altLang="zh-TW" sz="2000" dirty="0">
                <a:solidFill>
                  <a:schemeClr val="tx1"/>
                </a:solidFill>
              </a:rPr>
              <a:t>temp-&gt;</a:t>
            </a:r>
            <a:r>
              <a:rPr lang="en-US" altLang="zh-TW" sz="2000" dirty="0" err="1">
                <a:solidFill>
                  <a:schemeClr val="tx1"/>
                </a:solidFill>
              </a:rPr>
              <a:t>coef</a:t>
            </a:r>
            <a:r>
              <a:rPr lang="en-US" altLang="zh-TW" sz="2000" dirty="0">
                <a:solidFill>
                  <a:schemeClr val="tx1"/>
                </a:solidFill>
              </a:rPr>
              <a:t> = coefficient;</a:t>
            </a:r>
            <a:r>
              <a:rPr lang="en-US" altLang="zh-TW" sz="2000" dirty="0">
                <a:solidFill>
                  <a:srgbClr val="3366CC"/>
                </a:solidFill>
              </a:rPr>
              <a:t>                </a:t>
            </a:r>
            <a:r>
              <a:rPr lang="en-US" altLang="zh-TW" sz="2000" dirty="0">
                <a:solidFill>
                  <a:srgbClr val="FF3300"/>
                </a:solidFill>
              </a:rPr>
              <a:t>/* copy item to the new node */</a:t>
            </a:r>
            <a:endParaRPr lang="en-US" altLang="zh-TW" sz="2000" dirty="0">
              <a:solidFill>
                <a:srgbClr val="3366CC"/>
              </a:solidFill>
            </a:endParaRPr>
          </a:p>
          <a:p>
            <a:pPr algn="l" defTabSz="762000">
              <a:defRPr/>
            </a:pPr>
            <a:r>
              <a:rPr lang="en-US" altLang="zh-TW" sz="2000" dirty="0">
                <a:solidFill>
                  <a:srgbClr val="3366CC"/>
                </a:solidFill>
              </a:rPr>
              <a:t>  </a:t>
            </a:r>
            <a:r>
              <a:rPr lang="en-US" altLang="zh-TW" sz="2000" dirty="0">
                <a:solidFill>
                  <a:schemeClr val="tx1"/>
                </a:solidFill>
              </a:rPr>
              <a:t>temp-&gt;</a:t>
            </a:r>
            <a:r>
              <a:rPr lang="en-US" altLang="zh-TW" sz="2000" dirty="0" err="1">
                <a:solidFill>
                  <a:schemeClr val="tx1"/>
                </a:solidFill>
              </a:rPr>
              <a:t>expon</a:t>
            </a:r>
            <a:r>
              <a:rPr lang="en-US" altLang="zh-TW" sz="2000" dirty="0">
                <a:solidFill>
                  <a:schemeClr val="tx1"/>
                </a:solidFill>
              </a:rPr>
              <a:t> = exponent;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rgbClr val="3366CC"/>
                </a:solidFill>
              </a:rPr>
              <a:t>  (*</a:t>
            </a:r>
            <a:r>
              <a:rPr lang="en-US" altLang="zh-TW" sz="2000" dirty="0" err="1">
                <a:solidFill>
                  <a:srgbClr val="3366CC"/>
                </a:solidFill>
              </a:rPr>
              <a:t>ptr</a:t>
            </a:r>
            <a:r>
              <a:rPr lang="en-US" altLang="zh-TW" sz="2000" dirty="0">
                <a:solidFill>
                  <a:srgbClr val="3366CC"/>
                </a:solidFill>
              </a:rPr>
              <a:t>)-&gt;link = temp;           </a:t>
            </a:r>
            <a:r>
              <a:rPr lang="en-US" altLang="zh-TW" sz="2000" dirty="0">
                <a:solidFill>
                  <a:srgbClr val="FF3300"/>
                </a:solidFill>
              </a:rPr>
              <a:t>/* attach */</a:t>
            </a:r>
            <a:endParaRPr lang="en-US" altLang="zh-TW" sz="2000" dirty="0">
              <a:solidFill>
                <a:srgbClr val="3366CC"/>
              </a:solidFill>
            </a:endParaRPr>
          </a:p>
          <a:p>
            <a:pPr algn="l" defTabSz="762000">
              <a:defRPr/>
            </a:pPr>
            <a:r>
              <a:rPr lang="en-US" altLang="zh-TW" sz="2000" dirty="0">
                <a:solidFill>
                  <a:srgbClr val="3366CC"/>
                </a:solidFill>
              </a:rPr>
              <a:t>  *</a:t>
            </a:r>
            <a:r>
              <a:rPr lang="en-US" altLang="zh-TW" sz="2000" dirty="0" err="1">
                <a:solidFill>
                  <a:srgbClr val="3366CC"/>
                </a:solidFill>
              </a:rPr>
              <a:t>ptr</a:t>
            </a:r>
            <a:r>
              <a:rPr lang="en-US" altLang="zh-TW" sz="2000" dirty="0">
                <a:solidFill>
                  <a:srgbClr val="3366CC"/>
                </a:solidFill>
              </a:rPr>
              <a:t> = temp;                       </a:t>
            </a:r>
            <a:r>
              <a:rPr lang="en-US" altLang="zh-TW" sz="2000" dirty="0">
                <a:solidFill>
                  <a:srgbClr val="FF3300"/>
                </a:solidFill>
              </a:rPr>
              <a:t>/* move </a:t>
            </a:r>
            <a:r>
              <a:rPr lang="en-US" altLang="zh-TW" sz="2000" dirty="0" err="1">
                <a:solidFill>
                  <a:srgbClr val="FF3300"/>
                </a:solidFill>
              </a:rPr>
              <a:t>ptr</a:t>
            </a:r>
            <a:r>
              <a:rPr lang="en-US" altLang="zh-TW" sz="2000" dirty="0">
                <a:solidFill>
                  <a:srgbClr val="FF3300"/>
                </a:solidFill>
              </a:rPr>
              <a:t> to the end of the list */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A07FD4-1F33-4B55-9E84-73DC890ADBBF}" type="slidenum">
              <a:rPr lang="en-US" altLang="zh-TW" smtClean="0"/>
              <a:pPr/>
              <a:t>36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582613" y="400050"/>
            <a:ext cx="7772400" cy="647700"/>
          </a:xfrm>
        </p:spPr>
        <p:txBody>
          <a:bodyPr/>
          <a:lstStyle/>
          <a:p>
            <a:pPr algn="ctr" eaLnBrk="1" hangingPunct="1"/>
            <a:r>
              <a:rPr lang="en-US" altLang="zh-TW" sz="4000" u="sng" smtClean="0">
                <a:solidFill>
                  <a:srgbClr val="6600FF"/>
                </a:solidFill>
              </a:rPr>
              <a:t>Analysis of padd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876300" y="1355725"/>
            <a:ext cx="7527925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b="1" dirty="0">
                <a:solidFill>
                  <a:srgbClr val="3366CC"/>
                </a:solidFill>
              </a:rPr>
              <a:t>A(x)</a:t>
            </a:r>
            <a:r>
              <a:rPr lang="en-US" altLang="zh-TW" dirty="0">
                <a:solidFill>
                  <a:schemeClr val="tx1"/>
                </a:solidFill>
              </a:rPr>
              <a:t> (= a</a:t>
            </a:r>
            <a:r>
              <a:rPr lang="en-US" altLang="zh-TW" baseline="-25000" dirty="0">
                <a:solidFill>
                  <a:schemeClr val="tx1"/>
                </a:solidFill>
              </a:rPr>
              <a:t>m-1</a:t>
            </a: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30000" dirty="0">
                <a:solidFill>
                  <a:schemeClr val="tx1"/>
                </a:solidFill>
              </a:rPr>
              <a:t>e</a:t>
            </a:r>
            <a:r>
              <a:rPr lang="en-US" altLang="zh-TW" baseline="16000" dirty="0">
                <a:solidFill>
                  <a:schemeClr val="tx1"/>
                </a:solidFill>
              </a:rPr>
              <a:t>m-1</a:t>
            </a:r>
            <a:r>
              <a:rPr lang="en-US" altLang="zh-TW" dirty="0">
                <a:solidFill>
                  <a:schemeClr val="tx1"/>
                </a:solidFill>
              </a:rPr>
              <a:t>+ … +a</a:t>
            </a:r>
            <a:r>
              <a:rPr lang="en-US" altLang="zh-TW" baseline="-25000" dirty="0">
                <a:solidFill>
                  <a:schemeClr val="tx1"/>
                </a:solidFill>
              </a:rPr>
              <a:t>0</a:t>
            </a: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30000" dirty="0">
                <a:solidFill>
                  <a:schemeClr val="tx1"/>
                </a:solidFill>
              </a:rPr>
              <a:t>e</a:t>
            </a:r>
            <a:r>
              <a:rPr lang="en-US" altLang="zh-TW" baseline="16000" dirty="0">
                <a:solidFill>
                  <a:schemeClr val="tx1"/>
                </a:solidFill>
              </a:rPr>
              <a:t>0 </a:t>
            </a:r>
            <a:r>
              <a:rPr lang="en-US" altLang="zh-TW" dirty="0">
                <a:solidFill>
                  <a:schemeClr val="tx1"/>
                </a:solidFill>
              </a:rPr>
              <a:t>) </a:t>
            </a:r>
            <a:r>
              <a:rPr lang="en-US" altLang="zh-TW" dirty="0">
                <a:solidFill>
                  <a:srgbClr val="3366CC"/>
                </a:solidFill>
              </a:rPr>
              <a:t>+ </a:t>
            </a:r>
            <a:r>
              <a:rPr lang="en-US" altLang="zh-TW" b="1" dirty="0">
                <a:solidFill>
                  <a:srgbClr val="3366CC"/>
                </a:solidFill>
              </a:rPr>
              <a:t>B(x) </a:t>
            </a:r>
            <a:r>
              <a:rPr lang="en-US" altLang="zh-TW" dirty="0">
                <a:solidFill>
                  <a:schemeClr val="tx1"/>
                </a:solidFill>
              </a:rPr>
              <a:t>(= b</a:t>
            </a:r>
            <a:r>
              <a:rPr lang="en-US" altLang="zh-TW" baseline="-25000" dirty="0">
                <a:solidFill>
                  <a:schemeClr val="tx1"/>
                </a:solidFill>
              </a:rPr>
              <a:t>n-1</a:t>
            </a: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30000" dirty="0">
                <a:solidFill>
                  <a:schemeClr val="tx1"/>
                </a:solidFill>
              </a:rPr>
              <a:t>f</a:t>
            </a:r>
            <a:r>
              <a:rPr lang="en-US" altLang="zh-TW" baseline="16000" dirty="0">
                <a:solidFill>
                  <a:schemeClr val="tx1"/>
                </a:solidFill>
              </a:rPr>
              <a:t>n-1</a:t>
            </a:r>
            <a:r>
              <a:rPr lang="en-US" altLang="zh-TW" dirty="0">
                <a:solidFill>
                  <a:schemeClr val="tx1"/>
                </a:solidFill>
              </a:rPr>
              <a:t>+ … +b</a:t>
            </a:r>
            <a:r>
              <a:rPr lang="en-US" altLang="zh-TW" baseline="-25000" dirty="0">
                <a:solidFill>
                  <a:schemeClr val="tx1"/>
                </a:solidFill>
              </a:rPr>
              <a:t>0</a:t>
            </a: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30000" dirty="0">
                <a:solidFill>
                  <a:schemeClr val="tx1"/>
                </a:solidFill>
              </a:rPr>
              <a:t>f</a:t>
            </a:r>
            <a:r>
              <a:rPr lang="en-US" altLang="zh-TW" baseline="16000" dirty="0">
                <a:solidFill>
                  <a:schemeClr val="tx1"/>
                </a:solidFill>
              </a:rPr>
              <a:t>0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altLang="zh-TW" dirty="0">
              <a:solidFill>
                <a:schemeClr val="tx1"/>
              </a:solidFill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(1)  coefficient additions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>
                <a:solidFill>
                  <a:srgbClr val="CC3300"/>
                </a:solidFill>
              </a:rPr>
              <a:t>0 </a:t>
            </a:r>
            <a:r>
              <a:rPr lang="en-US" altLang="zh-TW" dirty="0">
                <a:solidFill>
                  <a:srgbClr val="CC3300"/>
                </a:solidFill>
                <a:sym typeface="Symbol" pitchFamily="18" charset="2"/>
              </a:rPr>
              <a:t> additions  </a:t>
            </a:r>
            <a:r>
              <a:rPr lang="en-US" altLang="zh-TW" dirty="0" smtClean="0">
                <a:solidFill>
                  <a:srgbClr val="CC3300"/>
                </a:solidFill>
                <a:sym typeface="Symbol" pitchFamily="18" charset="2"/>
              </a:rPr>
              <a:t>min(m</a:t>
            </a:r>
            <a:r>
              <a:rPr lang="en-US" altLang="zh-TW" dirty="0">
                <a:solidFill>
                  <a:srgbClr val="CC3300"/>
                </a:solidFill>
                <a:sym typeface="Symbol" pitchFamily="18" charset="2"/>
              </a:rPr>
              <a:t>, n)</a:t>
            </a:r>
          </a:p>
          <a:p>
            <a:pPr algn="l"/>
            <a:endParaRPr lang="en-US" altLang="zh-TW" dirty="0">
              <a:solidFill>
                <a:srgbClr val="CC3300"/>
              </a:solidFill>
              <a:sym typeface="Symbol" pitchFamily="18" charset="2"/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(2)  exponent comparisons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	extreme case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	e</a:t>
            </a:r>
            <a:r>
              <a:rPr lang="en-US" altLang="zh-TW" baseline="-25000" dirty="0">
                <a:solidFill>
                  <a:schemeClr val="tx1"/>
                </a:solidFill>
              </a:rPr>
              <a:t>m-1</a:t>
            </a:r>
            <a:r>
              <a:rPr lang="en-US" altLang="zh-TW" dirty="0">
                <a:solidFill>
                  <a:schemeClr val="tx1"/>
                </a:solidFill>
              </a:rPr>
              <a:t> &gt; f</a:t>
            </a:r>
            <a:r>
              <a:rPr lang="en-US" altLang="zh-TW" baseline="-25000" dirty="0">
                <a:solidFill>
                  <a:schemeClr val="tx1"/>
                </a:solidFill>
              </a:rPr>
              <a:t>m-1</a:t>
            </a:r>
            <a:r>
              <a:rPr lang="en-US" altLang="zh-TW" dirty="0">
                <a:solidFill>
                  <a:schemeClr val="tx1"/>
                </a:solidFill>
              </a:rPr>
              <a:t> &gt; e</a:t>
            </a:r>
            <a:r>
              <a:rPr lang="en-US" altLang="zh-TW" baseline="-25000" dirty="0">
                <a:solidFill>
                  <a:schemeClr val="tx1"/>
                </a:solidFill>
              </a:rPr>
              <a:t>m-2</a:t>
            </a:r>
            <a:r>
              <a:rPr lang="en-US" altLang="zh-TW" dirty="0">
                <a:solidFill>
                  <a:schemeClr val="tx1"/>
                </a:solidFill>
              </a:rPr>
              <a:t> &gt; f</a:t>
            </a:r>
            <a:r>
              <a:rPr lang="en-US" altLang="zh-TW" baseline="-25000" dirty="0">
                <a:solidFill>
                  <a:schemeClr val="tx1"/>
                </a:solidFill>
              </a:rPr>
              <a:t>m-2</a:t>
            </a:r>
            <a:r>
              <a:rPr lang="en-US" altLang="zh-TW" dirty="0">
                <a:solidFill>
                  <a:schemeClr val="tx1"/>
                </a:solidFill>
              </a:rPr>
              <a:t> &gt; … &gt; e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 &gt; f</a:t>
            </a:r>
            <a:r>
              <a:rPr lang="en-US" altLang="zh-TW" baseline="-25000" dirty="0">
                <a:solidFill>
                  <a:schemeClr val="tx1"/>
                </a:solidFill>
              </a:rPr>
              <a:t>1 </a:t>
            </a:r>
            <a:r>
              <a:rPr lang="en-US" altLang="zh-TW" dirty="0">
                <a:solidFill>
                  <a:schemeClr val="tx1"/>
                </a:solidFill>
              </a:rPr>
              <a:t>&gt; e</a:t>
            </a:r>
            <a:r>
              <a:rPr lang="en-US" altLang="zh-TW" baseline="-25000" dirty="0">
                <a:solidFill>
                  <a:schemeClr val="tx1"/>
                </a:solidFill>
              </a:rPr>
              <a:t>0</a:t>
            </a:r>
            <a:r>
              <a:rPr lang="en-US" altLang="zh-TW" dirty="0">
                <a:solidFill>
                  <a:schemeClr val="tx1"/>
                </a:solidFill>
              </a:rPr>
              <a:t> &gt; f</a:t>
            </a:r>
            <a:r>
              <a:rPr lang="en-US" altLang="zh-TW" baseline="-25000" dirty="0">
                <a:solidFill>
                  <a:schemeClr val="tx1"/>
                </a:solidFill>
              </a:rPr>
              <a:t>0</a:t>
            </a:r>
          </a:p>
          <a:p>
            <a:pPr algn="l"/>
            <a:r>
              <a:rPr lang="en-US" altLang="zh-TW" baseline="-25000" dirty="0">
                <a:solidFill>
                  <a:schemeClr val="tx1"/>
                </a:solidFill>
              </a:rPr>
              <a:t>	</a:t>
            </a:r>
            <a:r>
              <a:rPr lang="en-US" altLang="zh-TW" dirty="0">
                <a:solidFill>
                  <a:schemeClr val="tx1"/>
                </a:solidFill>
                <a:sym typeface="Symbol" pitchFamily="18" charset="2"/>
              </a:rPr>
              <a:t> </a:t>
            </a:r>
            <a:r>
              <a:rPr lang="en-US" altLang="zh-TW" dirty="0">
                <a:solidFill>
                  <a:srgbClr val="CC3300"/>
                </a:solidFill>
                <a:sym typeface="Symbol" pitchFamily="18" charset="2"/>
              </a:rPr>
              <a:t>(</a:t>
            </a:r>
            <a:r>
              <a:rPr lang="en-US" altLang="zh-TW" dirty="0" smtClean="0">
                <a:solidFill>
                  <a:srgbClr val="CC3300"/>
                </a:solidFill>
              </a:rPr>
              <a:t>m </a:t>
            </a:r>
            <a:r>
              <a:rPr lang="en-US" altLang="zh-TW" dirty="0">
                <a:solidFill>
                  <a:srgbClr val="CC3300"/>
                </a:solidFill>
              </a:rPr>
              <a:t>+ n </a:t>
            </a:r>
            <a:r>
              <a:rPr lang="en-US" altLang="zh-TW" dirty="0" smtClean="0">
                <a:solidFill>
                  <a:srgbClr val="CC3300"/>
                </a:solidFill>
              </a:rPr>
              <a:t>– 1) </a:t>
            </a:r>
            <a:r>
              <a:rPr lang="en-US" altLang="zh-TW" dirty="0">
                <a:solidFill>
                  <a:srgbClr val="CC3300"/>
                </a:solidFill>
              </a:rPr>
              <a:t>comparisons</a:t>
            </a:r>
          </a:p>
          <a:p>
            <a:pPr algn="l"/>
            <a:endParaRPr lang="en-US" altLang="zh-TW" dirty="0">
              <a:solidFill>
                <a:schemeClr val="tx1"/>
              </a:solidFill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(3)  creation of new nodes for d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	maximum number of terms in d is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m + n)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>
                <a:solidFill>
                  <a:schemeClr val="tx1"/>
                </a:solidFill>
                <a:sym typeface="Symbol" pitchFamily="18" charset="2"/>
              </a:rPr>
              <a:t>no more than </a:t>
            </a:r>
            <a:r>
              <a:rPr lang="en-US" altLang="zh-TW" b="1" dirty="0" smtClean="0">
                <a:solidFill>
                  <a:srgbClr val="FF0000"/>
                </a:solidFill>
              </a:rPr>
              <a:t>(m </a:t>
            </a:r>
            <a:r>
              <a:rPr lang="en-US" altLang="zh-TW" b="1" dirty="0">
                <a:solidFill>
                  <a:srgbClr val="FF0000"/>
                </a:solidFill>
              </a:rPr>
              <a:t>+ </a:t>
            </a:r>
            <a:r>
              <a:rPr lang="en-US" altLang="zh-TW" b="1" dirty="0" smtClean="0">
                <a:solidFill>
                  <a:srgbClr val="FF0000"/>
                </a:solidFill>
              </a:rPr>
              <a:t>n) </a:t>
            </a:r>
            <a:r>
              <a:rPr lang="en-US" altLang="zh-TW" dirty="0">
                <a:solidFill>
                  <a:schemeClr val="tx1"/>
                </a:solidFill>
              </a:rPr>
              <a:t>new item are created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>
                <a:solidFill>
                  <a:schemeClr val="tx1"/>
                </a:solidFill>
                <a:sym typeface="Symbol" pitchFamily="18" charset="2"/>
              </a:rPr>
              <a:t> </a:t>
            </a:r>
            <a:r>
              <a:rPr lang="en-US" altLang="zh-TW" b="1" dirty="0">
                <a:solidFill>
                  <a:srgbClr val="FF0000"/>
                </a:solidFill>
              </a:rPr>
              <a:t>O(</a:t>
            </a:r>
            <a:r>
              <a:rPr lang="en-US" altLang="zh-TW" b="1" dirty="0" err="1">
                <a:solidFill>
                  <a:srgbClr val="FF0000"/>
                </a:solidFill>
              </a:rPr>
              <a:t>m+n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A67C80-887D-41C9-A30F-9ADEEB428111}" type="slidenum">
              <a:rPr lang="en-US" altLang="zh-TW" smtClean="0"/>
              <a:pPr/>
              <a:t>37</a:t>
            </a:fld>
            <a:endParaRPr lang="en-US" altLang="zh-TW" smtClean="0"/>
          </a:p>
        </p:txBody>
      </p:sp>
      <p:sp>
        <p:nvSpPr>
          <p:cNvPr id="38915" name="Rectangle 1028"/>
          <p:cNvSpPr>
            <a:spLocks noChangeArrowheads="1"/>
          </p:cNvSpPr>
          <p:nvPr/>
        </p:nvSpPr>
        <p:spPr bwMode="auto">
          <a:xfrm>
            <a:off x="5745163" y="990600"/>
            <a:ext cx="3005137" cy="27559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lnSpc>
                <a:spcPts val="2400"/>
              </a:lnSpc>
            </a:pPr>
            <a:r>
              <a:rPr lang="en-US" altLang="zh-TW" sz="2000">
                <a:solidFill>
                  <a:schemeClr val="tx1"/>
                </a:solidFill>
              </a:rPr>
              <a:t>polyPointer a, b, d, e;</a:t>
            </a:r>
          </a:p>
          <a:p>
            <a:pPr algn="l" defTabSz="762000">
              <a:lnSpc>
                <a:spcPts val="2400"/>
              </a:lnSpc>
            </a:pPr>
            <a:r>
              <a:rPr lang="en-US" altLang="zh-TW" sz="2000">
                <a:solidFill>
                  <a:schemeClr val="tx1"/>
                </a:solidFill>
              </a:rPr>
              <a:t>...</a:t>
            </a:r>
          </a:p>
          <a:p>
            <a:pPr algn="l" defTabSz="762000">
              <a:lnSpc>
                <a:spcPts val="2400"/>
              </a:lnSpc>
            </a:pPr>
            <a:r>
              <a:rPr lang="en-US" altLang="zh-TW" sz="2000">
                <a:solidFill>
                  <a:schemeClr val="tx1"/>
                </a:solidFill>
              </a:rPr>
              <a:t>a = readPoly();</a:t>
            </a:r>
          </a:p>
          <a:p>
            <a:pPr algn="l" defTabSz="762000">
              <a:lnSpc>
                <a:spcPts val="2400"/>
              </a:lnSpc>
            </a:pPr>
            <a:r>
              <a:rPr lang="en-US" altLang="zh-TW" sz="2000">
                <a:solidFill>
                  <a:schemeClr val="tx1"/>
                </a:solidFill>
              </a:rPr>
              <a:t>b = readPoly();</a:t>
            </a:r>
          </a:p>
          <a:p>
            <a:pPr algn="l" defTabSz="762000">
              <a:lnSpc>
                <a:spcPts val="2400"/>
              </a:lnSpc>
            </a:pPr>
            <a:r>
              <a:rPr lang="en-US" altLang="zh-TW" sz="2000">
                <a:solidFill>
                  <a:schemeClr val="tx1"/>
                </a:solidFill>
              </a:rPr>
              <a:t>d = readPoly();</a:t>
            </a:r>
          </a:p>
          <a:p>
            <a:pPr algn="l" defTabSz="762000">
              <a:lnSpc>
                <a:spcPts val="2400"/>
              </a:lnSpc>
            </a:pPr>
            <a:r>
              <a:rPr lang="en-US" altLang="zh-TW" sz="2000" b="1" i="1">
                <a:solidFill>
                  <a:srgbClr val="FF3300"/>
                </a:solidFill>
              </a:rPr>
              <a:t>temp</a:t>
            </a:r>
            <a:r>
              <a:rPr lang="en-US" altLang="zh-TW" sz="2000">
                <a:solidFill>
                  <a:schemeClr val="tx1"/>
                </a:solidFill>
              </a:rPr>
              <a:t> = pmult(a, b);</a:t>
            </a:r>
          </a:p>
          <a:p>
            <a:pPr algn="l" defTabSz="762000">
              <a:lnSpc>
                <a:spcPts val="2400"/>
              </a:lnSpc>
            </a:pPr>
            <a:r>
              <a:rPr lang="en-US" altLang="zh-TW" sz="2000">
                <a:solidFill>
                  <a:schemeClr val="tx1"/>
                </a:solidFill>
              </a:rPr>
              <a:t>e = padd(</a:t>
            </a:r>
            <a:r>
              <a:rPr lang="en-US" altLang="zh-TW" sz="2000" b="1" i="1">
                <a:solidFill>
                  <a:srgbClr val="FF3300"/>
                </a:solidFill>
              </a:rPr>
              <a:t>temp</a:t>
            </a:r>
            <a:r>
              <a:rPr lang="en-US" altLang="zh-TW" sz="2000">
                <a:solidFill>
                  <a:schemeClr val="tx1"/>
                </a:solidFill>
              </a:rPr>
              <a:t>, d);</a:t>
            </a:r>
          </a:p>
          <a:p>
            <a:pPr algn="l" defTabSz="762000">
              <a:lnSpc>
                <a:spcPts val="2400"/>
              </a:lnSpc>
            </a:pPr>
            <a:r>
              <a:rPr lang="en-US" altLang="zh-TW" sz="2000">
                <a:solidFill>
                  <a:schemeClr val="tx1"/>
                </a:solidFill>
              </a:rPr>
              <a:t>printPoly(e);</a:t>
            </a:r>
          </a:p>
        </p:txBody>
      </p:sp>
      <p:sp>
        <p:nvSpPr>
          <p:cNvPr id="38916" name="Text Box 1033"/>
          <p:cNvSpPr txBox="1">
            <a:spLocks noChangeArrowheads="1"/>
          </p:cNvSpPr>
          <p:nvPr/>
        </p:nvSpPr>
        <p:spPr bwMode="auto">
          <a:xfrm>
            <a:off x="55563" y="228600"/>
            <a:ext cx="8772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u="sng"/>
              <a:t>Linked list is well suited to polynomial operations</a:t>
            </a:r>
          </a:p>
        </p:txBody>
      </p:sp>
      <p:sp>
        <p:nvSpPr>
          <p:cNvPr id="38917" name="Rectangle 1034"/>
          <p:cNvSpPr>
            <a:spLocks noChangeArrowheads="1"/>
          </p:cNvSpPr>
          <p:nvPr/>
        </p:nvSpPr>
        <p:spPr bwMode="auto">
          <a:xfrm>
            <a:off x="652463" y="3640138"/>
            <a:ext cx="4783137" cy="30400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void erase(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polyPointer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*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){</a:t>
            </a:r>
            <a:endParaRPr lang="en-US" altLang="zh-TW" sz="2000" dirty="0">
              <a:solidFill>
                <a:schemeClr val="tx1"/>
              </a:solidFill>
              <a:latin typeface="+mn-lt"/>
            </a:endParaRP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/* erase the polynomial pointed to by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ptr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*/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TW" sz="2000" dirty="0" err="1" smtClean="0">
                <a:solidFill>
                  <a:schemeClr val="tx1"/>
                </a:solidFill>
                <a:latin typeface="+mn-lt"/>
              </a:rPr>
              <a:t>polyPointer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temp;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  while 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(*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){</a:t>
            </a:r>
            <a:endParaRPr lang="en-US" altLang="zh-TW" sz="2000" dirty="0">
              <a:solidFill>
                <a:schemeClr val="tx1"/>
              </a:solidFill>
              <a:latin typeface="+mn-lt"/>
            </a:endParaRP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  temp 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= *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ptr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  *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ptr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= (*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ptr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)-&gt;link;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TW" sz="2000" dirty="0" smtClean="0">
                <a:solidFill>
                  <a:srgbClr val="3366CC"/>
                </a:solidFill>
                <a:latin typeface="+mn-lt"/>
              </a:rPr>
              <a:t>free(temp</a:t>
            </a:r>
            <a:r>
              <a:rPr lang="en-US" altLang="zh-TW" sz="2000" dirty="0">
                <a:solidFill>
                  <a:srgbClr val="3366CC"/>
                </a:solidFill>
                <a:latin typeface="+mn-lt"/>
              </a:rPr>
              <a:t>);</a:t>
            </a:r>
            <a:endParaRPr lang="en-US" altLang="zh-TW" sz="2000" dirty="0">
              <a:solidFill>
                <a:schemeClr val="tx1"/>
              </a:solidFill>
              <a:latin typeface="+mn-lt"/>
            </a:endParaRP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  }</a:t>
            </a:r>
            <a:endParaRPr lang="en-US" altLang="zh-TW" sz="2000" dirty="0">
              <a:solidFill>
                <a:schemeClr val="tx1"/>
              </a:solidFill>
              <a:latin typeface="+mn-lt"/>
            </a:endParaRP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sp>
        <p:nvSpPr>
          <p:cNvPr id="38918" name="Line 1036"/>
          <p:cNvSpPr>
            <a:spLocks noChangeShapeType="1"/>
          </p:cNvSpPr>
          <p:nvPr/>
        </p:nvSpPr>
        <p:spPr bwMode="auto">
          <a:xfrm flipV="1">
            <a:off x="3479800" y="3162300"/>
            <a:ext cx="3365500" cy="558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19" name="矩形 8"/>
          <p:cNvSpPr>
            <a:spLocks noChangeArrowheads="1"/>
          </p:cNvSpPr>
          <p:nvPr/>
        </p:nvSpPr>
        <p:spPr bwMode="auto">
          <a:xfrm>
            <a:off x="711200" y="1211263"/>
            <a:ext cx="39116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762000">
              <a:lnSpc>
                <a:spcPct val="90000"/>
              </a:lnSpc>
            </a:pPr>
            <a:r>
              <a:rPr lang="en-US" altLang="zh-TW" sz="2800" b="1">
                <a:solidFill>
                  <a:schemeClr val="tx1"/>
                </a:solidFill>
              </a:rPr>
              <a:t>e(x) = a(x) * b(x) + d(x)</a:t>
            </a:r>
            <a:endParaRPr lang="en-US" altLang="zh-TW" sz="2800" b="1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8200C20-6BC6-42AD-8ED0-A74FAB5AD367}" type="slidenum">
              <a:rPr lang="en-US" altLang="zh-TW" smtClean="0"/>
              <a:pPr/>
              <a:t>38</a:t>
            </a:fld>
            <a:endParaRPr lang="en-US" altLang="zh-TW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298450" y="419100"/>
            <a:ext cx="8420100" cy="590550"/>
          </a:xfrm>
          <a:noFill/>
        </p:spPr>
        <p:txBody>
          <a:bodyPr lIns="92075" tIns="46038" rIns="92075" bIns="46038"/>
          <a:lstStyle/>
          <a:p>
            <a:pPr algn="ctr" defTabSz="762000" eaLnBrk="1" hangingPunct="1"/>
            <a:r>
              <a:rPr lang="en-US" altLang="zh-TW" sz="4000" u="sng" smtClean="0">
                <a:solidFill>
                  <a:srgbClr val="6600FF"/>
                </a:solidFill>
              </a:rPr>
              <a:t>Circular List</a:t>
            </a:r>
          </a:p>
        </p:txBody>
      </p:sp>
      <p:sp>
        <p:nvSpPr>
          <p:cNvPr id="39940" name="Rectangle 71"/>
          <p:cNvSpPr>
            <a:spLocks noChangeArrowheads="1"/>
          </p:cNvSpPr>
          <p:nvPr/>
        </p:nvSpPr>
        <p:spPr bwMode="auto">
          <a:xfrm>
            <a:off x="857250" y="1352550"/>
            <a:ext cx="15938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/>
              <a:t>3x</a:t>
            </a:r>
            <a:r>
              <a:rPr lang="en-US" altLang="zh-TW" baseline="30000"/>
              <a:t>14</a:t>
            </a:r>
            <a:r>
              <a:rPr lang="en-US" altLang="zh-TW"/>
              <a:t>+2x</a:t>
            </a:r>
            <a:r>
              <a:rPr lang="en-US" altLang="zh-TW" baseline="30000"/>
              <a:t>8</a:t>
            </a:r>
            <a:r>
              <a:rPr lang="en-US" altLang="zh-TW"/>
              <a:t>+1</a:t>
            </a:r>
          </a:p>
        </p:txBody>
      </p:sp>
      <p:grpSp>
        <p:nvGrpSpPr>
          <p:cNvPr id="39941" name="Group 42"/>
          <p:cNvGrpSpPr>
            <a:grpSpLocks/>
          </p:cNvGrpSpPr>
          <p:nvPr/>
        </p:nvGrpSpPr>
        <p:grpSpPr bwMode="auto">
          <a:xfrm>
            <a:off x="1111250" y="2152650"/>
            <a:ext cx="7535863" cy="746125"/>
            <a:chOff x="700" y="1356"/>
            <a:chExt cx="4747" cy="470"/>
          </a:xfrm>
        </p:grpSpPr>
        <p:sp>
          <p:nvSpPr>
            <p:cNvPr id="39959" name="Rectangle 73"/>
            <p:cNvSpPr>
              <a:spLocks noChangeArrowheads="1"/>
            </p:cNvSpPr>
            <p:nvPr/>
          </p:nvSpPr>
          <p:spPr bwMode="auto">
            <a:xfrm>
              <a:off x="1000" y="1500"/>
              <a:ext cx="9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>
                  <a:solidFill>
                    <a:schemeClr val="tx1"/>
                  </a:solidFill>
                </a:rPr>
                <a:t>3    14</a:t>
              </a:r>
            </a:p>
          </p:txBody>
        </p:sp>
        <p:sp>
          <p:nvSpPr>
            <p:cNvPr id="39960" name="Line 74"/>
            <p:cNvSpPr>
              <a:spLocks noChangeShapeType="1"/>
            </p:cNvSpPr>
            <p:nvPr/>
          </p:nvSpPr>
          <p:spPr bwMode="auto">
            <a:xfrm>
              <a:off x="1898" y="1623"/>
              <a:ext cx="4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61" name="Line 75"/>
            <p:cNvSpPr>
              <a:spLocks noChangeShapeType="1"/>
            </p:cNvSpPr>
            <p:nvPr/>
          </p:nvSpPr>
          <p:spPr bwMode="auto">
            <a:xfrm>
              <a:off x="3262" y="1629"/>
              <a:ext cx="4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62" name="Rectangle 76"/>
            <p:cNvSpPr>
              <a:spLocks noChangeArrowheads="1"/>
            </p:cNvSpPr>
            <p:nvPr/>
          </p:nvSpPr>
          <p:spPr bwMode="auto">
            <a:xfrm>
              <a:off x="2421" y="1491"/>
              <a:ext cx="8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>
                  <a:solidFill>
                    <a:schemeClr val="tx1"/>
                  </a:solidFill>
                </a:rPr>
                <a:t>2    8</a:t>
              </a:r>
            </a:p>
          </p:txBody>
        </p:sp>
        <p:sp>
          <p:nvSpPr>
            <p:cNvPr id="39963" name="Rectangle 77"/>
            <p:cNvSpPr>
              <a:spLocks noChangeArrowheads="1"/>
            </p:cNvSpPr>
            <p:nvPr/>
          </p:nvSpPr>
          <p:spPr bwMode="auto">
            <a:xfrm>
              <a:off x="3819" y="1499"/>
              <a:ext cx="11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>
                  <a:solidFill>
                    <a:schemeClr val="tx1"/>
                  </a:solidFill>
                </a:rPr>
                <a:t>1    0</a:t>
              </a:r>
            </a:p>
          </p:txBody>
        </p:sp>
        <p:sp>
          <p:nvSpPr>
            <p:cNvPr id="39964" name="Line 81"/>
            <p:cNvSpPr>
              <a:spLocks noChangeShapeType="1"/>
            </p:cNvSpPr>
            <p:nvPr/>
          </p:nvSpPr>
          <p:spPr bwMode="auto">
            <a:xfrm>
              <a:off x="4798" y="1713"/>
              <a:ext cx="3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39965" name="Group 83"/>
            <p:cNvGrpSpPr>
              <a:grpSpLocks/>
            </p:cNvGrpSpPr>
            <p:nvPr/>
          </p:nvGrpSpPr>
          <p:grpSpPr bwMode="auto">
            <a:xfrm>
              <a:off x="974" y="1519"/>
              <a:ext cx="1035" cy="240"/>
              <a:chOff x="1968" y="1484"/>
              <a:chExt cx="1035" cy="216"/>
            </a:xfrm>
          </p:grpSpPr>
          <p:sp>
            <p:nvSpPr>
              <p:cNvPr id="39976" name="Rectangle 84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77" name="Line 85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78" name="Line 86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966" name="Group 87"/>
            <p:cNvGrpSpPr>
              <a:grpSpLocks/>
            </p:cNvGrpSpPr>
            <p:nvPr/>
          </p:nvGrpSpPr>
          <p:grpSpPr bwMode="auto">
            <a:xfrm>
              <a:off x="2378" y="1519"/>
              <a:ext cx="1035" cy="240"/>
              <a:chOff x="1968" y="1484"/>
              <a:chExt cx="1035" cy="216"/>
            </a:xfrm>
          </p:grpSpPr>
          <p:sp>
            <p:nvSpPr>
              <p:cNvPr id="39973" name="Rectangle 88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74" name="Line 89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75" name="Line 90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39967" name="Group 91"/>
            <p:cNvGrpSpPr>
              <a:grpSpLocks/>
            </p:cNvGrpSpPr>
            <p:nvPr/>
          </p:nvGrpSpPr>
          <p:grpSpPr bwMode="auto">
            <a:xfrm>
              <a:off x="3734" y="1519"/>
              <a:ext cx="1035" cy="240"/>
              <a:chOff x="1968" y="1484"/>
              <a:chExt cx="1035" cy="216"/>
            </a:xfrm>
          </p:grpSpPr>
          <p:sp>
            <p:nvSpPr>
              <p:cNvPr id="39970" name="Rectangle 92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71" name="Line 93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72" name="Line 94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9968" name="Text Box 95"/>
            <p:cNvSpPr txBox="1">
              <a:spLocks noChangeArrowheads="1"/>
            </p:cNvSpPr>
            <p:nvPr/>
          </p:nvSpPr>
          <p:spPr bwMode="auto">
            <a:xfrm>
              <a:off x="5054" y="1538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1"/>
                <a:t>last</a:t>
              </a:r>
            </a:p>
          </p:txBody>
        </p:sp>
        <p:sp>
          <p:nvSpPr>
            <p:cNvPr id="39969" name="Freeform 97"/>
            <p:cNvSpPr>
              <a:spLocks/>
            </p:cNvSpPr>
            <p:nvPr/>
          </p:nvSpPr>
          <p:spPr bwMode="auto">
            <a:xfrm>
              <a:off x="700" y="1356"/>
              <a:ext cx="4200" cy="276"/>
            </a:xfrm>
            <a:custGeom>
              <a:avLst/>
              <a:gdLst>
                <a:gd name="T0" fmla="*/ 3912 w 4200"/>
                <a:gd name="T1" fmla="*/ 276 h 276"/>
                <a:gd name="T2" fmla="*/ 4200 w 4200"/>
                <a:gd name="T3" fmla="*/ 276 h 276"/>
                <a:gd name="T4" fmla="*/ 4200 w 4200"/>
                <a:gd name="T5" fmla="*/ 0 h 276"/>
                <a:gd name="T6" fmla="*/ 0 w 4200"/>
                <a:gd name="T7" fmla="*/ 0 h 276"/>
                <a:gd name="T8" fmla="*/ 0 w 4200"/>
                <a:gd name="T9" fmla="*/ 168 h 276"/>
                <a:gd name="T10" fmla="*/ 264 w 4200"/>
                <a:gd name="T11" fmla="*/ 1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00"/>
                <a:gd name="T19" fmla="*/ 0 h 276"/>
                <a:gd name="T20" fmla="*/ 4200 w 4200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00" h="276">
                  <a:moveTo>
                    <a:pt x="3912" y="276"/>
                  </a:moveTo>
                  <a:lnTo>
                    <a:pt x="4200" y="276"/>
                  </a:lnTo>
                  <a:lnTo>
                    <a:pt x="4200" y="0"/>
                  </a:lnTo>
                  <a:lnTo>
                    <a:pt x="0" y="0"/>
                  </a:lnTo>
                  <a:lnTo>
                    <a:pt x="0" y="168"/>
                  </a:lnTo>
                  <a:lnTo>
                    <a:pt x="264" y="168"/>
                  </a:ln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9942" name="群組 41"/>
          <p:cNvGrpSpPr>
            <a:grpSpLocks/>
          </p:cNvGrpSpPr>
          <p:nvPr/>
        </p:nvGrpSpPr>
        <p:grpSpPr bwMode="auto">
          <a:xfrm>
            <a:off x="777875" y="3883025"/>
            <a:ext cx="7354714" cy="730250"/>
            <a:chOff x="777875" y="3883025"/>
            <a:chExt cx="7354714" cy="730250"/>
          </a:xfrm>
        </p:grpSpPr>
        <p:sp>
          <p:nvSpPr>
            <p:cNvPr id="39945" name="Text Box 118"/>
            <p:cNvSpPr txBox="1">
              <a:spLocks noChangeArrowheads="1"/>
            </p:cNvSpPr>
            <p:nvPr/>
          </p:nvSpPr>
          <p:spPr bwMode="auto">
            <a:xfrm>
              <a:off x="777875" y="4156075"/>
              <a:ext cx="7747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avail</a:t>
              </a:r>
            </a:p>
          </p:txBody>
        </p:sp>
        <p:grpSp>
          <p:nvGrpSpPr>
            <p:cNvPr id="39946" name="群組 40"/>
            <p:cNvGrpSpPr>
              <a:grpSpLocks/>
            </p:cNvGrpSpPr>
            <p:nvPr/>
          </p:nvGrpSpPr>
          <p:grpSpPr bwMode="auto">
            <a:xfrm>
              <a:off x="1463675" y="3883025"/>
              <a:ext cx="6668914" cy="708025"/>
              <a:chOff x="1463675" y="3883025"/>
              <a:chExt cx="6668914" cy="708025"/>
            </a:xfrm>
          </p:grpSpPr>
          <p:sp>
            <p:nvSpPr>
              <p:cNvPr id="39947" name="Line 101"/>
              <p:cNvSpPr>
                <a:spLocks noChangeShapeType="1"/>
              </p:cNvSpPr>
              <p:nvPr/>
            </p:nvSpPr>
            <p:spPr bwMode="auto">
              <a:xfrm>
                <a:off x="3108325" y="4386263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48" name="Line 105"/>
              <p:cNvSpPr>
                <a:spLocks noChangeShapeType="1"/>
              </p:cNvSpPr>
              <p:nvPr/>
            </p:nvSpPr>
            <p:spPr bwMode="auto">
              <a:xfrm>
                <a:off x="1463675" y="4402138"/>
                <a:ext cx="4921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49" name="Rectangle 120"/>
              <p:cNvSpPr>
                <a:spLocks noChangeArrowheads="1"/>
              </p:cNvSpPr>
              <p:nvPr/>
            </p:nvSpPr>
            <p:spPr bwMode="auto">
              <a:xfrm>
                <a:off x="2000250" y="4095750"/>
                <a:ext cx="1390650" cy="495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50" name="Line 121"/>
              <p:cNvSpPr>
                <a:spLocks noChangeShapeType="1"/>
              </p:cNvSpPr>
              <p:nvPr/>
            </p:nvSpPr>
            <p:spPr bwMode="auto">
              <a:xfrm>
                <a:off x="2705100" y="4095750"/>
                <a:ext cx="0" cy="495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51" name="Line 122"/>
              <p:cNvSpPr>
                <a:spLocks noChangeShapeType="1"/>
              </p:cNvSpPr>
              <p:nvPr/>
            </p:nvSpPr>
            <p:spPr bwMode="auto">
              <a:xfrm>
                <a:off x="4994275" y="4386263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52" name="Rectangle 123"/>
              <p:cNvSpPr>
                <a:spLocks noChangeArrowheads="1"/>
              </p:cNvSpPr>
              <p:nvPr/>
            </p:nvSpPr>
            <p:spPr bwMode="auto">
              <a:xfrm>
                <a:off x="3886200" y="4095750"/>
                <a:ext cx="1390650" cy="495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53" name="Line 124"/>
              <p:cNvSpPr>
                <a:spLocks noChangeShapeType="1"/>
              </p:cNvSpPr>
              <p:nvPr/>
            </p:nvSpPr>
            <p:spPr bwMode="auto">
              <a:xfrm>
                <a:off x="4591050" y="4095750"/>
                <a:ext cx="0" cy="495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54" name="Line 125"/>
              <p:cNvSpPr>
                <a:spLocks noChangeShapeType="1"/>
              </p:cNvSpPr>
              <p:nvPr/>
            </p:nvSpPr>
            <p:spPr bwMode="auto">
              <a:xfrm>
                <a:off x="6384925" y="4386263"/>
                <a:ext cx="3016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55" name="Rectangle 126"/>
              <p:cNvSpPr>
                <a:spLocks noChangeArrowheads="1"/>
              </p:cNvSpPr>
              <p:nvPr/>
            </p:nvSpPr>
            <p:spPr bwMode="auto">
              <a:xfrm>
                <a:off x="6705600" y="4095750"/>
                <a:ext cx="1390650" cy="495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56" name="Line 127"/>
              <p:cNvSpPr>
                <a:spLocks noChangeShapeType="1"/>
              </p:cNvSpPr>
              <p:nvPr/>
            </p:nvSpPr>
            <p:spPr bwMode="auto">
              <a:xfrm>
                <a:off x="7410450" y="4095750"/>
                <a:ext cx="0" cy="495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57" name="Text Box 128"/>
              <p:cNvSpPr txBox="1">
                <a:spLocks noChangeArrowheads="1"/>
              </p:cNvSpPr>
              <p:nvPr/>
            </p:nvSpPr>
            <p:spPr bwMode="auto">
              <a:xfrm>
                <a:off x="5737225" y="3883025"/>
                <a:ext cx="565150" cy="701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4000" b="1">
                    <a:solidFill>
                      <a:schemeClr val="tx1"/>
                    </a:solidFill>
                  </a:rPr>
                  <a:t>...</a:t>
                </a:r>
              </a:p>
            </p:txBody>
          </p:sp>
          <p:sp>
            <p:nvSpPr>
              <p:cNvPr id="39958" name="Text Box 129"/>
              <p:cNvSpPr txBox="1">
                <a:spLocks noChangeArrowheads="1"/>
              </p:cNvSpPr>
              <p:nvPr/>
            </p:nvSpPr>
            <p:spPr bwMode="auto">
              <a:xfrm>
                <a:off x="7380460" y="4191000"/>
                <a:ext cx="75212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600" b="1" dirty="0">
                    <a:solidFill>
                      <a:schemeClr val="tx1"/>
                    </a:solidFill>
                  </a:rPr>
                  <a:t>NULL</a:t>
                </a:r>
                <a:endParaRPr lang="en-US" altLang="zh-TW" sz="1600" dirty="0"/>
              </a:p>
            </p:txBody>
          </p:sp>
        </p:grpSp>
      </p:grpSp>
      <p:sp>
        <p:nvSpPr>
          <p:cNvPr id="39943" name="Oval 130"/>
          <p:cNvSpPr>
            <a:spLocks noChangeArrowheads="1"/>
          </p:cNvSpPr>
          <p:nvPr/>
        </p:nvSpPr>
        <p:spPr bwMode="auto">
          <a:xfrm>
            <a:off x="609600" y="3409950"/>
            <a:ext cx="8077200" cy="222885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44" name="Text Box 131"/>
          <p:cNvSpPr txBox="1">
            <a:spLocks noChangeArrowheads="1"/>
          </p:cNvSpPr>
          <p:nvPr/>
        </p:nvSpPr>
        <p:spPr bwMode="auto">
          <a:xfrm>
            <a:off x="2593975" y="5070475"/>
            <a:ext cx="434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tx1"/>
                </a:solidFill>
              </a:rPr>
              <a:t>List of freed nodes or available space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D40359-5945-4B3D-98AB-C5D3759C7C18}" type="slidenum">
              <a:rPr lang="en-US" altLang="zh-TW" smtClean="0"/>
              <a:pPr/>
              <a:t>39</a:t>
            </a:fld>
            <a:endParaRPr lang="en-US" altLang="zh-TW" smtClean="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34963" y="1498600"/>
            <a:ext cx="4173537" cy="31797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 err="1">
                <a:solidFill>
                  <a:schemeClr val="tx1"/>
                </a:solidFill>
              </a:rPr>
              <a:t>polyPointer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getNode</a:t>
            </a:r>
            <a:r>
              <a:rPr lang="en-US" altLang="zh-TW" sz="2000" dirty="0">
                <a:solidFill>
                  <a:schemeClr val="tx1"/>
                </a:solidFill>
              </a:rPr>
              <a:t>(void</a:t>
            </a:r>
            <a:r>
              <a:rPr lang="en-US" altLang="zh-TW" sz="2000" dirty="0" smtClean="0">
                <a:solidFill>
                  <a:schemeClr val="tx1"/>
                </a:solidFill>
              </a:rPr>
              <a:t>){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r>
              <a:rPr lang="en-US" altLang="zh-TW" sz="2000" dirty="0" smtClean="0">
                <a:solidFill>
                  <a:schemeClr val="tx1"/>
                </a:solidFill>
              </a:rPr>
              <a:t>  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polyPointer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node;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r>
              <a:rPr lang="en-US" altLang="zh-TW" sz="2000" dirty="0" smtClean="0">
                <a:solidFill>
                  <a:schemeClr val="tx1"/>
                </a:solidFill>
              </a:rPr>
              <a:t>   if </a:t>
            </a:r>
            <a:r>
              <a:rPr lang="en-US" altLang="zh-TW" sz="2000" dirty="0">
                <a:solidFill>
                  <a:schemeClr val="tx1"/>
                </a:solidFill>
              </a:rPr>
              <a:t>(</a:t>
            </a:r>
            <a:r>
              <a:rPr lang="en-US" altLang="zh-TW" sz="2000" b="1" dirty="0">
                <a:solidFill>
                  <a:srgbClr val="00B050"/>
                </a:solidFill>
              </a:rPr>
              <a:t>avail</a:t>
            </a:r>
            <a:r>
              <a:rPr lang="en-US" altLang="zh-TW" sz="2000" dirty="0">
                <a:solidFill>
                  <a:schemeClr val="tx1"/>
                </a:solidFill>
              </a:rPr>
              <a:t>) {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 </a:t>
            </a:r>
            <a:r>
              <a:rPr lang="en-US" altLang="zh-TW" sz="2000" dirty="0" smtClean="0">
                <a:solidFill>
                  <a:schemeClr val="tx1"/>
                </a:solidFill>
              </a:rPr>
              <a:t>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node</a:t>
            </a:r>
            <a:r>
              <a:rPr lang="en-US" altLang="zh-TW" sz="2000" dirty="0" smtClean="0">
                <a:solidFill>
                  <a:srgbClr val="3366CC"/>
                </a:solidFill>
              </a:rPr>
              <a:t> </a:t>
            </a:r>
            <a:r>
              <a:rPr lang="en-US" altLang="zh-TW" sz="2000" dirty="0">
                <a:solidFill>
                  <a:srgbClr val="3366CC"/>
                </a:solidFill>
              </a:rPr>
              <a:t>= </a:t>
            </a:r>
            <a:r>
              <a:rPr lang="en-US" altLang="zh-TW" sz="2000" b="1" dirty="0">
                <a:solidFill>
                  <a:srgbClr val="00B050"/>
                </a:solidFill>
              </a:rPr>
              <a:t>avail</a:t>
            </a:r>
            <a:r>
              <a:rPr lang="en-US" altLang="zh-TW" sz="2000" dirty="0">
                <a:solidFill>
                  <a:srgbClr val="3366CC"/>
                </a:solidFill>
              </a:rPr>
              <a:t>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rgbClr val="3366CC"/>
                </a:solidFill>
              </a:rPr>
              <a:t>     </a:t>
            </a:r>
            <a:r>
              <a:rPr lang="en-US" altLang="zh-TW" sz="2000" dirty="0" smtClean="0">
                <a:solidFill>
                  <a:srgbClr val="3366CC"/>
                </a:solidFill>
              </a:rPr>
              <a:t>    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avail</a:t>
            </a:r>
            <a:r>
              <a:rPr lang="en-US" altLang="zh-TW" sz="2000" dirty="0" smtClean="0">
                <a:solidFill>
                  <a:srgbClr val="3366CC"/>
                </a:solidFill>
              </a:rPr>
              <a:t> </a:t>
            </a:r>
            <a:r>
              <a:rPr lang="en-US" altLang="zh-TW" sz="2000" dirty="0">
                <a:solidFill>
                  <a:srgbClr val="3366CC"/>
                </a:solidFill>
              </a:rPr>
              <a:t>= avail-&gt;link: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r>
              <a:rPr lang="en-US" altLang="zh-TW" sz="2000" dirty="0" smtClean="0">
                <a:solidFill>
                  <a:schemeClr val="tx1"/>
                </a:solidFill>
              </a:rPr>
              <a:t>   }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r>
              <a:rPr lang="en-US" altLang="zh-TW" sz="2000" dirty="0" smtClean="0">
                <a:solidFill>
                  <a:schemeClr val="tx1"/>
                </a:solidFill>
              </a:rPr>
              <a:t>   else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 </a:t>
            </a:r>
            <a:r>
              <a:rPr lang="en-US" altLang="zh-TW" sz="2000" dirty="0" smtClean="0">
                <a:solidFill>
                  <a:schemeClr val="tx1"/>
                </a:solidFill>
              </a:rPr>
              <a:t>    MALLOC(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node</a:t>
            </a:r>
            <a:r>
              <a:rPr lang="en-US" altLang="zh-TW" sz="2000" dirty="0">
                <a:solidFill>
                  <a:schemeClr val="tx1"/>
                </a:solidFill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</a:rPr>
              <a:t>sizeof</a:t>
            </a:r>
            <a:r>
              <a:rPr lang="en-US" altLang="zh-TW" sz="2000" dirty="0">
                <a:solidFill>
                  <a:schemeClr val="tx1"/>
                </a:solidFill>
              </a:rPr>
              <a:t>(*node));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r>
              <a:rPr lang="en-US" altLang="zh-TW" sz="2000" dirty="0" smtClean="0">
                <a:solidFill>
                  <a:schemeClr val="tx1"/>
                </a:solidFill>
              </a:rPr>
              <a:t>   return </a:t>
            </a:r>
            <a:r>
              <a:rPr lang="en-US" altLang="zh-TW" sz="2000" b="1" dirty="0">
                <a:solidFill>
                  <a:srgbClr val="FF0000"/>
                </a:solidFill>
              </a:rPr>
              <a:t>node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721225" y="1663700"/>
            <a:ext cx="4168775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void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retNode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polyPointer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){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zh-TW" sz="2000" dirty="0">
                <a:solidFill>
                  <a:schemeClr val="tx1"/>
                </a:solidFill>
                <a:latin typeface="+mn-lt"/>
              </a:rPr>
            </a:b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/*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reture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a node to the available list */  </a:t>
            </a:r>
          </a:p>
          <a:p>
            <a:pPr algn="l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   </a:t>
            </a:r>
            <a:r>
              <a:rPr lang="en-US" altLang="zh-TW" sz="2000" dirty="0" err="1" smtClean="0">
                <a:solidFill>
                  <a:schemeClr val="tx1"/>
                </a:solidFill>
                <a:latin typeface="+mn-lt"/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-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&gt;link = avail;</a:t>
            </a:r>
          </a:p>
          <a:p>
            <a:pPr algn="l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   avail 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=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ptr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}</a:t>
            </a:r>
            <a:endParaRPr lang="en-US" altLang="zh-TW" sz="2000" dirty="0">
              <a:latin typeface="+mn-lt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title"/>
          </p:nvPr>
        </p:nvSpPr>
        <p:spPr>
          <a:xfrm>
            <a:off x="298450" y="419100"/>
            <a:ext cx="8420100" cy="590550"/>
          </a:xfrm>
          <a:noFill/>
        </p:spPr>
        <p:txBody>
          <a:bodyPr lIns="92075" tIns="46038" rIns="92075" bIns="46038"/>
          <a:lstStyle/>
          <a:p>
            <a:pPr algn="ctr" defTabSz="762000" eaLnBrk="1" hangingPunct="1"/>
            <a:r>
              <a:rPr lang="en-US" altLang="zh-TW" sz="4000" u="sng" smtClean="0">
                <a:solidFill>
                  <a:srgbClr val="6600FF"/>
                </a:solidFill>
              </a:rPr>
              <a:t>getNode </a:t>
            </a:r>
            <a:r>
              <a:rPr lang="en-US" altLang="zh-TW" sz="2000" u="sng" smtClean="0">
                <a:solidFill>
                  <a:srgbClr val="6600FF"/>
                </a:solidFill>
              </a:rPr>
              <a:t>(Prog. 4.12) </a:t>
            </a:r>
            <a:r>
              <a:rPr lang="en-US" altLang="zh-TW" sz="4000" u="sng" smtClean="0">
                <a:solidFill>
                  <a:srgbClr val="6600FF"/>
                </a:solidFill>
              </a:rPr>
              <a:t>&amp; retNode</a:t>
            </a:r>
            <a:r>
              <a:rPr lang="en-US" altLang="zh-TW" sz="2000" u="sng" smtClean="0">
                <a:solidFill>
                  <a:srgbClr val="6600FF"/>
                </a:solidFill>
              </a:rPr>
              <a:t> (Prog. 4.13)</a:t>
            </a:r>
            <a:endParaRPr lang="en-US" altLang="zh-TW" sz="4000" u="sng" smtClean="0">
              <a:solidFill>
                <a:srgbClr val="6600FF"/>
              </a:solidFill>
            </a:endParaRPr>
          </a:p>
        </p:txBody>
      </p:sp>
      <p:grpSp>
        <p:nvGrpSpPr>
          <p:cNvPr id="40966" name="群組 5"/>
          <p:cNvGrpSpPr>
            <a:grpSpLocks/>
          </p:cNvGrpSpPr>
          <p:nvPr/>
        </p:nvGrpSpPr>
        <p:grpSpPr bwMode="auto">
          <a:xfrm>
            <a:off x="1144588" y="5283200"/>
            <a:ext cx="6694487" cy="654050"/>
            <a:chOff x="636577" y="3883025"/>
            <a:chExt cx="7503784" cy="734017"/>
          </a:xfrm>
        </p:grpSpPr>
        <p:sp>
          <p:nvSpPr>
            <p:cNvPr id="40967" name="Text Box 118"/>
            <p:cNvSpPr txBox="1">
              <a:spLocks noChangeArrowheads="1"/>
            </p:cNvSpPr>
            <p:nvPr/>
          </p:nvSpPr>
          <p:spPr bwMode="auto">
            <a:xfrm>
              <a:off x="636577" y="4099076"/>
              <a:ext cx="914939" cy="517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00B050"/>
                  </a:solidFill>
                </a:rPr>
                <a:t>avail</a:t>
              </a:r>
            </a:p>
          </p:txBody>
        </p:sp>
        <p:grpSp>
          <p:nvGrpSpPr>
            <p:cNvPr id="40968" name="群組 40"/>
            <p:cNvGrpSpPr>
              <a:grpSpLocks/>
            </p:cNvGrpSpPr>
            <p:nvPr/>
          </p:nvGrpSpPr>
          <p:grpSpPr bwMode="auto">
            <a:xfrm>
              <a:off x="1463675" y="3883025"/>
              <a:ext cx="6676686" cy="708025"/>
              <a:chOff x="1463675" y="3883025"/>
              <a:chExt cx="6676686" cy="708025"/>
            </a:xfrm>
          </p:grpSpPr>
          <p:sp>
            <p:nvSpPr>
              <p:cNvPr id="40969" name="Line 101"/>
              <p:cNvSpPr>
                <a:spLocks noChangeShapeType="1"/>
              </p:cNvSpPr>
              <p:nvPr/>
            </p:nvSpPr>
            <p:spPr bwMode="auto">
              <a:xfrm>
                <a:off x="3108325" y="4386263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0" name="Line 105"/>
              <p:cNvSpPr>
                <a:spLocks noChangeShapeType="1"/>
              </p:cNvSpPr>
              <p:nvPr/>
            </p:nvSpPr>
            <p:spPr bwMode="auto">
              <a:xfrm>
                <a:off x="1463675" y="4402138"/>
                <a:ext cx="4921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1" name="Rectangle 120"/>
              <p:cNvSpPr>
                <a:spLocks noChangeArrowheads="1"/>
              </p:cNvSpPr>
              <p:nvPr/>
            </p:nvSpPr>
            <p:spPr bwMode="auto">
              <a:xfrm>
                <a:off x="2000250" y="4095750"/>
                <a:ext cx="1390650" cy="495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2" name="Line 121"/>
              <p:cNvSpPr>
                <a:spLocks noChangeShapeType="1"/>
              </p:cNvSpPr>
              <p:nvPr/>
            </p:nvSpPr>
            <p:spPr bwMode="auto">
              <a:xfrm>
                <a:off x="2705100" y="4095750"/>
                <a:ext cx="0" cy="495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3" name="Line 122"/>
              <p:cNvSpPr>
                <a:spLocks noChangeShapeType="1"/>
              </p:cNvSpPr>
              <p:nvPr/>
            </p:nvSpPr>
            <p:spPr bwMode="auto">
              <a:xfrm>
                <a:off x="4994275" y="4386263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4" name="Rectangle 123"/>
              <p:cNvSpPr>
                <a:spLocks noChangeArrowheads="1"/>
              </p:cNvSpPr>
              <p:nvPr/>
            </p:nvSpPr>
            <p:spPr bwMode="auto">
              <a:xfrm>
                <a:off x="3886200" y="4095750"/>
                <a:ext cx="1390650" cy="495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5" name="Line 124"/>
              <p:cNvSpPr>
                <a:spLocks noChangeShapeType="1"/>
              </p:cNvSpPr>
              <p:nvPr/>
            </p:nvSpPr>
            <p:spPr bwMode="auto">
              <a:xfrm>
                <a:off x="4591050" y="4095750"/>
                <a:ext cx="0" cy="495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6" name="Line 125"/>
              <p:cNvSpPr>
                <a:spLocks noChangeShapeType="1"/>
              </p:cNvSpPr>
              <p:nvPr/>
            </p:nvSpPr>
            <p:spPr bwMode="auto">
              <a:xfrm>
                <a:off x="6384925" y="4386263"/>
                <a:ext cx="3016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7" name="Rectangle 126"/>
              <p:cNvSpPr>
                <a:spLocks noChangeArrowheads="1"/>
              </p:cNvSpPr>
              <p:nvPr/>
            </p:nvSpPr>
            <p:spPr bwMode="auto">
              <a:xfrm>
                <a:off x="6705600" y="4095750"/>
                <a:ext cx="1390650" cy="495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8" name="Line 127"/>
              <p:cNvSpPr>
                <a:spLocks noChangeShapeType="1"/>
              </p:cNvSpPr>
              <p:nvPr/>
            </p:nvSpPr>
            <p:spPr bwMode="auto">
              <a:xfrm>
                <a:off x="7410450" y="4095750"/>
                <a:ext cx="0" cy="495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9" name="Text Box 128"/>
              <p:cNvSpPr txBox="1">
                <a:spLocks noChangeArrowheads="1"/>
              </p:cNvSpPr>
              <p:nvPr/>
            </p:nvSpPr>
            <p:spPr bwMode="auto">
              <a:xfrm>
                <a:off x="5737225" y="3883025"/>
                <a:ext cx="565150" cy="701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4000" b="1">
                    <a:solidFill>
                      <a:schemeClr val="tx1"/>
                    </a:solidFill>
                  </a:rPr>
                  <a:t>...</a:t>
                </a:r>
              </a:p>
            </p:txBody>
          </p:sp>
          <p:sp>
            <p:nvSpPr>
              <p:cNvPr id="40980" name="Text Box 129"/>
              <p:cNvSpPr txBox="1">
                <a:spLocks noChangeArrowheads="1"/>
              </p:cNvSpPr>
              <p:nvPr/>
            </p:nvSpPr>
            <p:spPr bwMode="auto">
              <a:xfrm>
                <a:off x="7372688" y="4191000"/>
                <a:ext cx="767673" cy="345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>
                    <a:solidFill>
                      <a:schemeClr val="tx1"/>
                    </a:solidFill>
                  </a:rPr>
                  <a:t>NULL</a:t>
                </a:r>
                <a:endParaRPr lang="en-US" altLang="zh-TW" sz="1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C6C9D9-8B8B-497C-9D27-2CC4BEF029A8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361733" cy="5186548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Monotype Sorts" pitchFamily="2" charset="2"/>
              <a:buChar char="r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zh-TW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循序表示法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中，元素的順序與有序串列是一樣的；但是在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鏈結表示法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中，這兩種順序不需要一樣。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Monotype Sorts" pitchFamily="2" charset="2"/>
              <a:buChar char="r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鏈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結表示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法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中，每項元素會儲存下一項元素的所在位址或位置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亦即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項元素都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帶一指向後項元素的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指標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pointer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或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鏈結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Monotype Sorts" pitchFamily="2" charset="2"/>
              <a:buChar char="r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一鏈結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串列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(linked list)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多個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節點所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組成，每一節點包含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零個或多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資料欄位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(data fields)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以及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一個或多個鏈結或指標欄位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(link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 pointer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fields)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148" name="Text Box 7"/>
          <p:cNvSpPr txBox="1">
            <a:spLocks noChangeArrowheads="1"/>
          </p:cNvSpPr>
          <p:nvPr/>
        </p:nvSpPr>
        <p:spPr bwMode="auto">
          <a:xfrm>
            <a:off x="984250" y="250825"/>
            <a:ext cx="7059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000" b="1" u="sng"/>
              <a:t>Singly Linked Lists and Chains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6769100" y="6248400"/>
            <a:ext cx="1905000" cy="457200"/>
          </a:xfrm>
          <a:noFill/>
        </p:spPr>
        <p:txBody>
          <a:bodyPr/>
          <a:lstStyle/>
          <a:p>
            <a:fld id="{FB9675C8-F1AE-466F-8321-76D7D373CC70}" type="slidenum">
              <a:rPr lang="en-US" altLang="zh-TW" smtClean="0"/>
              <a:pPr/>
              <a:t>40</a:t>
            </a:fld>
            <a:endParaRPr lang="en-US" altLang="zh-TW" smtClean="0"/>
          </a:p>
        </p:txBody>
      </p:sp>
      <p:sp>
        <p:nvSpPr>
          <p:cNvPr id="42014" name="Text Box 1065"/>
          <p:cNvSpPr txBox="1">
            <a:spLocks noChangeArrowheads="1"/>
          </p:cNvSpPr>
          <p:nvPr/>
        </p:nvSpPr>
        <p:spPr bwMode="auto">
          <a:xfrm>
            <a:off x="4023246" y="4000500"/>
            <a:ext cx="617756" cy="3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>
                <a:solidFill>
                  <a:srgbClr val="006600"/>
                </a:solidFill>
              </a:rPr>
              <a:t> </a:t>
            </a:r>
            <a:r>
              <a:rPr lang="en-US" altLang="zh-TW" sz="2000" b="1" i="1">
                <a:solidFill>
                  <a:srgbClr val="006600"/>
                </a:solidFill>
              </a:rPr>
              <a:t>avail</a:t>
            </a:r>
            <a:endParaRPr lang="en-US" altLang="zh-TW" sz="2000">
              <a:solidFill>
                <a:srgbClr val="006600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557338" y="4340194"/>
            <a:ext cx="6675106" cy="2058369"/>
            <a:chOff x="1557338" y="4340194"/>
            <a:chExt cx="6675106" cy="2058369"/>
          </a:xfrm>
        </p:grpSpPr>
        <p:sp>
          <p:nvSpPr>
            <p:cNvPr id="41993" name="Text Box 1098"/>
            <p:cNvSpPr txBox="1">
              <a:spLocks noChangeArrowheads="1"/>
            </p:cNvSpPr>
            <p:nvPr/>
          </p:nvSpPr>
          <p:spPr bwMode="auto">
            <a:xfrm>
              <a:off x="4293114" y="5083985"/>
              <a:ext cx="424627" cy="338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1600"/>
                <a:t>(1)</a:t>
              </a:r>
            </a:p>
          </p:txBody>
        </p:sp>
        <p:sp>
          <p:nvSpPr>
            <p:cNvPr id="41994" name="Text Box 1104"/>
            <p:cNvSpPr txBox="1">
              <a:spLocks noChangeArrowheads="1"/>
            </p:cNvSpPr>
            <p:nvPr/>
          </p:nvSpPr>
          <p:spPr bwMode="auto">
            <a:xfrm>
              <a:off x="4262419" y="4422276"/>
              <a:ext cx="424627" cy="338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1600" b="1">
                  <a:solidFill>
                    <a:srgbClr val="006600"/>
                  </a:solidFill>
                </a:rPr>
                <a:t>(3)</a:t>
              </a:r>
            </a:p>
          </p:txBody>
        </p:sp>
        <p:sp>
          <p:nvSpPr>
            <p:cNvPr id="41995" name="Rectangle 1041"/>
            <p:cNvSpPr>
              <a:spLocks noChangeArrowheads="1"/>
            </p:cNvSpPr>
            <p:nvPr/>
          </p:nvSpPr>
          <p:spPr bwMode="auto">
            <a:xfrm>
              <a:off x="2421941" y="4782175"/>
              <a:ext cx="1280277" cy="2563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996" name="Line 1042"/>
            <p:cNvSpPr>
              <a:spLocks noChangeShapeType="1"/>
            </p:cNvSpPr>
            <p:nvPr/>
          </p:nvSpPr>
          <p:spPr bwMode="auto">
            <a:xfrm>
              <a:off x="3076787" y="4782175"/>
              <a:ext cx="0" cy="256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997" name="Text Box 1043"/>
            <p:cNvSpPr txBox="1">
              <a:spLocks noChangeArrowheads="1"/>
            </p:cNvSpPr>
            <p:nvPr/>
          </p:nvSpPr>
          <p:spPr bwMode="auto">
            <a:xfrm>
              <a:off x="3368399" y="4764496"/>
              <a:ext cx="241731" cy="315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>
                  <a:solidFill>
                    <a:schemeClr val="tx1"/>
                  </a:solidFill>
                  <a:sym typeface="Wingdings" pitchFamily="2" charset="2"/>
                </a:rPr>
                <a:t></a:t>
              </a:r>
              <a:endParaRPr lang="en-US" altLang="zh-TW" u="sng">
                <a:solidFill>
                  <a:schemeClr val="tx1"/>
                </a:solidFill>
              </a:endParaRPr>
            </a:p>
          </p:txBody>
        </p:sp>
        <p:sp>
          <p:nvSpPr>
            <p:cNvPr id="41998" name="Line 1044"/>
            <p:cNvSpPr>
              <a:spLocks noChangeShapeType="1"/>
            </p:cNvSpPr>
            <p:nvPr/>
          </p:nvSpPr>
          <p:spPr bwMode="auto">
            <a:xfrm>
              <a:off x="3483509" y="4924872"/>
              <a:ext cx="40544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999" name="Rectangle 1046"/>
            <p:cNvSpPr>
              <a:spLocks noChangeArrowheads="1"/>
            </p:cNvSpPr>
            <p:nvPr/>
          </p:nvSpPr>
          <p:spPr bwMode="auto">
            <a:xfrm>
              <a:off x="3937553" y="4782175"/>
              <a:ext cx="1280277" cy="2563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0" name="Text Box 1048"/>
            <p:cNvSpPr txBox="1">
              <a:spLocks noChangeArrowheads="1"/>
            </p:cNvSpPr>
            <p:nvPr/>
          </p:nvSpPr>
          <p:spPr bwMode="auto">
            <a:xfrm>
              <a:off x="4884011" y="4764496"/>
              <a:ext cx="241731" cy="315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>
                  <a:solidFill>
                    <a:schemeClr val="tx1"/>
                  </a:solidFill>
                  <a:sym typeface="Wingdings" pitchFamily="2" charset="2"/>
                </a:rPr>
                <a:t></a:t>
              </a:r>
              <a:endParaRPr lang="en-US" altLang="zh-TW" u="sng">
                <a:solidFill>
                  <a:schemeClr val="tx1"/>
                </a:solidFill>
              </a:endParaRPr>
            </a:p>
          </p:txBody>
        </p:sp>
        <p:sp>
          <p:nvSpPr>
            <p:cNvPr id="42001" name="Line 1049"/>
            <p:cNvSpPr>
              <a:spLocks noChangeShapeType="1"/>
            </p:cNvSpPr>
            <p:nvPr/>
          </p:nvSpPr>
          <p:spPr bwMode="auto">
            <a:xfrm>
              <a:off x="5031020" y="4956771"/>
              <a:ext cx="40544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2" name="Rectangle 1051"/>
            <p:cNvSpPr>
              <a:spLocks noChangeArrowheads="1"/>
            </p:cNvSpPr>
            <p:nvPr/>
          </p:nvSpPr>
          <p:spPr bwMode="auto">
            <a:xfrm>
              <a:off x="6792276" y="4788489"/>
              <a:ext cx="1280277" cy="2563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3" name="Text Box 1053"/>
            <p:cNvSpPr txBox="1">
              <a:spLocks noChangeArrowheads="1"/>
            </p:cNvSpPr>
            <p:nvPr/>
          </p:nvSpPr>
          <p:spPr bwMode="auto">
            <a:xfrm>
              <a:off x="7535374" y="4754393"/>
              <a:ext cx="395210" cy="315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FF3300"/>
                  </a:solidFill>
                  <a:sym typeface="Wingdings" pitchFamily="2" charset="2"/>
                </a:rPr>
                <a:t>   </a:t>
              </a:r>
              <a:endParaRPr lang="en-US" altLang="zh-TW" sz="2000">
                <a:solidFill>
                  <a:srgbClr val="FF3300"/>
                </a:solidFill>
              </a:endParaRPr>
            </a:p>
          </p:txBody>
        </p:sp>
        <p:sp>
          <p:nvSpPr>
            <p:cNvPr id="42004" name="Line 1054"/>
            <p:cNvSpPr>
              <a:spLocks noChangeShapeType="1"/>
            </p:cNvSpPr>
            <p:nvPr/>
          </p:nvSpPr>
          <p:spPr bwMode="auto">
            <a:xfrm>
              <a:off x="6429041" y="4916032"/>
              <a:ext cx="312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5" name="Text Box 1055"/>
            <p:cNvSpPr txBox="1">
              <a:spLocks noChangeArrowheads="1"/>
            </p:cNvSpPr>
            <p:nvPr/>
          </p:nvSpPr>
          <p:spPr bwMode="auto">
            <a:xfrm>
              <a:off x="5566996" y="4746816"/>
              <a:ext cx="735424" cy="315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>
                  <a:solidFill>
                    <a:schemeClr val="tx1"/>
                  </a:solidFill>
                  <a:sym typeface="Wingdings" pitchFamily="2" charset="2"/>
                </a:rPr>
                <a:t>      </a:t>
              </a:r>
              <a:endParaRPr lang="en-US" altLang="zh-TW" sz="2000">
                <a:solidFill>
                  <a:schemeClr val="tx1"/>
                </a:solidFill>
              </a:endParaRPr>
            </a:p>
          </p:txBody>
        </p:sp>
        <p:sp>
          <p:nvSpPr>
            <p:cNvPr id="42006" name="Line 1056"/>
            <p:cNvSpPr>
              <a:spLocks noChangeShapeType="1"/>
            </p:cNvSpPr>
            <p:nvPr/>
          </p:nvSpPr>
          <p:spPr bwMode="auto">
            <a:xfrm>
              <a:off x="7848745" y="4940025"/>
              <a:ext cx="3836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7" name="Line 1057"/>
            <p:cNvSpPr>
              <a:spLocks noChangeShapeType="1"/>
            </p:cNvSpPr>
            <p:nvPr/>
          </p:nvSpPr>
          <p:spPr bwMode="auto">
            <a:xfrm flipV="1">
              <a:off x="8232444" y="4476577"/>
              <a:ext cx="0" cy="463449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8" name="Line 1058"/>
            <p:cNvSpPr>
              <a:spLocks noChangeShapeType="1"/>
            </p:cNvSpPr>
            <p:nvPr/>
          </p:nvSpPr>
          <p:spPr bwMode="auto">
            <a:xfrm flipH="1">
              <a:off x="2249292" y="4490467"/>
              <a:ext cx="5969083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9" name="Line 1059"/>
            <p:cNvSpPr>
              <a:spLocks noChangeShapeType="1"/>
            </p:cNvSpPr>
            <p:nvPr/>
          </p:nvSpPr>
          <p:spPr bwMode="auto">
            <a:xfrm>
              <a:off x="2248013" y="4490467"/>
              <a:ext cx="0" cy="43693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0" name="Line 1060"/>
            <p:cNvSpPr>
              <a:spLocks noChangeShapeType="1"/>
            </p:cNvSpPr>
            <p:nvPr/>
          </p:nvSpPr>
          <p:spPr bwMode="auto">
            <a:xfrm>
              <a:off x="2251850" y="4912244"/>
              <a:ext cx="170107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1" name="Line 1061"/>
            <p:cNvSpPr>
              <a:spLocks noChangeShapeType="1"/>
            </p:cNvSpPr>
            <p:nvPr/>
          </p:nvSpPr>
          <p:spPr bwMode="auto">
            <a:xfrm>
              <a:off x="2203232" y="4995589"/>
              <a:ext cx="1701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2" name="Line 1063"/>
            <p:cNvSpPr>
              <a:spLocks noChangeShapeType="1"/>
            </p:cNvSpPr>
            <p:nvPr/>
          </p:nvSpPr>
          <p:spPr bwMode="auto">
            <a:xfrm flipV="1">
              <a:off x="4311020" y="5097876"/>
              <a:ext cx="0" cy="280342"/>
            </a:xfrm>
            <a:prstGeom prst="line">
              <a:avLst/>
            </a:prstGeom>
            <a:noFill/>
            <a:ln w="38100">
              <a:solidFill>
                <a:srgbClr val="99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3" name="Line 1064"/>
            <p:cNvSpPr>
              <a:spLocks noChangeShapeType="1"/>
            </p:cNvSpPr>
            <p:nvPr/>
          </p:nvSpPr>
          <p:spPr bwMode="auto">
            <a:xfrm>
              <a:off x="4296951" y="4340194"/>
              <a:ext cx="0" cy="39273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5" name="Text Box 1066"/>
            <p:cNvSpPr txBox="1">
              <a:spLocks noChangeArrowheads="1"/>
            </p:cNvSpPr>
            <p:nvPr/>
          </p:nvSpPr>
          <p:spPr bwMode="auto">
            <a:xfrm>
              <a:off x="4137077" y="5316340"/>
              <a:ext cx="556364" cy="315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 b="1" i="1" dirty="0">
                  <a:solidFill>
                    <a:srgbClr val="9966FF"/>
                  </a:solidFill>
                </a:rPr>
                <a:t>temp</a:t>
              </a:r>
            </a:p>
          </p:txBody>
        </p:sp>
        <p:sp>
          <p:nvSpPr>
            <p:cNvPr id="42016" name="Text Box 1067"/>
            <p:cNvSpPr txBox="1">
              <a:spLocks noChangeArrowheads="1"/>
            </p:cNvSpPr>
            <p:nvPr/>
          </p:nvSpPr>
          <p:spPr bwMode="auto">
            <a:xfrm>
              <a:off x="1755583" y="4830161"/>
              <a:ext cx="374746" cy="315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>
                  <a:solidFill>
                    <a:schemeClr val="tx1"/>
                  </a:solidFill>
                </a:rPr>
                <a:t>ptr</a:t>
              </a:r>
            </a:p>
          </p:txBody>
        </p:sp>
        <p:sp>
          <p:nvSpPr>
            <p:cNvPr id="42017" name="Rectangle 1070"/>
            <p:cNvSpPr>
              <a:spLocks noChangeArrowheads="1"/>
            </p:cNvSpPr>
            <p:nvPr/>
          </p:nvSpPr>
          <p:spPr bwMode="auto">
            <a:xfrm>
              <a:off x="2416825" y="6095490"/>
              <a:ext cx="1280277" cy="2563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8" name="Line 1071"/>
            <p:cNvSpPr>
              <a:spLocks noChangeShapeType="1"/>
            </p:cNvSpPr>
            <p:nvPr/>
          </p:nvSpPr>
          <p:spPr bwMode="auto">
            <a:xfrm>
              <a:off x="3071671" y="6095490"/>
              <a:ext cx="0" cy="256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9" name="Text Box 1072"/>
            <p:cNvSpPr txBox="1">
              <a:spLocks noChangeArrowheads="1"/>
            </p:cNvSpPr>
            <p:nvPr/>
          </p:nvSpPr>
          <p:spPr bwMode="auto">
            <a:xfrm>
              <a:off x="3363283" y="6077810"/>
              <a:ext cx="241731" cy="315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>
                  <a:solidFill>
                    <a:schemeClr val="tx1"/>
                  </a:solidFill>
                  <a:sym typeface="Wingdings" pitchFamily="2" charset="2"/>
                </a:rPr>
                <a:t></a:t>
              </a:r>
              <a:endParaRPr lang="en-US" altLang="zh-TW" u="sng">
                <a:solidFill>
                  <a:schemeClr val="tx1"/>
                </a:solidFill>
              </a:endParaRPr>
            </a:p>
          </p:txBody>
        </p:sp>
        <p:sp>
          <p:nvSpPr>
            <p:cNvPr id="42020" name="Line 1073"/>
            <p:cNvSpPr>
              <a:spLocks noChangeShapeType="1"/>
            </p:cNvSpPr>
            <p:nvPr/>
          </p:nvSpPr>
          <p:spPr bwMode="auto">
            <a:xfrm>
              <a:off x="3510292" y="6270085"/>
              <a:ext cx="40544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21" name="Rectangle 1075"/>
            <p:cNvSpPr>
              <a:spLocks noChangeArrowheads="1"/>
            </p:cNvSpPr>
            <p:nvPr/>
          </p:nvSpPr>
          <p:spPr bwMode="auto">
            <a:xfrm>
              <a:off x="3932437" y="6095490"/>
              <a:ext cx="1280277" cy="2563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22" name="Line 1076"/>
            <p:cNvSpPr>
              <a:spLocks noChangeShapeType="1"/>
            </p:cNvSpPr>
            <p:nvPr/>
          </p:nvSpPr>
          <p:spPr bwMode="auto">
            <a:xfrm>
              <a:off x="4587284" y="6095490"/>
              <a:ext cx="0" cy="256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23" name="Text Box 1077"/>
            <p:cNvSpPr txBox="1">
              <a:spLocks noChangeArrowheads="1"/>
            </p:cNvSpPr>
            <p:nvPr/>
          </p:nvSpPr>
          <p:spPr bwMode="auto">
            <a:xfrm>
              <a:off x="4878895" y="6077810"/>
              <a:ext cx="241731" cy="315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>
                  <a:solidFill>
                    <a:schemeClr val="tx1"/>
                  </a:solidFill>
                  <a:sym typeface="Wingdings" pitchFamily="2" charset="2"/>
                </a:rPr>
                <a:t></a:t>
              </a:r>
              <a:endParaRPr lang="en-US" altLang="zh-TW" u="sng">
                <a:solidFill>
                  <a:schemeClr val="tx1"/>
                </a:solidFill>
              </a:endParaRPr>
            </a:p>
          </p:txBody>
        </p:sp>
        <p:sp>
          <p:nvSpPr>
            <p:cNvPr id="42024" name="Line 1078"/>
            <p:cNvSpPr>
              <a:spLocks noChangeShapeType="1"/>
            </p:cNvSpPr>
            <p:nvPr/>
          </p:nvSpPr>
          <p:spPr bwMode="auto">
            <a:xfrm>
              <a:off x="5015271" y="6270085"/>
              <a:ext cx="40544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42025" name="Group 1079"/>
            <p:cNvGrpSpPr>
              <a:grpSpLocks/>
            </p:cNvGrpSpPr>
            <p:nvPr/>
          </p:nvGrpSpPr>
          <p:grpSpPr bwMode="auto">
            <a:xfrm>
              <a:off x="6759022" y="6081599"/>
              <a:ext cx="1280277" cy="315701"/>
              <a:chOff x="3773" y="1972"/>
              <a:chExt cx="1001" cy="250"/>
            </a:xfrm>
          </p:grpSpPr>
          <p:sp>
            <p:nvSpPr>
              <p:cNvPr id="42037" name="Rectangle 1080"/>
              <p:cNvSpPr>
                <a:spLocks noChangeArrowheads="1"/>
              </p:cNvSpPr>
              <p:nvPr/>
            </p:nvSpPr>
            <p:spPr bwMode="auto">
              <a:xfrm>
                <a:off x="3773" y="1999"/>
                <a:ext cx="1001" cy="2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2038" name="Line 1081"/>
              <p:cNvSpPr>
                <a:spLocks noChangeShapeType="1"/>
              </p:cNvSpPr>
              <p:nvPr/>
            </p:nvSpPr>
            <p:spPr bwMode="auto">
              <a:xfrm>
                <a:off x="4285" y="1999"/>
                <a:ext cx="0" cy="2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2039" name="Text Box 1082"/>
              <p:cNvSpPr txBox="1">
                <a:spLocks noChangeArrowheads="1"/>
              </p:cNvSpPr>
              <p:nvPr/>
            </p:nvSpPr>
            <p:spPr bwMode="auto">
              <a:xfrm>
                <a:off x="4354" y="197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solidFill>
                      <a:schemeClr val="tx1"/>
                    </a:solidFill>
                    <a:sym typeface="Wingdings" pitchFamily="2" charset="2"/>
                  </a:rPr>
                  <a:t>  </a:t>
                </a:r>
                <a:endParaRPr lang="en-US" altLang="zh-TW" sz="2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026" name="Line 1083"/>
            <p:cNvSpPr>
              <a:spLocks noChangeShapeType="1"/>
            </p:cNvSpPr>
            <p:nvPr/>
          </p:nvSpPr>
          <p:spPr bwMode="auto">
            <a:xfrm>
              <a:off x="6423925" y="6229347"/>
              <a:ext cx="312075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27" name="Text Box 1084"/>
            <p:cNvSpPr txBox="1">
              <a:spLocks noChangeArrowheads="1"/>
            </p:cNvSpPr>
            <p:nvPr/>
          </p:nvSpPr>
          <p:spPr bwMode="auto">
            <a:xfrm>
              <a:off x="5561880" y="6034875"/>
              <a:ext cx="735424" cy="315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>
                  <a:solidFill>
                    <a:schemeClr val="tx1"/>
                  </a:solidFill>
                  <a:sym typeface="Wingdings" pitchFamily="2" charset="2"/>
                </a:rPr>
                <a:t>      </a:t>
              </a:r>
              <a:endParaRPr lang="en-US" altLang="zh-TW" sz="2000">
                <a:solidFill>
                  <a:schemeClr val="tx1"/>
                </a:solidFill>
              </a:endParaRPr>
            </a:p>
          </p:txBody>
        </p:sp>
        <p:sp>
          <p:nvSpPr>
            <p:cNvPr id="42028" name="Text Box 1085"/>
            <p:cNvSpPr txBox="1">
              <a:spLocks noChangeArrowheads="1"/>
            </p:cNvSpPr>
            <p:nvPr/>
          </p:nvSpPr>
          <p:spPr bwMode="auto">
            <a:xfrm>
              <a:off x="7410281" y="6104457"/>
              <a:ext cx="633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1200" dirty="0">
                  <a:solidFill>
                    <a:schemeClr val="tx1"/>
                  </a:solidFill>
                </a:rPr>
                <a:t> NULL</a:t>
              </a:r>
            </a:p>
          </p:txBody>
        </p:sp>
        <p:sp>
          <p:nvSpPr>
            <p:cNvPr id="42029" name="Line 1090"/>
            <p:cNvSpPr>
              <a:spLocks noChangeShapeType="1"/>
            </p:cNvSpPr>
            <p:nvPr/>
          </p:nvSpPr>
          <p:spPr bwMode="auto">
            <a:xfrm>
              <a:off x="2187884" y="6286173"/>
              <a:ext cx="1995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0" name="Text Box 1092"/>
            <p:cNvSpPr txBox="1">
              <a:spLocks noChangeArrowheads="1"/>
            </p:cNvSpPr>
            <p:nvPr/>
          </p:nvSpPr>
          <p:spPr bwMode="auto">
            <a:xfrm>
              <a:off x="1557338" y="6082862"/>
              <a:ext cx="556364" cy="315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 i="1">
                  <a:solidFill>
                    <a:schemeClr val="tx1"/>
                  </a:solidFill>
                </a:rPr>
                <a:t>avail</a:t>
              </a:r>
            </a:p>
          </p:txBody>
        </p:sp>
        <p:sp>
          <p:nvSpPr>
            <p:cNvPr id="42031" name="Line 1094"/>
            <p:cNvSpPr>
              <a:spLocks noChangeShapeType="1"/>
            </p:cNvSpPr>
            <p:nvPr/>
          </p:nvSpPr>
          <p:spPr bwMode="auto">
            <a:xfrm>
              <a:off x="6439674" y="4914769"/>
              <a:ext cx="298007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2" name="Text Box 1099"/>
            <p:cNvSpPr txBox="1">
              <a:spLocks noChangeArrowheads="1"/>
            </p:cNvSpPr>
            <p:nvPr/>
          </p:nvSpPr>
          <p:spPr bwMode="auto">
            <a:xfrm>
              <a:off x="3014117" y="5493133"/>
              <a:ext cx="424627" cy="338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1600" b="1">
                  <a:solidFill>
                    <a:srgbClr val="0000FF"/>
                  </a:solidFill>
                </a:rPr>
                <a:t>(2)</a:t>
              </a:r>
            </a:p>
          </p:txBody>
        </p:sp>
        <p:sp>
          <p:nvSpPr>
            <p:cNvPr id="42033" name="Freeform 1101"/>
            <p:cNvSpPr>
              <a:spLocks/>
            </p:cNvSpPr>
            <p:nvPr/>
          </p:nvSpPr>
          <p:spPr bwMode="auto">
            <a:xfrm>
              <a:off x="2205790" y="4919820"/>
              <a:ext cx="1289230" cy="1212291"/>
            </a:xfrm>
            <a:custGeom>
              <a:avLst/>
              <a:gdLst>
                <a:gd name="T0" fmla="*/ 1008 w 1008"/>
                <a:gd name="T1" fmla="*/ 0 h 960"/>
                <a:gd name="T2" fmla="*/ 1008 w 1008"/>
                <a:gd name="T3" fmla="*/ 696 h 960"/>
                <a:gd name="T4" fmla="*/ 0 w 1008"/>
                <a:gd name="T5" fmla="*/ 696 h 960"/>
                <a:gd name="T6" fmla="*/ 0 w 1008"/>
                <a:gd name="T7" fmla="*/ 960 h 960"/>
                <a:gd name="T8" fmla="*/ 180 w 1008"/>
                <a:gd name="T9" fmla="*/ 96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960"/>
                <a:gd name="T17" fmla="*/ 1008 w 1008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960">
                  <a:moveTo>
                    <a:pt x="1008" y="0"/>
                  </a:moveTo>
                  <a:lnTo>
                    <a:pt x="1008" y="696"/>
                  </a:lnTo>
                  <a:lnTo>
                    <a:pt x="0" y="696"/>
                  </a:lnTo>
                  <a:lnTo>
                    <a:pt x="0" y="960"/>
                  </a:lnTo>
                  <a:lnTo>
                    <a:pt x="180" y="96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4" name="Line 1102"/>
            <p:cNvSpPr>
              <a:spLocks noChangeShapeType="1"/>
            </p:cNvSpPr>
            <p:nvPr/>
          </p:nvSpPr>
          <p:spPr bwMode="auto">
            <a:xfrm>
              <a:off x="4538682" y="4783438"/>
              <a:ext cx="0" cy="257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5" name="Line 1103"/>
            <p:cNvSpPr>
              <a:spLocks noChangeShapeType="1"/>
            </p:cNvSpPr>
            <p:nvPr/>
          </p:nvSpPr>
          <p:spPr bwMode="auto">
            <a:xfrm>
              <a:off x="7424101" y="4783438"/>
              <a:ext cx="0" cy="257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6" name="Line 1110"/>
            <p:cNvSpPr>
              <a:spLocks noChangeShapeType="1"/>
            </p:cNvSpPr>
            <p:nvPr/>
          </p:nvSpPr>
          <p:spPr bwMode="auto">
            <a:xfrm flipV="1">
              <a:off x="3725239" y="4844052"/>
              <a:ext cx="168828" cy="16669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1988" name="Rectangle 1028"/>
          <p:cNvSpPr>
            <a:spLocks noChangeArrowheads="1"/>
          </p:cNvSpPr>
          <p:nvPr/>
        </p:nvSpPr>
        <p:spPr bwMode="auto">
          <a:xfrm>
            <a:off x="1383905" y="998538"/>
            <a:ext cx="6313487" cy="31416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void </a:t>
            </a:r>
            <a:r>
              <a:rPr lang="en-US" altLang="zh-TW" sz="2000" dirty="0" err="1">
                <a:solidFill>
                  <a:schemeClr val="tx1"/>
                </a:solidFill>
              </a:rPr>
              <a:t>cerase</a:t>
            </a:r>
            <a:r>
              <a:rPr lang="en-US" altLang="zh-TW" sz="2000" dirty="0">
                <a:solidFill>
                  <a:schemeClr val="tx1"/>
                </a:solidFill>
              </a:rPr>
              <a:t>(</a:t>
            </a:r>
            <a:r>
              <a:rPr lang="en-US" altLang="zh-TW" sz="2000" dirty="0" err="1">
                <a:solidFill>
                  <a:schemeClr val="tx1"/>
                </a:solidFill>
              </a:rPr>
              <a:t>polyPointer</a:t>
            </a:r>
            <a:r>
              <a:rPr lang="en-US" altLang="zh-TW" sz="2000" dirty="0">
                <a:solidFill>
                  <a:schemeClr val="tx1"/>
                </a:solidFill>
              </a:rPr>
              <a:t> *</a:t>
            </a:r>
            <a:r>
              <a:rPr lang="en-US" altLang="zh-TW" sz="2000" dirty="0" err="1">
                <a:solidFill>
                  <a:schemeClr val="tx1"/>
                </a:solidFill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</a:rPr>
              <a:t>){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/* </a:t>
            </a:r>
            <a:r>
              <a:rPr lang="en-US" altLang="zh-TW" sz="2000" dirty="0">
                <a:solidFill>
                  <a:schemeClr val="tx1"/>
                </a:solidFill>
              </a:rPr>
              <a:t>erase the circular list pointed to by </a:t>
            </a:r>
            <a:r>
              <a:rPr lang="en-US" altLang="zh-TW" sz="2000" dirty="0" err="1">
                <a:solidFill>
                  <a:schemeClr val="tx1"/>
                </a:solidFill>
              </a:rPr>
              <a:t>ptr</a:t>
            </a:r>
            <a:r>
              <a:rPr lang="en-US" altLang="zh-TW" sz="2000" dirty="0">
                <a:solidFill>
                  <a:schemeClr val="tx1"/>
                </a:solidFill>
              </a:rPr>
              <a:t> */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polyPointer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temp;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</a:t>
            </a:r>
            <a:r>
              <a:rPr lang="en-US" altLang="zh-TW" sz="2000" dirty="0" smtClean="0">
                <a:solidFill>
                  <a:schemeClr val="tx1"/>
                </a:solidFill>
              </a:rPr>
              <a:t> if </a:t>
            </a:r>
            <a:r>
              <a:rPr lang="en-US" altLang="zh-TW" sz="2000" dirty="0">
                <a:solidFill>
                  <a:schemeClr val="tx1"/>
                </a:solidFill>
              </a:rPr>
              <a:t>(*</a:t>
            </a:r>
            <a:r>
              <a:rPr lang="en-US" altLang="zh-TW" sz="2000" dirty="0" err="1">
                <a:solidFill>
                  <a:schemeClr val="tx1"/>
                </a:solidFill>
              </a:rPr>
              <a:t>ptr</a:t>
            </a:r>
            <a:r>
              <a:rPr lang="en-US" altLang="zh-TW" sz="2000" dirty="0">
                <a:solidFill>
                  <a:schemeClr val="tx1"/>
                </a:solidFill>
              </a:rPr>
              <a:t>) {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    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rgbClr val="9966FF"/>
                </a:solidFill>
              </a:rPr>
              <a:t>temp </a:t>
            </a:r>
            <a:r>
              <a:rPr lang="en-US" altLang="zh-TW" sz="2000" b="1" dirty="0">
                <a:solidFill>
                  <a:srgbClr val="9966FF"/>
                </a:solidFill>
              </a:rPr>
              <a:t>= (*</a:t>
            </a:r>
            <a:r>
              <a:rPr lang="en-US" altLang="zh-TW" sz="2000" b="1" dirty="0" err="1">
                <a:solidFill>
                  <a:srgbClr val="9966FF"/>
                </a:solidFill>
              </a:rPr>
              <a:t>ptr</a:t>
            </a:r>
            <a:r>
              <a:rPr lang="en-US" altLang="zh-TW" sz="2000" b="1" dirty="0">
                <a:solidFill>
                  <a:srgbClr val="9966FF"/>
                </a:solidFill>
              </a:rPr>
              <a:t>)-&gt;link;             </a:t>
            </a:r>
            <a:r>
              <a:rPr lang="en-US" altLang="zh-TW" sz="1600" b="1" dirty="0" smtClean="0">
                <a:solidFill>
                  <a:srgbClr val="9966FF"/>
                </a:solidFill>
              </a:rPr>
              <a:t>(</a:t>
            </a:r>
            <a:r>
              <a:rPr lang="en-US" altLang="zh-TW" sz="1600" b="1" dirty="0">
                <a:solidFill>
                  <a:srgbClr val="9966FF"/>
                </a:solidFill>
              </a:rPr>
              <a:t>1)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    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(*</a:t>
            </a:r>
            <a:r>
              <a:rPr lang="en-US" altLang="zh-TW" sz="2000" b="1" dirty="0" err="1">
                <a:solidFill>
                  <a:srgbClr val="0000FF"/>
                </a:solidFill>
              </a:rPr>
              <a:t>ptr</a:t>
            </a:r>
            <a:r>
              <a:rPr lang="en-US" altLang="zh-TW" sz="2000" b="1" dirty="0">
                <a:solidFill>
                  <a:srgbClr val="0000FF"/>
                </a:solidFill>
              </a:rPr>
              <a:t>)-&gt;link = avail</a:t>
            </a:r>
            <a:r>
              <a:rPr lang="en-US" altLang="zh-TW" sz="2000" dirty="0">
                <a:solidFill>
                  <a:schemeClr val="tx1"/>
                </a:solidFill>
              </a:rPr>
              <a:t>;              </a:t>
            </a:r>
            <a:r>
              <a:rPr lang="en-US" altLang="zh-TW" sz="1600" b="1" dirty="0">
                <a:solidFill>
                  <a:srgbClr val="0000FF"/>
                </a:solidFill>
              </a:rPr>
              <a:t>(2)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    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rgbClr val="006600"/>
                </a:solidFill>
              </a:rPr>
              <a:t>avail </a:t>
            </a:r>
            <a:r>
              <a:rPr lang="en-US" altLang="zh-TW" sz="2000" b="1" dirty="0">
                <a:solidFill>
                  <a:srgbClr val="006600"/>
                </a:solidFill>
              </a:rPr>
              <a:t>= temp</a:t>
            </a:r>
            <a:r>
              <a:rPr lang="en-US" altLang="zh-TW" sz="2000" dirty="0">
                <a:solidFill>
                  <a:schemeClr val="tx1"/>
                </a:solidFill>
              </a:rPr>
              <a:t>;                          </a:t>
            </a:r>
            <a:r>
              <a:rPr lang="en-US" altLang="zh-TW" sz="1600" b="1" dirty="0">
                <a:solidFill>
                  <a:srgbClr val="006600"/>
                </a:solidFill>
              </a:rPr>
              <a:t>(3)</a:t>
            </a:r>
            <a:endParaRPr lang="en-US" altLang="zh-TW" sz="1600" dirty="0">
              <a:solidFill>
                <a:srgbClr val="006600"/>
              </a:solidFill>
            </a:endParaRP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    </a:t>
            </a:r>
            <a:r>
              <a:rPr lang="en-US" altLang="zh-TW" sz="2000" dirty="0" smtClean="0">
                <a:solidFill>
                  <a:schemeClr val="tx1"/>
                </a:solidFill>
              </a:rPr>
              <a:t> *</a:t>
            </a:r>
            <a:r>
              <a:rPr lang="en-US" altLang="zh-TW" sz="2000" dirty="0" err="1">
                <a:solidFill>
                  <a:schemeClr val="tx1"/>
                </a:solidFill>
              </a:rPr>
              <a:t>ptr</a:t>
            </a:r>
            <a:r>
              <a:rPr lang="en-US" altLang="zh-TW" sz="2000" dirty="0">
                <a:solidFill>
                  <a:schemeClr val="tx1"/>
                </a:solidFill>
              </a:rPr>
              <a:t> = NULL;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</a:t>
            </a:r>
            <a:r>
              <a:rPr lang="en-US" altLang="zh-TW" sz="2000" dirty="0" smtClean="0">
                <a:solidFill>
                  <a:schemeClr val="tx1"/>
                </a:solidFill>
              </a:rPr>
              <a:t> }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1989" name="Line 1106"/>
          <p:cNvSpPr>
            <a:spLocks noChangeShapeType="1"/>
          </p:cNvSpPr>
          <p:nvPr/>
        </p:nvSpPr>
        <p:spPr bwMode="auto">
          <a:xfrm>
            <a:off x="4277256" y="2440467"/>
            <a:ext cx="736600" cy="0"/>
          </a:xfrm>
          <a:prstGeom prst="line">
            <a:avLst/>
          </a:prstGeom>
          <a:noFill/>
          <a:ln w="9525">
            <a:solidFill>
              <a:srgbClr val="9966FF"/>
            </a:solidFill>
            <a:prstDash val="lg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0" name="Line 1107"/>
          <p:cNvSpPr>
            <a:spLocks noChangeShapeType="1"/>
          </p:cNvSpPr>
          <p:nvPr/>
        </p:nvSpPr>
        <p:spPr bwMode="auto">
          <a:xfrm>
            <a:off x="4283606" y="2747483"/>
            <a:ext cx="74295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1" name="Line 1109"/>
          <p:cNvSpPr>
            <a:spLocks noChangeShapeType="1"/>
          </p:cNvSpPr>
          <p:nvPr/>
        </p:nvSpPr>
        <p:spPr bwMode="auto">
          <a:xfrm>
            <a:off x="3540656" y="3050216"/>
            <a:ext cx="1485900" cy="0"/>
          </a:xfrm>
          <a:prstGeom prst="line">
            <a:avLst/>
          </a:prstGeom>
          <a:noFill/>
          <a:ln w="9525">
            <a:solidFill>
              <a:srgbClr val="006600"/>
            </a:solidFill>
            <a:prstDash val="lg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2" name="Rectangle 1112"/>
          <p:cNvSpPr>
            <a:spLocks noGrp="1" noChangeArrowheads="1"/>
          </p:cNvSpPr>
          <p:nvPr>
            <p:ph type="title"/>
          </p:nvPr>
        </p:nvSpPr>
        <p:spPr>
          <a:xfrm>
            <a:off x="317500" y="247650"/>
            <a:ext cx="8420100" cy="590550"/>
          </a:xfrm>
          <a:noFill/>
        </p:spPr>
        <p:txBody>
          <a:bodyPr lIns="92075" tIns="46038" rIns="92075" bIns="46038"/>
          <a:lstStyle/>
          <a:p>
            <a:pPr algn="ctr" defTabSz="762000" eaLnBrk="1" hangingPunct="1"/>
            <a:r>
              <a:rPr lang="en-US" altLang="zh-TW" sz="4000" u="sng" smtClean="0">
                <a:solidFill>
                  <a:srgbClr val="6600FF"/>
                </a:solidFill>
              </a:rPr>
              <a:t>Earsing a Circular List </a:t>
            </a:r>
            <a:r>
              <a:rPr lang="en-US" altLang="zh-TW" sz="2000" u="sng" smtClean="0">
                <a:solidFill>
                  <a:srgbClr val="6600FF"/>
                </a:solidFill>
              </a:rPr>
              <a:t>(Prog. 4.14)</a:t>
            </a:r>
            <a:endParaRPr lang="en-US" altLang="zh-TW" sz="4000" u="sng" smtClean="0">
              <a:solidFill>
                <a:srgbClr val="66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29EE93-D305-4054-8482-91199A631DF5}" type="slidenum">
              <a:rPr lang="en-US" altLang="zh-TW" smtClean="0"/>
              <a:pPr/>
              <a:t>41</a:t>
            </a:fld>
            <a:endParaRPr lang="en-US" altLang="zh-TW" smtClean="0"/>
          </a:p>
        </p:txBody>
      </p:sp>
      <p:sp>
        <p:nvSpPr>
          <p:cNvPr id="43011" name="Rectangle 36"/>
          <p:cNvSpPr>
            <a:spLocks noChangeArrowheads="1"/>
          </p:cNvSpPr>
          <p:nvPr/>
        </p:nvSpPr>
        <p:spPr bwMode="auto">
          <a:xfrm>
            <a:off x="931863" y="3702050"/>
            <a:ext cx="402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b="1">
                <a:solidFill>
                  <a:schemeClr val="tx1"/>
                </a:solidFill>
              </a:rPr>
              <a:t>special case : zero polynomial</a:t>
            </a:r>
          </a:p>
        </p:txBody>
      </p:sp>
      <p:sp>
        <p:nvSpPr>
          <p:cNvPr id="43012" name="Rectangle 28"/>
          <p:cNvSpPr>
            <a:spLocks noChangeArrowheads="1"/>
          </p:cNvSpPr>
          <p:nvPr/>
        </p:nvSpPr>
        <p:spPr bwMode="auto">
          <a:xfrm>
            <a:off x="2320925" y="3148013"/>
            <a:ext cx="151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defTabSz="762000"/>
            <a:r>
              <a:rPr lang="en-US" altLang="zh-TW">
                <a:solidFill>
                  <a:schemeClr val="tx1"/>
                </a:solidFill>
              </a:rPr>
              <a:t> —   —</a:t>
            </a:r>
          </a:p>
        </p:txBody>
      </p:sp>
      <p:grpSp>
        <p:nvGrpSpPr>
          <p:cNvPr id="43013" name="Group 70"/>
          <p:cNvGrpSpPr>
            <a:grpSpLocks/>
          </p:cNvGrpSpPr>
          <p:nvPr/>
        </p:nvGrpSpPr>
        <p:grpSpPr bwMode="auto">
          <a:xfrm>
            <a:off x="1169988" y="2984649"/>
            <a:ext cx="3033712" cy="639763"/>
            <a:chOff x="737" y="1860"/>
            <a:chExt cx="1911" cy="403"/>
          </a:xfrm>
        </p:grpSpPr>
        <p:sp>
          <p:nvSpPr>
            <p:cNvPr id="43069" name="Rectangle 25"/>
            <p:cNvSpPr>
              <a:spLocks noChangeArrowheads="1"/>
            </p:cNvSpPr>
            <p:nvPr/>
          </p:nvSpPr>
          <p:spPr bwMode="auto">
            <a:xfrm>
              <a:off x="1493" y="2032"/>
              <a:ext cx="1036" cy="20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70" name="Line 26"/>
            <p:cNvSpPr>
              <a:spLocks noChangeShapeType="1"/>
            </p:cNvSpPr>
            <p:nvPr/>
          </p:nvSpPr>
          <p:spPr bwMode="auto">
            <a:xfrm>
              <a:off x="1820" y="202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71" name="Line 27"/>
            <p:cNvSpPr>
              <a:spLocks noChangeShapeType="1"/>
            </p:cNvSpPr>
            <p:nvPr/>
          </p:nvSpPr>
          <p:spPr bwMode="auto">
            <a:xfrm flipH="1">
              <a:off x="2177" y="2028"/>
              <a:ext cx="3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72" name="Line 29"/>
            <p:cNvSpPr>
              <a:spLocks noChangeShapeType="1"/>
            </p:cNvSpPr>
            <p:nvPr/>
          </p:nvSpPr>
          <p:spPr bwMode="auto">
            <a:xfrm flipV="1">
              <a:off x="1257" y="2146"/>
              <a:ext cx="235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73" name="Rectangle 35"/>
            <p:cNvSpPr>
              <a:spLocks noChangeArrowheads="1"/>
            </p:cNvSpPr>
            <p:nvPr/>
          </p:nvSpPr>
          <p:spPr bwMode="auto">
            <a:xfrm>
              <a:off x="737" y="2013"/>
              <a:ext cx="5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US" altLang="zh-TW" sz="2000" i="1">
                  <a:solidFill>
                    <a:schemeClr val="tx1"/>
                  </a:solidFill>
                </a:rPr>
                <a:t>header</a:t>
              </a:r>
            </a:p>
          </p:txBody>
        </p:sp>
        <p:sp>
          <p:nvSpPr>
            <p:cNvPr id="43074" name="Freeform 46"/>
            <p:cNvSpPr>
              <a:spLocks/>
            </p:cNvSpPr>
            <p:nvPr/>
          </p:nvSpPr>
          <p:spPr bwMode="auto">
            <a:xfrm>
              <a:off x="1340" y="1860"/>
              <a:ext cx="1308" cy="264"/>
            </a:xfrm>
            <a:custGeom>
              <a:avLst/>
              <a:gdLst>
                <a:gd name="T0" fmla="*/ 1008 w 1308"/>
                <a:gd name="T1" fmla="*/ 264 h 264"/>
                <a:gd name="T2" fmla="*/ 1308 w 1308"/>
                <a:gd name="T3" fmla="*/ 264 h 264"/>
                <a:gd name="T4" fmla="*/ 1308 w 1308"/>
                <a:gd name="T5" fmla="*/ 0 h 264"/>
                <a:gd name="T6" fmla="*/ 0 w 1308"/>
                <a:gd name="T7" fmla="*/ 0 h 264"/>
                <a:gd name="T8" fmla="*/ 0 w 1308"/>
                <a:gd name="T9" fmla="*/ 180 h 264"/>
                <a:gd name="T10" fmla="*/ 156 w 1308"/>
                <a:gd name="T11" fmla="*/ 180 h 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08"/>
                <a:gd name="T19" fmla="*/ 0 h 264"/>
                <a:gd name="T20" fmla="*/ 1308 w 1308"/>
                <a:gd name="T21" fmla="*/ 264 h 2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08" h="264">
                  <a:moveTo>
                    <a:pt x="1008" y="264"/>
                  </a:moveTo>
                  <a:lnTo>
                    <a:pt x="1308" y="264"/>
                  </a:lnTo>
                  <a:lnTo>
                    <a:pt x="1308" y="0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156" y="18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3014" name="Rectangle 47"/>
          <p:cNvSpPr>
            <a:spLocks noChangeArrowheads="1"/>
          </p:cNvSpPr>
          <p:nvPr/>
        </p:nvSpPr>
        <p:spPr bwMode="auto">
          <a:xfrm>
            <a:off x="590550" y="952500"/>
            <a:ext cx="18986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>
                <a:solidFill>
                  <a:schemeClr val="tx1"/>
                </a:solidFill>
              </a:rPr>
              <a:t>3x</a:t>
            </a:r>
            <a:r>
              <a:rPr lang="en-US" altLang="zh-TW" baseline="30000">
                <a:solidFill>
                  <a:schemeClr val="tx1"/>
                </a:solidFill>
              </a:rPr>
              <a:t>14</a:t>
            </a:r>
            <a:r>
              <a:rPr lang="en-US" altLang="zh-TW">
                <a:solidFill>
                  <a:schemeClr val="tx1"/>
                </a:solidFill>
              </a:rPr>
              <a:t>+2x</a:t>
            </a:r>
            <a:r>
              <a:rPr lang="en-US" altLang="zh-TW" baseline="30000">
                <a:solidFill>
                  <a:schemeClr val="tx1"/>
                </a:solidFill>
              </a:rPr>
              <a:t>8</a:t>
            </a:r>
            <a:r>
              <a:rPr lang="en-US" altLang="zh-TW">
                <a:solidFill>
                  <a:schemeClr val="tx1"/>
                </a:solidFill>
              </a:rPr>
              <a:t>+1</a:t>
            </a:r>
            <a:endParaRPr lang="en-US" altLang="zh-TW"/>
          </a:p>
        </p:txBody>
      </p:sp>
      <p:grpSp>
        <p:nvGrpSpPr>
          <p:cNvPr id="43015" name="Group 71"/>
          <p:cNvGrpSpPr>
            <a:grpSpLocks/>
          </p:cNvGrpSpPr>
          <p:nvPr/>
        </p:nvGrpSpPr>
        <p:grpSpPr bwMode="auto">
          <a:xfrm>
            <a:off x="850900" y="1524000"/>
            <a:ext cx="7535863" cy="708025"/>
            <a:chOff x="536" y="960"/>
            <a:chExt cx="4747" cy="446"/>
          </a:xfrm>
        </p:grpSpPr>
        <p:sp>
          <p:nvSpPr>
            <p:cNvPr id="43049" name="Rectangle 49"/>
            <p:cNvSpPr>
              <a:spLocks noChangeArrowheads="1"/>
            </p:cNvSpPr>
            <p:nvPr/>
          </p:nvSpPr>
          <p:spPr bwMode="auto">
            <a:xfrm>
              <a:off x="836" y="1134"/>
              <a:ext cx="9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sz="1800" dirty="0" smtClean="0">
                  <a:solidFill>
                    <a:schemeClr val="tx1"/>
                  </a:solidFill>
                </a:rPr>
                <a:t>  3      14</a:t>
              </a:r>
              <a:endParaRPr lang="en-US" altLang="zh-TW" sz="1800" dirty="0">
                <a:solidFill>
                  <a:schemeClr val="tx1"/>
                </a:solidFill>
              </a:endParaRPr>
            </a:p>
          </p:txBody>
        </p:sp>
        <p:sp>
          <p:nvSpPr>
            <p:cNvPr id="43050" name="Line 50"/>
            <p:cNvSpPr>
              <a:spLocks noChangeShapeType="1"/>
            </p:cNvSpPr>
            <p:nvPr/>
          </p:nvSpPr>
          <p:spPr bwMode="auto">
            <a:xfrm>
              <a:off x="1688" y="1227"/>
              <a:ext cx="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1" name="Line 51"/>
            <p:cNvSpPr>
              <a:spLocks noChangeShapeType="1"/>
            </p:cNvSpPr>
            <p:nvPr/>
          </p:nvSpPr>
          <p:spPr bwMode="auto">
            <a:xfrm flipV="1">
              <a:off x="3130" y="1232"/>
              <a:ext cx="41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2" name="Rectangle 52"/>
            <p:cNvSpPr>
              <a:spLocks noChangeArrowheads="1"/>
            </p:cNvSpPr>
            <p:nvPr/>
          </p:nvSpPr>
          <p:spPr bwMode="auto">
            <a:xfrm>
              <a:off x="2257" y="1137"/>
              <a:ext cx="8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sz="1800" dirty="0" smtClean="0">
                  <a:solidFill>
                    <a:schemeClr val="tx1"/>
                  </a:solidFill>
                </a:rPr>
                <a:t>  2       8</a:t>
              </a:r>
              <a:endParaRPr lang="en-US" altLang="zh-TW" sz="1800" dirty="0">
                <a:solidFill>
                  <a:schemeClr val="tx1"/>
                </a:solidFill>
              </a:endParaRPr>
            </a:p>
          </p:txBody>
        </p:sp>
        <p:sp>
          <p:nvSpPr>
            <p:cNvPr id="43053" name="Rectangle 53"/>
            <p:cNvSpPr>
              <a:spLocks noChangeArrowheads="1"/>
            </p:cNvSpPr>
            <p:nvPr/>
          </p:nvSpPr>
          <p:spPr bwMode="auto">
            <a:xfrm>
              <a:off x="3610" y="1133"/>
              <a:ext cx="1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algn="l" defTabSz="762000"/>
              <a:r>
                <a:rPr lang="en-US" altLang="zh-TW" sz="1800" dirty="0" smtClean="0">
                  <a:solidFill>
                    <a:schemeClr val="tx1"/>
                  </a:solidFill>
                </a:rPr>
                <a:t> 1       0</a:t>
              </a:r>
              <a:endParaRPr lang="en-US" altLang="zh-TW" sz="1800" dirty="0">
                <a:solidFill>
                  <a:schemeClr val="tx1"/>
                </a:solidFill>
              </a:endParaRPr>
            </a:p>
          </p:txBody>
        </p:sp>
        <p:sp>
          <p:nvSpPr>
            <p:cNvPr id="43054" name="Line 54"/>
            <p:cNvSpPr>
              <a:spLocks noChangeShapeType="1"/>
            </p:cNvSpPr>
            <p:nvPr/>
          </p:nvSpPr>
          <p:spPr bwMode="auto">
            <a:xfrm>
              <a:off x="4634" y="1301"/>
              <a:ext cx="2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43055" name="Group 55"/>
            <p:cNvGrpSpPr>
              <a:grpSpLocks/>
            </p:cNvGrpSpPr>
            <p:nvPr/>
          </p:nvGrpSpPr>
          <p:grpSpPr bwMode="auto">
            <a:xfrm>
              <a:off x="810" y="1123"/>
              <a:ext cx="1035" cy="240"/>
              <a:chOff x="1968" y="1484"/>
              <a:chExt cx="1035" cy="216"/>
            </a:xfrm>
          </p:grpSpPr>
          <p:sp>
            <p:nvSpPr>
              <p:cNvPr id="43066" name="Rectangle 56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67" name="Line 57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68" name="Line 58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3056" name="Group 59"/>
            <p:cNvGrpSpPr>
              <a:grpSpLocks/>
            </p:cNvGrpSpPr>
            <p:nvPr/>
          </p:nvGrpSpPr>
          <p:grpSpPr bwMode="auto">
            <a:xfrm>
              <a:off x="2214" y="1123"/>
              <a:ext cx="1035" cy="240"/>
              <a:chOff x="1968" y="1484"/>
              <a:chExt cx="1035" cy="216"/>
            </a:xfrm>
          </p:grpSpPr>
          <p:sp>
            <p:nvSpPr>
              <p:cNvPr id="43063" name="Rectangle 60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64" name="Line 61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65" name="Line 62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3057" name="Group 63"/>
            <p:cNvGrpSpPr>
              <a:grpSpLocks/>
            </p:cNvGrpSpPr>
            <p:nvPr/>
          </p:nvGrpSpPr>
          <p:grpSpPr bwMode="auto">
            <a:xfrm>
              <a:off x="3570" y="1123"/>
              <a:ext cx="1035" cy="240"/>
              <a:chOff x="1968" y="1484"/>
              <a:chExt cx="1035" cy="216"/>
            </a:xfrm>
          </p:grpSpPr>
          <p:sp>
            <p:nvSpPr>
              <p:cNvPr id="43060" name="Rectangle 64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61" name="Line 65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62" name="Line 66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3058" name="Text Box 67"/>
            <p:cNvSpPr txBox="1">
              <a:spLocks noChangeArrowheads="1"/>
            </p:cNvSpPr>
            <p:nvPr/>
          </p:nvSpPr>
          <p:spPr bwMode="auto">
            <a:xfrm>
              <a:off x="4890" y="1118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1">
                  <a:solidFill>
                    <a:schemeClr val="tx1"/>
                  </a:solidFill>
                </a:rPr>
                <a:t>last</a:t>
              </a:r>
              <a:endParaRPr lang="en-US" altLang="zh-TW" i="1"/>
            </a:p>
          </p:txBody>
        </p:sp>
        <p:sp>
          <p:nvSpPr>
            <p:cNvPr id="43059" name="Freeform 68"/>
            <p:cNvSpPr>
              <a:spLocks/>
            </p:cNvSpPr>
            <p:nvPr/>
          </p:nvSpPr>
          <p:spPr bwMode="auto">
            <a:xfrm>
              <a:off x="536" y="960"/>
              <a:ext cx="4200" cy="276"/>
            </a:xfrm>
            <a:custGeom>
              <a:avLst/>
              <a:gdLst>
                <a:gd name="T0" fmla="*/ 3912 w 4200"/>
                <a:gd name="T1" fmla="*/ 276 h 276"/>
                <a:gd name="T2" fmla="*/ 4200 w 4200"/>
                <a:gd name="T3" fmla="*/ 276 h 276"/>
                <a:gd name="T4" fmla="*/ 4200 w 4200"/>
                <a:gd name="T5" fmla="*/ 0 h 276"/>
                <a:gd name="T6" fmla="*/ 0 w 4200"/>
                <a:gd name="T7" fmla="*/ 0 h 276"/>
                <a:gd name="T8" fmla="*/ 0 w 4200"/>
                <a:gd name="T9" fmla="*/ 168 h 276"/>
                <a:gd name="T10" fmla="*/ 264 w 4200"/>
                <a:gd name="T11" fmla="*/ 1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00"/>
                <a:gd name="T19" fmla="*/ 0 h 276"/>
                <a:gd name="T20" fmla="*/ 4200 w 4200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00" h="276">
                  <a:moveTo>
                    <a:pt x="3912" y="276"/>
                  </a:moveTo>
                  <a:lnTo>
                    <a:pt x="4200" y="276"/>
                  </a:lnTo>
                  <a:lnTo>
                    <a:pt x="4200" y="0"/>
                  </a:lnTo>
                  <a:lnTo>
                    <a:pt x="0" y="0"/>
                  </a:lnTo>
                  <a:lnTo>
                    <a:pt x="0" y="168"/>
                  </a:lnTo>
                  <a:lnTo>
                    <a:pt x="264" y="168"/>
                  </a:ln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3016" name="Rectangle 94"/>
          <p:cNvSpPr>
            <a:spLocks noChangeArrowheads="1"/>
          </p:cNvSpPr>
          <p:nvPr/>
        </p:nvSpPr>
        <p:spPr bwMode="auto">
          <a:xfrm>
            <a:off x="641350" y="4991100"/>
            <a:ext cx="4114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>
                <a:solidFill>
                  <a:schemeClr val="tx1"/>
                </a:solidFill>
              </a:rPr>
              <a:t>3x</a:t>
            </a:r>
            <a:r>
              <a:rPr lang="en-US" altLang="zh-TW" baseline="30000">
                <a:solidFill>
                  <a:schemeClr val="tx1"/>
                </a:solidFill>
              </a:rPr>
              <a:t>14</a:t>
            </a:r>
            <a:r>
              <a:rPr lang="en-US" altLang="zh-TW">
                <a:solidFill>
                  <a:schemeClr val="tx1"/>
                </a:solidFill>
              </a:rPr>
              <a:t>+2x</a:t>
            </a:r>
            <a:r>
              <a:rPr lang="en-US" altLang="zh-TW" baseline="30000">
                <a:solidFill>
                  <a:schemeClr val="tx1"/>
                </a:solidFill>
              </a:rPr>
              <a:t>8</a:t>
            </a:r>
            <a:r>
              <a:rPr lang="en-US" altLang="zh-TW">
                <a:solidFill>
                  <a:schemeClr val="tx1"/>
                </a:solidFill>
              </a:rPr>
              <a:t>+1 with </a:t>
            </a:r>
            <a:r>
              <a:rPr lang="en-US" altLang="zh-TW" b="1" i="1">
                <a:solidFill>
                  <a:schemeClr val="tx1"/>
                </a:solidFill>
              </a:rPr>
              <a:t>head node</a:t>
            </a:r>
            <a:endParaRPr lang="en-US" altLang="zh-TW"/>
          </a:p>
        </p:txBody>
      </p:sp>
      <p:grpSp>
        <p:nvGrpSpPr>
          <p:cNvPr id="43017" name="Group 73"/>
          <p:cNvGrpSpPr>
            <a:grpSpLocks/>
          </p:cNvGrpSpPr>
          <p:nvPr/>
        </p:nvGrpSpPr>
        <p:grpSpPr bwMode="auto">
          <a:xfrm>
            <a:off x="104775" y="5524504"/>
            <a:ext cx="8759825" cy="661988"/>
            <a:chOff x="66" y="3480"/>
            <a:chExt cx="5518" cy="417"/>
          </a:xfrm>
        </p:grpSpPr>
        <p:sp>
          <p:nvSpPr>
            <p:cNvPr id="43024" name="Rectangle 96"/>
            <p:cNvSpPr>
              <a:spLocks noChangeArrowheads="1"/>
            </p:cNvSpPr>
            <p:nvPr/>
          </p:nvSpPr>
          <p:spPr bwMode="auto">
            <a:xfrm>
              <a:off x="2016" y="3648"/>
              <a:ext cx="9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sz="1800" dirty="0" smtClean="0">
                  <a:solidFill>
                    <a:schemeClr val="tx1"/>
                  </a:solidFill>
                </a:rPr>
                <a:t> 3      </a:t>
              </a:r>
              <a:r>
                <a:rPr lang="en-US" altLang="zh-TW" sz="18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3025" name="Line 97"/>
            <p:cNvSpPr>
              <a:spLocks noChangeShapeType="1"/>
            </p:cNvSpPr>
            <p:nvPr/>
          </p:nvSpPr>
          <p:spPr bwMode="auto">
            <a:xfrm>
              <a:off x="2882" y="3747"/>
              <a:ext cx="2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26" name="Line 98"/>
            <p:cNvSpPr>
              <a:spLocks noChangeShapeType="1"/>
            </p:cNvSpPr>
            <p:nvPr/>
          </p:nvSpPr>
          <p:spPr bwMode="auto">
            <a:xfrm>
              <a:off x="4038" y="3753"/>
              <a:ext cx="2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27" name="Rectangle 99"/>
            <p:cNvSpPr>
              <a:spLocks noChangeArrowheads="1"/>
            </p:cNvSpPr>
            <p:nvPr/>
          </p:nvSpPr>
          <p:spPr bwMode="auto">
            <a:xfrm>
              <a:off x="3269" y="3651"/>
              <a:ext cx="8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sz="1800" dirty="0" smtClean="0">
                  <a:solidFill>
                    <a:schemeClr val="tx1"/>
                  </a:solidFill>
                </a:rPr>
                <a:t>  2       8</a:t>
              </a:r>
              <a:endParaRPr lang="en-US" altLang="zh-TW" sz="1800" dirty="0">
                <a:solidFill>
                  <a:schemeClr val="tx1"/>
                </a:solidFill>
              </a:endParaRPr>
            </a:p>
          </p:txBody>
        </p:sp>
        <p:sp>
          <p:nvSpPr>
            <p:cNvPr id="43028" name="Rectangle 100"/>
            <p:cNvSpPr>
              <a:spLocks noChangeArrowheads="1"/>
            </p:cNvSpPr>
            <p:nvPr/>
          </p:nvSpPr>
          <p:spPr bwMode="auto">
            <a:xfrm>
              <a:off x="4439" y="3653"/>
              <a:ext cx="114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sz="1800" dirty="0" smtClean="0">
                  <a:solidFill>
                    <a:schemeClr val="tx1"/>
                  </a:solidFill>
                </a:rPr>
                <a:t> 1       0</a:t>
              </a:r>
              <a:endParaRPr lang="en-US" altLang="zh-TW" sz="1800" dirty="0">
                <a:solidFill>
                  <a:schemeClr val="tx1"/>
                </a:solidFill>
              </a:endParaRPr>
            </a:p>
          </p:txBody>
        </p:sp>
        <p:sp>
          <p:nvSpPr>
            <p:cNvPr id="43029" name="Line 101"/>
            <p:cNvSpPr>
              <a:spLocks noChangeShapeType="1"/>
            </p:cNvSpPr>
            <p:nvPr/>
          </p:nvSpPr>
          <p:spPr bwMode="auto">
            <a:xfrm>
              <a:off x="590" y="3757"/>
              <a:ext cx="2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43030" name="Group 102"/>
            <p:cNvGrpSpPr>
              <a:grpSpLocks/>
            </p:cNvGrpSpPr>
            <p:nvPr/>
          </p:nvGrpSpPr>
          <p:grpSpPr bwMode="auto">
            <a:xfrm>
              <a:off x="1990" y="3643"/>
              <a:ext cx="1035" cy="240"/>
              <a:chOff x="1968" y="1484"/>
              <a:chExt cx="1035" cy="216"/>
            </a:xfrm>
          </p:grpSpPr>
          <p:sp>
            <p:nvSpPr>
              <p:cNvPr id="43046" name="Rectangle 103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47" name="Line 104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48" name="Line 105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3031" name="Group 106"/>
            <p:cNvGrpSpPr>
              <a:grpSpLocks/>
            </p:cNvGrpSpPr>
            <p:nvPr/>
          </p:nvGrpSpPr>
          <p:grpSpPr bwMode="auto">
            <a:xfrm>
              <a:off x="3226" y="3643"/>
              <a:ext cx="998" cy="240"/>
              <a:chOff x="1968" y="1484"/>
              <a:chExt cx="998" cy="216"/>
            </a:xfrm>
          </p:grpSpPr>
          <p:sp>
            <p:nvSpPr>
              <p:cNvPr id="43043" name="Rectangle 107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998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44" name="Line 108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45" name="Line 109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3032" name="Group 110"/>
            <p:cNvGrpSpPr>
              <a:grpSpLocks/>
            </p:cNvGrpSpPr>
            <p:nvPr/>
          </p:nvGrpSpPr>
          <p:grpSpPr bwMode="auto">
            <a:xfrm>
              <a:off x="4354" y="3643"/>
              <a:ext cx="1035" cy="240"/>
              <a:chOff x="1968" y="1484"/>
              <a:chExt cx="1035" cy="216"/>
            </a:xfrm>
          </p:grpSpPr>
          <p:sp>
            <p:nvSpPr>
              <p:cNvPr id="43040" name="Rectangle 111"/>
              <p:cNvSpPr>
                <a:spLocks noChangeArrowheads="1"/>
              </p:cNvSpPr>
              <p:nvPr/>
            </p:nvSpPr>
            <p:spPr bwMode="auto">
              <a:xfrm>
                <a:off x="1968" y="148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41" name="Line 112"/>
              <p:cNvSpPr>
                <a:spLocks noChangeShapeType="1"/>
              </p:cNvSpPr>
              <p:nvPr/>
            </p:nvSpPr>
            <p:spPr bwMode="auto">
              <a:xfrm>
                <a:off x="2294" y="148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42" name="Line 113"/>
              <p:cNvSpPr>
                <a:spLocks noChangeShapeType="1"/>
              </p:cNvSpPr>
              <p:nvPr/>
            </p:nvSpPr>
            <p:spPr bwMode="auto">
              <a:xfrm>
                <a:off x="2655" y="148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3033" name="Text Box 114"/>
            <p:cNvSpPr txBox="1">
              <a:spLocks noChangeArrowheads="1"/>
            </p:cNvSpPr>
            <p:nvPr/>
          </p:nvSpPr>
          <p:spPr bwMode="auto">
            <a:xfrm>
              <a:off x="66" y="3614"/>
              <a:ext cx="5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chemeClr val="tx1"/>
                  </a:solidFill>
                </a:rPr>
                <a:t>header</a:t>
              </a:r>
              <a:endParaRPr lang="en-US" altLang="zh-TW" sz="2000" i="1"/>
            </a:p>
          </p:txBody>
        </p:sp>
        <p:sp>
          <p:nvSpPr>
            <p:cNvPr id="43034" name="Freeform 115"/>
            <p:cNvSpPr>
              <a:spLocks/>
            </p:cNvSpPr>
            <p:nvPr/>
          </p:nvSpPr>
          <p:spPr bwMode="auto">
            <a:xfrm>
              <a:off x="444" y="3480"/>
              <a:ext cx="5076" cy="276"/>
            </a:xfrm>
            <a:custGeom>
              <a:avLst/>
              <a:gdLst>
                <a:gd name="T0" fmla="*/ 14734 w 4200"/>
                <a:gd name="T1" fmla="*/ 276 h 276"/>
                <a:gd name="T2" fmla="*/ 15820 w 4200"/>
                <a:gd name="T3" fmla="*/ 276 h 276"/>
                <a:gd name="T4" fmla="*/ 15820 w 4200"/>
                <a:gd name="T5" fmla="*/ 0 h 276"/>
                <a:gd name="T6" fmla="*/ 0 w 4200"/>
                <a:gd name="T7" fmla="*/ 0 h 276"/>
                <a:gd name="T8" fmla="*/ 0 w 4200"/>
                <a:gd name="T9" fmla="*/ 168 h 276"/>
                <a:gd name="T10" fmla="*/ 996 w 4200"/>
                <a:gd name="T11" fmla="*/ 1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00"/>
                <a:gd name="T19" fmla="*/ 0 h 276"/>
                <a:gd name="T20" fmla="*/ 4200 w 4200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00" h="276">
                  <a:moveTo>
                    <a:pt x="3912" y="276"/>
                  </a:moveTo>
                  <a:lnTo>
                    <a:pt x="4200" y="276"/>
                  </a:lnTo>
                  <a:lnTo>
                    <a:pt x="4200" y="0"/>
                  </a:lnTo>
                  <a:lnTo>
                    <a:pt x="0" y="0"/>
                  </a:lnTo>
                  <a:lnTo>
                    <a:pt x="0" y="168"/>
                  </a:lnTo>
                  <a:lnTo>
                    <a:pt x="264" y="168"/>
                  </a:ln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5" name="Rectangle 117"/>
            <p:cNvSpPr>
              <a:spLocks noChangeArrowheads="1"/>
            </p:cNvSpPr>
            <p:nvPr/>
          </p:nvSpPr>
          <p:spPr bwMode="auto">
            <a:xfrm>
              <a:off x="825" y="3639"/>
              <a:ext cx="1036" cy="24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6" name="Line 118"/>
            <p:cNvSpPr>
              <a:spLocks noChangeShapeType="1"/>
            </p:cNvSpPr>
            <p:nvPr/>
          </p:nvSpPr>
          <p:spPr bwMode="auto">
            <a:xfrm>
              <a:off x="1152" y="3634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7" name="Line 119"/>
            <p:cNvSpPr>
              <a:spLocks noChangeShapeType="1"/>
            </p:cNvSpPr>
            <p:nvPr/>
          </p:nvSpPr>
          <p:spPr bwMode="auto">
            <a:xfrm flipH="1">
              <a:off x="1509" y="3634"/>
              <a:ext cx="3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8" name="Rectangle 120"/>
            <p:cNvSpPr>
              <a:spLocks noChangeArrowheads="1"/>
            </p:cNvSpPr>
            <p:nvPr/>
          </p:nvSpPr>
          <p:spPr bwMode="auto">
            <a:xfrm>
              <a:off x="787" y="3606"/>
              <a:ext cx="9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762000"/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—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    </a:t>
              </a:r>
              <a:r>
                <a:rPr lang="en-US" altLang="zh-TW" sz="1800" dirty="0" smtClean="0">
                  <a:solidFill>
                    <a:schemeClr val="tx1"/>
                  </a:solidFill>
                </a:rPr>
                <a:t> -1</a:t>
              </a:r>
              <a:endParaRPr lang="en-US" altLang="zh-TW" sz="1800" dirty="0">
                <a:solidFill>
                  <a:schemeClr val="tx1"/>
                </a:solidFill>
              </a:endParaRPr>
            </a:p>
          </p:txBody>
        </p:sp>
        <p:sp>
          <p:nvSpPr>
            <p:cNvPr id="43039" name="Line 124"/>
            <p:cNvSpPr>
              <a:spLocks noChangeShapeType="1"/>
            </p:cNvSpPr>
            <p:nvPr/>
          </p:nvSpPr>
          <p:spPr bwMode="auto">
            <a:xfrm>
              <a:off x="1656" y="3765"/>
              <a:ext cx="3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3018" name="Freeform 131"/>
          <p:cNvSpPr>
            <a:spLocks/>
          </p:cNvSpPr>
          <p:nvPr/>
        </p:nvSpPr>
        <p:spPr bwMode="auto">
          <a:xfrm>
            <a:off x="419100" y="1809750"/>
            <a:ext cx="457200" cy="1181100"/>
          </a:xfrm>
          <a:custGeom>
            <a:avLst/>
            <a:gdLst>
              <a:gd name="T0" fmla="*/ 2147483647 w 288"/>
              <a:gd name="T1" fmla="*/ 0 h 672"/>
              <a:gd name="T2" fmla="*/ 2147483647 w 288"/>
              <a:gd name="T3" fmla="*/ 2147483647 h 672"/>
              <a:gd name="T4" fmla="*/ 2147483647 w 288"/>
              <a:gd name="T5" fmla="*/ 2147483647 h 672"/>
              <a:gd name="T6" fmla="*/ 0 60000 65536"/>
              <a:gd name="T7" fmla="*/ 0 60000 65536"/>
              <a:gd name="T8" fmla="*/ 0 60000 65536"/>
              <a:gd name="T9" fmla="*/ 0 w 288"/>
              <a:gd name="T10" fmla="*/ 0 h 672"/>
              <a:gd name="T11" fmla="*/ 288 w 288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672">
                <a:moveTo>
                  <a:pt x="216" y="0"/>
                </a:moveTo>
                <a:cubicBezTo>
                  <a:pt x="108" y="94"/>
                  <a:pt x="0" y="188"/>
                  <a:pt x="12" y="300"/>
                </a:cubicBezTo>
                <a:cubicBezTo>
                  <a:pt x="24" y="412"/>
                  <a:pt x="242" y="610"/>
                  <a:pt x="288" y="6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9" name="Freeform 132"/>
          <p:cNvSpPr>
            <a:spLocks/>
          </p:cNvSpPr>
          <p:nvPr/>
        </p:nvSpPr>
        <p:spPr bwMode="auto">
          <a:xfrm>
            <a:off x="431800" y="3314700"/>
            <a:ext cx="444500" cy="1447800"/>
          </a:xfrm>
          <a:custGeom>
            <a:avLst/>
            <a:gdLst>
              <a:gd name="T0" fmla="*/ 2147483647 w 328"/>
              <a:gd name="T1" fmla="*/ 0 h 912"/>
              <a:gd name="T2" fmla="*/ 2147483647 w 328"/>
              <a:gd name="T3" fmla="*/ 2147483647 h 912"/>
              <a:gd name="T4" fmla="*/ 2147483647 w 328"/>
              <a:gd name="T5" fmla="*/ 2147483647 h 912"/>
              <a:gd name="T6" fmla="*/ 0 60000 65536"/>
              <a:gd name="T7" fmla="*/ 0 60000 65536"/>
              <a:gd name="T8" fmla="*/ 0 60000 65536"/>
              <a:gd name="T9" fmla="*/ 0 w 328"/>
              <a:gd name="T10" fmla="*/ 0 h 912"/>
              <a:gd name="T11" fmla="*/ 328 w 32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" h="912">
                <a:moveTo>
                  <a:pt x="304" y="0"/>
                </a:moveTo>
                <a:cubicBezTo>
                  <a:pt x="152" y="170"/>
                  <a:pt x="0" y="340"/>
                  <a:pt x="4" y="492"/>
                </a:cubicBezTo>
                <a:cubicBezTo>
                  <a:pt x="8" y="644"/>
                  <a:pt x="274" y="842"/>
                  <a:pt x="328" y="91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20" name="Text Box 133"/>
          <p:cNvSpPr txBox="1">
            <a:spLocks noChangeArrowheads="1"/>
          </p:cNvSpPr>
          <p:nvPr/>
        </p:nvSpPr>
        <p:spPr bwMode="auto">
          <a:xfrm>
            <a:off x="250825" y="2898775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i="1"/>
              <a:t>Why ?</a:t>
            </a:r>
          </a:p>
        </p:txBody>
      </p:sp>
      <p:sp>
        <p:nvSpPr>
          <p:cNvPr id="43021" name="Text Box 134"/>
          <p:cNvSpPr txBox="1">
            <a:spLocks noChangeArrowheads="1"/>
          </p:cNvSpPr>
          <p:nvPr/>
        </p:nvSpPr>
        <p:spPr bwMode="auto">
          <a:xfrm>
            <a:off x="431800" y="4632325"/>
            <a:ext cx="70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i="1"/>
              <a:t>So !</a:t>
            </a:r>
          </a:p>
        </p:txBody>
      </p:sp>
      <p:sp>
        <p:nvSpPr>
          <p:cNvPr id="43022" name="Rectangle 135"/>
          <p:cNvSpPr>
            <a:spLocks noChangeArrowheads="1"/>
          </p:cNvSpPr>
          <p:nvPr/>
        </p:nvSpPr>
        <p:spPr bwMode="auto">
          <a:xfrm>
            <a:off x="317500" y="247650"/>
            <a:ext cx="84201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defTabSz="762000"/>
            <a:r>
              <a:rPr lang="en-US" altLang="zh-TW" sz="3600" b="1" u="sng"/>
              <a:t>Circular Lists with Header Nodes</a:t>
            </a:r>
          </a:p>
        </p:txBody>
      </p:sp>
      <p:sp>
        <p:nvSpPr>
          <p:cNvPr id="43023" name="Rectangle 120"/>
          <p:cNvSpPr>
            <a:spLocks noChangeArrowheads="1"/>
          </p:cNvSpPr>
          <p:nvPr/>
        </p:nvSpPr>
        <p:spPr bwMode="auto">
          <a:xfrm>
            <a:off x="2289175" y="3148013"/>
            <a:ext cx="151288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defTabSz="762000"/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sz="1400" dirty="0" smtClean="0">
                <a:solidFill>
                  <a:schemeClr val="tx1"/>
                </a:solidFill>
              </a:rPr>
              <a:t>—</a:t>
            </a:r>
            <a:r>
              <a:rPr lang="en-US" altLang="zh-TW" dirty="0" smtClean="0">
                <a:solidFill>
                  <a:schemeClr val="tx1"/>
                </a:solidFill>
              </a:rPr>
              <a:t>     </a:t>
            </a:r>
            <a:r>
              <a:rPr lang="en-US" altLang="zh-TW" sz="1800" dirty="0" smtClean="0">
                <a:solidFill>
                  <a:schemeClr val="tx1"/>
                </a:solidFill>
              </a:rPr>
              <a:t>-1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D35B6B-F63B-4181-95C5-6371646C4014}" type="slidenum">
              <a:rPr lang="en-US" altLang="zh-TW" smtClean="0"/>
              <a:pPr/>
              <a:t>42</a:t>
            </a:fld>
            <a:endParaRPr lang="en-US" altLang="zh-TW" smtClean="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692150" y="1260475"/>
            <a:ext cx="7727950" cy="35348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polyPointer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cpadd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polyPointer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a,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polyPointer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b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){</a:t>
            </a:r>
            <a:endParaRPr lang="en-US" altLang="zh-TW" sz="2000" dirty="0">
              <a:solidFill>
                <a:schemeClr val="tx1"/>
              </a:solidFill>
              <a:latin typeface="+mn-lt"/>
            </a:endParaRP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/* p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olynomials 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a and b are singly linked circular lists with a head node.  </a:t>
            </a:r>
            <a:br>
              <a:rPr lang="en-US" altLang="zh-TW" sz="2000" dirty="0">
                <a:solidFill>
                  <a:schemeClr val="tx1"/>
                </a:solidFill>
                <a:latin typeface="+mn-lt"/>
              </a:rPr>
            </a:b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Return a polynomial which is the sum of a and b */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polyPointer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startA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c,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lastC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sum, </a:t>
            </a:r>
            <a:r>
              <a:rPr lang="en-US" altLang="zh-TW" sz="2000" b="1" dirty="0">
                <a:solidFill>
                  <a:srgbClr val="006600"/>
                </a:solidFill>
                <a:latin typeface="+mn-lt"/>
              </a:rPr>
              <a:t>done = FALSE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startA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= a;		/* record start of a  */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a = a-&gt;link;		/* skip header node for a and b  */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b = b-&gt;link;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c =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getNode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();	/* get a header node for sum  */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TW" sz="2000" b="1" i="1" dirty="0">
                <a:solidFill>
                  <a:schemeClr val="tx1"/>
                </a:solidFill>
                <a:latin typeface="+mn-lt"/>
              </a:rPr>
              <a:t>c-&gt;</a:t>
            </a:r>
            <a:r>
              <a:rPr lang="en-US" altLang="zh-TW" sz="2000" b="1" i="1" dirty="0" err="1">
                <a:solidFill>
                  <a:schemeClr val="tx1"/>
                </a:solidFill>
                <a:latin typeface="+mn-lt"/>
              </a:rPr>
              <a:t>expon</a:t>
            </a:r>
            <a:r>
              <a:rPr lang="en-US" altLang="zh-TW" sz="2000" b="1" i="1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altLang="zh-TW" sz="2000" b="1" dirty="0">
                <a:solidFill>
                  <a:schemeClr val="tx1"/>
                </a:solidFill>
                <a:latin typeface="+mn-lt"/>
              </a:rPr>
              <a:t>-1</a:t>
            </a:r>
            <a:r>
              <a:rPr lang="en-US" altLang="zh-TW" sz="2000" b="1" i="1" dirty="0">
                <a:solidFill>
                  <a:schemeClr val="tx1"/>
                </a:solidFill>
                <a:latin typeface="+mn-lt"/>
              </a:rPr>
              <a:t>;    </a:t>
            </a:r>
            <a:r>
              <a:rPr lang="en-US" altLang="zh-TW" sz="2000" b="1" i="1" dirty="0" err="1">
                <a:solidFill>
                  <a:schemeClr val="tx1"/>
                </a:solidFill>
                <a:latin typeface="+mn-lt"/>
              </a:rPr>
              <a:t>lastC</a:t>
            </a:r>
            <a:r>
              <a:rPr lang="en-US" altLang="zh-TW" sz="2000" b="1" i="1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altLang="zh-TW" sz="2000" b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TW" sz="2000" b="1" i="1" dirty="0">
                <a:solidFill>
                  <a:schemeClr val="tx1"/>
                </a:solidFill>
                <a:latin typeface="+mn-lt"/>
              </a:rPr>
              <a:t>;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TW" sz="2000" b="1" dirty="0">
                <a:solidFill>
                  <a:srgbClr val="3366CC"/>
                </a:solidFill>
                <a:latin typeface="+mn-lt"/>
              </a:rPr>
              <a:t>/* head node */</a:t>
            </a:r>
            <a:endParaRPr lang="en-US" altLang="zh-TW" sz="2000" dirty="0">
              <a:solidFill>
                <a:schemeClr val="tx1"/>
              </a:solidFill>
              <a:latin typeface="+mn-lt"/>
            </a:endParaRP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</a:t>
            </a:r>
          </a:p>
        </p:txBody>
      </p:sp>
      <p:sp>
        <p:nvSpPr>
          <p:cNvPr id="44036" name="文字方塊 3"/>
          <p:cNvSpPr txBox="1">
            <a:spLocks noChangeArrowheads="1"/>
          </p:cNvSpPr>
          <p:nvPr/>
        </p:nvSpPr>
        <p:spPr bwMode="auto">
          <a:xfrm>
            <a:off x="101600" y="241300"/>
            <a:ext cx="891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 b="1" u="sng"/>
              <a:t>Padd for circularly presented polynomials </a:t>
            </a:r>
            <a:r>
              <a:rPr lang="en-US" altLang="zh-TW" sz="2000" b="1" u="sng"/>
              <a:t>(Prog. 4.15)</a:t>
            </a:r>
            <a:endParaRPr lang="en-US" altLang="zh-TW" sz="3200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D21155-0112-46EF-8437-77F10F1B8F55}" type="slidenum">
              <a:rPr lang="en-US" altLang="zh-TW" smtClean="0"/>
              <a:pPr/>
              <a:t>43</a:t>
            </a:fld>
            <a:endParaRPr lang="en-US" altLang="zh-TW" smtClean="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610481" y="898525"/>
            <a:ext cx="7913687" cy="561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do {</a:t>
            </a:r>
            <a:r>
              <a:rPr lang="en-US" altLang="zh-TW" sz="2000" dirty="0">
                <a:latin typeface="+mn-lt"/>
              </a:rPr>
              <a:t> </a:t>
            </a:r>
            <a:br>
              <a:rPr lang="en-US" altLang="zh-TW" sz="2000" dirty="0">
                <a:latin typeface="+mn-lt"/>
              </a:rPr>
            </a:br>
            <a:r>
              <a:rPr lang="en-US" altLang="zh-TW" sz="2000" dirty="0">
                <a:latin typeface="+mn-lt"/>
              </a:rPr>
              <a:t>      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switch (COMPARE (a-&gt;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expon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b-&gt;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expon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)) {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case -1: attach(b-&gt;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coef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b-&gt;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expon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&amp;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lastC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         b = b-&gt;link;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         break;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case 0: </a:t>
            </a:r>
            <a:r>
              <a:rPr lang="en-US" altLang="zh-TW" sz="2000" b="1" dirty="0">
                <a:solidFill>
                  <a:schemeClr val="tx1"/>
                </a:solidFill>
                <a:latin typeface="+mn-lt"/>
              </a:rPr>
              <a:t>if (</a:t>
            </a:r>
            <a:r>
              <a:rPr lang="en-US" altLang="zh-TW" sz="2000" b="1" dirty="0" err="1">
                <a:solidFill>
                  <a:schemeClr val="tx1"/>
                </a:solidFill>
                <a:latin typeface="+mn-lt"/>
              </a:rPr>
              <a:t>startA</a:t>
            </a:r>
            <a:r>
              <a:rPr lang="en-US" altLang="zh-TW" sz="2000" b="1" dirty="0">
                <a:solidFill>
                  <a:schemeClr val="tx1"/>
                </a:solidFill>
                <a:latin typeface="+mn-lt"/>
              </a:rPr>
              <a:t> == a) </a:t>
            </a:r>
            <a:r>
              <a:rPr lang="en-US" altLang="zh-TW" sz="2000" b="1" dirty="0">
                <a:solidFill>
                  <a:srgbClr val="006600"/>
                </a:solidFill>
                <a:latin typeface="+mn-lt"/>
              </a:rPr>
              <a:t>done = TRUE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 </a:t>
            </a:r>
            <a:endParaRPr lang="en-US" altLang="zh-TW" sz="2000" dirty="0" smtClean="0">
              <a:solidFill>
                <a:schemeClr val="tx1"/>
              </a:solidFill>
              <a:latin typeface="+mn-lt"/>
            </a:endParaRP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                 else { </a:t>
            </a:r>
            <a:r>
              <a:rPr lang="en-US" altLang="zh-TW" sz="1800" b="1" i="1" dirty="0" smtClean="0">
                <a:solidFill>
                  <a:srgbClr val="3366CC"/>
                </a:solidFill>
              </a:rPr>
              <a:t>/*</a:t>
            </a:r>
            <a:r>
              <a:rPr lang="zh-TW" altLang="en-US" sz="1800" b="1" i="1" dirty="0" smtClean="0">
                <a:solidFill>
                  <a:srgbClr val="3366CC"/>
                </a:solidFill>
              </a:rPr>
              <a:t> </a:t>
            </a:r>
            <a:r>
              <a:rPr lang="en-US" altLang="zh-TW" sz="1800" b="1" i="1" dirty="0" smtClean="0">
                <a:solidFill>
                  <a:srgbClr val="3366CC"/>
                </a:solidFill>
              </a:rPr>
              <a:t>a-&gt;</a:t>
            </a:r>
            <a:r>
              <a:rPr lang="en-US" altLang="zh-TW" sz="1800" b="1" i="1" dirty="0" err="1" smtClean="0">
                <a:solidFill>
                  <a:srgbClr val="3366CC"/>
                </a:solidFill>
              </a:rPr>
              <a:t>expon</a:t>
            </a:r>
            <a:r>
              <a:rPr lang="en-US" altLang="zh-TW" sz="1800" b="1" i="1" dirty="0" smtClean="0">
                <a:solidFill>
                  <a:srgbClr val="3366CC"/>
                </a:solidFill>
              </a:rPr>
              <a:t>=-1, so b-&gt;</a:t>
            </a:r>
            <a:r>
              <a:rPr lang="en-US" altLang="zh-TW" sz="1800" b="1" i="1" dirty="0" err="1" smtClean="0">
                <a:solidFill>
                  <a:srgbClr val="3366CC"/>
                </a:solidFill>
              </a:rPr>
              <a:t>expont</a:t>
            </a:r>
            <a:r>
              <a:rPr lang="en-US" altLang="zh-TW" sz="1800" b="1" i="1" dirty="0" smtClean="0">
                <a:solidFill>
                  <a:srgbClr val="3366CC"/>
                </a:solidFill>
              </a:rPr>
              <a:t> &gt; -1 */</a:t>
            </a:r>
            <a:endParaRPr lang="en-US" altLang="zh-TW" sz="1800" dirty="0" smtClean="0">
              <a:solidFill>
                <a:schemeClr val="tx1"/>
              </a:solidFill>
              <a:latin typeface="+mn-lt"/>
            </a:endParaRP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                       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sum = a-&gt;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coef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+ b-&gt;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coef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             if (sum) attach(sum, a-&gt;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expon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&amp;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lastC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             a = a-&gt;link;   b = b-&gt;link;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       }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       break;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case 1: attach(a-&gt;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coef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a-&gt;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expon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&amp;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lastC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       a = a-&gt;link;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}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} while (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!</a:t>
            </a:r>
            <a:r>
              <a:rPr lang="en-US" altLang="zh-TW" sz="2000" b="1" dirty="0">
                <a:solidFill>
                  <a:srgbClr val="006600"/>
                </a:solidFill>
                <a:latin typeface="+mn-lt"/>
              </a:rPr>
              <a:t>done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b="1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b="1" i="1" dirty="0" err="1">
                <a:solidFill>
                  <a:schemeClr val="tx1"/>
                </a:solidFill>
                <a:latin typeface="+mn-lt"/>
              </a:rPr>
              <a:t>lastC</a:t>
            </a:r>
            <a:r>
              <a:rPr lang="en-US" altLang="zh-TW" sz="2000" b="1" i="1" dirty="0">
                <a:solidFill>
                  <a:schemeClr val="tx1"/>
                </a:solidFill>
                <a:latin typeface="+mn-lt"/>
              </a:rPr>
              <a:t>-&gt;link = </a:t>
            </a:r>
            <a:r>
              <a:rPr lang="en-US" altLang="zh-TW" sz="2000" b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TW" sz="2000" b="1" i="1" dirty="0">
                <a:solidFill>
                  <a:schemeClr val="tx1"/>
                </a:solidFill>
                <a:latin typeface="+mn-lt"/>
              </a:rPr>
              <a:t>;  </a:t>
            </a:r>
            <a:r>
              <a:rPr lang="en-US" altLang="zh-TW" sz="2000" b="1" dirty="0">
                <a:solidFill>
                  <a:srgbClr val="3366CC"/>
                </a:solidFill>
                <a:latin typeface="+mn-lt"/>
              </a:rPr>
              <a:t>/* link to the first node */</a:t>
            </a:r>
            <a:endParaRPr lang="en-US" altLang="zh-TW" sz="2000" dirty="0">
              <a:solidFill>
                <a:srgbClr val="3366CC"/>
              </a:solidFill>
              <a:latin typeface="+mn-lt"/>
            </a:endParaRP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return c;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sp>
        <p:nvSpPr>
          <p:cNvPr id="45060" name="文字方塊 3"/>
          <p:cNvSpPr txBox="1">
            <a:spLocks noChangeArrowheads="1"/>
          </p:cNvSpPr>
          <p:nvPr/>
        </p:nvSpPr>
        <p:spPr bwMode="auto">
          <a:xfrm>
            <a:off x="114300" y="241300"/>
            <a:ext cx="891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 b="1" u="sng"/>
              <a:t>Padd for circularly presented polynomials </a:t>
            </a:r>
            <a:r>
              <a:rPr lang="en-US" altLang="zh-TW" sz="2000" b="1" u="sng"/>
              <a:t>(Prog. 4.15)</a:t>
            </a:r>
            <a:endParaRPr lang="en-US" altLang="zh-TW" sz="3200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2C0988-4A5C-4177-BEAB-3EB824E820A8}" type="slidenum">
              <a:rPr lang="en-US" altLang="zh-TW" smtClean="0"/>
              <a:pPr/>
              <a:t>44</a:t>
            </a:fld>
            <a:endParaRPr lang="en-US" altLang="zh-TW" smtClean="0"/>
          </a:p>
        </p:txBody>
      </p:sp>
      <p:sp>
        <p:nvSpPr>
          <p:cNvPr id="46083" name="Text Box 22"/>
          <p:cNvSpPr txBox="1">
            <a:spLocks noChangeArrowheads="1"/>
          </p:cNvSpPr>
          <p:nvPr/>
        </p:nvSpPr>
        <p:spPr bwMode="auto">
          <a:xfrm>
            <a:off x="1343025" y="209550"/>
            <a:ext cx="6088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000" b="1" u="sng" dirty="0"/>
              <a:t>Additional List Operations</a:t>
            </a:r>
          </a:p>
        </p:txBody>
      </p:sp>
      <p:grpSp>
        <p:nvGrpSpPr>
          <p:cNvPr id="46084" name="Group 86"/>
          <p:cNvGrpSpPr>
            <a:grpSpLocks/>
          </p:cNvGrpSpPr>
          <p:nvPr/>
        </p:nvGrpSpPr>
        <p:grpSpPr bwMode="auto">
          <a:xfrm>
            <a:off x="711200" y="2117725"/>
            <a:ext cx="7181850" cy="2914650"/>
            <a:chOff x="192" y="1334"/>
            <a:chExt cx="5442" cy="2337"/>
          </a:xfrm>
        </p:grpSpPr>
        <p:grpSp>
          <p:nvGrpSpPr>
            <p:cNvPr id="46086" name="Group 71"/>
            <p:cNvGrpSpPr>
              <a:grpSpLocks/>
            </p:cNvGrpSpPr>
            <p:nvPr/>
          </p:nvGrpSpPr>
          <p:grpSpPr bwMode="auto">
            <a:xfrm>
              <a:off x="216" y="1334"/>
              <a:ext cx="5376" cy="346"/>
              <a:chOff x="252" y="2906"/>
              <a:chExt cx="5376" cy="346"/>
            </a:xfrm>
          </p:grpSpPr>
          <p:grpSp>
            <p:nvGrpSpPr>
              <p:cNvPr id="46122" name="Group 25"/>
              <p:cNvGrpSpPr>
                <a:grpSpLocks/>
              </p:cNvGrpSpPr>
              <p:nvPr/>
            </p:nvGrpSpPr>
            <p:grpSpPr bwMode="auto">
              <a:xfrm>
                <a:off x="252" y="2964"/>
                <a:ext cx="732" cy="288"/>
                <a:chOff x="636" y="2964"/>
                <a:chExt cx="732" cy="288"/>
              </a:xfrm>
            </p:grpSpPr>
            <p:sp>
              <p:nvSpPr>
                <p:cNvPr id="46141" name="Rectangle 23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6142" name="Line 24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6123" name="Group 26"/>
              <p:cNvGrpSpPr>
                <a:grpSpLocks/>
              </p:cNvGrpSpPr>
              <p:nvPr/>
            </p:nvGrpSpPr>
            <p:grpSpPr bwMode="auto">
              <a:xfrm>
                <a:off x="1248" y="2964"/>
                <a:ext cx="732" cy="288"/>
                <a:chOff x="636" y="2964"/>
                <a:chExt cx="732" cy="288"/>
              </a:xfrm>
            </p:grpSpPr>
            <p:sp>
              <p:nvSpPr>
                <p:cNvPr id="46139" name="Rectangle 27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6140" name="Line 28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6124" name="Group 29"/>
              <p:cNvGrpSpPr>
                <a:grpSpLocks/>
              </p:cNvGrpSpPr>
              <p:nvPr/>
            </p:nvGrpSpPr>
            <p:grpSpPr bwMode="auto">
              <a:xfrm>
                <a:off x="2232" y="2964"/>
                <a:ext cx="732" cy="288"/>
                <a:chOff x="636" y="2964"/>
                <a:chExt cx="732" cy="288"/>
              </a:xfrm>
            </p:grpSpPr>
            <p:sp>
              <p:nvSpPr>
                <p:cNvPr id="46137" name="Rectangle 30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6138" name="Line 31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6125" name="Group 32"/>
              <p:cNvGrpSpPr>
                <a:grpSpLocks/>
              </p:cNvGrpSpPr>
              <p:nvPr/>
            </p:nvGrpSpPr>
            <p:grpSpPr bwMode="auto">
              <a:xfrm>
                <a:off x="3960" y="2964"/>
                <a:ext cx="732" cy="288"/>
                <a:chOff x="636" y="2964"/>
                <a:chExt cx="732" cy="288"/>
              </a:xfrm>
            </p:grpSpPr>
            <p:sp>
              <p:nvSpPr>
                <p:cNvPr id="46135" name="Rectangle 33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6136" name="Line 34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6126" name="Line 35"/>
              <p:cNvSpPr>
                <a:spLocks noChangeShapeType="1"/>
              </p:cNvSpPr>
              <p:nvPr/>
            </p:nvSpPr>
            <p:spPr bwMode="auto">
              <a:xfrm flipV="1">
                <a:off x="816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27" name="Line 36"/>
              <p:cNvSpPr>
                <a:spLocks noChangeShapeType="1"/>
              </p:cNvSpPr>
              <p:nvPr/>
            </p:nvSpPr>
            <p:spPr bwMode="auto">
              <a:xfrm flipV="1">
                <a:off x="1812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28" name="Line 37"/>
              <p:cNvSpPr>
                <a:spLocks noChangeShapeType="1"/>
              </p:cNvSpPr>
              <p:nvPr/>
            </p:nvSpPr>
            <p:spPr bwMode="auto">
              <a:xfrm flipV="1">
                <a:off x="2796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29" name="Line 38"/>
              <p:cNvSpPr>
                <a:spLocks noChangeShapeType="1"/>
              </p:cNvSpPr>
              <p:nvPr/>
            </p:nvSpPr>
            <p:spPr bwMode="auto">
              <a:xfrm flipV="1">
                <a:off x="3552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30" name="Text Box 39"/>
              <p:cNvSpPr txBox="1">
                <a:spLocks noChangeArrowheads="1"/>
              </p:cNvSpPr>
              <p:nvPr/>
            </p:nvSpPr>
            <p:spPr bwMode="auto">
              <a:xfrm>
                <a:off x="3218" y="2906"/>
                <a:ext cx="2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...</a:t>
                </a:r>
              </a:p>
            </p:txBody>
          </p:sp>
          <p:grpSp>
            <p:nvGrpSpPr>
              <p:cNvPr id="46131" name="Group 62"/>
              <p:cNvGrpSpPr>
                <a:grpSpLocks/>
              </p:cNvGrpSpPr>
              <p:nvPr/>
            </p:nvGrpSpPr>
            <p:grpSpPr bwMode="auto">
              <a:xfrm>
                <a:off x="4896" y="2964"/>
                <a:ext cx="732" cy="288"/>
                <a:chOff x="636" y="2964"/>
                <a:chExt cx="732" cy="288"/>
              </a:xfrm>
            </p:grpSpPr>
            <p:sp>
              <p:nvSpPr>
                <p:cNvPr id="46133" name="Rectangle 63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6134" name="Line 64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6132" name="Line 65"/>
              <p:cNvSpPr>
                <a:spLocks noChangeShapeType="1"/>
              </p:cNvSpPr>
              <p:nvPr/>
            </p:nvSpPr>
            <p:spPr bwMode="auto">
              <a:xfrm flipV="1">
                <a:off x="4488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6087" name="Group 41"/>
            <p:cNvGrpSpPr>
              <a:grpSpLocks/>
            </p:cNvGrpSpPr>
            <p:nvPr/>
          </p:nvGrpSpPr>
          <p:grpSpPr bwMode="auto">
            <a:xfrm>
              <a:off x="192" y="2954"/>
              <a:ext cx="4440" cy="346"/>
              <a:chOff x="636" y="2906"/>
              <a:chExt cx="4440" cy="346"/>
            </a:xfrm>
          </p:grpSpPr>
          <p:grpSp>
            <p:nvGrpSpPr>
              <p:cNvPr id="46105" name="Group 42"/>
              <p:cNvGrpSpPr>
                <a:grpSpLocks/>
              </p:cNvGrpSpPr>
              <p:nvPr/>
            </p:nvGrpSpPr>
            <p:grpSpPr bwMode="auto">
              <a:xfrm>
                <a:off x="636" y="2964"/>
                <a:ext cx="732" cy="288"/>
                <a:chOff x="636" y="2964"/>
                <a:chExt cx="732" cy="288"/>
              </a:xfrm>
            </p:grpSpPr>
            <p:sp>
              <p:nvSpPr>
                <p:cNvPr id="46120" name="Rectangle 43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6121" name="Line 44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6106" name="Group 45"/>
              <p:cNvGrpSpPr>
                <a:grpSpLocks/>
              </p:cNvGrpSpPr>
              <p:nvPr/>
            </p:nvGrpSpPr>
            <p:grpSpPr bwMode="auto">
              <a:xfrm>
                <a:off x="1632" y="2964"/>
                <a:ext cx="732" cy="288"/>
                <a:chOff x="636" y="2964"/>
                <a:chExt cx="732" cy="288"/>
              </a:xfrm>
            </p:grpSpPr>
            <p:sp>
              <p:nvSpPr>
                <p:cNvPr id="46118" name="Rectangle 46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6119" name="Line 47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6107" name="Group 48"/>
              <p:cNvGrpSpPr>
                <a:grpSpLocks/>
              </p:cNvGrpSpPr>
              <p:nvPr/>
            </p:nvGrpSpPr>
            <p:grpSpPr bwMode="auto">
              <a:xfrm>
                <a:off x="2616" y="2964"/>
                <a:ext cx="732" cy="288"/>
                <a:chOff x="636" y="2964"/>
                <a:chExt cx="732" cy="288"/>
              </a:xfrm>
            </p:grpSpPr>
            <p:sp>
              <p:nvSpPr>
                <p:cNvPr id="46116" name="Rectangle 49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6117" name="Line 50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6108" name="Group 51"/>
              <p:cNvGrpSpPr>
                <a:grpSpLocks/>
              </p:cNvGrpSpPr>
              <p:nvPr/>
            </p:nvGrpSpPr>
            <p:grpSpPr bwMode="auto">
              <a:xfrm>
                <a:off x="4344" y="2964"/>
                <a:ext cx="732" cy="288"/>
                <a:chOff x="636" y="2964"/>
                <a:chExt cx="732" cy="288"/>
              </a:xfrm>
            </p:grpSpPr>
            <p:sp>
              <p:nvSpPr>
                <p:cNvPr id="46114" name="Rectangle 52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6115" name="Line 53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6109" name="Line 54"/>
              <p:cNvSpPr>
                <a:spLocks noChangeShapeType="1"/>
              </p:cNvSpPr>
              <p:nvPr/>
            </p:nvSpPr>
            <p:spPr bwMode="auto">
              <a:xfrm flipV="1">
                <a:off x="1200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10" name="Line 55"/>
              <p:cNvSpPr>
                <a:spLocks noChangeShapeType="1"/>
              </p:cNvSpPr>
              <p:nvPr/>
            </p:nvSpPr>
            <p:spPr bwMode="auto">
              <a:xfrm flipV="1">
                <a:off x="2196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11" name="Line 56"/>
              <p:cNvSpPr>
                <a:spLocks noChangeShapeType="1"/>
              </p:cNvSpPr>
              <p:nvPr/>
            </p:nvSpPr>
            <p:spPr bwMode="auto">
              <a:xfrm flipV="1">
                <a:off x="3180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12" name="Line 57"/>
              <p:cNvSpPr>
                <a:spLocks noChangeShapeType="1"/>
              </p:cNvSpPr>
              <p:nvPr/>
            </p:nvSpPr>
            <p:spPr bwMode="auto">
              <a:xfrm flipV="1">
                <a:off x="3936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13" name="Text Box 58"/>
              <p:cNvSpPr txBox="1">
                <a:spLocks noChangeArrowheads="1"/>
              </p:cNvSpPr>
              <p:nvPr/>
            </p:nvSpPr>
            <p:spPr bwMode="auto">
              <a:xfrm>
                <a:off x="3602" y="2906"/>
                <a:ext cx="2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sp>
          <p:nvSpPr>
            <p:cNvPr id="46088" name="Freeform 60"/>
            <p:cNvSpPr>
              <a:spLocks/>
            </p:cNvSpPr>
            <p:nvPr/>
          </p:nvSpPr>
          <p:spPr bwMode="auto">
            <a:xfrm>
              <a:off x="744" y="2810"/>
              <a:ext cx="1008" cy="322"/>
            </a:xfrm>
            <a:custGeom>
              <a:avLst/>
              <a:gdLst>
                <a:gd name="T0" fmla="*/ 1008 w 1008"/>
                <a:gd name="T1" fmla="*/ 322 h 322"/>
                <a:gd name="T2" fmla="*/ 444 w 1008"/>
                <a:gd name="T3" fmla="*/ 22 h 322"/>
                <a:gd name="T4" fmla="*/ 0 w 1008"/>
                <a:gd name="T5" fmla="*/ 190 h 322"/>
                <a:gd name="T6" fmla="*/ 0 60000 65536"/>
                <a:gd name="T7" fmla="*/ 0 60000 65536"/>
                <a:gd name="T8" fmla="*/ 0 60000 65536"/>
                <a:gd name="T9" fmla="*/ 0 w 1008"/>
                <a:gd name="T10" fmla="*/ 0 h 322"/>
                <a:gd name="T11" fmla="*/ 1008 w 1008"/>
                <a:gd name="T12" fmla="*/ 322 h 3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322">
                  <a:moveTo>
                    <a:pt x="1008" y="322"/>
                  </a:moveTo>
                  <a:cubicBezTo>
                    <a:pt x="810" y="183"/>
                    <a:pt x="612" y="44"/>
                    <a:pt x="444" y="22"/>
                  </a:cubicBezTo>
                  <a:cubicBezTo>
                    <a:pt x="276" y="0"/>
                    <a:pt x="74" y="162"/>
                    <a:pt x="0" y="19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089" name="Freeform 61"/>
            <p:cNvSpPr>
              <a:spLocks/>
            </p:cNvSpPr>
            <p:nvPr/>
          </p:nvSpPr>
          <p:spPr bwMode="auto">
            <a:xfrm>
              <a:off x="1740" y="2822"/>
              <a:ext cx="1008" cy="322"/>
            </a:xfrm>
            <a:custGeom>
              <a:avLst/>
              <a:gdLst>
                <a:gd name="T0" fmla="*/ 1008 w 1008"/>
                <a:gd name="T1" fmla="*/ 322 h 322"/>
                <a:gd name="T2" fmla="*/ 444 w 1008"/>
                <a:gd name="T3" fmla="*/ 22 h 322"/>
                <a:gd name="T4" fmla="*/ 0 w 1008"/>
                <a:gd name="T5" fmla="*/ 190 h 322"/>
                <a:gd name="T6" fmla="*/ 0 60000 65536"/>
                <a:gd name="T7" fmla="*/ 0 60000 65536"/>
                <a:gd name="T8" fmla="*/ 0 60000 65536"/>
                <a:gd name="T9" fmla="*/ 0 w 1008"/>
                <a:gd name="T10" fmla="*/ 0 h 322"/>
                <a:gd name="T11" fmla="*/ 1008 w 1008"/>
                <a:gd name="T12" fmla="*/ 322 h 3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322">
                  <a:moveTo>
                    <a:pt x="1008" y="322"/>
                  </a:moveTo>
                  <a:cubicBezTo>
                    <a:pt x="810" y="183"/>
                    <a:pt x="612" y="44"/>
                    <a:pt x="444" y="22"/>
                  </a:cubicBezTo>
                  <a:cubicBezTo>
                    <a:pt x="276" y="0"/>
                    <a:pt x="74" y="162"/>
                    <a:pt x="0" y="19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46090" name="Group 66"/>
            <p:cNvGrpSpPr>
              <a:grpSpLocks/>
            </p:cNvGrpSpPr>
            <p:nvPr/>
          </p:nvGrpSpPr>
          <p:grpSpPr bwMode="auto">
            <a:xfrm>
              <a:off x="4872" y="3012"/>
              <a:ext cx="732" cy="288"/>
              <a:chOff x="636" y="2964"/>
              <a:chExt cx="732" cy="288"/>
            </a:xfrm>
          </p:grpSpPr>
          <p:sp>
            <p:nvSpPr>
              <p:cNvPr id="46103" name="Rectangle 67"/>
              <p:cNvSpPr>
                <a:spLocks noChangeArrowheads="1"/>
              </p:cNvSpPr>
              <p:nvPr/>
            </p:nvSpPr>
            <p:spPr bwMode="auto">
              <a:xfrm>
                <a:off x="636" y="2964"/>
                <a:ext cx="7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04" name="Line 68"/>
              <p:cNvSpPr>
                <a:spLocks noChangeShapeType="1"/>
              </p:cNvSpPr>
              <p:nvPr/>
            </p:nvSpPr>
            <p:spPr bwMode="auto">
              <a:xfrm>
                <a:off x="996" y="29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6091" name="Line 69"/>
            <p:cNvSpPr>
              <a:spLocks noChangeShapeType="1"/>
            </p:cNvSpPr>
            <p:nvPr/>
          </p:nvSpPr>
          <p:spPr bwMode="auto">
            <a:xfrm flipV="1">
              <a:off x="4464" y="314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092" name="Freeform 72"/>
            <p:cNvSpPr>
              <a:spLocks/>
            </p:cNvSpPr>
            <p:nvPr/>
          </p:nvSpPr>
          <p:spPr bwMode="auto">
            <a:xfrm>
              <a:off x="4428" y="2822"/>
              <a:ext cx="1008" cy="322"/>
            </a:xfrm>
            <a:custGeom>
              <a:avLst/>
              <a:gdLst>
                <a:gd name="T0" fmla="*/ 1008 w 1008"/>
                <a:gd name="T1" fmla="*/ 322 h 322"/>
                <a:gd name="T2" fmla="*/ 444 w 1008"/>
                <a:gd name="T3" fmla="*/ 22 h 322"/>
                <a:gd name="T4" fmla="*/ 0 w 1008"/>
                <a:gd name="T5" fmla="*/ 190 h 322"/>
                <a:gd name="T6" fmla="*/ 0 60000 65536"/>
                <a:gd name="T7" fmla="*/ 0 60000 65536"/>
                <a:gd name="T8" fmla="*/ 0 60000 65536"/>
                <a:gd name="T9" fmla="*/ 0 w 1008"/>
                <a:gd name="T10" fmla="*/ 0 h 322"/>
                <a:gd name="T11" fmla="*/ 1008 w 1008"/>
                <a:gd name="T12" fmla="*/ 322 h 3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322">
                  <a:moveTo>
                    <a:pt x="1008" y="322"/>
                  </a:moveTo>
                  <a:cubicBezTo>
                    <a:pt x="810" y="183"/>
                    <a:pt x="612" y="44"/>
                    <a:pt x="444" y="22"/>
                  </a:cubicBezTo>
                  <a:cubicBezTo>
                    <a:pt x="276" y="0"/>
                    <a:pt x="74" y="162"/>
                    <a:pt x="0" y="19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093" name="Text Box 73"/>
            <p:cNvSpPr txBox="1">
              <a:spLocks noChangeArrowheads="1"/>
            </p:cNvSpPr>
            <p:nvPr/>
          </p:nvSpPr>
          <p:spPr bwMode="auto">
            <a:xfrm>
              <a:off x="5195" y="1443"/>
              <a:ext cx="439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100" b="1">
                  <a:solidFill>
                    <a:schemeClr val="tx1"/>
                  </a:solidFill>
                </a:rPr>
                <a:t>NULL</a:t>
              </a:r>
              <a:endParaRPr lang="en-US" altLang="zh-TW" sz="1100"/>
            </a:p>
          </p:txBody>
        </p:sp>
        <p:sp>
          <p:nvSpPr>
            <p:cNvPr id="46094" name="Text Box 74"/>
            <p:cNvSpPr txBox="1">
              <a:spLocks noChangeArrowheads="1"/>
            </p:cNvSpPr>
            <p:nvPr/>
          </p:nvSpPr>
          <p:spPr bwMode="auto">
            <a:xfrm>
              <a:off x="906" y="289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b="1">
                  <a:solidFill>
                    <a:srgbClr val="FF3300"/>
                  </a:solidFill>
                </a:rPr>
                <a:t>×</a:t>
              </a:r>
            </a:p>
          </p:txBody>
        </p:sp>
        <p:sp>
          <p:nvSpPr>
            <p:cNvPr id="46095" name="Text Box 75"/>
            <p:cNvSpPr txBox="1">
              <a:spLocks noChangeArrowheads="1"/>
            </p:cNvSpPr>
            <p:nvPr/>
          </p:nvSpPr>
          <p:spPr bwMode="auto">
            <a:xfrm>
              <a:off x="517" y="3135"/>
              <a:ext cx="46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 b="1">
                  <a:solidFill>
                    <a:srgbClr val="FF3300"/>
                  </a:solidFill>
                </a:rPr>
                <a:t>NULL</a:t>
              </a:r>
              <a:endParaRPr lang="en-US" altLang="zh-TW" sz="1200">
                <a:solidFill>
                  <a:srgbClr val="FF3300"/>
                </a:solidFill>
              </a:endParaRPr>
            </a:p>
          </p:txBody>
        </p:sp>
        <p:sp>
          <p:nvSpPr>
            <p:cNvPr id="46096" name="Freeform 77"/>
            <p:cNvSpPr>
              <a:spLocks/>
            </p:cNvSpPr>
            <p:nvPr/>
          </p:nvSpPr>
          <p:spPr bwMode="auto">
            <a:xfrm>
              <a:off x="384" y="1680"/>
              <a:ext cx="228" cy="264"/>
            </a:xfrm>
            <a:custGeom>
              <a:avLst/>
              <a:gdLst>
                <a:gd name="T0" fmla="*/ 0 w 228"/>
                <a:gd name="T1" fmla="*/ 0 h 264"/>
                <a:gd name="T2" fmla="*/ 0 w 228"/>
                <a:gd name="T3" fmla="*/ 264 h 264"/>
                <a:gd name="T4" fmla="*/ 228 w 228"/>
                <a:gd name="T5" fmla="*/ 264 h 264"/>
                <a:gd name="T6" fmla="*/ 0 60000 65536"/>
                <a:gd name="T7" fmla="*/ 0 60000 65536"/>
                <a:gd name="T8" fmla="*/ 0 60000 65536"/>
                <a:gd name="T9" fmla="*/ 0 w 228"/>
                <a:gd name="T10" fmla="*/ 0 h 264"/>
                <a:gd name="T11" fmla="*/ 228 w 228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264">
                  <a:moveTo>
                    <a:pt x="0" y="0"/>
                  </a:moveTo>
                  <a:lnTo>
                    <a:pt x="0" y="264"/>
                  </a:lnTo>
                  <a:lnTo>
                    <a:pt x="228" y="26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097" name="Text Box 78"/>
            <p:cNvSpPr txBox="1">
              <a:spLocks noChangeArrowheads="1"/>
            </p:cNvSpPr>
            <p:nvPr/>
          </p:nvSpPr>
          <p:spPr bwMode="auto">
            <a:xfrm>
              <a:off x="562" y="1778"/>
              <a:ext cx="46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tx1"/>
                  </a:solidFill>
                </a:rPr>
                <a:t>lead</a:t>
              </a:r>
            </a:p>
          </p:txBody>
        </p:sp>
        <p:sp>
          <p:nvSpPr>
            <p:cNvPr id="46098" name="Freeform 79"/>
            <p:cNvSpPr>
              <a:spLocks/>
            </p:cNvSpPr>
            <p:nvPr/>
          </p:nvSpPr>
          <p:spPr bwMode="auto">
            <a:xfrm>
              <a:off x="4824" y="3300"/>
              <a:ext cx="216" cy="204"/>
            </a:xfrm>
            <a:custGeom>
              <a:avLst/>
              <a:gdLst>
                <a:gd name="T0" fmla="*/ 216 w 216"/>
                <a:gd name="T1" fmla="*/ 0 h 204"/>
                <a:gd name="T2" fmla="*/ 216 w 216"/>
                <a:gd name="T3" fmla="*/ 204 h 204"/>
                <a:gd name="T4" fmla="*/ 0 w 216"/>
                <a:gd name="T5" fmla="*/ 204 h 204"/>
                <a:gd name="T6" fmla="*/ 0 60000 65536"/>
                <a:gd name="T7" fmla="*/ 0 60000 65536"/>
                <a:gd name="T8" fmla="*/ 0 60000 65536"/>
                <a:gd name="T9" fmla="*/ 0 w 216"/>
                <a:gd name="T10" fmla="*/ 0 h 204"/>
                <a:gd name="T11" fmla="*/ 216 w 216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" h="204">
                  <a:moveTo>
                    <a:pt x="216" y="0"/>
                  </a:moveTo>
                  <a:lnTo>
                    <a:pt x="216" y="204"/>
                  </a:lnTo>
                  <a:lnTo>
                    <a:pt x="0" y="20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099" name="Text Box 80"/>
            <p:cNvSpPr txBox="1">
              <a:spLocks noChangeArrowheads="1"/>
            </p:cNvSpPr>
            <p:nvPr/>
          </p:nvSpPr>
          <p:spPr bwMode="auto">
            <a:xfrm>
              <a:off x="4426" y="3350"/>
              <a:ext cx="46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tx1"/>
                  </a:solidFill>
                </a:rPr>
                <a:t>lead</a:t>
              </a:r>
            </a:p>
          </p:txBody>
        </p:sp>
        <p:sp>
          <p:nvSpPr>
            <p:cNvPr id="46100" name="AutoShape 81"/>
            <p:cNvSpPr>
              <a:spLocks noChangeArrowheads="1"/>
            </p:cNvSpPr>
            <p:nvPr/>
          </p:nvSpPr>
          <p:spPr bwMode="auto">
            <a:xfrm>
              <a:off x="2835" y="2131"/>
              <a:ext cx="273" cy="621"/>
            </a:xfrm>
            <a:prstGeom prst="downArrow">
              <a:avLst>
                <a:gd name="adj1" fmla="val 25935"/>
                <a:gd name="adj2" fmla="val 71254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TW" altLang="en-US"/>
            </a:p>
          </p:txBody>
        </p:sp>
        <p:sp>
          <p:nvSpPr>
            <p:cNvPr id="46101" name="Text Box 82"/>
            <p:cNvSpPr txBox="1">
              <a:spLocks noChangeArrowheads="1"/>
            </p:cNvSpPr>
            <p:nvPr/>
          </p:nvSpPr>
          <p:spPr bwMode="auto">
            <a:xfrm>
              <a:off x="2984" y="2198"/>
              <a:ext cx="636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/>
                <a:t>invert</a:t>
              </a:r>
            </a:p>
          </p:txBody>
        </p:sp>
        <p:sp>
          <p:nvSpPr>
            <p:cNvPr id="46102" name="Freeform 83"/>
            <p:cNvSpPr>
              <a:spLocks/>
            </p:cNvSpPr>
            <p:nvPr/>
          </p:nvSpPr>
          <p:spPr bwMode="auto">
            <a:xfrm>
              <a:off x="3468" y="2834"/>
              <a:ext cx="1008" cy="322"/>
            </a:xfrm>
            <a:custGeom>
              <a:avLst/>
              <a:gdLst>
                <a:gd name="T0" fmla="*/ 1008 w 1008"/>
                <a:gd name="T1" fmla="*/ 322 h 322"/>
                <a:gd name="T2" fmla="*/ 444 w 1008"/>
                <a:gd name="T3" fmla="*/ 22 h 322"/>
                <a:gd name="T4" fmla="*/ 0 w 1008"/>
                <a:gd name="T5" fmla="*/ 190 h 322"/>
                <a:gd name="T6" fmla="*/ 0 60000 65536"/>
                <a:gd name="T7" fmla="*/ 0 60000 65536"/>
                <a:gd name="T8" fmla="*/ 0 60000 65536"/>
                <a:gd name="T9" fmla="*/ 0 w 1008"/>
                <a:gd name="T10" fmla="*/ 0 h 322"/>
                <a:gd name="T11" fmla="*/ 1008 w 1008"/>
                <a:gd name="T12" fmla="*/ 322 h 3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322">
                  <a:moveTo>
                    <a:pt x="1008" y="322"/>
                  </a:moveTo>
                  <a:cubicBezTo>
                    <a:pt x="810" y="183"/>
                    <a:pt x="612" y="44"/>
                    <a:pt x="444" y="22"/>
                  </a:cubicBezTo>
                  <a:cubicBezTo>
                    <a:pt x="276" y="0"/>
                    <a:pt x="74" y="162"/>
                    <a:pt x="0" y="19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6085" name="Text Box 87"/>
          <p:cNvSpPr txBox="1">
            <a:spLocks noChangeArrowheads="1"/>
          </p:cNvSpPr>
          <p:nvPr/>
        </p:nvSpPr>
        <p:spPr bwMode="auto">
          <a:xfrm>
            <a:off x="361950" y="1193800"/>
            <a:ext cx="6343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lvl="1" indent="-354013" algn="l">
              <a:buFont typeface="Wingdings" pitchFamily="2" charset="2"/>
              <a:buChar char="r"/>
            </a:pPr>
            <a:r>
              <a:rPr lang="en-US" altLang="zh-TW" b="1" dirty="0">
                <a:solidFill>
                  <a:schemeClr val="tx1"/>
                </a:solidFill>
              </a:rPr>
              <a:t> Inverting a singly linked List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7D2C48-1020-455D-B95F-30603389597C}" type="slidenum">
              <a:rPr lang="en-US" altLang="zh-TW" smtClean="0"/>
              <a:pPr/>
              <a:t>45</a:t>
            </a:fld>
            <a:endParaRPr lang="en-US" altLang="zh-TW" smtClean="0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1037979" y="1051093"/>
            <a:ext cx="6754812" cy="3149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lnSpc>
                <a:spcPts val="2000"/>
              </a:lnSpc>
              <a:defRPr/>
            </a:pP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listPointer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invert(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listPointer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lead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){</a:t>
            </a:r>
          </a:p>
          <a:p>
            <a:pPr algn="l" defTabSz="762000">
              <a:lnSpc>
                <a:spcPts val="2000"/>
              </a:lnSpc>
              <a:defRPr/>
            </a:pP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/* 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invert 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the list pointed to by lead 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*/ </a:t>
            </a:r>
            <a:endParaRPr lang="en-US" altLang="zh-TW" sz="2000" dirty="0">
              <a:solidFill>
                <a:schemeClr val="tx1"/>
              </a:solidFill>
              <a:latin typeface="+mn-lt"/>
            </a:endParaRPr>
          </a:p>
          <a:p>
            <a:pPr algn="l" defTabSz="762000">
              <a:lnSpc>
                <a:spcPts val="2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listPointer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middle, trail;</a:t>
            </a:r>
          </a:p>
          <a:p>
            <a:pPr algn="l" defTabSz="762000">
              <a:lnSpc>
                <a:spcPts val="2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middle = NULL;</a:t>
            </a:r>
          </a:p>
          <a:p>
            <a:pPr algn="l" defTabSz="762000">
              <a:lnSpc>
                <a:spcPts val="2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while (lead) {</a:t>
            </a:r>
          </a:p>
          <a:p>
            <a:pPr algn="l" defTabSz="762000">
              <a:lnSpc>
                <a:spcPts val="2000"/>
              </a:lnSpc>
              <a:defRPr/>
            </a:pPr>
            <a:r>
              <a:rPr lang="en-US" altLang="zh-TW" sz="2000" dirty="0">
                <a:solidFill>
                  <a:srgbClr val="006600"/>
                </a:solidFill>
                <a:latin typeface="+mn-lt"/>
              </a:rPr>
              <a:t>     </a:t>
            </a:r>
            <a:r>
              <a:rPr lang="en-US" altLang="zh-TW" sz="2000" dirty="0" smtClean="0">
                <a:solidFill>
                  <a:srgbClr val="006600"/>
                </a:solidFill>
                <a:latin typeface="+mn-lt"/>
              </a:rPr>
              <a:t>   </a:t>
            </a:r>
            <a:r>
              <a:rPr lang="en-US" altLang="zh-TW" sz="2000" b="1" dirty="0" smtClean="0">
                <a:solidFill>
                  <a:srgbClr val="006600"/>
                </a:solidFill>
                <a:latin typeface="+mn-lt"/>
              </a:rPr>
              <a:t>trail </a:t>
            </a:r>
            <a:r>
              <a:rPr lang="en-US" altLang="zh-TW" sz="2000" b="1" dirty="0">
                <a:solidFill>
                  <a:srgbClr val="006600"/>
                </a:solidFill>
                <a:latin typeface="+mn-lt"/>
              </a:rPr>
              <a:t>= middle</a:t>
            </a:r>
            <a:r>
              <a:rPr lang="en-US" altLang="zh-TW" sz="2000" dirty="0" smtClean="0">
                <a:solidFill>
                  <a:srgbClr val="006600"/>
                </a:solidFill>
                <a:latin typeface="+mn-lt"/>
              </a:rPr>
              <a:t>; 	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altLang="zh-TW" sz="1600" b="1" dirty="0" smtClean="0">
                <a:solidFill>
                  <a:srgbClr val="006600"/>
                </a:solidFill>
                <a:latin typeface="+mn-lt"/>
              </a:rPr>
              <a:t>(</a:t>
            </a:r>
            <a:r>
              <a:rPr lang="en-US" altLang="zh-TW" sz="1600" b="1" dirty="0">
                <a:solidFill>
                  <a:srgbClr val="006600"/>
                </a:solidFill>
                <a:latin typeface="+mn-lt"/>
              </a:rPr>
              <a:t>1)</a:t>
            </a:r>
          </a:p>
          <a:p>
            <a:pPr algn="l" defTabSz="762000">
              <a:lnSpc>
                <a:spcPts val="2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   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middle 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= lead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;	</a:t>
            </a:r>
            <a:r>
              <a:rPr lang="en-US" altLang="zh-TW" sz="2000" dirty="0">
                <a:solidFill>
                  <a:srgbClr val="9966FF"/>
                </a:solidFill>
                <a:latin typeface="+mn-lt"/>
              </a:rPr>
              <a:t>	</a:t>
            </a:r>
            <a:r>
              <a:rPr lang="en-US" altLang="zh-TW" sz="2000" dirty="0" smtClean="0">
                <a:solidFill>
                  <a:srgbClr val="9966FF"/>
                </a:solidFill>
                <a:latin typeface="+mn-lt"/>
              </a:rPr>
              <a:t>     </a:t>
            </a:r>
            <a:r>
              <a:rPr lang="en-US" altLang="zh-TW" sz="1600" b="1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TW" sz="1600" b="1" dirty="0">
                <a:solidFill>
                  <a:srgbClr val="FF0000"/>
                </a:solidFill>
                <a:latin typeface="+mn-lt"/>
              </a:rPr>
              <a:t>2)</a:t>
            </a:r>
          </a:p>
          <a:p>
            <a:pPr algn="l" defTabSz="762000">
              <a:lnSpc>
                <a:spcPts val="2000"/>
              </a:lnSpc>
              <a:defRPr/>
            </a:pPr>
            <a:r>
              <a:rPr lang="en-US" altLang="zh-TW" sz="2000" dirty="0">
                <a:solidFill>
                  <a:srgbClr val="9966FF"/>
                </a:solidFill>
                <a:latin typeface="+mn-lt"/>
              </a:rPr>
              <a:t>     </a:t>
            </a:r>
            <a:r>
              <a:rPr lang="en-US" altLang="zh-TW" sz="2000" dirty="0" smtClean="0">
                <a:solidFill>
                  <a:srgbClr val="9966FF"/>
                </a:solidFill>
                <a:latin typeface="+mn-lt"/>
              </a:rPr>
              <a:t>   </a:t>
            </a:r>
            <a:r>
              <a:rPr lang="en-US" altLang="zh-TW" sz="2000" b="1" dirty="0" smtClean="0">
                <a:solidFill>
                  <a:srgbClr val="9966FF"/>
                </a:solidFill>
                <a:latin typeface="+mn-lt"/>
              </a:rPr>
              <a:t>lead </a:t>
            </a:r>
            <a:r>
              <a:rPr lang="en-US" altLang="zh-TW" sz="2000" b="1" dirty="0">
                <a:solidFill>
                  <a:srgbClr val="9966FF"/>
                </a:solidFill>
                <a:latin typeface="+mn-lt"/>
              </a:rPr>
              <a:t>= lead-&gt;link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	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altLang="zh-TW" sz="1600" b="1" dirty="0" smtClean="0">
                <a:solidFill>
                  <a:srgbClr val="9966FF"/>
                </a:solidFill>
                <a:latin typeface="+mn-lt"/>
              </a:rPr>
              <a:t>(</a:t>
            </a:r>
            <a:r>
              <a:rPr lang="en-US" altLang="zh-TW" sz="1600" b="1" dirty="0">
                <a:solidFill>
                  <a:srgbClr val="9966FF"/>
                </a:solidFill>
                <a:latin typeface="+mn-lt"/>
              </a:rPr>
              <a:t>3)</a:t>
            </a:r>
          </a:p>
          <a:p>
            <a:pPr algn="l" defTabSz="762000">
              <a:lnSpc>
                <a:spcPts val="2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   </a:t>
            </a:r>
            <a:r>
              <a:rPr lang="en-US" altLang="zh-TW" sz="2000" b="1" dirty="0" smtClean="0">
                <a:solidFill>
                  <a:schemeClr val="tx1"/>
                </a:solidFill>
                <a:latin typeface="+mn-lt"/>
              </a:rPr>
              <a:t>middle-</a:t>
            </a:r>
            <a:r>
              <a:rPr lang="en-US" altLang="zh-TW" sz="2000" b="1" dirty="0">
                <a:solidFill>
                  <a:schemeClr val="tx1"/>
                </a:solidFill>
                <a:latin typeface="+mn-lt"/>
              </a:rPr>
              <a:t>&gt;link = trail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;	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TW" sz="1600" b="1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zh-TW" sz="1600" b="1" dirty="0">
                <a:solidFill>
                  <a:schemeClr val="tx1"/>
                </a:solidFill>
                <a:latin typeface="+mn-lt"/>
              </a:rPr>
              <a:t>4)</a:t>
            </a:r>
          </a:p>
          <a:p>
            <a:pPr algn="l" defTabSz="762000">
              <a:lnSpc>
                <a:spcPts val="2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}</a:t>
            </a:r>
          </a:p>
          <a:p>
            <a:pPr algn="l" defTabSz="762000">
              <a:lnSpc>
                <a:spcPts val="2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return middle;</a:t>
            </a:r>
          </a:p>
          <a:p>
            <a:pPr algn="l" defTabSz="762000">
              <a:lnSpc>
                <a:spcPts val="2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sp>
        <p:nvSpPr>
          <p:cNvPr id="47112" name="Line 119"/>
          <p:cNvSpPr>
            <a:spLocks noChangeShapeType="1"/>
          </p:cNvSpPr>
          <p:nvPr/>
        </p:nvSpPr>
        <p:spPr bwMode="auto">
          <a:xfrm>
            <a:off x="3619882" y="3002610"/>
            <a:ext cx="83161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79" name="群組 78"/>
          <p:cNvGrpSpPr/>
          <p:nvPr/>
        </p:nvGrpSpPr>
        <p:grpSpPr>
          <a:xfrm>
            <a:off x="469900" y="4422678"/>
            <a:ext cx="7777163" cy="2232025"/>
            <a:chOff x="469900" y="4103688"/>
            <a:chExt cx="7777163" cy="2232025"/>
          </a:xfrm>
        </p:grpSpPr>
        <p:grpSp>
          <p:nvGrpSpPr>
            <p:cNvPr id="47108" name="Group 112"/>
            <p:cNvGrpSpPr>
              <a:grpSpLocks/>
            </p:cNvGrpSpPr>
            <p:nvPr/>
          </p:nvGrpSpPr>
          <p:grpSpPr bwMode="auto">
            <a:xfrm>
              <a:off x="469900" y="4103688"/>
              <a:ext cx="7777163" cy="2232025"/>
              <a:chOff x="87" y="2237"/>
              <a:chExt cx="5601" cy="1937"/>
            </a:xfrm>
          </p:grpSpPr>
          <p:grpSp>
            <p:nvGrpSpPr>
              <p:cNvPr id="47121" name="Group 25"/>
              <p:cNvGrpSpPr>
                <a:grpSpLocks/>
              </p:cNvGrpSpPr>
              <p:nvPr/>
            </p:nvGrpSpPr>
            <p:grpSpPr bwMode="auto">
              <a:xfrm>
                <a:off x="243" y="2534"/>
                <a:ext cx="4440" cy="346"/>
                <a:chOff x="636" y="2906"/>
                <a:chExt cx="4440" cy="346"/>
              </a:xfrm>
            </p:grpSpPr>
            <p:grpSp>
              <p:nvGrpSpPr>
                <p:cNvPr id="47166" name="Group 26"/>
                <p:cNvGrpSpPr>
                  <a:grpSpLocks/>
                </p:cNvGrpSpPr>
                <p:nvPr/>
              </p:nvGrpSpPr>
              <p:grpSpPr bwMode="auto">
                <a:xfrm>
                  <a:off x="636" y="2964"/>
                  <a:ext cx="732" cy="288"/>
                  <a:chOff x="636" y="2964"/>
                  <a:chExt cx="732" cy="288"/>
                </a:xfrm>
              </p:grpSpPr>
              <p:sp>
                <p:nvSpPr>
                  <p:cNvPr id="4718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636" y="2964"/>
                    <a:ext cx="73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4718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996" y="29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47167" name="Group 29"/>
                <p:cNvGrpSpPr>
                  <a:grpSpLocks/>
                </p:cNvGrpSpPr>
                <p:nvPr/>
              </p:nvGrpSpPr>
              <p:grpSpPr bwMode="auto">
                <a:xfrm>
                  <a:off x="1632" y="2964"/>
                  <a:ext cx="732" cy="288"/>
                  <a:chOff x="636" y="2964"/>
                  <a:chExt cx="732" cy="288"/>
                </a:xfrm>
              </p:grpSpPr>
              <p:sp>
                <p:nvSpPr>
                  <p:cNvPr id="47179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636" y="2964"/>
                    <a:ext cx="73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47180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996" y="29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47168" name="Group 32"/>
                <p:cNvGrpSpPr>
                  <a:grpSpLocks/>
                </p:cNvGrpSpPr>
                <p:nvPr/>
              </p:nvGrpSpPr>
              <p:grpSpPr bwMode="auto">
                <a:xfrm>
                  <a:off x="2616" y="2964"/>
                  <a:ext cx="732" cy="288"/>
                  <a:chOff x="636" y="2964"/>
                  <a:chExt cx="732" cy="288"/>
                </a:xfrm>
              </p:grpSpPr>
              <p:sp>
                <p:nvSpPr>
                  <p:cNvPr id="4717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636" y="2964"/>
                    <a:ext cx="73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4717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996" y="29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47169" name="Group 35"/>
                <p:cNvGrpSpPr>
                  <a:grpSpLocks/>
                </p:cNvGrpSpPr>
                <p:nvPr/>
              </p:nvGrpSpPr>
              <p:grpSpPr bwMode="auto">
                <a:xfrm>
                  <a:off x="4344" y="2964"/>
                  <a:ext cx="732" cy="288"/>
                  <a:chOff x="636" y="2964"/>
                  <a:chExt cx="732" cy="288"/>
                </a:xfrm>
              </p:grpSpPr>
              <p:sp>
                <p:nvSpPr>
                  <p:cNvPr id="47175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636" y="2964"/>
                    <a:ext cx="73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4717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996" y="29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47170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200" y="3096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717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196" y="3096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717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180" y="3096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7173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3936" y="3096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717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602" y="2906"/>
                  <a:ext cx="26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b="1">
                      <a:solidFill>
                        <a:schemeClr val="tx1"/>
                      </a:solidFill>
                    </a:rPr>
                    <a:t>...</a:t>
                  </a:r>
                </a:p>
              </p:txBody>
            </p:sp>
          </p:grpSp>
          <p:grpSp>
            <p:nvGrpSpPr>
              <p:cNvPr id="47122" name="Group 45"/>
              <p:cNvGrpSpPr>
                <a:grpSpLocks/>
              </p:cNvGrpSpPr>
              <p:nvPr/>
            </p:nvGrpSpPr>
            <p:grpSpPr bwMode="auto">
              <a:xfrm>
                <a:off x="4923" y="2592"/>
                <a:ext cx="732" cy="288"/>
                <a:chOff x="636" y="2964"/>
                <a:chExt cx="732" cy="288"/>
              </a:xfrm>
            </p:grpSpPr>
            <p:sp>
              <p:nvSpPr>
                <p:cNvPr id="47164" name="Rectangle 46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7165" name="Line 47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7123" name="Line 48"/>
              <p:cNvSpPr>
                <a:spLocks noChangeShapeType="1"/>
              </p:cNvSpPr>
              <p:nvPr/>
            </p:nvSpPr>
            <p:spPr bwMode="auto">
              <a:xfrm flipV="1">
                <a:off x="4515" y="2724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124" name="Text Box 51"/>
              <p:cNvSpPr txBox="1">
                <a:spLocks noChangeArrowheads="1"/>
              </p:cNvSpPr>
              <p:nvPr/>
            </p:nvSpPr>
            <p:spPr bwMode="auto">
              <a:xfrm>
                <a:off x="957" y="2474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800" b="1">
                    <a:solidFill>
                      <a:srgbClr val="FF3300"/>
                    </a:solidFill>
                  </a:rPr>
                  <a:t>×</a:t>
                </a:r>
              </a:p>
            </p:txBody>
          </p:sp>
          <p:sp>
            <p:nvSpPr>
              <p:cNvPr id="47125" name="Text Box 52"/>
              <p:cNvSpPr txBox="1">
                <a:spLocks noChangeArrowheads="1"/>
              </p:cNvSpPr>
              <p:nvPr/>
            </p:nvSpPr>
            <p:spPr bwMode="auto">
              <a:xfrm>
                <a:off x="580" y="2682"/>
                <a:ext cx="44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200" b="1">
                    <a:solidFill>
                      <a:srgbClr val="FF3300"/>
                    </a:solidFill>
                  </a:rPr>
                  <a:t>NULL</a:t>
                </a:r>
              </a:p>
            </p:txBody>
          </p:sp>
          <p:sp>
            <p:nvSpPr>
              <p:cNvPr id="47126" name="Text Box 68"/>
              <p:cNvSpPr txBox="1">
                <a:spLocks noChangeArrowheads="1"/>
              </p:cNvSpPr>
              <p:nvPr/>
            </p:nvSpPr>
            <p:spPr bwMode="auto">
              <a:xfrm>
                <a:off x="5248" y="2631"/>
                <a:ext cx="44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200" b="1">
                    <a:solidFill>
                      <a:schemeClr val="tx1"/>
                    </a:solidFill>
                  </a:rPr>
                  <a:t>NULL</a:t>
                </a:r>
                <a:endParaRPr lang="en-US" altLang="zh-TW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7127" name="Text Box 69"/>
              <p:cNvSpPr txBox="1">
                <a:spLocks noChangeArrowheads="1"/>
              </p:cNvSpPr>
              <p:nvPr/>
            </p:nvSpPr>
            <p:spPr bwMode="auto">
              <a:xfrm>
                <a:off x="804" y="2258"/>
                <a:ext cx="410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>
                    <a:solidFill>
                      <a:schemeClr val="tx1"/>
                    </a:solidFill>
                  </a:rPr>
                  <a:t>lead</a:t>
                </a:r>
                <a:endParaRPr lang="en-US" altLang="zh-TW" sz="1800"/>
              </a:p>
            </p:txBody>
          </p:sp>
          <p:sp>
            <p:nvSpPr>
              <p:cNvPr id="47128" name="Line 70"/>
              <p:cNvSpPr>
                <a:spLocks noChangeShapeType="1"/>
              </p:cNvSpPr>
              <p:nvPr/>
            </p:nvSpPr>
            <p:spPr bwMode="auto">
              <a:xfrm>
                <a:off x="1200" y="2436"/>
                <a:ext cx="216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129" name="Text Box 71"/>
              <p:cNvSpPr txBox="1">
                <a:spLocks noChangeArrowheads="1"/>
              </p:cNvSpPr>
              <p:nvPr/>
            </p:nvSpPr>
            <p:spPr bwMode="auto">
              <a:xfrm>
                <a:off x="87" y="2237"/>
                <a:ext cx="595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>
                    <a:solidFill>
                      <a:schemeClr val="tx1"/>
                    </a:solidFill>
                  </a:rPr>
                  <a:t>middle</a:t>
                </a:r>
              </a:p>
            </p:txBody>
          </p:sp>
          <p:sp>
            <p:nvSpPr>
              <p:cNvPr id="47130" name="Line 75"/>
              <p:cNvSpPr>
                <a:spLocks noChangeShapeType="1"/>
              </p:cNvSpPr>
              <p:nvPr/>
            </p:nvSpPr>
            <p:spPr bwMode="auto">
              <a:xfrm>
                <a:off x="396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47131" name="Group 76"/>
              <p:cNvGrpSpPr>
                <a:grpSpLocks/>
              </p:cNvGrpSpPr>
              <p:nvPr/>
            </p:nvGrpSpPr>
            <p:grpSpPr bwMode="auto">
              <a:xfrm>
                <a:off x="240" y="3326"/>
                <a:ext cx="4440" cy="346"/>
                <a:chOff x="636" y="2906"/>
                <a:chExt cx="4440" cy="346"/>
              </a:xfrm>
            </p:grpSpPr>
            <p:grpSp>
              <p:nvGrpSpPr>
                <p:cNvPr id="47147" name="Group 77"/>
                <p:cNvGrpSpPr>
                  <a:grpSpLocks/>
                </p:cNvGrpSpPr>
                <p:nvPr/>
              </p:nvGrpSpPr>
              <p:grpSpPr bwMode="auto">
                <a:xfrm>
                  <a:off x="636" y="2964"/>
                  <a:ext cx="732" cy="288"/>
                  <a:chOff x="636" y="2964"/>
                  <a:chExt cx="732" cy="288"/>
                </a:xfrm>
              </p:grpSpPr>
              <p:sp>
                <p:nvSpPr>
                  <p:cNvPr id="47162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636" y="2964"/>
                    <a:ext cx="73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47163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996" y="29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47148" name="Group 80"/>
                <p:cNvGrpSpPr>
                  <a:grpSpLocks/>
                </p:cNvGrpSpPr>
                <p:nvPr/>
              </p:nvGrpSpPr>
              <p:grpSpPr bwMode="auto">
                <a:xfrm>
                  <a:off x="1632" y="2964"/>
                  <a:ext cx="732" cy="288"/>
                  <a:chOff x="636" y="2964"/>
                  <a:chExt cx="732" cy="288"/>
                </a:xfrm>
              </p:grpSpPr>
              <p:sp>
                <p:nvSpPr>
                  <p:cNvPr id="47160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636" y="2964"/>
                    <a:ext cx="73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47161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996" y="29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47149" name="Group 83"/>
                <p:cNvGrpSpPr>
                  <a:grpSpLocks/>
                </p:cNvGrpSpPr>
                <p:nvPr/>
              </p:nvGrpSpPr>
              <p:grpSpPr bwMode="auto">
                <a:xfrm>
                  <a:off x="2616" y="2964"/>
                  <a:ext cx="732" cy="288"/>
                  <a:chOff x="636" y="2964"/>
                  <a:chExt cx="732" cy="288"/>
                </a:xfrm>
              </p:grpSpPr>
              <p:sp>
                <p:nvSpPr>
                  <p:cNvPr id="47158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636" y="2964"/>
                    <a:ext cx="73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47159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996" y="29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47150" name="Group 86"/>
                <p:cNvGrpSpPr>
                  <a:grpSpLocks/>
                </p:cNvGrpSpPr>
                <p:nvPr/>
              </p:nvGrpSpPr>
              <p:grpSpPr bwMode="auto">
                <a:xfrm>
                  <a:off x="4344" y="2964"/>
                  <a:ext cx="732" cy="288"/>
                  <a:chOff x="636" y="2964"/>
                  <a:chExt cx="732" cy="288"/>
                </a:xfrm>
              </p:grpSpPr>
              <p:sp>
                <p:nvSpPr>
                  <p:cNvPr id="47156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36" y="2964"/>
                    <a:ext cx="732" cy="28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47157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996" y="29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47151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1200" y="3096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7152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196" y="3096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7153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3180" y="3096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7154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3936" y="3096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7155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3602" y="2906"/>
                  <a:ext cx="26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b="1">
                      <a:solidFill>
                        <a:schemeClr val="tx1"/>
                      </a:solidFill>
                    </a:rPr>
                    <a:t>...</a:t>
                  </a:r>
                </a:p>
              </p:txBody>
            </p:sp>
          </p:grpSp>
          <p:grpSp>
            <p:nvGrpSpPr>
              <p:cNvPr id="47132" name="Group 94"/>
              <p:cNvGrpSpPr>
                <a:grpSpLocks/>
              </p:cNvGrpSpPr>
              <p:nvPr/>
            </p:nvGrpSpPr>
            <p:grpSpPr bwMode="auto">
              <a:xfrm>
                <a:off x="4920" y="3384"/>
                <a:ext cx="732" cy="288"/>
                <a:chOff x="636" y="2964"/>
                <a:chExt cx="732" cy="288"/>
              </a:xfrm>
            </p:grpSpPr>
            <p:sp>
              <p:nvSpPr>
                <p:cNvPr id="47145" name="Rectangle 95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7146" name="Line 96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7133" name="Line 97"/>
              <p:cNvSpPr>
                <a:spLocks noChangeShapeType="1"/>
              </p:cNvSpPr>
              <p:nvPr/>
            </p:nvSpPr>
            <p:spPr bwMode="auto">
              <a:xfrm flipV="1">
                <a:off x="4512" y="351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134" name="Text Box 98"/>
              <p:cNvSpPr txBox="1">
                <a:spLocks noChangeArrowheads="1"/>
              </p:cNvSpPr>
              <p:nvPr/>
            </p:nvSpPr>
            <p:spPr bwMode="auto">
              <a:xfrm>
                <a:off x="954" y="3266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800" b="1">
                    <a:solidFill>
                      <a:srgbClr val="FF3300"/>
                    </a:solidFill>
                  </a:rPr>
                  <a:t>×</a:t>
                </a:r>
              </a:p>
            </p:txBody>
          </p:sp>
          <p:sp>
            <p:nvSpPr>
              <p:cNvPr id="47135" name="Text Box 99"/>
              <p:cNvSpPr txBox="1">
                <a:spLocks noChangeArrowheads="1"/>
              </p:cNvSpPr>
              <p:nvPr/>
            </p:nvSpPr>
            <p:spPr bwMode="auto">
              <a:xfrm>
                <a:off x="577" y="3485"/>
                <a:ext cx="44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200" b="1">
                    <a:solidFill>
                      <a:srgbClr val="FF3300"/>
                    </a:solidFill>
                  </a:rPr>
                  <a:t>NULL</a:t>
                </a:r>
                <a:endParaRPr lang="en-US" altLang="zh-TW" sz="1200">
                  <a:solidFill>
                    <a:srgbClr val="FF3300"/>
                  </a:solidFill>
                </a:endParaRPr>
              </a:p>
            </p:txBody>
          </p:sp>
          <p:sp>
            <p:nvSpPr>
              <p:cNvPr id="47136" name="Text Box 100"/>
              <p:cNvSpPr txBox="1">
                <a:spLocks noChangeArrowheads="1"/>
              </p:cNvSpPr>
              <p:nvPr/>
            </p:nvSpPr>
            <p:spPr bwMode="auto">
              <a:xfrm>
                <a:off x="5245" y="3423"/>
                <a:ext cx="44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200" b="1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47137" name="Text Box 101"/>
              <p:cNvSpPr txBox="1">
                <a:spLocks noChangeArrowheads="1"/>
              </p:cNvSpPr>
              <p:nvPr/>
            </p:nvSpPr>
            <p:spPr bwMode="auto">
              <a:xfrm>
                <a:off x="1287" y="3842"/>
                <a:ext cx="595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dirty="0">
                    <a:solidFill>
                      <a:schemeClr val="tx1"/>
                    </a:solidFill>
                  </a:rPr>
                  <a:t>middle</a:t>
                </a:r>
              </a:p>
            </p:txBody>
          </p:sp>
          <p:sp>
            <p:nvSpPr>
              <p:cNvPr id="47138" name="Text Box 103"/>
              <p:cNvSpPr txBox="1">
                <a:spLocks noChangeArrowheads="1"/>
              </p:cNvSpPr>
              <p:nvPr/>
            </p:nvSpPr>
            <p:spPr bwMode="auto">
              <a:xfrm>
                <a:off x="254" y="3830"/>
                <a:ext cx="401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dirty="0">
                    <a:solidFill>
                      <a:schemeClr val="tx1"/>
                    </a:solidFill>
                  </a:rPr>
                  <a:t>trail</a:t>
                </a:r>
              </a:p>
            </p:txBody>
          </p:sp>
          <p:sp>
            <p:nvSpPr>
              <p:cNvPr id="47139" name="Text Box 105"/>
              <p:cNvSpPr txBox="1">
                <a:spLocks noChangeArrowheads="1"/>
              </p:cNvSpPr>
              <p:nvPr/>
            </p:nvSpPr>
            <p:spPr bwMode="auto">
              <a:xfrm>
                <a:off x="2373" y="3854"/>
                <a:ext cx="410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dirty="0">
                    <a:solidFill>
                      <a:schemeClr val="tx1"/>
                    </a:solidFill>
                  </a:rPr>
                  <a:t>lead</a:t>
                </a:r>
              </a:p>
            </p:txBody>
          </p:sp>
          <p:sp>
            <p:nvSpPr>
              <p:cNvPr id="47140" name="Line 107"/>
              <p:cNvSpPr>
                <a:spLocks noChangeShapeType="1"/>
              </p:cNvSpPr>
              <p:nvPr/>
            </p:nvSpPr>
            <p:spPr bwMode="auto">
              <a:xfrm flipV="1">
                <a:off x="420" y="36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141" name="Line 108"/>
              <p:cNvSpPr>
                <a:spLocks noChangeShapeType="1"/>
              </p:cNvSpPr>
              <p:nvPr/>
            </p:nvSpPr>
            <p:spPr bwMode="auto">
              <a:xfrm flipV="1">
                <a:off x="1536" y="3672"/>
                <a:ext cx="0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142" name="Line 109"/>
              <p:cNvSpPr>
                <a:spLocks noChangeShapeType="1"/>
              </p:cNvSpPr>
              <p:nvPr/>
            </p:nvSpPr>
            <p:spPr bwMode="auto">
              <a:xfrm flipV="1">
                <a:off x="2520" y="3672"/>
                <a:ext cx="0" cy="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143" name="Freeform 110"/>
              <p:cNvSpPr>
                <a:spLocks/>
              </p:cNvSpPr>
              <p:nvPr/>
            </p:nvSpPr>
            <p:spPr bwMode="auto">
              <a:xfrm>
                <a:off x="600" y="3112"/>
                <a:ext cx="1200" cy="392"/>
              </a:xfrm>
              <a:custGeom>
                <a:avLst/>
                <a:gdLst>
                  <a:gd name="T0" fmla="*/ 1200 w 1200"/>
                  <a:gd name="T1" fmla="*/ 392 h 392"/>
                  <a:gd name="T2" fmla="*/ 768 w 1200"/>
                  <a:gd name="T3" fmla="*/ 20 h 392"/>
                  <a:gd name="T4" fmla="*/ 0 w 1200"/>
                  <a:gd name="T5" fmla="*/ 272 h 392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392"/>
                  <a:gd name="T11" fmla="*/ 1200 w 1200"/>
                  <a:gd name="T12" fmla="*/ 392 h 3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392">
                    <a:moveTo>
                      <a:pt x="1200" y="392"/>
                    </a:moveTo>
                    <a:cubicBezTo>
                      <a:pt x="1084" y="216"/>
                      <a:pt x="968" y="40"/>
                      <a:pt x="768" y="20"/>
                    </a:cubicBezTo>
                    <a:cubicBezTo>
                      <a:pt x="568" y="0"/>
                      <a:pt x="128" y="230"/>
                      <a:pt x="0" y="27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144" name="Text Box 111"/>
              <p:cNvSpPr txBox="1">
                <a:spLocks noChangeArrowheads="1"/>
              </p:cNvSpPr>
              <p:nvPr/>
            </p:nvSpPr>
            <p:spPr bwMode="auto">
              <a:xfrm>
                <a:off x="1933" y="3266"/>
                <a:ext cx="262" cy="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800" b="1" dirty="0">
                    <a:solidFill>
                      <a:schemeClr val="tx1"/>
                    </a:solidFill>
                  </a:rPr>
                  <a:t>×</a:t>
                </a:r>
              </a:p>
            </p:txBody>
          </p:sp>
        </p:grpSp>
        <p:sp>
          <p:nvSpPr>
            <p:cNvPr id="47109" name="AutoShape 113"/>
            <p:cNvSpPr>
              <a:spLocks noChangeArrowheads="1"/>
            </p:cNvSpPr>
            <p:nvPr/>
          </p:nvSpPr>
          <p:spPr bwMode="auto">
            <a:xfrm>
              <a:off x="4051006" y="4914900"/>
              <a:ext cx="191386" cy="419100"/>
            </a:xfrm>
            <a:prstGeom prst="downArrow">
              <a:avLst>
                <a:gd name="adj1" fmla="val 50000"/>
                <a:gd name="adj2" fmla="val 63636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TW" altLang="en-US"/>
            </a:p>
          </p:txBody>
        </p:sp>
        <p:sp>
          <p:nvSpPr>
            <p:cNvPr id="47110" name="Text Box 114"/>
            <p:cNvSpPr txBox="1">
              <a:spLocks noChangeArrowheads="1"/>
            </p:cNvSpPr>
            <p:nvPr/>
          </p:nvSpPr>
          <p:spPr bwMode="auto">
            <a:xfrm>
              <a:off x="4264025" y="4848225"/>
              <a:ext cx="11271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2nd round</a:t>
              </a:r>
            </a:p>
          </p:txBody>
        </p:sp>
        <p:sp>
          <p:nvSpPr>
            <p:cNvPr id="47114" name="Text Box 122"/>
            <p:cNvSpPr txBox="1">
              <a:spLocks noChangeArrowheads="1"/>
            </p:cNvSpPr>
            <p:nvPr/>
          </p:nvSpPr>
          <p:spPr bwMode="auto">
            <a:xfrm>
              <a:off x="1334413" y="5861795"/>
              <a:ext cx="8001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 dirty="0">
                  <a:solidFill>
                    <a:srgbClr val="006600"/>
                  </a:solidFill>
                </a:rPr>
                <a:t>(1)</a:t>
              </a:r>
            </a:p>
          </p:txBody>
        </p:sp>
        <p:sp>
          <p:nvSpPr>
            <p:cNvPr id="47115" name="Text Box 123"/>
            <p:cNvSpPr txBox="1">
              <a:spLocks noChangeArrowheads="1"/>
            </p:cNvSpPr>
            <p:nvPr/>
          </p:nvSpPr>
          <p:spPr bwMode="auto">
            <a:xfrm>
              <a:off x="2832715" y="5885128"/>
              <a:ext cx="8001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 dirty="0">
                  <a:solidFill>
                    <a:srgbClr val="FF0000"/>
                  </a:solidFill>
                </a:rPr>
                <a:t>(2)</a:t>
              </a:r>
            </a:p>
          </p:txBody>
        </p:sp>
        <p:sp>
          <p:nvSpPr>
            <p:cNvPr id="47116" name="Text Box 124"/>
            <p:cNvSpPr txBox="1">
              <a:spLocks noChangeArrowheads="1"/>
            </p:cNvSpPr>
            <p:nvPr/>
          </p:nvSpPr>
          <p:spPr bwMode="auto">
            <a:xfrm>
              <a:off x="4125601" y="5880845"/>
              <a:ext cx="8001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 dirty="0"/>
                <a:t>(3)</a:t>
              </a:r>
            </a:p>
          </p:txBody>
        </p:sp>
        <p:sp>
          <p:nvSpPr>
            <p:cNvPr id="47117" name="Text Box 125"/>
            <p:cNvSpPr txBox="1">
              <a:spLocks noChangeArrowheads="1"/>
            </p:cNvSpPr>
            <p:nvPr/>
          </p:nvSpPr>
          <p:spPr bwMode="auto">
            <a:xfrm>
              <a:off x="2171700" y="4962525"/>
              <a:ext cx="8001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(4)</a:t>
              </a:r>
            </a:p>
          </p:txBody>
        </p:sp>
      </p:grpSp>
      <p:sp>
        <p:nvSpPr>
          <p:cNvPr id="47118" name="Line 119"/>
          <p:cNvSpPr>
            <a:spLocks noChangeShapeType="1"/>
          </p:cNvSpPr>
          <p:nvPr/>
        </p:nvSpPr>
        <p:spPr bwMode="auto">
          <a:xfrm>
            <a:off x="3369057" y="250731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7119" name="Line 119"/>
          <p:cNvSpPr>
            <a:spLocks noChangeShapeType="1"/>
          </p:cNvSpPr>
          <p:nvPr/>
        </p:nvSpPr>
        <p:spPr bwMode="auto">
          <a:xfrm>
            <a:off x="3357349" y="2748610"/>
            <a:ext cx="107850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81" name="直線單箭頭接點 80"/>
          <p:cNvCxnSpPr/>
          <p:nvPr/>
        </p:nvCxnSpPr>
        <p:spPr bwMode="auto">
          <a:xfrm flipV="1">
            <a:off x="1212112" y="6124353"/>
            <a:ext cx="956930" cy="223284"/>
          </a:xfrm>
          <a:prstGeom prst="straightConnector1">
            <a:avLst/>
          </a:prstGeom>
          <a:noFill/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線單箭頭接點 81"/>
          <p:cNvCxnSpPr/>
          <p:nvPr/>
        </p:nvCxnSpPr>
        <p:spPr bwMode="auto">
          <a:xfrm flipV="1">
            <a:off x="2849526" y="6145619"/>
            <a:ext cx="808074" cy="20201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線單箭頭接點 83"/>
          <p:cNvCxnSpPr/>
          <p:nvPr/>
        </p:nvCxnSpPr>
        <p:spPr bwMode="auto">
          <a:xfrm flipV="1">
            <a:off x="4114800" y="6124353"/>
            <a:ext cx="446567" cy="244550"/>
          </a:xfrm>
          <a:prstGeom prst="straightConnector1">
            <a:avLst/>
          </a:prstGeom>
          <a:noFill/>
          <a:ln w="9525" cap="flat" cmpd="sng" algn="ctr">
            <a:solidFill>
              <a:srgbClr val="99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Text Box 111"/>
          <p:cNvSpPr txBox="1">
            <a:spLocks noChangeArrowheads="1"/>
          </p:cNvSpPr>
          <p:nvPr/>
        </p:nvSpPr>
        <p:spPr bwMode="auto">
          <a:xfrm>
            <a:off x="778431" y="602730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rgbClr val="006600"/>
                </a:solidFill>
              </a:rPr>
              <a:t>×</a:t>
            </a:r>
          </a:p>
        </p:txBody>
      </p:sp>
      <p:sp>
        <p:nvSpPr>
          <p:cNvPr id="92" name="Text Box 111"/>
          <p:cNvSpPr txBox="1">
            <a:spLocks noChangeArrowheads="1"/>
          </p:cNvSpPr>
          <p:nvPr/>
        </p:nvSpPr>
        <p:spPr bwMode="auto">
          <a:xfrm>
            <a:off x="2331748" y="602353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93" name="Text Box 111"/>
          <p:cNvSpPr txBox="1">
            <a:spLocks noChangeArrowheads="1"/>
          </p:cNvSpPr>
          <p:nvPr/>
        </p:nvSpPr>
        <p:spPr bwMode="auto">
          <a:xfrm>
            <a:off x="3696088" y="603016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94" name="矩形 93"/>
          <p:cNvSpPr/>
          <p:nvPr/>
        </p:nvSpPr>
        <p:spPr bwMode="auto">
          <a:xfrm>
            <a:off x="1485900" y="2352675"/>
            <a:ext cx="3609975" cy="10477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66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5" name="Text Box 87"/>
          <p:cNvSpPr txBox="1">
            <a:spLocks noChangeArrowheads="1"/>
          </p:cNvSpPr>
          <p:nvPr/>
        </p:nvSpPr>
        <p:spPr bwMode="auto">
          <a:xfrm>
            <a:off x="389246" y="79375"/>
            <a:ext cx="78295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lvl="1" indent="-354013" algn="l"/>
            <a:r>
              <a:rPr lang="en-US" altLang="zh-TW" b="1" dirty="0">
                <a:solidFill>
                  <a:schemeClr val="tx1"/>
                </a:solidFill>
              </a:rPr>
              <a:t> </a:t>
            </a:r>
            <a:r>
              <a:rPr lang="en-US" altLang="zh-TW" sz="4000" b="1" u="sng" dirty="0"/>
              <a:t>Inverting a singly linked </a:t>
            </a:r>
            <a:r>
              <a:rPr lang="en-US" altLang="zh-TW" sz="4000" b="1" u="sng" dirty="0" smtClean="0"/>
              <a:t>List </a:t>
            </a:r>
            <a:r>
              <a:rPr lang="en-US" altLang="zh-TW" sz="1800" b="1" u="sng" dirty="0" smtClean="0"/>
              <a:t>(</a:t>
            </a:r>
            <a:r>
              <a:rPr lang="en-US" altLang="zh-TW" sz="1800" b="1" u="sng" dirty="0" err="1" smtClean="0"/>
              <a:t>Prog</a:t>
            </a:r>
            <a:r>
              <a:rPr lang="en-US" altLang="zh-TW" sz="1800" b="1" u="sng" dirty="0"/>
              <a:t>. </a:t>
            </a:r>
            <a:r>
              <a:rPr lang="en-US" altLang="zh-TW" sz="1800" b="1" u="sng" dirty="0" smtClean="0"/>
              <a:t>4.16)</a:t>
            </a:r>
            <a:endParaRPr lang="zh-TW" altLang="en-US" sz="1800" b="1" u="sng" dirty="0"/>
          </a:p>
        </p:txBody>
      </p:sp>
      <p:sp>
        <p:nvSpPr>
          <p:cNvPr id="85" name="Line 119"/>
          <p:cNvSpPr>
            <a:spLocks noChangeShapeType="1"/>
          </p:cNvSpPr>
          <p:nvPr/>
        </p:nvSpPr>
        <p:spPr bwMode="auto">
          <a:xfrm>
            <a:off x="3916906" y="3261918"/>
            <a:ext cx="53459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3417F4-0732-43E9-9AFA-BA649FCB24B6}" type="slidenum">
              <a:rPr lang="en-US" altLang="zh-TW" smtClean="0"/>
              <a:pPr/>
              <a:t>46</a:t>
            </a:fld>
            <a:endParaRPr lang="en-US" altLang="zh-TW" smtClean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19125" y="1098550"/>
            <a:ext cx="7889875" cy="3790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listPointer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concatenate(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listPointer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ptr1,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listPointer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ptr2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){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/*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prodece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a new list that contains the list ptr1 followed by the list ptr2. 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The list pointed to by ptr1 is changed permanently  */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listPointer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+mn-lt"/>
              </a:rPr>
              <a:t>temp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if (!ptr1) return ptr2;     /* check for empty lists */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if (!ptr2) return ptr1;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/* neither list is empty, find end of first list */ 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en-US" altLang="zh-TW" sz="2000" b="1" dirty="0">
                <a:solidFill>
                  <a:srgbClr val="0000FF"/>
                </a:solidFill>
                <a:latin typeface="+mn-lt"/>
              </a:rPr>
              <a:t>for (temp = ptr1; temp-&gt;link; temp = temp-&gt;link) 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b="1" dirty="0">
                <a:solidFill>
                  <a:srgbClr val="0000FF"/>
                </a:solidFill>
                <a:latin typeface="+mn-lt"/>
              </a:rPr>
              <a:t>           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b="1" dirty="0">
                <a:solidFill>
                  <a:srgbClr val="FF3300"/>
                </a:solidFill>
                <a:latin typeface="+mn-lt"/>
              </a:rPr>
              <a:t>      </a:t>
            </a:r>
            <a:r>
              <a:rPr lang="en-US" altLang="zh-TW" sz="2000" b="1" dirty="0">
                <a:solidFill>
                  <a:schemeClr val="tx1"/>
                </a:solidFill>
                <a:latin typeface="+mn-lt"/>
              </a:rPr>
              <a:t>/* link end of first to start of second  */</a:t>
            </a:r>
            <a:endParaRPr lang="en-US" altLang="zh-TW" sz="2000" dirty="0">
              <a:solidFill>
                <a:schemeClr val="tx1"/>
              </a:solidFill>
              <a:latin typeface="+mn-lt"/>
            </a:endParaRP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en-US" altLang="zh-TW" sz="2000" b="1" dirty="0">
                <a:solidFill>
                  <a:srgbClr val="FF3300"/>
                </a:solidFill>
                <a:latin typeface="+mn-lt"/>
              </a:rPr>
              <a:t>temp-&gt;link = ptr2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 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}</a:t>
            </a:r>
          </a:p>
          <a:p>
            <a:pPr algn="l" defTabSz="762000">
              <a:lnSpc>
                <a:spcPts val="2400"/>
              </a:lnSpc>
              <a:defRPr/>
            </a:pPr>
            <a:endParaRPr lang="en-US" altLang="zh-TW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557761" y="222250"/>
            <a:ext cx="79951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u="sng" dirty="0" smtClean="0"/>
              <a:t>Concatenating two singly linked Lists </a:t>
            </a:r>
            <a:r>
              <a:rPr lang="en-US" altLang="zh-TW" sz="1800" b="1" u="sng" dirty="0" smtClean="0"/>
              <a:t>(</a:t>
            </a:r>
            <a:r>
              <a:rPr lang="en-US" altLang="zh-TW" sz="1800" b="1" u="sng" dirty="0" err="1" smtClean="0"/>
              <a:t>Prog</a:t>
            </a:r>
            <a:r>
              <a:rPr lang="en-US" altLang="zh-TW" sz="1800" b="1" u="sng" dirty="0" smtClean="0"/>
              <a:t>. 4.17)</a:t>
            </a:r>
            <a:endParaRPr lang="en-US" altLang="zh-TW" sz="4000" b="1" u="sng" dirty="0">
              <a:solidFill>
                <a:schemeClr val="tx1"/>
              </a:solidFill>
            </a:endParaRPr>
          </a:p>
        </p:txBody>
      </p:sp>
      <p:grpSp>
        <p:nvGrpSpPr>
          <p:cNvPr id="48133" name="群組 32"/>
          <p:cNvGrpSpPr>
            <a:grpSpLocks/>
          </p:cNvGrpSpPr>
          <p:nvPr/>
        </p:nvGrpSpPr>
        <p:grpSpPr bwMode="auto">
          <a:xfrm>
            <a:off x="1219200" y="5251450"/>
            <a:ext cx="6874890" cy="1247775"/>
            <a:chOff x="342900" y="4710409"/>
            <a:chExt cx="8566241" cy="1810200"/>
          </a:xfrm>
        </p:grpSpPr>
        <p:grpSp>
          <p:nvGrpSpPr>
            <p:cNvPr id="48135" name="Group 7"/>
            <p:cNvGrpSpPr>
              <a:grpSpLocks/>
            </p:cNvGrpSpPr>
            <p:nvPr/>
          </p:nvGrpSpPr>
          <p:grpSpPr bwMode="auto">
            <a:xfrm>
              <a:off x="342900" y="5353050"/>
              <a:ext cx="1162050" cy="457200"/>
              <a:chOff x="636" y="2964"/>
              <a:chExt cx="732" cy="288"/>
            </a:xfrm>
          </p:grpSpPr>
          <p:sp>
            <p:nvSpPr>
              <p:cNvPr id="48160" name="Rectangle 8"/>
              <p:cNvSpPr>
                <a:spLocks noChangeArrowheads="1"/>
              </p:cNvSpPr>
              <p:nvPr/>
            </p:nvSpPr>
            <p:spPr bwMode="auto">
              <a:xfrm>
                <a:off x="636" y="2964"/>
                <a:ext cx="7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8161" name="Line 9"/>
              <p:cNvSpPr>
                <a:spLocks noChangeShapeType="1"/>
              </p:cNvSpPr>
              <p:nvPr/>
            </p:nvSpPr>
            <p:spPr bwMode="auto">
              <a:xfrm>
                <a:off x="996" y="29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8136" name="Group 10"/>
            <p:cNvGrpSpPr>
              <a:grpSpLocks/>
            </p:cNvGrpSpPr>
            <p:nvPr/>
          </p:nvGrpSpPr>
          <p:grpSpPr bwMode="auto">
            <a:xfrm>
              <a:off x="1924050" y="5353050"/>
              <a:ext cx="1162050" cy="457200"/>
              <a:chOff x="636" y="2964"/>
              <a:chExt cx="732" cy="288"/>
            </a:xfrm>
          </p:grpSpPr>
          <p:sp>
            <p:nvSpPr>
              <p:cNvPr id="48158" name="Rectangle 11"/>
              <p:cNvSpPr>
                <a:spLocks noChangeArrowheads="1"/>
              </p:cNvSpPr>
              <p:nvPr/>
            </p:nvSpPr>
            <p:spPr bwMode="auto">
              <a:xfrm>
                <a:off x="636" y="2964"/>
                <a:ext cx="7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8159" name="Line 12"/>
              <p:cNvSpPr>
                <a:spLocks noChangeShapeType="1"/>
              </p:cNvSpPr>
              <p:nvPr/>
            </p:nvSpPr>
            <p:spPr bwMode="auto">
              <a:xfrm>
                <a:off x="996" y="29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8137" name="Group 13"/>
            <p:cNvGrpSpPr>
              <a:grpSpLocks/>
            </p:cNvGrpSpPr>
            <p:nvPr/>
          </p:nvGrpSpPr>
          <p:grpSpPr bwMode="auto">
            <a:xfrm>
              <a:off x="3486150" y="5353050"/>
              <a:ext cx="1162050" cy="457200"/>
              <a:chOff x="636" y="2964"/>
              <a:chExt cx="732" cy="288"/>
            </a:xfrm>
          </p:grpSpPr>
          <p:sp>
            <p:nvSpPr>
              <p:cNvPr id="48156" name="Rectangle 14"/>
              <p:cNvSpPr>
                <a:spLocks noChangeArrowheads="1"/>
              </p:cNvSpPr>
              <p:nvPr/>
            </p:nvSpPr>
            <p:spPr bwMode="auto">
              <a:xfrm>
                <a:off x="636" y="2964"/>
                <a:ext cx="7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8157" name="Line 15"/>
              <p:cNvSpPr>
                <a:spLocks noChangeShapeType="1"/>
              </p:cNvSpPr>
              <p:nvPr/>
            </p:nvSpPr>
            <p:spPr bwMode="auto">
              <a:xfrm>
                <a:off x="996" y="29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8138" name="Group 16"/>
            <p:cNvGrpSpPr>
              <a:grpSpLocks/>
            </p:cNvGrpSpPr>
            <p:nvPr/>
          </p:nvGrpSpPr>
          <p:grpSpPr bwMode="auto">
            <a:xfrm>
              <a:off x="6229350" y="5353050"/>
              <a:ext cx="1162050" cy="457200"/>
              <a:chOff x="636" y="2964"/>
              <a:chExt cx="732" cy="288"/>
            </a:xfrm>
          </p:grpSpPr>
          <p:sp>
            <p:nvSpPr>
              <p:cNvPr id="48154" name="Rectangle 17"/>
              <p:cNvSpPr>
                <a:spLocks noChangeArrowheads="1"/>
              </p:cNvSpPr>
              <p:nvPr/>
            </p:nvSpPr>
            <p:spPr bwMode="auto">
              <a:xfrm>
                <a:off x="636" y="2964"/>
                <a:ext cx="7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8155" name="Line 18"/>
              <p:cNvSpPr>
                <a:spLocks noChangeShapeType="1"/>
              </p:cNvSpPr>
              <p:nvPr/>
            </p:nvSpPr>
            <p:spPr bwMode="auto">
              <a:xfrm>
                <a:off x="996" y="29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8139" name="Line 19"/>
            <p:cNvSpPr>
              <a:spLocks noChangeShapeType="1"/>
            </p:cNvSpPr>
            <p:nvPr/>
          </p:nvSpPr>
          <p:spPr bwMode="auto">
            <a:xfrm flipV="1">
              <a:off x="1238250" y="5562600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0" name="Line 20"/>
            <p:cNvSpPr>
              <a:spLocks noChangeShapeType="1"/>
            </p:cNvSpPr>
            <p:nvPr/>
          </p:nvSpPr>
          <p:spPr bwMode="auto">
            <a:xfrm flipV="1">
              <a:off x="2819400" y="5562600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48141" name="Group 24"/>
            <p:cNvGrpSpPr>
              <a:grpSpLocks/>
            </p:cNvGrpSpPr>
            <p:nvPr/>
          </p:nvGrpSpPr>
          <p:grpSpPr bwMode="auto">
            <a:xfrm>
              <a:off x="7715250" y="5353050"/>
              <a:ext cx="1162050" cy="457200"/>
              <a:chOff x="636" y="2964"/>
              <a:chExt cx="732" cy="288"/>
            </a:xfrm>
          </p:grpSpPr>
          <p:sp>
            <p:nvSpPr>
              <p:cNvPr id="48152" name="Rectangle 25"/>
              <p:cNvSpPr>
                <a:spLocks noChangeArrowheads="1"/>
              </p:cNvSpPr>
              <p:nvPr/>
            </p:nvSpPr>
            <p:spPr bwMode="auto">
              <a:xfrm>
                <a:off x="636" y="2964"/>
                <a:ext cx="7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8153" name="Line 26"/>
              <p:cNvSpPr>
                <a:spLocks noChangeShapeType="1"/>
              </p:cNvSpPr>
              <p:nvPr/>
            </p:nvSpPr>
            <p:spPr bwMode="auto">
              <a:xfrm>
                <a:off x="996" y="29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8142" name="Line 27"/>
            <p:cNvSpPr>
              <a:spLocks noChangeShapeType="1"/>
            </p:cNvSpPr>
            <p:nvPr/>
          </p:nvSpPr>
          <p:spPr bwMode="auto">
            <a:xfrm flipV="1">
              <a:off x="7067550" y="5562600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3" name="Text Box 28"/>
            <p:cNvSpPr txBox="1">
              <a:spLocks noChangeArrowheads="1"/>
            </p:cNvSpPr>
            <p:nvPr/>
          </p:nvSpPr>
          <p:spPr bwMode="auto">
            <a:xfrm>
              <a:off x="8279569" y="5433568"/>
              <a:ext cx="629572" cy="334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900" b="1" dirty="0">
                  <a:solidFill>
                    <a:schemeClr val="tx1"/>
                  </a:solidFill>
                </a:rPr>
                <a:t>NULL</a:t>
              </a:r>
              <a:endParaRPr lang="en-US" altLang="zh-TW" sz="900" dirty="0"/>
            </a:p>
          </p:txBody>
        </p:sp>
        <p:sp>
          <p:nvSpPr>
            <p:cNvPr id="48144" name="Freeform 29"/>
            <p:cNvSpPr>
              <a:spLocks/>
            </p:cNvSpPr>
            <p:nvPr/>
          </p:nvSpPr>
          <p:spPr bwMode="auto">
            <a:xfrm>
              <a:off x="609600" y="5810250"/>
              <a:ext cx="361950" cy="419100"/>
            </a:xfrm>
            <a:custGeom>
              <a:avLst/>
              <a:gdLst>
                <a:gd name="T0" fmla="*/ 0 w 228"/>
                <a:gd name="T1" fmla="*/ 0 h 264"/>
                <a:gd name="T2" fmla="*/ 0 w 228"/>
                <a:gd name="T3" fmla="*/ 2147483647 h 264"/>
                <a:gd name="T4" fmla="*/ 2147483647 w 228"/>
                <a:gd name="T5" fmla="*/ 2147483647 h 264"/>
                <a:gd name="T6" fmla="*/ 0 60000 65536"/>
                <a:gd name="T7" fmla="*/ 0 60000 65536"/>
                <a:gd name="T8" fmla="*/ 0 60000 65536"/>
                <a:gd name="T9" fmla="*/ 0 w 228"/>
                <a:gd name="T10" fmla="*/ 0 h 264"/>
                <a:gd name="T11" fmla="*/ 228 w 228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264">
                  <a:moveTo>
                    <a:pt x="0" y="0"/>
                  </a:moveTo>
                  <a:lnTo>
                    <a:pt x="0" y="264"/>
                  </a:lnTo>
                  <a:lnTo>
                    <a:pt x="228" y="26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5" name="Text Box 30"/>
            <p:cNvSpPr txBox="1">
              <a:spLocks noChangeArrowheads="1"/>
            </p:cNvSpPr>
            <p:nvPr/>
          </p:nvSpPr>
          <p:spPr bwMode="auto">
            <a:xfrm>
              <a:off x="912914" y="5965825"/>
              <a:ext cx="693535" cy="535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solidFill>
                    <a:schemeClr val="tx1"/>
                  </a:solidFill>
                </a:rPr>
                <a:t>ptr1</a:t>
              </a:r>
            </a:p>
          </p:txBody>
        </p:sp>
        <p:sp>
          <p:nvSpPr>
            <p:cNvPr id="48146" name="Text Box 31"/>
            <p:cNvSpPr txBox="1">
              <a:spLocks noChangeArrowheads="1"/>
            </p:cNvSpPr>
            <p:nvPr/>
          </p:nvSpPr>
          <p:spPr bwMode="auto">
            <a:xfrm>
              <a:off x="4050488" y="5456598"/>
              <a:ext cx="629572" cy="334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900" b="1" dirty="0">
                  <a:solidFill>
                    <a:schemeClr val="tx1"/>
                  </a:solidFill>
                </a:rPr>
                <a:t>NULL</a:t>
              </a:r>
              <a:endParaRPr lang="en-US" altLang="zh-TW" sz="900" dirty="0"/>
            </a:p>
          </p:txBody>
        </p:sp>
        <p:sp>
          <p:nvSpPr>
            <p:cNvPr id="48147" name="Text Box 32"/>
            <p:cNvSpPr txBox="1">
              <a:spLocks noChangeArrowheads="1"/>
            </p:cNvSpPr>
            <p:nvPr/>
          </p:nvSpPr>
          <p:spPr bwMode="auto">
            <a:xfrm>
              <a:off x="5692878" y="5984875"/>
              <a:ext cx="693535" cy="535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>
                  <a:solidFill>
                    <a:schemeClr val="tx1"/>
                  </a:solidFill>
                </a:rPr>
                <a:t>ptr2</a:t>
              </a:r>
            </a:p>
          </p:txBody>
        </p:sp>
        <p:sp>
          <p:nvSpPr>
            <p:cNvPr id="48148" name="Freeform 33"/>
            <p:cNvSpPr>
              <a:spLocks/>
            </p:cNvSpPr>
            <p:nvPr/>
          </p:nvSpPr>
          <p:spPr bwMode="auto">
            <a:xfrm>
              <a:off x="5943600" y="5600700"/>
              <a:ext cx="285750" cy="476250"/>
            </a:xfrm>
            <a:custGeom>
              <a:avLst/>
              <a:gdLst>
                <a:gd name="T0" fmla="*/ 0 w 180"/>
                <a:gd name="T1" fmla="*/ 2147483647 h 300"/>
                <a:gd name="T2" fmla="*/ 0 w 180"/>
                <a:gd name="T3" fmla="*/ 0 h 300"/>
                <a:gd name="T4" fmla="*/ 2147483647 w 180"/>
                <a:gd name="T5" fmla="*/ 0 h 300"/>
                <a:gd name="T6" fmla="*/ 0 60000 65536"/>
                <a:gd name="T7" fmla="*/ 0 60000 65536"/>
                <a:gd name="T8" fmla="*/ 0 60000 65536"/>
                <a:gd name="T9" fmla="*/ 0 w 180"/>
                <a:gd name="T10" fmla="*/ 0 h 300"/>
                <a:gd name="T11" fmla="*/ 180 w 180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" h="300">
                  <a:moveTo>
                    <a:pt x="0" y="300"/>
                  </a:moveTo>
                  <a:lnTo>
                    <a:pt x="0" y="0"/>
                  </a:lnTo>
                  <a:lnTo>
                    <a:pt x="18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9" name="Text Box 34"/>
            <p:cNvSpPr txBox="1">
              <a:spLocks noChangeArrowheads="1"/>
            </p:cNvSpPr>
            <p:nvPr/>
          </p:nvSpPr>
          <p:spPr bwMode="auto">
            <a:xfrm>
              <a:off x="3472382" y="4710409"/>
              <a:ext cx="853334" cy="535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0000FF"/>
                  </a:solidFill>
                </a:rPr>
                <a:t>temp</a:t>
              </a:r>
            </a:p>
          </p:txBody>
        </p:sp>
        <p:sp>
          <p:nvSpPr>
            <p:cNvPr id="48150" name="Freeform 35"/>
            <p:cNvSpPr>
              <a:spLocks/>
            </p:cNvSpPr>
            <p:nvPr/>
          </p:nvSpPr>
          <p:spPr bwMode="auto">
            <a:xfrm rot="173333">
              <a:off x="4343400" y="4885567"/>
              <a:ext cx="1866900" cy="650876"/>
            </a:xfrm>
            <a:custGeom>
              <a:avLst/>
              <a:gdLst>
                <a:gd name="T0" fmla="*/ 0 w 1212"/>
                <a:gd name="T1" fmla="*/ 2147483647 h 422"/>
                <a:gd name="T2" fmla="*/ 2147483647 w 1212"/>
                <a:gd name="T3" fmla="*/ 2147483647 h 422"/>
                <a:gd name="T4" fmla="*/ 2147483647 w 1212"/>
                <a:gd name="T5" fmla="*/ 2147483647 h 422"/>
                <a:gd name="T6" fmla="*/ 0 60000 65536"/>
                <a:gd name="T7" fmla="*/ 0 60000 65536"/>
                <a:gd name="T8" fmla="*/ 0 60000 65536"/>
                <a:gd name="T9" fmla="*/ 0 w 1212"/>
                <a:gd name="T10" fmla="*/ 0 h 422"/>
                <a:gd name="T11" fmla="*/ 1212 w 1212"/>
                <a:gd name="T12" fmla="*/ 422 h 4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2" h="422">
                  <a:moveTo>
                    <a:pt x="0" y="422"/>
                  </a:moveTo>
                  <a:cubicBezTo>
                    <a:pt x="151" y="213"/>
                    <a:pt x="302" y="4"/>
                    <a:pt x="504" y="2"/>
                  </a:cubicBezTo>
                  <a:cubicBezTo>
                    <a:pt x="706" y="0"/>
                    <a:pt x="1094" y="342"/>
                    <a:pt x="1212" y="41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51" name="Line 36"/>
            <p:cNvSpPr>
              <a:spLocks noChangeShapeType="1"/>
            </p:cNvSpPr>
            <p:nvPr/>
          </p:nvSpPr>
          <p:spPr bwMode="auto">
            <a:xfrm>
              <a:off x="3810000" y="5124450"/>
              <a:ext cx="0" cy="2286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2E3A88-A66F-4C61-9E1B-FFF15D15A355}" type="slidenum">
              <a:rPr lang="en-US" altLang="zh-TW" smtClean="0"/>
              <a:pPr/>
              <a:t>47</a:t>
            </a:fld>
            <a:endParaRPr lang="en-US" altLang="zh-TW" smtClean="0"/>
          </a:p>
        </p:txBody>
      </p:sp>
      <p:sp>
        <p:nvSpPr>
          <p:cNvPr id="49155" name="Text Box 1026"/>
          <p:cNvSpPr txBox="1">
            <a:spLocks noChangeArrowheads="1"/>
          </p:cNvSpPr>
          <p:nvPr/>
        </p:nvSpPr>
        <p:spPr bwMode="auto">
          <a:xfrm>
            <a:off x="285750" y="261938"/>
            <a:ext cx="8632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000" b="1" u="sng"/>
              <a:t>Operations For Circularly</a:t>
            </a:r>
            <a:r>
              <a:rPr lang="en-US" altLang="zh-TW" sz="4000" b="1" u="sng">
                <a:solidFill>
                  <a:schemeClr val="tx1"/>
                </a:solidFill>
              </a:rPr>
              <a:t> </a:t>
            </a:r>
            <a:r>
              <a:rPr lang="en-US" altLang="zh-TW" sz="4000" b="1" u="sng"/>
              <a:t>Linked List</a:t>
            </a:r>
          </a:p>
        </p:txBody>
      </p:sp>
      <p:sp>
        <p:nvSpPr>
          <p:cNvPr id="49156" name="Text Box 1055"/>
          <p:cNvSpPr txBox="1">
            <a:spLocks noChangeArrowheads="1"/>
          </p:cNvSpPr>
          <p:nvPr/>
        </p:nvSpPr>
        <p:spPr bwMode="auto">
          <a:xfrm>
            <a:off x="554038" y="1046163"/>
            <a:ext cx="825976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algn="l">
              <a:buFont typeface="Wingdings" pitchFamily="2" charset="2"/>
              <a:buChar char="q"/>
            </a:pPr>
            <a:r>
              <a:rPr lang="en-US" altLang="zh-TW" b="1" dirty="0">
                <a:solidFill>
                  <a:schemeClr val="tx1"/>
                </a:solidFill>
              </a:rPr>
              <a:t>Question: </a:t>
            </a:r>
            <a:r>
              <a:rPr lang="en-US" altLang="zh-TW" dirty="0">
                <a:solidFill>
                  <a:schemeClr val="tx1"/>
                </a:solidFill>
              </a:rPr>
              <a:t>What happens when we want to insert a new node at the front of the circular linked list </a:t>
            </a:r>
            <a:r>
              <a:rPr lang="en-US" altLang="zh-TW" b="1" i="1" dirty="0" err="1">
                <a:solidFill>
                  <a:schemeClr val="tx2"/>
                </a:solidFill>
              </a:rPr>
              <a:t>ptr</a:t>
            </a:r>
            <a:r>
              <a:rPr lang="en-US" altLang="zh-TW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9157" name="Text Box 1056"/>
          <p:cNvSpPr txBox="1">
            <a:spLocks noChangeArrowheads="1"/>
          </p:cNvSpPr>
          <p:nvPr/>
        </p:nvSpPr>
        <p:spPr bwMode="auto">
          <a:xfrm>
            <a:off x="1108075" y="3409950"/>
            <a:ext cx="5140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indent="-3556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b="1" dirty="0">
                <a:solidFill>
                  <a:srgbClr val="CC3300"/>
                </a:solidFill>
              </a:rPr>
              <a:t>Answer: </a:t>
            </a:r>
            <a:r>
              <a:rPr lang="en-US" altLang="zh-TW" sz="2000" dirty="0">
                <a:solidFill>
                  <a:srgbClr val="CC3300"/>
                </a:solidFill>
              </a:rPr>
              <a:t>move down the entire length of </a:t>
            </a:r>
            <a:r>
              <a:rPr lang="en-US" altLang="zh-TW" sz="2000" b="1" i="1" dirty="0" err="1">
                <a:solidFill>
                  <a:schemeClr val="tx2"/>
                </a:solidFill>
              </a:rPr>
              <a:t>ptr</a:t>
            </a:r>
            <a:r>
              <a:rPr lang="en-US" altLang="zh-TW" sz="2000" dirty="0">
                <a:solidFill>
                  <a:srgbClr val="CC3300"/>
                </a:solidFill>
              </a:rPr>
              <a:t>.</a:t>
            </a:r>
          </a:p>
        </p:txBody>
      </p:sp>
      <p:grpSp>
        <p:nvGrpSpPr>
          <p:cNvPr id="49158" name="Group 1094"/>
          <p:cNvGrpSpPr>
            <a:grpSpLocks/>
          </p:cNvGrpSpPr>
          <p:nvPr/>
        </p:nvGrpSpPr>
        <p:grpSpPr bwMode="auto">
          <a:xfrm>
            <a:off x="914400" y="2260600"/>
            <a:ext cx="6762750" cy="914400"/>
            <a:chOff x="576" y="1656"/>
            <a:chExt cx="4260" cy="576"/>
          </a:xfrm>
        </p:grpSpPr>
        <p:sp>
          <p:nvSpPr>
            <p:cNvPr id="49178" name="Text Box 1052"/>
            <p:cNvSpPr txBox="1">
              <a:spLocks noChangeArrowheads="1"/>
            </p:cNvSpPr>
            <p:nvPr/>
          </p:nvSpPr>
          <p:spPr bwMode="auto">
            <a:xfrm>
              <a:off x="576" y="1913"/>
              <a:ext cx="3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 b="1" i="1" dirty="0" err="1">
                  <a:solidFill>
                    <a:schemeClr val="tx2"/>
                  </a:solidFill>
                </a:rPr>
                <a:t>ptr</a:t>
              </a:r>
              <a:endParaRPr lang="en-US" altLang="zh-TW" sz="20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9179" name="Group 1059"/>
            <p:cNvGrpSpPr>
              <a:grpSpLocks/>
            </p:cNvGrpSpPr>
            <p:nvPr/>
          </p:nvGrpSpPr>
          <p:grpSpPr bwMode="auto">
            <a:xfrm>
              <a:off x="1224" y="1884"/>
              <a:ext cx="852" cy="348"/>
              <a:chOff x="948" y="1716"/>
              <a:chExt cx="852" cy="348"/>
            </a:xfrm>
          </p:grpSpPr>
          <p:sp>
            <p:nvSpPr>
              <p:cNvPr id="49193" name="Rectangle 1057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9194" name="Line 1058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9180" name="Group 1060"/>
            <p:cNvGrpSpPr>
              <a:grpSpLocks/>
            </p:cNvGrpSpPr>
            <p:nvPr/>
          </p:nvGrpSpPr>
          <p:grpSpPr bwMode="auto">
            <a:xfrm>
              <a:off x="2508" y="1884"/>
              <a:ext cx="852" cy="348"/>
              <a:chOff x="948" y="1716"/>
              <a:chExt cx="852" cy="348"/>
            </a:xfrm>
          </p:grpSpPr>
          <p:sp>
            <p:nvSpPr>
              <p:cNvPr id="49191" name="Rectangle 1061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9192" name="Line 1062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9181" name="Group 1063"/>
            <p:cNvGrpSpPr>
              <a:grpSpLocks/>
            </p:cNvGrpSpPr>
            <p:nvPr/>
          </p:nvGrpSpPr>
          <p:grpSpPr bwMode="auto">
            <a:xfrm>
              <a:off x="3804" y="1884"/>
              <a:ext cx="852" cy="348"/>
              <a:chOff x="948" y="1716"/>
              <a:chExt cx="852" cy="348"/>
            </a:xfrm>
          </p:grpSpPr>
          <p:sp>
            <p:nvSpPr>
              <p:cNvPr id="49189" name="Rectangle 1064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9190" name="Line 1065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9182" name="Line 1066"/>
            <p:cNvSpPr>
              <a:spLocks noChangeShapeType="1"/>
            </p:cNvSpPr>
            <p:nvPr/>
          </p:nvSpPr>
          <p:spPr bwMode="auto">
            <a:xfrm>
              <a:off x="1872" y="2040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183" name="Line 1067"/>
            <p:cNvSpPr>
              <a:spLocks noChangeShapeType="1"/>
            </p:cNvSpPr>
            <p:nvPr/>
          </p:nvSpPr>
          <p:spPr bwMode="auto">
            <a:xfrm>
              <a:off x="3168" y="2040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184" name="Line 1068"/>
            <p:cNvSpPr>
              <a:spLocks noChangeShapeType="1"/>
            </p:cNvSpPr>
            <p:nvPr/>
          </p:nvSpPr>
          <p:spPr bwMode="auto">
            <a:xfrm>
              <a:off x="852" y="2040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185" name="Freeform 1069"/>
            <p:cNvSpPr>
              <a:spLocks/>
            </p:cNvSpPr>
            <p:nvPr/>
          </p:nvSpPr>
          <p:spPr bwMode="auto">
            <a:xfrm>
              <a:off x="852" y="1656"/>
              <a:ext cx="3984" cy="384"/>
            </a:xfrm>
            <a:custGeom>
              <a:avLst/>
              <a:gdLst>
                <a:gd name="T0" fmla="*/ 3576 w 3984"/>
                <a:gd name="T1" fmla="*/ 384 h 384"/>
                <a:gd name="T2" fmla="*/ 3984 w 3984"/>
                <a:gd name="T3" fmla="*/ 384 h 384"/>
                <a:gd name="T4" fmla="*/ 3984 w 3984"/>
                <a:gd name="T5" fmla="*/ 0 h 384"/>
                <a:gd name="T6" fmla="*/ 0 w 3984"/>
                <a:gd name="T7" fmla="*/ 0 h 384"/>
                <a:gd name="T8" fmla="*/ 0 w 3984"/>
                <a:gd name="T9" fmla="*/ 252 h 384"/>
                <a:gd name="T10" fmla="*/ 372 w 3984"/>
                <a:gd name="T11" fmla="*/ 252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84"/>
                <a:gd name="T19" fmla="*/ 0 h 384"/>
                <a:gd name="T20" fmla="*/ 3984 w 3984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84" h="384">
                  <a:moveTo>
                    <a:pt x="3576" y="384"/>
                  </a:moveTo>
                  <a:lnTo>
                    <a:pt x="3984" y="384"/>
                  </a:lnTo>
                  <a:lnTo>
                    <a:pt x="3984" y="0"/>
                  </a:lnTo>
                  <a:lnTo>
                    <a:pt x="0" y="0"/>
                  </a:lnTo>
                  <a:lnTo>
                    <a:pt x="0" y="252"/>
                  </a:lnTo>
                  <a:lnTo>
                    <a:pt x="372" y="25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186" name="Text Box 1071"/>
            <p:cNvSpPr txBox="1">
              <a:spLocks noChangeArrowheads="1"/>
            </p:cNvSpPr>
            <p:nvPr/>
          </p:nvSpPr>
          <p:spPr bwMode="auto">
            <a:xfrm>
              <a:off x="1326" y="187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</a:rPr>
                <a:t>x</a:t>
              </a:r>
              <a:r>
                <a:rPr lang="en-US" altLang="zh-TW" baseline="-25000">
                  <a:solidFill>
                    <a:schemeClr val="tx1"/>
                  </a:solidFill>
                </a:rPr>
                <a:t>1</a:t>
              </a:r>
              <a:endParaRPr lang="en-US" altLang="zh-TW"/>
            </a:p>
          </p:txBody>
        </p:sp>
        <p:sp>
          <p:nvSpPr>
            <p:cNvPr id="49187" name="Text Box 1072"/>
            <p:cNvSpPr txBox="1">
              <a:spLocks noChangeArrowheads="1"/>
            </p:cNvSpPr>
            <p:nvPr/>
          </p:nvSpPr>
          <p:spPr bwMode="auto">
            <a:xfrm>
              <a:off x="2610" y="187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</a:rPr>
                <a:t>x</a:t>
              </a:r>
              <a:r>
                <a:rPr lang="en-US" altLang="zh-TW" baseline="-25000">
                  <a:solidFill>
                    <a:schemeClr val="tx1"/>
                  </a:solidFill>
                </a:rPr>
                <a:t>2</a:t>
              </a:r>
              <a:endParaRPr lang="en-US" altLang="zh-TW"/>
            </a:p>
          </p:txBody>
        </p:sp>
        <p:sp>
          <p:nvSpPr>
            <p:cNvPr id="49188" name="Text Box 1073"/>
            <p:cNvSpPr txBox="1">
              <a:spLocks noChangeArrowheads="1"/>
            </p:cNvSpPr>
            <p:nvPr/>
          </p:nvSpPr>
          <p:spPr bwMode="auto">
            <a:xfrm>
              <a:off x="3906" y="187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</a:rPr>
                <a:t>x</a:t>
              </a:r>
              <a:r>
                <a:rPr lang="en-US" altLang="zh-TW" baseline="-25000">
                  <a:solidFill>
                    <a:schemeClr val="tx1"/>
                  </a:solidFill>
                </a:rPr>
                <a:t>3</a:t>
              </a:r>
              <a:endParaRPr lang="en-US" altLang="zh-TW"/>
            </a:p>
          </p:txBody>
        </p:sp>
      </p:grpSp>
      <p:grpSp>
        <p:nvGrpSpPr>
          <p:cNvPr id="49159" name="Group 1095"/>
          <p:cNvGrpSpPr>
            <a:grpSpLocks/>
          </p:cNvGrpSpPr>
          <p:nvPr/>
        </p:nvGrpSpPr>
        <p:grpSpPr bwMode="auto">
          <a:xfrm>
            <a:off x="1352550" y="4819656"/>
            <a:ext cx="7024688" cy="946151"/>
            <a:chOff x="852" y="3156"/>
            <a:chExt cx="4425" cy="596"/>
          </a:xfrm>
        </p:grpSpPr>
        <p:grpSp>
          <p:nvGrpSpPr>
            <p:cNvPr id="49161" name="Group 1076"/>
            <p:cNvGrpSpPr>
              <a:grpSpLocks/>
            </p:cNvGrpSpPr>
            <p:nvPr/>
          </p:nvGrpSpPr>
          <p:grpSpPr bwMode="auto">
            <a:xfrm>
              <a:off x="1224" y="3384"/>
              <a:ext cx="852" cy="348"/>
              <a:chOff x="948" y="1716"/>
              <a:chExt cx="852" cy="348"/>
            </a:xfrm>
          </p:grpSpPr>
          <p:sp>
            <p:nvSpPr>
              <p:cNvPr id="49176" name="Rectangle 1077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9177" name="Line 1078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9162" name="Group 1079"/>
            <p:cNvGrpSpPr>
              <a:grpSpLocks/>
            </p:cNvGrpSpPr>
            <p:nvPr/>
          </p:nvGrpSpPr>
          <p:grpSpPr bwMode="auto">
            <a:xfrm>
              <a:off x="2508" y="3384"/>
              <a:ext cx="852" cy="348"/>
              <a:chOff x="948" y="1716"/>
              <a:chExt cx="852" cy="348"/>
            </a:xfrm>
          </p:grpSpPr>
          <p:sp>
            <p:nvSpPr>
              <p:cNvPr id="49174" name="Rectangle 1080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9175" name="Line 1081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9163" name="Group 1082"/>
            <p:cNvGrpSpPr>
              <a:grpSpLocks/>
            </p:cNvGrpSpPr>
            <p:nvPr/>
          </p:nvGrpSpPr>
          <p:grpSpPr bwMode="auto">
            <a:xfrm>
              <a:off x="3804" y="3384"/>
              <a:ext cx="852" cy="348"/>
              <a:chOff x="948" y="1716"/>
              <a:chExt cx="852" cy="348"/>
            </a:xfrm>
          </p:grpSpPr>
          <p:sp>
            <p:nvSpPr>
              <p:cNvPr id="49172" name="Rectangle 1083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9173" name="Line 1084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9164" name="Line 1085"/>
            <p:cNvSpPr>
              <a:spLocks noChangeShapeType="1"/>
            </p:cNvSpPr>
            <p:nvPr/>
          </p:nvSpPr>
          <p:spPr bwMode="auto">
            <a:xfrm>
              <a:off x="1872" y="3540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165" name="Line 1086"/>
            <p:cNvSpPr>
              <a:spLocks noChangeShapeType="1"/>
            </p:cNvSpPr>
            <p:nvPr/>
          </p:nvSpPr>
          <p:spPr bwMode="auto">
            <a:xfrm>
              <a:off x="3168" y="3540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166" name="Freeform 1088"/>
            <p:cNvSpPr>
              <a:spLocks/>
            </p:cNvSpPr>
            <p:nvPr/>
          </p:nvSpPr>
          <p:spPr bwMode="auto">
            <a:xfrm>
              <a:off x="852" y="3156"/>
              <a:ext cx="3984" cy="384"/>
            </a:xfrm>
            <a:custGeom>
              <a:avLst/>
              <a:gdLst>
                <a:gd name="T0" fmla="*/ 3576 w 3984"/>
                <a:gd name="T1" fmla="*/ 384 h 384"/>
                <a:gd name="T2" fmla="*/ 3984 w 3984"/>
                <a:gd name="T3" fmla="*/ 384 h 384"/>
                <a:gd name="T4" fmla="*/ 3984 w 3984"/>
                <a:gd name="T5" fmla="*/ 0 h 384"/>
                <a:gd name="T6" fmla="*/ 0 w 3984"/>
                <a:gd name="T7" fmla="*/ 0 h 384"/>
                <a:gd name="T8" fmla="*/ 0 w 3984"/>
                <a:gd name="T9" fmla="*/ 252 h 384"/>
                <a:gd name="T10" fmla="*/ 372 w 3984"/>
                <a:gd name="T11" fmla="*/ 252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84"/>
                <a:gd name="T19" fmla="*/ 0 h 384"/>
                <a:gd name="T20" fmla="*/ 3984 w 3984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84" h="384">
                  <a:moveTo>
                    <a:pt x="3576" y="384"/>
                  </a:moveTo>
                  <a:lnTo>
                    <a:pt x="3984" y="384"/>
                  </a:lnTo>
                  <a:lnTo>
                    <a:pt x="3984" y="0"/>
                  </a:lnTo>
                  <a:lnTo>
                    <a:pt x="0" y="0"/>
                  </a:lnTo>
                  <a:lnTo>
                    <a:pt x="0" y="252"/>
                  </a:lnTo>
                  <a:lnTo>
                    <a:pt x="372" y="25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167" name="Text Box 1089"/>
            <p:cNvSpPr txBox="1">
              <a:spLocks noChangeArrowheads="1"/>
            </p:cNvSpPr>
            <p:nvPr/>
          </p:nvSpPr>
          <p:spPr bwMode="auto">
            <a:xfrm>
              <a:off x="1326" y="341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</a:rPr>
                <a:t>x</a:t>
              </a:r>
              <a:r>
                <a:rPr lang="en-US" altLang="zh-TW" baseline="-25000">
                  <a:solidFill>
                    <a:schemeClr val="tx1"/>
                  </a:solidFill>
                </a:rPr>
                <a:t>1</a:t>
              </a:r>
              <a:endParaRPr lang="en-US" altLang="zh-TW"/>
            </a:p>
          </p:txBody>
        </p:sp>
        <p:sp>
          <p:nvSpPr>
            <p:cNvPr id="49168" name="Text Box 1090"/>
            <p:cNvSpPr txBox="1">
              <a:spLocks noChangeArrowheads="1"/>
            </p:cNvSpPr>
            <p:nvPr/>
          </p:nvSpPr>
          <p:spPr bwMode="auto">
            <a:xfrm>
              <a:off x="2610" y="341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</a:rPr>
                <a:t>x</a:t>
              </a:r>
              <a:r>
                <a:rPr lang="en-US" altLang="zh-TW" baseline="-25000">
                  <a:solidFill>
                    <a:schemeClr val="tx1"/>
                  </a:solidFill>
                </a:rPr>
                <a:t>2</a:t>
              </a:r>
              <a:endParaRPr lang="en-US" altLang="zh-TW"/>
            </a:p>
          </p:txBody>
        </p:sp>
        <p:sp>
          <p:nvSpPr>
            <p:cNvPr id="49169" name="Text Box 1091"/>
            <p:cNvSpPr txBox="1">
              <a:spLocks noChangeArrowheads="1"/>
            </p:cNvSpPr>
            <p:nvPr/>
          </p:nvSpPr>
          <p:spPr bwMode="auto">
            <a:xfrm>
              <a:off x="3906" y="341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</a:rPr>
                <a:t>x</a:t>
              </a:r>
              <a:r>
                <a:rPr lang="en-US" altLang="zh-TW" baseline="-25000">
                  <a:solidFill>
                    <a:schemeClr val="tx1"/>
                  </a:solidFill>
                </a:rPr>
                <a:t>3</a:t>
              </a:r>
              <a:endParaRPr lang="en-US" altLang="zh-TW"/>
            </a:p>
          </p:txBody>
        </p:sp>
        <p:sp>
          <p:nvSpPr>
            <p:cNvPr id="49170" name="Line 1092"/>
            <p:cNvSpPr>
              <a:spLocks noChangeShapeType="1"/>
            </p:cNvSpPr>
            <p:nvPr/>
          </p:nvSpPr>
          <p:spPr bwMode="auto">
            <a:xfrm>
              <a:off x="4656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171" name="Text Box 1093"/>
            <p:cNvSpPr txBox="1">
              <a:spLocks noChangeArrowheads="1"/>
            </p:cNvSpPr>
            <p:nvPr/>
          </p:nvSpPr>
          <p:spPr bwMode="auto">
            <a:xfrm>
              <a:off x="4973" y="3500"/>
              <a:ext cx="3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i="1" dirty="0" err="1">
                  <a:solidFill>
                    <a:schemeClr val="tx2"/>
                  </a:solidFill>
                </a:rPr>
                <a:t>ptr</a:t>
              </a:r>
              <a:endParaRPr lang="en-US" altLang="zh-TW" sz="2000" b="1" i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9160" name="Text Box 1096"/>
          <p:cNvSpPr txBox="1">
            <a:spLocks noChangeArrowheads="1"/>
          </p:cNvSpPr>
          <p:nvPr/>
        </p:nvSpPr>
        <p:spPr bwMode="auto">
          <a:xfrm>
            <a:off x="1133475" y="4235450"/>
            <a:ext cx="2484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indent="-3556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b="1">
                <a:solidFill>
                  <a:srgbClr val="FF3300"/>
                </a:solidFill>
              </a:rPr>
              <a:t>Possible Solution:</a:t>
            </a:r>
            <a:endParaRPr lang="en-US" altLang="zh-TW" sz="20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F41221-D867-4D12-B09F-37A2B1883267}" type="slidenum">
              <a:rPr lang="en-US" altLang="zh-TW" smtClean="0"/>
              <a:pPr/>
              <a:t>48</a:t>
            </a:fld>
            <a:endParaRPr lang="en-US" altLang="zh-TW" smtClean="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595313" y="1076325"/>
            <a:ext cx="8123237" cy="34321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void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insertFront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listPointer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*last,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listPointer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node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){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/* 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insert node at the front of the circular list whose last node is </a:t>
            </a:r>
            <a:r>
              <a:rPr lang="en-US" altLang="zh-TW" sz="2000" b="1" i="1" dirty="0">
                <a:solidFill>
                  <a:srgbClr val="006600"/>
                </a:solidFill>
                <a:latin typeface="+mn-lt"/>
              </a:rPr>
              <a:t>last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*/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if (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!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(*</a:t>
            </a:r>
            <a:r>
              <a:rPr lang="en-US" altLang="zh-TW" sz="2000" b="1" i="1" dirty="0">
                <a:solidFill>
                  <a:srgbClr val="006600"/>
                </a:solidFill>
                <a:latin typeface="+mn-lt"/>
              </a:rPr>
              <a:t>last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)) {      /*list is empty */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*</a:t>
            </a:r>
            <a:r>
              <a:rPr lang="en-US" altLang="zh-TW" sz="2000" b="1" i="1" dirty="0">
                <a:solidFill>
                  <a:srgbClr val="006600"/>
                </a:solidFill>
                <a:latin typeface="+mn-lt"/>
              </a:rPr>
              <a:t>last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= node;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node-&gt;link = node;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}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else {  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/* list is not empty, add new node at front  */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US" altLang="zh-TW" sz="2000" b="1" dirty="0">
                <a:solidFill>
                  <a:srgbClr val="FF3300"/>
                </a:solidFill>
                <a:latin typeface="+mn-lt"/>
              </a:rPr>
              <a:t>node-&gt;link = (*</a:t>
            </a:r>
            <a:r>
              <a:rPr lang="en-US" altLang="zh-TW" sz="2000" b="1" i="1" dirty="0">
                <a:solidFill>
                  <a:srgbClr val="006600"/>
                </a:solidFill>
                <a:latin typeface="+mn-lt"/>
              </a:rPr>
              <a:t>last</a:t>
            </a:r>
            <a:r>
              <a:rPr lang="en-US" altLang="zh-TW" sz="2000" b="1" dirty="0">
                <a:solidFill>
                  <a:srgbClr val="FF3300"/>
                </a:solidFill>
                <a:latin typeface="+mn-lt"/>
              </a:rPr>
              <a:t>)-&gt;link;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   </a:t>
            </a:r>
            <a:r>
              <a:rPr lang="en-US" altLang="zh-TW" sz="1600" b="1" dirty="0">
                <a:solidFill>
                  <a:srgbClr val="FF3300"/>
                </a:solidFill>
                <a:latin typeface="+mn-lt"/>
              </a:rPr>
              <a:t>(1)</a:t>
            </a:r>
            <a:endParaRPr lang="en-US" altLang="zh-TW" sz="1600" dirty="0">
              <a:solidFill>
                <a:srgbClr val="FF3300"/>
              </a:solidFill>
              <a:latin typeface="+mn-lt"/>
            </a:endParaRP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US" altLang="zh-TW" sz="2000" b="1" dirty="0">
                <a:solidFill>
                  <a:srgbClr val="006600"/>
                </a:solidFill>
                <a:latin typeface="+mn-lt"/>
              </a:rPr>
              <a:t>(*</a:t>
            </a:r>
            <a:r>
              <a:rPr lang="en-US" altLang="zh-TW" sz="2000" b="1" i="1" dirty="0">
                <a:solidFill>
                  <a:srgbClr val="006600"/>
                </a:solidFill>
                <a:latin typeface="+mn-lt"/>
              </a:rPr>
              <a:t>last</a:t>
            </a:r>
            <a:r>
              <a:rPr lang="en-US" altLang="zh-TW" sz="2000" b="1" dirty="0">
                <a:solidFill>
                  <a:srgbClr val="006600"/>
                </a:solidFill>
                <a:latin typeface="+mn-lt"/>
              </a:rPr>
              <a:t>)-&gt;link = node;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             </a:t>
            </a:r>
            <a:r>
              <a:rPr lang="en-US" altLang="zh-TW" sz="1600" b="1" dirty="0">
                <a:solidFill>
                  <a:srgbClr val="006600"/>
                </a:solidFill>
                <a:latin typeface="+mn-lt"/>
              </a:rPr>
              <a:t>(2)</a:t>
            </a:r>
            <a:endParaRPr lang="en-US" altLang="zh-TW" sz="1600" dirty="0">
              <a:solidFill>
                <a:srgbClr val="006600"/>
              </a:solidFill>
              <a:latin typeface="+mn-lt"/>
            </a:endParaRP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}</a:t>
            </a:r>
            <a:endParaRPr lang="en-US" altLang="zh-TW" sz="2000" dirty="0">
              <a:solidFill>
                <a:schemeClr val="tx1"/>
              </a:solidFill>
              <a:latin typeface="+mn-lt"/>
            </a:endParaRP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sp>
        <p:nvSpPr>
          <p:cNvPr id="50180" name="Line 37"/>
          <p:cNvSpPr>
            <a:spLocks noChangeShapeType="1"/>
          </p:cNvSpPr>
          <p:nvPr/>
        </p:nvSpPr>
        <p:spPr bwMode="auto">
          <a:xfrm>
            <a:off x="4162425" y="3460750"/>
            <a:ext cx="663575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81" name="Line 38"/>
          <p:cNvSpPr>
            <a:spLocks noChangeShapeType="1"/>
          </p:cNvSpPr>
          <p:nvPr/>
        </p:nvSpPr>
        <p:spPr bwMode="auto">
          <a:xfrm>
            <a:off x="3495675" y="3721100"/>
            <a:ext cx="1330325" cy="0"/>
          </a:xfrm>
          <a:prstGeom prst="line">
            <a:avLst/>
          </a:prstGeom>
          <a:noFill/>
          <a:ln w="9525">
            <a:solidFill>
              <a:srgbClr val="006600"/>
            </a:solidFill>
            <a:prstDash val="lg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0182" name="Group 67"/>
          <p:cNvGrpSpPr>
            <a:grpSpLocks/>
          </p:cNvGrpSpPr>
          <p:nvPr/>
        </p:nvGrpSpPr>
        <p:grpSpPr bwMode="auto">
          <a:xfrm>
            <a:off x="1223963" y="5067300"/>
            <a:ext cx="5961062" cy="1346200"/>
            <a:chOff x="327" y="2928"/>
            <a:chExt cx="4930" cy="1224"/>
          </a:xfrm>
        </p:grpSpPr>
        <p:grpSp>
          <p:nvGrpSpPr>
            <p:cNvPr id="50184" name="Group 40"/>
            <p:cNvGrpSpPr>
              <a:grpSpLocks/>
            </p:cNvGrpSpPr>
            <p:nvPr/>
          </p:nvGrpSpPr>
          <p:grpSpPr bwMode="auto">
            <a:xfrm>
              <a:off x="1080" y="3156"/>
              <a:ext cx="852" cy="348"/>
              <a:chOff x="948" y="1716"/>
              <a:chExt cx="852" cy="348"/>
            </a:xfrm>
          </p:grpSpPr>
          <p:sp>
            <p:nvSpPr>
              <p:cNvPr id="50208" name="Rectangle 41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209" name="Line 42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50185" name="Group 43"/>
            <p:cNvGrpSpPr>
              <a:grpSpLocks/>
            </p:cNvGrpSpPr>
            <p:nvPr/>
          </p:nvGrpSpPr>
          <p:grpSpPr bwMode="auto">
            <a:xfrm>
              <a:off x="2364" y="3156"/>
              <a:ext cx="852" cy="348"/>
              <a:chOff x="948" y="1716"/>
              <a:chExt cx="852" cy="348"/>
            </a:xfrm>
          </p:grpSpPr>
          <p:sp>
            <p:nvSpPr>
              <p:cNvPr id="50206" name="Rectangle 44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207" name="Line 45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50186" name="Group 46"/>
            <p:cNvGrpSpPr>
              <a:grpSpLocks/>
            </p:cNvGrpSpPr>
            <p:nvPr/>
          </p:nvGrpSpPr>
          <p:grpSpPr bwMode="auto">
            <a:xfrm>
              <a:off x="3660" y="3156"/>
              <a:ext cx="852" cy="348"/>
              <a:chOff x="948" y="1716"/>
              <a:chExt cx="852" cy="348"/>
            </a:xfrm>
          </p:grpSpPr>
          <p:sp>
            <p:nvSpPr>
              <p:cNvPr id="50204" name="Rectangle 47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205" name="Line 48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0187" name="Line 49"/>
            <p:cNvSpPr>
              <a:spLocks noChangeShapeType="1"/>
            </p:cNvSpPr>
            <p:nvPr/>
          </p:nvSpPr>
          <p:spPr bwMode="auto">
            <a:xfrm>
              <a:off x="1728" y="3312"/>
              <a:ext cx="636" cy="0"/>
            </a:xfrm>
            <a:prstGeom prst="line">
              <a:avLst/>
            </a:prstGeom>
            <a:noFill/>
            <a:ln w="9525">
              <a:solidFill>
                <a:srgbClr val="9966FF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8" name="Line 50"/>
            <p:cNvSpPr>
              <a:spLocks noChangeShapeType="1"/>
            </p:cNvSpPr>
            <p:nvPr/>
          </p:nvSpPr>
          <p:spPr bwMode="auto">
            <a:xfrm>
              <a:off x="3024" y="3312"/>
              <a:ext cx="636" cy="0"/>
            </a:xfrm>
            <a:prstGeom prst="line">
              <a:avLst/>
            </a:prstGeom>
            <a:noFill/>
            <a:ln w="9525">
              <a:solidFill>
                <a:srgbClr val="9966FF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9" name="Freeform 51"/>
            <p:cNvSpPr>
              <a:spLocks/>
            </p:cNvSpPr>
            <p:nvPr/>
          </p:nvSpPr>
          <p:spPr bwMode="auto">
            <a:xfrm>
              <a:off x="708" y="2928"/>
              <a:ext cx="3984" cy="384"/>
            </a:xfrm>
            <a:custGeom>
              <a:avLst/>
              <a:gdLst>
                <a:gd name="T0" fmla="*/ 3576 w 3984"/>
                <a:gd name="T1" fmla="*/ 384 h 384"/>
                <a:gd name="T2" fmla="*/ 3984 w 3984"/>
                <a:gd name="T3" fmla="*/ 384 h 384"/>
                <a:gd name="T4" fmla="*/ 3984 w 3984"/>
                <a:gd name="T5" fmla="*/ 0 h 384"/>
                <a:gd name="T6" fmla="*/ 0 w 3984"/>
                <a:gd name="T7" fmla="*/ 0 h 384"/>
                <a:gd name="T8" fmla="*/ 0 w 3984"/>
                <a:gd name="T9" fmla="*/ 252 h 384"/>
                <a:gd name="T10" fmla="*/ 372 w 3984"/>
                <a:gd name="T11" fmla="*/ 252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84"/>
                <a:gd name="T19" fmla="*/ 0 h 384"/>
                <a:gd name="T20" fmla="*/ 3984 w 3984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84" h="384">
                  <a:moveTo>
                    <a:pt x="3576" y="384"/>
                  </a:moveTo>
                  <a:lnTo>
                    <a:pt x="3984" y="384"/>
                  </a:lnTo>
                  <a:lnTo>
                    <a:pt x="3984" y="0"/>
                  </a:lnTo>
                  <a:lnTo>
                    <a:pt x="0" y="0"/>
                  </a:lnTo>
                  <a:lnTo>
                    <a:pt x="0" y="252"/>
                  </a:lnTo>
                  <a:lnTo>
                    <a:pt x="372" y="252"/>
                  </a:ln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0" name="Text Box 52"/>
            <p:cNvSpPr txBox="1">
              <a:spLocks noChangeArrowheads="1"/>
            </p:cNvSpPr>
            <p:nvPr/>
          </p:nvSpPr>
          <p:spPr bwMode="auto">
            <a:xfrm>
              <a:off x="1155" y="3136"/>
              <a:ext cx="329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>
                  <a:solidFill>
                    <a:schemeClr val="tx1"/>
                  </a:solidFill>
                </a:rPr>
                <a:t>1</a:t>
              </a:r>
              <a:endParaRPr lang="en-US" altLang="zh-TW" sz="2000"/>
            </a:p>
          </p:txBody>
        </p:sp>
        <p:sp>
          <p:nvSpPr>
            <p:cNvPr id="50191" name="Text Box 53"/>
            <p:cNvSpPr txBox="1">
              <a:spLocks noChangeArrowheads="1"/>
            </p:cNvSpPr>
            <p:nvPr/>
          </p:nvSpPr>
          <p:spPr bwMode="auto">
            <a:xfrm>
              <a:off x="2439" y="3136"/>
              <a:ext cx="329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>
                  <a:solidFill>
                    <a:schemeClr val="tx1"/>
                  </a:solidFill>
                </a:rPr>
                <a:t>2</a:t>
              </a:r>
              <a:endParaRPr lang="en-US" altLang="zh-TW" sz="2000"/>
            </a:p>
          </p:txBody>
        </p:sp>
        <p:sp>
          <p:nvSpPr>
            <p:cNvPr id="50192" name="Text Box 54"/>
            <p:cNvSpPr txBox="1">
              <a:spLocks noChangeArrowheads="1"/>
            </p:cNvSpPr>
            <p:nvPr/>
          </p:nvSpPr>
          <p:spPr bwMode="auto">
            <a:xfrm>
              <a:off x="3735" y="3147"/>
              <a:ext cx="329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tx1"/>
                  </a:solidFill>
                </a:rPr>
                <a:t>x</a:t>
              </a:r>
              <a:r>
                <a:rPr lang="en-US" altLang="zh-TW" sz="2000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0193" name="Line 55"/>
            <p:cNvSpPr>
              <a:spLocks noChangeShapeType="1"/>
            </p:cNvSpPr>
            <p:nvPr/>
          </p:nvSpPr>
          <p:spPr bwMode="auto">
            <a:xfrm>
              <a:off x="4512" y="34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4" name="Text Box 56"/>
            <p:cNvSpPr txBox="1">
              <a:spLocks noChangeArrowheads="1"/>
            </p:cNvSpPr>
            <p:nvPr/>
          </p:nvSpPr>
          <p:spPr bwMode="auto">
            <a:xfrm>
              <a:off x="4828" y="3254"/>
              <a:ext cx="42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i="1">
                  <a:solidFill>
                    <a:srgbClr val="006600"/>
                  </a:solidFill>
                </a:rPr>
                <a:t>last</a:t>
              </a:r>
            </a:p>
          </p:txBody>
        </p:sp>
        <p:grpSp>
          <p:nvGrpSpPr>
            <p:cNvPr id="50195" name="Group 57"/>
            <p:cNvGrpSpPr>
              <a:grpSpLocks/>
            </p:cNvGrpSpPr>
            <p:nvPr/>
          </p:nvGrpSpPr>
          <p:grpSpPr bwMode="auto">
            <a:xfrm>
              <a:off x="1080" y="3744"/>
              <a:ext cx="852" cy="348"/>
              <a:chOff x="948" y="1716"/>
              <a:chExt cx="852" cy="348"/>
            </a:xfrm>
          </p:grpSpPr>
          <p:sp>
            <p:nvSpPr>
              <p:cNvPr id="50202" name="Rectangle 58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203" name="Line 59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0196" name="Text Box 60"/>
            <p:cNvSpPr txBox="1">
              <a:spLocks noChangeArrowheads="1"/>
            </p:cNvSpPr>
            <p:nvPr/>
          </p:nvSpPr>
          <p:spPr bwMode="auto">
            <a:xfrm>
              <a:off x="327" y="3747"/>
              <a:ext cx="52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i="1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50197" name="Line 61"/>
            <p:cNvSpPr>
              <a:spLocks noChangeShapeType="1"/>
            </p:cNvSpPr>
            <p:nvPr/>
          </p:nvSpPr>
          <p:spPr bwMode="auto">
            <a:xfrm>
              <a:off x="804" y="3936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8" name="Freeform 62"/>
            <p:cNvSpPr>
              <a:spLocks/>
            </p:cNvSpPr>
            <p:nvPr/>
          </p:nvSpPr>
          <p:spPr bwMode="auto">
            <a:xfrm>
              <a:off x="732" y="3372"/>
              <a:ext cx="1476" cy="564"/>
            </a:xfrm>
            <a:custGeom>
              <a:avLst/>
              <a:gdLst>
                <a:gd name="T0" fmla="*/ 936 w 1476"/>
                <a:gd name="T1" fmla="*/ 564 h 564"/>
                <a:gd name="T2" fmla="*/ 1476 w 1476"/>
                <a:gd name="T3" fmla="*/ 564 h 564"/>
                <a:gd name="T4" fmla="*/ 1476 w 1476"/>
                <a:gd name="T5" fmla="*/ 228 h 564"/>
                <a:gd name="T6" fmla="*/ 0 w 1476"/>
                <a:gd name="T7" fmla="*/ 228 h 564"/>
                <a:gd name="T8" fmla="*/ 0 w 1476"/>
                <a:gd name="T9" fmla="*/ 0 h 564"/>
                <a:gd name="T10" fmla="*/ 360 w 1476"/>
                <a:gd name="T11" fmla="*/ 0 h 5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76"/>
                <a:gd name="T19" fmla="*/ 0 h 564"/>
                <a:gd name="T20" fmla="*/ 1476 w 1476"/>
                <a:gd name="T21" fmla="*/ 564 h 5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76" h="564">
                  <a:moveTo>
                    <a:pt x="936" y="564"/>
                  </a:moveTo>
                  <a:lnTo>
                    <a:pt x="1476" y="564"/>
                  </a:lnTo>
                  <a:lnTo>
                    <a:pt x="1476" y="228"/>
                  </a:lnTo>
                  <a:lnTo>
                    <a:pt x="0" y="228"/>
                  </a:lnTo>
                  <a:lnTo>
                    <a:pt x="0" y="0"/>
                  </a:lnTo>
                  <a:lnTo>
                    <a:pt x="360" y="0"/>
                  </a:ln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9" name="Text Box 63"/>
            <p:cNvSpPr txBox="1">
              <a:spLocks noChangeArrowheads="1"/>
            </p:cNvSpPr>
            <p:nvPr/>
          </p:nvSpPr>
          <p:spPr bwMode="auto">
            <a:xfrm>
              <a:off x="2176" y="3626"/>
              <a:ext cx="35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solidFill>
                    <a:srgbClr val="FF3300"/>
                  </a:solidFill>
                </a:rPr>
                <a:t>(1)</a:t>
              </a:r>
              <a:endParaRPr lang="en-US" altLang="zh-TW" sz="1600" dirty="0">
                <a:solidFill>
                  <a:srgbClr val="FF3300"/>
                </a:solidFill>
              </a:endParaRPr>
            </a:p>
          </p:txBody>
        </p:sp>
        <p:sp>
          <p:nvSpPr>
            <p:cNvPr id="50200" name="Freeform 65"/>
            <p:cNvSpPr>
              <a:spLocks/>
            </p:cNvSpPr>
            <p:nvPr/>
          </p:nvSpPr>
          <p:spPr bwMode="auto">
            <a:xfrm>
              <a:off x="792" y="3312"/>
              <a:ext cx="3504" cy="840"/>
            </a:xfrm>
            <a:custGeom>
              <a:avLst/>
              <a:gdLst>
                <a:gd name="T0" fmla="*/ 3504 w 3504"/>
                <a:gd name="T1" fmla="*/ 0 h 840"/>
                <a:gd name="T2" fmla="*/ 3504 w 3504"/>
                <a:gd name="T3" fmla="*/ 840 h 840"/>
                <a:gd name="T4" fmla="*/ 0 w 3504"/>
                <a:gd name="T5" fmla="*/ 840 h 840"/>
                <a:gd name="T6" fmla="*/ 0 w 3504"/>
                <a:gd name="T7" fmla="*/ 708 h 840"/>
                <a:gd name="T8" fmla="*/ 276 w 3504"/>
                <a:gd name="T9" fmla="*/ 708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04"/>
                <a:gd name="T16" fmla="*/ 0 h 840"/>
                <a:gd name="T17" fmla="*/ 3504 w 3504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04" h="840">
                  <a:moveTo>
                    <a:pt x="3504" y="0"/>
                  </a:moveTo>
                  <a:lnTo>
                    <a:pt x="3504" y="840"/>
                  </a:lnTo>
                  <a:lnTo>
                    <a:pt x="0" y="840"/>
                  </a:lnTo>
                  <a:lnTo>
                    <a:pt x="0" y="708"/>
                  </a:lnTo>
                  <a:lnTo>
                    <a:pt x="276" y="708"/>
                  </a:lnTo>
                </a:path>
              </a:pathLst>
            </a:custGeom>
            <a:noFill/>
            <a:ln w="9525" cap="flat" cmpd="sng">
              <a:solidFill>
                <a:srgbClr val="006600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01" name="Text Box 66"/>
            <p:cNvSpPr txBox="1">
              <a:spLocks noChangeArrowheads="1"/>
            </p:cNvSpPr>
            <p:nvPr/>
          </p:nvSpPr>
          <p:spPr bwMode="auto">
            <a:xfrm>
              <a:off x="4264" y="3626"/>
              <a:ext cx="35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solidFill>
                    <a:srgbClr val="006600"/>
                  </a:solidFill>
                </a:rPr>
                <a:t>(2)</a:t>
              </a:r>
              <a:endParaRPr lang="en-US" altLang="zh-TW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50183" name="Text Box 68"/>
          <p:cNvSpPr txBox="1">
            <a:spLocks noChangeArrowheads="1"/>
          </p:cNvSpPr>
          <p:nvPr/>
        </p:nvSpPr>
        <p:spPr bwMode="auto">
          <a:xfrm>
            <a:off x="508000" y="148232"/>
            <a:ext cx="804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u="sng" dirty="0"/>
              <a:t>Inserting at the front of a circular list</a:t>
            </a:r>
            <a:r>
              <a:rPr lang="en-US" altLang="zh-TW" sz="2000" b="1" u="sng" dirty="0"/>
              <a:t> </a:t>
            </a:r>
            <a:r>
              <a:rPr lang="en-US" altLang="zh-TW" sz="1800" b="1" u="sng" dirty="0"/>
              <a:t>(</a:t>
            </a:r>
            <a:r>
              <a:rPr lang="en-US" altLang="zh-TW" sz="1800" b="1" u="sng" dirty="0" err="1"/>
              <a:t>Prog</a:t>
            </a:r>
            <a:r>
              <a:rPr lang="en-US" altLang="zh-TW" sz="1800" b="1" u="sng" dirty="0"/>
              <a:t>. 4.18)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306B93-6817-4A0E-9F92-882C4C0F5F56}" type="slidenum">
              <a:rPr lang="en-US" altLang="zh-TW" smtClean="0"/>
              <a:pPr/>
              <a:t>49</a:t>
            </a:fld>
            <a:endParaRPr lang="en-US" altLang="zh-TW" smtClean="0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1575351" y="1276350"/>
            <a:ext cx="5984432" cy="38163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lnSpc>
                <a:spcPct val="95000"/>
              </a:lnSpc>
              <a:defRPr/>
            </a:pP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length(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listPointer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b="1" i="1" dirty="0">
                <a:solidFill>
                  <a:srgbClr val="006600"/>
                </a:solidFill>
                <a:latin typeface="+mn-lt"/>
              </a:rPr>
              <a:t>last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){</a:t>
            </a:r>
          </a:p>
          <a:p>
            <a:pPr algn="l" defTabSz="762000">
              <a:lnSpc>
                <a:spcPct val="95000"/>
              </a:lnSpc>
              <a:defRPr/>
            </a:pP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/* 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found the length of the circular list last */</a:t>
            </a:r>
          </a:p>
          <a:p>
            <a:pPr algn="l" defTabSz="762000">
              <a:lnSpc>
                <a:spcPct val="95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listPointer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+mn-lt"/>
              </a:rPr>
              <a:t>temp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lnSpc>
                <a:spcPct val="95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count = 0;</a:t>
            </a:r>
          </a:p>
          <a:p>
            <a:pPr algn="l" defTabSz="762000">
              <a:lnSpc>
                <a:spcPct val="95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if (</a:t>
            </a:r>
            <a:r>
              <a:rPr lang="en-US" altLang="zh-TW" sz="2000" b="1" i="1" dirty="0">
                <a:solidFill>
                  <a:srgbClr val="006600"/>
                </a:solidFill>
                <a:latin typeface="+mn-lt"/>
              </a:rPr>
              <a:t>last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) {</a:t>
            </a:r>
          </a:p>
          <a:p>
            <a:pPr algn="l" defTabSz="762000">
              <a:lnSpc>
                <a:spcPct val="95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US" altLang="zh-TW" sz="2000" b="1" dirty="0">
                <a:solidFill>
                  <a:schemeClr val="tx1"/>
                </a:solidFill>
                <a:latin typeface="+mn-lt"/>
              </a:rPr>
              <a:t>temp = </a:t>
            </a:r>
            <a:r>
              <a:rPr lang="en-US" altLang="zh-TW" sz="2000" b="1" i="1" dirty="0">
                <a:solidFill>
                  <a:srgbClr val="006600"/>
                </a:solidFill>
                <a:latin typeface="+mn-lt"/>
              </a:rPr>
              <a:t>last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lnSpc>
                <a:spcPct val="95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do {</a:t>
            </a:r>
          </a:p>
          <a:p>
            <a:pPr algn="l" defTabSz="762000">
              <a:lnSpc>
                <a:spcPct val="95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   count++;</a:t>
            </a:r>
          </a:p>
          <a:p>
            <a:pPr algn="l" defTabSz="762000">
              <a:lnSpc>
                <a:spcPct val="95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  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temp = temp-&gt;link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lnSpc>
                <a:spcPct val="95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} while (</a:t>
            </a:r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temp != </a:t>
            </a:r>
            <a:r>
              <a:rPr lang="en-US" altLang="zh-TW" sz="2000" b="1" i="1" dirty="0">
                <a:solidFill>
                  <a:srgbClr val="006600"/>
                </a:solidFill>
                <a:latin typeface="+mn-lt"/>
              </a:rPr>
              <a:t>last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pPr algn="l" defTabSz="762000">
              <a:lnSpc>
                <a:spcPct val="95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}</a:t>
            </a:r>
          </a:p>
          <a:p>
            <a:pPr algn="l" defTabSz="762000">
              <a:lnSpc>
                <a:spcPct val="95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return count;</a:t>
            </a:r>
          </a:p>
          <a:p>
            <a:pPr algn="l" defTabSz="762000">
              <a:lnSpc>
                <a:spcPct val="95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711200" y="495300"/>
            <a:ext cx="76247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u="sng"/>
              <a:t>Finding the length of a circular list </a:t>
            </a:r>
            <a:r>
              <a:rPr lang="en-US" altLang="zh-TW" sz="2000" b="1" u="sng"/>
              <a:t>(Prog. 4.19)</a:t>
            </a:r>
            <a:endParaRPr lang="en-US" altLang="zh-TW" sz="3200" b="1" u="sng"/>
          </a:p>
        </p:txBody>
      </p:sp>
      <p:sp>
        <p:nvSpPr>
          <p:cNvPr id="2" name="矩形 1"/>
          <p:cNvSpPr/>
          <p:nvPr/>
        </p:nvSpPr>
        <p:spPr bwMode="auto">
          <a:xfrm>
            <a:off x="2126545" y="3062177"/>
            <a:ext cx="2881423" cy="119084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66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8382000" y="6235700"/>
            <a:ext cx="520700" cy="457200"/>
          </a:xfrm>
          <a:noFill/>
        </p:spPr>
        <p:txBody>
          <a:bodyPr/>
          <a:lstStyle/>
          <a:p>
            <a:fld id="{890AC90F-058C-49DF-B9BE-BFEC63C90DD3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7325" y="1111250"/>
            <a:ext cx="5124450" cy="3952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b="1" dirty="0" smtClean="0">
                <a:solidFill>
                  <a:srgbClr val="002060"/>
                </a:solidFill>
              </a:rPr>
              <a:t>List : (BAT, CAT, EAT, FAT, SAT)</a:t>
            </a:r>
          </a:p>
        </p:txBody>
      </p:sp>
      <p:grpSp>
        <p:nvGrpSpPr>
          <p:cNvPr id="7172" name="Group 92"/>
          <p:cNvGrpSpPr>
            <a:grpSpLocks/>
          </p:cNvGrpSpPr>
          <p:nvPr/>
        </p:nvGrpSpPr>
        <p:grpSpPr bwMode="auto">
          <a:xfrm>
            <a:off x="4895850" y="1555750"/>
            <a:ext cx="1962150" cy="3725863"/>
            <a:chOff x="3292" y="684"/>
            <a:chExt cx="1236" cy="2347"/>
          </a:xfrm>
        </p:grpSpPr>
        <p:sp>
          <p:nvSpPr>
            <p:cNvPr id="7199" name="Text Box 4"/>
            <p:cNvSpPr txBox="1">
              <a:spLocks noChangeArrowheads="1"/>
            </p:cNvSpPr>
            <p:nvPr/>
          </p:nvSpPr>
          <p:spPr bwMode="auto">
            <a:xfrm>
              <a:off x="3486" y="1158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TW" altLang="zh-TW" sz="2000">
                <a:solidFill>
                  <a:schemeClr val="tx1"/>
                </a:solidFill>
              </a:endParaRPr>
            </a:p>
          </p:txBody>
        </p:sp>
        <p:sp>
          <p:nvSpPr>
            <p:cNvPr id="7200" name="Text Box 5"/>
            <p:cNvSpPr txBox="1">
              <a:spLocks noChangeArrowheads="1"/>
            </p:cNvSpPr>
            <p:nvPr/>
          </p:nvSpPr>
          <p:spPr bwMode="auto">
            <a:xfrm>
              <a:off x="3486" y="1414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BAT</a:t>
              </a:r>
            </a:p>
          </p:txBody>
        </p:sp>
        <p:sp>
          <p:nvSpPr>
            <p:cNvPr id="7201" name="Text Box 6"/>
            <p:cNvSpPr txBox="1">
              <a:spLocks noChangeArrowheads="1"/>
            </p:cNvSpPr>
            <p:nvPr/>
          </p:nvSpPr>
          <p:spPr bwMode="auto">
            <a:xfrm>
              <a:off x="3486" y="1666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SAT</a:t>
              </a:r>
            </a:p>
          </p:txBody>
        </p:sp>
        <p:sp>
          <p:nvSpPr>
            <p:cNvPr id="7202" name="Text Box 7"/>
            <p:cNvSpPr txBox="1">
              <a:spLocks noChangeArrowheads="1"/>
            </p:cNvSpPr>
            <p:nvPr/>
          </p:nvSpPr>
          <p:spPr bwMode="auto">
            <a:xfrm>
              <a:off x="3486" y="898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EAT</a:t>
              </a:r>
            </a:p>
          </p:txBody>
        </p:sp>
        <p:sp>
          <p:nvSpPr>
            <p:cNvPr id="7203" name="Text Box 9"/>
            <p:cNvSpPr txBox="1">
              <a:spLocks noChangeArrowheads="1"/>
            </p:cNvSpPr>
            <p:nvPr/>
          </p:nvSpPr>
          <p:spPr bwMode="auto">
            <a:xfrm>
              <a:off x="3486" y="2430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FAT</a:t>
              </a:r>
            </a:p>
          </p:txBody>
        </p:sp>
        <p:sp>
          <p:nvSpPr>
            <p:cNvPr id="7204" name="Text Box 10"/>
            <p:cNvSpPr txBox="1">
              <a:spLocks noChangeArrowheads="1"/>
            </p:cNvSpPr>
            <p:nvPr/>
          </p:nvSpPr>
          <p:spPr bwMode="auto">
            <a:xfrm>
              <a:off x="3486" y="2170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CAT</a:t>
              </a:r>
            </a:p>
          </p:txBody>
        </p:sp>
        <p:sp>
          <p:nvSpPr>
            <p:cNvPr id="7205" name="Text Box 11"/>
            <p:cNvSpPr txBox="1">
              <a:spLocks noChangeArrowheads="1"/>
            </p:cNvSpPr>
            <p:nvPr/>
          </p:nvSpPr>
          <p:spPr bwMode="auto">
            <a:xfrm>
              <a:off x="3486" y="1916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7206" name="Rectangle 15"/>
            <p:cNvSpPr>
              <a:spLocks noChangeArrowheads="1"/>
            </p:cNvSpPr>
            <p:nvPr/>
          </p:nvSpPr>
          <p:spPr bwMode="auto">
            <a:xfrm>
              <a:off x="3486" y="2682"/>
              <a:ext cx="4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07" name="Text Box 17"/>
            <p:cNvSpPr txBox="1">
              <a:spLocks noChangeArrowheads="1"/>
            </p:cNvSpPr>
            <p:nvPr/>
          </p:nvSpPr>
          <p:spPr bwMode="auto">
            <a:xfrm>
              <a:off x="3596" y="2724"/>
              <a:ext cx="34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208" name="Text Box 19"/>
            <p:cNvSpPr txBox="1">
              <a:spLocks noChangeArrowheads="1"/>
            </p:cNvSpPr>
            <p:nvPr/>
          </p:nvSpPr>
          <p:spPr bwMode="auto">
            <a:xfrm>
              <a:off x="4054" y="1156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TW" altLang="zh-TW" sz="2000">
                <a:solidFill>
                  <a:schemeClr val="tx1"/>
                </a:solidFill>
              </a:endParaRPr>
            </a:p>
          </p:txBody>
        </p:sp>
        <p:sp>
          <p:nvSpPr>
            <p:cNvPr id="7209" name="Text Box 20"/>
            <p:cNvSpPr txBox="1">
              <a:spLocks noChangeArrowheads="1"/>
            </p:cNvSpPr>
            <p:nvPr/>
          </p:nvSpPr>
          <p:spPr bwMode="auto">
            <a:xfrm>
              <a:off x="4054" y="1418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210" name="Text Box 21"/>
            <p:cNvSpPr txBox="1">
              <a:spLocks noChangeArrowheads="1"/>
            </p:cNvSpPr>
            <p:nvPr/>
          </p:nvSpPr>
          <p:spPr bwMode="auto">
            <a:xfrm>
              <a:off x="4054" y="1670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211" name="Text Box 22"/>
            <p:cNvSpPr txBox="1">
              <a:spLocks noChangeArrowheads="1"/>
            </p:cNvSpPr>
            <p:nvPr/>
          </p:nvSpPr>
          <p:spPr bwMode="auto">
            <a:xfrm>
              <a:off x="4054" y="902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212" name="Text Box 23"/>
            <p:cNvSpPr txBox="1">
              <a:spLocks noChangeArrowheads="1"/>
            </p:cNvSpPr>
            <p:nvPr/>
          </p:nvSpPr>
          <p:spPr bwMode="auto">
            <a:xfrm>
              <a:off x="4054" y="2434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213" name="Text Box 24"/>
            <p:cNvSpPr txBox="1">
              <a:spLocks noChangeArrowheads="1"/>
            </p:cNvSpPr>
            <p:nvPr/>
          </p:nvSpPr>
          <p:spPr bwMode="auto">
            <a:xfrm>
              <a:off x="4054" y="2174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214" name="Text Box 25"/>
            <p:cNvSpPr txBox="1">
              <a:spLocks noChangeArrowheads="1"/>
            </p:cNvSpPr>
            <p:nvPr/>
          </p:nvSpPr>
          <p:spPr bwMode="auto">
            <a:xfrm>
              <a:off x="4054" y="1920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7215" name="Rectangle 26"/>
            <p:cNvSpPr>
              <a:spLocks noChangeArrowheads="1"/>
            </p:cNvSpPr>
            <p:nvPr/>
          </p:nvSpPr>
          <p:spPr bwMode="auto">
            <a:xfrm>
              <a:off x="4054" y="2695"/>
              <a:ext cx="4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16" name="Text Box 28"/>
            <p:cNvSpPr txBox="1">
              <a:spLocks noChangeArrowheads="1"/>
            </p:cNvSpPr>
            <p:nvPr/>
          </p:nvSpPr>
          <p:spPr bwMode="auto">
            <a:xfrm>
              <a:off x="4164" y="2722"/>
              <a:ext cx="34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217" name="Text Box 29"/>
            <p:cNvSpPr txBox="1">
              <a:spLocks noChangeArrowheads="1"/>
            </p:cNvSpPr>
            <p:nvPr/>
          </p:nvSpPr>
          <p:spPr bwMode="auto">
            <a:xfrm>
              <a:off x="3292" y="1156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18" name="Text Box 30"/>
            <p:cNvSpPr txBox="1">
              <a:spLocks noChangeArrowheads="1"/>
            </p:cNvSpPr>
            <p:nvPr/>
          </p:nvSpPr>
          <p:spPr bwMode="auto">
            <a:xfrm>
              <a:off x="3292" y="141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19" name="Text Box 31"/>
            <p:cNvSpPr txBox="1">
              <a:spLocks noChangeArrowheads="1"/>
            </p:cNvSpPr>
            <p:nvPr/>
          </p:nvSpPr>
          <p:spPr bwMode="auto">
            <a:xfrm>
              <a:off x="3292" y="167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220" name="Text Box 32"/>
            <p:cNvSpPr txBox="1">
              <a:spLocks noChangeArrowheads="1"/>
            </p:cNvSpPr>
            <p:nvPr/>
          </p:nvSpPr>
          <p:spPr bwMode="auto">
            <a:xfrm>
              <a:off x="3292" y="902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221" name="Text Box 33"/>
            <p:cNvSpPr txBox="1">
              <a:spLocks noChangeArrowheads="1"/>
            </p:cNvSpPr>
            <p:nvPr/>
          </p:nvSpPr>
          <p:spPr bwMode="auto">
            <a:xfrm>
              <a:off x="3292" y="2434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222" name="Text Box 34"/>
            <p:cNvSpPr txBox="1">
              <a:spLocks noChangeArrowheads="1"/>
            </p:cNvSpPr>
            <p:nvPr/>
          </p:nvSpPr>
          <p:spPr bwMode="auto">
            <a:xfrm>
              <a:off x="3292" y="2174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223" name="Text Box 35"/>
            <p:cNvSpPr txBox="1">
              <a:spLocks noChangeArrowheads="1"/>
            </p:cNvSpPr>
            <p:nvPr/>
          </p:nvSpPr>
          <p:spPr bwMode="auto">
            <a:xfrm>
              <a:off x="3292" y="192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224" name="Text Box 74"/>
            <p:cNvSpPr txBox="1">
              <a:spLocks noChangeArrowheads="1"/>
            </p:cNvSpPr>
            <p:nvPr/>
          </p:nvSpPr>
          <p:spPr bwMode="auto">
            <a:xfrm>
              <a:off x="3480" y="684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7225" name="Text Box 75"/>
            <p:cNvSpPr txBox="1">
              <a:spLocks noChangeArrowheads="1"/>
            </p:cNvSpPr>
            <p:nvPr/>
          </p:nvSpPr>
          <p:spPr bwMode="auto">
            <a:xfrm>
              <a:off x="4060" y="688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solidFill>
                    <a:schemeClr val="tx1"/>
                  </a:solidFill>
                </a:rPr>
                <a:t>link</a:t>
              </a:r>
            </a:p>
          </p:txBody>
        </p:sp>
      </p:grpSp>
      <p:sp>
        <p:nvSpPr>
          <p:cNvPr id="7173" name="Text Box 84"/>
          <p:cNvSpPr txBox="1">
            <a:spLocks noChangeArrowheads="1"/>
          </p:cNvSpPr>
          <p:nvPr/>
        </p:nvSpPr>
        <p:spPr bwMode="auto">
          <a:xfrm>
            <a:off x="527050" y="1536700"/>
            <a:ext cx="504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Nonsequential</a:t>
            </a:r>
            <a:r>
              <a:rPr lang="en-US" altLang="zh-TW" dirty="0">
                <a:solidFill>
                  <a:schemeClr val="tx1"/>
                </a:solidFill>
              </a:rPr>
              <a:t> list-representation</a:t>
            </a:r>
          </a:p>
        </p:txBody>
      </p:sp>
      <p:sp>
        <p:nvSpPr>
          <p:cNvPr id="7174" name="Text Box 85"/>
          <p:cNvSpPr txBox="1">
            <a:spLocks noChangeArrowheads="1"/>
          </p:cNvSpPr>
          <p:nvPr/>
        </p:nvSpPr>
        <p:spPr bwMode="auto">
          <a:xfrm>
            <a:off x="508000" y="4660900"/>
            <a:ext cx="504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r"/>
            </a:pPr>
            <a:r>
              <a:rPr lang="en-US" altLang="zh-TW">
                <a:solidFill>
                  <a:schemeClr val="tx1"/>
                </a:solidFill>
              </a:rPr>
              <a:t> Usual way to draw a linked list</a:t>
            </a:r>
          </a:p>
        </p:txBody>
      </p:sp>
      <p:sp>
        <p:nvSpPr>
          <p:cNvPr id="7175" name="Text Box 86"/>
          <p:cNvSpPr txBox="1">
            <a:spLocks noChangeArrowheads="1"/>
          </p:cNvSpPr>
          <p:nvPr/>
        </p:nvSpPr>
        <p:spPr bwMode="auto">
          <a:xfrm>
            <a:off x="3930650" y="2168013"/>
            <a:ext cx="101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 b="1" i="1" dirty="0">
                <a:solidFill>
                  <a:srgbClr val="FF0000"/>
                </a:solidFill>
              </a:rPr>
              <a:t>first </a:t>
            </a:r>
            <a:r>
              <a:rPr lang="en-US" altLang="zh-TW" sz="1800" b="1" dirty="0">
                <a:solidFill>
                  <a:srgbClr val="FF0000"/>
                </a:solidFill>
              </a:rPr>
              <a:t>= 3</a:t>
            </a:r>
          </a:p>
        </p:txBody>
      </p:sp>
      <p:sp>
        <p:nvSpPr>
          <p:cNvPr id="7176" name="Text Box 87"/>
          <p:cNvSpPr txBox="1">
            <a:spLocks noChangeArrowheads="1"/>
          </p:cNvSpPr>
          <p:nvPr/>
        </p:nvSpPr>
        <p:spPr bwMode="auto">
          <a:xfrm>
            <a:off x="1012825" y="4979988"/>
            <a:ext cx="80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i="1">
                <a:solidFill>
                  <a:schemeClr val="tx1"/>
                </a:solidFill>
              </a:rPr>
              <a:t>first</a:t>
            </a:r>
            <a:endParaRPr lang="en-US" altLang="zh-TW">
              <a:solidFill>
                <a:schemeClr val="tx1"/>
              </a:solidFill>
            </a:endParaRPr>
          </a:p>
        </p:txBody>
      </p:sp>
      <p:grpSp>
        <p:nvGrpSpPr>
          <p:cNvPr id="7177" name="Group 93"/>
          <p:cNvGrpSpPr>
            <a:grpSpLocks/>
          </p:cNvGrpSpPr>
          <p:nvPr/>
        </p:nvGrpSpPr>
        <p:grpSpPr bwMode="auto">
          <a:xfrm>
            <a:off x="1489075" y="5264150"/>
            <a:ext cx="6827838" cy="560388"/>
            <a:chOff x="1146" y="3020"/>
            <a:chExt cx="4301" cy="353"/>
          </a:xfrm>
        </p:grpSpPr>
        <p:sp>
          <p:nvSpPr>
            <p:cNvPr id="7181" name="Line 27"/>
            <p:cNvSpPr>
              <a:spLocks noChangeShapeType="1"/>
            </p:cNvSpPr>
            <p:nvPr/>
          </p:nvSpPr>
          <p:spPr bwMode="auto">
            <a:xfrm>
              <a:off x="4060" y="3022"/>
              <a:ext cx="4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2" name="Line 70"/>
            <p:cNvSpPr>
              <a:spLocks noChangeShapeType="1"/>
            </p:cNvSpPr>
            <p:nvPr/>
          </p:nvSpPr>
          <p:spPr bwMode="auto">
            <a:xfrm>
              <a:off x="4046" y="3032"/>
              <a:ext cx="486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3" name="Line 72"/>
            <p:cNvSpPr>
              <a:spLocks noChangeShapeType="1"/>
            </p:cNvSpPr>
            <p:nvPr/>
          </p:nvSpPr>
          <p:spPr bwMode="auto">
            <a:xfrm>
              <a:off x="3494" y="3020"/>
              <a:ext cx="4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4" name="Text Box 39"/>
            <p:cNvSpPr txBox="1">
              <a:spLocks noChangeArrowheads="1"/>
            </p:cNvSpPr>
            <p:nvPr/>
          </p:nvSpPr>
          <p:spPr bwMode="auto">
            <a:xfrm>
              <a:off x="1360" y="3113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BAT</a:t>
              </a:r>
            </a:p>
          </p:txBody>
        </p:sp>
        <p:sp>
          <p:nvSpPr>
            <p:cNvPr id="7185" name="Rectangle 40"/>
            <p:cNvSpPr>
              <a:spLocks noChangeArrowheads="1"/>
            </p:cNvSpPr>
            <p:nvPr/>
          </p:nvSpPr>
          <p:spPr bwMode="auto">
            <a:xfrm>
              <a:off x="1830" y="3115"/>
              <a:ext cx="20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86" name="Line 41"/>
            <p:cNvSpPr>
              <a:spLocks noChangeShapeType="1"/>
            </p:cNvSpPr>
            <p:nvPr/>
          </p:nvSpPr>
          <p:spPr bwMode="auto">
            <a:xfrm>
              <a:off x="1926" y="32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7" name="Text Box 59"/>
            <p:cNvSpPr txBox="1">
              <a:spLocks noChangeArrowheads="1"/>
            </p:cNvSpPr>
            <p:nvPr/>
          </p:nvSpPr>
          <p:spPr bwMode="auto">
            <a:xfrm>
              <a:off x="2216" y="3117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CAT</a:t>
              </a:r>
            </a:p>
          </p:txBody>
        </p:sp>
        <p:sp>
          <p:nvSpPr>
            <p:cNvPr id="7188" name="Rectangle 60"/>
            <p:cNvSpPr>
              <a:spLocks noChangeArrowheads="1"/>
            </p:cNvSpPr>
            <p:nvPr/>
          </p:nvSpPr>
          <p:spPr bwMode="auto">
            <a:xfrm>
              <a:off x="2686" y="3119"/>
              <a:ext cx="20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89" name="Line 61"/>
            <p:cNvSpPr>
              <a:spLocks noChangeShapeType="1"/>
            </p:cNvSpPr>
            <p:nvPr/>
          </p:nvSpPr>
          <p:spPr bwMode="auto">
            <a:xfrm>
              <a:off x="2782" y="324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0" name="Text Box 63"/>
            <p:cNvSpPr txBox="1">
              <a:spLocks noChangeArrowheads="1"/>
            </p:cNvSpPr>
            <p:nvPr/>
          </p:nvSpPr>
          <p:spPr bwMode="auto">
            <a:xfrm>
              <a:off x="3068" y="3117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EAT</a:t>
              </a:r>
            </a:p>
          </p:txBody>
        </p:sp>
        <p:sp>
          <p:nvSpPr>
            <p:cNvPr id="7191" name="Rectangle 64"/>
            <p:cNvSpPr>
              <a:spLocks noChangeArrowheads="1"/>
            </p:cNvSpPr>
            <p:nvPr/>
          </p:nvSpPr>
          <p:spPr bwMode="auto">
            <a:xfrm>
              <a:off x="3538" y="3119"/>
              <a:ext cx="20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92" name="Line 65"/>
            <p:cNvSpPr>
              <a:spLocks noChangeShapeType="1"/>
            </p:cNvSpPr>
            <p:nvPr/>
          </p:nvSpPr>
          <p:spPr bwMode="auto">
            <a:xfrm>
              <a:off x="3634" y="324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3" name="Text Box 67"/>
            <p:cNvSpPr txBox="1">
              <a:spLocks noChangeArrowheads="1"/>
            </p:cNvSpPr>
            <p:nvPr/>
          </p:nvSpPr>
          <p:spPr bwMode="auto">
            <a:xfrm>
              <a:off x="3920" y="3117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FAT</a:t>
              </a:r>
            </a:p>
          </p:txBody>
        </p:sp>
        <p:sp>
          <p:nvSpPr>
            <p:cNvPr id="7194" name="Rectangle 68"/>
            <p:cNvSpPr>
              <a:spLocks noChangeArrowheads="1"/>
            </p:cNvSpPr>
            <p:nvPr/>
          </p:nvSpPr>
          <p:spPr bwMode="auto">
            <a:xfrm>
              <a:off x="4390" y="3118"/>
              <a:ext cx="204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95" name="Line 69"/>
            <p:cNvSpPr>
              <a:spLocks noChangeShapeType="1"/>
            </p:cNvSpPr>
            <p:nvPr/>
          </p:nvSpPr>
          <p:spPr bwMode="auto">
            <a:xfrm>
              <a:off x="4486" y="324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6" name="Text Box 79"/>
            <p:cNvSpPr txBox="1">
              <a:spLocks noChangeArrowheads="1"/>
            </p:cNvSpPr>
            <p:nvPr/>
          </p:nvSpPr>
          <p:spPr bwMode="auto">
            <a:xfrm>
              <a:off x="4764" y="3109"/>
              <a:ext cx="68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dirty="0" smtClean="0">
                  <a:solidFill>
                    <a:schemeClr val="tx1"/>
                  </a:solidFill>
                </a:rPr>
                <a:t> SAT</a:t>
              </a:r>
              <a:endParaRPr lang="en-US" altLang="zh-TW" sz="2000" dirty="0">
                <a:solidFill>
                  <a:schemeClr val="tx1"/>
                </a:solidFill>
              </a:endParaRPr>
            </a:p>
          </p:txBody>
        </p:sp>
        <p:sp>
          <p:nvSpPr>
            <p:cNvPr id="7197" name="Text Box 82"/>
            <p:cNvSpPr txBox="1">
              <a:spLocks noChangeArrowheads="1"/>
            </p:cNvSpPr>
            <p:nvPr/>
          </p:nvSpPr>
          <p:spPr bwMode="auto">
            <a:xfrm>
              <a:off x="5234" y="3129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8" name="Line 88"/>
            <p:cNvSpPr>
              <a:spLocks noChangeShapeType="1"/>
            </p:cNvSpPr>
            <p:nvPr/>
          </p:nvSpPr>
          <p:spPr bwMode="auto">
            <a:xfrm>
              <a:off x="1146" y="3105"/>
              <a:ext cx="1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178" name="Text Box 90"/>
          <p:cNvSpPr txBox="1">
            <a:spLocks noChangeArrowheads="1"/>
          </p:cNvSpPr>
          <p:nvPr/>
        </p:nvSpPr>
        <p:spPr bwMode="auto">
          <a:xfrm>
            <a:off x="552450" y="6064250"/>
            <a:ext cx="802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 The linked structures are called </a:t>
            </a:r>
            <a:r>
              <a:rPr lang="en-US" altLang="zh-TW" i="1" dirty="0">
                <a:solidFill>
                  <a:srgbClr val="FF3300"/>
                </a:solidFill>
              </a:rPr>
              <a:t>singly linked lists</a:t>
            </a:r>
            <a:r>
              <a:rPr lang="en-US" altLang="zh-TW" dirty="0">
                <a:solidFill>
                  <a:schemeClr val="tx1"/>
                </a:solidFill>
              </a:rPr>
              <a:t> or </a:t>
            </a:r>
            <a:r>
              <a:rPr lang="en-US" altLang="zh-TW" i="1" dirty="0">
                <a:solidFill>
                  <a:srgbClr val="FF3300"/>
                </a:solidFill>
              </a:rPr>
              <a:t>chains</a:t>
            </a:r>
          </a:p>
        </p:txBody>
      </p:sp>
      <p:sp>
        <p:nvSpPr>
          <p:cNvPr id="7179" name="矩形 55"/>
          <p:cNvSpPr>
            <a:spLocks noChangeArrowheads="1"/>
          </p:cNvSpPr>
          <p:nvPr/>
        </p:nvSpPr>
        <p:spPr bwMode="auto">
          <a:xfrm>
            <a:off x="5156200" y="5219700"/>
            <a:ext cx="1816100" cy="101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180" name="文字方塊 56"/>
          <p:cNvSpPr txBox="1">
            <a:spLocks noChangeArrowheads="1"/>
          </p:cNvSpPr>
          <p:nvPr/>
        </p:nvSpPr>
        <p:spPr bwMode="auto">
          <a:xfrm>
            <a:off x="1521775" y="177800"/>
            <a:ext cx="6350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4000" b="1" u="sng"/>
              <a:t>Nonsequential lists</a:t>
            </a:r>
            <a:endParaRPr lang="zh-TW" altLang="en-US" sz="4000" b="1" u="sng"/>
          </a:p>
        </p:txBody>
      </p:sp>
      <p:cxnSp>
        <p:nvCxnSpPr>
          <p:cNvPr id="3" name="直線接點 2"/>
          <p:cNvCxnSpPr/>
          <p:nvPr/>
        </p:nvCxnSpPr>
        <p:spPr bwMode="auto">
          <a:xfrm>
            <a:off x="7978775" y="5411788"/>
            <a:ext cx="0" cy="4127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C77F79-81D2-41BB-A7FA-E9CFCB8DDD87}" type="slidenum">
              <a:rPr lang="en-US" altLang="zh-TW" smtClean="0"/>
              <a:pPr/>
              <a:t>50</a:t>
            </a:fld>
            <a:endParaRPr lang="en-US" altLang="zh-TW" smtClean="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781050" y="1930400"/>
            <a:ext cx="8134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/>
            <a:r>
              <a:rPr lang="en-US" altLang="zh-TW" sz="2200">
                <a:solidFill>
                  <a:schemeClr val="tx1"/>
                </a:solidFill>
              </a:rPr>
              <a:t>A relation, </a:t>
            </a:r>
            <a:r>
              <a:rPr lang="en-US" altLang="zh-TW" sz="2200"/>
              <a:t>≡,</a:t>
            </a:r>
            <a:r>
              <a:rPr lang="en-US" altLang="zh-TW" sz="2200">
                <a:solidFill>
                  <a:schemeClr val="tx1"/>
                </a:solidFill>
              </a:rPr>
              <a:t> over a set, S, is said to be an </a:t>
            </a:r>
            <a:r>
              <a:rPr lang="en-US" altLang="zh-TW" sz="2200" i="1">
                <a:solidFill>
                  <a:srgbClr val="FF0000"/>
                </a:solidFill>
              </a:rPr>
              <a:t>equivalence relation</a:t>
            </a:r>
            <a:r>
              <a:rPr lang="zh-TW" altLang="en-US" sz="2200" i="1">
                <a:solidFill>
                  <a:srgbClr val="FF0000"/>
                </a:solidFill>
              </a:rPr>
              <a:t> </a:t>
            </a:r>
            <a:r>
              <a:rPr lang="en-US" altLang="zh-TW" sz="2200">
                <a:solidFill>
                  <a:schemeClr val="tx1"/>
                </a:solidFill>
              </a:rPr>
              <a:t>over S </a:t>
            </a:r>
            <a:r>
              <a:rPr lang="en-US" altLang="zh-TW" sz="2200" i="1">
                <a:solidFill>
                  <a:schemeClr val="tx1"/>
                </a:solidFill>
              </a:rPr>
              <a:t>iff</a:t>
            </a:r>
            <a:r>
              <a:rPr lang="en-US" altLang="zh-TW" sz="2200">
                <a:solidFill>
                  <a:schemeClr val="tx1"/>
                </a:solidFill>
              </a:rPr>
              <a:t> it is </a:t>
            </a:r>
            <a:r>
              <a:rPr lang="en-US" altLang="zh-TW" sz="2200"/>
              <a:t>symmetric</a:t>
            </a:r>
            <a:r>
              <a:rPr lang="en-US" altLang="zh-TW" sz="2200">
                <a:solidFill>
                  <a:schemeClr val="tx1"/>
                </a:solidFill>
              </a:rPr>
              <a:t>, </a:t>
            </a:r>
            <a:r>
              <a:rPr lang="en-US" altLang="zh-TW" sz="2200"/>
              <a:t>reflexive</a:t>
            </a:r>
            <a:r>
              <a:rPr lang="en-US" altLang="zh-TW" sz="2200">
                <a:solidFill>
                  <a:schemeClr val="tx1"/>
                </a:solidFill>
              </a:rPr>
              <a:t>, and </a:t>
            </a:r>
            <a:r>
              <a:rPr lang="en-US" altLang="zh-TW" sz="2200"/>
              <a:t>transitive</a:t>
            </a:r>
            <a:r>
              <a:rPr lang="en-US" altLang="zh-TW" sz="2200">
                <a:solidFill>
                  <a:schemeClr val="tx1"/>
                </a:solidFill>
              </a:rPr>
              <a:t> over S.</a:t>
            </a:r>
          </a:p>
          <a:p>
            <a:pPr algn="l" defTabSz="762000"/>
            <a:endParaRPr lang="en-US" altLang="zh-TW" sz="2200">
              <a:solidFill>
                <a:schemeClr val="tx1"/>
              </a:solidFill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378640" y="469900"/>
            <a:ext cx="59570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000" b="1" u="sng" dirty="0"/>
              <a:t>Equivalence Classes</a:t>
            </a:r>
            <a:r>
              <a:rPr lang="zh-TW" altLang="en-US" sz="4000" b="1" u="sng" dirty="0"/>
              <a:t> </a:t>
            </a:r>
            <a:r>
              <a:rPr lang="en-US" altLang="zh-TW" sz="2000" u="sng" dirty="0">
                <a:solidFill>
                  <a:schemeClr val="tx1"/>
                </a:solidFill>
              </a:rPr>
              <a:t>(</a:t>
            </a:r>
            <a:r>
              <a:rPr lang="zh-TW" altLang="en-US" sz="2000" u="sng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等價類別</a:t>
            </a:r>
            <a:r>
              <a:rPr lang="en-US" altLang="zh-TW" sz="2000" u="sng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en-US" altLang="zh-TW" sz="2000" b="1" u="sng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25450" y="1508125"/>
            <a:ext cx="1962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indent="-355600" algn="l">
              <a:buFont typeface="Wingdings" pitchFamily="2" charset="2"/>
              <a:buChar char="q"/>
            </a:pPr>
            <a:r>
              <a:rPr lang="en-US" altLang="zh-TW" b="1">
                <a:solidFill>
                  <a:schemeClr val="tx1"/>
                </a:solidFill>
              </a:rPr>
              <a:t>Definition: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25450" y="4289425"/>
            <a:ext cx="1808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indent="-355600" algn="l">
              <a:buFont typeface="Wingdings" pitchFamily="2" charset="2"/>
              <a:buChar char="q"/>
            </a:pPr>
            <a:r>
              <a:rPr lang="en-US" altLang="zh-TW" b="1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347788" y="2930525"/>
            <a:ext cx="5335587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>
                <a:solidFill>
                  <a:schemeClr val="tx1"/>
                </a:solidFill>
              </a:rPr>
              <a:t>symmetric, </a:t>
            </a:r>
            <a:r>
              <a:rPr lang="en-US" altLang="zh-TW"/>
              <a:t>if x ≡ y, then y ≡ x</a:t>
            </a:r>
            <a:endParaRPr lang="en-US" altLang="zh-TW">
              <a:solidFill>
                <a:schemeClr val="tx1"/>
              </a:solidFill>
            </a:endParaRPr>
          </a:p>
          <a:p>
            <a:pPr algn="l"/>
            <a:r>
              <a:rPr lang="en-US" altLang="zh-TW">
                <a:solidFill>
                  <a:schemeClr val="tx1"/>
                </a:solidFill>
              </a:rPr>
              <a:t>reflexive, </a:t>
            </a:r>
            <a:r>
              <a:rPr lang="en-US" altLang="zh-TW"/>
              <a:t>x ≡ x</a:t>
            </a:r>
            <a:endParaRPr lang="en-US" altLang="zh-TW">
              <a:solidFill>
                <a:schemeClr val="tx1"/>
              </a:solidFill>
            </a:endParaRPr>
          </a:p>
          <a:p>
            <a:pPr algn="l"/>
            <a:r>
              <a:rPr lang="en-US" altLang="zh-TW">
                <a:solidFill>
                  <a:schemeClr val="tx1"/>
                </a:solidFill>
              </a:rPr>
              <a:t>transitive, </a:t>
            </a:r>
            <a:r>
              <a:rPr lang="en-US" altLang="zh-TW"/>
              <a:t>if x ≡ y and y ≡ z, then x ≡ z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755025" y="4727575"/>
            <a:ext cx="6629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</a:rPr>
              <a:t>“equal to” (</a:t>
            </a:r>
            <a:r>
              <a:rPr lang="en-US" altLang="zh-TW" b="1">
                <a:solidFill>
                  <a:srgbClr val="FF0000"/>
                </a:solidFill>
              </a:rPr>
              <a:t>=</a:t>
            </a:r>
            <a:r>
              <a:rPr lang="en-US" altLang="zh-TW">
                <a:solidFill>
                  <a:schemeClr val="tx1"/>
                </a:solidFill>
              </a:rPr>
              <a:t>) relationship is an equivalence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4EBE5E-12EF-4DCE-8541-7ED57776DA37}" type="slidenum">
              <a:rPr lang="en-US" altLang="zh-TW" smtClean="0"/>
              <a:pPr/>
              <a:t>51</a:t>
            </a:fld>
            <a:endParaRPr lang="en-US" altLang="zh-TW" smtClean="0"/>
          </a:p>
        </p:txBody>
      </p:sp>
      <p:sp>
        <p:nvSpPr>
          <p:cNvPr id="53345" name="Rectangle 2"/>
          <p:cNvSpPr>
            <a:spLocks noChangeArrowheads="1"/>
          </p:cNvSpPr>
          <p:nvPr/>
        </p:nvSpPr>
        <p:spPr bwMode="auto">
          <a:xfrm>
            <a:off x="622300" y="971550"/>
            <a:ext cx="7902575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55600" indent="-355600" algn="l" defTabSz="762000"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altLang="zh-TW" sz="2200" b="1" dirty="0">
                <a:solidFill>
                  <a:srgbClr val="FF3300"/>
                </a:solidFill>
              </a:rPr>
              <a:t>Q : </a:t>
            </a:r>
            <a:r>
              <a:rPr lang="en-US" altLang="zh-TW" sz="2200" dirty="0">
                <a:solidFill>
                  <a:srgbClr val="FF3300"/>
                </a:solidFill>
              </a:rPr>
              <a:t>0 </a:t>
            </a:r>
            <a:r>
              <a:rPr lang="en-US" altLang="zh-TW" sz="2200" dirty="0">
                <a:solidFill>
                  <a:srgbClr val="FF3300"/>
                </a:solidFill>
                <a:sym typeface="Symbol" pitchFamily="18" charset="2"/>
              </a:rPr>
              <a:t> </a:t>
            </a:r>
            <a:r>
              <a:rPr lang="en-US" altLang="zh-TW" sz="2200" dirty="0">
                <a:solidFill>
                  <a:srgbClr val="FF3300"/>
                </a:solidFill>
              </a:rPr>
              <a:t>4</a:t>
            </a:r>
            <a:r>
              <a:rPr lang="en-US" altLang="zh-TW" sz="2200" dirty="0">
                <a:solidFill>
                  <a:schemeClr val="tx1"/>
                </a:solidFill>
              </a:rPr>
              <a:t>, 3 </a:t>
            </a:r>
            <a:r>
              <a:rPr lang="en-US" altLang="zh-TW" sz="2200" dirty="0">
                <a:solidFill>
                  <a:schemeClr val="tx1"/>
                </a:solidFill>
                <a:sym typeface="Symbol" pitchFamily="18" charset="2"/>
              </a:rPr>
              <a:t> </a:t>
            </a:r>
            <a:r>
              <a:rPr lang="en-US" altLang="zh-TW" sz="2200" dirty="0">
                <a:solidFill>
                  <a:schemeClr val="tx1"/>
                </a:solidFill>
              </a:rPr>
              <a:t>1, 6 </a:t>
            </a:r>
            <a:r>
              <a:rPr lang="en-US" altLang="zh-TW" sz="2200" dirty="0">
                <a:solidFill>
                  <a:schemeClr val="tx1"/>
                </a:solidFill>
                <a:sym typeface="Symbol" pitchFamily="18" charset="2"/>
              </a:rPr>
              <a:t> </a:t>
            </a:r>
            <a:r>
              <a:rPr lang="en-US" altLang="zh-TW" sz="2200" dirty="0">
                <a:solidFill>
                  <a:schemeClr val="tx1"/>
                </a:solidFill>
              </a:rPr>
              <a:t>10, 8 </a:t>
            </a:r>
            <a:r>
              <a:rPr lang="en-US" altLang="zh-TW" sz="2200" dirty="0">
                <a:solidFill>
                  <a:schemeClr val="tx1"/>
                </a:solidFill>
                <a:sym typeface="Symbol" pitchFamily="18" charset="2"/>
              </a:rPr>
              <a:t> </a:t>
            </a:r>
            <a:r>
              <a:rPr lang="en-US" altLang="zh-TW" sz="2200" dirty="0">
                <a:solidFill>
                  <a:schemeClr val="tx1"/>
                </a:solidFill>
              </a:rPr>
              <a:t>9, 7 </a:t>
            </a:r>
            <a:r>
              <a:rPr lang="en-US" altLang="zh-TW" sz="2200" dirty="0">
                <a:solidFill>
                  <a:schemeClr val="tx1"/>
                </a:solidFill>
                <a:sym typeface="Symbol" pitchFamily="18" charset="2"/>
              </a:rPr>
              <a:t> </a:t>
            </a:r>
            <a:r>
              <a:rPr lang="en-US" altLang="zh-TW" sz="2200" dirty="0">
                <a:solidFill>
                  <a:schemeClr val="tx1"/>
                </a:solidFill>
              </a:rPr>
              <a:t>4, 6 </a:t>
            </a:r>
            <a:r>
              <a:rPr lang="en-US" altLang="zh-TW" sz="2200" dirty="0">
                <a:solidFill>
                  <a:schemeClr val="tx1"/>
                </a:solidFill>
                <a:sym typeface="Symbol" pitchFamily="18" charset="2"/>
              </a:rPr>
              <a:t> </a:t>
            </a:r>
            <a:r>
              <a:rPr lang="en-US" altLang="zh-TW" sz="2200" dirty="0">
                <a:solidFill>
                  <a:schemeClr val="tx1"/>
                </a:solidFill>
              </a:rPr>
              <a:t>8, 3 </a:t>
            </a:r>
            <a:r>
              <a:rPr lang="en-US" altLang="zh-TW" sz="2200" dirty="0">
                <a:solidFill>
                  <a:schemeClr val="tx1"/>
                </a:solidFill>
                <a:sym typeface="Symbol" pitchFamily="18" charset="2"/>
              </a:rPr>
              <a:t> </a:t>
            </a:r>
            <a:r>
              <a:rPr lang="en-US" altLang="zh-TW" sz="2200" dirty="0">
                <a:solidFill>
                  <a:schemeClr val="tx1"/>
                </a:solidFill>
              </a:rPr>
              <a:t>5, 2 </a:t>
            </a:r>
            <a:r>
              <a:rPr lang="en-US" altLang="zh-TW" sz="2200" dirty="0">
                <a:solidFill>
                  <a:schemeClr val="tx1"/>
                </a:solidFill>
                <a:sym typeface="Symbol" pitchFamily="18" charset="2"/>
              </a:rPr>
              <a:t> </a:t>
            </a:r>
            <a:r>
              <a:rPr lang="en-US" altLang="zh-TW" sz="2200" dirty="0">
                <a:solidFill>
                  <a:schemeClr val="tx1"/>
                </a:solidFill>
              </a:rPr>
              <a:t>11, </a:t>
            </a:r>
            <a:r>
              <a:rPr lang="en-US" altLang="zh-TW" sz="2200" dirty="0">
                <a:solidFill>
                  <a:srgbClr val="FF3300"/>
                </a:solidFill>
              </a:rPr>
              <a:t>11 </a:t>
            </a:r>
            <a:r>
              <a:rPr lang="en-US" altLang="zh-TW" sz="2200" dirty="0">
                <a:solidFill>
                  <a:srgbClr val="FF3300"/>
                </a:solidFill>
                <a:sym typeface="Symbol" pitchFamily="18" charset="2"/>
              </a:rPr>
              <a:t> </a:t>
            </a:r>
            <a:r>
              <a:rPr lang="en-US" altLang="zh-TW" sz="2200" dirty="0">
                <a:solidFill>
                  <a:srgbClr val="FF3300"/>
                </a:solidFill>
              </a:rPr>
              <a:t>0</a:t>
            </a:r>
            <a:endParaRPr lang="en-US" altLang="zh-TW" sz="2200" dirty="0">
              <a:solidFill>
                <a:schemeClr val="tx1"/>
              </a:solidFill>
            </a:endParaRPr>
          </a:p>
          <a:p>
            <a:pPr marL="355600" indent="-355600" algn="l" defTabSz="762000">
              <a:buFont typeface="Wingdings" pitchFamily="2" charset="2"/>
              <a:buChar char="q"/>
              <a:defRPr/>
            </a:pPr>
            <a:r>
              <a:rPr lang="en-US" altLang="zh-TW" sz="2200" b="1" i="1" dirty="0">
                <a:solidFill>
                  <a:srgbClr val="FF0000"/>
                </a:solidFill>
              </a:rPr>
              <a:t>Solution</a:t>
            </a:r>
            <a:r>
              <a:rPr lang="en-US" altLang="zh-TW" sz="2200" i="1" dirty="0">
                <a:solidFill>
                  <a:schemeClr val="tx1"/>
                </a:solidFill>
              </a:rPr>
              <a:t> – </a:t>
            </a:r>
            <a:br>
              <a:rPr lang="en-US" altLang="zh-TW" sz="2200" i="1" dirty="0">
                <a:solidFill>
                  <a:schemeClr val="tx1"/>
                </a:solidFill>
              </a:rPr>
            </a:br>
            <a:r>
              <a:rPr lang="en-US" altLang="zh-TW" sz="2200" b="1" dirty="0">
                <a:solidFill>
                  <a:schemeClr val="tx1"/>
                </a:solidFill>
              </a:rPr>
              <a:t>Phase 1</a:t>
            </a:r>
            <a:r>
              <a:rPr lang="en-US" altLang="zh-TW" sz="2200" dirty="0">
                <a:solidFill>
                  <a:schemeClr val="tx1"/>
                </a:solidFill>
              </a:rPr>
              <a:t>: read in and store the equivalence pairs &lt;</a:t>
            </a:r>
            <a:r>
              <a:rPr lang="en-US" altLang="zh-TW" sz="2200" dirty="0" err="1">
                <a:solidFill>
                  <a:schemeClr val="tx1"/>
                </a:solidFill>
              </a:rPr>
              <a:t>i</a:t>
            </a:r>
            <a:r>
              <a:rPr lang="en-US" altLang="zh-TW" sz="2200" dirty="0">
                <a:solidFill>
                  <a:schemeClr val="tx1"/>
                </a:solidFill>
              </a:rPr>
              <a:t>, j&gt;</a:t>
            </a:r>
          </a:p>
          <a:p>
            <a:pPr algn="l" defTabSz="762000">
              <a:defRPr/>
            </a:pPr>
            <a:endParaRPr lang="en-US" altLang="zh-TW" sz="2200" dirty="0">
              <a:solidFill>
                <a:schemeClr val="tx1"/>
              </a:solidFill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287338" y="104775"/>
            <a:ext cx="84883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4000" b="1" u="sng"/>
              <a:t>Examples</a:t>
            </a:r>
          </a:p>
        </p:txBody>
      </p:sp>
      <p:grpSp>
        <p:nvGrpSpPr>
          <p:cNvPr id="53253" name="群組 117"/>
          <p:cNvGrpSpPr>
            <a:grpSpLocks/>
          </p:cNvGrpSpPr>
          <p:nvPr/>
        </p:nvGrpSpPr>
        <p:grpSpPr bwMode="auto">
          <a:xfrm>
            <a:off x="965200" y="2692400"/>
            <a:ext cx="6743700" cy="3328988"/>
            <a:chOff x="285750" y="2218366"/>
            <a:chExt cx="8352989" cy="3799925"/>
          </a:xfrm>
        </p:grpSpPr>
        <p:sp>
          <p:nvSpPr>
            <p:cNvPr id="53254" name="Text Box 113"/>
            <p:cNvSpPr txBox="1">
              <a:spLocks noChangeArrowheads="1"/>
            </p:cNvSpPr>
            <p:nvPr/>
          </p:nvSpPr>
          <p:spPr bwMode="auto">
            <a:xfrm>
              <a:off x="869759" y="3203575"/>
              <a:ext cx="526564" cy="386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0000FF"/>
                  </a:solidFill>
                </a:rPr>
                <a:t>(2)</a:t>
              </a:r>
            </a:p>
          </p:txBody>
        </p:sp>
        <p:sp>
          <p:nvSpPr>
            <p:cNvPr id="53255" name="Rectangle 5"/>
            <p:cNvSpPr>
              <a:spLocks noChangeArrowheads="1"/>
            </p:cNvSpPr>
            <p:nvPr/>
          </p:nvSpPr>
          <p:spPr bwMode="auto">
            <a:xfrm>
              <a:off x="106680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53256" name="Group 6"/>
            <p:cNvGrpSpPr>
              <a:grpSpLocks/>
            </p:cNvGrpSpPr>
            <p:nvPr/>
          </p:nvGrpSpPr>
          <p:grpSpPr bwMode="auto">
            <a:xfrm>
              <a:off x="1009650" y="2628900"/>
              <a:ext cx="7543800" cy="609600"/>
              <a:chOff x="792" y="564"/>
              <a:chExt cx="4752" cy="384"/>
            </a:xfrm>
          </p:grpSpPr>
          <p:sp>
            <p:nvSpPr>
              <p:cNvPr id="53355" name="Rectangle 7"/>
              <p:cNvSpPr>
                <a:spLocks noChangeArrowheads="1"/>
              </p:cNvSpPr>
              <p:nvPr/>
            </p:nvSpPr>
            <p:spPr bwMode="auto">
              <a:xfrm>
                <a:off x="792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356" name="Rectangle 8"/>
              <p:cNvSpPr>
                <a:spLocks noChangeArrowheads="1"/>
              </p:cNvSpPr>
              <p:nvPr/>
            </p:nvSpPr>
            <p:spPr bwMode="auto">
              <a:xfrm>
                <a:off x="1188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357" name="Rectangle 9"/>
              <p:cNvSpPr>
                <a:spLocks noChangeArrowheads="1"/>
              </p:cNvSpPr>
              <p:nvPr/>
            </p:nvSpPr>
            <p:spPr bwMode="auto">
              <a:xfrm>
                <a:off x="1584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358" name="Rectangle 10"/>
              <p:cNvSpPr>
                <a:spLocks noChangeArrowheads="1"/>
              </p:cNvSpPr>
              <p:nvPr/>
            </p:nvSpPr>
            <p:spPr bwMode="auto">
              <a:xfrm>
                <a:off x="1980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359" name="Rectangle 11"/>
              <p:cNvSpPr>
                <a:spLocks noChangeArrowheads="1"/>
              </p:cNvSpPr>
              <p:nvPr/>
            </p:nvSpPr>
            <p:spPr bwMode="auto">
              <a:xfrm>
                <a:off x="2376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360" name="Rectangle 12"/>
              <p:cNvSpPr>
                <a:spLocks noChangeArrowheads="1"/>
              </p:cNvSpPr>
              <p:nvPr/>
            </p:nvSpPr>
            <p:spPr bwMode="auto">
              <a:xfrm>
                <a:off x="2772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361" name="Rectangle 13"/>
              <p:cNvSpPr>
                <a:spLocks noChangeArrowheads="1"/>
              </p:cNvSpPr>
              <p:nvPr/>
            </p:nvSpPr>
            <p:spPr bwMode="auto">
              <a:xfrm>
                <a:off x="3168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362" name="Rectangle 14"/>
              <p:cNvSpPr>
                <a:spLocks noChangeArrowheads="1"/>
              </p:cNvSpPr>
              <p:nvPr/>
            </p:nvSpPr>
            <p:spPr bwMode="auto">
              <a:xfrm>
                <a:off x="3564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363" name="Rectangle 15"/>
              <p:cNvSpPr>
                <a:spLocks noChangeArrowheads="1"/>
              </p:cNvSpPr>
              <p:nvPr/>
            </p:nvSpPr>
            <p:spPr bwMode="auto">
              <a:xfrm>
                <a:off x="3960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364" name="Rectangle 16"/>
              <p:cNvSpPr>
                <a:spLocks noChangeArrowheads="1"/>
              </p:cNvSpPr>
              <p:nvPr/>
            </p:nvSpPr>
            <p:spPr bwMode="auto">
              <a:xfrm>
                <a:off x="4356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365" name="Rectangle 17"/>
              <p:cNvSpPr>
                <a:spLocks noChangeArrowheads="1"/>
              </p:cNvSpPr>
              <p:nvPr/>
            </p:nvSpPr>
            <p:spPr bwMode="auto">
              <a:xfrm>
                <a:off x="4752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366" name="Rectangle 18"/>
              <p:cNvSpPr>
                <a:spLocks noChangeArrowheads="1"/>
              </p:cNvSpPr>
              <p:nvPr/>
            </p:nvSpPr>
            <p:spPr bwMode="auto">
              <a:xfrm>
                <a:off x="5148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3257" name="Rectangle 19"/>
            <p:cNvSpPr>
              <a:spLocks noChangeArrowheads="1"/>
            </p:cNvSpPr>
            <p:nvPr/>
          </p:nvSpPr>
          <p:spPr bwMode="auto">
            <a:xfrm>
              <a:off x="171450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58" name="Rectangle 20"/>
            <p:cNvSpPr>
              <a:spLocks noChangeArrowheads="1"/>
            </p:cNvSpPr>
            <p:nvPr/>
          </p:nvSpPr>
          <p:spPr bwMode="auto">
            <a:xfrm>
              <a:off x="234315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59" name="Rectangle 21"/>
            <p:cNvSpPr>
              <a:spLocks noChangeArrowheads="1"/>
            </p:cNvSpPr>
            <p:nvPr/>
          </p:nvSpPr>
          <p:spPr bwMode="auto">
            <a:xfrm>
              <a:off x="297180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0" name="Rectangle 22"/>
            <p:cNvSpPr>
              <a:spLocks noChangeArrowheads="1"/>
            </p:cNvSpPr>
            <p:nvPr/>
          </p:nvSpPr>
          <p:spPr bwMode="auto">
            <a:xfrm>
              <a:off x="360045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1" name="Rectangle 23"/>
            <p:cNvSpPr>
              <a:spLocks noChangeArrowheads="1"/>
            </p:cNvSpPr>
            <p:nvPr/>
          </p:nvSpPr>
          <p:spPr bwMode="auto">
            <a:xfrm>
              <a:off x="422910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2" name="Rectangle 24"/>
            <p:cNvSpPr>
              <a:spLocks noChangeArrowheads="1"/>
            </p:cNvSpPr>
            <p:nvPr/>
          </p:nvSpPr>
          <p:spPr bwMode="auto">
            <a:xfrm>
              <a:off x="485775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3" name="Rectangle 25"/>
            <p:cNvSpPr>
              <a:spLocks noChangeArrowheads="1"/>
            </p:cNvSpPr>
            <p:nvPr/>
          </p:nvSpPr>
          <p:spPr bwMode="auto">
            <a:xfrm>
              <a:off x="546735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4" name="Rectangle 26"/>
            <p:cNvSpPr>
              <a:spLocks noChangeArrowheads="1"/>
            </p:cNvSpPr>
            <p:nvPr/>
          </p:nvSpPr>
          <p:spPr bwMode="auto">
            <a:xfrm>
              <a:off x="611505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5" name="Rectangle 27"/>
            <p:cNvSpPr>
              <a:spLocks noChangeArrowheads="1"/>
            </p:cNvSpPr>
            <p:nvPr/>
          </p:nvSpPr>
          <p:spPr bwMode="auto">
            <a:xfrm>
              <a:off x="674370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6" name="Rectangle 28"/>
            <p:cNvSpPr>
              <a:spLocks noChangeArrowheads="1"/>
            </p:cNvSpPr>
            <p:nvPr/>
          </p:nvSpPr>
          <p:spPr bwMode="auto">
            <a:xfrm>
              <a:off x="737235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7" name="Rectangle 29"/>
            <p:cNvSpPr>
              <a:spLocks noChangeArrowheads="1"/>
            </p:cNvSpPr>
            <p:nvPr/>
          </p:nvSpPr>
          <p:spPr bwMode="auto">
            <a:xfrm>
              <a:off x="800100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8" name="Rectangle 30"/>
            <p:cNvSpPr>
              <a:spLocks noChangeArrowheads="1"/>
            </p:cNvSpPr>
            <p:nvPr/>
          </p:nvSpPr>
          <p:spPr bwMode="auto">
            <a:xfrm>
              <a:off x="1066800" y="51244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69" name="Rectangle 31"/>
            <p:cNvSpPr>
              <a:spLocks noChangeArrowheads="1"/>
            </p:cNvSpPr>
            <p:nvPr/>
          </p:nvSpPr>
          <p:spPr bwMode="auto">
            <a:xfrm>
              <a:off x="2971800" y="51244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0" name="Rectangle 32"/>
            <p:cNvSpPr>
              <a:spLocks noChangeArrowheads="1"/>
            </p:cNvSpPr>
            <p:nvPr/>
          </p:nvSpPr>
          <p:spPr bwMode="auto">
            <a:xfrm>
              <a:off x="3600450" y="51244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1" name="Rectangle 33"/>
            <p:cNvSpPr>
              <a:spLocks noChangeArrowheads="1"/>
            </p:cNvSpPr>
            <p:nvPr/>
          </p:nvSpPr>
          <p:spPr bwMode="auto">
            <a:xfrm>
              <a:off x="4857750" y="51244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2" name="Rectangle 34"/>
            <p:cNvSpPr>
              <a:spLocks noChangeArrowheads="1"/>
            </p:cNvSpPr>
            <p:nvPr/>
          </p:nvSpPr>
          <p:spPr bwMode="auto">
            <a:xfrm>
              <a:off x="6115050" y="51244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3" name="Rectangle 35"/>
            <p:cNvSpPr>
              <a:spLocks noChangeArrowheads="1"/>
            </p:cNvSpPr>
            <p:nvPr/>
          </p:nvSpPr>
          <p:spPr bwMode="auto">
            <a:xfrm>
              <a:off x="8001000" y="51244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4" name="Line 36"/>
            <p:cNvSpPr>
              <a:spLocks noChangeShapeType="1"/>
            </p:cNvSpPr>
            <p:nvPr/>
          </p:nvSpPr>
          <p:spPr bwMode="auto">
            <a:xfrm>
              <a:off x="1314450" y="3009900"/>
              <a:ext cx="0" cy="74295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5" name="Line 37"/>
            <p:cNvSpPr>
              <a:spLocks noChangeShapeType="1"/>
            </p:cNvSpPr>
            <p:nvPr/>
          </p:nvSpPr>
          <p:spPr bwMode="auto">
            <a:xfrm>
              <a:off x="196215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6" name="Line 38"/>
            <p:cNvSpPr>
              <a:spLocks noChangeShapeType="1"/>
            </p:cNvSpPr>
            <p:nvPr/>
          </p:nvSpPr>
          <p:spPr bwMode="auto">
            <a:xfrm>
              <a:off x="259080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7" name="Line 39"/>
            <p:cNvSpPr>
              <a:spLocks noChangeShapeType="1"/>
            </p:cNvSpPr>
            <p:nvPr/>
          </p:nvSpPr>
          <p:spPr bwMode="auto">
            <a:xfrm>
              <a:off x="321945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8" name="Line 40"/>
            <p:cNvSpPr>
              <a:spLocks noChangeShapeType="1"/>
            </p:cNvSpPr>
            <p:nvPr/>
          </p:nvSpPr>
          <p:spPr bwMode="auto">
            <a:xfrm>
              <a:off x="384810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9" name="Line 41"/>
            <p:cNvSpPr>
              <a:spLocks noChangeShapeType="1"/>
            </p:cNvSpPr>
            <p:nvPr/>
          </p:nvSpPr>
          <p:spPr bwMode="auto">
            <a:xfrm>
              <a:off x="447675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0" name="Line 42"/>
            <p:cNvSpPr>
              <a:spLocks noChangeShapeType="1"/>
            </p:cNvSpPr>
            <p:nvPr/>
          </p:nvSpPr>
          <p:spPr bwMode="auto">
            <a:xfrm>
              <a:off x="510540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1" name="Line 43"/>
            <p:cNvSpPr>
              <a:spLocks noChangeShapeType="1"/>
            </p:cNvSpPr>
            <p:nvPr/>
          </p:nvSpPr>
          <p:spPr bwMode="auto">
            <a:xfrm>
              <a:off x="571500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2" name="Line 44"/>
            <p:cNvSpPr>
              <a:spLocks noChangeShapeType="1"/>
            </p:cNvSpPr>
            <p:nvPr/>
          </p:nvSpPr>
          <p:spPr bwMode="auto">
            <a:xfrm>
              <a:off x="636270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3" name="Line 45"/>
            <p:cNvSpPr>
              <a:spLocks noChangeShapeType="1"/>
            </p:cNvSpPr>
            <p:nvPr/>
          </p:nvSpPr>
          <p:spPr bwMode="auto">
            <a:xfrm>
              <a:off x="701040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4" name="Line 46"/>
            <p:cNvSpPr>
              <a:spLocks noChangeShapeType="1"/>
            </p:cNvSpPr>
            <p:nvPr/>
          </p:nvSpPr>
          <p:spPr bwMode="auto">
            <a:xfrm>
              <a:off x="762000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5" name="Line 47"/>
            <p:cNvSpPr>
              <a:spLocks noChangeShapeType="1"/>
            </p:cNvSpPr>
            <p:nvPr/>
          </p:nvSpPr>
          <p:spPr bwMode="auto">
            <a:xfrm>
              <a:off x="824865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6" name="Line 48"/>
            <p:cNvSpPr>
              <a:spLocks noChangeShapeType="1"/>
            </p:cNvSpPr>
            <p:nvPr/>
          </p:nvSpPr>
          <p:spPr bwMode="auto">
            <a:xfrm>
              <a:off x="1314450" y="4381500"/>
              <a:ext cx="0" cy="74295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7" name="Line 49"/>
            <p:cNvSpPr>
              <a:spLocks noChangeShapeType="1"/>
            </p:cNvSpPr>
            <p:nvPr/>
          </p:nvSpPr>
          <p:spPr bwMode="auto">
            <a:xfrm>
              <a:off x="3219450" y="4457700"/>
              <a:ext cx="0" cy="666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8" name="Line 50"/>
            <p:cNvSpPr>
              <a:spLocks noChangeShapeType="1"/>
            </p:cNvSpPr>
            <p:nvPr/>
          </p:nvSpPr>
          <p:spPr bwMode="auto">
            <a:xfrm>
              <a:off x="3848100" y="4400550"/>
              <a:ext cx="0" cy="723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9" name="Line 51"/>
            <p:cNvSpPr>
              <a:spLocks noChangeShapeType="1"/>
            </p:cNvSpPr>
            <p:nvPr/>
          </p:nvSpPr>
          <p:spPr bwMode="auto">
            <a:xfrm>
              <a:off x="5105400" y="43815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90" name="Line 52"/>
            <p:cNvSpPr>
              <a:spLocks noChangeShapeType="1"/>
            </p:cNvSpPr>
            <p:nvPr/>
          </p:nvSpPr>
          <p:spPr bwMode="auto">
            <a:xfrm>
              <a:off x="6362700" y="43815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91" name="Line 53"/>
            <p:cNvSpPr>
              <a:spLocks noChangeShapeType="1"/>
            </p:cNvSpPr>
            <p:nvPr/>
          </p:nvSpPr>
          <p:spPr bwMode="auto">
            <a:xfrm>
              <a:off x="8248650" y="43815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92" name="Line 54"/>
            <p:cNvSpPr>
              <a:spLocks noChangeShapeType="1"/>
            </p:cNvSpPr>
            <p:nvPr/>
          </p:nvSpPr>
          <p:spPr bwMode="auto">
            <a:xfrm>
              <a:off x="1085850" y="5695950"/>
              <a:ext cx="476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93" name="Line 55"/>
            <p:cNvSpPr>
              <a:spLocks noChangeShapeType="1"/>
            </p:cNvSpPr>
            <p:nvPr/>
          </p:nvSpPr>
          <p:spPr bwMode="auto">
            <a:xfrm>
              <a:off x="2971800" y="569595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94" name="Line 56"/>
            <p:cNvSpPr>
              <a:spLocks noChangeShapeType="1"/>
            </p:cNvSpPr>
            <p:nvPr/>
          </p:nvSpPr>
          <p:spPr bwMode="auto">
            <a:xfrm>
              <a:off x="3600450" y="569595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95" name="Line 57"/>
            <p:cNvSpPr>
              <a:spLocks noChangeShapeType="1"/>
            </p:cNvSpPr>
            <p:nvPr/>
          </p:nvSpPr>
          <p:spPr bwMode="auto">
            <a:xfrm>
              <a:off x="4857750" y="569595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96" name="Line 58"/>
            <p:cNvSpPr>
              <a:spLocks noChangeShapeType="1"/>
            </p:cNvSpPr>
            <p:nvPr/>
          </p:nvSpPr>
          <p:spPr bwMode="auto">
            <a:xfrm>
              <a:off x="6115050" y="569595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97" name="Line 59"/>
            <p:cNvSpPr>
              <a:spLocks noChangeShapeType="1"/>
            </p:cNvSpPr>
            <p:nvPr/>
          </p:nvSpPr>
          <p:spPr bwMode="auto">
            <a:xfrm>
              <a:off x="8001000" y="569595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98" name="Line 60"/>
            <p:cNvSpPr>
              <a:spLocks noChangeShapeType="1"/>
            </p:cNvSpPr>
            <p:nvPr/>
          </p:nvSpPr>
          <p:spPr bwMode="auto">
            <a:xfrm>
              <a:off x="1085850" y="4267200"/>
              <a:ext cx="476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99" name="Line 61"/>
            <p:cNvSpPr>
              <a:spLocks noChangeShapeType="1"/>
            </p:cNvSpPr>
            <p:nvPr/>
          </p:nvSpPr>
          <p:spPr bwMode="auto">
            <a:xfrm>
              <a:off x="297180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300" name="Line 62"/>
            <p:cNvSpPr>
              <a:spLocks noChangeShapeType="1"/>
            </p:cNvSpPr>
            <p:nvPr/>
          </p:nvSpPr>
          <p:spPr bwMode="auto">
            <a:xfrm>
              <a:off x="360045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301" name="Line 63"/>
            <p:cNvSpPr>
              <a:spLocks noChangeShapeType="1"/>
            </p:cNvSpPr>
            <p:nvPr/>
          </p:nvSpPr>
          <p:spPr bwMode="auto">
            <a:xfrm>
              <a:off x="485775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302" name="Line 64"/>
            <p:cNvSpPr>
              <a:spLocks noChangeShapeType="1"/>
            </p:cNvSpPr>
            <p:nvPr/>
          </p:nvSpPr>
          <p:spPr bwMode="auto">
            <a:xfrm>
              <a:off x="611505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303" name="Line 65"/>
            <p:cNvSpPr>
              <a:spLocks noChangeShapeType="1"/>
            </p:cNvSpPr>
            <p:nvPr/>
          </p:nvSpPr>
          <p:spPr bwMode="auto">
            <a:xfrm>
              <a:off x="800100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304" name="Line 66"/>
            <p:cNvSpPr>
              <a:spLocks noChangeShapeType="1"/>
            </p:cNvSpPr>
            <p:nvPr/>
          </p:nvSpPr>
          <p:spPr bwMode="auto">
            <a:xfrm>
              <a:off x="171450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305" name="Line 67"/>
            <p:cNvSpPr>
              <a:spLocks noChangeShapeType="1"/>
            </p:cNvSpPr>
            <p:nvPr/>
          </p:nvSpPr>
          <p:spPr bwMode="auto">
            <a:xfrm>
              <a:off x="234315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306" name="Line 68"/>
            <p:cNvSpPr>
              <a:spLocks noChangeShapeType="1"/>
            </p:cNvSpPr>
            <p:nvPr/>
          </p:nvSpPr>
          <p:spPr bwMode="auto">
            <a:xfrm>
              <a:off x="422910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307" name="Line 69"/>
            <p:cNvSpPr>
              <a:spLocks noChangeShapeType="1"/>
            </p:cNvSpPr>
            <p:nvPr/>
          </p:nvSpPr>
          <p:spPr bwMode="auto">
            <a:xfrm>
              <a:off x="546735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308" name="Line 70"/>
            <p:cNvSpPr>
              <a:spLocks noChangeShapeType="1"/>
            </p:cNvSpPr>
            <p:nvPr/>
          </p:nvSpPr>
          <p:spPr bwMode="auto">
            <a:xfrm>
              <a:off x="674370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309" name="Line 71"/>
            <p:cNvSpPr>
              <a:spLocks noChangeShapeType="1"/>
            </p:cNvSpPr>
            <p:nvPr/>
          </p:nvSpPr>
          <p:spPr bwMode="auto">
            <a:xfrm>
              <a:off x="737235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310" name="Text Box 72"/>
            <p:cNvSpPr txBox="1">
              <a:spLocks noChangeArrowheads="1"/>
            </p:cNvSpPr>
            <p:nvPr/>
          </p:nvSpPr>
          <p:spPr bwMode="auto">
            <a:xfrm>
              <a:off x="1001913" y="5718175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  <a:endParaRPr lang="en-US" altLang="zh-TW" sz="1000"/>
            </a:p>
          </p:txBody>
        </p:sp>
        <p:sp>
          <p:nvSpPr>
            <p:cNvPr id="53311" name="Text Box 73"/>
            <p:cNvSpPr txBox="1">
              <a:spLocks noChangeArrowheads="1"/>
            </p:cNvSpPr>
            <p:nvPr/>
          </p:nvSpPr>
          <p:spPr bwMode="auto">
            <a:xfrm>
              <a:off x="1630563" y="4327525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  <a:endParaRPr lang="en-US" altLang="zh-TW" sz="1000"/>
            </a:p>
          </p:txBody>
        </p:sp>
        <p:sp>
          <p:nvSpPr>
            <p:cNvPr id="53312" name="Text Box 74"/>
            <p:cNvSpPr txBox="1">
              <a:spLocks noChangeArrowheads="1"/>
            </p:cNvSpPr>
            <p:nvPr/>
          </p:nvSpPr>
          <p:spPr bwMode="auto">
            <a:xfrm>
              <a:off x="2278262" y="4346575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3313" name="Text Box 75"/>
            <p:cNvSpPr txBox="1">
              <a:spLocks noChangeArrowheads="1"/>
            </p:cNvSpPr>
            <p:nvPr/>
          </p:nvSpPr>
          <p:spPr bwMode="auto">
            <a:xfrm>
              <a:off x="2887861" y="5737225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3314" name="Text Box 76"/>
            <p:cNvSpPr txBox="1">
              <a:spLocks noChangeArrowheads="1"/>
            </p:cNvSpPr>
            <p:nvPr/>
          </p:nvSpPr>
          <p:spPr bwMode="auto">
            <a:xfrm>
              <a:off x="3535562" y="5737225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  <a:endParaRPr lang="en-US" altLang="zh-TW" sz="1000"/>
            </a:p>
          </p:txBody>
        </p:sp>
        <p:sp>
          <p:nvSpPr>
            <p:cNvPr id="53315" name="Text Box 77"/>
            <p:cNvSpPr txBox="1">
              <a:spLocks noChangeArrowheads="1"/>
            </p:cNvSpPr>
            <p:nvPr/>
          </p:nvSpPr>
          <p:spPr bwMode="auto">
            <a:xfrm>
              <a:off x="4164211" y="4365625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3316" name="Text Box 78"/>
            <p:cNvSpPr txBox="1">
              <a:spLocks noChangeArrowheads="1"/>
            </p:cNvSpPr>
            <p:nvPr/>
          </p:nvSpPr>
          <p:spPr bwMode="auto">
            <a:xfrm>
              <a:off x="4773811" y="5718176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3317" name="Text Box 79"/>
            <p:cNvSpPr txBox="1">
              <a:spLocks noChangeArrowheads="1"/>
            </p:cNvSpPr>
            <p:nvPr/>
          </p:nvSpPr>
          <p:spPr bwMode="auto">
            <a:xfrm>
              <a:off x="5383411" y="4327525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3318" name="Text Box 80"/>
            <p:cNvSpPr txBox="1">
              <a:spLocks noChangeArrowheads="1"/>
            </p:cNvSpPr>
            <p:nvPr/>
          </p:nvSpPr>
          <p:spPr bwMode="auto">
            <a:xfrm>
              <a:off x="6031111" y="5718176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3319" name="Text Box 81"/>
            <p:cNvSpPr txBox="1">
              <a:spLocks noChangeArrowheads="1"/>
            </p:cNvSpPr>
            <p:nvPr/>
          </p:nvSpPr>
          <p:spPr bwMode="auto">
            <a:xfrm>
              <a:off x="6678811" y="4346575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3320" name="Text Box 82"/>
            <p:cNvSpPr txBox="1">
              <a:spLocks noChangeArrowheads="1"/>
            </p:cNvSpPr>
            <p:nvPr/>
          </p:nvSpPr>
          <p:spPr bwMode="auto">
            <a:xfrm>
              <a:off x="7307461" y="4346575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  <a:endParaRPr lang="en-US" altLang="zh-TW" sz="1000"/>
            </a:p>
          </p:txBody>
        </p:sp>
        <p:sp>
          <p:nvSpPr>
            <p:cNvPr id="53321" name="Text Box 83"/>
            <p:cNvSpPr txBox="1">
              <a:spLocks noChangeArrowheads="1"/>
            </p:cNvSpPr>
            <p:nvPr/>
          </p:nvSpPr>
          <p:spPr bwMode="auto">
            <a:xfrm>
              <a:off x="7936110" y="5718176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3322" name="Text Box 84"/>
            <p:cNvSpPr txBox="1">
              <a:spLocks noChangeArrowheads="1"/>
            </p:cNvSpPr>
            <p:nvPr/>
          </p:nvSpPr>
          <p:spPr bwMode="auto">
            <a:xfrm>
              <a:off x="1114425" y="3824288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3300"/>
                  </a:solidFill>
                </a:rPr>
                <a:t>11</a:t>
              </a:r>
              <a:endParaRPr lang="en-US" altLang="zh-TW" sz="2000" b="1">
                <a:solidFill>
                  <a:schemeClr val="tx1"/>
                </a:solidFill>
              </a:endParaRPr>
            </a:p>
          </p:txBody>
        </p:sp>
        <p:sp>
          <p:nvSpPr>
            <p:cNvPr id="53323" name="Text Box 85"/>
            <p:cNvSpPr txBox="1">
              <a:spLocks noChangeArrowheads="1"/>
            </p:cNvSpPr>
            <p:nvPr/>
          </p:nvSpPr>
          <p:spPr bwMode="auto">
            <a:xfrm>
              <a:off x="1177925" y="523398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324" name="Text Box 86"/>
            <p:cNvSpPr txBox="1">
              <a:spLocks noChangeArrowheads="1"/>
            </p:cNvSpPr>
            <p:nvPr/>
          </p:nvSpPr>
          <p:spPr bwMode="auto">
            <a:xfrm>
              <a:off x="1806575" y="382428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3325" name="Text Box 87"/>
            <p:cNvSpPr txBox="1">
              <a:spLocks noChangeArrowheads="1"/>
            </p:cNvSpPr>
            <p:nvPr/>
          </p:nvSpPr>
          <p:spPr bwMode="auto">
            <a:xfrm>
              <a:off x="2371725" y="3805238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3326" name="Text Box 88"/>
            <p:cNvSpPr txBox="1">
              <a:spLocks noChangeArrowheads="1"/>
            </p:cNvSpPr>
            <p:nvPr/>
          </p:nvSpPr>
          <p:spPr bwMode="auto">
            <a:xfrm>
              <a:off x="3082925" y="380523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3327" name="Text Box 89"/>
            <p:cNvSpPr txBox="1">
              <a:spLocks noChangeArrowheads="1"/>
            </p:cNvSpPr>
            <p:nvPr/>
          </p:nvSpPr>
          <p:spPr bwMode="auto">
            <a:xfrm>
              <a:off x="3063875" y="521493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3328" name="Text Box 90"/>
            <p:cNvSpPr txBox="1">
              <a:spLocks noChangeArrowheads="1"/>
            </p:cNvSpPr>
            <p:nvPr/>
          </p:nvSpPr>
          <p:spPr bwMode="auto">
            <a:xfrm>
              <a:off x="3711575" y="380523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3329" name="Text Box 91"/>
            <p:cNvSpPr txBox="1">
              <a:spLocks noChangeArrowheads="1"/>
            </p:cNvSpPr>
            <p:nvPr/>
          </p:nvSpPr>
          <p:spPr bwMode="auto">
            <a:xfrm>
              <a:off x="3692525" y="521493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3330" name="Text Box 92"/>
            <p:cNvSpPr txBox="1">
              <a:spLocks noChangeArrowheads="1"/>
            </p:cNvSpPr>
            <p:nvPr/>
          </p:nvSpPr>
          <p:spPr bwMode="auto">
            <a:xfrm>
              <a:off x="4321175" y="380523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3331" name="Text Box 93"/>
            <p:cNvSpPr txBox="1">
              <a:spLocks noChangeArrowheads="1"/>
            </p:cNvSpPr>
            <p:nvPr/>
          </p:nvSpPr>
          <p:spPr bwMode="auto">
            <a:xfrm>
              <a:off x="4949825" y="382428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332" name="Text Box 94"/>
            <p:cNvSpPr txBox="1">
              <a:spLocks noChangeArrowheads="1"/>
            </p:cNvSpPr>
            <p:nvPr/>
          </p:nvSpPr>
          <p:spPr bwMode="auto">
            <a:xfrm>
              <a:off x="4886325" y="5214938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3333" name="Text Box 95"/>
            <p:cNvSpPr txBox="1">
              <a:spLocks noChangeArrowheads="1"/>
            </p:cNvSpPr>
            <p:nvPr/>
          </p:nvSpPr>
          <p:spPr bwMode="auto">
            <a:xfrm>
              <a:off x="5559425" y="380523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334" name="Text Box 96"/>
            <p:cNvSpPr txBox="1">
              <a:spLocks noChangeArrowheads="1"/>
            </p:cNvSpPr>
            <p:nvPr/>
          </p:nvSpPr>
          <p:spPr bwMode="auto">
            <a:xfrm>
              <a:off x="6188075" y="382428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335" name="Text Box 97"/>
            <p:cNvSpPr txBox="1">
              <a:spLocks noChangeArrowheads="1"/>
            </p:cNvSpPr>
            <p:nvPr/>
          </p:nvSpPr>
          <p:spPr bwMode="auto">
            <a:xfrm>
              <a:off x="6207125" y="521493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336" name="Text Box 98"/>
            <p:cNvSpPr txBox="1">
              <a:spLocks noChangeArrowheads="1"/>
            </p:cNvSpPr>
            <p:nvPr/>
          </p:nvSpPr>
          <p:spPr bwMode="auto">
            <a:xfrm>
              <a:off x="8074025" y="382428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3337" name="Text Box 99"/>
            <p:cNvSpPr txBox="1">
              <a:spLocks noChangeArrowheads="1"/>
            </p:cNvSpPr>
            <p:nvPr/>
          </p:nvSpPr>
          <p:spPr bwMode="auto">
            <a:xfrm>
              <a:off x="8074025" y="521493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3338" name="Text Box 100"/>
            <p:cNvSpPr txBox="1">
              <a:spLocks noChangeArrowheads="1"/>
            </p:cNvSpPr>
            <p:nvPr/>
          </p:nvSpPr>
          <p:spPr bwMode="auto">
            <a:xfrm>
              <a:off x="6835775" y="382428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339" name="Text Box 101"/>
            <p:cNvSpPr txBox="1">
              <a:spLocks noChangeArrowheads="1"/>
            </p:cNvSpPr>
            <p:nvPr/>
          </p:nvSpPr>
          <p:spPr bwMode="auto">
            <a:xfrm>
              <a:off x="7483475" y="382428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340" name="Text Box 102"/>
            <p:cNvSpPr txBox="1">
              <a:spLocks noChangeArrowheads="1"/>
            </p:cNvSpPr>
            <p:nvPr/>
          </p:nvSpPr>
          <p:spPr bwMode="auto">
            <a:xfrm>
              <a:off x="439558" y="2708275"/>
              <a:ext cx="609959" cy="4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seq</a:t>
              </a:r>
            </a:p>
          </p:txBody>
        </p:sp>
        <p:grpSp>
          <p:nvGrpSpPr>
            <p:cNvPr id="53341" name="Group 103"/>
            <p:cNvGrpSpPr>
              <a:grpSpLocks/>
            </p:cNvGrpSpPr>
            <p:nvPr/>
          </p:nvGrpSpPr>
          <p:grpSpPr bwMode="auto">
            <a:xfrm>
              <a:off x="411163" y="3756025"/>
              <a:ext cx="704851" cy="841375"/>
              <a:chOff x="271" y="1274"/>
              <a:chExt cx="444" cy="530"/>
            </a:xfrm>
          </p:grpSpPr>
          <p:sp>
            <p:nvSpPr>
              <p:cNvPr id="53353" name="Text Box 104"/>
              <p:cNvSpPr txBox="1">
                <a:spLocks noChangeArrowheads="1"/>
              </p:cNvSpPr>
              <p:nvPr/>
            </p:nvSpPr>
            <p:spPr bwMode="auto">
              <a:xfrm>
                <a:off x="271" y="1274"/>
                <a:ext cx="444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data</a:t>
                </a:r>
              </a:p>
            </p:txBody>
          </p:sp>
          <p:sp>
            <p:nvSpPr>
              <p:cNvPr id="53354" name="Text Box 105"/>
              <p:cNvSpPr txBox="1">
                <a:spLocks noChangeArrowheads="1"/>
              </p:cNvSpPr>
              <p:nvPr/>
            </p:nvSpPr>
            <p:spPr bwMode="auto">
              <a:xfrm>
                <a:off x="282" y="1538"/>
                <a:ext cx="424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link</a:t>
                </a:r>
              </a:p>
            </p:txBody>
          </p:sp>
        </p:grpSp>
        <p:grpSp>
          <p:nvGrpSpPr>
            <p:cNvPr id="53342" name="Group 106"/>
            <p:cNvGrpSpPr>
              <a:grpSpLocks/>
            </p:cNvGrpSpPr>
            <p:nvPr/>
          </p:nvGrpSpPr>
          <p:grpSpPr bwMode="auto">
            <a:xfrm>
              <a:off x="411162" y="5165725"/>
              <a:ext cx="704850" cy="841375"/>
              <a:chOff x="271" y="1274"/>
              <a:chExt cx="444" cy="530"/>
            </a:xfrm>
          </p:grpSpPr>
          <p:sp>
            <p:nvSpPr>
              <p:cNvPr id="53351" name="Text Box 107"/>
              <p:cNvSpPr txBox="1">
                <a:spLocks noChangeArrowheads="1"/>
              </p:cNvSpPr>
              <p:nvPr/>
            </p:nvSpPr>
            <p:spPr bwMode="auto">
              <a:xfrm>
                <a:off x="271" y="1274"/>
                <a:ext cx="444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data</a:t>
                </a:r>
              </a:p>
            </p:txBody>
          </p:sp>
          <p:sp>
            <p:nvSpPr>
              <p:cNvPr id="53352" name="Text Box 108"/>
              <p:cNvSpPr txBox="1">
                <a:spLocks noChangeArrowheads="1"/>
              </p:cNvSpPr>
              <p:nvPr/>
            </p:nvSpPr>
            <p:spPr bwMode="auto">
              <a:xfrm>
                <a:off x="282" y="1538"/>
                <a:ext cx="424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link</a:t>
                </a:r>
              </a:p>
            </p:txBody>
          </p:sp>
        </p:grpSp>
        <p:sp>
          <p:nvSpPr>
            <p:cNvPr id="53343" name="Text Box 109"/>
            <p:cNvSpPr txBox="1">
              <a:spLocks noChangeArrowheads="1"/>
            </p:cNvSpPr>
            <p:nvPr/>
          </p:nvSpPr>
          <p:spPr bwMode="auto">
            <a:xfrm>
              <a:off x="947449" y="2218366"/>
              <a:ext cx="7691290" cy="4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TW" sz="1800"/>
                <a:t>[0]     [1]     [2]    [3]     [4]    [5]    [6]     [7]    [8]    [9]   [10]  [11]</a:t>
              </a:r>
            </a:p>
          </p:txBody>
        </p:sp>
        <p:sp>
          <p:nvSpPr>
            <p:cNvPr id="53344" name="Freeform 111"/>
            <p:cNvSpPr>
              <a:spLocks/>
            </p:cNvSpPr>
            <p:nvPr/>
          </p:nvSpPr>
          <p:spPr bwMode="auto">
            <a:xfrm>
              <a:off x="1295400" y="3429000"/>
              <a:ext cx="342900" cy="1428750"/>
            </a:xfrm>
            <a:custGeom>
              <a:avLst/>
              <a:gdLst>
                <a:gd name="T0" fmla="*/ 2147483647 w 216"/>
                <a:gd name="T1" fmla="*/ 0 h 840"/>
                <a:gd name="T2" fmla="*/ 2147483647 w 216"/>
                <a:gd name="T3" fmla="*/ 0 h 840"/>
                <a:gd name="T4" fmla="*/ 2147483647 w 216"/>
                <a:gd name="T5" fmla="*/ 2147483647 h 840"/>
                <a:gd name="T6" fmla="*/ 0 w 216"/>
                <a:gd name="T7" fmla="*/ 2147483647 h 8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840"/>
                <a:gd name="T14" fmla="*/ 216 w 216"/>
                <a:gd name="T15" fmla="*/ 840 h 8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840">
                  <a:moveTo>
                    <a:pt x="12" y="0"/>
                  </a:moveTo>
                  <a:lnTo>
                    <a:pt x="216" y="0"/>
                  </a:lnTo>
                  <a:lnTo>
                    <a:pt x="216" y="840"/>
                  </a:lnTo>
                  <a:lnTo>
                    <a:pt x="0" y="8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" name="Text Box 112"/>
            <p:cNvSpPr txBox="1">
              <a:spLocks noChangeArrowheads="1"/>
            </p:cNvSpPr>
            <p:nvPr/>
          </p:nvSpPr>
          <p:spPr bwMode="auto">
            <a:xfrm>
              <a:off x="828339" y="4594226"/>
              <a:ext cx="526564" cy="386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FF3300"/>
                  </a:solidFill>
                </a:rPr>
                <a:t>(1)</a:t>
              </a:r>
            </a:p>
          </p:txBody>
        </p:sp>
        <p:sp>
          <p:nvSpPr>
            <p:cNvPr id="53346" name="Line 114"/>
            <p:cNvSpPr>
              <a:spLocks noChangeShapeType="1"/>
            </p:cNvSpPr>
            <p:nvPr/>
          </p:nvSpPr>
          <p:spPr bwMode="auto">
            <a:xfrm>
              <a:off x="1314450" y="2990850"/>
              <a:ext cx="0" cy="43815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347" name="Line 116"/>
            <p:cNvSpPr>
              <a:spLocks noChangeShapeType="1"/>
            </p:cNvSpPr>
            <p:nvPr/>
          </p:nvSpPr>
          <p:spPr bwMode="auto">
            <a:xfrm>
              <a:off x="1314450" y="4895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348" name="Text Box 118"/>
            <p:cNvSpPr txBox="1">
              <a:spLocks noChangeArrowheads="1"/>
            </p:cNvSpPr>
            <p:nvPr/>
          </p:nvSpPr>
          <p:spPr bwMode="auto">
            <a:xfrm>
              <a:off x="285750" y="3352800"/>
              <a:ext cx="361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b="1" i="1">
                  <a:solidFill>
                    <a:srgbClr val="006600"/>
                  </a:solidFill>
                </a:rPr>
                <a:t>x</a:t>
              </a:r>
            </a:p>
          </p:txBody>
        </p:sp>
        <p:sp>
          <p:nvSpPr>
            <p:cNvPr id="53349" name="Line 119"/>
            <p:cNvSpPr>
              <a:spLocks noChangeShapeType="1"/>
            </p:cNvSpPr>
            <p:nvPr/>
          </p:nvSpPr>
          <p:spPr bwMode="auto">
            <a:xfrm>
              <a:off x="628650" y="3638550"/>
              <a:ext cx="400050" cy="20955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50" name="Line 120"/>
            <p:cNvSpPr>
              <a:spLocks noChangeShapeType="1"/>
            </p:cNvSpPr>
            <p:nvPr/>
          </p:nvSpPr>
          <p:spPr bwMode="auto">
            <a:xfrm flipV="1">
              <a:off x="1504950" y="3409950"/>
              <a:ext cx="304800" cy="20955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4EBE5E-12EF-4DCE-8541-7ED57776DA37}" type="slidenum">
              <a:rPr lang="en-US" altLang="zh-TW" smtClean="0"/>
              <a:pPr/>
              <a:t>52</a:t>
            </a:fld>
            <a:endParaRPr lang="en-US" altLang="zh-TW" smtClean="0"/>
          </a:p>
        </p:txBody>
      </p:sp>
      <p:sp>
        <p:nvSpPr>
          <p:cNvPr id="53345" name="Rectangle 2"/>
          <p:cNvSpPr>
            <a:spLocks noChangeArrowheads="1"/>
          </p:cNvSpPr>
          <p:nvPr/>
        </p:nvSpPr>
        <p:spPr bwMode="auto">
          <a:xfrm>
            <a:off x="1376599" y="1204992"/>
            <a:ext cx="5321913" cy="34626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>
              <a:spcAft>
                <a:spcPts val="0"/>
              </a:spcAft>
            </a:pP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 void equivalence(){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zh-TW" altLang="en-US" sz="2000" kern="100" dirty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</a:t>
            </a:r>
            <a:r>
              <a:rPr lang="zh-TW" altLang="en-US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     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initialize;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zh-TW" altLang="en-US" sz="2000" kern="100" dirty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</a:t>
            </a:r>
            <a:r>
              <a:rPr lang="zh-TW" altLang="en-US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     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while (there are more pairs){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	read the next pair &lt;</a:t>
            </a:r>
            <a:r>
              <a:rPr lang="en-US" altLang="zh-TW" sz="2000" kern="100" dirty="0" err="1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i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, j&gt;;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	process this pair;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zh-TW" altLang="en-US" sz="2000" kern="100" dirty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</a:t>
            </a:r>
            <a:r>
              <a:rPr lang="zh-TW" altLang="en-US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     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}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zh-TW" altLang="en-US" sz="2000" kern="100" dirty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</a:t>
            </a:r>
            <a:r>
              <a:rPr lang="zh-TW" altLang="en-US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     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initialize the output;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zh-TW" altLang="en-US" sz="2000" kern="100" dirty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</a:t>
            </a:r>
            <a:r>
              <a:rPr lang="zh-TW" altLang="en-US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     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do 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zh-TW" altLang="en-US" sz="2000" kern="100" dirty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</a:t>
            </a:r>
            <a:r>
              <a:rPr lang="zh-TW" altLang="en-US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           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output a new equivalence class;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zh-TW" altLang="en-US" sz="2000" kern="100" dirty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</a:t>
            </a:r>
            <a:r>
              <a:rPr lang="zh-TW" altLang="en-US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     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while (not done);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 }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314634" y="282199"/>
            <a:ext cx="84883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 b="1" u="sng" dirty="0" smtClean="0"/>
              <a:t>First design of the equivalence algorithm</a:t>
            </a:r>
            <a:r>
              <a:rPr lang="en-US" altLang="zh-TW" sz="1800" b="1" u="sng" dirty="0" smtClean="0"/>
              <a:t> </a:t>
            </a:r>
            <a:r>
              <a:rPr lang="en-US" altLang="zh-TW" sz="1600" b="1" u="sng" dirty="0" smtClean="0"/>
              <a:t>(</a:t>
            </a:r>
            <a:r>
              <a:rPr lang="en-US" altLang="zh-TW" sz="1600" b="1" u="sng" dirty="0" err="1" smtClean="0"/>
              <a:t>Prog</a:t>
            </a:r>
            <a:r>
              <a:rPr lang="en-US" altLang="zh-TW" sz="1600" b="1" u="sng" dirty="0" smtClean="0"/>
              <a:t>. 4.20)</a:t>
            </a:r>
            <a:endParaRPr lang="en-US" altLang="zh-TW" sz="1600" b="1" u="sng" dirty="0"/>
          </a:p>
        </p:txBody>
      </p:sp>
      <p:sp>
        <p:nvSpPr>
          <p:cNvPr id="2" name="矩形 1"/>
          <p:cNvSpPr/>
          <p:nvPr/>
        </p:nvSpPr>
        <p:spPr bwMode="auto">
          <a:xfrm>
            <a:off x="1892595" y="1892595"/>
            <a:ext cx="3795824" cy="1222745"/>
          </a:xfrm>
          <a:prstGeom prst="rect">
            <a:avLst/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66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92594" y="3402419"/>
            <a:ext cx="3795825" cy="93566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66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2587B2-922D-41E1-B13D-92A369F17B6F}" type="slidenum">
              <a:rPr lang="en-US" altLang="zh-TW" smtClean="0"/>
              <a:pPr/>
              <a:t>53</a:t>
            </a:fld>
            <a:endParaRPr lang="en-US" altLang="zh-TW" smtClean="0"/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215900" y="550863"/>
            <a:ext cx="7988300" cy="27384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r>
              <a:rPr lang="en-US" altLang="zh-TW" sz="2000" dirty="0" err="1">
                <a:solidFill>
                  <a:schemeClr val="tx1"/>
                </a:solidFill>
              </a:rPr>
              <a:t>scanf</a:t>
            </a:r>
            <a:r>
              <a:rPr lang="en-US" altLang="zh-TW" sz="2000" dirty="0">
                <a:solidFill>
                  <a:schemeClr val="tx1"/>
                </a:solidFill>
              </a:rPr>
              <a:t>(“%</a:t>
            </a:r>
            <a:r>
              <a:rPr lang="en-US" altLang="zh-TW" sz="2000" dirty="0" err="1">
                <a:solidFill>
                  <a:schemeClr val="tx1"/>
                </a:solidFill>
              </a:rPr>
              <a:t>d%d</a:t>
            </a:r>
            <a:r>
              <a:rPr lang="en-US" altLang="zh-TW" sz="2000" dirty="0">
                <a:solidFill>
                  <a:schemeClr val="tx1"/>
                </a:solidFill>
              </a:rPr>
              <a:t>”, &amp;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, &amp;j);</a:t>
            </a:r>
            <a:endParaRPr lang="en-US" altLang="zh-TW" sz="2000" dirty="0">
              <a:solidFill>
                <a:schemeClr val="tx1"/>
              </a:solidFill>
              <a:latin typeface="+mn-lt"/>
            </a:endParaRPr>
          </a:p>
          <a:p>
            <a:pPr algn="l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while (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&gt;=0) {</a:t>
            </a:r>
          </a:p>
          <a:p>
            <a:pPr algn="l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</a:t>
            </a:r>
            <a:r>
              <a:rPr lang="en-US" altLang="zh-TW" sz="2000" b="1" dirty="0">
                <a:solidFill>
                  <a:srgbClr val="006600"/>
                </a:solidFill>
                <a:latin typeface="+mn-lt"/>
              </a:rPr>
              <a:t>MALLOC (x, </a:t>
            </a:r>
            <a:r>
              <a:rPr lang="en-US" altLang="zh-TW" sz="2000" b="1" dirty="0" err="1">
                <a:solidFill>
                  <a:srgbClr val="006600"/>
                </a:solidFill>
                <a:latin typeface="+mn-lt"/>
              </a:rPr>
              <a:t>sizeof</a:t>
            </a:r>
            <a:r>
              <a:rPr lang="en-US" altLang="zh-TW" sz="2000" b="1" dirty="0">
                <a:solidFill>
                  <a:srgbClr val="006600"/>
                </a:solidFill>
                <a:latin typeface="+mn-lt"/>
              </a:rPr>
              <a:t>(*x));</a:t>
            </a:r>
          </a:p>
          <a:p>
            <a:pPr algn="l">
              <a:defRPr/>
            </a:pPr>
            <a:r>
              <a:rPr lang="en-US" altLang="zh-TW" sz="2000" b="1" i="1" dirty="0">
                <a:solidFill>
                  <a:schemeClr val="tx1"/>
                </a:solidFill>
                <a:latin typeface="+mn-lt"/>
              </a:rPr>
              <a:t>       x-&gt;data= j;  </a:t>
            </a:r>
            <a:r>
              <a:rPr lang="en-US" altLang="zh-TW" sz="2000" b="1" i="1" dirty="0">
                <a:solidFill>
                  <a:srgbClr val="FF3300"/>
                </a:solidFill>
                <a:latin typeface="+mn-lt"/>
              </a:rPr>
              <a:t>x-&gt;link= </a:t>
            </a:r>
            <a:r>
              <a:rPr lang="en-US" altLang="zh-TW" sz="2000" b="1" i="1" dirty="0" err="1">
                <a:solidFill>
                  <a:srgbClr val="FF3300"/>
                </a:solidFill>
                <a:latin typeface="+mn-lt"/>
              </a:rPr>
              <a:t>seq</a:t>
            </a:r>
            <a:r>
              <a:rPr lang="en-US" altLang="zh-TW" sz="2000" b="1" i="1" dirty="0">
                <a:solidFill>
                  <a:srgbClr val="FF3300"/>
                </a:solidFill>
                <a:latin typeface="+mn-lt"/>
              </a:rPr>
              <a:t>[</a:t>
            </a:r>
            <a:r>
              <a:rPr lang="en-US" altLang="zh-TW" sz="2000" b="1" i="1" dirty="0" err="1">
                <a:solidFill>
                  <a:srgbClr val="FF3300"/>
                </a:solidFill>
                <a:latin typeface="+mn-lt"/>
              </a:rPr>
              <a:t>i</a:t>
            </a:r>
            <a:r>
              <a:rPr lang="en-US" altLang="zh-TW" sz="2000" b="1" i="1" dirty="0">
                <a:solidFill>
                  <a:srgbClr val="FF3300"/>
                </a:solidFill>
                <a:latin typeface="+mn-lt"/>
              </a:rPr>
              <a:t>];</a:t>
            </a:r>
            <a:r>
              <a:rPr lang="en-US" altLang="zh-TW" sz="2000" b="1" i="1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TW" sz="2000" b="1" i="1" dirty="0" err="1">
                <a:solidFill>
                  <a:srgbClr val="0000FF"/>
                </a:solidFill>
                <a:latin typeface="+mn-lt"/>
              </a:rPr>
              <a:t>seq</a:t>
            </a:r>
            <a:r>
              <a:rPr lang="en-US" altLang="zh-TW" sz="2000" b="1" i="1" dirty="0">
                <a:solidFill>
                  <a:srgbClr val="0000FF"/>
                </a:solidFill>
                <a:latin typeface="+mn-lt"/>
              </a:rPr>
              <a:t>[</a:t>
            </a:r>
            <a:r>
              <a:rPr lang="en-US" altLang="zh-TW" sz="2000" b="1" i="1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TW" sz="2000" b="1" i="1" dirty="0">
                <a:solidFill>
                  <a:srgbClr val="0000FF"/>
                </a:solidFill>
                <a:latin typeface="+mn-lt"/>
              </a:rPr>
              <a:t>]= x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;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zh-TW" sz="2000" dirty="0">
                <a:solidFill>
                  <a:schemeClr val="tx1"/>
                </a:solidFill>
                <a:latin typeface="+mn-lt"/>
              </a:rPr>
            </a:b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MALLOC(x,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sizeof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(*x));</a:t>
            </a:r>
          </a:p>
          <a:p>
            <a:pPr algn="l">
              <a:defRPr/>
            </a:pPr>
            <a:r>
              <a:rPr lang="en-US" altLang="zh-TW" sz="2000" b="1" i="1" dirty="0">
                <a:solidFill>
                  <a:schemeClr val="tx1"/>
                </a:solidFill>
                <a:latin typeface="+mn-lt"/>
              </a:rPr>
              <a:t>       x-&gt;data= </a:t>
            </a:r>
            <a:r>
              <a:rPr lang="en-US" altLang="zh-TW" sz="2000" b="1" i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b="1" i="1" dirty="0">
                <a:solidFill>
                  <a:schemeClr val="tx1"/>
                </a:solidFill>
                <a:latin typeface="+mn-lt"/>
              </a:rPr>
              <a:t>;  </a:t>
            </a:r>
            <a:r>
              <a:rPr lang="en-US" altLang="zh-TW" sz="2000" b="1" i="1" dirty="0">
                <a:solidFill>
                  <a:srgbClr val="FF3300"/>
                </a:solidFill>
                <a:latin typeface="+mn-lt"/>
              </a:rPr>
              <a:t>x-&gt;link= </a:t>
            </a:r>
            <a:r>
              <a:rPr lang="en-US" altLang="zh-TW" sz="2000" b="1" i="1" dirty="0" err="1">
                <a:solidFill>
                  <a:srgbClr val="FF3300"/>
                </a:solidFill>
                <a:latin typeface="+mn-lt"/>
              </a:rPr>
              <a:t>seq</a:t>
            </a:r>
            <a:r>
              <a:rPr lang="en-US" altLang="zh-TW" sz="2000" b="1" i="1" dirty="0">
                <a:solidFill>
                  <a:srgbClr val="FF3300"/>
                </a:solidFill>
                <a:latin typeface="+mn-lt"/>
              </a:rPr>
              <a:t>[j];</a:t>
            </a:r>
            <a:r>
              <a:rPr lang="en-US" altLang="zh-TW" sz="2000" b="1" i="1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TW" sz="2000" b="1" i="1" dirty="0" err="1">
                <a:solidFill>
                  <a:srgbClr val="0000FF"/>
                </a:solidFill>
                <a:latin typeface="+mn-lt"/>
              </a:rPr>
              <a:t>seq</a:t>
            </a:r>
            <a:r>
              <a:rPr lang="en-US" altLang="zh-TW" sz="2000" b="1" i="1" dirty="0">
                <a:solidFill>
                  <a:srgbClr val="0000FF"/>
                </a:solidFill>
                <a:latin typeface="+mn-lt"/>
              </a:rPr>
              <a:t>[j]= x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;</a:t>
            </a:r>
          </a:p>
          <a:p>
            <a:pPr algn="l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printf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(“Enter a pair of numbers (-1 -1 to quit) :”);      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scanf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(“%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d%d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”, &amp;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&amp;j);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}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3962400" y="993775"/>
            <a:ext cx="596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>
                <a:solidFill>
                  <a:srgbClr val="FF3300"/>
                </a:solidFill>
                <a:latin typeface="Courier New" pitchFamily="49" charset="0"/>
              </a:rPr>
              <a:t>(1)</a:t>
            </a:r>
            <a:endParaRPr lang="en-US" altLang="zh-TW" sz="180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4826000" y="1012825"/>
            <a:ext cx="596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>
                <a:solidFill>
                  <a:srgbClr val="0000FF"/>
                </a:solidFill>
                <a:latin typeface="Courier New" pitchFamily="49" charset="0"/>
              </a:rPr>
              <a:t>(2)</a:t>
            </a:r>
            <a:endParaRPr lang="en-US" altLang="zh-TW" sz="180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54278" name="群組 5"/>
          <p:cNvGrpSpPr>
            <a:grpSpLocks/>
          </p:cNvGrpSpPr>
          <p:nvPr/>
        </p:nvGrpSpPr>
        <p:grpSpPr bwMode="auto">
          <a:xfrm>
            <a:off x="965200" y="3263900"/>
            <a:ext cx="6743700" cy="3328988"/>
            <a:chOff x="285750" y="2218366"/>
            <a:chExt cx="8352989" cy="3799925"/>
          </a:xfrm>
        </p:grpSpPr>
        <p:sp>
          <p:nvSpPr>
            <p:cNvPr id="54284" name="Text Box 113"/>
            <p:cNvSpPr txBox="1">
              <a:spLocks noChangeArrowheads="1"/>
            </p:cNvSpPr>
            <p:nvPr/>
          </p:nvSpPr>
          <p:spPr bwMode="auto">
            <a:xfrm>
              <a:off x="869759" y="3203575"/>
              <a:ext cx="526564" cy="386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0000FF"/>
                  </a:solidFill>
                </a:rPr>
                <a:t>(2)</a:t>
              </a:r>
            </a:p>
          </p:txBody>
        </p:sp>
        <p:sp>
          <p:nvSpPr>
            <p:cNvPr id="54285" name="Rectangle 5"/>
            <p:cNvSpPr>
              <a:spLocks noChangeArrowheads="1"/>
            </p:cNvSpPr>
            <p:nvPr/>
          </p:nvSpPr>
          <p:spPr bwMode="auto">
            <a:xfrm>
              <a:off x="106680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54286" name="Group 6"/>
            <p:cNvGrpSpPr>
              <a:grpSpLocks/>
            </p:cNvGrpSpPr>
            <p:nvPr/>
          </p:nvGrpSpPr>
          <p:grpSpPr bwMode="auto">
            <a:xfrm>
              <a:off x="1009650" y="2628900"/>
              <a:ext cx="7543800" cy="609600"/>
              <a:chOff x="792" y="564"/>
              <a:chExt cx="4752" cy="384"/>
            </a:xfrm>
          </p:grpSpPr>
          <p:sp>
            <p:nvSpPr>
              <p:cNvPr id="54385" name="Rectangle 7"/>
              <p:cNvSpPr>
                <a:spLocks noChangeArrowheads="1"/>
              </p:cNvSpPr>
              <p:nvPr/>
            </p:nvSpPr>
            <p:spPr bwMode="auto">
              <a:xfrm>
                <a:off x="792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386" name="Rectangle 8"/>
              <p:cNvSpPr>
                <a:spLocks noChangeArrowheads="1"/>
              </p:cNvSpPr>
              <p:nvPr/>
            </p:nvSpPr>
            <p:spPr bwMode="auto">
              <a:xfrm>
                <a:off x="1188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387" name="Rectangle 9"/>
              <p:cNvSpPr>
                <a:spLocks noChangeArrowheads="1"/>
              </p:cNvSpPr>
              <p:nvPr/>
            </p:nvSpPr>
            <p:spPr bwMode="auto">
              <a:xfrm>
                <a:off x="1584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388" name="Rectangle 10"/>
              <p:cNvSpPr>
                <a:spLocks noChangeArrowheads="1"/>
              </p:cNvSpPr>
              <p:nvPr/>
            </p:nvSpPr>
            <p:spPr bwMode="auto">
              <a:xfrm>
                <a:off x="1980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389" name="Rectangle 11"/>
              <p:cNvSpPr>
                <a:spLocks noChangeArrowheads="1"/>
              </p:cNvSpPr>
              <p:nvPr/>
            </p:nvSpPr>
            <p:spPr bwMode="auto">
              <a:xfrm>
                <a:off x="2376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390" name="Rectangle 12"/>
              <p:cNvSpPr>
                <a:spLocks noChangeArrowheads="1"/>
              </p:cNvSpPr>
              <p:nvPr/>
            </p:nvSpPr>
            <p:spPr bwMode="auto">
              <a:xfrm>
                <a:off x="2772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391" name="Rectangle 13"/>
              <p:cNvSpPr>
                <a:spLocks noChangeArrowheads="1"/>
              </p:cNvSpPr>
              <p:nvPr/>
            </p:nvSpPr>
            <p:spPr bwMode="auto">
              <a:xfrm>
                <a:off x="3168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392" name="Rectangle 14"/>
              <p:cNvSpPr>
                <a:spLocks noChangeArrowheads="1"/>
              </p:cNvSpPr>
              <p:nvPr/>
            </p:nvSpPr>
            <p:spPr bwMode="auto">
              <a:xfrm>
                <a:off x="3564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393" name="Rectangle 15"/>
              <p:cNvSpPr>
                <a:spLocks noChangeArrowheads="1"/>
              </p:cNvSpPr>
              <p:nvPr/>
            </p:nvSpPr>
            <p:spPr bwMode="auto">
              <a:xfrm>
                <a:off x="3960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394" name="Rectangle 16"/>
              <p:cNvSpPr>
                <a:spLocks noChangeArrowheads="1"/>
              </p:cNvSpPr>
              <p:nvPr/>
            </p:nvSpPr>
            <p:spPr bwMode="auto">
              <a:xfrm>
                <a:off x="4356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395" name="Rectangle 17"/>
              <p:cNvSpPr>
                <a:spLocks noChangeArrowheads="1"/>
              </p:cNvSpPr>
              <p:nvPr/>
            </p:nvSpPr>
            <p:spPr bwMode="auto">
              <a:xfrm>
                <a:off x="4752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396" name="Rectangle 18"/>
              <p:cNvSpPr>
                <a:spLocks noChangeArrowheads="1"/>
              </p:cNvSpPr>
              <p:nvPr/>
            </p:nvSpPr>
            <p:spPr bwMode="auto">
              <a:xfrm>
                <a:off x="5148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4287" name="Rectangle 19"/>
            <p:cNvSpPr>
              <a:spLocks noChangeArrowheads="1"/>
            </p:cNvSpPr>
            <p:nvPr/>
          </p:nvSpPr>
          <p:spPr bwMode="auto">
            <a:xfrm>
              <a:off x="171450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8" name="Rectangle 20"/>
            <p:cNvSpPr>
              <a:spLocks noChangeArrowheads="1"/>
            </p:cNvSpPr>
            <p:nvPr/>
          </p:nvSpPr>
          <p:spPr bwMode="auto">
            <a:xfrm>
              <a:off x="234315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9" name="Rectangle 21"/>
            <p:cNvSpPr>
              <a:spLocks noChangeArrowheads="1"/>
            </p:cNvSpPr>
            <p:nvPr/>
          </p:nvSpPr>
          <p:spPr bwMode="auto">
            <a:xfrm>
              <a:off x="297180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0" name="Rectangle 22"/>
            <p:cNvSpPr>
              <a:spLocks noChangeArrowheads="1"/>
            </p:cNvSpPr>
            <p:nvPr/>
          </p:nvSpPr>
          <p:spPr bwMode="auto">
            <a:xfrm>
              <a:off x="360045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1" name="Rectangle 23"/>
            <p:cNvSpPr>
              <a:spLocks noChangeArrowheads="1"/>
            </p:cNvSpPr>
            <p:nvPr/>
          </p:nvSpPr>
          <p:spPr bwMode="auto">
            <a:xfrm>
              <a:off x="422910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2" name="Rectangle 24"/>
            <p:cNvSpPr>
              <a:spLocks noChangeArrowheads="1"/>
            </p:cNvSpPr>
            <p:nvPr/>
          </p:nvSpPr>
          <p:spPr bwMode="auto">
            <a:xfrm>
              <a:off x="485775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3" name="Rectangle 25"/>
            <p:cNvSpPr>
              <a:spLocks noChangeArrowheads="1"/>
            </p:cNvSpPr>
            <p:nvPr/>
          </p:nvSpPr>
          <p:spPr bwMode="auto">
            <a:xfrm>
              <a:off x="546735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4" name="Rectangle 26"/>
            <p:cNvSpPr>
              <a:spLocks noChangeArrowheads="1"/>
            </p:cNvSpPr>
            <p:nvPr/>
          </p:nvSpPr>
          <p:spPr bwMode="auto">
            <a:xfrm>
              <a:off x="611505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5" name="Rectangle 27"/>
            <p:cNvSpPr>
              <a:spLocks noChangeArrowheads="1"/>
            </p:cNvSpPr>
            <p:nvPr/>
          </p:nvSpPr>
          <p:spPr bwMode="auto">
            <a:xfrm>
              <a:off x="674370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6" name="Rectangle 28"/>
            <p:cNvSpPr>
              <a:spLocks noChangeArrowheads="1"/>
            </p:cNvSpPr>
            <p:nvPr/>
          </p:nvSpPr>
          <p:spPr bwMode="auto">
            <a:xfrm>
              <a:off x="737235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7" name="Rectangle 29"/>
            <p:cNvSpPr>
              <a:spLocks noChangeArrowheads="1"/>
            </p:cNvSpPr>
            <p:nvPr/>
          </p:nvSpPr>
          <p:spPr bwMode="auto">
            <a:xfrm>
              <a:off x="8001000" y="37528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8" name="Rectangle 30"/>
            <p:cNvSpPr>
              <a:spLocks noChangeArrowheads="1"/>
            </p:cNvSpPr>
            <p:nvPr/>
          </p:nvSpPr>
          <p:spPr bwMode="auto">
            <a:xfrm>
              <a:off x="1066800" y="51244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9" name="Rectangle 31"/>
            <p:cNvSpPr>
              <a:spLocks noChangeArrowheads="1"/>
            </p:cNvSpPr>
            <p:nvPr/>
          </p:nvSpPr>
          <p:spPr bwMode="auto">
            <a:xfrm>
              <a:off x="2971800" y="51244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0" name="Rectangle 32"/>
            <p:cNvSpPr>
              <a:spLocks noChangeArrowheads="1"/>
            </p:cNvSpPr>
            <p:nvPr/>
          </p:nvSpPr>
          <p:spPr bwMode="auto">
            <a:xfrm>
              <a:off x="3600450" y="51244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1" name="Rectangle 33"/>
            <p:cNvSpPr>
              <a:spLocks noChangeArrowheads="1"/>
            </p:cNvSpPr>
            <p:nvPr/>
          </p:nvSpPr>
          <p:spPr bwMode="auto">
            <a:xfrm>
              <a:off x="4857750" y="51244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2" name="Rectangle 34"/>
            <p:cNvSpPr>
              <a:spLocks noChangeArrowheads="1"/>
            </p:cNvSpPr>
            <p:nvPr/>
          </p:nvSpPr>
          <p:spPr bwMode="auto">
            <a:xfrm>
              <a:off x="6115050" y="51244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3" name="Rectangle 35"/>
            <p:cNvSpPr>
              <a:spLocks noChangeArrowheads="1"/>
            </p:cNvSpPr>
            <p:nvPr/>
          </p:nvSpPr>
          <p:spPr bwMode="auto">
            <a:xfrm>
              <a:off x="8001000" y="5124450"/>
              <a:ext cx="495300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4" name="Line 36"/>
            <p:cNvSpPr>
              <a:spLocks noChangeShapeType="1"/>
            </p:cNvSpPr>
            <p:nvPr/>
          </p:nvSpPr>
          <p:spPr bwMode="auto">
            <a:xfrm>
              <a:off x="1314450" y="3009900"/>
              <a:ext cx="0" cy="74295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5" name="Line 37"/>
            <p:cNvSpPr>
              <a:spLocks noChangeShapeType="1"/>
            </p:cNvSpPr>
            <p:nvPr/>
          </p:nvSpPr>
          <p:spPr bwMode="auto">
            <a:xfrm>
              <a:off x="196215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6" name="Line 38"/>
            <p:cNvSpPr>
              <a:spLocks noChangeShapeType="1"/>
            </p:cNvSpPr>
            <p:nvPr/>
          </p:nvSpPr>
          <p:spPr bwMode="auto">
            <a:xfrm>
              <a:off x="259080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7" name="Line 39"/>
            <p:cNvSpPr>
              <a:spLocks noChangeShapeType="1"/>
            </p:cNvSpPr>
            <p:nvPr/>
          </p:nvSpPr>
          <p:spPr bwMode="auto">
            <a:xfrm>
              <a:off x="321945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8" name="Line 40"/>
            <p:cNvSpPr>
              <a:spLocks noChangeShapeType="1"/>
            </p:cNvSpPr>
            <p:nvPr/>
          </p:nvSpPr>
          <p:spPr bwMode="auto">
            <a:xfrm>
              <a:off x="384810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9" name="Line 41"/>
            <p:cNvSpPr>
              <a:spLocks noChangeShapeType="1"/>
            </p:cNvSpPr>
            <p:nvPr/>
          </p:nvSpPr>
          <p:spPr bwMode="auto">
            <a:xfrm>
              <a:off x="447675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0" name="Line 42"/>
            <p:cNvSpPr>
              <a:spLocks noChangeShapeType="1"/>
            </p:cNvSpPr>
            <p:nvPr/>
          </p:nvSpPr>
          <p:spPr bwMode="auto">
            <a:xfrm>
              <a:off x="510540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1" name="Line 43"/>
            <p:cNvSpPr>
              <a:spLocks noChangeShapeType="1"/>
            </p:cNvSpPr>
            <p:nvPr/>
          </p:nvSpPr>
          <p:spPr bwMode="auto">
            <a:xfrm>
              <a:off x="571500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2" name="Line 44"/>
            <p:cNvSpPr>
              <a:spLocks noChangeShapeType="1"/>
            </p:cNvSpPr>
            <p:nvPr/>
          </p:nvSpPr>
          <p:spPr bwMode="auto">
            <a:xfrm>
              <a:off x="636270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3" name="Line 45"/>
            <p:cNvSpPr>
              <a:spLocks noChangeShapeType="1"/>
            </p:cNvSpPr>
            <p:nvPr/>
          </p:nvSpPr>
          <p:spPr bwMode="auto">
            <a:xfrm>
              <a:off x="701040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4" name="Line 46"/>
            <p:cNvSpPr>
              <a:spLocks noChangeShapeType="1"/>
            </p:cNvSpPr>
            <p:nvPr/>
          </p:nvSpPr>
          <p:spPr bwMode="auto">
            <a:xfrm>
              <a:off x="762000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5" name="Line 47"/>
            <p:cNvSpPr>
              <a:spLocks noChangeShapeType="1"/>
            </p:cNvSpPr>
            <p:nvPr/>
          </p:nvSpPr>
          <p:spPr bwMode="auto">
            <a:xfrm>
              <a:off x="8248650" y="30099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6" name="Line 48"/>
            <p:cNvSpPr>
              <a:spLocks noChangeShapeType="1"/>
            </p:cNvSpPr>
            <p:nvPr/>
          </p:nvSpPr>
          <p:spPr bwMode="auto">
            <a:xfrm>
              <a:off x="1314450" y="4381500"/>
              <a:ext cx="0" cy="74295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7" name="Line 49"/>
            <p:cNvSpPr>
              <a:spLocks noChangeShapeType="1"/>
            </p:cNvSpPr>
            <p:nvPr/>
          </p:nvSpPr>
          <p:spPr bwMode="auto">
            <a:xfrm>
              <a:off x="3219450" y="4457700"/>
              <a:ext cx="0" cy="666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8" name="Line 50"/>
            <p:cNvSpPr>
              <a:spLocks noChangeShapeType="1"/>
            </p:cNvSpPr>
            <p:nvPr/>
          </p:nvSpPr>
          <p:spPr bwMode="auto">
            <a:xfrm>
              <a:off x="3848100" y="4400550"/>
              <a:ext cx="0" cy="723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9" name="Line 51"/>
            <p:cNvSpPr>
              <a:spLocks noChangeShapeType="1"/>
            </p:cNvSpPr>
            <p:nvPr/>
          </p:nvSpPr>
          <p:spPr bwMode="auto">
            <a:xfrm>
              <a:off x="5105400" y="43815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0" name="Line 52"/>
            <p:cNvSpPr>
              <a:spLocks noChangeShapeType="1"/>
            </p:cNvSpPr>
            <p:nvPr/>
          </p:nvSpPr>
          <p:spPr bwMode="auto">
            <a:xfrm>
              <a:off x="6362700" y="43815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1" name="Line 53"/>
            <p:cNvSpPr>
              <a:spLocks noChangeShapeType="1"/>
            </p:cNvSpPr>
            <p:nvPr/>
          </p:nvSpPr>
          <p:spPr bwMode="auto">
            <a:xfrm>
              <a:off x="8248650" y="4381500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2" name="Line 54"/>
            <p:cNvSpPr>
              <a:spLocks noChangeShapeType="1"/>
            </p:cNvSpPr>
            <p:nvPr/>
          </p:nvSpPr>
          <p:spPr bwMode="auto">
            <a:xfrm>
              <a:off x="1085850" y="5695950"/>
              <a:ext cx="476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3" name="Line 55"/>
            <p:cNvSpPr>
              <a:spLocks noChangeShapeType="1"/>
            </p:cNvSpPr>
            <p:nvPr/>
          </p:nvSpPr>
          <p:spPr bwMode="auto">
            <a:xfrm>
              <a:off x="2971800" y="569595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4" name="Line 56"/>
            <p:cNvSpPr>
              <a:spLocks noChangeShapeType="1"/>
            </p:cNvSpPr>
            <p:nvPr/>
          </p:nvSpPr>
          <p:spPr bwMode="auto">
            <a:xfrm>
              <a:off x="3600450" y="569595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5" name="Line 57"/>
            <p:cNvSpPr>
              <a:spLocks noChangeShapeType="1"/>
            </p:cNvSpPr>
            <p:nvPr/>
          </p:nvSpPr>
          <p:spPr bwMode="auto">
            <a:xfrm>
              <a:off x="4857750" y="569595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6" name="Line 58"/>
            <p:cNvSpPr>
              <a:spLocks noChangeShapeType="1"/>
            </p:cNvSpPr>
            <p:nvPr/>
          </p:nvSpPr>
          <p:spPr bwMode="auto">
            <a:xfrm>
              <a:off x="6115050" y="569595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7" name="Line 59"/>
            <p:cNvSpPr>
              <a:spLocks noChangeShapeType="1"/>
            </p:cNvSpPr>
            <p:nvPr/>
          </p:nvSpPr>
          <p:spPr bwMode="auto">
            <a:xfrm>
              <a:off x="8001000" y="569595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8" name="Line 60"/>
            <p:cNvSpPr>
              <a:spLocks noChangeShapeType="1"/>
            </p:cNvSpPr>
            <p:nvPr/>
          </p:nvSpPr>
          <p:spPr bwMode="auto">
            <a:xfrm>
              <a:off x="1085850" y="4267200"/>
              <a:ext cx="476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9" name="Line 61"/>
            <p:cNvSpPr>
              <a:spLocks noChangeShapeType="1"/>
            </p:cNvSpPr>
            <p:nvPr/>
          </p:nvSpPr>
          <p:spPr bwMode="auto">
            <a:xfrm>
              <a:off x="297180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30" name="Line 62"/>
            <p:cNvSpPr>
              <a:spLocks noChangeShapeType="1"/>
            </p:cNvSpPr>
            <p:nvPr/>
          </p:nvSpPr>
          <p:spPr bwMode="auto">
            <a:xfrm>
              <a:off x="360045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31" name="Line 63"/>
            <p:cNvSpPr>
              <a:spLocks noChangeShapeType="1"/>
            </p:cNvSpPr>
            <p:nvPr/>
          </p:nvSpPr>
          <p:spPr bwMode="auto">
            <a:xfrm>
              <a:off x="485775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32" name="Line 64"/>
            <p:cNvSpPr>
              <a:spLocks noChangeShapeType="1"/>
            </p:cNvSpPr>
            <p:nvPr/>
          </p:nvSpPr>
          <p:spPr bwMode="auto">
            <a:xfrm>
              <a:off x="611505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33" name="Line 65"/>
            <p:cNvSpPr>
              <a:spLocks noChangeShapeType="1"/>
            </p:cNvSpPr>
            <p:nvPr/>
          </p:nvSpPr>
          <p:spPr bwMode="auto">
            <a:xfrm>
              <a:off x="800100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34" name="Line 66"/>
            <p:cNvSpPr>
              <a:spLocks noChangeShapeType="1"/>
            </p:cNvSpPr>
            <p:nvPr/>
          </p:nvSpPr>
          <p:spPr bwMode="auto">
            <a:xfrm>
              <a:off x="171450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35" name="Line 67"/>
            <p:cNvSpPr>
              <a:spLocks noChangeShapeType="1"/>
            </p:cNvSpPr>
            <p:nvPr/>
          </p:nvSpPr>
          <p:spPr bwMode="auto">
            <a:xfrm>
              <a:off x="234315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36" name="Line 68"/>
            <p:cNvSpPr>
              <a:spLocks noChangeShapeType="1"/>
            </p:cNvSpPr>
            <p:nvPr/>
          </p:nvSpPr>
          <p:spPr bwMode="auto">
            <a:xfrm>
              <a:off x="422910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37" name="Line 69"/>
            <p:cNvSpPr>
              <a:spLocks noChangeShapeType="1"/>
            </p:cNvSpPr>
            <p:nvPr/>
          </p:nvSpPr>
          <p:spPr bwMode="auto">
            <a:xfrm>
              <a:off x="546735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38" name="Line 70"/>
            <p:cNvSpPr>
              <a:spLocks noChangeShapeType="1"/>
            </p:cNvSpPr>
            <p:nvPr/>
          </p:nvSpPr>
          <p:spPr bwMode="auto">
            <a:xfrm>
              <a:off x="674370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39" name="Line 71"/>
            <p:cNvSpPr>
              <a:spLocks noChangeShapeType="1"/>
            </p:cNvSpPr>
            <p:nvPr/>
          </p:nvSpPr>
          <p:spPr bwMode="auto">
            <a:xfrm>
              <a:off x="7372350" y="4267200"/>
              <a:ext cx="49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40" name="Text Box 72"/>
            <p:cNvSpPr txBox="1">
              <a:spLocks noChangeArrowheads="1"/>
            </p:cNvSpPr>
            <p:nvPr/>
          </p:nvSpPr>
          <p:spPr bwMode="auto">
            <a:xfrm>
              <a:off x="1001913" y="5718175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  <a:endParaRPr lang="en-US" altLang="zh-TW" sz="1000"/>
            </a:p>
          </p:txBody>
        </p:sp>
        <p:sp>
          <p:nvSpPr>
            <p:cNvPr id="54341" name="Text Box 73"/>
            <p:cNvSpPr txBox="1">
              <a:spLocks noChangeArrowheads="1"/>
            </p:cNvSpPr>
            <p:nvPr/>
          </p:nvSpPr>
          <p:spPr bwMode="auto">
            <a:xfrm>
              <a:off x="1630563" y="4327525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  <a:endParaRPr lang="en-US" altLang="zh-TW" sz="1000"/>
            </a:p>
          </p:txBody>
        </p:sp>
        <p:sp>
          <p:nvSpPr>
            <p:cNvPr id="54342" name="Text Box 74"/>
            <p:cNvSpPr txBox="1">
              <a:spLocks noChangeArrowheads="1"/>
            </p:cNvSpPr>
            <p:nvPr/>
          </p:nvSpPr>
          <p:spPr bwMode="auto">
            <a:xfrm>
              <a:off x="2278262" y="4346575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4343" name="Text Box 75"/>
            <p:cNvSpPr txBox="1">
              <a:spLocks noChangeArrowheads="1"/>
            </p:cNvSpPr>
            <p:nvPr/>
          </p:nvSpPr>
          <p:spPr bwMode="auto">
            <a:xfrm>
              <a:off x="2887861" y="5737225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4344" name="Text Box 76"/>
            <p:cNvSpPr txBox="1">
              <a:spLocks noChangeArrowheads="1"/>
            </p:cNvSpPr>
            <p:nvPr/>
          </p:nvSpPr>
          <p:spPr bwMode="auto">
            <a:xfrm>
              <a:off x="3535562" y="5737225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  <a:endParaRPr lang="en-US" altLang="zh-TW" sz="1000"/>
            </a:p>
          </p:txBody>
        </p:sp>
        <p:sp>
          <p:nvSpPr>
            <p:cNvPr id="54345" name="Text Box 77"/>
            <p:cNvSpPr txBox="1">
              <a:spLocks noChangeArrowheads="1"/>
            </p:cNvSpPr>
            <p:nvPr/>
          </p:nvSpPr>
          <p:spPr bwMode="auto">
            <a:xfrm>
              <a:off x="4164211" y="4365625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4346" name="Text Box 78"/>
            <p:cNvSpPr txBox="1">
              <a:spLocks noChangeArrowheads="1"/>
            </p:cNvSpPr>
            <p:nvPr/>
          </p:nvSpPr>
          <p:spPr bwMode="auto">
            <a:xfrm>
              <a:off x="4773811" y="5718176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4347" name="Text Box 79"/>
            <p:cNvSpPr txBox="1">
              <a:spLocks noChangeArrowheads="1"/>
            </p:cNvSpPr>
            <p:nvPr/>
          </p:nvSpPr>
          <p:spPr bwMode="auto">
            <a:xfrm>
              <a:off x="5383411" y="4327525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4348" name="Text Box 80"/>
            <p:cNvSpPr txBox="1">
              <a:spLocks noChangeArrowheads="1"/>
            </p:cNvSpPr>
            <p:nvPr/>
          </p:nvSpPr>
          <p:spPr bwMode="auto">
            <a:xfrm>
              <a:off x="6031111" y="5718176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4349" name="Text Box 81"/>
            <p:cNvSpPr txBox="1">
              <a:spLocks noChangeArrowheads="1"/>
            </p:cNvSpPr>
            <p:nvPr/>
          </p:nvSpPr>
          <p:spPr bwMode="auto">
            <a:xfrm>
              <a:off x="6678811" y="4346575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4350" name="Text Box 82"/>
            <p:cNvSpPr txBox="1">
              <a:spLocks noChangeArrowheads="1"/>
            </p:cNvSpPr>
            <p:nvPr/>
          </p:nvSpPr>
          <p:spPr bwMode="auto">
            <a:xfrm>
              <a:off x="7307461" y="4346575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  <a:endParaRPr lang="en-US" altLang="zh-TW" sz="1000"/>
            </a:p>
          </p:txBody>
        </p:sp>
        <p:sp>
          <p:nvSpPr>
            <p:cNvPr id="54351" name="Text Box 83"/>
            <p:cNvSpPr txBox="1">
              <a:spLocks noChangeArrowheads="1"/>
            </p:cNvSpPr>
            <p:nvPr/>
          </p:nvSpPr>
          <p:spPr bwMode="auto">
            <a:xfrm>
              <a:off x="7936110" y="5718176"/>
              <a:ext cx="669524" cy="28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4352" name="Text Box 84"/>
            <p:cNvSpPr txBox="1">
              <a:spLocks noChangeArrowheads="1"/>
            </p:cNvSpPr>
            <p:nvPr/>
          </p:nvSpPr>
          <p:spPr bwMode="auto">
            <a:xfrm>
              <a:off x="1114425" y="3824288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3300"/>
                  </a:solidFill>
                </a:rPr>
                <a:t>11</a:t>
              </a:r>
              <a:endParaRPr lang="en-US" altLang="zh-TW" sz="2000" b="1">
                <a:solidFill>
                  <a:schemeClr val="tx1"/>
                </a:solidFill>
              </a:endParaRPr>
            </a:p>
          </p:txBody>
        </p:sp>
        <p:sp>
          <p:nvSpPr>
            <p:cNvPr id="54353" name="Text Box 85"/>
            <p:cNvSpPr txBox="1">
              <a:spLocks noChangeArrowheads="1"/>
            </p:cNvSpPr>
            <p:nvPr/>
          </p:nvSpPr>
          <p:spPr bwMode="auto">
            <a:xfrm>
              <a:off x="1177925" y="523398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4354" name="Text Box 86"/>
            <p:cNvSpPr txBox="1">
              <a:spLocks noChangeArrowheads="1"/>
            </p:cNvSpPr>
            <p:nvPr/>
          </p:nvSpPr>
          <p:spPr bwMode="auto">
            <a:xfrm>
              <a:off x="1806575" y="382428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355" name="Text Box 87"/>
            <p:cNvSpPr txBox="1">
              <a:spLocks noChangeArrowheads="1"/>
            </p:cNvSpPr>
            <p:nvPr/>
          </p:nvSpPr>
          <p:spPr bwMode="auto">
            <a:xfrm>
              <a:off x="2371725" y="3805238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4356" name="Text Box 88"/>
            <p:cNvSpPr txBox="1">
              <a:spLocks noChangeArrowheads="1"/>
            </p:cNvSpPr>
            <p:nvPr/>
          </p:nvSpPr>
          <p:spPr bwMode="auto">
            <a:xfrm>
              <a:off x="3082925" y="380523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4357" name="Text Box 89"/>
            <p:cNvSpPr txBox="1">
              <a:spLocks noChangeArrowheads="1"/>
            </p:cNvSpPr>
            <p:nvPr/>
          </p:nvSpPr>
          <p:spPr bwMode="auto">
            <a:xfrm>
              <a:off x="3063875" y="521493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4358" name="Text Box 90"/>
            <p:cNvSpPr txBox="1">
              <a:spLocks noChangeArrowheads="1"/>
            </p:cNvSpPr>
            <p:nvPr/>
          </p:nvSpPr>
          <p:spPr bwMode="auto">
            <a:xfrm>
              <a:off x="3711575" y="380523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4359" name="Text Box 91"/>
            <p:cNvSpPr txBox="1">
              <a:spLocks noChangeArrowheads="1"/>
            </p:cNvSpPr>
            <p:nvPr/>
          </p:nvSpPr>
          <p:spPr bwMode="auto">
            <a:xfrm>
              <a:off x="3692525" y="521493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4360" name="Text Box 92"/>
            <p:cNvSpPr txBox="1">
              <a:spLocks noChangeArrowheads="1"/>
            </p:cNvSpPr>
            <p:nvPr/>
          </p:nvSpPr>
          <p:spPr bwMode="auto">
            <a:xfrm>
              <a:off x="4321175" y="380523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361" name="Text Box 93"/>
            <p:cNvSpPr txBox="1">
              <a:spLocks noChangeArrowheads="1"/>
            </p:cNvSpPr>
            <p:nvPr/>
          </p:nvSpPr>
          <p:spPr bwMode="auto">
            <a:xfrm>
              <a:off x="4949825" y="382428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362" name="Text Box 94"/>
            <p:cNvSpPr txBox="1">
              <a:spLocks noChangeArrowheads="1"/>
            </p:cNvSpPr>
            <p:nvPr/>
          </p:nvSpPr>
          <p:spPr bwMode="auto">
            <a:xfrm>
              <a:off x="4886325" y="5214938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363" name="Text Box 95"/>
            <p:cNvSpPr txBox="1">
              <a:spLocks noChangeArrowheads="1"/>
            </p:cNvSpPr>
            <p:nvPr/>
          </p:nvSpPr>
          <p:spPr bwMode="auto">
            <a:xfrm>
              <a:off x="5559425" y="380523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4364" name="Text Box 96"/>
            <p:cNvSpPr txBox="1">
              <a:spLocks noChangeArrowheads="1"/>
            </p:cNvSpPr>
            <p:nvPr/>
          </p:nvSpPr>
          <p:spPr bwMode="auto">
            <a:xfrm>
              <a:off x="6188075" y="382428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365" name="Text Box 97"/>
            <p:cNvSpPr txBox="1">
              <a:spLocks noChangeArrowheads="1"/>
            </p:cNvSpPr>
            <p:nvPr/>
          </p:nvSpPr>
          <p:spPr bwMode="auto">
            <a:xfrm>
              <a:off x="6207125" y="521493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366" name="Text Box 98"/>
            <p:cNvSpPr txBox="1">
              <a:spLocks noChangeArrowheads="1"/>
            </p:cNvSpPr>
            <p:nvPr/>
          </p:nvSpPr>
          <p:spPr bwMode="auto">
            <a:xfrm>
              <a:off x="8074025" y="382428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4367" name="Text Box 99"/>
            <p:cNvSpPr txBox="1">
              <a:spLocks noChangeArrowheads="1"/>
            </p:cNvSpPr>
            <p:nvPr/>
          </p:nvSpPr>
          <p:spPr bwMode="auto">
            <a:xfrm>
              <a:off x="8074025" y="521493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4368" name="Text Box 100"/>
            <p:cNvSpPr txBox="1">
              <a:spLocks noChangeArrowheads="1"/>
            </p:cNvSpPr>
            <p:nvPr/>
          </p:nvSpPr>
          <p:spPr bwMode="auto">
            <a:xfrm>
              <a:off x="6835775" y="382428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369" name="Text Box 101"/>
            <p:cNvSpPr txBox="1">
              <a:spLocks noChangeArrowheads="1"/>
            </p:cNvSpPr>
            <p:nvPr/>
          </p:nvSpPr>
          <p:spPr bwMode="auto">
            <a:xfrm>
              <a:off x="7483475" y="382428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370" name="Text Box 102"/>
            <p:cNvSpPr txBox="1">
              <a:spLocks noChangeArrowheads="1"/>
            </p:cNvSpPr>
            <p:nvPr/>
          </p:nvSpPr>
          <p:spPr bwMode="auto">
            <a:xfrm>
              <a:off x="439558" y="2708275"/>
              <a:ext cx="609959" cy="4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dirty="0" err="1"/>
                <a:t>seq</a:t>
              </a:r>
              <a:endParaRPr lang="en-US" altLang="zh-TW" sz="1800" dirty="0"/>
            </a:p>
          </p:txBody>
        </p:sp>
        <p:grpSp>
          <p:nvGrpSpPr>
            <p:cNvPr id="54371" name="Group 103"/>
            <p:cNvGrpSpPr>
              <a:grpSpLocks/>
            </p:cNvGrpSpPr>
            <p:nvPr/>
          </p:nvGrpSpPr>
          <p:grpSpPr bwMode="auto">
            <a:xfrm>
              <a:off x="411163" y="3756025"/>
              <a:ext cx="704851" cy="841375"/>
              <a:chOff x="271" y="1274"/>
              <a:chExt cx="444" cy="530"/>
            </a:xfrm>
          </p:grpSpPr>
          <p:sp>
            <p:nvSpPr>
              <p:cNvPr id="54383" name="Text Box 104"/>
              <p:cNvSpPr txBox="1">
                <a:spLocks noChangeArrowheads="1"/>
              </p:cNvSpPr>
              <p:nvPr/>
            </p:nvSpPr>
            <p:spPr bwMode="auto">
              <a:xfrm>
                <a:off x="271" y="1274"/>
                <a:ext cx="444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dirty="0"/>
                  <a:t>data</a:t>
                </a:r>
              </a:p>
            </p:txBody>
          </p:sp>
          <p:sp>
            <p:nvSpPr>
              <p:cNvPr id="54384" name="Text Box 105"/>
              <p:cNvSpPr txBox="1">
                <a:spLocks noChangeArrowheads="1"/>
              </p:cNvSpPr>
              <p:nvPr/>
            </p:nvSpPr>
            <p:spPr bwMode="auto">
              <a:xfrm>
                <a:off x="282" y="1538"/>
                <a:ext cx="424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link</a:t>
                </a:r>
              </a:p>
            </p:txBody>
          </p:sp>
        </p:grpSp>
        <p:grpSp>
          <p:nvGrpSpPr>
            <p:cNvPr id="54372" name="Group 106"/>
            <p:cNvGrpSpPr>
              <a:grpSpLocks/>
            </p:cNvGrpSpPr>
            <p:nvPr/>
          </p:nvGrpSpPr>
          <p:grpSpPr bwMode="auto">
            <a:xfrm>
              <a:off x="411162" y="5165725"/>
              <a:ext cx="704850" cy="841375"/>
              <a:chOff x="271" y="1274"/>
              <a:chExt cx="444" cy="530"/>
            </a:xfrm>
          </p:grpSpPr>
          <p:sp>
            <p:nvSpPr>
              <p:cNvPr id="54381" name="Text Box 107"/>
              <p:cNvSpPr txBox="1">
                <a:spLocks noChangeArrowheads="1"/>
              </p:cNvSpPr>
              <p:nvPr/>
            </p:nvSpPr>
            <p:spPr bwMode="auto">
              <a:xfrm>
                <a:off x="271" y="1274"/>
                <a:ext cx="444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data</a:t>
                </a:r>
              </a:p>
            </p:txBody>
          </p:sp>
          <p:sp>
            <p:nvSpPr>
              <p:cNvPr id="54382" name="Text Box 108"/>
              <p:cNvSpPr txBox="1">
                <a:spLocks noChangeArrowheads="1"/>
              </p:cNvSpPr>
              <p:nvPr/>
            </p:nvSpPr>
            <p:spPr bwMode="auto">
              <a:xfrm>
                <a:off x="282" y="1538"/>
                <a:ext cx="424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link</a:t>
                </a:r>
              </a:p>
            </p:txBody>
          </p:sp>
        </p:grpSp>
        <p:sp>
          <p:nvSpPr>
            <p:cNvPr id="54373" name="Text Box 109"/>
            <p:cNvSpPr txBox="1">
              <a:spLocks noChangeArrowheads="1"/>
            </p:cNvSpPr>
            <p:nvPr/>
          </p:nvSpPr>
          <p:spPr bwMode="auto">
            <a:xfrm>
              <a:off x="947449" y="2218366"/>
              <a:ext cx="7691290" cy="4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TW" sz="1800" dirty="0"/>
                <a:t>[0]     [1]     [2]    [3]     [4]    [5]    [6]     [7]    [8]    [9]   [10]  [11]</a:t>
              </a:r>
            </a:p>
          </p:txBody>
        </p:sp>
        <p:sp>
          <p:nvSpPr>
            <p:cNvPr id="54374" name="Freeform 111"/>
            <p:cNvSpPr>
              <a:spLocks/>
            </p:cNvSpPr>
            <p:nvPr/>
          </p:nvSpPr>
          <p:spPr bwMode="auto">
            <a:xfrm>
              <a:off x="1295400" y="3429000"/>
              <a:ext cx="342900" cy="1428750"/>
            </a:xfrm>
            <a:custGeom>
              <a:avLst/>
              <a:gdLst>
                <a:gd name="T0" fmla="*/ 2147483647 w 216"/>
                <a:gd name="T1" fmla="*/ 0 h 840"/>
                <a:gd name="T2" fmla="*/ 2147483647 w 216"/>
                <a:gd name="T3" fmla="*/ 0 h 840"/>
                <a:gd name="T4" fmla="*/ 2147483647 w 216"/>
                <a:gd name="T5" fmla="*/ 2147483647 h 840"/>
                <a:gd name="T6" fmla="*/ 0 w 216"/>
                <a:gd name="T7" fmla="*/ 2147483647 h 8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840"/>
                <a:gd name="T14" fmla="*/ 216 w 216"/>
                <a:gd name="T15" fmla="*/ 840 h 8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840">
                  <a:moveTo>
                    <a:pt x="12" y="0"/>
                  </a:moveTo>
                  <a:lnTo>
                    <a:pt x="216" y="0"/>
                  </a:lnTo>
                  <a:lnTo>
                    <a:pt x="216" y="840"/>
                  </a:lnTo>
                  <a:lnTo>
                    <a:pt x="0" y="8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75" name="Text Box 112"/>
            <p:cNvSpPr txBox="1">
              <a:spLocks noChangeArrowheads="1"/>
            </p:cNvSpPr>
            <p:nvPr/>
          </p:nvSpPr>
          <p:spPr bwMode="auto">
            <a:xfrm>
              <a:off x="828339" y="4594226"/>
              <a:ext cx="526564" cy="386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FF3300"/>
                  </a:solidFill>
                </a:rPr>
                <a:t>(1)</a:t>
              </a:r>
            </a:p>
          </p:txBody>
        </p:sp>
        <p:sp>
          <p:nvSpPr>
            <p:cNvPr id="54376" name="Line 114"/>
            <p:cNvSpPr>
              <a:spLocks noChangeShapeType="1"/>
            </p:cNvSpPr>
            <p:nvPr/>
          </p:nvSpPr>
          <p:spPr bwMode="auto">
            <a:xfrm>
              <a:off x="1314450" y="2990850"/>
              <a:ext cx="0" cy="43815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77" name="Line 116"/>
            <p:cNvSpPr>
              <a:spLocks noChangeShapeType="1"/>
            </p:cNvSpPr>
            <p:nvPr/>
          </p:nvSpPr>
          <p:spPr bwMode="auto">
            <a:xfrm>
              <a:off x="1314450" y="4895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78" name="Text Box 118"/>
            <p:cNvSpPr txBox="1">
              <a:spLocks noChangeArrowheads="1"/>
            </p:cNvSpPr>
            <p:nvPr/>
          </p:nvSpPr>
          <p:spPr bwMode="auto">
            <a:xfrm>
              <a:off x="285750" y="3352800"/>
              <a:ext cx="361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b="1" i="1">
                  <a:solidFill>
                    <a:srgbClr val="006600"/>
                  </a:solidFill>
                </a:rPr>
                <a:t>x</a:t>
              </a:r>
            </a:p>
          </p:txBody>
        </p:sp>
        <p:sp>
          <p:nvSpPr>
            <p:cNvPr id="54379" name="Line 119"/>
            <p:cNvSpPr>
              <a:spLocks noChangeShapeType="1"/>
            </p:cNvSpPr>
            <p:nvPr/>
          </p:nvSpPr>
          <p:spPr bwMode="auto">
            <a:xfrm>
              <a:off x="628650" y="3638550"/>
              <a:ext cx="400050" cy="20955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80" name="Line 120"/>
            <p:cNvSpPr>
              <a:spLocks noChangeShapeType="1"/>
            </p:cNvSpPr>
            <p:nvPr/>
          </p:nvSpPr>
          <p:spPr bwMode="auto">
            <a:xfrm flipV="1">
              <a:off x="1504950" y="3409950"/>
              <a:ext cx="304800" cy="20955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cxnSp>
        <p:nvCxnSpPr>
          <p:cNvPr id="54279" name="直線單箭頭接點 120"/>
          <p:cNvCxnSpPr>
            <a:cxnSpLocks noChangeShapeType="1"/>
          </p:cNvCxnSpPr>
          <p:nvPr/>
        </p:nvCxnSpPr>
        <p:spPr bwMode="auto">
          <a:xfrm rot="10800000" flipV="1">
            <a:off x="3556000" y="1295400"/>
            <a:ext cx="558800" cy="2286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4280" name="直線單箭頭接點 121"/>
          <p:cNvCxnSpPr>
            <a:cxnSpLocks noChangeShapeType="1"/>
          </p:cNvCxnSpPr>
          <p:nvPr/>
        </p:nvCxnSpPr>
        <p:spPr bwMode="auto">
          <a:xfrm rot="5400000">
            <a:off x="3378200" y="1384300"/>
            <a:ext cx="838200" cy="685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4281" name="直線單箭頭接點 124"/>
          <p:cNvCxnSpPr>
            <a:cxnSpLocks noChangeShapeType="1"/>
          </p:cNvCxnSpPr>
          <p:nvPr/>
        </p:nvCxnSpPr>
        <p:spPr bwMode="auto">
          <a:xfrm rot="10800000" flipV="1">
            <a:off x="4356100" y="1282700"/>
            <a:ext cx="558800" cy="22860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54282" name="直線單箭頭接點 125"/>
          <p:cNvCxnSpPr>
            <a:cxnSpLocks noChangeShapeType="1"/>
          </p:cNvCxnSpPr>
          <p:nvPr/>
        </p:nvCxnSpPr>
        <p:spPr bwMode="auto">
          <a:xfrm rot="5400000">
            <a:off x="4165600" y="1346200"/>
            <a:ext cx="850900" cy="74930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</p:spPr>
      </p:cxnSp>
      <p:sp>
        <p:nvSpPr>
          <p:cNvPr id="54283" name="文字方塊 127"/>
          <p:cNvSpPr txBox="1">
            <a:spLocks noChangeArrowheads="1"/>
          </p:cNvSpPr>
          <p:nvPr/>
        </p:nvSpPr>
        <p:spPr bwMode="auto">
          <a:xfrm>
            <a:off x="6870700" y="546100"/>
            <a:ext cx="1308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u="sng">
                <a:solidFill>
                  <a:schemeClr val="tx1"/>
                </a:solidFill>
              </a:rPr>
              <a:t>Prog. 4.22</a:t>
            </a:r>
            <a:endParaRPr lang="zh-TW" altLang="en-US" sz="2000" b="1" u="sng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A64D56-5EF5-41C9-93E7-6A0D06C80EC9}" type="slidenum">
              <a:rPr lang="en-US" altLang="zh-TW" smtClean="0"/>
              <a:pPr/>
              <a:t>54</a:t>
            </a:fld>
            <a:endParaRPr lang="en-US" altLang="zh-TW" smtClean="0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614033" y="1143701"/>
            <a:ext cx="801135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</a:rPr>
              <a:t>Phase 2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355600" indent="-35560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Begin </a:t>
            </a:r>
            <a:r>
              <a:rPr lang="en-US" altLang="zh-TW" dirty="0">
                <a:solidFill>
                  <a:schemeClr val="tx1"/>
                </a:solidFill>
              </a:rPr>
              <a:t>at 0 and find all pairs of the form &lt;0, </a:t>
            </a:r>
            <a:r>
              <a:rPr lang="en-US" altLang="zh-TW" i="1" dirty="0">
                <a:solidFill>
                  <a:schemeClr val="tx1"/>
                </a:solidFill>
              </a:rPr>
              <a:t>j</a:t>
            </a:r>
            <a:r>
              <a:rPr lang="en-US" altLang="zh-TW" dirty="0">
                <a:solidFill>
                  <a:schemeClr val="tx1"/>
                </a:solidFill>
              </a:rPr>
              <a:t>&gt;, 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where </a:t>
            </a:r>
            <a:r>
              <a:rPr lang="en-US" altLang="zh-TW" dirty="0">
                <a:solidFill>
                  <a:schemeClr val="tx1"/>
                </a:solidFill>
              </a:rPr>
              <a:t>0 and </a:t>
            </a:r>
            <a:r>
              <a:rPr lang="en-US" altLang="zh-TW" i="1" dirty="0" smtClean="0">
                <a:solidFill>
                  <a:schemeClr val="tx1"/>
                </a:solidFill>
              </a:rPr>
              <a:t>j</a:t>
            </a:r>
            <a:r>
              <a:rPr lang="en-US" altLang="zh-TW" dirty="0" smtClean="0">
                <a:solidFill>
                  <a:schemeClr val="tx1"/>
                </a:solidFill>
              </a:rPr>
              <a:t> are </a:t>
            </a:r>
            <a:r>
              <a:rPr lang="en-US" altLang="zh-TW" dirty="0">
                <a:solidFill>
                  <a:schemeClr val="tx1"/>
                </a:solidFill>
              </a:rPr>
              <a:t>in the same equivalence class.</a:t>
            </a:r>
          </a:p>
          <a:p>
            <a:pPr marL="812800" lvl="1" indent="-355600" algn="l">
              <a:buFont typeface="Wingdings" pitchFamily="2" charset="2"/>
              <a:buChar char="ü"/>
            </a:pPr>
            <a:r>
              <a:rPr lang="en-US" altLang="zh-TW" sz="2000" dirty="0" smtClean="0">
                <a:solidFill>
                  <a:schemeClr val="tx1"/>
                </a:solidFill>
              </a:rPr>
              <a:t>By </a:t>
            </a:r>
            <a:r>
              <a:rPr lang="en-US" altLang="zh-TW" sz="2000" dirty="0">
                <a:solidFill>
                  <a:schemeClr val="tx1"/>
                </a:solidFill>
              </a:rPr>
              <a:t>transitivity, all pairs of the form &lt;</a:t>
            </a:r>
            <a:r>
              <a:rPr lang="en-US" altLang="zh-TW" sz="2000" i="1" dirty="0">
                <a:solidFill>
                  <a:schemeClr val="tx1"/>
                </a:solidFill>
              </a:rPr>
              <a:t>j</a:t>
            </a:r>
            <a:r>
              <a:rPr lang="en-US" altLang="zh-TW" sz="2000" dirty="0">
                <a:solidFill>
                  <a:schemeClr val="tx1"/>
                </a:solidFill>
              </a:rPr>
              <a:t>, </a:t>
            </a:r>
            <a:r>
              <a:rPr lang="en-US" altLang="zh-TW" sz="2000" i="1" dirty="0">
                <a:solidFill>
                  <a:schemeClr val="tx1"/>
                </a:solidFill>
              </a:rPr>
              <a:t>k</a:t>
            </a:r>
            <a:r>
              <a:rPr lang="en-US" altLang="zh-TW" sz="2000" dirty="0">
                <a:solidFill>
                  <a:schemeClr val="tx1"/>
                </a:solidFill>
              </a:rPr>
              <a:t>&gt; imply that k in </a:t>
            </a:r>
            <a:r>
              <a:rPr lang="en-US" altLang="zh-TW" sz="2000" dirty="0" smtClean="0">
                <a:solidFill>
                  <a:schemeClr val="tx1"/>
                </a:solidFill>
              </a:rPr>
              <a:t>the same </a:t>
            </a:r>
            <a:r>
              <a:rPr lang="en-US" altLang="zh-TW" sz="2000" dirty="0">
                <a:solidFill>
                  <a:schemeClr val="tx1"/>
                </a:solidFill>
              </a:rPr>
              <a:t>equivalence class as </a:t>
            </a:r>
            <a:r>
              <a:rPr lang="en-US" altLang="zh-TW" sz="2000" dirty="0" smtClean="0">
                <a:solidFill>
                  <a:schemeClr val="tx1"/>
                </a:solidFill>
              </a:rPr>
              <a:t>0.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812800" lvl="1" indent="-355600" algn="l">
              <a:buFont typeface="Wingdings" pitchFamily="2" charset="2"/>
              <a:buChar char="ü"/>
            </a:pPr>
            <a:r>
              <a:rPr lang="en-US" altLang="zh-TW" sz="2000" dirty="0" smtClean="0">
                <a:solidFill>
                  <a:schemeClr val="tx1"/>
                </a:solidFill>
              </a:rPr>
              <a:t>Continue </a:t>
            </a:r>
            <a:r>
              <a:rPr lang="en-US" altLang="zh-TW" sz="2000" dirty="0">
                <a:solidFill>
                  <a:schemeClr val="tx1"/>
                </a:solidFill>
              </a:rPr>
              <a:t>this way until we have found, marked, and </a:t>
            </a:r>
            <a:r>
              <a:rPr lang="en-US" altLang="zh-TW" sz="2000" dirty="0" smtClean="0">
                <a:solidFill>
                  <a:schemeClr val="tx1"/>
                </a:solidFill>
              </a:rPr>
              <a:t>printed the </a:t>
            </a:r>
            <a:r>
              <a:rPr lang="en-US" altLang="zh-TW" sz="2000" dirty="0">
                <a:solidFill>
                  <a:schemeClr val="tx1"/>
                </a:solidFill>
              </a:rPr>
              <a:t>entire equivalent class containing 0</a:t>
            </a:r>
            <a:r>
              <a:rPr lang="en-US" altLang="zh-TW" sz="2000" dirty="0" smtClean="0">
                <a:solidFill>
                  <a:schemeClr val="tx1"/>
                </a:solidFill>
              </a:rPr>
              <a:t>.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 Continue on.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1498" y="282199"/>
            <a:ext cx="72735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4000" b="1" u="sng" dirty="0" smtClean="0"/>
              <a:t>Second phase</a:t>
            </a:r>
            <a:endParaRPr lang="en-US" altLang="zh-TW" sz="4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4EBE5E-12EF-4DCE-8541-7ED57776DA37}" type="slidenum">
              <a:rPr lang="en-US" altLang="zh-TW" smtClean="0"/>
              <a:pPr/>
              <a:t>55</a:t>
            </a:fld>
            <a:endParaRPr lang="en-US" altLang="zh-TW" smtClean="0"/>
          </a:p>
        </p:txBody>
      </p:sp>
      <p:sp>
        <p:nvSpPr>
          <p:cNvPr id="53345" name="Rectangle 2"/>
          <p:cNvSpPr>
            <a:spLocks noChangeArrowheads="1"/>
          </p:cNvSpPr>
          <p:nvPr/>
        </p:nvSpPr>
        <p:spPr bwMode="auto">
          <a:xfrm>
            <a:off x="1045388" y="1435581"/>
            <a:ext cx="6705747" cy="408271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>
              <a:spcAft>
                <a:spcPts val="0"/>
              </a:spcAft>
            </a:pP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void equivalence(){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   initialize </a:t>
            </a:r>
            <a:r>
              <a:rPr lang="en-US" altLang="zh-TW" sz="2000" kern="100" dirty="0" err="1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seq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to NULL and out to TRUE;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   while(there are more pairs) {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zh-TW" altLang="en-US" sz="2000" kern="100" dirty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</a:t>
            </a:r>
            <a:r>
              <a:rPr lang="zh-TW" altLang="en-US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         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read the next pair, &lt;</a:t>
            </a:r>
            <a:r>
              <a:rPr lang="en-US" altLang="zh-TW" sz="2000" kern="100" dirty="0" err="1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i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, j&gt;;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zh-TW" altLang="en-US" sz="2000" kern="100" dirty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</a:t>
            </a:r>
            <a:r>
              <a:rPr lang="zh-TW" altLang="en-US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         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put j on the </a:t>
            </a:r>
            <a:r>
              <a:rPr lang="en-US" altLang="zh-TW" sz="2000" kern="100" dirty="0" err="1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seq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[</a:t>
            </a:r>
            <a:r>
              <a:rPr lang="en-US" altLang="zh-TW" sz="2000" kern="100" dirty="0" err="1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i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] list;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zh-TW" altLang="en-US" sz="2000" kern="100" dirty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</a:t>
            </a:r>
            <a:r>
              <a:rPr lang="zh-TW" altLang="en-US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         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put </a:t>
            </a:r>
            <a:r>
              <a:rPr lang="en-US" altLang="zh-TW" sz="2000" kern="100" dirty="0" err="1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i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on the </a:t>
            </a:r>
            <a:r>
              <a:rPr lang="en-US" altLang="zh-TW" sz="2000" kern="100" dirty="0" err="1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seq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[j] list;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   }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   for (</a:t>
            </a:r>
            <a:r>
              <a:rPr lang="en-US" altLang="zh-TW" sz="2000" kern="100" dirty="0" err="1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i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=0; </a:t>
            </a:r>
            <a:r>
              <a:rPr lang="en-US" altLang="zh-TW" sz="2000" kern="100" dirty="0" err="1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i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&lt;n; </a:t>
            </a:r>
            <a:r>
              <a:rPr lang="en-US" altLang="zh-TW" sz="2000" kern="100" dirty="0" err="1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i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++)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zh-TW" altLang="en-US" sz="2000" kern="100" dirty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</a:t>
            </a:r>
            <a:r>
              <a:rPr lang="zh-TW" altLang="en-US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         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if</a:t>
            </a:r>
            <a:r>
              <a:rPr lang="zh-TW" altLang="en-US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(out[</a:t>
            </a:r>
            <a:r>
              <a:rPr lang="en-US" altLang="zh-TW" sz="2000" kern="100" dirty="0" err="1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i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]) {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	</a:t>
            </a:r>
            <a:r>
              <a:rPr lang="zh-TW" altLang="en-US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out[</a:t>
            </a:r>
            <a:r>
              <a:rPr lang="en-US" altLang="zh-TW" sz="2000" kern="100" dirty="0" err="1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i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] = FALSE;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	</a:t>
            </a:r>
            <a:r>
              <a:rPr lang="zh-TW" altLang="en-US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output this equivalence class;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zh-TW" altLang="en-US" sz="2000" kern="100" dirty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</a:t>
            </a:r>
            <a:r>
              <a:rPr lang="zh-TW" altLang="en-US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          </a:t>
            </a: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}</a:t>
            </a:r>
          </a:p>
          <a:p>
            <a:pPr algn="l">
              <a:spcAft>
                <a:spcPts val="0"/>
              </a:spcAft>
            </a:pPr>
            <a:r>
              <a:rPr lang="en-US" altLang="zh-TW" sz="2000" kern="100" dirty="0" smtClean="0">
                <a:solidFill>
                  <a:schemeClr val="tx1"/>
                </a:solidFill>
                <a:latin typeface="+mn-lt"/>
                <a:ea typeface="新細明體"/>
                <a:cs typeface="Times New Roman"/>
              </a:rPr>
              <a:t>}</a:t>
            </a:r>
            <a:endParaRPr lang="zh-TW" altLang="zh-TW" sz="2000" kern="100" dirty="0" smtClean="0">
              <a:solidFill>
                <a:schemeClr val="tx1"/>
              </a:solidFill>
              <a:latin typeface="+mn-lt"/>
              <a:ea typeface="新細明體"/>
              <a:cs typeface="Times New Roman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314634" y="350439"/>
            <a:ext cx="84883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 b="1" u="sng" dirty="0" smtClean="0"/>
              <a:t>Detailed version of the equivalence algorithm</a:t>
            </a:r>
            <a:r>
              <a:rPr lang="en-US" altLang="zh-TW" sz="1800" b="1" u="sng" dirty="0" smtClean="0"/>
              <a:t> </a:t>
            </a:r>
            <a:br>
              <a:rPr lang="en-US" altLang="zh-TW" sz="1800" b="1" u="sng" dirty="0" smtClean="0"/>
            </a:br>
            <a:r>
              <a:rPr lang="en-US" altLang="zh-TW" sz="1600" b="1" u="sng" dirty="0" smtClean="0"/>
              <a:t>(</a:t>
            </a:r>
            <a:r>
              <a:rPr lang="en-US" altLang="zh-TW" sz="1600" b="1" u="sng" dirty="0" err="1" smtClean="0"/>
              <a:t>Prog</a:t>
            </a:r>
            <a:r>
              <a:rPr lang="en-US" altLang="zh-TW" sz="1600" b="1" u="sng" dirty="0" smtClean="0"/>
              <a:t>. 4.21)</a:t>
            </a:r>
            <a:endParaRPr lang="en-US" altLang="zh-TW" sz="1600" b="1" u="sng" dirty="0"/>
          </a:p>
        </p:txBody>
      </p:sp>
      <p:sp>
        <p:nvSpPr>
          <p:cNvPr id="5" name="矩形 4"/>
          <p:cNvSpPr/>
          <p:nvPr/>
        </p:nvSpPr>
        <p:spPr bwMode="auto">
          <a:xfrm>
            <a:off x="1391421" y="2117928"/>
            <a:ext cx="6073254" cy="152709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66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91421" y="3670759"/>
            <a:ext cx="6073254" cy="151490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66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55DC91-7CA6-4731-B67B-E729C00C3F4C}" type="slidenum">
              <a:rPr lang="en-US" altLang="zh-TW" smtClean="0"/>
              <a:pPr/>
              <a:t>56</a:t>
            </a:fld>
            <a:endParaRPr lang="en-US" altLang="zh-TW" smtClean="0"/>
          </a:p>
        </p:txBody>
      </p:sp>
      <p:grpSp>
        <p:nvGrpSpPr>
          <p:cNvPr id="15" name="群組 14"/>
          <p:cNvGrpSpPr/>
          <p:nvPr/>
        </p:nvGrpSpPr>
        <p:grpSpPr>
          <a:xfrm>
            <a:off x="1249115" y="174625"/>
            <a:ext cx="6424921" cy="6556375"/>
            <a:chOff x="471179" y="174625"/>
            <a:chExt cx="6424921" cy="6556375"/>
          </a:xfrm>
        </p:grpSpPr>
        <p:sp>
          <p:nvSpPr>
            <p:cNvPr id="56323" name="Rectangle 2"/>
            <p:cNvSpPr>
              <a:spLocks noChangeArrowheads="1"/>
            </p:cNvSpPr>
            <p:nvPr/>
          </p:nvSpPr>
          <p:spPr bwMode="auto">
            <a:xfrm>
              <a:off x="471179" y="174625"/>
              <a:ext cx="6410325" cy="6556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for (</a:t>
              </a:r>
              <a:r>
                <a:rPr lang="en-US" altLang="zh-TW" sz="2000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=0; </a:t>
              </a:r>
              <a:r>
                <a:rPr lang="en-US" altLang="zh-TW" sz="2000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&lt;n; </a:t>
              </a:r>
              <a:r>
                <a:rPr lang="en-US" altLang="zh-TW" sz="2000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++) {</a:t>
              </a: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      if (out[</a:t>
              </a:r>
              <a:r>
                <a:rPr lang="en-US" altLang="zh-TW" sz="2000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]) {</a:t>
              </a: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          </a:t>
              </a:r>
              <a:r>
                <a:rPr lang="en-US" altLang="zh-TW" sz="2000" dirty="0" err="1">
                  <a:solidFill>
                    <a:schemeClr val="tx1"/>
                  </a:solidFill>
                  <a:latin typeface="+mn-lt"/>
                </a:rPr>
                <a:t>printf</a:t>
              </a: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(“\</a:t>
              </a:r>
              <a:r>
                <a:rPr lang="en-US" altLang="zh-TW" sz="2000" dirty="0" err="1">
                  <a:solidFill>
                    <a:schemeClr val="tx1"/>
                  </a:solidFill>
                  <a:latin typeface="+mn-lt"/>
                </a:rPr>
                <a:t>nNew</a:t>
              </a: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 class: %5d”, </a:t>
              </a:r>
              <a:r>
                <a:rPr lang="en-US" altLang="zh-TW" sz="2000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);</a:t>
              </a: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          out[</a:t>
              </a:r>
              <a:r>
                <a:rPr lang="en-US" altLang="zh-TW" sz="2000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]= FALSE;</a:t>
              </a: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          x = </a:t>
              </a:r>
              <a:r>
                <a:rPr lang="en-US" altLang="zh-TW" sz="2000" dirty="0" err="1">
                  <a:solidFill>
                    <a:schemeClr val="tx1"/>
                  </a:solidFill>
                  <a:latin typeface="+mn-lt"/>
                </a:rPr>
                <a:t>seq</a:t>
              </a: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[</a:t>
              </a:r>
              <a:r>
                <a:rPr lang="en-US" altLang="zh-TW" sz="2000" dirty="0" err="1">
                  <a:solidFill>
                    <a:schemeClr val="tx1"/>
                  </a:solidFill>
                  <a:latin typeface="+mn-lt"/>
                </a:rPr>
                <a:t>i</a:t>
              </a: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];    top = NULL;</a:t>
              </a: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          for ( ; ; ) {</a:t>
              </a: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              while (x) </a:t>
              </a:r>
              <a:r>
                <a:rPr lang="en-US" altLang="zh-TW" sz="2000" b="1" dirty="0">
                  <a:solidFill>
                    <a:schemeClr val="tx1"/>
                  </a:solidFill>
                  <a:latin typeface="+mn-lt"/>
                </a:rPr>
                <a:t>{</a:t>
              </a:r>
              <a:endParaRPr lang="en-US" altLang="zh-TW" sz="2000" dirty="0">
                <a:solidFill>
                  <a:schemeClr val="tx1"/>
                </a:solidFill>
                <a:latin typeface="+mn-lt"/>
              </a:endParaRP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                  j = x-&gt;data;</a:t>
              </a: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                  if (out[j]) {</a:t>
              </a: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                      </a:t>
              </a:r>
              <a:r>
                <a:rPr lang="en-US" altLang="zh-TW" sz="2000" dirty="0" err="1">
                  <a:solidFill>
                    <a:schemeClr val="tx1"/>
                  </a:solidFill>
                  <a:latin typeface="+mn-lt"/>
                </a:rPr>
                <a:t>printf</a:t>
              </a: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(“%5d”, j);  </a:t>
              </a: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                      out[j] = </a:t>
              </a:r>
              <a:r>
                <a:rPr lang="en-US" altLang="zh-TW" sz="2000" b="1" dirty="0">
                  <a:solidFill>
                    <a:schemeClr val="tx1"/>
                  </a:solidFill>
                  <a:latin typeface="+mn-lt"/>
                </a:rPr>
                <a:t>FALSE</a:t>
              </a: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;</a:t>
              </a: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                      </a:t>
              </a:r>
              <a:r>
                <a:rPr lang="en-US" altLang="zh-TW" sz="2000" b="1" dirty="0">
                  <a:solidFill>
                    <a:schemeClr val="tx1"/>
                  </a:solidFill>
                  <a:latin typeface="+mn-lt"/>
                </a:rPr>
                <a:t>y = x-&gt;link;  x-&gt;link = top; </a:t>
              </a: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b="1" dirty="0">
                  <a:solidFill>
                    <a:schemeClr val="tx1"/>
                  </a:solidFill>
                  <a:latin typeface="+mn-lt"/>
                </a:rPr>
                <a:t>                      top = x;  x = y</a:t>
              </a: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;</a:t>
              </a: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                  }</a:t>
              </a: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                  else x = x-&gt;link; </a:t>
              </a: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              </a:t>
              </a:r>
              <a:r>
                <a:rPr lang="en-US" altLang="zh-TW" sz="2000" b="1" dirty="0">
                  <a:solidFill>
                    <a:schemeClr val="tx1"/>
                  </a:solidFill>
                  <a:latin typeface="+mn-lt"/>
                </a:rPr>
                <a:t>}</a:t>
              </a:r>
              <a:endParaRPr lang="en-US" altLang="zh-TW" sz="2000" dirty="0">
                <a:solidFill>
                  <a:schemeClr val="tx1"/>
                </a:solidFill>
                <a:latin typeface="+mn-lt"/>
              </a:endParaRP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              if (!top) break;</a:t>
              </a: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              </a:t>
              </a:r>
              <a:r>
                <a:rPr lang="en-US" altLang="zh-TW" sz="2000" b="1" dirty="0">
                  <a:solidFill>
                    <a:schemeClr val="tx1"/>
                  </a:solidFill>
                  <a:latin typeface="+mn-lt"/>
                </a:rPr>
                <a:t>x = </a:t>
              </a:r>
              <a:r>
                <a:rPr lang="en-US" altLang="zh-TW" sz="2000" b="1" dirty="0" err="1">
                  <a:solidFill>
                    <a:schemeClr val="tx1"/>
                  </a:solidFill>
                  <a:latin typeface="+mn-lt"/>
                </a:rPr>
                <a:t>seq</a:t>
              </a:r>
              <a:r>
                <a:rPr lang="en-US" altLang="zh-TW" sz="2000" b="1" dirty="0">
                  <a:solidFill>
                    <a:schemeClr val="tx1"/>
                  </a:solidFill>
                  <a:latin typeface="+mn-lt"/>
                </a:rPr>
                <a:t>[top-&gt;data];  top = top-&gt;link</a:t>
              </a: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;</a:t>
              </a: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          }</a:t>
              </a: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>
                  <a:solidFill>
                    <a:schemeClr val="tx1"/>
                  </a:solidFill>
                  <a:latin typeface="+mn-lt"/>
                </a:rPr>
                <a:t>      }</a:t>
              </a:r>
            </a:p>
            <a:p>
              <a:pPr algn="l">
                <a:lnSpc>
                  <a:spcPts val="2400"/>
                </a:lnSpc>
                <a:defRPr/>
              </a:pPr>
              <a:r>
                <a:rPr lang="en-US" altLang="zh-TW" sz="2000" dirty="0" smtClean="0">
                  <a:solidFill>
                    <a:schemeClr val="tx1"/>
                  </a:solidFill>
                  <a:latin typeface="+mn-lt"/>
                </a:rPr>
                <a:t>}</a:t>
              </a:r>
              <a:endParaRPr lang="en-US" altLang="zh-TW" sz="2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6324" name="Freeform 3"/>
            <p:cNvSpPr>
              <a:spLocks/>
            </p:cNvSpPr>
            <p:nvPr/>
          </p:nvSpPr>
          <p:spPr bwMode="auto">
            <a:xfrm>
              <a:off x="1181100" y="3733800"/>
              <a:ext cx="698500" cy="254000"/>
            </a:xfrm>
            <a:custGeom>
              <a:avLst/>
              <a:gdLst>
                <a:gd name="T0" fmla="*/ 2667000 w 1680"/>
                <a:gd name="T1" fmla="*/ 0 h 120"/>
                <a:gd name="T2" fmla="*/ 0 w 1680"/>
                <a:gd name="T3" fmla="*/ 0 h 120"/>
                <a:gd name="T4" fmla="*/ 0 w 1680"/>
                <a:gd name="T5" fmla="*/ 190500 h 120"/>
                <a:gd name="T6" fmla="*/ 2667000 w 1680"/>
                <a:gd name="T7" fmla="*/ 190500 h 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0"/>
                <a:gd name="T13" fmla="*/ 0 h 120"/>
                <a:gd name="T14" fmla="*/ 1680 w 1680"/>
                <a:gd name="T15" fmla="*/ 120 h 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0" h="120">
                  <a:moveTo>
                    <a:pt x="1680" y="0"/>
                  </a:moveTo>
                  <a:lnTo>
                    <a:pt x="0" y="0"/>
                  </a:lnTo>
                  <a:lnTo>
                    <a:pt x="0" y="120"/>
                  </a:lnTo>
                  <a:lnTo>
                    <a:pt x="1680" y="12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56325" name="Text Box 4"/>
            <p:cNvSpPr txBox="1">
              <a:spLocks noChangeArrowheads="1"/>
            </p:cNvSpPr>
            <p:nvPr/>
          </p:nvSpPr>
          <p:spPr bwMode="auto">
            <a:xfrm>
              <a:off x="536575" y="3648075"/>
              <a:ext cx="6683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000" dirty="0">
                  <a:solidFill>
                    <a:srgbClr val="006600"/>
                  </a:solidFill>
                  <a:latin typeface="+mn-lt"/>
                </a:rPr>
                <a:t>push</a:t>
              </a:r>
            </a:p>
          </p:txBody>
        </p:sp>
        <p:sp>
          <p:nvSpPr>
            <p:cNvPr id="56326" name="Line 5"/>
            <p:cNvSpPr>
              <a:spLocks noChangeShapeType="1"/>
            </p:cNvSpPr>
            <p:nvPr/>
          </p:nvSpPr>
          <p:spPr bwMode="auto">
            <a:xfrm>
              <a:off x="3035300" y="5276850"/>
              <a:ext cx="5207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56327" name="Text Box 6"/>
            <p:cNvSpPr txBox="1">
              <a:spLocks noChangeArrowheads="1"/>
            </p:cNvSpPr>
            <p:nvPr/>
          </p:nvSpPr>
          <p:spPr bwMode="auto">
            <a:xfrm>
              <a:off x="3497263" y="5057775"/>
              <a:ext cx="9366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000" dirty="0">
                  <a:solidFill>
                    <a:srgbClr val="006600"/>
                  </a:solidFill>
                  <a:latin typeface="+mn-lt"/>
                </a:rPr>
                <a:t>empty?</a:t>
              </a:r>
            </a:p>
          </p:txBody>
        </p:sp>
        <p:sp>
          <p:nvSpPr>
            <p:cNvPr id="56328" name="Line 7"/>
            <p:cNvSpPr>
              <a:spLocks noChangeShapeType="1"/>
            </p:cNvSpPr>
            <p:nvPr/>
          </p:nvSpPr>
          <p:spPr bwMode="auto">
            <a:xfrm>
              <a:off x="5384800" y="5581650"/>
              <a:ext cx="3683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56329" name="Text Box 8"/>
            <p:cNvSpPr txBox="1">
              <a:spLocks noChangeArrowheads="1"/>
            </p:cNvSpPr>
            <p:nvPr/>
          </p:nvSpPr>
          <p:spPr bwMode="auto">
            <a:xfrm>
              <a:off x="5729288" y="5349875"/>
              <a:ext cx="568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000" dirty="0">
                  <a:solidFill>
                    <a:srgbClr val="006600"/>
                  </a:solidFill>
                  <a:latin typeface="+mn-lt"/>
                </a:rPr>
                <a:t>pop</a:t>
              </a:r>
            </a:p>
          </p:txBody>
        </p:sp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4059238" y="2733675"/>
              <a:ext cx="13874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000" dirty="0">
                  <a:solidFill>
                    <a:srgbClr val="006600"/>
                  </a:solidFill>
                  <a:latin typeface="+mn-lt"/>
                </a:rPr>
                <a:t>output once</a:t>
              </a:r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flipH="1">
              <a:off x="3473450" y="4667250"/>
              <a:ext cx="47625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3949700" y="4467225"/>
              <a:ext cx="13795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000" dirty="0">
                  <a:solidFill>
                    <a:srgbClr val="006600"/>
                  </a:solidFill>
                  <a:latin typeface="+mn-lt"/>
                </a:rPr>
                <a:t>skip to next</a:t>
              </a:r>
            </a:p>
          </p:txBody>
        </p:sp>
        <p:sp>
          <p:nvSpPr>
            <p:cNvPr id="56333" name="Freeform 14"/>
            <p:cNvSpPr>
              <a:spLocks/>
            </p:cNvSpPr>
            <p:nvPr/>
          </p:nvSpPr>
          <p:spPr bwMode="auto">
            <a:xfrm>
              <a:off x="3006725" y="2882900"/>
              <a:ext cx="1425575" cy="498475"/>
            </a:xfrm>
            <a:custGeom>
              <a:avLst/>
              <a:gdLst>
                <a:gd name="T0" fmla="*/ 1007333 w 999"/>
                <a:gd name="T1" fmla="*/ 579437 h 365"/>
                <a:gd name="T2" fmla="*/ 1607824 w 999"/>
                <a:gd name="T3" fmla="*/ 288925 h 365"/>
                <a:gd name="T4" fmla="*/ 0 w 999"/>
                <a:gd name="T5" fmla="*/ 0 h 365"/>
                <a:gd name="T6" fmla="*/ 0 60000 65536"/>
                <a:gd name="T7" fmla="*/ 0 60000 65536"/>
                <a:gd name="T8" fmla="*/ 0 60000 65536"/>
                <a:gd name="T9" fmla="*/ 0 w 999"/>
                <a:gd name="T10" fmla="*/ 0 h 365"/>
                <a:gd name="T11" fmla="*/ 999 w 999"/>
                <a:gd name="T12" fmla="*/ 365 h 3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9" h="365">
                  <a:moveTo>
                    <a:pt x="567" y="365"/>
                  </a:moveTo>
                  <a:cubicBezTo>
                    <a:pt x="783" y="304"/>
                    <a:pt x="999" y="243"/>
                    <a:pt x="905" y="182"/>
                  </a:cubicBezTo>
                  <a:cubicBezTo>
                    <a:pt x="811" y="121"/>
                    <a:pt x="405" y="6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+mn-lt"/>
              </a:endParaRPr>
            </a:p>
          </p:txBody>
        </p:sp>
        <p:sp>
          <p:nvSpPr>
            <p:cNvPr id="56334" name="文字方塊 13"/>
            <p:cNvSpPr txBox="1">
              <a:spLocks noChangeArrowheads="1"/>
            </p:cNvSpPr>
            <p:nvPr/>
          </p:nvSpPr>
          <p:spPr bwMode="auto">
            <a:xfrm>
              <a:off x="5588000" y="177800"/>
              <a:ext cx="13081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000" b="1" u="sng">
                  <a:solidFill>
                    <a:schemeClr val="tx1"/>
                  </a:solidFill>
                </a:rPr>
                <a:t>Prog. 4.22</a:t>
              </a:r>
              <a:endParaRPr lang="zh-TW" altLang="en-US" sz="2000" b="1" u="sng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381690" y="2392327"/>
            <a:ext cx="3998720" cy="2436724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66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105245" y="2073349"/>
            <a:ext cx="5061097" cy="36765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66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331640" y="577850"/>
            <a:ext cx="6100519" cy="57378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66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223FA1-9C3D-4E2D-A50F-7063D959367E}" type="slidenum">
              <a:rPr lang="en-US" altLang="zh-TW" smtClean="0"/>
              <a:pPr/>
              <a:t>57</a:t>
            </a:fld>
            <a:endParaRPr lang="en-US" altLang="zh-TW" smtClean="0"/>
          </a:p>
        </p:txBody>
      </p:sp>
      <p:grpSp>
        <p:nvGrpSpPr>
          <p:cNvPr id="57347" name="Group 2"/>
          <p:cNvGrpSpPr>
            <a:grpSpLocks/>
          </p:cNvGrpSpPr>
          <p:nvPr/>
        </p:nvGrpSpPr>
        <p:grpSpPr bwMode="auto">
          <a:xfrm>
            <a:off x="449263" y="736600"/>
            <a:ext cx="8105776" cy="3721100"/>
            <a:chOff x="295" y="344"/>
            <a:chExt cx="5106" cy="2344"/>
          </a:xfrm>
        </p:grpSpPr>
        <p:sp>
          <p:nvSpPr>
            <p:cNvPr id="57350" name="Rectangle 3"/>
            <p:cNvSpPr>
              <a:spLocks noChangeArrowheads="1"/>
            </p:cNvSpPr>
            <p:nvPr/>
          </p:nvSpPr>
          <p:spPr bwMode="auto">
            <a:xfrm>
              <a:off x="684" y="1272"/>
              <a:ext cx="312" cy="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57351" name="Group 4"/>
            <p:cNvGrpSpPr>
              <a:grpSpLocks/>
            </p:cNvGrpSpPr>
            <p:nvPr/>
          </p:nvGrpSpPr>
          <p:grpSpPr bwMode="auto">
            <a:xfrm>
              <a:off x="648" y="564"/>
              <a:ext cx="4752" cy="384"/>
              <a:chOff x="792" y="564"/>
              <a:chExt cx="4752" cy="384"/>
            </a:xfrm>
          </p:grpSpPr>
          <p:sp>
            <p:nvSpPr>
              <p:cNvPr id="57443" name="Rectangle 5"/>
              <p:cNvSpPr>
                <a:spLocks noChangeArrowheads="1"/>
              </p:cNvSpPr>
              <p:nvPr/>
            </p:nvSpPr>
            <p:spPr bwMode="auto">
              <a:xfrm>
                <a:off x="792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444" name="Rectangle 6"/>
              <p:cNvSpPr>
                <a:spLocks noChangeArrowheads="1"/>
              </p:cNvSpPr>
              <p:nvPr/>
            </p:nvSpPr>
            <p:spPr bwMode="auto">
              <a:xfrm>
                <a:off x="1188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445" name="Rectangle 7"/>
              <p:cNvSpPr>
                <a:spLocks noChangeArrowheads="1"/>
              </p:cNvSpPr>
              <p:nvPr/>
            </p:nvSpPr>
            <p:spPr bwMode="auto">
              <a:xfrm>
                <a:off x="1584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446" name="Rectangle 8"/>
              <p:cNvSpPr>
                <a:spLocks noChangeArrowheads="1"/>
              </p:cNvSpPr>
              <p:nvPr/>
            </p:nvSpPr>
            <p:spPr bwMode="auto">
              <a:xfrm>
                <a:off x="1980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447" name="Rectangle 9"/>
              <p:cNvSpPr>
                <a:spLocks noChangeArrowheads="1"/>
              </p:cNvSpPr>
              <p:nvPr/>
            </p:nvSpPr>
            <p:spPr bwMode="auto">
              <a:xfrm>
                <a:off x="2376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448" name="Rectangle 10"/>
              <p:cNvSpPr>
                <a:spLocks noChangeArrowheads="1"/>
              </p:cNvSpPr>
              <p:nvPr/>
            </p:nvSpPr>
            <p:spPr bwMode="auto">
              <a:xfrm>
                <a:off x="2772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449" name="Rectangle 11"/>
              <p:cNvSpPr>
                <a:spLocks noChangeArrowheads="1"/>
              </p:cNvSpPr>
              <p:nvPr/>
            </p:nvSpPr>
            <p:spPr bwMode="auto">
              <a:xfrm>
                <a:off x="3168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450" name="Rectangle 12"/>
              <p:cNvSpPr>
                <a:spLocks noChangeArrowheads="1"/>
              </p:cNvSpPr>
              <p:nvPr/>
            </p:nvSpPr>
            <p:spPr bwMode="auto">
              <a:xfrm>
                <a:off x="3564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451" name="Rectangle 13"/>
              <p:cNvSpPr>
                <a:spLocks noChangeArrowheads="1"/>
              </p:cNvSpPr>
              <p:nvPr/>
            </p:nvSpPr>
            <p:spPr bwMode="auto">
              <a:xfrm>
                <a:off x="3960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452" name="Rectangle 14"/>
              <p:cNvSpPr>
                <a:spLocks noChangeArrowheads="1"/>
              </p:cNvSpPr>
              <p:nvPr/>
            </p:nvSpPr>
            <p:spPr bwMode="auto">
              <a:xfrm>
                <a:off x="4356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453" name="Rectangle 15"/>
              <p:cNvSpPr>
                <a:spLocks noChangeArrowheads="1"/>
              </p:cNvSpPr>
              <p:nvPr/>
            </p:nvSpPr>
            <p:spPr bwMode="auto">
              <a:xfrm>
                <a:off x="4752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454" name="Rectangle 16"/>
              <p:cNvSpPr>
                <a:spLocks noChangeArrowheads="1"/>
              </p:cNvSpPr>
              <p:nvPr/>
            </p:nvSpPr>
            <p:spPr bwMode="auto">
              <a:xfrm>
                <a:off x="5148" y="564"/>
                <a:ext cx="396" cy="384"/>
              </a:xfrm>
              <a:prstGeom prst="rect">
                <a:avLst/>
              </a:prstGeom>
              <a:solidFill>
                <a:srgbClr val="A1AB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7352" name="Rectangle 17"/>
            <p:cNvSpPr>
              <a:spLocks noChangeArrowheads="1"/>
            </p:cNvSpPr>
            <p:nvPr/>
          </p:nvSpPr>
          <p:spPr bwMode="auto">
            <a:xfrm>
              <a:off x="1092" y="1272"/>
              <a:ext cx="312" cy="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53" name="Rectangle 18"/>
            <p:cNvSpPr>
              <a:spLocks noChangeArrowheads="1"/>
            </p:cNvSpPr>
            <p:nvPr/>
          </p:nvSpPr>
          <p:spPr bwMode="auto">
            <a:xfrm>
              <a:off x="1488" y="1272"/>
              <a:ext cx="312" cy="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54" name="Rectangle 19"/>
            <p:cNvSpPr>
              <a:spLocks noChangeArrowheads="1"/>
            </p:cNvSpPr>
            <p:nvPr/>
          </p:nvSpPr>
          <p:spPr bwMode="auto">
            <a:xfrm>
              <a:off x="1884" y="1272"/>
              <a:ext cx="312" cy="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55" name="Rectangle 20"/>
            <p:cNvSpPr>
              <a:spLocks noChangeArrowheads="1"/>
            </p:cNvSpPr>
            <p:nvPr/>
          </p:nvSpPr>
          <p:spPr bwMode="auto">
            <a:xfrm>
              <a:off x="2280" y="1272"/>
              <a:ext cx="312" cy="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56" name="Rectangle 21"/>
            <p:cNvSpPr>
              <a:spLocks noChangeArrowheads="1"/>
            </p:cNvSpPr>
            <p:nvPr/>
          </p:nvSpPr>
          <p:spPr bwMode="auto">
            <a:xfrm>
              <a:off x="2676" y="1272"/>
              <a:ext cx="312" cy="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57" name="Rectangle 22"/>
            <p:cNvSpPr>
              <a:spLocks noChangeArrowheads="1"/>
            </p:cNvSpPr>
            <p:nvPr/>
          </p:nvSpPr>
          <p:spPr bwMode="auto">
            <a:xfrm>
              <a:off x="3072" y="1272"/>
              <a:ext cx="312" cy="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58" name="Rectangle 23"/>
            <p:cNvSpPr>
              <a:spLocks noChangeArrowheads="1"/>
            </p:cNvSpPr>
            <p:nvPr/>
          </p:nvSpPr>
          <p:spPr bwMode="auto">
            <a:xfrm>
              <a:off x="3456" y="1272"/>
              <a:ext cx="312" cy="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59" name="Rectangle 24"/>
            <p:cNvSpPr>
              <a:spLocks noChangeArrowheads="1"/>
            </p:cNvSpPr>
            <p:nvPr/>
          </p:nvSpPr>
          <p:spPr bwMode="auto">
            <a:xfrm>
              <a:off x="3864" y="1272"/>
              <a:ext cx="312" cy="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0" name="Rectangle 25"/>
            <p:cNvSpPr>
              <a:spLocks noChangeArrowheads="1"/>
            </p:cNvSpPr>
            <p:nvPr/>
          </p:nvSpPr>
          <p:spPr bwMode="auto">
            <a:xfrm>
              <a:off x="4260" y="1272"/>
              <a:ext cx="312" cy="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1" name="Rectangle 26"/>
            <p:cNvSpPr>
              <a:spLocks noChangeArrowheads="1"/>
            </p:cNvSpPr>
            <p:nvPr/>
          </p:nvSpPr>
          <p:spPr bwMode="auto">
            <a:xfrm>
              <a:off x="4656" y="1272"/>
              <a:ext cx="312" cy="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2" name="Rectangle 27"/>
            <p:cNvSpPr>
              <a:spLocks noChangeArrowheads="1"/>
            </p:cNvSpPr>
            <p:nvPr/>
          </p:nvSpPr>
          <p:spPr bwMode="auto">
            <a:xfrm>
              <a:off x="5052" y="1272"/>
              <a:ext cx="312" cy="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3" name="Rectangle 28"/>
            <p:cNvSpPr>
              <a:spLocks noChangeArrowheads="1"/>
            </p:cNvSpPr>
            <p:nvPr/>
          </p:nvSpPr>
          <p:spPr bwMode="auto">
            <a:xfrm>
              <a:off x="684" y="2136"/>
              <a:ext cx="312" cy="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4" name="Rectangle 29"/>
            <p:cNvSpPr>
              <a:spLocks noChangeArrowheads="1"/>
            </p:cNvSpPr>
            <p:nvPr/>
          </p:nvSpPr>
          <p:spPr bwMode="auto">
            <a:xfrm>
              <a:off x="1884" y="2136"/>
              <a:ext cx="312" cy="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5" name="Rectangle 30"/>
            <p:cNvSpPr>
              <a:spLocks noChangeArrowheads="1"/>
            </p:cNvSpPr>
            <p:nvPr/>
          </p:nvSpPr>
          <p:spPr bwMode="auto">
            <a:xfrm>
              <a:off x="2280" y="2136"/>
              <a:ext cx="312" cy="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6" name="Rectangle 31"/>
            <p:cNvSpPr>
              <a:spLocks noChangeArrowheads="1"/>
            </p:cNvSpPr>
            <p:nvPr/>
          </p:nvSpPr>
          <p:spPr bwMode="auto">
            <a:xfrm>
              <a:off x="3072" y="2136"/>
              <a:ext cx="312" cy="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7" name="Rectangle 32"/>
            <p:cNvSpPr>
              <a:spLocks noChangeArrowheads="1"/>
            </p:cNvSpPr>
            <p:nvPr/>
          </p:nvSpPr>
          <p:spPr bwMode="auto">
            <a:xfrm>
              <a:off x="3864" y="2136"/>
              <a:ext cx="312" cy="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8" name="Rectangle 33"/>
            <p:cNvSpPr>
              <a:spLocks noChangeArrowheads="1"/>
            </p:cNvSpPr>
            <p:nvPr/>
          </p:nvSpPr>
          <p:spPr bwMode="auto">
            <a:xfrm>
              <a:off x="5052" y="2136"/>
              <a:ext cx="312" cy="5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9" name="Line 34"/>
            <p:cNvSpPr>
              <a:spLocks noChangeShapeType="1"/>
            </p:cNvSpPr>
            <p:nvPr/>
          </p:nvSpPr>
          <p:spPr bwMode="auto">
            <a:xfrm>
              <a:off x="840" y="80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70" name="Line 35"/>
            <p:cNvSpPr>
              <a:spLocks noChangeShapeType="1"/>
            </p:cNvSpPr>
            <p:nvPr/>
          </p:nvSpPr>
          <p:spPr bwMode="auto">
            <a:xfrm>
              <a:off x="1248" y="80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71" name="Line 36"/>
            <p:cNvSpPr>
              <a:spLocks noChangeShapeType="1"/>
            </p:cNvSpPr>
            <p:nvPr/>
          </p:nvSpPr>
          <p:spPr bwMode="auto">
            <a:xfrm>
              <a:off x="1644" y="80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72" name="Line 37"/>
            <p:cNvSpPr>
              <a:spLocks noChangeShapeType="1"/>
            </p:cNvSpPr>
            <p:nvPr/>
          </p:nvSpPr>
          <p:spPr bwMode="auto">
            <a:xfrm>
              <a:off x="2040" y="80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73" name="Line 38"/>
            <p:cNvSpPr>
              <a:spLocks noChangeShapeType="1"/>
            </p:cNvSpPr>
            <p:nvPr/>
          </p:nvSpPr>
          <p:spPr bwMode="auto">
            <a:xfrm>
              <a:off x="2436" y="80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74" name="Line 39"/>
            <p:cNvSpPr>
              <a:spLocks noChangeShapeType="1"/>
            </p:cNvSpPr>
            <p:nvPr/>
          </p:nvSpPr>
          <p:spPr bwMode="auto">
            <a:xfrm>
              <a:off x="2832" y="80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75" name="Line 40"/>
            <p:cNvSpPr>
              <a:spLocks noChangeShapeType="1"/>
            </p:cNvSpPr>
            <p:nvPr/>
          </p:nvSpPr>
          <p:spPr bwMode="auto">
            <a:xfrm>
              <a:off x="3228" y="80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76" name="Line 41"/>
            <p:cNvSpPr>
              <a:spLocks noChangeShapeType="1"/>
            </p:cNvSpPr>
            <p:nvPr/>
          </p:nvSpPr>
          <p:spPr bwMode="auto">
            <a:xfrm>
              <a:off x="3612" y="80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77" name="Line 42"/>
            <p:cNvSpPr>
              <a:spLocks noChangeShapeType="1"/>
            </p:cNvSpPr>
            <p:nvPr/>
          </p:nvSpPr>
          <p:spPr bwMode="auto">
            <a:xfrm>
              <a:off x="4020" y="80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78" name="Line 43"/>
            <p:cNvSpPr>
              <a:spLocks noChangeShapeType="1"/>
            </p:cNvSpPr>
            <p:nvPr/>
          </p:nvSpPr>
          <p:spPr bwMode="auto">
            <a:xfrm>
              <a:off x="4428" y="80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79" name="Line 44"/>
            <p:cNvSpPr>
              <a:spLocks noChangeShapeType="1"/>
            </p:cNvSpPr>
            <p:nvPr/>
          </p:nvSpPr>
          <p:spPr bwMode="auto">
            <a:xfrm>
              <a:off x="4812" y="80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80" name="Line 45"/>
            <p:cNvSpPr>
              <a:spLocks noChangeShapeType="1"/>
            </p:cNvSpPr>
            <p:nvPr/>
          </p:nvSpPr>
          <p:spPr bwMode="auto">
            <a:xfrm>
              <a:off x="5208" y="80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81" name="Line 46"/>
            <p:cNvSpPr>
              <a:spLocks noChangeShapeType="1"/>
            </p:cNvSpPr>
            <p:nvPr/>
          </p:nvSpPr>
          <p:spPr bwMode="auto">
            <a:xfrm>
              <a:off x="840" y="1668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82" name="Line 47"/>
            <p:cNvSpPr>
              <a:spLocks noChangeShapeType="1"/>
            </p:cNvSpPr>
            <p:nvPr/>
          </p:nvSpPr>
          <p:spPr bwMode="auto">
            <a:xfrm>
              <a:off x="2040" y="1716"/>
              <a:ext cx="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83" name="Line 48"/>
            <p:cNvSpPr>
              <a:spLocks noChangeShapeType="1"/>
            </p:cNvSpPr>
            <p:nvPr/>
          </p:nvSpPr>
          <p:spPr bwMode="auto">
            <a:xfrm>
              <a:off x="2436" y="1680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84" name="Line 49"/>
            <p:cNvSpPr>
              <a:spLocks noChangeShapeType="1"/>
            </p:cNvSpPr>
            <p:nvPr/>
          </p:nvSpPr>
          <p:spPr bwMode="auto">
            <a:xfrm>
              <a:off x="3228" y="1668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85" name="Line 50"/>
            <p:cNvSpPr>
              <a:spLocks noChangeShapeType="1"/>
            </p:cNvSpPr>
            <p:nvPr/>
          </p:nvSpPr>
          <p:spPr bwMode="auto">
            <a:xfrm>
              <a:off x="4020" y="1668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86" name="Line 51"/>
            <p:cNvSpPr>
              <a:spLocks noChangeShapeType="1"/>
            </p:cNvSpPr>
            <p:nvPr/>
          </p:nvSpPr>
          <p:spPr bwMode="auto">
            <a:xfrm>
              <a:off x="5208" y="1668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87" name="Line 52"/>
            <p:cNvSpPr>
              <a:spLocks noChangeShapeType="1"/>
            </p:cNvSpPr>
            <p:nvPr/>
          </p:nvSpPr>
          <p:spPr bwMode="auto">
            <a:xfrm>
              <a:off x="696" y="2496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88" name="Line 53"/>
            <p:cNvSpPr>
              <a:spLocks noChangeShapeType="1"/>
            </p:cNvSpPr>
            <p:nvPr/>
          </p:nvSpPr>
          <p:spPr bwMode="auto">
            <a:xfrm>
              <a:off x="1884" y="249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89" name="Line 54"/>
            <p:cNvSpPr>
              <a:spLocks noChangeShapeType="1"/>
            </p:cNvSpPr>
            <p:nvPr/>
          </p:nvSpPr>
          <p:spPr bwMode="auto">
            <a:xfrm>
              <a:off x="2280" y="249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0" name="Line 55"/>
            <p:cNvSpPr>
              <a:spLocks noChangeShapeType="1"/>
            </p:cNvSpPr>
            <p:nvPr/>
          </p:nvSpPr>
          <p:spPr bwMode="auto">
            <a:xfrm>
              <a:off x="3072" y="249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1" name="Line 56"/>
            <p:cNvSpPr>
              <a:spLocks noChangeShapeType="1"/>
            </p:cNvSpPr>
            <p:nvPr/>
          </p:nvSpPr>
          <p:spPr bwMode="auto">
            <a:xfrm>
              <a:off x="3864" y="249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2" name="Line 57"/>
            <p:cNvSpPr>
              <a:spLocks noChangeShapeType="1"/>
            </p:cNvSpPr>
            <p:nvPr/>
          </p:nvSpPr>
          <p:spPr bwMode="auto">
            <a:xfrm>
              <a:off x="5052" y="249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3" name="Line 58"/>
            <p:cNvSpPr>
              <a:spLocks noChangeShapeType="1"/>
            </p:cNvSpPr>
            <p:nvPr/>
          </p:nvSpPr>
          <p:spPr bwMode="auto">
            <a:xfrm>
              <a:off x="696" y="1596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4" name="Line 59"/>
            <p:cNvSpPr>
              <a:spLocks noChangeShapeType="1"/>
            </p:cNvSpPr>
            <p:nvPr/>
          </p:nvSpPr>
          <p:spPr bwMode="auto">
            <a:xfrm>
              <a:off x="1884" y="159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5" name="Line 60"/>
            <p:cNvSpPr>
              <a:spLocks noChangeShapeType="1"/>
            </p:cNvSpPr>
            <p:nvPr/>
          </p:nvSpPr>
          <p:spPr bwMode="auto">
            <a:xfrm>
              <a:off x="2280" y="159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6" name="Line 61"/>
            <p:cNvSpPr>
              <a:spLocks noChangeShapeType="1"/>
            </p:cNvSpPr>
            <p:nvPr/>
          </p:nvSpPr>
          <p:spPr bwMode="auto">
            <a:xfrm>
              <a:off x="3072" y="159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7" name="Line 62"/>
            <p:cNvSpPr>
              <a:spLocks noChangeShapeType="1"/>
            </p:cNvSpPr>
            <p:nvPr/>
          </p:nvSpPr>
          <p:spPr bwMode="auto">
            <a:xfrm>
              <a:off x="3864" y="159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8" name="Line 63"/>
            <p:cNvSpPr>
              <a:spLocks noChangeShapeType="1"/>
            </p:cNvSpPr>
            <p:nvPr/>
          </p:nvSpPr>
          <p:spPr bwMode="auto">
            <a:xfrm>
              <a:off x="5052" y="159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9" name="Line 64"/>
            <p:cNvSpPr>
              <a:spLocks noChangeShapeType="1"/>
            </p:cNvSpPr>
            <p:nvPr/>
          </p:nvSpPr>
          <p:spPr bwMode="auto">
            <a:xfrm>
              <a:off x="1092" y="159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400" name="Line 65"/>
            <p:cNvSpPr>
              <a:spLocks noChangeShapeType="1"/>
            </p:cNvSpPr>
            <p:nvPr/>
          </p:nvSpPr>
          <p:spPr bwMode="auto">
            <a:xfrm>
              <a:off x="1488" y="159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401" name="Line 66"/>
            <p:cNvSpPr>
              <a:spLocks noChangeShapeType="1"/>
            </p:cNvSpPr>
            <p:nvPr/>
          </p:nvSpPr>
          <p:spPr bwMode="auto">
            <a:xfrm>
              <a:off x="2676" y="159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402" name="Line 67"/>
            <p:cNvSpPr>
              <a:spLocks noChangeShapeType="1"/>
            </p:cNvSpPr>
            <p:nvPr/>
          </p:nvSpPr>
          <p:spPr bwMode="auto">
            <a:xfrm>
              <a:off x="3456" y="159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403" name="Line 68"/>
            <p:cNvSpPr>
              <a:spLocks noChangeShapeType="1"/>
            </p:cNvSpPr>
            <p:nvPr/>
          </p:nvSpPr>
          <p:spPr bwMode="auto">
            <a:xfrm>
              <a:off x="4260" y="159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404" name="Line 69"/>
            <p:cNvSpPr>
              <a:spLocks noChangeShapeType="1"/>
            </p:cNvSpPr>
            <p:nvPr/>
          </p:nvSpPr>
          <p:spPr bwMode="auto">
            <a:xfrm>
              <a:off x="4656" y="159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405" name="Text Box 70"/>
            <p:cNvSpPr txBox="1">
              <a:spLocks noChangeArrowheads="1"/>
            </p:cNvSpPr>
            <p:nvPr/>
          </p:nvSpPr>
          <p:spPr bwMode="auto">
            <a:xfrm>
              <a:off x="678" y="2510"/>
              <a:ext cx="3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</a:rPr>
                <a:t>NULL</a:t>
              </a:r>
              <a:endParaRPr lang="en-US" altLang="zh-TW" sz="1050"/>
            </a:p>
          </p:txBody>
        </p:sp>
        <p:sp>
          <p:nvSpPr>
            <p:cNvPr id="57406" name="Text Box 71"/>
            <p:cNvSpPr txBox="1">
              <a:spLocks noChangeArrowheads="1"/>
            </p:cNvSpPr>
            <p:nvPr/>
          </p:nvSpPr>
          <p:spPr bwMode="auto">
            <a:xfrm>
              <a:off x="1074" y="1634"/>
              <a:ext cx="3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50" b="1" dirty="0">
                  <a:solidFill>
                    <a:schemeClr val="tx1"/>
                  </a:solidFill>
                </a:rPr>
                <a:t>NULL</a:t>
              </a:r>
              <a:endParaRPr lang="en-US" altLang="zh-TW" sz="1050" dirty="0"/>
            </a:p>
          </p:txBody>
        </p:sp>
        <p:sp>
          <p:nvSpPr>
            <p:cNvPr id="57407" name="Text Box 72"/>
            <p:cNvSpPr txBox="1">
              <a:spLocks noChangeArrowheads="1"/>
            </p:cNvSpPr>
            <p:nvPr/>
          </p:nvSpPr>
          <p:spPr bwMode="auto">
            <a:xfrm>
              <a:off x="1482" y="1646"/>
              <a:ext cx="3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</a:rPr>
                <a:t>NULL</a:t>
              </a:r>
              <a:endParaRPr lang="en-US" altLang="zh-TW" sz="1050"/>
            </a:p>
          </p:txBody>
        </p:sp>
        <p:sp>
          <p:nvSpPr>
            <p:cNvPr id="57408" name="Text Box 73"/>
            <p:cNvSpPr txBox="1">
              <a:spLocks noChangeArrowheads="1"/>
            </p:cNvSpPr>
            <p:nvPr/>
          </p:nvSpPr>
          <p:spPr bwMode="auto">
            <a:xfrm>
              <a:off x="1866" y="2522"/>
              <a:ext cx="3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</a:rPr>
                <a:t>NULL</a:t>
              </a:r>
              <a:endParaRPr lang="en-US" altLang="zh-TW" sz="1050"/>
            </a:p>
          </p:txBody>
        </p:sp>
        <p:sp>
          <p:nvSpPr>
            <p:cNvPr id="57409" name="Text Box 74"/>
            <p:cNvSpPr txBox="1">
              <a:spLocks noChangeArrowheads="1"/>
            </p:cNvSpPr>
            <p:nvPr/>
          </p:nvSpPr>
          <p:spPr bwMode="auto">
            <a:xfrm>
              <a:off x="2274" y="2522"/>
              <a:ext cx="3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</a:rPr>
                <a:t>NULL</a:t>
              </a:r>
              <a:endParaRPr lang="en-US" altLang="zh-TW" sz="1050"/>
            </a:p>
          </p:txBody>
        </p:sp>
        <p:sp>
          <p:nvSpPr>
            <p:cNvPr id="57410" name="Text Box 75"/>
            <p:cNvSpPr txBox="1">
              <a:spLocks noChangeArrowheads="1"/>
            </p:cNvSpPr>
            <p:nvPr/>
          </p:nvSpPr>
          <p:spPr bwMode="auto">
            <a:xfrm>
              <a:off x="2670" y="1658"/>
              <a:ext cx="3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</a:rPr>
                <a:t>NULL</a:t>
              </a:r>
              <a:endParaRPr lang="en-US" altLang="zh-TW" sz="1050"/>
            </a:p>
          </p:txBody>
        </p:sp>
        <p:sp>
          <p:nvSpPr>
            <p:cNvPr id="57411" name="Text Box 76"/>
            <p:cNvSpPr txBox="1">
              <a:spLocks noChangeArrowheads="1"/>
            </p:cNvSpPr>
            <p:nvPr/>
          </p:nvSpPr>
          <p:spPr bwMode="auto">
            <a:xfrm>
              <a:off x="3054" y="2510"/>
              <a:ext cx="3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</a:rPr>
                <a:t>NULL</a:t>
              </a:r>
              <a:endParaRPr lang="en-US" altLang="zh-TW" sz="1050"/>
            </a:p>
          </p:txBody>
        </p:sp>
        <p:sp>
          <p:nvSpPr>
            <p:cNvPr id="57412" name="Text Box 77"/>
            <p:cNvSpPr txBox="1">
              <a:spLocks noChangeArrowheads="1"/>
            </p:cNvSpPr>
            <p:nvPr/>
          </p:nvSpPr>
          <p:spPr bwMode="auto">
            <a:xfrm>
              <a:off x="3438" y="1634"/>
              <a:ext cx="3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</a:rPr>
                <a:t>NULL</a:t>
              </a:r>
              <a:endParaRPr lang="en-US" altLang="zh-TW" sz="1050"/>
            </a:p>
          </p:txBody>
        </p:sp>
        <p:sp>
          <p:nvSpPr>
            <p:cNvPr id="57413" name="Text Box 78"/>
            <p:cNvSpPr txBox="1">
              <a:spLocks noChangeArrowheads="1"/>
            </p:cNvSpPr>
            <p:nvPr/>
          </p:nvSpPr>
          <p:spPr bwMode="auto">
            <a:xfrm>
              <a:off x="3846" y="2510"/>
              <a:ext cx="3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</a:rPr>
                <a:t>NULL</a:t>
              </a:r>
              <a:endParaRPr lang="en-US" altLang="zh-TW" sz="1050"/>
            </a:p>
          </p:txBody>
        </p:sp>
        <p:sp>
          <p:nvSpPr>
            <p:cNvPr id="57414" name="Text Box 79"/>
            <p:cNvSpPr txBox="1">
              <a:spLocks noChangeArrowheads="1"/>
            </p:cNvSpPr>
            <p:nvPr/>
          </p:nvSpPr>
          <p:spPr bwMode="auto">
            <a:xfrm>
              <a:off x="4254" y="1646"/>
              <a:ext cx="3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</a:rPr>
                <a:t>NULL</a:t>
              </a:r>
              <a:endParaRPr lang="en-US" altLang="zh-TW" sz="1050"/>
            </a:p>
          </p:txBody>
        </p:sp>
        <p:sp>
          <p:nvSpPr>
            <p:cNvPr id="57415" name="Text Box 80"/>
            <p:cNvSpPr txBox="1">
              <a:spLocks noChangeArrowheads="1"/>
            </p:cNvSpPr>
            <p:nvPr/>
          </p:nvSpPr>
          <p:spPr bwMode="auto">
            <a:xfrm>
              <a:off x="4650" y="1646"/>
              <a:ext cx="3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</a:rPr>
                <a:t>NULL</a:t>
              </a:r>
              <a:endParaRPr lang="en-US" altLang="zh-TW" sz="1050"/>
            </a:p>
          </p:txBody>
        </p:sp>
        <p:sp>
          <p:nvSpPr>
            <p:cNvPr id="57416" name="Text Box 81"/>
            <p:cNvSpPr txBox="1">
              <a:spLocks noChangeArrowheads="1"/>
            </p:cNvSpPr>
            <p:nvPr/>
          </p:nvSpPr>
          <p:spPr bwMode="auto">
            <a:xfrm>
              <a:off x="5046" y="2510"/>
              <a:ext cx="3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50" b="1">
                  <a:solidFill>
                    <a:schemeClr val="tx1"/>
                  </a:solidFill>
                </a:rPr>
                <a:t>NULL</a:t>
              </a:r>
              <a:endParaRPr lang="en-US" altLang="zh-TW" sz="1050"/>
            </a:p>
          </p:txBody>
        </p:sp>
        <p:sp>
          <p:nvSpPr>
            <p:cNvPr id="57417" name="Text Box 82"/>
            <p:cNvSpPr txBox="1">
              <a:spLocks noChangeArrowheads="1"/>
            </p:cNvSpPr>
            <p:nvPr/>
          </p:nvSpPr>
          <p:spPr bwMode="auto">
            <a:xfrm>
              <a:off x="714" y="131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7418" name="Text Box 83"/>
            <p:cNvSpPr txBox="1">
              <a:spLocks noChangeArrowheads="1"/>
            </p:cNvSpPr>
            <p:nvPr/>
          </p:nvSpPr>
          <p:spPr bwMode="auto">
            <a:xfrm>
              <a:off x="754" y="22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7419" name="Text Box 84"/>
            <p:cNvSpPr txBox="1">
              <a:spLocks noChangeArrowheads="1"/>
            </p:cNvSpPr>
            <p:nvPr/>
          </p:nvSpPr>
          <p:spPr bwMode="auto">
            <a:xfrm>
              <a:off x="1150" y="131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7420" name="Text Box 85"/>
            <p:cNvSpPr txBox="1">
              <a:spLocks noChangeArrowheads="1"/>
            </p:cNvSpPr>
            <p:nvPr/>
          </p:nvSpPr>
          <p:spPr bwMode="auto">
            <a:xfrm>
              <a:off x="1506" y="130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7421" name="Text Box 86"/>
            <p:cNvSpPr txBox="1">
              <a:spLocks noChangeArrowheads="1"/>
            </p:cNvSpPr>
            <p:nvPr/>
          </p:nvSpPr>
          <p:spPr bwMode="auto">
            <a:xfrm>
              <a:off x="1954" y="13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7422" name="Text Box 87"/>
            <p:cNvSpPr txBox="1">
              <a:spLocks noChangeArrowheads="1"/>
            </p:cNvSpPr>
            <p:nvPr/>
          </p:nvSpPr>
          <p:spPr bwMode="auto">
            <a:xfrm>
              <a:off x="1942" y="21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423" name="Text Box 88"/>
            <p:cNvSpPr txBox="1">
              <a:spLocks noChangeArrowheads="1"/>
            </p:cNvSpPr>
            <p:nvPr/>
          </p:nvSpPr>
          <p:spPr bwMode="auto">
            <a:xfrm>
              <a:off x="2350" y="13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7424" name="Text Box 89"/>
            <p:cNvSpPr txBox="1">
              <a:spLocks noChangeArrowheads="1"/>
            </p:cNvSpPr>
            <p:nvPr/>
          </p:nvSpPr>
          <p:spPr bwMode="auto">
            <a:xfrm>
              <a:off x="2338" y="21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425" name="Text Box 90"/>
            <p:cNvSpPr txBox="1">
              <a:spLocks noChangeArrowheads="1"/>
            </p:cNvSpPr>
            <p:nvPr/>
          </p:nvSpPr>
          <p:spPr bwMode="auto">
            <a:xfrm>
              <a:off x="2734" y="13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7426" name="Text Box 91"/>
            <p:cNvSpPr txBox="1">
              <a:spLocks noChangeArrowheads="1"/>
            </p:cNvSpPr>
            <p:nvPr/>
          </p:nvSpPr>
          <p:spPr bwMode="auto">
            <a:xfrm>
              <a:off x="3130" y="131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7427" name="Text Box 92"/>
            <p:cNvSpPr txBox="1">
              <a:spLocks noChangeArrowheads="1"/>
            </p:cNvSpPr>
            <p:nvPr/>
          </p:nvSpPr>
          <p:spPr bwMode="auto">
            <a:xfrm>
              <a:off x="3090" y="219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7428" name="Text Box 93"/>
            <p:cNvSpPr txBox="1">
              <a:spLocks noChangeArrowheads="1"/>
            </p:cNvSpPr>
            <p:nvPr/>
          </p:nvSpPr>
          <p:spPr bwMode="auto">
            <a:xfrm>
              <a:off x="3514" y="13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7429" name="Text Box 94"/>
            <p:cNvSpPr txBox="1">
              <a:spLocks noChangeArrowheads="1"/>
            </p:cNvSpPr>
            <p:nvPr/>
          </p:nvSpPr>
          <p:spPr bwMode="auto">
            <a:xfrm>
              <a:off x="3910" y="131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7430" name="Text Box 95"/>
            <p:cNvSpPr txBox="1">
              <a:spLocks noChangeArrowheads="1"/>
            </p:cNvSpPr>
            <p:nvPr/>
          </p:nvSpPr>
          <p:spPr bwMode="auto">
            <a:xfrm>
              <a:off x="3922" y="21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7431" name="Text Box 96"/>
            <p:cNvSpPr txBox="1">
              <a:spLocks noChangeArrowheads="1"/>
            </p:cNvSpPr>
            <p:nvPr/>
          </p:nvSpPr>
          <p:spPr bwMode="auto">
            <a:xfrm>
              <a:off x="5098" y="131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432" name="Text Box 97"/>
            <p:cNvSpPr txBox="1">
              <a:spLocks noChangeArrowheads="1"/>
            </p:cNvSpPr>
            <p:nvPr/>
          </p:nvSpPr>
          <p:spPr bwMode="auto">
            <a:xfrm>
              <a:off x="5098" y="21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433" name="Text Box 98"/>
            <p:cNvSpPr txBox="1">
              <a:spLocks noChangeArrowheads="1"/>
            </p:cNvSpPr>
            <p:nvPr/>
          </p:nvSpPr>
          <p:spPr bwMode="auto">
            <a:xfrm>
              <a:off x="4318" y="131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7434" name="Text Box 99"/>
            <p:cNvSpPr txBox="1">
              <a:spLocks noChangeArrowheads="1"/>
            </p:cNvSpPr>
            <p:nvPr/>
          </p:nvSpPr>
          <p:spPr bwMode="auto">
            <a:xfrm>
              <a:off x="4726" y="131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7435" name="Text Box 100"/>
            <p:cNvSpPr txBox="1">
              <a:spLocks noChangeArrowheads="1"/>
            </p:cNvSpPr>
            <p:nvPr/>
          </p:nvSpPr>
          <p:spPr bwMode="auto">
            <a:xfrm>
              <a:off x="295" y="614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seq</a:t>
              </a:r>
            </a:p>
          </p:txBody>
        </p:sp>
        <p:grpSp>
          <p:nvGrpSpPr>
            <p:cNvPr id="57436" name="Group 101"/>
            <p:cNvGrpSpPr>
              <a:grpSpLocks/>
            </p:cNvGrpSpPr>
            <p:nvPr/>
          </p:nvGrpSpPr>
          <p:grpSpPr bwMode="auto">
            <a:xfrm>
              <a:off x="344" y="1274"/>
              <a:ext cx="359" cy="497"/>
              <a:chOff x="344" y="1274"/>
              <a:chExt cx="359" cy="497"/>
            </a:xfrm>
          </p:grpSpPr>
          <p:sp>
            <p:nvSpPr>
              <p:cNvPr id="57441" name="Text Box 102"/>
              <p:cNvSpPr txBox="1">
                <a:spLocks noChangeArrowheads="1"/>
              </p:cNvSpPr>
              <p:nvPr/>
            </p:nvSpPr>
            <p:spPr bwMode="auto">
              <a:xfrm>
                <a:off x="344" y="1274"/>
                <a:ext cx="35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dirty="0"/>
                  <a:t>data</a:t>
                </a:r>
              </a:p>
            </p:txBody>
          </p:sp>
          <p:sp>
            <p:nvSpPr>
              <p:cNvPr id="57442" name="Text Box 103"/>
              <p:cNvSpPr txBox="1">
                <a:spLocks noChangeArrowheads="1"/>
              </p:cNvSpPr>
              <p:nvPr/>
            </p:nvSpPr>
            <p:spPr bwMode="auto">
              <a:xfrm>
                <a:off x="353" y="1538"/>
                <a:ext cx="3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dirty="0"/>
                  <a:t>link</a:t>
                </a:r>
              </a:p>
            </p:txBody>
          </p:sp>
        </p:grpSp>
        <p:grpSp>
          <p:nvGrpSpPr>
            <p:cNvPr id="57437" name="Group 104"/>
            <p:cNvGrpSpPr>
              <a:grpSpLocks/>
            </p:cNvGrpSpPr>
            <p:nvPr/>
          </p:nvGrpSpPr>
          <p:grpSpPr bwMode="auto">
            <a:xfrm>
              <a:off x="344" y="2162"/>
              <a:ext cx="359" cy="497"/>
              <a:chOff x="344" y="1274"/>
              <a:chExt cx="359" cy="497"/>
            </a:xfrm>
          </p:grpSpPr>
          <p:sp>
            <p:nvSpPr>
              <p:cNvPr id="57439" name="Text Box 105"/>
              <p:cNvSpPr txBox="1">
                <a:spLocks noChangeArrowheads="1"/>
              </p:cNvSpPr>
              <p:nvPr/>
            </p:nvSpPr>
            <p:spPr bwMode="auto">
              <a:xfrm>
                <a:off x="344" y="1274"/>
                <a:ext cx="35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data</a:t>
                </a:r>
              </a:p>
            </p:txBody>
          </p:sp>
          <p:sp>
            <p:nvSpPr>
              <p:cNvPr id="57440" name="Text Box 106"/>
              <p:cNvSpPr txBox="1">
                <a:spLocks noChangeArrowheads="1"/>
              </p:cNvSpPr>
              <p:nvPr/>
            </p:nvSpPr>
            <p:spPr bwMode="auto">
              <a:xfrm>
                <a:off x="353" y="1538"/>
                <a:ext cx="3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link</a:t>
                </a:r>
              </a:p>
            </p:txBody>
          </p:sp>
        </p:grpSp>
        <p:sp>
          <p:nvSpPr>
            <p:cNvPr id="57438" name="Text Box 107"/>
            <p:cNvSpPr txBox="1">
              <a:spLocks noChangeArrowheads="1"/>
            </p:cNvSpPr>
            <p:nvPr/>
          </p:nvSpPr>
          <p:spPr bwMode="auto">
            <a:xfrm>
              <a:off x="710" y="344"/>
              <a:ext cx="46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1800" dirty="0"/>
                <a:t>[0]    </a:t>
              </a:r>
              <a:r>
                <a:rPr lang="en-US" altLang="zh-TW" sz="1800" dirty="0" smtClean="0"/>
                <a:t>  [</a:t>
              </a:r>
              <a:r>
                <a:rPr lang="en-US" altLang="zh-TW" sz="1800" dirty="0"/>
                <a:t>1]   </a:t>
              </a:r>
              <a:r>
                <a:rPr lang="en-US" altLang="zh-TW" sz="1800" dirty="0" smtClean="0"/>
                <a:t>    [</a:t>
              </a:r>
              <a:r>
                <a:rPr lang="en-US" altLang="zh-TW" sz="1800" dirty="0"/>
                <a:t>2]    </a:t>
              </a:r>
              <a:r>
                <a:rPr lang="en-US" altLang="zh-TW" sz="1800" dirty="0" smtClean="0"/>
                <a:t>   [</a:t>
              </a:r>
              <a:r>
                <a:rPr lang="en-US" altLang="zh-TW" sz="1800" dirty="0"/>
                <a:t>3]   </a:t>
              </a:r>
              <a:r>
                <a:rPr lang="en-US" altLang="zh-TW" sz="1800" dirty="0" smtClean="0"/>
                <a:t>   [</a:t>
              </a:r>
              <a:r>
                <a:rPr lang="en-US" altLang="zh-TW" sz="1800" dirty="0"/>
                <a:t>4]    </a:t>
              </a:r>
              <a:r>
                <a:rPr lang="en-US" altLang="zh-TW" sz="1800" dirty="0" smtClean="0"/>
                <a:t>  [</a:t>
              </a:r>
              <a:r>
                <a:rPr lang="en-US" altLang="zh-TW" sz="1800" dirty="0"/>
                <a:t>5]   </a:t>
              </a:r>
              <a:r>
                <a:rPr lang="en-US" altLang="zh-TW" sz="1800" dirty="0" smtClean="0"/>
                <a:t>   [</a:t>
              </a:r>
              <a:r>
                <a:rPr lang="en-US" altLang="zh-TW" sz="1800" dirty="0"/>
                <a:t>6]    </a:t>
              </a:r>
              <a:r>
                <a:rPr lang="en-US" altLang="zh-TW" sz="1800" dirty="0" smtClean="0"/>
                <a:t>   [</a:t>
              </a:r>
              <a:r>
                <a:rPr lang="en-US" altLang="zh-TW" sz="1800" dirty="0"/>
                <a:t>7]    </a:t>
              </a:r>
              <a:r>
                <a:rPr lang="en-US" altLang="zh-TW" sz="1800" dirty="0" smtClean="0"/>
                <a:t>  [</a:t>
              </a:r>
              <a:r>
                <a:rPr lang="en-US" altLang="zh-TW" sz="1800" dirty="0"/>
                <a:t>8]   </a:t>
              </a:r>
              <a:r>
                <a:rPr lang="en-US" altLang="zh-TW" sz="1800" dirty="0" smtClean="0"/>
                <a:t>   [</a:t>
              </a:r>
              <a:r>
                <a:rPr lang="en-US" altLang="zh-TW" sz="1800" dirty="0"/>
                <a:t>9] </a:t>
              </a:r>
              <a:r>
                <a:rPr lang="en-US" altLang="zh-TW" sz="1800" dirty="0" smtClean="0"/>
                <a:t>    </a:t>
              </a:r>
              <a:r>
                <a:rPr lang="en-US" altLang="zh-TW" sz="1800" dirty="0"/>
                <a:t>[10]  </a:t>
              </a:r>
              <a:r>
                <a:rPr lang="en-US" altLang="zh-TW" sz="1800" dirty="0" smtClean="0"/>
                <a:t>   [</a:t>
              </a:r>
              <a:r>
                <a:rPr lang="en-US" altLang="zh-TW" sz="1800" dirty="0"/>
                <a:t>11]</a:t>
              </a:r>
            </a:p>
          </p:txBody>
        </p:sp>
      </p:grpSp>
      <p:sp>
        <p:nvSpPr>
          <p:cNvPr id="57348" name="Text Box 108"/>
          <p:cNvSpPr txBox="1">
            <a:spLocks noChangeArrowheads="1"/>
          </p:cNvSpPr>
          <p:nvPr/>
        </p:nvSpPr>
        <p:spPr bwMode="auto">
          <a:xfrm>
            <a:off x="374650" y="193675"/>
            <a:ext cx="3617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indent="-355600"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</a:rPr>
              <a:t>Lists after pairs are input</a:t>
            </a:r>
          </a:p>
        </p:txBody>
      </p:sp>
      <p:sp>
        <p:nvSpPr>
          <p:cNvPr id="57349" name="Rectangle 109"/>
          <p:cNvSpPr>
            <a:spLocks noChangeArrowheads="1"/>
          </p:cNvSpPr>
          <p:nvPr/>
        </p:nvSpPr>
        <p:spPr bwMode="auto">
          <a:xfrm>
            <a:off x="484188" y="5160963"/>
            <a:ext cx="58626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indent="-355600" algn="l">
              <a:buFont typeface="Wingdings" pitchFamily="2" charset="2"/>
              <a:buChar char="q"/>
            </a:pPr>
            <a:r>
              <a:rPr lang="en-US" altLang="zh-TW" b="1" i="1">
                <a:solidFill>
                  <a:schemeClr val="tx1"/>
                </a:solidFill>
              </a:rPr>
              <a:t>Answer </a:t>
            </a:r>
            <a:r>
              <a:rPr lang="en-US" altLang="zh-TW">
                <a:solidFill>
                  <a:schemeClr val="tx1"/>
                </a:solidFill>
              </a:rPr>
              <a:t>:  {0,2,4,7,11}; {1,3,5}; {6,8,9,10}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987224-074F-49C6-96CF-F185B0A47370}" type="slidenum">
              <a:rPr lang="en-US" altLang="zh-TW" smtClean="0"/>
              <a:pPr/>
              <a:t>58</a:t>
            </a:fld>
            <a:endParaRPr lang="en-US" altLang="zh-TW" smtClean="0"/>
          </a:p>
        </p:txBody>
      </p:sp>
      <p:sp>
        <p:nvSpPr>
          <p:cNvPr id="2052" name="Rectangle 84"/>
          <p:cNvSpPr>
            <a:spLocks noChangeArrowheads="1"/>
          </p:cNvSpPr>
          <p:nvPr/>
        </p:nvSpPr>
        <p:spPr bwMode="auto">
          <a:xfrm>
            <a:off x="6888163" y="3706813"/>
            <a:ext cx="657225" cy="631825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3" name="Rectangle 80"/>
          <p:cNvSpPr>
            <a:spLocks noChangeArrowheads="1"/>
          </p:cNvSpPr>
          <p:nvPr/>
        </p:nvSpPr>
        <p:spPr bwMode="auto">
          <a:xfrm>
            <a:off x="3463925" y="3697288"/>
            <a:ext cx="642938" cy="639762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4" name="Rectangle 79"/>
          <p:cNvSpPr>
            <a:spLocks noChangeArrowheads="1"/>
          </p:cNvSpPr>
          <p:nvPr/>
        </p:nvSpPr>
        <p:spPr bwMode="auto">
          <a:xfrm>
            <a:off x="1182688" y="3689350"/>
            <a:ext cx="687387" cy="649288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5" name="Text Box 4"/>
          <p:cNvSpPr txBox="1">
            <a:spLocks noChangeArrowheads="1"/>
          </p:cNvSpPr>
          <p:nvPr/>
        </p:nvSpPr>
        <p:spPr bwMode="auto">
          <a:xfrm>
            <a:off x="846138" y="152400"/>
            <a:ext cx="7053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 b="1" u="sng"/>
              <a:t>Sparse Matrices</a:t>
            </a:r>
          </a:p>
        </p:txBody>
      </p:sp>
      <p:grpSp>
        <p:nvGrpSpPr>
          <p:cNvPr id="2056" name="Group 69"/>
          <p:cNvGrpSpPr>
            <a:grpSpLocks/>
          </p:cNvGrpSpPr>
          <p:nvPr/>
        </p:nvGrpSpPr>
        <p:grpSpPr bwMode="auto">
          <a:xfrm>
            <a:off x="2193925" y="962025"/>
            <a:ext cx="3800475" cy="2232025"/>
            <a:chOff x="1382" y="542"/>
            <a:chExt cx="2394" cy="1406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1785" y="542"/>
            <a:ext cx="1991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方程式" r:id="rId3" imgW="1295280" imgH="914400" progId="Equation.3">
                    <p:embed/>
                  </p:oleObj>
                </mc:Choice>
                <mc:Fallback>
                  <p:oleObj name="方程式" r:id="rId3" imgW="1295280" imgH="9144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" y="542"/>
                          <a:ext cx="1991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8" name="Text Box 12"/>
            <p:cNvSpPr txBox="1">
              <a:spLocks noChangeArrowheads="1"/>
            </p:cNvSpPr>
            <p:nvPr/>
          </p:nvSpPr>
          <p:spPr bwMode="auto">
            <a:xfrm>
              <a:off x="1382" y="1082"/>
              <a:ext cx="3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</a:rPr>
                <a:t>a =</a:t>
              </a:r>
            </a:p>
          </p:txBody>
        </p:sp>
      </p:grpSp>
      <p:sp>
        <p:nvSpPr>
          <p:cNvPr id="2057" name="Rectangle 13"/>
          <p:cNvSpPr>
            <a:spLocks noChangeArrowheads="1"/>
          </p:cNvSpPr>
          <p:nvPr/>
        </p:nvSpPr>
        <p:spPr bwMode="auto">
          <a:xfrm>
            <a:off x="531813" y="3695700"/>
            <a:ext cx="20193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" name="Line 14"/>
          <p:cNvSpPr>
            <a:spLocks noChangeShapeType="1"/>
          </p:cNvSpPr>
          <p:nvPr/>
        </p:nvSpPr>
        <p:spPr bwMode="auto">
          <a:xfrm>
            <a:off x="531813" y="4343400"/>
            <a:ext cx="200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9" name="Line 15"/>
          <p:cNvSpPr>
            <a:spLocks noChangeShapeType="1"/>
          </p:cNvSpPr>
          <p:nvPr/>
        </p:nvSpPr>
        <p:spPr bwMode="auto">
          <a:xfrm>
            <a:off x="1187450" y="36957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0" name="Line 16"/>
          <p:cNvSpPr>
            <a:spLocks noChangeShapeType="1"/>
          </p:cNvSpPr>
          <p:nvPr/>
        </p:nvSpPr>
        <p:spPr bwMode="auto">
          <a:xfrm>
            <a:off x="1860550" y="36957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1" name="Text Box 17"/>
          <p:cNvSpPr txBox="1">
            <a:spLocks noChangeArrowheads="1"/>
          </p:cNvSpPr>
          <p:nvPr/>
        </p:nvSpPr>
        <p:spPr bwMode="auto">
          <a:xfrm>
            <a:off x="1231900" y="4452938"/>
            <a:ext cx="620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062" name="Text Box 18"/>
          <p:cNvSpPr txBox="1">
            <a:spLocks noChangeArrowheads="1"/>
          </p:cNvSpPr>
          <p:nvPr/>
        </p:nvSpPr>
        <p:spPr bwMode="auto">
          <a:xfrm>
            <a:off x="1174750" y="3843338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006600"/>
                </a:solidFill>
              </a:rPr>
              <a:t>head</a:t>
            </a:r>
          </a:p>
        </p:txBody>
      </p:sp>
      <p:sp>
        <p:nvSpPr>
          <p:cNvPr id="2063" name="Text Box 19"/>
          <p:cNvSpPr txBox="1">
            <a:spLocks noChangeArrowheads="1"/>
          </p:cNvSpPr>
          <p:nvPr/>
        </p:nvSpPr>
        <p:spPr bwMode="auto">
          <a:xfrm>
            <a:off x="1866900" y="3824288"/>
            <a:ext cx="661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2064" name="Text Box 20"/>
          <p:cNvSpPr txBox="1">
            <a:spLocks noChangeArrowheads="1"/>
          </p:cNvSpPr>
          <p:nvPr/>
        </p:nvSpPr>
        <p:spPr bwMode="auto">
          <a:xfrm>
            <a:off x="473075" y="3824288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tx1"/>
                </a:solidFill>
              </a:rPr>
              <a:t>down</a:t>
            </a:r>
          </a:p>
        </p:txBody>
      </p:sp>
      <p:grpSp>
        <p:nvGrpSpPr>
          <p:cNvPr id="2065" name="Group 57"/>
          <p:cNvGrpSpPr>
            <a:grpSpLocks/>
          </p:cNvGrpSpPr>
          <p:nvPr/>
        </p:nvGrpSpPr>
        <p:grpSpPr bwMode="auto">
          <a:xfrm>
            <a:off x="2771775" y="3695700"/>
            <a:ext cx="3286125" cy="1276350"/>
            <a:chOff x="1660" y="2328"/>
            <a:chExt cx="2288" cy="804"/>
          </a:xfrm>
        </p:grpSpPr>
        <p:grpSp>
          <p:nvGrpSpPr>
            <p:cNvPr id="2095" name="Group 43"/>
            <p:cNvGrpSpPr>
              <a:grpSpLocks/>
            </p:cNvGrpSpPr>
            <p:nvPr/>
          </p:nvGrpSpPr>
          <p:grpSpPr bwMode="auto">
            <a:xfrm>
              <a:off x="1692" y="2328"/>
              <a:ext cx="2256" cy="804"/>
              <a:chOff x="2160" y="3216"/>
              <a:chExt cx="2400" cy="804"/>
            </a:xfrm>
          </p:grpSpPr>
          <p:sp>
            <p:nvSpPr>
              <p:cNvPr id="2102" name="Line 25"/>
              <p:cNvSpPr>
                <a:spLocks noChangeShapeType="1"/>
              </p:cNvSpPr>
              <p:nvPr/>
            </p:nvSpPr>
            <p:spPr bwMode="auto">
              <a:xfrm>
                <a:off x="2640" y="321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03" name="Line 26"/>
              <p:cNvSpPr>
                <a:spLocks noChangeShapeType="1"/>
              </p:cNvSpPr>
              <p:nvPr/>
            </p:nvSpPr>
            <p:spPr bwMode="auto">
              <a:xfrm>
                <a:off x="3120" y="321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04" name="Line 33"/>
              <p:cNvSpPr>
                <a:spLocks noChangeShapeType="1"/>
              </p:cNvSpPr>
              <p:nvPr/>
            </p:nvSpPr>
            <p:spPr bwMode="auto">
              <a:xfrm>
                <a:off x="4080" y="321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05" name="Rectangle 39"/>
              <p:cNvSpPr>
                <a:spLocks noChangeArrowheads="1"/>
              </p:cNvSpPr>
              <p:nvPr/>
            </p:nvSpPr>
            <p:spPr bwMode="auto">
              <a:xfrm>
                <a:off x="2172" y="3216"/>
                <a:ext cx="2388" cy="8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06" name="Line 40"/>
              <p:cNvSpPr>
                <a:spLocks noChangeShapeType="1"/>
              </p:cNvSpPr>
              <p:nvPr/>
            </p:nvSpPr>
            <p:spPr bwMode="auto">
              <a:xfrm flipV="1">
                <a:off x="2160" y="3624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07" name="Line 42"/>
              <p:cNvSpPr>
                <a:spLocks noChangeShapeType="1"/>
              </p:cNvSpPr>
              <p:nvPr/>
            </p:nvSpPr>
            <p:spPr bwMode="auto">
              <a:xfrm>
                <a:off x="3612" y="321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096" name="Text Box 51"/>
            <p:cNvSpPr txBox="1">
              <a:spLocks noChangeArrowheads="1"/>
            </p:cNvSpPr>
            <p:nvPr/>
          </p:nvSpPr>
          <p:spPr bwMode="auto">
            <a:xfrm>
              <a:off x="1660" y="2409"/>
              <a:ext cx="5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tx1"/>
                  </a:solidFill>
                </a:rPr>
                <a:t>down</a:t>
              </a:r>
            </a:p>
          </p:txBody>
        </p:sp>
        <p:sp>
          <p:nvSpPr>
            <p:cNvPr id="2097" name="Text Box 52"/>
            <p:cNvSpPr txBox="1">
              <a:spLocks noChangeArrowheads="1"/>
            </p:cNvSpPr>
            <p:nvPr/>
          </p:nvSpPr>
          <p:spPr bwMode="auto">
            <a:xfrm>
              <a:off x="2100" y="2409"/>
              <a:ext cx="5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3300"/>
                  </a:solidFill>
                </a:rPr>
                <a:t>entry</a:t>
              </a:r>
            </a:p>
          </p:txBody>
        </p:sp>
        <p:sp>
          <p:nvSpPr>
            <p:cNvPr id="2098" name="Text Box 53"/>
            <p:cNvSpPr txBox="1">
              <a:spLocks noChangeArrowheads="1"/>
            </p:cNvSpPr>
            <p:nvPr/>
          </p:nvSpPr>
          <p:spPr bwMode="auto">
            <a:xfrm>
              <a:off x="2607" y="2409"/>
              <a:ext cx="4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tx1"/>
                  </a:solidFill>
                </a:rPr>
                <a:t>row</a:t>
              </a:r>
            </a:p>
          </p:txBody>
        </p:sp>
        <p:sp>
          <p:nvSpPr>
            <p:cNvPr id="2099" name="Text Box 54"/>
            <p:cNvSpPr txBox="1">
              <a:spLocks noChangeArrowheads="1"/>
            </p:cNvSpPr>
            <p:nvPr/>
          </p:nvSpPr>
          <p:spPr bwMode="auto">
            <a:xfrm>
              <a:off x="3105" y="2409"/>
              <a:ext cx="3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tx1"/>
                  </a:solidFill>
                </a:rPr>
                <a:t>col</a:t>
              </a:r>
            </a:p>
          </p:txBody>
        </p:sp>
        <p:sp>
          <p:nvSpPr>
            <p:cNvPr id="2100" name="Text Box 55"/>
            <p:cNvSpPr txBox="1">
              <a:spLocks noChangeArrowheads="1"/>
            </p:cNvSpPr>
            <p:nvPr/>
          </p:nvSpPr>
          <p:spPr bwMode="auto">
            <a:xfrm>
              <a:off x="3478" y="2409"/>
              <a:ext cx="4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tx1"/>
                  </a:solidFill>
                </a:rPr>
                <a:t>right</a:t>
              </a:r>
            </a:p>
          </p:txBody>
        </p:sp>
        <p:sp>
          <p:nvSpPr>
            <p:cNvPr id="2101" name="Text Box 56"/>
            <p:cNvSpPr txBox="1">
              <a:spLocks noChangeArrowheads="1"/>
            </p:cNvSpPr>
            <p:nvPr/>
          </p:nvSpPr>
          <p:spPr bwMode="auto">
            <a:xfrm>
              <a:off x="2554" y="2781"/>
              <a:ext cx="5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tx1"/>
                  </a:solidFill>
                </a:rPr>
                <a:t>value</a:t>
              </a:r>
            </a:p>
          </p:txBody>
        </p:sp>
      </p:grpSp>
      <p:grpSp>
        <p:nvGrpSpPr>
          <p:cNvPr id="2066" name="Group 68"/>
          <p:cNvGrpSpPr>
            <a:grpSpLocks/>
          </p:cNvGrpSpPr>
          <p:nvPr/>
        </p:nvGrpSpPr>
        <p:grpSpPr bwMode="auto">
          <a:xfrm>
            <a:off x="6400800" y="3695700"/>
            <a:ext cx="2381250" cy="1276350"/>
            <a:chOff x="4032" y="2328"/>
            <a:chExt cx="1500" cy="804"/>
          </a:xfrm>
        </p:grpSpPr>
        <p:sp>
          <p:nvSpPr>
            <p:cNvPr id="2083" name="Line 45"/>
            <p:cNvSpPr>
              <a:spLocks noChangeShapeType="1"/>
            </p:cNvSpPr>
            <p:nvPr/>
          </p:nvSpPr>
          <p:spPr bwMode="auto">
            <a:xfrm>
              <a:off x="4339" y="2328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4" name="Line 46"/>
            <p:cNvSpPr>
              <a:spLocks noChangeShapeType="1"/>
            </p:cNvSpPr>
            <p:nvPr/>
          </p:nvSpPr>
          <p:spPr bwMode="auto">
            <a:xfrm>
              <a:off x="4754" y="2328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5" name="Line 47"/>
            <p:cNvSpPr>
              <a:spLocks noChangeShapeType="1"/>
            </p:cNvSpPr>
            <p:nvPr/>
          </p:nvSpPr>
          <p:spPr bwMode="auto">
            <a:xfrm>
              <a:off x="5117" y="2328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6" name="Rectangle 48"/>
            <p:cNvSpPr>
              <a:spLocks noChangeArrowheads="1"/>
            </p:cNvSpPr>
            <p:nvPr/>
          </p:nvSpPr>
          <p:spPr bwMode="auto">
            <a:xfrm>
              <a:off x="4151" y="2328"/>
              <a:ext cx="1201" cy="8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7" name="Line 49"/>
            <p:cNvSpPr>
              <a:spLocks noChangeShapeType="1"/>
            </p:cNvSpPr>
            <p:nvPr/>
          </p:nvSpPr>
          <p:spPr bwMode="auto">
            <a:xfrm flipV="1">
              <a:off x="4140" y="27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8" name="Line 50"/>
            <p:cNvSpPr>
              <a:spLocks noChangeShapeType="1"/>
            </p:cNvSpPr>
            <p:nvPr/>
          </p:nvSpPr>
          <p:spPr bwMode="auto">
            <a:xfrm>
              <a:off x="4941" y="2328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9" name="Text Box 58"/>
            <p:cNvSpPr txBox="1">
              <a:spLocks noChangeArrowheads="1"/>
            </p:cNvSpPr>
            <p:nvPr/>
          </p:nvSpPr>
          <p:spPr bwMode="auto">
            <a:xfrm>
              <a:off x="4297" y="2385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3300"/>
                  </a:solidFill>
                </a:rPr>
                <a:t>entry</a:t>
              </a:r>
              <a:endParaRPr lang="en-US" altLang="zh-TW" b="1">
                <a:solidFill>
                  <a:srgbClr val="FF3300"/>
                </a:solidFill>
              </a:endParaRPr>
            </a:p>
          </p:txBody>
        </p:sp>
        <p:sp>
          <p:nvSpPr>
            <p:cNvPr id="2090" name="Text Box 59"/>
            <p:cNvSpPr txBox="1">
              <a:spLocks noChangeArrowheads="1"/>
            </p:cNvSpPr>
            <p:nvPr/>
          </p:nvSpPr>
          <p:spPr bwMode="auto">
            <a:xfrm>
              <a:off x="4780" y="2397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091" name="Text Box 60"/>
            <p:cNvSpPr txBox="1">
              <a:spLocks noChangeArrowheads="1"/>
            </p:cNvSpPr>
            <p:nvPr/>
          </p:nvSpPr>
          <p:spPr bwMode="auto">
            <a:xfrm>
              <a:off x="4960" y="2397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tx1"/>
                  </a:solidFill>
                </a:rPr>
                <a:t>j</a:t>
              </a:r>
              <a:endParaRPr lang="en-US" altLang="zh-TW"/>
            </a:p>
          </p:txBody>
        </p:sp>
        <p:sp>
          <p:nvSpPr>
            <p:cNvPr id="2092" name="Text Box 61"/>
            <p:cNvSpPr txBox="1">
              <a:spLocks noChangeArrowheads="1"/>
            </p:cNvSpPr>
            <p:nvPr/>
          </p:nvSpPr>
          <p:spPr bwMode="auto">
            <a:xfrm>
              <a:off x="4629" y="2774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</a:rPr>
                <a:t>a</a:t>
              </a:r>
              <a:r>
                <a:rPr lang="en-US" altLang="zh-TW" baseline="-25000">
                  <a:solidFill>
                    <a:schemeClr val="tx1"/>
                  </a:solidFill>
                </a:rPr>
                <a:t>ij</a:t>
              </a:r>
              <a:endParaRPr lang="en-US" altLang="zh-TW"/>
            </a:p>
          </p:txBody>
        </p:sp>
        <p:sp>
          <p:nvSpPr>
            <p:cNvPr id="2093" name="Freeform 62"/>
            <p:cNvSpPr>
              <a:spLocks/>
            </p:cNvSpPr>
            <p:nvPr/>
          </p:nvSpPr>
          <p:spPr bwMode="auto">
            <a:xfrm>
              <a:off x="4032" y="2532"/>
              <a:ext cx="204" cy="336"/>
            </a:xfrm>
            <a:custGeom>
              <a:avLst/>
              <a:gdLst>
                <a:gd name="T0" fmla="*/ 204 w 204"/>
                <a:gd name="T1" fmla="*/ 0 h 336"/>
                <a:gd name="T2" fmla="*/ 0 w 204"/>
                <a:gd name="T3" fmla="*/ 0 h 336"/>
                <a:gd name="T4" fmla="*/ 0 w 204"/>
                <a:gd name="T5" fmla="*/ 336 h 336"/>
                <a:gd name="T6" fmla="*/ 0 60000 65536"/>
                <a:gd name="T7" fmla="*/ 0 60000 65536"/>
                <a:gd name="T8" fmla="*/ 0 60000 65536"/>
                <a:gd name="T9" fmla="*/ 0 w 204"/>
                <a:gd name="T10" fmla="*/ 0 h 336"/>
                <a:gd name="T11" fmla="*/ 204 w 20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" h="336">
                  <a:moveTo>
                    <a:pt x="204" y="0"/>
                  </a:move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4" name="Line 63"/>
            <p:cNvSpPr>
              <a:spLocks noChangeShapeType="1"/>
            </p:cNvSpPr>
            <p:nvPr/>
          </p:nvSpPr>
          <p:spPr bwMode="auto">
            <a:xfrm>
              <a:off x="5232" y="2520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67" name="Text Box 64"/>
          <p:cNvSpPr txBox="1">
            <a:spLocks noChangeArrowheads="1"/>
          </p:cNvSpPr>
          <p:nvPr/>
        </p:nvSpPr>
        <p:spPr bwMode="auto">
          <a:xfrm>
            <a:off x="488950" y="5032375"/>
            <a:ext cx="2078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>
                <a:solidFill>
                  <a:schemeClr val="tx1"/>
                </a:solidFill>
              </a:rPr>
              <a:t>(a) header node</a:t>
            </a:r>
            <a:br>
              <a:rPr lang="en-US" altLang="zh-TW">
                <a:solidFill>
                  <a:schemeClr val="tx1"/>
                </a:solidFill>
              </a:rPr>
            </a:br>
            <a:r>
              <a:rPr lang="en-US" altLang="zh-TW">
                <a:solidFill>
                  <a:schemeClr val="tx1"/>
                </a:solidFill>
              </a:rPr>
              <a:t>      </a:t>
            </a:r>
            <a:r>
              <a:rPr lang="en-US" altLang="zh-TW" sz="1800">
                <a:solidFill>
                  <a:schemeClr val="tx1"/>
                </a:solidFill>
              </a:rPr>
              <a:t>(tag = </a:t>
            </a:r>
            <a:r>
              <a:rPr lang="en-US" altLang="zh-TW" sz="1800" b="1">
                <a:solidFill>
                  <a:srgbClr val="006600"/>
                </a:solidFill>
              </a:rPr>
              <a:t>head</a:t>
            </a:r>
            <a:r>
              <a:rPr lang="en-US" altLang="zh-TW" sz="1800">
                <a:solidFill>
                  <a:schemeClr val="tx1"/>
                </a:solidFill>
              </a:rPr>
              <a:t>)</a:t>
            </a:r>
            <a:r>
              <a:rPr lang="en-US" altLang="zh-TW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68" name="Text Box 65"/>
          <p:cNvSpPr txBox="1">
            <a:spLocks noChangeArrowheads="1"/>
          </p:cNvSpPr>
          <p:nvPr/>
        </p:nvSpPr>
        <p:spPr bwMode="auto">
          <a:xfrm>
            <a:off x="3487738" y="5032375"/>
            <a:ext cx="19129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>
                <a:solidFill>
                  <a:schemeClr val="tx1"/>
                </a:solidFill>
              </a:rPr>
              <a:t>(b) entry node</a:t>
            </a:r>
            <a:br>
              <a:rPr lang="en-US" altLang="zh-TW">
                <a:solidFill>
                  <a:schemeClr val="tx1"/>
                </a:solidFill>
              </a:rPr>
            </a:br>
            <a:r>
              <a:rPr lang="en-US" altLang="zh-TW">
                <a:solidFill>
                  <a:schemeClr val="tx1"/>
                </a:solidFill>
              </a:rPr>
              <a:t>      </a:t>
            </a:r>
            <a:r>
              <a:rPr lang="en-US" altLang="zh-TW" sz="1800">
                <a:solidFill>
                  <a:schemeClr val="tx1"/>
                </a:solidFill>
              </a:rPr>
              <a:t>(tag = </a:t>
            </a:r>
            <a:r>
              <a:rPr lang="en-US" altLang="zh-TW" sz="1800" b="1">
                <a:solidFill>
                  <a:srgbClr val="FF3300"/>
                </a:solidFill>
              </a:rPr>
              <a:t>entry</a:t>
            </a:r>
            <a:r>
              <a:rPr lang="en-US" altLang="zh-TW" sz="1800">
                <a:solidFill>
                  <a:schemeClr val="tx1"/>
                </a:solidFill>
              </a:rPr>
              <a:t>)</a:t>
            </a:r>
            <a:r>
              <a:rPr lang="en-US" altLang="zh-TW"/>
              <a:t> </a:t>
            </a:r>
          </a:p>
        </p:txBody>
      </p:sp>
      <p:sp>
        <p:nvSpPr>
          <p:cNvPr id="2069" name="Text Box 66"/>
          <p:cNvSpPr txBox="1">
            <a:spLocks noChangeArrowheads="1"/>
          </p:cNvSpPr>
          <p:nvPr/>
        </p:nvSpPr>
        <p:spPr bwMode="auto">
          <a:xfrm>
            <a:off x="6532563" y="5051425"/>
            <a:ext cx="2074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</a:rPr>
              <a:t>(c) set up for a</a:t>
            </a:r>
            <a:r>
              <a:rPr lang="en-US" altLang="zh-TW" baseline="-25000">
                <a:solidFill>
                  <a:schemeClr val="tx1"/>
                </a:solidFill>
              </a:rPr>
              <a:t>ij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2070" name="AutoShape 71"/>
          <p:cNvSpPr>
            <a:spLocks noChangeArrowheads="1"/>
          </p:cNvSpPr>
          <p:nvPr/>
        </p:nvSpPr>
        <p:spPr bwMode="auto">
          <a:xfrm>
            <a:off x="5764213" y="5181600"/>
            <a:ext cx="750887" cy="228600"/>
          </a:xfrm>
          <a:prstGeom prst="rightArrow">
            <a:avLst>
              <a:gd name="adj1" fmla="val 50000"/>
              <a:gd name="adj2" fmla="val 82118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1" name="Text Box 72"/>
          <p:cNvSpPr txBox="1">
            <a:spLocks noChangeArrowheads="1"/>
          </p:cNvSpPr>
          <p:nvPr/>
        </p:nvSpPr>
        <p:spPr bwMode="auto">
          <a:xfrm>
            <a:off x="5651500" y="5405438"/>
            <a:ext cx="94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>
                <a:solidFill>
                  <a:schemeClr val="tx1"/>
                </a:solidFill>
              </a:rPr>
              <a:t>if a</a:t>
            </a:r>
            <a:r>
              <a:rPr lang="en-US" altLang="zh-TW" sz="1800" b="1" baseline="-25000">
                <a:solidFill>
                  <a:schemeClr val="tx1"/>
                </a:solidFill>
              </a:rPr>
              <a:t>ij</a:t>
            </a:r>
            <a:r>
              <a:rPr lang="en-US" altLang="zh-TW" sz="1800" b="1">
                <a:solidFill>
                  <a:schemeClr val="tx1"/>
                </a:solidFill>
              </a:rPr>
              <a:t> </a:t>
            </a:r>
            <a:r>
              <a:rPr lang="en-US" altLang="zh-TW" sz="1800" b="1">
                <a:solidFill>
                  <a:schemeClr val="tx1"/>
                </a:solidFill>
                <a:sym typeface="Symbol" pitchFamily="18" charset="2"/>
              </a:rPr>
              <a:t></a:t>
            </a:r>
            <a:r>
              <a:rPr lang="en-US" altLang="zh-TW" sz="1800" b="1">
                <a:solidFill>
                  <a:schemeClr val="tx1"/>
                </a:solidFill>
              </a:rPr>
              <a:t> 0</a:t>
            </a:r>
          </a:p>
        </p:txBody>
      </p:sp>
      <p:sp>
        <p:nvSpPr>
          <p:cNvPr id="2072" name="Rectangle 73"/>
          <p:cNvSpPr>
            <a:spLocks noChangeArrowheads="1"/>
          </p:cNvSpPr>
          <p:nvPr/>
        </p:nvSpPr>
        <p:spPr bwMode="auto">
          <a:xfrm>
            <a:off x="527050" y="3695700"/>
            <a:ext cx="647700" cy="644525"/>
          </a:xfrm>
          <a:prstGeom prst="rect">
            <a:avLst/>
          </a:prstGeom>
          <a:solidFill>
            <a:srgbClr val="A1ABF7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3" name="Rectangle 74"/>
          <p:cNvSpPr>
            <a:spLocks noChangeArrowheads="1"/>
          </p:cNvSpPr>
          <p:nvPr/>
        </p:nvSpPr>
        <p:spPr bwMode="auto">
          <a:xfrm>
            <a:off x="2843213" y="3700463"/>
            <a:ext cx="623887" cy="638175"/>
          </a:xfrm>
          <a:prstGeom prst="rect">
            <a:avLst/>
          </a:prstGeom>
          <a:solidFill>
            <a:srgbClr val="A1ABF7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4" name="Rectangle 75"/>
          <p:cNvSpPr>
            <a:spLocks noChangeArrowheads="1"/>
          </p:cNvSpPr>
          <p:nvPr/>
        </p:nvSpPr>
        <p:spPr bwMode="auto">
          <a:xfrm>
            <a:off x="5414963" y="3698875"/>
            <a:ext cx="635000" cy="639763"/>
          </a:xfrm>
          <a:prstGeom prst="rect">
            <a:avLst/>
          </a:prstGeom>
          <a:solidFill>
            <a:srgbClr val="FFFF00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5" name="Rectangle 76"/>
          <p:cNvSpPr>
            <a:spLocks noChangeArrowheads="1"/>
          </p:cNvSpPr>
          <p:nvPr/>
        </p:nvSpPr>
        <p:spPr bwMode="auto">
          <a:xfrm>
            <a:off x="1868488" y="3692525"/>
            <a:ext cx="681037" cy="644525"/>
          </a:xfrm>
          <a:prstGeom prst="rect">
            <a:avLst/>
          </a:prstGeom>
          <a:solidFill>
            <a:srgbClr val="FFFF0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6" name="Rectangle 77"/>
          <p:cNvSpPr>
            <a:spLocks noChangeArrowheads="1"/>
          </p:cNvSpPr>
          <p:nvPr/>
        </p:nvSpPr>
        <p:spPr bwMode="auto">
          <a:xfrm>
            <a:off x="6584950" y="3697288"/>
            <a:ext cx="290513" cy="642937"/>
          </a:xfrm>
          <a:prstGeom prst="rect">
            <a:avLst/>
          </a:prstGeom>
          <a:solidFill>
            <a:srgbClr val="A1ABF7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7" name="Rectangle 78"/>
          <p:cNvSpPr>
            <a:spLocks noChangeArrowheads="1"/>
          </p:cNvSpPr>
          <p:nvPr/>
        </p:nvSpPr>
        <p:spPr bwMode="auto">
          <a:xfrm>
            <a:off x="8116888" y="3697288"/>
            <a:ext cx="371475" cy="641350"/>
          </a:xfrm>
          <a:prstGeom prst="rect">
            <a:avLst/>
          </a:prstGeom>
          <a:solidFill>
            <a:srgbClr val="FFFF00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8" name="Rectangle 81" descr="寬右斜對角線"/>
          <p:cNvSpPr>
            <a:spLocks noChangeArrowheads="1"/>
          </p:cNvSpPr>
          <p:nvPr/>
        </p:nvSpPr>
        <p:spPr bwMode="auto">
          <a:xfrm>
            <a:off x="4106863" y="3700463"/>
            <a:ext cx="1292225" cy="639762"/>
          </a:xfrm>
          <a:prstGeom prst="rect">
            <a:avLst/>
          </a:prstGeom>
          <a:pattFill prst="wdUpDiag">
            <a:fgClr>
              <a:srgbClr val="008000">
                <a:alpha val="30196"/>
              </a:srgbClr>
            </a:fgClr>
            <a:bgClr>
              <a:schemeClr val="bg1">
                <a:alpha val="30196"/>
              </a:schemeClr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9" name="Rectangle 82" descr="寬右斜對角線"/>
          <p:cNvSpPr>
            <a:spLocks noChangeArrowheads="1"/>
          </p:cNvSpPr>
          <p:nvPr/>
        </p:nvSpPr>
        <p:spPr bwMode="auto">
          <a:xfrm>
            <a:off x="2841625" y="4337050"/>
            <a:ext cx="3209925" cy="625475"/>
          </a:xfrm>
          <a:prstGeom prst="rect">
            <a:avLst/>
          </a:prstGeom>
          <a:pattFill prst="wdUpDiag">
            <a:fgClr>
              <a:srgbClr val="008000">
                <a:alpha val="30196"/>
              </a:srgbClr>
            </a:fgClr>
            <a:bgClr>
              <a:schemeClr val="bg1">
                <a:alpha val="30196"/>
              </a:schemeClr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80" name="Rectangle 83" descr="寬右斜對角線"/>
          <p:cNvSpPr>
            <a:spLocks noChangeArrowheads="1"/>
          </p:cNvSpPr>
          <p:nvPr/>
        </p:nvSpPr>
        <p:spPr bwMode="auto">
          <a:xfrm>
            <a:off x="531813" y="4349750"/>
            <a:ext cx="2019300" cy="625475"/>
          </a:xfrm>
          <a:prstGeom prst="rect">
            <a:avLst/>
          </a:prstGeom>
          <a:pattFill prst="wdUpDiag">
            <a:fgClr>
              <a:srgbClr val="008000">
                <a:alpha val="30196"/>
              </a:srgbClr>
            </a:fgClr>
            <a:bgClr>
              <a:schemeClr val="bg1">
                <a:alpha val="30196"/>
              </a:scheme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81" name="Rectangle 85" descr="寬右斜對角線"/>
          <p:cNvSpPr>
            <a:spLocks noChangeArrowheads="1"/>
          </p:cNvSpPr>
          <p:nvPr/>
        </p:nvSpPr>
        <p:spPr bwMode="auto">
          <a:xfrm>
            <a:off x="7551738" y="3698875"/>
            <a:ext cx="573087" cy="639763"/>
          </a:xfrm>
          <a:prstGeom prst="rect">
            <a:avLst/>
          </a:prstGeom>
          <a:pattFill prst="wdUpDiag">
            <a:fgClr>
              <a:srgbClr val="008000">
                <a:alpha val="30196"/>
              </a:srgbClr>
            </a:fgClr>
            <a:bgClr>
              <a:schemeClr val="bg1">
                <a:alpha val="30196"/>
              </a:schemeClr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82" name="Rectangle 86" descr="寬右斜對角線"/>
          <p:cNvSpPr>
            <a:spLocks noChangeArrowheads="1"/>
          </p:cNvSpPr>
          <p:nvPr/>
        </p:nvSpPr>
        <p:spPr bwMode="auto">
          <a:xfrm>
            <a:off x="6599238" y="4349750"/>
            <a:ext cx="1889125" cy="625475"/>
          </a:xfrm>
          <a:prstGeom prst="rect">
            <a:avLst/>
          </a:prstGeom>
          <a:pattFill prst="wdUpDiag">
            <a:fgClr>
              <a:srgbClr val="008000">
                <a:alpha val="30196"/>
              </a:srgbClr>
            </a:fgClr>
            <a:bgClr>
              <a:schemeClr val="bg1">
                <a:alpha val="30196"/>
              </a:schemeClr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8FEFB8-C675-4E0C-B25D-F9C2AF6EBA01}" type="slidenum">
              <a:rPr lang="en-US" altLang="zh-TW" smtClean="0"/>
              <a:pPr/>
              <a:t>59</a:t>
            </a:fld>
            <a:endParaRPr lang="en-US" altLang="zh-TW" smtClean="0"/>
          </a:p>
        </p:txBody>
      </p:sp>
      <p:grpSp>
        <p:nvGrpSpPr>
          <p:cNvPr id="58371" name="Group 118"/>
          <p:cNvGrpSpPr>
            <a:grpSpLocks/>
          </p:cNvGrpSpPr>
          <p:nvPr/>
        </p:nvGrpSpPr>
        <p:grpSpPr bwMode="auto">
          <a:xfrm>
            <a:off x="269875" y="307975"/>
            <a:ext cx="8626475" cy="5749925"/>
            <a:chOff x="170" y="194"/>
            <a:chExt cx="5434" cy="3622"/>
          </a:xfrm>
        </p:grpSpPr>
        <p:grpSp>
          <p:nvGrpSpPr>
            <p:cNvPr id="58372" name="Group 49"/>
            <p:cNvGrpSpPr>
              <a:grpSpLocks/>
            </p:cNvGrpSpPr>
            <p:nvPr/>
          </p:nvGrpSpPr>
          <p:grpSpPr bwMode="auto">
            <a:xfrm>
              <a:off x="4692" y="588"/>
              <a:ext cx="780" cy="372"/>
              <a:chOff x="576" y="468"/>
              <a:chExt cx="516" cy="372"/>
            </a:xfrm>
          </p:grpSpPr>
          <p:sp>
            <p:nvSpPr>
              <p:cNvPr id="58467" name="Rectangle 50"/>
              <p:cNvSpPr>
                <a:spLocks noChangeArrowheads="1"/>
              </p:cNvSpPr>
              <p:nvPr/>
            </p:nvSpPr>
            <p:spPr bwMode="auto">
              <a:xfrm>
                <a:off x="576" y="468"/>
                <a:ext cx="516" cy="3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468" name="Line 51"/>
              <p:cNvSpPr>
                <a:spLocks noChangeShapeType="1"/>
              </p:cNvSpPr>
              <p:nvPr/>
            </p:nvSpPr>
            <p:spPr bwMode="auto">
              <a:xfrm>
                <a:off x="576" y="696"/>
                <a:ext cx="5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469" name="Line 52"/>
              <p:cNvSpPr>
                <a:spLocks noChangeShapeType="1"/>
              </p:cNvSpPr>
              <p:nvPr/>
            </p:nvSpPr>
            <p:spPr bwMode="auto">
              <a:xfrm>
                <a:off x="840" y="468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8373" name="Freeform 66"/>
            <p:cNvSpPr>
              <a:spLocks/>
            </p:cNvSpPr>
            <p:nvPr/>
          </p:nvSpPr>
          <p:spPr bwMode="auto">
            <a:xfrm>
              <a:off x="1140" y="324"/>
              <a:ext cx="4464" cy="564"/>
            </a:xfrm>
            <a:custGeom>
              <a:avLst/>
              <a:gdLst>
                <a:gd name="T0" fmla="*/ 3948 w 4464"/>
                <a:gd name="T1" fmla="*/ 564 h 564"/>
                <a:gd name="T2" fmla="*/ 4464 w 4464"/>
                <a:gd name="T3" fmla="*/ 564 h 564"/>
                <a:gd name="T4" fmla="*/ 4464 w 4464"/>
                <a:gd name="T5" fmla="*/ 0 h 564"/>
                <a:gd name="T6" fmla="*/ 0 w 4464"/>
                <a:gd name="T7" fmla="*/ 0 h 564"/>
                <a:gd name="T8" fmla="*/ 0 w 4464"/>
                <a:gd name="T9" fmla="*/ 264 h 5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64"/>
                <a:gd name="T16" fmla="*/ 0 h 564"/>
                <a:gd name="T17" fmla="*/ 4464 w 4464"/>
                <a:gd name="T18" fmla="*/ 564 h 5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64" h="564">
                  <a:moveTo>
                    <a:pt x="3948" y="564"/>
                  </a:moveTo>
                  <a:lnTo>
                    <a:pt x="4464" y="564"/>
                  </a:lnTo>
                  <a:lnTo>
                    <a:pt x="4464" y="0"/>
                  </a:lnTo>
                  <a:lnTo>
                    <a:pt x="0" y="0"/>
                  </a:lnTo>
                  <a:lnTo>
                    <a:pt x="0" y="2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58374" name="Group 16"/>
            <p:cNvGrpSpPr>
              <a:grpSpLocks/>
            </p:cNvGrpSpPr>
            <p:nvPr/>
          </p:nvGrpSpPr>
          <p:grpSpPr bwMode="auto">
            <a:xfrm>
              <a:off x="456" y="588"/>
              <a:ext cx="780" cy="372"/>
              <a:chOff x="768" y="1680"/>
              <a:chExt cx="780" cy="372"/>
            </a:xfrm>
          </p:grpSpPr>
          <p:grpSp>
            <p:nvGrpSpPr>
              <p:cNvPr id="58461" name="Group 10"/>
              <p:cNvGrpSpPr>
                <a:grpSpLocks/>
              </p:cNvGrpSpPr>
              <p:nvPr/>
            </p:nvGrpSpPr>
            <p:grpSpPr bwMode="auto">
              <a:xfrm>
                <a:off x="768" y="1680"/>
                <a:ext cx="780" cy="372"/>
                <a:chOff x="576" y="468"/>
                <a:chExt cx="516" cy="372"/>
              </a:xfrm>
            </p:grpSpPr>
            <p:sp>
              <p:nvSpPr>
                <p:cNvPr id="58464" name="Rectangle 11"/>
                <p:cNvSpPr>
                  <a:spLocks noChangeArrowheads="1"/>
                </p:cNvSpPr>
                <p:nvPr/>
              </p:nvSpPr>
              <p:spPr bwMode="auto">
                <a:xfrm>
                  <a:off x="576" y="468"/>
                  <a:ext cx="516" cy="3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8465" name="Line 12"/>
                <p:cNvSpPr>
                  <a:spLocks noChangeShapeType="1"/>
                </p:cNvSpPr>
                <p:nvPr/>
              </p:nvSpPr>
              <p:spPr bwMode="auto">
                <a:xfrm>
                  <a:off x="576" y="696"/>
                  <a:ext cx="5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8466" name="Line 13"/>
                <p:cNvSpPr>
                  <a:spLocks noChangeShapeType="1"/>
                </p:cNvSpPr>
                <p:nvPr/>
              </p:nvSpPr>
              <p:spPr bwMode="auto">
                <a:xfrm>
                  <a:off x="840" y="468"/>
                  <a:ext cx="0" cy="2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58462" name="Line 14"/>
              <p:cNvSpPr>
                <a:spLocks noChangeShapeType="1"/>
              </p:cNvSpPr>
              <p:nvPr/>
            </p:nvSpPr>
            <p:spPr bwMode="auto">
              <a:xfrm>
                <a:off x="972" y="1680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463" name="Line 15"/>
              <p:cNvSpPr>
                <a:spLocks noChangeShapeType="1"/>
              </p:cNvSpPr>
              <p:nvPr/>
            </p:nvSpPr>
            <p:spPr bwMode="auto">
              <a:xfrm>
                <a:off x="1356" y="1680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8375" name="Text Box 17"/>
            <p:cNvSpPr txBox="1">
              <a:spLocks noChangeArrowheads="1"/>
            </p:cNvSpPr>
            <p:nvPr/>
          </p:nvSpPr>
          <p:spPr bwMode="auto">
            <a:xfrm>
              <a:off x="658" y="5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4</a:t>
              </a:r>
              <a:endParaRPr lang="en-US" altLang="zh-TW" b="1"/>
            </a:p>
          </p:txBody>
        </p:sp>
        <p:sp>
          <p:nvSpPr>
            <p:cNvPr id="58376" name="Text Box 18"/>
            <p:cNvSpPr txBox="1">
              <a:spLocks noChangeArrowheads="1"/>
            </p:cNvSpPr>
            <p:nvPr/>
          </p:nvSpPr>
          <p:spPr bwMode="auto">
            <a:xfrm>
              <a:off x="850" y="5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4</a:t>
              </a:r>
              <a:endParaRPr lang="en-US" altLang="zh-TW" b="1"/>
            </a:p>
          </p:txBody>
        </p:sp>
        <p:sp>
          <p:nvSpPr>
            <p:cNvPr id="58377" name="Line 19"/>
            <p:cNvSpPr>
              <a:spLocks noChangeShapeType="1"/>
            </p:cNvSpPr>
            <p:nvPr/>
          </p:nvSpPr>
          <p:spPr bwMode="auto">
            <a:xfrm>
              <a:off x="732" y="420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78" name="Text Box 20"/>
            <p:cNvSpPr txBox="1">
              <a:spLocks noChangeArrowheads="1"/>
            </p:cNvSpPr>
            <p:nvPr/>
          </p:nvSpPr>
          <p:spPr bwMode="auto">
            <a:xfrm>
              <a:off x="634" y="19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i="1">
                  <a:solidFill>
                    <a:schemeClr val="tx1"/>
                  </a:solidFill>
                </a:rPr>
                <a:t>a</a:t>
              </a:r>
              <a:endParaRPr lang="en-US" altLang="zh-TW" i="1"/>
            </a:p>
          </p:txBody>
        </p:sp>
        <p:grpSp>
          <p:nvGrpSpPr>
            <p:cNvPr id="58379" name="Group 21"/>
            <p:cNvGrpSpPr>
              <a:grpSpLocks/>
            </p:cNvGrpSpPr>
            <p:nvPr/>
          </p:nvGrpSpPr>
          <p:grpSpPr bwMode="auto">
            <a:xfrm>
              <a:off x="1512" y="588"/>
              <a:ext cx="780" cy="372"/>
              <a:chOff x="576" y="468"/>
              <a:chExt cx="516" cy="372"/>
            </a:xfrm>
          </p:grpSpPr>
          <p:sp>
            <p:nvSpPr>
              <p:cNvPr id="58458" name="Rectangle 22"/>
              <p:cNvSpPr>
                <a:spLocks noChangeArrowheads="1"/>
              </p:cNvSpPr>
              <p:nvPr/>
            </p:nvSpPr>
            <p:spPr bwMode="auto">
              <a:xfrm>
                <a:off x="576" y="468"/>
                <a:ext cx="516" cy="3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459" name="Line 23"/>
              <p:cNvSpPr>
                <a:spLocks noChangeShapeType="1"/>
              </p:cNvSpPr>
              <p:nvPr/>
            </p:nvSpPr>
            <p:spPr bwMode="auto">
              <a:xfrm>
                <a:off x="576" y="696"/>
                <a:ext cx="5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460" name="Line 24"/>
              <p:cNvSpPr>
                <a:spLocks noChangeShapeType="1"/>
              </p:cNvSpPr>
              <p:nvPr/>
            </p:nvSpPr>
            <p:spPr bwMode="auto">
              <a:xfrm>
                <a:off x="840" y="468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58380" name="Group 25"/>
            <p:cNvGrpSpPr>
              <a:grpSpLocks/>
            </p:cNvGrpSpPr>
            <p:nvPr/>
          </p:nvGrpSpPr>
          <p:grpSpPr bwMode="auto">
            <a:xfrm>
              <a:off x="2556" y="588"/>
              <a:ext cx="780" cy="372"/>
              <a:chOff x="576" y="468"/>
              <a:chExt cx="516" cy="372"/>
            </a:xfrm>
          </p:grpSpPr>
          <p:sp>
            <p:nvSpPr>
              <p:cNvPr id="58455" name="Rectangle 26"/>
              <p:cNvSpPr>
                <a:spLocks noChangeArrowheads="1"/>
              </p:cNvSpPr>
              <p:nvPr/>
            </p:nvSpPr>
            <p:spPr bwMode="auto">
              <a:xfrm>
                <a:off x="576" y="468"/>
                <a:ext cx="516" cy="3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456" name="Line 27"/>
              <p:cNvSpPr>
                <a:spLocks noChangeShapeType="1"/>
              </p:cNvSpPr>
              <p:nvPr/>
            </p:nvSpPr>
            <p:spPr bwMode="auto">
              <a:xfrm>
                <a:off x="576" y="696"/>
                <a:ext cx="5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457" name="Line 28"/>
              <p:cNvSpPr>
                <a:spLocks noChangeShapeType="1"/>
              </p:cNvSpPr>
              <p:nvPr/>
            </p:nvSpPr>
            <p:spPr bwMode="auto">
              <a:xfrm>
                <a:off x="840" y="468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58381" name="Group 29"/>
            <p:cNvGrpSpPr>
              <a:grpSpLocks/>
            </p:cNvGrpSpPr>
            <p:nvPr/>
          </p:nvGrpSpPr>
          <p:grpSpPr bwMode="auto">
            <a:xfrm>
              <a:off x="3624" y="588"/>
              <a:ext cx="780" cy="372"/>
              <a:chOff x="576" y="468"/>
              <a:chExt cx="516" cy="372"/>
            </a:xfrm>
          </p:grpSpPr>
          <p:sp>
            <p:nvSpPr>
              <p:cNvPr id="58452" name="Rectangle 30"/>
              <p:cNvSpPr>
                <a:spLocks noChangeArrowheads="1"/>
              </p:cNvSpPr>
              <p:nvPr/>
            </p:nvSpPr>
            <p:spPr bwMode="auto">
              <a:xfrm>
                <a:off x="576" y="468"/>
                <a:ext cx="516" cy="3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453" name="Line 31"/>
              <p:cNvSpPr>
                <a:spLocks noChangeShapeType="1"/>
              </p:cNvSpPr>
              <p:nvPr/>
            </p:nvSpPr>
            <p:spPr bwMode="auto">
              <a:xfrm>
                <a:off x="576" y="696"/>
                <a:ext cx="5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454" name="Line 32"/>
              <p:cNvSpPr>
                <a:spLocks noChangeShapeType="1"/>
              </p:cNvSpPr>
              <p:nvPr/>
            </p:nvSpPr>
            <p:spPr bwMode="auto">
              <a:xfrm>
                <a:off x="840" y="468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58382" name="Group 33"/>
            <p:cNvGrpSpPr>
              <a:grpSpLocks/>
            </p:cNvGrpSpPr>
            <p:nvPr/>
          </p:nvGrpSpPr>
          <p:grpSpPr bwMode="auto">
            <a:xfrm>
              <a:off x="456" y="1284"/>
              <a:ext cx="780" cy="372"/>
              <a:chOff x="576" y="468"/>
              <a:chExt cx="516" cy="372"/>
            </a:xfrm>
          </p:grpSpPr>
          <p:sp>
            <p:nvSpPr>
              <p:cNvPr id="58449" name="Rectangle 34"/>
              <p:cNvSpPr>
                <a:spLocks noChangeArrowheads="1"/>
              </p:cNvSpPr>
              <p:nvPr/>
            </p:nvSpPr>
            <p:spPr bwMode="auto">
              <a:xfrm>
                <a:off x="576" y="468"/>
                <a:ext cx="516" cy="3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450" name="Line 35"/>
              <p:cNvSpPr>
                <a:spLocks noChangeShapeType="1"/>
              </p:cNvSpPr>
              <p:nvPr/>
            </p:nvSpPr>
            <p:spPr bwMode="auto">
              <a:xfrm>
                <a:off x="576" y="696"/>
                <a:ext cx="5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451" name="Line 36"/>
              <p:cNvSpPr>
                <a:spLocks noChangeShapeType="1"/>
              </p:cNvSpPr>
              <p:nvPr/>
            </p:nvSpPr>
            <p:spPr bwMode="auto">
              <a:xfrm>
                <a:off x="840" y="468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58383" name="Group 37"/>
            <p:cNvGrpSpPr>
              <a:grpSpLocks/>
            </p:cNvGrpSpPr>
            <p:nvPr/>
          </p:nvGrpSpPr>
          <p:grpSpPr bwMode="auto">
            <a:xfrm>
              <a:off x="456" y="1956"/>
              <a:ext cx="780" cy="372"/>
              <a:chOff x="576" y="468"/>
              <a:chExt cx="516" cy="372"/>
            </a:xfrm>
          </p:grpSpPr>
          <p:sp>
            <p:nvSpPr>
              <p:cNvPr id="58446" name="Rectangle 38"/>
              <p:cNvSpPr>
                <a:spLocks noChangeArrowheads="1"/>
              </p:cNvSpPr>
              <p:nvPr/>
            </p:nvSpPr>
            <p:spPr bwMode="auto">
              <a:xfrm>
                <a:off x="576" y="468"/>
                <a:ext cx="516" cy="3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447" name="Line 39"/>
              <p:cNvSpPr>
                <a:spLocks noChangeShapeType="1"/>
              </p:cNvSpPr>
              <p:nvPr/>
            </p:nvSpPr>
            <p:spPr bwMode="auto">
              <a:xfrm>
                <a:off x="576" y="696"/>
                <a:ext cx="5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448" name="Line 40"/>
              <p:cNvSpPr>
                <a:spLocks noChangeShapeType="1"/>
              </p:cNvSpPr>
              <p:nvPr/>
            </p:nvSpPr>
            <p:spPr bwMode="auto">
              <a:xfrm>
                <a:off x="840" y="468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58384" name="Group 41"/>
            <p:cNvGrpSpPr>
              <a:grpSpLocks/>
            </p:cNvGrpSpPr>
            <p:nvPr/>
          </p:nvGrpSpPr>
          <p:grpSpPr bwMode="auto">
            <a:xfrm>
              <a:off x="456" y="2628"/>
              <a:ext cx="780" cy="372"/>
              <a:chOff x="576" y="468"/>
              <a:chExt cx="516" cy="372"/>
            </a:xfrm>
          </p:grpSpPr>
          <p:sp>
            <p:nvSpPr>
              <p:cNvPr id="58443" name="Rectangle 42"/>
              <p:cNvSpPr>
                <a:spLocks noChangeArrowheads="1"/>
              </p:cNvSpPr>
              <p:nvPr/>
            </p:nvSpPr>
            <p:spPr bwMode="auto">
              <a:xfrm>
                <a:off x="576" y="468"/>
                <a:ext cx="516" cy="3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444" name="Line 43"/>
              <p:cNvSpPr>
                <a:spLocks noChangeShapeType="1"/>
              </p:cNvSpPr>
              <p:nvPr/>
            </p:nvSpPr>
            <p:spPr bwMode="auto">
              <a:xfrm>
                <a:off x="576" y="696"/>
                <a:ext cx="5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445" name="Line 44"/>
              <p:cNvSpPr>
                <a:spLocks noChangeShapeType="1"/>
              </p:cNvSpPr>
              <p:nvPr/>
            </p:nvSpPr>
            <p:spPr bwMode="auto">
              <a:xfrm>
                <a:off x="840" y="468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58385" name="Group 45"/>
            <p:cNvGrpSpPr>
              <a:grpSpLocks/>
            </p:cNvGrpSpPr>
            <p:nvPr/>
          </p:nvGrpSpPr>
          <p:grpSpPr bwMode="auto">
            <a:xfrm>
              <a:off x="456" y="3324"/>
              <a:ext cx="780" cy="372"/>
              <a:chOff x="576" y="468"/>
              <a:chExt cx="516" cy="372"/>
            </a:xfrm>
          </p:grpSpPr>
          <p:sp>
            <p:nvSpPr>
              <p:cNvPr id="58440" name="Rectangle 46"/>
              <p:cNvSpPr>
                <a:spLocks noChangeArrowheads="1"/>
              </p:cNvSpPr>
              <p:nvPr/>
            </p:nvSpPr>
            <p:spPr bwMode="auto">
              <a:xfrm>
                <a:off x="576" y="468"/>
                <a:ext cx="516" cy="3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441" name="Line 47"/>
              <p:cNvSpPr>
                <a:spLocks noChangeShapeType="1"/>
              </p:cNvSpPr>
              <p:nvPr/>
            </p:nvSpPr>
            <p:spPr bwMode="auto">
              <a:xfrm>
                <a:off x="576" y="696"/>
                <a:ext cx="5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442" name="Line 48"/>
              <p:cNvSpPr>
                <a:spLocks noChangeShapeType="1"/>
              </p:cNvSpPr>
              <p:nvPr/>
            </p:nvSpPr>
            <p:spPr bwMode="auto">
              <a:xfrm>
                <a:off x="840" y="468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8386" name="Line 53"/>
            <p:cNvSpPr>
              <a:spLocks noChangeShapeType="1"/>
            </p:cNvSpPr>
            <p:nvPr/>
          </p:nvSpPr>
          <p:spPr bwMode="auto">
            <a:xfrm>
              <a:off x="1152" y="708"/>
              <a:ext cx="36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87" name="Line 55"/>
            <p:cNvSpPr>
              <a:spLocks noChangeShapeType="1"/>
            </p:cNvSpPr>
            <p:nvPr/>
          </p:nvSpPr>
          <p:spPr bwMode="auto">
            <a:xfrm>
              <a:off x="852" y="158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88" name="Line 56"/>
            <p:cNvSpPr>
              <a:spLocks noChangeShapeType="1"/>
            </p:cNvSpPr>
            <p:nvPr/>
          </p:nvSpPr>
          <p:spPr bwMode="auto">
            <a:xfrm>
              <a:off x="852" y="22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89" name="Line 57"/>
            <p:cNvSpPr>
              <a:spLocks noChangeShapeType="1"/>
            </p:cNvSpPr>
            <p:nvPr/>
          </p:nvSpPr>
          <p:spPr bwMode="auto">
            <a:xfrm>
              <a:off x="852" y="292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90" name="Freeform 58"/>
            <p:cNvSpPr>
              <a:spLocks/>
            </p:cNvSpPr>
            <p:nvPr/>
          </p:nvSpPr>
          <p:spPr bwMode="auto">
            <a:xfrm>
              <a:off x="204" y="696"/>
              <a:ext cx="648" cy="3120"/>
            </a:xfrm>
            <a:custGeom>
              <a:avLst/>
              <a:gdLst>
                <a:gd name="T0" fmla="*/ 648 w 648"/>
                <a:gd name="T1" fmla="*/ 2928 h 3120"/>
                <a:gd name="T2" fmla="*/ 648 w 648"/>
                <a:gd name="T3" fmla="*/ 3120 h 3120"/>
                <a:gd name="T4" fmla="*/ 0 w 648"/>
                <a:gd name="T5" fmla="*/ 3120 h 3120"/>
                <a:gd name="T6" fmla="*/ 0 w 648"/>
                <a:gd name="T7" fmla="*/ 0 h 3120"/>
                <a:gd name="T8" fmla="*/ 240 w 648"/>
                <a:gd name="T9" fmla="*/ 0 h 3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8"/>
                <a:gd name="T16" fmla="*/ 0 h 3120"/>
                <a:gd name="T17" fmla="*/ 648 w 648"/>
                <a:gd name="T18" fmla="*/ 3120 h 3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8" h="3120">
                  <a:moveTo>
                    <a:pt x="648" y="2928"/>
                  </a:moveTo>
                  <a:lnTo>
                    <a:pt x="648" y="3120"/>
                  </a:lnTo>
                  <a:lnTo>
                    <a:pt x="0" y="3120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91" name="Text Box 59"/>
            <p:cNvSpPr txBox="1">
              <a:spLocks noChangeArrowheads="1"/>
            </p:cNvSpPr>
            <p:nvPr/>
          </p:nvSpPr>
          <p:spPr bwMode="auto">
            <a:xfrm>
              <a:off x="170" y="1221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i="1">
                  <a:solidFill>
                    <a:schemeClr val="tx1"/>
                  </a:solidFill>
                </a:rPr>
                <a:t>H0</a:t>
              </a:r>
              <a:endParaRPr lang="en-US" altLang="zh-TW" b="1" i="1"/>
            </a:p>
          </p:txBody>
        </p:sp>
        <p:sp>
          <p:nvSpPr>
            <p:cNvPr id="58392" name="Text Box 60"/>
            <p:cNvSpPr txBox="1">
              <a:spLocks noChangeArrowheads="1"/>
            </p:cNvSpPr>
            <p:nvPr/>
          </p:nvSpPr>
          <p:spPr bwMode="auto">
            <a:xfrm>
              <a:off x="178" y="1893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i="1">
                  <a:solidFill>
                    <a:schemeClr val="tx1"/>
                  </a:solidFill>
                </a:rPr>
                <a:t>H1</a:t>
              </a:r>
              <a:endParaRPr lang="en-US" altLang="zh-TW" b="1" i="1"/>
            </a:p>
          </p:txBody>
        </p:sp>
        <p:sp>
          <p:nvSpPr>
            <p:cNvPr id="58393" name="Text Box 61"/>
            <p:cNvSpPr txBox="1">
              <a:spLocks noChangeArrowheads="1"/>
            </p:cNvSpPr>
            <p:nvPr/>
          </p:nvSpPr>
          <p:spPr bwMode="auto">
            <a:xfrm>
              <a:off x="170" y="2565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i="1">
                  <a:solidFill>
                    <a:schemeClr val="tx1"/>
                  </a:solidFill>
                </a:rPr>
                <a:t>H2</a:t>
              </a:r>
              <a:endParaRPr lang="en-US" altLang="zh-TW" b="1" i="1"/>
            </a:p>
          </p:txBody>
        </p:sp>
        <p:sp>
          <p:nvSpPr>
            <p:cNvPr id="58394" name="Text Box 62"/>
            <p:cNvSpPr txBox="1">
              <a:spLocks noChangeArrowheads="1"/>
            </p:cNvSpPr>
            <p:nvPr/>
          </p:nvSpPr>
          <p:spPr bwMode="auto">
            <a:xfrm>
              <a:off x="179" y="3240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i="1">
                  <a:solidFill>
                    <a:schemeClr val="tx1"/>
                  </a:solidFill>
                </a:rPr>
                <a:t>H3</a:t>
              </a:r>
              <a:endParaRPr lang="en-US" altLang="zh-TW" b="1" i="1"/>
            </a:p>
          </p:txBody>
        </p:sp>
        <p:sp>
          <p:nvSpPr>
            <p:cNvPr id="58395" name="Line 63"/>
            <p:cNvSpPr>
              <a:spLocks noChangeShapeType="1"/>
            </p:cNvSpPr>
            <p:nvPr/>
          </p:nvSpPr>
          <p:spPr bwMode="auto">
            <a:xfrm>
              <a:off x="1896" y="88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96" name="Line 64"/>
            <p:cNvSpPr>
              <a:spLocks noChangeShapeType="1"/>
            </p:cNvSpPr>
            <p:nvPr/>
          </p:nvSpPr>
          <p:spPr bwMode="auto">
            <a:xfrm>
              <a:off x="2952" y="88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97" name="Line 65"/>
            <p:cNvSpPr>
              <a:spLocks noChangeShapeType="1"/>
            </p:cNvSpPr>
            <p:nvPr/>
          </p:nvSpPr>
          <p:spPr bwMode="auto">
            <a:xfrm>
              <a:off x="4020" y="8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98" name="Text Box 67"/>
            <p:cNvSpPr txBox="1">
              <a:spLocks noChangeArrowheads="1"/>
            </p:cNvSpPr>
            <p:nvPr/>
          </p:nvSpPr>
          <p:spPr bwMode="auto">
            <a:xfrm>
              <a:off x="1532" y="369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i="1">
                  <a:solidFill>
                    <a:schemeClr val="tx1"/>
                  </a:solidFill>
                </a:rPr>
                <a:t>H0</a:t>
              </a:r>
              <a:endParaRPr lang="en-US" altLang="zh-TW" b="1" i="1"/>
            </a:p>
          </p:txBody>
        </p:sp>
        <p:sp>
          <p:nvSpPr>
            <p:cNvPr id="58399" name="Text Box 68"/>
            <p:cNvSpPr txBox="1">
              <a:spLocks noChangeArrowheads="1"/>
            </p:cNvSpPr>
            <p:nvPr/>
          </p:nvSpPr>
          <p:spPr bwMode="auto">
            <a:xfrm>
              <a:off x="2564" y="369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i="1">
                  <a:solidFill>
                    <a:schemeClr val="tx1"/>
                  </a:solidFill>
                </a:rPr>
                <a:t>H1</a:t>
              </a:r>
              <a:endParaRPr lang="en-US" altLang="zh-TW" b="1" i="1"/>
            </a:p>
          </p:txBody>
        </p:sp>
        <p:sp>
          <p:nvSpPr>
            <p:cNvPr id="58400" name="Text Box 69"/>
            <p:cNvSpPr txBox="1">
              <a:spLocks noChangeArrowheads="1"/>
            </p:cNvSpPr>
            <p:nvPr/>
          </p:nvSpPr>
          <p:spPr bwMode="auto">
            <a:xfrm>
              <a:off x="3644" y="369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i="1">
                  <a:solidFill>
                    <a:schemeClr val="tx1"/>
                  </a:solidFill>
                </a:rPr>
                <a:t>H2</a:t>
              </a:r>
              <a:endParaRPr lang="en-US" altLang="zh-TW" b="1" i="1"/>
            </a:p>
          </p:txBody>
        </p:sp>
        <p:sp>
          <p:nvSpPr>
            <p:cNvPr id="58401" name="Text Box 70"/>
            <p:cNvSpPr txBox="1">
              <a:spLocks noChangeArrowheads="1"/>
            </p:cNvSpPr>
            <p:nvPr/>
          </p:nvSpPr>
          <p:spPr bwMode="auto">
            <a:xfrm>
              <a:off x="4700" y="369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i="1">
                  <a:solidFill>
                    <a:schemeClr val="tx1"/>
                  </a:solidFill>
                </a:rPr>
                <a:t>H3</a:t>
              </a:r>
              <a:endParaRPr lang="en-US" altLang="zh-TW" b="1" i="1"/>
            </a:p>
          </p:txBody>
        </p:sp>
        <p:grpSp>
          <p:nvGrpSpPr>
            <p:cNvPr id="58402" name="Group 72"/>
            <p:cNvGrpSpPr>
              <a:grpSpLocks/>
            </p:cNvGrpSpPr>
            <p:nvPr/>
          </p:nvGrpSpPr>
          <p:grpSpPr bwMode="auto">
            <a:xfrm>
              <a:off x="1524" y="1956"/>
              <a:ext cx="780" cy="372"/>
              <a:chOff x="768" y="1680"/>
              <a:chExt cx="780" cy="372"/>
            </a:xfrm>
          </p:grpSpPr>
          <p:grpSp>
            <p:nvGrpSpPr>
              <p:cNvPr id="58434" name="Group 73"/>
              <p:cNvGrpSpPr>
                <a:grpSpLocks/>
              </p:cNvGrpSpPr>
              <p:nvPr/>
            </p:nvGrpSpPr>
            <p:grpSpPr bwMode="auto">
              <a:xfrm>
                <a:off x="768" y="1680"/>
                <a:ext cx="780" cy="372"/>
                <a:chOff x="576" y="468"/>
                <a:chExt cx="516" cy="372"/>
              </a:xfrm>
            </p:grpSpPr>
            <p:sp>
              <p:nvSpPr>
                <p:cNvPr id="58437" name="Rectangle 74"/>
                <p:cNvSpPr>
                  <a:spLocks noChangeArrowheads="1"/>
                </p:cNvSpPr>
                <p:nvPr/>
              </p:nvSpPr>
              <p:spPr bwMode="auto">
                <a:xfrm>
                  <a:off x="576" y="468"/>
                  <a:ext cx="516" cy="3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8438" name="Line 75"/>
                <p:cNvSpPr>
                  <a:spLocks noChangeShapeType="1"/>
                </p:cNvSpPr>
                <p:nvPr/>
              </p:nvSpPr>
              <p:spPr bwMode="auto">
                <a:xfrm>
                  <a:off x="576" y="696"/>
                  <a:ext cx="5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8439" name="Line 76"/>
                <p:cNvSpPr>
                  <a:spLocks noChangeShapeType="1"/>
                </p:cNvSpPr>
                <p:nvPr/>
              </p:nvSpPr>
              <p:spPr bwMode="auto">
                <a:xfrm>
                  <a:off x="840" y="468"/>
                  <a:ext cx="0" cy="2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58435" name="Line 77"/>
              <p:cNvSpPr>
                <a:spLocks noChangeShapeType="1"/>
              </p:cNvSpPr>
              <p:nvPr/>
            </p:nvSpPr>
            <p:spPr bwMode="auto">
              <a:xfrm>
                <a:off x="972" y="1680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436" name="Line 78"/>
              <p:cNvSpPr>
                <a:spLocks noChangeShapeType="1"/>
              </p:cNvSpPr>
              <p:nvPr/>
            </p:nvSpPr>
            <p:spPr bwMode="auto">
              <a:xfrm>
                <a:off x="1356" y="1680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8403" name="Text Box 80"/>
            <p:cNvSpPr txBox="1">
              <a:spLocks noChangeArrowheads="1"/>
            </p:cNvSpPr>
            <p:nvPr/>
          </p:nvSpPr>
          <p:spPr bwMode="auto">
            <a:xfrm>
              <a:off x="1738" y="1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1</a:t>
              </a:r>
              <a:endParaRPr lang="en-US" altLang="zh-TW"/>
            </a:p>
          </p:txBody>
        </p:sp>
        <p:sp>
          <p:nvSpPr>
            <p:cNvPr id="58404" name="Text Box 81"/>
            <p:cNvSpPr txBox="1">
              <a:spLocks noChangeArrowheads="1"/>
            </p:cNvSpPr>
            <p:nvPr/>
          </p:nvSpPr>
          <p:spPr bwMode="auto">
            <a:xfrm>
              <a:off x="1930" y="1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0</a:t>
              </a:r>
              <a:endParaRPr lang="en-US" altLang="zh-TW"/>
            </a:p>
          </p:txBody>
        </p:sp>
        <p:sp>
          <p:nvSpPr>
            <p:cNvPr id="58405" name="Line 82"/>
            <p:cNvSpPr>
              <a:spLocks noChangeShapeType="1"/>
            </p:cNvSpPr>
            <p:nvPr/>
          </p:nvSpPr>
          <p:spPr bwMode="auto">
            <a:xfrm>
              <a:off x="1068" y="2076"/>
              <a:ext cx="45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406" name="Freeform 83"/>
            <p:cNvSpPr>
              <a:spLocks/>
            </p:cNvSpPr>
            <p:nvPr/>
          </p:nvSpPr>
          <p:spPr bwMode="auto">
            <a:xfrm>
              <a:off x="1092" y="1776"/>
              <a:ext cx="1392" cy="288"/>
            </a:xfrm>
            <a:custGeom>
              <a:avLst/>
              <a:gdLst>
                <a:gd name="T0" fmla="*/ 1116 w 1392"/>
                <a:gd name="T1" fmla="*/ 288 h 288"/>
                <a:gd name="T2" fmla="*/ 1392 w 1392"/>
                <a:gd name="T3" fmla="*/ 288 h 288"/>
                <a:gd name="T4" fmla="*/ 1392 w 1392"/>
                <a:gd name="T5" fmla="*/ 0 h 288"/>
                <a:gd name="T6" fmla="*/ 0 w 1392"/>
                <a:gd name="T7" fmla="*/ 0 h 288"/>
                <a:gd name="T8" fmla="*/ 0 w 1392"/>
                <a:gd name="T9" fmla="*/ 18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288"/>
                <a:gd name="T17" fmla="*/ 1392 w 139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288">
                  <a:moveTo>
                    <a:pt x="1116" y="288"/>
                  </a:moveTo>
                  <a:lnTo>
                    <a:pt x="1392" y="288"/>
                  </a:lnTo>
                  <a:lnTo>
                    <a:pt x="1392" y="0"/>
                  </a:lnTo>
                  <a:lnTo>
                    <a:pt x="0" y="0"/>
                  </a:lnTo>
                  <a:lnTo>
                    <a:pt x="0" y="18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407" name="Text Box 85"/>
            <p:cNvSpPr txBox="1">
              <a:spLocks noChangeArrowheads="1"/>
            </p:cNvSpPr>
            <p:nvPr/>
          </p:nvSpPr>
          <p:spPr bwMode="auto">
            <a:xfrm>
              <a:off x="1782" y="213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12</a:t>
              </a:r>
              <a:endParaRPr lang="en-US" altLang="zh-TW"/>
            </a:p>
          </p:txBody>
        </p:sp>
        <p:grpSp>
          <p:nvGrpSpPr>
            <p:cNvPr id="58408" name="Group 96"/>
            <p:cNvGrpSpPr>
              <a:grpSpLocks/>
            </p:cNvGrpSpPr>
            <p:nvPr/>
          </p:nvGrpSpPr>
          <p:grpSpPr bwMode="auto">
            <a:xfrm>
              <a:off x="3624" y="1281"/>
              <a:ext cx="780" cy="430"/>
              <a:chOff x="2568" y="1305"/>
              <a:chExt cx="780" cy="430"/>
            </a:xfrm>
          </p:grpSpPr>
          <p:grpSp>
            <p:nvGrpSpPr>
              <p:cNvPr id="58424" name="Group 86"/>
              <p:cNvGrpSpPr>
                <a:grpSpLocks/>
              </p:cNvGrpSpPr>
              <p:nvPr/>
            </p:nvGrpSpPr>
            <p:grpSpPr bwMode="auto">
              <a:xfrm>
                <a:off x="2568" y="1308"/>
                <a:ext cx="780" cy="372"/>
                <a:chOff x="768" y="1680"/>
                <a:chExt cx="780" cy="372"/>
              </a:xfrm>
            </p:grpSpPr>
            <p:grpSp>
              <p:nvGrpSpPr>
                <p:cNvPr id="58428" name="Group 87"/>
                <p:cNvGrpSpPr>
                  <a:grpSpLocks/>
                </p:cNvGrpSpPr>
                <p:nvPr/>
              </p:nvGrpSpPr>
              <p:grpSpPr bwMode="auto">
                <a:xfrm>
                  <a:off x="768" y="1680"/>
                  <a:ext cx="780" cy="372"/>
                  <a:chOff x="576" y="468"/>
                  <a:chExt cx="516" cy="372"/>
                </a:xfrm>
              </p:grpSpPr>
              <p:sp>
                <p:nvSpPr>
                  <p:cNvPr id="58431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468"/>
                    <a:ext cx="516" cy="3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58432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696"/>
                    <a:ext cx="51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58433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840" y="468"/>
                    <a:ext cx="0" cy="2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8429" name="Line 91"/>
                <p:cNvSpPr>
                  <a:spLocks noChangeShapeType="1"/>
                </p:cNvSpPr>
                <p:nvPr/>
              </p:nvSpPr>
              <p:spPr bwMode="auto">
                <a:xfrm>
                  <a:off x="972" y="1680"/>
                  <a:ext cx="0" cy="2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8430" name="Line 92"/>
                <p:cNvSpPr>
                  <a:spLocks noChangeShapeType="1"/>
                </p:cNvSpPr>
                <p:nvPr/>
              </p:nvSpPr>
              <p:spPr bwMode="auto">
                <a:xfrm>
                  <a:off x="1356" y="1680"/>
                  <a:ext cx="0" cy="2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58425" name="Text Box 93"/>
              <p:cNvSpPr txBox="1">
                <a:spLocks noChangeArrowheads="1"/>
              </p:cNvSpPr>
              <p:nvPr/>
            </p:nvSpPr>
            <p:spPr bwMode="auto">
              <a:xfrm>
                <a:off x="2782" y="130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solidFill>
                      <a:schemeClr val="tx1"/>
                    </a:solidFill>
                  </a:rPr>
                  <a:t>0</a:t>
                </a:r>
                <a:endParaRPr lang="en-US" altLang="zh-TW"/>
              </a:p>
            </p:txBody>
          </p:sp>
          <p:sp>
            <p:nvSpPr>
              <p:cNvPr id="58426" name="Text Box 94"/>
              <p:cNvSpPr txBox="1">
                <a:spLocks noChangeArrowheads="1"/>
              </p:cNvSpPr>
              <p:nvPr/>
            </p:nvSpPr>
            <p:spPr bwMode="auto">
              <a:xfrm>
                <a:off x="2974" y="130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solidFill>
                      <a:schemeClr val="tx1"/>
                    </a:solidFill>
                  </a:rPr>
                  <a:t>2</a:t>
                </a:r>
                <a:endParaRPr lang="en-US" altLang="zh-TW"/>
              </a:p>
            </p:txBody>
          </p:sp>
          <p:sp>
            <p:nvSpPr>
              <p:cNvPr id="58427" name="Text Box 95"/>
              <p:cNvSpPr txBox="1">
                <a:spLocks noChangeArrowheads="1"/>
              </p:cNvSpPr>
              <p:nvPr/>
            </p:nvSpPr>
            <p:spPr bwMode="auto">
              <a:xfrm>
                <a:off x="2826" y="1485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solidFill>
                      <a:schemeClr val="tx1"/>
                    </a:solidFill>
                  </a:rPr>
                  <a:t>11</a:t>
                </a:r>
                <a:endParaRPr lang="en-US" altLang="zh-TW"/>
              </a:p>
            </p:txBody>
          </p:sp>
        </p:grpSp>
        <p:sp>
          <p:nvSpPr>
            <p:cNvPr id="58409" name="Line 97"/>
            <p:cNvSpPr>
              <a:spLocks noChangeShapeType="1"/>
            </p:cNvSpPr>
            <p:nvPr/>
          </p:nvSpPr>
          <p:spPr bwMode="auto">
            <a:xfrm>
              <a:off x="1044" y="1380"/>
              <a:ext cx="25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410" name="Freeform 99"/>
            <p:cNvSpPr>
              <a:spLocks/>
            </p:cNvSpPr>
            <p:nvPr/>
          </p:nvSpPr>
          <p:spPr bwMode="auto">
            <a:xfrm>
              <a:off x="1056" y="1140"/>
              <a:ext cx="3516" cy="240"/>
            </a:xfrm>
            <a:custGeom>
              <a:avLst/>
              <a:gdLst>
                <a:gd name="T0" fmla="*/ 3228 w 3516"/>
                <a:gd name="T1" fmla="*/ 240 h 240"/>
                <a:gd name="T2" fmla="*/ 3516 w 3516"/>
                <a:gd name="T3" fmla="*/ 240 h 240"/>
                <a:gd name="T4" fmla="*/ 3516 w 3516"/>
                <a:gd name="T5" fmla="*/ 0 h 240"/>
                <a:gd name="T6" fmla="*/ 0 w 3516"/>
                <a:gd name="T7" fmla="*/ 0 h 240"/>
                <a:gd name="T8" fmla="*/ 0 w 3516"/>
                <a:gd name="T9" fmla="*/ 144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6"/>
                <a:gd name="T16" fmla="*/ 0 h 240"/>
                <a:gd name="T17" fmla="*/ 3516 w 351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6" h="240">
                  <a:moveTo>
                    <a:pt x="3228" y="240"/>
                  </a:moveTo>
                  <a:lnTo>
                    <a:pt x="3516" y="240"/>
                  </a:lnTo>
                  <a:lnTo>
                    <a:pt x="3516" y="0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411" name="Freeform 101"/>
            <p:cNvSpPr>
              <a:spLocks/>
            </p:cNvSpPr>
            <p:nvPr/>
          </p:nvSpPr>
          <p:spPr bwMode="auto">
            <a:xfrm>
              <a:off x="1620" y="960"/>
              <a:ext cx="1056" cy="1644"/>
            </a:xfrm>
            <a:custGeom>
              <a:avLst/>
              <a:gdLst>
                <a:gd name="T0" fmla="*/ 0 w 1056"/>
                <a:gd name="T1" fmla="*/ 1104 h 1644"/>
                <a:gd name="T2" fmla="*/ 0 w 1056"/>
                <a:gd name="T3" fmla="*/ 1644 h 1644"/>
                <a:gd name="T4" fmla="*/ 1056 w 1056"/>
                <a:gd name="T5" fmla="*/ 1644 h 1644"/>
                <a:gd name="T6" fmla="*/ 1056 w 1056"/>
                <a:gd name="T7" fmla="*/ 648 h 1644"/>
                <a:gd name="T8" fmla="*/ 504 w 1056"/>
                <a:gd name="T9" fmla="*/ 648 h 1644"/>
                <a:gd name="T10" fmla="*/ 504 w 1056"/>
                <a:gd name="T11" fmla="*/ 0 h 16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6"/>
                <a:gd name="T19" fmla="*/ 0 h 1644"/>
                <a:gd name="T20" fmla="*/ 1056 w 1056"/>
                <a:gd name="T21" fmla="*/ 1644 h 16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6" h="1644">
                  <a:moveTo>
                    <a:pt x="0" y="1104"/>
                  </a:moveTo>
                  <a:lnTo>
                    <a:pt x="0" y="1644"/>
                  </a:lnTo>
                  <a:lnTo>
                    <a:pt x="1056" y="1644"/>
                  </a:lnTo>
                  <a:lnTo>
                    <a:pt x="1056" y="648"/>
                  </a:lnTo>
                  <a:lnTo>
                    <a:pt x="504" y="648"/>
                  </a:lnTo>
                  <a:lnTo>
                    <a:pt x="504" y="0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412" name="Freeform 103"/>
            <p:cNvSpPr>
              <a:spLocks/>
            </p:cNvSpPr>
            <p:nvPr/>
          </p:nvSpPr>
          <p:spPr bwMode="auto">
            <a:xfrm>
              <a:off x="3708" y="948"/>
              <a:ext cx="1032" cy="984"/>
            </a:xfrm>
            <a:custGeom>
              <a:avLst/>
              <a:gdLst>
                <a:gd name="T0" fmla="*/ 0 w 1032"/>
                <a:gd name="T1" fmla="*/ 432 h 984"/>
                <a:gd name="T2" fmla="*/ 0 w 1032"/>
                <a:gd name="T3" fmla="*/ 984 h 984"/>
                <a:gd name="T4" fmla="*/ 1032 w 1032"/>
                <a:gd name="T5" fmla="*/ 984 h 984"/>
                <a:gd name="T6" fmla="*/ 1032 w 1032"/>
                <a:gd name="T7" fmla="*/ 96 h 984"/>
                <a:gd name="T8" fmla="*/ 516 w 1032"/>
                <a:gd name="T9" fmla="*/ 96 h 984"/>
                <a:gd name="T10" fmla="*/ 516 w 1032"/>
                <a:gd name="T11" fmla="*/ 0 h 9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2"/>
                <a:gd name="T19" fmla="*/ 0 h 984"/>
                <a:gd name="T20" fmla="*/ 1032 w 1032"/>
                <a:gd name="T21" fmla="*/ 984 h 9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2" h="984">
                  <a:moveTo>
                    <a:pt x="0" y="432"/>
                  </a:moveTo>
                  <a:lnTo>
                    <a:pt x="0" y="984"/>
                  </a:lnTo>
                  <a:lnTo>
                    <a:pt x="1032" y="984"/>
                  </a:lnTo>
                  <a:lnTo>
                    <a:pt x="1032" y="96"/>
                  </a:lnTo>
                  <a:lnTo>
                    <a:pt x="516" y="96"/>
                  </a:lnTo>
                  <a:lnTo>
                    <a:pt x="516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413" name="Text Box 104"/>
            <p:cNvSpPr txBox="1">
              <a:spLocks noChangeArrowheads="1"/>
            </p:cNvSpPr>
            <p:nvPr/>
          </p:nvSpPr>
          <p:spPr bwMode="auto">
            <a:xfrm rot="2008083">
              <a:off x="3230" y="2600"/>
              <a:ext cx="1004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4800" b="1">
                  <a:solidFill>
                    <a:schemeClr val="tx1"/>
                  </a:solidFill>
                </a:rPr>
                <a:t>.   .   .</a:t>
              </a:r>
            </a:p>
          </p:txBody>
        </p:sp>
        <p:sp>
          <p:nvSpPr>
            <p:cNvPr id="58414" name="Freeform 106"/>
            <p:cNvSpPr>
              <a:spLocks/>
            </p:cNvSpPr>
            <p:nvPr/>
          </p:nvSpPr>
          <p:spPr bwMode="auto">
            <a:xfrm>
              <a:off x="1416" y="780"/>
              <a:ext cx="300" cy="1176"/>
            </a:xfrm>
            <a:custGeom>
              <a:avLst/>
              <a:gdLst>
                <a:gd name="T0" fmla="*/ 300 w 300"/>
                <a:gd name="T1" fmla="*/ 0 h 1176"/>
                <a:gd name="T2" fmla="*/ 0 w 300"/>
                <a:gd name="T3" fmla="*/ 0 h 1176"/>
                <a:gd name="T4" fmla="*/ 0 w 300"/>
                <a:gd name="T5" fmla="*/ 264 h 1176"/>
                <a:gd name="T6" fmla="*/ 300 w 300"/>
                <a:gd name="T7" fmla="*/ 264 h 1176"/>
                <a:gd name="T8" fmla="*/ 300 w 300"/>
                <a:gd name="T9" fmla="*/ 1176 h 1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176"/>
                <a:gd name="T17" fmla="*/ 300 w 300"/>
                <a:gd name="T18" fmla="*/ 1176 h 1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176">
                  <a:moveTo>
                    <a:pt x="300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00" y="264"/>
                  </a:lnTo>
                  <a:lnTo>
                    <a:pt x="300" y="1176"/>
                  </a:ln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415" name="Freeform 107"/>
            <p:cNvSpPr>
              <a:spLocks/>
            </p:cNvSpPr>
            <p:nvPr/>
          </p:nvSpPr>
          <p:spPr bwMode="auto">
            <a:xfrm>
              <a:off x="3468" y="696"/>
              <a:ext cx="444" cy="588"/>
            </a:xfrm>
            <a:custGeom>
              <a:avLst/>
              <a:gdLst>
                <a:gd name="T0" fmla="*/ 348 w 444"/>
                <a:gd name="T1" fmla="*/ 0 h 588"/>
                <a:gd name="T2" fmla="*/ 0 w 444"/>
                <a:gd name="T3" fmla="*/ 0 h 588"/>
                <a:gd name="T4" fmla="*/ 0 w 444"/>
                <a:gd name="T5" fmla="*/ 336 h 588"/>
                <a:gd name="T6" fmla="*/ 444 w 444"/>
                <a:gd name="T7" fmla="*/ 336 h 588"/>
                <a:gd name="T8" fmla="*/ 444 w 444"/>
                <a:gd name="T9" fmla="*/ 588 h 5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4"/>
                <a:gd name="T16" fmla="*/ 0 h 588"/>
                <a:gd name="T17" fmla="*/ 444 w 444"/>
                <a:gd name="T18" fmla="*/ 588 h 5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4" h="588">
                  <a:moveTo>
                    <a:pt x="348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444" y="336"/>
                  </a:lnTo>
                  <a:lnTo>
                    <a:pt x="444" y="588"/>
                  </a:ln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416" name="Text Box 109"/>
            <p:cNvSpPr txBox="1">
              <a:spLocks noChangeArrowheads="1"/>
            </p:cNvSpPr>
            <p:nvPr/>
          </p:nvSpPr>
          <p:spPr bwMode="auto">
            <a:xfrm>
              <a:off x="722" y="76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</a:rPr>
                <a:t>4</a:t>
              </a:r>
              <a:endParaRPr lang="en-US" altLang="zh-TW" b="1"/>
            </a:p>
          </p:txBody>
        </p:sp>
        <p:sp>
          <p:nvSpPr>
            <p:cNvPr id="58417" name="Line 111"/>
            <p:cNvSpPr>
              <a:spLocks noChangeShapeType="1"/>
            </p:cNvSpPr>
            <p:nvPr/>
          </p:nvSpPr>
          <p:spPr bwMode="auto">
            <a:xfrm>
              <a:off x="1051" y="2761"/>
              <a:ext cx="40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418" name="Line 112"/>
            <p:cNvSpPr>
              <a:spLocks noChangeShapeType="1"/>
            </p:cNvSpPr>
            <p:nvPr/>
          </p:nvSpPr>
          <p:spPr bwMode="auto">
            <a:xfrm>
              <a:off x="1051" y="3465"/>
              <a:ext cx="40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419" name="Text Box 113"/>
            <p:cNvSpPr txBox="1">
              <a:spLocks noChangeArrowheads="1"/>
            </p:cNvSpPr>
            <p:nvPr/>
          </p:nvSpPr>
          <p:spPr bwMode="auto">
            <a:xfrm>
              <a:off x="822" y="351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i="1">
                  <a:solidFill>
                    <a:schemeClr val="tx1"/>
                  </a:solidFill>
                </a:rPr>
                <a:t>H</a:t>
              </a:r>
              <a:endParaRPr lang="en-US" altLang="zh-TW" b="1" i="1"/>
            </a:p>
          </p:txBody>
        </p:sp>
        <p:sp>
          <p:nvSpPr>
            <p:cNvPr id="58420" name="Rectangle 114"/>
            <p:cNvSpPr>
              <a:spLocks noChangeArrowheads="1"/>
            </p:cNvSpPr>
            <p:nvPr/>
          </p:nvSpPr>
          <p:spPr bwMode="auto">
            <a:xfrm>
              <a:off x="857" y="1287"/>
              <a:ext cx="383" cy="229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421" name="Rectangle 115"/>
            <p:cNvSpPr>
              <a:spLocks noChangeArrowheads="1"/>
            </p:cNvSpPr>
            <p:nvPr/>
          </p:nvSpPr>
          <p:spPr bwMode="auto">
            <a:xfrm>
              <a:off x="451" y="1280"/>
              <a:ext cx="408" cy="229"/>
            </a:xfrm>
            <a:prstGeom prst="rect">
              <a:avLst/>
            </a:prstGeom>
            <a:solidFill>
              <a:srgbClr val="A1ABF7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422" name="Rectangle 116"/>
            <p:cNvSpPr>
              <a:spLocks noChangeArrowheads="1"/>
            </p:cNvSpPr>
            <p:nvPr/>
          </p:nvSpPr>
          <p:spPr bwMode="auto">
            <a:xfrm>
              <a:off x="1520" y="594"/>
              <a:ext cx="399" cy="220"/>
            </a:xfrm>
            <a:prstGeom prst="rect">
              <a:avLst/>
            </a:prstGeom>
            <a:solidFill>
              <a:srgbClr val="A1ABF7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423" name="Rectangle 117"/>
            <p:cNvSpPr>
              <a:spLocks noChangeArrowheads="1"/>
            </p:cNvSpPr>
            <p:nvPr/>
          </p:nvSpPr>
          <p:spPr bwMode="auto">
            <a:xfrm>
              <a:off x="1908" y="592"/>
              <a:ext cx="383" cy="229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1EB6A78-2B2C-4B9D-B77A-ECB6798D1B2F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5663" y="476250"/>
            <a:ext cx="7315200" cy="52863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4000" b="1" u="sng" smtClean="0">
                <a:solidFill>
                  <a:srgbClr val="6600FF"/>
                </a:solidFill>
              </a:rPr>
              <a:t>Inserting into a linked list</a:t>
            </a:r>
          </a:p>
        </p:txBody>
      </p:sp>
      <p:sp>
        <p:nvSpPr>
          <p:cNvPr id="8196" name="Text Box 50"/>
          <p:cNvSpPr txBox="1">
            <a:spLocks noChangeArrowheads="1"/>
          </p:cNvSpPr>
          <p:nvPr/>
        </p:nvSpPr>
        <p:spPr bwMode="auto">
          <a:xfrm>
            <a:off x="658780" y="1278715"/>
            <a:ext cx="753745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 algn="l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Insert node GAT into the list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rgbClr val="FF3300"/>
                </a:solidFill>
              </a:rPr>
              <a:t>1</a:t>
            </a:r>
            <a:r>
              <a:rPr lang="en-US" altLang="zh-TW" sz="2000" dirty="0">
                <a:solidFill>
                  <a:schemeClr val="tx1"/>
                </a:solidFill>
              </a:rPr>
              <a:t>. Get a node </a:t>
            </a:r>
            <a:r>
              <a:rPr lang="en-US" altLang="zh-TW" sz="2000" i="1" dirty="0">
                <a:solidFill>
                  <a:srgbClr val="FF3300"/>
                </a:solidFill>
              </a:rPr>
              <a:t>a</a:t>
            </a:r>
            <a:r>
              <a:rPr lang="en-US" altLang="zh-TW" sz="2000" dirty="0">
                <a:solidFill>
                  <a:schemeClr val="tx1"/>
                </a:solidFill>
              </a:rPr>
              <a:t> that is currently unused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rgbClr val="0000FF"/>
                </a:solidFill>
              </a:rPr>
              <a:t>2</a:t>
            </a:r>
            <a:r>
              <a:rPr lang="en-US" altLang="zh-TW" sz="2000" dirty="0">
                <a:solidFill>
                  <a:schemeClr val="tx1"/>
                </a:solidFill>
              </a:rPr>
              <a:t>. Set the </a:t>
            </a:r>
            <a:r>
              <a:rPr lang="en-US" altLang="zh-TW" sz="2000" i="1" dirty="0">
                <a:solidFill>
                  <a:srgbClr val="FF3300"/>
                </a:solidFill>
              </a:rPr>
              <a:t>data</a:t>
            </a:r>
            <a:r>
              <a:rPr lang="en-US" altLang="zh-TW" sz="2000" dirty="0">
                <a:solidFill>
                  <a:schemeClr val="tx1"/>
                </a:solidFill>
              </a:rPr>
              <a:t> field of </a:t>
            </a:r>
            <a:r>
              <a:rPr lang="en-US" altLang="zh-TW" sz="2000" i="1" dirty="0">
                <a:solidFill>
                  <a:srgbClr val="FF3300"/>
                </a:solidFill>
              </a:rPr>
              <a:t>a</a:t>
            </a:r>
            <a:r>
              <a:rPr lang="en-US" altLang="zh-TW" sz="2000" dirty="0">
                <a:solidFill>
                  <a:schemeClr val="tx1"/>
                </a:solidFill>
              </a:rPr>
              <a:t> to GAT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rgbClr val="006600"/>
                </a:solidFill>
              </a:rPr>
              <a:t>3</a:t>
            </a:r>
            <a:r>
              <a:rPr lang="en-US" altLang="zh-TW" sz="2000" dirty="0">
                <a:solidFill>
                  <a:schemeClr val="tx1"/>
                </a:solidFill>
              </a:rPr>
              <a:t>. Set the </a:t>
            </a:r>
            <a:r>
              <a:rPr lang="en-US" altLang="zh-TW" sz="2000" i="1" dirty="0">
                <a:solidFill>
                  <a:srgbClr val="FF3300"/>
                </a:solidFill>
              </a:rPr>
              <a:t>link</a:t>
            </a:r>
            <a:r>
              <a:rPr lang="en-US" altLang="zh-TW" sz="2000" dirty="0">
                <a:solidFill>
                  <a:schemeClr val="tx1"/>
                </a:solidFill>
              </a:rPr>
              <a:t> field of </a:t>
            </a:r>
            <a:r>
              <a:rPr lang="en-US" altLang="zh-TW" sz="2000" i="1" dirty="0">
                <a:solidFill>
                  <a:srgbClr val="FF3300"/>
                </a:solidFill>
              </a:rPr>
              <a:t>a</a:t>
            </a:r>
            <a:r>
              <a:rPr lang="en-US" altLang="zh-TW" sz="2000" dirty="0">
                <a:solidFill>
                  <a:schemeClr val="tx1"/>
                </a:solidFill>
              </a:rPr>
              <a:t> to point to the node after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FAT, which contains SAT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rgbClr val="993300"/>
                </a:solidFill>
              </a:rPr>
              <a:t>4</a:t>
            </a:r>
            <a:r>
              <a:rPr lang="en-US" altLang="zh-TW" sz="2000" dirty="0">
                <a:solidFill>
                  <a:schemeClr val="tx1"/>
                </a:solidFill>
              </a:rPr>
              <a:t>. Set </a:t>
            </a:r>
            <a:r>
              <a:rPr lang="en-US" altLang="zh-TW" sz="2000" dirty="0" smtClean="0">
                <a:solidFill>
                  <a:schemeClr val="tx1"/>
                </a:solidFill>
              </a:rPr>
              <a:t>the </a:t>
            </a:r>
            <a:r>
              <a:rPr lang="en-US" altLang="zh-TW" sz="2000" i="1" dirty="0">
                <a:solidFill>
                  <a:srgbClr val="FF3300"/>
                </a:solidFill>
              </a:rPr>
              <a:t>link</a:t>
            </a:r>
            <a:r>
              <a:rPr lang="en-US" altLang="zh-TW" sz="2000" dirty="0">
                <a:solidFill>
                  <a:schemeClr val="tx1"/>
                </a:solidFill>
              </a:rPr>
              <a:t> field of the node containing FAT to </a:t>
            </a:r>
            <a:r>
              <a:rPr lang="en-US" altLang="zh-TW" sz="2000" i="1" dirty="0">
                <a:solidFill>
                  <a:srgbClr val="FF3300"/>
                </a:solidFill>
              </a:rPr>
              <a:t>a</a:t>
            </a:r>
            <a:r>
              <a:rPr lang="en-US" altLang="zh-TW" sz="2000" dirty="0">
                <a:solidFill>
                  <a:schemeClr val="tx1"/>
                </a:solidFill>
              </a:rPr>
              <a:t>  </a:t>
            </a:r>
          </a:p>
        </p:txBody>
      </p:sp>
      <p:grpSp>
        <p:nvGrpSpPr>
          <p:cNvPr id="8197" name="Group 104"/>
          <p:cNvGrpSpPr>
            <a:grpSpLocks/>
          </p:cNvGrpSpPr>
          <p:nvPr/>
        </p:nvGrpSpPr>
        <p:grpSpPr bwMode="auto">
          <a:xfrm>
            <a:off x="942975" y="4489450"/>
            <a:ext cx="7312025" cy="1138238"/>
            <a:chOff x="594" y="2828"/>
            <a:chExt cx="4606" cy="717"/>
          </a:xfrm>
        </p:grpSpPr>
        <p:sp>
          <p:nvSpPr>
            <p:cNvPr id="8198" name="Text Box 35"/>
            <p:cNvSpPr txBox="1">
              <a:spLocks noChangeArrowheads="1"/>
            </p:cNvSpPr>
            <p:nvPr/>
          </p:nvSpPr>
          <p:spPr bwMode="auto">
            <a:xfrm>
              <a:off x="1114" y="3284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BAT</a:t>
              </a:r>
            </a:p>
          </p:txBody>
        </p:sp>
        <p:sp>
          <p:nvSpPr>
            <p:cNvPr id="8199" name="Rectangle 36"/>
            <p:cNvSpPr>
              <a:spLocks noChangeArrowheads="1"/>
            </p:cNvSpPr>
            <p:nvPr/>
          </p:nvSpPr>
          <p:spPr bwMode="auto">
            <a:xfrm>
              <a:off x="1583" y="3286"/>
              <a:ext cx="204" cy="2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00" name="Line 37"/>
            <p:cNvSpPr>
              <a:spLocks noChangeShapeType="1"/>
            </p:cNvSpPr>
            <p:nvPr/>
          </p:nvSpPr>
          <p:spPr bwMode="auto">
            <a:xfrm>
              <a:off x="1680" y="3408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1" name="Text Box 38"/>
            <p:cNvSpPr txBox="1">
              <a:spLocks noChangeArrowheads="1"/>
            </p:cNvSpPr>
            <p:nvPr/>
          </p:nvSpPr>
          <p:spPr bwMode="auto">
            <a:xfrm>
              <a:off x="1970" y="3288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CAT</a:t>
              </a:r>
            </a:p>
          </p:txBody>
        </p:sp>
        <p:sp>
          <p:nvSpPr>
            <p:cNvPr id="8202" name="Rectangle 39"/>
            <p:cNvSpPr>
              <a:spLocks noChangeArrowheads="1"/>
            </p:cNvSpPr>
            <p:nvPr/>
          </p:nvSpPr>
          <p:spPr bwMode="auto">
            <a:xfrm>
              <a:off x="2440" y="3290"/>
              <a:ext cx="20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03" name="Line 40"/>
            <p:cNvSpPr>
              <a:spLocks noChangeShapeType="1"/>
            </p:cNvSpPr>
            <p:nvPr/>
          </p:nvSpPr>
          <p:spPr bwMode="auto">
            <a:xfrm>
              <a:off x="2529" y="3412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4" name="Text Box 41"/>
            <p:cNvSpPr txBox="1">
              <a:spLocks noChangeArrowheads="1"/>
            </p:cNvSpPr>
            <p:nvPr/>
          </p:nvSpPr>
          <p:spPr bwMode="auto">
            <a:xfrm>
              <a:off x="2822" y="3288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EAT</a:t>
              </a:r>
            </a:p>
          </p:txBody>
        </p:sp>
        <p:sp>
          <p:nvSpPr>
            <p:cNvPr id="8205" name="Rectangle 42"/>
            <p:cNvSpPr>
              <a:spLocks noChangeArrowheads="1"/>
            </p:cNvSpPr>
            <p:nvPr/>
          </p:nvSpPr>
          <p:spPr bwMode="auto">
            <a:xfrm>
              <a:off x="3292" y="3290"/>
              <a:ext cx="20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06" name="Line 43"/>
            <p:cNvSpPr>
              <a:spLocks noChangeShapeType="1"/>
            </p:cNvSpPr>
            <p:nvPr/>
          </p:nvSpPr>
          <p:spPr bwMode="auto">
            <a:xfrm>
              <a:off x="3381" y="3412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7" name="Text Box 44"/>
            <p:cNvSpPr txBox="1">
              <a:spLocks noChangeArrowheads="1"/>
            </p:cNvSpPr>
            <p:nvPr/>
          </p:nvSpPr>
          <p:spPr bwMode="auto">
            <a:xfrm>
              <a:off x="3674" y="3288"/>
              <a:ext cx="468" cy="256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FAT</a:t>
              </a:r>
            </a:p>
          </p:txBody>
        </p:sp>
        <p:sp>
          <p:nvSpPr>
            <p:cNvPr id="8208" name="Rectangle 45"/>
            <p:cNvSpPr>
              <a:spLocks noChangeArrowheads="1"/>
            </p:cNvSpPr>
            <p:nvPr/>
          </p:nvSpPr>
          <p:spPr bwMode="auto">
            <a:xfrm>
              <a:off x="4144" y="3289"/>
              <a:ext cx="204" cy="255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09" name="Line 46"/>
            <p:cNvSpPr>
              <a:spLocks noChangeShapeType="1"/>
            </p:cNvSpPr>
            <p:nvPr/>
          </p:nvSpPr>
          <p:spPr bwMode="auto">
            <a:xfrm>
              <a:off x="4233" y="3412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0" name="Text Box 47"/>
            <p:cNvSpPr txBox="1">
              <a:spLocks noChangeArrowheads="1"/>
            </p:cNvSpPr>
            <p:nvPr/>
          </p:nvSpPr>
          <p:spPr bwMode="auto">
            <a:xfrm>
              <a:off x="4518" y="3280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SAT</a:t>
              </a:r>
            </a:p>
          </p:txBody>
        </p:sp>
        <p:sp>
          <p:nvSpPr>
            <p:cNvPr id="8211" name="Text Box 48"/>
            <p:cNvSpPr txBox="1">
              <a:spLocks noChangeArrowheads="1"/>
            </p:cNvSpPr>
            <p:nvPr/>
          </p:nvSpPr>
          <p:spPr bwMode="auto">
            <a:xfrm>
              <a:off x="4984" y="3280"/>
              <a:ext cx="21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12" name="Text Box 86"/>
            <p:cNvSpPr txBox="1">
              <a:spLocks noChangeArrowheads="1"/>
            </p:cNvSpPr>
            <p:nvPr/>
          </p:nvSpPr>
          <p:spPr bwMode="auto">
            <a:xfrm>
              <a:off x="4002" y="2828"/>
              <a:ext cx="46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bg1"/>
                  </a:solidFill>
                </a:rPr>
                <a:t>GAT</a:t>
              </a:r>
            </a:p>
          </p:txBody>
        </p:sp>
        <p:sp>
          <p:nvSpPr>
            <p:cNvPr id="8213" name="Rectangle 87"/>
            <p:cNvSpPr>
              <a:spLocks noChangeArrowheads="1"/>
            </p:cNvSpPr>
            <p:nvPr/>
          </p:nvSpPr>
          <p:spPr bwMode="auto">
            <a:xfrm>
              <a:off x="4469" y="2829"/>
              <a:ext cx="216" cy="255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4" name="Text Box 89"/>
            <p:cNvSpPr txBox="1">
              <a:spLocks noChangeArrowheads="1"/>
            </p:cNvSpPr>
            <p:nvPr/>
          </p:nvSpPr>
          <p:spPr bwMode="auto">
            <a:xfrm>
              <a:off x="594" y="2964"/>
              <a:ext cx="5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1800" b="1" i="1" dirty="0">
                  <a:solidFill>
                    <a:srgbClr val="FF0000"/>
                  </a:solidFill>
                </a:rPr>
                <a:t>first</a:t>
              </a:r>
              <a:endParaRPr lang="en-US" altLang="zh-TW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8215" name="Line 90"/>
            <p:cNvSpPr>
              <a:spLocks noChangeShapeType="1"/>
            </p:cNvSpPr>
            <p:nvPr/>
          </p:nvSpPr>
          <p:spPr bwMode="auto">
            <a:xfrm>
              <a:off x="894" y="3228"/>
              <a:ext cx="1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6" name="Line 95"/>
            <p:cNvSpPr>
              <a:spLocks noChangeShapeType="1"/>
            </p:cNvSpPr>
            <p:nvPr/>
          </p:nvSpPr>
          <p:spPr bwMode="auto">
            <a:xfrm>
              <a:off x="4584" y="2952"/>
              <a:ext cx="156" cy="288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prstDash val="dash"/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7" name="Line 96"/>
            <p:cNvSpPr>
              <a:spLocks noChangeShapeType="1"/>
            </p:cNvSpPr>
            <p:nvPr/>
          </p:nvSpPr>
          <p:spPr bwMode="auto">
            <a:xfrm flipV="1">
              <a:off x="4236" y="3120"/>
              <a:ext cx="12" cy="300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8" name="Text Box 97"/>
            <p:cNvSpPr txBox="1">
              <a:spLocks noChangeArrowheads="1"/>
            </p:cNvSpPr>
            <p:nvPr/>
          </p:nvSpPr>
          <p:spPr bwMode="auto">
            <a:xfrm>
              <a:off x="3504" y="2832"/>
              <a:ext cx="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i="1">
                  <a:solidFill>
                    <a:srgbClr val="FF3300"/>
                  </a:solidFill>
                </a:rPr>
                <a:t>a</a:t>
              </a:r>
            </a:p>
          </p:txBody>
        </p:sp>
        <p:sp>
          <p:nvSpPr>
            <p:cNvPr id="8219" name="Line 98"/>
            <p:cNvSpPr>
              <a:spLocks noChangeShapeType="1"/>
            </p:cNvSpPr>
            <p:nvPr/>
          </p:nvSpPr>
          <p:spPr bwMode="auto">
            <a:xfrm>
              <a:off x="3792" y="2964"/>
              <a:ext cx="19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0" name="Line 99"/>
            <p:cNvSpPr>
              <a:spLocks noChangeShapeType="1"/>
            </p:cNvSpPr>
            <p:nvPr/>
          </p:nvSpPr>
          <p:spPr bwMode="auto">
            <a:xfrm flipV="1">
              <a:off x="4380" y="3360"/>
              <a:ext cx="72" cy="10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018BDF-A061-4A59-A46D-2B0FC96C6372}" type="slidenum">
              <a:rPr lang="en-US" altLang="zh-TW" smtClean="0"/>
              <a:pPr/>
              <a:t>60</a:t>
            </a:fld>
            <a:endParaRPr lang="en-US" altLang="zh-TW" smtClean="0"/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630238" y="300038"/>
            <a:ext cx="7488237" cy="56324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#define MAX_SIZE 50 /* size of largest matrix */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 err="1">
                <a:solidFill>
                  <a:schemeClr val="tx1"/>
                </a:solidFill>
              </a:rPr>
              <a:t>typedef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enum</a:t>
            </a:r>
            <a:r>
              <a:rPr lang="en-US" altLang="zh-TW" sz="2000" dirty="0">
                <a:solidFill>
                  <a:schemeClr val="tx1"/>
                </a:solidFill>
              </a:rPr>
              <a:t> {</a:t>
            </a:r>
            <a:r>
              <a:rPr lang="en-US" altLang="zh-TW" sz="2000" b="1" dirty="0">
                <a:solidFill>
                  <a:srgbClr val="006600"/>
                </a:solidFill>
              </a:rPr>
              <a:t>head</a:t>
            </a:r>
            <a:r>
              <a:rPr lang="en-US" altLang="zh-TW" sz="2000" dirty="0">
                <a:solidFill>
                  <a:schemeClr val="tx1"/>
                </a:solidFill>
              </a:rPr>
              <a:t>, </a:t>
            </a:r>
            <a:r>
              <a:rPr lang="en-US" altLang="zh-TW" sz="2000" b="1" dirty="0">
                <a:solidFill>
                  <a:srgbClr val="FF3300"/>
                </a:solidFill>
              </a:rPr>
              <a:t>entry</a:t>
            </a:r>
            <a:r>
              <a:rPr lang="en-US" altLang="zh-TW" sz="2000" dirty="0">
                <a:solidFill>
                  <a:schemeClr val="tx1"/>
                </a:solidFill>
              </a:rPr>
              <a:t>} </a:t>
            </a:r>
            <a:r>
              <a:rPr lang="en-US" altLang="zh-TW" sz="2000" dirty="0" err="1">
                <a:solidFill>
                  <a:schemeClr val="tx1"/>
                </a:solidFill>
              </a:rPr>
              <a:t>tagfield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 err="1">
                <a:solidFill>
                  <a:schemeClr val="tx1"/>
                </a:solidFill>
              </a:rPr>
              <a:t>typedef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struct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b="1" dirty="0" err="1">
                <a:solidFill>
                  <a:srgbClr val="FF3300"/>
                </a:solidFill>
              </a:rPr>
              <a:t>matrixNode</a:t>
            </a:r>
            <a:r>
              <a:rPr lang="en-US" altLang="zh-TW" sz="2000" dirty="0">
                <a:solidFill>
                  <a:schemeClr val="tx1"/>
                </a:solidFill>
              </a:rPr>
              <a:t> *</a:t>
            </a:r>
            <a:r>
              <a:rPr lang="en-US" altLang="zh-TW" sz="2000" b="1" dirty="0" err="1">
                <a:solidFill>
                  <a:srgbClr val="006600"/>
                </a:solidFill>
              </a:rPr>
              <a:t>matrixPointer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 err="1">
                <a:solidFill>
                  <a:schemeClr val="tx1"/>
                </a:solidFill>
              </a:rPr>
              <a:t>typedef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struct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b="1" dirty="0" err="1">
                <a:solidFill>
                  <a:srgbClr val="3366CC"/>
                </a:solidFill>
              </a:rPr>
              <a:t>entryNode</a:t>
            </a:r>
            <a:r>
              <a:rPr lang="en-US" altLang="zh-TW" sz="2000" dirty="0">
                <a:solidFill>
                  <a:schemeClr val="tx1"/>
                </a:solidFill>
              </a:rPr>
              <a:t> {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row;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col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value;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 };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 err="1">
                <a:solidFill>
                  <a:schemeClr val="tx1"/>
                </a:solidFill>
              </a:rPr>
              <a:t>typedef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struct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b="1" dirty="0" err="1">
                <a:solidFill>
                  <a:srgbClr val="FF3300"/>
                </a:solidFill>
              </a:rPr>
              <a:t>matrixNode</a:t>
            </a:r>
            <a:r>
              <a:rPr lang="en-US" altLang="zh-TW" sz="2000" dirty="0">
                <a:solidFill>
                  <a:schemeClr val="tx1"/>
                </a:solidFill>
              </a:rPr>
              <a:t> {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 </a:t>
            </a:r>
            <a:r>
              <a:rPr lang="en-US" altLang="zh-TW" sz="2000" b="1" dirty="0" err="1">
                <a:solidFill>
                  <a:srgbClr val="006600"/>
                </a:solidFill>
              </a:rPr>
              <a:t>matrixPointer</a:t>
            </a:r>
            <a:r>
              <a:rPr lang="en-US" altLang="zh-TW" sz="2000" dirty="0">
                <a:solidFill>
                  <a:schemeClr val="tx1"/>
                </a:solidFill>
              </a:rPr>
              <a:t> down;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 </a:t>
            </a:r>
            <a:r>
              <a:rPr lang="en-US" altLang="zh-TW" sz="2000" b="1" dirty="0" err="1">
                <a:solidFill>
                  <a:srgbClr val="006600"/>
                </a:solidFill>
              </a:rPr>
              <a:t>matrixPointer</a:t>
            </a:r>
            <a:r>
              <a:rPr lang="en-US" altLang="zh-TW" sz="2000" dirty="0">
                <a:solidFill>
                  <a:schemeClr val="tx1"/>
                </a:solidFill>
              </a:rPr>
              <a:t> right;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 </a:t>
            </a:r>
            <a:r>
              <a:rPr lang="en-US" altLang="zh-TW" sz="2000" dirty="0" err="1">
                <a:solidFill>
                  <a:schemeClr val="tx1"/>
                </a:solidFill>
              </a:rPr>
              <a:t>tagfield</a:t>
            </a:r>
            <a:r>
              <a:rPr lang="en-US" altLang="zh-TW" sz="2000" dirty="0">
                <a:solidFill>
                  <a:schemeClr val="tx1"/>
                </a:solidFill>
              </a:rPr>
              <a:t> tag;</a:t>
            </a:r>
          </a:p>
          <a:p>
            <a:pPr algn="l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         </a:t>
            </a:r>
            <a:r>
              <a:rPr lang="en-US" altLang="zh-TW" sz="2000" b="1" dirty="0">
                <a:solidFill>
                  <a:srgbClr val="9966FF"/>
                </a:solidFill>
              </a:rPr>
              <a:t>union {</a:t>
            </a:r>
            <a:br>
              <a:rPr lang="en-US" altLang="zh-TW" sz="2000" b="1" dirty="0">
                <a:solidFill>
                  <a:srgbClr val="9966FF"/>
                </a:solidFill>
              </a:rPr>
            </a:br>
            <a:r>
              <a:rPr lang="en-US" altLang="zh-TW" sz="2000" b="1" dirty="0">
                <a:solidFill>
                  <a:srgbClr val="9966FF"/>
                </a:solidFill>
              </a:rPr>
              <a:t>                      </a:t>
            </a:r>
            <a:r>
              <a:rPr lang="en-US" altLang="zh-TW" sz="2000" b="1" dirty="0" err="1">
                <a:solidFill>
                  <a:srgbClr val="006600"/>
                </a:solidFill>
              </a:rPr>
              <a:t>matrixPointer</a:t>
            </a:r>
            <a:r>
              <a:rPr lang="en-US" altLang="zh-TW" sz="2000" b="1" dirty="0">
                <a:solidFill>
                  <a:srgbClr val="9966FF"/>
                </a:solidFill>
              </a:rPr>
              <a:t> next;       </a:t>
            </a:r>
            <a:r>
              <a:rPr lang="en-US" altLang="zh-TW" sz="2000" b="1" dirty="0">
                <a:solidFill>
                  <a:srgbClr val="FF3300"/>
                </a:solidFill>
              </a:rPr>
              <a:t>/* head node */</a:t>
            </a:r>
            <a:endParaRPr lang="en-US" altLang="zh-TW" sz="2000" b="1" dirty="0">
              <a:solidFill>
                <a:srgbClr val="9966FF"/>
              </a:solidFill>
            </a:endParaRPr>
          </a:p>
          <a:p>
            <a:pPr algn="l">
              <a:defRPr/>
            </a:pPr>
            <a:r>
              <a:rPr lang="en-US" altLang="zh-TW" sz="2000" b="1" dirty="0">
                <a:solidFill>
                  <a:srgbClr val="9966FF"/>
                </a:solidFill>
              </a:rPr>
              <a:t>                      </a:t>
            </a:r>
            <a:r>
              <a:rPr lang="en-US" altLang="zh-TW" sz="2000" b="1" dirty="0" err="1">
                <a:solidFill>
                  <a:srgbClr val="3366CC"/>
                </a:solidFill>
              </a:rPr>
              <a:t>entryNode</a:t>
            </a:r>
            <a:r>
              <a:rPr lang="en-US" altLang="zh-TW" sz="2000" b="1" dirty="0">
                <a:solidFill>
                  <a:srgbClr val="9966FF"/>
                </a:solidFill>
              </a:rPr>
              <a:t> entry;           </a:t>
            </a:r>
            <a:r>
              <a:rPr lang="en-US" altLang="zh-TW" sz="2000" b="1" dirty="0">
                <a:solidFill>
                  <a:srgbClr val="FF3300"/>
                </a:solidFill>
              </a:rPr>
              <a:t>/* entry node */</a:t>
            </a:r>
            <a:endParaRPr lang="en-US" altLang="zh-TW" sz="2000" b="1" dirty="0">
              <a:solidFill>
                <a:srgbClr val="9966FF"/>
              </a:solidFill>
            </a:endParaRPr>
          </a:p>
          <a:p>
            <a:pPr algn="l">
              <a:defRPr/>
            </a:pPr>
            <a:r>
              <a:rPr lang="en-US" altLang="zh-TW" sz="2000" b="1" dirty="0">
                <a:solidFill>
                  <a:srgbClr val="9966FF"/>
                </a:solidFill>
              </a:rPr>
              <a:t>                      } u;</a:t>
            </a:r>
            <a:r>
              <a:rPr lang="en-US" altLang="zh-TW" sz="2000" dirty="0">
                <a:solidFill>
                  <a:schemeClr val="tx1"/>
                </a:solidFill>
              </a:rPr>
              <a:t/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       };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b="1" dirty="0" err="1">
                <a:solidFill>
                  <a:srgbClr val="006600"/>
                </a:solidFill>
              </a:rPr>
              <a:t>matrixPointer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hdnode</a:t>
            </a:r>
            <a:r>
              <a:rPr lang="en-US" altLang="zh-TW" sz="2000" dirty="0">
                <a:solidFill>
                  <a:schemeClr val="tx1"/>
                </a:solidFill>
              </a:rPr>
              <a:t>[MAX_SIZE];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46603C-BB3D-4AFB-976E-4B43B0A8EEEC}" type="slidenum">
              <a:rPr lang="en-US" altLang="zh-TW" smtClean="0"/>
              <a:pPr/>
              <a:t>61</a:t>
            </a:fld>
            <a:endParaRPr lang="en-US" altLang="zh-TW" smtClean="0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34975" y="1231900"/>
            <a:ext cx="8315325" cy="3937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matrixPointer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mread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(void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){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/* 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read in a matrix and set up its linked list. An global array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hdnode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is used */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numRows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numCols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numTerms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 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numHeads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row,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col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value,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currentRow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matrixPpointer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temp, last, node;</a:t>
            </a:r>
          </a:p>
          <a:p>
            <a:pPr algn="l" defTabSz="762000">
              <a:lnSpc>
                <a:spcPct val="90000"/>
              </a:lnSpc>
              <a:defRPr/>
            </a:pPr>
            <a:endParaRPr lang="en-US" altLang="zh-TW" sz="200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</a:rPr>
              <a:t>printf</a:t>
            </a:r>
            <a:r>
              <a:rPr lang="en-US" altLang="zh-TW" sz="2000" dirty="0">
                <a:solidFill>
                  <a:schemeClr val="tx1"/>
                </a:solidFill>
              </a:rPr>
              <a:t>(“Enter the number of rows, columns and number of nonzero terms:”); 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</a:rPr>
              <a:t>scanf</a:t>
            </a:r>
            <a:r>
              <a:rPr lang="en-US" altLang="zh-TW" sz="2000" dirty="0">
                <a:solidFill>
                  <a:schemeClr val="tx1"/>
                </a:solidFill>
              </a:rPr>
              <a:t>(“%</a:t>
            </a:r>
            <a:r>
              <a:rPr lang="en-US" altLang="zh-TW" sz="2000" dirty="0" err="1">
                <a:solidFill>
                  <a:schemeClr val="tx1"/>
                </a:solidFill>
              </a:rPr>
              <a:t>d%d%d</a:t>
            </a:r>
            <a:r>
              <a:rPr lang="en-US" altLang="zh-TW" sz="2000" dirty="0">
                <a:solidFill>
                  <a:schemeClr val="tx1"/>
                </a:solidFill>
              </a:rPr>
              <a:t>”, &amp;</a:t>
            </a:r>
            <a:r>
              <a:rPr lang="en-US" altLang="zh-TW" sz="2000" dirty="0" err="1">
                <a:solidFill>
                  <a:schemeClr val="tx1"/>
                </a:solidFill>
              </a:rPr>
              <a:t>numRows</a:t>
            </a:r>
            <a:r>
              <a:rPr lang="en-US" altLang="zh-TW" sz="2000" dirty="0">
                <a:solidFill>
                  <a:schemeClr val="tx1"/>
                </a:solidFill>
              </a:rPr>
              <a:t>, &amp;</a:t>
            </a:r>
            <a:r>
              <a:rPr lang="en-US" altLang="zh-TW" sz="2000" dirty="0" err="1">
                <a:solidFill>
                  <a:schemeClr val="tx1"/>
                </a:solidFill>
              </a:rPr>
              <a:t>numCols</a:t>
            </a:r>
            <a:r>
              <a:rPr lang="en-US" altLang="zh-TW" sz="2000" dirty="0">
                <a:solidFill>
                  <a:schemeClr val="tx1"/>
                </a:solidFill>
              </a:rPr>
              <a:t>, &amp;</a:t>
            </a:r>
            <a:r>
              <a:rPr lang="en-US" altLang="zh-TW" sz="2000" dirty="0" err="1">
                <a:solidFill>
                  <a:schemeClr val="tx1"/>
                </a:solidFill>
              </a:rPr>
              <a:t>numTerms</a:t>
            </a:r>
            <a:r>
              <a:rPr lang="en-US" altLang="zh-TW" sz="2000" dirty="0">
                <a:solidFill>
                  <a:schemeClr val="tx1"/>
                </a:solidFill>
              </a:rPr>
              <a:t>);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</a:rPr>
              <a:t>numHeads</a:t>
            </a:r>
            <a:r>
              <a:rPr lang="en-US" altLang="zh-TW" sz="2000" dirty="0">
                <a:solidFill>
                  <a:schemeClr val="tx1"/>
                </a:solidFill>
              </a:rPr>
              <a:t> = (</a:t>
            </a:r>
            <a:r>
              <a:rPr lang="en-US" altLang="zh-TW" sz="2000" dirty="0" err="1">
                <a:solidFill>
                  <a:schemeClr val="tx1"/>
                </a:solidFill>
              </a:rPr>
              <a:t>numCols</a:t>
            </a:r>
            <a:r>
              <a:rPr lang="en-US" altLang="zh-TW" sz="2000" dirty="0">
                <a:solidFill>
                  <a:schemeClr val="tx1"/>
                </a:solidFill>
              </a:rPr>
              <a:t> &gt; </a:t>
            </a:r>
            <a:r>
              <a:rPr lang="en-US" altLang="zh-TW" sz="2000" dirty="0" err="1">
                <a:solidFill>
                  <a:schemeClr val="tx1"/>
                </a:solidFill>
              </a:rPr>
              <a:t>numRows</a:t>
            </a:r>
            <a:r>
              <a:rPr lang="en-US" altLang="zh-TW" sz="2000" dirty="0">
                <a:solidFill>
                  <a:schemeClr val="tx1"/>
                </a:solidFill>
              </a:rPr>
              <a:t>)?  </a:t>
            </a:r>
            <a:r>
              <a:rPr lang="en-US" altLang="zh-TW" sz="2000" dirty="0" err="1">
                <a:solidFill>
                  <a:schemeClr val="tx1"/>
                </a:solidFill>
              </a:rPr>
              <a:t>numCols</a:t>
            </a:r>
            <a:r>
              <a:rPr lang="en-US" altLang="zh-TW" sz="2000" dirty="0">
                <a:solidFill>
                  <a:schemeClr val="tx1"/>
                </a:solidFill>
              </a:rPr>
              <a:t> : </a:t>
            </a:r>
            <a:r>
              <a:rPr lang="en-US" altLang="zh-TW" sz="2000" dirty="0" err="1">
                <a:solidFill>
                  <a:schemeClr val="tx1"/>
                </a:solidFill>
              </a:rPr>
              <a:t>numRows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/* set up head node for the list of head nodes */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node = </a:t>
            </a:r>
            <a:r>
              <a:rPr lang="en-US" altLang="zh-TW" sz="2000" dirty="0" err="1">
                <a:solidFill>
                  <a:schemeClr val="tx1"/>
                </a:solidFill>
              </a:rPr>
              <a:t>newNode</a:t>
            </a:r>
            <a:r>
              <a:rPr lang="en-US" altLang="zh-TW" sz="2000" dirty="0">
                <a:solidFill>
                  <a:schemeClr val="tx1"/>
                </a:solidFill>
              </a:rPr>
              <a:t>();    node-&gt;tag = entry;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node-&gt;</a:t>
            </a:r>
            <a:r>
              <a:rPr lang="en-US" altLang="zh-TW" sz="2000" dirty="0" err="1">
                <a:solidFill>
                  <a:schemeClr val="tx1"/>
                </a:solidFill>
              </a:rPr>
              <a:t>u.entry.row</a:t>
            </a:r>
            <a:r>
              <a:rPr lang="en-US" altLang="zh-TW" sz="2000" dirty="0">
                <a:solidFill>
                  <a:schemeClr val="tx1"/>
                </a:solidFill>
              </a:rPr>
              <a:t> = </a:t>
            </a:r>
            <a:r>
              <a:rPr lang="en-US" altLang="zh-TW" sz="2000" dirty="0" err="1">
                <a:solidFill>
                  <a:schemeClr val="tx1"/>
                </a:solidFill>
              </a:rPr>
              <a:t>numRows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    node-&gt;</a:t>
            </a:r>
            <a:r>
              <a:rPr lang="en-US" altLang="zh-TW" sz="2000" dirty="0" err="1">
                <a:solidFill>
                  <a:schemeClr val="tx1"/>
                </a:solidFill>
              </a:rPr>
              <a:t>u.entry.col</a:t>
            </a:r>
            <a:r>
              <a:rPr lang="en-US" altLang="zh-TW" sz="2000" dirty="0">
                <a:solidFill>
                  <a:schemeClr val="tx1"/>
                </a:solidFill>
              </a:rPr>
              <a:t> = </a:t>
            </a:r>
            <a:r>
              <a:rPr lang="en-US" altLang="zh-TW" sz="2000" dirty="0" err="1">
                <a:solidFill>
                  <a:schemeClr val="tx1"/>
                </a:solidFill>
              </a:rPr>
              <a:t>numCols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  <a:endParaRPr lang="en-US" altLang="zh-TW" sz="2000" dirty="0">
              <a:solidFill>
                <a:schemeClr val="tx1"/>
              </a:solidFill>
              <a:latin typeface="+mn-lt"/>
            </a:endParaRPr>
          </a:p>
          <a:p>
            <a:pPr algn="l" defTabSz="762000">
              <a:lnSpc>
                <a:spcPct val="90000"/>
              </a:lnSpc>
              <a:defRPr/>
            </a:pPr>
            <a:endParaRPr lang="en-US" altLang="zh-TW" sz="2000" dirty="0">
              <a:solidFill>
                <a:schemeClr val="tx1"/>
              </a:solidFill>
              <a:latin typeface="+mn-lt"/>
            </a:endParaRP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algn="l" defTabSz="7620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47700" y="336550"/>
            <a:ext cx="7810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 b="1" u="sng"/>
              <a:t>Read in a sparse matrix</a:t>
            </a:r>
            <a:r>
              <a:rPr lang="en-US" altLang="zh-TW" sz="2000" b="1" u="sng"/>
              <a:t> (Prog. 4.23)</a:t>
            </a:r>
            <a:endParaRPr lang="en-US" altLang="zh-TW" sz="3200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338C96-BFC6-466E-9A1B-3012929891E5}" type="slidenum">
              <a:rPr lang="en-US" altLang="zh-TW" smtClean="0"/>
              <a:pPr/>
              <a:t>62</a:t>
            </a:fld>
            <a:endParaRPr lang="en-US" altLang="zh-TW" smtClean="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131888" y="1116013"/>
            <a:ext cx="6932612" cy="42465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if (!</a:t>
            </a:r>
            <a:r>
              <a:rPr lang="en-US" altLang="zh-TW" sz="2000" dirty="0" err="1">
                <a:solidFill>
                  <a:schemeClr val="tx1"/>
                </a:solidFill>
              </a:rPr>
              <a:t>numHeads</a:t>
            </a:r>
            <a:r>
              <a:rPr lang="en-US" altLang="zh-TW" sz="2000" dirty="0">
                <a:solidFill>
                  <a:schemeClr val="tx1"/>
                </a:solidFill>
              </a:rPr>
              <a:t>) node-&gt;right = node;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else { /* </a:t>
            </a:r>
            <a:r>
              <a:rPr lang="en-US" altLang="zh-TW" sz="2000" b="1" dirty="0">
                <a:solidFill>
                  <a:schemeClr val="tx1"/>
                </a:solidFill>
                <a:latin typeface="+mn-lt"/>
              </a:rPr>
              <a:t>initialize the head nodes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*/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for (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=0;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&lt;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num_heads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++) {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term=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newNode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();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hdnode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] = temp;  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hdnode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]-&gt;tag = head;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hdnode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]-&gt;right = temp;  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hdnode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]-&gt;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u.next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= temp;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}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currentRow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= 0;    last=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hdnode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[0];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for (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=0;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&lt;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numTerms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++) {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printf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(“Enter row, column and value:”);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scanf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(“%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d%d%d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”, &amp;row, &amp;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col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&amp;value);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647700" y="336550"/>
            <a:ext cx="7810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 b="1" u="sng"/>
              <a:t>Read in a sparse matrix</a:t>
            </a:r>
            <a:r>
              <a:rPr lang="en-US" altLang="zh-TW" sz="2000" b="1" u="sng"/>
              <a:t> (Prog. 4.23)</a:t>
            </a:r>
            <a:endParaRPr lang="en-US" altLang="zh-TW" sz="3200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EDA0E5-0719-4805-8A39-834D5E3C8B16}" type="slidenum">
              <a:rPr lang="en-US" altLang="zh-TW" smtClean="0"/>
              <a:pPr/>
              <a:t>63</a:t>
            </a:fld>
            <a:endParaRPr lang="en-US" altLang="zh-TW" smtClean="0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1460500" y="1125538"/>
            <a:ext cx="6324600" cy="47799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if (row &gt;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current_row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) {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last-&gt;right=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hdnode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current_row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];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</a:t>
            </a:r>
            <a:r>
              <a:rPr lang="en-US" altLang="zh-TW" sz="2000" b="1" dirty="0" err="1">
                <a:solidFill>
                  <a:schemeClr val="tx1"/>
                </a:solidFill>
                <a:latin typeface="+mn-lt"/>
              </a:rPr>
              <a:t>current_row</a:t>
            </a:r>
            <a:r>
              <a:rPr lang="en-US" altLang="zh-TW" sz="2000" b="1" dirty="0">
                <a:solidFill>
                  <a:schemeClr val="tx1"/>
                </a:solidFill>
                <a:latin typeface="+mn-lt"/>
              </a:rPr>
              <a:t>= row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  last=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hdnode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[row];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}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temp =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newNode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();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temp-&gt;tag=entry;   temp-&gt;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u.entry.row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=row;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temp-&gt;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u.entry.col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col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temp-&gt;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u.entry.value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= value;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last-&gt;right = temp;        /*</a:t>
            </a:r>
            <a:r>
              <a:rPr lang="en-US" altLang="zh-TW" sz="2000" b="1" dirty="0">
                <a:solidFill>
                  <a:schemeClr val="tx1"/>
                </a:solidFill>
                <a:latin typeface="+mn-lt"/>
              </a:rPr>
              <a:t>link to row list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*/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last= temp;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/* link to column list */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hdnode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col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]-&gt;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u.next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-&gt;down = temp;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hdnode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col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]=&gt;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u.next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= temp;</a:t>
            </a: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}</a:t>
            </a:r>
          </a:p>
          <a:p>
            <a:pPr algn="l" defTabSz="762000">
              <a:lnSpc>
                <a:spcPts val="2400"/>
              </a:lnSpc>
              <a:defRPr/>
            </a:pPr>
            <a:endParaRPr lang="en-US" altLang="zh-TW" sz="2000" dirty="0">
              <a:solidFill>
                <a:schemeClr val="tx1"/>
              </a:solidFill>
              <a:latin typeface="+mn-lt"/>
            </a:endParaRPr>
          </a:p>
          <a:p>
            <a:pPr algn="l" defTabSz="762000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</a:p>
        </p:txBody>
      </p:sp>
      <p:sp>
        <p:nvSpPr>
          <p:cNvPr id="62469" name="Text Box 6"/>
          <p:cNvSpPr txBox="1">
            <a:spLocks noChangeArrowheads="1"/>
          </p:cNvSpPr>
          <p:nvPr/>
        </p:nvSpPr>
        <p:spPr bwMode="auto">
          <a:xfrm>
            <a:off x="850621" y="1668728"/>
            <a:ext cx="1020721" cy="30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800" dirty="0" smtClean="0">
                <a:solidFill>
                  <a:srgbClr val="FF0000"/>
                </a:solidFill>
              </a:rPr>
              <a:t>next row</a:t>
            </a: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62471" name="Text Box 9"/>
          <p:cNvSpPr txBox="1">
            <a:spLocks noChangeArrowheads="1"/>
          </p:cNvSpPr>
          <p:nvPr/>
        </p:nvSpPr>
        <p:spPr bwMode="auto">
          <a:xfrm>
            <a:off x="858293" y="3347260"/>
            <a:ext cx="10096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800" dirty="0">
                <a:solidFill>
                  <a:srgbClr val="00B050"/>
                </a:solidFill>
              </a:rPr>
              <a:t>copy</a:t>
            </a:r>
          </a:p>
          <a:p>
            <a:pPr>
              <a:lnSpc>
                <a:spcPts val="1600"/>
              </a:lnSpc>
            </a:pPr>
            <a:r>
              <a:rPr lang="en-US" altLang="zh-TW" sz="1800" dirty="0">
                <a:solidFill>
                  <a:srgbClr val="00B050"/>
                </a:solidFill>
              </a:rPr>
              <a:t>row item</a:t>
            </a:r>
          </a:p>
        </p:txBody>
      </p:sp>
      <p:sp>
        <p:nvSpPr>
          <p:cNvPr id="62473" name="Text Box 11"/>
          <p:cNvSpPr txBox="1">
            <a:spLocks noChangeArrowheads="1"/>
          </p:cNvSpPr>
          <p:nvPr/>
        </p:nvSpPr>
        <p:spPr bwMode="auto">
          <a:xfrm>
            <a:off x="499736" y="4706607"/>
            <a:ext cx="1409631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800" dirty="0">
                <a:solidFill>
                  <a:schemeClr val="tx1"/>
                </a:solidFill>
              </a:rPr>
              <a:t>building</a:t>
            </a:r>
          </a:p>
          <a:p>
            <a:pPr>
              <a:lnSpc>
                <a:spcPts val="1600"/>
              </a:lnSpc>
            </a:pPr>
            <a:r>
              <a:rPr lang="en-US" altLang="zh-TW" sz="1800" dirty="0" smtClean="0">
                <a:solidFill>
                  <a:schemeClr val="tx1"/>
                </a:solidFill>
              </a:rPr>
              <a:t>column lists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62474" name="Text Box 4"/>
          <p:cNvSpPr txBox="1">
            <a:spLocks noChangeArrowheads="1"/>
          </p:cNvSpPr>
          <p:nvPr/>
        </p:nvSpPr>
        <p:spPr bwMode="auto">
          <a:xfrm>
            <a:off x="647700" y="336550"/>
            <a:ext cx="7810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 b="1" u="sng"/>
              <a:t>Read in a sparse matrix</a:t>
            </a:r>
            <a:r>
              <a:rPr lang="en-US" altLang="zh-TW" sz="2000" b="1" u="sng"/>
              <a:t> (Prog. 4.23)</a:t>
            </a:r>
            <a:endParaRPr lang="en-US" altLang="zh-TW" sz="3200" b="1" u="sng"/>
          </a:p>
        </p:txBody>
      </p:sp>
      <p:sp>
        <p:nvSpPr>
          <p:cNvPr id="11" name="矩形 10"/>
          <p:cNvSpPr/>
          <p:nvPr/>
        </p:nvSpPr>
        <p:spPr bwMode="auto">
          <a:xfrm>
            <a:off x="1818167" y="1190847"/>
            <a:ext cx="4805917" cy="12333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66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818167" y="2711302"/>
            <a:ext cx="4805917" cy="1786269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66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818167" y="4550736"/>
            <a:ext cx="4805917" cy="9356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66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E018D4-B245-4080-98B6-EC06DFB12096}" type="slidenum">
              <a:rPr lang="en-US" altLang="zh-TW" smtClean="0"/>
              <a:pPr/>
              <a:t>64</a:t>
            </a:fld>
            <a:endParaRPr lang="en-US" altLang="zh-TW" smtClean="0"/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1185863" y="1114425"/>
            <a:ext cx="6573837" cy="40941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2400"/>
              </a:lnSpc>
              <a:defRPr/>
            </a:pPr>
            <a:r>
              <a:rPr lang="en-US" altLang="zh-TW" sz="2000" dirty="0">
                <a:solidFill>
                  <a:srgbClr val="CC3300"/>
                </a:solidFill>
                <a:latin typeface="+mn-lt"/>
              </a:rPr>
              <a:t>    </a:t>
            </a:r>
            <a:r>
              <a:rPr lang="en-US" altLang="zh-TW" sz="2000" dirty="0">
                <a:solidFill>
                  <a:srgbClr val="FF3300"/>
                </a:solidFill>
                <a:latin typeface="+mn-lt"/>
              </a:rPr>
              <a:t>/*close last row */</a:t>
            </a:r>
            <a:endParaRPr lang="en-US" altLang="zh-TW" sz="200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last-&gt;right =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hdnode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current_row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];</a:t>
            </a:r>
          </a:p>
          <a:p>
            <a:pPr algn="l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TW" sz="2000" dirty="0">
                <a:solidFill>
                  <a:srgbClr val="FF3300"/>
                </a:solidFill>
                <a:latin typeface="+mn-lt"/>
              </a:rPr>
              <a:t>/* close all column lists */</a:t>
            </a:r>
            <a:endParaRPr lang="en-US" altLang="zh-TW" sz="200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for (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=0;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&lt;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num_cols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++) </a:t>
            </a:r>
          </a:p>
          <a:p>
            <a:pPr algn="l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hdnode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]-&gt;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u.next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-&gt;down =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hdnode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];</a:t>
            </a:r>
          </a:p>
          <a:p>
            <a:pPr algn="l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TW" sz="2000" dirty="0">
                <a:solidFill>
                  <a:srgbClr val="FF3300"/>
                </a:solidFill>
                <a:latin typeface="+mn-lt"/>
              </a:rPr>
              <a:t>/* link all head nodes together */</a:t>
            </a:r>
            <a:endParaRPr lang="en-US" altLang="zh-TW" sz="200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for (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=0;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&lt;num_heads-1;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++) </a:t>
            </a:r>
          </a:p>
          <a:p>
            <a:pPr algn="l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hdnode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]-&gt;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u.next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hdnode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[i+1];</a:t>
            </a:r>
          </a:p>
          <a:p>
            <a:pPr algn="l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hdnode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[num_heads-1]-&gt;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u.next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= node;</a:t>
            </a:r>
          </a:p>
          <a:p>
            <a:pPr algn="l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node-&gt;right =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hdnode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[0];</a:t>
            </a:r>
          </a:p>
          <a:p>
            <a:pPr algn="l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}</a:t>
            </a:r>
          </a:p>
          <a:p>
            <a:pPr algn="l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return node;</a:t>
            </a:r>
          </a:p>
          <a:p>
            <a:pPr algn="l">
              <a:lnSpc>
                <a:spcPts val="24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47700" y="336550"/>
            <a:ext cx="7810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 b="1" u="sng"/>
              <a:t>Read in a sparse matrix</a:t>
            </a:r>
            <a:r>
              <a:rPr lang="en-US" altLang="zh-TW" sz="2000" b="1" u="sng"/>
              <a:t> (Prog. 4.23)</a:t>
            </a:r>
            <a:endParaRPr lang="en-US" altLang="zh-TW" sz="3200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37F7EB-9656-42F3-B410-BD493D1506C4}" type="slidenum">
              <a:rPr lang="en-US" altLang="zh-TW" smtClean="0"/>
              <a:pPr/>
              <a:t>65</a:t>
            </a:fld>
            <a:endParaRPr lang="en-US" altLang="zh-TW" smtClean="0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11188" y="1133475"/>
            <a:ext cx="8050212" cy="46958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void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mwrite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matrixPointer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node)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{ /* print out the matrix in</a:t>
            </a:r>
            <a:r>
              <a:rPr lang="en-US" altLang="zh-TW" sz="200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TW" sz="2000" dirty="0">
                <a:solidFill>
                  <a:srgbClr val="FF3300"/>
                </a:solidFill>
                <a:latin typeface="+mn-lt"/>
              </a:rPr>
              <a:t>row major form</a:t>
            </a:r>
            <a:r>
              <a:rPr lang="en-US" altLang="zh-TW" sz="200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*/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matrixPointer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temp, head = node-&gt;right;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printf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(“\n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numRows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= %d,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numCols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= %d \n”,</a:t>
            </a:r>
            <a:br>
              <a:rPr lang="en-US" altLang="zh-TW" sz="2000" dirty="0">
                <a:solidFill>
                  <a:schemeClr val="tx1"/>
                </a:solidFill>
                <a:latin typeface="+mn-lt"/>
              </a:rPr>
            </a:b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            node-&gt;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u.entry.row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 node-&gt;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u.entry.col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printf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(“  The matrix by row, column, and value:   \n\n”);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altLang="zh-TW" sz="2000" dirty="0">
                <a:solidFill>
                  <a:srgbClr val="FF3300"/>
                </a:solidFill>
                <a:latin typeface="+mn-lt"/>
              </a:rPr>
              <a:t>for (</a:t>
            </a:r>
            <a:r>
              <a:rPr lang="en-US" altLang="zh-TW" sz="2000" dirty="0" err="1">
                <a:solidFill>
                  <a:srgbClr val="FF3300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rgbClr val="FF3300"/>
                </a:solidFill>
                <a:latin typeface="+mn-lt"/>
              </a:rPr>
              <a:t> = 0; </a:t>
            </a:r>
            <a:r>
              <a:rPr lang="en-US" altLang="zh-TW" sz="2000" dirty="0" err="1">
                <a:solidFill>
                  <a:srgbClr val="FF3300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rgbClr val="FF3300"/>
                </a:solidFill>
                <a:latin typeface="+mn-lt"/>
              </a:rPr>
              <a:t> &lt; node-&gt;</a:t>
            </a:r>
            <a:r>
              <a:rPr lang="en-US" altLang="zh-TW" sz="2000" dirty="0" err="1">
                <a:solidFill>
                  <a:srgbClr val="FF3300"/>
                </a:solidFill>
                <a:latin typeface="+mn-lt"/>
              </a:rPr>
              <a:t>u.entry.row</a:t>
            </a:r>
            <a:r>
              <a:rPr lang="en-US" altLang="zh-TW" sz="2000" dirty="0">
                <a:solidFill>
                  <a:srgbClr val="FF3300"/>
                </a:solidFill>
                <a:latin typeface="+mn-lt"/>
              </a:rPr>
              <a:t>; </a:t>
            </a:r>
            <a:r>
              <a:rPr lang="en-US" altLang="zh-TW" sz="2000" dirty="0" err="1">
                <a:solidFill>
                  <a:srgbClr val="FF3300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rgbClr val="FF3300"/>
                </a:solidFill>
                <a:latin typeface="+mn-lt"/>
              </a:rPr>
              <a:t>++)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{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for (temp = head-&gt;right; temp != head; temp = temp-&gt;right)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printf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(“%5d%5d%5d  \n”, temp-&gt;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u.entry.row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</a:t>
            </a:r>
            <a:br>
              <a:rPr lang="en-US" altLang="zh-TW" sz="2000" dirty="0">
                <a:solidFill>
                  <a:schemeClr val="tx1"/>
                </a:solidFill>
                <a:latin typeface="+mn-lt"/>
              </a:rPr>
            </a:b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                           temp-&gt;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u.entry.col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temp-&gt;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u.entry.value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</a:t>
            </a:r>
            <a:r>
              <a:rPr lang="en-US" altLang="zh-TW" sz="2000" dirty="0" smtClean="0">
                <a:solidFill>
                  <a:srgbClr val="FF3300"/>
                </a:solidFill>
                <a:latin typeface="+mn-lt"/>
              </a:rPr>
              <a:t>head</a:t>
            </a:r>
            <a:r>
              <a:rPr lang="zh-TW" altLang="en-US" sz="2000" dirty="0" smtClean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zh-TW" sz="2000" dirty="0" smtClean="0">
                <a:solidFill>
                  <a:srgbClr val="FF3300"/>
                </a:solidFill>
                <a:latin typeface="+mn-lt"/>
              </a:rPr>
              <a:t>= </a:t>
            </a:r>
            <a:r>
              <a:rPr lang="en-US" altLang="zh-TW" sz="2000" dirty="0">
                <a:solidFill>
                  <a:srgbClr val="FF3300"/>
                </a:solidFill>
                <a:latin typeface="+mn-lt"/>
              </a:rPr>
              <a:t>head-&gt;</a:t>
            </a:r>
            <a:r>
              <a:rPr lang="en-US" altLang="zh-TW" sz="2000" dirty="0" err="1">
                <a:solidFill>
                  <a:srgbClr val="FF3300"/>
                </a:solidFill>
                <a:latin typeface="+mn-lt"/>
              </a:rPr>
              <a:t>u.next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      /* next row */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} 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sp>
        <p:nvSpPr>
          <p:cNvPr id="64516" name="Line 5"/>
          <p:cNvSpPr>
            <a:spLocks noChangeShapeType="1"/>
          </p:cNvSpPr>
          <p:nvPr/>
        </p:nvSpPr>
        <p:spPr bwMode="auto">
          <a:xfrm flipH="1">
            <a:off x="3708400" y="1803400"/>
            <a:ext cx="495300" cy="1574800"/>
          </a:xfrm>
          <a:prstGeom prst="line">
            <a:avLst/>
          </a:prstGeom>
          <a:noFill/>
          <a:ln w="38100" cap="rnd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17" name="Text Box 6"/>
          <p:cNvSpPr txBox="1">
            <a:spLocks noChangeArrowheads="1"/>
          </p:cNvSpPr>
          <p:nvPr/>
        </p:nvSpPr>
        <p:spPr bwMode="auto">
          <a:xfrm>
            <a:off x="311150" y="266700"/>
            <a:ext cx="8350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 b="1" u="sng"/>
              <a:t>Write out a sparse matrix </a:t>
            </a:r>
            <a:r>
              <a:rPr lang="en-US" altLang="zh-TW" sz="2000" b="1" u="sng"/>
              <a:t>(Prog. 4.24)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437888-3205-4A4F-9A34-52BA7C5F863A}" type="slidenum">
              <a:rPr lang="en-US" altLang="zh-TW" smtClean="0"/>
              <a:pPr/>
              <a:t>66</a:t>
            </a:fld>
            <a:endParaRPr lang="en-US" altLang="zh-TW" smtClean="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615950" y="1193800"/>
            <a:ext cx="8056563" cy="47990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void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merase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matrixPointer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*node)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{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numHeads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matrixPointer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x, y, head = (*node)-&gt;right;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for (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=0;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&lt; (*node)-&gt;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u.entry.row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++) {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y = head-&gt;right;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while (y != head) {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    x = y;  y = y-&gt;right;  free(x);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}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x= head;  head= head-&gt;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u.next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 free(x);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}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y = head;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while (y != *node) {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x = y;  y = y-&gt;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u.next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  free(x);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}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free(*node);  *node = NULL;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sp>
        <p:nvSpPr>
          <p:cNvPr id="65540" name="Text Box 9"/>
          <p:cNvSpPr txBox="1">
            <a:spLocks noChangeArrowheads="1"/>
          </p:cNvSpPr>
          <p:nvPr/>
        </p:nvSpPr>
        <p:spPr bwMode="auto">
          <a:xfrm>
            <a:off x="512763" y="6022975"/>
            <a:ext cx="73553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tx1"/>
                </a:solidFill>
                <a:ea typeface="標楷體" pitchFamily="65" charset="-120"/>
              </a:rPr>
              <a:t>Think: using an available space list  (Program 4.14 p. 168 )</a:t>
            </a:r>
            <a:endParaRPr lang="en-US" altLang="zh-TW" sz="2000" dirty="0">
              <a:solidFill>
                <a:schemeClr val="tx1"/>
              </a:solidFill>
            </a:endParaRPr>
          </a:p>
        </p:txBody>
      </p:sp>
      <p:sp>
        <p:nvSpPr>
          <p:cNvPr id="65541" name="Text Box 10"/>
          <p:cNvSpPr txBox="1">
            <a:spLocks noChangeArrowheads="1"/>
          </p:cNvSpPr>
          <p:nvPr/>
        </p:nvSpPr>
        <p:spPr bwMode="auto">
          <a:xfrm>
            <a:off x="876300" y="219075"/>
            <a:ext cx="735330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 b="1" u="sng"/>
              <a:t>Erase a sparse matrix</a:t>
            </a:r>
            <a:r>
              <a:rPr lang="en-US" altLang="zh-TW" sz="2000" b="1" u="sng"/>
              <a:t> (Prog. 4.25)</a:t>
            </a:r>
            <a:endParaRPr lang="en-US" altLang="zh-TW" sz="3200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42993D-4AF9-483F-B787-6D42A114B5C9}" type="slidenum">
              <a:rPr lang="en-US" altLang="zh-TW" smtClean="0"/>
              <a:pPr/>
              <a:t>67</a:t>
            </a:fld>
            <a:endParaRPr lang="en-US" altLang="zh-TW" smtClean="0"/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182563" y="433388"/>
            <a:ext cx="85423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4000" b="1" u="sng"/>
              <a:t>Doubly Linked List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384175" y="1165225"/>
            <a:ext cx="7032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indent="-355600" algn="l"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</a:rPr>
              <a:t>Problem in Singly linked lists (in one direction only)</a:t>
            </a:r>
          </a:p>
        </p:txBody>
      </p:sp>
      <p:sp>
        <p:nvSpPr>
          <p:cNvPr id="66565" name="Text Box 32"/>
          <p:cNvSpPr txBox="1">
            <a:spLocks noChangeArrowheads="1"/>
          </p:cNvSpPr>
          <p:nvPr/>
        </p:nvSpPr>
        <p:spPr bwMode="auto">
          <a:xfrm>
            <a:off x="344488" y="2860675"/>
            <a:ext cx="84169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TW" dirty="0">
                <a:solidFill>
                  <a:srgbClr val="FF3300"/>
                </a:solidFill>
              </a:rPr>
              <a:t>Q </a:t>
            </a:r>
            <a:r>
              <a:rPr lang="en-US" altLang="zh-TW" dirty="0">
                <a:solidFill>
                  <a:schemeClr val="tx1"/>
                </a:solidFill>
              </a:rPr>
              <a:t>: How to get the preceding node during deletion or insertion?</a:t>
            </a:r>
          </a:p>
          <a:p>
            <a:pPr algn="l"/>
            <a:r>
              <a:rPr lang="en-US" altLang="zh-TW" dirty="0">
                <a:solidFill>
                  <a:srgbClr val="FF3300"/>
                </a:solidFill>
              </a:rPr>
              <a:t>A </a:t>
            </a:r>
            <a:r>
              <a:rPr lang="en-US" altLang="zh-TW" dirty="0">
                <a:solidFill>
                  <a:schemeClr val="tx1"/>
                </a:solidFill>
              </a:rPr>
              <a:t>: Starting at the beginning of the list and searching until we find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      the node whose link field points to </a:t>
            </a:r>
            <a:r>
              <a:rPr lang="en-US" altLang="zh-TW" dirty="0" err="1">
                <a:solidFill>
                  <a:schemeClr val="tx1"/>
                </a:solidFill>
              </a:rPr>
              <a:t>ptr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zh-TW" dirty="0">
                <a:solidFill>
                  <a:srgbClr val="FF3300"/>
                </a:solidFill>
              </a:rPr>
              <a:t>S 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en-US" altLang="zh-TW" dirty="0">
                <a:solidFill>
                  <a:srgbClr val="FF3300"/>
                </a:solidFill>
              </a:rPr>
              <a:t>Doubly linked </a:t>
            </a:r>
            <a:r>
              <a:rPr lang="en-US" altLang="zh-TW" dirty="0" smtClean="0">
                <a:solidFill>
                  <a:srgbClr val="FF3300"/>
                </a:solidFill>
              </a:rPr>
              <a:t>lists </a:t>
            </a:r>
            <a:r>
              <a:rPr lang="en-US" altLang="zh-TW" sz="2000" dirty="0" smtClean="0">
                <a:solidFill>
                  <a:srgbClr val="FF3300"/>
                </a:solidFill>
              </a:rPr>
              <a:t>(</a:t>
            </a:r>
            <a:r>
              <a:rPr lang="zh-TW" altLang="en-US" sz="2000" dirty="0" smtClean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雙向鏈結串列</a:t>
            </a:r>
            <a:r>
              <a:rPr lang="en-US" altLang="zh-TW" sz="2000" dirty="0" smtClean="0">
                <a:solidFill>
                  <a:srgbClr val="FF3300"/>
                </a:solidFill>
              </a:rPr>
              <a:t>)</a:t>
            </a:r>
            <a:endParaRPr lang="en-US" altLang="zh-TW" sz="2000" dirty="0"/>
          </a:p>
        </p:txBody>
      </p:sp>
      <p:grpSp>
        <p:nvGrpSpPr>
          <p:cNvPr id="66566" name="群組 31"/>
          <p:cNvGrpSpPr>
            <a:grpSpLocks/>
          </p:cNvGrpSpPr>
          <p:nvPr/>
        </p:nvGrpSpPr>
        <p:grpSpPr bwMode="auto">
          <a:xfrm>
            <a:off x="1092200" y="1854200"/>
            <a:ext cx="6491288" cy="939800"/>
            <a:chOff x="347663" y="1641475"/>
            <a:chExt cx="8610310" cy="1140163"/>
          </a:xfrm>
        </p:grpSpPr>
        <p:grpSp>
          <p:nvGrpSpPr>
            <p:cNvPr id="66567" name="Group 5"/>
            <p:cNvGrpSpPr>
              <a:grpSpLocks/>
            </p:cNvGrpSpPr>
            <p:nvPr/>
          </p:nvGrpSpPr>
          <p:grpSpPr bwMode="auto">
            <a:xfrm>
              <a:off x="347663" y="1714500"/>
              <a:ext cx="1162050" cy="457200"/>
              <a:chOff x="636" y="2964"/>
              <a:chExt cx="732" cy="288"/>
            </a:xfrm>
          </p:grpSpPr>
          <p:sp>
            <p:nvSpPr>
              <p:cNvPr id="66591" name="Rectangle 6"/>
              <p:cNvSpPr>
                <a:spLocks noChangeArrowheads="1"/>
              </p:cNvSpPr>
              <p:nvPr/>
            </p:nvSpPr>
            <p:spPr bwMode="auto">
              <a:xfrm>
                <a:off x="636" y="2964"/>
                <a:ext cx="7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592" name="Line 7"/>
              <p:cNvSpPr>
                <a:spLocks noChangeShapeType="1"/>
              </p:cNvSpPr>
              <p:nvPr/>
            </p:nvSpPr>
            <p:spPr bwMode="auto">
              <a:xfrm>
                <a:off x="996" y="29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6568" name="Group 8"/>
            <p:cNvGrpSpPr>
              <a:grpSpLocks/>
            </p:cNvGrpSpPr>
            <p:nvPr/>
          </p:nvGrpSpPr>
          <p:grpSpPr bwMode="auto">
            <a:xfrm>
              <a:off x="1928813" y="1714500"/>
              <a:ext cx="1162050" cy="457200"/>
              <a:chOff x="636" y="2964"/>
              <a:chExt cx="732" cy="288"/>
            </a:xfrm>
          </p:grpSpPr>
          <p:sp>
            <p:nvSpPr>
              <p:cNvPr id="66589" name="Rectangle 9"/>
              <p:cNvSpPr>
                <a:spLocks noChangeArrowheads="1"/>
              </p:cNvSpPr>
              <p:nvPr/>
            </p:nvSpPr>
            <p:spPr bwMode="auto">
              <a:xfrm>
                <a:off x="636" y="2964"/>
                <a:ext cx="7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590" name="Line 10"/>
              <p:cNvSpPr>
                <a:spLocks noChangeShapeType="1"/>
              </p:cNvSpPr>
              <p:nvPr/>
            </p:nvSpPr>
            <p:spPr bwMode="auto">
              <a:xfrm>
                <a:off x="996" y="29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6569" name="Group 11"/>
            <p:cNvGrpSpPr>
              <a:grpSpLocks/>
            </p:cNvGrpSpPr>
            <p:nvPr/>
          </p:nvGrpSpPr>
          <p:grpSpPr bwMode="auto">
            <a:xfrm>
              <a:off x="3490913" y="1714500"/>
              <a:ext cx="1162050" cy="457200"/>
              <a:chOff x="636" y="2964"/>
              <a:chExt cx="732" cy="288"/>
            </a:xfrm>
          </p:grpSpPr>
          <p:sp>
            <p:nvSpPr>
              <p:cNvPr id="66587" name="Rectangle 12"/>
              <p:cNvSpPr>
                <a:spLocks noChangeArrowheads="1"/>
              </p:cNvSpPr>
              <p:nvPr/>
            </p:nvSpPr>
            <p:spPr bwMode="auto">
              <a:xfrm>
                <a:off x="636" y="2964"/>
                <a:ext cx="7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588" name="Line 13"/>
              <p:cNvSpPr>
                <a:spLocks noChangeShapeType="1"/>
              </p:cNvSpPr>
              <p:nvPr/>
            </p:nvSpPr>
            <p:spPr bwMode="auto">
              <a:xfrm>
                <a:off x="996" y="29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6570" name="Group 14"/>
            <p:cNvGrpSpPr>
              <a:grpSpLocks/>
            </p:cNvGrpSpPr>
            <p:nvPr/>
          </p:nvGrpSpPr>
          <p:grpSpPr bwMode="auto">
            <a:xfrm>
              <a:off x="5014913" y="1714500"/>
              <a:ext cx="1162050" cy="457200"/>
              <a:chOff x="636" y="2964"/>
              <a:chExt cx="732" cy="288"/>
            </a:xfrm>
          </p:grpSpPr>
          <p:sp>
            <p:nvSpPr>
              <p:cNvPr id="66585" name="Rectangle 15"/>
              <p:cNvSpPr>
                <a:spLocks noChangeArrowheads="1"/>
              </p:cNvSpPr>
              <p:nvPr/>
            </p:nvSpPr>
            <p:spPr bwMode="auto">
              <a:xfrm>
                <a:off x="636" y="2964"/>
                <a:ext cx="7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586" name="Line 16"/>
              <p:cNvSpPr>
                <a:spLocks noChangeShapeType="1"/>
              </p:cNvSpPr>
              <p:nvPr/>
            </p:nvSpPr>
            <p:spPr bwMode="auto">
              <a:xfrm>
                <a:off x="996" y="29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6571" name="Line 17"/>
            <p:cNvSpPr>
              <a:spLocks noChangeShapeType="1"/>
            </p:cNvSpPr>
            <p:nvPr/>
          </p:nvSpPr>
          <p:spPr bwMode="auto">
            <a:xfrm flipV="1">
              <a:off x="1243013" y="1924050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72" name="Line 18"/>
            <p:cNvSpPr>
              <a:spLocks noChangeShapeType="1"/>
            </p:cNvSpPr>
            <p:nvPr/>
          </p:nvSpPr>
          <p:spPr bwMode="auto">
            <a:xfrm flipV="1">
              <a:off x="2824163" y="1924050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73" name="Line 19"/>
            <p:cNvSpPr>
              <a:spLocks noChangeShapeType="1"/>
            </p:cNvSpPr>
            <p:nvPr/>
          </p:nvSpPr>
          <p:spPr bwMode="auto">
            <a:xfrm flipV="1">
              <a:off x="4386263" y="1924050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74" name="Line 20"/>
            <p:cNvSpPr>
              <a:spLocks noChangeShapeType="1"/>
            </p:cNvSpPr>
            <p:nvPr/>
          </p:nvSpPr>
          <p:spPr bwMode="auto">
            <a:xfrm flipV="1">
              <a:off x="5872163" y="1924050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75" name="Text Box 21"/>
            <p:cNvSpPr txBox="1">
              <a:spLocks noChangeArrowheads="1"/>
            </p:cNvSpPr>
            <p:nvPr/>
          </p:nvSpPr>
          <p:spPr bwMode="auto">
            <a:xfrm>
              <a:off x="6599238" y="1641475"/>
              <a:ext cx="412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...</a:t>
              </a:r>
            </a:p>
          </p:txBody>
        </p:sp>
        <p:grpSp>
          <p:nvGrpSpPr>
            <p:cNvPr id="66576" name="Group 22"/>
            <p:cNvGrpSpPr>
              <a:grpSpLocks/>
            </p:cNvGrpSpPr>
            <p:nvPr/>
          </p:nvGrpSpPr>
          <p:grpSpPr bwMode="auto">
            <a:xfrm>
              <a:off x="7720013" y="1714500"/>
              <a:ext cx="1162050" cy="457200"/>
              <a:chOff x="636" y="2964"/>
              <a:chExt cx="732" cy="288"/>
            </a:xfrm>
          </p:grpSpPr>
          <p:sp>
            <p:nvSpPr>
              <p:cNvPr id="66583" name="Rectangle 23"/>
              <p:cNvSpPr>
                <a:spLocks noChangeArrowheads="1"/>
              </p:cNvSpPr>
              <p:nvPr/>
            </p:nvSpPr>
            <p:spPr bwMode="auto">
              <a:xfrm>
                <a:off x="636" y="2964"/>
                <a:ext cx="7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584" name="Line 24"/>
              <p:cNvSpPr>
                <a:spLocks noChangeShapeType="1"/>
              </p:cNvSpPr>
              <p:nvPr/>
            </p:nvSpPr>
            <p:spPr bwMode="auto">
              <a:xfrm>
                <a:off x="996" y="29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6577" name="Line 25"/>
            <p:cNvSpPr>
              <a:spLocks noChangeShapeType="1"/>
            </p:cNvSpPr>
            <p:nvPr/>
          </p:nvSpPr>
          <p:spPr bwMode="auto">
            <a:xfrm flipV="1">
              <a:off x="7072313" y="1924050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78" name="Text Box 26"/>
            <p:cNvSpPr txBox="1">
              <a:spLocks noChangeArrowheads="1"/>
            </p:cNvSpPr>
            <p:nvPr/>
          </p:nvSpPr>
          <p:spPr bwMode="auto">
            <a:xfrm>
              <a:off x="8241001" y="1795463"/>
              <a:ext cx="716972" cy="29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000" b="1">
                  <a:solidFill>
                    <a:schemeClr val="tx1"/>
                  </a:solidFill>
                </a:rPr>
                <a:t>NULL</a:t>
              </a:r>
              <a:endParaRPr lang="en-US" altLang="zh-TW" sz="1000"/>
            </a:p>
          </p:txBody>
        </p:sp>
        <p:sp>
          <p:nvSpPr>
            <p:cNvPr id="66579" name="Line 30"/>
            <p:cNvSpPr>
              <a:spLocks noChangeShapeType="1"/>
            </p:cNvSpPr>
            <p:nvPr/>
          </p:nvSpPr>
          <p:spPr bwMode="auto">
            <a:xfrm flipV="1">
              <a:off x="3790950" y="217170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0" name="Text Box 31"/>
            <p:cNvSpPr txBox="1">
              <a:spLocks noChangeArrowheads="1"/>
            </p:cNvSpPr>
            <p:nvPr/>
          </p:nvSpPr>
          <p:spPr bwMode="auto">
            <a:xfrm>
              <a:off x="3522302" y="2327275"/>
              <a:ext cx="653186" cy="448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</a:rPr>
                <a:t>ptr</a:t>
              </a:r>
            </a:p>
          </p:txBody>
        </p:sp>
        <p:sp>
          <p:nvSpPr>
            <p:cNvPr id="66581" name="Line 33"/>
            <p:cNvSpPr>
              <a:spLocks noChangeShapeType="1"/>
            </p:cNvSpPr>
            <p:nvPr/>
          </p:nvSpPr>
          <p:spPr bwMode="auto">
            <a:xfrm flipH="1" flipV="1">
              <a:off x="2705100" y="2171700"/>
              <a:ext cx="0" cy="247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2" name="Text Box 34"/>
            <p:cNvSpPr txBox="1">
              <a:spLocks noChangeArrowheads="1"/>
            </p:cNvSpPr>
            <p:nvPr/>
          </p:nvSpPr>
          <p:spPr bwMode="auto">
            <a:xfrm>
              <a:off x="2526722" y="2333625"/>
              <a:ext cx="398034" cy="448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066A3D-F84D-4DFB-9B9B-11BB02748AF6}" type="slidenum">
              <a:rPr lang="en-US" altLang="zh-TW" smtClean="0"/>
              <a:pPr/>
              <a:t>68</a:t>
            </a:fld>
            <a:endParaRPr lang="en-US" altLang="zh-TW" smtClean="0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788988" y="1439863"/>
            <a:ext cx="4367212" cy="1900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defRPr/>
            </a:pP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typedef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struct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b="1" dirty="0">
                <a:solidFill>
                  <a:srgbClr val="FF3300"/>
                </a:solidFill>
                <a:latin typeface="+mn-lt"/>
              </a:rPr>
              <a:t>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*</a:t>
            </a:r>
            <a:r>
              <a:rPr lang="en-US" altLang="zh-TW" sz="2000" b="1" dirty="0" err="1">
                <a:solidFill>
                  <a:srgbClr val="006600"/>
                </a:solidFill>
                <a:latin typeface="+mn-lt"/>
              </a:rPr>
              <a:t>nodePointer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defRPr/>
            </a:pP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typedef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struct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b="1" dirty="0">
                <a:solidFill>
                  <a:srgbClr val="FF3300"/>
                </a:solidFill>
                <a:latin typeface="+mn-lt"/>
              </a:rPr>
              <a:t>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{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TW" sz="2000" b="1" dirty="0" err="1">
                <a:solidFill>
                  <a:srgbClr val="006600"/>
                </a:solidFill>
                <a:latin typeface="+mn-lt"/>
              </a:rPr>
              <a:t>nodePointer</a:t>
            </a:r>
            <a:r>
              <a:rPr lang="en-US" altLang="zh-TW" sz="2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+mn-lt"/>
              </a:rPr>
              <a:t>llink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element data;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TW" sz="2000" b="1" dirty="0" err="1">
                <a:solidFill>
                  <a:srgbClr val="006600"/>
                </a:solidFill>
                <a:latin typeface="+mn-lt"/>
              </a:rPr>
              <a:t>nodePointer</a:t>
            </a:r>
            <a:r>
              <a:rPr lang="en-US" altLang="zh-TW" sz="2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n-lt"/>
              </a:rPr>
              <a:t>rlink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sp>
        <p:nvSpPr>
          <p:cNvPr id="67588" name="Text Box 39"/>
          <p:cNvSpPr txBox="1">
            <a:spLocks noChangeArrowheads="1"/>
          </p:cNvSpPr>
          <p:nvPr/>
        </p:nvSpPr>
        <p:spPr bwMode="auto">
          <a:xfrm>
            <a:off x="5500688" y="1506538"/>
            <a:ext cx="25400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>
                <a:solidFill>
                  <a:srgbClr val="CC3300"/>
                </a:solidFill>
              </a:rPr>
              <a:t>   </a:t>
            </a:r>
            <a:r>
              <a:rPr lang="en-US" altLang="zh-TW" b="1">
                <a:solidFill>
                  <a:srgbClr val="FF0000"/>
                </a:solidFill>
              </a:rPr>
              <a:t>ptr</a:t>
            </a:r>
          </a:p>
          <a:p>
            <a:pPr algn="l"/>
            <a:r>
              <a:rPr lang="en-US" altLang="zh-TW"/>
              <a:t>≡ </a:t>
            </a:r>
            <a:r>
              <a:rPr lang="en-US" altLang="zh-TW" b="1">
                <a:solidFill>
                  <a:srgbClr val="FF0000"/>
                </a:solidFill>
              </a:rPr>
              <a:t>ptr</a:t>
            </a:r>
            <a:r>
              <a:rPr lang="en-US" altLang="zh-TW"/>
              <a:t>-&gt;</a:t>
            </a:r>
            <a:r>
              <a:rPr lang="en-US" altLang="zh-TW">
                <a:solidFill>
                  <a:schemeClr val="accent2"/>
                </a:solidFill>
              </a:rPr>
              <a:t>rlink</a:t>
            </a:r>
            <a:r>
              <a:rPr lang="en-US" altLang="zh-TW"/>
              <a:t>-&gt;</a:t>
            </a:r>
            <a:r>
              <a:rPr lang="en-US" altLang="zh-TW">
                <a:solidFill>
                  <a:schemeClr val="tx1"/>
                </a:solidFill>
              </a:rPr>
              <a:t>llink</a:t>
            </a:r>
          </a:p>
          <a:p>
            <a:pPr algn="l"/>
            <a:r>
              <a:rPr lang="en-US" altLang="zh-TW"/>
              <a:t>≡ </a:t>
            </a:r>
            <a:r>
              <a:rPr lang="en-US" altLang="zh-TW" b="1">
                <a:solidFill>
                  <a:srgbClr val="FF0000"/>
                </a:solidFill>
              </a:rPr>
              <a:t>ptr</a:t>
            </a:r>
            <a:r>
              <a:rPr lang="en-US" altLang="zh-TW"/>
              <a:t>-&gt;</a:t>
            </a:r>
            <a:r>
              <a:rPr lang="en-US" altLang="zh-TW">
                <a:solidFill>
                  <a:schemeClr val="tx1"/>
                </a:solidFill>
              </a:rPr>
              <a:t>llink</a:t>
            </a:r>
            <a:r>
              <a:rPr lang="en-US" altLang="zh-TW"/>
              <a:t>-&gt;</a:t>
            </a:r>
            <a:r>
              <a:rPr lang="en-US" altLang="zh-TW">
                <a:solidFill>
                  <a:schemeClr val="accent2"/>
                </a:solidFill>
              </a:rPr>
              <a:t>rlink</a:t>
            </a:r>
          </a:p>
        </p:txBody>
      </p:sp>
      <p:grpSp>
        <p:nvGrpSpPr>
          <p:cNvPr id="67589" name="Group 46"/>
          <p:cNvGrpSpPr>
            <a:grpSpLocks/>
          </p:cNvGrpSpPr>
          <p:nvPr/>
        </p:nvGrpSpPr>
        <p:grpSpPr bwMode="auto">
          <a:xfrm>
            <a:off x="2181225" y="3795713"/>
            <a:ext cx="1470025" cy="476250"/>
            <a:chOff x="2424" y="2448"/>
            <a:chExt cx="1656" cy="300"/>
          </a:xfrm>
        </p:grpSpPr>
        <p:sp>
          <p:nvSpPr>
            <p:cNvPr id="67628" name="Rectangle 41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29" name="Rectangle 44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30" name="Rectangle 45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7590" name="Group 47"/>
          <p:cNvGrpSpPr>
            <a:grpSpLocks/>
          </p:cNvGrpSpPr>
          <p:nvPr/>
        </p:nvGrpSpPr>
        <p:grpSpPr bwMode="auto">
          <a:xfrm>
            <a:off x="1914525" y="5072063"/>
            <a:ext cx="1470025" cy="476250"/>
            <a:chOff x="2424" y="2448"/>
            <a:chExt cx="1656" cy="300"/>
          </a:xfrm>
        </p:grpSpPr>
        <p:sp>
          <p:nvSpPr>
            <p:cNvPr id="67625" name="Rectangle 48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26" name="Rectangle 49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27" name="Rectangle 50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7591" name="Group 51"/>
          <p:cNvGrpSpPr>
            <a:grpSpLocks/>
          </p:cNvGrpSpPr>
          <p:nvPr/>
        </p:nvGrpSpPr>
        <p:grpSpPr bwMode="auto">
          <a:xfrm>
            <a:off x="3629025" y="5072063"/>
            <a:ext cx="1470025" cy="476250"/>
            <a:chOff x="2424" y="2448"/>
            <a:chExt cx="1656" cy="300"/>
          </a:xfrm>
        </p:grpSpPr>
        <p:sp>
          <p:nvSpPr>
            <p:cNvPr id="67622" name="Rectangle 52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23" name="Rectangle 53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24" name="Rectangle 54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7592" name="Group 55"/>
          <p:cNvGrpSpPr>
            <a:grpSpLocks/>
          </p:cNvGrpSpPr>
          <p:nvPr/>
        </p:nvGrpSpPr>
        <p:grpSpPr bwMode="auto">
          <a:xfrm>
            <a:off x="231775" y="5072063"/>
            <a:ext cx="1470025" cy="476250"/>
            <a:chOff x="2424" y="2448"/>
            <a:chExt cx="1656" cy="300"/>
          </a:xfrm>
        </p:grpSpPr>
        <p:sp>
          <p:nvSpPr>
            <p:cNvPr id="67619" name="Rectangle 56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20" name="Rectangle 57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21" name="Rectangle 58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7593" name="Freeform 59"/>
          <p:cNvSpPr>
            <a:spLocks/>
          </p:cNvSpPr>
          <p:nvPr/>
        </p:nvSpPr>
        <p:spPr bwMode="auto">
          <a:xfrm>
            <a:off x="2393950" y="4040371"/>
            <a:ext cx="1981200" cy="1031691"/>
          </a:xfrm>
          <a:custGeom>
            <a:avLst/>
            <a:gdLst>
              <a:gd name="T0" fmla="*/ 0 w 2232"/>
              <a:gd name="T1" fmla="*/ 0 h 684"/>
              <a:gd name="T2" fmla="*/ 0 w 2232"/>
              <a:gd name="T3" fmla="*/ 2147483647 h 684"/>
              <a:gd name="T4" fmla="*/ 2147483647 w 2232"/>
              <a:gd name="T5" fmla="*/ 2147483647 h 684"/>
              <a:gd name="T6" fmla="*/ 2147483647 w 2232"/>
              <a:gd name="T7" fmla="*/ 2147483647 h 684"/>
              <a:gd name="T8" fmla="*/ 0 60000 65536"/>
              <a:gd name="T9" fmla="*/ 0 60000 65536"/>
              <a:gd name="T10" fmla="*/ 0 60000 65536"/>
              <a:gd name="T11" fmla="*/ 0 60000 65536"/>
              <a:gd name="T12" fmla="*/ 0 w 2232"/>
              <a:gd name="T13" fmla="*/ 0 h 684"/>
              <a:gd name="T14" fmla="*/ 2232 w 2232"/>
              <a:gd name="T15" fmla="*/ 684 h 6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2" h="684">
                <a:moveTo>
                  <a:pt x="0" y="0"/>
                </a:moveTo>
                <a:lnTo>
                  <a:pt x="0" y="324"/>
                </a:lnTo>
                <a:lnTo>
                  <a:pt x="2232" y="324"/>
                </a:lnTo>
                <a:lnTo>
                  <a:pt x="2232" y="6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4" name="Freeform 60"/>
          <p:cNvSpPr>
            <a:spLocks/>
          </p:cNvSpPr>
          <p:nvPr/>
        </p:nvSpPr>
        <p:spPr bwMode="auto">
          <a:xfrm>
            <a:off x="1414463" y="4040371"/>
            <a:ext cx="1981200" cy="1031691"/>
          </a:xfrm>
          <a:custGeom>
            <a:avLst/>
            <a:gdLst>
              <a:gd name="T0" fmla="*/ 2147483647 w 2232"/>
              <a:gd name="T1" fmla="*/ 0 h 672"/>
              <a:gd name="T2" fmla="*/ 2147483647 w 2232"/>
              <a:gd name="T3" fmla="*/ 2147483647 h 672"/>
              <a:gd name="T4" fmla="*/ 0 w 2232"/>
              <a:gd name="T5" fmla="*/ 2147483647 h 672"/>
              <a:gd name="T6" fmla="*/ 0 w 2232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232"/>
              <a:gd name="T13" fmla="*/ 0 h 672"/>
              <a:gd name="T14" fmla="*/ 2232 w 2232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2" h="672">
                <a:moveTo>
                  <a:pt x="2232" y="0"/>
                </a:moveTo>
                <a:lnTo>
                  <a:pt x="2232" y="408"/>
                </a:lnTo>
                <a:lnTo>
                  <a:pt x="0" y="408"/>
                </a:lnTo>
                <a:lnTo>
                  <a:pt x="0" y="672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5" name="Freeform 61"/>
          <p:cNvSpPr>
            <a:spLocks/>
          </p:cNvSpPr>
          <p:nvPr/>
        </p:nvSpPr>
        <p:spPr bwMode="auto">
          <a:xfrm>
            <a:off x="127591" y="4093535"/>
            <a:ext cx="2063159" cy="1207128"/>
          </a:xfrm>
          <a:custGeom>
            <a:avLst/>
            <a:gdLst>
              <a:gd name="T0" fmla="*/ 2147483647 w 2256"/>
              <a:gd name="T1" fmla="*/ 2147483647 h 708"/>
              <a:gd name="T2" fmla="*/ 0 w 2256"/>
              <a:gd name="T3" fmla="*/ 2147483647 h 708"/>
              <a:gd name="T4" fmla="*/ 0 w 2256"/>
              <a:gd name="T5" fmla="*/ 0 h 708"/>
              <a:gd name="T6" fmla="*/ 2147483647 w 2256"/>
              <a:gd name="T7" fmla="*/ 0 h 708"/>
              <a:gd name="T8" fmla="*/ 0 60000 65536"/>
              <a:gd name="T9" fmla="*/ 0 60000 65536"/>
              <a:gd name="T10" fmla="*/ 0 60000 65536"/>
              <a:gd name="T11" fmla="*/ 0 60000 65536"/>
              <a:gd name="T12" fmla="*/ 0 w 2256"/>
              <a:gd name="T13" fmla="*/ 0 h 708"/>
              <a:gd name="T14" fmla="*/ 2256 w 2256"/>
              <a:gd name="T15" fmla="*/ 708 h 7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56" h="708">
                <a:moveTo>
                  <a:pt x="300" y="708"/>
                </a:moveTo>
                <a:lnTo>
                  <a:pt x="0" y="708"/>
                </a:lnTo>
                <a:lnTo>
                  <a:pt x="0" y="0"/>
                </a:lnTo>
                <a:lnTo>
                  <a:pt x="225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6" name="Line 62"/>
          <p:cNvSpPr>
            <a:spLocks noChangeShapeType="1"/>
          </p:cNvSpPr>
          <p:nvPr/>
        </p:nvSpPr>
        <p:spPr bwMode="auto">
          <a:xfrm flipV="1">
            <a:off x="1860698" y="3929063"/>
            <a:ext cx="3205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7" name="Freeform 63"/>
          <p:cNvSpPr>
            <a:spLocks/>
          </p:cNvSpPr>
          <p:nvPr/>
        </p:nvSpPr>
        <p:spPr bwMode="auto">
          <a:xfrm>
            <a:off x="3651251" y="4104167"/>
            <a:ext cx="1548070" cy="1177445"/>
          </a:xfrm>
          <a:custGeom>
            <a:avLst/>
            <a:gdLst>
              <a:gd name="T0" fmla="*/ 2147483647 w 1680"/>
              <a:gd name="T1" fmla="*/ 2147483647 h 792"/>
              <a:gd name="T2" fmla="*/ 2147483647 w 1680"/>
              <a:gd name="T3" fmla="*/ 2147483647 h 792"/>
              <a:gd name="T4" fmla="*/ 2147483647 w 1680"/>
              <a:gd name="T5" fmla="*/ 0 h 792"/>
              <a:gd name="T6" fmla="*/ 0 w 1680"/>
              <a:gd name="T7" fmla="*/ 0 h 792"/>
              <a:gd name="T8" fmla="*/ 0 60000 65536"/>
              <a:gd name="T9" fmla="*/ 0 60000 65536"/>
              <a:gd name="T10" fmla="*/ 0 60000 65536"/>
              <a:gd name="T11" fmla="*/ 0 60000 65536"/>
              <a:gd name="T12" fmla="*/ 0 w 1680"/>
              <a:gd name="T13" fmla="*/ 0 h 792"/>
              <a:gd name="T14" fmla="*/ 1680 w 1680"/>
              <a:gd name="T15" fmla="*/ 792 h 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0" h="792">
                <a:moveTo>
                  <a:pt x="1356" y="792"/>
                </a:moveTo>
                <a:lnTo>
                  <a:pt x="1680" y="792"/>
                </a:lnTo>
                <a:lnTo>
                  <a:pt x="1680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8" name="Line 64"/>
          <p:cNvSpPr>
            <a:spLocks noChangeShapeType="1"/>
          </p:cNvSpPr>
          <p:nvPr/>
        </p:nvSpPr>
        <p:spPr bwMode="auto">
          <a:xfrm>
            <a:off x="1498600" y="5357813"/>
            <a:ext cx="415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9" name="Line 65"/>
          <p:cNvSpPr>
            <a:spLocks noChangeShapeType="1"/>
          </p:cNvSpPr>
          <p:nvPr/>
        </p:nvSpPr>
        <p:spPr bwMode="auto">
          <a:xfrm>
            <a:off x="3203575" y="5414963"/>
            <a:ext cx="4254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0" name="Line 66"/>
          <p:cNvSpPr>
            <a:spLocks noChangeShapeType="1"/>
          </p:cNvSpPr>
          <p:nvPr/>
        </p:nvSpPr>
        <p:spPr bwMode="auto">
          <a:xfrm flipH="1">
            <a:off x="3384550" y="5224463"/>
            <a:ext cx="404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1" name="Line 67"/>
          <p:cNvSpPr>
            <a:spLocks noChangeShapeType="1"/>
          </p:cNvSpPr>
          <p:nvPr/>
        </p:nvSpPr>
        <p:spPr bwMode="auto">
          <a:xfrm flipH="1">
            <a:off x="1701800" y="5224463"/>
            <a:ext cx="3825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2" name="Text Box 68"/>
          <p:cNvSpPr txBox="1">
            <a:spLocks noChangeArrowheads="1"/>
          </p:cNvSpPr>
          <p:nvPr/>
        </p:nvSpPr>
        <p:spPr bwMode="auto">
          <a:xfrm>
            <a:off x="718626" y="3741738"/>
            <a:ext cx="1109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i="1" dirty="0">
                <a:solidFill>
                  <a:schemeClr val="tx1"/>
                </a:solidFill>
              </a:rPr>
              <a:t>Header node</a:t>
            </a:r>
          </a:p>
        </p:txBody>
      </p:sp>
      <p:sp>
        <p:nvSpPr>
          <p:cNvPr id="67603" name="Text Box 69"/>
          <p:cNvSpPr txBox="1">
            <a:spLocks noChangeArrowheads="1"/>
          </p:cNvSpPr>
          <p:nvPr/>
        </p:nvSpPr>
        <p:spPr bwMode="auto">
          <a:xfrm>
            <a:off x="2155825" y="3497263"/>
            <a:ext cx="1597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i="1">
                <a:solidFill>
                  <a:schemeClr val="tx1"/>
                </a:solidFill>
              </a:rPr>
              <a:t>llink    data     rlink </a:t>
            </a:r>
          </a:p>
        </p:txBody>
      </p:sp>
      <p:sp>
        <p:nvSpPr>
          <p:cNvPr id="67604" name="Line 71"/>
          <p:cNvSpPr>
            <a:spLocks noChangeShapeType="1"/>
          </p:cNvSpPr>
          <p:nvPr/>
        </p:nvSpPr>
        <p:spPr bwMode="auto">
          <a:xfrm>
            <a:off x="2819400" y="4035425"/>
            <a:ext cx="130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67605" name="Group 73"/>
          <p:cNvGrpSpPr>
            <a:grpSpLocks/>
          </p:cNvGrpSpPr>
          <p:nvPr/>
        </p:nvGrpSpPr>
        <p:grpSpPr bwMode="auto">
          <a:xfrm>
            <a:off x="7054850" y="3938588"/>
            <a:ext cx="1470025" cy="476250"/>
            <a:chOff x="2424" y="2448"/>
            <a:chExt cx="1656" cy="300"/>
          </a:xfrm>
        </p:grpSpPr>
        <p:sp>
          <p:nvSpPr>
            <p:cNvPr id="67616" name="Rectangle 74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17" name="Rectangle 75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18" name="Rectangle 76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7606" name="Line 77"/>
          <p:cNvSpPr>
            <a:spLocks noChangeShapeType="1"/>
          </p:cNvSpPr>
          <p:nvPr/>
        </p:nvSpPr>
        <p:spPr bwMode="auto">
          <a:xfrm flipV="1">
            <a:off x="6719777" y="4071938"/>
            <a:ext cx="33507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7" name="Text Box 78"/>
          <p:cNvSpPr txBox="1">
            <a:spLocks noChangeArrowheads="1"/>
          </p:cNvSpPr>
          <p:nvPr/>
        </p:nvSpPr>
        <p:spPr bwMode="auto">
          <a:xfrm>
            <a:off x="6224374" y="3906209"/>
            <a:ext cx="471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i="1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67608" name="Text Box 79"/>
          <p:cNvSpPr txBox="1">
            <a:spLocks noChangeArrowheads="1"/>
          </p:cNvSpPr>
          <p:nvPr/>
        </p:nvSpPr>
        <p:spPr bwMode="auto">
          <a:xfrm>
            <a:off x="7029450" y="3640138"/>
            <a:ext cx="1597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i="1">
                <a:solidFill>
                  <a:schemeClr val="tx1"/>
                </a:solidFill>
              </a:rPr>
              <a:t>llink    data     rlink </a:t>
            </a:r>
          </a:p>
        </p:txBody>
      </p:sp>
      <p:sp>
        <p:nvSpPr>
          <p:cNvPr id="67609" name="Line 80"/>
          <p:cNvSpPr>
            <a:spLocks noChangeShapeType="1"/>
          </p:cNvSpPr>
          <p:nvPr/>
        </p:nvSpPr>
        <p:spPr bwMode="auto">
          <a:xfrm>
            <a:off x="7693025" y="4178300"/>
            <a:ext cx="130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7610" name="Freeform 82"/>
          <p:cNvSpPr>
            <a:spLocks/>
          </p:cNvSpPr>
          <p:nvPr/>
        </p:nvSpPr>
        <p:spPr bwMode="auto">
          <a:xfrm>
            <a:off x="8331200" y="4179888"/>
            <a:ext cx="420688" cy="508000"/>
          </a:xfrm>
          <a:custGeom>
            <a:avLst/>
            <a:gdLst>
              <a:gd name="T0" fmla="*/ 0 w 265"/>
              <a:gd name="T1" fmla="*/ 0 h 320"/>
              <a:gd name="T2" fmla="*/ 2147483647 w 265"/>
              <a:gd name="T3" fmla="*/ 0 h 320"/>
              <a:gd name="T4" fmla="*/ 2147483647 w 265"/>
              <a:gd name="T5" fmla="*/ 2147483647 h 320"/>
              <a:gd name="T6" fmla="*/ 0 w 265"/>
              <a:gd name="T7" fmla="*/ 2147483647 h 320"/>
              <a:gd name="T8" fmla="*/ 0 w 265"/>
              <a:gd name="T9" fmla="*/ 2147483647 h 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5"/>
              <a:gd name="T16" fmla="*/ 0 h 320"/>
              <a:gd name="T17" fmla="*/ 265 w 265"/>
              <a:gd name="T18" fmla="*/ 320 h 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5" h="320">
                <a:moveTo>
                  <a:pt x="0" y="0"/>
                </a:moveTo>
                <a:lnTo>
                  <a:pt x="265" y="0"/>
                </a:lnTo>
                <a:lnTo>
                  <a:pt x="265" y="320"/>
                </a:lnTo>
                <a:lnTo>
                  <a:pt x="0" y="320"/>
                </a:lnTo>
                <a:lnTo>
                  <a:pt x="0" y="156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7611" name="Freeform 83"/>
          <p:cNvSpPr>
            <a:spLocks/>
          </p:cNvSpPr>
          <p:nvPr/>
        </p:nvSpPr>
        <p:spPr bwMode="auto">
          <a:xfrm>
            <a:off x="6792913" y="4194175"/>
            <a:ext cx="522287" cy="479425"/>
          </a:xfrm>
          <a:custGeom>
            <a:avLst/>
            <a:gdLst>
              <a:gd name="T0" fmla="*/ 2147483647 w 329"/>
              <a:gd name="T1" fmla="*/ 0 h 302"/>
              <a:gd name="T2" fmla="*/ 0 w 329"/>
              <a:gd name="T3" fmla="*/ 0 h 302"/>
              <a:gd name="T4" fmla="*/ 0 w 329"/>
              <a:gd name="T5" fmla="*/ 2147483647 h 302"/>
              <a:gd name="T6" fmla="*/ 2147483647 w 329"/>
              <a:gd name="T7" fmla="*/ 2147483647 h 302"/>
              <a:gd name="T8" fmla="*/ 2147483647 w 329"/>
              <a:gd name="T9" fmla="*/ 2147483647 h 3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9"/>
              <a:gd name="T16" fmla="*/ 0 h 302"/>
              <a:gd name="T17" fmla="*/ 329 w 329"/>
              <a:gd name="T18" fmla="*/ 302 h 3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9" h="302">
                <a:moveTo>
                  <a:pt x="320" y="0"/>
                </a:moveTo>
                <a:lnTo>
                  <a:pt x="0" y="0"/>
                </a:lnTo>
                <a:lnTo>
                  <a:pt x="0" y="302"/>
                </a:lnTo>
                <a:lnTo>
                  <a:pt x="329" y="302"/>
                </a:lnTo>
                <a:lnTo>
                  <a:pt x="329" y="17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7612" name="Text Box 84"/>
          <p:cNvSpPr txBox="1">
            <a:spLocks noChangeArrowheads="1"/>
          </p:cNvSpPr>
          <p:nvPr/>
        </p:nvSpPr>
        <p:spPr bwMode="auto">
          <a:xfrm>
            <a:off x="6010275" y="5035550"/>
            <a:ext cx="310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 dirty="0">
                <a:solidFill>
                  <a:schemeClr val="tx1"/>
                </a:solidFill>
              </a:rPr>
              <a:t>Empty list with header node</a:t>
            </a:r>
          </a:p>
        </p:txBody>
      </p:sp>
      <p:sp>
        <p:nvSpPr>
          <p:cNvPr id="67613" name="Text Box 85"/>
          <p:cNvSpPr txBox="1">
            <a:spLocks noChangeArrowheads="1"/>
          </p:cNvSpPr>
          <p:nvPr/>
        </p:nvSpPr>
        <p:spPr bwMode="auto">
          <a:xfrm>
            <a:off x="387350" y="5816600"/>
            <a:ext cx="4745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>
                <a:solidFill>
                  <a:schemeClr val="tx1"/>
                </a:solidFill>
              </a:rPr>
              <a:t>Doubly linked circular list with header node</a:t>
            </a:r>
          </a:p>
        </p:txBody>
      </p:sp>
      <p:sp>
        <p:nvSpPr>
          <p:cNvPr id="67614" name="Text Box 86"/>
          <p:cNvSpPr txBox="1">
            <a:spLocks noChangeArrowheads="1"/>
          </p:cNvSpPr>
          <p:nvPr/>
        </p:nvSpPr>
        <p:spPr bwMode="auto">
          <a:xfrm>
            <a:off x="341313" y="974725"/>
            <a:ext cx="2200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indent="-355600">
              <a:buFont typeface="Wingdings" pitchFamily="2" charset="2"/>
              <a:buChar char="q"/>
            </a:pPr>
            <a:r>
              <a:rPr lang="en-US" altLang="zh-TW" b="1">
                <a:solidFill>
                  <a:schemeClr val="tx1"/>
                </a:solidFill>
              </a:rPr>
              <a:t>Declarations</a:t>
            </a:r>
          </a:p>
        </p:txBody>
      </p:sp>
      <p:sp>
        <p:nvSpPr>
          <p:cNvPr id="67615" name="Text Box 2"/>
          <p:cNvSpPr txBox="1">
            <a:spLocks noChangeArrowheads="1"/>
          </p:cNvSpPr>
          <p:nvPr/>
        </p:nvSpPr>
        <p:spPr bwMode="auto">
          <a:xfrm>
            <a:off x="182563" y="306388"/>
            <a:ext cx="85423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4000" b="1" u="sng"/>
              <a:t>Doubly 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AF6573-75D9-4348-8D64-85DD5684F6BB}" type="slidenum">
              <a:rPr lang="en-US" altLang="zh-TW" smtClean="0"/>
              <a:pPr/>
              <a:t>69</a:t>
            </a:fld>
            <a:endParaRPr lang="en-US" altLang="zh-TW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120775" y="969963"/>
            <a:ext cx="6931025" cy="23048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void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dinsert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nodePointer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node,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nodePointer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newnode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){</a:t>
            </a:r>
          </a:p>
          <a:p>
            <a:pPr algn="l" defTabSz="762000">
              <a:defRPr/>
            </a:pP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/*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insert </a:t>
            </a:r>
            <a:r>
              <a:rPr lang="en-US" altLang="zh-TW" sz="2000" b="1" i="1" dirty="0" err="1">
                <a:solidFill>
                  <a:schemeClr val="tx1"/>
                </a:solidFill>
                <a:latin typeface="+mn-lt"/>
              </a:rPr>
              <a:t>newnode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to the right of </a:t>
            </a:r>
            <a:r>
              <a:rPr lang="en-US" altLang="zh-TW" sz="2000" b="1" i="1" dirty="0">
                <a:solidFill>
                  <a:schemeClr val="tx1"/>
                </a:solidFill>
                <a:latin typeface="+mn-lt"/>
              </a:rPr>
              <a:t>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*/</a:t>
            </a:r>
            <a:endParaRPr lang="en-US" altLang="zh-TW" sz="2000" dirty="0">
              <a:solidFill>
                <a:schemeClr val="tx1"/>
              </a:solidFill>
              <a:latin typeface="+mn-lt"/>
            </a:endParaRP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TW" sz="1600" dirty="0">
                <a:latin typeface="+mn-lt"/>
              </a:rPr>
              <a:t>(1)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newnode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llink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= node;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TW" sz="1600" dirty="0">
                <a:latin typeface="+mn-lt"/>
              </a:rPr>
              <a:t>(2)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newnode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rlink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= node-&gt;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rlink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TW" sz="1600" b="1" dirty="0">
                <a:solidFill>
                  <a:srgbClr val="006600"/>
                </a:solidFill>
                <a:latin typeface="+mn-lt"/>
              </a:rPr>
              <a:t>(3)</a:t>
            </a:r>
            <a:r>
              <a:rPr lang="en-US" altLang="zh-TW" sz="1600" dirty="0">
                <a:latin typeface="+mn-lt"/>
              </a:rPr>
              <a:t> </a:t>
            </a:r>
            <a:r>
              <a:rPr lang="en-US" altLang="zh-TW" sz="2000" b="1" dirty="0">
                <a:solidFill>
                  <a:srgbClr val="006600"/>
                </a:solidFill>
                <a:latin typeface="+mn-lt"/>
              </a:rPr>
              <a:t>node-&gt;</a:t>
            </a:r>
            <a:r>
              <a:rPr lang="en-US" altLang="zh-TW" sz="2000" b="1" dirty="0" err="1">
                <a:solidFill>
                  <a:srgbClr val="006600"/>
                </a:solidFill>
                <a:latin typeface="+mn-lt"/>
              </a:rPr>
              <a:t>rlink</a:t>
            </a:r>
            <a:r>
              <a:rPr lang="en-US" altLang="zh-TW" sz="2000" b="1" dirty="0">
                <a:solidFill>
                  <a:srgbClr val="006600"/>
                </a:solidFill>
                <a:latin typeface="+mn-lt"/>
              </a:rPr>
              <a:t>-&gt;</a:t>
            </a:r>
            <a:r>
              <a:rPr lang="en-US" altLang="zh-TW" sz="2000" b="1" dirty="0" err="1">
                <a:solidFill>
                  <a:srgbClr val="006600"/>
                </a:solidFill>
                <a:latin typeface="+mn-lt"/>
              </a:rPr>
              <a:t>llink</a:t>
            </a:r>
            <a:r>
              <a:rPr lang="en-US" altLang="zh-TW" sz="2000" b="1" dirty="0">
                <a:solidFill>
                  <a:srgbClr val="006600"/>
                </a:solidFill>
                <a:latin typeface="+mn-lt"/>
              </a:rPr>
              <a:t> = </a:t>
            </a:r>
            <a:r>
              <a:rPr lang="en-US" altLang="zh-TW" sz="2000" b="1" dirty="0" err="1">
                <a:solidFill>
                  <a:srgbClr val="006600"/>
                </a:solidFill>
                <a:latin typeface="+mn-lt"/>
              </a:rPr>
              <a:t>newnode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TW" sz="1600" b="1" dirty="0">
                <a:solidFill>
                  <a:srgbClr val="FF0000"/>
                </a:solidFill>
                <a:latin typeface="+mn-lt"/>
              </a:rPr>
              <a:t>(4)</a:t>
            </a:r>
            <a:r>
              <a:rPr lang="en-US" altLang="zh-TW" sz="1600" dirty="0">
                <a:latin typeface="+mn-lt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node-&gt;</a:t>
            </a:r>
            <a:r>
              <a:rPr lang="en-US" altLang="zh-TW" sz="2000" b="1" dirty="0" err="1">
                <a:solidFill>
                  <a:srgbClr val="FF0000"/>
                </a:solidFill>
                <a:latin typeface="+mn-lt"/>
              </a:rPr>
              <a:t>rlink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altLang="zh-TW" sz="2000" b="1" dirty="0" err="1">
                <a:solidFill>
                  <a:srgbClr val="FF0000"/>
                </a:solidFill>
                <a:latin typeface="+mn-lt"/>
              </a:rPr>
              <a:t>newnode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sp>
        <p:nvSpPr>
          <p:cNvPr id="68612" name="Text Box 101"/>
          <p:cNvSpPr txBox="1">
            <a:spLocks noChangeArrowheads="1"/>
          </p:cNvSpPr>
          <p:nvPr/>
        </p:nvSpPr>
        <p:spPr bwMode="auto">
          <a:xfrm>
            <a:off x="196850" y="201613"/>
            <a:ext cx="87344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u="sng" dirty="0"/>
              <a:t>Insertion into a doubly linked circular list</a:t>
            </a:r>
            <a:r>
              <a:rPr lang="en-US" altLang="zh-TW" sz="2000" b="1" u="sng" dirty="0"/>
              <a:t> </a:t>
            </a:r>
            <a:r>
              <a:rPr lang="en-US" altLang="zh-TW" sz="1800" b="1" u="sng" dirty="0"/>
              <a:t>(</a:t>
            </a:r>
            <a:r>
              <a:rPr lang="en-US" altLang="zh-TW" sz="1800" b="1" u="sng" dirty="0" err="1"/>
              <a:t>Prog</a:t>
            </a:r>
            <a:r>
              <a:rPr lang="en-US" altLang="zh-TW" sz="1800" b="1" u="sng" dirty="0"/>
              <a:t>. 4.26)</a:t>
            </a:r>
          </a:p>
        </p:txBody>
      </p:sp>
      <p:grpSp>
        <p:nvGrpSpPr>
          <p:cNvPr id="68613" name="Group 110"/>
          <p:cNvGrpSpPr>
            <a:grpSpLocks/>
          </p:cNvGrpSpPr>
          <p:nvPr/>
        </p:nvGrpSpPr>
        <p:grpSpPr bwMode="auto">
          <a:xfrm>
            <a:off x="1452563" y="3640892"/>
            <a:ext cx="6497637" cy="2178498"/>
            <a:chOff x="44" y="2013"/>
            <a:chExt cx="5620" cy="1966"/>
          </a:xfrm>
        </p:grpSpPr>
        <p:grpSp>
          <p:nvGrpSpPr>
            <p:cNvPr id="68614" name="Group 85"/>
            <p:cNvGrpSpPr>
              <a:grpSpLocks/>
            </p:cNvGrpSpPr>
            <p:nvPr/>
          </p:nvGrpSpPr>
          <p:grpSpPr bwMode="auto">
            <a:xfrm>
              <a:off x="1188" y="3600"/>
              <a:ext cx="1656" cy="300"/>
              <a:chOff x="2424" y="2448"/>
              <a:chExt cx="1656" cy="300"/>
            </a:xfrm>
          </p:grpSpPr>
          <p:sp>
            <p:nvSpPr>
              <p:cNvPr id="68657" name="Rectangle 86"/>
              <p:cNvSpPr>
                <a:spLocks noChangeArrowheads="1"/>
              </p:cNvSpPr>
              <p:nvPr/>
            </p:nvSpPr>
            <p:spPr bwMode="auto">
              <a:xfrm>
                <a:off x="2424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8658" name="Rectangle 87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8659" name="Rectangle 88"/>
              <p:cNvSpPr>
                <a:spLocks noChangeArrowheads="1"/>
              </p:cNvSpPr>
              <p:nvPr/>
            </p:nvSpPr>
            <p:spPr bwMode="auto">
              <a:xfrm>
                <a:off x="3528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8615" name="Group 58"/>
            <p:cNvGrpSpPr>
              <a:grpSpLocks/>
            </p:cNvGrpSpPr>
            <p:nvPr/>
          </p:nvGrpSpPr>
          <p:grpSpPr bwMode="auto">
            <a:xfrm>
              <a:off x="2328" y="2124"/>
              <a:ext cx="1656" cy="300"/>
              <a:chOff x="2424" y="2448"/>
              <a:chExt cx="1656" cy="300"/>
            </a:xfrm>
          </p:grpSpPr>
          <p:sp>
            <p:nvSpPr>
              <p:cNvPr id="68654" name="Rectangle 59"/>
              <p:cNvSpPr>
                <a:spLocks noChangeArrowheads="1"/>
              </p:cNvSpPr>
              <p:nvPr/>
            </p:nvSpPr>
            <p:spPr bwMode="auto">
              <a:xfrm>
                <a:off x="2424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8655" name="Rectangle 60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8656" name="Rectangle 61"/>
              <p:cNvSpPr>
                <a:spLocks noChangeArrowheads="1"/>
              </p:cNvSpPr>
              <p:nvPr/>
            </p:nvSpPr>
            <p:spPr bwMode="auto">
              <a:xfrm>
                <a:off x="3528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8616" name="Group 62"/>
            <p:cNvGrpSpPr>
              <a:grpSpLocks/>
            </p:cNvGrpSpPr>
            <p:nvPr/>
          </p:nvGrpSpPr>
          <p:grpSpPr bwMode="auto">
            <a:xfrm>
              <a:off x="2028" y="2928"/>
              <a:ext cx="1656" cy="300"/>
              <a:chOff x="2424" y="2448"/>
              <a:chExt cx="1656" cy="300"/>
            </a:xfrm>
          </p:grpSpPr>
          <p:sp>
            <p:nvSpPr>
              <p:cNvPr id="68651" name="Rectangle 63"/>
              <p:cNvSpPr>
                <a:spLocks noChangeArrowheads="1"/>
              </p:cNvSpPr>
              <p:nvPr/>
            </p:nvSpPr>
            <p:spPr bwMode="auto">
              <a:xfrm>
                <a:off x="2424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8652" name="Rectangle 64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8653" name="Rectangle 65"/>
              <p:cNvSpPr>
                <a:spLocks noChangeArrowheads="1"/>
              </p:cNvSpPr>
              <p:nvPr/>
            </p:nvSpPr>
            <p:spPr bwMode="auto">
              <a:xfrm>
                <a:off x="3528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8617" name="Group 66"/>
            <p:cNvGrpSpPr>
              <a:grpSpLocks/>
            </p:cNvGrpSpPr>
            <p:nvPr/>
          </p:nvGrpSpPr>
          <p:grpSpPr bwMode="auto">
            <a:xfrm>
              <a:off x="3960" y="2928"/>
              <a:ext cx="1656" cy="300"/>
              <a:chOff x="2424" y="2448"/>
              <a:chExt cx="1656" cy="300"/>
            </a:xfrm>
          </p:grpSpPr>
          <p:sp>
            <p:nvSpPr>
              <p:cNvPr id="68648" name="Rectangle 67"/>
              <p:cNvSpPr>
                <a:spLocks noChangeArrowheads="1"/>
              </p:cNvSpPr>
              <p:nvPr/>
            </p:nvSpPr>
            <p:spPr bwMode="auto">
              <a:xfrm>
                <a:off x="2424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8649" name="Rectangle 68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8650" name="Rectangle 69"/>
              <p:cNvSpPr>
                <a:spLocks noChangeArrowheads="1"/>
              </p:cNvSpPr>
              <p:nvPr/>
            </p:nvSpPr>
            <p:spPr bwMode="auto">
              <a:xfrm>
                <a:off x="3528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8618" name="Group 70"/>
            <p:cNvGrpSpPr>
              <a:grpSpLocks/>
            </p:cNvGrpSpPr>
            <p:nvPr/>
          </p:nvGrpSpPr>
          <p:grpSpPr bwMode="auto">
            <a:xfrm>
              <a:off x="132" y="2928"/>
              <a:ext cx="1656" cy="300"/>
              <a:chOff x="2424" y="2448"/>
              <a:chExt cx="1656" cy="300"/>
            </a:xfrm>
          </p:grpSpPr>
          <p:sp>
            <p:nvSpPr>
              <p:cNvPr id="68645" name="Rectangle 71"/>
              <p:cNvSpPr>
                <a:spLocks noChangeArrowheads="1"/>
              </p:cNvSpPr>
              <p:nvPr/>
            </p:nvSpPr>
            <p:spPr bwMode="auto">
              <a:xfrm>
                <a:off x="2424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8646" name="Rectangle 72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8647" name="Rectangle 73"/>
              <p:cNvSpPr>
                <a:spLocks noChangeArrowheads="1"/>
              </p:cNvSpPr>
              <p:nvPr/>
            </p:nvSpPr>
            <p:spPr bwMode="auto">
              <a:xfrm>
                <a:off x="3528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8619" name="Freeform 74"/>
            <p:cNvSpPr>
              <a:spLocks/>
            </p:cNvSpPr>
            <p:nvPr/>
          </p:nvSpPr>
          <p:spPr bwMode="auto">
            <a:xfrm>
              <a:off x="2568" y="2244"/>
              <a:ext cx="2232" cy="684"/>
            </a:xfrm>
            <a:custGeom>
              <a:avLst/>
              <a:gdLst>
                <a:gd name="T0" fmla="*/ 0 w 2232"/>
                <a:gd name="T1" fmla="*/ 0 h 684"/>
                <a:gd name="T2" fmla="*/ 0 w 2232"/>
                <a:gd name="T3" fmla="*/ 324 h 684"/>
                <a:gd name="T4" fmla="*/ 2232 w 2232"/>
                <a:gd name="T5" fmla="*/ 324 h 684"/>
                <a:gd name="T6" fmla="*/ 2232 w 2232"/>
                <a:gd name="T7" fmla="*/ 684 h 6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2"/>
                <a:gd name="T13" fmla="*/ 0 h 684"/>
                <a:gd name="T14" fmla="*/ 2232 w 2232"/>
                <a:gd name="T15" fmla="*/ 684 h 6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2" h="684">
                  <a:moveTo>
                    <a:pt x="0" y="0"/>
                  </a:moveTo>
                  <a:lnTo>
                    <a:pt x="0" y="324"/>
                  </a:lnTo>
                  <a:lnTo>
                    <a:pt x="2232" y="324"/>
                  </a:lnTo>
                  <a:lnTo>
                    <a:pt x="2232" y="68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20" name="Freeform 75"/>
            <p:cNvSpPr>
              <a:spLocks/>
            </p:cNvSpPr>
            <p:nvPr/>
          </p:nvSpPr>
          <p:spPr bwMode="auto">
            <a:xfrm>
              <a:off x="1464" y="2256"/>
              <a:ext cx="2232" cy="672"/>
            </a:xfrm>
            <a:custGeom>
              <a:avLst/>
              <a:gdLst>
                <a:gd name="T0" fmla="*/ 2232 w 2232"/>
                <a:gd name="T1" fmla="*/ 0 h 672"/>
                <a:gd name="T2" fmla="*/ 2232 w 2232"/>
                <a:gd name="T3" fmla="*/ 408 h 672"/>
                <a:gd name="T4" fmla="*/ 0 w 2232"/>
                <a:gd name="T5" fmla="*/ 408 h 672"/>
                <a:gd name="T6" fmla="*/ 0 w 2232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2"/>
                <a:gd name="T13" fmla="*/ 0 h 672"/>
                <a:gd name="T14" fmla="*/ 2232 w 2232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2" h="672">
                  <a:moveTo>
                    <a:pt x="2232" y="0"/>
                  </a:moveTo>
                  <a:lnTo>
                    <a:pt x="2232" y="408"/>
                  </a:lnTo>
                  <a:lnTo>
                    <a:pt x="0" y="408"/>
                  </a:lnTo>
                  <a:lnTo>
                    <a:pt x="0" y="67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21" name="Freeform 76"/>
            <p:cNvSpPr>
              <a:spLocks/>
            </p:cNvSpPr>
            <p:nvPr/>
          </p:nvSpPr>
          <p:spPr bwMode="auto">
            <a:xfrm>
              <a:off x="84" y="2364"/>
              <a:ext cx="2256" cy="648"/>
            </a:xfrm>
            <a:custGeom>
              <a:avLst/>
              <a:gdLst>
                <a:gd name="T0" fmla="*/ 300 w 2256"/>
                <a:gd name="T1" fmla="*/ 381 h 708"/>
                <a:gd name="T2" fmla="*/ 0 w 2256"/>
                <a:gd name="T3" fmla="*/ 381 h 708"/>
                <a:gd name="T4" fmla="*/ 0 w 2256"/>
                <a:gd name="T5" fmla="*/ 0 h 708"/>
                <a:gd name="T6" fmla="*/ 2256 w 2256"/>
                <a:gd name="T7" fmla="*/ 0 h 7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6"/>
                <a:gd name="T13" fmla="*/ 0 h 708"/>
                <a:gd name="T14" fmla="*/ 2256 w 2256"/>
                <a:gd name="T15" fmla="*/ 708 h 7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6" h="708">
                  <a:moveTo>
                    <a:pt x="300" y="708"/>
                  </a:moveTo>
                  <a:lnTo>
                    <a:pt x="0" y="708"/>
                  </a:lnTo>
                  <a:lnTo>
                    <a:pt x="0" y="0"/>
                  </a:lnTo>
                  <a:lnTo>
                    <a:pt x="2256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22" name="Line 77"/>
            <p:cNvSpPr>
              <a:spLocks noChangeShapeType="1"/>
            </p:cNvSpPr>
            <p:nvPr/>
          </p:nvSpPr>
          <p:spPr bwMode="auto">
            <a:xfrm>
              <a:off x="1979" y="2208"/>
              <a:ext cx="3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23" name="Freeform 78"/>
            <p:cNvSpPr>
              <a:spLocks/>
            </p:cNvSpPr>
            <p:nvPr/>
          </p:nvSpPr>
          <p:spPr bwMode="auto">
            <a:xfrm>
              <a:off x="3984" y="2268"/>
              <a:ext cx="1680" cy="792"/>
            </a:xfrm>
            <a:custGeom>
              <a:avLst/>
              <a:gdLst>
                <a:gd name="T0" fmla="*/ 1356 w 1680"/>
                <a:gd name="T1" fmla="*/ 792 h 792"/>
                <a:gd name="T2" fmla="*/ 1680 w 1680"/>
                <a:gd name="T3" fmla="*/ 792 h 792"/>
                <a:gd name="T4" fmla="*/ 1680 w 1680"/>
                <a:gd name="T5" fmla="*/ 0 h 792"/>
                <a:gd name="T6" fmla="*/ 0 w 1680"/>
                <a:gd name="T7" fmla="*/ 0 h 7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0"/>
                <a:gd name="T13" fmla="*/ 0 h 792"/>
                <a:gd name="T14" fmla="*/ 1680 w 1680"/>
                <a:gd name="T15" fmla="*/ 792 h 7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0" h="792">
                  <a:moveTo>
                    <a:pt x="1356" y="792"/>
                  </a:moveTo>
                  <a:lnTo>
                    <a:pt x="1680" y="792"/>
                  </a:lnTo>
                  <a:lnTo>
                    <a:pt x="1680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24" name="Line 79"/>
            <p:cNvSpPr>
              <a:spLocks noChangeShapeType="1"/>
            </p:cNvSpPr>
            <p:nvPr/>
          </p:nvSpPr>
          <p:spPr bwMode="auto">
            <a:xfrm>
              <a:off x="1668" y="3120"/>
              <a:ext cx="372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25" name="Line 80"/>
            <p:cNvSpPr>
              <a:spLocks noChangeShapeType="1"/>
            </p:cNvSpPr>
            <p:nvPr/>
          </p:nvSpPr>
          <p:spPr bwMode="auto">
            <a:xfrm>
              <a:off x="3480" y="314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26" name="Line 81"/>
            <p:cNvSpPr>
              <a:spLocks noChangeShapeType="1"/>
            </p:cNvSpPr>
            <p:nvPr/>
          </p:nvSpPr>
          <p:spPr bwMode="auto">
            <a:xfrm flipH="1">
              <a:off x="3684" y="3024"/>
              <a:ext cx="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27" name="Line 82"/>
            <p:cNvSpPr>
              <a:spLocks noChangeShapeType="1"/>
            </p:cNvSpPr>
            <p:nvPr/>
          </p:nvSpPr>
          <p:spPr bwMode="auto">
            <a:xfrm flipH="1">
              <a:off x="1788" y="3024"/>
              <a:ext cx="432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28" name="Text Box 83"/>
            <p:cNvSpPr txBox="1">
              <a:spLocks noChangeArrowheads="1"/>
            </p:cNvSpPr>
            <p:nvPr/>
          </p:nvSpPr>
          <p:spPr bwMode="auto">
            <a:xfrm>
              <a:off x="1586" y="2013"/>
              <a:ext cx="448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i="1" dirty="0">
                  <a:solidFill>
                    <a:schemeClr val="tx1"/>
                  </a:solidFill>
                </a:rPr>
                <a:t>first</a:t>
              </a:r>
            </a:p>
          </p:txBody>
        </p:sp>
        <p:sp>
          <p:nvSpPr>
            <p:cNvPr id="68629" name="Text Box 90"/>
            <p:cNvSpPr txBox="1">
              <a:spLocks noChangeArrowheads="1"/>
            </p:cNvSpPr>
            <p:nvPr/>
          </p:nvSpPr>
          <p:spPr bwMode="auto">
            <a:xfrm>
              <a:off x="44" y="2892"/>
              <a:ext cx="1729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2000" i="1">
                  <a:solidFill>
                    <a:schemeClr val="tx1"/>
                  </a:solidFill>
                </a:rPr>
                <a:t>  </a:t>
              </a:r>
              <a:r>
                <a:rPr lang="en-US" altLang="zh-TW" sz="1600" i="1">
                  <a:solidFill>
                    <a:schemeClr val="tx1"/>
                  </a:solidFill>
                </a:rPr>
                <a:t>llink      data    rlink</a:t>
              </a:r>
              <a:endParaRPr lang="en-US" altLang="zh-TW" sz="1600" i="1"/>
            </a:p>
          </p:txBody>
        </p:sp>
        <p:sp>
          <p:nvSpPr>
            <p:cNvPr id="68630" name="Freeform 92"/>
            <p:cNvSpPr>
              <a:spLocks/>
            </p:cNvSpPr>
            <p:nvPr/>
          </p:nvSpPr>
          <p:spPr bwMode="auto">
            <a:xfrm>
              <a:off x="984" y="3228"/>
              <a:ext cx="456" cy="516"/>
            </a:xfrm>
            <a:custGeom>
              <a:avLst/>
              <a:gdLst>
                <a:gd name="T0" fmla="*/ 456 w 456"/>
                <a:gd name="T1" fmla="*/ 516 h 516"/>
                <a:gd name="T2" fmla="*/ 0 w 456"/>
                <a:gd name="T3" fmla="*/ 516 h 516"/>
                <a:gd name="T4" fmla="*/ 0 w 456"/>
                <a:gd name="T5" fmla="*/ 0 h 516"/>
                <a:gd name="T6" fmla="*/ 0 60000 65536"/>
                <a:gd name="T7" fmla="*/ 0 60000 65536"/>
                <a:gd name="T8" fmla="*/ 0 60000 65536"/>
                <a:gd name="T9" fmla="*/ 0 w 456"/>
                <a:gd name="T10" fmla="*/ 0 h 516"/>
                <a:gd name="T11" fmla="*/ 456 w 456"/>
                <a:gd name="T12" fmla="*/ 516 h 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6" h="516">
                  <a:moveTo>
                    <a:pt x="456" y="516"/>
                  </a:moveTo>
                  <a:lnTo>
                    <a:pt x="0" y="51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31" name="Text Box 93"/>
            <p:cNvSpPr txBox="1">
              <a:spLocks noChangeArrowheads="1"/>
            </p:cNvSpPr>
            <p:nvPr/>
          </p:nvSpPr>
          <p:spPr bwMode="auto">
            <a:xfrm>
              <a:off x="935" y="3242"/>
              <a:ext cx="368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(1)</a:t>
              </a:r>
            </a:p>
          </p:txBody>
        </p:sp>
        <p:sp>
          <p:nvSpPr>
            <p:cNvPr id="68632" name="Freeform 94"/>
            <p:cNvSpPr>
              <a:spLocks/>
            </p:cNvSpPr>
            <p:nvPr/>
          </p:nvSpPr>
          <p:spPr bwMode="auto">
            <a:xfrm>
              <a:off x="2592" y="3228"/>
              <a:ext cx="396" cy="528"/>
            </a:xfrm>
            <a:custGeom>
              <a:avLst/>
              <a:gdLst>
                <a:gd name="T0" fmla="*/ 0 w 396"/>
                <a:gd name="T1" fmla="*/ 528 h 528"/>
                <a:gd name="T2" fmla="*/ 396 w 396"/>
                <a:gd name="T3" fmla="*/ 528 h 528"/>
                <a:gd name="T4" fmla="*/ 396 w 396"/>
                <a:gd name="T5" fmla="*/ 0 h 528"/>
                <a:gd name="T6" fmla="*/ 0 60000 65536"/>
                <a:gd name="T7" fmla="*/ 0 60000 65536"/>
                <a:gd name="T8" fmla="*/ 0 60000 65536"/>
                <a:gd name="T9" fmla="*/ 0 w 396"/>
                <a:gd name="T10" fmla="*/ 0 h 528"/>
                <a:gd name="T11" fmla="*/ 396 w 396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6" h="528">
                  <a:moveTo>
                    <a:pt x="0" y="528"/>
                  </a:moveTo>
                  <a:lnTo>
                    <a:pt x="396" y="528"/>
                  </a:lnTo>
                  <a:lnTo>
                    <a:pt x="396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33" name="Text Box 95"/>
            <p:cNvSpPr txBox="1">
              <a:spLocks noChangeArrowheads="1"/>
            </p:cNvSpPr>
            <p:nvPr/>
          </p:nvSpPr>
          <p:spPr bwMode="auto">
            <a:xfrm>
              <a:off x="2926" y="3268"/>
              <a:ext cx="368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/>
                <a:t>(2)</a:t>
              </a:r>
            </a:p>
          </p:txBody>
        </p:sp>
        <p:sp>
          <p:nvSpPr>
            <p:cNvPr id="68634" name="Line 96"/>
            <p:cNvSpPr>
              <a:spLocks noChangeShapeType="1"/>
            </p:cNvSpPr>
            <p:nvPr/>
          </p:nvSpPr>
          <p:spPr bwMode="auto">
            <a:xfrm>
              <a:off x="2232" y="3024"/>
              <a:ext cx="0" cy="57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35" name="Text Box 97"/>
            <p:cNvSpPr txBox="1">
              <a:spLocks noChangeArrowheads="1"/>
            </p:cNvSpPr>
            <p:nvPr/>
          </p:nvSpPr>
          <p:spPr bwMode="auto">
            <a:xfrm>
              <a:off x="2180" y="3252"/>
              <a:ext cx="368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>
                  <a:solidFill>
                    <a:srgbClr val="006600"/>
                  </a:solidFill>
                </a:rPr>
                <a:t>(3)</a:t>
              </a:r>
            </a:p>
          </p:txBody>
        </p:sp>
        <p:sp>
          <p:nvSpPr>
            <p:cNvPr id="68636" name="Line 98"/>
            <p:cNvSpPr>
              <a:spLocks noChangeShapeType="1"/>
            </p:cNvSpPr>
            <p:nvPr/>
          </p:nvSpPr>
          <p:spPr bwMode="auto">
            <a:xfrm>
              <a:off x="1668" y="3120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37" name="Text Box 99"/>
            <p:cNvSpPr txBox="1">
              <a:spLocks noChangeArrowheads="1"/>
            </p:cNvSpPr>
            <p:nvPr/>
          </p:nvSpPr>
          <p:spPr bwMode="auto">
            <a:xfrm>
              <a:off x="1616" y="3230"/>
              <a:ext cx="368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FF0000"/>
                  </a:solidFill>
                </a:rPr>
                <a:t>(4)</a:t>
              </a:r>
            </a:p>
          </p:txBody>
        </p:sp>
        <p:sp>
          <p:nvSpPr>
            <p:cNvPr id="68638" name="Text Box 102"/>
            <p:cNvSpPr txBox="1">
              <a:spLocks noChangeArrowheads="1"/>
            </p:cNvSpPr>
            <p:nvPr/>
          </p:nvSpPr>
          <p:spPr bwMode="auto">
            <a:xfrm>
              <a:off x="3063" y="3674"/>
              <a:ext cx="933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b="1" i="1" dirty="0" err="1">
                  <a:solidFill>
                    <a:schemeClr val="tx1"/>
                  </a:solidFill>
                </a:rPr>
                <a:t>newnode</a:t>
              </a:r>
              <a:endParaRPr lang="en-US" altLang="zh-TW" sz="1600" b="1" i="1" dirty="0">
                <a:solidFill>
                  <a:schemeClr val="tx1"/>
                </a:solidFill>
              </a:endParaRPr>
            </a:p>
          </p:txBody>
        </p:sp>
        <p:sp>
          <p:nvSpPr>
            <p:cNvPr id="68639" name="Line 103"/>
            <p:cNvSpPr>
              <a:spLocks noChangeShapeType="1"/>
            </p:cNvSpPr>
            <p:nvPr/>
          </p:nvSpPr>
          <p:spPr bwMode="auto">
            <a:xfrm flipH="1">
              <a:off x="2908" y="3840"/>
              <a:ext cx="2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0" name="Text Box 104"/>
            <p:cNvSpPr txBox="1">
              <a:spLocks noChangeArrowheads="1"/>
            </p:cNvSpPr>
            <p:nvPr/>
          </p:nvSpPr>
          <p:spPr bwMode="auto">
            <a:xfrm>
              <a:off x="138" y="3383"/>
              <a:ext cx="576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b="1" i="1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68641" name="Line 105"/>
            <p:cNvSpPr>
              <a:spLocks noChangeShapeType="1"/>
            </p:cNvSpPr>
            <p:nvPr/>
          </p:nvSpPr>
          <p:spPr bwMode="auto">
            <a:xfrm flipV="1">
              <a:off x="430" y="3255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2" name="Line 106"/>
            <p:cNvSpPr>
              <a:spLocks noChangeShapeType="1"/>
            </p:cNvSpPr>
            <p:nvPr/>
          </p:nvSpPr>
          <p:spPr bwMode="auto">
            <a:xfrm flipV="1">
              <a:off x="1893" y="2962"/>
              <a:ext cx="100" cy="119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3" name="Line 108"/>
            <p:cNvSpPr>
              <a:spLocks noChangeShapeType="1"/>
            </p:cNvSpPr>
            <p:nvPr/>
          </p:nvSpPr>
          <p:spPr bwMode="auto">
            <a:xfrm>
              <a:off x="1755" y="3072"/>
              <a:ext cx="101" cy="1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4" name="Line 109"/>
            <p:cNvSpPr>
              <a:spLocks noChangeShapeType="1"/>
            </p:cNvSpPr>
            <p:nvPr/>
          </p:nvSpPr>
          <p:spPr bwMode="auto">
            <a:xfrm>
              <a:off x="3081" y="2277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773EA8-D91E-41D9-86D0-8BA4E31683B8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419100"/>
            <a:ext cx="7315200" cy="52863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4000" b="1" u="sng" smtClean="0">
                <a:solidFill>
                  <a:srgbClr val="6600FF"/>
                </a:solidFill>
              </a:rPr>
              <a:t>Inserting into a linked list</a:t>
            </a:r>
          </a:p>
        </p:txBody>
      </p:sp>
      <p:sp>
        <p:nvSpPr>
          <p:cNvPr id="9220" name="Text Box 33"/>
          <p:cNvSpPr txBox="1">
            <a:spLocks noChangeArrowheads="1"/>
          </p:cNvSpPr>
          <p:nvPr/>
        </p:nvSpPr>
        <p:spPr bwMode="auto">
          <a:xfrm>
            <a:off x="819150" y="1146175"/>
            <a:ext cx="504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 algn="l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 Insert GAT into </a:t>
            </a:r>
            <a:r>
              <a:rPr lang="en-US" altLang="zh-TW" i="1" dirty="0">
                <a:solidFill>
                  <a:schemeClr val="tx1"/>
                </a:solidFill>
              </a:rPr>
              <a:t>data</a:t>
            </a:r>
            <a:r>
              <a:rPr lang="en-US" altLang="zh-TW" dirty="0">
                <a:solidFill>
                  <a:schemeClr val="tx1"/>
                </a:solidFill>
              </a:rPr>
              <a:t>[5]</a:t>
            </a:r>
          </a:p>
        </p:txBody>
      </p:sp>
      <p:grpSp>
        <p:nvGrpSpPr>
          <p:cNvPr id="9221" name="Group 93"/>
          <p:cNvGrpSpPr>
            <a:grpSpLocks/>
          </p:cNvGrpSpPr>
          <p:nvPr/>
        </p:nvGrpSpPr>
        <p:grpSpPr bwMode="auto">
          <a:xfrm>
            <a:off x="5816600" y="2003425"/>
            <a:ext cx="1962150" cy="3708400"/>
            <a:chOff x="3664" y="1262"/>
            <a:chExt cx="1236" cy="2336"/>
          </a:xfrm>
        </p:grpSpPr>
        <p:sp>
          <p:nvSpPr>
            <p:cNvPr id="9256" name="Text Box 3"/>
            <p:cNvSpPr txBox="1">
              <a:spLocks noChangeArrowheads="1"/>
            </p:cNvSpPr>
            <p:nvPr/>
          </p:nvSpPr>
          <p:spPr bwMode="auto">
            <a:xfrm>
              <a:off x="3858" y="1721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TW" altLang="zh-TW" sz="2000">
                <a:solidFill>
                  <a:schemeClr val="tx1"/>
                </a:solidFill>
              </a:endParaRPr>
            </a:p>
          </p:txBody>
        </p:sp>
        <p:sp>
          <p:nvSpPr>
            <p:cNvPr id="9257" name="Text Box 4"/>
            <p:cNvSpPr txBox="1">
              <a:spLocks noChangeArrowheads="1"/>
            </p:cNvSpPr>
            <p:nvPr/>
          </p:nvSpPr>
          <p:spPr bwMode="auto">
            <a:xfrm>
              <a:off x="3858" y="1974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BAT</a:t>
              </a:r>
            </a:p>
          </p:txBody>
        </p:sp>
        <p:sp>
          <p:nvSpPr>
            <p:cNvPr id="9258" name="Text Box 5"/>
            <p:cNvSpPr txBox="1">
              <a:spLocks noChangeArrowheads="1"/>
            </p:cNvSpPr>
            <p:nvPr/>
          </p:nvSpPr>
          <p:spPr bwMode="auto">
            <a:xfrm>
              <a:off x="3858" y="2235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SAT</a:t>
              </a:r>
            </a:p>
          </p:txBody>
        </p:sp>
        <p:sp>
          <p:nvSpPr>
            <p:cNvPr id="9259" name="Text Box 6"/>
            <p:cNvSpPr txBox="1">
              <a:spLocks noChangeArrowheads="1"/>
            </p:cNvSpPr>
            <p:nvPr/>
          </p:nvSpPr>
          <p:spPr bwMode="auto">
            <a:xfrm>
              <a:off x="3858" y="1464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EAT</a:t>
              </a:r>
            </a:p>
          </p:txBody>
        </p:sp>
        <p:sp>
          <p:nvSpPr>
            <p:cNvPr id="9260" name="Text Box 7"/>
            <p:cNvSpPr txBox="1">
              <a:spLocks noChangeArrowheads="1"/>
            </p:cNvSpPr>
            <p:nvPr/>
          </p:nvSpPr>
          <p:spPr bwMode="auto">
            <a:xfrm>
              <a:off x="3858" y="3008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FAT</a:t>
              </a:r>
            </a:p>
          </p:txBody>
        </p:sp>
        <p:sp>
          <p:nvSpPr>
            <p:cNvPr id="9261" name="Text Box 8"/>
            <p:cNvSpPr txBox="1">
              <a:spLocks noChangeArrowheads="1"/>
            </p:cNvSpPr>
            <p:nvPr/>
          </p:nvSpPr>
          <p:spPr bwMode="auto">
            <a:xfrm>
              <a:off x="3858" y="2748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CAT</a:t>
              </a:r>
            </a:p>
          </p:txBody>
        </p:sp>
        <p:sp>
          <p:nvSpPr>
            <p:cNvPr id="9262" name="Text Box 9"/>
            <p:cNvSpPr txBox="1">
              <a:spLocks noChangeArrowheads="1"/>
            </p:cNvSpPr>
            <p:nvPr/>
          </p:nvSpPr>
          <p:spPr bwMode="auto">
            <a:xfrm>
              <a:off x="3858" y="2488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FF3300"/>
                  </a:solidFill>
                </a:rPr>
                <a:t>GAT</a:t>
              </a:r>
              <a:r>
                <a:rPr lang="en-US" altLang="zh-TW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9263" name="Rectangle 10"/>
            <p:cNvSpPr>
              <a:spLocks noChangeArrowheads="1"/>
            </p:cNvSpPr>
            <p:nvPr/>
          </p:nvSpPr>
          <p:spPr bwMode="auto">
            <a:xfrm>
              <a:off x="3858" y="3260"/>
              <a:ext cx="4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64" name="Text Box 11"/>
            <p:cNvSpPr txBox="1">
              <a:spLocks noChangeArrowheads="1"/>
            </p:cNvSpPr>
            <p:nvPr/>
          </p:nvSpPr>
          <p:spPr bwMode="auto">
            <a:xfrm>
              <a:off x="3968" y="3302"/>
              <a:ext cx="34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9265" name="Text Box 12"/>
            <p:cNvSpPr txBox="1">
              <a:spLocks noChangeArrowheads="1"/>
            </p:cNvSpPr>
            <p:nvPr/>
          </p:nvSpPr>
          <p:spPr bwMode="auto">
            <a:xfrm>
              <a:off x="4420" y="1719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TW" altLang="zh-TW" sz="2000">
                <a:solidFill>
                  <a:schemeClr val="tx1"/>
                </a:solidFill>
              </a:endParaRPr>
            </a:p>
          </p:txBody>
        </p:sp>
        <p:sp>
          <p:nvSpPr>
            <p:cNvPr id="9266" name="Text Box 13"/>
            <p:cNvSpPr txBox="1">
              <a:spLocks noChangeArrowheads="1"/>
            </p:cNvSpPr>
            <p:nvPr/>
          </p:nvSpPr>
          <p:spPr bwMode="auto">
            <a:xfrm>
              <a:off x="4420" y="1981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267" name="Text Box 14"/>
            <p:cNvSpPr txBox="1">
              <a:spLocks noChangeArrowheads="1"/>
            </p:cNvSpPr>
            <p:nvPr/>
          </p:nvSpPr>
          <p:spPr bwMode="auto">
            <a:xfrm>
              <a:off x="4420" y="2233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268" name="Text Box 15"/>
            <p:cNvSpPr txBox="1">
              <a:spLocks noChangeArrowheads="1"/>
            </p:cNvSpPr>
            <p:nvPr/>
          </p:nvSpPr>
          <p:spPr bwMode="auto">
            <a:xfrm>
              <a:off x="4420" y="1465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269" name="Text Box 16"/>
            <p:cNvSpPr txBox="1">
              <a:spLocks noChangeArrowheads="1"/>
            </p:cNvSpPr>
            <p:nvPr/>
          </p:nvSpPr>
          <p:spPr bwMode="auto">
            <a:xfrm>
              <a:off x="4420" y="2997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b="1">
                  <a:solidFill>
                    <a:srgbClr val="FF3300"/>
                  </a:solidFill>
                </a:rPr>
                <a:t>5</a:t>
              </a:r>
            </a:p>
          </p:txBody>
        </p:sp>
        <p:sp>
          <p:nvSpPr>
            <p:cNvPr id="9270" name="Text Box 17"/>
            <p:cNvSpPr txBox="1">
              <a:spLocks noChangeArrowheads="1"/>
            </p:cNvSpPr>
            <p:nvPr/>
          </p:nvSpPr>
          <p:spPr bwMode="auto">
            <a:xfrm>
              <a:off x="4420" y="2737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271" name="Text Box 18"/>
            <p:cNvSpPr txBox="1">
              <a:spLocks noChangeArrowheads="1"/>
            </p:cNvSpPr>
            <p:nvPr/>
          </p:nvSpPr>
          <p:spPr bwMode="auto">
            <a:xfrm>
              <a:off x="4420" y="2483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b="1">
                  <a:solidFill>
                    <a:srgbClr val="FF3300"/>
                  </a:solidFill>
                </a:rPr>
                <a:t>4</a:t>
              </a:r>
              <a:r>
                <a:rPr lang="en-US" altLang="zh-TW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9272" name="Rectangle 19"/>
            <p:cNvSpPr>
              <a:spLocks noChangeArrowheads="1"/>
            </p:cNvSpPr>
            <p:nvPr/>
          </p:nvSpPr>
          <p:spPr bwMode="auto">
            <a:xfrm>
              <a:off x="4420" y="3255"/>
              <a:ext cx="4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73" name="Line 20"/>
            <p:cNvSpPr>
              <a:spLocks noChangeShapeType="1"/>
            </p:cNvSpPr>
            <p:nvPr/>
          </p:nvSpPr>
          <p:spPr bwMode="auto">
            <a:xfrm>
              <a:off x="4426" y="3585"/>
              <a:ext cx="4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74" name="Text Box 21"/>
            <p:cNvSpPr txBox="1">
              <a:spLocks noChangeArrowheads="1"/>
            </p:cNvSpPr>
            <p:nvPr/>
          </p:nvSpPr>
          <p:spPr bwMode="auto">
            <a:xfrm>
              <a:off x="4530" y="3291"/>
              <a:ext cx="34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9275" name="Text Box 22"/>
            <p:cNvSpPr txBox="1">
              <a:spLocks noChangeArrowheads="1"/>
            </p:cNvSpPr>
            <p:nvPr/>
          </p:nvSpPr>
          <p:spPr bwMode="auto">
            <a:xfrm>
              <a:off x="3664" y="1734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276" name="Text Box 23"/>
            <p:cNvSpPr txBox="1">
              <a:spLocks noChangeArrowheads="1"/>
            </p:cNvSpPr>
            <p:nvPr/>
          </p:nvSpPr>
          <p:spPr bwMode="auto">
            <a:xfrm>
              <a:off x="3664" y="1996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277" name="Text Box 24"/>
            <p:cNvSpPr txBox="1">
              <a:spLocks noChangeArrowheads="1"/>
            </p:cNvSpPr>
            <p:nvPr/>
          </p:nvSpPr>
          <p:spPr bwMode="auto">
            <a:xfrm>
              <a:off x="3664" y="224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278" name="Text Box 25"/>
            <p:cNvSpPr txBox="1">
              <a:spLocks noChangeArrowheads="1"/>
            </p:cNvSpPr>
            <p:nvPr/>
          </p:nvSpPr>
          <p:spPr bwMode="auto">
            <a:xfrm>
              <a:off x="3664" y="14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279" name="Text Box 26"/>
            <p:cNvSpPr txBox="1">
              <a:spLocks noChangeArrowheads="1"/>
            </p:cNvSpPr>
            <p:nvPr/>
          </p:nvSpPr>
          <p:spPr bwMode="auto">
            <a:xfrm>
              <a:off x="3664" y="3012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280" name="Text Box 27"/>
            <p:cNvSpPr txBox="1">
              <a:spLocks noChangeArrowheads="1"/>
            </p:cNvSpPr>
            <p:nvPr/>
          </p:nvSpPr>
          <p:spPr bwMode="auto">
            <a:xfrm>
              <a:off x="3664" y="2752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281" name="Text Box 28"/>
            <p:cNvSpPr txBox="1">
              <a:spLocks noChangeArrowheads="1"/>
            </p:cNvSpPr>
            <p:nvPr/>
          </p:nvSpPr>
          <p:spPr bwMode="auto">
            <a:xfrm>
              <a:off x="3664" y="249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282" name="Line 29"/>
            <p:cNvSpPr>
              <a:spLocks noChangeShapeType="1"/>
            </p:cNvSpPr>
            <p:nvPr/>
          </p:nvSpPr>
          <p:spPr bwMode="auto">
            <a:xfrm>
              <a:off x="4412" y="3595"/>
              <a:ext cx="486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83" name="Line 30"/>
            <p:cNvSpPr>
              <a:spLocks noChangeShapeType="1"/>
            </p:cNvSpPr>
            <p:nvPr/>
          </p:nvSpPr>
          <p:spPr bwMode="auto">
            <a:xfrm>
              <a:off x="3866" y="3598"/>
              <a:ext cx="4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84" name="Text Box 31"/>
            <p:cNvSpPr txBox="1">
              <a:spLocks noChangeArrowheads="1"/>
            </p:cNvSpPr>
            <p:nvPr/>
          </p:nvSpPr>
          <p:spPr bwMode="auto">
            <a:xfrm>
              <a:off x="3852" y="1262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9285" name="Text Box 32"/>
            <p:cNvSpPr txBox="1">
              <a:spLocks noChangeArrowheads="1"/>
            </p:cNvSpPr>
            <p:nvPr/>
          </p:nvSpPr>
          <p:spPr bwMode="auto">
            <a:xfrm>
              <a:off x="4432" y="1266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solidFill>
                    <a:schemeClr val="tx1"/>
                  </a:solidFill>
                </a:rPr>
                <a:t>link</a:t>
              </a:r>
            </a:p>
          </p:txBody>
        </p:sp>
      </p:grpSp>
      <p:sp>
        <p:nvSpPr>
          <p:cNvPr id="9222" name="Text Box 34"/>
          <p:cNvSpPr txBox="1">
            <a:spLocks noChangeArrowheads="1"/>
          </p:cNvSpPr>
          <p:nvPr/>
        </p:nvSpPr>
        <p:spPr bwMode="auto">
          <a:xfrm>
            <a:off x="1552353" y="2384425"/>
            <a:ext cx="978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 b="1" i="1" dirty="0">
                <a:solidFill>
                  <a:srgbClr val="FF0000"/>
                </a:solidFill>
              </a:rPr>
              <a:t>first </a:t>
            </a:r>
            <a:r>
              <a:rPr lang="en-US" altLang="zh-TW" sz="1800" b="1" dirty="0">
                <a:solidFill>
                  <a:srgbClr val="FF0000"/>
                </a:solidFill>
              </a:rPr>
              <a:t>= 3</a:t>
            </a:r>
          </a:p>
        </p:txBody>
      </p:sp>
      <p:grpSp>
        <p:nvGrpSpPr>
          <p:cNvPr id="9223" name="Group 95"/>
          <p:cNvGrpSpPr>
            <a:grpSpLocks/>
          </p:cNvGrpSpPr>
          <p:nvPr/>
        </p:nvGrpSpPr>
        <p:grpSpPr bwMode="auto">
          <a:xfrm>
            <a:off x="2616200" y="1984375"/>
            <a:ext cx="1968500" cy="3727450"/>
            <a:chOff x="1648" y="1250"/>
            <a:chExt cx="1240" cy="2348"/>
          </a:xfrm>
        </p:grpSpPr>
        <p:sp>
          <p:nvSpPr>
            <p:cNvPr id="9226" name="Text Box 54"/>
            <p:cNvSpPr txBox="1">
              <a:spLocks noChangeArrowheads="1"/>
            </p:cNvSpPr>
            <p:nvPr/>
          </p:nvSpPr>
          <p:spPr bwMode="auto">
            <a:xfrm>
              <a:off x="1648" y="1722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227" name="Text Box 55"/>
            <p:cNvSpPr txBox="1">
              <a:spLocks noChangeArrowheads="1"/>
            </p:cNvSpPr>
            <p:nvPr/>
          </p:nvSpPr>
          <p:spPr bwMode="auto">
            <a:xfrm>
              <a:off x="1648" y="1984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228" name="Text Box 56"/>
            <p:cNvSpPr txBox="1">
              <a:spLocks noChangeArrowheads="1"/>
            </p:cNvSpPr>
            <p:nvPr/>
          </p:nvSpPr>
          <p:spPr bwMode="auto">
            <a:xfrm>
              <a:off x="1648" y="2236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229" name="Text Box 57"/>
            <p:cNvSpPr txBox="1">
              <a:spLocks noChangeArrowheads="1"/>
            </p:cNvSpPr>
            <p:nvPr/>
          </p:nvSpPr>
          <p:spPr bwMode="auto">
            <a:xfrm>
              <a:off x="1648" y="14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230" name="Text Box 58"/>
            <p:cNvSpPr txBox="1">
              <a:spLocks noChangeArrowheads="1"/>
            </p:cNvSpPr>
            <p:nvPr/>
          </p:nvSpPr>
          <p:spPr bwMode="auto">
            <a:xfrm>
              <a:off x="1648" y="300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231" name="Text Box 59"/>
            <p:cNvSpPr txBox="1">
              <a:spLocks noChangeArrowheads="1"/>
            </p:cNvSpPr>
            <p:nvPr/>
          </p:nvSpPr>
          <p:spPr bwMode="auto">
            <a:xfrm>
              <a:off x="1648" y="274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232" name="Text Box 60"/>
            <p:cNvSpPr txBox="1">
              <a:spLocks noChangeArrowheads="1"/>
            </p:cNvSpPr>
            <p:nvPr/>
          </p:nvSpPr>
          <p:spPr bwMode="auto">
            <a:xfrm>
              <a:off x="1648" y="2486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233" name="Line 61"/>
            <p:cNvSpPr>
              <a:spLocks noChangeShapeType="1"/>
            </p:cNvSpPr>
            <p:nvPr/>
          </p:nvSpPr>
          <p:spPr bwMode="auto">
            <a:xfrm>
              <a:off x="2402" y="3598"/>
              <a:ext cx="486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4" name="Text Box 35"/>
            <p:cNvSpPr txBox="1">
              <a:spLocks noChangeArrowheads="1"/>
            </p:cNvSpPr>
            <p:nvPr/>
          </p:nvSpPr>
          <p:spPr bwMode="auto">
            <a:xfrm>
              <a:off x="1842" y="1718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TW" altLang="zh-TW" sz="2000">
                <a:solidFill>
                  <a:schemeClr val="tx1"/>
                </a:solidFill>
              </a:endParaRPr>
            </a:p>
          </p:txBody>
        </p:sp>
        <p:sp>
          <p:nvSpPr>
            <p:cNvPr id="9235" name="Text Box 36"/>
            <p:cNvSpPr txBox="1">
              <a:spLocks noChangeArrowheads="1"/>
            </p:cNvSpPr>
            <p:nvPr/>
          </p:nvSpPr>
          <p:spPr bwMode="auto">
            <a:xfrm>
              <a:off x="1842" y="1977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BAT</a:t>
              </a:r>
            </a:p>
          </p:txBody>
        </p:sp>
        <p:sp>
          <p:nvSpPr>
            <p:cNvPr id="9236" name="Text Box 37"/>
            <p:cNvSpPr txBox="1">
              <a:spLocks noChangeArrowheads="1"/>
            </p:cNvSpPr>
            <p:nvPr/>
          </p:nvSpPr>
          <p:spPr bwMode="auto">
            <a:xfrm>
              <a:off x="1842" y="2229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SAT</a:t>
              </a:r>
            </a:p>
          </p:txBody>
        </p:sp>
        <p:sp>
          <p:nvSpPr>
            <p:cNvPr id="9237" name="Text Box 38"/>
            <p:cNvSpPr txBox="1">
              <a:spLocks noChangeArrowheads="1"/>
            </p:cNvSpPr>
            <p:nvPr/>
          </p:nvSpPr>
          <p:spPr bwMode="auto">
            <a:xfrm>
              <a:off x="1842" y="1464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EAT</a:t>
              </a:r>
            </a:p>
          </p:txBody>
        </p:sp>
        <p:sp>
          <p:nvSpPr>
            <p:cNvPr id="9238" name="Text Box 39"/>
            <p:cNvSpPr txBox="1">
              <a:spLocks noChangeArrowheads="1"/>
            </p:cNvSpPr>
            <p:nvPr/>
          </p:nvSpPr>
          <p:spPr bwMode="auto">
            <a:xfrm>
              <a:off x="1842" y="2996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FAT</a:t>
              </a:r>
            </a:p>
          </p:txBody>
        </p:sp>
        <p:sp>
          <p:nvSpPr>
            <p:cNvPr id="9239" name="Text Box 40"/>
            <p:cNvSpPr txBox="1">
              <a:spLocks noChangeArrowheads="1"/>
            </p:cNvSpPr>
            <p:nvPr/>
          </p:nvSpPr>
          <p:spPr bwMode="auto">
            <a:xfrm>
              <a:off x="1842" y="2736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CAT</a:t>
              </a:r>
            </a:p>
          </p:txBody>
        </p:sp>
        <p:sp>
          <p:nvSpPr>
            <p:cNvPr id="9240" name="Text Box 41"/>
            <p:cNvSpPr txBox="1">
              <a:spLocks noChangeArrowheads="1"/>
            </p:cNvSpPr>
            <p:nvPr/>
          </p:nvSpPr>
          <p:spPr bwMode="auto">
            <a:xfrm>
              <a:off x="1842" y="2482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9241" name="Rectangle 42"/>
            <p:cNvSpPr>
              <a:spLocks noChangeArrowheads="1"/>
            </p:cNvSpPr>
            <p:nvPr/>
          </p:nvSpPr>
          <p:spPr bwMode="auto">
            <a:xfrm>
              <a:off x="1842" y="3248"/>
              <a:ext cx="4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42" name="Text Box 43"/>
            <p:cNvSpPr txBox="1">
              <a:spLocks noChangeArrowheads="1"/>
            </p:cNvSpPr>
            <p:nvPr/>
          </p:nvSpPr>
          <p:spPr bwMode="auto">
            <a:xfrm>
              <a:off x="1952" y="3290"/>
              <a:ext cx="34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9243" name="Text Box 44"/>
            <p:cNvSpPr txBox="1">
              <a:spLocks noChangeArrowheads="1"/>
            </p:cNvSpPr>
            <p:nvPr/>
          </p:nvSpPr>
          <p:spPr bwMode="auto">
            <a:xfrm>
              <a:off x="2410" y="1722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TW" altLang="zh-TW" sz="2000">
                <a:solidFill>
                  <a:schemeClr val="tx1"/>
                </a:solidFill>
              </a:endParaRPr>
            </a:p>
          </p:txBody>
        </p:sp>
        <p:sp>
          <p:nvSpPr>
            <p:cNvPr id="9244" name="Text Box 45"/>
            <p:cNvSpPr txBox="1">
              <a:spLocks noChangeArrowheads="1"/>
            </p:cNvSpPr>
            <p:nvPr/>
          </p:nvSpPr>
          <p:spPr bwMode="auto">
            <a:xfrm>
              <a:off x="2410" y="1979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245" name="Text Box 46"/>
            <p:cNvSpPr txBox="1">
              <a:spLocks noChangeArrowheads="1"/>
            </p:cNvSpPr>
            <p:nvPr/>
          </p:nvSpPr>
          <p:spPr bwMode="auto">
            <a:xfrm>
              <a:off x="2410" y="2231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246" name="Text Box 47"/>
            <p:cNvSpPr txBox="1">
              <a:spLocks noChangeArrowheads="1"/>
            </p:cNvSpPr>
            <p:nvPr/>
          </p:nvSpPr>
          <p:spPr bwMode="auto">
            <a:xfrm>
              <a:off x="2410" y="1468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247" name="Text Box 48"/>
            <p:cNvSpPr txBox="1">
              <a:spLocks noChangeArrowheads="1"/>
            </p:cNvSpPr>
            <p:nvPr/>
          </p:nvSpPr>
          <p:spPr bwMode="auto">
            <a:xfrm>
              <a:off x="2410" y="3000"/>
              <a:ext cx="46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248" name="Text Box 49"/>
            <p:cNvSpPr txBox="1">
              <a:spLocks noChangeArrowheads="1"/>
            </p:cNvSpPr>
            <p:nvPr/>
          </p:nvSpPr>
          <p:spPr bwMode="auto">
            <a:xfrm>
              <a:off x="2410" y="2751"/>
              <a:ext cx="4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249" name="Text Box 50"/>
            <p:cNvSpPr txBox="1">
              <a:spLocks noChangeArrowheads="1"/>
            </p:cNvSpPr>
            <p:nvPr/>
          </p:nvSpPr>
          <p:spPr bwMode="auto">
            <a:xfrm>
              <a:off x="2410" y="2493"/>
              <a:ext cx="4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9250" name="Rectangle 51"/>
            <p:cNvSpPr>
              <a:spLocks noChangeArrowheads="1"/>
            </p:cNvSpPr>
            <p:nvPr/>
          </p:nvSpPr>
          <p:spPr bwMode="auto">
            <a:xfrm>
              <a:off x="2410" y="3258"/>
              <a:ext cx="4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51" name="Line 52"/>
            <p:cNvSpPr>
              <a:spLocks noChangeShapeType="1"/>
            </p:cNvSpPr>
            <p:nvPr/>
          </p:nvSpPr>
          <p:spPr bwMode="auto">
            <a:xfrm>
              <a:off x="2408" y="3588"/>
              <a:ext cx="462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2" name="Text Box 53"/>
            <p:cNvSpPr txBox="1">
              <a:spLocks noChangeArrowheads="1"/>
            </p:cNvSpPr>
            <p:nvPr/>
          </p:nvSpPr>
          <p:spPr bwMode="auto">
            <a:xfrm>
              <a:off x="2508" y="3288"/>
              <a:ext cx="34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9253" name="Line 62"/>
            <p:cNvSpPr>
              <a:spLocks noChangeShapeType="1"/>
            </p:cNvSpPr>
            <p:nvPr/>
          </p:nvSpPr>
          <p:spPr bwMode="auto">
            <a:xfrm>
              <a:off x="1850" y="3586"/>
              <a:ext cx="4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4" name="Text Box 63"/>
            <p:cNvSpPr txBox="1">
              <a:spLocks noChangeArrowheads="1"/>
            </p:cNvSpPr>
            <p:nvPr/>
          </p:nvSpPr>
          <p:spPr bwMode="auto">
            <a:xfrm>
              <a:off x="1836" y="1250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9255" name="Text Box 64"/>
            <p:cNvSpPr txBox="1">
              <a:spLocks noChangeArrowheads="1"/>
            </p:cNvSpPr>
            <p:nvPr/>
          </p:nvSpPr>
          <p:spPr bwMode="auto">
            <a:xfrm>
              <a:off x="2416" y="1254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solidFill>
                    <a:schemeClr val="tx1"/>
                  </a:solidFill>
                </a:rPr>
                <a:t>link</a:t>
              </a:r>
            </a:p>
          </p:txBody>
        </p:sp>
      </p:grpSp>
      <p:sp>
        <p:nvSpPr>
          <p:cNvPr id="9225" name="矩形 68"/>
          <p:cNvSpPr>
            <a:spLocks noChangeArrowheads="1"/>
          </p:cNvSpPr>
          <p:nvPr/>
        </p:nvSpPr>
        <p:spPr bwMode="auto">
          <a:xfrm>
            <a:off x="2717800" y="5626100"/>
            <a:ext cx="5181600" cy="190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0" name="向右箭號 69"/>
          <p:cNvSpPr/>
          <p:nvPr/>
        </p:nvSpPr>
        <p:spPr bwMode="auto">
          <a:xfrm>
            <a:off x="4937216" y="3860356"/>
            <a:ext cx="592531" cy="241402"/>
          </a:xfrm>
          <a:prstGeom prst="stripedRightArrow">
            <a:avLst>
              <a:gd name="adj1" fmla="val 45238"/>
              <a:gd name="adj2" fmla="val 47619"/>
            </a:avLst>
          </a:prstGeom>
          <a:solidFill>
            <a:srgbClr val="00B050"/>
          </a:solidFill>
          <a:ln w="9525" cap="flat" cmpd="sng" algn="ctr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6600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382642-2F9F-4D12-9D44-7F6DEDA0F006}" type="slidenum">
              <a:rPr lang="en-US" altLang="zh-TW" smtClean="0"/>
              <a:pPr/>
              <a:t>70</a:t>
            </a:fld>
            <a:endParaRPr lang="en-US" altLang="zh-TW" smtClean="0"/>
          </a:p>
        </p:txBody>
      </p:sp>
      <p:sp>
        <p:nvSpPr>
          <p:cNvPr id="70659" name="Rectangle 7"/>
          <p:cNvSpPr>
            <a:spLocks noChangeArrowheads="1"/>
          </p:cNvSpPr>
          <p:nvPr/>
        </p:nvSpPr>
        <p:spPr bwMode="auto">
          <a:xfrm>
            <a:off x="871538" y="836613"/>
            <a:ext cx="6837362" cy="28209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void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ddelete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nodePointer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node,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nodePointer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deleted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){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/* 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delete 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from the doubly linked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list 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*/</a:t>
            </a:r>
            <a:endParaRPr lang="en-US" altLang="zh-TW" sz="2000" dirty="0">
              <a:solidFill>
                <a:schemeClr val="tx1"/>
              </a:solidFill>
              <a:latin typeface="+mn-lt"/>
            </a:endParaRP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if (node == deleted) </a:t>
            </a:r>
            <a:br>
              <a:rPr lang="en-US" altLang="zh-TW" sz="2000" dirty="0">
                <a:solidFill>
                  <a:schemeClr val="tx1"/>
                </a:solidFill>
                <a:latin typeface="+mn-lt"/>
              </a:rPr>
            </a:b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+mn-lt"/>
              </a:rPr>
              <a:t>printf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(“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Deletion of head node not permitted.  \n”);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else {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TW" sz="1600" b="1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TW" sz="1600" b="1" dirty="0">
                <a:solidFill>
                  <a:srgbClr val="FF0000"/>
                </a:solidFill>
                <a:latin typeface="+mn-lt"/>
              </a:rPr>
              <a:t>1) 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deleted-&gt;</a:t>
            </a:r>
            <a:r>
              <a:rPr lang="en-US" altLang="zh-TW" sz="2000" b="1" dirty="0" err="1">
                <a:solidFill>
                  <a:srgbClr val="FF0000"/>
                </a:solidFill>
                <a:latin typeface="+mn-lt"/>
              </a:rPr>
              <a:t>llink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-&gt;</a:t>
            </a:r>
            <a:r>
              <a:rPr lang="en-US" altLang="zh-TW" sz="2000" b="1" dirty="0" err="1">
                <a:solidFill>
                  <a:srgbClr val="FF0000"/>
                </a:solidFill>
                <a:latin typeface="+mn-lt"/>
              </a:rPr>
              <a:t>rlink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 = deleted-&gt;</a:t>
            </a:r>
            <a:r>
              <a:rPr lang="en-US" altLang="zh-TW" sz="2000" b="1" dirty="0" err="1">
                <a:solidFill>
                  <a:srgbClr val="FF0000"/>
                </a:solidFill>
                <a:latin typeface="+mn-lt"/>
              </a:rPr>
              <a:t>rlink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TW" sz="1600" b="1" dirty="0" smtClean="0">
                <a:solidFill>
                  <a:srgbClr val="006600"/>
                </a:solidFill>
                <a:latin typeface="+mn-lt"/>
              </a:rPr>
              <a:t>(</a:t>
            </a:r>
            <a:r>
              <a:rPr lang="en-US" altLang="zh-TW" sz="1600" b="1" dirty="0">
                <a:solidFill>
                  <a:srgbClr val="006600"/>
                </a:solidFill>
                <a:latin typeface="+mn-lt"/>
              </a:rPr>
              <a:t>2) </a:t>
            </a:r>
            <a:r>
              <a:rPr lang="en-US" altLang="zh-TW" sz="2000" b="1" dirty="0">
                <a:solidFill>
                  <a:srgbClr val="006600"/>
                </a:solidFill>
                <a:latin typeface="+mn-lt"/>
              </a:rPr>
              <a:t>deleted-&gt;</a:t>
            </a:r>
            <a:r>
              <a:rPr lang="en-US" altLang="zh-TW" sz="2000" b="1" dirty="0" err="1">
                <a:solidFill>
                  <a:srgbClr val="006600"/>
                </a:solidFill>
                <a:latin typeface="+mn-lt"/>
              </a:rPr>
              <a:t>rlink</a:t>
            </a:r>
            <a:r>
              <a:rPr lang="en-US" altLang="zh-TW" sz="2000" b="1" dirty="0">
                <a:solidFill>
                  <a:srgbClr val="006600"/>
                </a:solidFill>
                <a:latin typeface="+mn-lt"/>
              </a:rPr>
              <a:t>-&gt;</a:t>
            </a:r>
            <a:r>
              <a:rPr lang="en-US" altLang="zh-TW" sz="2000" b="1" dirty="0" err="1">
                <a:solidFill>
                  <a:srgbClr val="006600"/>
                </a:solidFill>
                <a:latin typeface="+mn-lt"/>
              </a:rPr>
              <a:t>llink</a:t>
            </a:r>
            <a:r>
              <a:rPr lang="en-US" altLang="zh-TW" sz="2000" b="1" dirty="0">
                <a:solidFill>
                  <a:srgbClr val="006600"/>
                </a:solidFill>
                <a:latin typeface="+mn-lt"/>
              </a:rPr>
              <a:t> = deleted-&gt;</a:t>
            </a:r>
            <a:r>
              <a:rPr lang="en-US" altLang="zh-TW" sz="2000" b="1" dirty="0" err="1">
                <a:solidFill>
                  <a:srgbClr val="006600"/>
                </a:solidFill>
                <a:latin typeface="+mn-lt"/>
              </a:rPr>
              <a:t>llink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   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free(deleted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}</a:t>
            </a:r>
          </a:p>
          <a:p>
            <a:pPr algn="l" defTabSz="762000">
              <a:lnSpc>
                <a:spcPts val="22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sp>
        <p:nvSpPr>
          <p:cNvPr id="69636" name="Text Box 94"/>
          <p:cNvSpPr txBox="1">
            <a:spLocks noChangeArrowheads="1"/>
          </p:cNvSpPr>
          <p:nvPr/>
        </p:nvSpPr>
        <p:spPr bwMode="auto">
          <a:xfrm>
            <a:off x="266700" y="201613"/>
            <a:ext cx="8712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 b="1" u="sng" dirty="0"/>
              <a:t>Deletion from a doubly linked circular list</a:t>
            </a:r>
            <a:r>
              <a:rPr lang="en-US" altLang="zh-TW" sz="2000" b="1" u="sng" dirty="0"/>
              <a:t> </a:t>
            </a:r>
            <a:r>
              <a:rPr lang="en-US" altLang="zh-TW" sz="1800" b="1" u="sng" dirty="0"/>
              <a:t>(</a:t>
            </a:r>
            <a:r>
              <a:rPr lang="en-US" altLang="zh-TW" sz="1800" b="1" u="sng" dirty="0" err="1"/>
              <a:t>Prog</a:t>
            </a:r>
            <a:r>
              <a:rPr lang="en-US" altLang="zh-TW" sz="1800" b="1" u="sng" dirty="0"/>
              <a:t>. 4.27)</a:t>
            </a:r>
          </a:p>
        </p:txBody>
      </p:sp>
      <p:grpSp>
        <p:nvGrpSpPr>
          <p:cNvPr id="69637" name="群組 63"/>
          <p:cNvGrpSpPr>
            <a:grpSpLocks/>
          </p:cNvGrpSpPr>
          <p:nvPr/>
        </p:nvGrpSpPr>
        <p:grpSpPr bwMode="auto">
          <a:xfrm>
            <a:off x="677863" y="3684588"/>
            <a:ext cx="3779837" cy="2689225"/>
            <a:chOff x="677863" y="3684588"/>
            <a:chExt cx="3779837" cy="2689225"/>
          </a:xfrm>
        </p:grpSpPr>
        <p:grpSp>
          <p:nvGrpSpPr>
            <p:cNvPr id="69661" name="Group 57"/>
            <p:cNvGrpSpPr>
              <a:grpSpLocks/>
            </p:cNvGrpSpPr>
            <p:nvPr/>
          </p:nvGrpSpPr>
          <p:grpSpPr bwMode="auto">
            <a:xfrm>
              <a:off x="2198688" y="3946525"/>
              <a:ext cx="1120775" cy="447675"/>
              <a:chOff x="2424" y="2448"/>
              <a:chExt cx="1656" cy="300"/>
            </a:xfrm>
          </p:grpSpPr>
          <p:sp>
            <p:nvSpPr>
              <p:cNvPr id="69694" name="Rectangle 58"/>
              <p:cNvSpPr>
                <a:spLocks noChangeArrowheads="1"/>
              </p:cNvSpPr>
              <p:nvPr/>
            </p:nvSpPr>
            <p:spPr bwMode="auto">
              <a:xfrm>
                <a:off x="2424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9695" name="Rectangle 59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9696" name="Rectangle 60"/>
              <p:cNvSpPr>
                <a:spLocks noChangeArrowheads="1"/>
              </p:cNvSpPr>
              <p:nvPr/>
            </p:nvSpPr>
            <p:spPr bwMode="auto">
              <a:xfrm>
                <a:off x="3528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9662" name="Group 61"/>
            <p:cNvGrpSpPr>
              <a:grpSpLocks/>
            </p:cNvGrpSpPr>
            <p:nvPr/>
          </p:nvGrpSpPr>
          <p:grpSpPr bwMode="auto">
            <a:xfrm>
              <a:off x="1995488" y="5148263"/>
              <a:ext cx="1120775" cy="447675"/>
              <a:chOff x="2424" y="2448"/>
              <a:chExt cx="1656" cy="300"/>
            </a:xfrm>
          </p:grpSpPr>
          <p:sp>
            <p:nvSpPr>
              <p:cNvPr id="69691" name="Rectangle 62"/>
              <p:cNvSpPr>
                <a:spLocks noChangeArrowheads="1"/>
              </p:cNvSpPr>
              <p:nvPr/>
            </p:nvSpPr>
            <p:spPr bwMode="auto">
              <a:xfrm>
                <a:off x="2424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9692" name="Rectangle 63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9693" name="Rectangle 64"/>
              <p:cNvSpPr>
                <a:spLocks noChangeArrowheads="1"/>
              </p:cNvSpPr>
              <p:nvPr/>
            </p:nvSpPr>
            <p:spPr bwMode="auto">
              <a:xfrm>
                <a:off x="3528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9663" name="Group 65"/>
            <p:cNvGrpSpPr>
              <a:grpSpLocks/>
            </p:cNvGrpSpPr>
            <p:nvPr/>
          </p:nvGrpSpPr>
          <p:grpSpPr bwMode="auto">
            <a:xfrm>
              <a:off x="3303588" y="5148263"/>
              <a:ext cx="1122362" cy="447675"/>
              <a:chOff x="2424" y="2448"/>
              <a:chExt cx="1656" cy="300"/>
            </a:xfrm>
          </p:grpSpPr>
          <p:sp>
            <p:nvSpPr>
              <p:cNvPr id="69688" name="Rectangle 66"/>
              <p:cNvSpPr>
                <a:spLocks noChangeArrowheads="1"/>
              </p:cNvSpPr>
              <p:nvPr/>
            </p:nvSpPr>
            <p:spPr bwMode="auto">
              <a:xfrm>
                <a:off x="2424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9689" name="Rectangle 67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9690" name="Rectangle 68"/>
              <p:cNvSpPr>
                <a:spLocks noChangeArrowheads="1"/>
              </p:cNvSpPr>
              <p:nvPr/>
            </p:nvSpPr>
            <p:spPr bwMode="auto">
              <a:xfrm>
                <a:off x="3528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9664" name="Group 69"/>
            <p:cNvGrpSpPr>
              <a:grpSpLocks/>
            </p:cNvGrpSpPr>
            <p:nvPr/>
          </p:nvGrpSpPr>
          <p:grpSpPr bwMode="auto">
            <a:xfrm>
              <a:off x="709613" y="5148263"/>
              <a:ext cx="1122362" cy="447675"/>
              <a:chOff x="2424" y="2448"/>
              <a:chExt cx="1656" cy="300"/>
            </a:xfrm>
          </p:grpSpPr>
          <p:sp>
            <p:nvSpPr>
              <p:cNvPr id="69685" name="Rectangle 70"/>
              <p:cNvSpPr>
                <a:spLocks noChangeArrowheads="1"/>
              </p:cNvSpPr>
              <p:nvPr/>
            </p:nvSpPr>
            <p:spPr bwMode="auto">
              <a:xfrm>
                <a:off x="2424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9686" name="Rectangle 71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9687" name="Rectangle 72"/>
              <p:cNvSpPr>
                <a:spLocks noChangeArrowheads="1"/>
              </p:cNvSpPr>
              <p:nvPr/>
            </p:nvSpPr>
            <p:spPr bwMode="auto">
              <a:xfrm>
                <a:off x="3528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9665" name="Freeform 73"/>
            <p:cNvSpPr>
              <a:spLocks/>
            </p:cNvSpPr>
            <p:nvPr/>
          </p:nvSpPr>
          <p:spPr bwMode="auto">
            <a:xfrm>
              <a:off x="2346325" y="4125913"/>
              <a:ext cx="1511300" cy="1022350"/>
            </a:xfrm>
            <a:custGeom>
              <a:avLst/>
              <a:gdLst>
                <a:gd name="T0" fmla="*/ 0 w 2232"/>
                <a:gd name="T1" fmla="*/ 0 h 684"/>
                <a:gd name="T2" fmla="*/ 0 w 2232"/>
                <a:gd name="T3" fmla="*/ 2147483647 h 684"/>
                <a:gd name="T4" fmla="*/ 2147483647 w 2232"/>
                <a:gd name="T5" fmla="*/ 2147483647 h 684"/>
                <a:gd name="T6" fmla="*/ 2147483647 w 2232"/>
                <a:gd name="T7" fmla="*/ 2147483647 h 6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2"/>
                <a:gd name="T13" fmla="*/ 0 h 684"/>
                <a:gd name="T14" fmla="*/ 2232 w 2232"/>
                <a:gd name="T15" fmla="*/ 684 h 6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2" h="684">
                  <a:moveTo>
                    <a:pt x="0" y="0"/>
                  </a:moveTo>
                  <a:lnTo>
                    <a:pt x="0" y="324"/>
                  </a:lnTo>
                  <a:lnTo>
                    <a:pt x="2232" y="324"/>
                  </a:lnTo>
                  <a:lnTo>
                    <a:pt x="2232" y="68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66" name="Freeform 74"/>
            <p:cNvSpPr>
              <a:spLocks/>
            </p:cNvSpPr>
            <p:nvPr/>
          </p:nvSpPr>
          <p:spPr bwMode="auto">
            <a:xfrm>
              <a:off x="1612900" y="4143375"/>
              <a:ext cx="1511300" cy="1004888"/>
            </a:xfrm>
            <a:custGeom>
              <a:avLst/>
              <a:gdLst>
                <a:gd name="T0" fmla="*/ 2147483647 w 2232"/>
                <a:gd name="T1" fmla="*/ 0 h 672"/>
                <a:gd name="T2" fmla="*/ 2147483647 w 2232"/>
                <a:gd name="T3" fmla="*/ 2147483647 h 672"/>
                <a:gd name="T4" fmla="*/ 0 w 2232"/>
                <a:gd name="T5" fmla="*/ 2147483647 h 672"/>
                <a:gd name="T6" fmla="*/ 0 w 2232"/>
                <a:gd name="T7" fmla="*/ 2147483647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2"/>
                <a:gd name="T13" fmla="*/ 0 h 672"/>
                <a:gd name="T14" fmla="*/ 2232 w 2232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2" h="672">
                  <a:moveTo>
                    <a:pt x="2232" y="0"/>
                  </a:moveTo>
                  <a:lnTo>
                    <a:pt x="2232" y="408"/>
                  </a:lnTo>
                  <a:lnTo>
                    <a:pt x="0" y="408"/>
                  </a:lnTo>
                  <a:lnTo>
                    <a:pt x="0" y="67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67" name="Freeform 75"/>
            <p:cNvSpPr>
              <a:spLocks/>
            </p:cNvSpPr>
            <p:nvPr/>
          </p:nvSpPr>
          <p:spPr bwMode="auto">
            <a:xfrm>
              <a:off x="677863" y="4305300"/>
              <a:ext cx="1527175" cy="968375"/>
            </a:xfrm>
            <a:custGeom>
              <a:avLst/>
              <a:gdLst>
                <a:gd name="T0" fmla="*/ 2147483647 w 2256"/>
                <a:gd name="T1" fmla="*/ 2147483647 h 708"/>
                <a:gd name="T2" fmla="*/ 0 w 2256"/>
                <a:gd name="T3" fmla="*/ 2147483647 h 708"/>
                <a:gd name="T4" fmla="*/ 0 w 2256"/>
                <a:gd name="T5" fmla="*/ 0 h 708"/>
                <a:gd name="T6" fmla="*/ 2147483647 w 2256"/>
                <a:gd name="T7" fmla="*/ 0 h 7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6"/>
                <a:gd name="T13" fmla="*/ 0 h 708"/>
                <a:gd name="T14" fmla="*/ 2256 w 2256"/>
                <a:gd name="T15" fmla="*/ 708 h 7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6" h="708">
                  <a:moveTo>
                    <a:pt x="300" y="708"/>
                  </a:moveTo>
                  <a:lnTo>
                    <a:pt x="0" y="708"/>
                  </a:lnTo>
                  <a:lnTo>
                    <a:pt x="0" y="0"/>
                  </a:lnTo>
                  <a:lnTo>
                    <a:pt x="2256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68" name="Line 76"/>
            <p:cNvSpPr>
              <a:spLocks noChangeShapeType="1"/>
            </p:cNvSpPr>
            <p:nvPr/>
          </p:nvSpPr>
          <p:spPr bwMode="auto">
            <a:xfrm>
              <a:off x="1701800" y="4071938"/>
              <a:ext cx="496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69" name="Freeform 77"/>
            <p:cNvSpPr>
              <a:spLocks/>
            </p:cNvSpPr>
            <p:nvPr/>
          </p:nvSpPr>
          <p:spPr bwMode="auto">
            <a:xfrm>
              <a:off x="3319463" y="4162425"/>
              <a:ext cx="1138237" cy="1182688"/>
            </a:xfrm>
            <a:custGeom>
              <a:avLst/>
              <a:gdLst>
                <a:gd name="T0" fmla="*/ 2147483647 w 1680"/>
                <a:gd name="T1" fmla="*/ 2147483647 h 792"/>
                <a:gd name="T2" fmla="*/ 2147483647 w 1680"/>
                <a:gd name="T3" fmla="*/ 2147483647 h 792"/>
                <a:gd name="T4" fmla="*/ 2147483647 w 1680"/>
                <a:gd name="T5" fmla="*/ 0 h 792"/>
                <a:gd name="T6" fmla="*/ 0 w 1680"/>
                <a:gd name="T7" fmla="*/ 0 h 7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0"/>
                <a:gd name="T13" fmla="*/ 0 h 792"/>
                <a:gd name="T14" fmla="*/ 1680 w 1680"/>
                <a:gd name="T15" fmla="*/ 792 h 7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0" h="792">
                  <a:moveTo>
                    <a:pt x="1356" y="792"/>
                  </a:moveTo>
                  <a:lnTo>
                    <a:pt x="1680" y="792"/>
                  </a:lnTo>
                  <a:lnTo>
                    <a:pt x="1680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70" name="Line 78"/>
            <p:cNvSpPr>
              <a:spLocks noChangeShapeType="1"/>
            </p:cNvSpPr>
            <p:nvPr/>
          </p:nvSpPr>
          <p:spPr bwMode="auto">
            <a:xfrm>
              <a:off x="1751013" y="5434013"/>
              <a:ext cx="252412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71" name="Line 79"/>
            <p:cNvSpPr>
              <a:spLocks noChangeShapeType="1"/>
            </p:cNvSpPr>
            <p:nvPr/>
          </p:nvSpPr>
          <p:spPr bwMode="auto">
            <a:xfrm>
              <a:off x="2978150" y="5470525"/>
              <a:ext cx="3254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72" name="Line 80"/>
            <p:cNvSpPr>
              <a:spLocks noChangeShapeType="1"/>
            </p:cNvSpPr>
            <p:nvPr/>
          </p:nvSpPr>
          <p:spPr bwMode="auto">
            <a:xfrm flipH="1">
              <a:off x="3116263" y="5291138"/>
              <a:ext cx="309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73" name="Line 81"/>
            <p:cNvSpPr>
              <a:spLocks noChangeShapeType="1"/>
            </p:cNvSpPr>
            <p:nvPr/>
          </p:nvSpPr>
          <p:spPr bwMode="auto">
            <a:xfrm flipH="1">
              <a:off x="1831975" y="5291138"/>
              <a:ext cx="2936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74" name="Text Box 82"/>
            <p:cNvSpPr txBox="1">
              <a:spLocks noChangeArrowheads="1"/>
            </p:cNvSpPr>
            <p:nvPr/>
          </p:nvSpPr>
          <p:spPr bwMode="auto">
            <a:xfrm>
              <a:off x="1165659" y="3884613"/>
              <a:ext cx="53412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i="1" dirty="0" smtClean="0">
                  <a:solidFill>
                    <a:schemeClr val="tx1"/>
                  </a:solidFill>
                </a:rPr>
                <a:t>node</a:t>
              </a:r>
              <a:endParaRPr lang="en-US" altLang="zh-TW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69675" name="Text Box 83"/>
            <p:cNvSpPr txBox="1">
              <a:spLocks noChangeArrowheads="1"/>
            </p:cNvSpPr>
            <p:nvPr/>
          </p:nvSpPr>
          <p:spPr bwMode="auto">
            <a:xfrm>
              <a:off x="2130425" y="3684588"/>
              <a:ext cx="1208088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1200" i="1">
                  <a:solidFill>
                    <a:schemeClr val="tx1"/>
                  </a:solidFill>
                </a:rPr>
                <a:t> llink  data  rlink</a:t>
              </a:r>
              <a:endParaRPr lang="en-US" altLang="zh-TW" sz="1200" i="1"/>
            </a:p>
          </p:txBody>
        </p:sp>
        <p:sp>
          <p:nvSpPr>
            <p:cNvPr id="69676" name="Text Box 85"/>
            <p:cNvSpPr txBox="1">
              <a:spLocks noChangeArrowheads="1"/>
            </p:cNvSpPr>
            <p:nvPr/>
          </p:nvSpPr>
          <p:spPr bwMode="auto">
            <a:xfrm>
              <a:off x="2239963" y="6069013"/>
              <a:ext cx="3905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>
                  <a:solidFill>
                    <a:srgbClr val="FF0000"/>
                  </a:solidFill>
                </a:rPr>
                <a:t>(1)</a:t>
              </a:r>
            </a:p>
          </p:txBody>
        </p:sp>
        <p:sp>
          <p:nvSpPr>
            <p:cNvPr id="69677" name="Text Box 87"/>
            <p:cNvSpPr txBox="1">
              <a:spLocks noChangeArrowheads="1"/>
            </p:cNvSpPr>
            <p:nvPr/>
          </p:nvSpPr>
          <p:spPr bwMode="auto">
            <a:xfrm>
              <a:off x="3133725" y="4660900"/>
              <a:ext cx="3905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>
                  <a:solidFill>
                    <a:srgbClr val="006600"/>
                  </a:solidFill>
                </a:rPr>
                <a:t>(2)</a:t>
              </a:r>
            </a:p>
          </p:txBody>
        </p:sp>
        <p:sp>
          <p:nvSpPr>
            <p:cNvPr id="69678" name="Freeform 92"/>
            <p:cNvSpPr>
              <a:spLocks/>
            </p:cNvSpPr>
            <p:nvPr/>
          </p:nvSpPr>
          <p:spPr bwMode="auto">
            <a:xfrm>
              <a:off x="1751013" y="5434013"/>
              <a:ext cx="1560512" cy="663575"/>
            </a:xfrm>
            <a:custGeom>
              <a:avLst/>
              <a:gdLst>
                <a:gd name="T0" fmla="*/ 0 w 2304"/>
                <a:gd name="T1" fmla="*/ 0 h 444"/>
                <a:gd name="T2" fmla="*/ 0 w 2304"/>
                <a:gd name="T3" fmla="*/ 2147483647 h 444"/>
                <a:gd name="T4" fmla="*/ 2147483647 w 2304"/>
                <a:gd name="T5" fmla="*/ 2147483647 h 444"/>
                <a:gd name="T6" fmla="*/ 2147483647 w 2304"/>
                <a:gd name="T7" fmla="*/ 2147483647 h 444"/>
                <a:gd name="T8" fmla="*/ 2147483647 w 2304"/>
                <a:gd name="T9" fmla="*/ 2147483647 h 444"/>
                <a:gd name="T10" fmla="*/ 2147483647 w 2304"/>
                <a:gd name="T11" fmla="*/ 2147483647 h 4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04"/>
                <a:gd name="T19" fmla="*/ 0 h 444"/>
                <a:gd name="T20" fmla="*/ 2304 w 2304"/>
                <a:gd name="T21" fmla="*/ 444 h 4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04" h="444">
                  <a:moveTo>
                    <a:pt x="0" y="0"/>
                  </a:moveTo>
                  <a:lnTo>
                    <a:pt x="0" y="444"/>
                  </a:lnTo>
                  <a:lnTo>
                    <a:pt x="2064" y="444"/>
                  </a:lnTo>
                  <a:lnTo>
                    <a:pt x="2160" y="444"/>
                  </a:lnTo>
                  <a:lnTo>
                    <a:pt x="2160" y="24"/>
                  </a:lnTo>
                  <a:lnTo>
                    <a:pt x="2304" y="24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79" name="Freeform 93"/>
            <p:cNvSpPr>
              <a:spLocks/>
            </p:cNvSpPr>
            <p:nvPr/>
          </p:nvSpPr>
          <p:spPr bwMode="auto">
            <a:xfrm>
              <a:off x="1824038" y="4932363"/>
              <a:ext cx="1601787" cy="358775"/>
            </a:xfrm>
            <a:custGeom>
              <a:avLst/>
              <a:gdLst>
                <a:gd name="T0" fmla="*/ 2147483647 w 2364"/>
                <a:gd name="T1" fmla="*/ 2147483647 h 240"/>
                <a:gd name="T2" fmla="*/ 2147483647 w 2364"/>
                <a:gd name="T3" fmla="*/ 0 h 240"/>
                <a:gd name="T4" fmla="*/ 2147483647 w 2364"/>
                <a:gd name="T5" fmla="*/ 0 h 240"/>
                <a:gd name="T6" fmla="*/ 2147483647 w 2364"/>
                <a:gd name="T7" fmla="*/ 2147483647 h 240"/>
                <a:gd name="T8" fmla="*/ 0 w 2364"/>
                <a:gd name="T9" fmla="*/ 214748364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4"/>
                <a:gd name="T16" fmla="*/ 0 h 240"/>
                <a:gd name="T17" fmla="*/ 2364 w 2364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4" h="240">
                  <a:moveTo>
                    <a:pt x="2364" y="240"/>
                  </a:moveTo>
                  <a:lnTo>
                    <a:pt x="2364" y="0"/>
                  </a:lnTo>
                  <a:lnTo>
                    <a:pt x="180" y="0"/>
                  </a:lnTo>
                  <a:lnTo>
                    <a:pt x="180" y="24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rgbClr val="006600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80" name="Text Box 96"/>
            <p:cNvSpPr txBox="1">
              <a:spLocks noChangeArrowheads="1"/>
            </p:cNvSpPr>
            <p:nvPr/>
          </p:nvSpPr>
          <p:spPr bwMode="auto">
            <a:xfrm>
              <a:off x="1925638" y="5775325"/>
              <a:ext cx="7096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</a:rPr>
                <a:t>deleted</a:t>
              </a:r>
            </a:p>
          </p:txBody>
        </p:sp>
        <p:sp>
          <p:nvSpPr>
            <p:cNvPr id="69681" name="Line 97"/>
            <p:cNvSpPr>
              <a:spLocks noChangeShapeType="1"/>
            </p:cNvSpPr>
            <p:nvPr/>
          </p:nvSpPr>
          <p:spPr bwMode="auto">
            <a:xfrm flipV="1">
              <a:off x="2284413" y="5630863"/>
              <a:ext cx="0" cy="203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2" name="Line 98"/>
            <p:cNvSpPr>
              <a:spLocks noChangeShapeType="1"/>
            </p:cNvSpPr>
            <p:nvPr/>
          </p:nvSpPr>
          <p:spPr bwMode="auto">
            <a:xfrm>
              <a:off x="1798638" y="5340350"/>
              <a:ext cx="92075" cy="1746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3" name="Line 99"/>
            <p:cNvSpPr>
              <a:spLocks noChangeShapeType="1"/>
            </p:cNvSpPr>
            <p:nvPr/>
          </p:nvSpPr>
          <p:spPr bwMode="auto">
            <a:xfrm flipV="1">
              <a:off x="3205163" y="5180013"/>
              <a:ext cx="127000" cy="2032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4" name="Line 100"/>
            <p:cNvSpPr>
              <a:spLocks noChangeShapeType="1"/>
            </p:cNvSpPr>
            <p:nvPr/>
          </p:nvSpPr>
          <p:spPr bwMode="auto">
            <a:xfrm>
              <a:off x="2713038" y="4194175"/>
              <a:ext cx="1127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9638" name="群組 62"/>
          <p:cNvGrpSpPr>
            <a:grpSpLocks/>
          </p:cNvGrpSpPr>
          <p:nvPr/>
        </p:nvGrpSpPr>
        <p:grpSpPr bwMode="auto">
          <a:xfrm>
            <a:off x="5191125" y="3740150"/>
            <a:ext cx="2401888" cy="1768475"/>
            <a:chOff x="5191125" y="3740150"/>
            <a:chExt cx="2401888" cy="1768475"/>
          </a:xfrm>
        </p:grpSpPr>
        <p:grpSp>
          <p:nvGrpSpPr>
            <p:cNvPr id="69639" name="Group 102"/>
            <p:cNvGrpSpPr>
              <a:grpSpLocks/>
            </p:cNvGrpSpPr>
            <p:nvPr/>
          </p:nvGrpSpPr>
          <p:grpSpPr bwMode="auto">
            <a:xfrm>
              <a:off x="6273800" y="4002088"/>
              <a:ext cx="1120775" cy="447675"/>
              <a:chOff x="2424" y="2448"/>
              <a:chExt cx="1656" cy="300"/>
            </a:xfrm>
          </p:grpSpPr>
          <p:sp>
            <p:nvSpPr>
              <p:cNvPr id="69658" name="Rectangle 103"/>
              <p:cNvSpPr>
                <a:spLocks noChangeArrowheads="1"/>
              </p:cNvSpPr>
              <p:nvPr/>
            </p:nvSpPr>
            <p:spPr bwMode="auto">
              <a:xfrm>
                <a:off x="2424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9659" name="Rectangle 104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9660" name="Rectangle 105"/>
              <p:cNvSpPr>
                <a:spLocks noChangeArrowheads="1"/>
              </p:cNvSpPr>
              <p:nvPr/>
            </p:nvSpPr>
            <p:spPr bwMode="auto">
              <a:xfrm>
                <a:off x="3528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9640" name="Line 108"/>
            <p:cNvSpPr>
              <a:spLocks noChangeShapeType="1"/>
            </p:cNvSpPr>
            <p:nvPr/>
          </p:nvSpPr>
          <p:spPr bwMode="auto">
            <a:xfrm>
              <a:off x="5776913" y="4127500"/>
              <a:ext cx="439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41" name="Text Box 109"/>
            <p:cNvSpPr txBox="1">
              <a:spLocks noChangeArrowheads="1"/>
            </p:cNvSpPr>
            <p:nvPr/>
          </p:nvSpPr>
          <p:spPr bwMode="auto">
            <a:xfrm>
              <a:off x="5269345" y="3925888"/>
              <a:ext cx="53412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i="1" dirty="0" smtClean="0">
                  <a:solidFill>
                    <a:schemeClr val="tx1"/>
                  </a:solidFill>
                </a:rPr>
                <a:t>node</a:t>
              </a:r>
              <a:endParaRPr lang="en-US" altLang="zh-TW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69642" name="Text Box 110"/>
            <p:cNvSpPr txBox="1">
              <a:spLocks noChangeArrowheads="1"/>
            </p:cNvSpPr>
            <p:nvPr/>
          </p:nvSpPr>
          <p:spPr bwMode="auto">
            <a:xfrm>
              <a:off x="6205538" y="3740150"/>
              <a:ext cx="1208087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1200" i="1">
                  <a:solidFill>
                    <a:schemeClr val="tx1"/>
                  </a:solidFill>
                </a:rPr>
                <a:t> llink  data  rlink</a:t>
              </a:r>
              <a:endParaRPr lang="en-US" altLang="zh-TW" sz="1200" i="1"/>
            </a:p>
          </p:txBody>
        </p:sp>
        <p:grpSp>
          <p:nvGrpSpPr>
            <p:cNvPr id="69643" name="Group 111"/>
            <p:cNvGrpSpPr>
              <a:grpSpLocks/>
            </p:cNvGrpSpPr>
            <p:nvPr/>
          </p:nvGrpSpPr>
          <p:grpSpPr bwMode="auto">
            <a:xfrm>
              <a:off x="6292850" y="5060950"/>
              <a:ext cx="1122363" cy="447675"/>
              <a:chOff x="2424" y="2448"/>
              <a:chExt cx="1656" cy="300"/>
            </a:xfrm>
          </p:grpSpPr>
          <p:sp>
            <p:nvSpPr>
              <p:cNvPr id="69655" name="Rectangle 112"/>
              <p:cNvSpPr>
                <a:spLocks noChangeArrowheads="1"/>
              </p:cNvSpPr>
              <p:nvPr/>
            </p:nvSpPr>
            <p:spPr bwMode="auto">
              <a:xfrm>
                <a:off x="2424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9656" name="Rectangle 113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9657" name="Rectangle 114"/>
              <p:cNvSpPr>
                <a:spLocks noChangeArrowheads="1"/>
              </p:cNvSpPr>
              <p:nvPr/>
            </p:nvSpPr>
            <p:spPr bwMode="auto">
              <a:xfrm>
                <a:off x="3528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9644" name="Line 115"/>
            <p:cNvSpPr>
              <a:spLocks noChangeShapeType="1"/>
            </p:cNvSpPr>
            <p:nvPr/>
          </p:nvSpPr>
          <p:spPr bwMode="auto">
            <a:xfrm>
              <a:off x="6502400" y="4267200"/>
              <a:ext cx="0" cy="696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45" name="Line 116"/>
            <p:cNvSpPr>
              <a:spLocks noChangeShapeType="1"/>
            </p:cNvSpPr>
            <p:nvPr/>
          </p:nvSpPr>
          <p:spPr bwMode="auto">
            <a:xfrm flipV="1">
              <a:off x="6415088" y="4498975"/>
              <a:ext cx="0" cy="769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46" name="Line 117"/>
            <p:cNvSpPr>
              <a:spLocks noChangeShapeType="1"/>
            </p:cNvSpPr>
            <p:nvPr/>
          </p:nvSpPr>
          <p:spPr bwMode="auto">
            <a:xfrm flipV="1">
              <a:off x="7199313" y="4468813"/>
              <a:ext cx="0" cy="755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47" name="Line 118"/>
            <p:cNvSpPr>
              <a:spLocks noChangeShapeType="1"/>
            </p:cNvSpPr>
            <p:nvPr/>
          </p:nvSpPr>
          <p:spPr bwMode="auto">
            <a:xfrm>
              <a:off x="7097713" y="4238625"/>
              <a:ext cx="0" cy="754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48" name="Text Box 119"/>
            <p:cNvSpPr txBox="1">
              <a:spLocks noChangeArrowheads="1"/>
            </p:cNvSpPr>
            <p:nvPr/>
          </p:nvSpPr>
          <p:spPr bwMode="auto">
            <a:xfrm>
              <a:off x="5191125" y="5137150"/>
              <a:ext cx="7096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 b="1" i="1">
                  <a:solidFill>
                    <a:schemeClr val="tx1"/>
                  </a:solidFill>
                </a:rPr>
                <a:t>deleted</a:t>
              </a:r>
            </a:p>
          </p:txBody>
        </p:sp>
        <p:sp>
          <p:nvSpPr>
            <p:cNvPr id="69649" name="Line 120"/>
            <p:cNvSpPr>
              <a:spLocks noChangeShapeType="1"/>
            </p:cNvSpPr>
            <p:nvPr/>
          </p:nvSpPr>
          <p:spPr bwMode="auto">
            <a:xfrm>
              <a:off x="5949950" y="5297488"/>
              <a:ext cx="276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50" name="Freeform 121"/>
            <p:cNvSpPr>
              <a:spLocks/>
            </p:cNvSpPr>
            <p:nvPr/>
          </p:nvSpPr>
          <p:spPr bwMode="auto">
            <a:xfrm>
              <a:off x="6067425" y="4267200"/>
              <a:ext cx="376238" cy="347663"/>
            </a:xfrm>
            <a:custGeom>
              <a:avLst/>
              <a:gdLst>
                <a:gd name="T0" fmla="*/ 2147483647 w 237"/>
                <a:gd name="T1" fmla="*/ 0 h 219"/>
                <a:gd name="T2" fmla="*/ 0 w 237"/>
                <a:gd name="T3" fmla="*/ 0 h 219"/>
                <a:gd name="T4" fmla="*/ 0 w 237"/>
                <a:gd name="T5" fmla="*/ 2147483647 h 219"/>
                <a:gd name="T6" fmla="*/ 2147483647 w 237"/>
                <a:gd name="T7" fmla="*/ 2147483647 h 219"/>
                <a:gd name="T8" fmla="*/ 2147483647 w 237"/>
                <a:gd name="T9" fmla="*/ 2147483647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7"/>
                <a:gd name="T16" fmla="*/ 0 h 219"/>
                <a:gd name="T17" fmla="*/ 237 w 237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7" h="219">
                  <a:moveTo>
                    <a:pt x="237" y="0"/>
                  </a:moveTo>
                  <a:lnTo>
                    <a:pt x="0" y="0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137"/>
                  </a:lnTo>
                </a:path>
              </a:pathLst>
            </a:custGeom>
            <a:noFill/>
            <a:ln w="28575" cap="flat" cmpd="sng">
              <a:solidFill>
                <a:srgbClr val="006600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51" name="Line 122"/>
            <p:cNvSpPr>
              <a:spLocks noChangeShapeType="1"/>
            </p:cNvSpPr>
            <p:nvPr/>
          </p:nvSpPr>
          <p:spPr bwMode="auto">
            <a:xfrm flipV="1">
              <a:off x="6457950" y="4541838"/>
              <a:ext cx="117475" cy="174625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52" name="Freeform 124"/>
            <p:cNvSpPr>
              <a:spLocks/>
            </p:cNvSpPr>
            <p:nvPr/>
          </p:nvSpPr>
          <p:spPr bwMode="auto">
            <a:xfrm>
              <a:off x="7258050" y="4267200"/>
              <a:ext cx="334963" cy="349250"/>
            </a:xfrm>
            <a:custGeom>
              <a:avLst/>
              <a:gdLst>
                <a:gd name="T0" fmla="*/ 0 w 228"/>
                <a:gd name="T1" fmla="*/ 0 h 247"/>
                <a:gd name="T2" fmla="*/ 2147483647 w 228"/>
                <a:gd name="T3" fmla="*/ 0 h 247"/>
                <a:gd name="T4" fmla="*/ 2147483647 w 228"/>
                <a:gd name="T5" fmla="*/ 2147483647 h 247"/>
                <a:gd name="T6" fmla="*/ 2147483647 w 228"/>
                <a:gd name="T7" fmla="*/ 2147483647 h 247"/>
                <a:gd name="T8" fmla="*/ 2147483647 w 228"/>
                <a:gd name="T9" fmla="*/ 2147483647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8"/>
                <a:gd name="T16" fmla="*/ 0 h 247"/>
                <a:gd name="T17" fmla="*/ 228 w 228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8" h="247">
                  <a:moveTo>
                    <a:pt x="0" y="0"/>
                  </a:moveTo>
                  <a:lnTo>
                    <a:pt x="228" y="0"/>
                  </a:lnTo>
                  <a:lnTo>
                    <a:pt x="228" y="247"/>
                  </a:lnTo>
                  <a:lnTo>
                    <a:pt x="9" y="247"/>
                  </a:lnTo>
                  <a:lnTo>
                    <a:pt x="9" y="11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53" name="Line 125"/>
            <p:cNvSpPr>
              <a:spLocks noChangeShapeType="1"/>
            </p:cNvSpPr>
            <p:nvPr/>
          </p:nvSpPr>
          <p:spPr bwMode="auto">
            <a:xfrm flipV="1">
              <a:off x="7026275" y="4527550"/>
              <a:ext cx="101600" cy="1746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54" name="Line 126"/>
            <p:cNvSpPr>
              <a:spLocks noChangeShapeType="1"/>
            </p:cNvSpPr>
            <p:nvPr/>
          </p:nvSpPr>
          <p:spPr bwMode="auto">
            <a:xfrm>
              <a:off x="6762750" y="4222750"/>
              <a:ext cx="1460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8102600" y="6248400"/>
            <a:ext cx="368300" cy="457200"/>
          </a:xfrm>
          <a:noFill/>
        </p:spPr>
        <p:txBody>
          <a:bodyPr/>
          <a:lstStyle/>
          <a:p>
            <a:fld id="{348F0A80-2A63-4DD8-83A7-0F27050C4D25}" type="slidenum">
              <a:rPr lang="en-US" altLang="zh-TW" smtClean="0"/>
              <a:pPr/>
              <a:t>8</a:t>
            </a:fld>
            <a:endParaRPr lang="en-US" altLang="zh-TW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381000"/>
            <a:ext cx="7315200" cy="52863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4000" b="1" u="sng" smtClean="0">
                <a:solidFill>
                  <a:srgbClr val="6600FF"/>
                </a:solidFill>
              </a:rPr>
              <a:t>Delete from a linked list</a:t>
            </a:r>
          </a:p>
        </p:txBody>
      </p:sp>
      <p:sp>
        <p:nvSpPr>
          <p:cNvPr id="10244" name="Text Box 33"/>
          <p:cNvSpPr txBox="1">
            <a:spLocks noChangeArrowheads="1"/>
          </p:cNvSpPr>
          <p:nvPr/>
        </p:nvSpPr>
        <p:spPr bwMode="auto">
          <a:xfrm>
            <a:off x="857250" y="2651125"/>
            <a:ext cx="522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r"/>
            </a:pPr>
            <a:r>
              <a:rPr lang="en-US" altLang="zh-TW">
                <a:solidFill>
                  <a:schemeClr val="tx1"/>
                </a:solidFill>
              </a:rPr>
              <a:t> Delete EAT (from </a:t>
            </a:r>
            <a:r>
              <a:rPr lang="en-US" altLang="zh-TW" i="1">
                <a:solidFill>
                  <a:schemeClr val="tx1"/>
                </a:solidFill>
              </a:rPr>
              <a:t>data</a:t>
            </a:r>
            <a:r>
              <a:rPr lang="en-US" altLang="zh-TW">
                <a:solidFill>
                  <a:schemeClr val="tx1"/>
                </a:solidFill>
              </a:rPr>
              <a:t>[1])</a:t>
            </a:r>
          </a:p>
        </p:txBody>
      </p:sp>
      <p:grpSp>
        <p:nvGrpSpPr>
          <p:cNvPr id="10245" name="群組 87"/>
          <p:cNvGrpSpPr>
            <a:grpSpLocks/>
          </p:cNvGrpSpPr>
          <p:nvPr/>
        </p:nvGrpSpPr>
        <p:grpSpPr bwMode="auto">
          <a:xfrm>
            <a:off x="2191197" y="3086100"/>
            <a:ext cx="5632003" cy="3338513"/>
            <a:chOff x="2191197" y="3086100"/>
            <a:chExt cx="5632003" cy="3338070"/>
          </a:xfrm>
        </p:grpSpPr>
        <p:sp>
          <p:nvSpPr>
            <p:cNvPr id="10266" name="Text Box 3"/>
            <p:cNvSpPr txBox="1">
              <a:spLocks noChangeArrowheads="1"/>
            </p:cNvSpPr>
            <p:nvPr/>
          </p:nvSpPr>
          <p:spPr bwMode="auto">
            <a:xfrm>
              <a:off x="6344628" y="3751451"/>
              <a:ext cx="661541" cy="3819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TW" altLang="zh-TW" sz="2000">
                <a:solidFill>
                  <a:schemeClr val="tx1"/>
                </a:solidFill>
              </a:endParaRPr>
            </a:p>
          </p:txBody>
        </p:sp>
        <p:sp>
          <p:nvSpPr>
            <p:cNvPr id="10267" name="Text Box 4"/>
            <p:cNvSpPr txBox="1">
              <a:spLocks noChangeArrowheads="1"/>
            </p:cNvSpPr>
            <p:nvPr/>
          </p:nvSpPr>
          <p:spPr bwMode="auto">
            <a:xfrm>
              <a:off x="6344628" y="4142350"/>
              <a:ext cx="661541" cy="330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tx1"/>
                  </a:solidFill>
                </a:rPr>
                <a:t>BAT</a:t>
              </a:r>
            </a:p>
          </p:txBody>
        </p:sp>
        <p:sp>
          <p:nvSpPr>
            <p:cNvPr id="10268" name="Text Box 5"/>
            <p:cNvSpPr txBox="1">
              <a:spLocks noChangeArrowheads="1"/>
            </p:cNvSpPr>
            <p:nvPr/>
          </p:nvSpPr>
          <p:spPr bwMode="auto">
            <a:xfrm>
              <a:off x="6344628" y="4480229"/>
              <a:ext cx="661541" cy="330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tx1"/>
                  </a:solidFill>
                </a:rPr>
                <a:t>SAT</a:t>
              </a:r>
            </a:p>
          </p:txBody>
        </p:sp>
        <p:sp>
          <p:nvSpPr>
            <p:cNvPr id="10269" name="Text Box 6"/>
            <p:cNvSpPr txBox="1">
              <a:spLocks noChangeArrowheads="1"/>
            </p:cNvSpPr>
            <p:nvPr/>
          </p:nvSpPr>
          <p:spPr bwMode="auto">
            <a:xfrm>
              <a:off x="6344628" y="3432239"/>
              <a:ext cx="661541" cy="33021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dirty="0">
                  <a:solidFill>
                    <a:schemeClr val="tx1"/>
                  </a:solidFill>
                </a:rPr>
                <a:t>EAT</a:t>
              </a:r>
            </a:p>
          </p:txBody>
        </p:sp>
        <p:sp>
          <p:nvSpPr>
            <p:cNvPr id="10270" name="Text Box 7"/>
            <p:cNvSpPr txBox="1">
              <a:spLocks noChangeArrowheads="1"/>
            </p:cNvSpPr>
            <p:nvPr/>
          </p:nvSpPr>
          <p:spPr bwMode="auto">
            <a:xfrm>
              <a:off x="6344628" y="5531202"/>
              <a:ext cx="661541" cy="330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tx1"/>
                  </a:solidFill>
                </a:rPr>
                <a:t>FAT</a:t>
              </a:r>
            </a:p>
          </p:txBody>
        </p:sp>
        <p:sp>
          <p:nvSpPr>
            <p:cNvPr id="10271" name="Text Box 8"/>
            <p:cNvSpPr txBox="1">
              <a:spLocks noChangeArrowheads="1"/>
            </p:cNvSpPr>
            <p:nvPr/>
          </p:nvSpPr>
          <p:spPr bwMode="auto">
            <a:xfrm>
              <a:off x="6344628" y="5194087"/>
              <a:ext cx="661541" cy="330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tx1"/>
                  </a:solidFill>
                </a:rPr>
                <a:t>CAT</a:t>
              </a:r>
            </a:p>
          </p:txBody>
        </p:sp>
        <p:sp>
          <p:nvSpPr>
            <p:cNvPr id="10272" name="Text Box 9"/>
            <p:cNvSpPr txBox="1">
              <a:spLocks noChangeArrowheads="1"/>
            </p:cNvSpPr>
            <p:nvPr/>
          </p:nvSpPr>
          <p:spPr bwMode="auto">
            <a:xfrm>
              <a:off x="6344628" y="4815124"/>
              <a:ext cx="661541" cy="3819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0273" name="Rectangle 10"/>
            <p:cNvSpPr>
              <a:spLocks noChangeArrowheads="1"/>
            </p:cNvSpPr>
            <p:nvPr/>
          </p:nvSpPr>
          <p:spPr bwMode="auto">
            <a:xfrm>
              <a:off x="6344628" y="5856381"/>
              <a:ext cx="661541" cy="501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4" name="Text Box 11"/>
            <p:cNvSpPr txBox="1">
              <a:spLocks noChangeArrowheads="1"/>
            </p:cNvSpPr>
            <p:nvPr/>
          </p:nvSpPr>
          <p:spPr bwMode="auto">
            <a:xfrm>
              <a:off x="6500118" y="5919044"/>
              <a:ext cx="489088" cy="349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0275" name="Text Box 12"/>
            <p:cNvSpPr txBox="1">
              <a:spLocks noChangeArrowheads="1"/>
            </p:cNvSpPr>
            <p:nvPr/>
          </p:nvSpPr>
          <p:spPr bwMode="auto">
            <a:xfrm>
              <a:off x="7147524" y="3757419"/>
              <a:ext cx="661541" cy="3819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TW" altLang="zh-TW" sz="2000">
                <a:solidFill>
                  <a:schemeClr val="tx1"/>
                </a:solidFill>
              </a:endParaRPr>
            </a:p>
          </p:txBody>
        </p:sp>
        <p:sp>
          <p:nvSpPr>
            <p:cNvPr id="10276" name="Text Box 13"/>
            <p:cNvSpPr txBox="1">
              <a:spLocks noChangeArrowheads="1"/>
            </p:cNvSpPr>
            <p:nvPr/>
          </p:nvSpPr>
          <p:spPr bwMode="auto">
            <a:xfrm>
              <a:off x="7147524" y="4148317"/>
              <a:ext cx="661541" cy="330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277" name="Text Box 14"/>
            <p:cNvSpPr txBox="1">
              <a:spLocks noChangeArrowheads="1"/>
            </p:cNvSpPr>
            <p:nvPr/>
          </p:nvSpPr>
          <p:spPr bwMode="auto">
            <a:xfrm>
              <a:off x="7147524" y="4486197"/>
              <a:ext cx="661541" cy="330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278" name="Text Box 15"/>
            <p:cNvSpPr txBox="1">
              <a:spLocks noChangeArrowheads="1"/>
            </p:cNvSpPr>
            <p:nvPr/>
          </p:nvSpPr>
          <p:spPr bwMode="auto">
            <a:xfrm>
              <a:off x="7147524" y="3429256"/>
              <a:ext cx="661541" cy="33850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TW"/>
              </a:defPPr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</a:defRPr>
              </a:lvl1pPr>
            </a:lstStyle>
            <a:p>
              <a:r>
                <a:rPr lang="en-US" altLang="zh-TW"/>
                <a:t>7</a:t>
              </a:r>
            </a:p>
          </p:txBody>
        </p:sp>
        <p:sp>
          <p:nvSpPr>
            <p:cNvPr id="10279" name="Text Box 16"/>
            <p:cNvSpPr txBox="1">
              <a:spLocks noChangeArrowheads="1"/>
            </p:cNvSpPr>
            <p:nvPr/>
          </p:nvSpPr>
          <p:spPr bwMode="auto">
            <a:xfrm>
              <a:off x="7147524" y="5537170"/>
              <a:ext cx="661541" cy="330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402" name="Text Box 17"/>
            <p:cNvSpPr txBox="1">
              <a:spLocks noChangeArrowheads="1"/>
            </p:cNvSpPr>
            <p:nvPr/>
          </p:nvSpPr>
          <p:spPr bwMode="auto">
            <a:xfrm>
              <a:off x="7146925" y="5200369"/>
              <a:ext cx="661988" cy="3380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sz="16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</a:p>
          </p:txBody>
        </p:sp>
        <p:sp>
          <p:nvSpPr>
            <p:cNvPr id="10281" name="Text Box 18"/>
            <p:cNvSpPr txBox="1">
              <a:spLocks noChangeArrowheads="1"/>
            </p:cNvSpPr>
            <p:nvPr/>
          </p:nvSpPr>
          <p:spPr bwMode="auto">
            <a:xfrm>
              <a:off x="7147524" y="4821092"/>
              <a:ext cx="661541" cy="3819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0282" name="Rectangle 19"/>
            <p:cNvSpPr>
              <a:spLocks noChangeArrowheads="1"/>
            </p:cNvSpPr>
            <p:nvPr/>
          </p:nvSpPr>
          <p:spPr bwMode="auto">
            <a:xfrm>
              <a:off x="7147524" y="5871301"/>
              <a:ext cx="661541" cy="501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83" name="Line 20"/>
            <p:cNvSpPr>
              <a:spLocks noChangeShapeType="1"/>
            </p:cNvSpPr>
            <p:nvPr/>
          </p:nvSpPr>
          <p:spPr bwMode="auto">
            <a:xfrm>
              <a:off x="7156005" y="6363654"/>
              <a:ext cx="6530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4" name="Text Box 21"/>
            <p:cNvSpPr txBox="1">
              <a:spLocks noChangeArrowheads="1"/>
            </p:cNvSpPr>
            <p:nvPr/>
          </p:nvSpPr>
          <p:spPr bwMode="auto">
            <a:xfrm>
              <a:off x="7303014" y="5925012"/>
              <a:ext cx="489088" cy="349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0285" name="Text Box 22"/>
            <p:cNvSpPr txBox="1">
              <a:spLocks noChangeArrowheads="1"/>
            </p:cNvSpPr>
            <p:nvPr/>
          </p:nvSpPr>
          <p:spPr bwMode="auto">
            <a:xfrm>
              <a:off x="6070399" y="3782819"/>
              <a:ext cx="228995" cy="344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286" name="Text Box 23"/>
            <p:cNvSpPr txBox="1">
              <a:spLocks noChangeArrowheads="1"/>
            </p:cNvSpPr>
            <p:nvPr/>
          </p:nvSpPr>
          <p:spPr bwMode="auto">
            <a:xfrm>
              <a:off x="6070399" y="4148317"/>
              <a:ext cx="228995" cy="369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287" name="Text Box 24"/>
            <p:cNvSpPr txBox="1">
              <a:spLocks noChangeArrowheads="1"/>
            </p:cNvSpPr>
            <p:nvPr/>
          </p:nvSpPr>
          <p:spPr bwMode="auto">
            <a:xfrm>
              <a:off x="6070399" y="4460797"/>
              <a:ext cx="228995" cy="344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288" name="Text Box 25"/>
            <p:cNvSpPr txBox="1">
              <a:spLocks noChangeArrowheads="1"/>
            </p:cNvSpPr>
            <p:nvPr/>
          </p:nvSpPr>
          <p:spPr bwMode="auto">
            <a:xfrm>
              <a:off x="6070399" y="3429256"/>
              <a:ext cx="228995" cy="344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89" name="Text Box 26"/>
            <p:cNvSpPr txBox="1">
              <a:spLocks noChangeArrowheads="1"/>
            </p:cNvSpPr>
            <p:nvPr/>
          </p:nvSpPr>
          <p:spPr bwMode="auto">
            <a:xfrm>
              <a:off x="6070399" y="5537170"/>
              <a:ext cx="228995" cy="344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290" name="Text Box 27"/>
            <p:cNvSpPr txBox="1">
              <a:spLocks noChangeArrowheads="1"/>
            </p:cNvSpPr>
            <p:nvPr/>
          </p:nvSpPr>
          <p:spPr bwMode="auto">
            <a:xfrm>
              <a:off x="6070399" y="5174655"/>
              <a:ext cx="228995" cy="344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291" name="Text Box 28"/>
            <p:cNvSpPr txBox="1">
              <a:spLocks noChangeArrowheads="1"/>
            </p:cNvSpPr>
            <p:nvPr/>
          </p:nvSpPr>
          <p:spPr bwMode="auto">
            <a:xfrm>
              <a:off x="6070399" y="4821092"/>
              <a:ext cx="228995" cy="344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292" name="Line 29"/>
            <p:cNvSpPr>
              <a:spLocks noChangeShapeType="1"/>
            </p:cNvSpPr>
            <p:nvPr/>
          </p:nvSpPr>
          <p:spPr bwMode="auto">
            <a:xfrm>
              <a:off x="7136215" y="6378574"/>
              <a:ext cx="686985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3" name="Line 30"/>
            <p:cNvSpPr>
              <a:spLocks noChangeShapeType="1"/>
            </p:cNvSpPr>
            <p:nvPr/>
          </p:nvSpPr>
          <p:spPr bwMode="auto">
            <a:xfrm>
              <a:off x="6355936" y="6360670"/>
              <a:ext cx="6530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4" name="Text Box 31"/>
            <p:cNvSpPr txBox="1">
              <a:spLocks noChangeArrowheads="1"/>
            </p:cNvSpPr>
            <p:nvPr/>
          </p:nvSpPr>
          <p:spPr bwMode="auto">
            <a:xfrm>
              <a:off x="6336147" y="3104004"/>
              <a:ext cx="661541" cy="344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0295" name="Text Box 32"/>
            <p:cNvSpPr txBox="1">
              <a:spLocks noChangeArrowheads="1"/>
            </p:cNvSpPr>
            <p:nvPr/>
          </p:nvSpPr>
          <p:spPr bwMode="auto">
            <a:xfrm>
              <a:off x="7156005" y="3109972"/>
              <a:ext cx="661541" cy="344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solidFill>
                    <a:schemeClr val="tx1"/>
                  </a:solidFill>
                </a:rPr>
                <a:t>link</a:t>
              </a:r>
            </a:p>
          </p:txBody>
        </p:sp>
        <p:sp>
          <p:nvSpPr>
            <p:cNvPr id="10296" name="Text Box 34"/>
            <p:cNvSpPr txBox="1">
              <a:spLocks noChangeArrowheads="1"/>
            </p:cNvSpPr>
            <p:nvPr/>
          </p:nvSpPr>
          <p:spPr bwMode="auto">
            <a:xfrm>
              <a:off x="2191197" y="3408921"/>
              <a:ext cx="987942" cy="369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1800" b="1" i="1" dirty="0">
                  <a:solidFill>
                    <a:srgbClr val="FF0000"/>
                  </a:solidFill>
                </a:rPr>
                <a:t>first </a:t>
              </a:r>
              <a:r>
                <a:rPr lang="en-US" altLang="zh-TW" sz="1800" b="1" dirty="0">
                  <a:solidFill>
                    <a:srgbClr val="FF0000"/>
                  </a:solidFill>
                </a:rPr>
                <a:t>= 3</a:t>
              </a:r>
            </a:p>
          </p:txBody>
        </p:sp>
        <p:sp>
          <p:nvSpPr>
            <p:cNvPr id="10297" name="Text Box 35"/>
            <p:cNvSpPr txBox="1">
              <a:spLocks noChangeArrowheads="1"/>
            </p:cNvSpPr>
            <p:nvPr/>
          </p:nvSpPr>
          <p:spPr bwMode="auto">
            <a:xfrm>
              <a:off x="3494913" y="3784347"/>
              <a:ext cx="661541" cy="3819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TW" altLang="zh-TW" sz="2000">
                <a:solidFill>
                  <a:schemeClr val="tx1"/>
                </a:solidFill>
              </a:endParaRPr>
            </a:p>
          </p:txBody>
        </p:sp>
        <p:sp>
          <p:nvSpPr>
            <p:cNvPr id="10298" name="Text Box 36"/>
            <p:cNvSpPr txBox="1">
              <a:spLocks noChangeArrowheads="1"/>
            </p:cNvSpPr>
            <p:nvPr/>
          </p:nvSpPr>
          <p:spPr bwMode="auto">
            <a:xfrm>
              <a:off x="3494913" y="4175247"/>
              <a:ext cx="661541" cy="330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tx1"/>
                  </a:solidFill>
                </a:rPr>
                <a:t>BAT</a:t>
              </a:r>
            </a:p>
          </p:txBody>
        </p:sp>
        <p:sp>
          <p:nvSpPr>
            <p:cNvPr id="10299" name="Text Box 37"/>
            <p:cNvSpPr txBox="1">
              <a:spLocks noChangeArrowheads="1"/>
            </p:cNvSpPr>
            <p:nvPr/>
          </p:nvSpPr>
          <p:spPr bwMode="auto">
            <a:xfrm>
              <a:off x="3494913" y="4513125"/>
              <a:ext cx="661541" cy="330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tx1"/>
                  </a:solidFill>
                </a:rPr>
                <a:t>SAT</a:t>
              </a:r>
            </a:p>
          </p:txBody>
        </p:sp>
        <p:sp>
          <p:nvSpPr>
            <p:cNvPr id="10300" name="Text Box 38"/>
            <p:cNvSpPr txBox="1">
              <a:spLocks noChangeArrowheads="1"/>
            </p:cNvSpPr>
            <p:nvPr/>
          </p:nvSpPr>
          <p:spPr bwMode="auto">
            <a:xfrm>
              <a:off x="3494913" y="3452436"/>
              <a:ext cx="661541" cy="330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tx1"/>
                  </a:solidFill>
                </a:rPr>
                <a:t>EAT</a:t>
              </a:r>
            </a:p>
          </p:txBody>
        </p:sp>
        <p:sp>
          <p:nvSpPr>
            <p:cNvPr id="10301" name="Text Box 39"/>
            <p:cNvSpPr txBox="1">
              <a:spLocks noChangeArrowheads="1"/>
            </p:cNvSpPr>
            <p:nvPr/>
          </p:nvSpPr>
          <p:spPr bwMode="auto">
            <a:xfrm>
              <a:off x="3494913" y="5576798"/>
              <a:ext cx="661541" cy="330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tx1"/>
                  </a:solidFill>
                </a:rPr>
                <a:t>FAT</a:t>
              </a:r>
            </a:p>
          </p:txBody>
        </p:sp>
        <p:sp>
          <p:nvSpPr>
            <p:cNvPr id="10302" name="Text Box 40"/>
            <p:cNvSpPr txBox="1">
              <a:spLocks noChangeArrowheads="1"/>
            </p:cNvSpPr>
            <p:nvPr/>
          </p:nvSpPr>
          <p:spPr bwMode="auto">
            <a:xfrm>
              <a:off x="3494913" y="5239683"/>
              <a:ext cx="661541" cy="330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tx1"/>
                  </a:solidFill>
                </a:rPr>
                <a:t>CAT</a:t>
              </a:r>
            </a:p>
          </p:txBody>
        </p:sp>
        <p:sp>
          <p:nvSpPr>
            <p:cNvPr id="10303" name="Text Box 41"/>
            <p:cNvSpPr txBox="1">
              <a:spLocks noChangeArrowheads="1"/>
            </p:cNvSpPr>
            <p:nvPr/>
          </p:nvSpPr>
          <p:spPr bwMode="auto">
            <a:xfrm>
              <a:off x="3494913" y="4848020"/>
              <a:ext cx="661541" cy="3819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0304" name="Rectangle 42"/>
            <p:cNvSpPr>
              <a:spLocks noChangeArrowheads="1"/>
            </p:cNvSpPr>
            <p:nvPr/>
          </p:nvSpPr>
          <p:spPr bwMode="auto">
            <a:xfrm>
              <a:off x="3494913" y="5901977"/>
              <a:ext cx="661541" cy="501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05" name="Text Box 43"/>
            <p:cNvSpPr txBox="1">
              <a:spLocks noChangeArrowheads="1"/>
            </p:cNvSpPr>
            <p:nvPr/>
          </p:nvSpPr>
          <p:spPr bwMode="auto">
            <a:xfrm>
              <a:off x="3650404" y="5964640"/>
              <a:ext cx="489088" cy="349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0306" name="Text Box 44"/>
            <p:cNvSpPr txBox="1">
              <a:spLocks noChangeArrowheads="1"/>
            </p:cNvSpPr>
            <p:nvPr/>
          </p:nvSpPr>
          <p:spPr bwMode="auto">
            <a:xfrm>
              <a:off x="4297809" y="3790315"/>
              <a:ext cx="661541" cy="3819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TW" altLang="zh-TW" sz="2000">
                <a:solidFill>
                  <a:schemeClr val="tx1"/>
                </a:solidFill>
              </a:endParaRPr>
            </a:p>
          </p:txBody>
        </p:sp>
        <p:sp>
          <p:nvSpPr>
            <p:cNvPr id="10307" name="Text Box 45"/>
            <p:cNvSpPr txBox="1">
              <a:spLocks noChangeArrowheads="1"/>
            </p:cNvSpPr>
            <p:nvPr/>
          </p:nvSpPr>
          <p:spPr bwMode="auto">
            <a:xfrm>
              <a:off x="4297809" y="4181214"/>
              <a:ext cx="661541" cy="330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308" name="Text Box 46"/>
            <p:cNvSpPr txBox="1">
              <a:spLocks noChangeArrowheads="1"/>
            </p:cNvSpPr>
            <p:nvPr/>
          </p:nvSpPr>
          <p:spPr bwMode="auto">
            <a:xfrm>
              <a:off x="4297809" y="4519093"/>
              <a:ext cx="661541" cy="330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309" name="Text Box 47"/>
            <p:cNvSpPr txBox="1">
              <a:spLocks noChangeArrowheads="1"/>
            </p:cNvSpPr>
            <p:nvPr/>
          </p:nvSpPr>
          <p:spPr bwMode="auto">
            <a:xfrm>
              <a:off x="4297809" y="3457402"/>
              <a:ext cx="661541" cy="330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310" name="Text Box 48"/>
            <p:cNvSpPr txBox="1">
              <a:spLocks noChangeArrowheads="1"/>
            </p:cNvSpPr>
            <p:nvPr/>
          </p:nvSpPr>
          <p:spPr bwMode="auto">
            <a:xfrm>
              <a:off x="4297809" y="5582767"/>
              <a:ext cx="661541" cy="330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311" name="Text Box 49"/>
            <p:cNvSpPr txBox="1">
              <a:spLocks noChangeArrowheads="1"/>
            </p:cNvSpPr>
            <p:nvPr/>
          </p:nvSpPr>
          <p:spPr bwMode="auto">
            <a:xfrm>
              <a:off x="4297809" y="5245652"/>
              <a:ext cx="661541" cy="330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312" name="Text Box 50"/>
            <p:cNvSpPr txBox="1">
              <a:spLocks noChangeArrowheads="1"/>
            </p:cNvSpPr>
            <p:nvPr/>
          </p:nvSpPr>
          <p:spPr bwMode="auto">
            <a:xfrm>
              <a:off x="4297809" y="4853988"/>
              <a:ext cx="661541" cy="3819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0313" name="Rectangle 51"/>
            <p:cNvSpPr>
              <a:spLocks noChangeArrowheads="1"/>
            </p:cNvSpPr>
            <p:nvPr/>
          </p:nvSpPr>
          <p:spPr bwMode="auto">
            <a:xfrm>
              <a:off x="4297809" y="5916897"/>
              <a:ext cx="661541" cy="501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4" name="Line 52"/>
            <p:cNvSpPr>
              <a:spLocks noChangeShapeType="1"/>
            </p:cNvSpPr>
            <p:nvPr/>
          </p:nvSpPr>
          <p:spPr bwMode="auto">
            <a:xfrm>
              <a:off x="4306290" y="6409250"/>
              <a:ext cx="6530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15" name="Text Box 53"/>
            <p:cNvSpPr txBox="1">
              <a:spLocks noChangeArrowheads="1"/>
            </p:cNvSpPr>
            <p:nvPr/>
          </p:nvSpPr>
          <p:spPr bwMode="auto">
            <a:xfrm>
              <a:off x="4436337" y="5961656"/>
              <a:ext cx="489088" cy="349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0316" name="Text Box 54"/>
            <p:cNvSpPr txBox="1">
              <a:spLocks noChangeArrowheads="1"/>
            </p:cNvSpPr>
            <p:nvPr/>
          </p:nvSpPr>
          <p:spPr bwMode="auto">
            <a:xfrm>
              <a:off x="3220685" y="3764915"/>
              <a:ext cx="228995" cy="344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317" name="Text Box 55"/>
            <p:cNvSpPr txBox="1">
              <a:spLocks noChangeArrowheads="1"/>
            </p:cNvSpPr>
            <p:nvPr/>
          </p:nvSpPr>
          <p:spPr bwMode="auto">
            <a:xfrm>
              <a:off x="3220685" y="4143114"/>
              <a:ext cx="228995" cy="369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318" name="Text Box 56"/>
            <p:cNvSpPr txBox="1">
              <a:spLocks noChangeArrowheads="1"/>
            </p:cNvSpPr>
            <p:nvPr/>
          </p:nvSpPr>
          <p:spPr bwMode="auto">
            <a:xfrm>
              <a:off x="3220685" y="4506393"/>
              <a:ext cx="228995" cy="344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319" name="Text Box 57"/>
            <p:cNvSpPr txBox="1">
              <a:spLocks noChangeArrowheads="1"/>
            </p:cNvSpPr>
            <p:nvPr/>
          </p:nvSpPr>
          <p:spPr bwMode="auto">
            <a:xfrm>
              <a:off x="3220685" y="3411352"/>
              <a:ext cx="228995" cy="344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320" name="Text Box 58"/>
            <p:cNvSpPr txBox="1">
              <a:spLocks noChangeArrowheads="1"/>
            </p:cNvSpPr>
            <p:nvPr/>
          </p:nvSpPr>
          <p:spPr bwMode="auto">
            <a:xfrm>
              <a:off x="3220685" y="5570066"/>
              <a:ext cx="228995" cy="344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321" name="Text Box 59"/>
            <p:cNvSpPr txBox="1">
              <a:spLocks noChangeArrowheads="1"/>
            </p:cNvSpPr>
            <p:nvPr/>
          </p:nvSpPr>
          <p:spPr bwMode="auto">
            <a:xfrm>
              <a:off x="3220685" y="5232951"/>
              <a:ext cx="228995" cy="344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322" name="Text Box 60"/>
            <p:cNvSpPr txBox="1">
              <a:spLocks noChangeArrowheads="1"/>
            </p:cNvSpPr>
            <p:nvPr/>
          </p:nvSpPr>
          <p:spPr bwMode="auto">
            <a:xfrm>
              <a:off x="3220685" y="4879388"/>
              <a:ext cx="228995" cy="344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323" name="Line 61"/>
            <p:cNvSpPr>
              <a:spLocks noChangeShapeType="1"/>
            </p:cNvSpPr>
            <p:nvPr/>
          </p:nvSpPr>
          <p:spPr bwMode="auto">
            <a:xfrm>
              <a:off x="4286501" y="6424170"/>
              <a:ext cx="686985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24" name="Line 62"/>
            <p:cNvSpPr>
              <a:spLocks noChangeShapeType="1"/>
            </p:cNvSpPr>
            <p:nvPr/>
          </p:nvSpPr>
          <p:spPr bwMode="auto">
            <a:xfrm>
              <a:off x="3506222" y="6406266"/>
              <a:ext cx="6530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25" name="Text Box 63"/>
            <p:cNvSpPr txBox="1">
              <a:spLocks noChangeArrowheads="1"/>
            </p:cNvSpPr>
            <p:nvPr/>
          </p:nvSpPr>
          <p:spPr bwMode="auto">
            <a:xfrm>
              <a:off x="3486432" y="3086100"/>
              <a:ext cx="661541" cy="344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0326" name="Text Box 64"/>
            <p:cNvSpPr txBox="1">
              <a:spLocks noChangeArrowheads="1"/>
            </p:cNvSpPr>
            <p:nvPr/>
          </p:nvSpPr>
          <p:spPr bwMode="auto">
            <a:xfrm>
              <a:off x="4306290" y="3092068"/>
              <a:ext cx="661541" cy="344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solidFill>
                    <a:schemeClr val="tx1"/>
                  </a:solidFill>
                </a:rPr>
                <a:t>link</a:t>
              </a:r>
            </a:p>
          </p:txBody>
        </p:sp>
        <p:sp>
          <p:nvSpPr>
            <p:cNvPr id="10327" name="Line 65"/>
            <p:cNvSpPr>
              <a:spLocks noChangeShapeType="1"/>
            </p:cNvSpPr>
            <p:nvPr/>
          </p:nvSpPr>
          <p:spPr bwMode="auto">
            <a:xfrm>
              <a:off x="5233578" y="5019707"/>
              <a:ext cx="50887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46" name="Text Box 80"/>
          <p:cNvSpPr txBox="1">
            <a:spLocks noChangeArrowheads="1"/>
          </p:cNvSpPr>
          <p:nvPr/>
        </p:nvSpPr>
        <p:spPr bwMode="auto">
          <a:xfrm>
            <a:off x="819150" y="1104900"/>
            <a:ext cx="474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algn="l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r"/>
            </a:pPr>
            <a:r>
              <a:rPr lang="en-US" altLang="zh-TW">
                <a:solidFill>
                  <a:schemeClr val="tx1"/>
                </a:solidFill>
              </a:rPr>
              <a:t> Delete node EAT from the list</a:t>
            </a:r>
          </a:p>
        </p:txBody>
      </p:sp>
      <p:grpSp>
        <p:nvGrpSpPr>
          <p:cNvPr id="10247" name="群組 88"/>
          <p:cNvGrpSpPr>
            <a:grpSpLocks/>
          </p:cNvGrpSpPr>
          <p:nvPr/>
        </p:nvGrpSpPr>
        <p:grpSpPr bwMode="auto">
          <a:xfrm>
            <a:off x="1266825" y="1492250"/>
            <a:ext cx="7312025" cy="857250"/>
            <a:chOff x="1266825" y="1492250"/>
            <a:chExt cx="7312025" cy="857251"/>
          </a:xfrm>
        </p:grpSpPr>
        <p:sp>
          <p:nvSpPr>
            <p:cNvPr id="10248" name="Text Box 83"/>
            <p:cNvSpPr txBox="1">
              <a:spLocks noChangeArrowheads="1"/>
            </p:cNvSpPr>
            <p:nvPr/>
          </p:nvSpPr>
          <p:spPr bwMode="auto">
            <a:xfrm>
              <a:off x="1266825" y="1492250"/>
              <a:ext cx="8001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i="1">
                  <a:solidFill>
                    <a:schemeClr val="tx1"/>
                  </a:solidFill>
                </a:rPr>
                <a:t>first</a:t>
              </a:r>
              <a:endParaRPr lang="en-US" altLang="zh-TW">
                <a:solidFill>
                  <a:schemeClr val="tx1"/>
                </a:solidFill>
              </a:endParaRPr>
            </a:p>
          </p:txBody>
        </p:sp>
        <p:sp>
          <p:nvSpPr>
            <p:cNvPr id="10249" name="Text Box 66"/>
            <p:cNvSpPr txBox="1">
              <a:spLocks noChangeArrowheads="1"/>
            </p:cNvSpPr>
            <p:nvPr/>
          </p:nvSpPr>
          <p:spPr bwMode="auto">
            <a:xfrm>
              <a:off x="2092325" y="1936750"/>
              <a:ext cx="74295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BAT</a:t>
              </a:r>
            </a:p>
          </p:txBody>
        </p:sp>
        <p:sp>
          <p:nvSpPr>
            <p:cNvPr id="10250" name="Rectangle 67"/>
            <p:cNvSpPr>
              <a:spLocks noChangeArrowheads="1"/>
            </p:cNvSpPr>
            <p:nvPr/>
          </p:nvSpPr>
          <p:spPr bwMode="auto">
            <a:xfrm>
              <a:off x="2838450" y="1940119"/>
              <a:ext cx="323850" cy="4030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1" name="Line 68"/>
            <p:cNvSpPr>
              <a:spLocks noChangeShapeType="1"/>
            </p:cNvSpPr>
            <p:nvPr/>
          </p:nvSpPr>
          <p:spPr bwMode="auto">
            <a:xfrm>
              <a:off x="2990850" y="2133600"/>
              <a:ext cx="457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2" name="Text Box 69"/>
            <p:cNvSpPr txBox="1">
              <a:spLocks noChangeArrowheads="1"/>
            </p:cNvSpPr>
            <p:nvPr/>
          </p:nvSpPr>
          <p:spPr bwMode="auto">
            <a:xfrm>
              <a:off x="3451225" y="1943100"/>
              <a:ext cx="74295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CAT</a:t>
              </a:r>
            </a:p>
          </p:txBody>
        </p:sp>
        <p:sp>
          <p:nvSpPr>
            <p:cNvPr id="10253" name="Rectangle 70"/>
            <p:cNvSpPr>
              <a:spLocks noChangeArrowheads="1"/>
            </p:cNvSpPr>
            <p:nvPr/>
          </p:nvSpPr>
          <p:spPr bwMode="auto">
            <a:xfrm>
              <a:off x="4197350" y="1940119"/>
              <a:ext cx="323850" cy="4093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4" name="Line 71"/>
            <p:cNvSpPr>
              <a:spLocks noChangeShapeType="1"/>
            </p:cNvSpPr>
            <p:nvPr/>
          </p:nvSpPr>
          <p:spPr bwMode="auto">
            <a:xfrm>
              <a:off x="4349750" y="2139950"/>
              <a:ext cx="457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5" name="Text Box 72"/>
            <p:cNvSpPr txBox="1">
              <a:spLocks noChangeArrowheads="1"/>
            </p:cNvSpPr>
            <p:nvPr/>
          </p:nvSpPr>
          <p:spPr bwMode="auto">
            <a:xfrm>
              <a:off x="4803775" y="1943100"/>
              <a:ext cx="74295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EAT</a:t>
              </a:r>
            </a:p>
          </p:txBody>
        </p:sp>
        <p:sp>
          <p:nvSpPr>
            <p:cNvPr id="10256" name="Rectangle 73"/>
            <p:cNvSpPr>
              <a:spLocks noChangeArrowheads="1"/>
            </p:cNvSpPr>
            <p:nvPr/>
          </p:nvSpPr>
          <p:spPr bwMode="auto">
            <a:xfrm>
              <a:off x="5549900" y="1940120"/>
              <a:ext cx="323850" cy="4093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7" name="Line 74"/>
            <p:cNvSpPr>
              <a:spLocks noChangeShapeType="1"/>
            </p:cNvSpPr>
            <p:nvPr/>
          </p:nvSpPr>
          <p:spPr bwMode="auto">
            <a:xfrm>
              <a:off x="5702300" y="2139950"/>
              <a:ext cx="457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8" name="Text Box 75"/>
            <p:cNvSpPr txBox="1">
              <a:spLocks noChangeArrowheads="1"/>
            </p:cNvSpPr>
            <p:nvPr/>
          </p:nvSpPr>
          <p:spPr bwMode="auto">
            <a:xfrm>
              <a:off x="6156325" y="1943100"/>
              <a:ext cx="74295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FAT</a:t>
              </a:r>
            </a:p>
          </p:txBody>
        </p:sp>
        <p:sp>
          <p:nvSpPr>
            <p:cNvPr id="10259" name="Rectangle 76"/>
            <p:cNvSpPr>
              <a:spLocks noChangeArrowheads="1"/>
            </p:cNvSpPr>
            <p:nvPr/>
          </p:nvSpPr>
          <p:spPr bwMode="auto">
            <a:xfrm>
              <a:off x="6902450" y="1940119"/>
              <a:ext cx="323850" cy="4093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0" name="Line 77"/>
            <p:cNvSpPr>
              <a:spLocks noChangeShapeType="1"/>
            </p:cNvSpPr>
            <p:nvPr/>
          </p:nvSpPr>
          <p:spPr bwMode="auto">
            <a:xfrm>
              <a:off x="7054850" y="2139950"/>
              <a:ext cx="457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1" name="Text Box 78"/>
            <p:cNvSpPr txBox="1">
              <a:spLocks noChangeArrowheads="1"/>
            </p:cNvSpPr>
            <p:nvPr/>
          </p:nvSpPr>
          <p:spPr bwMode="auto">
            <a:xfrm>
              <a:off x="7496175" y="1930400"/>
              <a:ext cx="74295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SAT</a:t>
              </a:r>
            </a:p>
          </p:txBody>
        </p:sp>
        <p:sp>
          <p:nvSpPr>
            <p:cNvPr id="10262" name="Text Box 79"/>
            <p:cNvSpPr txBox="1">
              <a:spLocks noChangeArrowheads="1"/>
            </p:cNvSpPr>
            <p:nvPr/>
          </p:nvSpPr>
          <p:spPr bwMode="auto">
            <a:xfrm>
              <a:off x="8235950" y="1932168"/>
              <a:ext cx="342900" cy="406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263" name="Line 84"/>
            <p:cNvSpPr>
              <a:spLocks noChangeShapeType="1"/>
            </p:cNvSpPr>
            <p:nvPr/>
          </p:nvSpPr>
          <p:spPr bwMode="auto">
            <a:xfrm>
              <a:off x="1743075" y="1847850"/>
              <a:ext cx="28575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4" name="Freeform 90"/>
            <p:cNvSpPr>
              <a:spLocks/>
            </p:cNvSpPr>
            <p:nvPr/>
          </p:nvSpPr>
          <p:spPr bwMode="auto">
            <a:xfrm>
              <a:off x="4343400" y="1638300"/>
              <a:ext cx="2114550" cy="476250"/>
            </a:xfrm>
            <a:custGeom>
              <a:avLst/>
              <a:gdLst>
                <a:gd name="T0" fmla="*/ 0 w 1236"/>
                <a:gd name="T1" fmla="*/ 2147483647 h 312"/>
                <a:gd name="T2" fmla="*/ 0 w 1236"/>
                <a:gd name="T3" fmla="*/ 0 h 312"/>
                <a:gd name="T4" fmla="*/ 2147483647 w 1236"/>
                <a:gd name="T5" fmla="*/ 0 h 312"/>
                <a:gd name="T6" fmla="*/ 2147483647 w 1236"/>
                <a:gd name="T7" fmla="*/ 2147483647 h 3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6"/>
                <a:gd name="T13" fmla="*/ 0 h 312"/>
                <a:gd name="T14" fmla="*/ 1236 w 1236"/>
                <a:gd name="T15" fmla="*/ 312 h 3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6" h="312">
                  <a:moveTo>
                    <a:pt x="0" y="312"/>
                  </a:moveTo>
                  <a:lnTo>
                    <a:pt x="0" y="0"/>
                  </a:lnTo>
                  <a:lnTo>
                    <a:pt x="1236" y="0"/>
                  </a:lnTo>
                  <a:lnTo>
                    <a:pt x="1236" y="156"/>
                  </a:ln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dash"/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5" name="Line 93"/>
            <p:cNvSpPr>
              <a:spLocks noChangeShapeType="1"/>
            </p:cNvSpPr>
            <p:nvPr/>
          </p:nvSpPr>
          <p:spPr bwMode="auto">
            <a:xfrm flipV="1">
              <a:off x="4591050" y="2000250"/>
              <a:ext cx="114300" cy="2667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F197B3-0D3F-43E6-9B6F-2705FC5E53FE}" type="slidenum">
              <a:rPr lang="en-US" altLang="zh-TW" smtClean="0"/>
              <a:pPr/>
              <a:t>9</a:t>
            </a:fld>
            <a:endParaRPr lang="en-US" altLang="zh-TW" smtClean="0"/>
          </a:p>
        </p:txBody>
      </p:sp>
      <p:sp>
        <p:nvSpPr>
          <p:cNvPr id="11267" name="Text Box 28"/>
          <p:cNvSpPr txBox="1">
            <a:spLocks noChangeArrowheads="1"/>
          </p:cNvSpPr>
          <p:nvPr/>
        </p:nvSpPr>
        <p:spPr bwMode="auto">
          <a:xfrm>
            <a:off x="696913" y="1539577"/>
            <a:ext cx="777081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algn="l"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 The nodes do not reside in sequential locations</a:t>
            </a:r>
          </a:p>
          <a:p>
            <a:pPr marL="355600" indent="-355600" algn="l">
              <a:spcBef>
                <a:spcPts val="1200"/>
              </a:spcBef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 The locations of the nodes may change on different runs </a:t>
            </a:r>
          </a:p>
        </p:txBody>
      </p:sp>
      <p:sp>
        <p:nvSpPr>
          <p:cNvPr id="11268" name="Text Box 32"/>
          <p:cNvSpPr txBox="1">
            <a:spLocks noChangeArrowheads="1"/>
          </p:cNvSpPr>
          <p:nvPr/>
        </p:nvSpPr>
        <p:spPr bwMode="auto">
          <a:xfrm>
            <a:off x="2185988" y="4586288"/>
            <a:ext cx="1319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/>
              <a:t>Data Field</a:t>
            </a:r>
          </a:p>
        </p:txBody>
      </p:sp>
      <p:sp>
        <p:nvSpPr>
          <p:cNvPr id="11269" name="Text Box 33"/>
          <p:cNvSpPr txBox="1">
            <a:spLocks noChangeArrowheads="1"/>
          </p:cNvSpPr>
          <p:nvPr/>
        </p:nvSpPr>
        <p:spPr bwMode="auto">
          <a:xfrm>
            <a:off x="2187575" y="3671888"/>
            <a:ext cx="1319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/>
              <a:t>Link Field</a:t>
            </a:r>
          </a:p>
        </p:txBody>
      </p:sp>
      <p:sp>
        <p:nvSpPr>
          <p:cNvPr id="11270" name="Text Box 34"/>
          <p:cNvSpPr txBox="1">
            <a:spLocks noChangeArrowheads="1"/>
          </p:cNvSpPr>
          <p:nvPr/>
        </p:nvSpPr>
        <p:spPr bwMode="auto">
          <a:xfrm>
            <a:off x="1171575" y="4137025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Node</a:t>
            </a:r>
          </a:p>
        </p:txBody>
      </p:sp>
      <p:sp>
        <p:nvSpPr>
          <p:cNvPr id="11271" name="AutoShape 35"/>
          <p:cNvSpPr>
            <a:spLocks/>
          </p:cNvSpPr>
          <p:nvPr/>
        </p:nvSpPr>
        <p:spPr bwMode="auto">
          <a:xfrm>
            <a:off x="2019300" y="3733800"/>
            <a:ext cx="266700" cy="1276350"/>
          </a:xfrm>
          <a:prstGeom prst="leftBrace">
            <a:avLst>
              <a:gd name="adj1" fmla="val 398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272" name="Group 56"/>
          <p:cNvGrpSpPr>
            <a:grpSpLocks/>
          </p:cNvGrpSpPr>
          <p:nvPr/>
        </p:nvGrpSpPr>
        <p:grpSpPr bwMode="auto">
          <a:xfrm>
            <a:off x="3771900" y="3429000"/>
            <a:ext cx="4476750" cy="1733550"/>
            <a:chOff x="2376" y="1800"/>
            <a:chExt cx="2820" cy="1092"/>
          </a:xfrm>
        </p:grpSpPr>
        <p:grpSp>
          <p:nvGrpSpPr>
            <p:cNvPr id="11280" name="Group 38"/>
            <p:cNvGrpSpPr>
              <a:grpSpLocks/>
            </p:cNvGrpSpPr>
            <p:nvPr/>
          </p:nvGrpSpPr>
          <p:grpSpPr bwMode="auto">
            <a:xfrm>
              <a:off x="2376" y="1800"/>
              <a:ext cx="540" cy="1092"/>
              <a:chOff x="2376" y="1800"/>
              <a:chExt cx="540" cy="1092"/>
            </a:xfrm>
          </p:grpSpPr>
          <p:sp>
            <p:nvSpPr>
              <p:cNvPr id="11293" name="Rectangle 29"/>
              <p:cNvSpPr>
                <a:spLocks noChangeArrowheads="1"/>
              </p:cNvSpPr>
              <p:nvPr/>
            </p:nvSpPr>
            <p:spPr bwMode="auto">
              <a:xfrm>
                <a:off x="2376" y="1800"/>
                <a:ext cx="336" cy="10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94" name="Rectangle 36"/>
              <p:cNvSpPr>
                <a:spLocks noChangeArrowheads="1"/>
              </p:cNvSpPr>
              <p:nvPr/>
            </p:nvSpPr>
            <p:spPr bwMode="auto">
              <a:xfrm>
                <a:off x="2376" y="1800"/>
                <a:ext cx="336" cy="40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>
                  <a:solidFill>
                    <a:schemeClr val="tx1"/>
                  </a:solidFill>
                </a:endParaRPr>
              </a:p>
            </p:txBody>
          </p:sp>
          <p:sp>
            <p:nvSpPr>
              <p:cNvPr id="11295" name="Line 37"/>
              <p:cNvSpPr>
                <a:spLocks noChangeShapeType="1"/>
              </p:cNvSpPr>
              <p:nvPr/>
            </p:nvSpPr>
            <p:spPr bwMode="auto">
              <a:xfrm>
                <a:off x="2556" y="2004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1281" name="Group 39"/>
            <p:cNvGrpSpPr>
              <a:grpSpLocks/>
            </p:cNvGrpSpPr>
            <p:nvPr/>
          </p:nvGrpSpPr>
          <p:grpSpPr bwMode="auto">
            <a:xfrm>
              <a:off x="2928" y="1800"/>
              <a:ext cx="540" cy="1092"/>
              <a:chOff x="2376" y="1800"/>
              <a:chExt cx="540" cy="1092"/>
            </a:xfrm>
          </p:grpSpPr>
          <p:sp>
            <p:nvSpPr>
              <p:cNvPr id="11290" name="Rectangle 40"/>
              <p:cNvSpPr>
                <a:spLocks noChangeArrowheads="1"/>
              </p:cNvSpPr>
              <p:nvPr/>
            </p:nvSpPr>
            <p:spPr bwMode="auto">
              <a:xfrm>
                <a:off x="2376" y="1800"/>
                <a:ext cx="336" cy="10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91" name="Rectangle 41"/>
              <p:cNvSpPr>
                <a:spLocks noChangeArrowheads="1"/>
              </p:cNvSpPr>
              <p:nvPr/>
            </p:nvSpPr>
            <p:spPr bwMode="auto">
              <a:xfrm>
                <a:off x="2376" y="1800"/>
                <a:ext cx="336" cy="40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>
                  <a:solidFill>
                    <a:schemeClr val="tx1"/>
                  </a:solidFill>
                </a:endParaRPr>
              </a:p>
            </p:txBody>
          </p:sp>
          <p:sp>
            <p:nvSpPr>
              <p:cNvPr id="11292" name="Line 42"/>
              <p:cNvSpPr>
                <a:spLocks noChangeShapeType="1"/>
              </p:cNvSpPr>
              <p:nvPr/>
            </p:nvSpPr>
            <p:spPr bwMode="auto">
              <a:xfrm>
                <a:off x="2556" y="2004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1282" name="Group 43"/>
            <p:cNvGrpSpPr>
              <a:grpSpLocks/>
            </p:cNvGrpSpPr>
            <p:nvPr/>
          </p:nvGrpSpPr>
          <p:grpSpPr bwMode="auto">
            <a:xfrm>
              <a:off x="3480" y="1800"/>
              <a:ext cx="540" cy="1092"/>
              <a:chOff x="2376" y="1800"/>
              <a:chExt cx="540" cy="1092"/>
            </a:xfrm>
          </p:grpSpPr>
          <p:sp>
            <p:nvSpPr>
              <p:cNvPr id="11287" name="Rectangle 44"/>
              <p:cNvSpPr>
                <a:spLocks noChangeArrowheads="1"/>
              </p:cNvSpPr>
              <p:nvPr/>
            </p:nvSpPr>
            <p:spPr bwMode="auto">
              <a:xfrm>
                <a:off x="2376" y="1800"/>
                <a:ext cx="336" cy="10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88" name="Rectangle 45"/>
              <p:cNvSpPr>
                <a:spLocks noChangeArrowheads="1"/>
              </p:cNvSpPr>
              <p:nvPr/>
            </p:nvSpPr>
            <p:spPr bwMode="auto">
              <a:xfrm>
                <a:off x="2376" y="1800"/>
                <a:ext cx="336" cy="40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>
                  <a:solidFill>
                    <a:schemeClr val="tx1"/>
                  </a:solidFill>
                </a:endParaRPr>
              </a:p>
            </p:txBody>
          </p:sp>
          <p:sp>
            <p:nvSpPr>
              <p:cNvPr id="11289" name="Line 46"/>
              <p:cNvSpPr>
                <a:spLocks noChangeShapeType="1"/>
              </p:cNvSpPr>
              <p:nvPr/>
            </p:nvSpPr>
            <p:spPr bwMode="auto">
              <a:xfrm>
                <a:off x="2556" y="2004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1283" name="Rectangle 52"/>
            <p:cNvSpPr>
              <a:spLocks noChangeArrowheads="1"/>
            </p:cNvSpPr>
            <p:nvPr/>
          </p:nvSpPr>
          <p:spPr bwMode="auto">
            <a:xfrm>
              <a:off x="4860" y="1800"/>
              <a:ext cx="336" cy="10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4" name="Rectangle 53"/>
            <p:cNvSpPr>
              <a:spLocks noChangeArrowheads="1"/>
            </p:cNvSpPr>
            <p:nvPr/>
          </p:nvSpPr>
          <p:spPr bwMode="auto">
            <a:xfrm>
              <a:off x="4860" y="1800"/>
              <a:ext cx="336" cy="40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>
                <a:solidFill>
                  <a:schemeClr val="tx1"/>
                </a:solidFill>
              </a:endParaRPr>
            </a:p>
          </p:txBody>
        </p:sp>
        <p:sp>
          <p:nvSpPr>
            <p:cNvPr id="11285" name="Line 54"/>
            <p:cNvSpPr>
              <a:spLocks noChangeShapeType="1"/>
            </p:cNvSpPr>
            <p:nvPr/>
          </p:nvSpPr>
          <p:spPr bwMode="auto">
            <a:xfrm>
              <a:off x="4488" y="2004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6" name="Text Box 55"/>
            <p:cNvSpPr txBox="1">
              <a:spLocks noChangeArrowheads="1"/>
            </p:cNvSpPr>
            <p:nvPr/>
          </p:nvSpPr>
          <p:spPr bwMode="auto">
            <a:xfrm>
              <a:off x="4082" y="1814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. . .</a:t>
              </a:r>
            </a:p>
          </p:txBody>
        </p:sp>
      </p:grpSp>
      <p:sp>
        <p:nvSpPr>
          <p:cNvPr id="11273" name="Text Box 57"/>
          <p:cNvSpPr txBox="1">
            <a:spLocks noChangeArrowheads="1"/>
          </p:cNvSpPr>
          <p:nvPr/>
        </p:nvSpPr>
        <p:spPr bwMode="auto">
          <a:xfrm>
            <a:off x="7662863" y="35814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>
                <a:solidFill>
                  <a:srgbClr val="CC3300"/>
                </a:solidFill>
              </a:rPr>
              <a:t>Null</a:t>
            </a:r>
            <a:endParaRPr lang="en-US" altLang="zh-TW" b="1">
              <a:solidFill>
                <a:srgbClr val="CC3300"/>
              </a:solidFill>
            </a:endParaRPr>
          </a:p>
        </p:txBody>
      </p:sp>
      <p:sp>
        <p:nvSpPr>
          <p:cNvPr id="11274" name="Text Box 58"/>
          <p:cNvSpPr txBox="1">
            <a:spLocks noChangeArrowheads="1"/>
          </p:cNvSpPr>
          <p:nvPr/>
        </p:nvSpPr>
        <p:spPr bwMode="auto">
          <a:xfrm>
            <a:off x="3744913" y="253682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ptr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11275" name="Line 61"/>
          <p:cNvSpPr>
            <a:spLocks noChangeShapeType="1"/>
          </p:cNvSpPr>
          <p:nvPr/>
        </p:nvSpPr>
        <p:spPr bwMode="auto">
          <a:xfrm>
            <a:off x="4038600" y="3028950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6" name="Text Box 62"/>
          <p:cNvSpPr txBox="1">
            <a:spLocks noChangeArrowheads="1"/>
          </p:cNvSpPr>
          <p:nvPr/>
        </p:nvSpPr>
        <p:spPr bwMode="auto">
          <a:xfrm>
            <a:off x="5594350" y="5470525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i="1">
                <a:solidFill>
                  <a:srgbClr val="FF3300"/>
                </a:solidFill>
              </a:rPr>
              <a:t>chain</a:t>
            </a:r>
          </a:p>
        </p:txBody>
      </p:sp>
      <p:sp>
        <p:nvSpPr>
          <p:cNvPr id="11277" name="AutoShape 63"/>
          <p:cNvSpPr>
            <a:spLocks/>
          </p:cNvSpPr>
          <p:nvPr/>
        </p:nvSpPr>
        <p:spPr bwMode="auto">
          <a:xfrm rot="-5400000">
            <a:off x="5905500" y="3390900"/>
            <a:ext cx="285750" cy="4076700"/>
          </a:xfrm>
          <a:prstGeom prst="leftBrace">
            <a:avLst>
              <a:gd name="adj1" fmla="val 11888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8" name="Oval 64"/>
          <p:cNvSpPr>
            <a:spLocks noChangeArrowheads="1"/>
          </p:cNvSpPr>
          <p:nvPr/>
        </p:nvSpPr>
        <p:spPr bwMode="auto">
          <a:xfrm>
            <a:off x="3570288" y="3194050"/>
            <a:ext cx="900112" cy="2162175"/>
          </a:xfrm>
          <a:prstGeom prst="ellipse">
            <a:avLst/>
          </a:prstGeom>
          <a:noFill/>
          <a:ln w="12700">
            <a:solidFill>
              <a:srgbClr val="9966FF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9" name="Text Box 65"/>
          <p:cNvSpPr txBox="1">
            <a:spLocks noChangeArrowheads="1"/>
          </p:cNvSpPr>
          <p:nvPr/>
        </p:nvSpPr>
        <p:spPr bwMode="auto">
          <a:xfrm>
            <a:off x="977900" y="390525"/>
            <a:ext cx="7058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000" b="1" u="sng"/>
              <a:t>Singly Linked Lists and Chains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ds Tie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.po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rgbClr val="6600FF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rgbClr val="6600FF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ads Tie.pot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.pot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Office\Templates\簡報設計範本\Dads Tie.pot</Template>
  <TotalTime>5193</TotalTime>
  <Words>4327</Words>
  <Application>Microsoft Office PowerPoint</Application>
  <PresentationFormat>如螢幕大小 (4:3)</PresentationFormat>
  <Paragraphs>1248</Paragraphs>
  <Slides>70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70</vt:i4>
      </vt:variant>
    </vt:vector>
  </HeadingPairs>
  <TitlesOfParts>
    <vt:vector size="79" baseType="lpstr">
      <vt:lpstr>Monotype Sorts</vt:lpstr>
      <vt:lpstr>新細明體</vt:lpstr>
      <vt:lpstr>標楷體</vt:lpstr>
      <vt:lpstr>Courier New</vt:lpstr>
      <vt:lpstr>Symbol</vt:lpstr>
      <vt:lpstr>Times New Roman</vt:lpstr>
      <vt:lpstr>Wingdings</vt:lpstr>
      <vt:lpstr>Dads Tie</vt:lpstr>
      <vt:lpstr>方程式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Representing Chains in C</vt:lpstr>
      <vt:lpstr>PowerPoint 簡報</vt:lpstr>
      <vt:lpstr>PowerPoint 簡報</vt:lpstr>
      <vt:lpstr>PowerPoint 簡報</vt:lpstr>
      <vt:lpstr>Two-node linked list (Prog. 4.1)</vt:lpstr>
      <vt:lpstr>PowerPoint 簡報</vt:lpstr>
      <vt:lpstr>PowerPoint 簡報</vt:lpstr>
      <vt:lpstr>PowerPoint 簡報</vt:lpstr>
      <vt:lpstr>PowerPoint 簡報</vt:lpstr>
      <vt:lpstr>PowerPoint 簡報</vt:lpstr>
      <vt:lpstr>void delete(listPointer *first, listPointer trail, listPointer x){ /*  delete x from the list, trail is the preceding node and      *first is the front of the list  */      if (trail)           trail-&gt;link = x-&gt;link;      else           *first = (*first)-&gt;link;      free(x); }</vt:lpstr>
      <vt:lpstr>void printList(listPointer first){     printf(“The list contains: ”);     for ( ; first; first = first-&gt;link)          printf(“%4d”, first-&gt;data);     printf(“\n”);  }</vt:lpstr>
      <vt:lpstr>Linked Stacks and Queues</vt:lpstr>
      <vt:lpstr>Linked Stacks and Queues</vt:lpstr>
      <vt:lpstr>void  push(int i, element item){ /* add an element to ith stack */      stackPointer temp;    MALLOC(temp, sizeof(*temp));    temp-&gt;data = item;     temp-&gt;link = top[i];     top[i] = temp;  }</vt:lpstr>
      <vt:lpstr>element pop(int i){ /* remove top element from the ith stack */         stackPointer temp = top[i];     element item;     if (!temp)          return stackEmpty();     item = temp-&gt;data;     top[i] = temp-&gt;link;     free(temp);     return item; }</vt:lpstr>
      <vt:lpstr>#define MAX_QUEUES 10        /* maximum number of queues */ typedef struct queue *queuePointer; typedef struct queue {              element data;              queuePointer link;              }; queuePointer front[MAX_QUEUES], rear[MAX_QUEUES];</vt:lpstr>
      <vt:lpstr>Linked Queues</vt:lpstr>
      <vt:lpstr>PowerPoint 簡報</vt:lpstr>
      <vt:lpstr>PowerPoint 簡報</vt:lpstr>
      <vt:lpstr>PowerPoint 簡報</vt:lpstr>
      <vt:lpstr>PowerPoint 簡報</vt:lpstr>
      <vt:lpstr>PowerPoint 簡報</vt:lpstr>
      <vt:lpstr>Add two polynomials (Prog. 4.9)</vt:lpstr>
      <vt:lpstr>Add two polynomials (Prog. 4.9)</vt:lpstr>
      <vt:lpstr>Attach a node to the end of a list (Prog. 4.10)</vt:lpstr>
      <vt:lpstr>Analysis of padd</vt:lpstr>
      <vt:lpstr>PowerPoint 簡報</vt:lpstr>
      <vt:lpstr>Circular List</vt:lpstr>
      <vt:lpstr>getNode (Prog. 4.12) &amp; retNode (Prog. 4.13)</vt:lpstr>
      <vt:lpstr>Earsing a Circular List (Prog. 4.14)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Lists</dc:title>
  <dc:creator>schwang</dc:creator>
  <cp:lastModifiedBy>USER</cp:lastModifiedBy>
  <cp:revision>513</cp:revision>
  <dcterms:created xsi:type="dcterms:W3CDTF">1998-07-21T07:52:10Z</dcterms:created>
  <dcterms:modified xsi:type="dcterms:W3CDTF">2017-09-08T03:32:26Z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hh_chen@csie.ntu.edu.tw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U:\get\Personal</vt:lpwstr>
  </property>
  <property fmtid="{D5CDD505-2E9C-101B-9397-08002B2CF9AE}" pid="22" name="EncodingType">
    <vt:i4>5</vt:i4>
  </property>
</Properties>
</file>