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4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5" r:id="rId10"/>
    <p:sldId id="393" r:id="rId11"/>
    <p:sldId id="380" r:id="rId12"/>
    <p:sldId id="397" r:id="rId13"/>
    <p:sldId id="279" r:id="rId14"/>
    <p:sldId id="387" r:id="rId15"/>
    <p:sldId id="381" r:id="rId16"/>
    <p:sldId id="363" r:id="rId17"/>
    <p:sldId id="364" r:id="rId18"/>
    <p:sldId id="365" r:id="rId19"/>
    <p:sldId id="284" r:id="rId20"/>
    <p:sldId id="371" r:id="rId21"/>
    <p:sldId id="349" r:id="rId22"/>
    <p:sldId id="388" r:id="rId23"/>
    <p:sldId id="352" r:id="rId24"/>
    <p:sldId id="287" r:id="rId25"/>
    <p:sldId id="290" r:id="rId26"/>
    <p:sldId id="353" r:id="rId27"/>
    <p:sldId id="356" r:id="rId28"/>
    <p:sldId id="294" r:id="rId29"/>
    <p:sldId id="389" r:id="rId30"/>
    <p:sldId id="296" r:id="rId31"/>
    <p:sldId id="298" r:id="rId32"/>
    <p:sldId id="390" r:id="rId33"/>
    <p:sldId id="299" r:id="rId34"/>
    <p:sldId id="300" r:id="rId35"/>
    <p:sldId id="301" r:id="rId36"/>
    <p:sldId id="302" r:id="rId37"/>
    <p:sldId id="391" r:id="rId38"/>
    <p:sldId id="394" r:id="rId39"/>
    <p:sldId id="395" r:id="rId40"/>
    <p:sldId id="396" r:id="rId41"/>
    <p:sldId id="303" r:id="rId42"/>
    <p:sldId id="304" r:id="rId43"/>
    <p:sldId id="305" r:id="rId44"/>
    <p:sldId id="258" r:id="rId45"/>
    <p:sldId id="259" r:id="rId46"/>
    <p:sldId id="382" r:id="rId47"/>
    <p:sldId id="262" r:id="rId48"/>
    <p:sldId id="263" r:id="rId49"/>
    <p:sldId id="306" r:id="rId50"/>
    <p:sldId id="307" r:id="rId51"/>
    <p:sldId id="308" r:id="rId52"/>
    <p:sldId id="309" r:id="rId53"/>
    <p:sldId id="372" r:id="rId54"/>
    <p:sldId id="310" r:id="rId55"/>
    <p:sldId id="311" r:id="rId56"/>
    <p:sldId id="265" r:id="rId57"/>
    <p:sldId id="314" r:id="rId58"/>
    <p:sldId id="315" r:id="rId59"/>
    <p:sldId id="266" r:id="rId60"/>
    <p:sldId id="317" r:id="rId61"/>
    <p:sldId id="319" r:id="rId62"/>
    <p:sldId id="320" r:id="rId63"/>
    <p:sldId id="321" r:id="rId64"/>
    <p:sldId id="322" r:id="rId65"/>
    <p:sldId id="323" r:id="rId66"/>
    <p:sldId id="268" r:id="rId67"/>
    <p:sldId id="324" r:id="rId68"/>
    <p:sldId id="325" r:id="rId69"/>
    <p:sldId id="360" r:id="rId70"/>
    <p:sldId id="326" r:id="rId71"/>
    <p:sldId id="327" r:id="rId72"/>
    <p:sldId id="328" r:id="rId73"/>
    <p:sldId id="329" r:id="rId74"/>
    <p:sldId id="332" r:id="rId75"/>
    <p:sldId id="331" r:id="rId76"/>
    <p:sldId id="361" r:id="rId77"/>
    <p:sldId id="362" r:id="rId78"/>
    <p:sldId id="333" r:id="rId79"/>
    <p:sldId id="358" r:id="rId80"/>
    <p:sldId id="334" r:id="rId81"/>
    <p:sldId id="359" r:id="rId82"/>
    <p:sldId id="270" r:id="rId83"/>
    <p:sldId id="335" r:id="rId84"/>
    <p:sldId id="336" r:id="rId85"/>
    <p:sldId id="337" r:id="rId86"/>
    <p:sldId id="357" r:id="rId87"/>
    <p:sldId id="366" r:id="rId88"/>
    <p:sldId id="367" r:id="rId89"/>
    <p:sldId id="368" r:id="rId90"/>
    <p:sldId id="369" r:id="rId91"/>
    <p:sldId id="347" r:id="rId92"/>
    <p:sldId id="370" r:id="rId9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rgbClr val="003399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rgbClr val="003399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rgbClr val="003399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rgbClr val="003399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rgbClr val="003399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003399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003399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003399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003399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66FF"/>
    <a:srgbClr val="0000FF"/>
    <a:srgbClr val="4D4D4D"/>
    <a:srgbClr val="996600"/>
    <a:srgbClr val="FF0000"/>
    <a:srgbClr val="B2B2B2"/>
    <a:srgbClr val="FFFF00"/>
    <a:srgbClr val="66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31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u="sng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sng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2774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u="sng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5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u="sng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B93E5243-FF54-41E8-B0EE-D95D9988D1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1046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C65FD-2ACE-4C34-9CFE-4273038D005A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新細明體" pitchFamily="18" charset="-120"/>
              </a:rPr>
              <a:t>Trees are a very useful data structure. Many different kinds of trees are used in Computer Science. We shall study just a few of these.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32AC5-3146-465A-9631-480429A8EBA5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  <a:ea typeface="新細明體" pitchFamily="18" charset="-120"/>
              </a:rPr>
              <a:t>Branches meet at nodes.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53CE3-FA5D-45C9-8EB5-D323ACF787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0DE93-D959-410B-AE47-0D66B9C7BD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26213" y="592138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96913" y="592138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D7C2E-8326-49BD-A695-A71C4F81AF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96913" y="592138"/>
            <a:ext cx="7772400" cy="5638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4C9F2-D3C1-428A-8CCF-F047A00441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u="sng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buFont typeface="Wingdings" pitchFamily="2" charset="2"/>
              <a:buChar char="Ø"/>
              <a:defRPr sz="20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4E8B9-F56F-4C6E-A91F-DC842DF410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3F295-875F-411F-88A2-B09C3C7F88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96913" y="2116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2116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3EABA-5E4D-4C30-8B55-ED373578D7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5C75-901B-4547-9DEB-A01104E266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89745-EF12-4C39-B5A3-4557ACF7F0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A6E50-5330-4AA2-BBE3-848FA5F07F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ECD36-4242-4489-BC65-9F17068229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CC6A6-788C-469A-96AA-25E9305A9E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9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5921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3" name="Rectangle 1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21161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9723" name="Rectangle 10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9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25" name="Rectangle 1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150" y="63833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tx1"/>
                </a:solidFill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9D7A899B-72EA-40F5-9AAC-1F5CD4A1F6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r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gif"/><Relationship Id="rId7" Type="http://schemas.openxmlformats.org/officeDocument/2006/relationships/image" Target="../media/image5.gif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gif"/><Relationship Id="rId5" Type="http://schemas.openxmlformats.org/officeDocument/2006/relationships/image" Target="../media/image3.gif"/><Relationship Id="rId15" Type="http://schemas.openxmlformats.org/officeDocument/2006/relationships/image" Target="../media/image13.png"/><Relationship Id="rId10" Type="http://schemas.openxmlformats.org/officeDocument/2006/relationships/image" Target="../media/image8.gif"/><Relationship Id="rId19" Type="http://schemas.openxmlformats.org/officeDocument/2006/relationships/image" Target="../media/image17.png"/><Relationship Id="rId4" Type="http://schemas.openxmlformats.org/officeDocument/2006/relationships/image" Target="../media/image2.gif"/><Relationship Id="rId9" Type="http://schemas.openxmlformats.org/officeDocument/2006/relationships/image" Target="../media/image7.gif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7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8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1155700" y="434975"/>
            <a:ext cx="21637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600" b="1" dirty="0">
                <a:solidFill>
                  <a:schemeClr val="tx1"/>
                </a:solidFill>
                <a:latin typeface="+mj-lt"/>
                <a:ea typeface="標楷體" pitchFamily="65" charset="-120"/>
                <a:cs typeface="+mj-cs"/>
              </a:rPr>
              <a:t>Chapter 5</a:t>
            </a:r>
          </a:p>
          <a:p>
            <a:pPr>
              <a:defRPr/>
            </a:pPr>
            <a:r>
              <a:rPr lang="en-US" altLang="zh-TW" sz="3600" b="1" u="sng" dirty="0">
                <a:solidFill>
                  <a:schemeClr val="tx1"/>
                </a:solidFill>
              </a:rPr>
              <a:t>TREES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300163" y="2011363"/>
            <a:ext cx="67818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>
              <a:lnSpc>
                <a:spcPct val="850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 Introduction</a:t>
            </a:r>
          </a:p>
          <a:p>
            <a:pPr marL="361950" indent="-361950">
              <a:lnSpc>
                <a:spcPct val="850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 Binary Trees</a:t>
            </a:r>
          </a:p>
          <a:p>
            <a:pPr marL="361950" indent="-361950">
              <a:lnSpc>
                <a:spcPct val="850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 Binary Tree Traversals</a:t>
            </a:r>
          </a:p>
          <a:p>
            <a:pPr marL="361950" indent="-361950">
              <a:lnSpc>
                <a:spcPct val="850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 Additional Binary Tree Operations</a:t>
            </a:r>
          </a:p>
          <a:p>
            <a:pPr marL="361950" indent="-361950">
              <a:lnSpc>
                <a:spcPct val="850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 Threaded Binary Trees</a:t>
            </a:r>
          </a:p>
          <a:p>
            <a:pPr marL="361950" indent="-361950">
              <a:lnSpc>
                <a:spcPct val="850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 Heaps</a:t>
            </a:r>
          </a:p>
          <a:p>
            <a:pPr marL="361950" indent="-361950">
              <a:lnSpc>
                <a:spcPct val="850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 Binary Search Trees</a:t>
            </a:r>
          </a:p>
          <a:p>
            <a:pPr marL="361950" indent="-361950">
              <a:lnSpc>
                <a:spcPct val="850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 Selection Trees</a:t>
            </a:r>
          </a:p>
          <a:p>
            <a:pPr marL="361950" indent="-361950">
              <a:lnSpc>
                <a:spcPct val="850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 Forests</a:t>
            </a:r>
          </a:p>
          <a:p>
            <a:pPr marL="361950" indent="-361950">
              <a:lnSpc>
                <a:spcPct val="85000"/>
              </a:lnSpc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 Counting Binary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06C589-F334-432E-A447-6E61AD26E78D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10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666" y="1460680"/>
            <a:ext cx="6222672" cy="474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696913" y="592138"/>
            <a:ext cx="7772400" cy="844776"/>
          </a:xfrm>
        </p:spPr>
        <p:txBody>
          <a:bodyPr/>
          <a:lstStyle/>
          <a:p>
            <a:r>
              <a:rPr lang="zh-TW" altLang="en-US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族譜關係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06C589-F334-432E-A447-6E61AD26E78D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11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7411" name="Picture 2" descr="f5"/>
          <p:cNvPicPr>
            <a:picLocks noChangeAspect="1" noChangeArrowheads="1"/>
          </p:cNvPicPr>
          <p:nvPr/>
        </p:nvPicPr>
        <p:blipFill>
          <a:blip r:embed="rId2" cstate="print"/>
          <a:srcRect b="-1837"/>
          <a:stretch>
            <a:fillRect/>
          </a:stretch>
        </p:blipFill>
        <p:spPr bwMode="auto">
          <a:xfrm>
            <a:off x="1052905" y="1313878"/>
            <a:ext cx="7289421" cy="502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903288"/>
          </a:xfrm>
        </p:spPr>
        <p:txBody>
          <a:bodyPr/>
          <a:lstStyle/>
          <a:p>
            <a:pPr eaLnBrk="1" hangingPunct="1"/>
            <a:r>
              <a:rPr lang="zh-TW" altLang="en-US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家譜表</a:t>
            </a:r>
            <a:endParaRPr lang="en-US" altLang="zh-TW" sz="40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字方塊 2"/>
          <p:cNvSpPr txBox="1">
            <a:spLocks noChangeArrowheads="1"/>
          </p:cNvSpPr>
          <p:nvPr/>
        </p:nvSpPr>
        <p:spPr bwMode="auto">
          <a:xfrm>
            <a:off x="1957477" y="298125"/>
            <a:ext cx="54006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400" b="1" u="sng" dirty="0" smtClean="0">
                <a:solidFill>
                  <a:schemeClr val="tx1"/>
                </a:solidFill>
                <a:ea typeface="標楷體" pitchFamily="65" charset="-120"/>
                <a:cs typeface="Times New Roman" pitchFamily="18" charset="0"/>
              </a:rPr>
              <a:t>2017 MLB </a:t>
            </a:r>
            <a:r>
              <a:rPr lang="zh-TW" altLang="en-US" sz="4400" b="1" u="sng" dirty="0">
                <a:solidFill>
                  <a:schemeClr val="tx1"/>
                </a:solidFill>
                <a:ea typeface="標楷體" pitchFamily="65" charset="-120"/>
                <a:cs typeface="Times New Roman" pitchFamily="18" charset="0"/>
              </a:rPr>
              <a:t>季後賽</a:t>
            </a: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290394-C9EB-4BCF-AA24-775A88191D59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12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368133" y="1531927"/>
            <a:ext cx="8073137" cy="3994003"/>
            <a:chOff x="249383" y="1900052"/>
            <a:chExt cx="8073137" cy="3994003"/>
          </a:xfrm>
        </p:grpSpPr>
        <p:sp>
          <p:nvSpPr>
            <p:cNvPr id="8" name="文字方塊 7"/>
            <p:cNvSpPr txBox="1"/>
            <p:nvPr/>
          </p:nvSpPr>
          <p:spPr>
            <a:xfrm>
              <a:off x="1185625" y="3679327"/>
              <a:ext cx="848275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區勝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1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洋基</a:t>
              </a:r>
              <a:r>
                <a:rPr lang="en-US" altLang="zh-TW" sz="120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107870" y="3678550"/>
              <a:ext cx="856415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區勝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2</a:t>
              </a:r>
            </a:p>
            <a:p>
              <a:pPr lvl="0" algn="ctr"/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太空人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66775" y="3679327"/>
              <a:ext cx="845049" cy="461665"/>
            </a:xfrm>
            <a:prstGeom prst="rect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區勝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1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道奇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047925" y="3679327"/>
              <a:ext cx="845049" cy="461665"/>
            </a:xfrm>
            <a:prstGeom prst="rect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區勝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2</a:t>
              </a:r>
              <a:b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小熊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 </a:t>
              </a:r>
              <a:endParaRPr lang="zh-TW" altLang="en-US" sz="12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24395" y="4601627"/>
              <a:ext cx="760021" cy="50270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外卡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/>
              </a:r>
              <a:b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洋基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584436" y="4601627"/>
              <a:ext cx="945008" cy="50270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區勝率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1</a:t>
              </a:r>
              <a:b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印地安人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29464" y="4601627"/>
              <a:ext cx="791521" cy="50270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區勝率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2</a:t>
              </a:r>
              <a:b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太空人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633850" y="4601627"/>
              <a:ext cx="760020" cy="50270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區勝率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3</a:t>
              </a:r>
              <a:b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紅襪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560115" y="4610553"/>
              <a:ext cx="914241" cy="502702"/>
            </a:xfrm>
            <a:prstGeom prst="rect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外卡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/>
              </a:r>
              <a:b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響尾蛇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650573" y="4601627"/>
              <a:ext cx="760020" cy="502702"/>
            </a:xfrm>
            <a:prstGeom prst="rect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區勝率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1</a:t>
              </a:r>
              <a:b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道奇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612473" y="4601627"/>
              <a:ext cx="760020" cy="502702"/>
            </a:xfrm>
            <a:prstGeom prst="rect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區勝率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2</a:t>
              </a:r>
              <a:b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國民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562500" y="4601627"/>
              <a:ext cx="760020" cy="502702"/>
            </a:xfrm>
            <a:prstGeom prst="rect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區勝率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3</a:t>
              </a:r>
              <a:b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</a:b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小熊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" name="手繪多邊形 22"/>
            <p:cNvSpPr/>
            <p:nvPr/>
          </p:nvSpPr>
          <p:spPr bwMode="auto">
            <a:xfrm>
              <a:off x="2529444" y="2584827"/>
              <a:ext cx="3942611" cy="265252"/>
            </a:xfrm>
            <a:custGeom>
              <a:avLst/>
              <a:gdLst>
                <a:gd name="connsiteX0" fmla="*/ 0 w 3883231"/>
                <a:gd name="connsiteY0" fmla="*/ 261257 h 261257"/>
                <a:gd name="connsiteX1" fmla="*/ 0 w 3883231"/>
                <a:gd name="connsiteY1" fmla="*/ 0 h 261257"/>
                <a:gd name="connsiteX2" fmla="*/ 3883231 w 3883231"/>
                <a:gd name="connsiteY2" fmla="*/ 0 h 261257"/>
                <a:gd name="connsiteX3" fmla="*/ 3883231 w 3883231"/>
                <a:gd name="connsiteY3" fmla="*/ 249382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3231" h="261257">
                  <a:moveTo>
                    <a:pt x="0" y="261257"/>
                  </a:moveTo>
                  <a:lnTo>
                    <a:pt x="0" y="0"/>
                  </a:lnTo>
                  <a:lnTo>
                    <a:pt x="3883231" y="0"/>
                  </a:lnTo>
                  <a:lnTo>
                    <a:pt x="3883231" y="24938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" name="手繪多邊形 28"/>
            <p:cNvSpPr/>
            <p:nvPr/>
          </p:nvSpPr>
          <p:spPr bwMode="auto">
            <a:xfrm>
              <a:off x="4524491" y="2315688"/>
              <a:ext cx="0" cy="273133"/>
            </a:xfrm>
            <a:custGeom>
              <a:avLst/>
              <a:gdLst>
                <a:gd name="connsiteX0" fmla="*/ 0 w 0"/>
                <a:gd name="connsiteY0" fmla="*/ 0 h 273133"/>
                <a:gd name="connsiteX1" fmla="*/ 0 w 0"/>
                <a:gd name="connsiteY1" fmla="*/ 273133 h 273133"/>
                <a:gd name="connsiteX2" fmla="*/ 0 w 0"/>
                <a:gd name="connsiteY2" fmla="*/ 273133 h 27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3133">
                  <a:moveTo>
                    <a:pt x="0" y="0"/>
                  </a:moveTo>
                  <a:lnTo>
                    <a:pt x="0" y="273133"/>
                  </a:lnTo>
                  <a:lnTo>
                    <a:pt x="0" y="273133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" name="手繪多邊形 29"/>
            <p:cNvSpPr/>
            <p:nvPr/>
          </p:nvSpPr>
          <p:spPr bwMode="auto">
            <a:xfrm>
              <a:off x="1601220" y="3455987"/>
              <a:ext cx="1937629" cy="225363"/>
            </a:xfrm>
            <a:custGeom>
              <a:avLst/>
              <a:gdLst>
                <a:gd name="connsiteX0" fmla="*/ 0 w 3883231"/>
                <a:gd name="connsiteY0" fmla="*/ 261257 h 261257"/>
                <a:gd name="connsiteX1" fmla="*/ 0 w 3883231"/>
                <a:gd name="connsiteY1" fmla="*/ 0 h 261257"/>
                <a:gd name="connsiteX2" fmla="*/ 3883231 w 3883231"/>
                <a:gd name="connsiteY2" fmla="*/ 0 h 261257"/>
                <a:gd name="connsiteX3" fmla="*/ 3883231 w 3883231"/>
                <a:gd name="connsiteY3" fmla="*/ 249382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3231" h="261257">
                  <a:moveTo>
                    <a:pt x="0" y="261257"/>
                  </a:moveTo>
                  <a:lnTo>
                    <a:pt x="0" y="0"/>
                  </a:lnTo>
                  <a:lnTo>
                    <a:pt x="3883231" y="0"/>
                  </a:lnTo>
                  <a:lnTo>
                    <a:pt x="3883231" y="24938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1" name="手繪多邊形 30"/>
            <p:cNvSpPr/>
            <p:nvPr/>
          </p:nvSpPr>
          <p:spPr bwMode="auto">
            <a:xfrm>
              <a:off x="2539390" y="3239964"/>
              <a:ext cx="45719" cy="215756"/>
            </a:xfrm>
            <a:custGeom>
              <a:avLst/>
              <a:gdLst>
                <a:gd name="connsiteX0" fmla="*/ 0 w 0"/>
                <a:gd name="connsiteY0" fmla="*/ 0 h 273133"/>
                <a:gd name="connsiteX1" fmla="*/ 0 w 0"/>
                <a:gd name="connsiteY1" fmla="*/ 273133 h 273133"/>
                <a:gd name="connsiteX2" fmla="*/ 0 w 0"/>
                <a:gd name="connsiteY2" fmla="*/ 273133 h 27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3133">
                  <a:moveTo>
                    <a:pt x="0" y="0"/>
                  </a:moveTo>
                  <a:lnTo>
                    <a:pt x="0" y="273133"/>
                  </a:lnTo>
                  <a:lnTo>
                    <a:pt x="0" y="273133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" name="手繪多邊形 31"/>
            <p:cNvSpPr/>
            <p:nvPr/>
          </p:nvSpPr>
          <p:spPr bwMode="auto">
            <a:xfrm>
              <a:off x="5517995" y="3454012"/>
              <a:ext cx="1937629" cy="225363"/>
            </a:xfrm>
            <a:custGeom>
              <a:avLst/>
              <a:gdLst>
                <a:gd name="connsiteX0" fmla="*/ 0 w 3883231"/>
                <a:gd name="connsiteY0" fmla="*/ 261257 h 261257"/>
                <a:gd name="connsiteX1" fmla="*/ 0 w 3883231"/>
                <a:gd name="connsiteY1" fmla="*/ 0 h 261257"/>
                <a:gd name="connsiteX2" fmla="*/ 3883231 w 3883231"/>
                <a:gd name="connsiteY2" fmla="*/ 0 h 261257"/>
                <a:gd name="connsiteX3" fmla="*/ 3883231 w 3883231"/>
                <a:gd name="connsiteY3" fmla="*/ 249382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3231" h="261257">
                  <a:moveTo>
                    <a:pt x="0" y="261257"/>
                  </a:moveTo>
                  <a:lnTo>
                    <a:pt x="0" y="0"/>
                  </a:lnTo>
                  <a:lnTo>
                    <a:pt x="3883231" y="0"/>
                  </a:lnTo>
                  <a:lnTo>
                    <a:pt x="3883231" y="24938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" name="手繪多邊形 32"/>
            <p:cNvSpPr/>
            <p:nvPr/>
          </p:nvSpPr>
          <p:spPr bwMode="auto">
            <a:xfrm>
              <a:off x="6456165" y="3237989"/>
              <a:ext cx="45719" cy="215756"/>
            </a:xfrm>
            <a:custGeom>
              <a:avLst/>
              <a:gdLst>
                <a:gd name="connsiteX0" fmla="*/ 0 w 0"/>
                <a:gd name="connsiteY0" fmla="*/ 0 h 273133"/>
                <a:gd name="connsiteX1" fmla="*/ 0 w 0"/>
                <a:gd name="connsiteY1" fmla="*/ 273133 h 273133"/>
                <a:gd name="connsiteX2" fmla="*/ 0 w 0"/>
                <a:gd name="connsiteY2" fmla="*/ 273133 h 27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3133">
                  <a:moveTo>
                    <a:pt x="0" y="0"/>
                  </a:moveTo>
                  <a:lnTo>
                    <a:pt x="0" y="273133"/>
                  </a:lnTo>
                  <a:lnTo>
                    <a:pt x="0" y="273133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" name="手繪多邊形 33"/>
            <p:cNvSpPr/>
            <p:nvPr/>
          </p:nvSpPr>
          <p:spPr bwMode="auto">
            <a:xfrm>
              <a:off x="6970815" y="4370119"/>
              <a:ext cx="981583" cy="221656"/>
            </a:xfrm>
            <a:custGeom>
              <a:avLst/>
              <a:gdLst>
                <a:gd name="connsiteX0" fmla="*/ 0 w 3883231"/>
                <a:gd name="connsiteY0" fmla="*/ 261257 h 261257"/>
                <a:gd name="connsiteX1" fmla="*/ 0 w 3883231"/>
                <a:gd name="connsiteY1" fmla="*/ 0 h 261257"/>
                <a:gd name="connsiteX2" fmla="*/ 3883231 w 3883231"/>
                <a:gd name="connsiteY2" fmla="*/ 0 h 261257"/>
                <a:gd name="connsiteX3" fmla="*/ 3883231 w 3883231"/>
                <a:gd name="connsiteY3" fmla="*/ 249382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3231" h="261257">
                  <a:moveTo>
                    <a:pt x="0" y="261257"/>
                  </a:moveTo>
                  <a:lnTo>
                    <a:pt x="0" y="0"/>
                  </a:lnTo>
                  <a:lnTo>
                    <a:pt x="3883231" y="0"/>
                  </a:lnTo>
                  <a:lnTo>
                    <a:pt x="3883231" y="24938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" name="手繪多邊形 34"/>
            <p:cNvSpPr/>
            <p:nvPr/>
          </p:nvSpPr>
          <p:spPr bwMode="auto">
            <a:xfrm flipH="1">
              <a:off x="7420015" y="4157165"/>
              <a:ext cx="45719" cy="210931"/>
            </a:xfrm>
            <a:custGeom>
              <a:avLst/>
              <a:gdLst>
                <a:gd name="connsiteX0" fmla="*/ 0 w 0"/>
                <a:gd name="connsiteY0" fmla="*/ 0 h 273133"/>
                <a:gd name="connsiteX1" fmla="*/ 0 w 0"/>
                <a:gd name="connsiteY1" fmla="*/ 273133 h 273133"/>
                <a:gd name="connsiteX2" fmla="*/ 0 w 0"/>
                <a:gd name="connsiteY2" fmla="*/ 273133 h 27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3133">
                  <a:moveTo>
                    <a:pt x="0" y="0"/>
                  </a:moveTo>
                  <a:lnTo>
                    <a:pt x="0" y="273133"/>
                  </a:lnTo>
                  <a:lnTo>
                    <a:pt x="0" y="273133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" name="手繪多邊形 35"/>
            <p:cNvSpPr/>
            <p:nvPr/>
          </p:nvSpPr>
          <p:spPr bwMode="auto">
            <a:xfrm>
              <a:off x="5021340" y="4368144"/>
              <a:ext cx="981583" cy="221656"/>
            </a:xfrm>
            <a:custGeom>
              <a:avLst/>
              <a:gdLst>
                <a:gd name="connsiteX0" fmla="*/ 0 w 3883231"/>
                <a:gd name="connsiteY0" fmla="*/ 261257 h 261257"/>
                <a:gd name="connsiteX1" fmla="*/ 0 w 3883231"/>
                <a:gd name="connsiteY1" fmla="*/ 0 h 261257"/>
                <a:gd name="connsiteX2" fmla="*/ 3883231 w 3883231"/>
                <a:gd name="connsiteY2" fmla="*/ 0 h 261257"/>
                <a:gd name="connsiteX3" fmla="*/ 3883231 w 3883231"/>
                <a:gd name="connsiteY3" fmla="*/ 249382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3231" h="261257">
                  <a:moveTo>
                    <a:pt x="0" y="261257"/>
                  </a:moveTo>
                  <a:lnTo>
                    <a:pt x="0" y="0"/>
                  </a:lnTo>
                  <a:lnTo>
                    <a:pt x="3883231" y="0"/>
                  </a:lnTo>
                  <a:lnTo>
                    <a:pt x="3883231" y="24938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7" name="手繪多邊形 36"/>
            <p:cNvSpPr/>
            <p:nvPr/>
          </p:nvSpPr>
          <p:spPr bwMode="auto">
            <a:xfrm flipH="1">
              <a:off x="5482415" y="4157165"/>
              <a:ext cx="45719" cy="208956"/>
            </a:xfrm>
            <a:custGeom>
              <a:avLst/>
              <a:gdLst>
                <a:gd name="connsiteX0" fmla="*/ 0 w 0"/>
                <a:gd name="connsiteY0" fmla="*/ 0 h 273133"/>
                <a:gd name="connsiteX1" fmla="*/ 0 w 0"/>
                <a:gd name="connsiteY1" fmla="*/ 273133 h 273133"/>
                <a:gd name="connsiteX2" fmla="*/ 0 w 0"/>
                <a:gd name="connsiteY2" fmla="*/ 273133 h 27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3133">
                  <a:moveTo>
                    <a:pt x="0" y="0"/>
                  </a:moveTo>
                  <a:lnTo>
                    <a:pt x="0" y="273133"/>
                  </a:lnTo>
                  <a:lnTo>
                    <a:pt x="0" y="273133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8" name="手繪多邊形 37"/>
            <p:cNvSpPr/>
            <p:nvPr/>
          </p:nvSpPr>
          <p:spPr bwMode="auto">
            <a:xfrm>
              <a:off x="3012490" y="4366169"/>
              <a:ext cx="981583" cy="221656"/>
            </a:xfrm>
            <a:custGeom>
              <a:avLst/>
              <a:gdLst>
                <a:gd name="connsiteX0" fmla="*/ 0 w 3883231"/>
                <a:gd name="connsiteY0" fmla="*/ 261257 h 261257"/>
                <a:gd name="connsiteX1" fmla="*/ 0 w 3883231"/>
                <a:gd name="connsiteY1" fmla="*/ 0 h 261257"/>
                <a:gd name="connsiteX2" fmla="*/ 3883231 w 3883231"/>
                <a:gd name="connsiteY2" fmla="*/ 0 h 261257"/>
                <a:gd name="connsiteX3" fmla="*/ 3883231 w 3883231"/>
                <a:gd name="connsiteY3" fmla="*/ 249382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3231" h="261257">
                  <a:moveTo>
                    <a:pt x="0" y="261257"/>
                  </a:moveTo>
                  <a:lnTo>
                    <a:pt x="0" y="0"/>
                  </a:lnTo>
                  <a:lnTo>
                    <a:pt x="3883231" y="0"/>
                  </a:lnTo>
                  <a:lnTo>
                    <a:pt x="3883231" y="24938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9" name="手繪多邊形 38"/>
            <p:cNvSpPr/>
            <p:nvPr/>
          </p:nvSpPr>
          <p:spPr bwMode="auto">
            <a:xfrm>
              <a:off x="3510972" y="4144478"/>
              <a:ext cx="45719" cy="219668"/>
            </a:xfrm>
            <a:custGeom>
              <a:avLst/>
              <a:gdLst>
                <a:gd name="connsiteX0" fmla="*/ 0 w 0"/>
                <a:gd name="connsiteY0" fmla="*/ 0 h 273133"/>
                <a:gd name="connsiteX1" fmla="*/ 0 w 0"/>
                <a:gd name="connsiteY1" fmla="*/ 273133 h 273133"/>
                <a:gd name="connsiteX2" fmla="*/ 0 w 0"/>
                <a:gd name="connsiteY2" fmla="*/ 273133 h 27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3133">
                  <a:moveTo>
                    <a:pt x="0" y="0"/>
                  </a:moveTo>
                  <a:lnTo>
                    <a:pt x="0" y="273133"/>
                  </a:lnTo>
                  <a:lnTo>
                    <a:pt x="0" y="273133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0" name="手繪多邊形 39"/>
            <p:cNvSpPr/>
            <p:nvPr/>
          </p:nvSpPr>
          <p:spPr bwMode="auto">
            <a:xfrm>
              <a:off x="1110515" y="4364194"/>
              <a:ext cx="981583" cy="221656"/>
            </a:xfrm>
            <a:custGeom>
              <a:avLst/>
              <a:gdLst>
                <a:gd name="connsiteX0" fmla="*/ 0 w 3883231"/>
                <a:gd name="connsiteY0" fmla="*/ 261257 h 261257"/>
                <a:gd name="connsiteX1" fmla="*/ 0 w 3883231"/>
                <a:gd name="connsiteY1" fmla="*/ 0 h 261257"/>
                <a:gd name="connsiteX2" fmla="*/ 3883231 w 3883231"/>
                <a:gd name="connsiteY2" fmla="*/ 0 h 261257"/>
                <a:gd name="connsiteX3" fmla="*/ 3883231 w 3883231"/>
                <a:gd name="connsiteY3" fmla="*/ 249382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3231" h="261257">
                  <a:moveTo>
                    <a:pt x="0" y="261257"/>
                  </a:moveTo>
                  <a:lnTo>
                    <a:pt x="0" y="0"/>
                  </a:lnTo>
                  <a:lnTo>
                    <a:pt x="3883231" y="0"/>
                  </a:lnTo>
                  <a:lnTo>
                    <a:pt x="3883231" y="24938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1" name="手繪多邊形 40"/>
            <p:cNvSpPr/>
            <p:nvPr/>
          </p:nvSpPr>
          <p:spPr bwMode="auto">
            <a:xfrm>
              <a:off x="1597122" y="4157165"/>
              <a:ext cx="45719" cy="205006"/>
            </a:xfrm>
            <a:custGeom>
              <a:avLst/>
              <a:gdLst>
                <a:gd name="connsiteX0" fmla="*/ 0 w 0"/>
                <a:gd name="connsiteY0" fmla="*/ 0 h 273133"/>
                <a:gd name="connsiteX1" fmla="*/ 0 w 0"/>
                <a:gd name="connsiteY1" fmla="*/ 273133 h 273133"/>
                <a:gd name="connsiteX2" fmla="*/ 0 w 0"/>
                <a:gd name="connsiteY2" fmla="*/ 273133 h 27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3133">
                  <a:moveTo>
                    <a:pt x="0" y="0"/>
                  </a:moveTo>
                  <a:lnTo>
                    <a:pt x="0" y="273133"/>
                  </a:lnTo>
                  <a:lnTo>
                    <a:pt x="0" y="273133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3" name="手繪多邊形 42"/>
            <p:cNvSpPr/>
            <p:nvPr/>
          </p:nvSpPr>
          <p:spPr bwMode="auto">
            <a:xfrm>
              <a:off x="4534452" y="5389422"/>
              <a:ext cx="981583" cy="221656"/>
            </a:xfrm>
            <a:custGeom>
              <a:avLst/>
              <a:gdLst>
                <a:gd name="connsiteX0" fmla="*/ 0 w 3883231"/>
                <a:gd name="connsiteY0" fmla="*/ 261257 h 261257"/>
                <a:gd name="connsiteX1" fmla="*/ 0 w 3883231"/>
                <a:gd name="connsiteY1" fmla="*/ 0 h 261257"/>
                <a:gd name="connsiteX2" fmla="*/ 3883231 w 3883231"/>
                <a:gd name="connsiteY2" fmla="*/ 0 h 261257"/>
                <a:gd name="connsiteX3" fmla="*/ 3883231 w 3883231"/>
                <a:gd name="connsiteY3" fmla="*/ 249382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3231" h="261257">
                  <a:moveTo>
                    <a:pt x="0" y="261257"/>
                  </a:moveTo>
                  <a:lnTo>
                    <a:pt x="0" y="0"/>
                  </a:lnTo>
                  <a:lnTo>
                    <a:pt x="3883231" y="0"/>
                  </a:lnTo>
                  <a:lnTo>
                    <a:pt x="3883231" y="24938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4" name="手繪多邊形 43"/>
            <p:cNvSpPr/>
            <p:nvPr/>
          </p:nvSpPr>
          <p:spPr bwMode="auto">
            <a:xfrm>
              <a:off x="5019278" y="5114266"/>
              <a:ext cx="0" cy="273133"/>
            </a:xfrm>
            <a:custGeom>
              <a:avLst/>
              <a:gdLst>
                <a:gd name="connsiteX0" fmla="*/ 0 w 0"/>
                <a:gd name="connsiteY0" fmla="*/ 0 h 273133"/>
                <a:gd name="connsiteX1" fmla="*/ 0 w 0"/>
                <a:gd name="connsiteY1" fmla="*/ 273133 h 273133"/>
                <a:gd name="connsiteX2" fmla="*/ 0 w 0"/>
                <a:gd name="connsiteY2" fmla="*/ 273133 h 27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3133">
                  <a:moveTo>
                    <a:pt x="0" y="0"/>
                  </a:moveTo>
                  <a:lnTo>
                    <a:pt x="0" y="273133"/>
                  </a:lnTo>
                  <a:lnTo>
                    <a:pt x="0" y="273133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154441" y="5611029"/>
              <a:ext cx="760021" cy="283026"/>
            </a:xfrm>
            <a:prstGeom prst="rect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ts val="1600"/>
                </a:lnSpc>
              </a:pPr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洛磯</a:t>
              </a: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139934" y="5611029"/>
              <a:ext cx="760021" cy="283026"/>
            </a:xfrm>
            <a:prstGeom prst="rect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ts val="1600"/>
                </a:lnSpc>
              </a:pPr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響尾蛇</a:t>
              </a:r>
            </a:p>
          </p:txBody>
        </p:sp>
        <p:sp>
          <p:nvSpPr>
            <p:cNvPr id="47" name="手繪多邊形 46"/>
            <p:cNvSpPr/>
            <p:nvPr/>
          </p:nvSpPr>
          <p:spPr bwMode="auto">
            <a:xfrm>
              <a:off x="623626" y="5373597"/>
              <a:ext cx="981583" cy="221656"/>
            </a:xfrm>
            <a:custGeom>
              <a:avLst/>
              <a:gdLst>
                <a:gd name="connsiteX0" fmla="*/ 0 w 3883231"/>
                <a:gd name="connsiteY0" fmla="*/ 261257 h 261257"/>
                <a:gd name="connsiteX1" fmla="*/ 0 w 3883231"/>
                <a:gd name="connsiteY1" fmla="*/ 0 h 261257"/>
                <a:gd name="connsiteX2" fmla="*/ 3883231 w 3883231"/>
                <a:gd name="connsiteY2" fmla="*/ 0 h 261257"/>
                <a:gd name="connsiteX3" fmla="*/ 3883231 w 3883231"/>
                <a:gd name="connsiteY3" fmla="*/ 249382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3231" h="261257">
                  <a:moveTo>
                    <a:pt x="0" y="261257"/>
                  </a:moveTo>
                  <a:lnTo>
                    <a:pt x="0" y="0"/>
                  </a:lnTo>
                  <a:lnTo>
                    <a:pt x="3883231" y="0"/>
                  </a:lnTo>
                  <a:lnTo>
                    <a:pt x="3883231" y="24938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8" name="手繪多邊形 47"/>
            <p:cNvSpPr/>
            <p:nvPr/>
          </p:nvSpPr>
          <p:spPr bwMode="auto">
            <a:xfrm>
              <a:off x="1108452" y="5098441"/>
              <a:ext cx="0" cy="273133"/>
            </a:xfrm>
            <a:custGeom>
              <a:avLst/>
              <a:gdLst>
                <a:gd name="connsiteX0" fmla="*/ 0 w 0"/>
                <a:gd name="connsiteY0" fmla="*/ 0 h 273133"/>
                <a:gd name="connsiteX1" fmla="*/ 0 w 0"/>
                <a:gd name="connsiteY1" fmla="*/ 273133 h 273133"/>
                <a:gd name="connsiteX2" fmla="*/ 0 w 0"/>
                <a:gd name="connsiteY2" fmla="*/ 273133 h 27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3133">
                  <a:moveTo>
                    <a:pt x="0" y="0"/>
                  </a:moveTo>
                  <a:lnTo>
                    <a:pt x="0" y="273133"/>
                  </a:lnTo>
                  <a:lnTo>
                    <a:pt x="0" y="273133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163784" y="5599154"/>
              <a:ext cx="878777" cy="28302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ts val="1600"/>
                </a:lnSpc>
              </a:pP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雙城</a:t>
              </a:r>
              <a:endParaRPr lang="zh-TW" altLang="en-US" sz="12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49383" y="5599154"/>
              <a:ext cx="760021" cy="28302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ts val="1600"/>
                </a:lnSpc>
              </a:pPr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洋基</a:t>
              </a:r>
              <a:endParaRPr lang="zh-TW" altLang="en-US" sz="12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052501" y="2846102"/>
              <a:ext cx="975708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美聯冠軍</a:t>
              </a:r>
              <a:endParaRPr lang="en-US" altLang="zh-TW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太空人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862400" y="2846102"/>
              <a:ext cx="1211281" cy="461665"/>
            </a:xfrm>
            <a:prstGeom prst="rect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國聯冠軍</a:t>
              </a:r>
              <a:endParaRPr lang="en-US" altLang="zh-TW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道奇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954475" y="1900052"/>
              <a:ext cx="1211281" cy="461665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+mn-lt"/>
                  <a:ea typeface="標楷體" pitchFamily="65" charset="-120"/>
                </a:rPr>
                <a:t>2017 MLB </a:t>
              </a:r>
              <a:r>
                <a:rPr lang="zh-TW" altLang="en-US" sz="1200" dirty="0" smtClean="0">
                  <a:solidFill>
                    <a:schemeClr val="tx1"/>
                  </a:solidFill>
                  <a:latin typeface="+mn-lt"/>
                  <a:ea typeface="標楷體" pitchFamily="65" charset="-120"/>
                </a:rPr>
                <a:t>冠軍</a:t>
              </a:r>
              <a:endParaRPr lang="en-US" altLang="zh-TW" sz="1200" dirty="0" smtClean="0">
                <a:solidFill>
                  <a:schemeClr val="tx1"/>
                </a:solidFill>
                <a:latin typeface="+mn-lt"/>
                <a:ea typeface="標楷體" pitchFamily="65" charset="-120"/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太空人</a:t>
              </a:r>
              <a:r>
                <a:rPr lang="en-US" altLang="zh-TW" sz="1200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5598957" y="2855498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358152" y="2857517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441937" y="4789426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79724" y="4783609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599282" y="4797043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514610" y="4775507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904358" y="3764936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071213" y="3772077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167344" y="3774873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874190" y="3772077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930290" y="3764935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089939" y="3774872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37367" y="3772077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007000" y="3772077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427878" y="2846430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682182" y="2858458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675588" y="1973536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339158" y="1952788"/>
            <a:ext cx="2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8398F7-7E2D-421C-A830-F7C5CC1CB963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13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90550" y="1238250"/>
            <a:ext cx="7829055" cy="25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r"/>
            </a:pPr>
            <a:r>
              <a:rPr lang="en-US" altLang="zh-TW" sz="2400" dirty="0" smtClean="0">
                <a:solidFill>
                  <a:schemeClr val="tx1"/>
                </a:solidFill>
              </a:rPr>
              <a:t>A </a:t>
            </a:r>
            <a:r>
              <a:rPr lang="en-US" altLang="zh-TW" sz="2400" b="1" dirty="0">
                <a:solidFill>
                  <a:srgbClr val="FF0000"/>
                </a:solidFill>
              </a:rPr>
              <a:t>tree</a:t>
            </a:r>
            <a:r>
              <a:rPr lang="en-US" altLang="zh-TW" sz="2400" dirty="0">
                <a:solidFill>
                  <a:schemeClr val="tx1"/>
                </a:solidFill>
              </a:rPr>
              <a:t> is </a:t>
            </a:r>
            <a:r>
              <a:rPr lang="en-US" altLang="zh-TW" sz="2400" u="sng" dirty="0">
                <a:solidFill>
                  <a:schemeClr val="tx1"/>
                </a:solidFill>
              </a:rPr>
              <a:t>a finite set of </a:t>
            </a:r>
            <a:r>
              <a:rPr lang="en-US" altLang="zh-TW" sz="2400" u="sng" dirty="0">
                <a:solidFill>
                  <a:srgbClr val="00B050"/>
                </a:solidFill>
              </a:rPr>
              <a:t>one</a:t>
            </a:r>
            <a:r>
              <a:rPr lang="en-US" altLang="zh-TW" sz="2400" u="sng" dirty="0">
                <a:solidFill>
                  <a:schemeClr val="tx1"/>
                </a:solidFill>
              </a:rPr>
              <a:t> or </a:t>
            </a:r>
            <a:r>
              <a:rPr lang="en-US" altLang="zh-TW" sz="2400" u="sng" dirty="0">
                <a:solidFill>
                  <a:srgbClr val="00B050"/>
                </a:solidFill>
              </a:rPr>
              <a:t>more nodes </a:t>
            </a:r>
            <a:r>
              <a:rPr lang="en-US" altLang="zh-TW" sz="2400" dirty="0">
                <a:solidFill>
                  <a:schemeClr val="tx1"/>
                </a:solidFill>
              </a:rPr>
              <a:t>such that</a:t>
            </a:r>
          </a:p>
          <a:p>
            <a:pPr marL="812800" lvl="1" indent="-449263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(1) There is </a:t>
            </a:r>
            <a:r>
              <a:rPr lang="en-US" altLang="zh-TW" u="sng" dirty="0">
                <a:solidFill>
                  <a:schemeClr val="tx1"/>
                </a:solidFill>
              </a:rPr>
              <a:t>a specially designated node </a:t>
            </a:r>
            <a:r>
              <a:rPr lang="en-US" altLang="zh-TW" dirty="0">
                <a:solidFill>
                  <a:schemeClr val="tx1"/>
                </a:solidFill>
              </a:rPr>
              <a:t>called the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 marL="812800" lvl="1" indent="-449263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(2) The remaining nodes are partitioned into 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</a:t>
            </a:r>
            <a:r>
              <a:rPr lang="zh-TW" altLang="en-US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0 disjoint </a:t>
            </a:r>
            <a:r>
              <a:rPr lang="en-US" altLang="zh-TW" dirty="0">
                <a:solidFill>
                  <a:schemeClr val="tx1"/>
                </a:solidFill>
              </a:rPr>
              <a:t>sets 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T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, ..., </a:t>
            </a:r>
            <a:r>
              <a:rPr lang="en-US" altLang="zh-TW" dirty="0" err="1">
                <a:solidFill>
                  <a:schemeClr val="tx1"/>
                </a:solidFill>
              </a:rPr>
              <a:t>T</a:t>
            </a:r>
            <a:r>
              <a:rPr lang="en-US" altLang="zh-TW" baseline="-25000" dirty="0" err="1">
                <a:solidFill>
                  <a:schemeClr val="tx1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, where </a:t>
            </a:r>
            <a:r>
              <a:rPr lang="en-US" altLang="zh-TW" u="sng" dirty="0">
                <a:solidFill>
                  <a:schemeClr val="tx1"/>
                </a:solidFill>
              </a:rPr>
              <a:t>each of these sets is a tree</a:t>
            </a:r>
            <a:r>
              <a:rPr lang="en-US" altLang="zh-TW" dirty="0" smtClean="0">
                <a:solidFill>
                  <a:schemeClr val="tx1"/>
                </a:solidFill>
              </a:rPr>
              <a:t>. T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, ..., </a:t>
            </a:r>
            <a:r>
              <a:rPr lang="en-US" altLang="zh-TW" dirty="0" err="1">
                <a:solidFill>
                  <a:schemeClr val="tx1"/>
                </a:solidFill>
              </a:rPr>
              <a:t>T</a:t>
            </a:r>
            <a:r>
              <a:rPr lang="en-US" altLang="zh-TW" baseline="-25000" dirty="0" err="1">
                <a:solidFill>
                  <a:schemeClr val="tx1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 are called the </a:t>
            </a:r>
            <a:r>
              <a:rPr lang="en-US" altLang="zh-TW" dirty="0" err="1">
                <a:solidFill>
                  <a:srgbClr val="FF0000"/>
                </a:solidFill>
              </a:rPr>
              <a:t>subtrees</a:t>
            </a:r>
            <a:r>
              <a:rPr lang="en-US" altLang="zh-TW" dirty="0">
                <a:solidFill>
                  <a:srgbClr val="FF0000"/>
                </a:solidFill>
              </a:rPr>
              <a:t> of the root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itchFamily="2" charset="2"/>
              <a:buChar char="r"/>
            </a:pPr>
            <a:r>
              <a:rPr lang="en-US" altLang="zh-TW" sz="2400" dirty="0" smtClean="0">
                <a:solidFill>
                  <a:schemeClr val="tx1"/>
                </a:solidFill>
              </a:rPr>
              <a:t>Recursive definition of Tree.</a:t>
            </a:r>
            <a:endParaRPr lang="zh-TW" altLang="en-US" sz="2400" dirty="0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211388" y="222250"/>
            <a:ext cx="4203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000" b="1" u="sng">
                <a:solidFill>
                  <a:srgbClr val="000000"/>
                </a:solidFill>
              </a:rPr>
              <a:t>Tree Definition</a:t>
            </a:r>
            <a:endParaRPr lang="en-US" altLang="zh-TW" sz="40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B4A76C-2952-43A9-A7A5-1758B427B12B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14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514350" y="927386"/>
            <a:ext cx="819467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rgbClr val="000000"/>
                </a:solidFill>
              </a:rPr>
              <a:t>A </a:t>
            </a:r>
            <a:r>
              <a:rPr lang="en-US" altLang="zh-TW" i="1" dirty="0" smtClean="0">
                <a:solidFill>
                  <a:srgbClr val="0000FF"/>
                </a:solidFill>
              </a:rPr>
              <a:t>node</a:t>
            </a:r>
            <a:r>
              <a:rPr lang="en-US" altLang="zh-TW" dirty="0" smtClean="0">
                <a:solidFill>
                  <a:schemeClr val="tx1"/>
                </a:solidFill>
              </a:rPr>
              <a:t> (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節點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stands for </a:t>
            </a:r>
            <a:r>
              <a:rPr lang="en-US" altLang="zh-TW" dirty="0" smtClean="0">
                <a:solidFill>
                  <a:srgbClr val="000000"/>
                </a:solidFill>
              </a:rPr>
              <a:t>the </a:t>
            </a:r>
            <a:r>
              <a:rPr lang="en-US" altLang="zh-TW" u="sng" dirty="0">
                <a:solidFill>
                  <a:srgbClr val="000000"/>
                </a:solidFill>
              </a:rPr>
              <a:t>item of information </a:t>
            </a:r>
            <a:r>
              <a:rPr lang="en-US" altLang="zh-TW" dirty="0">
                <a:solidFill>
                  <a:srgbClr val="000000"/>
                </a:solidFill>
              </a:rPr>
              <a:t>plus the </a:t>
            </a:r>
            <a:r>
              <a:rPr lang="en-US" altLang="zh-TW" u="sng" dirty="0">
                <a:solidFill>
                  <a:srgbClr val="000000"/>
                </a:solidFill>
              </a:rPr>
              <a:t>branches to other nodes</a:t>
            </a:r>
            <a:r>
              <a:rPr lang="en-US" altLang="zh-TW" dirty="0">
                <a:solidFill>
                  <a:srgbClr val="000000"/>
                </a:solidFill>
              </a:rPr>
              <a:t>. </a:t>
            </a:r>
          </a:p>
          <a:p>
            <a:pPr marL="363538" indent="-363538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i="1" dirty="0" smtClean="0">
                <a:solidFill>
                  <a:srgbClr val="0000FF"/>
                </a:solidFill>
              </a:rPr>
              <a:t>A </a:t>
            </a:r>
            <a:r>
              <a:rPr lang="en-US" altLang="zh-TW" dirty="0">
                <a:solidFill>
                  <a:srgbClr val="000000"/>
                </a:solidFill>
              </a:rPr>
              <a:t>is the </a:t>
            </a:r>
            <a:r>
              <a:rPr lang="en-US" altLang="zh-TW" i="1" dirty="0">
                <a:solidFill>
                  <a:srgbClr val="0000FF"/>
                </a:solidFill>
              </a:rPr>
              <a:t>root </a:t>
            </a:r>
            <a:r>
              <a:rPr lang="en-US" altLang="zh-TW" dirty="0">
                <a:solidFill>
                  <a:srgbClr val="000000"/>
                </a:solidFill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</a:rPr>
              <a:t>. 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pPr marL="363538" indent="-363538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rgbClr val="000000"/>
                </a:solidFill>
              </a:rPr>
              <a:t>The number of </a:t>
            </a:r>
            <a:r>
              <a:rPr lang="en-US" altLang="zh-TW" dirty="0" err="1" smtClean="0">
                <a:solidFill>
                  <a:srgbClr val="000000"/>
                </a:solidFill>
              </a:rPr>
              <a:t>subtrees</a:t>
            </a:r>
            <a:r>
              <a:rPr lang="en-US" altLang="zh-TW" dirty="0" smtClean="0">
                <a:solidFill>
                  <a:srgbClr val="000000"/>
                </a:solidFill>
              </a:rPr>
              <a:t> of a node is called its </a:t>
            </a:r>
            <a:r>
              <a:rPr lang="en-US" altLang="zh-TW" i="1" dirty="0" smtClean="0">
                <a:solidFill>
                  <a:srgbClr val="FF0000"/>
                </a:solidFill>
              </a:rPr>
              <a:t>degree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分支度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)</a:t>
            </a:r>
            <a:r>
              <a:rPr lang="en-US" altLang="zh-TW" i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.</a:t>
            </a:r>
          </a:p>
          <a:p>
            <a:pPr marL="723900" lvl="1" indent="-36830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1800" i="1" dirty="0" smtClean="0">
                <a:solidFill>
                  <a:srgbClr val="FF0000"/>
                </a:solidFill>
              </a:rPr>
              <a:t>degree </a:t>
            </a:r>
            <a:r>
              <a:rPr lang="en-US" altLang="zh-TW" sz="1800" dirty="0" smtClean="0">
                <a:solidFill>
                  <a:srgbClr val="000000"/>
                </a:solidFill>
              </a:rPr>
              <a:t>of node 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B </a:t>
            </a:r>
            <a:r>
              <a:rPr lang="en-US" altLang="zh-TW" sz="1800" dirty="0" smtClean="0">
                <a:solidFill>
                  <a:srgbClr val="000000"/>
                </a:solidFill>
              </a:rPr>
              <a:t>is </a:t>
            </a:r>
            <a:r>
              <a:rPr lang="en-US" altLang="zh-TW" sz="1800" dirty="0" smtClean="0">
                <a:solidFill>
                  <a:srgbClr val="FF0000"/>
                </a:solidFill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</a:rPr>
              <a:t>. </a:t>
            </a:r>
          </a:p>
          <a:p>
            <a:pPr marL="363538" indent="-363538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chemeClr val="tx1"/>
                </a:solidFill>
              </a:rPr>
              <a:t>Nodes that have </a:t>
            </a:r>
            <a:r>
              <a:rPr lang="en-US" altLang="zh-TW" dirty="0" smtClean="0">
                <a:solidFill>
                  <a:srgbClr val="FF0000"/>
                </a:solidFill>
              </a:rPr>
              <a:t>degree 0</a:t>
            </a:r>
            <a:r>
              <a:rPr lang="en-US" altLang="zh-TW" dirty="0" smtClean="0">
                <a:solidFill>
                  <a:srgbClr val="000000"/>
                </a:solidFill>
              </a:rPr>
              <a:t> are called </a:t>
            </a:r>
            <a:r>
              <a:rPr lang="en-US" altLang="zh-TW" dirty="0" smtClean="0">
                <a:solidFill>
                  <a:srgbClr val="FF0000"/>
                </a:solidFill>
              </a:rPr>
              <a:t>leaf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葉節點</a:t>
            </a:r>
            <a:r>
              <a:rPr lang="en-US" altLang="zh-TW" dirty="0" smtClean="0">
                <a:solidFill>
                  <a:schemeClr val="tx1"/>
                </a:solidFill>
              </a:rPr>
              <a:t>) </a:t>
            </a:r>
            <a:r>
              <a:rPr lang="en-US" altLang="zh-TW" dirty="0" smtClean="0">
                <a:solidFill>
                  <a:srgbClr val="000000"/>
                </a:solidFill>
              </a:rPr>
              <a:t>or </a:t>
            </a:r>
            <a:r>
              <a:rPr lang="en-US" altLang="zh-TW" dirty="0" smtClean="0">
                <a:solidFill>
                  <a:srgbClr val="FF0000"/>
                </a:solidFill>
              </a:rPr>
              <a:t>terminal nodes</a:t>
            </a:r>
            <a:r>
              <a:rPr lang="en-US" altLang="zh-TW" dirty="0" smtClean="0">
                <a:solidFill>
                  <a:schemeClr val="tx1"/>
                </a:solidFill>
              </a:rPr>
              <a:t> (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終端節點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</a:rPr>
              <a:t>.</a:t>
            </a:r>
          </a:p>
          <a:p>
            <a:pPr marL="723900" lvl="1" indent="-36830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1800" i="1" dirty="0" smtClean="0">
                <a:solidFill>
                  <a:srgbClr val="0A9A0A"/>
                </a:solidFill>
              </a:rPr>
              <a:t>D, E, F, G, I</a:t>
            </a:r>
            <a:r>
              <a:rPr lang="en-US" altLang="zh-TW" sz="1800" dirty="0" smtClean="0">
                <a:solidFill>
                  <a:srgbClr val="000000"/>
                </a:solidFill>
              </a:rPr>
              <a:t> are </a:t>
            </a:r>
            <a:r>
              <a:rPr lang="en-US" altLang="zh-TW" sz="1800" i="1" dirty="0" smtClean="0">
                <a:solidFill>
                  <a:srgbClr val="0A9A0A"/>
                </a:solidFill>
              </a:rPr>
              <a:t>leaf nodes</a:t>
            </a:r>
            <a:r>
              <a:rPr lang="en-US" altLang="zh-TW" sz="1800" dirty="0" smtClean="0">
                <a:solidFill>
                  <a:srgbClr val="000000"/>
                </a:solidFill>
              </a:rPr>
              <a:t>.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 </a:t>
            </a:r>
          </a:p>
          <a:p>
            <a:pPr marL="723900" lvl="1" indent="-36830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1800" i="1" dirty="0" smtClean="0">
                <a:solidFill>
                  <a:srgbClr val="0000FF"/>
                </a:solidFill>
              </a:rPr>
              <a:t>A, B, C, H </a:t>
            </a:r>
            <a:r>
              <a:rPr lang="en-US" altLang="zh-TW" sz="1800" dirty="0" smtClean="0">
                <a:solidFill>
                  <a:srgbClr val="000000"/>
                </a:solidFill>
              </a:rPr>
              <a:t>are </a:t>
            </a:r>
            <a:r>
              <a:rPr lang="en-US" altLang="zh-TW" sz="1800" i="1" dirty="0" err="1" smtClean="0">
                <a:solidFill>
                  <a:srgbClr val="0000FF"/>
                </a:solidFill>
              </a:rPr>
              <a:t>nonterminal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 nodes</a:t>
            </a:r>
            <a:r>
              <a:rPr lang="en-US" altLang="zh-TW" sz="1800" dirty="0" smtClean="0">
                <a:solidFill>
                  <a:srgbClr val="000000"/>
                </a:solidFill>
              </a:rPr>
              <a:t>.</a:t>
            </a:r>
          </a:p>
          <a:p>
            <a:pPr marL="363538" indent="-363538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rgbClr val="000000"/>
                </a:solidFill>
              </a:rPr>
              <a:t>The roots of the </a:t>
            </a:r>
            <a:r>
              <a:rPr lang="en-US" altLang="zh-TW" dirty="0" err="1" smtClean="0">
                <a:solidFill>
                  <a:srgbClr val="000000"/>
                </a:solidFill>
              </a:rPr>
              <a:t>subtrees</a:t>
            </a:r>
            <a:r>
              <a:rPr lang="en-US" altLang="zh-TW" dirty="0" smtClean="0">
                <a:solidFill>
                  <a:srgbClr val="000000"/>
                </a:solidFill>
              </a:rPr>
              <a:t> of a node X are the </a:t>
            </a:r>
            <a:r>
              <a:rPr lang="en-US" altLang="zh-TW" i="1" dirty="0" smtClean="0">
                <a:solidFill>
                  <a:srgbClr val="FF0000"/>
                </a:solidFill>
              </a:rPr>
              <a:t>children</a:t>
            </a:r>
            <a:r>
              <a:rPr lang="en-US" altLang="zh-TW" i="1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子節點</a:t>
            </a:r>
            <a:r>
              <a:rPr lang="en-US" altLang="zh-TW" dirty="0" smtClean="0">
                <a:solidFill>
                  <a:schemeClr val="tx1"/>
                </a:solidFill>
              </a:rPr>
              <a:t>) </a:t>
            </a:r>
            <a:r>
              <a:rPr lang="en-US" altLang="zh-TW" dirty="0" smtClean="0">
                <a:solidFill>
                  <a:srgbClr val="000000"/>
                </a:solidFill>
              </a:rPr>
              <a:t>of X. </a:t>
            </a:r>
            <a:br>
              <a:rPr lang="en-US" altLang="zh-TW" dirty="0" smtClean="0">
                <a:solidFill>
                  <a:srgbClr val="000000"/>
                </a:solidFill>
              </a:rPr>
            </a:br>
            <a:r>
              <a:rPr lang="en-US" altLang="zh-TW" dirty="0" smtClean="0">
                <a:solidFill>
                  <a:srgbClr val="000000"/>
                </a:solidFill>
              </a:rPr>
              <a:t>X is the </a:t>
            </a:r>
            <a:r>
              <a:rPr lang="en-US" altLang="zh-TW" i="1" dirty="0" smtClean="0">
                <a:solidFill>
                  <a:srgbClr val="FF0000"/>
                </a:solidFill>
              </a:rPr>
              <a:t>parent</a:t>
            </a:r>
            <a:r>
              <a:rPr lang="en-US" altLang="zh-TW" i="1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父節點</a:t>
            </a:r>
            <a:r>
              <a:rPr lang="en-US" altLang="zh-TW" dirty="0" smtClean="0">
                <a:solidFill>
                  <a:schemeClr val="tx1"/>
                </a:solidFill>
              </a:rPr>
              <a:t>) </a:t>
            </a:r>
            <a:r>
              <a:rPr lang="en-US" altLang="zh-TW" dirty="0" smtClean="0">
                <a:solidFill>
                  <a:srgbClr val="000000"/>
                </a:solidFill>
              </a:rPr>
              <a:t>of  its </a:t>
            </a:r>
            <a:r>
              <a:rPr lang="en-US" altLang="zh-TW" i="1" dirty="0" smtClean="0">
                <a:solidFill>
                  <a:srgbClr val="FF0000"/>
                </a:solidFill>
              </a:rPr>
              <a:t>children</a:t>
            </a:r>
            <a:r>
              <a:rPr lang="en-US" altLang="zh-TW" i="1" dirty="0" smtClean="0">
                <a:solidFill>
                  <a:srgbClr val="0000FF"/>
                </a:solidFill>
              </a:rPr>
              <a:t>.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marL="723900" lvl="1" indent="-36830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1800" i="1" dirty="0" smtClean="0">
                <a:solidFill>
                  <a:srgbClr val="0000FF"/>
                </a:solidFill>
              </a:rPr>
              <a:t>D </a:t>
            </a:r>
            <a:r>
              <a:rPr lang="en-US" altLang="zh-TW" sz="1800" dirty="0" smtClean="0">
                <a:solidFill>
                  <a:srgbClr val="000000"/>
                </a:solidFill>
              </a:rPr>
              <a:t>and 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E </a:t>
            </a:r>
            <a:r>
              <a:rPr lang="en-US" altLang="zh-TW" sz="1800" dirty="0" smtClean="0">
                <a:solidFill>
                  <a:srgbClr val="000000"/>
                </a:solidFill>
              </a:rPr>
              <a:t>are the 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children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</a:rPr>
              <a:t>of B.</a:t>
            </a:r>
          </a:p>
          <a:p>
            <a:pPr marL="723900" lvl="1" indent="-36830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1800" i="1" dirty="0" smtClean="0">
                <a:solidFill>
                  <a:srgbClr val="0000FF"/>
                </a:solidFill>
              </a:rPr>
              <a:t>B </a:t>
            </a:r>
            <a:r>
              <a:rPr lang="en-US" altLang="zh-TW" sz="1800" dirty="0">
                <a:solidFill>
                  <a:srgbClr val="000000"/>
                </a:solidFill>
              </a:rPr>
              <a:t>is the </a:t>
            </a:r>
            <a:r>
              <a:rPr lang="en-US" altLang="zh-TW" sz="1800" i="1" dirty="0">
                <a:solidFill>
                  <a:srgbClr val="FF0000"/>
                </a:solidFill>
              </a:rPr>
              <a:t>parent</a:t>
            </a:r>
            <a:r>
              <a:rPr lang="en-US" altLang="zh-TW" sz="1800" i="1" dirty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</a:rPr>
              <a:t>of D and E</a:t>
            </a:r>
            <a:r>
              <a:rPr lang="en-US" altLang="zh-TW" sz="1800" dirty="0" smtClean="0">
                <a:solidFill>
                  <a:srgbClr val="000000"/>
                </a:solidFill>
              </a:rPr>
              <a:t>.</a:t>
            </a:r>
          </a:p>
          <a:p>
            <a:pPr marL="712788" lvl="1" indent="-357188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1800" i="1" dirty="0" smtClean="0">
                <a:solidFill>
                  <a:srgbClr val="FF0000"/>
                </a:solidFill>
              </a:rPr>
              <a:t>Grandparent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祖父節點</a:t>
            </a:r>
            <a:r>
              <a:rPr lang="en-US" altLang="zh-TW" sz="1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) </a:t>
            </a:r>
            <a:r>
              <a:rPr lang="en-US" altLang="zh-TW" sz="1800" dirty="0" smtClean="0">
                <a:solidFill>
                  <a:schemeClr val="tx1"/>
                </a:solidFill>
              </a:rPr>
              <a:t>of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  I </a:t>
            </a:r>
            <a:r>
              <a:rPr lang="en-US" altLang="zh-TW" sz="1800" dirty="0" smtClean="0">
                <a:solidFill>
                  <a:schemeClr val="tx1"/>
                </a:solidFill>
              </a:rPr>
              <a:t>is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 C</a:t>
            </a:r>
            <a:r>
              <a:rPr lang="en-US" altLang="zh-TW" dirty="0" smtClean="0">
                <a:solidFill>
                  <a:srgbClr val="000000"/>
                </a:solidFill>
              </a:rPr>
              <a:t>. </a:t>
            </a:r>
            <a:endParaRPr lang="en-US" altLang="zh-TW" i="1" dirty="0" smtClean="0">
              <a:solidFill>
                <a:srgbClr val="FF0000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741488" y="92075"/>
            <a:ext cx="5457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000" b="1" u="sng">
                <a:solidFill>
                  <a:srgbClr val="000000"/>
                </a:solidFill>
              </a:rPr>
              <a:t>Terminology</a:t>
            </a:r>
            <a:endParaRPr lang="en-US" altLang="zh-TW" sz="4000" u="sng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94509" y="3823857"/>
            <a:ext cx="3559081" cy="2665823"/>
            <a:chOff x="2700" y="1954"/>
            <a:chExt cx="2710" cy="2026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76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319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3610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4013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448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3424" y="2368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3869" y="2395"/>
              <a:ext cx="217" cy="2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H="1">
              <a:off x="2927" y="2856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3362" y="2908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 flipH="1">
              <a:off x="3734" y="2869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4148" y="2920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4248" y="2851"/>
              <a:ext cx="324" cy="3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4634" y="3473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3640" y="215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3270" y="2631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 dirty="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4011" y="2648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4524" y="3200"/>
              <a:ext cx="26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0000FF"/>
                  </a:solidFill>
                </a:rPr>
                <a:t>H</a:t>
              </a: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4554" y="3680"/>
              <a:ext cx="20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I</a:t>
              </a:r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2798" y="319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D</a:t>
              </a:r>
            </a:p>
          </p:txBody>
        </p:sp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3230" y="3208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E</a:t>
              </a: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3658" y="3208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F</a:t>
              </a:r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4041" y="3199"/>
              <a:ext cx="26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G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4859" y="1954"/>
              <a:ext cx="55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chemeClr val="tx1"/>
                  </a:solidFill>
                </a:rPr>
                <a:t>Level</a:t>
              </a:r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>
              <a:off x="2721" y="2278"/>
              <a:ext cx="2275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>
              <a:off x="2721" y="2766"/>
              <a:ext cx="2240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>
              <a:off x="2710" y="3332"/>
              <a:ext cx="2269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>
              <a:off x="2700" y="3820"/>
              <a:ext cx="2296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9493" name="Text Box 37"/>
            <p:cNvSpPr txBox="1">
              <a:spLocks noChangeArrowheads="1"/>
            </p:cNvSpPr>
            <p:nvPr/>
          </p:nvSpPr>
          <p:spPr bwMode="auto">
            <a:xfrm>
              <a:off x="5015" y="2133"/>
              <a:ext cx="23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494" name="Text Box 38"/>
            <p:cNvSpPr txBox="1">
              <a:spLocks noChangeArrowheads="1"/>
            </p:cNvSpPr>
            <p:nvPr/>
          </p:nvSpPr>
          <p:spPr bwMode="auto">
            <a:xfrm>
              <a:off x="5015" y="2634"/>
              <a:ext cx="23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5015" y="3187"/>
              <a:ext cx="23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5005" y="3676"/>
              <a:ext cx="23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3B8FBE-A947-4696-B304-559B53B0BFC5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15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514349" y="831850"/>
            <a:ext cx="8438581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rgbClr val="000000"/>
                </a:solidFill>
              </a:rPr>
              <a:t>Children of the same parent are said to be </a:t>
            </a:r>
            <a:r>
              <a:rPr lang="en-US" altLang="zh-TW" i="1" dirty="0" smtClean="0">
                <a:solidFill>
                  <a:srgbClr val="FF0000"/>
                </a:solidFill>
              </a:rPr>
              <a:t>siblings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兄弟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)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.</a:t>
            </a:r>
          </a:p>
          <a:p>
            <a:pPr marL="723900" lvl="1" indent="-36830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1800" i="1" dirty="0" smtClean="0">
                <a:solidFill>
                  <a:srgbClr val="0000FF"/>
                </a:solidFill>
              </a:rPr>
              <a:t>F, G, and H </a:t>
            </a:r>
            <a:r>
              <a:rPr lang="en-US" altLang="zh-TW" sz="1800" dirty="0" smtClean="0">
                <a:solidFill>
                  <a:srgbClr val="000000"/>
                </a:solidFill>
              </a:rPr>
              <a:t>are 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sibling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.</a:t>
            </a:r>
            <a:endParaRPr lang="en-US" altLang="zh-TW" sz="2400" dirty="0" smtClean="0">
              <a:solidFill>
                <a:srgbClr val="000000"/>
              </a:solidFill>
            </a:endParaRPr>
          </a:p>
          <a:p>
            <a:pPr marL="363538" indent="-363538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rgbClr val="000000"/>
                </a:solidFill>
              </a:rPr>
              <a:t>The </a:t>
            </a:r>
            <a:r>
              <a:rPr lang="en-US" altLang="zh-TW" i="1" dirty="0" smtClean="0">
                <a:solidFill>
                  <a:srgbClr val="FF0000"/>
                </a:solidFill>
              </a:rPr>
              <a:t>degree of a tree </a:t>
            </a:r>
            <a:r>
              <a:rPr lang="en-US" altLang="zh-TW" dirty="0" smtClean="0">
                <a:solidFill>
                  <a:srgbClr val="000000"/>
                </a:solidFill>
              </a:rPr>
              <a:t>is the </a:t>
            </a:r>
            <a:r>
              <a:rPr lang="en-US" altLang="zh-TW" i="1" u="sng" dirty="0" smtClean="0">
                <a:solidFill>
                  <a:schemeClr val="tx1"/>
                </a:solidFill>
              </a:rPr>
              <a:t>maximum of the degree of the nodes </a:t>
            </a:r>
            <a:r>
              <a:rPr lang="en-US" altLang="zh-TW" dirty="0" smtClean="0">
                <a:solidFill>
                  <a:schemeClr val="tx1"/>
                </a:solidFill>
              </a:rPr>
              <a:t>in the tree.  </a:t>
            </a:r>
          </a:p>
          <a:p>
            <a:pPr marL="363538" indent="-363538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rgbClr val="000000"/>
                </a:solidFill>
              </a:rPr>
              <a:t>The </a:t>
            </a:r>
            <a:r>
              <a:rPr lang="en-US" altLang="zh-TW" i="1" dirty="0" smtClean="0">
                <a:solidFill>
                  <a:srgbClr val="FF0000"/>
                </a:solidFill>
              </a:rPr>
              <a:t>ancestors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祖先</a:t>
            </a:r>
            <a:r>
              <a:rPr lang="en-US" altLang="zh-TW" dirty="0" smtClean="0">
                <a:solidFill>
                  <a:srgbClr val="000000"/>
                </a:solidFill>
              </a:rPr>
              <a:t>)</a:t>
            </a:r>
            <a:r>
              <a:rPr lang="en-US" altLang="zh-TW" i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of a node are </a:t>
            </a:r>
            <a:r>
              <a:rPr lang="en-US" altLang="zh-TW" i="1" u="sng" dirty="0" smtClean="0">
                <a:solidFill>
                  <a:srgbClr val="000000"/>
                </a:solidFill>
              </a:rPr>
              <a:t>all nodes along the path from the root to that node</a:t>
            </a:r>
            <a:r>
              <a:rPr lang="en-US" altLang="zh-TW" dirty="0" smtClean="0">
                <a:solidFill>
                  <a:srgbClr val="000000"/>
                </a:solidFill>
              </a:rPr>
              <a:t>.</a:t>
            </a:r>
          </a:p>
          <a:p>
            <a:pPr marL="723900" lvl="1" indent="-36830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1800" i="1" dirty="0" smtClean="0">
                <a:solidFill>
                  <a:srgbClr val="FF0000"/>
                </a:solidFill>
              </a:rPr>
              <a:t>Ancestors </a:t>
            </a:r>
            <a:r>
              <a:rPr lang="en-US" altLang="zh-TW" sz="1800" dirty="0" smtClean="0">
                <a:solidFill>
                  <a:srgbClr val="000000"/>
                </a:solidFill>
              </a:rPr>
              <a:t>of 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I </a:t>
            </a:r>
            <a:r>
              <a:rPr lang="en-US" altLang="zh-TW" sz="1800" dirty="0" smtClean="0">
                <a:solidFill>
                  <a:srgbClr val="000000"/>
                </a:solidFill>
              </a:rPr>
              <a:t>are</a:t>
            </a:r>
            <a:r>
              <a:rPr lang="en-US" altLang="zh-TW" sz="1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A, C, H</a:t>
            </a:r>
            <a:r>
              <a:rPr lang="en-US" altLang="zh-TW" sz="1800" dirty="0" smtClean="0">
                <a:solidFill>
                  <a:srgbClr val="000000"/>
                </a:solidFill>
              </a:rPr>
              <a:t>.</a:t>
            </a:r>
          </a:p>
          <a:p>
            <a:pPr marL="723900" lvl="1" indent="-36830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i="1" dirty="0" smtClean="0">
                <a:solidFill>
                  <a:srgbClr val="FF0000"/>
                </a:solidFill>
              </a:rPr>
              <a:t>Descendants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後代</a:t>
            </a:r>
            <a:r>
              <a:rPr lang="en-US" altLang="zh-TW" dirty="0" smtClean="0">
                <a:solidFill>
                  <a:srgbClr val="000000"/>
                </a:solidFill>
              </a:rPr>
              <a:t>)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of node </a:t>
            </a:r>
            <a:r>
              <a:rPr lang="en-US" altLang="zh-TW" i="1" dirty="0" smtClean="0">
                <a:solidFill>
                  <a:srgbClr val="0000FF"/>
                </a:solidFill>
              </a:rPr>
              <a:t>C </a:t>
            </a:r>
            <a:r>
              <a:rPr lang="en-US" altLang="zh-TW" dirty="0" smtClean="0">
                <a:solidFill>
                  <a:srgbClr val="000000"/>
                </a:solidFill>
              </a:rPr>
              <a:t>are</a:t>
            </a:r>
            <a:r>
              <a:rPr lang="en-US" altLang="zh-TW" i="1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F, G, H, I</a:t>
            </a:r>
            <a:r>
              <a:rPr lang="en-US" altLang="zh-TW" dirty="0" smtClean="0">
                <a:solidFill>
                  <a:srgbClr val="000000"/>
                </a:solidFill>
              </a:rPr>
              <a:t>.</a:t>
            </a:r>
          </a:p>
          <a:p>
            <a:pPr marL="363538" indent="-363538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rgbClr val="000000"/>
                </a:solidFill>
              </a:rPr>
              <a:t>The </a:t>
            </a:r>
            <a:r>
              <a:rPr lang="en-US" altLang="zh-TW" i="1" dirty="0" smtClean="0">
                <a:solidFill>
                  <a:srgbClr val="FF0000"/>
                </a:solidFill>
              </a:rPr>
              <a:t>level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階層</a:t>
            </a:r>
            <a:r>
              <a:rPr lang="en-US" altLang="zh-TW" dirty="0" smtClean="0">
                <a:solidFill>
                  <a:srgbClr val="000000"/>
                </a:solidFill>
              </a:rPr>
              <a:t>) of a node is defined by </a:t>
            </a:r>
            <a:r>
              <a:rPr lang="en-US" altLang="zh-TW" u="sng" dirty="0" smtClean="0">
                <a:solidFill>
                  <a:srgbClr val="000000"/>
                </a:solidFill>
              </a:rPr>
              <a:t>letting the root be at level 1</a:t>
            </a:r>
            <a:r>
              <a:rPr lang="en-US" altLang="zh-TW" dirty="0" smtClean="0">
                <a:solidFill>
                  <a:srgbClr val="000000"/>
                </a:solidFill>
              </a:rPr>
              <a:t>.</a:t>
            </a:r>
          </a:p>
          <a:p>
            <a:pPr marL="723900" lvl="1" indent="-36830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1800" dirty="0" smtClean="0">
                <a:solidFill>
                  <a:srgbClr val="000000"/>
                </a:solidFill>
              </a:rPr>
              <a:t> if a node is at level </a:t>
            </a:r>
            <a:r>
              <a:rPr lang="en-US" altLang="zh-TW" sz="1800" i="1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</a:rPr>
              <a:t>, then its children are at level  </a:t>
            </a:r>
            <a:r>
              <a:rPr lang="en-US" altLang="zh-TW" sz="1800" i="1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</a:rPr>
              <a:t> + 1.  </a:t>
            </a:r>
            <a:r>
              <a:rPr lang="en-US" altLang="zh-TW" sz="1800" i="1" dirty="0" smtClean="0">
                <a:solidFill>
                  <a:srgbClr val="0A9A0A"/>
                </a:solidFill>
              </a:rPr>
              <a:t>E </a:t>
            </a:r>
            <a:r>
              <a:rPr lang="en-US" altLang="zh-TW" sz="1800" dirty="0">
                <a:solidFill>
                  <a:srgbClr val="000000"/>
                </a:solidFill>
              </a:rPr>
              <a:t>is </a:t>
            </a:r>
            <a:r>
              <a:rPr lang="en-US" altLang="zh-TW" sz="1800" dirty="0" smtClean="0">
                <a:solidFill>
                  <a:srgbClr val="000000"/>
                </a:solidFill>
              </a:rPr>
              <a:t>at level </a:t>
            </a:r>
            <a:r>
              <a:rPr lang="en-US" altLang="zh-TW" sz="1800" dirty="0" smtClean="0">
                <a:solidFill>
                  <a:srgbClr val="FF0000"/>
                </a:solidFill>
              </a:rPr>
              <a:t>3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63538" indent="-363538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rgbClr val="000000"/>
                </a:solidFill>
              </a:rPr>
              <a:t>The </a:t>
            </a:r>
            <a:r>
              <a:rPr lang="en-US" altLang="zh-TW" i="1" dirty="0" smtClean="0">
                <a:solidFill>
                  <a:srgbClr val="FF0000"/>
                </a:solidFill>
              </a:rPr>
              <a:t>height </a:t>
            </a:r>
            <a:r>
              <a:rPr lang="en-US" altLang="zh-TW" dirty="0" smtClean="0">
                <a:solidFill>
                  <a:schemeClr val="tx1"/>
                </a:solidFill>
              </a:rPr>
              <a:t>or</a:t>
            </a:r>
            <a:r>
              <a:rPr lang="en-US" altLang="zh-TW" i="1" dirty="0" smtClean="0">
                <a:solidFill>
                  <a:srgbClr val="FF0000"/>
                </a:solidFill>
              </a:rPr>
              <a:t> depth </a:t>
            </a:r>
            <a:r>
              <a:rPr lang="en-US" altLang="zh-TW" dirty="0" smtClean="0">
                <a:solidFill>
                  <a:srgbClr val="000000"/>
                </a:solidFill>
              </a:rPr>
              <a:t>of a tree is defined to be the </a:t>
            </a:r>
            <a:r>
              <a:rPr lang="en-US" altLang="zh-TW" i="1" u="sng" dirty="0" smtClean="0">
                <a:solidFill>
                  <a:schemeClr val="tx1"/>
                </a:solidFill>
              </a:rPr>
              <a:t>maximum level of any node </a:t>
            </a:r>
            <a:r>
              <a:rPr lang="en-US" altLang="zh-TW" dirty="0" smtClean="0">
                <a:solidFill>
                  <a:schemeClr val="tx1"/>
                </a:solidFill>
              </a:rPr>
              <a:t>in the tree.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741488" y="92075"/>
            <a:ext cx="5457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000" b="1" u="sng">
                <a:solidFill>
                  <a:srgbClr val="000000"/>
                </a:solidFill>
              </a:rPr>
              <a:t>Terminology</a:t>
            </a:r>
            <a:endParaRPr lang="en-US" altLang="zh-TW" sz="4000" u="sng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41338" y="4219681"/>
            <a:ext cx="41878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3538" indent="-363538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</a:rPr>
              <a:t>Property: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# edge</a:t>
            </a:r>
            <a:r>
              <a:rPr lang="en-US" altLang="zh-TW" dirty="0">
                <a:solidFill>
                  <a:srgbClr val="FF0000"/>
                </a:solidFill>
              </a:rPr>
              <a:t>s)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</a:rPr>
              <a:t>=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i="1" dirty="0">
                <a:solidFill>
                  <a:schemeClr val="tx1"/>
                </a:solidFill>
              </a:rPr>
              <a:t>#node</a:t>
            </a:r>
            <a:r>
              <a:rPr lang="en-US" altLang="zh-TW" dirty="0">
                <a:solidFill>
                  <a:schemeClr val="tx1"/>
                </a:solidFill>
              </a:rPr>
              <a:t>s) </a:t>
            </a:r>
            <a:r>
              <a:rPr lang="en-US" altLang="zh-TW" dirty="0">
                <a:solidFill>
                  <a:schemeClr val="tx1"/>
                </a:solidFill>
                <a:latin typeface="Symbol" pitchFamily="18" charset="2"/>
              </a:rPr>
              <a:t>- 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4892634" y="3942607"/>
            <a:ext cx="3434316" cy="2609243"/>
            <a:chOff x="2700" y="1954"/>
            <a:chExt cx="2615" cy="1983"/>
          </a:xfrm>
        </p:grpSpPr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276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319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" name="Oval 11"/>
            <p:cNvSpPr>
              <a:spLocks noChangeArrowheads="1"/>
            </p:cNvSpPr>
            <p:nvPr/>
          </p:nvSpPr>
          <p:spPr bwMode="auto">
            <a:xfrm>
              <a:off x="3610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4013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6" name="Oval 13"/>
            <p:cNvSpPr>
              <a:spLocks noChangeArrowheads="1"/>
            </p:cNvSpPr>
            <p:nvPr/>
          </p:nvSpPr>
          <p:spPr bwMode="auto">
            <a:xfrm>
              <a:off x="448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7" name="Oval 14"/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" name="Line 15"/>
            <p:cNvSpPr>
              <a:spLocks noChangeShapeType="1"/>
            </p:cNvSpPr>
            <p:nvPr/>
          </p:nvSpPr>
          <p:spPr bwMode="auto">
            <a:xfrm flipH="1">
              <a:off x="3424" y="2368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>
              <a:off x="3869" y="2395"/>
              <a:ext cx="217" cy="2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H="1">
              <a:off x="2927" y="2856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Line 18"/>
            <p:cNvSpPr>
              <a:spLocks noChangeShapeType="1"/>
            </p:cNvSpPr>
            <p:nvPr/>
          </p:nvSpPr>
          <p:spPr bwMode="auto">
            <a:xfrm>
              <a:off x="3362" y="2908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" name="Line 19"/>
            <p:cNvSpPr>
              <a:spLocks noChangeShapeType="1"/>
            </p:cNvSpPr>
            <p:nvPr/>
          </p:nvSpPr>
          <p:spPr bwMode="auto">
            <a:xfrm flipH="1">
              <a:off x="3734" y="2869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" name="Line 20"/>
            <p:cNvSpPr>
              <a:spLocks noChangeShapeType="1"/>
            </p:cNvSpPr>
            <p:nvPr/>
          </p:nvSpPr>
          <p:spPr bwMode="auto">
            <a:xfrm>
              <a:off x="4148" y="2920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" name="Line 21"/>
            <p:cNvSpPr>
              <a:spLocks noChangeShapeType="1"/>
            </p:cNvSpPr>
            <p:nvPr/>
          </p:nvSpPr>
          <p:spPr bwMode="auto">
            <a:xfrm>
              <a:off x="4248" y="2851"/>
              <a:ext cx="324" cy="3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4634" y="3473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6" name="Text Box 23"/>
            <p:cNvSpPr txBox="1">
              <a:spLocks noChangeArrowheads="1"/>
            </p:cNvSpPr>
            <p:nvPr/>
          </p:nvSpPr>
          <p:spPr bwMode="auto">
            <a:xfrm>
              <a:off x="3631" y="2141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270" y="2631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98" name="Text Box 25"/>
            <p:cNvSpPr txBox="1">
              <a:spLocks noChangeArrowheads="1"/>
            </p:cNvSpPr>
            <p:nvPr/>
          </p:nvSpPr>
          <p:spPr bwMode="auto">
            <a:xfrm>
              <a:off x="4011" y="2648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99" name="Text Box 26"/>
            <p:cNvSpPr txBox="1">
              <a:spLocks noChangeArrowheads="1"/>
            </p:cNvSpPr>
            <p:nvPr/>
          </p:nvSpPr>
          <p:spPr bwMode="auto">
            <a:xfrm>
              <a:off x="4524" y="3200"/>
              <a:ext cx="26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0000FF"/>
                  </a:solidFill>
                </a:rPr>
                <a:t>H</a:t>
              </a:r>
            </a:p>
          </p:txBody>
        </p:sp>
        <p:sp>
          <p:nvSpPr>
            <p:cNvPr id="100" name="Text Box 27"/>
            <p:cNvSpPr txBox="1">
              <a:spLocks noChangeArrowheads="1"/>
            </p:cNvSpPr>
            <p:nvPr/>
          </p:nvSpPr>
          <p:spPr bwMode="auto">
            <a:xfrm>
              <a:off x="4554" y="3680"/>
              <a:ext cx="20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I</a:t>
              </a:r>
            </a:p>
          </p:txBody>
        </p:sp>
        <p:sp>
          <p:nvSpPr>
            <p:cNvPr id="101" name="Text Box 28"/>
            <p:cNvSpPr txBox="1">
              <a:spLocks noChangeArrowheads="1"/>
            </p:cNvSpPr>
            <p:nvPr/>
          </p:nvSpPr>
          <p:spPr bwMode="auto">
            <a:xfrm>
              <a:off x="2798" y="319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D</a:t>
              </a:r>
            </a:p>
          </p:txBody>
        </p:sp>
        <p:sp>
          <p:nvSpPr>
            <p:cNvPr id="102" name="Text Box 29"/>
            <p:cNvSpPr txBox="1">
              <a:spLocks noChangeArrowheads="1"/>
            </p:cNvSpPr>
            <p:nvPr/>
          </p:nvSpPr>
          <p:spPr bwMode="auto">
            <a:xfrm>
              <a:off x="3230" y="3208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E</a:t>
              </a: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3658" y="3208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F</a:t>
              </a: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4041" y="319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G</a:t>
              </a:r>
            </a:p>
          </p:txBody>
        </p:sp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4859" y="1954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chemeClr val="tx1"/>
                  </a:solidFill>
                </a:rPr>
                <a:t>Level</a:t>
              </a:r>
            </a:p>
          </p:txBody>
        </p:sp>
        <p:sp>
          <p:nvSpPr>
            <p:cNvPr id="106" name="Line 33"/>
            <p:cNvSpPr>
              <a:spLocks noChangeShapeType="1"/>
            </p:cNvSpPr>
            <p:nvPr/>
          </p:nvSpPr>
          <p:spPr bwMode="auto">
            <a:xfrm>
              <a:off x="2721" y="2278"/>
              <a:ext cx="2275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7" name="Line 34"/>
            <p:cNvSpPr>
              <a:spLocks noChangeShapeType="1"/>
            </p:cNvSpPr>
            <p:nvPr/>
          </p:nvSpPr>
          <p:spPr bwMode="auto">
            <a:xfrm>
              <a:off x="2721" y="2766"/>
              <a:ext cx="2240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8" name="Line 35"/>
            <p:cNvSpPr>
              <a:spLocks noChangeShapeType="1"/>
            </p:cNvSpPr>
            <p:nvPr/>
          </p:nvSpPr>
          <p:spPr bwMode="auto">
            <a:xfrm>
              <a:off x="2710" y="3332"/>
              <a:ext cx="2269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9" name="Line 36"/>
            <p:cNvSpPr>
              <a:spLocks noChangeShapeType="1"/>
            </p:cNvSpPr>
            <p:nvPr/>
          </p:nvSpPr>
          <p:spPr bwMode="auto">
            <a:xfrm>
              <a:off x="2700" y="3820"/>
              <a:ext cx="2296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0" name="Text Box 37"/>
            <p:cNvSpPr txBox="1">
              <a:spLocks noChangeArrowheads="1"/>
            </p:cNvSpPr>
            <p:nvPr/>
          </p:nvSpPr>
          <p:spPr bwMode="auto">
            <a:xfrm>
              <a:off x="5015" y="21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1" name="Text Box 38"/>
            <p:cNvSpPr txBox="1">
              <a:spLocks noChangeArrowheads="1"/>
            </p:cNvSpPr>
            <p:nvPr/>
          </p:nvSpPr>
          <p:spPr bwMode="auto">
            <a:xfrm>
              <a:off x="5015" y="26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" name="Text Box 39"/>
            <p:cNvSpPr txBox="1">
              <a:spLocks noChangeArrowheads="1"/>
            </p:cNvSpPr>
            <p:nvPr/>
          </p:nvSpPr>
          <p:spPr bwMode="auto">
            <a:xfrm>
              <a:off x="5015" y="318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3" name="Text Box 40"/>
            <p:cNvSpPr txBox="1">
              <a:spLocks noChangeArrowheads="1"/>
            </p:cNvSpPr>
            <p:nvPr/>
          </p:nvSpPr>
          <p:spPr bwMode="auto">
            <a:xfrm>
              <a:off x="5005" y="36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428FAB-4EF0-4552-B234-8A25A5253320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16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75598" y="1101703"/>
            <a:ext cx="44100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r"/>
            </a:pPr>
            <a:r>
              <a:rPr lang="en-US" altLang="zh-TW" dirty="0">
                <a:solidFill>
                  <a:srgbClr val="000000"/>
                </a:solidFill>
              </a:rPr>
              <a:t> List Representation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dirty="0">
                <a:solidFill>
                  <a:srgbClr val="000000"/>
                </a:solidFill>
              </a:rPr>
              <a:t/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dirty="0">
                <a:solidFill>
                  <a:srgbClr val="000000"/>
                </a:solidFill>
              </a:rPr>
              <a:t>    (A  (B (D, E), C (F, G, H (I))))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404938" y="130175"/>
            <a:ext cx="5378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b="1" u="sng">
                <a:solidFill>
                  <a:srgbClr val="000000"/>
                </a:solidFill>
              </a:rPr>
              <a:t>Representation of Trees</a:t>
            </a:r>
            <a:endParaRPr lang="en-US" altLang="zh-TW" sz="4000" u="sng"/>
          </a:p>
        </p:txBody>
      </p:sp>
      <p:grpSp>
        <p:nvGrpSpPr>
          <p:cNvPr id="21509" name="Group 99"/>
          <p:cNvGrpSpPr>
            <a:grpSpLocks/>
          </p:cNvGrpSpPr>
          <p:nvPr/>
        </p:nvGrpSpPr>
        <p:grpSpPr bwMode="auto">
          <a:xfrm>
            <a:off x="552450" y="2514600"/>
            <a:ext cx="6324600" cy="1911350"/>
            <a:chOff x="348" y="1584"/>
            <a:chExt cx="3984" cy="1204"/>
          </a:xfrm>
        </p:grpSpPr>
        <p:sp>
          <p:nvSpPr>
            <p:cNvPr id="21554" name="Text Box 42"/>
            <p:cNvSpPr txBox="1">
              <a:spLocks noChangeArrowheads="1"/>
            </p:cNvSpPr>
            <p:nvPr/>
          </p:nvSpPr>
          <p:spPr bwMode="auto">
            <a:xfrm>
              <a:off x="348" y="1584"/>
              <a:ext cx="33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A</a:t>
              </a:r>
            </a:p>
          </p:txBody>
        </p:sp>
        <p:sp>
          <p:nvSpPr>
            <p:cNvPr id="21555" name="Line 43"/>
            <p:cNvSpPr>
              <a:spLocks noChangeShapeType="1"/>
            </p:cNvSpPr>
            <p:nvPr/>
          </p:nvSpPr>
          <p:spPr bwMode="auto">
            <a:xfrm>
              <a:off x="528" y="158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6" name="Text Box 44"/>
            <p:cNvSpPr txBox="1">
              <a:spLocks noChangeArrowheads="1"/>
            </p:cNvSpPr>
            <p:nvPr/>
          </p:nvSpPr>
          <p:spPr bwMode="auto">
            <a:xfrm>
              <a:off x="791" y="1584"/>
              <a:ext cx="3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/>
            </a:p>
          </p:txBody>
        </p:sp>
        <p:sp>
          <p:nvSpPr>
            <p:cNvPr id="21557" name="Line 45"/>
            <p:cNvSpPr>
              <a:spLocks noChangeShapeType="1"/>
            </p:cNvSpPr>
            <p:nvPr/>
          </p:nvSpPr>
          <p:spPr bwMode="auto">
            <a:xfrm>
              <a:off x="970" y="158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8" name="Text Box 46"/>
            <p:cNvSpPr txBox="1">
              <a:spLocks noChangeArrowheads="1"/>
            </p:cNvSpPr>
            <p:nvPr/>
          </p:nvSpPr>
          <p:spPr bwMode="auto">
            <a:xfrm>
              <a:off x="2219" y="1596"/>
              <a:ext cx="3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/>
            </a:p>
          </p:txBody>
        </p:sp>
        <p:sp>
          <p:nvSpPr>
            <p:cNvPr id="21559" name="Line 47"/>
            <p:cNvSpPr>
              <a:spLocks noChangeShapeType="1"/>
            </p:cNvSpPr>
            <p:nvPr/>
          </p:nvSpPr>
          <p:spPr bwMode="auto">
            <a:xfrm>
              <a:off x="2398" y="159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0" name="Text Box 48"/>
            <p:cNvSpPr txBox="1">
              <a:spLocks noChangeArrowheads="1"/>
            </p:cNvSpPr>
            <p:nvPr/>
          </p:nvSpPr>
          <p:spPr bwMode="auto">
            <a:xfrm>
              <a:off x="781" y="2074"/>
              <a:ext cx="3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B</a:t>
              </a:r>
            </a:p>
          </p:txBody>
        </p:sp>
        <p:sp>
          <p:nvSpPr>
            <p:cNvPr id="21561" name="Line 49"/>
            <p:cNvSpPr>
              <a:spLocks noChangeShapeType="1"/>
            </p:cNvSpPr>
            <p:nvPr/>
          </p:nvSpPr>
          <p:spPr bwMode="auto">
            <a:xfrm>
              <a:off x="960" y="207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2" name="Text Box 50"/>
            <p:cNvSpPr txBox="1">
              <a:spLocks noChangeArrowheads="1"/>
            </p:cNvSpPr>
            <p:nvPr/>
          </p:nvSpPr>
          <p:spPr bwMode="auto">
            <a:xfrm>
              <a:off x="1220" y="2074"/>
              <a:ext cx="33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D</a:t>
              </a:r>
            </a:p>
          </p:txBody>
        </p:sp>
        <p:sp>
          <p:nvSpPr>
            <p:cNvPr id="21563" name="Line 51"/>
            <p:cNvSpPr>
              <a:spLocks noChangeShapeType="1"/>
            </p:cNvSpPr>
            <p:nvPr/>
          </p:nvSpPr>
          <p:spPr bwMode="auto">
            <a:xfrm>
              <a:off x="1400" y="207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4" name="Line 52"/>
            <p:cNvSpPr>
              <a:spLocks noChangeShapeType="1"/>
            </p:cNvSpPr>
            <p:nvPr/>
          </p:nvSpPr>
          <p:spPr bwMode="auto">
            <a:xfrm>
              <a:off x="608" y="17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5" name="Line 53"/>
            <p:cNvSpPr>
              <a:spLocks noChangeShapeType="1"/>
            </p:cNvSpPr>
            <p:nvPr/>
          </p:nvSpPr>
          <p:spPr bwMode="auto">
            <a:xfrm>
              <a:off x="867" y="171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6" name="Line 60"/>
            <p:cNvSpPr>
              <a:spLocks noChangeShapeType="1"/>
            </p:cNvSpPr>
            <p:nvPr/>
          </p:nvSpPr>
          <p:spPr bwMode="auto">
            <a:xfrm>
              <a:off x="1027" y="22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7" name="Text Box 63"/>
            <p:cNvSpPr txBox="1">
              <a:spLocks noChangeArrowheads="1"/>
            </p:cNvSpPr>
            <p:nvPr/>
          </p:nvSpPr>
          <p:spPr bwMode="auto">
            <a:xfrm>
              <a:off x="2222" y="2062"/>
              <a:ext cx="3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C</a:t>
              </a:r>
            </a:p>
          </p:txBody>
        </p:sp>
        <p:sp>
          <p:nvSpPr>
            <p:cNvPr id="21568" name="Line 64"/>
            <p:cNvSpPr>
              <a:spLocks noChangeShapeType="1"/>
            </p:cNvSpPr>
            <p:nvPr/>
          </p:nvSpPr>
          <p:spPr bwMode="auto">
            <a:xfrm>
              <a:off x="2402" y="206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9" name="Text Box 65"/>
            <p:cNvSpPr txBox="1">
              <a:spLocks noChangeArrowheads="1"/>
            </p:cNvSpPr>
            <p:nvPr/>
          </p:nvSpPr>
          <p:spPr bwMode="auto">
            <a:xfrm>
              <a:off x="2661" y="2062"/>
              <a:ext cx="33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F</a:t>
              </a:r>
            </a:p>
          </p:txBody>
        </p:sp>
        <p:sp>
          <p:nvSpPr>
            <p:cNvPr id="21570" name="Line 66"/>
            <p:cNvSpPr>
              <a:spLocks noChangeShapeType="1"/>
            </p:cNvSpPr>
            <p:nvPr/>
          </p:nvSpPr>
          <p:spPr bwMode="auto">
            <a:xfrm>
              <a:off x="2841" y="206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1" name="Text Box 68"/>
            <p:cNvSpPr txBox="1">
              <a:spLocks noChangeArrowheads="1"/>
            </p:cNvSpPr>
            <p:nvPr/>
          </p:nvSpPr>
          <p:spPr bwMode="auto">
            <a:xfrm>
              <a:off x="3563" y="2520"/>
              <a:ext cx="33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H</a:t>
              </a:r>
            </a:p>
          </p:txBody>
        </p:sp>
        <p:sp>
          <p:nvSpPr>
            <p:cNvPr id="21572" name="Line 69"/>
            <p:cNvSpPr>
              <a:spLocks noChangeShapeType="1"/>
            </p:cNvSpPr>
            <p:nvPr/>
          </p:nvSpPr>
          <p:spPr bwMode="auto">
            <a:xfrm>
              <a:off x="3743" y="2520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3" name="Text Box 70"/>
            <p:cNvSpPr txBox="1">
              <a:spLocks noChangeArrowheads="1"/>
            </p:cNvSpPr>
            <p:nvPr/>
          </p:nvSpPr>
          <p:spPr bwMode="auto">
            <a:xfrm>
              <a:off x="4002" y="2532"/>
              <a:ext cx="33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I</a:t>
              </a:r>
            </a:p>
          </p:txBody>
        </p:sp>
        <p:sp>
          <p:nvSpPr>
            <p:cNvPr id="21574" name="Line 71"/>
            <p:cNvSpPr>
              <a:spLocks noChangeShapeType="1"/>
            </p:cNvSpPr>
            <p:nvPr/>
          </p:nvSpPr>
          <p:spPr bwMode="auto">
            <a:xfrm>
              <a:off x="4182" y="253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5" name="Line 72"/>
            <p:cNvSpPr>
              <a:spLocks noChangeShapeType="1"/>
            </p:cNvSpPr>
            <p:nvPr/>
          </p:nvSpPr>
          <p:spPr bwMode="auto">
            <a:xfrm>
              <a:off x="4185" y="2528"/>
              <a:ext cx="13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6" name="Line 73"/>
            <p:cNvSpPr>
              <a:spLocks noChangeShapeType="1"/>
            </p:cNvSpPr>
            <p:nvPr/>
          </p:nvSpPr>
          <p:spPr bwMode="auto">
            <a:xfrm>
              <a:off x="2468" y="219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7" name="Line 75"/>
            <p:cNvSpPr>
              <a:spLocks noChangeShapeType="1"/>
            </p:cNvSpPr>
            <p:nvPr/>
          </p:nvSpPr>
          <p:spPr bwMode="auto">
            <a:xfrm>
              <a:off x="3816" y="2644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8" name="Line 76"/>
            <p:cNvSpPr>
              <a:spLocks noChangeShapeType="1"/>
            </p:cNvSpPr>
            <p:nvPr/>
          </p:nvSpPr>
          <p:spPr bwMode="auto">
            <a:xfrm>
              <a:off x="2403" y="1602"/>
              <a:ext cx="130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9" name="Line 77"/>
            <p:cNvSpPr>
              <a:spLocks noChangeShapeType="1"/>
            </p:cNvSpPr>
            <p:nvPr/>
          </p:nvSpPr>
          <p:spPr bwMode="auto">
            <a:xfrm>
              <a:off x="2311" y="1752"/>
              <a:ext cx="2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0" name="Line 78"/>
            <p:cNvSpPr>
              <a:spLocks noChangeShapeType="1"/>
            </p:cNvSpPr>
            <p:nvPr/>
          </p:nvSpPr>
          <p:spPr bwMode="auto">
            <a:xfrm>
              <a:off x="1037" y="1716"/>
              <a:ext cx="1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1" name="Text Box 79"/>
            <p:cNvSpPr txBox="1">
              <a:spLocks noChangeArrowheads="1"/>
            </p:cNvSpPr>
            <p:nvPr/>
          </p:nvSpPr>
          <p:spPr bwMode="auto">
            <a:xfrm>
              <a:off x="1663" y="2074"/>
              <a:ext cx="3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E</a:t>
              </a:r>
            </a:p>
          </p:txBody>
        </p:sp>
        <p:sp>
          <p:nvSpPr>
            <p:cNvPr id="21582" name="Line 80"/>
            <p:cNvSpPr>
              <a:spLocks noChangeShapeType="1"/>
            </p:cNvSpPr>
            <p:nvPr/>
          </p:nvSpPr>
          <p:spPr bwMode="auto">
            <a:xfrm>
              <a:off x="1842" y="207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3" name="Line 81"/>
            <p:cNvSpPr>
              <a:spLocks noChangeShapeType="1"/>
            </p:cNvSpPr>
            <p:nvPr/>
          </p:nvSpPr>
          <p:spPr bwMode="auto">
            <a:xfrm>
              <a:off x="1851" y="2088"/>
              <a:ext cx="118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4" name="Line 82"/>
            <p:cNvSpPr>
              <a:spLocks noChangeShapeType="1"/>
            </p:cNvSpPr>
            <p:nvPr/>
          </p:nvSpPr>
          <p:spPr bwMode="auto">
            <a:xfrm>
              <a:off x="1466" y="2196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5" name="Text Box 83"/>
            <p:cNvSpPr txBox="1">
              <a:spLocks noChangeArrowheads="1"/>
            </p:cNvSpPr>
            <p:nvPr/>
          </p:nvSpPr>
          <p:spPr bwMode="auto">
            <a:xfrm>
              <a:off x="3114" y="2062"/>
              <a:ext cx="32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G</a:t>
              </a:r>
            </a:p>
          </p:txBody>
        </p:sp>
        <p:sp>
          <p:nvSpPr>
            <p:cNvPr id="21586" name="Line 84"/>
            <p:cNvSpPr>
              <a:spLocks noChangeShapeType="1"/>
            </p:cNvSpPr>
            <p:nvPr/>
          </p:nvSpPr>
          <p:spPr bwMode="auto">
            <a:xfrm>
              <a:off x="3294" y="206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7" name="Text Box 85"/>
            <p:cNvSpPr txBox="1">
              <a:spLocks noChangeArrowheads="1"/>
            </p:cNvSpPr>
            <p:nvPr/>
          </p:nvSpPr>
          <p:spPr bwMode="auto">
            <a:xfrm>
              <a:off x="3553" y="2062"/>
              <a:ext cx="33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/>
            </a:p>
          </p:txBody>
        </p:sp>
        <p:sp>
          <p:nvSpPr>
            <p:cNvPr id="21588" name="Line 86"/>
            <p:cNvSpPr>
              <a:spLocks noChangeShapeType="1"/>
            </p:cNvSpPr>
            <p:nvPr/>
          </p:nvSpPr>
          <p:spPr bwMode="auto">
            <a:xfrm>
              <a:off x="3733" y="206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9" name="Line 87"/>
            <p:cNvSpPr>
              <a:spLocks noChangeShapeType="1"/>
            </p:cNvSpPr>
            <p:nvPr/>
          </p:nvSpPr>
          <p:spPr bwMode="auto">
            <a:xfrm>
              <a:off x="3742" y="2076"/>
              <a:ext cx="117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90" name="Line 88"/>
            <p:cNvSpPr>
              <a:spLocks noChangeShapeType="1"/>
            </p:cNvSpPr>
            <p:nvPr/>
          </p:nvSpPr>
          <p:spPr bwMode="auto">
            <a:xfrm>
              <a:off x="3360" y="219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91" name="Line 89"/>
            <p:cNvSpPr>
              <a:spLocks noChangeShapeType="1"/>
            </p:cNvSpPr>
            <p:nvPr/>
          </p:nvSpPr>
          <p:spPr bwMode="auto">
            <a:xfrm>
              <a:off x="2914" y="2184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92" name="Line 90"/>
            <p:cNvSpPr>
              <a:spLocks noChangeShapeType="1"/>
            </p:cNvSpPr>
            <p:nvPr/>
          </p:nvSpPr>
          <p:spPr bwMode="auto">
            <a:xfrm>
              <a:off x="3643" y="2184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510" name="Text Box 92"/>
          <p:cNvSpPr txBox="1">
            <a:spLocks noChangeArrowheads="1"/>
          </p:cNvSpPr>
          <p:nvPr/>
        </p:nvSpPr>
        <p:spPr bwMode="auto">
          <a:xfrm>
            <a:off x="361950" y="4546600"/>
            <a:ext cx="6838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Possible node structure for a tree of degree </a:t>
            </a:r>
            <a:r>
              <a:rPr lang="en-US" altLang="zh-TW" i="1" dirty="0">
                <a:solidFill>
                  <a:schemeClr val="tx1"/>
                </a:solidFill>
              </a:rPr>
              <a:t>k</a:t>
            </a:r>
          </a:p>
        </p:txBody>
      </p:sp>
      <p:grpSp>
        <p:nvGrpSpPr>
          <p:cNvPr id="21511" name="Group 100"/>
          <p:cNvGrpSpPr>
            <a:grpSpLocks/>
          </p:cNvGrpSpPr>
          <p:nvPr/>
        </p:nvGrpSpPr>
        <p:grpSpPr bwMode="auto">
          <a:xfrm>
            <a:off x="1900240" y="5183196"/>
            <a:ext cx="3695342" cy="439057"/>
            <a:chOff x="804" y="3393"/>
            <a:chExt cx="2772" cy="255"/>
          </a:xfrm>
        </p:grpSpPr>
        <p:sp>
          <p:nvSpPr>
            <p:cNvPr id="21549" name="Text Box 94"/>
            <p:cNvSpPr txBox="1">
              <a:spLocks noChangeArrowheads="1"/>
            </p:cNvSpPr>
            <p:nvPr/>
          </p:nvSpPr>
          <p:spPr bwMode="auto">
            <a:xfrm>
              <a:off x="804" y="3396"/>
              <a:ext cx="277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>
                  <a:solidFill>
                    <a:schemeClr val="tx1"/>
                  </a:solidFill>
                </a:rPr>
                <a:t>Data  Child 1  Child 2  …  Child </a:t>
              </a:r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21550" name="Line 95"/>
            <p:cNvSpPr>
              <a:spLocks noChangeShapeType="1"/>
            </p:cNvSpPr>
            <p:nvPr/>
          </p:nvSpPr>
          <p:spPr bwMode="auto">
            <a:xfrm>
              <a:off x="1272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1" name="Line 96"/>
            <p:cNvSpPr>
              <a:spLocks noChangeShapeType="1"/>
            </p:cNvSpPr>
            <p:nvPr/>
          </p:nvSpPr>
          <p:spPr bwMode="auto">
            <a:xfrm>
              <a:off x="2914" y="3393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2" name="Line 97"/>
            <p:cNvSpPr>
              <a:spLocks noChangeShapeType="1"/>
            </p:cNvSpPr>
            <p:nvPr/>
          </p:nvSpPr>
          <p:spPr bwMode="auto">
            <a:xfrm>
              <a:off x="2588" y="339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3" name="Line 98"/>
            <p:cNvSpPr>
              <a:spLocks noChangeShapeType="1"/>
            </p:cNvSpPr>
            <p:nvPr/>
          </p:nvSpPr>
          <p:spPr bwMode="auto">
            <a:xfrm>
              <a:off x="1927" y="340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512" name="Text Box 101"/>
          <p:cNvSpPr txBox="1">
            <a:spLocks noChangeArrowheads="1"/>
          </p:cNvSpPr>
          <p:nvPr/>
        </p:nvSpPr>
        <p:spPr bwMode="auto">
          <a:xfrm>
            <a:off x="347663" y="5776913"/>
            <a:ext cx="8796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A </a:t>
            </a:r>
            <a:r>
              <a:rPr lang="en-US" altLang="zh-TW" i="1" dirty="0">
                <a:solidFill>
                  <a:schemeClr val="tx1"/>
                </a:solidFill>
              </a:rPr>
              <a:t>k</a:t>
            </a:r>
            <a:r>
              <a:rPr lang="en-US" altLang="zh-TW" dirty="0">
                <a:solidFill>
                  <a:schemeClr val="tx1"/>
                </a:solidFill>
              </a:rPr>
              <a:t>-way tree with </a:t>
            </a:r>
            <a:r>
              <a:rPr lang="en-US" altLang="zh-TW" i="1" dirty="0">
                <a:solidFill>
                  <a:schemeClr val="tx1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 nodes, then </a:t>
            </a:r>
            <a:r>
              <a:rPr lang="en-US" altLang="zh-TW" i="1" dirty="0">
                <a:solidFill>
                  <a:schemeClr val="tx1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i="1" dirty="0">
                <a:solidFill>
                  <a:schemeClr val="tx1"/>
                </a:solidFill>
              </a:rPr>
              <a:t>k</a:t>
            </a:r>
            <a:r>
              <a:rPr lang="en-US" altLang="zh-TW" dirty="0">
                <a:solidFill>
                  <a:schemeClr val="tx1"/>
                </a:solidFill>
              </a:rPr>
              <a:t> – 1) + 1 of the </a:t>
            </a:r>
            <a:r>
              <a:rPr lang="en-US" altLang="zh-TW" i="1" dirty="0" err="1">
                <a:solidFill>
                  <a:schemeClr val="tx1"/>
                </a:solidFill>
              </a:rPr>
              <a:t>nk</a:t>
            </a:r>
            <a:r>
              <a:rPr lang="en-US" altLang="zh-TW" dirty="0">
                <a:solidFill>
                  <a:schemeClr val="tx1"/>
                </a:solidFill>
              </a:rPr>
              <a:t> child </a:t>
            </a:r>
            <a:r>
              <a:rPr lang="en-US" altLang="zh-TW" dirty="0" smtClean="0">
                <a:solidFill>
                  <a:schemeClr val="tx1"/>
                </a:solidFill>
              </a:rPr>
              <a:t>fields are </a:t>
            </a:r>
            <a:r>
              <a:rPr lang="en-US" altLang="zh-TW" dirty="0">
                <a:solidFill>
                  <a:schemeClr val="tx1"/>
                </a:solidFill>
              </a:rPr>
              <a:t>0, </a:t>
            </a:r>
            <a:r>
              <a:rPr lang="en-US" altLang="zh-TW" i="1" dirty="0">
                <a:solidFill>
                  <a:schemeClr val="tx1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 ≧ 1.</a:t>
            </a:r>
          </a:p>
        </p:txBody>
      </p:sp>
      <p:grpSp>
        <p:nvGrpSpPr>
          <p:cNvPr id="117" name="Group 5"/>
          <p:cNvGrpSpPr>
            <a:grpSpLocks/>
          </p:cNvGrpSpPr>
          <p:nvPr/>
        </p:nvGrpSpPr>
        <p:grpSpPr bwMode="auto">
          <a:xfrm>
            <a:off x="5391384" y="665107"/>
            <a:ext cx="3434316" cy="2609243"/>
            <a:chOff x="2700" y="1954"/>
            <a:chExt cx="2615" cy="1983"/>
          </a:xfrm>
        </p:grpSpPr>
        <p:sp>
          <p:nvSpPr>
            <p:cNvPr id="118" name="Oval 6"/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7"/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8"/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9" name="Oval 9"/>
            <p:cNvSpPr>
              <a:spLocks noChangeArrowheads="1"/>
            </p:cNvSpPr>
            <p:nvPr/>
          </p:nvSpPr>
          <p:spPr bwMode="auto">
            <a:xfrm>
              <a:off x="276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0" name="Oval 10"/>
            <p:cNvSpPr>
              <a:spLocks noChangeArrowheads="1"/>
            </p:cNvSpPr>
            <p:nvPr/>
          </p:nvSpPr>
          <p:spPr bwMode="auto">
            <a:xfrm>
              <a:off x="319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1" name="Oval 11"/>
            <p:cNvSpPr>
              <a:spLocks noChangeArrowheads="1"/>
            </p:cNvSpPr>
            <p:nvPr/>
          </p:nvSpPr>
          <p:spPr bwMode="auto">
            <a:xfrm>
              <a:off x="3610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2" name="Oval 12"/>
            <p:cNvSpPr>
              <a:spLocks noChangeArrowheads="1"/>
            </p:cNvSpPr>
            <p:nvPr/>
          </p:nvSpPr>
          <p:spPr bwMode="auto">
            <a:xfrm>
              <a:off x="4013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" name="Oval 13"/>
            <p:cNvSpPr>
              <a:spLocks noChangeArrowheads="1"/>
            </p:cNvSpPr>
            <p:nvPr/>
          </p:nvSpPr>
          <p:spPr bwMode="auto">
            <a:xfrm>
              <a:off x="448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4" name="Oval 14"/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5" name="Line 15"/>
            <p:cNvSpPr>
              <a:spLocks noChangeShapeType="1"/>
            </p:cNvSpPr>
            <p:nvPr/>
          </p:nvSpPr>
          <p:spPr bwMode="auto">
            <a:xfrm flipH="1">
              <a:off x="3424" y="2368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" name="Line 16"/>
            <p:cNvSpPr>
              <a:spLocks noChangeShapeType="1"/>
            </p:cNvSpPr>
            <p:nvPr/>
          </p:nvSpPr>
          <p:spPr bwMode="auto">
            <a:xfrm>
              <a:off x="3869" y="2395"/>
              <a:ext cx="217" cy="2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7" name="Line 17"/>
            <p:cNvSpPr>
              <a:spLocks noChangeShapeType="1"/>
            </p:cNvSpPr>
            <p:nvPr/>
          </p:nvSpPr>
          <p:spPr bwMode="auto">
            <a:xfrm flipH="1">
              <a:off x="2927" y="2856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8" name="Line 18"/>
            <p:cNvSpPr>
              <a:spLocks noChangeShapeType="1"/>
            </p:cNvSpPr>
            <p:nvPr/>
          </p:nvSpPr>
          <p:spPr bwMode="auto">
            <a:xfrm>
              <a:off x="3362" y="2908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9" name="Line 19"/>
            <p:cNvSpPr>
              <a:spLocks noChangeShapeType="1"/>
            </p:cNvSpPr>
            <p:nvPr/>
          </p:nvSpPr>
          <p:spPr bwMode="auto">
            <a:xfrm flipH="1">
              <a:off x="3734" y="2869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0" name="Line 20"/>
            <p:cNvSpPr>
              <a:spLocks noChangeShapeType="1"/>
            </p:cNvSpPr>
            <p:nvPr/>
          </p:nvSpPr>
          <p:spPr bwMode="auto">
            <a:xfrm>
              <a:off x="4148" y="2920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1" name="Line 21"/>
            <p:cNvSpPr>
              <a:spLocks noChangeShapeType="1"/>
            </p:cNvSpPr>
            <p:nvPr/>
          </p:nvSpPr>
          <p:spPr bwMode="auto">
            <a:xfrm>
              <a:off x="4248" y="2851"/>
              <a:ext cx="324" cy="3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2" name="Line 22"/>
            <p:cNvSpPr>
              <a:spLocks noChangeShapeType="1"/>
            </p:cNvSpPr>
            <p:nvPr/>
          </p:nvSpPr>
          <p:spPr bwMode="auto">
            <a:xfrm>
              <a:off x="4634" y="3473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" name="Text Box 23"/>
            <p:cNvSpPr txBox="1">
              <a:spLocks noChangeArrowheads="1"/>
            </p:cNvSpPr>
            <p:nvPr/>
          </p:nvSpPr>
          <p:spPr bwMode="auto">
            <a:xfrm>
              <a:off x="3640" y="215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44" name="Text Box 24"/>
            <p:cNvSpPr txBox="1">
              <a:spLocks noChangeArrowheads="1"/>
            </p:cNvSpPr>
            <p:nvPr/>
          </p:nvSpPr>
          <p:spPr bwMode="auto">
            <a:xfrm>
              <a:off x="3270" y="2631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45" name="Text Box 25"/>
            <p:cNvSpPr txBox="1">
              <a:spLocks noChangeArrowheads="1"/>
            </p:cNvSpPr>
            <p:nvPr/>
          </p:nvSpPr>
          <p:spPr bwMode="auto">
            <a:xfrm>
              <a:off x="4011" y="2648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146" name="Text Box 26"/>
            <p:cNvSpPr txBox="1">
              <a:spLocks noChangeArrowheads="1"/>
            </p:cNvSpPr>
            <p:nvPr/>
          </p:nvSpPr>
          <p:spPr bwMode="auto">
            <a:xfrm>
              <a:off x="4524" y="3200"/>
              <a:ext cx="26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H</a:t>
              </a:r>
            </a:p>
          </p:txBody>
        </p:sp>
        <p:sp>
          <p:nvSpPr>
            <p:cNvPr id="147" name="Text Box 27"/>
            <p:cNvSpPr txBox="1">
              <a:spLocks noChangeArrowheads="1"/>
            </p:cNvSpPr>
            <p:nvPr/>
          </p:nvSpPr>
          <p:spPr bwMode="auto">
            <a:xfrm>
              <a:off x="4554" y="3680"/>
              <a:ext cx="20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I</a:t>
              </a:r>
            </a:p>
          </p:txBody>
        </p:sp>
        <p:sp>
          <p:nvSpPr>
            <p:cNvPr id="148" name="Text Box 28"/>
            <p:cNvSpPr txBox="1">
              <a:spLocks noChangeArrowheads="1"/>
            </p:cNvSpPr>
            <p:nvPr/>
          </p:nvSpPr>
          <p:spPr bwMode="auto">
            <a:xfrm>
              <a:off x="2798" y="319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D</a:t>
              </a:r>
            </a:p>
          </p:txBody>
        </p:sp>
        <p:sp>
          <p:nvSpPr>
            <p:cNvPr id="149" name="Text Box 29"/>
            <p:cNvSpPr txBox="1">
              <a:spLocks noChangeArrowheads="1"/>
            </p:cNvSpPr>
            <p:nvPr/>
          </p:nvSpPr>
          <p:spPr bwMode="auto">
            <a:xfrm>
              <a:off x="3230" y="3208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E</a:t>
              </a:r>
            </a:p>
          </p:txBody>
        </p:sp>
        <p:sp>
          <p:nvSpPr>
            <p:cNvPr id="150" name="Text Box 30"/>
            <p:cNvSpPr txBox="1">
              <a:spLocks noChangeArrowheads="1"/>
            </p:cNvSpPr>
            <p:nvPr/>
          </p:nvSpPr>
          <p:spPr bwMode="auto">
            <a:xfrm>
              <a:off x="3658" y="3208"/>
              <a:ext cx="236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F</a:t>
              </a:r>
            </a:p>
          </p:txBody>
        </p:sp>
        <p:sp>
          <p:nvSpPr>
            <p:cNvPr id="151" name="Text Box 31"/>
            <p:cNvSpPr txBox="1">
              <a:spLocks noChangeArrowheads="1"/>
            </p:cNvSpPr>
            <p:nvPr/>
          </p:nvSpPr>
          <p:spPr bwMode="auto">
            <a:xfrm>
              <a:off x="4041" y="3199"/>
              <a:ext cx="26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G</a:t>
              </a:r>
            </a:p>
          </p:txBody>
        </p:sp>
        <p:sp>
          <p:nvSpPr>
            <p:cNvPr id="152" name="Text Box 32"/>
            <p:cNvSpPr txBox="1">
              <a:spLocks noChangeArrowheads="1"/>
            </p:cNvSpPr>
            <p:nvPr/>
          </p:nvSpPr>
          <p:spPr bwMode="auto">
            <a:xfrm>
              <a:off x="4859" y="1954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chemeClr val="tx1"/>
                  </a:solidFill>
                </a:rPr>
                <a:t>Level</a:t>
              </a:r>
            </a:p>
          </p:txBody>
        </p:sp>
        <p:sp>
          <p:nvSpPr>
            <p:cNvPr id="153" name="Line 33"/>
            <p:cNvSpPr>
              <a:spLocks noChangeShapeType="1"/>
            </p:cNvSpPr>
            <p:nvPr/>
          </p:nvSpPr>
          <p:spPr bwMode="auto">
            <a:xfrm>
              <a:off x="2721" y="2278"/>
              <a:ext cx="2275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4" name="Line 34"/>
            <p:cNvSpPr>
              <a:spLocks noChangeShapeType="1"/>
            </p:cNvSpPr>
            <p:nvPr/>
          </p:nvSpPr>
          <p:spPr bwMode="auto">
            <a:xfrm>
              <a:off x="2721" y="2766"/>
              <a:ext cx="2240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5" name="Line 35"/>
            <p:cNvSpPr>
              <a:spLocks noChangeShapeType="1"/>
            </p:cNvSpPr>
            <p:nvPr/>
          </p:nvSpPr>
          <p:spPr bwMode="auto">
            <a:xfrm>
              <a:off x="2710" y="3332"/>
              <a:ext cx="2269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6" name="Line 36"/>
            <p:cNvSpPr>
              <a:spLocks noChangeShapeType="1"/>
            </p:cNvSpPr>
            <p:nvPr/>
          </p:nvSpPr>
          <p:spPr bwMode="auto">
            <a:xfrm>
              <a:off x="2700" y="3820"/>
              <a:ext cx="2296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7" name="Text Box 37"/>
            <p:cNvSpPr txBox="1">
              <a:spLocks noChangeArrowheads="1"/>
            </p:cNvSpPr>
            <p:nvPr/>
          </p:nvSpPr>
          <p:spPr bwMode="auto">
            <a:xfrm>
              <a:off x="5015" y="21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8" name="Text Box 38"/>
            <p:cNvSpPr txBox="1">
              <a:spLocks noChangeArrowheads="1"/>
            </p:cNvSpPr>
            <p:nvPr/>
          </p:nvSpPr>
          <p:spPr bwMode="auto">
            <a:xfrm>
              <a:off x="5015" y="26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Text Box 39"/>
            <p:cNvSpPr txBox="1">
              <a:spLocks noChangeArrowheads="1"/>
            </p:cNvSpPr>
            <p:nvPr/>
          </p:nvSpPr>
          <p:spPr bwMode="auto">
            <a:xfrm>
              <a:off x="5015" y="318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0" name="Text Box 40"/>
            <p:cNvSpPr txBox="1">
              <a:spLocks noChangeArrowheads="1"/>
            </p:cNvSpPr>
            <p:nvPr/>
          </p:nvSpPr>
          <p:spPr bwMode="auto">
            <a:xfrm>
              <a:off x="5005" y="36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543D3C-01B3-4245-9C2C-8ABE3672C9E6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17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61950" y="1033463"/>
            <a:ext cx="7458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r"/>
            </a:pPr>
            <a:r>
              <a:rPr lang="en-US" altLang="zh-TW" dirty="0">
                <a:solidFill>
                  <a:srgbClr val="000000"/>
                </a:solidFill>
              </a:rPr>
              <a:t> Left Child-Right Sibling </a:t>
            </a:r>
            <a:r>
              <a:rPr lang="en-US" altLang="zh-TW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左子</a:t>
            </a:r>
            <a:r>
              <a:rPr lang="en-US" altLang="zh-TW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右兄弟</a:t>
            </a:r>
            <a:r>
              <a:rPr lang="en-US" altLang="zh-TW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230313" y="187325"/>
            <a:ext cx="59547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1" u="sng">
                <a:solidFill>
                  <a:srgbClr val="000000"/>
                </a:solidFill>
              </a:rPr>
              <a:t>Representation of Trees</a:t>
            </a:r>
            <a:endParaRPr lang="en-US" altLang="zh-TW" sz="2400" u="sng"/>
          </a:p>
        </p:txBody>
      </p:sp>
      <p:sp>
        <p:nvSpPr>
          <p:cNvPr id="22533" name="Text Box 80"/>
          <p:cNvSpPr txBox="1">
            <a:spLocks noChangeArrowheads="1"/>
          </p:cNvSpPr>
          <p:nvPr/>
        </p:nvSpPr>
        <p:spPr bwMode="auto">
          <a:xfrm>
            <a:off x="333375" y="4168775"/>
            <a:ext cx="6838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Node structure </a:t>
            </a:r>
            <a:endParaRPr lang="en-US" altLang="zh-TW" i="1" dirty="0">
              <a:solidFill>
                <a:schemeClr val="tx1"/>
              </a:solidFill>
            </a:endParaRPr>
          </a:p>
        </p:txBody>
      </p:sp>
      <p:grpSp>
        <p:nvGrpSpPr>
          <p:cNvPr id="22534" name="Group 172"/>
          <p:cNvGrpSpPr>
            <a:grpSpLocks/>
          </p:cNvGrpSpPr>
          <p:nvPr/>
        </p:nvGrpSpPr>
        <p:grpSpPr bwMode="auto">
          <a:xfrm>
            <a:off x="1230313" y="1709738"/>
            <a:ext cx="2609850" cy="2246312"/>
            <a:chOff x="775" y="1077"/>
            <a:chExt cx="1644" cy="1415"/>
          </a:xfrm>
        </p:grpSpPr>
        <p:sp>
          <p:nvSpPr>
            <p:cNvPr id="22604" name="Oval 5"/>
            <p:cNvSpPr>
              <a:spLocks noChangeArrowheads="1"/>
            </p:cNvSpPr>
            <p:nvPr/>
          </p:nvSpPr>
          <p:spPr bwMode="auto">
            <a:xfrm>
              <a:off x="1466" y="1077"/>
              <a:ext cx="228" cy="233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605" name="Oval 6"/>
            <p:cNvSpPr>
              <a:spLocks noChangeArrowheads="1"/>
            </p:cNvSpPr>
            <p:nvPr/>
          </p:nvSpPr>
          <p:spPr bwMode="auto">
            <a:xfrm>
              <a:off x="1171" y="1442"/>
              <a:ext cx="228" cy="23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606" name="Oval 7"/>
            <p:cNvSpPr>
              <a:spLocks noChangeArrowheads="1"/>
            </p:cNvSpPr>
            <p:nvPr/>
          </p:nvSpPr>
          <p:spPr bwMode="auto">
            <a:xfrm>
              <a:off x="1770" y="1452"/>
              <a:ext cx="227" cy="233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607" name="Oval 8"/>
            <p:cNvSpPr>
              <a:spLocks noChangeArrowheads="1"/>
            </p:cNvSpPr>
            <p:nvPr/>
          </p:nvSpPr>
          <p:spPr bwMode="auto">
            <a:xfrm>
              <a:off x="775" y="1889"/>
              <a:ext cx="227" cy="233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608" name="Oval 9"/>
            <p:cNvSpPr>
              <a:spLocks noChangeArrowheads="1"/>
            </p:cNvSpPr>
            <p:nvPr/>
          </p:nvSpPr>
          <p:spPr bwMode="auto">
            <a:xfrm>
              <a:off x="1129" y="1889"/>
              <a:ext cx="227" cy="233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609" name="Oval 10"/>
            <p:cNvSpPr>
              <a:spLocks noChangeArrowheads="1"/>
            </p:cNvSpPr>
            <p:nvPr/>
          </p:nvSpPr>
          <p:spPr bwMode="auto">
            <a:xfrm>
              <a:off x="1466" y="1889"/>
              <a:ext cx="228" cy="233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610" name="Oval 11"/>
            <p:cNvSpPr>
              <a:spLocks noChangeArrowheads="1"/>
            </p:cNvSpPr>
            <p:nvPr/>
          </p:nvSpPr>
          <p:spPr bwMode="auto">
            <a:xfrm>
              <a:off x="1795" y="1889"/>
              <a:ext cx="228" cy="233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611" name="Oval 12"/>
            <p:cNvSpPr>
              <a:spLocks noChangeArrowheads="1"/>
            </p:cNvSpPr>
            <p:nvPr/>
          </p:nvSpPr>
          <p:spPr bwMode="auto">
            <a:xfrm>
              <a:off x="2183" y="1889"/>
              <a:ext cx="228" cy="233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612" name="Oval 13"/>
            <p:cNvSpPr>
              <a:spLocks noChangeArrowheads="1"/>
            </p:cNvSpPr>
            <p:nvPr/>
          </p:nvSpPr>
          <p:spPr bwMode="auto">
            <a:xfrm>
              <a:off x="2192" y="2253"/>
              <a:ext cx="227" cy="234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613" name="Line 14"/>
            <p:cNvSpPr>
              <a:spLocks noChangeShapeType="1"/>
            </p:cNvSpPr>
            <p:nvPr/>
          </p:nvSpPr>
          <p:spPr bwMode="auto">
            <a:xfrm flipH="1">
              <a:off x="1315" y="1250"/>
              <a:ext cx="16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4" name="Line 16"/>
            <p:cNvSpPr>
              <a:spLocks noChangeShapeType="1"/>
            </p:cNvSpPr>
            <p:nvPr/>
          </p:nvSpPr>
          <p:spPr bwMode="auto">
            <a:xfrm flipH="1">
              <a:off x="909" y="1635"/>
              <a:ext cx="279" cy="2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5" name="Line 18"/>
            <p:cNvSpPr>
              <a:spLocks noChangeShapeType="1"/>
            </p:cNvSpPr>
            <p:nvPr/>
          </p:nvSpPr>
          <p:spPr bwMode="auto">
            <a:xfrm flipH="1">
              <a:off x="1567" y="1645"/>
              <a:ext cx="220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6" name="Line 21"/>
            <p:cNvSpPr>
              <a:spLocks noChangeShapeType="1"/>
            </p:cNvSpPr>
            <p:nvPr/>
          </p:nvSpPr>
          <p:spPr bwMode="auto">
            <a:xfrm>
              <a:off x="2302" y="2122"/>
              <a:ext cx="0" cy="1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7" name="Text Box 22"/>
            <p:cNvSpPr txBox="1">
              <a:spLocks noChangeArrowheads="1"/>
            </p:cNvSpPr>
            <p:nvPr/>
          </p:nvSpPr>
          <p:spPr bwMode="auto">
            <a:xfrm>
              <a:off x="1481" y="1089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2618" name="Text Box 23"/>
            <p:cNvSpPr txBox="1">
              <a:spLocks noChangeArrowheads="1"/>
            </p:cNvSpPr>
            <p:nvPr/>
          </p:nvSpPr>
          <p:spPr bwMode="auto">
            <a:xfrm>
              <a:off x="1184" y="1468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22619" name="Text Box 24"/>
            <p:cNvSpPr txBox="1">
              <a:spLocks noChangeArrowheads="1"/>
            </p:cNvSpPr>
            <p:nvPr/>
          </p:nvSpPr>
          <p:spPr bwMode="auto">
            <a:xfrm>
              <a:off x="1785" y="1477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2620" name="Text Box 25"/>
            <p:cNvSpPr txBox="1">
              <a:spLocks noChangeArrowheads="1"/>
            </p:cNvSpPr>
            <p:nvPr/>
          </p:nvSpPr>
          <p:spPr bwMode="auto">
            <a:xfrm>
              <a:off x="2189" y="1907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H</a:t>
              </a:r>
            </a:p>
          </p:txBody>
        </p:sp>
        <p:sp>
          <p:nvSpPr>
            <p:cNvPr id="22621" name="Text Box 26"/>
            <p:cNvSpPr txBox="1">
              <a:spLocks noChangeArrowheads="1"/>
            </p:cNvSpPr>
            <p:nvPr/>
          </p:nvSpPr>
          <p:spPr bwMode="auto">
            <a:xfrm>
              <a:off x="2231" y="2279"/>
              <a:ext cx="1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I</a:t>
              </a:r>
            </a:p>
          </p:txBody>
        </p:sp>
        <p:sp>
          <p:nvSpPr>
            <p:cNvPr id="22622" name="Text Box 27"/>
            <p:cNvSpPr txBox="1">
              <a:spLocks noChangeArrowheads="1"/>
            </p:cNvSpPr>
            <p:nvPr/>
          </p:nvSpPr>
          <p:spPr bwMode="auto">
            <a:xfrm>
              <a:off x="784" y="1903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D</a:t>
              </a:r>
            </a:p>
          </p:txBody>
        </p:sp>
        <p:sp>
          <p:nvSpPr>
            <p:cNvPr id="22623" name="Text Box 28"/>
            <p:cNvSpPr txBox="1">
              <a:spLocks noChangeArrowheads="1"/>
            </p:cNvSpPr>
            <p:nvPr/>
          </p:nvSpPr>
          <p:spPr bwMode="auto">
            <a:xfrm>
              <a:off x="1138" y="1903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E</a:t>
              </a:r>
            </a:p>
          </p:txBody>
        </p:sp>
        <p:sp>
          <p:nvSpPr>
            <p:cNvPr id="22624" name="Text Box 29"/>
            <p:cNvSpPr txBox="1">
              <a:spLocks noChangeArrowheads="1"/>
            </p:cNvSpPr>
            <p:nvPr/>
          </p:nvSpPr>
          <p:spPr bwMode="auto">
            <a:xfrm>
              <a:off x="1484" y="1903"/>
              <a:ext cx="1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F</a:t>
              </a:r>
            </a:p>
          </p:txBody>
        </p:sp>
        <p:sp>
          <p:nvSpPr>
            <p:cNvPr id="22625" name="Text Box 30"/>
            <p:cNvSpPr txBox="1">
              <a:spLocks noChangeArrowheads="1"/>
            </p:cNvSpPr>
            <p:nvPr/>
          </p:nvSpPr>
          <p:spPr bwMode="auto">
            <a:xfrm>
              <a:off x="1787" y="1911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G</a:t>
              </a:r>
            </a:p>
          </p:txBody>
        </p:sp>
        <p:sp>
          <p:nvSpPr>
            <p:cNvPr id="22626" name="Line 125"/>
            <p:cNvSpPr>
              <a:spLocks noChangeShapeType="1"/>
            </p:cNvSpPr>
            <p:nvPr/>
          </p:nvSpPr>
          <p:spPr bwMode="auto">
            <a:xfrm>
              <a:off x="1398" y="1582"/>
              <a:ext cx="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27" name="Line 126"/>
            <p:cNvSpPr>
              <a:spLocks noChangeShapeType="1"/>
            </p:cNvSpPr>
            <p:nvPr/>
          </p:nvSpPr>
          <p:spPr bwMode="auto">
            <a:xfrm>
              <a:off x="1005" y="2012"/>
              <a:ext cx="1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28" name="Line 127"/>
            <p:cNvSpPr>
              <a:spLocks noChangeShapeType="1"/>
            </p:cNvSpPr>
            <p:nvPr/>
          </p:nvSpPr>
          <p:spPr bwMode="auto">
            <a:xfrm>
              <a:off x="1691" y="2012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29" name="Line 128"/>
            <p:cNvSpPr>
              <a:spLocks noChangeShapeType="1"/>
            </p:cNvSpPr>
            <p:nvPr/>
          </p:nvSpPr>
          <p:spPr bwMode="auto">
            <a:xfrm>
              <a:off x="2029" y="2012"/>
              <a:ext cx="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535" name="Group 133"/>
          <p:cNvGrpSpPr>
            <a:grpSpLocks/>
          </p:cNvGrpSpPr>
          <p:nvPr/>
        </p:nvGrpSpPr>
        <p:grpSpPr bwMode="auto">
          <a:xfrm>
            <a:off x="1243541" y="4640639"/>
            <a:ext cx="2550542" cy="791463"/>
            <a:chOff x="1271" y="3273"/>
            <a:chExt cx="1674" cy="482"/>
          </a:xfrm>
        </p:grpSpPr>
        <p:sp>
          <p:nvSpPr>
            <p:cNvPr id="22601" name="Text Box 129"/>
            <p:cNvSpPr txBox="1">
              <a:spLocks noChangeArrowheads="1"/>
            </p:cNvSpPr>
            <p:nvPr/>
          </p:nvSpPr>
          <p:spPr bwMode="auto">
            <a:xfrm>
              <a:off x="1271" y="3273"/>
              <a:ext cx="1674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dirty="0">
                  <a:solidFill>
                    <a:schemeClr val="tx1"/>
                  </a:solidFill>
                </a:rPr>
                <a:t>Data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1800" i="1" dirty="0" smtClean="0">
                  <a:solidFill>
                    <a:srgbClr val="FF0000"/>
                  </a:solidFill>
                </a:rPr>
                <a:t>Left </a:t>
              </a:r>
              <a:r>
                <a:rPr lang="en-US" altLang="zh-TW" sz="1800" i="1" dirty="0">
                  <a:solidFill>
                    <a:srgbClr val="FF0000"/>
                  </a:solidFill>
                </a:rPr>
                <a:t>child</a:t>
              </a:r>
              <a:r>
                <a:rPr lang="en-US" altLang="zh-TW" sz="1800" i="1" dirty="0">
                  <a:solidFill>
                    <a:schemeClr val="tx1"/>
                  </a:solidFill>
                </a:rPr>
                <a:t>  </a:t>
              </a:r>
              <a:r>
                <a:rPr lang="en-US" altLang="zh-TW" sz="1800" i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TW" sz="1800" i="1" dirty="0" smtClean="0">
                  <a:solidFill>
                    <a:srgbClr val="00B050"/>
                  </a:solidFill>
                </a:rPr>
                <a:t>Right </a:t>
              </a:r>
              <a:r>
                <a:rPr lang="en-US" altLang="zh-TW" sz="1800" i="1" dirty="0">
                  <a:solidFill>
                    <a:srgbClr val="00B050"/>
                  </a:solidFill>
                </a:rPr>
                <a:t>sibling</a:t>
              </a:r>
            </a:p>
          </p:txBody>
        </p:sp>
        <p:sp>
          <p:nvSpPr>
            <p:cNvPr id="22602" name="Line 130"/>
            <p:cNvSpPr>
              <a:spLocks noChangeShapeType="1"/>
            </p:cNvSpPr>
            <p:nvPr/>
          </p:nvSpPr>
          <p:spPr bwMode="auto">
            <a:xfrm>
              <a:off x="1271" y="3487"/>
              <a:ext cx="16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2603" name="Line 131"/>
            <p:cNvSpPr>
              <a:spLocks noChangeShapeType="1"/>
            </p:cNvSpPr>
            <p:nvPr/>
          </p:nvSpPr>
          <p:spPr bwMode="auto">
            <a:xfrm>
              <a:off x="2021" y="3487"/>
              <a:ext cx="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/>
            </a:p>
          </p:txBody>
        </p:sp>
      </p:grpSp>
      <p:grpSp>
        <p:nvGrpSpPr>
          <p:cNvPr id="22536" name="Group 173"/>
          <p:cNvGrpSpPr>
            <a:grpSpLocks/>
          </p:cNvGrpSpPr>
          <p:nvPr/>
        </p:nvGrpSpPr>
        <p:grpSpPr bwMode="auto">
          <a:xfrm>
            <a:off x="5218113" y="3779838"/>
            <a:ext cx="1966912" cy="2871787"/>
            <a:chOff x="3287" y="2381"/>
            <a:chExt cx="1239" cy="1809"/>
          </a:xfrm>
        </p:grpSpPr>
        <p:sp>
          <p:nvSpPr>
            <p:cNvPr id="22575" name="Oval 135"/>
            <p:cNvSpPr>
              <a:spLocks noChangeArrowheads="1"/>
            </p:cNvSpPr>
            <p:nvPr/>
          </p:nvSpPr>
          <p:spPr bwMode="auto">
            <a:xfrm>
              <a:off x="3868" y="2396"/>
              <a:ext cx="191" cy="182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576" name="Oval 136"/>
            <p:cNvSpPr>
              <a:spLocks noChangeArrowheads="1"/>
            </p:cNvSpPr>
            <p:nvPr/>
          </p:nvSpPr>
          <p:spPr bwMode="auto">
            <a:xfrm>
              <a:off x="3620" y="2681"/>
              <a:ext cx="191" cy="183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577" name="Oval 137"/>
            <p:cNvSpPr>
              <a:spLocks noChangeArrowheads="1"/>
            </p:cNvSpPr>
            <p:nvPr/>
          </p:nvSpPr>
          <p:spPr bwMode="auto">
            <a:xfrm>
              <a:off x="3993" y="2838"/>
              <a:ext cx="191" cy="182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578" name="Oval 138"/>
            <p:cNvSpPr>
              <a:spLocks noChangeArrowheads="1"/>
            </p:cNvSpPr>
            <p:nvPr/>
          </p:nvSpPr>
          <p:spPr bwMode="auto">
            <a:xfrm>
              <a:off x="3287" y="3030"/>
              <a:ext cx="191" cy="181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579" name="Oval 139"/>
            <p:cNvSpPr>
              <a:spLocks noChangeArrowheads="1"/>
            </p:cNvSpPr>
            <p:nvPr/>
          </p:nvSpPr>
          <p:spPr bwMode="auto">
            <a:xfrm>
              <a:off x="3569" y="3243"/>
              <a:ext cx="191" cy="182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580" name="Oval 140"/>
            <p:cNvSpPr>
              <a:spLocks noChangeArrowheads="1"/>
            </p:cNvSpPr>
            <p:nvPr/>
          </p:nvSpPr>
          <p:spPr bwMode="auto">
            <a:xfrm>
              <a:off x="3822" y="3236"/>
              <a:ext cx="192" cy="183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581" name="Oval 141"/>
            <p:cNvSpPr>
              <a:spLocks noChangeArrowheads="1"/>
            </p:cNvSpPr>
            <p:nvPr/>
          </p:nvSpPr>
          <p:spPr bwMode="auto">
            <a:xfrm>
              <a:off x="4050" y="3473"/>
              <a:ext cx="192" cy="181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582" name="Oval 142"/>
            <p:cNvSpPr>
              <a:spLocks noChangeArrowheads="1"/>
            </p:cNvSpPr>
            <p:nvPr/>
          </p:nvSpPr>
          <p:spPr bwMode="auto">
            <a:xfrm>
              <a:off x="4317" y="3674"/>
              <a:ext cx="192" cy="182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583" name="Oval 143"/>
            <p:cNvSpPr>
              <a:spLocks noChangeArrowheads="1"/>
            </p:cNvSpPr>
            <p:nvPr/>
          </p:nvSpPr>
          <p:spPr bwMode="auto">
            <a:xfrm>
              <a:off x="4160" y="3985"/>
              <a:ext cx="191" cy="182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22584" name="Line 144"/>
            <p:cNvSpPr>
              <a:spLocks noChangeShapeType="1"/>
            </p:cNvSpPr>
            <p:nvPr/>
          </p:nvSpPr>
          <p:spPr bwMode="auto">
            <a:xfrm flipH="1">
              <a:off x="3741" y="2531"/>
              <a:ext cx="141" cy="1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5" name="Line 145"/>
            <p:cNvSpPr>
              <a:spLocks noChangeShapeType="1"/>
            </p:cNvSpPr>
            <p:nvPr/>
          </p:nvSpPr>
          <p:spPr bwMode="auto">
            <a:xfrm flipH="1">
              <a:off x="3400" y="2832"/>
              <a:ext cx="234" cy="1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6" name="Line 146"/>
            <p:cNvSpPr>
              <a:spLocks noChangeShapeType="1"/>
            </p:cNvSpPr>
            <p:nvPr/>
          </p:nvSpPr>
          <p:spPr bwMode="auto">
            <a:xfrm flipH="1">
              <a:off x="3923" y="3018"/>
              <a:ext cx="122" cy="1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7" name="Text Box 148"/>
            <p:cNvSpPr txBox="1">
              <a:spLocks noChangeArrowheads="1"/>
            </p:cNvSpPr>
            <p:nvPr/>
          </p:nvSpPr>
          <p:spPr bwMode="auto">
            <a:xfrm>
              <a:off x="3864" y="2381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2588" name="Text Box 149"/>
            <p:cNvSpPr txBox="1">
              <a:spLocks noChangeArrowheads="1"/>
            </p:cNvSpPr>
            <p:nvPr/>
          </p:nvSpPr>
          <p:spPr bwMode="auto">
            <a:xfrm>
              <a:off x="3620" y="2667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22589" name="Text Box 150"/>
            <p:cNvSpPr txBox="1">
              <a:spLocks noChangeArrowheads="1"/>
            </p:cNvSpPr>
            <p:nvPr/>
          </p:nvSpPr>
          <p:spPr bwMode="auto">
            <a:xfrm>
              <a:off x="3983" y="2826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2590" name="Text Box 151"/>
            <p:cNvSpPr txBox="1">
              <a:spLocks noChangeArrowheads="1"/>
            </p:cNvSpPr>
            <p:nvPr/>
          </p:nvSpPr>
          <p:spPr bwMode="auto">
            <a:xfrm>
              <a:off x="4309" y="3659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H</a:t>
              </a:r>
            </a:p>
          </p:txBody>
        </p:sp>
        <p:sp>
          <p:nvSpPr>
            <p:cNvPr id="22591" name="Text Box 152"/>
            <p:cNvSpPr txBox="1">
              <a:spLocks noChangeArrowheads="1"/>
            </p:cNvSpPr>
            <p:nvPr/>
          </p:nvSpPr>
          <p:spPr bwMode="auto">
            <a:xfrm>
              <a:off x="4191" y="3977"/>
              <a:ext cx="1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I</a:t>
              </a:r>
            </a:p>
          </p:txBody>
        </p:sp>
        <p:sp>
          <p:nvSpPr>
            <p:cNvPr id="22592" name="Text Box 153"/>
            <p:cNvSpPr txBox="1">
              <a:spLocks noChangeArrowheads="1"/>
            </p:cNvSpPr>
            <p:nvPr/>
          </p:nvSpPr>
          <p:spPr bwMode="auto">
            <a:xfrm>
              <a:off x="3297" y="3016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D</a:t>
              </a:r>
            </a:p>
          </p:txBody>
        </p:sp>
        <p:sp>
          <p:nvSpPr>
            <p:cNvPr id="22593" name="Text Box 154"/>
            <p:cNvSpPr txBox="1">
              <a:spLocks noChangeArrowheads="1"/>
            </p:cNvSpPr>
            <p:nvPr/>
          </p:nvSpPr>
          <p:spPr bwMode="auto">
            <a:xfrm>
              <a:off x="3561" y="3229"/>
              <a:ext cx="20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E</a:t>
              </a:r>
            </a:p>
          </p:txBody>
        </p:sp>
        <p:sp>
          <p:nvSpPr>
            <p:cNvPr id="22594" name="Text Box 155"/>
            <p:cNvSpPr txBox="1">
              <a:spLocks noChangeArrowheads="1"/>
            </p:cNvSpPr>
            <p:nvPr/>
          </p:nvSpPr>
          <p:spPr bwMode="auto">
            <a:xfrm>
              <a:off x="3824" y="3229"/>
              <a:ext cx="1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F</a:t>
              </a:r>
            </a:p>
          </p:txBody>
        </p:sp>
        <p:sp>
          <p:nvSpPr>
            <p:cNvPr id="22595" name="Text Box 156"/>
            <p:cNvSpPr txBox="1">
              <a:spLocks noChangeArrowheads="1"/>
            </p:cNvSpPr>
            <p:nvPr/>
          </p:nvSpPr>
          <p:spPr bwMode="auto">
            <a:xfrm>
              <a:off x="4040" y="345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669900"/>
                  </a:solidFill>
                </a:rPr>
                <a:t>G</a:t>
              </a:r>
            </a:p>
          </p:txBody>
        </p:sp>
        <p:sp>
          <p:nvSpPr>
            <p:cNvPr id="22596" name="Line 161"/>
            <p:cNvSpPr>
              <a:spLocks noChangeShapeType="1"/>
            </p:cNvSpPr>
            <p:nvPr/>
          </p:nvSpPr>
          <p:spPr bwMode="auto">
            <a:xfrm>
              <a:off x="3467" y="3184"/>
              <a:ext cx="107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7" name="Line 162"/>
            <p:cNvSpPr>
              <a:spLocks noChangeShapeType="1"/>
            </p:cNvSpPr>
            <p:nvPr/>
          </p:nvSpPr>
          <p:spPr bwMode="auto">
            <a:xfrm>
              <a:off x="3812" y="2805"/>
              <a:ext cx="169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8" name="Line 164"/>
            <p:cNvSpPr>
              <a:spLocks noChangeShapeType="1"/>
            </p:cNvSpPr>
            <p:nvPr/>
          </p:nvSpPr>
          <p:spPr bwMode="auto">
            <a:xfrm>
              <a:off x="4004" y="3411"/>
              <a:ext cx="62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9" name="Line 166"/>
            <p:cNvSpPr>
              <a:spLocks noChangeShapeType="1"/>
            </p:cNvSpPr>
            <p:nvPr/>
          </p:nvSpPr>
          <p:spPr bwMode="auto">
            <a:xfrm>
              <a:off x="4224" y="3619"/>
              <a:ext cx="91" cy="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0" name="Line 167"/>
            <p:cNvSpPr>
              <a:spLocks noChangeShapeType="1"/>
            </p:cNvSpPr>
            <p:nvPr/>
          </p:nvSpPr>
          <p:spPr bwMode="auto">
            <a:xfrm flipH="1">
              <a:off x="4288" y="3843"/>
              <a:ext cx="73" cy="1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537" name="Text Box 169"/>
          <p:cNvSpPr txBox="1">
            <a:spLocks noChangeArrowheads="1"/>
          </p:cNvSpPr>
          <p:nvPr/>
        </p:nvSpPr>
        <p:spPr bwMode="auto">
          <a:xfrm>
            <a:off x="304800" y="5910263"/>
            <a:ext cx="52117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 Representation as a Degree-Two Tree </a:t>
            </a:r>
            <a:endParaRPr lang="en-US" altLang="zh-TW" i="1" dirty="0">
              <a:solidFill>
                <a:schemeClr val="tx1"/>
              </a:solidFill>
            </a:endParaRPr>
          </a:p>
        </p:txBody>
      </p:sp>
      <p:sp>
        <p:nvSpPr>
          <p:cNvPr id="22538" name="Line 170"/>
          <p:cNvSpPr>
            <a:spLocks noChangeShapeType="1"/>
          </p:cNvSpPr>
          <p:nvPr/>
        </p:nvSpPr>
        <p:spPr bwMode="auto">
          <a:xfrm>
            <a:off x="4354513" y="3817938"/>
            <a:ext cx="536575" cy="3619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02" name="Group 5"/>
          <p:cNvGrpSpPr>
            <a:grpSpLocks/>
          </p:cNvGrpSpPr>
          <p:nvPr/>
        </p:nvGrpSpPr>
        <p:grpSpPr bwMode="auto">
          <a:xfrm>
            <a:off x="5332021" y="1033166"/>
            <a:ext cx="3434316" cy="2609243"/>
            <a:chOff x="2700" y="1954"/>
            <a:chExt cx="2615" cy="1983"/>
          </a:xfrm>
        </p:grpSpPr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276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319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3610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4013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448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Line 15"/>
            <p:cNvSpPr>
              <a:spLocks noChangeShapeType="1"/>
            </p:cNvSpPr>
            <p:nvPr/>
          </p:nvSpPr>
          <p:spPr bwMode="auto">
            <a:xfrm flipH="1">
              <a:off x="3424" y="2368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>
              <a:off x="3869" y="2395"/>
              <a:ext cx="217" cy="2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 flipH="1">
              <a:off x="2927" y="2856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Line 18"/>
            <p:cNvSpPr>
              <a:spLocks noChangeShapeType="1"/>
            </p:cNvSpPr>
            <p:nvPr/>
          </p:nvSpPr>
          <p:spPr bwMode="auto">
            <a:xfrm>
              <a:off x="3362" y="2908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 flipH="1">
              <a:off x="3734" y="2869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4148" y="2920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Line 21"/>
            <p:cNvSpPr>
              <a:spLocks noChangeShapeType="1"/>
            </p:cNvSpPr>
            <p:nvPr/>
          </p:nvSpPr>
          <p:spPr bwMode="auto">
            <a:xfrm>
              <a:off x="4248" y="2851"/>
              <a:ext cx="324" cy="3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>
              <a:off x="4634" y="3473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Text Box 23"/>
            <p:cNvSpPr txBox="1">
              <a:spLocks noChangeArrowheads="1"/>
            </p:cNvSpPr>
            <p:nvPr/>
          </p:nvSpPr>
          <p:spPr bwMode="auto">
            <a:xfrm>
              <a:off x="3640" y="215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21" name="Text Box 24"/>
            <p:cNvSpPr txBox="1">
              <a:spLocks noChangeArrowheads="1"/>
            </p:cNvSpPr>
            <p:nvPr/>
          </p:nvSpPr>
          <p:spPr bwMode="auto">
            <a:xfrm>
              <a:off x="3270" y="2631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22" name="Text Box 25"/>
            <p:cNvSpPr txBox="1">
              <a:spLocks noChangeArrowheads="1"/>
            </p:cNvSpPr>
            <p:nvPr/>
          </p:nvSpPr>
          <p:spPr bwMode="auto">
            <a:xfrm>
              <a:off x="4011" y="2648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123" name="Text Box 26"/>
            <p:cNvSpPr txBox="1">
              <a:spLocks noChangeArrowheads="1"/>
            </p:cNvSpPr>
            <p:nvPr/>
          </p:nvSpPr>
          <p:spPr bwMode="auto">
            <a:xfrm>
              <a:off x="4524" y="3200"/>
              <a:ext cx="26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0000FF"/>
                  </a:solidFill>
                </a:rPr>
                <a:t>H</a:t>
              </a:r>
            </a:p>
          </p:txBody>
        </p:sp>
        <p:sp>
          <p:nvSpPr>
            <p:cNvPr id="124" name="Text Box 27"/>
            <p:cNvSpPr txBox="1">
              <a:spLocks noChangeArrowheads="1"/>
            </p:cNvSpPr>
            <p:nvPr/>
          </p:nvSpPr>
          <p:spPr bwMode="auto">
            <a:xfrm>
              <a:off x="4554" y="3680"/>
              <a:ext cx="20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I</a:t>
              </a:r>
            </a:p>
          </p:txBody>
        </p:sp>
        <p:sp>
          <p:nvSpPr>
            <p:cNvPr id="125" name="Text Box 28"/>
            <p:cNvSpPr txBox="1">
              <a:spLocks noChangeArrowheads="1"/>
            </p:cNvSpPr>
            <p:nvPr/>
          </p:nvSpPr>
          <p:spPr bwMode="auto">
            <a:xfrm>
              <a:off x="2798" y="319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D</a:t>
              </a:r>
            </a:p>
          </p:txBody>
        </p:sp>
        <p:sp>
          <p:nvSpPr>
            <p:cNvPr id="126" name="Text Box 29"/>
            <p:cNvSpPr txBox="1">
              <a:spLocks noChangeArrowheads="1"/>
            </p:cNvSpPr>
            <p:nvPr/>
          </p:nvSpPr>
          <p:spPr bwMode="auto">
            <a:xfrm>
              <a:off x="3230" y="3208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E</a:t>
              </a:r>
            </a:p>
          </p:txBody>
        </p:sp>
        <p:sp>
          <p:nvSpPr>
            <p:cNvPr id="127" name="Text Box 30"/>
            <p:cNvSpPr txBox="1">
              <a:spLocks noChangeArrowheads="1"/>
            </p:cNvSpPr>
            <p:nvPr/>
          </p:nvSpPr>
          <p:spPr bwMode="auto">
            <a:xfrm>
              <a:off x="3658" y="3208"/>
              <a:ext cx="236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F</a:t>
              </a:r>
            </a:p>
          </p:txBody>
        </p:sp>
        <p:sp>
          <p:nvSpPr>
            <p:cNvPr id="128" name="Text Box 31"/>
            <p:cNvSpPr txBox="1">
              <a:spLocks noChangeArrowheads="1"/>
            </p:cNvSpPr>
            <p:nvPr/>
          </p:nvSpPr>
          <p:spPr bwMode="auto">
            <a:xfrm>
              <a:off x="4041" y="3199"/>
              <a:ext cx="26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G</a:t>
              </a:r>
            </a:p>
          </p:txBody>
        </p:sp>
        <p:sp>
          <p:nvSpPr>
            <p:cNvPr id="129" name="Text Box 32"/>
            <p:cNvSpPr txBox="1">
              <a:spLocks noChangeArrowheads="1"/>
            </p:cNvSpPr>
            <p:nvPr/>
          </p:nvSpPr>
          <p:spPr bwMode="auto">
            <a:xfrm>
              <a:off x="4859" y="1954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chemeClr val="tx1"/>
                  </a:solidFill>
                </a:rPr>
                <a:t>Level</a:t>
              </a:r>
            </a:p>
          </p:txBody>
        </p:sp>
        <p:sp>
          <p:nvSpPr>
            <p:cNvPr id="134" name="Line 33"/>
            <p:cNvSpPr>
              <a:spLocks noChangeShapeType="1"/>
            </p:cNvSpPr>
            <p:nvPr/>
          </p:nvSpPr>
          <p:spPr bwMode="auto">
            <a:xfrm>
              <a:off x="2721" y="2278"/>
              <a:ext cx="2275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5" name="Line 34"/>
            <p:cNvSpPr>
              <a:spLocks noChangeShapeType="1"/>
            </p:cNvSpPr>
            <p:nvPr/>
          </p:nvSpPr>
          <p:spPr bwMode="auto">
            <a:xfrm>
              <a:off x="2721" y="2766"/>
              <a:ext cx="2240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" name="Line 35"/>
            <p:cNvSpPr>
              <a:spLocks noChangeShapeType="1"/>
            </p:cNvSpPr>
            <p:nvPr/>
          </p:nvSpPr>
          <p:spPr bwMode="auto">
            <a:xfrm>
              <a:off x="2710" y="3332"/>
              <a:ext cx="2269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7" name="Line 36"/>
            <p:cNvSpPr>
              <a:spLocks noChangeShapeType="1"/>
            </p:cNvSpPr>
            <p:nvPr/>
          </p:nvSpPr>
          <p:spPr bwMode="auto">
            <a:xfrm>
              <a:off x="2700" y="3820"/>
              <a:ext cx="2296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8" name="Text Box 37"/>
            <p:cNvSpPr txBox="1">
              <a:spLocks noChangeArrowheads="1"/>
            </p:cNvSpPr>
            <p:nvPr/>
          </p:nvSpPr>
          <p:spPr bwMode="auto">
            <a:xfrm>
              <a:off x="5015" y="21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5015" y="26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5015" y="318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1" name="Text Box 40"/>
            <p:cNvSpPr txBox="1">
              <a:spLocks noChangeArrowheads="1"/>
            </p:cNvSpPr>
            <p:nvPr/>
          </p:nvSpPr>
          <p:spPr bwMode="auto">
            <a:xfrm>
              <a:off x="5005" y="36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46D396-EA18-49F1-B4AF-1F64EFFA4F91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18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859088" y="356076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left Child-right Sibling tree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566863" y="274638"/>
            <a:ext cx="61833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000" b="1" u="sng">
                <a:solidFill>
                  <a:srgbClr val="000000"/>
                </a:solidFill>
              </a:rPr>
              <a:t>Tree Representation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19200" y="3560763"/>
            <a:ext cx="129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</a:rPr>
              <a:t> tree </a:t>
            </a:r>
            <a:endParaRPr lang="en-US" altLang="zh-TW" sz="2400" i="1">
              <a:solidFill>
                <a:schemeClr val="tx1"/>
              </a:solidFill>
            </a:endParaRPr>
          </a:p>
        </p:txBody>
      </p:sp>
      <p:sp>
        <p:nvSpPr>
          <p:cNvPr id="23558" name="Text Box 100"/>
          <p:cNvSpPr txBox="1">
            <a:spLocks noChangeArrowheads="1"/>
          </p:cNvSpPr>
          <p:nvPr/>
        </p:nvSpPr>
        <p:spPr bwMode="auto">
          <a:xfrm>
            <a:off x="6905625" y="3560763"/>
            <a:ext cx="178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</a:rPr>
              <a:t> binary tree </a:t>
            </a:r>
            <a:endParaRPr lang="en-US" altLang="zh-TW" sz="2400" i="1">
              <a:solidFill>
                <a:schemeClr val="tx1"/>
              </a:solidFill>
            </a:endParaRPr>
          </a:p>
        </p:txBody>
      </p:sp>
      <p:grpSp>
        <p:nvGrpSpPr>
          <p:cNvPr id="23559" name="Group 161"/>
          <p:cNvGrpSpPr>
            <a:grpSpLocks/>
          </p:cNvGrpSpPr>
          <p:nvPr/>
        </p:nvGrpSpPr>
        <p:grpSpPr bwMode="auto">
          <a:xfrm>
            <a:off x="1639888" y="1800225"/>
            <a:ext cx="449262" cy="1260475"/>
            <a:chOff x="1179" y="1481"/>
            <a:chExt cx="283" cy="794"/>
          </a:xfrm>
        </p:grpSpPr>
        <p:grpSp>
          <p:nvGrpSpPr>
            <p:cNvPr id="23607" name="Group 106"/>
            <p:cNvGrpSpPr>
              <a:grpSpLocks/>
            </p:cNvGrpSpPr>
            <p:nvPr/>
          </p:nvGrpSpPr>
          <p:grpSpPr bwMode="auto">
            <a:xfrm>
              <a:off x="1179" y="1481"/>
              <a:ext cx="283" cy="256"/>
              <a:chOff x="1198" y="1481"/>
              <a:chExt cx="283" cy="256"/>
            </a:xfrm>
          </p:grpSpPr>
          <p:sp>
            <p:nvSpPr>
              <p:cNvPr id="23612" name="Text Box 101"/>
              <p:cNvSpPr txBox="1">
                <a:spLocks noChangeArrowheads="1"/>
              </p:cNvSpPr>
              <p:nvPr/>
            </p:nvSpPr>
            <p:spPr bwMode="auto">
              <a:xfrm>
                <a:off x="1207" y="1481"/>
                <a:ext cx="27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3613" name="Oval 102"/>
              <p:cNvSpPr>
                <a:spLocks noChangeArrowheads="1"/>
              </p:cNvSpPr>
              <p:nvPr/>
            </p:nvSpPr>
            <p:spPr bwMode="auto">
              <a:xfrm>
                <a:off x="1198" y="1509"/>
                <a:ext cx="247" cy="2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608" name="Group 105"/>
            <p:cNvGrpSpPr>
              <a:grpSpLocks/>
            </p:cNvGrpSpPr>
            <p:nvPr/>
          </p:nvGrpSpPr>
          <p:grpSpPr bwMode="auto">
            <a:xfrm>
              <a:off x="1179" y="2019"/>
              <a:ext cx="283" cy="256"/>
              <a:chOff x="1160" y="2019"/>
              <a:chExt cx="283" cy="256"/>
            </a:xfrm>
          </p:grpSpPr>
          <p:sp>
            <p:nvSpPr>
              <p:cNvPr id="23610" name="Text Box 103"/>
              <p:cNvSpPr txBox="1">
                <a:spLocks noChangeArrowheads="1"/>
              </p:cNvSpPr>
              <p:nvPr/>
            </p:nvSpPr>
            <p:spPr bwMode="auto">
              <a:xfrm>
                <a:off x="1169" y="2019"/>
                <a:ext cx="27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3611" name="Oval 104"/>
              <p:cNvSpPr>
                <a:spLocks noChangeArrowheads="1"/>
              </p:cNvSpPr>
              <p:nvPr/>
            </p:nvSpPr>
            <p:spPr bwMode="auto">
              <a:xfrm>
                <a:off x="1160" y="2047"/>
                <a:ext cx="247" cy="2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cxnSp>
          <p:nvCxnSpPr>
            <p:cNvPr id="23609" name="AutoShape 108"/>
            <p:cNvCxnSpPr>
              <a:cxnSpLocks noChangeShapeType="1"/>
              <a:stCxn id="23613" idx="4"/>
              <a:endCxn id="23611" idx="0"/>
            </p:cNvCxnSpPr>
            <p:nvPr/>
          </p:nvCxnSpPr>
          <p:spPr bwMode="auto">
            <a:xfrm>
              <a:off x="1303" y="1737"/>
              <a:ext cx="0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3560" name="Group 109"/>
          <p:cNvGrpSpPr>
            <a:grpSpLocks/>
          </p:cNvGrpSpPr>
          <p:nvPr/>
        </p:nvGrpSpPr>
        <p:grpSpPr bwMode="auto">
          <a:xfrm>
            <a:off x="4105275" y="1914525"/>
            <a:ext cx="449263" cy="406400"/>
            <a:chOff x="1198" y="1481"/>
            <a:chExt cx="283" cy="256"/>
          </a:xfrm>
        </p:grpSpPr>
        <p:sp>
          <p:nvSpPr>
            <p:cNvPr id="23605" name="Text Box 110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606" name="Oval 111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61" name="Group 112"/>
          <p:cNvGrpSpPr>
            <a:grpSpLocks/>
          </p:cNvGrpSpPr>
          <p:nvPr/>
        </p:nvGrpSpPr>
        <p:grpSpPr bwMode="auto">
          <a:xfrm>
            <a:off x="3713163" y="2768600"/>
            <a:ext cx="449262" cy="406400"/>
            <a:chOff x="1160" y="2019"/>
            <a:chExt cx="283" cy="256"/>
          </a:xfrm>
        </p:grpSpPr>
        <p:sp>
          <p:nvSpPr>
            <p:cNvPr id="23603" name="Text Box 113"/>
            <p:cNvSpPr txBox="1">
              <a:spLocks noChangeArrowheads="1"/>
            </p:cNvSpPr>
            <p:nvPr/>
          </p:nvSpPr>
          <p:spPr bwMode="auto">
            <a:xfrm>
              <a:off x="1169" y="2019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604" name="Oval 114"/>
            <p:cNvSpPr>
              <a:spLocks noChangeArrowheads="1"/>
            </p:cNvSpPr>
            <p:nvPr/>
          </p:nvSpPr>
          <p:spPr bwMode="auto">
            <a:xfrm>
              <a:off x="1160" y="2047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23562" name="AutoShape 115"/>
          <p:cNvCxnSpPr>
            <a:cxnSpLocks noChangeShapeType="1"/>
          </p:cNvCxnSpPr>
          <p:nvPr/>
        </p:nvCxnSpPr>
        <p:spPr bwMode="auto">
          <a:xfrm flipH="1">
            <a:off x="4026089" y="2348221"/>
            <a:ext cx="234299" cy="4768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23563" name="Group 116"/>
          <p:cNvGrpSpPr>
            <a:grpSpLocks/>
          </p:cNvGrpSpPr>
          <p:nvPr/>
        </p:nvGrpSpPr>
        <p:grpSpPr bwMode="auto">
          <a:xfrm>
            <a:off x="7632700" y="1652588"/>
            <a:ext cx="449263" cy="406400"/>
            <a:chOff x="1198" y="1481"/>
            <a:chExt cx="283" cy="256"/>
          </a:xfrm>
        </p:grpSpPr>
        <p:sp>
          <p:nvSpPr>
            <p:cNvPr id="23601" name="Text Box 117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602" name="Oval 118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64" name="Group 119"/>
          <p:cNvGrpSpPr>
            <a:grpSpLocks/>
          </p:cNvGrpSpPr>
          <p:nvPr/>
        </p:nvGrpSpPr>
        <p:grpSpPr bwMode="auto">
          <a:xfrm>
            <a:off x="7226300" y="2506663"/>
            <a:ext cx="449263" cy="406400"/>
            <a:chOff x="1160" y="2019"/>
            <a:chExt cx="283" cy="256"/>
          </a:xfrm>
        </p:grpSpPr>
        <p:sp>
          <p:nvSpPr>
            <p:cNvPr id="23599" name="Text Box 120"/>
            <p:cNvSpPr txBox="1">
              <a:spLocks noChangeArrowheads="1"/>
            </p:cNvSpPr>
            <p:nvPr/>
          </p:nvSpPr>
          <p:spPr bwMode="auto">
            <a:xfrm>
              <a:off x="1169" y="2019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600" name="Oval 121"/>
            <p:cNvSpPr>
              <a:spLocks noChangeArrowheads="1"/>
            </p:cNvSpPr>
            <p:nvPr/>
          </p:nvSpPr>
          <p:spPr bwMode="auto">
            <a:xfrm>
              <a:off x="1160" y="2047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23565" name="AutoShape 122"/>
          <p:cNvCxnSpPr>
            <a:cxnSpLocks noChangeShapeType="1"/>
          </p:cNvCxnSpPr>
          <p:nvPr/>
        </p:nvCxnSpPr>
        <p:spPr bwMode="auto">
          <a:xfrm flipH="1">
            <a:off x="7533563" y="2086284"/>
            <a:ext cx="240602" cy="47949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23566" name="Group 123"/>
          <p:cNvGrpSpPr>
            <a:grpSpLocks/>
          </p:cNvGrpSpPr>
          <p:nvPr/>
        </p:nvGrpSpPr>
        <p:grpSpPr bwMode="auto">
          <a:xfrm>
            <a:off x="1739900" y="4572000"/>
            <a:ext cx="449263" cy="406400"/>
            <a:chOff x="1198" y="1481"/>
            <a:chExt cx="283" cy="256"/>
          </a:xfrm>
        </p:grpSpPr>
        <p:sp>
          <p:nvSpPr>
            <p:cNvPr id="23597" name="Text Box 124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598" name="Oval 125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67" name="Group 126"/>
          <p:cNvGrpSpPr>
            <a:grpSpLocks/>
          </p:cNvGrpSpPr>
          <p:nvPr/>
        </p:nvGrpSpPr>
        <p:grpSpPr bwMode="auto">
          <a:xfrm>
            <a:off x="1128713" y="5311775"/>
            <a:ext cx="449262" cy="406400"/>
            <a:chOff x="1198" y="1481"/>
            <a:chExt cx="283" cy="256"/>
          </a:xfrm>
        </p:grpSpPr>
        <p:sp>
          <p:nvSpPr>
            <p:cNvPr id="23595" name="Text Box 127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596" name="Oval 128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68" name="Group 129"/>
          <p:cNvGrpSpPr>
            <a:grpSpLocks/>
          </p:cNvGrpSpPr>
          <p:nvPr/>
        </p:nvGrpSpPr>
        <p:grpSpPr bwMode="auto">
          <a:xfrm>
            <a:off x="2201863" y="5356225"/>
            <a:ext cx="449262" cy="406400"/>
            <a:chOff x="1198" y="1481"/>
            <a:chExt cx="283" cy="256"/>
          </a:xfrm>
        </p:grpSpPr>
        <p:sp>
          <p:nvSpPr>
            <p:cNvPr id="23593" name="Text Box 130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3594" name="Oval 131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23569" name="AutoShape 135"/>
          <p:cNvCxnSpPr>
            <a:cxnSpLocks noChangeShapeType="1"/>
            <a:stCxn id="23598" idx="3"/>
            <a:endCxn id="23596" idx="7"/>
          </p:cNvCxnSpPr>
          <p:nvPr/>
        </p:nvCxnSpPr>
        <p:spPr bwMode="auto">
          <a:xfrm flipH="1">
            <a:off x="1463675" y="4926013"/>
            <a:ext cx="333375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0" name="AutoShape 136"/>
          <p:cNvCxnSpPr>
            <a:cxnSpLocks noChangeShapeType="1"/>
            <a:stCxn id="23598" idx="5"/>
            <a:endCxn id="23594" idx="0"/>
          </p:cNvCxnSpPr>
          <p:nvPr/>
        </p:nvCxnSpPr>
        <p:spPr bwMode="auto">
          <a:xfrm>
            <a:off x="2074863" y="4926013"/>
            <a:ext cx="3238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3571" name="Group 137"/>
          <p:cNvGrpSpPr>
            <a:grpSpLocks/>
          </p:cNvGrpSpPr>
          <p:nvPr/>
        </p:nvGrpSpPr>
        <p:grpSpPr bwMode="auto">
          <a:xfrm>
            <a:off x="4278313" y="4411663"/>
            <a:ext cx="449262" cy="406400"/>
            <a:chOff x="1198" y="1481"/>
            <a:chExt cx="283" cy="256"/>
          </a:xfrm>
        </p:grpSpPr>
        <p:sp>
          <p:nvSpPr>
            <p:cNvPr id="23591" name="Text Box 138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592" name="Oval 139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72" name="Group 140"/>
          <p:cNvGrpSpPr>
            <a:grpSpLocks/>
          </p:cNvGrpSpPr>
          <p:nvPr/>
        </p:nvGrpSpPr>
        <p:grpSpPr bwMode="auto">
          <a:xfrm>
            <a:off x="3683000" y="5195888"/>
            <a:ext cx="449263" cy="406400"/>
            <a:chOff x="1198" y="1481"/>
            <a:chExt cx="283" cy="256"/>
          </a:xfrm>
        </p:grpSpPr>
        <p:sp>
          <p:nvSpPr>
            <p:cNvPr id="23589" name="Text Box 141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590" name="Oval 142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73" name="Group 143"/>
          <p:cNvGrpSpPr>
            <a:grpSpLocks/>
          </p:cNvGrpSpPr>
          <p:nvPr/>
        </p:nvGrpSpPr>
        <p:grpSpPr bwMode="auto">
          <a:xfrm>
            <a:off x="4740275" y="5195888"/>
            <a:ext cx="449263" cy="406400"/>
            <a:chOff x="1198" y="1481"/>
            <a:chExt cx="283" cy="256"/>
          </a:xfrm>
        </p:grpSpPr>
        <p:sp>
          <p:nvSpPr>
            <p:cNvPr id="23587" name="Text Box 144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3588" name="Oval 145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23574" name="AutoShape 146"/>
          <p:cNvCxnSpPr>
            <a:cxnSpLocks noChangeShapeType="1"/>
            <a:stCxn id="23592" idx="3"/>
            <a:endCxn id="23590" idx="7"/>
          </p:cNvCxnSpPr>
          <p:nvPr/>
        </p:nvCxnSpPr>
        <p:spPr bwMode="auto">
          <a:xfrm flipH="1">
            <a:off x="4017689" y="4765057"/>
            <a:ext cx="318048" cy="5282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23575" name="Group 148"/>
          <p:cNvGrpSpPr>
            <a:grpSpLocks/>
          </p:cNvGrpSpPr>
          <p:nvPr/>
        </p:nvGrpSpPr>
        <p:grpSpPr bwMode="auto">
          <a:xfrm>
            <a:off x="7267575" y="4424363"/>
            <a:ext cx="449263" cy="406400"/>
            <a:chOff x="1198" y="1481"/>
            <a:chExt cx="283" cy="256"/>
          </a:xfrm>
        </p:grpSpPr>
        <p:sp>
          <p:nvSpPr>
            <p:cNvPr id="23585" name="Text Box 149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586" name="Oval 150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76" name="Group 151"/>
          <p:cNvGrpSpPr>
            <a:grpSpLocks/>
          </p:cNvGrpSpPr>
          <p:nvPr/>
        </p:nvGrpSpPr>
        <p:grpSpPr bwMode="auto">
          <a:xfrm>
            <a:off x="6656388" y="5164138"/>
            <a:ext cx="449262" cy="406400"/>
            <a:chOff x="1198" y="1481"/>
            <a:chExt cx="283" cy="256"/>
          </a:xfrm>
        </p:grpSpPr>
        <p:sp>
          <p:nvSpPr>
            <p:cNvPr id="23583" name="Text Box 152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584" name="Oval 153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77" name="Group 154"/>
          <p:cNvGrpSpPr>
            <a:grpSpLocks/>
          </p:cNvGrpSpPr>
          <p:nvPr/>
        </p:nvGrpSpPr>
        <p:grpSpPr bwMode="auto">
          <a:xfrm>
            <a:off x="7497763" y="5818188"/>
            <a:ext cx="449262" cy="406400"/>
            <a:chOff x="1198" y="1481"/>
            <a:chExt cx="283" cy="256"/>
          </a:xfrm>
        </p:grpSpPr>
        <p:sp>
          <p:nvSpPr>
            <p:cNvPr id="23581" name="Text Box 155"/>
            <p:cNvSpPr txBox="1">
              <a:spLocks noChangeArrowheads="1"/>
            </p:cNvSpPr>
            <p:nvPr/>
          </p:nvSpPr>
          <p:spPr bwMode="auto">
            <a:xfrm>
              <a:off x="1207" y="1481"/>
              <a:ext cx="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3582" name="Oval 156"/>
            <p:cNvSpPr>
              <a:spLocks noChangeArrowheads="1"/>
            </p:cNvSpPr>
            <p:nvPr/>
          </p:nvSpPr>
          <p:spPr bwMode="auto">
            <a:xfrm>
              <a:off x="1198" y="1509"/>
              <a:ext cx="247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23578" name="AutoShape 157"/>
          <p:cNvCxnSpPr>
            <a:cxnSpLocks noChangeShapeType="1"/>
            <a:stCxn id="23586" idx="3"/>
            <a:endCxn id="23584" idx="7"/>
          </p:cNvCxnSpPr>
          <p:nvPr/>
        </p:nvCxnSpPr>
        <p:spPr bwMode="auto">
          <a:xfrm flipH="1">
            <a:off x="6991076" y="4777757"/>
            <a:ext cx="333923" cy="4838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3579" name="AutoShape 159"/>
          <p:cNvCxnSpPr>
            <a:cxnSpLocks noChangeShapeType="1"/>
            <a:stCxn id="23590" idx="6"/>
            <a:endCxn id="23588" idx="2"/>
          </p:cNvCxnSpPr>
          <p:nvPr/>
        </p:nvCxnSpPr>
        <p:spPr bwMode="auto">
          <a:xfrm>
            <a:off x="4075113" y="5421313"/>
            <a:ext cx="6651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0" name="AutoShape 160"/>
          <p:cNvCxnSpPr>
            <a:cxnSpLocks noChangeShapeType="1"/>
            <a:stCxn id="23584" idx="5"/>
            <a:endCxn id="23582" idx="1"/>
          </p:cNvCxnSpPr>
          <p:nvPr/>
        </p:nvCxnSpPr>
        <p:spPr bwMode="auto">
          <a:xfrm>
            <a:off x="6991350" y="5518150"/>
            <a:ext cx="563563" cy="396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C0560A-2321-458C-A30E-48B43A2F1AE1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19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590550" y="1524000"/>
            <a:ext cx="824865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A </a:t>
            </a:r>
            <a:r>
              <a:rPr lang="en-US" altLang="zh-TW" sz="2400" b="1" i="1" dirty="0">
                <a:solidFill>
                  <a:srgbClr val="FF0000"/>
                </a:solidFill>
              </a:rPr>
              <a:t>binary tree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is </a:t>
            </a:r>
            <a:r>
              <a:rPr lang="en-US" altLang="zh-TW" sz="2400" dirty="0">
                <a:solidFill>
                  <a:schemeClr val="tx1"/>
                </a:solidFill>
              </a:rPr>
              <a:t>a finite set of nodes that is either </a:t>
            </a:r>
            <a:r>
              <a:rPr lang="en-US" altLang="zh-TW" sz="2400" u="sng" dirty="0">
                <a:solidFill>
                  <a:schemeClr val="tx1"/>
                </a:solidFill>
              </a:rPr>
              <a:t>empty</a:t>
            </a:r>
            <a:r>
              <a:rPr lang="en-US" altLang="zh-TW" sz="2400" dirty="0">
                <a:solidFill>
                  <a:schemeClr val="tx1"/>
                </a:solidFill>
              </a:rPr>
              <a:t> or </a:t>
            </a:r>
            <a:r>
              <a:rPr lang="en-US" altLang="zh-TW" sz="2400" dirty="0" smtClean="0">
                <a:solidFill>
                  <a:schemeClr val="tx1"/>
                </a:solidFill>
              </a:rPr>
              <a:t>consists of </a:t>
            </a:r>
            <a:r>
              <a:rPr lang="en-US" altLang="zh-TW" sz="2400" u="sng" dirty="0" smtClean="0">
                <a:solidFill>
                  <a:schemeClr val="tx1"/>
                </a:solidFill>
              </a:rPr>
              <a:t>a root </a:t>
            </a:r>
            <a:r>
              <a:rPr lang="en-US" altLang="zh-TW" sz="2400" dirty="0" smtClean="0">
                <a:solidFill>
                  <a:schemeClr val="tx1"/>
                </a:solidFill>
              </a:rPr>
              <a:t>and </a:t>
            </a:r>
            <a:r>
              <a:rPr lang="en-US" altLang="zh-TW" sz="2400" u="sng" dirty="0" smtClean="0">
                <a:solidFill>
                  <a:schemeClr val="tx1"/>
                </a:solidFill>
              </a:rPr>
              <a:t>two disjoint </a:t>
            </a:r>
            <a:r>
              <a:rPr lang="en-US" altLang="zh-TW" sz="2400" i="1" u="sng" dirty="0">
                <a:solidFill>
                  <a:schemeClr val="tx1"/>
                </a:solidFill>
              </a:rPr>
              <a:t>binary trees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called </a:t>
            </a:r>
            <a:r>
              <a:rPr lang="en-US" altLang="zh-TW" sz="2400" dirty="0">
                <a:solidFill>
                  <a:schemeClr val="tx1"/>
                </a:solidFill>
              </a:rPr>
              <a:t>the </a:t>
            </a:r>
            <a:r>
              <a:rPr lang="en-US" altLang="zh-TW" sz="2400" i="1" u="sng" dirty="0">
                <a:solidFill>
                  <a:schemeClr val="tx1"/>
                </a:solidFill>
              </a:rPr>
              <a:t>left </a:t>
            </a:r>
            <a:r>
              <a:rPr lang="en-US" altLang="zh-TW" sz="2400" i="1" u="sng" dirty="0" err="1" smtClean="0">
                <a:solidFill>
                  <a:schemeClr val="tx1"/>
                </a:solidFill>
              </a:rPr>
              <a:t>subtree</a:t>
            </a:r>
            <a:r>
              <a:rPr lang="en-US" altLang="zh-TW" sz="2400" i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and the </a:t>
            </a:r>
            <a:r>
              <a:rPr lang="en-US" altLang="zh-TW" sz="2400" i="1" u="sng" dirty="0">
                <a:solidFill>
                  <a:schemeClr val="tx1"/>
                </a:solidFill>
              </a:rPr>
              <a:t>right </a:t>
            </a:r>
            <a:r>
              <a:rPr lang="en-US" altLang="zh-TW" sz="2400" i="1" u="sng" dirty="0" err="1">
                <a:solidFill>
                  <a:schemeClr val="tx1"/>
                </a:solidFill>
              </a:rPr>
              <a:t>subtree</a:t>
            </a: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Recursive definition of </a:t>
            </a:r>
            <a:r>
              <a:rPr lang="en-US" altLang="zh-TW" sz="2400" dirty="0" smtClean="0">
                <a:solidFill>
                  <a:schemeClr val="tx1"/>
                </a:solidFill>
              </a:rPr>
              <a:t>binary tree.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 dirty="0" smtClean="0">
                <a:solidFill>
                  <a:schemeClr val="tx1"/>
                </a:solidFill>
              </a:rPr>
              <a:t>Two different binary trees.</a:t>
            </a:r>
          </a:p>
          <a:p>
            <a:pPr marL="627063" lvl="1" indent="-271463">
              <a:buSzPct val="70000"/>
              <a:buFont typeface="Wingdings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Viewed as </a:t>
            </a:r>
            <a:r>
              <a:rPr lang="en-US" altLang="zh-TW" dirty="0" smtClean="0">
                <a:solidFill>
                  <a:srgbClr val="FF0000"/>
                </a:solidFill>
              </a:rPr>
              <a:t>binary trees, they are different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627063" lvl="1" indent="-271463">
              <a:buSzPct val="70000"/>
              <a:buFont typeface="Wingdings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Viewed as </a:t>
            </a:r>
            <a:r>
              <a:rPr lang="en-US" altLang="zh-TW" dirty="0" smtClean="0">
                <a:solidFill>
                  <a:schemeClr val="accent6"/>
                </a:solidFill>
              </a:rPr>
              <a:t>trees, they are the same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2190750" y="382588"/>
            <a:ext cx="4762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000" b="1" u="sng">
                <a:solidFill>
                  <a:srgbClr val="000000"/>
                </a:solidFill>
              </a:rPr>
              <a:t>Binary Trees </a:t>
            </a:r>
            <a:r>
              <a:rPr lang="en-US" altLang="zh-TW" sz="2800" b="1" u="sng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u="sng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二元樹</a:t>
            </a:r>
            <a:r>
              <a:rPr lang="en-US" altLang="zh-TW" sz="2800" b="1" u="sng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sz="2800" u="sng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4581" name="Group 38"/>
          <p:cNvGrpSpPr>
            <a:grpSpLocks/>
          </p:cNvGrpSpPr>
          <p:nvPr/>
        </p:nvGrpSpPr>
        <p:grpSpPr bwMode="auto">
          <a:xfrm>
            <a:off x="2112632" y="4332943"/>
            <a:ext cx="3046412" cy="1106488"/>
            <a:chOff x="1013" y="3003"/>
            <a:chExt cx="1919" cy="697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1013" y="3003"/>
              <a:ext cx="569" cy="697"/>
              <a:chOff x="1031" y="3182"/>
              <a:chExt cx="569" cy="697"/>
            </a:xfrm>
          </p:grpSpPr>
          <p:grpSp>
            <p:nvGrpSpPr>
              <p:cNvPr id="24592" name="Group 10"/>
              <p:cNvGrpSpPr>
                <a:grpSpLocks/>
              </p:cNvGrpSpPr>
              <p:nvPr/>
            </p:nvGrpSpPr>
            <p:grpSpPr bwMode="auto">
              <a:xfrm>
                <a:off x="1289" y="3182"/>
                <a:ext cx="311" cy="250"/>
                <a:chOff x="1289" y="3182"/>
                <a:chExt cx="311" cy="250"/>
              </a:xfrm>
            </p:grpSpPr>
            <p:sp>
              <p:nvSpPr>
                <p:cNvPr id="2459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89" y="3182"/>
                  <a:ext cx="3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4598" name="Oval 9"/>
                <p:cNvSpPr>
                  <a:spLocks noChangeArrowheads="1"/>
                </p:cNvSpPr>
                <p:nvPr/>
              </p:nvSpPr>
              <p:spPr bwMode="auto">
                <a:xfrm>
                  <a:off x="1289" y="3199"/>
                  <a:ext cx="238" cy="22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4593" name="Group 22"/>
              <p:cNvGrpSpPr>
                <a:grpSpLocks/>
              </p:cNvGrpSpPr>
              <p:nvPr/>
            </p:nvGrpSpPr>
            <p:grpSpPr bwMode="auto">
              <a:xfrm>
                <a:off x="1031" y="3629"/>
                <a:ext cx="311" cy="250"/>
                <a:chOff x="1289" y="3182"/>
                <a:chExt cx="311" cy="250"/>
              </a:xfrm>
            </p:grpSpPr>
            <p:sp>
              <p:nvSpPr>
                <p:cNvPr id="245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289" y="3182"/>
                  <a:ext cx="3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24596" name="Oval 24"/>
                <p:cNvSpPr>
                  <a:spLocks noChangeArrowheads="1"/>
                </p:cNvSpPr>
                <p:nvPr/>
              </p:nvSpPr>
              <p:spPr bwMode="auto">
                <a:xfrm>
                  <a:off x="1289" y="3199"/>
                  <a:ext cx="238" cy="22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4594" name="Line 32"/>
              <p:cNvSpPr>
                <a:spLocks noChangeShapeType="1"/>
              </p:cNvSpPr>
              <p:nvPr/>
            </p:nvSpPr>
            <p:spPr bwMode="auto">
              <a:xfrm flipH="1">
                <a:off x="1225" y="3453"/>
                <a:ext cx="134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584" name="Group 35"/>
            <p:cNvGrpSpPr>
              <a:grpSpLocks/>
            </p:cNvGrpSpPr>
            <p:nvPr/>
          </p:nvGrpSpPr>
          <p:grpSpPr bwMode="auto">
            <a:xfrm>
              <a:off x="2349" y="3017"/>
              <a:ext cx="583" cy="669"/>
              <a:chOff x="2367" y="3236"/>
              <a:chExt cx="583" cy="669"/>
            </a:xfrm>
          </p:grpSpPr>
          <p:grpSp>
            <p:nvGrpSpPr>
              <p:cNvPr id="24585" name="Group 25"/>
              <p:cNvGrpSpPr>
                <a:grpSpLocks/>
              </p:cNvGrpSpPr>
              <p:nvPr/>
            </p:nvGrpSpPr>
            <p:grpSpPr bwMode="auto">
              <a:xfrm>
                <a:off x="2367" y="3236"/>
                <a:ext cx="311" cy="250"/>
                <a:chOff x="1289" y="3182"/>
                <a:chExt cx="311" cy="250"/>
              </a:xfrm>
            </p:grpSpPr>
            <p:sp>
              <p:nvSpPr>
                <p:cNvPr id="2459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289" y="3182"/>
                  <a:ext cx="3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4591" name="Oval 27"/>
                <p:cNvSpPr>
                  <a:spLocks noChangeArrowheads="1"/>
                </p:cNvSpPr>
                <p:nvPr/>
              </p:nvSpPr>
              <p:spPr bwMode="auto">
                <a:xfrm>
                  <a:off x="1289" y="3199"/>
                  <a:ext cx="238" cy="22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4586" name="Group 28"/>
              <p:cNvGrpSpPr>
                <a:grpSpLocks/>
              </p:cNvGrpSpPr>
              <p:nvPr/>
            </p:nvGrpSpPr>
            <p:grpSpPr bwMode="auto">
              <a:xfrm>
                <a:off x="2639" y="3655"/>
                <a:ext cx="311" cy="250"/>
                <a:chOff x="1289" y="3182"/>
                <a:chExt cx="311" cy="250"/>
              </a:xfrm>
            </p:grpSpPr>
            <p:sp>
              <p:nvSpPr>
                <p:cNvPr id="2458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289" y="3182"/>
                  <a:ext cx="3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24589" name="Oval 30"/>
                <p:cNvSpPr>
                  <a:spLocks noChangeArrowheads="1"/>
                </p:cNvSpPr>
                <p:nvPr/>
              </p:nvSpPr>
              <p:spPr bwMode="auto">
                <a:xfrm>
                  <a:off x="1289" y="3199"/>
                  <a:ext cx="238" cy="22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4587" name="Line 33"/>
              <p:cNvSpPr>
                <a:spLocks noChangeShapeType="1"/>
              </p:cNvSpPr>
              <p:nvPr/>
            </p:nvSpPr>
            <p:spPr bwMode="auto">
              <a:xfrm>
                <a:off x="2533" y="3474"/>
                <a:ext cx="146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flower_bloom_w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791200"/>
            <a:ext cx="1050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b="1" u="sng" smtClean="0"/>
              <a:t>Trees</a:t>
            </a:r>
          </a:p>
        </p:txBody>
      </p:sp>
      <p:pic>
        <p:nvPicPr>
          <p:cNvPr id="7172" name="Picture 3" descr="palmtree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33400"/>
            <a:ext cx="78898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4" descr="christmas_tip_w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3657600"/>
            <a:ext cx="7318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flower_blow_w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752600"/>
            <a:ext cx="9715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flower_dance_w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2057400"/>
            <a:ext cx="1520825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STORM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61238" y="0"/>
            <a:ext cx="1782762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 descr="LIGHTING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14513" y="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 descr="LIGHTING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0" y="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 descr="BILLTREE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0" y="5486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 descr="SHERITR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34400" y="26670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13" descr="ISLAND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126163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4" descr="ISLAND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" y="6126163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3" name="Picture 15" descr="ISLAND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71600" y="6126163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16" descr="LEAVE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05600" y="5943600"/>
            <a:ext cx="10064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5" name="Picture 17" descr="LEAVE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4953000"/>
            <a:ext cx="10064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6" name="Picture 18" descr="LEAVE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71600" y="3962400"/>
            <a:ext cx="10064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7" name="Picture 19" descr="PAL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29718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20" descr="PAL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10400" y="31242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9" name="Picture 21" descr="PAL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32766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0" name="Picture 22" descr="PAL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15200" y="34290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1" name="Picture 23" descr="PALM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19600" y="5486400"/>
            <a:ext cx="91440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2" name="Picture 24" descr="PALM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0" y="5638800"/>
            <a:ext cx="91440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3" name="Picture 25" descr="PALM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05400" y="5029200"/>
            <a:ext cx="91440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4" name="Picture 26" descr="PALM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38800" y="4419600"/>
            <a:ext cx="91440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5" name="Picture 27" descr="PALM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72200" y="3810000"/>
            <a:ext cx="91440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6" name="Picture 28" descr="ROSE-Y"/>
          <p:cNvPicPr>
            <a:picLocks noChangeAspect="1" noChangeArrowheads="1" noCrop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057400" y="50292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7" name="Picture 29" descr="ROSE-Y"/>
          <p:cNvPicPr>
            <a:picLocks noChangeAspect="1" noChangeArrowheads="1" noCrop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09800" y="51816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8" name="Picture 30" descr="ROSE-Y"/>
          <p:cNvPicPr>
            <a:picLocks noChangeAspect="1" noChangeArrowheads="1" noCrop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362200" y="53340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9" name="Picture 31" descr="ROSE-Y"/>
          <p:cNvPicPr>
            <a:picLocks noChangeAspect="1" noChangeArrowheads="1" noCrop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14600" y="47244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0" name="Picture 32" descr="ROSE-Y"/>
          <p:cNvPicPr>
            <a:picLocks noChangeAspect="1" noChangeArrowheads="1" noCrop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33600" y="45720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1" name="Picture 33" descr="ROSE-Y"/>
          <p:cNvPicPr>
            <a:picLocks noChangeAspect="1" noChangeArrowheads="1" noCrop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76400" y="495300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2" name="Picture 34" descr="TREE_SM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429000" y="2438400"/>
            <a:ext cx="174942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3" name="Picture 35" descr="TREE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34400" y="1447800"/>
            <a:ext cx="388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4" name="Picture 36" descr="TREE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686800" y="1600200"/>
            <a:ext cx="388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5" name="Picture 37" descr="TREE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229600" y="1676400"/>
            <a:ext cx="388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6" name="Picture 38" descr="TREE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305800" y="1447800"/>
            <a:ext cx="388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7" name="Picture 39" descr="TREE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382000" y="1219200"/>
            <a:ext cx="388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8" name="Picture 40" descr="TREE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755063" y="1143000"/>
            <a:ext cx="388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9" name="Picture 41" descr="TREE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58200" y="52578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0" name="Picture 42" descr="TREE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610600" y="54102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1" name="Picture 43" descr="TREE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778875" y="52578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2" name="Picture 44" descr="TREE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400800" y="29718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3" name="Picture 45" descr="TREE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553200" y="31242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4" name="Picture 46" descr="TREE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705600" y="32766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5" name="Picture 47" descr="TREE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858000" y="34290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6" name="Picture 48" descr="TREE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010400" y="35814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7" name="Picture 49" descr="BILLTREE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2800" y="5257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8" name="Picture 50" descr="BILLTREE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0" y="5029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9" name="Picture 51" descr="BILLTREE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81400" y="48006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0" name="Picture 52" descr="BILLTREE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200" y="4572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1" name="Picture 53" descr="BILLTREE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4953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2" name="Picture 54" descr="LIGHTING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86400" y="1524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3" name="Picture 55" descr="LIGHTING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4" name="Picture 56" descr="LIGHTING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1200" y="1524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5" name="Picture 58" descr="LIGHTING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6" name="Picture 59" descr="palmtree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85800"/>
            <a:ext cx="78898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7" name="Picture 60" descr="palmtree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04800"/>
            <a:ext cx="78898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8" name="Picture 61" descr="palmtree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8600"/>
            <a:ext cx="78898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29" name="Picture 62" descr="palmtree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52400"/>
            <a:ext cx="78898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30" name="Picture 63" descr="palmtree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"/>
            <a:ext cx="78898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31" name="Picture 64" descr="LIGHTING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10668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32" name="Picture 65" descr="flower_bloom_w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876800"/>
            <a:ext cx="1050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33" name="Picture 66" descr="christmas_tip_w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12163" y="3657600"/>
            <a:ext cx="731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34" name="Picture 67" descr="SHERITR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686800" y="28194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35" name="Picture 68" descr="SHERITR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839200" y="29718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36" name="Picture 69" descr="SHERITR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29600" y="26670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37" name="Picture 70" descr="SHERITR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05800" y="29718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38" name="Picture 71" descr="SHERITR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0" y="32766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39" name="投影片編號版面配置區 7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4DEC80-AF59-47F7-95FF-0A3C8416B48B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7F401C-24B3-4A99-80E7-E7F3C388C167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20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565150" y="361950"/>
            <a:ext cx="8099425" cy="7810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dirty="0" smtClean="0">
                <a:solidFill>
                  <a:schemeClr val="tx1"/>
                </a:solidFill>
              </a:rPr>
              <a:t>Trees vs. Binary Trees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2938" y="1379538"/>
            <a:ext cx="7978775" cy="2133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ts val="2400"/>
              </a:lnSpc>
              <a:spcBef>
                <a:spcPts val="1200"/>
              </a:spcBef>
            </a:pPr>
            <a:r>
              <a:rPr lang="en-US" altLang="zh-TW" dirty="0" smtClean="0"/>
              <a:t>A </a:t>
            </a:r>
            <a:r>
              <a:rPr lang="en-US" altLang="zh-TW" b="1" dirty="0" smtClean="0">
                <a:solidFill>
                  <a:srgbClr val="FF0000"/>
                </a:solidFill>
              </a:rPr>
              <a:t>binary tree</a:t>
            </a:r>
            <a:r>
              <a:rPr lang="en-US" altLang="zh-TW" dirty="0" smtClean="0"/>
              <a:t> may be </a:t>
            </a:r>
            <a:r>
              <a:rPr lang="en-US" altLang="zh-TW" b="1" dirty="0" smtClean="0">
                <a:solidFill>
                  <a:srgbClr val="0000FF"/>
                </a:solidFill>
              </a:rPr>
              <a:t>empty</a:t>
            </a:r>
            <a:r>
              <a:rPr lang="en-US" altLang="zh-TW" dirty="0" smtClean="0"/>
              <a:t>; a </a:t>
            </a:r>
            <a:r>
              <a:rPr lang="en-US" altLang="zh-TW" b="1" dirty="0" smtClean="0">
                <a:solidFill>
                  <a:srgbClr val="006600"/>
                </a:solidFill>
              </a:rPr>
              <a:t>tree</a:t>
            </a:r>
            <a:r>
              <a:rPr lang="en-US" altLang="zh-TW" dirty="0" smtClean="0"/>
              <a:t> cannot be empty.</a:t>
            </a:r>
          </a:p>
          <a:p>
            <a:pPr eaLnBrk="1" hangingPunct="1">
              <a:lnSpc>
                <a:spcPts val="2400"/>
              </a:lnSpc>
              <a:spcBef>
                <a:spcPts val="1200"/>
              </a:spcBef>
            </a:pPr>
            <a:r>
              <a:rPr lang="en-US" altLang="zh-TW" dirty="0" smtClean="0"/>
              <a:t>No node in a </a:t>
            </a:r>
            <a:r>
              <a:rPr lang="en-US" altLang="zh-TW" b="1" dirty="0" smtClean="0">
                <a:solidFill>
                  <a:srgbClr val="FF0000"/>
                </a:solidFill>
              </a:rPr>
              <a:t>binary tree</a:t>
            </a:r>
            <a:r>
              <a:rPr lang="en-US" altLang="zh-TW" dirty="0" smtClean="0"/>
              <a:t> may have a </a:t>
            </a:r>
            <a:r>
              <a:rPr lang="en-US" altLang="zh-TW" b="1" dirty="0" smtClean="0">
                <a:solidFill>
                  <a:srgbClr val="0000FF"/>
                </a:solidFill>
              </a:rPr>
              <a:t>degree</a:t>
            </a:r>
            <a:r>
              <a:rPr lang="en-US" altLang="zh-TW" dirty="0" smtClean="0"/>
              <a:t> more than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, whereas there is </a:t>
            </a:r>
            <a:r>
              <a:rPr lang="en-US" altLang="zh-TW" b="1" dirty="0" smtClean="0">
                <a:solidFill>
                  <a:srgbClr val="006600"/>
                </a:solidFill>
              </a:rPr>
              <a:t>no limit</a:t>
            </a:r>
            <a:r>
              <a:rPr lang="en-US" altLang="zh-TW" dirty="0" smtClean="0"/>
              <a:t> on the degree of a node in a </a:t>
            </a:r>
            <a:r>
              <a:rPr lang="en-US" altLang="zh-TW" b="1" dirty="0" smtClean="0">
                <a:solidFill>
                  <a:srgbClr val="006600"/>
                </a:solidFill>
              </a:rPr>
              <a:t>tree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ts val="2400"/>
              </a:lnSpc>
              <a:spcBef>
                <a:spcPts val="1200"/>
              </a:spcBef>
            </a:pPr>
            <a:r>
              <a:rPr lang="en-US" altLang="zh-TW" dirty="0" smtClean="0"/>
              <a:t>The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subtrees</a:t>
            </a:r>
            <a:r>
              <a:rPr lang="en-US" altLang="zh-TW" dirty="0" smtClean="0"/>
              <a:t> of a </a:t>
            </a:r>
            <a:r>
              <a:rPr lang="en-US" altLang="zh-TW" b="1" dirty="0" smtClean="0">
                <a:solidFill>
                  <a:srgbClr val="FF0000"/>
                </a:solidFill>
              </a:rPr>
              <a:t>binary tree</a:t>
            </a:r>
            <a:r>
              <a:rPr lang="en-US" altLang="zh-TW" dirty="0" smtClean="0"/>
              <a:t> are </a:t>
            </a:r>
            <a:r>
              <a:rPr lang="en-US" altLang="zh-TW" b="1" dirty="0" smtClean="0">
                <a:solidFill>
                  <a:srgbClr val="FF0000"/>
                </a:solidFill>
              </a:rPr>
              <a:t>ordered</a:t>
            </a:r>
            <a:r>
              <a:rPr lang="en-US" altLang="zh-TW" dirty="0" smtClean="0"/>
              <a:t>; those of a </a:t>
            </a:r>
            <a:r>
              <a:rPr lang="en-US" altLang="zh-TW" b="1" dirty="0" smtClean="0">
                <a:solidFill>
                  <a:srgbClr val="006600"/>
                </a:solidFill>
              </a:rPr>
              <a:t>tree</a:t>
            </a:r>
            <a:r>
              <a:rPr lang="en-US" altLang="zh-TW" dirty="0" smtClean="0"/>
              <a:t> are </a:t>
            </a:r>
            <a:r>
              <a:rPr lang="en-US" altLang="zh-TW" b="1" dirty="0" smtClean="0">
                <a:solidFill>
                  <a:srgbClr val="006600"/>
                </a:solidFill>
              </a:rPr>
              <a:t>not ordered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2EE279-3842-485C-B652-6063EBA16ED0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21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627" name="Text Box 3075"/>
          <p:cNvSpPr txBox="1">
            <a:spLocks noChangeArrowheads="1"/>
          </p:cNvSpPr>
          <p:nvPr/>
        </p:nvSpPr>
        <p:spPr bwMode="auto">
          <a:xfrm>
            <a:off x="2574925" y="114300"/>
            <a:ext cx="3448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u="sng">
                <a:solidFill>
                  <a:schemeClr val="tx1"/>
                </a:solidFill>
              </a:rPr>
              <a:t>ADT </a:t>
            </a:r>
            <a:r>
              <a:rPr lang="en-US" altLang="zh-TW" sz="3200" b="1" i="1" u="sng">
                <a:solidFill>
                  <a:schemeClr val="tx1"/>
                </a:solidFill>
              </a:rPr>
              <a:t>Binary_Tree</a:t>
            </a:r>
            <a:r>
              <a:rPr lang="en-US" altLang="zh-TW" sz="3200" b="1" u="sng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28" name="Rectangle 3076"/>
          <p:cNvSpPr>
            <a:spLocks noChangeArrowheads="1"/>
          </p:cNvSpPr>
          <p:nvPr/>
        </p:nvSpPr>
        <p:spPr bwMode="auto">
          <a:xfrm>
            <a:off x="290513" y="827088"/>
            <a:ext cx="8548687" cy="551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b="1">
                <a:solidFill>
                  <a:schemeClr val="tx1"/>
                </a:solidFill>
              </a:rPr>
              <a:t>structure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 i="1">
                <a:solidFill>
                  <a:schemeClr val="tx1"/>
                </a:solidFill>
              </a:rPr>
              <a:t>Binary_Tree </a:t>
            </a:r>
            <a:r>
              <a:rPr lang="en-US" altLang="zh-TW" sz="1800">
                <a:solidFill>
                  <a:schemeClr val="tx1"/>
                </a:solidFill>
              </a:rPr>
              <a:t>(abbreviated </a:t>
            </a:r>
            <a:r>
              <a:rPr lang="en-US" altLang="zh-TW" sz="1800" i="1">
                <a:solidFill>
                  <a:schemeClr val="tx1"/>
                </a:solidFill>
              </a:rPr>
              <a:t>BinTree</a:t>
            </a:r>
            <a:r>
              <a:rPr lang="en-US" altLang="zh-TW" sz="1800">
                <a:solidFill>
                  <a:schemeClr val="tx1"/>
                </a:solidFill>
              </a:rPr>
              <a:t>) is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objects</a:t>
            </a:r>
            <a:r>
              <a:rPr lang="en-US" altLang="zh-TW" sz="1800" b="1">
                <a:solidFill>
                  <a:schemeClr val="tx1"/>
                </a:solidFill>
              </a:rPr>
              <a:t>:</a:t>
            </a:r>
            <a:r>
              <a:rPr lang="en-US" altLang="zh-TW" sz="1800">
                <a:solidFill>
                  <a:schemeClr val="tx1"/>
                </a:solidFill>
              </a:rPr>
              <a:t> a finite set of nodes either empty or consisting of a root node, left </a:t>
            </a:r>
            <a:r>
              <a:rPr lang="en-US" altLang="zh-TW" sz="1800" i="1">
                <a:solidFill>
                  <a:schemeClr val="tx1"/>
                </a:solidFill>
              </a:rPr>
              <a:t>Binary_Tree</a:t>
            </a:r>
            <a:r>
              <a:rPr lang="en-US" altLang="zh-TW" sz="1800">
                <a:solidFill>
                  <a:schemeClr val="tx1"/>
                </a:solidFill>
              </a:rPr>
              <a:t>,  </a:t>
            </a:r>
            <a:br>
              <a:rPr lang="en-US" altLang="zh-TW" sz="1800">
                <a:solidFill>
                  <a:schemeClr val="tx1"/>
                </a:solidFill>
              </a:rPr>
            </a:br>
            <a:r>
              <a:rPr lang="en-US" altLang="zh-TW" sz="1800">
                <a:solidFill>
                  <a:schemeClr val="tx1"/>
                </a:solidFill>
              </a:rPr>
              <a:t>        and right </a:t>
            </a:r>
            <a:r>
              <a:rPr lang="en-US" altLang="zh-TW" sz="1800" i="1">
                <a:solidFill>
                  <a:schemeClr val="tx1"/>
                </a:solidFill>
              </a:rPr>
              <a:t>Binary_Tree</a:t>
            </a:r>
            <a:r>
              <a:rPr lang="en-US" altLang="zh-TW" sz="180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functions</a:t>
            </a:r>
            <a:r>
              <a:rPr lang="en-US" altLang="zh-TW" sz="1800" b="1">
                <a:solidFill>
                  <a:schemeClr val="tx1"/>
                </a:solidFill>
              </a:rPr>
              <a:t>:</a:t>
            </a:r>
            <a:endParaRPr lang="en-US" altLang="zh-TW" sz="1800">
              <a:solidFill>
                <a:schemeClr val="tx1"/>
              </a:solidFill>
            </a:endParaRP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>
                <a:solidFill>
                  <a:schemeClr val="tx1"/>
                </a:solidFill>
              </a:rPr>
              <a:t> for all </a:t>
            </a:r>
            <a:r>
              <a:rPr lang="en-US" altLang="zh-TW" sz="1800" i="1">
                <a:solidFill>
                  <a:schemeClr val="tx1"/>
                </a:solidFill>
              </a:rPr>
              <a:t>bt</a:t>
            </a:r>
            <a:r>
              <a:rPr lang="en-US" altLang="zh-TW" sz="1800">
                <a:solidFill>
                  <a:schemeClr val="tx1"/>
                </a:solidFill>
              </a:rPr>
              <a:t>, </a:t>
            </a:r>
            <a:r>
              <a:rPr lang="en-US" altLang="zh-TW" sz="1800" i="1">
                <a:solidFill>
                  <a:schemeClr val="tx1"/>
                </a:solidFill>
              </a:rPr>
              <a:t>bt1</a:t>
            </a:r>
            <a:r>
              <a:rPr lang="en-US" altLang="zh-TW" sz="1800">
                <a:solidFill>
                  <a:schemeClr val="tx1"/>
                </a:solidFill>
              </a:rPr>
              <a:t>, </a:t>
            </a:r>
            <a:r>
              <a:rPr lang="en-US" altLang="zh-TW" sz="1800" i="1">
                <a:solidFill>
                  <a:schemeClr val="tx1"/>
                </a:solidFill>
              </a:rPr>
              <a:t>bt2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 i="1">
                <a:solidFill>
                  <a:schemeClr val="tx1"/>
                </a:solidFill>
              </a:rPr>
              <a:t>BinTree</a:t>
            </a:r>
            <a:r>
              <a:rPr lang="en-US" altLang="zh-TW" sz="1800">
                <a:solidFill>
                  <a:schemeClr val="tx1"/>
                </a:solidFill>
              </a:rPr>
              <a:t>, </a:t>
            </a:r>
            <a:r>
              <a:rPr lang="en-US" altLang="zh-TW" sz="1800" i="1">
                <a:solidFill>
                  <a:schemeClr val="tx1"/>
                </a:solidFill>
              </a:rPr>
              <a:t>item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 i="1">
                <a:solidFill>
                  <a:schemeClr val="tx1"/>
                </a:solidFill>
              </a:rPr>
              <a:t>element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i="1">
                <a:solidFill>
                  <a:schemeClr val="tx1"/>
                </a:solidFill>
              </a:rPr>
              <a:t> Bintree </a:t>
            </a:r>
            <a:r>
              <a:rPr lang="en-US" altLang="zh-TW" sz="1800">
                <a:solidFill>
                  <a:srgbClr val="006600"/>
                </a:solidFill>
              </a:rPr>
              <a:t>Create()                           </a:t>
            </a:r>
            <a:r>
              <a:rPr lang="en-US" altLang="zh-TW" sz="1800">
                <a:solidFill>
                  <a:schemeClr val="tx1"/>
                </a:solidFill>
              </a:rPr>
              <a:t>::= creates an empty binary tree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 i="1">
                <a:solidFill>
                  <a:schemeClr val="tx1"/>
                </a:solidFill>
              </a:rPr>
              <a:t>Boolean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>
                <a:solidFill>
                  <a:srgbClr val="006600"/>
                </a:solidFill>
              </a:rPr>
              <a:t>IsEmpty(</a:t>
            </a:r>
            <a:r>
              <a:rPr lang="en-US" altLang="zh-TW" sz="1800" i="1">
                <a:solidFill>
                  <a:srgbClr val="006600"/>
                </a:solidFill>
              </a:rPr>
              <a:t>bt</a:t>
            </a:r>
            <a:r>
              <a:rPr lang="en-US" altLang="zh-TW" sz="1800">
                <a:solidFill>
                  <a:srgbClr val="006600"/>
                </a:solidFill>
              </a:rPr>
              <a:t>)                   </a:t>
            </a:r>
            <a:r>
              <a:rPr lang="en-US" altLang="zh-TW" sz="1800">
                <a:solidFill>
                  <a:schemeClr val="tx1"/>
                </a:solidFill>
              </a:rPr>
              <a:t>::= </a:t>
            </a:r>
            <a:r>
              <a:rPr lang="en-US" altLang="zh-TW" sz="1800" b="1">
                <a:solidFill>
                  <a:schemeClr val="tx1"/>
                </a:solidFill>
              </a:rPr>
              <a:t>if</a:t>
            </a:r>
            <a:r>
              <a:rPr lang="en-US" altLang="zh-TW" sz="1800">
                <a:solidFill>
                  <a:schemeClr val="tx1"/>
                </a:solidFill>
              </a:rPr>
              <a:t> (</a:t>
            </a:r>
            <a:r>
              <a:rPr lang="en-US" altLang="zh-TW" sz="1800" i="1">
                <a:solidFill>
                  <a:schemeClr val="tx1"/>
                </a:solidFill>
              </a:rPr>
              <a:t>bt</a:t>
            </a:r>
            <a:r>
              <a:rPr lang="en-US" altLang="zh-TW" sz="1800">
                <a:solidFill>
                  <a:schemeClr val="tx1"/>
                </a:solidFill>
              </a:rPr>
              <a:t>==empty binary tree) 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>
                <a:solidFill>
                  <a:schemeClr val="tx1"/>
                </a:solidFill>
              </a:rPr>
              <a:t>                                                           </a:t>
            </a:r>
            <a:r>
              <a:rPr lang="en-US" altLang="zh-TW" sz="1800" b="1">
                <a:solidFill>
                  <a:schemeClr val="tx1"/>
                </a:solidFill>
              </a:rPr>
              <a:t>return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 i="1">
                <a:solidFill>
                  <a:schemeClr val="tx1"/>
                </a:solidFill>
              </a:rPr>
              <a:t>TRUE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 b="1">
                <a:solidFill>
                  <a:schemeClr val="tx1"/>
                </a:solidFill>
              </a:rPr>
              <a:t>else return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 i="1">
                <a:solidFill>
                  <a:schemeClr val="tx1"/>
                </a:solidFill>
              </a:rPr>
              <a:t>FALSE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i="1">
                <a:solidFill>
                  <a:schemeClr val="tx1"/>
                </a:solidFill>
              </a:rPr>
              <a:t> BinTree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>
                <a:solidFill>
                  <a:srgbClr val="006600"/>
                </a:solidFill>
              </a:rPr>
              <a:t>MakeBT(</a:t>
            </a:r>
            <a:r>
              <a:rPr lang="en-US" altLang="zh-TW" sz="1800" i="1">
                <a:solidFill>
                  <a:srgbClr val="006600"/>
                </a:solidFill>
              </a:rPr>
              <a:t>bt1</a:t>
            </a:r>
            <a:r>
              <a:rPr lang="en-US" altLang="zh-TW" sz="1800">
                <a:solidFill>
                  <a:srgbClr val="006600"/>
                </a:solidFill>
              </a:rPr>
              <a:t>, </a:t>
            </a:r>
            <a:r>
              <a:rPr lang="en-US" altLang="zh-TW" sz="1800" i="1">
                <a:solidFill>
                  <a:srgbClr val="006600"/>
                </a:solidFill>
              </a:rPr>
              <a:t>item</a:t>
            </a:r>
            <a:r>
              <a:rPr lang="en-US" altLang="zh-TW" sz="1800">
                <a:solidFill>
                  <a:srgbClr val="006600"/>
                </a:solidFill>
              </a:rPr>
              <a:t>, </a:t>
            </a:r>
            <a:r>
              <a:rPr lang="en-US" altLang="zh-TW" sz="1800" i="1">
                <a:solidFill>
                  <a:srgbClr val="006600"/>
                </a:solidFill>
              </a:rPr>
              <a:t>bt2</a:t>
            </a:r>
            <a:r>
              <a:rPr lang="en-US" altLang="zh-TW" sz="1800">
                <a:solidFill>
                  <a:srgbClr val="006600"/>
                </a:solidFill>
              </a:rPr>
              <a:t>) </a:t>
            </a:r>
            <a:r>
              <a:rPr lang="en-US" altLang="zh-TW" sz="1800">
                <a:solidFill>
                  <a:schemeClr val="tx1"/>
                </a:solidFill>
              </a:rPr>
              <a:t>::= </a:t>
            </a:r>
            <a:r>
              <a:rPr lang="en-US" altLang="zh-TW" sz="1800" b="1">
                <a:solidFill>
                  <a:schemeClr val="tx1"/>
                </a:solidFill>
              </a:rPr>
              <a:t>return</a:t>
            </a:r>
            <a:r>
              <a:rPr lang="en-US" altLang="zh-TW" sz="1800">
                <a:solidFill>
                  <a:schemeClr val="tx1"/>
                </a:solidFill>
              </a:rPr>
              <a:t> a binary tree whose left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>
                <a:solidFill>
                  <a:schemeClr val="tx1"/>
                </a:solidFill>
              </a:rPr>
              <a:t>                                                           subtree is </a:t>
            </a:r>
            <a:r>
              <a:rPr lang="en-US" altLang="zh-TW" sz="1800" i="1">
                <a:solidFill>
                  <a:schemeClr val="tx1"/>
                </a:solidFill>
              </a:rPr>
              <a:t>bt1</a:t>
            </a:r>
            <a:r>
              <a:rPr lang="en-US" altLang="zh-TW" sz="1800">
                <a:solidFill>
                  <a:schemeClr val="tx1"/>
                </a:solidFill>
              </a:rPr>
              <a:t>, whose right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>
                <a:solidFill>
                  <a:schemeClr val="tx1"/>
                </a:solidFill>
              </a:rPr>
              <a:t>                                                           subtree is </a:t>
            </a:r>
            <a:r>
              <a:rPr lang="en-US" altLang="zh-TW" sz="1800" i="1">
                <a:solidFill>
                  <a:schemeClr val="tx1"/>
                </a:solidFill>
              </a:rPr>
              <a:t>bt2</a:t>
            </a:r>
            <a:r>
              <a:rPr lang="en-US" altLang="zh-TW" sz="1800">
                <a:solidFill>
                  <a:schemeClr val="tx1"/>
                </a:solidFill>
              </a:rPr>
              <a:t>, and whose root 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>
                <a:solidFill>
                  <a:schemeClr val="tx1"/>
                </a:solidFill>
              </a:rPr>
              <a:t>                                                           node contains the data </a:t>
            </a:r>
            <a:r>
              <a:rPr lang="en-US" altLang="zh-TW" sz="1800" i="1">
                <a:solidFill>
                  <a:schemeClr val="tx1"/>
                </a:solidFill>
              </a:rPr>
              <a:t>item 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i="1">
                <a:solidFill>
                  <a:schemeClr val="tx1"/>
                </a:solidFill>
              </a:rPr>
              <a:t>Bintree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>
                <a:solidFill>
                  <a:srgbClr val="006600"/>
                </a:solidFill>
              </a:rPr>
              <a:t>Lchild(</a:t>
            </a:r>
            <a:r>
              <a:rPr lang="en-US" altLang="zh-TW" sz="1800" i="1">
                <a:solidFill>
                  <a:srgbClr val="006600"/>
                </a:solidFill>
              </a:rPr>
              <a:t>bt</a:t>
            </a:r>
            <a:r>
              <a:rPr lang="en-US" altLang="zh-TW" sz="1800">
                <a:solidFill>
                  <a:srgbClr val="006600"/>
                </a:solidFill>
              </a:rPr>
              <a:t>)                         </a:t>
            </a:r>
            <a:r>
              <a:rPr lang="en-US" altLang="zh-TW" sz="1800">
                <a:solidFill>
                  <a:schemeClr val="tx1"/>
                </a:solidFill>
              </a:rPr>
              <a:t>::= </a:t>
            </a:r>
            <a:r>
              <a:rPr lang="en-US" altLang="zh-TW" sz="1800" b="1">
                <a:solidFill>
                  <a:schemeClr val="tx1"/>
                </a:solidFill>
              </a:rPr>
              <a:t>if </a:t>
            </a:r>
            <a:r>
              <a:rPr lang="en-US" altLang="zh-TW" sz="1800">
                <a:solidFill>
                  <a:schemeClr val="tx1"/>
                </a:solidFill>
              </a:rPr>
              <a:t>(IsEmpty(</a:t>
            </a:r>
            <a:r>
              <a:rPr lang="en-US" altLang="zh-TW" sz="1800" i="1">
                <a:solidFill>
                  <a:schemeClr val="tx1"/>
                </a:solidFill>
              </a:rPr>
              <a:t>bt</a:t>
            </a:r>
            <a:r>
              <a:rPr lang="en-US" altLang="zh-TW" sz="1800">
                <a:solidFill>
                  <a:schemeClr val="tx1"/>
                </a:solidFill>
              </a:rPr>
              <a:t>)) </a:t>
            </a:r>
            <a:r>
              <a:rPr lang="en-US" altLang="zh-TW" sz="1800" b="1">
                <a:solidFill>
                  <a:schemeClr val="tx1"/>
                </a:solidFill>
              </a:rPr>
              <a:t>return</a:t>
            </a:r>
            <a:r>
              <a:rPr lang="en-US" altLang="zh-TW" sz="1800">
                <a:solidFill>
                  <a:schemeClr val="tx1"/>
                </a:solidFill>
              </a:rPr>
              <a:t> error </a:t>
            </a:r>
            <a:r>
              <a:rPr lang="en-US" altLang="zh-TW" sz="1800" b="1">
                <a:solidFill>
                  <a:schemeClr val="tx1"/>
                </a:solidFill>
              </a:rPr>
              <a:t>else 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b="1">
                <a:solidFill>
                  <a:schemeClr val="tx1"/>
                </a:solidFill>
              </a:rPr>
              <a:t>                                                                                      return</a:t>
            </a:r>
            <a:r>
              <a:rPr lang="en-US" altLang="zh-TW" sz="1800">
                <a:solidFill>
                  <a:schemeClr val="tx1"/>
                </a:solidFill>
              </a:rPr>
              <a:t> the left subtree of </a:t>
            </a:r>
            <a:r>
              <a:rPr lang="en-US" altLang="zh-TW" sz="1800" i="1">
                <a:solidFill>
                  <a:schemeClr val="tx1"/>
                </a:solidFill>
              </a:rPr>
              <a:t>bt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i="1">
                <a:solidFill>
                  <a:schemeClr val="tx1"/>
                </a:solidFill>
              </a:rPr>
              <a:t>element </a:t>
            </a:r>
            <a:r>
              <a:rPr lang="en-US" altLang="zh-TW" sz="1800">
                <a:solidFill>
                  <a:srgbClr val="006600"/>
                </a:solidFill>
              </a:rPr>
              <a:t>Data(</a:t>
            </a:r>
            <a:r>
              <a:rPr lang="en-US" altLang="zh-TW" sz="1800" i="1">
                <a:solidFill>
                  <a:srgbClr val="006600"/>
                </a:solidFill>
              </a:rPr>
              <a:t>bt</a:t>
            </a:r>
            <a:r>
              <a:rPr lang="en-US" altLang="zh-TW" sz="1800">
                <a:solidFill>
                  <a:srgbClr val="006600"/>
                </a:solidFill>
              </a:rPr>
              <a:t>)                           </a:t>
            </a:r>
            <a:r>
              <a:rPr lang="en-US" altLang="zh-TW" sz="1800">
                <a:solidFill>
                  <a:schemeClr val="tx1"/>
                </a:solidFill>
              </a:rPr>
              <a:t>::= </a:t>
            </a:r>
            <a:r>
              <a:rPr lang="en-US" altLang="zh-TW" sz="1800" b="1">
                <a:solidFill>
                  <a:schemeClr val="tx1"/>
                </a:solidFill>
              </a:rPr>
              <a:t>if</a:t>
            </a:r>
            <a:r>
              <a:rPr lang="en-US" altLang="zh-TW" sz="1800">
                <a:solidFill>
                  <a:schemeClr val="tx1"/>
                </a:solidFill>
              </a:rPr>
              <a:t> (IsEmpty(</a:t>
            </a:r>
            <a:r>
              <a:rPr lang="en-US" altLang="zh-TW" sz="1800" i="1">
                <a:solidFill>
                  <a:schemeClr val="tx1"/>
                </a:solidFill>
              </a:rPr>
              <a:t>bt</a:t>
            </a:r>
            <a:r>
              <a:rPr lang="en-US" altLang="zh-TW" sz="1800">
                <a:solidFill>
                  <a:schemeClr val="tx1"/>
                </a:solidFill>
              </a:rPr>
              <a:t>)) </a:t>
            </a:r>
            <a:r>
              <a:rPr lang="en-US" altLang="zh-TW" sz="1800" b="1">
                <a:solidFill>
                  <a:schemeClr val="tx1"/>
                </a:solidFill>
              </a:rPr>
              <a:t>return</a:t>
            </a:r>
            <a:r>
              <a:rPr lang="en-US" altLang="zh-TW" sz="1800">
                <a:solidFill>
                  <a:schemeClr val="tx1"/>
                </a:solidFill>
              </a:rPr>
              <a:t> error </a:t>
            </a:r>
            <a:r>
              <a:rPr lang="en-US" altLang="zh-TW" sz="1800" b="1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b="1">
                <a:solidFill>
                  <a:schemeClr val="tx1"/>
                </a:solidFill>
              </a:rPr>
              <a:t>                                                                                     return</a:t>
            </a:r>
            <a:r>
              <a:rPr lang="en-US" altLang="zh-TW" sz="1800">
                <a:solidFill>
                  <a:schemeClr val="tx1"/>
                </a:solidFill>
              </a:rPr>
              <a:t> the data in the root node of </a:t>
            </a:r>
            <a:r>
              <a:rPr lang="en-US" altLang="zh-TW" sz="1800" i="1">
                <a:solidFill>
                  <a:schemeClr val="tx1"/>
                </a:solidFill>
              </a:rPr>
              <a:t>bt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i="1">
                <a:solidFill>
                  <a:schemeClr val="tx1"/>
                </a:solidFill>
              </a:rPr>
              <a:t>Bintree</a:t>
            </a:r>
            <a:r>
              <a:rPr lang="en-US" altLang="zh-TW" sz="1800">
                <a:solidFill>
                  <a:schemeClr val="tx1"/>
                </a:solidFill>
              </a:rPr>
              <a:t> </a:t>
            </a:r>
            <a:r>
              <a:rPr lang="en-US" altLang="zh-TW" sz="1800">
                <a:solidFill>
                  <a:srgbClr val="006600"/>
                </a:solidFill>
              </a:rPr>
              <a:t>Rchild(</a:t>
            </a:r>
            <a:r>
              <a:rPr lang="en-US" altLang="zh-TW" sz="1800" i="1">
                <a:solidFill>
                  <a:srgbClr val="006600"/>
                </a:solidFill>
              </a:rPr>
              <a:t>bt</a:t>
            </a:r>
            <a:r>
              <a:rPr lang="en-US" altLang="zh-TW" sz="1800">
                <a:solidFill>
                  <a:srgbClr val="006600"/>
                </a:solidFill>
              </a:rPr>
              <a:t>)                        </a:t>
            </a:r>
            <a:r>
              <a:rPr lang="en-US" altLang="zh-TW" sz="1800">
                <a:solidFill>
                  <a:schemeClr val="tx1"/>
                </a:solidFill>
              </a:rPr>
              <a:t>::=</a:t>
            </a:r>
            <a:r>
              <a:rPr lang="en-US" altLang="zh-TW" sz="1800" b="1">
                <a:solidFill>
                  <a:schemeClr val="tx1"/>
                </a:solidFill>
              </a:rPr>
              <a:t> if</a:t>
            </a:r>
            <a:r>
              <a:rPr lang="en-US" altLang="zh-TW" sz="1800">
                <a:solidFill>
                  <a:schemeClr val="tx1"/>
                </a:solidFill>
              </a:rPr>
              <a:t> (IsEmpty(</a:t>
            </a:r>
            <a:r>
              <a:rPr lang="en-US" altLang="zh-TW" sz="1800" i="1">
                <a:solidFill>
                  <a:schemeClr val="tx1"/>
                </a:solidFill>
              </a:rPr>
              <a:t>bt</a:t>
            </a:r>
            <a:r>
              <a:rPr lang="en-US" altLang="zh-TW" sz="1800">
                <a:solidFill>
                  <a:schemeClr val="tx1"/>
                </a:solidFill>
              </a:rPr>
              <a:t>)) </a:t>
            </a:r>
            <a:r>
              <a:rPr lang="en-US" altLang="zh-TW" sz="1800" b="1">
                <a:solidFill>
                  <a:schemeClr val="tx1"/>
                </a:solidFill>
              </a:rPr>
              <a:t>return</a:t>
            </a:r>
            <a:r>
              <a:rPr lang="en-US" altLang="zh-TW" sz="1800">
                <a:solidFill>
                  <a:schemeClr val="tx1"/>
                </a:solidFill>
              </a:rPr>
              <a:t> error </a:t>
            </a:r>
            <a:r>
              <a:rPr lang="en-US" altLang="zh-TW" sz="1800" b="1">
                <a:solidFill>
                  <a:schemeClr val="tx1"/>
                </a:solidFill>
              </a:rPr>
              <a:t>else </a:t>
            </a:r>
          </a:p>
          <a:p>
            <a:pPr marL="342900" indent="-342900">
              <a:lnSpc>
                <a:spcPts val="2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1800" b="1">
                <a:solidFill>
                  <a:schemeClr val="tx1"/>
                </a:solidFill>
              </a:rPr>
              <a:t>                                                                                     return</a:t>
            </a:r>
            <a:r>
              <a:rPr lang="en-US" altLang="zh-TW" sz="1800">
                <a:solidFill>
                  <a:schemeClr val="tx1"/>
                </a:solidFill>
              </a:rPr>
              <a:t> the right subtree of </a:t>
            </a:r>
            <a:r>
              <a:rPr lang="en-US" altLang="zh-TW" sz="1800" i="1">
                <a:solidFill>
                  <a:schemeClr val="tx1"/>
                </a:solidFill>
              </a:rPr>
              <a:t>bt</a:t>
            </a:r>
            <a:endParaRPr lang="en-US" altLang="zh-TW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5D42ED-A813-43CE-9376-F34D9E7ED914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47700" y="1087438"/>
            <a:ext cx="8330357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indent="-355600"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 smtClean="0">
                <a:solidFill>
                  <a:schemeClr val="tx1"/>
                </a:solidFill>
              </a:rPr>
              <a:t>The maximum number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nodes </a:t>
            </a:r>
            <a:r>
              <a:rPr lang="en-US" altLang="zh-TW" sz="2400" dirty="0" smtClean="0">
                <a:solidFill>
                  <a:schemeClr val="tx1"/>
                </a:solidFill>
              </a:rPr>
              <a:t>on </a:t>
            </a:r>
            <a:r>
              <a:rPr lang="en-US" altLang="zh-TW" sz="2400" dirty="0">
                <a:solidFill>
                  <a:srgbClr val="FF0000"/>
                </a:solidFill>
              </a:rPr>
              <a:t>level </a:t>
            </a:r>
            <a:r>
              <a:rPr lang="en-US" altLang="zh-TW" sz="240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</a:rPr>
              <a:t>of a BT is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i</a:t>
            </a:r>
            <a:r>
              <a:rPr lang="en-US" altLang="zh-TW" sz="2400" baseline="30000" dirty="0" smtClean="0">
                <a:solidFill>
                  <a:srgbClr val="FF0000"/>
                </a:solidFill>
              </a:rPr>
              <a:t>-1</a:t>
            </a:r>
            <a:r>
              <a:rPr lang="en-US" altLang="zh-TW" sz="2400" dirty="0" smtClean="0">
                <a:solidFill>
                  <a:srgbClr val="000000"/>
                </a:solidFill>
              </a:rPr>
              <a:t>,</a:t>
            </a:r>
            <a:r>
              <a:rPr lang="en-US" altLang="zh-TW" sz="2400" baseline="30000" dirty="0" smtClean="0">
                <a:solidFill>
                  <a:srgbClr val="000000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≥ 1.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 marL="355600" indent="-355600"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 smtClean="0">
                <a:solidFill>
                  <a:srgbClr val="000000"/>
                </a:solidFill>
              </a:rPr>
              <a:t>The maximum </a:t>
            </a:r>
            <a:r>
              <a:rPr lang="en-US" altLang="zh-TW" sz="2400" dirty="0" smtClean="0">
                <a:solidFill>
                  <a:schemeClr val="tx1"/>
                </a:solidFill>
              </a:rPr>
              <a:t>number </a:t>
            </a:r>
            <a:r>
              <a:rPr lang="en-US" altLang="zh-TW" sz="2400" dirty="0">
                <a:solidFill>
                  <a:schemeClr val="tx1"/>
                </a:solidFill>
              </a:rPr>
              <a:t>nodes </a:t>
            </a:r>
            <a:r>
              <a:rPr lang="en-US" altLang="zh-TW" sz="2400" dirty="0" smtClean="0">
                <a:solidFill>
                  <a:schemeClr val="tx1"/>
                </a:solidFill>
              </a:rPr>
              <a:t>in a BT of </a:t>
            </a:r>
            <a:r>
              <a:rPr lang="en-US" altLang="zh-TW" sz="2400" dirty="0" smtClean="0">
                <a:solidFill>
                  <a:srgbClr val="FF0000"/>
                </a:solidFill>
              </a:rPr>
              <a:t>depth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k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is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</a:rPr>
              <a:t>2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</a:rPr>
              <a:t>- 1,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</a:rPr>
              <a:t> ≥ 1. 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233488" y="190500"/>
            <a:ext cx="6734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000000"/>
                </a:solidFill>
              </a:rPr>
              <a:t>Properties of Binary </a:t>
            </a:r>
            <a:r>
              <a:rPr lang="en-US" altLang="zh-TW" sz="3200" b="1" u="sng" dirty="0" smtClean="0">
                <a:solidFill>
                  <a:srgbClr val="000000"/>
                </a:solidFill>
              </a:rPr>
              <a:t>Trees</a:t>
            </a:r>
            <a:endParaRPr lang="en-US" altLang="zh-TW" sz="3200" u="sng" dirty="0"/>
          </a:p>
        </p:txBody>
      </p:sp>
      <p:grpSp>
        <p:nvGrpSpPr>
          <p:cNvPr id="38" name="Group 5"/>
          <p:cNvGrpSpPr>
            <a:grpSpLocks/>
          </p:cNvGrpSpPr>
          <p:nvPr/>
        </p:nvGrpSpPr>
        <p:grpSpPr bwMode="auto">
          <a:xfrm>
            <a:off x="4667009" y="2576982"/>
            <a:ext cx="3434316" cy="2609243"/>
            <a:chOff x="2700" y="1954"/>
            <a:chExt cx="2615" cy="1983"/>
          </a:xfrm>
        </p:grpSpPr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295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i="1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338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383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23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i="1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 flipH="1">
              <a:off x="3487" y="2414"/>
              <a:ext cx="145" cy="1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3869" y="2395"/>
              <a:ext cx="16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H="1">
              <a:off x="3134" y="2893"/>
              <a:ext cx="163" cy="2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405" y="2938"/>
              <a:ext cx="54" cy="2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>
              <a:off x="4011" y="2905"/>
              <a:ext cx="91" cy="2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4193" y="2920"/>
              <a:ext cx="134" cy="24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4490" y="3461"/>
              <a:ext cx="99" cy="1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3640" y="215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3270" y="2631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4011" y="2648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4554" y="3680"/>
              <a:ext cx="20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>
                  <a:solidFill>
                    <a:srgbClr val="669900"/>
                  </a:solidFill>
                </a:rPr>
                <a:t>I</a:t>
              </a: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2979" y="319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669900"/>
                  </a:solidFill>
                </a:rPr>
                <a:t>D</a:t>
              </a:r>
            </a:p>
          </p:txBody>
        </p: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3411" y="3208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 dirty="0">
                  <a:solidFill>
                    <a:srgbClr val="669900"/>
                  </a:solidFill>
                </a:rPr>
                <a:t>E</a:t>
              </a:r>
            </a:p>
          </p:txBody>
        </p: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3866" y="3208"/>
              <a:ext cx="24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 dirty="0">
                  <a:solidFill>
                    <a:srgbClr val="669900"/>
                  </a:solidFill>
                </a:rPr>
                <a:t>F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4258" y="3199"/>
              <a:ext cx="25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i="1">
                  <a:solidFill>
                    <a:srgbClr val="669900"/>
                  </a:solidFill>
                </a:rPr>
                <a:t>G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4859" y="1954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chemeClr val="tx1"/>
                  </a:solidFill>
                </a:rPr>
                <a:t>Level</a:t>
              </a:r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>
              <a:off x="2721" y="2278"/>
              <a:ext cx="2275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2721" y="2766"/>
              <a:ext cx="2240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2710" y="3332"/>
              <a:ext cx="2269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2700" y="3820"/>
              <a:ext cx="2296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4" name="Text Box 37"/>
            <p:cNvSpPr txBox="1">
              <a:spLocks noChangeArrowheads="1"/>
            </p:cNvSpPr>
            <p:nvPr/>
          </p:nvSpPr>
          <p:spPr bwMode="auto">
            <a:xfrm>
              <a:off x="5015" y="21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5015" y="26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5015" y="318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Text Box 40"/>
            <p:cNvSpPr txBox="1">
              <a:spLocks noChangeArrowheads="1"/>
            </p:cNvSpPr>
            <p:nvPr/>
          </p:nvSpPr>
          <p:spPr bwMode="auto">
            <a:xfrm>
              <a:off x="5005" y="36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5D42ED-A813-43CE-9376-F34D9E7ED914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23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47700" y="923662"/>
            <a:ext cx="8291583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>
              <a:spcBef>
                <a:spcPts val="6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 smtClean="0">
                <a:solidFill>
                  <a:schemeClr val="tx1"/>
                </a:solidFill>
              </a:rPr>
              <a:t>For any nonempty binary tree, if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sz="2400" u="sng" dirty="0" smtClean="0">
                <a:solidFill>
                  <a:schemeClr val="tx1"/>
                </a:solidFill>
              </a:rPr>
              <a:t> is the number of leaf nodes </a:t>
            </a:r>
            <a:r>
              <a:rPr lang="en-US" altLang="zh-TW" sz="2400" dirty="0" smtClean="0">
                <a:solidFill>
                  <a:schemeClr val="tx1"/>
                </a:solidFill>
              </a:rPr>
              <a:t>and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u="sng" dirty="0" smtClean="0">
                <a:solidFill>
                  <a:schemeClr val="tx1"/>
                </a:solidFill>
              </a:rPr>
              <a:t> the number of nodes of degree-2</a:t>
            </a:r>
            <a:r>
              <a:rPr lang="en-US" altLang="zh-TW" sz="2400" dirty="0" smtClean="0">
                <a:solidFill>
                  <a:schemeClr val="tx1"/>
                </a:solidFill>
              </a:rPr>
              <a:t>, then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=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+ 1</a:t>
            </a:r>
            <a:r>
              <a:rPr lang="en-US" altLang="zh-TW" sz="2400" dirty="0" smtClean="0">
                <a:solidFill>
                  <a:schemeClr val="tx1"/>
                </a:solidFill>
              </a:rPr>
              <a:t>.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marL="169863" indent="-265113">
              <a:spcBef>
                <a:spcPts val="1200"/>
              </a:spcBef>
              <a:buSzPct val="70000"/>
            </a:pPr>
            <a:r>
              <a:rPr lang="en-US" altLang="zh-TW" sz="2400" dirty="0" smtClean="0">
                <a:solidFill>
                  <a:srgbClr val="006600"/>
                </a:solidFill>
              </a:rPr>
              <a:t>Proof</a:t>
            </a:r>
            <a:r>
              <a:rPr lang="zh-TW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TW" sz="2400" dirty="0" smtClean="0">
                <a:solidFill>
                  <a:srgbClr val="000000"/>
                </a:solidFill>
              </a:rPr>
              <a:t>Let </a:t>
            </a:r>
            <a:r>
              <a:rPr lang="en-US" altLang="zh-TW" sz="2400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sz="24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2400" dirty="0" smtClean="0">
                <a:solidFill>
                  <a:srgbClr val="000000"/>
                </a:solidFill>
              </a:rPr>
              <a:t> be the number of nodes of degree-</a:t>
            </a:r>
            <a:r>
              <a:rPr lang="en-US" altLang="zh-TW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2400" dirty="0" smtClean="0">
                <a:solidFill>
                  <a:srgbClr val="000000"/>
                </a:solidFill>
              </a:rPr>
              <a:t>, and</a:t>
            </a:r>
          </a:p>
          <a:p>
            <a:pPr marL="169863" indent="-265113">
              <a:spcBef>
                <a:spcPts val="600"/>
              </a:spcBef>
              <a:buSzPct val="70000"/>
            </a:pPr>
            <a:r>
              <a:rPr lang="en-US" altLang="zh-TW" sz="2400" dirty="0" smtClean="0">
                <a:solidFill>
                  <a:srgbClr val="000000"/>
                </a:solidFill>
              </a:rPr>
              <a:t>		</a:t>
            </a:r>
            <a:r>
              <a:rPr lang="en-US" altLang="zh-TW" sz="2400" i="1" u="sng" dirty="0" smtClean="0">
                <a:solidFill>
                  <a:srgbClr val="000000"/>
                </a:solidFill>
              </a:rPr>
              <a:t>n</a:t>
            </a:r>
            <a:r>
              <a:rPr lang="en-US" altLang="zh-TW" sz="2400" u="sng" dirty="0" smtClean="0">
                <a:solidFill>
                  <a:srgbClr val="000000"/>
                </a:solidFill>
              </a:rPr>
              <a:t> is the total number of nodes</a:t>
            </a:r>
            <a:r>
              <a:rPr lang="en-US" altLang="zh-TW" sz="2400" dirty="0" smtClean="0">
                <a:solidFill>
                  <a:srgbClr val="000000"/>
                </a:solidFill>
              </a:rPr>
              <a:t>.</a:t>
            </a:r>
          </a:p>
          <a:p>
            <a:pPr marL="169863" indent="-265113">
              <a:spcBef>
                <a:spcPts val="600"/>
              </a:spcBef>
              <a:buSzPct val="70000"/>
            </a:pPr>
            <a:r>
              <a:rPr lang="en-US" altLang="zh-TW" sz="2400" dirty="0" smtClean="0">
                <a:solidFill>
                  <a:srgbClr val="000000"/>
                </a:solidFill>
              </a:rPr>
              <a:t>		∵ all nodes are at most of degree 2,</a:t>
            </a:r>
          </a:p>
          <a:p>
            <a:pPr marL="169863" indent="-265113">
              <a:spcBef>
                <a:spcPts val="600"/>
              </a:spcBef>
              <a:buSzPct val="70000"/>
            </a:pPr>
            <a:r>
              <a:rPr lang="en-US" altLang="zh-TW" sz="2400" dirty="0" smtClean="0">
                <a:solidFill>
                  <a:srgbClr val="000000"/>
                </a:solidFill>
              </a:rPr>
              <a:t>		∴ </a:t>
            </a:r>
            <a:r>
              <a:rPr lang="en-US" altLang="zh-TW" sz="2400" b="1" i="1" dirty="0" smtClean="0">
                <a:solidFill>
                  <a:schemeClr val="accent6"/>
                </a:solidFill>
              </a:rPr>
              <a:t>n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 = </a:t>
            </a:r>
            <a:r>
              <a:rPr lang="en-US" altLang="zh-TW" sz="2400" b="1" i="1" dirty="0" smtClean="0">
                <a:solidFill>
                  <a:schemeClr val="accent6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chemeClr val="accent6"/>
                </a:solidFill>
              </a:rPr>
              <a:t>0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 + </a:t>
            </a:r>
            <a:r>
              <a:rPr lang="en-US" altLang="zh-TW" sz="2400" b="1" i="1" dirty="0" smtClean="0">
                <a:solidFill>
                  <a:schemeClr val="accent6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chemeClr val="accent6"/>
                </a:solidFill>
              </a:rPr>
              <a:t>1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 + </a:t>
            </a:r>
            <a:r>
              <a:rPr lang="en-US" altLang="zh-TW" sz="2400" b="1" i="1" dirty="0" smtClean="0">
                <a:solidFill>
                  <a:schemeClr val="accent6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chemeClr val="accent6"/>
                </a:solidFill>
              </a:rPr>
              <a:t>2 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 ----- (1)</a:t>
            </a:r>
          </a:p>
          <a:p>
            <a:pPr marL="169863" indent="-265113">
              <a:spcBef>
                <a:spcPts val="600"/>
              </a:spcBef>
              <a:buSzPct val="70000"/>
            </a:pPr>
            <a:r>
              <a:rPr lang="en-US" altLang="zh-TW" sz="2400" dirty="0" smtClean="0">
                <a:solidFill>
                  <a:srgbClr val="000000"/>
                </a:solidFill>
              </a:rPr>
              <a:t>		We count the number of branched in a binary tree,</a:t>
            </a:r>
          </a:p>
          <a:p>
            <a:pPr marL="169863" indent="-265113">
              <a:spcBef>
                <a:spcPts val="600"/>
              </a:spcBef>
              <a:buSzPct val="70000"/>
            </a:pPr>
            <a:r>
              <a:rPr lang="en-US" altLang="zh-TW" sz="2400" dirty="0" smtClean="0">
                <a:solidFill>
                  <a:srgbClr val="000000"/>
                </a:solidFill>
              </a:rPr>
              <a:t>		every node except the root has a branch leading into it.</a:t>
            </a:r>
          </a:p>
          <a:p>
            <a:pPr marL="169863" indent="-265113">
              <a:spcBef>
                <a:spcPts val="600"/>
              </a:spcBef>
              <a:buSzPct val="70000"/>
            </a:pPr>
            <a:r>
              <a:rPr lang="en-US" altLang="zh-TW" sz="2400" dirty="0" smtClean="0">
                <a:solidFill>
                  <a:srgbClr val="000000"/>
                </a:solidFill>
              </a:rPr>
              <a:t>		If </a:t>
            </a:r>
            <a:r>
              <a:rPr lang="en-US" altLang="zh-TW" sz="2400" i="1" u="sng" dirty="0" smtClean="0">
                <a:solidFill>
                  <a:srgbClr val="000000"/>
                </a:solidFill>
              </a:rPr>
              <a:t>B</a:t>
            </a:r>
            <a:r>
              <a:rPr lang="en-US" altLang="zh-TW" sz="2400" u="sng" dirty="0" smtClean="0">
                <a:solidFill>
                  <a:srgbClr val="000000"/>
                </a:solidFill>
              </a:rPr>
              <a:t> is the number of branches</a:t>
            </a:r>
            <a:r>
              <a:rPr lang="en-US" altLang="zh-TW" sz="2400" dirty="0" smtClean="0">
                <a:solidFill>
                  <a:srgbClr val="000000"/>
                </a:solidFill>
              </a:rPr>
              <a:t>, then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>
                <a:solidFill>
                  <a:srgbClr val="FF0000"/>
                </a:solidFill>
              </a:rPr>
              <a:t> =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400" dirty="0" smtClean="0">
                <a:solidFill>
                  <a:srgbClr val="FF0000"/>
                </a:solidFill>
              </a:rPr>
              <a:t> + 1</a:t>
            </a:r>
            <a:r>
              <a:rPr lang="en-US" altLang="zh-TW" sz="2400" dirty="0" smtClean="0">
                <a:solidFill>
                  <a:srgbClr val="000000"/>
                </a:solidFill>
              </a:rPr>
              <a:t>. </a:t>
            </a:r>
          </a:p>
          <a:p>
            <a:pPr marL="169863" indent="-265113">
              <a:spcBef>
                <a:spcPts val="600"/>
              </a:spcBef>
              <a:buSzPct val="70000"/>
            </a:pPr>
            <a:r>
              <a:rPr lang="en-US" altLang="zh-TW" sz="2400" dirty="0" smtClean="0">
                <a:solidFill>
                  <a:srgbClr val="000000"/>
                </a:solidFill>
              </a:rPr>
              <a:t>		All branches stem from a node of degree 1 and 2, </a:t>
            </a:r>
          </a:p>
          <a:p>
            <a:pPr marL="169863" indent="-265113">
              <a:spcBef>
                <a:spcPts val="600"/>
              </a:spcBef>
              <a:buSzPct val="70000"/>
            </a:pPr>
            <a:r>
              <a:rPr lang="en-US" altLang="zh-TW" sz="2400" dirty="0" smtClean="0">
                <a:solidFill>
                  <a:srgbClr val="000000"/>
                </a:solidFill>
              </a:rPr>
              <a:t>		∴ </a:t>
            </a:r>
            <a:r>
              <a:rPr lang="en-US" altLang="zh-TW" sz="2400" i="1" dirty="0" smtClean="0">
                <a:solidFill>
                  <a:srgbClr val="000000"/>
                </a:solidFill>
              </a:rPr>
              <a:t>B</a:t>
            </a:r>
            <a:r>
              <a:rPr lang="en-US" altLang="zh-TW" sz="2400" dirty="0" smtClean="0">
                <a:solidFill>
                  <a:srgbClr val="000000"/>
                </a:solidFill>
              </a:rPr>
              <a:t> = </a:t>
            </a:r>
            <a:r>
              <a:rPr lang="en-US" altLang="zh-TW" sz="2400" i="1" dirty="0" smtClean="0">
                <a:solidFill>
                  <a:srgbClr val="000000"/>
                </a:solidFill>
              </a:rPr>
              <a:t>n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2400" dirty="0" smtClean="0">
                <a:solidFill>
                  <a:srgbClr val="000000"/>
                </a:solidFill>
              </a:rPr>
              <a:t> + 2</a:t>
            </a:r>
            <a:r>
              <a:rPr lang="en-US" altLang="zh-TW" sz="2400" i="1" dirty="0" smtClean="0">
                <a:solidFill>
                  <a:srgbClr val="000000"/>
                </a:solidFill>
              </a:rPr>
              <a:t>n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TW" sz="2400" dirty="0" smtClean="0">
                <a:solidFill>
                  <a:srgbClr val="000000"/>
                </a:solidFill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sym typeface="Wingdings" pitchFamily="2" charset="2"/>
              </a:rPr>
              <a:t> </a:t>
            </a:r>
            <a:r>
              <a:rPr lang="en-US" altLang="zh-TW" sz="2400" b="1" i="1" dirty="0" smtClean="0">
                <a:solidFill>
                  <a:schemeClr val="accent6"/>
                </a:solidFill>
                <a:sym typeface="Wingdings" pitchFamily="2" charset="2"/>
              </a:rPr>
              <a:t>n</a:t>
            </a:r>
            <a:r>
              <a:rPr lang="en-US" altLang="zh-TW" sz="2400" b="1" dirty="0" smtClean="0">
                <a:solidFill>
                  <a:schemeClr val="accent6"/>
                </a:solidFill>
                <a:sym typeface="Wingdings" pitchFamily="2" charset="2"/>
              </a:rPr>
              <a:t> = </a:t>
            </a:r>
            <a:r>
              <a:rPr lang="en-US" altLang="zh-TW" sz="2400" b="1" i="1" dirty="0" smtClean="0">
                <a:solidFill>
                  <a:schemeClr val="accent6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chemeClr val="accent6"/>
                </a:solidFill>
              </a:rPr>
              <a:t>1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 + 2</a:t>
            </a:r>
            <a:r>
              <a:rPr lang="en-US" altLang="zh-TW" sz="2400" b="1" i="1" dirty="0" smtClean="0">
                <a:solidFill>
                  <a:schemeClr val="accent6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chemeClr val="accent6"/>
                </a:solidFill>
              </a:rPr>
              <a:t>2</a:t>
            </a:r>
            <a:r>
              <a:rPr lang="en-US" altLang="zh-TW" sz="2400" b="1" dirty="0" smtClean="0">
                <a:solidFill>
                  <a:schemeClr val="accent6"/>
                </a:solidFill>
              </a:rPr>
              <a:t> + 1  ----- (2)</a:t>
            </a:r>
          </a:p>
          <a:p>
            <a:pPr marL="169863" indent="-265113">
              <a:spcBef>
                <a:spcPts val="600"/>
              </a:spcBef>
              <a:buSzPct val="70000"/>
            </a:pPr>
            <a:r>
              <a:rPr lang="en-US" altLang="zh-TW" sz="2400" b="1" dirty="0" smtClean="0">
                <a:solidFill>
                  <a:schemeClr val="accent6"/>
                </a:solidFill>
              </a:rPr>
              <a:t>		(1) – (2), get 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=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+ 1</a:t>
            </a:r>
            <a:r>
              <a:rPr lang="en-US" altLang="zh-TW" sz="2400" dirty="0" smtClean="0">
                <a:solidFill>
                  <a:srgbClr val="000000"/>
                </a:solidFill>
              </a:rPr>
              <a:t>  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233488" y="190500"/>
            <a:ext cx="6734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000" b="1" u="sng" dirty="0">
                <a:solidFill>
                  <a:srgbClr val="000000"/>
                </a:solidFill>
              </a:rPr>
              <a:t>Properties of Binary </a:t>
            </a:r>
            <a:r>
              <a:rPr lang="en-US" altLang="zh-TW" sz="4000" b="1" u="sng" dirty="0" smtClean="0">
                <a:solidFill>
                  <a:srgbClr val="000000"/>
                </a:solidFill>
              </a:rPr>
              <a:t>Trees</a:t>
            </a:r>
            <a:endParaRPr lang="en-US" altLang="zh-TW" sz="4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3824A4-04CD-40F3-9002-BC529E78E3D7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24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723" name="Text Box 71"/>
          <p:cNvSpPr txBox="1">
            <a:spLocks noChangeArrowheads="1"/>
          </p:cNvSpPr>
          <p:nvPr/>
        </p:nvSpPr>
        <p:spPr bwMode="auto">
          <a:xfrm>
            <a:off x="1325153" y="231775"/>
            <a:ext cx="651274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000" b="1" u="sng" dirty="0">
                <a:solidFill>
                  <a:srgbClr val="000000"/>
                </a:solidFill>
              </a:rPr>
              <a:t>Special types of Binary Trees</a:t>
            </a:r>
            <a:endParaRPr lang="en-US" altLang="zh-TW" sz="4000" u="sng" dirty="0"/>
          </a:p>
        </p:txBody>
      </p:sp>
      <p:sp>
        <p:nvSpPr>
          <p:cNvPr id="30724" name="Rectangle 53"/>
          <p:cNvSpPr>
            <a:spLocks noChangeArrowheads="1"/>
          </p:cNvSpPr>
          <p:nvPr/>
        </p:nvSpPr>
        <p:spPr bwMode="auto">
          <a:xfrm>
            <a:off x="342900" y="5927725"/>
            <a:ext cx="240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b="1">
                <a:solidFill>
                  <a:schemeClr val="tx1"/>
                </a:solidFill>
              </a:rPr>
              <a:t>Skewed Binary Tree</a:t>
            </a:r>
          </a:p>
        </p:txBody>
      </p:sp>
      <p:grpSp>
        <p:nvGrpSpPr>
          <p:cNvPr id="30725" name="Group 131"/>
          <p:cNvGrpSpPr>
            <a:grpSpLocks/>
          </p:cNvGrpSpPr>
          <p:nvPr/>
        </p:nvGrpSpPr>
        <p:grpSpPr bwMode="auto">
          <a:xfrm>
            <a:off x="525463" y="1758950"/>
            <a:ext cx="1992312" cy="3467100"/>
            <a:chOff x="-247" y="1108"/>
            <a:chExt cx="1389" cy="2184"/>
          </a:xfrm>
        </p:grpSpPr>
        <p:sp>
          <p:nvSpPr>
            <p:cNvPr id="30789" name="Line 105"/>
            <p:cNvSpPr>
              <a:spLocks noChangeShapeType="1"/>
            </p:cNvSpPr>
            <p:nvPr/>
          </p:nvSpPr>
          <p:spPr bwMode="auto">
            <a:xfrm flipH="1">
              <a:off x="523" y="1354"/>
              <a:ext cx="33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90" name="Oval 108"/>
            <p:cNvSpPr>
              <a:spLocks noChangeArrowheads="1"/>
            </p:cNvSpPr>
            <p:nvPr/>
          </p:nvSpPr>
          <p:spPr bwMode="auto">
            <a:xfrm>
              <a:off x="839" y="1108"/>
              <a:ext cx="300" cy="3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91" name="Rectangle 109"/>
            <p:cNvSpPr>
              <a:spLocks noChangeArrowheads="1"/>
            </p:cNvSpPr>
            <p:nvPr/>
          </p:nvSpPr>
          <p:spPr bwMode="auto">
            <a:xfrm>
              <a:off x="860" y="1108"/>
              <a:ext cx="2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792" name="Oval 110"/>
            <p:cNvSpPr>
              <a:spLocks noChangeArrowheads="1"/>
            </p:cNvSpPr>
            <p:nvPr/>
          </p:nvSpPr>
          <p:spPr bwMode="auto">
            <a:xfrm>
              <a:off x="356" y="1680"/>
              <a:ext cx="299" cy="3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93" name="Rectangle 111"/>
            <p:cNvSpPr>
              <a:spLocks noChangeArrowheads="1"/>
            </p:cNvSpPr>
            <p:nvPr/>
          </p:nvSpPr>
          <p:spPr bwMode="auto">
            <a:xfrm>
              <a:off x="378" y="1698"/>
              <a:ext cx="2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0794" name="Oval 120"/>
            <p:cNvSpPr>
              <a:spLocks noChangeArrowheads="1"/>
            </p:cNvSpPr>
            <p:nvPr/>
          </p:nvSpPr>
          <p:spPr bwMode="auto">
            <a:xfrm>
              <a:off x="92" y="2326"/>
              <a:ext cx="299" cy="3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95" name="Rectangle 121"/>
            <p:cNvSpPr>
              <a:spLocks noChangeArrowheads="1"/>
            </p:cNvSpPr>
            <p:nvPr/>
          </p:nvSpPr>
          <p:spPr bwMode="auto">
            <a:xfrm>
              <a:off x="129" y="2350"/>
              <a:ext cx="2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0796" name="Oval 122"/>
            <p:cNvSpPr>
              <a:spLocks noChangeArrowheads="1"/>
            </p:cNvSpPr>
            <p:nvPr/>
          </p:nvSpPr>
          <p:spPr bwMode="auto">
            <a:xfrm>
              <a:off x="-247" y="2968"/>
              <a:ext cx="299" cy="3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97" name="Rectangle 123"/>
            <p:cNvSpPr>
              <a:spLocks noChangeArrowheads="1"/>
            </p:cNvSpPr>
            <p:nvPr/>
          </p:nvSpPr>
          <p:spPr bwMode="auto">
            <a:xfrm>
              <a:off x="-227" y="3001"/>
              <a:ext cx="2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0798" name="Line 128"/>
            <p:cNvSpPr>
              <a:spLocks noChangeShapeType="1"/>
            </p:cNvSpPr>
            <p:nvPr/>
          </p:nvSpPr>
          <p:spPr bwMode="auto">
            <a:xfrm flipH="1">
              <a:off x="254" y="2020"/>
              <a:ext cx="181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99" name="Line 129"/>
            <p:cNvSpPr>
              <a:spLocks noChangeShapeType="1"/>
            </p:cNvSpPr>
            <p:nvPr/>
          </p:nvSpPr>
          <p:spPr bwMode="auto">
            <a:xfrm flipH="1">
              <a:off x="-31" y="2651"/>
              <a:ext cx="222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726" name="Rectangle 132"/>
          <p:cNvSpPr>
            <a:spLocks noChangeArrowheads="1"/>
          </p:cNvSpPr>
          <p:nvPr/>
        </p:nvSpPr>
        <p:spPr bwMode="auto">
          <a:xfrm>
            <a:off x="381000" y="1143000"/>
            <a:ext cx="2324100" cy="531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727" name="Group 136"/>
          <p:cNvGrpSpPr>
            <a:grpSpLocks/>
          </p:cNvGrpSpPr>
          <p:nvPr/>
        </p:nvGrpSpPr>
        <p:grpSpPr bwMode="auto">
          <a:xfrm>
            <a:off x="2781299" y="1143000"/>
            <a:ext cx="2800350" cy="5353050"/>
            <a:chOff x="1956" y="720"/>
            <a:chExt cx="1764" cy="3372"/>
          </a:xfrm>
        </p:grpSpPr>
        <p:grpSp>
          <p:nvGrpSpPr>
            <p:cNvPr id="30760" name="Group 76"/>
            <p:cNvGrpSpPr>
              <a:grpSpLocks/>
            </p:cNvGrpSpPr>
            <p:nvPr/>
          </p:nvGrpSpPr>
          <p:grpSpPr bwMode="auto">
            <a:xfrm>
              <a:off x="2006" y="1108"/>
              <a:ext cx="1699" cy="2188"/>
              <a:chOff x="1817" y="1108"/>
              <a:chExt cx="2197" cy="2188"/>
            </a:xfrm>
          </p:grpSpPr>
          <p:sp>
            <p:nvSpPr>
              <p:cNvPr id="30763" name="Line 23"/>
              <p:cNvSpPr>
                <a:spLocks noChangeShapeType="1"/>
              </p:cNvSpPr>
              <p:nvPr/>
            </p:nvSpPr>
            <p:spPr bwMode="auto">
              <a:xfrm flipH="1">
                <a:off x="2587" y="1354"/>
                <a:ext cx="330" cy="3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64" name="Line 30"/>
              <p:cNvSpPr>
                <a:spLocks noChangeShapeType="1"/>
              </p:cNvSpPr>
              <p:nvPr/>
            </p:nvSpPr>
            <p:spPr bwMode="auto">
              <a:xfrm>
                <a:off x="3620" y="2016"/>
                <a:ext cx="243" cy="3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65" name="Line 37"/>
              <p:cNvSpPr>
                <a:spLocks noChangeShapeType="1"/>
              </p:cNvSpPr>
              <p:nvPr/>
            </p:nvSpPr>
            <p:spPr bwMode="auto">
              <a:xfrm>
                <a:off x="2380" y="2660"/>
                <a:ext cx="222" cy="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66" name="Oval 18"/>
              <p:cNvSpPr>
                <a:spLocks noChangeArrowheads="1"/>
              </p:cNvSpPr>
              <p:nvPr/>
            </p:nvSpPr>
            <p:spPr bwMode="auto">
              <a:xfrm>
                <a:off x="2903" y="1108"/>
                <a:ext cx="300" cy="3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67" name="Rectangle 19"/>
              <p:cNvSpPr>
                <a:spLocks noChangeArrowheads="1"/>
              </p:cNvSpPr>
              <p:nvPr/>
            </p:nvSpPr>
            <p:spPr bwMode="auto">
              <a:xfrm>
                <a:off x="2890" y="110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0768" name="Oval 21"/>
              <p:cNvSpPr>
                <a:spLocks noChangeArrowheads="1"/>
              </p:cNvSpPr>
              <p:nvPr/>
            </p:nvSpPr>
            <p:spPr bwMode="auto">
              <a:xfrm>
                <a:off x="2420" y="1680"/>
                <a:ext cx="299" cy="32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69" name="Rectangle 22"/>
              <p:cNvSpPr>
                <a:spLocks noChangeArrowheads="1"/>
              </p:cNvSpPr>
              <p:nvPr/>
            </p:nvSpPr>
            <p:spPr bwMode="auto">
              <a:xfrm>
                <a:off x="2441" y="1698"/>
                <a:ext cx="3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0770" name="Oval 25"/>
              <p:cNvSpPr>
                <a:spLocks noChangeArrowheads="1"/>
              </p:cNvSpPr>
              <p:nvPr/>
            </p:nvSpPr>
            <p:spPr bwMode="auto">
              <a:xfrm>
                <a:off x="3396" y="1721"/>
                <a:ext cx="298" cy="32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1" name="Rectangle 26"/>
              <p:cNvSpPr>
                <a:spLocks noChangeArrowheads="1"/>
              </p:cNvSpPr>
              <p:nvPr/>
            </p:nvSpPr>
            <p:spPr bwMode="auto">
              <a:xfrm>
                <a:off x="3414" y="1722"/>
                <a:ext cx="3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0772" name="Oval 28"/>
              <p:cNvSpPr>
                <a:spLocks noChangeArrowheads="1"/>
              </p:cNvSpPr>
              <p:nvPr/>
            </p:nvSpPr>
            <p:spPr bwMode="auto">
              <a:xfrm>
                <a:off x="3674" y="2308"/>
                <a:ext cx="298" cy="3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3" name="Rectangle 29"/>
              <p:cNvSpPr>
                <a:spLocks noChangeArrowheads="1"/>
              </p:cNvSpPr>
              <p:nvPr/>
            </p:nvSpPr>
            <p:spPr bwMode="auto">
              <a:xfrm>
                <a:off x="3684" y="2333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30774" name="Oval 32"/>
              <p:cNvSpPr>
                <a:spLocks noChangeArrowheads="1"/>
              </p:cNvSpPr>
              <p:nvPr/>
            </p:nvSpPr>
            <p:spPr bwMode="auto">
              <a:xfrm>
                <a:off x="2708" y="2347"/>
                <a:ext cx="298" cy="3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5" name="Rectangle 33"/>
              <p:cNvSpPr>
                <a:spLocks noChangeArrowheads="1"/>
              </p:cNvSpPr>
              <p:nvPr/>
            </p:nvSpPr>
            <p:spPr bwMode="auto">
              <a:xfrm>
                <a:off x="2730" y="2374"/>
                <a:ext cx="3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30776" name="Oval 35"/>
              <p:cNvSpPr>
                <a:spLocks noChangeArrowheads="1"/>
              </p:cNvSpPr>
              <p:nvPr/>
            </p:nvSpPr>
            <p:spPr bwMode="auto">
              <a:xfrm>
                <a:off x="2514" y="2967"/>
                <a:ext cx="298" cy="3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7" name="Rectangle 36"/>
              <p:cNvSpPr>
                <a:spLocks noChangeArrowheads="1"/>
              </p:cNvSpPr>
              <p:nvPr/>
            </p:nvSpPr>
            <p:spPr bwMode="auto">
              <a:xfrm>
                <a:off x="2561" y="30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30778" name="Oval 39"/>
              <p:cNvSpPr>
                <a:spLocks noChangeArrowheads="1"/>
              </p:cNvSpPr>
              <p:nvPr/>
            </p:nvSpPr>
            <p:spPr bwMode="auto">
              <a:xfrm>
                <a:off x="2156" y="2326"/>
                <a:ext cx="299" cy="3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9" name="Rectangle 40"/>
              <p:cNvSpPr>
                <a:spLocks noChangeArrowheads="1"/>
              </p:cNvSpPr>
              <p:nvPr/>
            </p:nvSpPr>
            <p:spPr bwMode="auto">
              <a:xfrm>
                <a:off x="2179" y="235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0780" name="Oval 42"/>
              <p:cNvSpPr>
                <a:spLocks noChangeArrowheads="1"/>
              </p:cNvSpPr>
              <p:nvPr/>
            </p:nvSpPr>
            <p:spPr bwMode="auto">
              <a:xfrm>
                <a:off x="1817" y="2968"/>
                <a:ext cx="299" cy="3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1" name="Rectangle 43"/>
              <p:cNvSpPr>
                <a:spLocks noChangeArrowheads="1"/>
              </p:cNvSpPr>
              <p:nvPr/>
            </p:nvSpPr>
            <p:spPr bwMode="auto">
              <a:xfrm>
                <a:off x="1825" y="2993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30782" name="Oval 45"/>
              <p:cNvSpPr>
                <a:spLocks noChangeArrowheads="1"/>
              </p:cNvSpPr>
              <p:nvPr/>
            </p:nvSpPr>
            <p:spPr bwMode="auto">
              <a:xfrm>
                <a:off x="3177" y="2318"/>
                <a:ext cx="299" cy="3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3" name="Rectangle 46"/>
              <p:cNvSpPr>
                <a:spLocks noChangeArrowheads="1"/>
              </p:cNvSpPr>
              <p:nvPr/>
            </p:nvSpPr>
            <p:spPr bwMode="auto">
              <a:xfrm>
                <a:off x="3200" y="2355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30784" name="Line 47"/>
              <p:cNvSpPr>
                <a:spLocks noChangeShapeType="1"/>
              </p:cNvSpPr>
              <p:nvPr/>
            </p:nvSpPr>
            <p:spPr bwMode="auto">
              <a:xfrm flipH="1">
                <a:off x="3316" y="2035"/>
                <a:ext cx="168" cy="2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5" name="Line 48"/>
              <p:cNvSpPr>
                <a:spLocks noChangeShapeType="1"/>
              </p:cNvSpPr>
              <p:nvPr/>
            </p:nvSpPr>
            <p:spPr bwMode="auto">
              <a:xfrm>
                <a:off x="2631" y="1998"/>
                <a:ext cx="196" cy="3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6" name="Line 49"/>
              <p:cNvSpPr>
                <a:spLocks noChangeShapeType="1"/>
              </p:cNvSpPr>
              <p:nvPr/>
            </p:nvSpPr>
            <p:spPr bwMode="auto">
              <a:xfrm flipH="1">
                <a:off x="2318" y="2020"/>
                <a:ext cx="181" cy="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7" name="Line 50"/>
              <p:cNvSpPr>
                <a:spLocks noChangeShapeType="1"/>
              </p:cNvSpPr>
              <p:nvPr/>
            </p:nvSpPr>
            <p:spPr bwMode="auto">
              <a:xfrm flipH="1">
                <a:off x="2033" y="2651"/>
                <a:ext cx="222" cy="3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8" name="Line 51"/>
              <p:cNvSpPr>
                <a:spLocks noChangeShapeType="1"/>
              </p:cNvSpPr>
              <p:nvPr/>
            </p:nvSpPr>
            <p:spPr bwMode="auto">
              <a:xfrm>
                <a:off x="3182" y="1364"/>
                <a:ext cx="351" cy="3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61" name="Rectangle 52"/>
            <p:cNvSpPr>
              <a:spLocks noChangeArrowheads="1"/>
            </p:cNvSpPr>
            <p:nvPr/>
          </p:nvSpPr>
          <p:spPr bwMode="auto">
            <a:xfrm>
              <a:off x="1991" y="3730"/>
              <a:ext cx="1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Complete Binary Tree</a:t>
              </a:r>
            </a:p>
          </p:txBody>
        </p:sp>
        <p:sp>
          <p:nvSpPr>
            <p:cNvPr id="30762" name="Rectangle 134"/>
            <p:cNvSpPr>
              <a:spLocks noChangeArrowheads="1"/>
            </p:cNvSpPr>
            <p:nvPr/>
          </p:nvSpPr>
          <p:spPr bwMode="auto">
            <a:xfrm>
              <a:off x="1956" y="720"/>
              <a:ext cx="1764" cy="3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0728" name="Group 139"/>
          <p:cNvGrpSpPr>
            <a:grpSpLocks/>
          </p:cNvGrpSpPr>
          <p:nvPr/>
        </p:nvGrpSpPr>
        <p:grpSpPr bwMode="auto">
          <a:xfrm>
            <a:off x="5695950" y="1143000"/>
            <a:ext cx="2305050" cy="5334000"/>
            <a:chOff x="3588" y="720"/>
            <a:chExt cx="1452" cy="3360"/>
          </a:xfrm>
        </p:grpSpPr>
        <p:sp>
          <p:nvSpPr>
            <p:cNvPr id="30738" name="Rectangle 72"/>
            <p:cNvSpPr>
              <a:spLocks noChangeArrowheads="1"/>
            </p:cNvSpPr>
            <p:nvPr/>
          </p:nvSpPr>
          <p:spPr bwMode="auto">
            <a:xfrm>
              <a:off x="3636" y="3730"/>
              <a:ext cx="1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Full Binary Tree</a:t>
              </a:r>
            </a:p>
          </p:txBody>
        </p:sp>
        <p:sp>
          <p:nvSpPr>
            <p:cNvPr id="30739" name="Line 78"/>
            <p:cNvSpPr>
              <a:spLocks noChangeShapeType="1"/>
            </p:cNvSpPr>
            <p:nvPr/>
          </p:nvSpPr>
          <p:spPr bwMode="auto">
            <a:xfrm flipH="1">
              <a:off x="3954" y="1366"/>
              <a:ext cx="237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0" name="Line 79"/>
            <p:cNvSpPr>
              <a:spLocks noChangeShapeType="1"/>
            </p:cNvSpPr>
            <p:nvPr/>
          </p:nvSpPr>
          <p:spPr bwMode="auto">
            <a:xfrm>
              <a:off x="4696" y="2028"/>
              <a:ext cx="174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1" name="Oval 81"/>
            <p:cNvSpPr>
              <a:spLocks noChangeArrowheads="1"/>
            </p:cNvSpPr>
            <p:nvPr/>
          </p:nvSpPr>
          <p:spPr bwMode="auto">
            <a:xfrm>
              <a:off x="4181" y="1120"/>
              <a:ext cx="215" cy="3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2" name="Rectangle 82"/>
            <p:cNvSpPr>
              <a:spLocks noChangeArrowheads="1"/>
            </p:cNvSpPr>
            <p:nvPr/>
          </p:nvSpPr>
          <p:spPr bwMode="auto">
            <a:xfrm>
              <a:off x="4160" y="112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743" name="Oval 83"/>
            <p:cNvSpPr>
              <a:spLocks noChangeArrowheads="1"/>
            </p:cNvSpPr>
            <p:nvPr/>
          </p:nvSpPr>
          <p:spPr bwMode="auto">
            <a:xfrm>
              <a:off x="3834" y="1692"/>
              <a:ext cx="214" cy="3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4" name="Rectangle 84"/>
            <p:cNvSpPr>
              <a:spLocks noChangeArrowheads="1"/>
            </p:cNvSpPr>
            <p:nvPr/>
          </p:nvSpPr>
          <p:spPr bwMode="auto">
            <a:xfrm>
              <a:off x="3823" y="171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0745" name="Oval 85"/>
            <p:cNvSpPr>
              <a:spLocks noChangeArrowheads="1"/>
            </p:cNvSpPr>
            <p:nvPr/>
          </p:nvSpPr>
          <p:spPr bwMode="auto">
            <a:xfrm>
              <a:off x="4535" y="1733"/>
              <a:ext cx="214" cy="32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6" name="Rectangle 86"/>
            <p:cNvSpPr>
              <a:spLocks noChangeArrowheads="1"/>
            </p:cNvSpPr>
            <p:nvPr/>
          </p:nvSpPr>
          <p:spPr bwMode="auto">
            <a:xfrm>
              <a:off x="4513" y="173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747" name="Oval 87"/>
            <p:cNvSpPr>
              <a:spLocks noChangeArrowheads="1"/>
            </p:cNvSpPr>
            <p:nvPr/>
          </p:nvSpPr>
          <p:spPr bwMode="auto">
            <a:xfrm>
              <a:off x="4734" y="2320"/>
              <a:ext cx="214" cy="3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8" name="Rectangle 88"/>
            <p:cNvSpPr>
              <a:spLocks noChangeArrowheads="1"/>
            </p:cNvSpPr>
            <p:nvPr/>
          </p:nvSpPr>
          <p:spPr bwMode="auto">
            <a:xfrm>
              <a:off x="4722" y="234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0749" name="Oval 89"/>
            <p:cNvSpPr>
              <a:spLocks noChangeArrowheads="1"/>
            </p:cNvSpPr>
            <p:nvPr/>
          </p:nvSpPr>
          <p:spPr bwMode="auto">
            <a:xfrm>
              <a:off x="4040" y="2359"/>
              <a:ext cx="215" cy="3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0" name="Rectangle 90"/>
            <p:cNvSpPr>
              <a:spLocks noChangeArrowheads="1"/>
            </p:cNvSpPr>
            <p:nvPr/>
          </p:nvSpPr>
          <p:spPr bwMode="auto">
            <a:xfrm>
              <a:off x="4037" y="239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0751" name="Oval 93"/>
            <p:cNvSpPr>
              <a:spLocks noChangeArrowheads="1"/>
            </p:cNvSpPr>
            <p:nvPr/>
          </p:nvSpPr>
          <p:spPr bwMode="auto">
            <a:xfrm>
              <a:off x="3644" y="2338"/>
              <a:ext cx="215" cy="3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2" name="Rectangle 94"/>
            <p:cNvSpPr>
              <a:spLocks noChangeArrowheads="1"/>
            </p:cNvSpPr>
            <p:nvPr/>
          </p:nvSpPr>
          <p:spPr bwMode="auto">
            <a:xfrm>
              <a:off x="3648" y="236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0753" name="Oval 97"/>
            <p:cNvSpPr>
              <a:spLocks noChangeArrowheads="1"/>
            </p:cNvSpPr>
            <p:nvPr/>
          </p:nvSpPr>
          <p:spPr bwMode="auto">
            <a:xfrm>
              <a:off x="4377" y="2330"/>
              <a:ext cx="215" cy="3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4" name="Rectangle 98"/>
            <p:cNvSpPr>
              <a:spLocks noChangeArrowheads="1"/>
            </p:cNvSpPr>
            <p:nvPr/>
          </p:nvSpPr>
          <p:spPr bwMode="auto">
            <a:xfrm>
              <a:off x="4375" y="236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0755" name="Line 99"/>
            <p:cNvSpPr>
              <a:spLocks noChangeShapeType="1"/>
            </p:cNvSpPr>
            <p:nvPr/>
          </p:nvSpPr>
          <p:spPr bwMode="auto">
            <a:xfrm flipH="1">
              <a:off x="4477" y="2047"/>
              <a:ext cx="121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6" name="Line 100"/>
            <p:cNvSpPr>
              <a:spLocks noChangeShapeType="1"/>
            </p:cNvSpPr>
            <p:nvPr/>
          </p:nvSpPr>
          <p:spPr bwMode="auto">
            <a:xfrm>
              <a:off x="3985" y="2010"/>
              <a:ext cx="141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7" name="Line 101"/>
            <p:cNvSpPr>
              <a:spLocks noChangeShapeType="1"/>
            </p:cNvSpPr>
            <p:nvPr/>
          </p:nvSpPr>
          <p:spPr bwMode="auto">
            <a:xfrm flipH="1">
              <a:off x="3760" y="2032"/>
              <a:ext cx="13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8" name="Line 103"/>
            <p:cNvSpPr>
              <a:spLocks noChangeShapeType="1"/>
            </p:cNvSpPr>
            <p:nvPr/>
          </p:nvSpPr>
          <p:spPr bwMode="auto">
            <a:xfrm>
              <a:off x="4381" y="1376"/>
              <a:ext cx="252" cy="3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59" name="Rectangle 138"/>
            <p:cNvSpPr>
              <a:spLocks noChangeArrowheads="1"/>
            </p:cNvSpPr>
            <p:nvPr/>
          </p:nvSpPr>
          <p:spPr bwMode="auto">
            <a:xfrm>
              <a:off x="3588" y="720"/>
              <a:ext cx="1452" cy="3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729" name="Text Box 140"/>
          <p:cNvSpPr txBox="1">
            <a:spLocks noChangeArrowheads="1"/>
          </p:cNvSpPr>
          <p:nvPr/>
        </p:nvSpPr>
        <p:spPr bwMode="auto">
          <a:xfrm>
            <a:off x="7985125" y="1176338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30730" name="Line 141"/>
          <p:cNvSpPr>
            <a:spLocks noChangeShapeType="1"/>
          </p:cNvSpPr>
          <p:nvPr/>
        </p:nvSpPr>
        <p:spPr bwMode="auto">
          <a:xfrm>
            <a:off x="381000" y="1962150"/>
            <a:ext cx="78486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1" name="Line 142"/>
          <p:cNvSpPr>
            <a:spLocks noChangeShapeType="1"/>
          </p:cNvSpPr>
          <p:nvPr/>
        </p:nvSpPr>
        <p:spPr bwMode="auto">
          <a:xfrm>
            <a:off x="381000" y="3009900"/>
            <a:ext cx="78486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2" name="Line 143"/>
          <p:cNvSpPr>
            <a:spLocks noChangeShapeType="1"/>
          </p:cNvSpPr>
          <p:nvPr/>
        </p:nvSpPr>
        <p:spPr bwMode="auto">
          <a:xfrm>
            <a:off x="400050" y="4008746"/>
            <a:ext cx="78486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3" name="Line 144"/>
          <p:cNvSpPr>
            <a:spLocks noChangeShapeType="1"/>
          </p:cNvSpPr>
          <p:nvPr/>
        </p:nvSpPr>
        <p:spPr bwMode="auto">
          <a:xfrm>
            <a:off x="400050" y="5029200"/>
            <a:ext cx="78486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4" name="Text Box 145"/>
          <p:cNvSpPr txBox="1">
            <a:spLocks noChangeArrowheads="1"/>
          </p:cNvSpPr>
          <p:nvPr/>
        </p:nvSpPr>
        <p:spPr bwMode="auto">
          <a:xfrm>
            <a:off x="8213725" y="17668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735" name="Text Box 146"/>
          <p:cNvSpPr txBox="1">
            <a:spLocks noChangeArrowheads="1"/>
          </p:cNvSpPr>
          <p:nvPr/>
        </p:nvSpPr>
        <p:spPr bwMode="auto">
          <a:xfrm>
            <a:off x="8213725" y="2814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736" name="Text Box 147"/>
          <p:cNvSpPr txBox="1">
            <a:spLocks noChangeArrowheads="1"/>
          </p:cNvSpPr>
          <p:nvPr/>
        </p:nvSpPr>
        <p:spPr bwMode="auto">
          <a:xfrm>
            <a:off x="8213725" y="37861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737" name="Text Box 148"/>
          <p:cNvSpPr txBox="1">
            <a:spLocks noChangeArrowheads="1"/>
          </p:cNvSpPr>
          <p:nvPr/>
        </p:nvSpPr>
        <p:spPr bwMode="auto">
          <a:xfrm>
            <a:off x="8213725" y="48339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9A58D3-829D-4AC2-A32B-87201BE8880F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25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49288" y="1096962"/>
            <a:ext cx="8179402" cy="259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A </a:t>
            </a:r>
            <a:r>
              <a:rPr lang="en-US" altLang="zh-TW" dirty="0">
                <a:solidFill>
                  <a:srgbClr val="0000FF"/>
                </a:solidFill>
              </a:rPr>
              <a:t>full </a:t>
            </a:r>
            <a:r>
              <a:rPr lang="en-US" altLang="zh-TW" dirty="0" smtClean="0">
                <a:solidFill>
                  <a:srgbClr val="0000FF"/>
                </a:solidFill>
              </a:rPr>
              <a:t>BT of </a:t>
            </a:r>
            <a:r>
              <a:rPr lang="en-US" altLang="zh-TW" dirty="0">
                <a:solidFill>
                  <a:srgbClr val="0000FF"/>
                </a:solidFill>
              </a:rPr>
              <a:t>depth </a:t>
            </a:r>
            <a:r>
              <a:rPr lang="en-US" altLang="zh-TW" i="1" dirty="0">
                <a:solidFill>
                  <a:srgbClr val="0000FF"/>
                </a:solidFill>
              </a:rPr>
              <a:t>k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is </a:t>
            </a:r>
            <a:r>
              <a:rPr lang="en-US" altLang="zh-TW" u="sng" dirty="0">
                <a:solidFill>
                  <a:schemeClr val="tx1"/>
                </a:solidFill>
              </a:rPr>
              <a:t>a </a:t>
            </a:r>
            <a:r>
              <a:rPr lang="en-US" altLang="zh-TW" u="sng" dirty="0" smtClean="0">
                <a:solidFill>
                  <a:schemeClr val="tx1"/>
                </a:solidFill>
              </a:rPr>
              <a:t>binary tree of </a:t>
            </a:r>
            <a:r>
              <a:rPr lang="en-US" altLang="zh-TW" u="sng" dirty="0">
                <a:solidFill>
                  <a:srgbClr val="FF0000"/>
                </a:solidFill>
              </a:rPr>
              <a:t>depth </a:t>
            </a:r>
            <a:r>
              <a:rPr lang="en-US" altLang="zh-TW" b="1" i="1" u="sng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chemeClr val="tx1"/>
                </a:solidFill>
              </a:rPr>
              <a:t> having </a:t>
            </a:r>
            <a:r>
              <a:rPr lang="en-US" altLang="zh-TW" b="1" u="sng" dirty="0">
                <a:solidFill>
                  <a:srgbClr val="FF0000"/>
                </a:solidFill>
              </a:rPr>
              <a:t>2</a:t>
            </a:r>
            <a:r>
              <a:rPr lang="en-US" altLang="zh-TW" b="1" i="1" u="sng" baseline="30000" dirty="0">
                <a:solidFill>
                  <a:srgbClr val="FF0000"/>
                </a:solidFill>
              </a:rPr>
              <a:t>k</a:t>
            </a:r>
            <a:r>
              <a:rPr lang="en-US" altLang="zh-TW" b="1" u="sng" dirty="0">
                <a:solidFill>
                  <a:srgbClr val="FF0000"/>
                </a:solidFill>
              </a:rPr>
              <a:t> -1</a:t>
            </a:r>
            <a:r>
              <a:rPr lang="en-US" altLang="zh-TW" u="sng" dirty="0">
                <a:solidFill>
                  <a:schemeClr val="tx1"/>
                </a:solidFill>
              </a:rPr>
              <a:t> nodes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i="1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  <a:sym typeface="Symbol" pitchFamily="18" charset="2"/>
              </a:rPr>
              <a:t> </a:t>
            </a:r>
            <a:r>
              <a:rPr lang="en-US" altLang="zh-TW" dirty="0">
                <a:solidFill>
                  <a:schemeClr val="tx1"/>
                </a:solidFill>
              </a:rPr>
              <a:t>0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628650" lvl="1" indent="-257175"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zh-TW" sz="1800" dirty="0" smtClean="0">
                <a:solidFill>
                  <a:schemeClr val="tx1"/>
                </a:solidFill>
              </a:rPr>
              <a:t>Suppose we number the nodes in a BT starting with the root on level 1, continuing with the nodes on level 2, and so on.</a:t>
            </a:r>
          </a:p>
          <a:p>
            <a:pPr marL="628650" lvl="1" indent="-257175"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zh-TW" sz="1800" dirty="0" smtClean="0">
                <a:solidFill>
                  <a:schemeClr val="tx1"/>
                </a:solidFill>
              </a:rPr>
              <a:t>Nodes on any level are numbered from left to right.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dirty="0">
                <a:solidFill>
                  <a:schemeClr val="tx1"/>
                </a:solidFill>
              </a:rPr>
              <a:t>A binary tree with </a:t>
            </a:r>
            <a:r>
              <a:rPr lang="en-US" altLang="zh-TW" i="1" dirty="0">
                <a:solidFill>
                  <a:srgbClr val="006600"/>
                </a:solidFill>
              </a:rPr>
              <a:t>n</a:t>
            </a:r>
            <a:r>
              <a:rPr lang="en-US" altLang="zh-TW" dirty="0">
                <a:solidFill>
                  <a:srgbClr val="006600"/>
                </a:solidFill>
              </a:rPr>
              <a:t> nodes</a:t>
            </a:r>
            <a:r>
              <a:rPr lang="en-US" altLang="zh-TW" dirty="0">
                <a:solidFill>
                  <a:schemeClr val="tx1"/>
                </a:solidFill>
              </a:rPr>
              <a:t> and </a:t>
            </a:r>
            <a:r>
              <a:rPr lang="en-US" altLang="zh-TW" dirty="0">
                <a:solidFill>
                  <a:srgbClr val="006600"/>
                </a:solidFill>
              </a:rPr>
              <a:t>depth</a:t>
            </a:r>
            <a:r>
              <a:rPr lang="en-US" altLang="zh-TW" i="1" dirty="0">
                <a:solidFill>
                  <a:srgbClr val="006600"/>
                </a:solidFill>
              </a:rPr>
              <a:t> k</a:t>
            </a:r>
            <a:r>
              <a:rPr lang="en-US" altLang="zh-TW" dirty="0">
                <a:solidFill>
                  <a:schemeClr val="tx1"/>
                </a:solidFill>
              </a:rPr>
              <a:t> is </a:t>
            </a:r>
            <a:r>
              <a:rPr lang="en-US" altLang="zh-TW" b="1" dirty="0">
                <a:solidFill>
                  <a:srgbClr val="006600"/>
                </a:solidFill>
              </a:rPr>
              <a:t>complete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iff</a:t>
            </a:r>
            <a:r>
              <a:rPr lang="en-US" altLang="zh-TW" dirty="0">
                <a:solidFill>
                  <a:schemeClr val="tx1"/>
                </a:solidFill>
              </a:rPr>
              <a:t> its nodes correspond to the nodes </a:t>
            </a:r>
            <a:r>
              <a:rPr lang="en-US" altLang="zh-TW" dirty="0">
                <a:solidFill>
                  <a:srgbClr val="FF0000"/>
                </a:solidFill>
              </a:rPr>
              <a:t>numbered</a:t>
            </a:r>
            <a:r>
              <a:rPr lang="en-US" altLang="zh-TW" dirty="0">
                <a:solidFill>
                  <a:schemeClr val="tx1"/>
                </a:solidFill>
              </a:rPr>
              <a:t> from </a:t>
            </a:r>
            <a:r>
              <a:rPr lang="en-US" altLang="zh-TW" dirty="0">
                <a:solidFill>
                  <a:srgbClr val="FF0000"/>
                </a:solidFill>
              </a:rPr>
              <a:t>1 to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 in the </a:t>
            </a:r>
            <a:r>
              <a:rPr lang="en-US" altLang="zh-TW" u="sng" dirty="0">
                <a:solidFill>
                  <a:schemeClr val="tx1"/>
                </a:solidFill>
              </a:rPr>
              <a:t>full binary tree of depth </a:t>
            </a:r>
            <a:r>
              <a:rPr lang="en-US" altLang="zh-TW" i="1" u="sng" dirty="0">
                <a:solidFill>
                  <a:schemeClr val="tx1"/>
                </a:solidFill>
              </a:rPr>
              <a:t>k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714375" lvl="1" indent="-342900"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zh-TW" sz="1800" dirty="0" smtClean="0">
                <a:solidFill>
                  <a:schemeClr val="tx1"/>
                </a:solidFill>
              </a:rPr>
              <a:t>The height of a complete BT with n nodes is                 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31748" name="Text Box 80"/>
          <p:cNvSpPr txBox="1">
            <a:spLocks noChangeArrowheads="1"/>
          </p:cNvSpPr>
          <p:nvPr/>
        </p:nvSpPr>
        <p:spPr bwMode="auto">
          <a:xfrm>
            <a:off x="1233488" y="254000"/>
            <a:ext cx="680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000" b="1" u="sng" dirty="0">
                <a:solidFill>
                  <a:srgbClr val="0000FF"/>
                </a:solidFill>
              </a:rPr>
              <a:t>Full BT</a:t>
            </a:r>
            <a:r>
              <a:rPr lang="en-US" altLang="zh-TW" sz="4000" b="1" u="sng" dirty="0">
                <a:solidFill>
                  <a:schemeClr val="tx1"/>
                </a:solidFill>
              </a:rPr>
              <a:t> vs. </a:t>
            </a:r>
            <a:r>
              <a:rPr lang="en-US" altLang="zh-TW" sz="4000" b="1" u="sng" dirty="0">
                <a:solidFill>
                  <a:srgbClr val="006600"/>
                </a:solidFill>
              </a:rPr>
              <a:t>Complete BT</a:t>
            </a: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4995077" y="3849783"/>
          <a:ext cx="3739486" cy="2183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r:id="rId3" imgW="4345534" imgH="2104644" progId="">
                  <p:embed/>
                </p:oleObj>
              </mc:Choice>
              <mc:Fallback>
                <p:oleObj r:id="rId3" imgW="4345534" imgH="2104644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077" y="3849783"/>
                        <a:ext cx="3739486" cy="2183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991367" y="6195920"/>
            <a:ext cx="21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u="sng" dirty="0" smtClean="0">
                <a:solidFill>
                  <a:schemeClr val="tx1"/>
                </a:solidFill>
              </a:rPr>
              <a:t>Full BT of depth 4</a:t>
            </a:r>
            <a:endParaRPr lang="zh-TW" altLang="en-US" sz="1800" u="sng" dirty="0">
              <a:solidFill>
                <a:schemeClr val="tx1"/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875728" y="3904673"/>
            <a:ext cx="3801047" cy="2267527"/>
            <a:chOff x="723328" y="3466523"/>
            <a:chExt cx="3801047" cy="2267527"/>
          </a:xfrm>
        </p:grpSpPr>
        <p:graphicFrame>
          <p:nvGraphicFramePr>
            <p:cNvPr id="8" name="Object 1"/>
            <p:cNvGraphicFramePr>
              <a:graphicFrameLocks noChangeAspect="1"/>
            </p:cNvGraphicFramePr>
            <p:nvPr/>
          </p:nvGraphicFramePr>
          <p:xfrm>
            <a:off x="723328" y="3466523"/>
            <a:ext cx="3739486" cy="2183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2" r:id="rId5" imgW="4345534" imgH="2104644" progId="">
                    <p:embed/>
                  </p:oleObj>
                </mc:Choice>
                <mc:Fallback>
                  <p:oleObj r:id="rId5" imgW="4345534" imgH="2104644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328" y="3466523"/>
                          <a:ext cx="3739486" cy="21836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 bwMode="auto">
            <a:xfrm>
              <a:off x="2124075" y="5114925"/>
              <a:ext cx="2400300" cy="6191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rgbClr val="003399"/>
                </a:solidFill>
                <a:effectLst/>
                <a:latin typeface="Times New Roman" charset="0"/>
                <a:ea typeface="新細明體" charset="-120"/>
              </a:endParaRPr>
            </a:p>
          </p:txBody>
        </p:sp>
        <p:cxnSp>
          <p:nvCxnSpPr>
            <p:cNvPr id="14" name="直線接點 13"/>
            <p:cNvCxnSpPr/>
            <p:nvPr/>
          </p:nvCxnSpPr>
          <p:spPr bwMode="auto">
            <a:xfrm>
              <a:off x="2238375" y="5019675"/>
              <a:ext cx="114300" cy="2190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線接點 14"/>
            <p:cNvCxnSpPr/>
            <p:nvPr/>
          </p:nvCxnSpPr>
          <p:spPr bwMode="auto">
            <a:xfrm>
              <a:off x="3276600" y="5048250"/>
              <a:ext cx="114300" cy="2190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線接點 15"/>
            <p:cNvCxnSpPr/>
            <p:nvPr/>
          </p:nvCxnSpPr>
          <p:spPr bwMode="auto">
            <a:xfrm>
              <a:off x="4219575" y="5029200"/>
              <a:ext cx="114300" cy="2190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線接點 16"/>
            <p:cNvCxnSpPr/>
            <p:nvPr/>
          </p:nvCxnSpPr>
          <p:spPr bwMode="auto">
            <a:xfrm flipH="1">
              <a:off x="2943225" y="5038725"/>
              <a:ext cx="123826" cy="16192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線接點 21"/>
            <p:cNvCxnSpPr/>
            <p:nvPr/>
          </p:nvCxnSpPr>
          <p:spPr bwMode="auto">
            <a:xfrm flipH="1">
              <a:off x="3886200" y="5067300"/>
              <a:ext cx="123826" cy="16192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文字方塊 24"/>
          <p:cNvSpPr txBox="1"/>
          <p:nvPr/>
        </p:nvSpPr>
        <p:spPr>
          <a:xfrm>
            <a:off x="1152525" y="6318764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u="sng" dirty="0" smtClean="0">
                <a:solidFill>
                  <a:schemeClr val="tx1"/>
                </a:solidFill>
              </a:rPr>
              <a:t>Complete  BT with 10 nodes</a:t>
            </a:r>
            <a:endParaRPr lang="zh-TW" altLang="en-US" sz="1800" u="sng" dirty="0">
              <a:solidFill>
                <a:schemeClr val="tx1"/>
              </a:solidFill>
            </a:endParaRPr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/>
        </p:nvGraphicFramePr>
        <p:xfrm>
          <a:off x="5556250" y="3011971"/>
          <a:ext cx="927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6" imgW="1295400" imgH="330200" progId="Equation.3">
                  <p:embed/>
                </p:oleObj>
              </mc:Choice>
              <mc:Fallback>
                <p:oleObj name="Equation" r:id="rId6" imgW="1295400" imgH="330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3011971"/>
                        <a:ext cx="927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585746-685D-4A86-9FA5-BFA6BE4C8A8B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26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666750" y="1047750"/>
            <a:ext cx="75438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Array Representation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waste space, but complete binary tree is ideal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Complete BT with n nodes (depth </a:t>
            </a:r>
            <a:r>
              <a:rPr lang="en-US" altLang="zh-TW" sz="2400" dirty="0" smtClean="0">
                <a:solidFill>
                  <a:schemeClr val="tx1"/>
                </a:solidFill>
              </a:rPr>
              <a:t>=              </a:t>
            </a:r>
            <a:r>
              <a:rPr lang="en-US" altLang="zh-TW" sz="2400" dirty="0" smtClean="0">
                <a:solidFill>
                  <a:schemeClr val="tx1"/>
                </a:solidFill>
                <a:sym typeface="Symbol" pitchFamily="18" charset="2"/>
              </a:rPr>
              <a:t>).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If </a:t>
            </a:r>
            <a:r>
              <a:rPr lang="en-US" altLang="zh-TW" dirty="0" err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 ≠ 1, </a:t>
            </a:r>
            <a:r>
              <a:rPr lang="en-US" altLang="zh-TW" dirty="0" smtClean="0">
                <a:solidFill>
                  <a:schemeClr val="tx1"/>
                </a:solidFill>
              </a:rPr>
              <a:t>parent(</a:t>
            </a:r>
            <a:r>
              <a:rPr lang="en-US" altLang="zh-TW" dirty="0" err="1" smtClean="0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) </a:t>
            </a:r>
            <a:r>
              <a:rPr lang="en-US" altLang="zh-TW" dirty="0" smtClean="0">
                <a:solidFill>
                  <a:schemeClr val="tx1"/>
                </a:solidFill>
              </a:rPr>
              <a:t>is at 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TW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TW" dirty="0">
                <a:solidFill>
                  <a:schemeClr val="tx1"/>
                </a:solidFill>
                <a:sym typeface="Symbol" pitchFamily="18" charset="2"/>
              </a:rPr>
              <a:t>/2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. </a:t>
            </a:r>
            <a:b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</a:b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If </a:t>
            </a:r>
            <a:r>
              <a:rPr lang="en-US" altLang="zh-TW" dirty="0" err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=1, </a:t>
            </a:r>
            <a:r>
              <a:rPr lang="en-US" altLang="zh-TW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TW" dirty="0">
                <a:solidFill>
                  <a:schemeClr val="tx1"/>
                </a:solidFill>
                <a:sym typeface="Symbol" pitchFamily="18" charset="2"/>
              </a:rPr>
              <a:t> is root 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and </a:t>
            </a:r>
            <a:r>
              <a:rPr lang="en-US" altLang="zh-TW" dirty="0">
                <a:solidFill>
                  <a:schemeClr val="tx1"/>
                </a:solidFill>
                <a:sym typeface="Symbol" pitchFamily="18" charset="2"/>
              </a:rPr>
              <a:t>no 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parent.</a:t>
            </a:r>
            <a:endParaRPr lang="en-US" altLang="zh-TW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If 2i ≦ n, </a:t>
            </a:r>
            <a:r>
              <a:rPr lang="en-US" altLang="zh-TW" dirty="0" err="1" smtClean="0">
                <a:solidFill>
                  <a:schemeClr val="tx1"/>
                </a:solidFill>
              </a:rPr>
              <a:t>leftChild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) </a:t>
            </a:r>
            <a:r>
              <a:rPr lang="en-US" altLang="zh-TW" dirty="0" smtClean="0">
                <a:solidFill>
                  <a:schemeClr val="tx1"/>
                </a:solidFill>
              </a:rPr>
              <a:t>is at 2i. 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en-US" altLang="zh-TW" dirty="0">
                <a:solidFill>
                  <a:schemeClr val="tx1"/>
                </a:solidFill>
              </a:rPr>
              <a:t>2i &gt; </a:t>
            </a:r>
            <a:r>
              <a:rPr lang="en-US" altLang="zh-TW" dirty="0" smtClean="0">
                <a:solidFill>
                  <a:schemeClr val="tx1"/>
                </a:solidFill>
              </a:rPr>
              <a:t>n,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chemeClr val="tx1"/>
                </a:solidFill>
                <a:sym typeface="Symbol" pitchFamily="18" charset="2"/>
              </a:rPr>
              <a:t>no left 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child.</a:t>
            </a:r>
            <a:endParaRPr lang="en-US" altLang="zh-TW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If 2i + 1 ≦ n, </a:t>
            </a:r>
            <a:r>
              <a:rPr lang="en-US" altLang="zh-TW" dirty="0" err="1" smtClean="0">
                <a:solidFill>
                  <a:schemeClr val="tx1"/>
                </a:solidFill>
              </a:rPr>
              <a:t>rightChild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) </a:t>
            </a:r>
            <a:r>
              <a:rPr lang="en-US" altLang="zh-TW" dirty="0" smtClean="0">
                <a:solidFill>
                  <a:schemeClr val="tx1"/>
                </a:solidFill>
              </a:rPr>
              <a:t>is at 2i + 1.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en-US" altLang="zh-TW" dirty="0">
                <a:solidFill>
                  <a:schemeClr val="tx1"/>
                </a:solidFill>
              </a:rPr>
              <a:t>2i+1 &gt; </a:t>
            </a:r>
            <a:r>
              <a:rPr lang="en-US" altLang="zh-TW" dirty="0" smtClean="0">
                <a:solidFill>
                  <a:schemeClr val="tx1"/>
                </a:solidFill>
              </a:rPr>
              <a:t>n,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chemeClr val="tx1"/>
                </a:solidFill>
                <a:sym typeface="Symbol" pitchFamily="18" charset="2"/>
              </a:rPr>
              <a:t>no right 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child.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637988" y="282575"/>
            <a:ext cx="59347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 dirty="0" smtClean="0">
                <a:solidFill>
                  <a:schemeClr val="tx1"/>
                </a:solidFill>
              </a:rPr>
              <a:t>Binary Tree Representations</a:t>
            </a:r>
            <a:endParaRPr lang="en-US" altLang="zh-TW" sz="3600" b="1" u="sng" dirty="0">
              <a:solidFill>
                <a:schemeClr val="tx1"/>
              </a:solidFill>
            </a:endParaRPr>
          </a:p>
        </p:txBody>
      </p:sp>
      <p:grpSp>
        <p:nvGrpSpPr>
          <p:cNvPr id="28677" name="Group 32"/>
          <p:cNvGrpSpPr>
            <a:grpSpLocks/>
          </p:cNvGrpSpPr>
          <p:nvPr/>
        </p:nvGrpSpPr>
        <p:grpSpPr bwMode="auto">
          <a:xfrm>
            <a:off x="1087438" y="1779588"/>
            <a:ext cx="3676650" cy="1616075"/>
            <a:chOff x="686" y="1053"/>
            <a:chExt cx="2028" cy="1018"/>
          </a:xfrm>
        </p:grpSpPr>
        <p:sp>
          <p:nvSpPr>
            <p:cNvPr id="28709" name="Rectangle 33"/>
            <p:cNvSpPr>
              <a:spLocks noChangeArrowheads="1"/>
            </p:cNvSpPr>
            <p:nvPr/>
          </p:nvSpPr>
          <p:spPr bwMode="auto">
            <a:xfrm>
              <a:off x="840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10" name="Text Box 34"/>
            <p:cNvSpPr txBox="1">
              <a:spLocks noChangeArrowheads="1"/>
            </p:cNvSpPr>
            <p:nvPr/>
          </p:nvSpPr>
          <p:spPr bwMode="auto">
            <a:xfrm>
              <a:off x="818" y="1053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[1]</a:t>
              </a:r>
            </a:p>
          </p:txBody>
        </p:sp>
        <p:sp>
          <p:nvSpPr>
            <p:cNvPr id="28711" name="Rectangle 35"/>
            <p:cNvSpPr>
              <a:spLocks noChangeArrowheads="1"/>
            </p:cNvSpPr>
            <p:nvPr/>
          </p:nvSpPr>
          <p:spPr bwMode="auto">
            <a:xfrm>
              <a:off x="1104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12" name="Text Box 36"/>
            <p:cNvSpPr txBox="1">
              <a:spLocks noChangeArrowheads="1"/>
            </p:cNvSpPr>
            <p:nvPr/>
          </p:nvSpPr>
          <p:spPr bwMode="auto">
            <a:xfrm>
              <a:off x="1082" y="1053"/>
              <a:ext cx="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[2]</a:t>
              </a:r>
            </a:p>
          </p:txBody>
        </p:sp>
        <p:sp>
          <p:nvSpPr>
            <p:cNvPr id="28713" name="Rectangle 37"/>
            <p:cNvSpPr>
              <a:spLocks noChangeArrowheads="1"/>
            </p:cNvSpPr>
            <p:nvPr/>
          </p:nvSpPr>
          <p:spPr bwMode="auto">
            <a:xfrm>
              <a:off x="1368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14" name="Text Box 38"/>
            <p:cNvSpPr txBox="1">
              <a:spLocks noChangeArrowheads="1"/>
            </p:cNvSpPr>
            <p:nvPr/>
          </p:nvSpPr>
          <p:spPr bwMode="auto">
            <a:xfrm>
              <a:off x="1346" y="1053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28715" name="Rectangle 39"/>
            <p:cNvSpPr>
              <a:spLocks noChangeArrowheads="1"/>
            </p:cNvSpPr>
            <p:nvPr/>
          </p:nvSpPr>
          <p:spPr bwMode="auto">
            <a:xfrm>
              <a:off x="1632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16" name="Text Box 40"/>
            <p:cNvSpPr txBox="1">
              <a:spLocks noChangeArrowheads="1"/>
            </p:cNvSpPr>
            <p:nvPr/>
          </p:nvSpPr>
          <p:spPr bwMode="auto">
            <a:xfrm>
              <a:off x="1610" y="1053"/>
              <a:ext cx="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[4]</a:t>
              </a:r>
            </a:p>
          </p:txBody>
        </p:sp>
        <p:sp>
          <p:nvSpPr>
            <p:cNvPr id="28717" name="Rectangle 41"/>
            <p:cNvSpPr>
              <a:spLocks noChangeArrowheads="1"/>
            </p:cNvSpPr>
            <p:nvPr/>
          </p:nvSpPr>
          <p:spPr bwMode="auto">
            <a:xfrm>
              <a:off x="1896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18" name="Text Box 42"/>
            <p:cNvSpPr txBox="1">
              <a:spLocks noChangeArrowheads="1"/>
            </p:cNvSpPr>
            <p:nvPr/>
          </p:nvSpPr>
          <p:spPr bwMode="auto">
            <a:xfrm>
              <a:off x="1874" y="1053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[5]</a:t>
              </a:r>
            </a:p>
          </p:txBody>
        </p:sp>
        <p:sp>
          <p:nvSpPr>
            <p:cNvPr id="28719" name="Rectangle 43"/>
            <p:cNvSpPr>
              <a:spLocks noChangeArrowheads="1"/>
            </p:cNvSpPr>
            <p:nvPr/>
          </p:nvSpPr>
          <p:spPr bwMode="auto">
            <a:xfrm>
              <a:off x="2160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20" name="Text Box 44"/>
            <p:cNvSpPr txBox="1">
              <a:spLocks noChangeArrowheads="1"/>
            </p:cNvSpPr>
            <p:nvPr/>
          </p:nvSpPr>
          <p:spPr bwMode="auto">
            <a:xfrm>
              <a:off x="2138" y="1053"/>
              <a:ext cx="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[6]</a:t>
              </a:r>
            </a:p>
          </p:txBody>
        </p:sp>
        <p:sp>
          <p:nvSpPr>
            <p:cNvPr id="28721" name="Rectangle 45"/>
            <p:cNvSpPr>
              <a:spLocks noChangeArrowheads="1"/>
            </p:cNvSpPr>
            <p:nvPr/>
          </p:nvSpPr>
          <p:spPr bwMode="auto">
            <a:xfrm>
              <a:off x="2424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22" name="Text Box 46"/>
            <p:cNvSpPr txBox="1">
              <a:spLocks noChangeArrowheads="1"/>
            </p:cNvSpPr>
            <p:nvPr/>
          </p:nvSpPr>
          <p:spPr bwMode="auto">
            <a:xfrm>
              <a:off x="2402" y="1053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[7]</a:t>
              </a:r>
            </a:p>
          </p:txBody>
        </p:sp>
        <p:sp>
          <p:nvSpPr>
            <p:cNvPr id="28723" name="Text Box 47"/>
            <p:cNvSpPr txBox="1">
              <a:spLocks noChangeArrowheads="1"/>
            </p:cNvSpPr>
            <p:nvPr/>
          </p:nvSpPr>
          <p:spPr bwMode="auto">
            <a:xfrm>
              <a:off x="854" y="1293"/>
              <a:ext cx="17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A     B     C    —    D    —    E</a:t>
              </a:r>
            </a:p>
          </p:txBody>
        </p:sp>
        <p:sp>
          <p:nvSpPr>
            <p:cNvPr id="28724" name="Line 48"/>
            <p:cNvSpPr>
              <a:spLocks noChangeShapeType="1"/>
            </p:cNvSpPr>
            <p:nvPr/>
          </p:nvSpPr>
          <p:spPr bwMode="auto">
            <a:xfrm>
              <a:off x="960" y="1560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25" name="Text Box 49"/>
            <p:cNvSpPr txBox="1">
              <a:spLocks noChangeArrowheads="1"/>
            </p:cNvSpPr>
            <p:nvPr/>
          </p:nvSpPr>
          <p:spPr bwMode="auto">
            <a:xfrm>
              <a:off x="686" y="1605"/>
              <a:ext cx="5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Level 1</a:t>
              </a:r>
            </a:p>
          </p:txBody>
        </p:sp>
        <p:sp>
          <p:nvSpPr>
            <p:cNvPr id="28726" name="AutoShape 50"/>
            <p:cNvSpPr>
              <a:spLocks/>
            </p:cNvSpPr>
            <p:nvPr/>
          </p:nvSpPr>
          <p:spPr bwMode="auto">
            <a:xfrm rot="-5395057">
              <a:off x="1320" y="1368"/>
              <a:ext cx="94" cy="514"/>
            </a:xfrm>
            <a:prstGeom prst="leftBrace">
              <a:avLst>
                <a:gd name="adj1" fmla="val 45567"/>
                <a:gd name="adj2" fmla="val 534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27" name="Line 51"/>
            <p:cNvSpPr>
              <a:spLocks noChangeShapeType="1"/>
            </p:cNvSpPr>
            <p:nvPr/>
          </p:nvSpPr>
          <p:spPr bwMode="auto">
            <a:xfrm>
              <a:off x="1380" y="1668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28" name="Text Box 52"/>
            <p:cNvSpPr txBox="1">
              <a:spLocks noChangeArrowheads="1"/>
            </p:cNvSpPr>
            <p:nvPr/>
          </p:nvSpPr>
          <p:spPr bwMode="auto">
            <a:xfrm>
              <a:off x="1118" y="1809"/>
              <a:ext cx="5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Level 2</a:t>
              </a:r>
            </a:p>
          </p:txBody>
        </p:sp>
        <p:sp>
          <p:nvSpPr>
            <p:cNvPr id="28729" name="AutoShape 53"/>
            <p:cNvSpPr>
              <a:spLocks/>
            </p:cNvSpPr>
            <p:nvPr/>
          </p:nvSpPr>
          <p:spPr bwMode="auto">
            <a:xfrm rot="-5393005">
              <a:off x="2130" y="1104"/>
              <a:ext cx="115" cy="1052"/>
            </a:xfrm>
            <a:prstGeom prst="leftBrace">
              <a:avLst>
                <a:gd name="adj1" fmla="val 76232"/>
                <a:gd name="adj2" fmla="val 52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30" name="Line 54"/>
            <p:cNvSpPr>
              <a:spLocks noChangeShapeType="1"/>
            </p:cNvSpPr>
            <p:nvPr/>
          </p:nvSpPr>
          <p:spPr bwMode="auto">
            <a:xfrm>
              <a:off x="2220" y="168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31" name="Text Box 55"/>
            <p:cNvSpPr txBox="1">
              <a:spLocks noChangeArrowheads="1"/>
            </p:cNvSpPr>
            <p:nvPr/>
          </p:nvSpPr>
          <p:spPr bwMode="auto">
            <a:xfrm>
              <a:off x="1958" y="1821"/>
              <a:ext cx="5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Level 3</a:t>
              </a:r>
            </a:p>
          </p:txBody>
        </p:sp>
      </p:grpSp>
      <p:grpSp>
        <p:nvGrpSpPr>
          <p:cNvPr id="28678" name="群組 58"/>
          <p:cNvGrpSpPr>
            <a:grpSpLocks/>
          </p:cNvGrpSpPr>
          <p:nvPr/>
        </p:nvGrpSpPr>
        <p:grpSpPr bwMode="auto">
          <a:xfrm>
            <a:off x="5397501" y="973138"/>
            <a:ext cx="3462682" cy="2466975"/>
            <a:chOff x="5099231" y="1039817"/>
            <a:chExt cx="3725949" cy="3076575"/>
          </a:xfrm>
        </p:grpSpPr>
        <p:grpSp>
          <p:nvGrpSpPr>
            <p:cNvPr id="28679" name="Group 4"/>
            <p:cNvGrpSpPr>
              <a:grpSpLocks/>
            </p:cNvGrpSpPr>
            <p:nvPr/>
          </p:nvGrpSpPr>
          <p:grpSpPr bwMode="auto">
            <a:xfrm>
              <a:off x="5508624" y="1130304"/>
              <a:ext cx="3316556" cy="2986088"/>
              <a:chOff x="3446" y="744"/>
              <a:chExt cx="2113" cy="1809"/>
            </a:xfrm>
          </p:grpSpPr>
          <p:sp>
            <p:nvSpPr>
              <p:cNvPr id="28682" name="Oval 5"/>
              <p:cNvSpPr>
                <a:spLocks noChangeArrowheads="1"/>
              </p:cNvSpPr>
              <p:nvPr/>
            </p:nvSpPr>
            <p:spPr bwMode="auto">
              <a:xfrm>
                <a:off x="4423" y="744"/>
                <a:ext cx="23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3" name="Oval 6"/>
              <p:cNvSpPr>
                <a:spLocks noChangeArrowheads="1"/>
              </p:cNvSpPr>
              <p:nvPr/>
            </p:nvSpPr>
            <p:spPr bwMode="auto">
              <a:xfrm>
                <a:off x="3881" y="1368"/>
                <a:ext cx="231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4" name="Line 7"/>
              <p:cNvSpPr>
                <a:spLocks noChangeShapeType="1"/>
              </p:cNvSpPr>
              <p:nvPr/>
            </p:nvSpPr>
            <p:spPr bwMode="auto">
              <a:xfrm flipH="1">
                <a:off x="4046" y="1008"/>
                <a:ext cx="422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5" name="Line 8"/>
              <p:cNvSpPr>
                <a:spLocks noChangeShapeType="1"/>
              </p:cNvSpPr>
              <p:nvPr/>
            </p:nvSpPr>
            <p:spPr bwMode="auto">
              <a:xfrm>
                <a:off x="4632" y="984"/>
                <a:ext cx="43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6" name="Text Box 9"/>
              <p:cNvSpPr txBox="1">
                <a:spLocks noChangeArrowheads="1"/>
              </p:cNvSpPr>
              <p:nvPr/>
            </p:nvSpPr>
            <p:spPr bwMode="auto">
              <a:xfrm>
                <a:off x="4391" y="753"/>
                <a:ext cx="280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800" b="1" dirty="0">
                    <a:solidFill>
                      <a:schemeClr val="tx1"/>
                    </a:solidFill>
                  </a:rPr>
                  <a:t>A</a:t>
                </a:r>
                <a:endParaRPr lang="en-US" altLang="zh-TW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87" name="Text Box 10"/>
              <p:cNvSpPr txBox="1">
                <a:spLocks noChangeArrowheads="1"/>
              </p:cNvSpPr>
              <p:nvPr/>
            </p:nvSpPr>
            <p:spPr bwMode="auto">
              <a:xfrm>
                <a:off x="3834" y="1394"/>
                <a:ext cx="272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 dirty="0">
                    <a:solidFill>
                      <a:schemeClr val="tx1"/>
                    </a:solidFill>
                  </a:rPr>
                  <a:t> B</a:t>
                </a:r>
              </a:p>
            </p:txBody>
          </p:sp>
          <p:sp>
            <p:nvSpPr>
              <p:cNvPr id="28688" name="Oval 11"/>
              <p:cNvSpPr>
                <a:spLocks noChangeArrowheads="1"/>
              </p:cNvSpPr>
              <p:nvPr/>
            </p:nvSpPr>
            <p:spPr bwMode="auto">
              <a:xfrm>
                <a:off x="3509" y="1992"/>
                <a:ext cx="231" cy="336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9" name="Oval 12"/>
              <p:cNvSpPr>
                <a:spLocks noChangeArrowheads="1"/>
              </p:cNvSpPr>
              <p:nvPr/>
            </p:nvSpPr>
            <p:spPr bwMode="auto">
              <a:xfrm>
                <a:off x="4233" y="1992"/>
                <a:ext cx="23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0" name="Line 13"/>
              <p:cNvSpPr>
                <a:spLocks noChangeShapeType="1"/>
              </p:cNvSpPr>
              <p:nvPr/>
            </p:nvSpPr>
            <p:spPr bwMode="auto">
              <a:xfrm flipH="1">
                <a:off x="3674" y="1656"/>
                <a:ext cx="230" cy="33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1" name="Line 14"/>
              <p:cNvSpPr>
                <a:spLocks noChangeShapeType="1"/>
              </p:cNvSpPr>
              <p:nvPr/>
            </p:nvSpPr>
            <p:spPr bwMode="auto">
              <a:xfrm>
                <a:off x="4068" y="1656"/>
                <a:ext cx="19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2" name="Text Box 15"/>
              <p:cNvSpPr txBox="1">
                <a:spLocks noChangeArrowheads="1"/>
              </p:cNvSpPr>
              <p:nvPr/>
            </p:nvSpPr>
            <p:spPr bwMode="auto">
              <a:xfrm>
                <a:off x="4195" y="2015"/>
                <a:ext cx="280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800" b="1" dirty="0">
                    <a:solidFill>
                      <a:schemeClr val="tx1"/>
                    </a:solidFill>
                  </a:rPr>
                  <a:t>D</a:t>
                </a:r>
                <a:endParaRPr lang="en-US" altLang="zh-TW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93" name="Text Box 16"/>
              <p:cNvSpPr txBox="1">
                <a:spLocks noChangeArrowheads="1"/>
              </p:cNvSpPr>
              <p:nvPr/>
            </p:nvSpPr>
            <p:spPr bwMode="auto">
              <a:xfrm>
                <a:off x="3446" y="2017"/>
                <a:ext cx="166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400" b="1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8694" name="Oval 17"/>
              <p:cNvSpPr>
                <a:spLocks noChangeArrowheads="1"/>
              </p:cNvSpPr>
              <p:nvPr/>
            </p:nvSpPr>
            <p:spPr bwMode="auto">
              <a:xfrm>
                <a:off x="4951" y="1380"/>
                <a:ext cx="23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5" name="Oval 18"/>
              <p:cNvSpPr>
                <a:spLocks noChangeArrowheads="1"/>
              </p:cNvSpPr>
              <p:nvPr/>
            </p:nvSpPr>
            <p:spPr bwMode="auto">
              <a:xfrm>
                <a:off x="4589" y="2004"/>
                <a:ext cx="231" cy="336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6" name="Oval 19"/>
              <p:cNvSpPr>
                <a:spLocks noChangeArrowheads="1"/>
              </p:cNvSpPr>
              <p:nvPr/>
            </p:nvSpPr>
            <p:spPr bwMode="auto">
              <a:xfrm>
                <a:off x="5313" y="2004"/>
                <a:ext cx="23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7" name="Line 20"/>
              <p:cNvSpPr>
                <a:spLocks noChangeShapeType="1"/>
              </p:cNvSpPr>
              <p:nvPr/>
            </p:nvSpPr>
            <p:spPr bwMode="auto">
              <a:xfrm flipH="1">
                <a:off x="4754" y="1668"/>
                <a:ext cx="230" cy="33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8" name="Line 21"/>
              <p:cNvSpPr>
                <a:spLocks noChangeShapeType="1"/>
              </p:cNvSpPr>
              <p:nvPr/>
            </p:nvSpPr>
            <p:spPr bwMode="auto">
              <a:xfrm>
                <a:off x="5148" y="1668"/>
                <a:ext cx="19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9" name="Text Box 22"/>
              <p:cNvSpPr txBox="1">
                <a:spLocks noChangeArrowheads="1"/>
              </p:cNvSpPr>
              <p:nvPr/>
            </p:nvSpPr>
            <p:spPr bwMode="auto">
              <a:xfrm>
                <a:off x="4911" y="1404"/>
                <a:ext cx="280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800" b="1" dirty="0">
                    <a:solidFill>
                      <a:schemeClr val="tx1"/>
                    </a:solidFill>
                  </a:rPr>
                  <a:t>C</a:t>
                </a:r>
                <a:endParaRPr lang="en-US" altLang="zh-TW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00" name="Text Box 23"/>
              <p:cNvSpPr txBox="1">
                <a:spLocks noChangeArrowheads="1"/>
              </p:cNvSpPr>
              <p:nvPr/>
            </p:nvSpPr>
            <p:spPr bwMode="auto">
              <a:xfrm>
                <a:off x="5287" y="2024"/>
                <a:ext cx="272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800" b="1" dirty="0">
                    <a:solidFill>
                      <a:schemeClr val="tx1"/>
                    </a:solidFill>
                  </a:rPr>
                  <a:t>E</a:t>
                </a:r>
                <a:endParaRPr lang="en-US" altLang="zh-TW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01" name="Text Box 24"/>
              <p:cNvSpPr txBox="1">
                <a:spLocks noChangeArrowheads="1"/>
              </p:cNvSpPr>
              <p:nvPr/>
            </p:nvSpPr>
            <p:spPr bwMode="auto">
              <a:xfrm>
                <a:off x="4526" y="2030"/>
                <a:ext cx="166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400" b="1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28702" name="Text Box 25"/>
              <p:cNvSpPr txBox="1">
                <a:spLocks noChangeArrowheads="1"/>
              </p:cNvSpPr>
              <p:nvPr/>
            </p:nvSpPr>
            <p:spPr bwMode="auto">
              <a:xfrm>
                <a:off x="4670" y="765"/>
                <a:ext cx="198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8703" name="Text Box 26"/>
              <p:cNvSpPr txBox="1">
                <a:spLocks noChangeArrowheads="1"/>
              </p:cNvSpPr>
              <p:nvPr/>
            </p:nvSpPr>
            <p:spPr bwMode="auto">
              <a:xfrm>
                <a:off x="4106" y="1412"/>
                <a:ext cx="19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8704" name="Text Box 27"/>
              <p:cNvSpPr txBox="1">
                <a:spLocks noChangeArrowheads="1"/>
              </p:cNvSpPr>
              <p:nvPr/>
            </p:nvSpPr>
            <p:spPr bwMode="auto">
              <a:xfrm>
                <a:off x="5186" y="1412"/>
                <a:ext cx="198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8705" name="Text Box 28"/>
              <p:cNvSpPr txBox="1">
                <a:spLocks noChangeArrowheads="1"/>
              </p:cNvSpPr>
              <p:nvPr/>
            </p:nvSpPr>
            <p:spPr bwMode="auto">
              <a:xfrm>
                <a:off x="3506" y="2313"/>
                <a:ext cx="19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28706" name="Text Box 29"/>
              <p:cNvSpPr txBox="1">
                <a:spLocks noChangeArrowheads="1"/>
              </p:cNvSpPr>
              <p:nvPr/>
            </p:nvSpPr>
            <p:spPr bwMode="auto">
              <a:xfrm>
                <a:off x="4250" y="2313"/>
                <a:ext cx="19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8707" name="Text Box 30"/>
              <p:cNvSpPr txBox="1">
                <a:spLocks noChangeArrowheads="1"/>
              </p:cNvSpPr>
              <p:nvPr/>
            </p:nvSpPr>
            <p:spPr bwMode="auto">
              <a:xfrm>
                <a:off x="4598" y="2313"/>
                <a:ext cx="19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28708" name="Text Box 31"/>
              <p:cNvSpPr txBox="1">
                <a:spLocks noChangeArrowheads="1"/>
              </p:cNvSpPr>
              <p:nvPr/>
            </p:nvSpPr>
            <p:spPr bwMode="auto">
              <a:xfrm>
                <a:off x="5342" y="2313"/>
                <a:ext cx="19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rgbClr val="FF0000"/>
                    </a:solidFill>
                  </a:rPr>
                  <a:t>7</a:t>
                </a:r>
              </a:p>
            </p:txBody>
          </p:sp>
        </p:grpSp>
        <p:sp>
          <p:nvSpPr>
            <p:cNvPr id="28680" name="Freeform 104"/>
            <p:cNvSpPr>
              <a:spLocks/>
            </p:cNvSpPr>
            <p:nvPr/>
          </p:nvSpPr>
          <p:spPr bwMode="auto">
            <a:xfrm rot="-207581">
              <a:off x="5892800" y="1549404"/>
              <a:ext cx="2489200" cy="2308225"/>
            </a:xfrm>
            <a:custGeom>
              <a:avLst/>
              <a:gdLst>
                <a:gd name="T0" fmla="*/ 2147483647 w 1568"/>
                <a:gd name="T1" fmla="*/ 0 h 1382"/>
                <a:gd name="T2" fmla="*/ 2147483647 w 1568"/>
                <a:gd name="T3" fmla="*/ 2147483647 h 1382"/>
                <a:gd name="T4" fmla="*/ 2147483647 w 1568"/>
                <a:gd name="T5" fmla="*/ 2147483647 h 1382"/>
                <a:gd name="T6" fmla="*/ 2147483647 w 1568"/>
                <a:gd name="T7" fmla="*/ 2147483647 h 1382"/>
                <a:gd name="T8" fmla="*/ 2147483647 w 1568"/>
                <a:gd name="T9" fmla="*/ 2147483647 h 13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8"/>
                <a:gd name="T16" fmla="*/ 0 h 1382"/>
                <a:gd name="T17" fmla="*/ 1568 w 1568"/>
                <a:gd name="T18" fmla="*/ 1382 h 13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8" h="1382">
                  <a:moveTo>
                    <a:pt x="1052" y="0"/>
                  </a:moveTo>
                  <a:cubicBezTo>
                    <a:pt x="791" y="166"/>
                    <a:pt x="530" y="332"/>
                    <a:pt x="548" y="408"/>
                  </a:cubicBezTo>
                  <a:cubicBezTo>
                    <a:pt x="566" y="484"/>
                    <a:pt x="1240" y="318"/>
                    <a:pt x="1160" y="456"/>
                  </a:cubicBezTo>
                  <a:cubicBezTo>
                    <a:pt x="1080" y="594"/>
                    <a:pt x="0" y="1090"/>
                    <a:pt x="68" y="1236"/>
                  </a:cubicBezTo>
                  <a:cubicBezTo>
                    <a:pt x="136" y="1382"/>
                    <a:pt x="1318" y="1316"/>
                    <a:pt x="1568" y="133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81" name="Text Box 105"/>
            <p:cNvSpPr txBox="1">
              <a:spLocks noChangeArrowheads="1"/>
            </p:cNvSpPr>
            <p:nvPr/>
          </p:nvSpPr>
          <p:spPr bwMode="auto">
            <a:xfrm>
              <a:off x="5099231" y="1039817"/>
              <a:ext cx="1688738" cy="80589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800" b="1">
                  <a:solidFill>
                    <a:srgbClr val="FF0000"/>
                  </a:solidFill>
                  <a:ea typeface="標楷體" pitchFamily="65" charset="-120"/>
                </a:rPr>
                <a:t>由上至下，</a:t>
              </a:r>
            </a:p>
            <a:p>
              <a:pPr algn="ctr"/>
              <a:r>
                <a:rPr lang="zh-TW" altLang="en-US" sz="1800" b="1">
                  <a:solidFill>
                    <a:srgbClr val="FF0000"/>
                  </a:solidFill>
                  <a:ea typeface="標楷體" pitchFamily="65" charset="-120"/>
                </a:rPr>
                <a:t>由左而右編號</a:t>
              </a:r>
            </a:p>
          </p:txBody>
        </p:sp>
      </p:grp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5556250" y="4036278"/>
          <a:ext cx="927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3" imgW="1295400" imgH="330200" progId="Equation.3">
                  <p:embed/>
                </p:oleObj>
              </mc:Choice>
              <mc:Fallback>
                <p:oleObj name="Equation" r:id="rId3" imgW="1295400" imgH="330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4036278"/>
                        <a:ext cx="927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7"/>
          <p:cNvSpPr>
            <a:spLocks noChangeArrowheads="1"/>
          </p:cNvSpPr>
          <p:nvPr/>
        </p:nvSpPr>
        <p:spPr bwMode="auto">
          <a:xfrm>
            <a:off x="1246909" y="4149725"/>
            <a:ext cx="5531716" cy="1657309"/>
          </a:xfrm>
          <a:prstGeom prst="rect">
            <a:avLst/>
          </a:prstGeom>
          <a:solidFill>
            <a:srgbClr val="B2B2B2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699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CAC93D-97D4-4661-A821-76C8F45FF3FE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27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880275" y="800100"/>
            <a:ext cx="76581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Linked Representation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TW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TW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     </a:t>
            </a:r>
            <a:r>
              <a:rPr lang="en-US" altLang="zh-TW" dirty="0" err="1">
                <a:solidFill>
                  <a:schemeClr val="tx1"/>
                </a:solidFill>
              </a:rPr>
              <a:t>typedef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struct</a:t>
            </a:r>
            <a:r>
              <a:rPr lang="en-US" altLang="zh-TW" dirty="0">
                <a:solidFill>
                  <a:schemeClr val="tx1"/>
                </a:solidFill>
              </a:rPr>
              <a:t> node *</a:t>
            </a:r>
            <a:r>
              <a:rPr lang="en-US" altLang="zh-TW" dirty="0" err="1">
                <a:solidFill>
                  <a:srgbClr val="006600"/>
                </a:solidFill>
              </a:rPr>
              <a:t>treePointer</a:t>
            </a:r>
            <a:r>
              <a:rPr lang="en-US" altLang="zh-TW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    </a:t>
            </a:r>
            <a:r>
              <a:rPr lang="en-US" altLang="zh-TW" dirty="0" smtClean="0">
                <a:solidFill>
                  <a:schemeClr val="tx1"/>
                </a:solidFill>
              </a:rPr>
              <a:t>  </a:t>
            </a:r>
            <a:r>
              <a:rPr lang="en-US" altLang="zh-TW" dirty="0" err="1" smtClean="0">
                <a:solidFill>
                  <a:schemeClr val="tx1"/>
                </a:solidFill>
              </a:rPr>
              <a:t>typedef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struct</a:t>
            </a:r>
            <a:r>
              <a:rPr lang="en-US" altLang="zh-TW" dirty="0">
                <a:solidFill>
                  <a:schemeClr val="tx1"/>
                </a:solidFill>
              </a:rPr>
              <a:t> node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               </a:t>
            </a:r>
            <a:r>
              <a:rPr lang="en-US" altLang="zh-TW" dirty="0" err="1" smtClean="0">
                <a:solidFill>
                  <a:schemeClr val="tx1"/>
                </a:solidFill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</a:rPr>
              <a:t> 	        data</a:t>
            </a:r>
            <a:r>
              <a:rPr lang="en-US" altLang="zh-TW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               </a:t>
            </a:r>
            <a:r>
              <a:rPr lang="en-US" altLang="zh-TW" dirty="0" err="1">
                <a:solidFill>
                  <a:srgbClr val="006600"/>
                </a:solidFill>
              </a:rPr>
              <a:t>treePointer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</a:t>
            </a:r>
            <a:r>
              <a:rPr lang="en-US" altLang="zh-TW" dirty="0" err="1" smtClean="0">
                <a:solidFill>
                  <a:schemeClr val="tx1"/>
                </a:solidFill>
              </a:rPr>
              <a:t>leftChild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err="1">
                <a:solidFill>
                  <a:schemeClr val="tx1"/>
                </a:solidFill>
              </a:rPr>
              <a:t>rightChild</a:t>
            </a:r>
            <a:r>
              <a:rPr lang="en-US" altLang="zh-TW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     </a:t>
            </a:r>
            <a:r>
              <a:rPr lang="en-US" altLang="zh-TW" dirty="0" smtClean="0">
                <a:solidFill>
                  <a:schemeClr val="tx1"/>
                </a:solidFill>
              </a:rPr>
              <a:t> }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en-US" altLang="zh-TW" dirty="0">
              <a:solidFill>
                <a:schemeClr val="tx1"/>
              </a:solidFill>
            </a:endParaRPr>
          </a:p>
          <a:p>
            <a:pPr marL="628650" indent="-27305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rgbClr val="FF0000"/>
                </a:solidFill>
              </a:rPr>
              <a:t>Where </a:t>
            </a:r>
            <a:r>
              <a:rPr lang="en-US" altLang="zh-TW" sz="2400" dirty="0">
                <a:solidFill>
                  <a:srgbClr val="FF0000"/>
                </a:solidFill>
              </a:rPr>
              <a:t>is parent</a:t>
            </a:r>
            <a:r>
              <a:rPr lang="zh-TW" altLang="en-US" sz="24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771650" y="114300"/>
            <a:ext cx="5800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b="1" u="sng">
                <a:solidFill>
                  <a:schemeClr val="tx1"/>
                </a:solidFill>
              </a:rPr>
              <a:t>Representations of Binary Trees</a:t>
            </a:r>
          </a:p>
        </p:txBody>
      </p:sp>
      <p:grpSp>
        <p:nvGrpSpPr>
          <p:cNvPr id="29702" name="Group 141"/>
          <p:cNvGrpSpPr>
            <a:grpSpLocks/>
          </p:cNvGrpSpPr>
          <p:nvPr/>
        </p:nvGrpSpPr>
        <p:grpSpPr bwMode="auto">
          <a:xfrm>
            <a:off x="4365625" y="3030538"/>
            <a:ext cx="3263900" cy="709612"/>
            <a:chOff x="848" y="2253"/>
            <a:chExt cx="2056" cy="447"/>
          </a:xfrm>
        </p:grpSpPr>
        <p:sp>
          <p:nvSpPr>
            <p:cNvPr id="29745" name="Line 59"/>
            <p:cNvSpPr>
              <a:spLocks noChangeShapeType="1"/>
            </p:cNvSpPr>
            <p:nvPr/>
          </p:nvSpPr>
          <p:spPr bwMode="auto">
            <a:xfrm flipH="1">
              <a:off x="1006" y="2485"/>
              <a:ext cx="278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46" name="Line 60"/>
            <p:cNvSpPr>
              <a:spLocks noChangeShapeType="1"/>
            </p:cNvSpPr>
            <p:nvPr/>
          </p:nvSpPr>
          <p:spPr bwMode="auto">
            <a:xfrm>
              <a:off x="2474" y="2491"/>
              <a:ext cx="32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47" name="Text Box 61"/>
            <p:cNvSpPr txBox="1">
              <a:spLocks noChangeArrowheads="1"/>
            </p:cNvSpPr>
            <p:nvPr/>
          </p:nvSpPr>
          <p:spPr bwMode="auto">
            <a:xfrm>
              <a:off x="1648" y="2254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data</a:t>
              </a:r>
              <a:endParaRPr lang="en-US" altLang="zh-TW">
                <a:solidFill>
                  <a:schemeClr val="tx1"/>
                </a:solidFill>
              </a:endParaRPr>
            </a:p>
          </p:txBody>
        </p:sp>
        <p:sp>
          <p:nvSpPr>
            <p:cNvPr id="29748" name="Rectangle 72"/>
            <p:cNvSpPr>
              <a:spLocks noChangeArrowheads="1"/>
            </p:cNvSpPr>
            <p:nvPr/>
          </p:nvSpPr>
          <p:spPr bwMode="auto">
            <a:xfrm>
              <a:off x="1684" y="2256"/>
              <a:ext cx="388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49" name="Rectangle 73"/>
            <p:cNvSpPr>
              <a:spLocks noChangeArrowheads="1"/>
            </p:cNvSpPr>
            <p:nvPr/>
          </p:nvSpPr>
          <p:spPr bwMode="auto">
            <a:xfrm>
              <a:off x="2072" y="2256"/>
              <a:ext cx="832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50" name="Text Box 98"/>
            <p:cNvSpPr txBox="1">
              <a:spLocks noChangeArrowheads="1"/>
            </p:cNvSpPr>
            <p:nvPr/>
          </p:nvSpPr>
          <p:spPr bwMode="auto">
            <a:xfrm>
              <a:off x="2066" y="2253"/>
              <a:ext cx="8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rightChild</a:t>
              </a:r>
            </a:p>
          </p:txBody>
        </p:sp>
        <p:sp>
          <p:nvSpPr>
            <p:cNvPr id="29751" name="Text Box 99"/>
            <p:cNvSpPr txBox="1">
              <a:spLocks noChangeArrowheads="1"/>
            </p:cNvSpPr>
            <p:nvPr/>
          </p:nvSpPr>
          <p:spPr bwMode="auto">
            <a:xfrm>
              <a:off x="890" y="2265"/>
              <a:ext cx="7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leftChild</a:t>
              </a:r>
            </a:p>
          </p:txBody>
        </p:sp>
        <p:sp>
          <p:nvSpPr>
            <p:cNvPr id="29752" name="Rectangle 100"/>
            <p:cNvSpPr>
              <a:spLocks noChangeArrowheads="1"/>
            </p:cNvSpPr>
            <p:nvPr/>
          </p:nvSpPr>
          <p:spPr bwMode="auto">
            <a:xfrm>
              <a:off x="848" y="2256"/>
              <a:ext cx="832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9703" name="Group 145"/>
          <p:cNvGrpSpPr>
            <a:grpSpLocks/>
          </p:cNvGrpSpPr>
          <p:nvPr/>
        </p:nvGrpSpPr>
        <p:grpSpPr bwMode="auto">
          <a:xfrm>
            <a:off x="4092575" y="788988"/>
            <a:ext cx="4835525" cy="2228850"/>
            <a:chOff x="534" y="804"/>
            <a:chExt cx="3046" cy="1404"/>
          </a:xfrm>
        </p:grpSpPr>
        <p:grpSp>
          <p:nvGrpSpPr>
            <p:cNvPr id="29704" name="Group 102"/>
            <p:cNvGrpSpPr>
              <a:grpSpLocks/>
            </p:cNvGrpSpPr>
            <p:nvPr/>
          </p:nvGrpSpPr>
          <p:grpSpPr bwMode="auto">
            <a:xfrm>
              <a:off x="758" y="888"/>
              <a:ext cx="2822" cy="1203"/>
              <a:chOff x="530" y="2628"/>
              <a:chExt cx="2822" cy="1313"/>
            </a:xfrm>
          </p:grpSpPr>
          <p:grpSp>
            <p:nvGrpSpPr>
              <p:cNvPr id="29707" name="Group 103"/>
              <p:cNvGrpSpPr>
                <a:grpSpLocks/>
              </p:cNvGrpSpPr>
              <p:nvPr/>
            </p:nvGrpSpPr>
            <p:grpSpPr bwMode="auto">
              <a:xfrm>
                <a:off x="530" y="2628"/>
                <a:ext cx="2794" cy="1313"/>
                <a:chOff x="602" y="2520"/>
                <a:chExt cx="2794" cy="1313"/>
              </a:xfrm>
            </p:grpSpPr>
            <p:sp>
              <p:nvSpPr>
                <p:cNvPr id="29714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270" y="2653"/>
                  <a:ext cx="278" cy="3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9715" name="Line 105"/>
                <p:cNvSpPr>
                  <a:spLocks noChangeShapeType="1"/>
                </p:cNvSpPr>
                <p:nvPr/>
              </p:nvSpPr>
              <p:spPr bwMode="auto">
                <a:xfrm>
                  <a:off x="2090" y="2635"/>
                  <a:ext cx="32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971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672" y="2523"/>
                  <a:ext cx="303" cy="3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TW" sz="2400" b="1">
                      <a:solidFill>
                        <a:schemeClr val="tx1"/>
                      </a:solidFill>
                    </a:rPr>
                    <a:t>A</a:t>
                  </a:r>
                  <a:endParaRPr lang="en-US" altLang="zh-TW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1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100" y="3008"/>
                  <a:ext cx="292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b="1">
                      <a:solidFill>
                        <a:schemeClr val="tx1"/>
                      </a:solidFill>
                    </a:rPr>
                    <a:t> B</a:t>
                  </a:r>
                </a:p>
              </p:txBody>
            </p:sp>
            <p:sp>
              <p:nvSpPr>
                <p:cNvPr id="29718" name="Line 108"/>
                <p:cNvSpPr>
                  <a:spLocks noChangeShapeType="1"/>
                </p:cNvSpPr>
                <p:nvPr/>
              </p:nvSpPr>
              <p:spPr bwMode="auto">
                <a:xfrm>
                  <a:off x="1498" y="3149"/>
                  <a:ext cx="269" cy="3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971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595" y="3519"/>
                  <a:ext cx="303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TW" sz="2400" b="1">
                      <a:solidFill>
                        <a:schemeClr val="tx1"/>
                      </a:solidFill>
                    </a:rPr>
                    <a:t>D</a:t>
                  </a:r>
                  <a:endParaRPr lang="en-US" altLang="zh-TW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20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602" y="3497"/>
                  <a:ext cx="164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b="1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29721" name="Line 111"/>
                <p:cNvSpPr>
                  <a:spLocks noChangeShapeType="1"/>
                </p:cNvSpPr>
                <p:nvPr/>
              </p:nvSpPr>
              <p:spPr bwMode="auto">
                <a:xfrm>
                  <a:off x="2712" y="3170"/>
                  <a:ext cx="257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9722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295" y="3041"/>
                  <a:ext cx="303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TW" sz="2400" b="1">
                      <a:solidFill>
                        <a:schemeClr val="tx1"/>
                      </a:solidFill>
                    </a:rPr>
                    <a:t>C</a:t>
                  </a:r>
                  <a:endParaRPr lang="en-US" altLang="zh-TW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23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834" y="3507"/>
                  <a:ext cx="292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TW" sz="2400" b="1">
                      <a:solidFill>
                        <a:schemeClr val="tx1"/>
                      </a:solidFill>
                    </a:rPr>
                    <a:t>E</a:t>
                  </a:r>
                  <a:endParaRPr lang="en-US" altLang="zh-TW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2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804" y="3507"/>
                  <a:ext cx="164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400" b="1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grpSp>
              <p:nvGrpSpPr>
                <p:cNvPr id="29725" name="Group 115"/>
                <p:cNvGrpSpPr>
                  <a:grpSpLocks/>
                </p:cNvGrpSpPr>
                <p:nvPr/>
              </p:nvGrpSpPr>
              <p:grpSpPr bwMode="auto">
                <a:xfrm>
                  <a:off x="1416" y="2520"/>
                  <a:ext cx="828" cy="276"/>
                  <a:chOff x="1980" y="3744"/>
                  <a:chExt cx="828" cy="276"/>
                </a:xfrm>
              </p:grpSpPr>
              <p:sp>
                <p:nvSpPr>
                  <p:cNvPr id="2974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980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74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74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2532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9726" name="Group 119"/>
                <p:cNvGrpSpPr>
                  <a:grpSpLocks/>
                </p:cNvGrpSpPr>
                <p:nvPr/>
              </p:nvGrpSpPr>
              <p:grpSpPr bwMode="auto">
                <a:xfrm>
                  <a:off x="2040" y="3036"/>
                  <a:ext cx="828" cy="276"/>
                  <a:chOff x="1980" y="3744"/>
                  <a:chExt cx="828" cy="276"/>
                </a:xfrm>
              </p:grpSpPr>
              <p:sp>
                <p:nvSpPr>
                  <p:cNvPr id="29739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980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740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741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2532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9727" name="Group 123"/>
                <p:cNvGrpSpPr>
                  <a:grpSpLocks/>
                </p:cNvGrpSpPr>
                <p:nvPr/>
              </p:nvGrpSpPr>
              <p:grpSpPr bwMode="auto">
                <a:xfrm>
                  <a:off x="2568" y="3516"/>
                  <a:ext cx="828" cy="276"/>
                  <a:chOff x="1980" y="3744"/>
                  <a:chExt cx="828" cy="276"/>
                </a:xfrm>
              </p:grpSpPr>
              <p:sp>
                <p:nvSpPr>
                  <p:cNvPr id="29736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1980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73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73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532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9728" name="Group 127"/>
                <p:cNvGrpSpPr>
                  <a:grpSpLocks/>
                </p:cNvGrpSpPr>
                <p:nvPr/>
              </p:nvGrpSpPr>
              <p:grpSpPr bwMode="auto">
                <a:xfrm>
                  <a:off x="840" y="3012"/>
                  <a:ext cx="828" cy="276"/>
                  <a:chOff x="1980" y="3744"/>
                  <a:chExt cx="828" cy="276"/>
                </a:xfrm>
              </p:grpSpPr>
              <p:sp>
                <p:nvSpPr>
                  <p:cNvPr id="29733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1980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73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735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532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9729" name="Group 131"/>
                <p:cNvGrpSpPr>
                  <a:grpSpLocks/>
                </p:cNvGrpSpPr>
                <p:nvPr/>
              </p:nvGrpSpPr>
              <p:grpSpPr bwMode="auto">
                <a:xfrm>
                  <a:off x="1344" y="3528"/>
                  <a:ext cx="828" cy="276"/>
                  <a:chOff x="1980" y="3744"/>
                  <a:chExt cx="828" cy="276"/>
                </a:xfrm>
              </p:grpSpPr>
              <p:sp>
                <p:nvSpPr>
                  <p:cNvPr id="297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980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7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7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532" y="3744"/>
                    <a:ext cx="276" cy="2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29708" name="Text Box 135"/>
              <p:cNvSpPr txBox="1">
                <a:spLocks noChangeArrowheads="1"/>
              </p:cNvSpPr>
              <p:nvPr/>
            </p:nvSpPr>
            <p:spPr bwMode="auto">
              <a:xfrm>
                <a:off x="722" y="3191"/>
                <a:ext cx="33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29709" name="Text Box 136"/>
              <p:cNvSpPr txBox="1">
                <a:spLocks noChangeArrowheads="1"/>
              </p:cNvSpPr>
              <p:nvPr/>
            </p:nvSpPr>
            <p:spPr bwMode="auto">
              <a:xfrm>
                <a:off x="1922" y="3191"/>
                <a:ext cx="33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29710" name="Text Box 137"/>
              <p:cNvSpPr txBox="1">
                <a:spLocks noChangeArrowheads="1"/>
              </p:cNvSpPr>
              <p:nvPr/>
            </p:nvSpPr>
            <p:spPr bwMode="auto">
              <a:xfrm>
                <a:off x="1226" y="3719"/>
                <a:ext cx="338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29711" name="Text Box 138"/>
              <p:cNvSpPr txBox="1">
                <a:spLocks noChangeArrowheads="1"/>
              </p:cNvSpPr>
              <p:nvPr/>
            </p:nvSpPr>
            <p:spPr bwMode="auto">
              <a:xfrm>
                <a:off x="1778" y="3719"/>
                <a:ext cx="338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29712" name="Text Box 139"/>
              <p:cNvSpPr txBox="1">
                <a:spLocks noChangeArrowheads="1"/>
              </p:cNvSpPr>
              <p:nvPr/>
            </p:nvSpPr>
            <p:spPr bwMode="auto">
              <a:xfrm>
                <a:off x="2462" y="3707"/>
                <a:ext cx="338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29713" name="Text Box 140"/>
              <p:cNvSpPr txBox="1">
                <a:spLocks noChangeArrowheads="1"/>
              </p:cNvSpPr>
              <p:nvPr/>
            </p:nvSpPr>
            <p:spPr bwMode="auto">
              <a:xfrm>
                <a:off x="3014" y="3707"/>
                <a:ext cx="338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29705" name="Oval 142"/>
            <p:cNvSpPr>
              <a:spLocks noChangeArrowheads="1"/>
            </p:cNvSpPr>
            <p:nvPr/>
          </p:nvSpPr>
          <p:spPr bwMode="auto">
            <a:xfrm>
              <a:off x="1332" y="804"/>
              <a:ext cx="1296" cy="45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6" name="Freeform 143"/>
            <p:cNvSpPr>
              <a:spLocks/>
            </p:cNvSpPr>
            <p:nvPr/>
          </p:nvSpPr>
          <p:spPr bwMode="auto">
            <a:xfrm>
              <a:off x="534" y="1032"/>
              <a:ext cx="786" cy="1176"/>
            </a:xfrm>
            <a:custGeom>
              <a:avLst/>
              <a:gdLst>
                <a:gd name="T0" fmla="*/ 786 w 786"/>
                <a:gd name="T1" fmla="*/ 0 h 1176"/>
                <a:gd name="T2" fmla="*/ 66 w 786"/>
                <a:gd name="T3" fmla="*/ 408 h 1176"/>
                <a:gd name="T4" fmla="*/ 390 w 786"/>
                <a:gd name="T5" fmla="*/ 1176 h 1176"/>
                <a:gd name="T6" fmla="*/ 0 60000 65536"/>
                <a:gd name="T7" fmla="*/ 0 60000 65536"/>
                <a:gd name="T8" fmla="*/ 0 60000 65536"/>
                <a:gd name="T9" fmla="*/ 0 w 786"/>
                <a:gd name="T10" fmla="*/ 0 h 1176"/>
                <a:gd name="T11" fmla="*/ 786 w 786"/>
                <a:gd name="T12" fmla="*/ 1176 h 1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6" h="1176">
                  <a:moveTo>
                    <a:pt x="786" y="0"/>
                  </a:moveTo>
                  <a:cubicBezTo>
                    <a:pt x="459" y="106"/>
                    <a:pt x="132" y="212"/>
                    <a:pt x="66" y="408"/>
                  </a:cubicBezTo>
                  <a:cubicBezTo>
                    <a:pt x="0" y="604"/>
                    <a:pt x="336" y="1048"/>
                    <a:pt x="390" y="117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CA6B0D-C7E0-4771-934F-E7665F24AE45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28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17575" y="3144838"/>
            <a:ext cx="71088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There are six possible combinations of traversal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LVR, LRV, VLR,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新細明體" charset="-120"/>
              </a:rPr>
              <a:t>VRL, RVL, RLV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Adopt convention that we traverse left before right, only 3 traversals remain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V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R, LR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V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V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LR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新細明體" charset="-120"/>
              </a:rPr>
              <a:t>in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order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新細明體" charset="-120"/>
              </a:rPr>
              <a:t>post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order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pre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order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74738" y="330200"/>
            <a:ext cx="696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600" b="1" u="sng" dirty="0">
                <a:solidFill>
                  <a:schemeClr val="tx1"/>
                </a:solidFill>
              </a:rPr>
              <a:t>Traversing Binary Trees</a:t>
            </a:r>
          </a:p>
        </p:txBody>
      </p:sp>
      <p:grpSp>
        <p:nvGrpSpPr>
          <p:cNvPr id="32773" name="Group 17"/>
          <p:cNvGrpSpPr>
            <a:grpSpLocks/>
          </p:cNvGrpSpPr>
          <p:nvPr/>
        </p:nvGrpSpPr>
        <p:grpSpPr bwMode="auto">
          <a:xfrm>
            <a:off x="1531938" y="1327150"/>
            <a:ext cx="5956300" cy="1711325"/>
            <a:chOff x="974" y="753"/>
            <a:chExt cx="3752" cy="1078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1700" y="753"/>
              <a:ext cx="2056" cy="447"/>
              <a:chOff x="848" y="2253"/>
              <a:chExt cx="2056" cy="447"/>
            </a:xfrm>
          </p:grpSpPr>
          <p:sp>
            <p:nvSpPr>
              <p:cNvPr id="32778" name="Line 6"/>
              <p:cNvSpPr>
                <a:spLocks noChangeShapeType="1"/>
              </p:cNvSpPr>
              <p:nvPr/>
            </p:nvSpPr>
            <p:spPr bwMode="auto">
              <a:xfrm flipH="1">
                <a:off x="1006" y="2485"/>
                <a:ext cx="278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79" name="Line 7"/>
              <p:cNvSpPr>
                <a:spLocks noChangeShapeType="1"/>
              </p:cNvSpPr>
              <p:nvPr/>
            </p:nvSpPr>
            <p:spPr bwMode="auto">
              <a:xfrm>
                <a:off x="2474" y="2491"/>
                <a:ext cx="32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80" name="Text Box 8"/>
              <p:cNvSpPr txBox="1">
                <a:spLocks noChangeArrowheads="1"/>
              </p:cNvSpPr>
              <p:nvPr/>
            </p:nvSpPr>
            <p:spPr bwMode="auto">
              <a:xfrm>
                <a:off x="1648" y="2254"/>
                <a:ext cx="4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tx1"/>
                    </a:solidFill>
                  </a:rPr>
                  <a:t> </a:t>
                </a:r>
                <a:r>
                  <a:rPr lang="en-US" altLang="zh-TW" b="1">
                    <a:solidFill>
                      <a:schemeClr val="tx1"/>
                    </a:solidFill>
                  </a:rPr>
                  <a:t>data</a:t>
                </a:r>
                <a:endParaRPr lang="en-US" altLang="zh-TW">
                  <a:solidFill>
                    <a:schemeClr val="tx1"/>
                  </a:solidFill>
                </a:endParaRPr>
              </a:p>
            </p:txBody>
          </p:sp>
          <p:sp>
            <p:nvSpPr>
              <p:cNvPr id="32781" name="Rectangle 9"/>
              <p:cNvSpPr>
                <a:spLocks noChangeArrowheads="1"/>
              </p:cNvSpPr>
              <p:nvPr/>
            </p:nvSpPr>
            <p:spPr bwMode="auto">
              <a:xfrm>
                <a:off x="1684" y="2256"/>
                <a:ext cx="3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82" name="Rectangle 10"/>
              <p:cNvSpPr>
                <a:spLocks noChangeArrowheads="1"/>
              </p:cNvSpPr>
              <p:nvPr/>
            </p:nvSpPr>
            <p:spPr bwMode="auto">
              <a:xfrm>
                <a:off x="2072" y="2256"/>
                <a:ext cx="8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783" name="Text Box 11"/>
              <p:cNvSpPr txBox="1">
                <a:spLocks noChangeArrowheads="1"/>
              </p:cNvSpPr>
              <p:nvPr/>
            </p:nvSpPr>
            <p:spPr bwMode="auto">
              <a:xfrm>
                <a:off x="2066" y="2253"/>
                <a:ext cx="8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rightChild</a:t>
                </a:r>
              </a:p>
            </p:txBody>
          </p:sp>
          <p:sp>
            <p:nvSpPr>
              <p:cNvPr id="32784" name="Text Box 12"/>
              <p:cNvSpPr txBox="1">
                <a:spLocks noChangeArrowheads="1"/>
              </p:cNvSpPr>
              <p:nvPr/>
            </p:nvSpPr>
            <p:spPr bwMode="auto">
              <a:xfrm>
                <a:off x="890" y="2265"/>
                <a:ext cx="7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leftChild</a:t>
                </a:r>
              </a:p>
            </p:txBody>
          </p:sp>
          <p:sp>
            <p:nvSpPr>
              <p:cNvPr id="32785" name="Rectangle 13"/>
              <p:cNvSpPr>
                <a:spLocks noChangeArrowheads="1"/>
              </p:cNvSpPr>
              <p:nvPr/>
            </p:nvSpPr>
            <p:spPr bwMode="auto">
              <a:xfrm>
                <a:off x="848" y="2256"/>
                <a:ext cx="8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2775" name="Text Box 14"/>
            <p:cNvSpPr txBox="1">
              <a:spLocks noChangeArrowheads="1"/>
            </p:cNvSpPr>
            <p:nvPr/>
          </p:nvSpPr>
          <p:spPr bwMode="auto">
            <a:xfrm>
              <a:off x="974" y="1149"/>
              <a:ext cx="10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L</a:t>
              </a:r>
              <a:r>
                <a:rPr lang="en-US" altLang="zh-TW" b="1">
                  <a:solidFill>
                    <a:schemeClr val="tx1"/>
                  </a:solidFill>
                </a:rPr>
                <a:t>: moving left</a:t>
              </a:r>
            </a:p>
          </p:txBody>
        </p:sp>
        <p:sp>
          <p:nvSpPr>
            <p:cNvPr id="32776" name="Text Box 15"/>
            <p:cNvSpPr txBox="1">
              <a:spLocks noChangeArrowheads="1"/>
            </p:cNvSpPr>
            <p:nvPr/>
          </p:nvSpPr>
          <p:spPr bwMode="auto">
            <a:xfrm>
              <a:off x="3518" y="1149"/>
              <a:ext cx="12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R</a:t>
              </a:r>
              <a:r>
                <a:rPr lang="en-US" altLang="zh-TW" b="1">
                  <a:solidFill>
                    <a:schemeClr val="tx1"/>
                  </a:solidFill>
                </a:rPr>
                <a:t>: moving right</a:t>
              </a:r>
            </a:p>
          </p:txBody>
        </p:sp>
        <p:sp>
          <p:nvSpPr>
            <p:cNvPr id="32777" name="Text Box 16"/>
            <p:cNvSpPr txBox="1">
              <a:spLocks noChangeArrowheads="1"/>
            </p:cNvSpPr>
            <p:nvPr/>
          </p:nvSpPr>
          <p:spPr bwMode="auto">
            <a:xfrm>
              <a:off x="2426" y="1005"/>
              <a:ext cx="61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V</a:t>
              </a:r>
              <a:endParaRPr lang="en-US" altLang="zh-TW" b="1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visiting</a:t>
              </a:r>
            </a:p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node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CA6B0D-C7E0-4771-934F-E7665F24AE45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29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750" y="1765741"/>
            <a:ext cx="7304033" cy="220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560388" y="438382"/>
            <a:ext cx="8031819" cy="9080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zh-TW" sz="3600" b="1" u="sng" dirty="0" smtClean="0">
                <a:solidFill>
                  <a:schemeClr val="tx1"/>
                </a:solidFill>
              </a:rPr>
              <a:t>Depth-first Traversals</a:t>
            </a:r>
            <a:endParaRPr lang="zh-TW" altLang="en-US" sz="3600" b="1" u="sng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sz="4000" b="1" u="sng" dirty="0" smtClean="0">
                <a:solidFill>
                  <a:schemeClr val="tx1"/>
                </a:solidFill>
              </a:rPr>
              <a:t>Nature Lover’s View Of A Tree</a:t>
            </a:r>
          </a:p>
        </p:txBody>
      </p:sp>
      <p:pic>
        <p:nvPicPr>
          <p:cNvPr id="155651" name="Picture 3" descr="TREE_S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313" y="2065338"/>
            <a:ext cx="4194175" cy="36972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325938" y="4848225"/>
            <a:ext cx="3206750" cy="1289050"/>
            <a:chOff x="2352" y="2640"/>
            <a:chExt cx="2131" cy="1207"/>
          </a:xfrm>
        </p:grpSpPr>
        <p:sp>
          <p:nvSpPr>
            <p:cNvPr id="8207" name="Text Box 5"/>
            <p:cNvSpPr txBox="1">
              <a:spLocks noChangeArrowheads="1"/>
            </p:cNvSpPr>
            <p:nvPr/>
          </p:nvSpPr>
          <p:spPr bwMode="auto">
            <a:xfrm>
              <a:off x="3859" y="3415"/>
              <a:ext cx="624" cy="432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TW" sz="2400" b="1">
                  <a:solidFill>
                    <a:srgbClr val="FF0000"/>
                  </a:solidFill>
                </a:rPr>
                <a:t>root</a:t>
              </a:r>
            </a:p>
          </p:txBody>
        </p:sp>
        <p:sp>
          <p:nvSpPr>
            <p:cNvPr id="8208" name="Line 6"/>
            <p:cNvSpPr>
              <a:spLocks noChangeShapeType="1"/>
            </p:cNvSpPr>
            <p:nvPr/>
          </p:nvSpPr>
          <p:spPr bwMode="auto">
            <a:xfrm flipH="1" flipV="1">
              <a:off x="2352" y="2640"/>
              <a:ext cx="168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17513" y="3708400"/>
            <a:ext cx="3297237" cy="1223963"/>
            <a:chOff x="336" y="2208"/>
            <a:chExt cx="2077" cy="771"/>
          </a:xfrm>
        </p:grpSpPr>
        <p:sp>
          <p:nvSpPr>
            <p:cNvPr id="8204" name="Text Box 8"/>
            <p:cNvSpPr txBox="1">
              <a:spLocks noChangeArrowheads="1"/>
            </p:cNvSpPr>
            <p:nvPr/>
          </p:nvSpPr>
          <p:spPr bwMode="auto">
            <a:xfrm>
              <a:off x="336" y="2688"/>
              <a:ext cx="1200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TW" sz="2400" b="1">
                  <a:solidFill>
                    <a:srgbClr val="CC3300"/>
                  </a:solidFill>
                </a:rPr>
                <a:t>branches</a:t>
              </a:r>
            </a:p>
          </p:txBody>
        </p:sp>
        <p:sp>
          <p:nvSpPr>
            <p:cNvPr id="8205" name="Line 9"/>
            <p:cNvSpPr>
              <a:spLocks noChangeShapeType="1"/>
            </p:cNvSpPr>
            <p:nvPr/>
          </p:nvSpPr>
          <p:spPr bwMode="auto">
            <a:xfrm flipV="1">
              <a:off x="1161" y="2208"/>
              <a:ext cx="1239" cy="55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Line 10"/>
            <p:cNvSpPr>
              <a:spLocks noChangeShapeType="1"/>
            </p:cNvSpPr>
            <p:nvPr/>
          </p:nvSpPr>
          <p:spPr bwMode="auto">
            <a:xfrm flipV="1">
              <a:off x="1170" y="2459"/>
              <a:ext cx="1243" cy="30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456113" y="1760538"/>
            <a:ext cx="4310062" cy="1519237"/>
            <a:chOff x="2150" y="1392"/>
            <a:chExt cx="3322" cy="957"/>
          </a:xfrm>
        </p:grpSpPr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 flipH="1">
              <a:off x="2821" y="1632"/>
              <a:ext cx="1126" cy="571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H="1">
              <a:off x="3011" y="1627"/>
              <a:ext cx="973" cy="72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3936" y="1392"/>
              <a:ext cx="1536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TW" sz="2400" b="1">
                  <a:solidFill>
                    <a:srgbClr val="006600"/>
                  </a:solidFill>
                </a:rPr>
                <a:t>leaves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 flipH="1">
              <a:off x="2150" y="1618"/>
              <a:ext cx="1857" cy="44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199" name="投影片編號版面配置區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D2151A-E316-4CA7-B01D-6162E4D2FAF2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3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15AE20-F3A5-46BF-B0C9-A3878CEA8C70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30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495425" y="876300"/>
            <a:ext cx="4664541" cy="30982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void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inorder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inorder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tree traversal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*/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if 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{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L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 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inorder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      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V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 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printf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(“%d”,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-&gt;data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     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R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 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indorder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 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}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1780288" y="196850"/>
            <a:ext cx="4968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 dirty="0" err="1">
                <a:solidFill>
                  <a:schemeClr val="tx1"/>
                </a:solidFill>
              </a:rPr>
              <a:t>Inorder</a:t>
            </a:r>
            <a:r>
              <a:rPr lang="en-US" altLang="zh-TW" sz="3600" b="1" u="sng" dirty="0">
                <a:solidFill>
                  <a:schemeClr val="tx1"/>
                </a:solidFill>
              </a:rPr>
              <a:t> Traversal </a:t>
            </a:r>
            <a:r>
              <a:rPr lang="en-US" altLang="zh-TW" b="1" u="sng" dirty="0">
                <a:solidFill>
                  <a:schemeClr val="tx1"/>
                </a:solidFill>
              </a:rPr>
              <a:t>(</a:t>
            </a:r>
            <a:r>
              <a:rPr lang="en-US" altLang="zh-TW" b="1" u="sng" dirty="0" err="1">
                <a:solidFill>
                  <a:schemeClr val="tx1"/>
                </a:solidFill>
              </a:rPr>
              <a:t>Prog</a:t>
            </a:r>
            <a:r>
              <a:rPr lang="en-US" altLang="zh-TW" b="1" u="sng" dirty="0">
                <a:solidFill>
                  <a:schemeClr val="tx1"/>
                </a:solidFill>
              </a:rPr>
              <a:t>. 5.1)</a:t>
            </a:r>
            <a:endParaRPr lang="en-US" altLang="zh-TW" sz="3600" b="1" u="sng" dirty="0">
              <a:solidFill>
                <a:schemeClr val="tx1"/>
              </a:solidFill>
            </a:endParaRP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1814513" y="2256915"/>
            <a:ext cx="39671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3798" name="Group 9"/>
          <p:cNvGrpSpPr>
            <a:grpSpLocks/>
          </p:cNvGrpSpPr>
          <p:nvPr/>
        </p:nvGrpSpPr>
        <p:grpSpPr bwMode="auto">
          <a:xfrm>
            <a:off x="5049838" y="2454275"/>
            <a:ext cx="3716337" cy="3476625"/>
            <a:chOff x="955" y="1150"/>
            <a:chExt cx="2725" cy="2934"/>
          </a:xfrm>
        </p:grpSpPr>
        <p:sp>
          <p:nvSpPr>
            <p:cNvPr id="33803" name="Oval 10"/>
            <p:cNvSpPr>
              <a:spLocks noChangeArrowheads="1"/>
            </p:cNvSpPr>
            <p:nvPr/>
          </p:nvSpPr>
          <p:spPr bwMode="auto">
            <a:xfrm>
              <a:off x="2780" y="115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4" name="Rectangle 11"/>
            <p:cNvSpPr>
              <a:spLocks noChangeArrowheads="1"/>
            </p:cNvSpPr>
            <p:nvPr/>
          </p:nvSpPr>
          <p:spPr bwMode="auto">
            <a:xfrm>
              <a:off x="2849" y="1204"/>
              <a:ext cx="26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+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3805" name="Oval 12"/>
            <p:cNvSpPr>
              <a:spLocks noChangeArrowheads="1"/>
            </p:cNvSpPr>
            <p:nvPr/>
          </p:nvSpPr>
          <p:spPr bwMode="auto">
            <a:xfrm>
              <a:off x="2371" y="168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6" name="Rectangle 13"/>
            <p:cNvSpPr>
              <a:spLocks noChangeArrowheads="1"/>
            </p:cNvSpPr>
            <p:nvPr/>
          </p:nvSpPr>
          <p:spPr bwMode="auto">
            <a:xfrm>
              <a:off x="2440" y="1735"/>
              <a:ext cx="24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*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3807" name="Line 14"/>
            <p:cNvSpPr>
              <a:spLocks noChangeShapeType="1"/>
            </p:cNvSpPr>
            <p:nvPr/>
          </p:nvSpPr>
          <p:spPr bwMode="auto">
            <a:xfrm flipH="1">
              <a:off x="2612" y="1466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8" name="Oval 15"/>
            <p:cNvSpPr>
              <a:spLocks noChangeArrowheads="1"/>
            </p:cNvSpPr>
            <p:nvPr/>
          </p:nvSpPr>
          <p:spPr bwMode="auto">
            <a:xfrm>
              <a:off x="1106" y="338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9" name="Rectangle 16"/>
            <p:cNvSpPr>
              <a:spLocks noChangeArrowheads="1"/>
            </p:cNvSpPr>
            <p:nvPr/>
          </p:nvSpPr>
          <p:spPr bwMode="auto">
            <a:xfrm>
              <a:off x="1163" y="3414"/>
              <a:ext cx="25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 dirty="0">
                  <a:solidFill>
                    <a:schemeClr val="tx1"/>
                  </a:solidFill>
                </a:rPr>
                <a:t>A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33810" name="Line 17"/>
            <p:cNvSpPr>
              <a:spLocks noChangeShapeType="1"/>
            </p:cNvSpPr>
            <p:nvPr/>
          </p:nvSpPr>
          <p:spPr bwMode="auto">
            <a:xfrm flipH="1">
              <a:off x="1305" y="3167"/>
              <a:ext cx="27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1" name="Oval 18"/>
            <p:cNvSpPr>
              <a:spLocks noChangeArrowheads="1"/>
            </p:cNvSpPr>
            <p:nvPr/>
          </p:nvSpPr>
          <p:spPr bwMode="auto">
            <a:xfrm>
              <a:off x="1940" y="22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2" name="Rectangle 19"/>
            <p:cNvSpPr>
              <a:spLocks noChangeArrowheads="1"/>
            </p:cNvSpPr>
            <p:nvPr/>
          </p:nvSpPr>
          <p:spPr bwMode="auto">
            <a:xfrm>
              <a:off x="2008" y="2312"/>
              <a:ext cx="247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*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3813" name="Oval 20"/>
            <p:cNvSpPr>
              <a:spLocks noChangeArrowheads="1"/>
            </p:cNvSpPr>
            <p:nvPr/>
          </p:nvSpPr>
          <p:spPr bwMode="auto">
            <a:xfrm>
              <a:off x="1512" y="28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4" name="Rectangle 21"/>
            <p:cNvSpPr>
              <a:spLocks noChangeArrowheads="1"/>
            </p:cNvSpPr>
            <p:nvPr/>
          </p:nvSpPr>
          <p:spPr bwMode="auto">
            <a:xfrm>
              <a:off x="1581" y="2889"/>
              <a:ext cx="19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/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 flipH="1">
              <a:off x="2143" y="2011"/>
              <a:ext cx="286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6" name="Line 23"/>
            <p:cNvSpPr>
              <a:spLocks noChangeShapeType="1"/>
            </p:cNvSpPr>
            <p:nvPr/>
          </p:nvSpPr>
          <p:spPr bwMode="auto">
            <a:xfrm flipH="1">
              <a:off x="1691" y="2575"/>
              <a:ext cx="297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7" name="Oval 24"/>
            <p:cNvSpPr>
              <a:spLocks noChangeArrowheads="1"/>
            </p:cNvSpPr>
            <p:nvPr/>
          </p:nvSpPr>
          <p:spPr bwMode="auto">
            <a:xfrm>
              <a:off x="3174" y="169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8" name="Rectangle 25"/>
            <p:cNvSpPr>
              <a:spLocks noChangeArrowheads="1"/>
            </p:cNvSpPr>
            <p:nvPr/>
          </p:nvSpPr>
          <p:spPr bwMode="auto">
            <a:xfrm>
              <a:off x="3243" y="1745"/>
              <a:ext cx="2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E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3819" name="Oval 26"/>
            <p:cNvSpPr>
              <a:spLocks noChangeArrowheads="1"/>
            </p:cNvSpPr>
            <p:nvPr/>
          </p:nvSpPr>
          <p:spPr bwMode="auto">
            <a:xfrm>
              <a:off x="2756" y="22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20" name="Rectangle 27"/>
            <p:cNvSpPr>
              <a:spLocks noChangeArrowheads="1"/>
            </p:cNvSpPr>
            <p:nvPr/>
          </p:nvSpPr>
          <p:spPr bwMode="auto">
            <a:xfrm>
              <a:off x="2824" y="2277"/>
              <a:ext cx="25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D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3821" name="Oval 28"/>
            <p:cNvSpPr>
              <a:spLocks noChangeArrowheads="1"/>
            </p:cNvSpPr>
            <p:nvPr/>
          </p:nvSpPr>
          <p:spPr bwMode="auto">
            <a:xfrm>
              <a:off x="2360" y="281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22" name="Rectangle 29"/>
            <p:cNvSpPr>
              <a:spLocks noChangeArrowheads="1"/>
            </p:cNvSpPr>
            <p:nvPr/>
          </p:nvSpPr>
          <p:spPr bwMode="auto">
            <a:xfrm>
              <a:off x="2429" y="2870"/>
              <a:ext cx="25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C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3823" name="Line 30"/>
            <p:cNvSpPr>
              <a:spLocks noChangeShapeType="1"/>
            </p:cNvSpPr>
            <p:nvPr/>
          </p:nvSpPr>
          <p:spPr bwMode="auto">
            <a:xfrm>
              <a:off x="3064" y="1467"/>
              <a:ext cx="266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24" name="Line 31"/>
            <p:cNvSpPr>
              <a:spLocks noChangeShapeType="1"/>
            </p:cNvSpPr>
            <p:nvPr/>
          </p:nvSpPr>
          <p:spPr bwMode="auto">
            <a:xfrm>
              <a:off x="2658" y="2010"/>
              <a:ext cx="265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25" name="Line 32"/>
            <p:cNvSpPr>
              <a:spLocks noChangeShapeType="1"/>
            </p:cNvSpPr>
            <p:nvPr/>
          </p:nvSpPr>
          <p:spPr bwMode="auto">
            <a:xfrm>
              <a:off x="2259" y="2569"/>
              <a:ext cx="246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26" name="Oval 33"/>
            <p:cNvSpPr>
              <a:spLocks noChangeArrowheads="1"/>
            </p:cNvSpPr>
            <p:nvPr/>
          </p:nvSpPr>
          <p:spPr bwMode="auto">
            <a:xfrm>
              <a:off x="1910" y="33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27" name="Rectangle 34"/>
            <p:cNvSpPr>
              <a:spLocks noChangeArrowheads="1"/>
            </p:cNvSpPr>
            <p:nvPr/>
          </p:nvSpPr>
          <p:spPr bwMode="auto">
            <a:xfrm>
              <a:off x="1979" y="3437"/>
              <a:ext cx="2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B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3828" name="Line 35"/>
            <p:cNvSpPr>
              <a:spLocks noChangeShapeType="1"/>
            </p:cNvSpPr>
            <p:nvPr/>
          </p:nvSpPr>
          <p:spPr bwMode="auto">
            <a:xfrm>
              <a:off x="1787" y="3169"/>
              <a:ext cx="268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29" name="Rectangle 36"/>
            <p:cNvSpPr>
              <a:spLocks noChangeArrowheads="1"/>
            </p:cNvSpPr>
            <p:nvPr/>
          </p:nvSpPr>
          <p:spPr bwMode="auto">
            <a:xfrm>
              <a:off x="955" y="3942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30" name="Rectangle 37"/>
            <p:cNvSpPr>
              <a:spLocks noChangeArrowheads="1"/>
            </p:cNvSpPr>
            <p:nvPr/>
          </p:nvSpPr>
          <p:spPr bwMode="auto">
            <a:xfrm>
              <a:off x="1329" y="3942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31" name="Line 38"/>
            <p:cNvSpPr>
              <a:spLocks noChangeShapeType="1"/>
            </p:cNvSpPr>
            <p:nvPr/>
          </p:nvSpPr>
          <p:spPr bwMode="auto">
            <a:xfrm flipH="1">
              <a:off x="1080" y="3748"/>
              <a:ext cx="117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32" name="Line 39"/>
            <p:cNvSpPr>
              <a:spLocks noChangeShapeType="1"/>
            </p:cNvSpPr>
            <p:nvPr/>
          </p:nvSpPr>
          <p:spPr bwMode="auto">
            <a:xfrm>
              <a:off x="1358" y="3737"/>
              <a:ext cx="10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33" name="Rectangle 40"/>
            <p:cNvSpPr>
              <a:spLocks noChangeArrowheads="1"/>
            </p:cNvSpPr>
            <p:nvPr/>
          </p:nvSpPr>
          <p:spPr bwMode="auto">
            <a:xfrm>
              <a:off x="1769" y="3953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34" name="Rectangle 41"/>
            <p:cNvSpPr>
              <a:spLocks noChangeArrowheads="1"/>
            </p:cNvSpPr>
            <p:nvPr/>
          </p:nvSpPr>
          <p:spPr bwMode="auto">
            <a:xfrm>
              <a:off x="2143" y="3953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35" name="Line 42"/>
            <p:cNvSpPr>
              <a:spLocks noChangeShapeType="1"/>
            </p:cNvSpPr>
            <p:nvPr/>
          </p:nvSpPr>
          <p:spPr bwMode="auto">
            <a:xfrm flipH="1">
              <a:off x="1894" y="3759"/>
              <a:ext cx="117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36" name="Line 43"/>
            <p:cNvSpPr>
              <a:spLocks noChangeShapeType="1"/>
            </p:cNvSpPr>
            <p:nvPr/>
          </p:nvSpPr>
          <p:spPr bwMode="auto">
            <a:xfrm>
              <a:off x="2172" y="3748"/>
              <a:ext cx="10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37" name="Rectangle 44"/>
            <p:cNvSpPr>
              <a:spLocks noChangeArrowheads="1"/>
            </p:cNvSpPr>
            <p:nvPr/>
          </p:nvSpPr>
          <p:spPr bwMode="auto">
            <a:xfrm>
              <a:off x="2219" y="3269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38" name="Rectangle 45"/>
            <p:cNvSpPr>
              <a:spLocks noChangeArrowheads="1"/>
            </p:cNvSpPr>
            <p:nvPr/>
          </p:nvSpPr>
          <p:spPr bwMode="auto">
            <a:xfrm>
              <a:off x="2593" y="3269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39" name="Line 46"/>
            <p:cNvSpPr>
              <a:spLocks noChangeShapeType="1"/>
            </p:cNvSpPr>
            <p:nvPr/>
          </p:nvSpPr>
          <p:spPr bwMode="auto">
            <a:xfrm flipH="1">
              <a:off x="2344" y="3180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40" name="Line 47"/>
            <p:cNvSpPr>
              <a:spLocks noChangeShapeType="1"/>
            </p:cNvSpPr>
            <p:nvPr/>
          </p:nvSpPr>
          <p:spPr bwMode="auto">
            <a:xfrm>
              <a:off x="2601" y="3169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41" name="Rectangle 48"/>
            <p:cNvSpPr>
              <a:spLocks noChangeArrowheads="1"/>
            </p:cNvSpPr>
            <p:nvPr/>
          </p:nvSpPr>
          <p:spPr bwMode="auto">
            <a:xfrm>
              <a:off x="2657" y="2701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42" name="Rectangle 49"/>
            <p:cNvSpPr>
              <a:spLocks noChangeArrowheads="1"/>
            </p:cNvSpPr>
            <p:nvPr/>
          </p:nvSpPr>
          <p:spPr bwMode="auto">
            <a:xfrm>
              <a:off x="2999" y="2701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43" name="Line 50"/>
            <p:cNvSpPr>
              <a:spLocks noChangeShapeType="1"/>
            </p:cNvSpPr>
            <p:nvPr/>
          </p:nvSpPr>
          <p:spPr bwMode="auto">
            <a:xfrm flipH="1">
              <a:off x="2740" y="2612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44" name="Line 51"/>
            <p:cNvSpPr>
              <a:spLocks noChangeShapeType="1"/>
            </p:cNvSpPr>
            <p:nvPr/>
          </p:nvSpPr>
          <p:spPr bwMode="auto">
            <a:xfrm>
              <a:off x="3018" y="2612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45" name="Rectangle 52"/>
            <p:cNvSpPr>
              <a:spLocks noChangeArrowheads="1"/>
            </p:cNvSpPr>
            <p:nvPr/>
          </p:nvSpPr>
          <p:spPr bwMode="auto">
            <a:xfrm>
              <a:off x="3042" y="2120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46" name="Rectangle 53"/>
            <p:cNvSpPr>
              <a:spLocks noChangeArrowheads="1"/>
            </p:cNvSpPr>
            <p:nvPr/>
          </p:nvSpPr>
          <p:spPr bwMode="auto">
            <a:xfrm>
              <a:off x="3420" y="2120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47" name="Line 54"/>
            <p:cNvSpPr>
              <a:spLocks noChangeShapeType="1"/>
            </p:cNvSpPr>
            <p:nvPr/>
          </p:nvSpPr>
          <p:spPr bwMode="auto">
            <a:xfrm flipH="1">
              <a:off x="3147" y="2055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48" name="Line 55"/>
            <p:cNvSpPr>
              <a:spLocks noChangeShapeType="1"/>
            </p:cNvSpPr>
            <p:nvPr/>
          </p:nvSpPr>
          <p:spPr bwMode="auto">
            <a:xfrm>
              <a:off x="3404" y="2044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799" name="Line 56"/>
          <p:cNvSpPr>
            <a:spLocks noChangeShapeType="1"/>
          </p:cNvSpPr>
          <p:nvPr/>
        </p:nvSpPr>
        <p:spPr bwMode="auto">
          <a:xfrm>
            <a:off x="1828801" y="2622041"/>
            <a:ext cx="38242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0" name="Line 57"/>
          <p:cNvSpPr>
            <a:spLocks noChangeShapeType="1"/>
          </p:cNvSpPr>
          <p:nvPr/>
        </p:nvSpPr>
        <p:spPr bwMode="auto">
          <a:xfrm>
            <a:off x="1814513" y="2974465"/>
            <a:ext cx="39671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1" name="Text Box 61"/>
          <p:cNvSpPr txBox="1">
            <a:spLocks noChangeArrowheads="1"/>
          </p:cNvSpPr>
          <p:nvPr/>
        </p:nvSpPr>
        <p:spPr bwMode="auto">
          <a:xfrm>
            <a:off x="1568450" y="5394325"/>
            <a:ext cx="286702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>
                <a:solidFill>
                  <a:schemeClr val="tx1"/>
                </a:solidFill>
              </a:rPr>
              <a:t>A / B * C * D </a:t>
            </a:r>
            <a:r>
              <a:rPr lang="en-US" altLang="zh-TW" sz="2400" b="1">
                <a:solidFill>
                  <a:srgbClr val="FF0000"/>
                </a:solidFill>
              </a:rPr>
              <a:t>+</a:t>
            </a:r>
            <a:r>
              <a:rPr lang="en-US" altLang="zh-TW" sz="2400" b="1">
                <a:solidFill>
                  <a:schemeClr val="tx1"/>
                </a:solidFill>
              </a:rPr>
              <a:t> E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/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 </a:t>
            </a:r>
            <a:r>
              <a:rPr lang="en-US" altLang="zh-TW" sz="2400" b="1">
                <a:solidFill>
                  <a:srgbClr val="0000FF"/>
                </a:solidFill>
              </a:rPr>
              <a:t>infix expression </a:t>
            </a:r>
            <a:r>
              <a:rPr lang="en-US" altLang="zh-TW" sz="24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3802" name="Text Box 62"/>
          <p:cNvSpPr txBox="1">
            <a:spLocks noChangeArrowheads="1"/>
          </p:cNvSpPr>
          <p:nvPr/>
        </p:nvSpPr>
        <p:spPr bwMode="auto">
          <a:xfrm>
            <a:off x="4727575" y="5905500"/>
            <a:ext cx="4106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</a:rPr>
              <a:t>Binary tree with arithmetic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81F6DD-D2EB-4FBF-8A91-20D789D03DF9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31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609600" y="876300"/>
            <a:ext cx="4863079" cy="30567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void preorder(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preorder tree traversal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*/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if 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{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V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   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printf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(“%d”,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-&gt;data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L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   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preorder(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      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R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 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predorder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 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}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863725" y="196850"/>
            <a:ext cx="5216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Preorder Traversal </a:t>
            </a:r>
            <a:r>
              <a:rPr lang="en-US" altLang="zh-TW" b="1" u="sng">
                <a:solidFill>
                  <a:schemeClr val="tx1"/>
                </a:solidFill>
              </a:rPr>
              <a:t>(Prog. 5.2)</a:t>
            </a:r>
            <a:endParaRPr lang="en-US" altLang="zh-TW" sz="3600" b="1" u="sng">
              <a:solidFill>
                <a:schemeClr val="tx1"/>
              </a:solidFill>
            </a:endParaRPr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949388" y="2249916"/>
            <a:ext cx="392524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2" name="Line 55"/>
          <p:cNvSpPr>
            <a:spLocks noChangeShapeType="1"/>
          </p:cNvSpPr>
          <p:nvPr/>
        </p:nvSpPr>
        <p:spPr bwMode="auto">
          <a:xfrm>
            <a:off x="949388" y="2629328"/>
            <a:ext cx="392524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3" name="Line 56"/>
          <p:cNvSpPr>
            <a:spLocks noChangeShapeType="1"/>
          </p:cNvSpPr>
          <p:nvPr/>
        </p:nvSpPr>
        <p:spPr bwMode="auto">
          <a:xfrm>
            <a:off x="949388" y="2994453"/>
            <a:ext cx="392524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4" name="Text Box 58"/>
          <p:cNvSpPr txBox="1">
            <a:spLocks noChangeArrowheads="1"/>
          </p:cNvSpPr>
          <p:nvPr/>
        </p:nvSpPr>
        <p:spPr bwMode="auto">
          <a:xfrm>
            <a:off x="1263650" y="5089525"/>
            <a:ext cx="2981325" cy="822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>
                <a:solidFill>
                  <a:srgbClr val="FF0000"/>
                </a:solidFill>
              </a:rPr>
              <a:t>+</a:t>
            </a:r>
            <a:r>
              <a:rPr lang="en-US" altLang="zh-TW" sz="2400" b="1">
                <a:solidFill>
                  <a:schemeClr val="tx1"/>
                </a:solidFill>
              </a:rPr>
              <a:t> * * / A B C D E</a:t>
            </a:r>
          </a:p>
          <a:p>
            <a:pPr eaLnBrk="0" hangingPunct="0"/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altLang="zh-TW" sz="2400" b="1">
                <a:solidFill>
                  <a:srgbClr val="0000FF"/>
                </a:solidFill>
              </a:rPr>
              <a:t> prefix expression </a:t>
            </a:r>
            <a:r>
              <a:rPr lang="en-US" altLang="zh-TW" sz="2400" b="1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4825" name="Freeform 59"/>
          <p:cNvSpPr>
            <a:spLocks/>
          </p:cNvSpPr>
          <p:nvPr/>
        </p:nvSpPr>
        <p:spPr bwMode="auto">
          <a:xfrm>
            <a:off x="4692650" y="2520950"/>
            <a:ext cx="4286250" cy="3267075"/>
          </a:xfrm>
          <a:custGeom>
            <a:avLst/>
            <a:gdLst>
              <a:gd name="T0" fmla="*/ 2147483647 w 2700"/>
              <a:gd name="T1" fmla="*/ 2147483647 h 2058"/>
              <a:gd name="T2" fmla="*/ 2147483647 w 2700"/>
              <a:gd name="T3" fmla="*/ 2147483647 h 2058"/>
              <a:gd name="T4" fmla="*/ 2147483647 w 2700"/>
              <a:gd name="T5" fmla="*/ 2147483647 h 2058"/>
              <a:gd name="T6" fmla="*/ 2147483647 w 2700"/>
              <a:gd name="T7" fmla="*/ 2147483647 h 2058"/>
              <a:gd name="T8" fmla="*/ 2147483647 w 2700"/>
              <a:gd name="T9" fmla="*/ 2147483647 h 2058"/>
              <a:gd name="T10" fmla="*/ 2147483647 w 2700"/>
              <a:gd name="T11" fmla="*/ 2147483647 h 2058"/>
              <a:gd name="T12" fmla="*/ 2147483647 w 2700"/>
              <a:gd name="T13" fmla="*/ 2147483647 h 2058"/>
              <a:gd name="T14" fmla="*/ 2147483647 w 2700"/>
              <a:gd name="T15" fmla="*/ 2147483647 h 2058"/>
              <a:gd name="T16" fmla="*/ 2147483647 w 2700"/>
              <a:gd name="T17" fmla="*/ 2147483647 h 2058"/>
              <a:gd name="T18" fmla="*/ 2147483647 w 2700"/>
              <a:gd name="T19" fmla="*/ 2147483647 h 2058"/>
              <a:gd name="T20" fmla="*/ 2147483647 w 2700"/>
              <a:gd name="T21" fmla="*/ 2147483647 h 2058"/>
              <a:gd name="T22" fmla="*/ 2147483647 w 2700"/>
              <a:gd name="T23" fmla="*/ 2147483647 h 2058"/>
              <a:gd name="T24" fmla="*/ 2147483647 w 2700"/>
              <a:gd name="T25" fmla="*/ 2147483647 h 2058"/>
              <a:gd name="T26" fmla="*/ 2147483647 w 2700"/>
              <a:gd name="T27" fmla="*/ 2147483647 h 2058"/>
              <a:gd name="T28" fmla="*/ 2147483647 w 2700"/>
              <a:gd name="T29" fmla="*/ 2147483647 h 2058"/>
              <a:gd name="T30" fmla="*/ 2147483647 w 2700"/>
              <a:gd name="T31" fmla="*/ 2147483647 h 2058"/>
              <a:gd name="T32" fmla="*/ 2147483647 w 2700"/>
              <a:gd name="T33" fmla="*/ 2147483647 h 2058"/>
              <a:gd name="T34" fmla="*/ 2147483647 w 2700"/>
              <a:gd name="T35" fmla="*/ 2147483647 h 2058"/>
              <a:gd name="T36" fmla="*/ 2147483647 w 2700"/>
              <a:gd name="T37" fmla="*/ 2147483647 h 20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00"/>
              <a:gd name="T58" fmla="*/ 0 h 2058"/>
              <a:gd name="T59" fmla="*/ 2700 w 2700"/>
              <a:gd name="T60" fmla="*/ 2058 h 205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00" h="2058">
                <a:moveTo>
                  <a:pt x="1760" y="44"/>
                </a:moveTo>
                <a:cubicBezTo>
                  <a:pt x="1623" y="22"/>
                  <a:pt x="1486" y="0"/>
                  <a:pt x="1436" y="56"/>
                </a:cubicBezTo>
                <a:cubicBezTo>
                  <a:pt x="1386" y="112"/>
                  <a:pt x="1518" y="326"/>
                  <a:pt x="1460" y="380"/>
                </a:cubicBezTo>
                <a:cubicBezTo>
                  <a:pt x="1402" y="434"/>
                  <a:pt x="1148" y="310"/>
                  <a:pt x="1088" y="380"/>
                </a:cubicBezTo>
                <a:cubicBezTo>
                  <a:pt x="1028" y="450"/>
                  <a:pt x="1158" y="734"/>
                  <a:pt x="1100" y="800"/>
                </a:cubicBezTo>
                <a:cubicBezTo>
                  <a:pt x="1042" y="866"/>
                  <a:pt x="802" y="704"/>
                  <a:pt x="740" y="776"/>
                </a:cubicBezTo>
                <a:cubicBezTo>
                  <a:pt x="678" y="848"/>
                  <a:pt x="782" y="1168"/>
                  <a:pt x="728" y="1232"/>
                </a:cubicBezTo>
                <a:cubicBezTo>
                  <a:pt x="674" y="1296"/>
                  <a:pt x="506" y="1044"/>
                  <a:pt x="416" y="1160"/>
                </a:cubicBezTo>
                <a:cubicBezTo>
                  <a:pt x="326" y="1276"/>
                  <a:pt x="0" y="1798"/>
                  <a:pt x="188" y="1928"/>
                </a:cubicBezTo>
                <a:cubicBezTo>
                  <a:pt x="376" y="2058"/>
                  <a:pt x="1352" y="1966"/>
                  <a:pt x="1544" y="1940"/>
                </a:cubicBezTo>
                <a:cubicBezTo>
                  <a:pt x="1736" y="1914"/>
                  <a:pt x="1244" y="1808"/>
                  <a:pt x="1340" y="1772"/>
                </a:cubicBezTo>
                <a:cubicBezTo>
                  <a:pt x="1436" y="1736"/>
                  <a:pt x="2058" y="1796"/>
                  <a:pt x="2120" y="1724"/>
                </a:cubicBezTo>
                <a:cubicBezTo>
                  <a:pt x="2182" y="1652"/>
                  <a:pt x="1660" y="1412"/>
                  <a:pt x="1712" y="1340"/>
                </a:cubicBezTo>
                <a:cubicBezTo>
                  <a:pt x="1764" y="1268"/>
                  <a:pt x="2374" y="1360"/>
                  <a:pt x="2432" y="1292"/>
                </a:cubicBezTo>
                <a:cubicBezTo>
                  <a:pt x="2490" y="1224"/>
                  <a:pt x="2026" y="998"/>
                  <a:pt x="2060" y="932"/>
                </a:cubicBezTo>
                <a:cubicBezTo>
                  <a:pt x="2094" y="866"/>
                  <a:pt x="2572" y="958"/>
                  <a:pt x="2636" y="896"/>
                </a:cubicBezTo>
                <a:cubicBezTo>
                  <a:pt x="2700" y="834"/>
                  <a:pt x="2452" y="672"/>
                  <a:pt x="2444" y="560"/>
                </a:cubicBezTo>
                <a:cubicBezTo>
                  <a:pt x="2436" y="448"/>
                  <a:pt x="2646" y="306"/>
                  <a:pt x="2588" y="224"/>
                </a:cubicBezTo>
                <a:cubicBezTo>
                  <a:pt x="2530" y="142"/>
                  <a:pt x="2178" y="94"/>
                  <a:pt x="2096" y="68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4826" name="Group 60"/>
          <p:cNvGrpSpPr>
            <a:grpSpLocks/>
          </p:cNvGrpSpPr>
          <p:nvPr/>
        </p:nvGrpSpPr>
        <p:grpSpPr bwMode="auto">
          <a:xfrm>
            <a:off x="5021263" y="2454275"/>
            <a:ext cx="3716337" cy="3476625"/>
            <a:chOff x="955" y="1150"/>
            <a:chExt cx="2725" cy="2934"/>
          </a:xfrm>
        </p:grpSpPr>
        <p:sp>
          <p:nvSpPr>
            <p:cNvPr id="34828" name="Oval 61"/>
            <p:cNvSpPr>
              <a:spLocks noChangeArrowheads="1"/>
            </p:cNvSpPr>
            <p:nvPr/>
          </p:nvSpPr>
          <p:spPr bwMode="auto">
            <a:xfrm>
              <a:off x="2780" y="115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Rectangle 62"/>
            <p:cNvSpPr>
              <a:spLocks noChangeArrowheads="1"/>
            </p:cNvSpPr>
            <p:nvPr/>
          </p:nvSpPr>
          <p:spPr bwMode="auto">
            <a:xfrm>
              <a:off x="2849" y="1204"/>
              <a:ext cx="26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+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4830" name="Oval 63"/>
            <p:cNvSpPr>
              <a:spLocks noChangeArrowheads="1"/>
            </p:cNvSpPr>
            <p:nvPr/>
          </p:nvSpPr>
          <p:spPr bwMode="auto">
            <a:xfrm>
              <a:off x="2371" y="168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1" name="Rectangle 64"/>
            <p:cNvSpPr>
              <a:spLocks noChangeArrowheads="1"/>
            </p:cNvSpPr>
            <p:nvPr/>
          </p:nvSpPr>
          <p:spPr bwMode="auto">
            <a:xfrm>
              <a:off x="2440" y="1735"/>
              <a:ext cx="24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*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4832" name="Line 65"/>
            <p:cNvSpPr>
              <a:spLocks noChangeShapeType="1"/>
            </p:cNvSpPr>
            <p:nvPr/>
          </p:nvSpPr>
          <p:spPr bwMode="auto">
            <a:xfrm flipH="1">
              <a:off x="2612" y="1466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3" name="Oval 66"/>
            <p:cNvSpPr>
              <a:spLocks noChangeArrowheads="1"/>
            </p:cNvSpPr>
            <p:nvPr/>
          </p:nvSpPr>
          <p:spPr bwMode="auto">
            <a:xfrm>
              <a:off x="1106" y="338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4" name="Rectangle 67"/>
            <p:cNvSpPr>
              <a:spLocks noChangeArrowheads="1"/>
            </p:cNvSpPr>
            <p:nvPr/>
          </p:nvSpPr>
          <p:spPr bwMode="auto">
            <a:xfrm>
              <a:off x="1163" y="3414"/>
              <a:ext cx="29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A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4835" name="Line 68"/>
            <p:cNvSpPr>
              <a:spLocks noChangeShapeType="1"/>
            </p:cNvSpPr>
            <p:nvPr/>
          </p:nvSpPr>
          <p:spPr bwMode="auto">
            <a:xfrm flipH="1">
              <a:off x="1305" y="3167"/>
              <a:ext cx="27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6" name="Oval 69"/>
            <p:cNvSpPr>
              <a:spLocks noChangeArrowheads="1"/>
            </p:cNvSpPr>
            <p:nvPr/>
          </p:nvSpPr>
          <p:spPr bwMode="auto">
            <a:xfrm>
              <a:off x="1940" y="22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7" name="Rectangle 70"/>
            <p:cNvSpPr>
              <a:spLocks noChangeArrowheads="1"/>
            </p:cNvSpPr>
            <p:nvPr/>
          </p:nvSpPr>
          <p:spPr bwMode="auto">
            <a:xfrm>
              <a:off x="2008" y="2312"/>
              <a:ext cx="247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*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4838" name="Oval 71"/>
            <p:cNvSpPr>
              <a:spLocks noChangeArrowheads="1"/>
            </p:cNvSpPr>
            <p:nvPr/>
          </p:nvSpPr>
          <p:spPr bwMode="auto">
            <a:xfrm>
              <a:off x="1512" y="28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9" name="Rectangle 72"/>
            <p:cNvSpPr>
              <a:spLocks noChangeArrowheads="1"/>
            </p:cNvSpPr>
            <p:nvPr/>
          </p:nvSpPr>
          <p:spPr bwMode="auto">
            <a:xfrm>
              <a:off x="1581" y="2889"/>
              <a:ext cx="19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/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4840" name="Line 73"/>
            <p:cNvSpPr>
              <a:spLocks noChangeShapeType="1"/>
            </p:cNvSpPr>
            <p:nvPr/>
          </p:nvSpPr>
          <p:spPr bwMode="auto">
            <a:xfrm flipH="1">
              <a:off x="2143" y="2011"/>
              <a:ext cx="286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41" name="Line 74"/>
            <p:cNvSpPr>
              <a:spLocks noChangeShapeType="1"/>
            </p:cNvSpPr>
            <p:nvPr/>
          </p:nvSpPr>
          <p:spPr bwMode="auto">
            <a:xfrm flipH="1">
              <a:off x="1691" y="2575"/>
              <a:ext cx="297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42" name="Oval 75"/>
            <p:cNvSpPr>
              <a:spLocks noChangeArrowheads="1"/>
            </p:cNvSpPr>
            <p:nvPr/>
          </p:nvSpPr>
          <p:spPr bwMode="auto">
            <a:xfrm>
              <a:off x="3174" y="169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43" name="Rectangle 76"/>
            <p:cNvSpPr>
              <a:spLocks noChangeArrowheads="1"/>
            </p:cNvSpPr>
            <p:nvPr/>
          </p:nvSpPr>
          <p:spPr bwMode="auto">
            <a:xfrm>
              <a:off x="3243" y="1745"/>
              <a:ext cx="285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E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4844" name="Oval 77"/>
            <p:cNvSpPr>
              <a:spLocks noChangeArrowheads="1"/>
            </p:cNvSpPr>
            <p:nvPr/>
          </p:nvSpPr>
          <p:spPr bwMode="auto">
            <a:xfrm>
              <a:off x="2756" y="22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45" name="Rectangle 78"/>
            <p:cNvSpPr>
              <a:spLocks noChangeArrowheads="1"/>
            </p:cNvSpPr>
            <p:nvPr/>
          </p:nvSpPr>
          <p:spPr bwMode="auto">
            <a:xfrm>
              <a:off x="2824" y="2277"/>
              <a:ext cx="29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D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4846" name="Oval 79"/>
            <p:cNvSpPr>
              <a:spLocks noChangeArrowheads="1"/>
            </p:cNvSpPr>
            <p:nvPr/>
          </p:nvSpPr>
          <p:spPr bwMode="auto">
            <a:xfrm>
              <a:off x="2360" y="281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47" name="Rectangle 80"/>
            <p:cNvSpPr>
              <a:spLocks noChangeArrowheads="1"/>
            </p:cNvSpPr>
            <p:nvPr/>
          </p:nvSpPr>
          <p:spPr bwMode="auto">
            <a:xfrm>
              <a:off x="2429" y="2870"/>
              <a:ext cx="296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C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4848" name="Line 81"/>
            <p:cNvSpPr>
              <a:spLocks noChangeShapeType="1"/>
            </p:cNvSpPr>
            <p:nvPr/>
          </p:nvSpPr>
          <p:spPr bwMode="auto">
            <a:xfrm>
              <a:off x="3064" y="1467"/>
              <a:ext cx="266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49" name="Line 82"/>
            <p:cNvSpPr>
              <a:spLocks noChangeShapeType="1"/>
            </p:cNvSpPr>
            <p:nvPr/>
          </p:nvSpPr>
          <p:spPr bwMode="auto">
            <a:xfrm>
              <a:off x="2658" y="2010"/>
              <a:ext cx="265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0" name="Line 83"/>
            <p:cNvSpPr>
              <a:spLocks noChangeShapeType="1"/>
            </p:cNvSpPr>
            <p:nvPr/>
          </p:nvSpPr>
          <p:spPr bwMode="auto">
            <a:xfrm>
              <a:off x="2259" y="2569"/>
              <a:ext cx="246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1" name="Oval 84"/>
            <p:cNvSpPr>
              <a:spLocks noChangeArrowheads="1"/>
            </p:cNvSpPr>
            <p:nvPr/>
          </p:nvSpPr>
          <p:spPr bwMode="auto">
            <a:xfrm>
              <a:off x="1910" y="33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2" name="Rectangle 85"/>
            <p:cNvSpPr>
              <a:spLocks noChangeArrowheads="1"/>
            </p:cNvSpPr>
            <p:nvPr/>
          </p:nvSpPr>
          <p:spPr bwMode="auto">
            <a:xfrm>
              <a:off x="1979" y="3437"/>
              <a:ext cx="284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B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4853" name="Line 86"/>
            <p:cNvSpPr>
              <a:spLocks noChangeShapeType="1"/>
            </p:cNvSpPr>
            <p:nvPr/>
          </p:nvSpPr>
          <p:spPr bwMode="auto">
            <a:xfrm>
              <a:off x="1787" y="3169"/>
              <a:ext cx="268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4" name="Rectangle 87"/>
            <p:cNvSpPr>
              <a:spLocks noChangeArrowheads="1"/>
            </p:cNvSpPr>
            <p:nvPr/>
          </p:nvSpPr>
          <p:spPr bwMode="auto">
            <a:xfrm>
              <a:off x="955" y="3942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5" name="Rectangle 88"/>
            <p:cNvSpPr>
              <a:spLocks noChangeArrowheads="1"/>
            </p:cNvSpPr>
            <p:nvPr/>
          </p:nvSpPr>
          <p:spPr bwMode="auto">
            <a:xfrm>
              <a:off x="1329" y="3942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6" name="Line 89"/>
            <p:cNvSpPr>
              <a:spLocks noChangeShapeType="1"/>
            </p:cNvSpPr>
            <p:nvPr/>
          </p:nvSpPr>
          <p:spPr bwMode="auto">
            <a:xfrm flipH="1">
              <a:off x="1080" y="3748"/>
              <a:ext cx="117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7" name="Line 90"/>
            <p:cNvSpPr>
              <a:spLocks noChangeShapeType="1"/>
            </p:cNvSpPr>
            <p:nvPr/>
          </p:nvSpPr>
          <p:spPr bwMode="auto">
            <a:xfrm>
              <a:off x="1358" y="3737"/>
              <a:ext cx="10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8" name="Rectangle 91"/>
            <p:cNvSpPr>
              <a:spLocks noChangeArrowheads="1"/>
            </p:cNvSpPr>
            <p:nvPr/>
          </p:nvSpPr>
          <p:spPr bwMode="auto">
            <a:xfrm>
              <a:off x="1769" y="3953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9" name="Rectangle 92"/>
            <p:cNvSpPr>
              <a:spLocks noChangeArrowheads="1"/>
            </p:cNvSpPr>
            <p:nvPr/>
          </p:nvSpPr>
          <p:spPr bwMode="auto">
            <a:xfrm>
              <a:off x="2143" y="3953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0" name="Line 93"/>
            <p:cNvSpPr>
              <a:spLocks noChangeShapeType="1"/>
            </p:cNvSpPr>
            <p:nvPr/>
          </p:nvSpPr>
          <p:spPr bwMode="auto">
            <a:xfrm flipH="1">
              <a:off x="1894" y="3759"/>
              <a:ext cx="117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1" name="Line 94"/>
            <p:cNvSpPr>
              <a:spLocks noChangeShapeType="1"/>
            </p:cNvSpPr>
            <p:nvPr/>
          </p:nvSpPr>
          <p:spPr bwMode="auto">
            <a:xfrm>
              <a:off x="2172" y="3748"/>
              <a:ext cx="10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2" name="Rectangle 95"/>
            <p:cNvSpPr>
              <a:spLocks noChangeArrowheads="1"/>
            </p:cNvSpPr>
            <p:nvPr/>
          </p:nvSpPr>
          <p:spPr bwMode="auto">
            <a:xfrm>
              <a:off x="2219" y="3269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3" name="Rectangle 96"/>
            <p:cNvSpPr>
              <a:spLocks noChangeArrowheads="1"/>
            </p:cNvSpPr>
            <p:nvPr/>
          </p:nvSpPr>
          <p:spPr bwMode="auto">
            <a:xfrm>
              <a:off x="2593" y="3269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4" name="Line 97"/>
            <p:cNvSpPr>
              <a:spLocks noChangeShapeType="1"/>
            </p:cNvSpPr>
            <p:nvPr/>
          </p:nvSpPr>
          <p:spPr bwMode="auto">
            <a:xfrm flipH="1">
              <a:off x="2344" y="3180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5" name="Line 98"/>
            <p:cNvSpPr>
              <a:spLocks noChangeShapeType="1"/>
            </p:cNvSpPr>
            <p:nvPr/>
          </p:nvSpPr>
          <p:spPr bwMode="auto">
            <a:xfrm>
              <a:off x="2601" y="3169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6" name="Rectangle 99"/>
            <p:cNvSpPr>
              <a:spLocks noChangeArrowheads="1"/>
            </p:cNvSpPr>
            <p:nvPr/>
          </p:nvSpPr>
          <p:spPr bwMode="auto">
            <a:xfrm>
              <a:off x="2657" y="2701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7" name="Rectangle 100"/>
            <p:cNvSpPr>
              <a:spLocks noChangeArrowheads="1"/>
            </p:cNvSpPr>
            <p:nvPr/>
          </p:nvSpPr>
          <p:spPr bwMode="auto">
            <a:xfrm>
              <a:off x="2999" y="2701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8" name="Line 101"/>
            <p:cNvSpPr>
              <a:spLocks noChangeShapeType="1"/>
            </p:cNvSpPr>
            <p:nvPr/>
          </p:nvSpPr>
          <p:spPr bwMode="auto">
            <a:xfrm flipH="1">
              <a:off x="2740" y="2612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9" name="Line 102"/>
            <p:cNvSpPr>
              <a:spLocks noChangeShapeType="1"/>
            </p:cNvSpPr>
            <p:nvPr/>
          </p:nvSpPr>
          <p:spPr bwMode="auto">
            <a:xfrm>
              <a:off x="3018" y="2612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70" name="Rectangle 103"/>
            <p:cNvSpPr>
              <a:spLocks noChangeArrowheads="1"/>
            </p:cNvSpPr>
            <p:nvPr/>
          </p:nvSpPr>
          <p:spPr bwMode="auto">
            <a:xfrm>
              <a:off x="3042" y="2120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71" name="Rectangle 104"/>
            <p:cNvSpPr>
              <a:spLocks noChangeArrowheads="1"/>
            </p:cNvSpPr>
            <p:nvPr/>
          </p:nvSpPr>
          <p:spPr bwMode="auto">
            <a:xfrm>
              <a:off x="3420" y="2120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72" name="Line 105"/>
            <p:cNvSpPr>
              <a:spLocks noChangeShapeType="1"/>
            </p:cNvSpPr>
            <p:nvPr/>
          </p:nvSpPr>
          <p:spPr bwMode="auto">
            <a:xfrm flipH="1">
              <a:off x="3147" y="2055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73" name="Line 106"/>
            <p:cNvSpPr>
              <a:spLocks noChangeShapeType="1"/>
            </p:cNvSpPr>
            <p:nvPr/>
          </p:nvSpPr>
          <p:spPr bwMode="auto">
            <a:xfrm>
              <a:off x="3404" y="2044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4827" name="Text Box 107"/>
          <p:cNvSpPr txBox="1">
            <a:spLocks noChangeArrowheads="1"/>
          </p:cNvSpPr>
          <p:nvPr/>
        </p:nvSpPr>
        <p:spPr bwMode="auto">
          <a:xfrm>
            <a:off x="4727575" y="5862638"/>
            <a:ext cx="4354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Binary tree with arithmetic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81F6DD-D2EB-4FBF-8A91-20D789D03DF9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32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2492085" y="496404"/>
            <a:ext cx="3959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 dirty="0">
                <a:solidFill>
                  <a:schemeClr val="tx1"/>
                </a:solidFill>
              </a:rPr>
              <a:t>Preorder </a:t>
            </a:r>
            <a:r>
              <a:rPr lang="en-US" altLang="zh-TW" sz="3600" b="1" u="sng" dirty="0" smtClean="0">
                <a:solidFill>
                  <a:schemeClr val="tx1"/>
                </a:solidFill>
              </a:rPr>
              <a:t>Traversal</a:t>
            </a:r>
            <a:endParaRPr lang="en-US" altLang="zh-TW" sz="3600" b="1" u="sng" dirty="0">
              <a:solidFill>
                <a:schemeClr val="tx1"/>
              </a:solidFill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313" y="1676386"/>
            <a:ext cx="7907337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BFF4B2-F010-4512-982B-646721E7E33A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33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609600" y="876300"/>
            <a:ext cx="5588000" cy="270070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void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postorder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inorder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traversal */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if 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{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L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 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postorder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      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R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   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postdorder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  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V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   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printf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(“%d”,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-&gt;data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 }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1819275" y="247650"/>
            <a:ext cx="49323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b="1" u="sng">
                <a:solidFill>
                  <a:schemeClr val="tx1"/>
                </a:solidFill>
              </a:rPr>
              <a:t>Postorder Traversal </a:t>
            </a:r>
            <a:r>
              <a:rPr lang="en-US" altLang="zh-TW" b="1" u="sng">
                <a:solidFill>
                  <a:schemeClr val="tx1"/>
                </a:solidFill>
              </a:rPr>
              <a:t>(Prog. 5.3)</a:t>
            </a:r>
            <a:endParaRPr lang="en-US" altLang="zh-TW" sz="3200" b="1" u="sng">
              <a:solidFill>
                <a:schemeClr val="tx1"/>
              </a:solidFill>
            </a:endParaRPr>
          </a:p>
        </p:txBody>
      </p:sp>
      <p:sp>
        <p:nvSpPr>
          <p:cNvPr id="35845" name="Line 7"/>
          <p:cNvSpPr>
            <a:spLocks noChangeShapeType="1"/>
          </p:cNvSpPr>
          <p:nvPr/>
        </p:nvSpPr>
        <p:spPr bwMode="auto">
          <a:xfrm>
            <a:off x="933512" y="2264203"/>
            <a:ext cx="408399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46" name="Line 55"/>
          <p:cNvSpPr>
            <a:spLocks noChangeShapeType="1"/>
          </p:cNvSpPr>
          <p:nvPr/>
        </p:nvSpPr>
        <p:spPr bwMode="auto">
          <a:xfrm>
            <a:off x="904938" y="2615041"/>
            <a:ext cx="43697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47" name="Line 56"/>
          <p:cNvSpPr>
            <a:spLocks noChangeShapeType="1"/>
          </p:cNvSpPr>
          <p:nvPr/>
        </p:nvSpPr>
        <p:spPr bwMode="auto">
          <a:xfrm>
            <a:off x="890650" y="2965878"/>
            <a:ext cx="451261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48" name="Text Box 58"/>
          <p:cNvSpPr txBox="1">
            <a:spLocks noChangeArrowheads="1"/>
          </p:cNvSpPr>
          <p:nvPr/>
        </p:nvSpPr>
        <p:spPr bwMode="auto">
          <a:xfrm>
            <a:off x="1274763" y="4891088"/>
            <a:ext cx="3084512" cy="822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>
                <a:solidFill>
                  <a:schemeClr val="tx1"/>
                </a:solidFill>
              </a:rPr>
              <a:t>A B / C * D * E </a:t>
            </a:r>
            <a:r>
              <a:rPr lang="en-US" altLang="zh-TW" sz="2400" b="1">
                <a:solidFill>
                  <a:srgbClr val="FF0000"/>
                </a:solidFill>
              </a:rPr>
              <a:t>+</a:t>
            </a:r>
            <a:endParaRPr lang="en-US" altLang="zh-TW" sz="2400" b="1"/>
          </a:p>
          <a:p>
            <a:pPr eaLnBrk="0" hangingPunct="0"/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altLang="zh-TW" sz="2400" b="1">
                <a:solidFill>
                  <a:srgbClr val="0000FF"/>
                </a:solidFill>
              </a:rPr>
              <a:t> postfix expression </a:t>
            </a:r>
            <a:r>
              <a:rPr lang="en-US" altLang="zh-TW" sz="2400" b="1">
                <a:solidFill>
                  <a:srgbClr val="FF0000"/>
                </a:solidFill>
              </a:rPr>
              <a:t>!</a:t>
            </a:r>
          </a:p>
        </p:txBody>
      </p:sp>
      <p:grpSp>
        <p:nvGrpSpPr>
          <p:cNvPr id="35849" name="Group 59"/>
          <p:cNvGrpSpPr>
            <a:grpSpLocks/>
          </p:cNvGrpSpPr>
          <p:nvPr/>
        </p:nvGrpSpPr>
        <p:grpSpPr bwMode="auto">
          <a:xfrm>
            <a:off x="5021263" y="2454275"/>
            <a:ext cx="3716337" cy="3476625"/>
            <a:chOff x="955" y="1150"/>
            <a:chExt cx="2725" cy="2934"/>
          </a:xfrm>
        </p:grpSpPr>
        <p:sp>
          <p:nvSpPr>
            <p:cNvPr id="35851" name="Oval 60"/>
            <p:cNvSpPr>
              <a:spLocks noChangeArrowheads="1"/>
            </p:cNvSpPr>
            <p:nvPr/>
          </p:nvSpPr>
          <p:spPr bwMode="auto">
            <a:xfrm>
              <a:off x="2780" y="115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2" name="Rectangle 61"/>
            <p:cNvSpPr>
              <a:spLocks noChangeArrowheads="1"/>
            </p:cNvSpPr>
            <p:nvPr/>
          </p:nvSpPr>
          <p:spPr bwMode="auto">
            <a:xfrm>
              <a:off x="2849" y="1204"/>
              <a:ext cx="26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+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5853" name="Oval 62"/>
            <p:cNvSpPr>
              <a:spLocks noChangeArrowheads="1"/>
            </p:cNvSpPr>
            <p:nvPr/>
          </p:nvSpPr>
          <p:spPr bwMode="auto">
            <a:xfrm>
              <a:off x="2371" y="168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4" name="Rectangle 63"/>
            <p:cNvSpPr>
              <a:spLocks noChangeArrowheads="1"/>
            </p:cNvSpPr>
            <p:nvPr/>
          </p:nvSpPr>
          <p:spPr bwMode="auto">
            <a:xfrm>
              <a:off x="2440" y="1735"/>
              <a:ext cx="24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*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5855" name="Line 64"/>
            <p:cNvSpPr>
              <a:spLocks noChangeShapeType="1"/>
            </p:cNvSpPr>
            <p:nvPr/>
          </p:nvSpPr>
          <p:spPr bwMode="auto">
            <a:xfrm flipH="1">
              <a:off x="2612" y="1466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6" name="Oval 65"/>
            <p:cNvSpPr>
              <a:spLocks noChangeArrowheads="1"/>
            </p:cNvSpPr>
            <p:nvPr/>
          </p:nvSpPr>
          <p:spPr bwMode="auto">
            <a:xfrm>
              <a:off x="1106" y="338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7" name="Rectangle 66"/>
            <p:cNvSpPr>
              <a:spLocks noChangeArrowheads="1"/>
            </p:cNvSpPr>
            <p:nvPr/>
          </p:nvSpPr>
          <p:spPr bwMode="auto">
            <a:xfrm>
              <a:off x="1163" y="3414"/>
              <a:ext cx="25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 dirty="0">
                  <a:solidFill>
                    <a:schemeClr val="tx1"/>
                  </a:solidFill>
                </a:rPr>
                <a:t>A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35858" name="Line 67"/>
            <p:cNvSpPr>
              <a:spLocks noChangeShapeType="1"/>
            </p:cNvSpPr>
            <p:nvPr/>
          </p:nvSpPr>
          <p:spPr bwMode="auto">
            <a:xfrm flipH="1">
              <a:off x="1305" y="3167"/>
              <a:ext cx="27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9" name="Oval 68"/>
            <p:cNvSpPr>
              <a:spLocks noChangeArrowheads="1"/>
            </p:cNvSpPr>
            <p:nvPr/>
          </p:nvSpPr>
          <p:spPr bwMode="auto">
            <a:xfrm>
              <a:off x="1940" y="22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0" name="Rectangle 69"/>
            <p:cNvSpPr>
              <a:spLocks noChangeArrowheads="1"/>
            </p:cNvSpPr>
            <p:nvPr/>
          </p:nvSpPr>
          <p:spPr bwMode="auto">
            <a:xfrm>
              <a:off x="2008" y="2312"/>
              <a:ext cx="247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*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5861" name="Oval 70"/>
            <p:cNvSpPr>
              <a:spLocks noChangeArrowheads="1"/>
            </p:cNvSpPr>
            <p:nvPr/>
          </p:nvSpPr>
          <p:spPr bwMode="auto">
            <a:xfrm>
              <a:off x="1512" y="28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2" name="Rectangle 71"/>
            <p:cNvSpPr>
              <a:spLocks noChangeArrowheads="1"/>
            </p:cNvSpPr>
            <p:nvPr/>
          </p:nvSpPr>
          <p:spPr bwMode="auto">
            <a:xfrm>
              <a:off x="1581" y="2889"/>
              <a:ext cx="19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/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5863" name="Line 72"/>
            <p:cNvSpPr>
              <a:spLocks noChangeShapeType="1"/>
            </p:cNvSpPr>
            <p:nvPr/>
          </p:nvSpPr>
          <p:spPr bwMode="auto">
            <a:xfrm flipH="1">
              <a:off x="2143" y="2011"/>
              <a:ext cx="286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4" name="Line 73"/>
            <p:cNvSpPr>
              <a:spLocks noChangeShapeType="1"/>
            </p:cNvSpPr>
            <p:nvPr/>
          </p:nvSpPr>
          <p:spPr bwMode="auto">
            <a:xfrm flipH="1">
              <a:off x="1691" y="2575"/>
              <a:ext cx="297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5" name="Oval 74"/>
            <p:cNvSpPr>
              <a:spLocks noChangeArrowheads="1"/>
            </p:cNvSpPr>
            <p:nvPr/>
          </p:nvSpPr>
          <p:spPr bwMode="auto">
            <a:xfrm>
              <a:off x="3174" y="169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6" name="Rectangle 75"/>
            <p:cNvSpPr>
              <a:spLocks noChangeArrowheads="1"/>
            </p:cNvSpPr>
            <p:nvPr/>
          </p:nvSpPr>
          <p:spPr bwMode="auto">
            <a:xfrm>
              <a:off x="3243" y="1745"/>
              <a:ext cx="2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E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5867" name="Oval 76"/>
            <p:cNvSpPr>
              <a:spLocks noChangeArrowheads="1"/>
            </p:cNvSpPr>
            <p:nvPr/>
          </p:nvSpPr>
          <p:spPr bwMode="auto">
            <a:xfrm>
              <a:off x="2756" y="22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8" name="Rectangle 77"/>
            <p:cNvSpPr>
              <a:spLocks noChangeArrowheads="1"/>
            </p:cNvSpPr>
            <p:nvPr/>
          </p:nvSpPr>
          <p:spPr bwMode="auto">
            <a:xfrm>
              <a:off x="2824" y="2277"/>
              <a:ext cx="25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D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5869" name="Oval 78"/>
            <p:cNvSpPr>
              <a:spLocks noChangeArrowheads="1"/>
            </p:cNvSpPr>
            <p:nvPr/>
          </p:nvSpPr>
          <p:spPr bwMode="auto">
            <a:xfrm>
              <a:off x="2360" y="281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0" name="Rectangle 79"/>
            <p:cNvSpPr>
              <a:spLocks noChangeArrowheads="1"/>
            </p:cNvSpPr>
            <p:nvPr/>
          </p:nvSpPr>
          <p:spPr bwMode="auto">
            <a:xfrm>
              <a:off x="2429" y="2870"/>
              <a:ext cx="25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C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5871" name="Line 80"/>
            <p:cNvSpPr>
              <a:spLocks noChangeShapeType="1"/>
            </p:cNvSpPr>
            <p:nvPr/>
          </p:nvSpPr>
          <p:spPr bwMode="auto">
            <a:xfrm>
              <a:off x="3064" y="1467"/>
              <a:ext cx="266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2" name="Line 81"/>
            <p:cNvSpPr>
              <a:spLocks noChangeShapeType="1"/>
            </p:cNvSpPr>
            <p:nvPr/>
          </p:nvSpPr>
          <p:spPr bwMode="auto">
            <a:xfrm>
              <a:off x="2658" y="2010"/>
              <a:ext cx="265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3" name="Line 82"/>
            <p:cNvSpPr>
              <a:spLocks noChangeShapeType="1"/>
            </p:cNvSpPr>
            <p:nvPr/>
          </p:nvSpPr>
          <p:spPr bwMode="auto">
            <a:xfrm>
              <a:off x="2259" y="2569"/>
              <a:ext cx="246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4" name="Oval 83"/>
            <p:cNvSpPr>
              <a:spLocks noChangeArrowheads="1"/>
            </p:cNvSpPr>
            <p:nvPr/>
          </p:nvSpPr>
          <p:spPr bwMode="auto">
            <a:xfrm>
              <a:off x="1910" y="33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5" name="Rectangle 84"/>
            <p:cNvSpPr>
              <a:spLocks noChangeArrowheads="1"/>
            </p:cNvSpPr>
            <p:nvPr/>
          </p:nvSpPr>
          <p:spPr bwMode="auto">
            <a:xfrm>
              <a:off x="1979" y="3437"/>
              <a:ext cx="2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B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5876" name="Line 85"/>
            <p:cNvSpPr>
              <a:spLocks noChangeShapeType="1"/>
            </p:cNvSpPr>
            <p:nvPr/>
          </p:nvSpPr>
          <p:spPr bwMode="auto">
            <a:xfrm>
              <a:off x="1787" y="3169"/>
              <a:ext cx="268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7" name="Rectangle 86"/>
            <p:cNvSpPr>
              <a:spLocks noChangeArrowheads="1"/>
            </p:cNvSpPr>
            <p:nvPr/>
          </p:nvSpPr>
          <p:spPr bwMode="auto">
            <a:xfrm>
              <a:off x="955" y="3942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8" name="Rectangle 87"/>
            <p:cNvSpPr>
              <a:spLocks noChangeArrowheads="1"/>
            </p:cNvSpPr>
            <p:nvPr/>
          </p:nvSpPr>
          <p:spPr bwMode="auto">
            <a:xfrm>
              <a:off x="1329" y="3942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79" name="Line 88"/>
            <p:cNvSpPr>
              <a:spLocks noChangeShapeType="1"/>
            </p:cNvSpPr>
            <p:nvPr/>
          </p:nvSpPr>
          <p:spPr bwMode="auto">
            <a:xfrm flipH="1">
              <a:off x="1080" y="3748"/>
              <a:ext cx="117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0" name="Line 89"/>
            <p:cNvSpPr>
              <a:spLocks noChangeShapeType="1"/>
            </p:cNvSpPr>
            <p:nvPr/>
          </p:nvSpPr>
          <p:spPr bwMode="auto">
            <a:xfrm>
              <a:off x="1358" y="3737"/>
              <a:ext cx="10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1" name="Rectangle 90"/>
            <p:cNvSpPr>
              <a:spLocks noChangeArrowheads="1"/>
            </p:cNvSpPr>
            <p:nvPr/>
          </p:nvSpPr>
          <p:spPr bwMode="auto">
            <a:xfrm>
              <a:off x="1769" y="3953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2" name="Rectangle 91"/>
            <p:cNvSpPr>
              <a:spLocks noChangeArrowheads="1"/>
            </p:cNvSpPr>
            <p:nvPr/>
          </p:nvSpPr>
          <p:spPr bwMode="auto">
            <a:xfrm>
              <a:off x="2143" y="3953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3" name="Line 92"/>
            <p:cNvSpPr>
              <a:spLocks noChangeShapeType="1"/>
            </p:cNvSpPr>
            <p:nvPr/>
          </p:nvSpPr>
          <p:spPr bwMode="auto">
            <a:xfrm flipH="1">
              <a:off x="1894" y="3759"/>
              <a:ext cx="117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4" name="Line 93"/>
            <p:cNvSpPr>
              <a:spLocks noChangeShapeType="1"/>
            </p:cNvSpPr>
            <p:nvPr/>
          </p:nvSpPr>
          <p:spPr bwMode="auto">
            <a:xfrm>
              <a:off x="2172" y="3748"/>
              <a:ext cx="10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5" name="Rectangle 94"/>
            <p:cNvSpPr>
              <a:spLocks noChangeArrowheads="1"/>
            </p:cNvSpPr>
            <p:nvPr/>
          </p:nvSpPr>
          <p:spPr bwMode="auto">
            <a:xfrm>
              <a:off x="2219" y="3269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6" name="Rectangle 95"/>
            <p:cNvSpPr>
              <a:spLocks noChangeArrowheads="1"/>
            </p:cNvSpPr>
            <p:nvPr/>
          </p:nvSpPr>
          <p:spPr bwMode="auto">
            <a:xfrm>
              <a:off x="2593" y="3269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7" name="Line 96"/>
            <p:cNvSpPr>
              <a:spLocks noChangeShapeType="1"/>
            </p:cNvSpPr>
            <p:nvPr/>
          </p:nvSpPr>
          <p:spPr bwMode="auto">
            <a:xfrm flipH="1">
              <a:off x="2344" y="3180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8" name="Line 97"/>
            <p:cNvSpPr>
              <a:spLocks noChangeShapeType="1"/>
            </p:cNvSpPr>
            <p:nvPr/>
          </p:nvSpPr>
          <p:spPr bwMode="auto">
            <a:xfrm>
              <a:off x="2601" y="3169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89" name="Rectangle 98"/>
            <p:cNvSpPr>
              <a:spLocks noChangeArrowheads="1"/>
            </p:cNvSpPr>
            <p:nvPr/>
          </p:nvSpPr>
          <p:spPr bwMode="auto">
            <a:xfrm>
              <a:off x="2657" y="2701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0" name="Rectangle 99"/>
            <p:cNvSpPr>
              <a:spLocks noChangeArrowheads="1"/>
            </p:cNvSpPr>
            <p:nvPr/>
          </p:nvSpPr>
          <p:spPr bwMode="auto">
            <a:xfrm>
              <a:off x="2999" y="2701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1" name="Line 100"/>
            <p:cNvSpPr>
              <a:spLocks noChangeShapeType="1"/>
            </p:cNvSpPr>
            <p:nvPr/>
          </p:nvSpPr>
          <p:spPr bwMode="auto">
            <a:xfrm flipH="1">
              <a:off x="2740" y="2612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2" name="Line 101"/>
            <p:cNvSpPr>
              <a:spLocks noChangeShapeType="1"/>
            </p:cNvSpPr>
            <p:nvPr/>
          </p:nvSpPr>
          <p:spPr bwMode="auto">
            <a:xfrm>
              <a:off x="3018" y="2612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3" name="Rectangle 102"/>
            <p:cNvSpPr>
              <a:spLocks noChangeArrowheads="1"/>
            </p:cNvSpPr>
            <p:nvPr/>
          </p:nvSpPr>
          <p:spPr bwMode="auto">
            <a:xfrm>
              <a:off x="3042" y="2120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4" name="Rectangle 103"/>
            <p:cNvSpPr>
              <a:spLocks noChangeArrowheads="1"/>
            </p:cNvSpPr>
            <p:nvPr/>
          </p:nvSpPr>
          <p:spPr bwMode="auto">
            <a:xfrm>
              <a:off x="3420" y="2120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5" name="Line 104"/>
            <p:cNvSpPr>
              <a:spLocks noChangeShapeType="1"/>
            </p:cNvSpPr>
            <p:nvPr/>
          </p:nvSpPr>
          <p:spPr bwMode="auto">
            <a:xfrm flipH="1">
              <a:off x="3147" y="2055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96" name="Line 105"/>
            <p:cNvSpPr>
              <a:spLocks noChangeShapeType="1"/>
            </p:cNvSpPr>
            <p:nvPr/>
          </p:nvSpPr>
          <p:spPr bwMode="auto">
            <a:xfrm>
              <a:off x="3404" y="2044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850" name="Text Box 106"/>
          <p:cNvSpPr txBox="1">
            <a:spLocks noChangeArrowheads="1"/>
          </p:cNvSpPr>
          <p:nvPr/>
        </p:nvSpPr>
        <p:spPr bwMode="auto">
          <a:xfrm>
            <a:off x="4727575" y="5862638"/>
            <a:ext cx="4354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Binary tree with arithmetic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41220B-D8EB-4360-8931-00E27F9CD5DB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34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28688" y="1163780"/>
            <a:ext cx="6971303" cy="43344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void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iterInorder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node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 iterative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inorder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traversal  */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top =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-1;      /* initialize stack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stack[MAX_STACK_SIZE];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for ( ; ; 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for (; node; node = </a:t>
            </a:r>
            <a:r>
              <a:rPr lang="en-US" altLang="zh-TW" sz="2400" i="1" dirty="0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node-&gt;</a:t>
            </a:r>
            <a:r>
              <a:rPr lang="en-US" altLang="zh-TW" sz="2400" i="1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add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(&amp;top, node);   /* add to 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stack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node =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delete(&amp;top);  /* delete from 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stack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if (!node) break;         /* empty 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stack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printf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(“%d”,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node-&gt;data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node = </a:t>
            </a:r>
            <a:r>
              <a:rPr lang="en-US" altLang="zh-TW" sz="2400" i="1" dirty="0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node-&gt;</a:t>
            </a:r>
            <a:r>
              <a:rPr lang="en-US" altLang="zh-TW" sz="2400" i="1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}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204913" y="177800"/>
            <a:ext cx="6778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Iterative Inorder Traversal </a:t>
            </a:r>
            <a:r>
              <a:rPr lang="en-US" altLang="zh-TW" b="1" u="sng">
                <a:solidFill>
                  <a:schemeClr val="tx1"/>
                </a:solidFill>
              </a:rPr>
              <a:t>(Prog. 5.4)</a:t>
            </a:r>
            <a:endParaRPr lang="en-US" altLang="zh-TW" sz="3600" b="1" u="sng">
              <a:solidFill>
                <a:schemeClr val="tx1"/>
              </a:solidFill>
            </a:endParaRP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695450" y="2953500"/>
            <a:ext cx="685800" cy="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6870" name="Group 13"/>
          <p:cNvGrpSpPr>
            <a:grpSpLocks/>
          </p:cNvGrpSpPr>
          <p:nvPr/>
        </p:nvGrpSpPr>
        <p:grpSpPr bwMode="auto">
          <a:xfrm>
            <a:off x="695450" y="3640500"/>
            <a:ext cx="685800" cy="681011"/>
            <a:chOff x="468" y="2532"/>
            <a:chExt cx="432" cy="417"/>
          </a:xfrm>
        </p:grpSpPr>
        <p:sp>
          <p:nvSpPr>
            <p:cNvPr id="36875" name="Line 7"/>
            <p:cNvSpPr>
              <a:spLocks noChangeShapeType="1"/>
            </p:cNvSpPr>
            <p:nvPr/>
          </p:nvSpPr>
          <p:spPr bwMode="auto">
            <a:xfrm>
              <a:off x="468" y="2532"/>
              <a:ext cx="432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876" name="Freeform 8"/>
            <p:cNvSpPr>
              <a:spLocks/>
            </p:cNvSpPr>
            <p:nvPr/>
          </p:nvSpPr>
          <p:spPr bwMode="auto">
            <a:xfrm>
              <a:off x="638" y="2540"/>
              <a:ext cx="252" cy="409"/>
            </a:xfrm>
            <a:custGeom>
              <a:avLst/>
              <a:gdLst>
                <a:gd name="T0" fmla="*/ 0 w 228"/>
                <a:gd name="T1" fmla="*/ 0 h 480"/>
                <a:gd name="T2" fmla="*/ 0 w 228"/>
                <a:gd name="T3" fmla="*/ 480 h 480"/>
                <a:gd name="T4" fmla="*/ 561 w 228"/>
                <a:gd name="T5" fmla="*/ 480 h 480"/>
                <a:gd name="T6" fmla="*/ 0 60000 65536"/>
                <a:gd name="T7" fmla="*/ 0 60000 65536"/>
                <a:gd name="T8" fmla="*/ 0 60000 65536"/>
                <a:gd name="T9" fmla="*/ 0 w 228"/>
                <a:gd name="T10" fmla="*/ 0 h 480"/>
                <a:gd name="T11" fmla="*/ 228 w 22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480">
                  <a:moveTo>
                    <a:pt x="0" y="0"/>
                  </a:moveTo>
                  <a:lnTo>
                    <a:pt x="0" y="480"/>
                  </a:lnTo>
                  <a:lnTo>
                    <a:pt x="228" y="48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6871" name="Line 9"/>
          <p:cNvSpPr>
            <a:spLocks noChangeShapeType="1"/>
          </p:cNvSpPr>
          <p:nvPr/>
        </p:nvSpPr>
        <p:spPr bwMode="auto">
          <a:xfrm>
            <a:off x="659825" y="4623475"/>
            <a:ext cx="685800" cy="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2" name="Text Box 10"/>
          <p:cNvSpPr txBox="1">
            <a:spLocks noChangeArrowheads="1"/>
          </p:cNvSpPr>
          <p:nvPr/>
        </p:nvSpPr>
        <p:spPr bwMode="auto">
          <a:xfrm>
            <a:off x="374775" y="275823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L</a:t>
            </a: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374775" y="344428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339150" y="43901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D8A6D2-CE01-412E-89D9-B66508A45DD1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35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795" name="Rectangle 55"/>
          <p:cNvSpPr>
            <a:spLocks noChangeArrowheads="1"/>
          </p:cNvSpPr>
          <p:nvPr/>
        </p:nvSpPr>
        <p:spPr bwMode="auto">
          <a:xfrm>
            <a:off x="438150" y="1079501"/>
            <a:ext cx="5713188" cy="254135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void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levelOrder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level order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traversal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*/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int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front = rear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queue[MAX_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QUEUE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_SIZE];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if (!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return;       /* empty queue */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addq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</a:p>
        </p:txBody>
      </p:sp>
      <p:sp>
        <p:nvSpPr>
          <p:cNvPr id="37892" name="Text Box 56"/>
          <p:cNvSpPr txBox="1">
            <a:spLocks noChangeArrowheads="1"/>
          </p:cNvSpPr>
          <p:nvPr/>
        </p:nvSpPr>
        <p:spPr bwMode="auto">
          <a:xfrm>
            <a:off x="1176338" y="19685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600" b="1" u="sng" dirty="0">
                <a:solidFill>
                  <a:schemeClr val="tx1"/>
                </a:solidFill>
              </a:rPr>
              <a:t>Level Order Traversal </a:t>
            </a:r>
            <a:r>
              <a:rPr lang="en-US" altLang="zh-TW" b="1" u="sng" dirty="0">
                <a:solidFill>
                  <a:schemeClr val="tx1"/>
                </a:solidFill>
              </a:rPr>
              <a:t>(</a:t>
            </a:r>
            <a:r>
              <a:rPr lang="en-US" altLang="zh-TW" b="1" u="sng" dirty="0" err="1">
                <a:solidFill>
                  <a:schemeClr val="tx1"/>
                </a:solidFill>
              </a:rPr>
              <a:t>Prog</a:t>
            </a:r>
            <a:r>
              <a:rPr lang="en-US" altLang="zh-TW" b="1" u="sng" dirty="0">
                <a:solidFill>
                  <a:schemeClr val="tx1"/>
                </a:solidFill>
              </a:rPr>
              <a:t>. 5.5)</a:t>
            </a:r>
            <a:endParaRPr lang="en-US" altLang="zh-TW" sz="3600" b="1" u="sng" dirty="0">
              <a:solidFill>
                <a:schemeClr val="tx1"/>
              </a:solidFill>
            </a:endParaRPr>
          </a:p>
        </p:txBody>
      </p:sp>
      <p:sp>
        <p:nvSpPr>
          <p:cNvPr id="37893" name="Text Box 118"/>
          <p:cNvSpPr txBox="1">
            <a:spLocks noChangeArrowheads="1"/>
          </p:cNvSpPr>
          <p:nvPr/>
        </p:nvSpPr>
        <p:spPr bwMode="auto">
          <a:xfrm>
            <a:off x="1660525" y="5029200"/>
            <a:ext cx="1814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b="1">
                <a:solidFill>
                  <a:schemeClr val="tx1"/>
                </a:solidFill>
              </a:rPr>
              <a:t>+*E*D/CAB</a:t>
            </a:r>
            <a:endParaRPr lang="en-US" altLang="zh-TW" sz="2400" b="1">
              <a:solidFill>
                <a:srgbClr val="0000FF"/>
              </a:solidFill>
            </a:endParaRPr>
          </a:p>
        </p:txBody>
      </p:sp>
      <p:grpSp>
        <p:nvGrpSpPr>
          <p:cNvPr id="37894" name="Group 119"/>
          <p:cNvGrpSpPr>
            <a:grpSpLocks/>
          </p:cNvGrpSpPr>
          <p:nvPr/>
        </p:nvGrpSpPr>
        <p:grpSpPr bwMode="auto">
          <a:xfrm>
            <a:off x="4945063" y="2454275"/>
            <a:ext cx="3716337" cy="3476625"/>
            <a:chOff x="955" y="1150"/>
            <a:chExt cx="2725" cy="2934"/>
          </a:xfrm>
        </p:grpSpPr>
        <p:sp>
          <p:nvSpPr>
            <p:cNvPr id="37904" name="Oval 120"/>
            <p:cNvSpPr>
              <a:spLocks noChangeArrowheads="1"/>
            </p:cNvSpPr>
            <p:nvPr/>
          </p:nvSpPr>
          <p:spPr bwMode="auto">
            <a:xfrm>
              <a:off x="2780" y="115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5" name="Rectangle 121"/>
            <p:cNvSpPr>
              <a:spLocks noChangeArrowheads="1"/>
            </p:cNvSpPr>
            <p:nvPr/>
          </p:nvSpPr>
          <p:spPr bwMode="auto">
            <a:xfrm>
              <a:off x="2849" y="1204"/>
              <a:ext cx="26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+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7906" name="Oval 122"/>
            <p:cNvSpPr>
              <a:spLocks noChangeArrowheads="1"/>
            </p:cNvSpPr>
            <p:nvPr/>
          </p:nvSpPr>
          <p:spPr bwMode="auto">
            <a:xfrm>
              <a:off x="2371" y="168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7" name="Rectangle 123"/>
            <p:cNvSpPr>
              <a:spLocks noChangeArrowheads="1"/>
            </p:cNvSpPr>
            <p:nvPr/>
          </p:nvSpPr>
          <p:spPr bwMode="auto">
            <a:xfrm>
              <a:off x="2440" y="1735"/>
              <a:ext cx="24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rgbClr val="FF0000"/>
                  </a:solidFill>
                </a:rPr>
                <a:t>*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7908" name="Line 124"/>
            <p:cNvSpPr>
              <a:spLocks noChangeShapeType="1"/>
            </p:cNvSpPr>
            <p:nvPr/>
          </p:nvSpPr>
          <p:spPr bwMode="auto">
            <a:xfrm flipH="1">
              <a:off x="2612" y="1466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9" name="Oval 125"/>
            <p:cNvSpPr>
              <a:spLocks noChangeArrowheads="1"/>
            </p:cNvSpPr>
            <p:nvPr/>
          </p:nvSpPr>
          <p:spPr bwMode="auto">
            <a:xfrm>
              <a:off x="1106" y="338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0" name="Rectangle 126"/>
            <p:cNvSpPr>
              <a:spLocks noChangeArrowheads="1"/>
            </p:cNvSpPr>
            <p:nvPr/>
          </p:nvSpPr>
          <p:spPr bwMode="auto">
            <a:xfrm>
              <a:off x="1163" y="3414"/>
              <a:ext cx="25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 dirty="0">
                  <a:solidFill>
                    <a:schemeClr val="tx1"/>
                  </a:solidFill>
                </a:rPr>
                <a:t>A</a:t>
              </a:r>
              <a:endParaRPr lang="en-US" altLang="zh-TW" sz="1800" dirty="0">
                <a:solidFill>
                  <a:schemeClr val="tx1"/>
                </a:solidFill>
              </a:endParaRPr>
            </a:p>
          </p:txBody>
        </p:sp>
        <p:sp>
          <p:nvSpPr>
            <p:cNvPr id="37911" name="Line 127"/>
            <p:cNvSpPr>
              <a:spLocks noChangeShapeType="1"/>
            </p:cNvSpPr>
            <p:nvPr/>
          </p:nvSpPr>
          <p:spPr bwMode="auto">
            <a:xfrm flipH="1">
              <a:off x="1305" y="3167"/>
              <a:ext cx="27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2" name="Oval 128"/>
            <p:cNvSpPr>
              <a:spLocks noChangeArrowheads="1"/>
            </p:cNvSpPr>
            <p:nvPr/>
          </p:nvSpPr>
          <p:spPr bwMode="auto">
            <a:xfrm>
              <a:off x="1940" y="22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3" name="Rectangle 129"/>
            <p:cNvSpPr>
              <a:spLocks noChangeArrowheads="1"/>
            </p:cNvSpPr>
            <p:nvPr/>
          </p:nvSpPr>
          <p:spPr bwMode="auto">
            <a:xfrm>
              <a:off x="2008" y="2312"/>
              <a:ext cx="247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rgbClr val="FF0000"/>
                  </a:solidFill>
                </a:rPr>
                <a:t>*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7914" name="Oval 130"/>
            <p:cNvSpPr>
              <a:spLocks noChangeArrowheads="1"/>
            </p:cNvSpPr>
            <p:nvPr/>
          </p:nvSpPr>
          <p:spPr bwMode="auto">
            <a:xfrm>
              <a:off x="1512" y="28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5" name="Rectangle 131"/>
            <p:cNvSpPr>
              <a:spLocks noChangeArrowheads="1"/>
            </p:cNvSpPr>
            <p:nvPr/>
          </p:nvSpPr>
          <p:spPr bwMode="auto">
            <a:xfrm>
              <a:off x="1581" y="2889"/>
              <a:ext cx="19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/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  <p:sp>
          <p:nvSpPr>
            <p:cNvPr id="37916" name="Line 132"/>
            <p:cNvSpPr>
              <a:spLocks noChangeShapeType="1"/>
            </p:cNvSpPr>
            <p:nvPr/>
          </p:nvSpPr>
          <p:spPr bwMode="auto">
            <a:xfrm flipH="1">
              <a:off x="2143" y="2011"/>
              <a:ext cx="286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7" name="Line 133"/>
            <p:cNvSpPr>
              <a:spLocks noChangeShapeType="1"/>
            </p:cNvSpPr>
            <p:nvPr/>
          </p:nvSpPr>
          <p:spPr bwMode="auto">
            <a:xfrm flipH="1">
              <a:off x="1691" y="2575"/>
              <a:ext cx="297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8" name="Oval 134"/>
            <p:cNvSpPr>
              <a:spLocks noChangeArrowheads="1"/>
            </p:cNvSpPr>
            <p:nvPr/>
          </p:nvSpPr>
          <p:spPr bwMode="auto">
            <a:xfrm>
              <a:off x="3174" y="169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9" name="Rectangle 135"/>
            <p:cNvSpPr>
              <a:spLocks noChangeArrowheads="1"/>
            </p:cNvSpPr>
            <p:nvPr/>
          </p:nvSpPr>
          <p:spPr bwMode="auto">
            <a:xfrm>
              <a:off x="3243" y="1745"/>
              <a:ext cx="2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E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7920" name="Oval 136"/>
            <p:cNvSpPr>
              <a:spLocks noChangeArrowheads="1"/>
            </p:cNvSpPr>
            <p:nvPr/>
          </p:nvSpPr>
          <p:spPr bwMode="auto">
            <a:xfrm>
              <a:off x="2756" y="22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21" name="Rectangle 137"/>
            <p:cNvSpPr>
              <a:spLocks noChangeArrowheads="1"/>
            </p:cNvSpPr>
            <p:nvPr/>
          </p:nvSpPr>
          <p:spPr bwMode="auto">
            <a:xfrm>
              <a:off x="2824" y="2277"/>
              <a:ext cx="25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rgbClr val="FF0000"/>
                  </a:solidFill>
                </a:rPr>
                <a:t>D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7922" name="Oval 138"/>
            <p:cNvSpPr>
              <a:spLocks noChangeArrowheads="1"/>
            </p:cNvSpPr>
            <p:nvPr/>
          </p:nvSpPr>
          <p:spPr bwMode="auto">
            <a:xfrm>
              <a:off x="2360" y="281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23" name="Rectangle 139"/>
            <p:cNvSpPr>
              <a:spLocks noChangeArrowheads="1"/>
            </p:cNvSpPr>
            <p:nvPr/>
          </p:nvSpPr>
          <p:spPr bwMode="auto">
            <a:xfrm>
              <a:off x="2429" y="2870"/>
              <a:ext cx="25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C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7924" name="Line 140"/>
            <p:cNvSpPr>
              <a:spLocks noChangeShapeType="1"/>
            </p:cNvSpPr>
            <p:nvPr/>
          </p:nvSpPr>
          <p:spPr bwMode="auto">
            <a:xfrm>
              <a:off x="3064" y="1467"/>
              <a:ext cx="266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25" name="Line 141"/>
            <p:cNvSpPr>
              <a:spLocks noChangeShapeType="1"/>
            </p:cNvSpPr>
            <p:nvPr/>
          </p:nvSpPr>
          <p:spPr bwMode="auto">
            <a:xfrm>
              <a:off x="2658" y="2010"/>
              <a:ext cx="265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26" name="Line 142"/>
            <p:cNvSpPr>
              <a:spLocks noChangeShapeType="1"/>
            </p:cNvSpPr>
            <p:nvPr/>
          </p:nvSpPr>
          <p:spPr bwMode="auto">
            <a:xfrm>
              <a:off x="2259" y="2569"/>
              <a:ext cx="246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27" name="Oval 143"/>
            <p:cNvSpPr>
              <a:spLocks noChangeArrowheads="1"/>
            </p:cNvSpPr>
            <p:nvPr/>
          </p:nvSpPr>
          <p:spPr bwMode="auto">
            <a:xfrm>
              <a:off x="1910" y="33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28" name="Rectangle 144"/>
            <p:cNvSpPr>
              <a:spLocks noChangeArrowheads="1"/>
            </p:cNvSpPr>
            <p:nvPr/>
          </p:nvSpPr>
          <p:spPr bwMode="auto">
            <a:xfrm>
              <a:off x="1979" y="3437"/>
              <a:ext cx="2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b="1">
                  <a:solidFill>
                    <a:schemeClr val="tx1"/>
                  </a:solidFill>
                </a:rPr>
                <a:t>B</a:t>
              </a:r>
              <a:endParaRPr lang="en-US" altLang="zh-TW" sz="1800">
                <a:solidFill>
                  <a:schemeClr val="tx1"/>
                </a:solidFill>
              </a:endParaRPr>
            </a:p>
          </p:txBody>
        </p:sp>
        <p:sp>
          <p:nvSpPr>
            <p:cNvPr id="37929" name="Line 145"/>
            <p:cNvSpPr>
              <a:spLocks noChangeShapeType="1"/>
            </p:cNvSpPr>
            <p:nvPr/>
          </p:nvSpPr>
          <p:spPr bwMode="auto">
            <a:xfrm>
              <a:off x="1787" y="3169"/>
              <a:ext cx="268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30" name="Rectangle 146"/>
            <p:cNvSpPr>
              <a:spLocks noChangeArrowheads="1"/>
            </p:cNvSpPr>
            <p:nvPr/>
          </p:nvSpPr>
          <p:spPr bwMode="auto">
            <a:xfrm>
              <a:off x="955" y="3942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31" name="Rectangle 147"/>
            <p:cNvSpPr>
              <a:spLocks noChangeArrowheads="1"/>
            </p:cNvSpPr>
            <p:nvPr/>
          </p:nvSpPr>
          <p:spPr bwMode="auto">
            <a:xfrm>
              <a:off x="1329" y="3942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32" name="Line 148"/>
            <p:cNvSpPr>
              <a:spLocks noChangeShapeType="1"/>
            </p:cNvSpPr>
            <p:nvPr/>
          </p:nvSpPr>
          <p:spPr bwMode="auto">
            <a:xfrm flipH="1">
              <a:off x="1080" y="3748"/>
              <a:ext cx="117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33" name="Line 149"/>
            <p:cNvSpPr>
              <a:spLocks noChangeShapeType="1"/>
            </p:cNvSpPr>
            <p:nvPr/>
          </p:nvSpPr>
          <p:spPr bwMode="auto">
            <a:xfrm>
              <a:off x="1358" y="3737"/>
              <a:ext cx="10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34" name="Rectangle 150"/>
            <p:cNvSpPr>
              <a:spLocks noChangeArrowheads="1"/>
            </p:cNvSpPr>
            <p:nvPr/>
          </p:nvSpPr>
          <p:spPr bwMode="auto">
            <a:xfrm>
              <a:off x="1769" y="3953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35" name="Rectangle 151"/>
            <p:cNvSpPr>
              <a:spLocks noChangeArrowheads="1"/>
            </p:cNvSpPr>
            <p:nvPr/>
          </p:nvSpPr>
          <p:spPr bwMode="auto">
            <a:xfrm>
              <a:off x="2143" y="3953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36" name="Line 152"/>
            <p:cNvSpPr>
              <a:spLocks noChangeShapeType="1"/>
            </p:cNvSpPr>
            <p:nvPr/>
          </p:nvSpPr>
          <p:spPr bwMode="auto">
            <a:xfrm flipH="1">
              <a:off x="1894" y="3759"/>
              <a:ext cx="117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37" name="Line 153"/>
            <p:cNvSpPr>
              <a:spLocks noChangeShapeType="1"/>
            </p:cNvSpPr>
            <p:nvPr/>
          </p:nvSpPr>
          <p:spPr bwMode="auto">
            <a:xfrm>
              <a:off x="2172" y="3748"/>
              <a:ext cx="107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38" name="Rectangle 154"/>
            <p:cNvSpPr>
              <a:spLocks noChangeArrowheads="1"/>
            </p:cNvSpPr>
            <p:nvPr/>
          </p:nvSpPr>
          <p:spPr bwMode="auto">
            <a:xfrm>
              <a:off x="2219" y="3269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39" name="Rectangle 155"/>
            <p:cNvSpPr>
              <a:spLocks noChangeArrowheads="1"/>
            </p:cNvSpPr>
            <p:nvPr/>
          </p:nvSpPr>
          <p:spPr bwMode="auto">
            <a:xfrm>
              <a:off x="2593" y="3269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40" name="Line 156"/>
            <p:cNvSpPr>
              <a:spLocks noChangeShapeType="1"/>
            </p:cNvSpPr>
            <p:nvPr/>
          </p:nvSpPr>
          <p:spPr bwMode="auto">
            <a:xfrm flipH="1">
              <a:off x="2344" y="3180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41" name="Line 157"/>
            <p:cNvSpPr>
              <a:spLocks noChangeShapeType="1"/>
            </p:cNvSpPr>
            <p:nvPr/>
          </p:nvSpPr>
          <p:spPr bwMode="auto">
            <a:xfrm>
              <a:off x="2601" y="3169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42" name="Rectangle 158"/>
            <p:cNvSpPr>
              <a:spLocks noChangeArrowheads="1"/>
            </p:cNvSpPr>
            <p:nvPr/>
          </p:nvSpPr>
          <p:spPr bwMode="auto">
            <a:xfrm>
              <a:off x="2657" y="2701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43" name="Rectangle 159"/>
            <p:cNvSpPr>
              <a:spLocks noChangeArrowheads="1"/>
            </p:cNvSpPr>
            <p:nvPr/>
          </p:nvSpPr>
          <p:spPr bwMode="auto">
            <a:xfrm>
              <a:off x="2999" y="2701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44" name="Line 160"/>
            <p:cNvSpPr>
              <a:spLocks noChangeShapeType="1"/>
            </p:cNvSpPr>
            <p:nvPr/>
          </p:nvSpPr>
          <p:spPr bwMode="auto">
            <a:xfrm flipH="1">
              <a:off x="2740" y="2612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45" name="Line 161"/>
            <p:cNvSpPr>
              <a:spLocks noChangeShapeType="1"/>
            </p:cNvSpPr>
            <p:nvPr/>
          </p:nvSpPr>
          <p:spPr bwMode="auto">
            <a:xfrm>
              <a:off x="3018" y="2612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46" name="Rectangle 162"/>
            <p:cNvSpPr>
              <a:spLocks noChangeArrowheads="1"/>
            </p:cNvSpPr>
            <p:nvPr/>
          </p:nvSpPr>
          <p:spPr bwMode="auto">
            <a:xfrm>
              <a:off x="3042" y="2120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47" name="Rectangle 163"/>
            <p:cNvSpPr>
              <a:spLocks noChangeArrowheads="1"/>
            </p:cNvSpPr>
            <p:nvPr/>
          </p:nvSpPr>
          <p:spPr bwMode="auto">
            <a:xfrm>
              <a:off x="3420" y="2120"/>
              <a:ext cx="260" cy="1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48" name="Line 164"/>
            <p:cNvSpPr>
              <a:spLocks noChangeShapeType="1"/>
            </p:cNvSpPr>
            <p:nvPr/>
          </p:nvSpPr>
          <p:spPr bwMode="auto">
            <a:xfrm flipH="1">
              <a:off x="3147" y="2055"/>
              <a:ext cx="15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49" name="Line 165"/>
            <p:cNvSpPr>
              <a:spLocks noChangeShapeType="1"/>
            </p:cNvSpPr>
            <p:nvPr/>
          </p:nvSpPr>
          <p:spPr bwMode="auto">
            <a:xfrm>
              <a:off x="3404" y="2044"/>
              <a:ext cx="12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7895" name="Text Box 166"/>
          <p:cNvSpPr txBox="1">
            <a:spLocks noChangeArrowheads="1"/>
          </p:cNvSpPr>
          <p:nvPr/>
        </p:nvSpPr>
        <p:spPr bwMode="auto">
          <a:xfrm>
            <a:off x="4651375" y="5862638"/>
            <a:ext cx="4354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Binary tree with arithmetic expression</a:t>
            </a:r>
          </a:p>
        </p:txBody>
      </p:sp>
      <p:sp>
        <p:nvSpPr>
          <p:cNvPr id="37896" name="Line 167"/>
          <p:cNvSpPr>
            <a:spLocks noChangeShapeType="1"/>
          </p:cNvSpPr>
          <p:nvPr/>
        </p:nvSpPr>
        <p:spPr bwMode="auto">
          <a:xfrm>
            <a:off x="6286500" y="3181350"/>
            <a:ext cx="1733550" cy="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7" name="Line 168"/>
          <p:cNvSpPr>
            <a:spLocks noChangeShapeType="1"/>
          </p:cNvSpPr>
          <p:nvPr/>
        </p:nvSpPr>
        <p:spPr bwMode="auto">
          <a:xfrm>
            <a:off x="5676900" y="3867150"/>
            <a:ext cx="1733550" cy="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8" name="Line 169"/>
          <p:cNvSpPr>
            <a:spLocks noChangeShapeType="1"/>
          </p:cNvSpPr>
          <p:nvPr/>
        </p:nvSpPr>
        <p:spPr bwMode="auto">
          <a:xfrm>
            <a:off x="5105400" y="4572000"/>
            <a:ext cx="1733550" cy="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9" name="Line 170"/>
          <p:cNvSpPr>
            <a:spLocks noChangeShapeType="1"/>
          </p:cNvSpPr>
          <p:nvPr/>
        </p:nvSpPr>
        <p:spPr bwMode="auto">
          <a:xfrm>
            <a:off x="4781550" y="5238750"/>
            <a:ext cx="1504950" cy="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0" name="Line 171"/>
          <p:cNvSpPr>
            <a:spLocks noChangeShapeType="1"/>
          </p:cNvSpPr>
          <p:nvPr/>
        </p:nvSpPr>
        <p:spPr bwMode="auto">
          <a:xfrm flipH="1">
            <a:off x="6343650" y="2552700"/>
            <a:ext cx="1276350" cy="5334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 type="diamond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1" name="Line 172"/>
          <p:cNvSpPr>
            <a:spLocks noChangeShapeType="1"/>
          </p:cNvSpPr>
          <p:nvPr/>
        </p:nvSpPr>
        <p:spPr bwMode="auto">
          <a:xfrm flipH="1">
            <a:off x="5772150" y="3257550"/>
            <a:ext cx="2095500" cy="5715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2" name="Line 173"/>
          <p:cNvSpPr>
            <a:spLocks noChangeShapeType="1"/>
          </p:cNvSpPr>
          <p:nvPr/>
        </p:nvSpPr>
        <p:spPr bwMode="auto">
          <a:xfrm flipH="1">
            <a:off x="5238750" y="3943350"/>
            <a:ext cx="2095500" cy="5715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3" name="Line 174"/>
          <p:cNvSpPr>
            <a:spLocks noChangeShapeType="1"/>
          </p:cNvSpPr>
          <p:nvPr/>
        </p:nvSpPr>
        <p:spPr bwMode="auto">
          <a:xfrm flipH="1">
            <a:off x="4857750" y="4629150"/>
            <a:ext cx="2095500" cy="5715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540778" y="5782958"/>
            <a:ext cx="344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 dirty="0" smtClean="0">
                <a:solidFill>
                  <a:schemeClr val="tx1"/>
                </a:solidFill>
                <a:latin typeface="+mn-lt"/>
                <a:ea typeface="+mn-ea"/>
              </a:rPr>
              <a:t>Breadth-first traversals.</a:t>
            </a:r>
            <a:endParaRPr lang="zh-TW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11D9AD-1E9C-4C24-8925-229AE5127BAC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36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103313" y="1150938"/>
            <a:ext cx="6937375" cy="45529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for ( ; ; 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charset="0"/>
                <a:ea typeface="新細明體" charset="-120"/>
              </a:rPr>
              <a:t>deleteq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(&amp;front, rear);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if 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printf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(“%d”, 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-&gt;data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if 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 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addq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if 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 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addq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ptr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else break;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38916" name="Text Box 61"/>
          <p:cNvSpPr txBox="1">
            <a:spLocks noChangeArrowheads="1"/>
          </p:cNvSpPr>
          <p:nvPr/>
        </p:nvSpPr>
        <p:spPr bwMode="auto">
          <a:xfrm>
            <a:off x="5627688" y="326866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38917" name="AutoShape 62"/>
          <p:cNvSpPr>
            <a:spLocks/>
          </p:cNvSpPr>
          <p:nvPr/>
        </p:nvSpPr>
        <p:spPr bwMode="auto">
          <a:xfrm>
            <a:off x="5360038" y="2684463"/>
            <a:ext cx="171450" cy="1420812"/>
          </a:xfrm>
          <a:prstGeom prst="rightBrace">
            <a:avLst>
              <a:gd name="adj1" fmla="val 690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18" name="Text Box 21"/>
          <p:cNvSpPr txBox="1">
            <a:spLocks noChangeArrowheads="1"/>
          </p:cNvSpPr>
          <p:nvPr/>
        </p:nvSpPr>
        <p:spPr bwMode="auto">
          <a:xfrm>
            <a:off x="1349375" y="196850"/>
            <a:ext cx="6756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Level Order Traversal </a:t>
            </a:r>
            <a:r>
              <a:rPr lang="en-US" altLang="zh-TW" b="1" u="sng">
                <a:solidFill>
                  <a:schemeClr val="tx1"/>
                </a:solidFill>
              </a:rPr>
              <a:t>(Prog. 5.5)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5A6E50-5330-4AA2-BBE3-848FA5F07FC8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389" y="1985608"/>
            <a:ext cx="7559675" cy="400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59943" y="504496"/>
            <a:ext cx="7227778" cy="63697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b="1" u="sng" dirty="0" smtClean="0">
                <a:solidFill>
                  <a:schemeClr val="tx1"/>
                </a:solidFill>
              </a:rPr>
              <a:t>Breadth-first Traversals</a:t>
            </a:r>
            <a:endParaRPr lang="zh-TW" altLang="en-US" sz="4000" b="1" u="sng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5A6E50-5330-4AA2-BBE3-848FA5F07FC8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59943" y="504496"/>
            <a:ext cx="7227778" cy="636977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altLang="zh-TW" sz="4000" b="1" u="sng" dirty="0" smtClean="0">
                <a:solidFill>
                  <a:schemeClr val="tx1"/>
                </a:solidFill>
              </a:rPr>
              <a:t>Binary Expression Trees</a:t>
            </a:r>
            <a:endParaRPr lang="zh-TW" altLang="en-US" sz="4000" b="1" u="sng" dirty="0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9288" y="1310712"/>
            <a:ext cx="8179402" cy="340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zh-TW" altLang="en-US" b="1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二元運算樹 </a:t>
            </a:r>
            <a:r>
              <a:rPr lang="en-US" altLang="zh-TW" b="1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binary expression tree)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：使用二元樹來表示運算式。</a:t>
            </a:r>
            <a:endParaRPr lang="en-US" altLang="zh-TW" dirty="0" smtClean="0">
              <a:solidFill>
                <a:schemeClr val="tx1"/>
              </a:solidFill>
              <a:latin typeface="+mn-lt"/>
              <a:ea typeface="標楷體" pitchFamily="65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zh-TW" altLang="en-US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給定一個運算式的中序、前序或後序表示式時，可由下列方式建立對應的二元運算樹：</a:t>
            </a:r>
            <a:endParaRPr lang="en-US" altLang="zh-TW" dirty="0" smtClean="0">
              <a:solidFill>
                <a:schemeClr val="tx1"/>
              </a:solidFill>
              <a:latin typeface="+mn-lt"/>
              <a:ea typeface="標楷體" pitchFamily="65" charset="-120"/>
            </a:endParaRPr>
          </a:p>
          <a:p>
            <a:pPr marL="712788" indent="-357188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TW" altLang="en-US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加上適當的小括號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-- 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考慮運算子的結合性與優先權。</a:t>
            </a:r>
            <a:endParaRPr lang="en-US" altLang="zh-TW" dirty="0" smtClean="0">
              <a:solidFill>
                <a:schemeClr val="tx1"/>
              </a:solidFill>
              <a:latin typeface="+mn-lt"/>
              <a:ea typeface="標楷體" pitchFamily="65" charset="-120"/>
            </a:endParaRPr>
          </a:p>
          <a:p>
            <a:pPr marL="712788" indent="-357188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TW" altLang="en-US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從最內層的括號逐步化為二元樹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-- 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運算子做為樹根，左邊運算元做為左子節點，右邊運算元做為右子節點。完成後，該括號將構成一棵子樹。做為外層括號的運算元。</a:t>
            </a:r>
            <a:endParaRPr lang="en-US" altLang="zh-TW" dirty="0" smtClean="0">
              <a:solidFill>
                <a:schemeClr val="tx1"/>
              </a:solidFill>
              <a:latin typeface="+mn-lt"/>
              <a:ea typeface="標楷體" pitchFamily="65" charset="-120"/>
            </a:endParaRPr>
          </a:p>
          <a:p>
            <a:pPr marL="712788" indent="-357188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TW" altLang="en-US" dirty="0" smtClean="0">
                <a:solidFill>
                  <a:schemeClr val="tx1"/>
                </a:solidFill>
                <a:latin typeface="+mn-lt"/>
                <a:ea typeface="標楷體" pitchFamily="65" charset="-120"/>
              </a:rPr>
              <a:t>重複上述步驟，直到處理完所有的運算子，最後處理的運算子將會是整棵樹的樹根。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endParaRPr lang="en-US" altLang="zh-TW" dirty="0">
              <a:solidFill>
                <a:schemeClr val="tx1"/>
              </a:solidFill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1725" y="1528950"/>
            <a:ext cx="7656616" cy="3989388"/>
          </a:xfrm>
          <a:ln>
            <a:noFill/>
          </a:ln>
        </p:spPr>
        <p:txBody>
          <a:bodyPr/>
          <a:lstStyle/>
          <a:p>
            <a:pPr marL="342900" lvl="1" indent="-342900">
              <a:buSzPct val="70000"/>
              <a:buFont typeface="Wingdings" pitchFamily="2" charset="2"/>
              <a:buChar char="r"/>
            </a:pPr>
            <a:r>
              <a:rPr lang="zh-TW" altLang="en-US" sz="2400" dirty="0" smtClean="0">
                <a:ea typeface="標楷體" pitchFamily="65" charset="-120"/>
              </a:rPr>
              <a:t>請建立中序運算式 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ea typeface="標楷體" pitchFamily="65" charset="-120"/>
              </a:rPr>
              <a:t>A+B/C-(D+E) </a:t>
            </a:r>
            <a:r>
              <a:rPr lang="zh-TW" altLang="en-US" sz="2400" dirty="0" smtClean="0">
                <a:ea typeface="標楷體" pitchFamily="65" charset="-120"/>
              </a:rPr>
              <a:t>對應的二元運算樹。</a:t>
            </a:r>
          </a:p>
          <a:p>
            <a:pPr>
              <a:buNone/>
            </a:pPr>
            <a:r>
              <a:rPr lang="zh-TW" altLang="en-US" sz="2000" dirty="0" smtClean="0">
                <a:ea typeface="標楷體" pitchFamily="65" charset="-120"/>
              </a:rPr>
              <a:t>解：</a:t>
            </a:r>
            <a:endParaRPr lang="en-US" altLang="zh-TW" sz="2000" dirty="0" smtClean="0">
              <a:ea typeface="標楷體" pitchFamily="65" charset="-120"/>
            </a:endParaRPr>
          </a:p>
          <a:p>
            <a:pPr marL="82550" lvl="1" indent="546100">
              <a:buNone/>
            </a:pPr>
            <a:r>
              <a:rPr lang="en-US" altLang="zh-TW" sz="1800" dirty="0" smtClean="0">
                <a:ea typeface="標楷體" pitchFamily="65" charset="-120"/>
              </a:rPr>
              <a:t> </a:t>
            </a:r>
            <a:r>
              <a:rPr lang="en-US" altLang="zh-TW" dirty="0" smtClean="0">
                <a:ea typeface="標楷體" pitchFamily="65" charset="-120"/>
              </a:rPr>
              <a:t>A + B </a:t>
            </a:r>
            <a:r>
              <a:rPr lang="en-US" altLang="zh-TW" b="1" dirty="0" smtClean="0">
                <a:ea typeface="標楷體" pitchFamily="65" charset="-120"/>
              </a:rPr>
              <a:t>/</a:t>
            </a:r>
            <a:r>
              <a:rPr lang="en-US" altLang="zh-TW" dirty="0" smtClean="0">
                <a:ea typeface="標楷體" pitchFamily="65" charset="-120"/>
              </a:rPr>
              <a:t> C - </a:t>
            </a:r>
            <a:r>
              <a:rPr lang="en-US" altLang="zh-TW" b="1" dirty="0" smtClean="0">
                <a:solidFill>
                  <a:schemeClr val="accent6"/>
                </a:solidFill>
                <a:ea typeface="標楷體" pitchFamily="65" charset="-120"/>
              </a:rPr>
              <a:t>(</a:t>
            </a:r>
            <a:r>
              <a:rPr lang="en-US" altLang="zh-TW" dirty="0" smtClean="0">
                <a:ea typeface="標楷體" pitchFamily="65" charset="-120"/>
              </a:rPr>
              <a:t>D </a:t>
            </a:r>
            <a:r>
              <a:rPr lang="en-US" altLang="zh-TW" b="1" dirty="0" smtClean="0">
                <a:solidFill>
                  <a:schemeClr val="accent6"/>
                </a:solidFill>
                <a:ea typeface="標楷體" pitchFamily="65" charset="-120"/>
              </a:rPr>
              <a:t>+</a:t>
            </a:r>
            <a:r>
              <a:rPr lang="en-US" altLang="zh-TW" dirty="0" smtClean="0">
                <a:ea typeface="標楷體" pitchFamily="65" charset="-120"/>
              </a:rPr>
              <a:t> E</a:t>
            </a:r>
            <a:r>
              <a:rPr lang="en-US" altLang="zh-TW" b="1" dirty="0" smtClean="0">
                <a:solidFill>
                  <a:schemeClr val="accent6"/>
                </a:solidFill>
                <a:ea typeface="標楷體" pitchFamily="65" charset="-120"/>
              </a:rPr>
              <a:t>)</a:t>
            </a:r>
            <a:r>
              <a:rPr lang="en-US" altLang="zh-TW" dirty="0" smtClean="0">
                <a:ea typeface="標楷體" pitchFamily="65" charset="-120"/>
              </a:rPr>
              <a:t/>
            </a:r>
            <a:br>
              <a:rPr lang="en-US" altLang="zh-TW" dirty="0" smtClean="0">
                <a:ea typeface="標楷體" pitchFamily="65" charset="-120"/>
              </a:rPr>
            </a:b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dirty="0" smtClean="0">
                <a:ea typeface="標楷體" pitchFamily="65" charset="-120"/>
                <a:sym typeface="Wingdings" pitchFamily="2" charset="2"/>
              </a:rPr>
              <a:t>==&gt;</a:t>
            </a:r>
            <a:r>
              <a:rPr lang="en-US" altLang="zh-TW" dirty="0" smtClean="0">
                <a:ea typeface="標楷體" pitchFamily="65" charset="-120"/>
              </a:rPr>
              <a:t>  A + </a:t>
            </a:r>
            <a:r>
              <a:rPr lang="en-US" altLang="zh-TW" b="1" dirty="0" smtClean="0">
                <a:ea typeface="標楷體" pitchFamily="65" charset="-120"/>
              </a:rPr>
              <a:t>(</a:t>
            </a:r>
            <a:r>
              <a:rPr lang="en-US" altLang="zh-TW" dirty="0" smtClean="0">
                <a:ea typeface="標楷體" pitchFamily="65" charset="-120"/>
              </a:rPr>
              <a:t>B </a:t>
            </a:r>
            <a:r>
              <a:rPr lang="en-US" altLang="zh-TW" b="1" dirty="0" smtClean="0">
                <a:ea typeface="標楷體" pitchFamily="65" charset="-120"/>
              </a:rPr>
              <a:t>/</a:t>
            </a:r>
            <a:r>
              <a:rPr lang="en-US" altLang="zh-TW" dirty="0" smtClean="0">
                <a:ea typeface="標楷體" pitchFamily="65" charset="-120"/>
              </a:rPr>
              <a:t> C</a:t>
            </a:r>
            <a:r>
              <a:rPr lang="en-US" altLang="zh-TW" b="1" dirty="0" smtClean="0">
                <a:ea typeface="標楷體" pitchFamily="65" charset="-120"/>
              </a:rPr>
              <a:t>)</a:t>
            </a:r>
            <a:r>
              <a:rPr lang="en-US" altLang="zh-TW" dirty="0" smtClean="0">
                <a:ea typeface="標楷體" pitchFamily="65" charset="-120"/>
              </a:rPr>
              <a:t> - </a:t>
            </a:r>
            <a:r>
              <a:rPr lang="en-US" altLang="zh-TW" b="1" dirty="0" smtClean="0">
                <a:solidFill>
                  <a:schemeClr val="accent6"/>
                </a:solidFill>
                <a:ea typeface="標楷體" pitchFamily="65" charset="-120"/>
              </a:rPr>
              <a:t>(</a:t>
            </a:r>
            <a:r>
              <a:rPr lang="en-US" altLang="zh-TW" dirty="0" smtClean="0">
                <a:ea typeface="標楷體" pitchFamily="65" charset="-120"/>
              </a:rPr>
              <a:t>D </a:t>
            </a:r>
            <a:r>
              <a:rPr lang="en-US" altLang="zh-TW" b="1" dirty="0" smtClean="0">
                <a:solidFill>
                  <a:schemeClr val="accent6"/>
                </a:solidFill>
                <a:ea typeface="標楷體" pitchFamily="65" charset="-120"/>
              </a:rPr>
              <a:t>+</a:t>
            </a:r>
            <a:r>
              <a:rPr lang="en-US" altLang="zh-TW" dirty="0" smtClean="0">
                <a:ea typeface="標楷體" pitchFamily="65" charset="-120"/>
              </a:rPr>
              <a:t> E</a:t>
            </a:r>
            <a:r>
              <a:rPr lang="en-US" altLang="zh-TW" b="1" dirty="0" smtClean="0">
                <a:solidFill>
                  <a:schemeClr val="accent6"/>
                </a:solidFill>
                <a:ea typeface="標楷體" pitchFamily="65" charset="-120"/>
              </a:rPr>
              <a:t>)</a:t>
            </a:r>
            <a:r>
              <a:rPr lang="en-US" altLang="zh-TW" dirty="0" smtClean="0">
                <a:ea typeface="標楷體" pitchFamily="65" charset="-120"/>
              </a:rPr>
              <a:t/>
            </a:r>
            <a:br>
              <a:rPr lang="en-US" altLang="zh-TW" dirty="0" smtClean="0">
                <a:ea typeface="標楷體" pitchFamily="65" charset="-120"/>
              </a:rPr>
            </a:b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dirty="0" smtClean="0">
                <a:ea typeface="標楷體" pitchFamily="65" charset="-120"/>
                <a:sym typeface="Wingdings" pitchFamily="2" charset="2"/>
              </a:rPr>
              <a:t>==&gt;</a:t>
            </a: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006600"/>
                </a:solidFill>
                <a:ea typeface="標楷體" pitchFamily="65" charset="-120"/>
              </a:rPr>
              <a:t>(</a:t>
            </a:r>
            <a:r>
              <a:rPr lang="en-US" altLang="zh-TW" dirty="0" smtClean="0">
                <a:ea typeface="標楷體" pitchFamily="65" charset="-120"/>
              </a:rPr>
              <a:t>A </a:t>
            </a:r>
            <a:r>
              <a:rPr lang="en-US" altLang="zh-TW" b="1" dirty="0" smtClean="0">
                <a:solidFill>
                  <a:srgbClr val="006600"/>
                </a:solidFill>
                <a:ea typeface="標楷體" pitchFamily="65" charset="-120"/>
              </a:rPr>
              <a:t>+</a:t>
            </a: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b="1" dirty="0" smtClean="0">
                <a:ea typeface="標楷體" pitchFamily="65" charset="-120"/>
              </a:rPr>
              <a:t>(</a:t>
            </a:r>
            <a:r>
              <a:rPr lang="en-US" altLang="zh-TW" dirty="0" smtClean="0">
                <a:ea typeface="標楷體" pitchFamily="65" charset="-120"/>
              </a:rPr>
              <a:t>B </a:t>
            </a:r>
            <a:r>
              <a:rPr lang="en-US" altLang="zh-TW" b="1" dirty="0" smtClean="0">
                <a:ea typeface="標楷體" pitchFamily="65" charset="-120"/>
              </a:rPr>
              <a:t>/ </a:t>
            </a:r>
            <a:r>
              <a:rPr lang="en-US" altLang="zh-TW" dirty="0" smtClean="0">
                <a:ea typeface="標楷體" pitchFamily="65" charset="-120"/>
              </a:rPr>
              <a:t>C</a:t>
            </a:r>
            <a:r>
              <a:rPr lang="en-US" altLang="zh-TW" b="1" dirty="0" smtClean="0">
                <a:ea typeface="標楷體" pitchFamily="65" charset="-120"/>
              </a:rPr>
              <a:t>)</a:t>
            </a:r>
            <a:r>
              <a:rPr lang="en-US" altLang="zh-TW" b="1" dirty="0" smtClean="0">
                <a:solidFill>
                  <a:srgbClr val="006600"/>
                </a:solidFill>
                <a:ea typeface="標楷體" pitchFamily="65" charset="-120"/>
              </a:rPr>
              <a:t>)</a:t>
            </a:r>
            <a:r>
              <a:rPr lang="en-US" altLang="zh-TW" dirty="0" smtClean="0">
                <a:ea typeface="標楷體" pitchFamily="65" charset="-120"/>
              </a:rPr>
              <a:t> - </a:t>
            </a:r>
            <a:r>
              <a:rPr lang="en-US" altLang="zh-TW" b="1" dirty="0" smtClean="0">
                <a:solidFill>
                  <a:schemeClr val="accent6"/>
                </a:solidFill>
                <a:ea typeface="標楷體" pitchFamily="65" charset="-120"/>
              </a:rPr>
              <a:t>(</a:t>
            </a:r>
            <a:r>
              <a:rPr lang="en-US" altLang="zh-TW" dirty="0" smtClean="0">
                <a:ea typeface="標楷體" pitchFamily="65" charset="-120"/>
              </a:rPr>
              <a:t>D </a:t>
            </a:r>
            <a:r>
              <a:rPr lang="en-US" altLang="zh-TW" b="1" dirty="0" smtClean="0">
                <a:solidFill>
                  <a:schemeClr val="accent6"/>
                </a:solidFill>
                <a:ea typeface="標楷體" pitchFamily="65" charset="-120"/>
              </a:rPr>
              <a:t>+</a:t>
            </a:r>
            <a:r>
              <a:rPr lang="en-US" altLang="zh-TW" dirty="0" smtClean="0">
                <a:ea typeface="標楷體" pitchFamily="65" charset="-120"/>
              </a:rPr>
              <a:t> E</a:t>
            </a:r>
            <a:r>
              <a:rPr lang="en-US" altLang="zh-TW" b="1" dirty="0" smtClean="0">
                <a:solidFill>
                  <a:schemeClr val="accent6"/>
                </a:solidFill>
                <a:ea typeface="標楷體" pitchFamily="65" charset="-120"/>
              </a:rPr>
              <a:t>)</a:t>
            </a:r>
            <a:r>
              <a:rPr lang="en-US" altLang="zh-TW" dirty="0" smtClean="0">
                <a:ea typeface="標楷體" pitchFamily="65" charset="-120"/>
              </a:rPr>
              <a:t/>
            </a:r>
            <a:br>
              <a:rPr lang="en-US" altLang="zh-TW" dirty="0" smtClean="0">
                <a:ea typeface="標楷體" pitchFamily="65" charset="-120"/>
              </a:rPr>
            </a:br>
            <a:r>
              <a:rPr lang="en-US" altLang="zh-TW" dirty="0" smtClean="0">
                <a:ea typeface="標楷體" pitchFamily="65" charset="-120"/>
              </a:rPr>
              <a:t> </a:t>
            </a:r>
            <a:br>
              <a:rPr lang="en-US" altLang="zh-TW" dirty="0" smtClean="0">
                <a:ea typeface="標楷體" pitchFamily="65" charset="-120"/>
              </a:rPr>
            </a:b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dirty="0" smtClean="0">
                <a:ea typeface="標楷體" pitchFamily="65" charset="-120"/>
                <a:sym typeface="Wingdings" pitchFamily="2" charset="2"/>
              </a:rPr>
              <a:t>==&gt;</a:t>
            </a: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標楷體" pitchFamily="65" charset="-120"/>
              </a:rPr>
              <a:t>(</a:t>
            </a: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006600"/>
                </a:solidFill>
                <a:ea typeface="標楷體" pitchFamily="65" charset="-120"/>
              </a:rPr>
              <a:t>( A + </a:t>
            </a:r>
            <a:r>
              <a:rPr lang="en-US" altLang="zh-TW" b="1" dirty="0" smtClean="0">
                <a:ea typeface="標楷體" pitchFamily="65" charset="-120"/>
              </a:rPr>
              <a:t>( B / C ) </a:t>
            </a:r>
            <a:r>
              <a:rPr lang="en-US" altLang="zh-TW" b="1" dirty="0" smtClean="0">
                <a:solidFill>
                  <a:srgbClr val="006600"/>
                </a:solidFill>
                <a:ea typeface="標楷體" pitchFamily="65" charset="-120"/>
              </a:rPr>
              <a:t>)</a:t>
            </a: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標楷體" pitchFamily="65" charset="-120"/>
              </a:rPr>
              <a:t>-</a:t>
            </a: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ea typeface="標楷體" pitchFamily="65" charset="-120"/>
              </a:rPr>
              <a:t>( D + E ) </a:t>
            </a:r>
            <a:r>
              <a:rPr lang="en-US" altLang="zh-TW" b="1" dirty="0" smtClean="0">
                <a:solidFill>
                  <a:srgbClr val="FF0000"/>
                </a:solidFill>
                <a:ea typeface="標楷體" pitchFamily="65" charset="-120"/>
              </a:rPr>
              <a:t>)</a:t>
            </a:r>
            <a:endParaRPr lang="zh-TW" altLang="en-US" b="1" dirty="0" smtClean="0">
              <a:solidFill>
                <a:srgbClr val="FF0000"/>
              </a:solidFill>
              <a:ea typeface="標楷體" pitchFamily="65" charset="-120"/>
            </a:endParaRPr>
          </a:p>
        </p:txBody>
      </p:sp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5767490" y="4655614"/>
          <a:ext cx="1712562" cy="136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4" name="Visio" r:id="rId3" imgW="1099414" imgH="841248" progId="">
                  <p:embed/>
                </p:oleObj>
              </mc:Choice>
              <mc:Fallback>
                <p:oleObj name="Visio" r:id="rId3" imgW="1099414" imgH="84124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490" y="4655614"/>
                        <a:ext cx="1712562" cy="1365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6944540" y="3889601"/>
          <a:ext cx="1712562" cy="136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5" name="Visio" r:id="rId5" imgW="1099414" imgH="841248" progId="">
                  <p:embed/>
                </p:oleObj>
              </mc:Choice>
              <mc:Fallback>
                <p:oleObj name="Visio" r:id="rId5" imgW="1099414" imgH="84124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540" y="3889601"/>
                        <a:ext cx="1712562" cy="1365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4952019" y="3853498"/>
          <a:ext cx="1522277" cy="131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6" name="Visio" r:id="rId7" imgW="978103" imgH="813206" progId="">
                  <p:embed/>
                </p:oleObj>
              </mc:Choice>
              <mc:Fallback>
                <p:oleObj name="Visio" r:id="rId7" imgW="978103" imgH="813206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019" y="3853498"/>
                        <a:ext cx="1522277" cy="1318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7" name="Object 9"/>
          <p:cNvGraphicFramePr>
            <a:graphicFrameLocks noChangeAspect="1"/>
          </p:cNvGraphicFramePr>
          <p:nvPr/>
        </p:nvGraphicFramePr>
        <p:xfrm>
          <a:off x="5876567" y="2850079"/>
          <a:ext cx="1813881" cy="11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7" name="Visio" r:id="rId9" imgW="1165250" imgH="726338" progId="">
                  <p:embed/>
                </p:oleObj>
              </mc:Choice>
              <mc:Fallback>
                <p:oleObj name="Visio" r:id="rId9" imgW="1165250" imgH="726338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567" y="2850079"/>
                        <a:ext cx="1813881" cy="11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8" name="Rectangle 10"/>
          <p:cNvSpPr>
            <a:spLocks noChangeArrowheads="1"/>
          </p:cNvSpPr>
          <p:nvPr/>
        </p:nvSpPr>
        <p:spPr bwMode="auto">
          <a:xfrm>
            <a:off x="2137547" y="3610101"/>
            <a:ext cx="866893" cy="2910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3348824" y="3610095"/>
            <a:ext cx="961908" cy="291093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1531903" y="3540825"/>
            <a:ext cx="1638798" cy="431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1377526" y="3457513"/>
            <a:ext cx="3111336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708788" y="485260"/>
            <a:ext cx="7772400" cy="821026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tx1"/>
                </a:solidFill>
              </a:rPr>
              <a:t>Binary Expression Trees</a:t>
            </a:r>
            <a:endParaRPr lang="zh-TW" altLang="en-US" sz="4000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4E8B9-F56F-4C6E-A91F-DC842DF410BE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8" grpId="0" animBg="1"/>
      <p:bldP spid="211979" grpId="0" animBg="1"/>
      <p:bldP spid="211980" grpId="0" animBg="1"/>
      <p:bldP spid="2119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288" y="1770063"/>
            <a:ext cx="4470400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sz="4000" b="1" u="sng" smtClean="0">
                <a:solidFill>
                  <a:schemeClr val="tx1"/>
                </a:solidFill>
              </a:rPr>
              <a:t>Computer Scientist’s View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87375" y="3830638"/>
            <a:ext cx="3317875" cy="1017587"/>
            <a:chOff x="480" y="2194"/>
            <a:chExt cx="2090" cy="641"/>
          </a:xfrm>
        </p:grpSpPr>
        <p:sp>
          <p:nvSpPr>
            <p:cNvPr id="9235" name="Text Box 5"/>
            <p:cNvSpPr txBox="1">
              <a:spLocks noChangeArrowheads="1"/>
            </p:cNvSpPr>
            <p:nvPr/>
          </p:nvSpPr>
          <p:spPr bwMode="auto">
            <a:xfrm>
              <a:off x="480" y="2544"/>
              <a:ext cx="1200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TW" sz="2400" b="1">
                  <a:solidFill>
                    <a:srgbClr val="CC3300"/>
                  </a:solidFill>
                </a:rPr>
                <a:t>branches</a:t>
              </a:r>
            </a:p>
          </p:txBody>
        </p:sp>
        <p:sp>
          <p:nvSpPr>
            <p:cNvPr id="9236" name="Line 6"/>
            <p:cNvSpPr>
              <a:spLocks noChangeShapeType="1"/>
            </p:cNvSpPr>
            <p:nvPr/>
          </p:nvSpPr>
          <p:spPr bwMode="auto">
            <a:xfrm flipV="1">
              <a:off x="1317" y="2295"/>
              <a:ext cx="1253" cy="28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7" name="Line 7"/>
            <p:cNvSpPr>
              <a:spLocks noChangeShapeType="1"/>
            </p:cNvSpPr>
            <p:nvPr/>
          </p:nvSpPr>
          <p:spPr bwMode="auto">
            <a:xfrm flipV="1">
              <a:off x="1289" y="2194"/>
              <a:ext cx="864" cy="39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992688" y="1828800"/>
            <a:ext cx="3556000" cy="1771650"/>
            <a:chOff x="2679" y="1152"/>
            <a:chExt cx="3081" cy="1116"/>
          </a:xfrm>
        </p:grpSpPr>
        <p:sp>
          <p:nvSpPr>
            <p:cNvPr id="9231" name="Line 9"/>
            <p:cNvSpPr>
              <a:spLocks noChangeShapeType="1"/>
            </p:cNvSpPr>
            <p:nvPr/>
          </p:nvSpPr>
          <p:spPr bwMode="auto">
            <a:xfrm flipH="1">
              <a:off x="2976" y="1392"/>
              <a:ext cx="1248" cy="5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2" name="Line 10"/>
            <p:cNvSpPr>
              <a:spLocks noChangeShapeType="1"/>
            </p:cNvSpPr>
            <p:nvPr/>
          </p:nvSpPr>
          <p:spPr bwMode="auto">
            <a:xfrm flipH="1">
              <a:off x="3346" y="1390"/>
              <a:ext cx="855" cy="87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Text Box 11"/>
            <p:cNvSpPr txBox="1">
              <a:spLocks noChangeArrowheads="1"/>
            </p:cNvSpPr>
            <p:nvPr/>
          </p:nvSpPr>
          <p:spPr bwMode="auto">
            <a:xfrm>
              <a:off x="4224" y="1152"/>
              <a:ext cx="1536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TW" sz="2400" b="1">
                  <a:solidFill>
                    <a:srgbClr val="006600"/>
                  </a:solidFill>
                </a:rPr>
                <a:t>leaves</a:t>
              </a:r>
            </a:p>
          </p:txBody>
        </p:sp>
        <p:sp>
          <p:nvSpPr>
            <p:cNvPr id="9234" name="Line 12"/>
            <p:cNvSpPr>
              <a:spLocks noChangeShapeType="1"/>
            </p:cNvSpPr>
            <p:nvPr/>
          </p:nvSpPr>
          <p:spPr bwMode="auto">
            <a:xfrm flipH="1">
              <a:off x="2679" y="1381"/>
              <a:ext cx="1559" cy="393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160463" y="1606550"/>
            <a:ext cx="2924175" cy="1012825"/>
            <a:chOff x="768" y="1186"/>
            <a:chExt cx="1842" cy="638"/>
          </a:xfrm>
        </p:grpSpPr>
        <p:sp>
          <p:nvSpPr>
            <p:cNvPr id="9229" name="Text Box 14"/>
            <p:cNvSpPr txBox="1">
              <a:spLocks noChangeArrowheads="1"/>
            </p:cNvSpPr>
            <p:nvPr/>
          </p:nvSpPr>
          <p:spPr bwMode="auto">
            <a:xfrm>
              <a:off x="768" y="1186"/>
              <a:ext cx="521" cy="29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TW" sz="2400" b="1">
                  <a:solidFill>
                    <a:srgbClr val="FF0000"/>
                  </a:solidFill>
                </a:rPr>
                <a:t>root</a:t>
              </a:r>
            </a:p>
          </p:txBody>
        </p:sp>
        <p:sp>
          <p:nvSpPr>
            <p:cNvPr id="9230" name="Line 15"/>
            <p:cNvSpPr>
              <a:spLocks noChangeShapeType="1"/>
            </p:cNvSpPr>
            <p:nvPr/>
          </p:nvSpPr>
          <p:spPr bwMode="auto">
            <a:xfrm>
              <a:off x="1207" y="1417"/>
              <a:ext cx="1403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609975" y="3279775"/>
            <a:ext cx="1676400" cy="2276475"/>
            <a:chOff x="2256" y="2121"/>
            <a:chExt cx="1056" cy="1434"/>
          </a:xfrm>
        </p:grpSpPr>
        <p:sp>
          <p:nvSpPr>
            <p:cNvPr id="9225" name="Line 17"/>
            <p:cNvSpPr>
              <a:spLocks noChangeShapeType="1"/>
            </p:cNvSpPr>
            <p:nvPr/>
          </p:nvSpPr>
          <p:spPr bwMode="auto">
            <a:xfrm flipH="1">
              <a:off x="2633" y="2121"/>
              <a:ext cx="137" cy="1116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Line 18"/>
            <p:cNvSpPr>
              <a:spLocks noChangeShapeType="1"/>
            </p:cNvSpPr>
            <p:nvPr/>
          </p:nvSpPr>
          <p:spPr bwMode="auto">
            <a:xfrm>
              <a:off x="2544" y="2256"/>
              <a:ext cx="89" cy="972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7" name="Text Box 19"/>
            <p:cNvSpPr txBox="1">
              <a:spLocks noChangeArrowheads="1"/>
            </p:cNvSpPr>
            <p:nvPr/>
          </p:nvSpPr>
          <p:spPr bwMode="auto">
            <a:xfrm>
              <a:off x="2256" y="3264"/>
              <a:ext cx="1056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TW" sz="2400" b="1">
                  <a:solidFill>
                    <a:srgbClr val="777777"/>
                  </a:solidFill>
                </a:rPr>
                <a:t>nodes</a:t>
              </a:r>
            </a:p>
          </p:txBody>
        </p:sp>
        <p:sp>
          <p:nvSpPr>
            <p:cNvPr id="9228" name="Line 17"/>
            <p:cNvSpPr>
              <a:spLocks noChangeShapeType="1"/>
            </p:cNvSpPr>
            <p:nvPr/>
          </p:nvSpPr>
          <p:spPr bwMode="auto">
            <a:xfrm flipH="1">
              <a:off x="2633" y="2542"/>
              <a:ext cx="448" cy="667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24" name="投影片編號版面配置區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CE89B9-AC06-4E98-BF7F-931D8143BA6B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43187" y="1647686"/>
            <a:ext cx="7825798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kumimoji="1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  <a:t>建立後序運算式 </a:t>
            </a:r>
            <a:r>
              <a:rPr lang="de-DE" altLang="zh-TW" sz="2400" dirty="0" smtClean="0"/>
              <a:t>FEAB-D+*/G-</a:t>
            </a:r>
            <a:r>
              <a:rPr lang="zh-TW" altLang="en-US" sz="2400" dirty="0" smtClean="0"/>
              <a:t> </a:t>
            </a:r>
            <a:r>
              <a:rPr kumimoji="1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  <a:t>對應的二元運算樹。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</a:rPr>
              <a:t>解：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  <a:p>
            <a:pPr marL="82550" lvl="1" indent="546100" eaLnBrk="0" hangingPunct="0">
              <a:spcBef>
                <a:spcPct val="20000"/>
              </a:spcBef>
              <a:buClr>
                <a:schemeClr val="tx1"/>
              </a:buClr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F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E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D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+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*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</a:rPr>
              <a:t>-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  <a:t/>
            </a:r>
            <a:b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</a:b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sym typeface="Wingdings" pitchFamily="2" charset="2"/>
              </a:rPr>
              <a:t>==&gt;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  <a:t>  </a:t>
            </a:r>
            <a:r>
              <a:rPr lang="de-DE" altLang="zh-TW" dirty="0" smtClean="0">
                <a:solidFill>
                  <a:schemeClr val="tx1"/>
                </a:solidFill>
              </a:rPr>
              <a:t>F E </a:t>
            </a:r>
            <a:r>
              <a:rPr lang="de-DE" altLang="zh-TW" b="1" dirty="0" smtClean="0">
                <a:solidFill>
                  <a:schemeClr val="tx1"/>
                </a:solidFill>
              </a:rPr>
              <a:t>(A B -) </a:t>
            </a:r>
            <a:r>
              <a:rPr lang="de-DE" altLang="zh-TW" dirty="0" smtClean="0">
                <a:solidFill>
                  <a:schemeClr val="tx1"/>
                </a:solidFill>
              </a:rPr>
              <a:t>D + * / G -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  <a:t/>
            </a:r>
            <a:b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</a:b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sym typeface="Wingdings" pitchFamily="2" charset="2"/>
              </a:rPr>
              <a:t>==&gt;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</a:rPr>
              <a:t>  </a:t>
            </a:r>
            <a:r>
              <a:rPr lang="de-DE" altLang="zh-TW" dirty="0" smtClean="0">
                <a:solidFill>
                  <a:schemeClr val="tx1"/>
                </a:solidFill>
              </a:rPr>
              <a:t>F E </a:t>
            </a:r>
            <a:r>
              <a:rPr lang="de-DE" altLang="zh-TW" b="1" dirty="0" smtClean="0">
                <a:solidFill>
                  <a:srgbClr val="006600"/>
                </a:solidFill>
              </a:rPr>
              <a:t>(</a:t>
            </a:r>
            <a:r>
              <a:rPr lang="de-DE" altLang="zh-TW" b="1" dirty="0" smtClean="0">
                <a:solidFill>
                  <a:schemeClr val="tx1"/>
                </a:solidFill>
              </a:rPr>
              <a:t>(A B -) </a:t>
            </a:r>
            <a:r>
              <a:rPr lang="de-DE" altLang="zh-TW" b="1" dirty="0" smtClean="0">
                <a:solidFill>
                  <a:srgbClr val="00B050"/>
                </a:solidFill>
              </a:rPr>
              <a:t>D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rgbClr val="00B050"/>
                </a:solidFill>
              </a:rPr>
              <a:t>+) </a:t>
            </a:r>
            <a:r>
              <a:rPr lang="de-DE" altLang="zh-TW" dirty="0" smtClean="0">
                <a:solidFill>
                  <a:schemeClr val="tx1"/>
                </a:solidFill>
              </a:rPr>
              <a:t>* / G – </a:t>
            </a:r>
            <a:br>
              <a:rPr lang="de-DE" altLang="zh-TW" dirty="0" smtClean="0">
                <a:solidFill>
                  <a:schemeClr val="tx1"/>
                </a:solidFill>
              </a:rPr>
            </a:b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  <a:sym typeface="Wingdings" pitchFamily="2" charset="2"/>
              </a:rPr>
              <a:t>==&gt;  </a:t>
            </a:r>
            <a:r>
              <a:rPr lang="de-DE" altLang="zh-TW" dirty="0" smtClean="0">
                <a:solidFill>
                  <a:schemeClr val="tx1"/>
                </a:solidFill>
              </a:rPr>
              <a:t>F </a:t>
            </a:r>
            <a:r>
              <a:rPr lang="de-DE" altLang="zh-TW" b="1" dirty="0" smtClean="0">
                <a:solidFill>
                  <a:srgbClr val="FF0000"/>
                </a:solidFill>
              </a:rPr>
              <a:t>(E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rgbClr val="006600"/>
                </a:solidFill>
              </a:rPr>
              <a:t>(</a:t>
            </a:r>
            <a:r>
              <a:rPr lang="de-DE" altLang="zh-TW" b="1" dirty="0" smtClean="0">
                <a:solidFill>
                  <a:schemeClr val="tx1"/>
                </a:solidFill>
              </a:rPr>
              <a:t>(A B -) </a:t>
            </a:r>
            <a:r>
              <a:rPr lang="de-DE" altLang="zh-TW" b="1" dirty="0" smtClean="0">
                <a:solidFill>
                  <a:srgbClr val="006600"/>
                </a:solidFill>
              </a:rPr>
              <a:t>D +)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rgbClr val="FF0000"/>
                </a:solidFill>
              </a:rPr>
              <a:t>*)</a:t>
            </a:r>
            <a:r>
              <a:rPr lang="de-DE" altLang="zh-TW" dirty="0" smtClean="0">
                <a:solidFill>
                  <a:schemeClr val="tx1"/>
                </a:solidFill>
              </a:rPr>
              <a:t> / G –</a:t>
            </a:r>
            <a:br>
              <a:rPr lang="de-DE" altLang="zh-TW" dirty="0" smtClean="0">
                <a:solidFill>
                  <a:schemeClr val="tx1"/>
                </a:solidFill>
              </a:rPr>
            </a:b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dirty="0" smtClean="0">
                <a:solidFill>
                  <a:schemeClr val="tx1"/>
                </a:solidFill>
                <a:sym typeface="Wingdings" pitchFamily="2" charset="2"/>
              </a:rPr>
              <a:t>==&gt;  </a:t>
            </a:r>
            <a:r>
              <a:rPr lang="de-DE" altLang="zh-TW" b="1" dirty="0" smtClean="0">
                <a:solidFill>
                  <a:schemeClr val="accent6">
                    <a:lumMod val="75000"/>
                  </a:schemeClr>
                </a:solidFill>
              </a:rPr>
              <a:t>(F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rgbClr val="FF0000"/>
                </a:solidFill>
              </a:rPr>
              <a:t>(E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rgbClr val="006600"/>
                </a:solidFill>
              </a:rPr>
              <a:t>(</a:t>
            </a:r>
            <a:r>
              <a:rPr lang="de-DE" altLang="zh-TW" b="1" dirty="0" smtClean="0">
                <a:solidFill>
                  <a:schemeClr val="tx1"/>
                </a:solidFill>
              </a:rPr>
              <a:t>(A B -) </a:t>
            </a:r>
            <a:r>
              <a:rPr lang="de-DE" altLang="zh-TW" b="1" dirty="0" smtClean="0">
                <a:solidFill>
                  <a:srgbClr val="006600"/>
                </a:solidFill>
              </a:rPr>
              <a:t>D +)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rgbClr val="FF0000"/>
                </a:solidFill>
              </a:rPr>
              <a:t>*)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chemeClr val="accent6">
                    <a:lumMod val="75000"/>
                  </a:schemeClr>
                </a:solidFill>
              </a:rPr>
              <a:t>/)</a:t>
            </a:r>
            <a:r>
              <a:rPr lang="de-DE" altLang="zh-TW" dirty="0" smtClean="0">
                <a:solidFill>
                  <a:schemeClr val="tx1"/>
                </a:solidFill>
              </a:rPr>
              <a:t> G –</a:t>
            </a:r>
            <a:br>
              <a:rPr lang="de-DE" altLang="zh-TW" dirty="0" smtClean="0">
                <a:solidFill>
                  <a:schemeClr val="tx1"/>
                </a:solidFill>
              </a:rPr>
            </a:br>
            <a:r>
              <a:rPr lang="de-DE" altLang="zh-TW" dirty="0" smtClean="0">
                <a:solidFill>
                  <a:schemeClr val="tx1"/>
                </a:solidFill>
              </a:rPr>
              <a:t/>
            </a:r>
            <a:br>
              <a:rPr lang="de-DE" altLang="zh-TW" dirty="0" smtClean="0">
                <a:solidFill>
                  <a:schemeClr val="tx1"/>
                </a:solidFill>
              </a:rPr>
            </a:b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sym typeface="Wingdings" pitchFamily="2" charset="2"/>
              </a:rPr>
              <a:t>==&gt; 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+mn-lt"/>
                <a:ea typeface="標楷體" pitchFamily="65" charset="-120"/>
                <a:sym typeface="Wingdings" pitchFamily="2" charset="2"/>
              </a:rPr>
              <a:t> (</a:t>
            </a:r>
            <a:r>
              <a:rPr lang="de-DE" altLang="zh-TW" b="1" dirty="0" smtClean="0">
                <a:solidFill>
                  <a:schemeClr val="accent6">
                    <a:lumMod val="75000"/>
                  </a:schemeClr>
                </a:solidFill>
              </a:rPr>
              <a:t>(F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rgbClr val="FF0000"/>
                </a:solidFill>
              </a:rPr>
              <a:t>(E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rgbClr val="006600"/>
                </a:solidFill>
              </a:rPr>
              <a:t>(</a:t>
            </a:r>
            <a:r>
              <a:rPr lang="de-DE" altLang="zh-TW" b="1" dirty="0" smtClean="0">
                <a:solidFill>
                  <a:schemeClr val="tx1"/>
                </a:solidFill>
              </a:rPr>
              <a:t>(A B -) </a:t>
            </a:r>
            <a:r>
              <a:rPr lang="de-DE" altLang="zh-TW" b="1" dirty="0" smtClean="0">
                <a:solidFill>
                  <a:srgbClr val="006600"/>
                </a:solidFill>
              </a:rPr>
              <a:t>D +)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rgbClr val="FF0000"/>
                </a:solidFill>
              </a:rPr>
              <a:t>*)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chemeClr val="accent6">
                    <a:lumMod val="75000"/>
                  </a:schemeClr>
                </a:solidFill>
              </a:rPr>
              <a:t>/)</a:t>
            </a:r>
            <a:r>
              <a:rPr lang="de-DE" altLang="zh-TW" dirty="0" smtClean="0">
                <a:solidFill>
                  <a:schemeClr val="tx1"/>
                </a:solidFill>
              </a:rPr>
              <a:t> </a:t>
            </a:r>
            <a:r>
              <a:rPr lang="de-DE" altLang="zh-TW" b="1" dirty="0" smtClean="0">
                <a:solidFill>
                  <a:srgbClr val="996600"/>
                </a:solidFill>
              </a:rPr>
              <a:t>G –)</a:t>
            </a:r>
            <a:endParaRPr kumimoji="1" lang="zh-TW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n-lt"/>
              <a:ea typeface="標楷體" pitchFamily="65" charset="-12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592138"/>
            <a:ext cx="7772400" cy="832901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tx1"/>
                </a:solidFill>
              </a:rPr>
              <a:t>Binary Expression Trees</a:t>
            </a:r>
            <a:endParaRPr lang="zh-TW" altLang="en-US" sz="4000" dirty="0" smtClean="0"/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6103924" y="4790632"/>
          <a:ext cx="1350666" cy="98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4" name="Visio" r:id="rId3" imgW="1099414" imgH="841248" progId="">
                  <p:embed/>
                </p:oleObj>
              </mc:Choice>
              <mc:Fallback>
                <p:oleObj name="Visio" r:id="rId3" imgW="1099414" imgH="84124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24" y="4790632"/>
                        <a:ext cx="1350666" cy="980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6795038" y="4257852"/>
          <a:ext cx="1173306" cy="9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5" name="Visio" r:id="rId5" imgW="955243" imgH="797052" progId="">
                  <p:embed/>
                </p:oleObj>
              </mc:Choice>
              <mc:Fallback>
                <p:oleObj name="Visio" r:id="rId5" imgW="955243" imgH="79705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038" y="4257852"/>
                        <a:ext cx="1173306" cy="9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5933102" y="3739498"/>
          <a:ext cx="1259063" cy="8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6" name="Visio" r:id="rId7" imgW="1026262" imgH="759257" progId="">
                  <p:embed/>
                </p:oleObj>
              </mc:Choice>
              <mc:Fallback>
                <p:oleObj name="Visio" r:id="rId7" imgW="1026262" imgH="759257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102" y="3739498"/>
                        <a:ext cx="1259063" cy="8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5354676" y="3176674"/>
          <a:ext cx="1278554" cy="91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7" name="Visio" r:id="rId9" imgW="1040892" imgH="787298" progId="">
                  <p:embed/>
                </p:oleObj>
              </mc:Choice>
              <mc:Fallback>
                <p:oleObj name="Visio" r:id="rId9" imgW="1040892" imgH="787298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76" y="3176674"/>
                        <a:ext cx="1278554" cy="917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6187090" y="2648203"/>
          <a:ext cx="1227879" cy="94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8" name="Visio" r:id="rId11" imgW="999439" imgH="813206" progId="">
                  <p:embed/>
                </p:oleObj>
              </mc:Choice>
              <mc:Fallback>
                <p:oleObj name="Visio" r:id="rId11" imgW="999439" imgH="813206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90" y="2648203"/>
                        <a:ext cx="1227879" cy="947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2398814" y="4347488"/>
            <a:ext cx="736270" cy="3076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2278638" y="4286338"/>
            <a:ext cx="1402710" cy="44004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1971302" y="4215744"/>
            <a:ext cx="1983179" cy="6349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1714250" y="4144493"/>
            <a:ext cx="2477737" cy="79564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1591291" y="4085116"/>
            <a:ext cx="3146960" cy="938150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4E8B9-F56F-4C6E-A91F-DC842DF410BE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5" grpId="0" animBg="1"/>
      <p:bldP spid="214026" grpId="0" animBg="1"/>
      <p:bldP spid="214027" grpId="0" animBg="1"/>
      <p:bldP spid="214028" grpId="0" animBg="1"/>
      <p:bldP spid="2140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6CF2F9-2F33-4C8C-AEC2-EE7C07726340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41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71574" y="1330325"/>
            <a:ext cx="7449912" cy="41132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copy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original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copying a binary tree 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temp;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if (original)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MALLOC(temp,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sizeof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(*temp));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i="1" dirty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       </a:t>
            </a:r>
            <a:r>
              <a:rPr lang="en-US" altLang="zh-TW" sz="2400" i="1" dirty="0" smtClean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temp-&gt;</a:t>
            </a:r>
            <a:r>
              <a:rPr lang="en-US" altLang="zh-TW" sz="2400" i="1" dirty="0" err="1" smtClean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i="1" dirty="0" smtClean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i="1" dirty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= 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copy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(original-&gt;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i="1" dirty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       </a:t>
            </a:r>
            <a:r>
              <a:rPr lang="en-US" altLang="zh-TW" sz="2400" i="1" dirty="0" smtClean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temp-&gt;</a:t>
            </a:r>
            <a:r>
              <a:rPr lang="en-US" altLang="zh-TW" sz="2400" i="1" dirty="0" err="1" smtClean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i="1" dirty="0" smtClean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i="1" dirty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= 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copy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(original-&gt;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i="1" dirty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       </a:t>
            </a:r>
            <a:r>
              <a:rPr lang="en-US" altLang="zh-TW" sz="2400" i="1" dirty="0" smtClean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temp-&gt;data </a:t>
            </a:r>
            <a:r>
              <a:rPr lang="en-US" altLang="zh-TW" sz="2400" i="1" dirty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=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original-&gt;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data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return temp;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return NULL;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1597025" y="196850"/>
            <a:ext cx="591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 dirty="0">
                <a:solidFill>
                  <a:schemeClr val="tx1"/>
                </a:solidFill>
              </a:rPr>
              <a:t>Copying a Binary Tree </a:t>
            </a:r>
            <a:r>
              <a:rPr lang="en-US" altLang="zh-TW" b="1" u="sng" dirty="0">
                <a:solidFill>
                  <a:schemeClr val="tx1"/>
                </a:solidFill>
              </a:rPr>
              <a:t>(</a:t>
            </a:r>
            <a:r>
              <a:rPr lang="en-US" altLang="zh-TW" b="1" u="sng" dirty="0" err="1">
                <a:solidFill>
                  <a:schemeClr val="tx1"/>
                </a:solidFill>
              </a:rPr>
              <a:t>Prog</a:t>
            </a:r>
            <a:r>
              <a:rPr lang="en-US" altLang="zh-TW" b="1" u="sng" dirty="0">
                <a:solidFill>
                  <a:schemeClr val="tx1"/>
                </a:solidFill>
              </a:rPr>
              <a:t>. 5.6)</a:t>
            </a:r>
            <a:endParaRPr lang="en-US" altLang="zh-TW" sz="3600" b="1" u="sng" dirty="0">
              <a:solidFill>
                <a:schemeClr val="tx1"/>
              </a:solidFill>
            </a:endParaRPr>
          </a:p>
        </p:txBody>
      </p:sp>
      <p:grpSp>
        <p:nvGrpSpPr>
          <p:cNvPr id="39941" name="Group 20"/>
          <p:cNvGrpSpPr>
            <a:grpSpLocks/>
          </p:cNvGrpSpPr>
          <p:nvPr/>
        </p:nvGrpSpPr>
        <p:grpSpPr bwMode="auto">
          <a:xfrm>
            <a:off x="601663" y="2960688"/>
            <a:ext cx="1031875" cy="990600"/>
            <a:chOff x="142" y="2505"/>
            <a:chExt cx="650" cy="624"/>
          </a:xfrm>
        </p:grpSpPr>
        <p:sp>
          <p:nvSpPr>
            <p:cNvPr id="39946" name="Line 7"/>
            <p:cNvSpPr>
              <a:spLocks noChangeShapeType="1"/>
            </p:cNvSpPr>
            <p:nvPr/>
          </p:nvSpPr>
          <p:spPr bwMode="auto">
            <a:xfrm>
              <a:off x="360" y="2628"/>
              <a:ext cx="432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7" name="Line 9"/>
            <p:cNvSpPr>
              <a:spLocks noChangeShapeType="1"/>
            </p:cNvSpPr>
            <p:nvPr/>
          </p:nvSpPr>
          <p:spPr bwMode="auto">
            <a:xfrm>
              <a:off x="360" y="2820"/>
              <a:ext cx="432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>
              <a:off x="360" y="3026"/>
              <a:ext cx="432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9" name="Text Box 12"/>
            <p:cNvSpPr txBox="1">
              <a:spLocks noChangeArrowheads="1"/>
            </p:cNvSpPr>
            <p:nvPr/>
          </p:nvSpPr>
          <p:spPr bwMode="auto">
            <a:xfrm>
              <a:off x="158" y="2505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39950" name="Text Box 13"/>
            <p:cNvSpPr txBox="1">
              <a:spLocks noChangeArrowheads="1"/>
            </p:cNvSpPr>
            <p:nvPr/>
          </p:nvSpPr>
          <p:spPr bwMode="auto">
            <a:xfrm>
              <a:off x="146" y="2687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39951" name="Text Box 14"/>
            <p:cNvSpPr txBox="1">
              <a:spLocks noChangeArrowheads="1"/>
            </p:cNvSpPr>
            <p:nvPr/>
          </p:nvSpPr>
          <p:spPr bwMode="auto">
            <a:xfrm>
              <a:off x="142" y="2879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FF"/>
                  </a:solidFill>
                </a:rPr>
                <a:t>V</a:t>
              </a:r>
            </a:p>
          </p:txBody>
        </p:sp>
      </p:grpSp>
      <p:sp>
        <p:nvSpPr>
          <p:cNvPr id="39942" name="Freeform 15"/>
          <p:cNvSpPr>
            <a:spLocks/>
          </p:cNvSpPr>
          <p:nvPr/>
        </p:nvSpPr>
        <p:spPr bwMode="auto">
          <a:xfrm>
            <a:off x="3584575" y="2290763"/>
            <a:ext cx="1751013" cy="727075"/>
          </a:xfrm>
          <a:custGeom>
            <a:avLst/>
            <a:gdLst>
              <a:gd name="T0" fmla="*/ 2147483647 w 828"/>
              <a:gd name="T1" fmla="*/ 2147483647 h 302"/>
              <a:gd name="T2" fmla="*/ 2147483647 w 828"/>
              <a:gd name="T3" fmla="*/ 2147483647 h 302"/>
              <a:gd name="T4" fmla="*/ 0 w 828"/>
              <a:gd name="T5" fmla="*/ 2147483647 h 302"/>
              <a:gd name="T6" fmla="*/ 0 60000 65536"/>
              <a:gd name="T7" fmla="*/ 0 60000 65536"/>
              <a:gd name="T8" fmla="*/ 0 60000 65536"/>
              <a:gd name="T9" fmla="*/ 0 w 828"/>
              <a:gd name="T10" fmla="*/ 0 h 302"/>
              <a:gd name="T11" fmla="*/ 828 w 828"/>
              <a:gd name="T12" fmla="*/ 302 h 3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8" h="302">
                <a:moveTo>
                  <a:pt x="828" y="302"/>
                </a:moveTo>
                <a:cubicBezTo>
                  <a:pt x="777" y="153"/>
                  <a:pt x="726" y="4"/>
                  <a:pt x="588" y="2"/>
                </a:cubicBezTo>
                <a:cubicBezTo>
                  <a:pt x="450" y="0"/>
                  <a:pt x="98" y="242"/>
                  <a:pt x="0" y="29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3" name="Text Box 16"/>
          <p:cNvSpPr txBox="1">
            <a:spLocks noChangeArrowheads="1"/>
          </p:cNvSpPr>
          <p:nvPr/>
        </p:nvSpPr>
        <p:spPr bwMode="auto">
          <a:xfrm>
            <a:off x="5338763" y="2136775"/>
            <a:ext cx="2749471" cy="400110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latin typeface="+mn-lt"/>
                <a:ea typeface="標楷體" panose="03000509000000000000" pitchFamily="65" charset="-120"/>
              </a:rPr>
              <a:t>拜訪的過程中順便</a:t>
            </a:r>
            <a:r>
              <a:rPr lang="en-US" altLang="zh-TW" dirty="0">
                <a:latin typeface="+mn-lt"/>
                <a:ea typeface="標楷體" panose="03000509000000000000" pitchFamily="65" charset="-120"/>
              </a:rPr>
              <a:t>copy</a:t>
            </a:r>
          </a:p>
        </p:txBody>
      </p:sp>
      <p:sp>
        <p:nvSpPr>
          <p:cNvPr id="39944" name="Line 17"/>
          <p:cNvSpPr>
            <a:spLocks noChangeShapeType="1"/>
          </p:cNvSpPr>
          <p:nvPr/>
        </p:nvSpPr>
        <p:spPr bwMode="auto">
          <a:xfrm>
            <a:off x="5278438" y="2141538"/>
            <a:ext cx="0" cy="40005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5" name="Line 18"/>
          <p:cNvSpPr>
            <a:spLocks noChangeShapeType="1"/>
          </p:cNvSpPr>
          <p:nvPr/>
        </p:nvSpPr>
        <p:spPr bwMode="auto">
          <a:xfrm flipH="1">
            <a:off x="5068888" y="2236788"/>
            <a:ext cx="209550" cy="762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9F2233-75EC-4DEC-933A-9333653CF6D2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867" name="Rectangle 1027"/>
          <p:cNvSpPr>
            <a:spLocks noChangeArrowheads="1"/>
          </p:cNvSpPr>
          <p:nvPr/>
        </p:nvSpPr>
        <p:spPr bwMode="auto">
          <a:xfrm>
            <a:off x="590550" y="1419225"/>
            <a:ext cx="7989888" cy="40671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equal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first,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second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function returns FALSE if the binary trees </a:t>
            </a:r>
            <a:r>
              <a:rPr lang="en-US" altLang="zh-TW" sz="2400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first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and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i="1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second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are not equal, Otherwise it returns TRUE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return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((!first &amp;&amp; !second) || (first &amp;&amp; second &amp;&amp;         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   (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first-&gt;</a:t>
            </a:r>
            <a:r>
              <a:rPr lang="en-US" altLang="zh-TW" sz="2400" dirty="0" smtClean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data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==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second-&gt;</a:t>
            </a:r>
            <a:r>
              <a:rPr lang="en-US" altLang="zh-TW" sz="2400" dirty="0" smtClean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data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&amp;&amp;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   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equal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(first-&gt;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,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second-&gt;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&amp;&amp;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   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equal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(first-&gt;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,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second-&gt;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)))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40964" name="Text Box 1029"/>
          <p:cNvSpPr txBox="1">
            <a:spLocks noChangeArrowheads="1"/>
          </p:cNvSpPr>
          <p:nvPr/>
        </p:nvSpPr>
        <p:spPr bwMode="auto">
          <a:xfrm>
            <a:off x="458788" y="282575"/>
            <a:ext cx="8242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Testing for equality of binary trees </a:t>
            </a:r>
            <a:r>
              <a:rPr lang="en-US" altLang="zh-TW" b="1" u="sng">
                <a:solidFill>
                  <a:schemeClr val="tx1"/>
                </a:solidFill>
              </a:rPr>
              <a:t>(Prog. 5.7)</a:t>
            </a:r>
            <a:endParaRPr lang="en-US" altLang="zh-TW" sz="3600" b="1" u="sng">
              <a:solidFill>
                <a:schemeClr val="tx1"/>
              </a:solidFill>
            </a:endParaRPr>
          </a:p>
        </p:txBody>
      </p:sp>
      <p:sp>
        <p:nvSpPr>
          <p:cNvPr id="40965" name="Line 1032"/>
          <p:cNvSpPr>
            <a:spLocks noChangeShapeType="1"/>
          </p:cNvSpPr>
          <p:nvPr/>
        </p:nvSpPr>
        <p:spPr bwMode="auto">
          <a:xfrm flipV="1">
            <a:off x="628650" y="3863575"/>
            <a:ext cx="1276350" cy="1905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6" name="Text Box 1034"/>
          <p:cNvSpPr txBox="1">
            <a:spLocks noChangeArrowheads="1"/>
          </p:cNvSpPr>
          <p:nvPr/>
        </p:nvSpPr>
        <p:spPr bwMode="auto">
          <a:xfrm>
            <a:off x="307975" y="32492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40967" name="Text Box 1035"/>
          <p:cNvSpPr txBox="1">
            <a:spLocks noChangeArrowheads="1"/>
          </p:cNvSpPr>
          <p:nvPr/>
        </p:nvSpPr>
        <p:spPr bwMode="auto">
          <a:xfrm>
            <a:off x="346075" y="37064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L</a:t>
            </a:r>
          </a:p>
        </p:txBody>
      </p:sp>
      <p:sp>
        <p:nvSpPr>
          <p:cNvPr id="40968" name="Text Box 1036"/>
          <p:cNvSpPr txBox="1">
            <a:spLocks noChangeArrowheads="1"/>
          </p:cNvSpPr>
          <p:nvPr/>
        </p:nvSpPr>
        <p:spPr bwMode="auto">
          <a:xfrm>
            <a:off x="327025" y="406836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40969" name="Line 1037"/>
          <p:cNvSpPr>
            <a:spLocks noChangeShapeType="1"/>
          </p:cNvSpPr>
          <p:nvPr/>
        </p:nvSpPr>
        <p:spPr bwMode="auto">
          <a:xfrm flipV="1">
            <a:off x="628650" y="3425425"/>
            <a:ext cx="1276350" cy="1905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0" name="Line 1038"/>
          <p:cNvSpPr>
            <a:spLocks noChangeShapeType="1"/>
          </p:cNvSpPr>
          <p:nvPr/>
        </p:nvSpPr>
        <p:spPr bwMode="auto">
          <a:xfrm flipV="1">
            <a:off x="628650" y="4301725"/>
            <a:ext cx="1276350" cy="1905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1" name="Text Box 1041"/>
          <p:cNvSpPr txBox="1">
            <a:spLocks noChangeArrowheads="1"/>
          </p:cNvSpPr>
          <p:nvPr/>
        </p:nvSpPr>
        <p:spPr bwMode="auto">
          <a:xfrm>
            <a:off x="1374775" y="4906563"/>
            <a:ext cx="3134191" cy="400110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latin typeface="+mn-lt"/>
                <a:ea typeface="標楷體" panose="03000509000000000000" pitchFamily="65" charset="-120"/>
              </a:rPr>
              <a:t>拜訪的過程中順便</a:t>
            </a:r>
            <a:r>
              <a:rPr lang="en-US" altLang="zh-TW" dirty="0">
                <a:latin typeface="+mn-lt"/>
                <a:ea typeface="標楷體" panose="03000509000000000000" pitchFamily="65" charset="-120"/>
              </a:rPr>
              <a:t>compare</a:t>
            </a:r>
          </a:p>
        </p:txBody>
      </p:sp>
      <p:sp>
        <p:nvSpPr>
          <p:cNvPr id="40972" name="Line 1042"/>
          <p:cNvSpPr>
            <a:spLocks noChangeShapeType="1"/>
          </p:cNvSpPr>
          <p:nvPr/>
        </p:nvSpPr>
        <p:spPr bwMode="auto">
          <a:xfrm>
            <a:off x="1314450" y="4911325"/>
            <a:ext cx="0" cy="40005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3" name="Freeform 1043"/>
          <p:cNvSpPr>
            <a:spLocks/>
          </p:cNvSpPr>
          <p:nvPr/>
        </p:nvSpPr>
        <p:spPr bwMode="auto">
          <a:xfrm>
            <a:off x="1047750" y="3501625"/>
            <a:ext cx="819150" cy="1504950"/>
          </a:xfrm>
          <a:custGeom>
            <a:avLst/>
            <a:gdLst>
              <a:gd name="T0" fmla="*/ 2147483647 w 492"/>
              <a:gd name="T1" fmla="*/ 2147483647 h 924"/>
              <a:gd name="T2" fmla="*/ 0 w 492"/>
              <a:gd name="T3" fmla="*/ 2147483647 h 924"/>
              <a:gd name="T4" fmla="*/ 2147483647 w 492"/>
              <a:gd name="T5" fmla="*/ 0 h 924"/>
              <a:gd name="T6" fmla="*/ 0 60000 65536"/>
              <a:gd name="T7" fmla="*/ 0 60000 65536"/>
              <a:gd name="T8" fmla="*/ 0 60000 65536"/>
              <a:gd name="T9" fmla="*/ 0 w 492"/>
              <a:gd name="T10" fmla="*/ 0 h 924"/>
              <a:gd name="T11" fmla="*/ 492 w 492"/>
              <a:gd name="T12" fmla="*/ 924 h 9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2" h="924">
                <a:moveTo>
                  <a:pt x="168" y="924"/>
                </a:moveTo>
                <a:lnTo>
                  <a:pt x="0" y="924"/>
                </a:lnTo>
                <a:lnTo>
                  <a:pt x="492" y="0"/>
                </a:lnTo>
              </a:path>
            </a:pathLst>
          </a:custGeom>
          <a:noFill/>
          <a:ln w="9525">
            <a:solidFill>
              <a:srgbClr val="003399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DD2E46-4C47-4BE6-B1ED-006469AC1A88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43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987" name="Text Box 1030"/>
          <p:cNvSpPr txBox="1">
            <a:spLocks noChangeArrowheads="1"/>
          </p:cNvSpPr>
          <p:nvPr/>
        </p:nvSpPr>
        <p:spPr bwMode="auto">
          <a:xfrm>
            <a:off x="2041525" y="196850"/>
            <a:ext cx="531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The Satisfiability Problem</a:t>
            </a:r>
          </a:p>
        </p:txBody>
      </p:sp>
      <p:sp>
        <p:nvSpPr>
          <p:cNvPr id="41988" name="Text Box 1031"/>
          <p:cNvSpPr txBox="1">
            <a:spLocks noChangeArrowheads="1"/>
          </p:cNvSpPr>
          <p:nvPr/>
        </p:nvSpPr>
        <p:spPr bwMode="auto">
          <a:xfrm>
            <a:off x="498475" y="855663"/>
            <a:ext cx="7789863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 sz="2400">
                <a:solidFill>
                  <a:srgbClr val="0000FF"/>
                </a:solidFill>
              </a:rPr>
              <a:t> Rules:</a:t>
            </a:r>
            <a:endParaRPr lang="en-US" altLang="zh-TW" sz="2400">
              <a:solidFill>
                <a:schemeClr val="tx1"/>
              </a:solidFill>
            </a:endParaRPr>
          </a:p>
          <a:p>
            <a:pPr marL="623888" lvl="1" indent="-361950">
              <a:buFont typeface="Wingdings" pitchFamily="2" charset="2"/>
              <a:buChar char="Ø"/>
            </a:pPr>
            <a:r>
              <a:rPr lang="en-US" altLang="zh-TW">
                <a:solidFill>
                  <a:schemeClr val="tx1"/>
                </a:solidFill>
              </a:rPr>
              <a:t>A variable is an expression.</a:t>
            </a:r>
          </a:p>
          <a:p>
            <a:pPr marL="623888" lvl="1" indent="-361950">
              <a:buFont typeface="Wingdings" pitchFamily="2" charset="2"/>
              <a:buChar char="Ø"/>
            </a:pPr>
            <a:r>
              <a:rPr lang="en-US" altLang="zh-TW">
                <a:solidFill>
                  <a:schemeClr val="tx1"/>
                </a:solidFill>
              </a:rPr>
              <a:t>If x and y are expressions, then ¬x, x</a:t>
            </a: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y, xy are expressions.</a:t>
            </a:r>
          </a:p>
          <a:p>
            <a:pPr marL="623888" lvl="1" indent="-361950">
              <a:buFont typeface="Wingdings" pitchFamily="2" charset="2"/>
              <a:buChar char="Ø"/>
            </a:pP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Parentheses can be used to alter the normal order of  evaluation, which is </a:t>
            </a:r>
            <a:r>
              <a:rPr lang="en-US" altLang="zh-TW">
                <a:solidFill>
                  <a:schemeClr val="tx1"/>
                </a:solidFill>
              </a:rPr>
              <a:t>¬ (not) before </a:t>
            </a: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 (and) before  (or).</a:t>
            </a:r>
          </a:p>
        </p:txBody>
      </p:sp>
      <p:sp>
        <p:nvSpPr>
          <p:cNvPr id="41989" name="Text Box 1032"/>
          <p:cNvSpPr txBox="1">
            <a:spLocks noChangeArrowheads="1"/>
          </p:cNvSpPr>
          <p:nvPr/>
        </p:nvSpPr>
        <p:spPr bwMode="auto">
          <a:xfrm>
            <a:off x="517525" y="2695575"/>
            <a:ext cx="58245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 sz="280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>
                <a:solidFill>
                  <a:srgbClr val="0000FF"/>
                </a:solidFill>
                <a:sym typeface="Symbol" pitchFamily="18" charset="2"/>
              </a:rPr>
              <a:t>Example:</a:t>
            </a:r>
          </a:p>
          <a:p>
            <a:pPr lvl="1" indent="-195263">
              <a:buFont typeface="Wingdings" pitchFamily="2" charset="2"/>
              <a:buChar char="Ø"/>
            </a:pPr>
            <a:r>
              <a:rPr lang="en-US" altLang="zh-TW" sz="240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TW" baseline="-2500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  (x</a:t>
            </a:r>
            <a:r>
              <a:rPr lang="en-US" altLang="zh-TW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  </a:t>
            </a:r>
            <a:r>
              <a:rPr lang="en-US" altLang="zh-TW">
                <a:solidFill>
                  <a:schemeClr val="tx1"/>
                </a:solidFill>
              </a:rPr>
              <a:t>¬x</a:t>
            </a:r>
            <a:r>
              <a:rPr lang="en-US" altLang="zh-TW" baseline="-25000">
                <a:solidFill>
                  <a:schemeClr val="tx1"/>
                </a:solidFill>
              </a:rPr>
              <a:t>3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endParaRPr lang="en-US" altLang="zh-TW"/>
          </a:p>
        </p:txBody>
      </p:sp>
      <p:sp>
        <p:nvSpPr>
          <p:cNvPr id="41990" name="Text Box 1034"/>
          <p:cNvSpPr txBox="1">
            <a:spLocks noChangeArrowheads="1"/>
          </p:cNvSpPr>
          <p:nvPr/>
        </p:nvSpPr>
        <p:spPr bwMode="auto">
          <a:xfrm>
            <a:off x="517525" y="3590925"/>
            <a:ext cx="82343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Problem description: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 indent="-195263">
              <a:buFont typeface="Wingdings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 Is there an assignment that cause the value of expression to be true?</a:t>
            </a:r>
          </a:p>
        </p:txBody>
      </p:sp>
      <p:sp>
        <p:nvSpPr>
          <p:cNvPr id="37895" name="Text Box 1035"/>
          <p:cNvSpPr txBox="1">
            <a:spLocks noChangeArrowheads="1"/>
          </p:cNvSpPr>
          <p:nvPr/>
        </p:nvSpPr>
        <p:spPr bwMode="auto">
          <a:xfrm>
            <a:off x="438150" y="4733925"/>
            <a:ext cx="7291388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61938" indent="-261938">
              <a:buClr>
                <a:schemeClr val="tx1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8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Solution for the Example: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623888" lvl="1" indent="-361950">
              <a:buFont typeface="Wingdings" pitchFamily="2" charset="2"/>
              <a:buChar char="Ø"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1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and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3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are </a:t>
            </a:r>
            <a:r>
              <a:rPr lang="en-US" altLang="zh-TW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false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and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2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is </a:t>
            </a:r>
            <a:r>
              <a:rPr lang="en-US" altLang="zh-TW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true</a:t>
            </a:r>
            <a:endParaRPr lang="en-US" altLang="zh-TW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>
              <a:buFont typeface="Symbol" pitchFamily="18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Wingdings" pitchFamily="2" charset="2"/>
              </a:rPr>
              <a:t>==&gt; </a:t>
            </a:r>
            <a:r>
              <a:rPr lang="en-US" altLang="zh-TW" sz="2400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false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 (</a:t>
            </a:r>
            <a:r>
              <a:rPr lang="en-US" altLang="zh-TW" sz="2400" i="1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true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 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¬</a:t>
            </a:r>
            <a:r>
              <a:rPr lang="en-US" altLang="zh-TW" sz="2400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false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Wingdings" pitchFamily="2" charset="2"/>
              </a:rPr>
              <a:t>==&gt;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false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 </a:t>
            </a:r>
            <a:r>
              <a:rPr lang="en-US" altLang="zh-TW" sz="2400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true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Wingdings" pitchFamily="2" charset="2"/>
              </a:rPr>
              <a:t>==&gt;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true</a:t>
            </a:r>
          </a:p>
          <a:p>
            <a:pPr marL="623888" lvl="1" indent="-361950">
              <a:buFont typeface="Wingdings" pitchFamily="2" charset="2"/>
              <a:buChar char="Ø"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test all possible combinations of </a:t>
            </a:r>
            <a:r>
              <a:rPr lang="en-US" altLang="zh-TW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true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and </a:t>
            </a:r>
            <a:r>
              <a:rPr lang="en-US" altLang="zh-TW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false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? ( 2</a:t>
            </a:r>
            <a:r>
              <a:rPr lang="en-US" altLang="zh-TW" baseline="30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n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8"/>
          <p:cNvSpPr txBox="1">
            <a:spLocks noChangeArrowheads="1"/>
          </p:cNvSpPr>
          <p:nvPr/>
        </p:nvSpPr>
        <p:spPr bwMode="auto">
          <a:xfrm>
            <a:off x="1544638" y="115093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3200">
              <a:solidFill>
                <a:srgbClr val="CC3300"/>
              </a:solidFill>
            </a:endParaRPr>
          </a:p>
        </p:txBody>
      </p:sp>
      <p:sp>
        <p:nvSpPr>
          <p:cNvPr id="43011" name="Text Box 29"/>
          <p:cNvSpPr txBox="1">
            <a:spLocks noChangeArrowheads="1"/>
          </p:cNvSpPr>
          <p:nvPr/>
        </p:nvSpPr>
        <p:spPr bwMode="auto">
          <a:xfrm>
            <a:off x="1868488" y="969963"/>
            <a:ext cx="44529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FF0000"/>
                </a:solidFill>
                <a:sym typeface="Symbol" pitchFamily="18" charset="2"/>
              </a:rPr>
              <a:t>(x</a:t>
            </a:r>
            <a:r>
              <a:rPr lang="en-US" altLang="zh-TW" sz="2800" b="1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TW" sz="2800" b="1">
                <a:solidFill>
                  <a:srgbClr val="FF0000"/>
                </a:solidFill>
                <a:sym typeface="Symbol" pitchFamily="18" charset="2"/>
              </a:rPr>
              <a:t>  </a:t>
            </a:r>
            <a:r>
              <a:rPr lang="en-US" altLang="zh-TW" sz="2800" b="1">
                <a:solidFill>
                  <a:srgbClr val="FF0000"/>
                </a:solidFill>
              </a:rPr>
              <a:t>¬x</a:t>
            </a:r>
            <a:r>
              <a:rPr lang="en-US" altLang="zh-TW" sz="2800" b="1" baseline="-25000">
                <a:solidFill>
                  <a:srgbClr val="FF0000"/>
                </a:solidFill>
              </a:rPr>
              <a:t>2</a:t>
            </a:r>
            <a:r>
              <a:rPr lang="en-US" altLang="zh-TW" sz="2800" b="1">
                <a:solidFill>
                  <a:srgbClr val="FF0000"/>
                </a:solidFill>
              </a:rPr>
              <a:t>)</a:t>
            </a:r>
            <a:r>
              <a:rPr lang="en-US" altLang="zh-TW" sz="2800" b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TW" sz="2800" b="1">
                <a:solidFill>
                  <a:srgbClr val="669900"/>
                </a:solidFill>
                <a:sym typeface="Symbol" pitchFamily="18" charset="2"/>
              </a:rPr>
              <a:t></a:t>
            </a:r>
            <a:r>
              <a:rPr lang="en-US" altLang="zh-TW" sz="2800" b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TW" sz="2800" b="1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zh-TW" sz="2800" b="1">
                <a:solidFill>
                  <a:srgbClr val="0000FF"/>
                </a:solidFill>
              </a:rPr>
              <a:t>¬</a:t>
            </a:r>
            <a:r>
              <a:rPr lang="en-US" altLang="zh-TW" sz="2800" b="1">
                <a:solidFill>
                  <a:srgbClr val="0000FF"/>
                </a:solidFill>
                <a:sym typeface="Symbol" pitchFamily="18" charset="2"/>
              </a:rPr>
              <a:t> x</a:t>
            </a:r>
            <a:r>
              <a:rPr lang="en-US" altLang="zh-TW" sz="2800" b="1" baseline="-2500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altLang="zh-TW" sz="2800" b="1">
                <a:solidFill>
                  <a:srgbClr val="0000FF"/>
                </a:solidFill>
                <a:sym typeface="Symbol" pitchFamily="18" charset="2"/>
              </a:rPr>
              <a:t>  </a:t>
            </a:r>
            <a:r>
              <a:rPr lang="en-US" altLang="zh-TW" sz="2800" b="1">
                <a:solidFill>
                  <a:srgbClr val="0000FF"/>
                </a:solidFill>
              </a:rPr>
              <a:t>x</a:t>
            </a:r>
            <a:r>
              <a:rPr lang="en-US" altLang="zh-TW" sz="2800" b="1" baseline="-25000">
                <a:solidFill>
                  <a:srgbClr val="0000FF"/>
                </a:solidFill>
              </a:rPr>
              <a:t>3</a:t>
            </a:r>
            <a:r>
              <a:rPr lang="en-US" altLang="zh-TW" sz="2800" b="1">
                <a:solidFill>
                  <a:srgbClr val="0000FF"/>
                </a:solidFill>
              </a:rPr>
              <a:t>)</a:t>
            </a:r>
            <a:r>
              <a:rPr lang="en-US" altLang="zh-TW" sz="2800" b="1">
                <a:solidFill>
                  <a:schemeClr val="tx1"/>
                </a:solidFill>
              </a:rPr>
              <a:t> </a:t>
            </a:r>
            <a:r>
              <a:rPr lang="en-US" altLang="zh-TW" sz="2800" b="1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zh-TW" sz="2800" b="1">
                <a:solidFill>
                  <a:srgbClr val="CC99FF"/>
                </a:solidFill>
              </a:rPr>
              <a:t>¬x</a:t>
            </a:r>
            <a:r>
              <a:rPr lang="en-US" altLang="zh-TW" sz="2800" b="1" baseline="-25000">
                <a:solidFill>
                  <a:srgbClr val="CC99FF"/>
                </a:solidFill>
              </a:rPr>
              <a:t>3</a:t>
            </a:r>
            <a:endParaRPr lang="en-US" altLang="zh-TW" sz="2800" b="1" baseline="-25000">
              <a:solidFill>
                <a:schemeClr val="tx1"/>
              </a:solidFill>
            </a:endParaRPr>
          </a:p>
        </p:txBody>
      </p:sp>
      <p:sp>
        <p:nvSpPr>
          <p:cNvPr id="43012" name="Text Box 31"/>
          <p:cNvSpPr txBox="1">
            <a:spLocks noChangeArrowheads="1"/>
          </p:cNvSpPr>
          <p:nvPr/>
        </p:nvSpPr>
        <p:spPr bwMode="auto">
          <a:xfrm>
            <a:off x="5784850" y="1730375"/>
            <a:ext cx="2481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postorder traversal</a:t>
            </a:r>
          </a:p>
        </p:txBody>
      </p:sp>
      <p:sp>
        <p:nvSpPr>
          <p:cNvPr id="43013" name="Line 44"/>
          <p:cNvSpPr>
            <a:spLocks noChangeShapeType="1"/>
          </p:cNvSpPr>
          <p:nvPr/>
        </p:nvSpPr>
        <p:spPr bwMode="auto">
          <a:xfrm>
            <a:off x="1979613" y="1549400"/>
            <a:ext cx="324485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4" name="Line 45"/>
          <p:cNvSpPr>
            <a:spLocks noChangeShapeType="1"/>
          </p:cNvSpPr>
          <p:nvPr/>
        </p:nvSpPr>
        <p:spPr bwMode="auto">
          <a:xfrm>
            <a:off x="1941513" y="1778000"/>
            <a:ext cx="4227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3015" name="Group 52"/>
          <p:cNvGrpSpPr>
            <a:grpSpLocks/>
          </p:cNvGrpSpPr>
          <p:nvPr/>
        </p:nvGrpSpPr>
        <p:grpSpPr bwMode="auto">
          <a:xfrm>
            <a:off x="349250" y="2117725"/>
            <a:ext cx="7658100" cy="4552950"/>
            <a:chOff x="156" y="996"/>
            <a:chExt cx="4824" cy="2868"/>
          </a:xfrm>
        </p:grpSpPr>
        <p:sp>
          <p:nvSpPr>
            <p:cNvPr id="43018" name="Oval 2" descr="50%"/>
            <p:cNvSpPr>
              <a:spLocks noChangeArrowheads="1"/>
            </p:cNvSpPr>
            <p:nvPr/>
          </p:nvSpPr>
          <p:spPr bwMode="auto">
            <a:xfrm>
              <a:off x="2808" y="996"/>
              <a:ext cx="384" cy="384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  <a:sym typeface="Symbol" pitchFamily="18" charset="2"/>
                </a:rPr>
                <a:t>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19" name="Oval 4" descr="50%"/>
            <p:cNvSpPr>
              <a:spLocks noChangeArrowheads="1"/>
            </p:cNvSpPr>
            <p:nvPr/>
          </p:nvSpPr>
          <p:spPr bwMode="auto">
            <a:xfrm>
              <a:off x="3624" y="1476"/>
              <a:ext cx="384" cy="384"/>
            </a:xfrm>
            <a:prstGeom prst="ellipse">
              <a:avLst/>
            </a:prstGeom>
            <a:pattFill prst="pct50">
              <a:fgClr>
                <a:srgbClr val="CC99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  <a:sym typeface="Symbol" pitchFamily="18" charset="2"/>
                </a:rPr>
                <a:t>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20" name="Oval 5" descr="50%"/>
            <p:cNvSpPr>
              <a:spLocks noChangeArrowheads="1"/>
            </p:cNvSpPr>
            <p:nvPr/>
          </p:nvSpPr>
          <p:spPr bwMode="auto">
            <a:xfrm>
              <a:off x="1992" y="1476"/>
              <a:ext cx="384" cy="384"/>
            </a:xfrm>
            <a:prstGeom prst="ellipse">
              <a:avLst/>
            </a:prstGeom>
            <a:pattFill prst="pct50">
              <a:fgClr>
                <a:srgbClr val="6699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  <a:sym typeface="Symbol" pitchFamily="18" charset="2"/>
                </a:rPr>
                <a:t>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21" name="Oval 6" descr="50%"/>
            <p:cNvSpPr>
              <a:spLocks noChangeArrowheads="1"/>
            </p:cNvSpPr>
            <p:nvPr/>
          </p:nvSpPr>
          <p:spPr bwMode="auto">
            <a:xfrm>
              <a:off x="2748" y="2052"/>
              <a:ext cx="384" cy="384"/>
            </a:xfrm>
            <a:prstGeom prst="ellipse">
              <a:avLst/>
            </a:prstGeom>
            <a:pattFill prst="pct50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22" name="Oval 7" descr="50%"/>
            <p:cNvSpPr>
              <a:spLocks noChangeArrowheads="1"/>
            </p:cNvSpPr>
            <p:nvPr/>
          </p:nvSpPr>
          <p:spPr bwMode="auto">
            <a:xfrm>
              <a:off x="1308" y="2052"/>
              <a:ext cx="384" cy="384"/>
            </a:xfrm>
            <a:prstGeom prst="ellipse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  <a:sym typeface="Symbol" pitchFamily="18" charset="2"/>
                </a:rPr>
                <a:t>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23" name="Oval 8"/>
            <p:cNvSpPr>
              <a:spLocks noChangeArrowheads="1"/>
            </p:cNvSpPr>
            <p:nvPr/>
          </p:nvSpPr>
          <p:spPr bwMode="auto">
            <a:xfrm>
              <a:off x="3240" y="26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X</a:t>
              </a:r>
              <a:r>
                <a:rPr lang="en-US" altLang="zh-TW" sz="2400" b="1" baseline="-25000">
                  <a:solidFill>
                    <a:schemeClr val="tx1"/>
                  </a:solidFill>
                </a:rPr>
                <a:t>3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24" name="Oval 9"/>
            <p:cNvSpPr>
              <a:spLocks noChangeArrowheads="1"/>
            </p:cNvSpPr>
            <p:nvPr/>
          </p:nvSpPr>
          <p:spPr bwMode="auto">
            <a:xfrm>
              <a:off x="2328" y="26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  <a:sym typeface="Symbol" pitchFamily="18" charset="2"/>
                </a:rPr>
                <a:t>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25" name="Oval 10"/>
            <p:cNvSpPr>
              <a:spLocks noChangeArrowheads="1"/>
            </p:cNvSpPr>
            <p:nvPr/>
          </p:nvSpPr>
          <p:spPr bwMode="auto">
            <a:xfrm>
              <a:off x="1656" y="26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  <a:sym typeface="Symbol" pitchFamily="18" charset="2"/>
                </a:rPr>
                <a:t>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26" name="Oval 11"/>
            <p:cNvSpPr>
              <a:spLocks noChangeArrowheads="1"/>
            </p:cNvSpPr>
            <p:nvPr/>
          </p:nvSpPr>
          <p:spPr bwMode="auto">
            <a:xfrm>
              <a:off x="924" y="26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X</a:t>
              </a:r>
              <a:r>
                <a:rPr lang="en-US" altLang="zh-TW" sz="2400" b="1" baseline="-25000">
                  <a:solidFill>
                    <a:schemeClr val="tx1"/>
                  </a:solidFill>
                </a:rPr>
                <a:t>1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27" name="Oval 12"/>
            <p:cNvSpPr>
              <a:spLocks noChangeArrowheads="1"/>
            </p:cNvSpPr>
            <p:nvPr/>
          </p:nvSpPr>
          <p:spPr bwMode="auto">
            <a:xfrm>
              <a:off x="2088" y="330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X</a:t>
              </a:r>
              <a:r>
                <a:rPr lang="en-US" altLang="zh-TW" sz="2400" b="1" baseline="-25000">
                  <a:solidFill>
                    <a:schemeClr val="tx1"/>
                  </a:solidFill>
                </a:rPr>
                <a:t>2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28" name="Oval 13"/>
            <p:cNvSpPr>
              <a:spLocks noChangeArrowheads="1"/>
            </p:cNvSpPr>
            <p:nvPr/>
          </p:nvSpPr>
          <p:spPr bwMode="auto">
            <a:xfrm>
              <a:off x="2904" y="330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X</a:t>
              </a:r>
              <a:r>
                <a:rPr lang="en-US" altLang="zh-TW" sz="2400" b="1" baseline="-25000">
                  <a:solidFill>
                    <a:schemeClr val="tx1"/>
                  </a:solidFill>
                </a:rPr>
                <a:t>1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29" name="Rectangle 14" descr="50%"/>
            <p:cNvSpPr>
              <a:spLocks noChangeArrowheads="1"/>
            </p:cNvSpPr>
            <p:nvPr/>
          </p:nvSpPr>
          <p:spPr bwMode="auto">
            <a:xfrm>
              <a:off x="2820" y="2040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>
                  <a:solidFill>
                    <a:schemeClr val="tx1"/>
                  </a:solidFill>
                  <a:sym typeface="Symbol" pitchFamily="18" charset="2"/>
                </a:rPr>
                <a:t></a:t>
              </a:r>
            </a:p>
          </p:txBody>
        </p:sp>
        <p:sp>
          <p:nvSpPr>
            <p:cNvPr id="43030" name="Oval 15"/>
            <p:cNvSpPr>
              <a:spLocks noChangeArrowheads="1"/>
            </p:cNvSpPr>
            <p:nvPr/>
          </p:nvSpPr>
          <p:spPr bwMode="auto">
            <a:xfrm>
              <a:off x="4344" y="205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X</a:t>
              </a:r>
              <a:r>
                <a:rPr lang="en-US" altLang="zh-TW" sz="2400" b="1" baseline="-25000">
                  <a:solidFill>
                    <a:schemeClr val="tx1"/>
                  </a:solidFill>
                </a:rPr>
                <a:t>3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43031" name="Line 16"/>
            <p:cNvSpPr>
              <a:spLocks noChangeShapeType="1"/>
            </p:cNvSpPr>
            <p:nvPr/>
          </p:nvSpPr>
          <p:spPr bwMode="auto">
            <a:xfrm flipH="1">
              <a:off x="2328" y="12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2" name="Line 17"/>
            <p:cNvSpPr>
              <a:spLocks noChangeShapeType="1"/>
            </p:cNvSpPr>
            <p:nvPr/>
          </p:nvSpPr>
          <p:spPr bwMode="auto">
            <a:xfrm flipH="1">
              <a:off x="1644" y="1812"/>
              <a:ext cx="396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3" name="Line 18"/>
            <p:cNvSpPr>
              <a:spLocks noChangeShapeType="1"/>
            </p:cNvSpPr>
            <p:nvPr/>
          </p:nvSpPr>
          <p:spPr bwMode="auto">
            <a:xfrm flipH="1">
              <a:off x="1128" y="2352"/>
              <a:ext cx="2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4" name="Line 19"/>
            <p:cNvSpPr>
              <a:spLocks noChangeShapeType="1"/>
            </p:cNvSpPr>
            <p:nvPr/>
          </p:nvSpPr>
          <p:spPr bwMode="auto">
            <a:xfrm>
              <a:off x="1656" y="2388"/>
              <a:ext cx="1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5" name="Line 20"/>
            <p:cNvSpPr>
              <a:spLocks noChangeShapeType="1"/>
            </p:cNvSpPr>
            <p:nvPr/>
          </p:nvSpPr>
          <p:spPr bwMode="auto">
            <a:xfrm>
              <a:off x="1944" y="296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6" name="Line 21"/>
            <p:cNvSpPr>
              <a:spLocks noChangeShapeType="1"/>
            </p:cNvSpPr>
            <p:nvPr/>
          </p:nvSpPr>
          <p:spPr bwMode="auto">
            <a:xfrm>
              <a:off x="2664" y="296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7" name="Line 22"/>
            <p:cNvSpPr>
              <a:spLocks noChangeShapeType="1"/>
            </p:cNvSpPr>
            <p:nvPr/>
          </p:nvSpPr>
          <p:spPr bwMode="auto">
            <a:xfrm flipH="1">
              <a:off x="2520" y="23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8" name="Line 23"/>
            <p:cNvSpPr>
              <a:spLocks noChangeShapeType="1"/>
            </p:cNvSpPr>
            <p:nvPr/>
          </p:nvSpPr>
          <p:spPr bwMode="auto">
            <a:xfrm>
              <a:off x="3060" y="2376"/>
              <a:ext cx="22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9" name="Line 24"/>
            <p:cNvSpPr>
              <a:spLocks noChangeShapeType="1"/>
            </p:cNvSpPr>
            <p:nvPr/>
          </p:nvSpPr>
          <p:spPr bwMode="auto">
            <a:xfrm>
              <a:off x="2328" y="176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0" name="Line 25"/>
            <p:cNvSpPr>
              <a:spLocks noChangeShapeType="1"/>
            </p:cNvSpPr>
            <p:nvPr/>
          </p:nvSpPr>
          <p:spPr bwMode="auto">
            <a:xfrm>
              <a:off x="3192" y="12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1" name="Line 26"/>
            <p:cNvSpPr>
              <a:spLocks noChangeShapeType="1"/>
            </p:cNvSpPr>
            <p:nvPr/>
          </p:nvSpPr>
          <p:spPr bwMode="auto">
            <a:xfrm>
              <a:off x="4008" y="176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2" name="AutoShape 33"/>
            <p:cNvSpPr>
              <a:spLocks noChangeArrowheads="1"/>
            </p:cNvSpPr>
            <p:nvPr/>
          </p:nvSpPr>
          <p:spPr bwMode="auto">
            <a:xfrm>
              <a:off x="252" y="1740"/>
              <a:ext cx="2532" cy="20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3" name="Freeform 39"/>
            <p:cNvSpPr>
              <a:spLocks/>
            </p:cNvSpPr>
            <p:nvPr/>
          </p:nvSpPr>
          <p:spPr bwMode="auto">
            <a:xfrm>
              <a:off x="2232" y="1656"/>
              <a:ext cx="2028" cy="2076"/>
            </a:xfrm>
            <a:custGeom>
              <a:avLst/>
              <a:gdLst>
                <a:gd name="T0" fmla="*/ 744 w 2028"/>
                <a:gd name="T1" fmla="*/ 12 h 2076"/>
                <a:gd name="T2" fmla="*/ 0 w 2028"/>
                <a:gd name="T3" fmla="*/ 1140 h 2076"/>
                <a:gd name="T4" fmla="*/ 612 w 2028"/>
                <a:gd name="T5" fmla="*/ 2076 h 2076"/>
                <a:gd name="T6" fmla="*/ 2028 w 2028"/>
                <a:gd name="T7" fmla="*/ 2076 h 2076"/>
                <a:gd name="T8" fmla="*/ 744 w 2028"/>
                <a:gd name="T9" fmla="*/ 0 h 20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8"/>
                <a:gd name="T16" fmla="*/ 0 h 2076"/>
                <a:gd name="T17" fmla="*/ 2028 w 2028"/>
                <a:gd name="T18" fmla="*/ 2076 h 20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8" h="2076">
                  <a:moveTo>
                    <a:pt x="744" y="12"/>
                  </a:moveTo>
                  <a:lnTo>
                    <a:pt x="0" y="1140"/>
                  </a:lnTo>
                  <a:lnTo>
                    <a:pt x="612" y="2076"/>
                  </a:lnTo>
                  <a:lnTo>
                    <a:pt x="2028" y="2076"/>
                  </a:lnTo>
                  <a:lnTo>
                    <a:pt x="744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4" name="Freeform 42"/>
            <p:cNvSpPr>
              <a:spLocks/>
            </p:cNvSpPr>
            <p:nvPr/>
          </p:nvSpPr>
          <p:spPr bwMode="auto">
            <a:xfrm>
              <a:off x="156" y="1440"/>
              <a:ext cx="4392" cy="2424"/>
            </a:xfrm>
            <a:custGeom>
              <a:avLst/>
              <a:gdLst>
                <a:gd name="T0" fmla="*/ 1080 w 4392"/>
                <a:gd name="T1" fmla="*/ 0 h 2376"/>
                <a:gd name="T2" fmla="*/ 2880 w 4392"/>
                <a:gd name="T3" fmla="*/ 0 h 2376"/>
                <a:gd name="T4" fmla="*/ 4392 w 4392"/>
                <a:gd name="T5" fmla="*/ 2844 h 2376"/>
                <a:gd name="T6" fmla="*/ 0 w 4392"/>
                <a:gd name="T7" fmla="*/ 2844 h 2376"/>
                <a:gd name="T8" fmla="*/ 1068 w 4392"/>
                <a:gd name="T9" fmla="*/ 0 h 2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92"/>
                <a:gd name="T16" fmla="*/ 0 h 2376"/>
                <a:gd name="T17" fmla="*/ 4392 w 4392"/>
                <a:gd name="T18" fmla="*/ 2376 h 2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92" h="2376">
                  <a:moveTo>
                    <a:pt x="1080" y="0"/>
                  </a:moveTo>
                  <a:lnTo>
                    <a:pt x="2880" y="0"/>
                  </a:lnTo>
                  <a:lnTo>
                    <a:pt x="4392" y="2376"/>
                  </a:lnTo>
                  <a:lnTo>
                    <a:pt x="0" y="2376"/>
                  </a:lnTo>
                  <a:lnTo>
                    <a:pt x="1068" y="0"/>
                  </a:lnTo>
                </a:path>
              </a:pathLst>
            </a:custGeom>
            <a:noFill/>
            <a:ln w="38100" cmpd="sng">
              <a:solidFill>
                <a:srgbClr val="669900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5" name="Oval 43"/>
            <p:cNvSpPr>
              <a:spLocks noChangeArrowheads="1"/>
            </p:cNvSpPr>
            <p:nvPr/>
          </p:nvSpPr>
          <p:spPr bwMode="auto">
            <a:xfrm rot="-3037620">
              <a:off x="3660" y="1080"/>
              <a:ext cx="924" cy="1716"/>
            </a:xfrm>
            <a:prstGeom prst="ellips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TW" altLang="zh-TW">
                <a:solidFill>
                  <a:srgbClr val="CC99FF"/>
                </a:solidFill>
              </a:endParaRPr>
            </a:p>
          </p:txBody>
        </p:sp>
        <p:sp>
          <p:nvSpPr>
            <p:cNvPr id="43046" name="Line 48"/>
            <p:cNvSpPr>
              <a:spLocks noChangeShapeType="1"/>
            </p:cNvSpPr>
            <p:nvPr/>
          </p:nvSpPr>
          <p:spPr bwMode="auto">
            <a:xfrm>
              <a:off x="564" y="1704"/>
              <a:ext cx="924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7" name="Text Box 49"/>
            <p:cNvSpPr txBox="1">
              <a:spLocks noChangeArrowheads="1"/>
            </p:cNvSpPr>
            <p:nvPr/>
          </p:nvSpPr>
          <p:spPr bwMode="auto">
            <a:xfrm>
              <a:off x="350" y="1485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3048" name="Line 50"/>
            <p:cNvSpPr>
              <a:spLocks noChangeShapeType="1"/>
            </p:cNvSpPr>
            <p:nvPr/>
          </p:nvSpPr>
          <p:spPr bwMode="auto">
            <a:xfrm>
              <a:off x="528" y="2136"/>
              <a:ext cx="780" cy="1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9" name="Text Box 51"/>
            <p:cNvSpPr txBox="1">
              <a:spLocks noChangeArrowheads="1"/>
            </p:cNvSpPr>
            <p:nvPr/>
          </p:nvSpPr>
          <p:spPr bwMode="auto">
            <a:xfrm>
              <a:off x="242" y="2073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value</a:t>
              </a:r>
            </a:p>
          </p:txBody>
        </p:sp>
      </p:grpSp>
      <p:sp>
        <p:nvSpPr>
          <p:cNvPr id="43016" name="Text Box 53"/>
          <p:cNvSpPr txBox="1">
            <a:spLocks noChangeArrowheads="1"/>
          </p:cNvSpPr>
          <p:nvPr/>
        </p:nvSpPr>
        <p:spPr bwMode="auto">
          <a:xfrm>
            <a:off x="755650" y="188913"/>
            <a:ext cx="761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Propositional formula in a binary tree</a:t>
            </a:r>
          </a:p>
        </p:txBody>
      </p:sp>
      <p:sp>
        <p:nvSpPr>
          <p:cNvPr id="43017" name="投影片編號版面配置區 4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674DCE-70E2-4D39-A67B-EE15DFD43ACF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44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1"/>
          <p:cNvGrpSpPr>
            <a:grpSpLocks/>
          </p:cNvGrpSpPr>
          <p:nvPr/>
        </p:nvGrpSpPr>
        <p:grpSpPr bwMode="auto">
          <a:xfrm>
            <a:off x="2352448" y="1641476"/>
            <a:ext cx="4090672" cy="611188"/>
            <a:chOff x="1764" y="879"/>
            <a:chExt cx="3682" cy="385"/>
          </a:xfrm>
        </p:grpSpPr>
        <p:grpSp>
          <p:nvGrpSpPr>
            <p:cNvPr id="44038" name="Group 6"/>
            <p:cNvGrpSpPr>
              <a:grpSpLocks/>
            </p:cNvGrpSpPr>
            <p:nvPr/>
          </p:nvGrpSpPr>
          <p:grpSpPr bwMode="auto">
            <a:xfrm>
              <a:off x="1822" y="879"/>
              <a:ext cx="3404" cy="385"/>
              <a:chOff x="1534" y="1899"/>
              <a:chExt cx="3404" cy="385"/>
            </a:xfrm>
          </p:grpSpPr>
          <p:sp>
            <p:nvSpPr>
              <p:cNvPr id="44040" name="Rectangle 2"/>
              <p:cNvSpPr>
                <a:spLocks noChangeArrowheads="1"/>
              </p:cNvSpPr>
              <p:nvPr/>
            </p:nvSpPr>
            <p:spPr bwMode="auto">
              <a:xfrm>
                <a:off x="1534" y="1899"/>
                <a:ext cx="340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41" name="Line 3"/>
              <p:cNvSpPr>
                <a:spLocks noChangeShapeType="1"/>
              </p:cNvSpPr>
              <p:nvPr/>
            </p:nvSpPr>
            <p:spPr bwMode="auto">
              <a:xfrm>
                <a:off x="2524" y="19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42" name="Line 4"/>
              <p:cNvSpPr>
                <a:spLocks noChangeShapeType="1"/>
              </p:cNvSpPr>
              <p:nvPr/>
            </p:nvSpPr>
            <p:spPr bwMode="auto">
              <a:xfrm>
                <a:off x="3178" y="1899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43" name="Line 5"/>
              <p:cNvSpPr>
                <a:spLocks noChangeShapeType="1"/>
              </p:cNvSpPr>
              <p:nvPr/>
            </p:nvSpPr>
            <p:spPr bwMode="auto">
              <a:xfrm>
                <a:off x="3887" y="1899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1764" y="926"/>
              <a:ext cx="36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TW" dirty="0" err="1" smtClean="0">
                  <a:solidFill>
                    <a:srgbClr val="FF0000"/>
                  </a:solidFill>
                </a:rPr>
                <a:t>leftChild</a:t>
              </a:r>
              <a:r>
                <a:rPr lang="en-US" altLang="zh-TW" sz="2400" b="1" i="1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TW" sz="2400" dirty="0" smtClean="0">
                  <a:solidFill>
                    <a:schemeClr val="tx1"/>
                  </a:solidFill>
                </a:rPr>
                <a:t>data</a:t>
              </a:r>
              <a:r>
                <a:rPr lang="en-US" altLang="zh-TW" sz="2400" b="1" i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TW" sz="2400" dirty="0" smtClean="0">
                  <a:solidFill>
                    <a:schemeClr val="tx1"/>
                  </a:solidFill>
                </a:rPr>
                <a:t>value</a:t>
              </a:r>
              <a:r>
                <a:rPr lang="en-US" altLang="zh-TW" sz="2400" b="1" i="1" dirty="0" smtClean="0">
                  <a:solidFill>
                    <a:schemeClr val="tx1"/>
                  </a:solidFill>
                </a:rPr>
                <a:t> </a:t>
              </a:r>
              <a:r>
                <a:rPr lang="zh-TW" altLang="en-US" sz="2400" b="1" i="1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err="1" smtClean="0">
                  <a:solidFill>
                    <a:srgbClr val="FF0000"/>
                  </a:solidFill>
                </a:rPr>
                <a:t>rightChild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</p:grpSp>
      <p:sp>
        <p:nvSpPr>
          <p:cNvPr id="39939" name="Rectangle 9"/>
          <p:cNvSpPr>
            <a:spLocks noChangeArrowheads="1"/>
          </p:cNvSpPr>
          <p:nvPr/>
        </p:nvSpPr>
        <p:spPr bwMode="auto">
          <a:xfrm>
            <a:off x="1338263" y="2555875"/>
            <a:ext cx="6066597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typedef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emun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{not, and, or, true, false } </a:t>
            </a:r>
            <a:r>
              <a:rPr lang="en-US" altLang="zh-TW" sz="2400" dirty="0">
                <a:solidFill>
                  <a:srgbClr val="006600"/>
                </a:solidFill>
                <a:latin typeface="Times New Roman" charset="0"/>
                <a:ea typeface="新細明體" charset="-120"/>
              </a:rPr>
              <a:t>logical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  <a:b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typedef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struct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node *</a:t>
            </a:r>
            <a:r>
              <a:rPr lang="en-US" altLang="zh-TW" sz="2400" dirty="0" err="1">
                <a:solidFill>
                  <a:srgbClr val="006600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  <a:b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typedef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struct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node {</a:t>
            </a:r>
            <a:b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err="1">
                <a:solidFill>
                  <a:srgbClr val="006600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  <a:b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</a:t>
            </a:r>
            <a:r>
              <a:rPr lang="en-US" altLang="zh-TW" sz="2400" dirty="0">
                <a:solidFill>
                  <a:srgbClr val="006600"/>
                </a:solidFill>
                <a:latin typeface="Times New Roman" charset="0"/>
                <a:ea typeface="新細明體" charset="-120"/>
              </a:rPr>
              <a:t>logical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data;</a:t>
            </a:r>
            <a:b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short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value;</a:t>
            </a:r>
            <a:b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err="1">
                <a:solidFill>
                  <a:srgbClr val="006600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  <a:b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 ;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44036" name="Text Box 10"/>
          <p:cNvSpPr txBox="1">
            <a:spLocks noChangeArrowheads="1"/>
          </p:cNvSpPr>
          <p:nvPr/>
        </p:nvSpPr>
        <p:spPr bwMode="auto">
          <a:xfrm>
            <a:off x="623888" y="407988"/>
            <a:ext cx="7329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400" b="1" u="sng">
                <a:solidFill>
                  <a:schemeClr val="tx1"/>
                </a:solidFill>
              </a:rPr>
              <a:t>Node Structure</a:t>
            </a:r>
          </a:p>
        </p:txBody>
      </p:sp>
      <p:sp>
        <p:nvSpPr>
          <p:cNvPr id="44037" name="投影片編號版面配置區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E32316-243B-4825-804F-48B5531C803B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45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37AE59-AA3B-4DE6-9C9B-E24C82B61663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46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8863" y="1785938"/>
            <a:ext cx="6981825" cy="3784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257800" algn="l"/>
              </a:tabLst>
              <a:defRPr/>
            </a:pP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for (all 2</a:t>
            </a:r>
            <a:r>
              <a:rPr lang="en-US" altLang="zh-TW" sz="2400" kern="100" baseline="30000" dirty="0">
                <a:solidFill>
                  <a:schemeClr val="tx1"/>
                </a:solidFill>
                <a:latin typeface="+mn-lt"/>
                <a:ea typeface="新細明體"/>
              </a:rPr>
              <a:t>n</a:t>
            </a: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 possible combinations) {</a:t>
            </a:r>
            <a:endParaRPr lang="zh-TW" altLang="zh-TW" sz="2400" kern="100" dirty="0">
              <a:solidFill>
                <a:schemeClr val="tx1"/>
              </a:solidFill>
              <a:latin typeface="+mn-lt"/>
              <a:ea typeface="新細明體"/>
            </a:endParaRPr>
          </a:p>
          <a:p>
            <a:pPr indent="160020">
              <a:spcAft>
                <a:spcPts val="0"/>
              </a:spcAft>
              <a:tabLst>
                <a:tab pos="5257800" algn="l"/>
              </a:tabLst>
              <a:defRPr/>
            </a:pP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   generate the next combination;</a:t>
            </a:r>
            <a:endParaRPr lang="zh-TW" altLang="zh-TW" sz="2400" kern="100" dirty="0">
              <a:solidFill>
                <a:schemeClr val="tx1"/>
              </a:solidFill>
              <a:latin typeface="+mn-lt"/>
              <a:ea typeface="新細明體"/>
            </a:endParaRPr>
          </a:p>
          <a:p>
            <a:pPr indent="160020">
              <a:spcAft>
                <a:spcPts val="0"/>
              </a:spcAft>
              <a:tabLst>
                <a:tab pos="5257800" algn="l"/>
              </a:tabLst>
              <a:defRPr/>
            </a:pP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   replace the </a:t>
            </a:r>
            <a:r>
              <a:rPr lang="en-US" altLang="zh-TW" sz="2400" kern="100" dirty="0" smtClean="0">
                <a:solidFill>
                  <a:schemeClr val="tx1"/>
                </a:solidFill>
                <a:latin typeface="+mn-lt"/>
                <a:ea typeface="新細明體"/>
              </a:rPr>
              <a:t>variables </a:t>
            </a: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by their values;</a:t>
            </a:r>
            <a:endParaRPr lang="zh-TW" altLang="zh-TW" sz="2400" kern="100" dirty="0">
              <a:solidFill>
                <a:schemeClr val="tx1"/>
              </a:solidFill>
              <a:latin typeface="+mn-lt"/>
              <a:ea typeface="新細明體"/>
            </a:endParaRPr>
          </a:p>
          <a:p>
            <a:pPr indent="160020">
              <a:spcAft>
                <a:spcPts val="0"/>
              </a:spcAft>
              <a:tabLst>
                <a:tab pos="5257800" algn="l"/>
              </a:tabLst>
              <a:defRPr/>
            </a:pP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   evaluate root by traversing it in </a:t>
            </a:r>
            <a:r>
              <a:rPr lang="en-US" altLang="zh-TW" sz="2400" kern="100" dirty="0" err="1">
                <a:solidFill>
                  <a:schemeClr val="tx1"/>
                </a:solidFill>
                <a:latin typeface="+mn-lt"/>
                <a:ea typeface="新細明體"/>
              </a:rPr>
              <a:t>postorder</a:t>
            </a: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;</a:t>
            </a:r>
            <a:endParaRPr lang="zh-TW" altLang="zh-TW" sz="2400" kern="100" dirty="0">
              <a:solidFill>
                <a:schemeClr val="tx1"/>
              </a:solidFill>
              <a:latin typeface="+mn-lt"/>
              <a:ea typeface="新細明體"/>
            </a:endParaRPr>
          </a:p>
          <a:p>
            <a:pPr indent="160020">
              <a:spcAft>
                <a:spcPts val="0"/>
              </a:spcAft>
              <a:tabLst>
                <a:tab pos="5257800" algn="l"/>
              </a:tabLst>
              <a:defRPr/>
            </a:pP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   if (</a:t>
            </a:r>
            <a:r>
              <a:rPr lang="en-US" altLang="zh-TW" sz="2400" kern="100" dirty="0" smtClean="0">
                <a:solidFill>
                  <a:schemeClr val="tx1"/>
                </a:solidFill>
                <a:latin typeface="+mn-lt"/>
                <a:ea typeface="新細明體"/>
              </a:rPr>
              <a:t>root-&gt;value</a:t>
            </a: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) {</a:t>
            </a:r>
            <a:endParaRPr lang="zh-TW" altLang="zh-TW" sz="2400" kern="100" dirty="0">
              <a:solidFill>
                <a:schemeClr val="tx1"/>
              </a:solidFill>
              <a:latin typeface="+mn-lt"/>
              <a:ea typeface="新細明體"/>
            </a:endParaRPr>
          </a:p>
          <a:p>
            <a:pPr indent="388620">
              <a:spcAft>
                <a:spcPts val="0"/>
              </a:spcAft>
              <a:tabLst>
                <a:tab pos="5257800" algn="l"/>
              </a:tabLst>
              <a:defRPr/>
            </a:pP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   </a:t>
            </a:r>
            <a:r>
              <a:rPr lang="en-US" altLang="zh-TW" sz="2400" kern="100" dirty="0" smtClean="0">
                <a:solidFill>
                  <a:schemeClr val="tx1"/>
                </a:solidFill>
                <a:latin typeface="+mn-lt"/>
                <a:ea typeface="新細明體"/>
              </a:rPr>
              <a:t>  </a:t>
            </a:r>
            <a:r>
              <a:rPr lang="en-US" altLang="zh-TW" sz="2400" kern="100" dirty="0" err="1" smtClean="0">
                <a:solidFill>
                  <a:schemeClr val="tx1"/>
                </a:solidFill>
                <a:latin typeface="+mn-lt"/>
                <a:ea typeface="新細明體"/>
              </a:rPr>
              <a:t>printf</a:t>
            </a: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(&lt;combination&gt;);</a:t>
            </a:r>
            <a:endParaRPr lang="zh-TW" altLang="zh-TW" sz="2400" kern="100" dirty="0">
              <a:solidFill>
                <a:schemeClr val="tx1"/>
              </a:solidFill>
              <a:latin typeface="+mn-lt"/>
              <a:ea typeface="新細明體"/>
            </a:endParaRPr>
          </a:p>
          <a:p>
            <a:pPr indent="388620">
              <a:spcAft>
                <a:spcPts val="0"/>
              </a:spcAft>
              <a:tabLst>
                <a:tab pos="5257800" algn="l"/>
              </a:tabLst>
              <a:defRPr/>
            </a:pP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    </a:t>
            </a:r>
            <a:r>
              <a:rPr lang="en-US" altLang="zh-TW" sz="2400" kern="100" dirty="0" smtClean="0">
                <a:solidFill>
                  <a:schemeClr val="tx1"/>
                </a:solidFill>
                <a:latin typeface="+mn-lt"/>
                <a:ea typeface="新細明體"/>
              </a:rPr>
              <a:t> return</a:t>
            </a: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;</a:t>
            </a:r>
            <a:endParaRPr lang="zh-TW" altLang="zh-TW" sz="2400" kern="100" dirty="0">
              <a:solidFill>
                <a:schemeClr val="tx1"/>
              </a:solidFill>
              <a:latin typeface="+mn-lt"/>
              <a:ea typeface="新細明體"/>
            </a:endParaRPr>
          </a:p>
          <a:p>
            <a:pPr indent="160020">
              <a:spcAft>
                <a:spcPts val="0"/>
              </a:spcAft>
              <a:tabLst>
                <a:tab pos="5257800" algn="l"/>
              </a:tabLst>
              <a:defRPr/>
            </a:pP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   }</a:t>
            </a:r>
            <a:endParaRPr lang="zh-TW" altLang="zh-TW" sz="2400" kern="100" dirty="0">
              <a:solidFill>
                <a:schemeClr val="tx1"/>
              </a:solidFill>
              <a:latin typeface="+mn-lt"/>
              <a:ea typeface="新細明體"/>
            </a:endParaRPr>
          </a:p>
          <a:p>
            <a:pPr>
              <a:spcAft>
                <a:spcPts val="0"/>
              </a:spcAft>
              <a:tabLst>
                <a:tab pos="5257800" algn="l"/>
              </a:tabLst>
              <a:defRPr/>
            </a:pP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}</a:t>
            </a:r>
            <a:endParaRPr lang="zh-TW" altLang="zh-TW" sz="2400" kern="100" dirty="0">
              <a:solidFill>
                <a:schemeClr val="tx1"/>
              </a:solidFill>
              <a:latin typeface="+mn-lt"/>
              <a:ea typeface="新細明體"/>
            </a:endParaRPr>
          </a:p>
          <a:p>
            <a:pPr>
              <a:spcAft>
                <a:spcPts val="0"/>
              </a:spcAft>
              <a:tabLst>
                <a:tab pos="5257800" algn="l"/>
              </a:tabLst>
              <a:defRPr/>
            </a:pPr>
            <a:r>
              <a:rPr lang="en-US" altLang="zh-TW" sz="2400" kern="100" dirty="0" err="1">
                <a:solidFill>
                  <a:schemeClr val="tx1"/>
                </a:solidFill>
                <a:latin typeface="+mn-lt"/>
                <a:ea typeface="新細明體"/>
              </a:rPr>
              <a:t>printf</a:t>
            </a: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(“No </a:t>
            </a:r>
            <a:r>
              <a:rPr lang="en-US" altLang="zh-TW" sz="2400" kern="100" dirty="0" err="1">
                <a:solidFill>
                  <a:schemeClr val="tx1"/>
                </a:solidFill>
                <a:latin typeface="+mn-lt"/>
                <a:ea typeface="新細明體"/>
              </a:rPr>
              <a:t>satisfiable</a:t>
            </a:r>
            <a:r>
              <a:rPr lang="en-US" altLang="zh-TW" sz="2400" kern="100" dirty="0">
                <a:solidFill>
                  <a:schemeClr val="tx1"/>
                </a:solidFill>
                <a:latin typeface="+mn-lt"/>
                <a:ea typeface="新細明體"/>
              </a:rPr>
              <a:t> combination\n”);</a:t>
            </a:r>
            <a:endParaRPr lang="zh-TW" altLang="zh-TW" sz="2400" kern="100" dirty="0">
              <a:solidFill>
                <a:schemeClr val="tx1"/>
              </a:solidFill>
              <a:latin typeface="+mn-lt"/>
              <a:ea typeface="新細明體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512763" y="449263"/>
            <a:ext cx="8470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b="1" u="sng">
                <a:solidFill>
                  <a:schemeClr val="tx1"/>
                </a:solidFill>
              </a:rPr>
              <a:t>First Version of Satisfiability Algorithm </a:t>
            </a:r>
            <a:r>
              <a:rPr lang="en-US" altLang="zh-TW" b="1" u="sng">
                <a:solidFill>
                  <a:schemeClr val="tx1"/>
                </a:solidFill>
              </a:rPr>
              <a:t>(Prog. 5.8)</a:t>
            </a:r>
            <a:r>
              <a:rPr lang="en-US" altLang="zh-TW" sz="3600" b="1" u="sng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1654175" y="333375"/>
            <a:ext cx="6188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Satisfiability Algorithm </a:t>
            </a:r>
            <a:r>
              <a:rPr lang="en-US" altLang="zh-TW" b="1" u="sng">
                <a:solidFill>
                  <a:schemeClr val="tx1"/>
                </a:solidFill>
              </a:rPr>
              <a:t>(Prog. 5.9)</a:t>
            </a:r>
            <a:r>
              <a:rPr lang="en-US" altLang="zh-TW" sz="3600" b="1" u="sng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395163" y="1785888"/>
            <a:ext cx="6537325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void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postOrderEval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node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modified </a:t>
            </a:r>
            <a:r>
              <a:rPr lang="en-US" altLang="zh-TW" dirty="0" err="1" smtClean="0">
                <a:solidFill>
                  <a:srgbClr val="CC3300"/>
                </a:solidFill>
                <a:latin typeface="Times New Roman" charset="0"/>
                <a:ea typeface="新細明體" charset="-120"/>
              </a:rPr>
              <a:t>postorder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traversal to evaluate a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propositional </a:t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calculus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 */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if (node) {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postOrderEval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(node-&gt;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postOrderEval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(node-&gt;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switch(node-&gt;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data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{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case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not: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     node-&gt;value = !node-&gt;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-&gt;value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break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 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67654" y="3101078"/>
            <a:ext cx="1016000" cy="884726"/>
            <a:chOff x="890463" y="3071389"/>
            <a:chExt cx="1016000" cy="884726"/>
          </a:xfrm>
        </p:grpSpPr>
        <p:sp>
          <p:nvSpPr>
            <p:cNvPr id="46084" name="Line 5"/>
            <p:cNvSpPr>
              <a:spLocks noChangeShapeType="1"/>
            </p:cNvSpPr>
            <p:nvPr/>
          </p:nvSpPr>
          <p:spPr bwMode="auto">
            <a:xfrm flipV="1">
              <a:off x="1163513" y="3538425"/>
              <a:ext cx="723900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5" name="Text Box 6"/>
            <p:cNvSpPr txBox="1">
              <a:spLocks noChangeArrowheads="1"/>
            </p:cNvSpPr>
            <p:nvPr/>
          </p:nvSpPr>
          <p:spPr bwMode="auto">
            <a:xfrm>
              <a:off x="899988" y="3071389"/>
              <a:ext cx="3048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46086" name="Text Box 7"/>
            <p:cNvSpPr txBox="1">
              <a:spLocks noChangeArrowheads="1"/>
            </p:cNvSpPr>
            <p:nvPr/>
          </p:nvSpPr>
          <p:spPr bwMode="auto">
            <a:xfrm>
              <a:off x="890463" y="3364565"/>
              <a:ext cx="3145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46087" name="Text Box 8"/>
            <p:cNvSpPr txBox="1">
              <a:spLocks noChangeArrowheads="1"/>
            </p:cNvSpPr>
            <p:nvPr/>
          </p:nvSpPr>
          <p:spPr bwMode="auto">
            <a:xfrm>
              <a:off x="890463" y="3648338"/>
              <a:ext cx="3145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46088" name="Line 9"/>
            <p:cNvSpPr>
              <a:spLocks noChangeShapeType="1"/>
            </p:cNvSpPr>
            <p:nvPr/>
          </p:nvSpPr>
          <p:spPr bwMode="auto">
            <a:xfrm flipV="1">
              <a:off x="1163513" y="3248015"/>
              <a:ext cx="742950" cy="6348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9" name="Line 10"/>
            <p:cNvSpPr>
              <a:spLocks noChangeShapeType="1"/>
            </p:cNvSpPr>
            <p:nvPr/>
          </p:nvSpPr>
          <p:spPr bwMode="auto">
            <a:xfrm flipV="1">
              <a:off x="1163513" y="3811677"/>
              <a:ext cx="742950" cy="585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6090" name="投影片編號版面配置區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FE9464-0221-4B0F-A37D-8DB76DB5A186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47</a:t>
            </a:fld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158875" y="1303338"/>
            <a:ext cx="6785717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case and: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node-&gt;value = node-&gt;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-&gt;value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&amp;&amp;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         node-&gt;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-&gt;value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break;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case or: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node-&gt;value = node-&gt;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-&gt;value ||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/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         node-&gt;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-&gt;value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break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case true: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node-&gt;value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TRUE;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break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case false: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node-&gt;value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FALSE;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}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}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47107" name="Text Box 96"/>
          <p:cNvSpPr txBox="1">
            <a:spLocks noChangeArrowheads="1"/>
          </p:cNvSpPr>
          <p:nvPr/>
        </p:nvSpPr>
        <p:spPr bwMode="auto">
          <a:xfrm>
            <a:off x="1509713" y="333375"/>
            <a:ext cx="64531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Satisfiability Algorithm </a:t>
            </a:r>
            <a:r>
              <a:rPr lang="en-US" altLang="zh-TW" b="1" u="sng">
                <a:solidFill>
                  <a:schemeClr val="tx1"/>
                </a:solidFill>
              </a:rPr>
              <a:t>(Prog. 5.9)</a:t>
            </a:r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86D709-B956-4672-B9FD-DE1B582F0D5C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48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1ADFA5-F185-4299-B89B-CC16A5418B22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49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681038" y="955675"/>
            <a:ext cx="80010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Problem :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Linked representation of any binary tree</a:t>
            </a:r>
          </a:p>
          <a:p>
            <a:pPr marL="623888" indent="-260350">
              <a:lnSpc>
                <a:spcPts val="18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more null links than actual points. </a:t>
            </a:r>
          </a:p>
          <a:p>
            <a:pPr marL="623888" indent="-260350">
              <a:lnSpc>
                <a:spcPts val="18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  <a:defRPr/>
            </a:pPr>
            <a:r>
              <a:rPr lang="en-US" altLang="zh-TW" b="1" dirty="0">
                <a:solidFill>
                  <a:srgbClr val="669900"/>
                </a:solidFill>
                <a:latin typeface="Times New Roman" charset="0"/>
                <a:ea typeface="新細明體" charset="-120"/>
              </a:rPr>
              <a:t>n+1 null links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out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of </a:t>
            </a:r>
            <a:r>
              <a:rPr lang="en-US" altLang="zh-TW" sz="2400" b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2n total links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.</a:t>
            </a:r>
          </a:p>
          <a:p>
            <a:pPr marL="1081088" lvl="1" indent="-260350">
              <a:lnSpc>
                <a:spcPts val="18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itchFamily="2" charset="2"/>
              <a:buChar char="ü"/>
              <a:defRPr/>
            </a:pPr>
            <a:r>
              <a:rPr lang="en-US" altLang="zh-TW" sz="18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2 n</a:t>
            </a:r>
            <a:r>
              <a:rPr lang="en-US" altLang="zh-TW" sz="1800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0</a:t>
            </a:r>
            <a:r>
              <a:rPr lang="en-US" altLang="zh-TW" sz="18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+ n</a:t>
            </a:r>
            <a:r>
              <a:rPr lang="en-US" altLang="zh-TW" sz="1800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1</a:t>
            </a:r>
            <a:r>
              <a:rPr lang="en-US" altLang="zh-TW" sz="18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=&gt; n</a:t>
            </a:r>
            <a:r>
              <a:rPr lang="en-US" altLang="zh-TW" sz="1800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0</a:t>
            </a:r>
            <a:r>
              <a:rPr lang="en-US" altLang="zh-TW" sz="18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+ n</a:t>
            </a:r>
            <a:r>
              <a:rPr lang="en-US" altLang="zh-TW" sz="1800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1</a:t>
            </a:r>
            <a:r>
              <a:rPr lang="en-US" altLang="zh-TW" sz="18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+ </a:t>
            </a:r>
            <a:r>
              <a:rPr lang="en-US" altLang="zh-TW" sz="1800" b="1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n</a:t>
            </a:r>
            <a:r>
              <a:rPr lang="en-US" altLang="zh-TW" sz="1800" b="1" baseline="-25000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2</a:t>
            </a:r>
            <a:r>
              <a:rPr lang="en-US" altLang="zh-TW" sz="1800" b="1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 + 1 </a:t>
            </a:r>
            <a:r>
              <a:rPr lang="en-US" altLang="zh-TW" sz="18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=&gt; n + 1 </a:t>
            </a:r>
            <a:br>
              <a:rPr lang="en-US" altLang="zh-TW" sz="18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sz="18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Symbol" pitchFamily="18" charset="2"/>
              <a:buNone/>
              <a:defRPr/>
            </a:pPr>
            <a:endParaRPr lang="en-US" altLang="zh-TW" sz="2800" dirty="0">
              <a:solidFill>
                <a:srgbClr val="0000FF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Symbol" pitchFamily="18" charset="2"/>
              <a:buNone/>
              <a:defRPr/>
            </a:pPr>
            <a:endParaRPr lang="en-US" altLang="zh-TW" sz="2800" dirty="0">
              <a:solidFill>
                <a:srgbClr val="0000FF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Symbol" pitchFamily="18" charset="2"/>
              <a:buNone/>
              <a:defRPr/>
            </a:pPr>
            <a:endParaRPr lang="en-US" altLang="zh-TW" sz="2800" dirty="0">
              <a:solidFill>
                <a:srgbClr val="0000FF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endParaRPr lang="en-US" altLang="zh-TW" sz="2400" dirty="0">
              <a:solidFill>
                <a:srgbClr val="0000FF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Solution :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Replace these null links with some useful “threads”.</a:t>
            </a: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1186493" y="273050"/>
            <a:ext cx="63963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 dirty="0">
                <a:solidFill>
                  <a:schemeClr val="tx1"/>
                </a:solidFill>
              </a:rPr>
              <a:t>Threaded Binary </a:t>
            </a:r>
            <a:r>
              <a:rPr lang="en-US" altLang="zh-TW" sz="3600" b="1" u="sng" dirty="0" smtClean="0">
                <a:solidFill>
                  <a:schemeClr val="tx1"/>
                </a:solidFill>
              </a:rPr>
              <a:t>Trees </a:t>
            </a:r>
            <a:r>
              <a:rPr lang="en-US" altLang="zh-TW" b="1" u="sng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u="sng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引線二元樹</a:t>
            </a:r>
            <a:r>
              <a:rPr lang="en-US" altLang="zh-TW" b="1" u="sng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b="1" u="sng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8133" name="Group 24"/>
          <p:cNvGrpSpPr>
            <a:grpSpLocks/>
          </p:cNvGrpSpPr>
          <p:nvPr/>
        </p:nvGrpSpPr>
        <p:grpSpPr bwMode="auto">
          <a:xfrm>
            <a:off x="3830638" y="2302688"/>
            <a:ext cx="1752600" cy="2266950"/>
            <a:chOff x="1380" y="1572"/>
            <a:chExt cx="1104" cy="1428"/>
          </a:xfrm>
        </p:grpSpPr>
        <p:sp>
          <p:nvSpPr>
            <p:cNvPr id="48134" name="Oval 7"/>
            <p:cNvSpPr>
              <a:spLocks noChangeArrowheads="1"/>
            </p:cNvSpPr>
            <p:nvPr/>
          </p:nvSpPr>
          <p:spPr bwMode="auto">
            <a:xfrm>
              <a:off x="2076" y="1572"/>
              <a:ext cx="228" cy="16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35" name="Line 8"/>
            <p:cNvSpPr>
              <a:spLocks noChangeShapeType="1"/>
            </p:cNvSpPr>
            <p:nvPr/>
          </p:nvSpPr>
          <p:spPr bwMode="auto">
            <a:xfrm flipH="1">
              <a:off x="2004" y="1728"/>
              <a:ext cx="12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36" name="Oval 9"/>
            <p:cNvSpPr>
              <a:spLocks noChangeArrowheads="1"/>
            </p:cNvSpPr>
            <p:nvPr/>
          </p:nvSpPr>
          <p:spPr bwMode="auto">
            <a:xfrm>
              <a:off x="1884" y="1884"/>
              <a:ext cx="228" cy="16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 flipH="1">
              <a:off x="1812" y="2040"/>
              <a:ext cx="12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38" name="Oval 11"/>
            <p:cNvSpPr>
              <a:spLocks noChangeArrowheads="1"/>
            </p:cNvSpPr>
            <p:nvPr/>
          </p:nvSpPr>
          <p:spPr bwMode="auto">
            <a:xfrm>
              <a:off x="1704" y="2196"/>
              <a:ext cx="228" cy="16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39" name="Oval 12"/>
            <p:cNvSpPr>
              <a:spLocks noChangeArrowheads="1"/>
            </p:cNvSpPr>
            <p:nvPr/>
          </p:nvSpPr>
          <p:spPr bwMode="auto">
            <a:xfrm>
              <a:off x="1536" y="2496"/>
              <a:ext cx="228" cy="16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0" name="Line 13"/>
            <p:cNvSpPr>
              <a:spLocks noChangeShapeType="1"/>
            </p:cNvSpPr>
            <p:nvPr/>
          </p:nvSpPr>
          <p:spPr bwMode="auto">
            <a:xfrm flipH="1">
              <a:off x="1464" y="2652"/>
              <a:ext cx="120" cy="168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1" name="Line 14"/>
            <p:cNvSpPr>
              <a:spLocks noChangeShapeType="1"/>
            </p:cNvSpPr>
            <p:nvPr/>
          </p:nvSpPr>
          <p:spPr bwMode="auto">
            <a:xfrm>
              <a:off x="1704" y="2652"/>
              <a:ext cx="120" cy="180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2" name="Rectangle 15"/>
            <p:cNvSpPr>
              <a:spLocks noChangeArrowheads="1"/>
            </p:cNvSpPr>
            <p:nvPr/>
          </p:nvSpPr>
          <p:spPr bwMode="auto">
            <a:xfrm>
              <a:off x="1728" y="2820"/>
              <a:ext cx="192" cy="18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1896" y="2340"/>
              <a:ext cx="120" cy="180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4" name="Rectangle 17"/>
            <p:cNvSpPr>
              <a:spLocks noChangeArrowheads="1"/>
            </p:cNvSpPr>
            <p:nvPr/>
          </p:nvSpPr>
          <p:spPr bwMode="auto">
            <a:xfrm>
              <a:off x="1920" y="2508"/>
              <a:ext cx="192" cy="18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5" name="Line 18"/>
            <p:cNvSpPr>
              <a:spLocks noChangeShapeType="1"/>
            </p:cNvSpPr>
            <p:nvPr/>
          </p:nvSpPr>
          <p:spPr bwMode="auto">
            <a:xfrm>
              <a:off x="2088" y="2028"/>
              <a:ext cx="120" cy="180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2112" y="2196"/>
              <a:ext cx="192" cy="18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7" name="Line 20"/>
            <p:cNvSpPr>
              <a:spLocks noChangeShapeType="1"/>
            </p:cNvSpPr>
            <p:nvPr/>
          </p:nvSpPr>
          <p:spPr bwMode="auto">
            <a:xfrm>
              <a:off x="2268" y="1728"/>
              <a:ext cx="120" cy="180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8" name="Rectangle 21"/>
            <p:cNvSpPr>
              <a:spLocks noChangeArrowheads="1"/>
            </p:cNvSpPr>
            <p:nvPr/>
          </p:nvSpPr>
          <p:spPr bwMode="auto">
            <a:xfrm>
              <a:off x="2292" y="1896"/>
              <a:ext cx="192" cy="18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9" name="Rectangle 22"/>
            <p:cNvSpPr>
              <a:spLocks noChangeArrowheads="1"/>
            </p:cNvSpPr>
            <p:nvPr/>
          </p:nvSpPr>
          <p:spPr bwMode="auto">
            <a:xfrm>
              <a:off x="1380" y="2820"/>
              <a:ext cx="192" cy="18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50" name="Line 23"/>
            <p:cNvSpPr>
              <a:spLocks noChangeShapeType="1"/>
            </p:cNvSpPr>
            <p:nvPr/>
          </p:nvSpPr>
          <p:spPr bwMode="auto">
            <a:xfrm flipH="1">
              <a:off x="1620" y="2340"/>
              <a:ext cx="12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A53D7-9562-4278-821C-E4908C653CBF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261938"/>
            <a:ext cx="7772400" cy="89535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chemeClr val="tx1"/>
                </a:solidFill>
              </a:rPr>
              <a:t>Linear Lists And Trees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219200"/>
            <a:ext cx="8004175" cy="5410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0000"/>
                </a:solidFill>
              </a:rPr>
              <a:t>Linear lists</a:t>
            </a:r>
            <a:r>
              <a:rPr lang="en-US" altLang="zh-TW" dirty="0" smtClean="0"/>
              <a:t> are useful </a:t>
            </a:r>
            <a:r>
              <a:rPr lang="en-US" altLang="zh-TW" u="sng" dirty="0" smtClean="0"/>
              <a:t>for </a:t>
            </a:r>
            <a:r>
              <a:rPr lang="en-US" altLang="zh-TW" u="sng" dirty="0" smtClean="0">
                <a:solidFill>
                  <a:srgbClr val="FF0000"/>
                </a:solidFill>
              </a:rPr>
              <a:t>serially ordered data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</a:rPr>
              <a:t>(e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, e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, e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, …, e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zh-TW" dirty="0" smtClean="0"/>
              <a:t>Days of week.</a:t>
            </a:r>
          </a:p>
          <a:p>
            <a:pPr lvl="1" eaLnBrk="1" hangingPunct="1"/>
            <a:r>
              <a:rPr lang="en-US" altLang="zh-TW" dirty="0" smtClean="0"/>
              <a:t>Months in a year.</a:t>
            </a:r>
          </a:p>
          <a:p>
            <a:pPr lvl="1" eaLnBrk="1" hangingPunct="1"/>
            <a:r>
              <a:rPr lang="en-US" altLang="zh-TW" dirty="0" smtClean="0"/>
              <a:t>Students in this class.</a:t>
            </a:r>
          </a:p>
          <a:p>
            <a:pPr eaLnBrk="1" hangingPunct="1"/>
            <a:r>
              <a:rPr lang="en-US" altLang="zh-TW" dirty="0" smtClean="0">
                <a:solidFill>
                  <a:srgbClr val="0000FF"/>
                </a:solidFill>
              </a:rPr>
              <a:t>Trees</a:t>
            </a:r>
            <a:r>
              <a:rPr lang="en-US" altLang="zh-TW" dirty="0" smtClean="0"/>
              <a:t> are useful </a:t>
            </a:r>
            <a:r>
              <a:rPr lang="en-US" altLang="zh-TW" u="sng" dirty="0" smtClean="0"/>
              <a:t>for </a:t>
            </a:r>
            <a:r>
              <a:rPr lang="en-US" altLang="zh-TW" u="sng" dirty="0" smtClean="0">
                <a:solidFill>
                  <a:srgbClr val="0000FF"/>
                </a:solidFill>
              </a:rPr>
              <a:t>hierarchically ordered data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dirty="0" smtClean="0"/>
              <a:t>Employees of a corporation.</a:t>
            </a:r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zh-TW" dirty="0" smtClean="0"/>
              <a:t>President, vice presidents, managers, and so on.</a:t>
            </a:r>
          </a:p>
          <a:p>
            <a:pPr lvl="1" eaLnBrk="1" hangingPunct="1"/>
            <a:r>
              <a:rPr lang="en-US" altLang="zh-TW" dirty="0" smtClean="0"/>
              <a:t>Genealogical charts (</a:t>
            </a:r>
            <a:r>
              <a:rPr lang="zh-TW" altLang="en-US" dirty="0" smtClean="0"/>
              <a:t>家譜表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en-US" altLang="zh-TW" dirty="0" smtClean="0"/>
              <a:t>Pedigree chart (</a:t>
            </a:r>
            <a:r>
              <a:rPr lang="zh-TW" altLang="en-US" dirty="0" smtClean="0"/>
              <a:t>血統表</a:t>
            </a:r>
            <a:r>
              <a:rPr lang="en-US" altLang="zh-TW" dirty="0" smtClean="0"/>
              <a:t>) -- </a:t>
            </a:r>
            <a:r>
              <a:rPr lang="zh-TW" altLang="en-US" dirty="0" smtClean="0"/>
              <a:t>呈現某人的祖先。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Lineal chart (</a:t>
            </a:r>
            <a:r>
              <a:rPr lang="zh-TW" altLang="en-US" dirty="0" smtClean="0"/>
              <a:t>直系表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-- </a:t>
            </a:r>
            <a:r>
              <a:rPr lang="zh-TW" altLang="en-US" dirty="0" smtClean="0"/>
              <a:t>記載後代。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83E0F4-D4DD-4AFE-A425-ECB0EE66FDAE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50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593725" y="1141413"/>
            <a:ext cx="8129588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65113" indent="-265113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400" dirty="0">
                <a:solidFill>
                  <a:srgbClr val="0000FF"/>
                </a:solidFill>
                <a:latin typeface="+mn-lt"/>
                <a:ea typeface="新細明體" charset="-120"/>
              </a:rPr>
              <a:t>Rules</a:t>
            </a:r>
          </a:p>
          <a:p>
            <a:pPr marL="630238" indent="-365125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新細明體" charset="-120"/>
              </a:rPr>
              <a:t>(1) If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+mn-lt"/>
                <a:ea typeface="新細明體" charset="-120"/>
              </a:rPr>
              <a:t>ptr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  <a:ea typeface="新細明體" charset="-120"/>
              </a:rPr>
              <a:t>-&gt;</a:t>
            </a:r>
            <a:r>
              <a:rPr lang="en-US" altLang="zh-TW" dirty="0" err="1" smtClean="0">
                <a:solidFill>
                  <a:srgbClr val="FF0000"/>
                </a:solidFill>
                <a:latin typeface="+mn-lt"/>
                <a:ea typeface="新細明體" charset="-120"/>
              </a:rPr>
              <a:t>leftChild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) 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新細明體" charset="-12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null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新細明體" charset="-120"/>
              </a:rPr>
              <a:t>, replace it with a pointer to the node that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新細明體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+mn-lt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would 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新細明體" charset="-120"/>
              </a:rPr>
              <a:t>be visited </a:t>
            </a:r>
            <a:r>
              <a:rPr lang="en-US" altLang="zh-TW" b="1" i="1" u="sng" dirty="0">
                <a:solidFill>
                  <a:schemeClr val="tx1"/>
                </a:solidFill>
                <a:latin typeface="+mn-lt"/>
                <a:ea typeface="新細明體" charset="-120"/>
              </a:rPr>
              <a:t>before</a:t>
            </a:r>
            <a:r>
              <a:rPr lang="en-US" altLang="zh-TW" u="sng" dirty="0">
                <a:solidFill>
                  <a:schemeClr val="tx1"/>
                </a:solidFill>
                <a:latin typeface="+mn-lt"/>
                <a:ea typeface="新細明體" charset="-120"/>
              </a:rPr>
              <a:t> </a:t>
            </a:r>
            <a:r>
              <a:rPr lang="en-US" altLang="zh-TW" u="sng" dirty="0" err="1">
                <a:solidFill>
                  <a:srgbClr val="FF0000"/>
                </a:solidFill>
                <a:latin typeface="+mn-lt"/>
                <a:ea typeface="新細明體" charset="-120"/>
              </a:rPr>
              <a:t>ptr</a:t>
            </a:r>
            <a:r>
              <a:rPr lang="en-US" altLang="zh-TW" u="sng" dirty="0">
                <a:solidFill>
                  <a:schemeClr val="tx1"/>
                </a:solidFill>
                <a:latin typeface="+mn-lt"/>
                <a:ea typeface="新細明體" charset="-120"/>
              </a:rPr>
              <a:t> in an </a:t>
            </a:r>
            <a:r>
              <a:rPr lang="en-US" altLang="zh-TW" i="1" u="sng" dirty="0" err="1">
                <a:solidFill>
                  <a:schemeClr val="tx1"/>
                </a:solidFill>
                <a:latin typeface="+mn-lt"/>
                <a:ea typeface="新細明體" charset="-120"/>
              </a:rPr>
              <a:t>inorder</a:t>
            </a:r>
            <a:r>
              <a:rPr lang="en-US" altLang="zh-TW" i="1" u="sng" dirty="0">
                <a:solidFill>
                  <a:schemeClr val="tx1"/>
                </a:solidFill>
                <a:latin typeface="+mn-lt"/>
                <a:ea typeface="新細明體" charset="-120"/>
              </a:rPr>
              <a:t> traversal</a:t>
            </a:r>
            <a:r>
              <a:rPr lang="en-US" altLang="zh-TW" i="1" dirty="0">
                <a:solidFill>
                  <a:schemeClr val="tx1"/>
                </a:solidFill>
                <a:latin typeface="+mn-lt"/>
                <a:ea typeface="新細明體" charset="-120"/>
              </a:rPr>
              <a:t>.</a:t>
            </a:r>
            <a:endParaRPr lang="en-US" altLang="zh-TW" dirty="0">
              <a:solidFill>
                <a:schemeClr val="tx1"/>
              </a:solidFill>
              <a:latin typeface="+mn-lt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TW" dirty="0">
              <a:solidFill>
                <a:schemeClr val="tx1"/>
              </a:solidFill>
              <a:latin typeface="+mn-lt"/>
              <a:ea typeface="新細明體" charset="-120"/>
            </a:endParaRPr>
          </a:p>
          <a:p>
            <a:pPr marL="630238" indent="-365125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+mn-lt"/>
                <a:ea typeface="新細明體" charset="-120"/>
              </a:rPr>
              <a:t>(2) If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+mn-lt"/>
                <a:ea typeface="新細明體" charset="-120"/>
              </a:rPr>
              <a:t>ptr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  <a:ea typeface="新細明體" charset="-120"/>
              </a:rPr>
              <a:t>-&gt;</a:t>
            </a:r>
            <a:r>
              <a:rPr lang="en-US" altLang="zh-TW" dirty="0" err="1" smtClean="0">
                <a:solidFill>
                  <a:srgbClr val="FF0000"/>
                </a:solidFill>
                <a:latin typeface="+mn-lt"/>
                <a:ea typeface="新細明體" charset="-120"/>
              </a:rPr>
              <a:t>rightChild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) 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新細明體" charset="-12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null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新細明體" charset="-120"/>
              </a:rPr>
              <a:t>, replace it with a pointer to the node that would be visited </a:t>
            </a:r>
            <a:r>
              <a:rPr lang="en-US" altLang="zh-TW" b="1" i="1" u="sng" dirty="0">
                <a:solidFill>
                  <a:schemeClr val="tx1"/>
                </a:solidFill>
                <a:latin typeface="+mn-lt"/>
                <a:ea typeface="新細明體" charset="-120"/>
              </a:rPr>
              <a:t>after</a:t>
            </a:r>
            <a:r>
              <a:rPr lang="en-US" altLang="zh-TW" u="sng" dirty="0">
                <a:solidFill>
                  <a:schemeClr val="tx1"/>
                </a:solidFill>
                <a:latin typeface="+mn-lt"/>
                <a:ea typeface="新細明體" charset="-120"/>
              </a:rPr>
              <a:t> </a:t>
            </a:r>
            <a:r>
              <a:rPr lang="en-US" altLang="zh-TW" u="sng" dirty="0" err="1">
                <a:solidFill>
                  <a:srgbClr val="FF0000"/>
                </a:solidFill>
                <a:latin typeface="+mn-lt"/>
                <a:ea typeface="新細明體" charset="-120"/>
              </a:rPr>
              <a:t>ptr</a:t>
            </a:r>
            <a:r>
              <a:rPr lang="en-US" altLang="zh-TW" u="sng" dirty="0">
                <a:solidFill>
                  <a:srgbClr val="FF0000"/>
                </a:solidFill>
                <a:latin typeface="+mn-lt"/>
                <a:ea typeface="新細明體" charset="-120"/>
              </a:rPr>
              <a:t> </a:t>
            </a:r>
            <a:r>
              <a:rPr lang="en-US" altLang="zh-TW" u="sng" dirty="0">
                <a:solidFill>
                  <a:schemeClr val="tx1"/>
                </a:solidFill>
                <a:latin typeface="+mn-lt"/>
                <a:ea typeface="新細明體" charset="-120"/>
              </a:rPr>
              <a:t>in an </a:t>
            </a:r>
            <a:r>
              <a:rPr lang="en-US" altLang="zh-TW" i="1" u="sng" dirty="0" err="1">
                <a:solidFill>
                  <a:schemeClr val="tx1"/>
                </a:solidFill>
                <a:latin typeface="+mn-lt"/>
                <a:ea typeface="新細明體" charset="-120"/>
              </a:rPr>
              <a:t>inorder</a:t>
            </a:r>
            <a:r>
              <a:rPr lang="en-US" altLang="zh-TW" i="1" u="sng" dirty="0">
                <a:solidFill>
                  <a:schemeClr val="tx1"/>
                </a:solidFill>
                <a:latin typeface="+mn-lt"/>
                <a:ea typeface="新細明體" charset="-120"/>
              </a:rPr>
              <a:t> traversal</a:t>
            </a:r>
            <a:r>
              <a:rPr lang="en-US" altLang="zh-TW" i="1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.</a:t>
            </a:r>
            <a:endParaRPr lang="en-US" altLang="zh-TW" dirty="0">
              <a:solidFill>
                <a:schemeClr val="tx1"/>
              </a:solidFill>
              <a:latin typeface="+mn-lt"/>
              <a:ea typeface="新細明體" charset="-120"/>
            </a:endParaRPr>
          </a:p>
        </p:txBody>
      </p:sp>
      <p:sp>
        <p:nvSpPr>
          <p:cNvPr id="49156" name="Text Box 1031"/>
          <p:cNvSpPr txBox="1">
            <a:spLocks noChangeArrowheads="1"/>
          </p:cNvSpPr>
          <p:nvPr/>
        </p:nvSpPr>
        <p:spPr bwMode="auto">
          <a:xfrm>
            <a:off x="1976438" y="273050"/>
            <a:ext cx="4819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Threaded Binary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4833F6-E9D8-4EA4-A7D1-EE03919B9491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51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4618038" y="1187450"/>
            <a:ext cx="571500" cy="569913"/>
            <a:chOff x="3089" y="1206"/>
            <a:chExt cx="360" cy="359"/>
          </a:xfrm>
        </p:grpSpPr>
        <p:sp>
          <p:nvSpPr>
            <p:cNvPr id="50261" name="Oval 5"/>
            <p:cNvSpPr>
              <a:spLocks noChangeArrowheads="1"/>
            </p:cNvSpPr>
            <p:nvPr/>
          </p:nvSpPr>
          <p:spPr bwMode="auto">
            <a:xfrm>
              <a:off x="3089" y="120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62" name="Rectangle 6"/>
            <p:cNvSpPr>
              <a:spLocks noChangeArrowheads="1"/>
            </p:cNvSpPr>
            <p:nvPr/>
          </p:nvSpPr>
          <p:spPr bwMode="auto">
            <a:xfrm>
              <a:off x="3158" y="125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50180" name="Line 10"/>
          <p:cNvSpPr>
            <a:spLocks noChangeShapeType="1"/>
          </p:cNvSpPr>
          <p:nvPr/>
        </p:nvSpPr>
        <p:spPr bwMode="auto">
          <a:xfrm flipH="1">
            <a:off x="2774950" y="1677988"/>
            <a:ext cx="1936750" cy="654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0181" name="Group 11"/>
          <p:cNvGrpSpPr>
            <a:grpSpLocks/>
          </p:cNvGrpSpPr>
          <p:nvPr/>
        </p:nvGrpSpPr>
        <p:grpSpPr bwMode="auto">
          <a:xfrm>
            <a:off x="6777038" y="2314575"/>
            <a:ext cx="571500" cy="569913"/>
            <a:chOff x="4449" y="1916"/>
            <a:chExt cx="360" cy="359"/>
          </a:xfrm>
        </p:grpSpPr>
        <p:sp>
          <p:nvSpPr>
            <p:cNvPr id="50259" name="Oval 12"/>
            <p:cNvSpPr>
              <a:spLocks noChangeArrowheads="1"/>
            </p:cNvSpPr>
            <p:nvPr/>
          </p:nvSpPr>
          <p:spPr bwMode="auto">
            <a:xfrm>
              <a:off x="4449" y="191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60" name="Rectangle 13"/>
            <p:cNvSpPr>
              <a:spLocks noChangeArrowheads="1"/>
            </p:cNvSpPr>
            <p:nvPr/>
          </p:nvSpPr>
          <p:spPr bwMode="auto">
            <a:xfrm>
              <a:off x="4518" y="1969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50182" name="Group 14"/>
          <p:cNvGrpSpPr>
            <a:grpSpLocks/>
          </p:cNvGrpSpPr>
          <p:nvPr/>
        </p:nvGrpSpPr>
        <p:grpSpPr bwMode="auto">
          <a:xfrm>
            <a:off x="7762875" y="3422650"/>
            <a:ext cx="571500" cy="569913"/>
            <a:chOff x="5070" y="2614"/>
            <a:chExt cx="360" cy="359"/>
          </a:xfrm>
        </p:grpSpPr>
        <p:sp>
          <p:nvSpPr>
            <p:cNvPr id="50257" name="Oval 15"/>
            <p:cNvSpPr>
              <a:spLocks noChangeArrowheads="1"/>
            </p:cNvSpPr>
            <p:nvPr/>
          </p:nvSpPr>
          <p:spPr bwMode="auto">
            <a:xfrm>
              <a:off x="5070" y="26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58" name="Rectangle 16"/>
            <p:cNvSpPr>
              <a:spLocks noChangeArrowheads="1"/>
            </p:cNvSpPr>
            <p:nvPr/>
          </p:nvSpPr>
          <p:spPr bwMode="auto">
            <a:xfrm>
              <a:off x="5139" y="266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50183" name="Line 17"/>
          <p:cNvSpPr>
            <a:spLocks noChangeShapeType="1"/>
          </p:cNvSpPr>
          <p:nvPr/>
        </p:nvSpPr>
        <p:spPr bwMode="auto">
          <a:xfrm>
            <a:off x="7299325" y="2825750"/>
            <a:ext cx="714375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0184" name="Group 21"/>
          <p:cNvGrpSpPr>
            <a:grpSpLocks/>
          </p:cNvGrpSpPr>
          <p:nvPr/>
        </p:nvGrpSpPr>
        <p:grpSpPr bwMode="auto">
          <a:xfrm>
            <a:off x="2408238" y="4668838"/>
            <a:ext cx="571500" cy="569912"/>
            <a:chOff x="1697" y="3399"/>
            <a:chExt cx="360" cy="359"/>
          </a:xfrm>
        </p:grpSpPr>
        <p:sp>
          <p:nvSpPr>
            <p:cNvPr id="50255" name="Oval 22"/>
            <p:cNvSpPr>
              <a:spLocks noChangeArrowheads="1"/>
            </p:cNvSpPr>
            <p:nvPr/>
          </p:nvSpPr>
          <p:spPr bwMode="auto">
            <a:xfrm>
              <a:off x="1697" y="339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56" name="Rectangle 23"/>
            <p:cNvSpPr>
              <a:spLocks noChangeArrowheads="1"/>
            </p:cNvSpPr>
            <p:nvPr/>
          </p:nvSpPr>
          <p:spPr bwMode="auto">
            <a:xfrm>
              <a:off x="1766" y="34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50185" name="Line 24"/>
          <p:cNvSpPr>
            <a:spLocks noChangeShapeType="1"/>
          </p:cNvSpPr>
          <p:nvPr/>
        </p:nvSpPr>
        <p:spPr bwMode="auto">
          <a:xfrm>
            <a:off x="2025650" y="4016375"/>
            <a:ext cx="690563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0186" name="Group 25"/>
          <p:cNvGrpSpPr>
            <a:grpSpLocks/>
          </p:cNvGrpSpPr>
          <p:nvPr/>
        </p:nvGrpSpPr>
        <p:grpSpPr bwMode="auto">
          <a:xfrm>
            <a:off x="1544638" y="3490913"/>
            <a:ext cx="571500" cy="569912"/>
            <a:chOff x="1153" y="2657"/>
            <a:chExt cx="360" cy="359"/>
          </a:xfrm>
        </p:grpSpPr>
        <p:sp>
          <p:nvSpPr>
            <p:cNvPr id="50253" name="Oval 26"/>
            <p:cNvSpPr>
              <a:spLocks noChangeArrowheads="1"/>
            </p:cNvSpPr>
            <p:nvPr/>
          </p:nvSpPr>
          <p:spPr bwMode="auto">
            <a:xfrm>
              <a:off x="1153" y="265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54" name="Rectangle 27"/>
            <p:cNvSpPr>
              <a:spLocks noChangeArrowheads="1"/>
            </p:cNvSpPr>
            <p:nvPr/>
          </p:nvSpPr>
          <p:spPr bwMode="auto">
            <a:xfrm>
              <a:off x="1222" y="271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50187" name="Group 28"/>
          <p:cNvGrpSpPr>
            <a:grpSpLocks/>
          </p:cNvGrpSpPr>
          <p:nvPr/>
        </p:nvGrpSpPr>
        <p:grpSpPr bwMode="auto">
          <a:xfrm>
            <a:off x="663575" y="4692650"/>
            <a:ext cx="571500" cy="569913"/>
            <a:chOff x="598" y="3414"/>
            <a:chExt cx="360" cy="359"/>
          </a:xfrm>
        </p:grpSpPr>
        <p:sp>
          <p:nvSpPr>
            <p:cNvPr id="50251" name="Oval 29"/>
            <p:cNvSpPr>
              <a:spLocks noChangeArrowheads="1"/>
            </p:cNvSpPr>
            <p:nvPr/>
          </p:nvSpPr>
          <p:spPr bwMode="auto">
            <a:xfrm>
              <a:off x="598" y="34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52" name="Rectangle 30"/>
            <p:cNvSpPr>
              <a:spLocks noChangeArrowheads="1"/>
            </p:cNvSpPr>
            <p:nvPr/>
          </p:nvSpPr>
          <p:spPr bwMode="auto">
            <a:xfrm>
              <a:off x="667" y="346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50188" name="Group 31"/>
          <p:cNvGrpSpPr>
            <a:grpSpLocks/>
          </p:cNvGrpSpPr>
          <p:nvPr/>
        </p:nvGrpSpPr>
        <p:grpSpPr bwMode="auto">
          <a:xfrm>
            <a:off x="5754688" y="3433763"/>
            <a:ext cx="571500" cy="569912"/>
            <a:chOff x="3805" y="2621"/>
            <a:chExt cx="360" cy="359"/>
          </a:xfrm>
        </p:grpSpPr>
        <p:sp>
          <p:nvSpPr>
            <p:cNvPr id="50249" name="Oval 32"/>
            <p:cNvSpPr>
              <a:spLocks noChangeArrowheads="1"/>
            </p:cNvSpPr>
            <p:nvPr/>
          </p:nvSpPr>
          <p:spPr bwMode="auto">
            <a:xfrm>
              <a:off x="3805" y="262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50" name="Rectangle 33"/>
            <p:cNvSpPr>
              <a:spLocks noChangeArrowheads="1"/>
            </p:cNvSpPr>
            <p:nvPr/>
          </p:nvSpPr>
          <p:spPr bwMode="auto">
            <a:xfrm>
              <a:off x="3874" y="267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FF0000"/>
                  </a:solidFill>
                </a:rPr>
                <a:t>F</a:t>
              </a:r>
              <a:endParaRPr lang="en-US" altLang="zh-TW" sz="2400">
                <a:solidFill>
                  <a:schemeClr val="tx1"/>
                </a:solidFill>
              </a:endParaRPr>
            </a:p>
          </p:txBody>
        </p:sp>
      </p:grpSp>
      <p:sp>
        <p:nvSpPr>
          <p:cNvPr id="50189" name="Line 34"/>
          <p:cNvSpPr>
            <a:spLocks noChangeShapeType="1"/>
          </p:cNvSpPr>
          <p:nvPr/>
        </p:nvSpPr>
        <p:spPr bwMode="auto">
          <a:xfrm flipH="1">
            <a:off x="6013450" y="2811463"/>
            <a:ext cx="828675" cy="617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90" name="Freeform 36"/>
          <p:cNvSpPr>
            <a:spLocks noChangeArrowheads="1"/>
          </p:cNvSpPr>
          <p:nvPr/>
        </p:nvSpPr>
        <p:spPr bwMode="auto">
          <a:xfrm>
            <a:off x="1831975" y="2606675"/>
            <a:ext cx="739775" cy="893763"/>
          </a:xfrm>
          <a:custGeom>
            <a:avLst/>
            <a:gdLst>
              <a:gd name="T0" fmla="*/ 2147483647 w 466"/>
              <a:gd name="T1" fmla="*/ 0 h 563"/>
              <a:gd name="T2" fmla="*/ 2147483647 w 466"/>
              <a:gd name="T3" fmla="*/ 2147483647 h 563"/>
              <a:gd name="T4" fmla="*/ 0 w 466"/>
              <a:gd name="T5" fmla="*/ 2147483647 h 563"/>
              <a:gd name="T6" fmla="*/ 0 60000 65536"/>
              <a:gd name="T7" fmla="*/ 0 60000 65536"/>
              <a:gd name="T8" fmla="*/ 0 60000 65536"/>
              <a:gd name="T9" fmla="*/ 0 w 466"/>
              <a:gd name="T10" fmla="*/ 0 h 563"/>
              <a:gd name="T11" fmla="*/ 466 w 466"/>
              <a:gd name="T12" fmla="*/ 563 h 5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6" h="563">
                <a:moveTo>
                  <a:pt x="466" y="0"/>
                </a:moveTo>
                <a:lnTo>
                  <a:pt x="466" y="216"/>
                </a:lnTo>
                <a:lnTo>
                  <a:pt x="0" y="563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91" name="Line 37"/>
          <p:cNvSpPr>
            <a:spLocks noChangeShapeType="1"/>
          </p:cNvSpPr>
          <p:nvPr/>
        </p:nvSpPr>
        <p:spPr bwMode="auto">
          <a:xfrm flipH="1">
            <a:off x="965200" y="4021138"/>
            <a:ext cx="642938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92" name="Line 38"/>
          <p:cNvSpPr>
            <a:spLocks noChangeShapeType="1"/>
          </p:cNvSpPr>
          <p:nvPr/>
        </p:nvSpPr>
        <p:spPr bwMode="auto">
          <a:xfrm>
            <a:off x="5086350" y="1695450"/>
            <a:ext cx="1951038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0193" name="Group 68"/>
          <p:cNvGrpSpPr>
            <a:grpSpLocks/>
          </p:cNvGrpSpPr>
          <p:nvPr/>
        </p:nvGrpSpPr>
        <p:grpSpPr bwMode="auto">
          <a:xfrm>
            <a:off x="2714625" y="2808288"/>
            <a:ext cx="501650" cy="2192337"/>
            <a:chOff x="1710" y="1615"/>
            <a:chExt cx="316" cy="1297"/>
          </a:xfrm>
        </p:grpSpPr>
        <p:sp>
          <p:nvSpPr>
            <p:cNvPr id="50247" name="Line 39"/>
            <p:cNvSpPr>
              <a:spLocks noChangeShapeType="1"/>
            </p:cNvSpPr>
            <p:nvPr/>
          </p:nvSpPr>
          <p:spPr bwMode="auto">
            <a:xfrm>
              <a:off x="1899" y="2904"/>
              <a:ext cx="1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48" name="Line 40"/>
            <p:cNvSpPr>
              <a:spLocks noChangeShapeType="1"/>
            </p:cNvSpPr>
            <p:nvPr/>
          </p:nvSpPr>
          <p:spPr bwMode="auto">
            <a:xfrm>
              <a:off x="1710" y="1615"/>
              <a:ext cx="315" cy="1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0194" name="Group 67"/>
          <p:cNvGrpSpPr>
            <a:grpSpLocks/>
          </p:cNvGrpSpPr>
          <p:nvPr/>
        </p:nvGrpSpPr>
        <p:grpSpPr bwMode="auto">
          <a:xfrm>
            <a:off x="1941513" y="4156075"/>
            <a:ext cx="452437" cy="811213"/>
            <a:chOff x="1223" y="2380"/>
            <a:chExt cx="285" cy="511"/>
          </a:xfrm>
        </p:grpSpPr>
        <p:sp>
          <p:nvSpPr>
            <p:cNvPr id="50245" name="Line 44"/>
            <p:cNvSpPr>
              <a:spLocks noChangeShapeType="1"/>
            </p:cNvSpPr>
            <p:nvPr/>
          </p:nvSpPr>
          <p:spPr bwMode="auto">
            <a:xfrm flipH="1">
              <a:off x="1230" y="2890"/>
              <a:ext cx="27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46" name="Line 45"/>
            <p:cNvSpPr>
              <a:spLocks noChangeShapeType="1"/>
            </p:cNvSpPr>
            <p:nvPr/>
          </p:nvSpPr>
          <p:spPr bwMode="auto">
            <a:xfrm flipV="1">
              <a:off x="1223" y="2380"/>
              <a:ext cx="1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0195" name="Group 66"/>
          <p:cNvGrpSpPr>
            <a:grpSpLocks/>
          </p:cNvGrpSpPr>
          <p:nvPr/>
        </p:nvGrpSpPr>
        <p:grpSpPr bwMode="auto">
          <a:xfrm>
            <a:off x="1250950" y="4143375"/>
            <a:ext cx="404813" cy="835025"/>
            <a:chOff x="788" y="2372"/>
            <a:chExt cx="255" cy="526"/>
          </a:xfrm>
        </p:grpSpPr>
        <p:sp>
          <p:nvSpPr>
            <p:cNvPr id="50243" name="Line 43"/>
            <p:cNvSpPr>
              <a:spLocks noChangeShapeType="1"/>
            </p:cNvSpPr>
            <p:nvPr/>
          </p:nvSpPr>
          <p:spPr bwMode="auto">
            <a:xfrm>
              <a:off x="788" y="2897"/>
              <a:ext cx="24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44" name="Line 46"/>
            <p:cNvSpPr>
              <a:spLocks noChangeShapeType="1"/>
            </p:cNvSpPr>
            <p:nvPr/>
          </p:nvSpPr>
          <p:spPr bwMode="auto">
            <a:xfrm flipV="1">
              <a:off x="1042" y="2372"/>
              <a:ext cx="1" cy="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0196" name="Group 71"/>
          <p:cNvGrpSpPr>
            <a:grpSpLocks/>
          </p:cNvGrpSpPr>
          <p:nvPr/>
        </p:nvGrpSpPr>
        <p:grpSpPr bwMode="auto">
          <a:xfrm>
            <a:off x="5048250" y="1881188"/>
            <a:ext cx="701675" cy="1893887"/>
            <a:chOff x="3180" y="947"/>
            <a:chExt cx="442" cy="1193"/>
          </a:xfrm>
        </p:grpSpPr>
        <p:sp>
          <p:nvSpPr>
            <p:cNvPr id="50241" name="Line 47"/>
            <p:cNvSpPr>
              <a:spLocks noChangeShapeType="1"/>
            </p:cNvSpPr>
            <p:nvPr/>
          </p:nvSpPr>
          <p:spPr bwMode="auto">
            <a:xfrm flipH="1" flipV="1">
              <a:off x="3193" y="2139"/>
              <a:ext cx="42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42" name="Line 48"/>
            <p:cNvSpPr>
              <a:spLocks noChangeShapeType="1"/>
            </p:cNvSpPr>
            <p:nvPr/>
          </p:nvSpPr>
          <p:spPr bwMode="auto">
            <a:xfrm flipH="1" flipV="1">
              <a:off x="3180" y="947"/>
              <a:ext cx="6" cy="1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0197" name="Group 73"/>
          <p:cNvGrpSpPr>
            <a:grpSpLocks/>
          </p:cNvGrpSpPr>
          <p:nvPr/>
        </p:nvGrpSpPr>
        <p:grpSpPr bwMode="auto">
          <a:xfrm>
            <a:off x="7188200" y="2894013"/>
            <a:ext cx="574675" cy="892175"/>
            <a:chOff x="4528" y="1585"/>
            <a:chExt cx="362" cy="562"/>
          </a:xfrm>
        </p:grpSpPr>
        <p:sp>
          <p:nvSpPr>
            <p:cNvPr id="50239" name="Line 49"/>
            <p:cNvSpPr>
              <a:spLocks noChangeShapeType="1"/>
            </p:cNvSpPr>
            <p:nvPr/>
          </p:nvSpPr>
          <p:spPr bwMode="auto">
            <a:xfrm flipH="1" flipV="1">
              <a:off x="4535" y="2146"/>
              <a:ext cx="35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40" name="Line 50"/>
            <p:cNvSpPr>
              <a:spLocks noChangeShapeType="1"/>
            </p:cNvSpPr>
            <p:nvPr/>
          </p:nvSpPr>
          <p:spPr bwMode="auto">
            <a:xfrm flipV="1">
              <a:off x="4528" y="1585"/>
              <a:ext cx="2" cy="5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0198" name="Group 65"/>
          <p:cNvGrpSpPr>
            <a:grpSpLocks/>
          </p:cNvGrpSpPr>
          <p:nvPr/>
        </p:nvGrpSpPr>
        <p:grpSpPr bwMode="auto">
          <a:xfrm>
            <a:off x="355600" y="4189413"/>
            <a:ext cx="300038" cy="811212"/>
            <a:chOff x="224" y="2401"/>
            <a:chExt cx="189" cy="511"/>
          </a:xfrm>
        </p:grpSpPr>
        <p:sp>
          <p:nvSpPr>
            <p:cNvPr id="50237" name="Line 51"/>
            <p:cNvSpPr>
              <a:spLocks noChangeShapeType="1"/>
            </p:cNvSpPr>
            <p:nvPr/>
          </p:nvSpPr>
          <p:spPr bwMode="auto">
            <a:xfrm flipH="1" flipV="1">
              <a:off x="231" y="2911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38" name="Line 52"/>
            <p:cNvSpPr>
              <a:spLocks noChangeShapeType="1"/>
            </p:cNvSpPr>
            <p:nvPr/>
          </p:nvSpPr>
          <p:spPr bwMode="auto">
            <a:xfrm flipV="1">
              <a:off x="224" y="2401"/>
              <a:ext cx="1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0199" name="Group 72"/>
          <p:cNvGrpSpPr>
            <a:grpSpLocks/>
          </p:cNvGrpSpPr>
          <p:nvPr/>
        </p:nvGrpSpPr>
        <p:grpSpPr bwMode="auto">
          <a:xfrm>
            <a:off x="6334125" y="2905125"/>
            <a:ext cx="606425" cy="866775"/>
            <a:chOff x="3990" y="1592"/>
            <a:chExt cx="382" cy="546"/>
          </a:xfrm>
        </p:grpSpPr>
        <p:sp>
          <p:nvSpPr>
            <p:cNvPr id="50235" name="Line 55"/>
            <p:cNvSpPr>
              <a:spLocks noChangeShapeType="1"/>
            </p:cNvSpPr>
            <p:nvPr/>
          </p:nvSpPr>
          <p:spPr bwMode="auto">
            <a:xfrm>
              <a:off x="3990" y="2132"/>
              <a:ext cx="373" cy="6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36" name="Line 56"/>
            <p:cNvSpPr>
              <a:spLocks noChangeShapeType="1"/>
            </p:cNvSpPr>
            <p:nvPr/>
          </p:nvSpPr>
          <p:spPr bwMode="auto">
            <a:xfrm flipV="1">
              <a:off x="4370" y="1592"/>
              <a:ext cx="2" cy="546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0200" name="Group 74"/>
          <p:cNvGrpSpPr>
            <a:grpSpLocks/>
          </p:cNvGrpSpPr>
          <p:nvPr/>
        </p:nvGrpSpPr>
        <p:grpSpPr bwMode="auto">
          <a:xfrm>
            <a:off x="8356600" y="2452688"/>
            <a:ext cx="406400" cy="1320800"/>
            <a:chOff x="5264" y="1307"/>
            <a:chExt cx="256" cy="832"/>
          </a:xfrm>
        </p:grpSpPr>
        <p:sp>
          <p:nvSpPr>
            <p:cNvPr id="50233" name="Line 57"/>
            <p:cNvSpPr>
              <a:spLocks noChangeShapeType="1"/>
            </p:cNvSpPr>
            <p:nvPr/>
          </p:nvSpPr>
          <p:spPr bwMode="auto">
            <a:xfrm>
              <a:off x="5264" y="2138"/>
              <a:ext cx="24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34" name="Line 58"/>
            <p:cNvSpPr>
              <a:spLocks noChangeShapeType="1"/>
            </p:cNvSpPr>
            <p:nvPr/>
          </p:nvSpPr>
          <p:spPr bwMode="auto">
            <a:xfrm flipV="1">
              <a:off x="5518" y="1307"/>
              <a:ext cx="2" cy="8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0201" name="Line 59"/>
          <p:cNvSpPr>
            <a:spLocks noChangeShapeType="1"/>
          </p:cNvSpPr>
          <p:nvPr/>
        </p:nvSpPr>
        <p:spPr bwMode="auto">
          <a:xfrm flipV="1">
            <a:off x="3184525" y="1398588"/>
            <a:ext cx="1392238" cy="17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02" name="Rectangle 60"/>
          <p:cNvSpPr>
            <a:spLocks noChangeArrowheads="1"/>
          </p:cNvSpPr>
          <p:nvPr/>
        </p:nvSpPr>
        <p:spPr bwMode="auto">
          <a:xfrm>
            <a:off x="2563813" y="1150938"/>
            <a:ext cx="67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0203" name="Text Box 61"/>
          <p:cNvSpPr txBox="1">
            <a:spLocks noChangeArrowheads="1"/>
          </p:cNvSpPr>
          <p:nvPr/>
        </p:nvSpPr>
        <p:spPr bwMode="auto">
          <a:xfrm>
            <a:off x="76200" y="3375025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dangling</a:t>
            </a:r>
          </a:p>
        </p:txBody>
      </p:sp>
      <p:sp>
        <p:nvSpPr>
          <p:cNvPr id="50204" name="Rectangle 62"/>
          <p:cNvSpPr>
            <a:spLocks noChangeArrowheads="1"/>
          </p:cNvSpPr>
          <p:nvPr/>
        </p:nvSpPr>
        <p:spPr bwMode="auto">
          <a:xfrm>
            <a:off x="7570788" y="2303463"/>
            <a:ext cx="124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dangling</a:t>
            </a:r>
          </a:p>
        </p:txBody>
      </p:sp>
      <p:sp>
        <p:nvSpPr>
          <p:cNvPr id="50205" name="Text Box 64"/>
          <p:cNvSpPr txBox="1">
            <a:spLocks noChangeArrowheads="1"/>
          </p:cNvSpPr>
          <p:nvPr/>
        </p:nvSpPr>
        <p:spPr bwMode="auto">
          <a:xfrm>
            <a:off x="2124075" y="188913"/>
            <a:ext cx="502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600" b="1" u="sng">
                <a:solidFill>
                  <a:schemeClr val="tx1"/>
                </a:solidFill>
              </a:rPr>
              <a:t>A Threaded Binary Tree</a:t>
            </a:r>
          </a:p>
        </p:txBody>
      </p:sp>
      <p:grpSp>
        <p:nvGrpSpPr>
          <p:cNvPr id="50206" name="Group 79"/>
          <p:cNvGrpSpPr>
            <a:grpSpLocks/>
          </p:cNvGrpSpPr>
          <p:nvPr/>
        </p:nvGrpSpPr>
        <p:grpSpPr bwMode="auto">
          <a:xfrm>
            <a:off x="2327275" y="4953000"/>
            <a:ext cx="5078413" cy="1387475"/>
            <a:chOff x="1466" y="2882"/>
            <a:chExt cx="3199" cy="874"/>
          </a:xfrm>
        </p:grpSpPr>
        <p:sp>
          <p:nvSpPr>
            <p:cNvPr id="50229" name="Text Box 63"/>
            <p:cNvSpPr txBox="1">
              <a:spLocks noChangeArrowheads="1"/>
            </p:cNvSpPr>
            <p:nvPr/>
          </p:nvSpPr>
          <p:spPr bwMode="auto">
            <a:xfrm>
              <a:off x="1466" y="3218"/>
              <a:ext cx="31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>
                  <a:solidFill>
                    <a:schemeClr val="tx1"/>
                  </a:solidFill>
                </a:rPr>
                <a:t>H,    D,    I,    B,    E,    A,    </a:t>
              </a:r>
              <a:r>
                <a:rPr lang="en-US" altLang="zh-TW" sz="2400" b="1">
                  <a:solidFill>
                    <a:srgbClr val="FF0000"/>
                  </a:solidFill>
                </a:rPr>
                <a:t>F</a:t>
              </a:r>
              <a:r>
                <a:rPr lang="en-US" altLang="zh-TW" sz="2400" b="1">
                  <a:solidFill>
                    <a:schemeClr val="tx1"/>
                  </a:solidFill>
                </a:rPr>
                <a:t>,    C,    G</a:t>
              </a:r>
              <a:endParaRPr lang="en-US" altLang="zh-TW" sz="2400" b="1"/>
            </a:p>
          </p:txBody>
        </p:sp>
        <p:sp>
          <p:nvSpPr>
            <p:cNvPr id="50230" name="Text Box 75"/>
            <p:cNvSpPr txBox="1">
              <a:spLocks noChangeArrowheads="1"/>
            </p:cNvSpPr>
            <p:nvPr/>
          </p:nvSpPr>
          <p:spPr bwMode="auto">
            <a:xfrm>
              <a:off x="2282" y="2882"/>
              <a:ext cx="15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>
                  <a:solidFill>
                    <a:schemeClr val="tx1"/>
                  </a:solidFill>
                </a:rPr>
                <a:t>inorder traversal:</a:t>
              </a:r>
            </a:p>
          </p:txBody>
        </p:sp>
        <p:sp>
          <p:nvSpPr>
            <p:cNvPr id="50231" name="Freeform 76"/>
            <p:cNvSpPr>
              <a:spLocks/>
            </p:cNvSpPr>
            <p:nvPr/>
          </p:nvSpPr>
          <p:spPr bwMode="auto">
            <a:xfrm>
              <a:off x="3396" y="3492"/>
              <a:ext cx="348" cy="264"/>
            </a:xfrm>
            <a:custGeom>
              <a:avLst/>
              <a:gdLst>
                <a:gd name="T0" fmla="*/ 348 w 348"/>
                <a:gd name="T1" fmla="*/ 12 h 264"/>
                <a:gd name="T2" fmla="*/ 348 w 348"/>
                <a:gd name="T3" fmla="*/ 264 h 264"/>
                <a:gd name="T4" fmla="*/ 0 w 348"/>
                <a:gd name="T5" fmla="*/ 264 h 264"/>
                <a:gd name="T6" fmla="*/ 0 w 348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8"/>
                <a:gd name="T13" fmla="*/ 0 h 264"/>
                <a:gd name="T14" fmla="*/ 348 w 348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8" h="264">
                  <a:moveTo>
                    <a:pt x="348" y="12"/>
                  </a:moveTo>
                  <a:lnTo>
                    <a:pt x="348" y="264"/>
                  </a:lnTo>
                  <a:lnTo>
                    <a:pt x="0" y="264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32" name="Freeform 77"/>
            <p:cNvSpPr>
              <a:spLocks/>
            </p:cNvSpPr>
            <p:nvPr/>
          </p:nvSpPr>
          <p:spPr bwMode="auto">
            <a:xfrm>
              <a:off x="3792" y="3492"/>
              <a:ext cx="372" cy="264"/>
            </a:xfrm>
            <a:custGeom>
              <a:avLst/>
              <a:gdLst>
                <a:gd name="T0" fmla="*/ 0 w 336"/>
                <a:gd name="T1" fmla="*/ 12 h 264"/>
                <a:gd name="T2" fmla="*/ 0 w 336"/>
                <a:gd name="T3" fmla="*/ 264 h 264"/>
                <a:gd name="T4" fmla="*/ 839 w 336"/>
                <a:gd name="T5" fmla="*/ 264 h 264"/>
                <a:gd name="T6" fmla="*/ 839 w 336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64"/>
                <a:gd name="T14" fmla="*/ 336 w 336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64">
                  <a:moveTo>
                    <a:pt x="0" y="12"/>
                  </a:moveTo>
                  <a:lnTo>
                    <a:pt x="0" y="264"/>
                  </a:lnTo>
                  <a:lnTo>
                    <a:pt x="336" y="264"/>
                  </a:lnTo>
                  <a:lnTo>
                    <a:pt x="336" y="0"/>
                  </a:lnTo>
                </a:path>
              </a:pathLst>
            </a:custGeom>
            <a:noFill/>
            <a:ln w="38100" cmpd="sng">
              <a:solidFill>
                <a:srgbClr val="6699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0207" name="Group 87"/>
          <p:cNvGrpSpPr>
            <a:grpSpLocks/>
          </p:cNvGrpSpPr>
          <p:nvPr/>
        </p:nvGrpSpPr>
        <p:grpSpPr bwMode="auto">
          <a:xfrm>
            <a:off x="3429000" y="3473450"/>
            <a:ext cx="1123950" cy="476250"/>
            <a:chOff x="2292" y="2394"/>
            <a:chExt cx="708" cy="300"/>
          </a:xfrm>
        </p:grpSpPr>
        <p:sp>
          <p:nvSpPr>
            <p:cNvPr id="50221" name="Rectangle 20"/>
            <p:cNvSpPr>
              <a:spLocks noChangeArrowheads="1"/>
            </p:cNvSpPr>
            <p:nvPr/>
          </p:nvSpPr>
          <p:spPr bwMode="auto">
            <a:xfrm>
              <a:off x="2532" y="240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0222" name="Rectangle 80"/>
            <p:cNvSpPr>
              <a:spLocks noChangeArrowheads="1"/>
            </p:cNvSpPr>
            <p:nvPr/>
          </p:nvSpPr>
          <p:spPr bwMode="auto">
            <a:xfrm>
              <a:off x="2292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23" name="Rectangle 81"/>
            <p:cNvSpPr>
              <a:spLocks noChangeArrowheads="1"/>
            </p:cNvSpPr>
            <p:nvPr/>
          </p:nvSpPr>
          <p:spPr bwMode="auto">
            <a:xfrm>
              <a:off x="2460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24" name="Rectangle 82"/>
            <p:cNvSpPr>
              <a:spLocks noChangeArrowheads="1"/>
            </p:cNvSpPr>
            <p:nvPr/>
          </p:nvSpPr>
          <p:spPr bwMode="auto">
            <a:xfrm>
              <a:off x="2556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25" name="Rectangle 83"/>
            <p:cNvSpPr>
              <a:spLocks noChangeArrowheads="1"/>
            </p:cNvSpPr>
            <p:nvPr/>
          </p:nvSpPr>
          <p:spPr bwMode="auto">
            <a:xfrm>
              <a:off x="2820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26" name="Rectangle 84"/>
            <p:cNvSpPr>
              <a:spLocks noChangeArrowheads="1"/>
            </p:cNvSpPr>
            <p:nvPr/>
          </p:nvSpPr>
          <p:spPr bwMode="auto">
            <a:xfrm>
              <a:off x="2724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27" name="Rectangle 85"/>
            <p:cNvSpPr>
              <a:spLocks noChangeArrowheads="1"/>
            </p:cNvSpPr>
            <p:nvPr/>
          </p:nvSpPr>
          <p:spPr bwMode="auto">
            <a:xfrm>
              <a:off x="2820" y="239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0228" name="Rectangle 86"/>
            <p:cNvSpPr>
              <a:spLocks noChangeArrowheads="1"/>
            </p:cNvSpPr>
            <p:nvPr/>
          </p:nvSpPr>
          <p:spPr bwMode="auto">
            <a:xfrm>
              <a:off x="2304" y="239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50208" name="Freeform 88"/>
          <p:cNvSpPr>
            <a:spLocks/>
          </p:cNvSpPr>
          <p:nvPr/>
        </p:nvSpPr>
        <p:spPr bwMode="auto">
          <a:xfrm>
            <a:off x="4191000" y="1978025"/>
            <a:ext cx="514350" cy="2114550"/>
          </a:xfrm>
          <a:custGeom>
            <a:avLst/>
            <a:gdLst>
              <a:gd name="T0" fmla="*/ 0 w 324"/>
              <a:gd name="T1" fmla="*/ 2147483647 h 1332"/>
              <a:gd name="T2" fmla="*/ 0 w 324"/>
              <a:gd name="T3" fmla="*/ 2147483647 h 1332"/>
              <a:gd name="T4" fmla="*/ 2147483647 w 324"/>
              <a:gd name="T5" fmla="*/ 2147483647 h 1332"/>
              <a:gd name="T6" fmla="*/ 2147483647 w 324"/>
              <a:gd name="T7" fmla="*/ 0 h 1332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1332"/>
              <a:gd name="T14" fmla="*/ 324 w 324"/>
              <a:gd name="T15" fmla="*/ 1332 h 1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1332">
                <a:moveTo>
                  <a:pt x="0" y="1104"/>
                </a:moveTo>
                <a:lnTo>
                  <a:pt x="0" y="1332"/>
                </a:lnTo>
                <a:lnTo>
                  <a:pt x="324" y="1332"/>
                </a:lnTo>
                <a:lnTo>
                  <a:pt x="324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09" name="Freeform 89"/>
          <p:cNvSpPr>
            <a:spLocks/>
          </p:cNvSpPr>
          <p:nvPr/>
        </p:nvSpPr>
        <p:spPr bwMode="auto">
          <a:xfrm>
            <a:off x="2857500" y="2854325"/>
            <a:ext cx="914400" cy="1238250"/>
          </a:xfrm>
          <a:custGeom>
            <a:avLst/>
            <a:gdLst>
              <a:gd name="T0" fmla="*/ 2147483647 w 576"/>
              <a:gd name="T1" fmla="*/ 2147483647 h 780"/>
              <a:gd name="T2" fmla="*/ 2147483647 w 576"/>
              <a:gd name="T3" fmla="*/ 2147483647 h 780"/>
              <a:gd name="T4" fmla="*/ 2147483647 w 576"/>
              <a:gd name="T5" fmla="*/ 2147483647 h 780"/>
              <a:gd name="T6" fmla="*/ 0 w 576"/>
              <a:gd name="T7" fmla="*/ 0 h 7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780"/>
              <a:gd name="T14" fmla="*/ 576 w 576"/>
              <a:gd name="T15" fmla="*/ 780 h 7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780">
                <a:moveTo>
                  <a:pt x="576" y="564"/>
                </a:moveTo>
                <a:lnTo>
                  <a:pt x="576" y="780"/>
                </a:lnTo>
                <a:lnTo>
                  <a:pt x="314" y="78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0210" name="Group 90"/>
          <p:cNvGrpSpPr>
            <a:grpSpLocks/>
          </p:cNvGrpSpPr>
          <p:nvPr/>
        </p:nvGrpSpPr>
        <p:grpSpPr bwMode="auto">
          <a:xfrm>
            <a:off x="2228850" y="2330450"/>
            <a:ext cx="1123950" cy="476250"/>
            <a:chOff x="2292" y="2394"/>
            <a:chExt cx="708" cy="300"/>
          </a:xfrm>
        </p:grpSpPr>
        <p:sp>
          <p:nvSpPr>
            <p:cNvPr id="50213" name="Rectangle 91"/>
            <p:cNvSpPr>
              <a:spLocks noChangeArrowheads="1"/>
            </p:cNvSpPr>
            <p:nvPr/>
          </p:nvSpPr>
          <p:spPr bwMode="auto">
            <a:xfrm>
              <a:off x="2532" y="240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0214" name="Rectangle 92"/>
            <p:cNvSpPr>
              <a:spLocks noChangeArrowheads="1"/>
            </p:cNvSpPr>
            <p:nvPr/>
          </p:nvSpPr>
          <p:spPr bwMode="auto">
            <a:xfrm>
              <a:off x="2292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15" name="Rectangle 93"/>
            <p:cNvSpPr>
              <a:spLocks noChangeArrowheads="1"/>
            </p:cNvSpPr>
            <p:nvPr/>
          </p:nvSpPr>
          <p:spPr bwMode="auto">
            <a:xfrm>
              <a:off x="2460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16" name="Rectangle 94"/>
            <p:cNvSpPr>
              <a:spLocks noChangeArrowheads="1"/>
            </p:cNvSpPr>
            <p:nvPr/>
          </p:nvSpPr>
          <p:spPr bwMode="auto">
            <a:xfrm>
              <a:off x="2556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17" name="Rectangle 95"/>
            <p:cNvSpPr>
              <a:spLocks noChangeArrowheads="1"/>
            </p:cNvSpPr>
            <p:nvPr/>
          </p:nvSpPr>
          <p:spPr bwMode="auto">
            <a:xfrm>
              <a:off x="2820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18" name="Rectangle 96"/>
            <p:cNvSpPr>
              <a:spLocks noChangeArrowheads="1"/>
            </p:cNvSpPr>
            <p:nvPr/>
          </p:nvSpPr>
          <p:spPr bwMode="auto">
            <a:xfrm>
              <a:off x="2724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19" name="Rectangle 97"/>
            <p:cNvSpPr>
              <a:spLocks noChangeArrowheads="1"/>
            </p:cNvSpPr>
            <p:nvPr/>
          </p:nvSpPr>
          <p:spPr bwMode="auto">
            <a:xfrm>
              <a:off x="2820" y="239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0220" name="Rectangle 98"/>
            <p:cNvSpPr>
              <a:spLocks noChangeArrowheads="1"/>
            </p:cNvSpPr>
            <p:nvPr/>
          </p:nvSpPr>
          <p:spPr bwMode="auto">
            <a:xfrm>
              <a:off x="2304" y="239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50211" name="Freeform 99"/>
          <p:cNvSpPr>
            <a:spLocks/>
          </p:cNvSpPr>
          <p:nvPr/>
        </p:nvSpPr>
        <p:spPr bwMode="auto">
          <a:xfrm>
            <a:off x="2990850" y="2587625"/>
            <a:ext cx="990600" cy="914400"/>
          </a:xfrm>
          <a:custGeom>
            <a:avLst/>
            <a:gdLst>
              <a:gd name="T0" fmla="*/ 0 w 624"/>
              <a:gd name="T1" fmla="*/ 0 h 576"/>
              <a:gd name="T2" fmla="*/ 0 w 624"/>
              <a:gd name="T3" fmla="*/ 2147483647 h 576"/>
              <a:gd name="T4" fmla="*/ 2147483647 w 624"/>
              <a:gd name="T5" fmla="*/ 2147483647 h 576"/>
              <a:gd name="T6" fmla="*/ 0 60000 65536"/>
              <a:gd name="T7" fmla="*/ 0 60000 65536"/>
              <a:gd name="T8" fmla="*/ 0 60000 65536"/>
              <a:gd name="T9" fmla="*/ 0 w 624"/>
              <a:gd name="T10" fmla="*/ 0 h 576"/>
              <a:gd name="T11" fmla="*/ 624 w 624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576">
                <a:moveTo>
                  <a:pt x="0" y="0"/>
                </a:moveTo>
                <a:lnTo>
                  <a:pt x="0" y="156"/>
                </a:lnTo>
                <a:lnTo>
                  <a:pt x="624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12" name="Text Box 100"/>
          <p:cNvSpPr txBox="1">
            <a:spLocks noChangeArrowheads="1"/>
          </p:cNvSpPr>
          <p:nvPr/>
        </p:nvSpPr>
        <p:spPr bwMode="auto">
          <a:xfrm>
            <a:off x="307975" y="1452563"/>
            <a:ext cx="1909763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t: true </a:t>
            </a:r>
            <a:r>
              <a:rPr lang="en-US" altLang="zh-TW" b="1" dirty="0">
                <a:solidFill>
                  <a:schemeClr val="tx1"/>
                </a:solidFill>
                <a:sym typeface="Symbol" pitchFamily="18" charset="2"/>
              </a:rPr>
              <a:t>thread</a:t>
            </a:r>
          </a:p>
          <a:p>
            <a:r>
              <a:rPr lang="en-US" altLang="zh-TW" b="1" dirty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TW" b="1" dirty="0" smtClean="0">
                <a:solidFill>
                  <a:schemeClr val="tx1"/>
                </a:solidFill>
                <a:sym typeface="Symbol" pitchFamily="18" charset="2"/>
              </a:rPr>
              <a:t>: false</a:t>
            </a:r>
            <a:r>
              <a:rPr lang="en-US" altLang="zh-TW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  <a:sym typeface="Symbol" pitchFamily="18" charset="2"/>
              </a:rPr>
              <a:t>child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A09DA9-D00B-443E-8674-F00ADF795E6E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203" name="Text Box 143"/>
          <p:cNvSpPr txBox="1">
            <a:spLocks noChangeArrowheads="1"/>
          </p:cNvSpPr>
          <p:nvPr/>
        </p:nvSpPr>
        <p:spPr bwMode="auto">
          <a:xfrm>
            <a:off x="265113" y="234950"/>
            <a:ext cx="8705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Memory representation of a Threaded Tree</a:t>
            </a:r>
          </a:p>
        </p:txBody>
      </p:sp>
      <p:grpSp>
        <p:nvGrpSpPr>
          <p:cNvPr id="51204" name="Group 1124"/>
          <p:cNvGrpSpPr>
            <a:grpSpLocks/>
          </p:cNvGrpSpPr>
          <p:nvPr/>
        </p:nvGrpSpPr>
        <p:grpSpPr bwMode="auto">
          <a:xfrm>
            <a:off x="355600" y="1001713"/>
            <a:ext cx="8407400" cy="5197475"/>
            <a:chOff x="224" y="631"/>
            <a:chExt cx="5296" cy="3274"/>
          </a:xfrm>
        </p:grpSpPr>
        <p:grpSp>
          <p:nvGrpSpPr>
            <p:cNvPr id="51205" name="Group 144"/>
            <p:cNvGrpSpPr>
              <a:grpSpLocks/>
            </p:cNvGrpSpPr>
            <p:nvPr/>
          </p:nvGrpSpPr>
          <p:grpSpPr bwMode="auto">
            <a:xfrm>
              <a:off x="2909" y="1338"/>
              <a:ext cx="360" cy="359"/>
              <a:chOff x="3089" y="1206"/>
              <a:chExt cx="360" cy="359"/>
            </a:xfrm>
          </p:grpSpPr>
          <p:sp>
            <p:nvSpPr>
              <p:cNvPr id="51291" name="Oval 145"/>
              <p:cNvSpPr>
                <a:spLocks noChangeArrowheads="1"/>
              </p:cNvSpPr>
              <p:nvPr/>
            </p:nvSpPr>
            <p:spPr bwMode="auto">
              <a:xfrm>
                <a:off x="3089" y="120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92" name="Rectangle 146"/>
              <p:cNvSpPr>
                <a:spLocks noChangeArrowheads="1"/>
              </p:cNvSpPr>
              <p:nvPr/>
            </p:nvSpPr>
            <p:spPr bwMode="auto">
              <a:xfrm>
                <a:off x="3158" y="1259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51206" name="Line 147"/>
            <p:cNvSpPr>
              <a:spLocks noChangeShapeType="1"/>
            </p:cNvSpPr>
            <p:nvPr/>
          </p:nvSpPr>
          <p:spPr bwMode="auto">
            <a:xfrm flipH="1">
              <a:off x="1748" y="1594"/>
              <a:ext cx="1144" cy="4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1207" name="Group 148"/>
            <p:cNvGrpSpPr>
              <a:grpSpLocks/>
            </p:cNvGrpSpPr>
            <p:nvPr/>
          </p:nvGrpSpPr>
          <p:grpSpPr bwMode="auto">
            <a:xfrm>
              <a:off x="4269" y="2048"/>
              <a:ext cx="360" cy="359"/>
              <a:chOff x="4449" y="1916"/>
              <a:chExt cx="360" cy="359"/>
            </a:xfrm>
          </p:grpSpPr>
          <p:sp>
            <p:nvSpPr>
              <p:cNvPr id="51289" name="Oval 149"/>
              <p:cNvSpPr>
                <a:spLocks noChangeArrowheads="1"/>
              </p:cNvSpPr>
              <p:nvPr/>
            </p:nvSpPr>
            <p:spPr bwMode="auto">
              <a:xfrm>
                <a:off x="4449" y="191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90" name="Rectangle 150"/>
              <p:cNvSpPr>
                <a:spLocks noChangeArrowheads="1"/>
              </p:cNvSpPr>
              <p:nvPr/>
            </p:nvSpPr>
            <p:spPr bwMode="auto">
              <a:xfrm>
                <a:off x="4518" y="1969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51208" name="Group 151"/>
            <p:cNvGrpSpPr>
              <a:grpSpLocks/>
            </p:cNvGrpSpPr>
            <p:nvPr/>
          </p:nvGrpSpPr>
          <p:grpSpPr bwMode="auto">
            <a:xfrm>
              <a:off x="4890" y="2746"/>
              <a:ext cx="360" cy="359"/>
              <a:chOff x="5070" y="2614"/>
              <a:chExt cx="360" cy="359"/>
            </a:xfrm>
          </p:grpSpPr>
          <p:sp>
            <p:nvSpPr>
              <p:cNvPr id="51287" name="Oval 152"/>
              <p:cNvSpPr>
                <a:spLocks noChangeArrowheads="1"/>
              </p:cNvSpPr>
              <p:nvPr/>
            </p:nvSpPr>
            <p:spPr bwMode="auto">
              <a:xfrm>
                <a:off x="5070" y="26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88" name="Rectangle 153"/>
              <p:cNvSpPr>
                <a:spLocks noChangeArrowheads="1"/>
              </p:cNvSpPr>
              <p:nvPr/>
            </p:nvSpPr>
            <p:spPr bwMode="auto">
              <a:xfrm>
                <a:off x="5139" y="2667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51209" name="Line 154"/>
            <p:cNvSpPr>
              <a:spLocks noChangeShapeType="1"/>
            </p:cNvSpPr>
            <p:nvPr/>
          </p:nvSpPr>
          <p:spPr bwMode="auto">
            <a:xfrm>
              <a:off x="4598" y="2370"/>
              <a:ext cx="36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1210" name="Group 155"/>
            <p:cNvGrpSpPr>
              <a:grpSpLocks/>
            </p:cNvGrpSpPr>
            <p:nvPr/>
          </p:nvGrpSpPr>
          <p:grpSpPr bwMode="auto">
            <a:xfrm>
              <a:off x="1517" y="3531"/>
              <a:ext cx="360" cy="359"/>
              <a:chOff x="1697" y="3399"/>
              <a:chExt cx="360" cy="359"/>
            </a:xfrm>
          </p:grpSpPr>
          <p:sp>
            <p:nvSpPr>
              <p:cNvPr id="51285" name="Oval 156"/>
              <p:cNvSpPr>
                <a:spLocks noChangeArrowheads="1"/>
              </p:cNvSpPr>
              <p:nvPr/>
            </p:nvSpPr>
            <p:spPr bwMode="auto">
              <a:xfrm>
                <a:off x="1697" y="339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86" name="Rectangle 157"/>
              <p:cNvSpPr>
                <a:spLocks noChangeArrowheads="1"/>
              </p:cNvSpPr>
              <p:nvPr/>
            </p:nvSpPr>
            <p:spPr bwMode="auto">
              <a:xfrm>
                <a:off x="1766" y="3452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51211" name="Line 158"/>
            <p:cNvSpPr>
              <a:spLocks noChangeShapeType="1"/>
            </p:cNvSpPr>
            <p:nvPr/>
          </p:nvSpPr>
          <p:spPr bwMode="auto">
            <a:xfrm>
              <a:off x="1276" y="3120"/>
              <a:ext cx="32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1212" name="Group 159"/>
            <p:cNvGrpSpPr>
              <a:grpSpLocks/>
            </p:cNvGrpSpPr>
            <p:nvPr/>
          </p:nvGrpSpPr>
          <p:grpSpPr bwMode="auto">
            <a:xfrm>
              <a:off x="973" y="2789"/>
              <a:ext cx="360" cy="359"/>
              <a:chOff x="1153" y="2657"/>
              <a:chExt cx="360" cy="359"/>
            </a:xfrm>
          </p:grpSpPr>
          <p:sp>
            <p:nvSpPr>
              <p:cNvPr id="51283" name="Oval 160"/>
              <p:cNvSpPr>
                <a:spLocks noChangeArrowheads="1"/>
              </p:cNvSpPr>
              <p:nvPr/>
            </p:nvSpPr>
            <p:spPr bwMode="auto">
              <a:xfrm>
                <a:off x="1153" y="265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84" name="Rectangle 161"/>
              <p:cNvSpPr>
                <a:spLocks noChangeArrowheads="1"/>
              </p:cNvSpPr>
              <p:nvPr/>
            </p:nvSpPr>
            <p:spPr bwMode="auto">
              <a:xfrm>
                <a:off x="1222" y="271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grpSp>
          <p:nvGrpSpPr>
            <p:cNvPr id="51213" name="Group 162"/>
            <p:cNvGrpSpPr>
              <a:grpSpLocks/>
            </p:cNvGrpSpPr>
            <p:nvPr/>
          </p:nvGrpSpPr>
          <p:grpSpPr bwMode="auto">
            <a:xfrm>
              <a:off x="418" y="3546"/>
              <a:ext cx="360" cy="359"/>
              <a:chOff x="598" y="3414"/>
              <a:chExt cx="360" cy="359"/>
            </a:xfrm>
          </p:grpSpPr>
          <p:sp>
            <p:nvSpPr>
              <p:cNvPr id="51281" name="Oval 163"/>
              <p:cNvSpPr>
                <a:spLocks noChangeArrowheads="1"/>
              </p:cNvSpPr>
              <p:nvPr/>
            </p:nvSpPr>
            <p:spPr bwMode="auto">
              <a:xfrm>
                <a:off x="598" y="34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82" name="Rectangle 164"/>
              <p:cNvSpPr>
                <a:spLocks noChangeArrowheads="1"/>
              </p:cNvSpPr>
              <p:nvPr/>
            </p:nvSpPr>
            <p:spPr bwMode="auto">
              <a:xfrm>
                <a:off x="667" y="3467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H</a:t>
                </a:r>
              </a:p>
            </p:txBody>
          </p:sp>
        </p:grpSp>
        <p:grpSp>
          <p:nvGrpSpPr>
            <p:cNvPr id="51214" name="Group 165"/>
            <p:cNvGrpSpPr>
              <a:grpSpLocks/>
            </p:cNvGrpSpPr>
            <p:nvPr/>
          </p:nvGrpSpPr>
          <p:grpSpPr bwMode="auto">
            <a:xfrm>
              <a:off x="3625" y="2753"/>
              <a:ext cx="360" cy="359"/>
              <a:chOff x="3805" y="2621"/>
              <a:chExt cx="360" cy="359"/>
            </a:xfrm>
          </p:grpSpPr>
          <p:sp>
            <p:nvSpPr>
              <p:cNvPr id="51279" name="Oval 166"/>
              <p:cNvSpPr>
                <a:spLocks noChangeArrowheads="1"/>
              </p:cNvSpPr>
              <p:nvPr/>
            </p:nvSpPr>
            <p:spPr bwMode="auto">
              <a:xfrm>
                <a:off x="3805" y="262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80" name="Rectangle 167"/>
              <p:cNvSpPr>
                <a:spLocks noChangeArrowheads="1"/>
              </p:cNvSpPr>
              <p:nvPr/>
            </p:nvSpPr>
            <p:spPr bwMode="auto">
              <a:xfrm>
                <a:off x="3874" y="2674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>
                    <a:solidFill>
                      <a:srgbClr val="FF0000"/>
                    </a:solidFill>
                  </a:rPr>
                  <a:t>F</a:t>
                </a:r>
                <a:endParaRPr lang="en-US" altLang="zh-TW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215" name="Line 168"/>
            <p:cNvSpPr>
              <a:spLocks noChangeShapeType="1"/>
            </p:cNvSpPr>
            <p:nvPr/>
          </p:nvSpPr>
          <p:spPr bwMode="auto">
            <a:xfrm flipH="1">
              <a:off x="3917" y="2361"/>
              <a:ext cx="393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16" name="Freeform 169"/>
            <p:cNvSpPr>
              <a:spLocks noChangeArrowheads="1"/>
            </p:cNvSpPr>
            <p:nvPr/>
          </p:nvSpPr>
          <p:spPr bwMode="auto">
            <a:xfrm>
              <a:off x="1276" y="2232"/>
              <a:ext cx="344" cy="567"/>
            </a:xfrm>
            <a:custGeom>
              <a:avLst/>
              <a:gdLst>
                <a:gd name="T0" fmla="*/ 466 w 466"/>
                <a:gd name="T1" fmla="*/ 0 h 563"/>
                <a:gd name="T2" fmla="*/ 466 w 466"/>
                <a:gd name="T3" fmla="*/ 216 h 563"/>
                <a:gd name="T4" fmla="*/ 0 w 466"/>
                <a:gd name="T5" fmla="*/ 563 h 563"/>
                <a:gd name="T6" fmla="*/ 0 60000 65536"/>
                <a:gd name="T7" fmla="*/ 0 60000 65536"/>
                <a:gd name="T8" fmla="*/ 0 60000 65536"/>
                <a:gd name="T9" fmla="*/ 0 w 466"/>
                <a:gd name="T10" fmla="*/ 0 h 563"/>
                <a:gd name="T11" fmla="*/ 466 w 466"/>
                <a:gd name="T12" fmla="*/ 563 h 5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6" h="563">
                  <a:moveTo>
                    <a:pt x="466" y="0"/>
                  </a:moveTo>
                  <a:lnTo>
                    <a:pt x="466" y="216"/>
                  </a:lnTo>
                  <a:lnTo>
                    <a:pt x="0" y="56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17" name="Line 170"/>
            <p:cNvSpPr>
              <a:spLocks noChangeShapeType="1"/>
            </p:cNvSpPr>
            <p:nvPr/>
          </p:nvSpPr>
          <p:spPr bwMode="auto">
            <a:xfrm flipH="1">
              <a:off x="662" y="3123"/>
              <a:ext cx="351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18" name="Line 171"/>
            <p:cNvSpPr>
              <a:spLocks noChangeShapeType="1"/>
            </p:cNvSpPr>
            <p:nvPr/>
          </p:nvSpPr>
          <p:spPr bwMode="auto">
            <a:xfrm>
              <a:off x="3269" y="1645"/>
              <a:ext cx="1041" cy="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1219" name="Group 172"/>
            <p:cNvGrpSpPr>
              <a:grpSpLocks/>
            </p:cNvGrpSpPr>
            <p:nvPr/>
          </p:nvGrpSpPr>
          <p:grpSpPr bwMode="auto">
            <a:xfrm>
              <a:off x="1710" y="2359"/>
              <a:ext cx="316" cy="1381"/>
              <a:chOff x="1710" y="1615"/>
              <a:chExt cx="316" cy="1297"/>
            </a:xfrm>
          </p:grpSpPr>
          <p:sp>
            <p:nvSpPr>
              <p:cNvPr id="51277" name="Line 173"/>
              <p:cNvSpPr>
                <a:spLocks noChangeShapeType="1"/>
              </p:cNvSpPr>
              <p:nvPr/>
            </p:nvSpPr>
            <p:spPr bwMode="auto">
              <a:xfrm>
                <a:off x="1899" y="2904"/>
                <a:ext cx="1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78" name="Line 174"/>
              <p:cNvSpPr>
                <a:spLocks noChangeShapeType="1"/>
              </p:cNvSpPr>
              <p:nvPr/>
            </p:nvSpPr>
            <p:spPr bwMode="auto">
              <a:xfrm>
                <a:off x="1710" y="1615"/>
                <a:ext cx="315" cy="1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stealth" w="med" len="lg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1220" name="Group 175"/>
            <p:cNvGrpSpPr>
              <a:grpSpLocks/>
            </p:cNvGrpSpPr>
            <p:nvPr/>
          </p:nvGrpSpPr>
          <p:grpSpPr bwMode="auto">
            <a:xfrm>
              <a:off x="1223" y="3208"/>
              <a:ext cx="285" cy="511"/>
              <a:chOff x="1223" y="2380"/>
              <a:chExt cx="285" cy="511"/>
            </a:xfrm>
          </p:grpSpPr>
          <p:sp>
            <p:nvSpPr>
              <p:cNvPr id="51275" name="Line 176"/>
              <p:cNvSpPr>
                <a:spLocks noChangeShapeType="1"/>
              </p:cNvSpPr>
              <p:nvPr/>
            </p:nvSpPr>
            <p:spPr bwMode="auto">
              <a:xfrm flipH="1">
                <a:off x="1230" y="2890"/>
                <a:ext cx="27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76" name="Line 177"/>
              <p:cNvSpPr>
                <a:spLocks noChangeShapeType="1"/>
              </p:cNvSpPr>
              <p:nvPr/>
            </p:nvSpPr>
            <p:spPr bwMode="auto">
              <a:xfrm flipV="1">
                <a:off x="1223" y="2380"/>
                <a:ext cx="1" cy="5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1221" name="Group 178"/>
            <p:cNvGrpSpPr>
              <a:grpSpLocks/>
            </p:cNvGrpSpPr>
            <p:nvPr/>
          </p:nvGrpSpPr>
          <p:grpSpPr bwMode="auto">
            <a:xfrm>
              <a:off x="788" y="3200"/>
              <a:ext cx="255" cy="526"/>
              <a:chOff x="788" y="2372"/>
              <a:chExt cx="255" cy="526"/>
            </a:xfrm>
          </p:grpSpPr>
          <p:sp>
            <p:nvSpPr>
              <p:cNvPr id="51273" name="Line 179"/>
              <p:cNvSpPr>
                <a:spLocks noChangeShapeType="1"/>
              </p:cNvSpPr>
              <p:nvPr/>
            </p:nvSpPr>
            <p:spPr bwMode="auto">
              <a:xfrm>
                <a:off x="788" y="2897"/>
                <a:ext cx="24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74" name="Line 180"/>
              <p:cNvSpPr>
                <a:spLocks noChangeShapeType="1"/>
              </p:cNvSpPr>
              <p:nvPr/>
            </p:nvSpPr>
            <p:spPr bwMode="auto">
              <a:xfrm flipV="1">
                <a:off x="1042" y="2372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1222" name="Group 181"/>
            <p:cNvGrpSpPr>
              <a:grpSpLocks/>
            </p:cNvGrpSpPr>
            <p:nvPr/>
          </p:nvGrpSpPr>
          <p:grpSpPr bwMode="auto">
            <a:xfrm>
              <a:off x="3180" y="1775"/>
              <a:ext cx="442" cy="1193"/>
              <a:chOff x="3180" y="947"/>
              <a:chExt cx="442" cy="1193"/>
            </a:xfrm>
          </p:grpSpPr>
          <p:sp>
            <p:nvSpPr>
              <p:cNvPr id="51271" name="Line 182"/>
              <p:cNvSpPr>
                <a:spLocks noChangeShapeType="1"/>
              </p:cNvSpPr>
              <p:nvPr/>
            </p:nvSpPr>
            <p:spPr bwMode="auto">
              <a:xfrm flipH="1" flipV="1">
                <a:off x="3193" y="2139"/>
                <a:ext cx="429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72" name="Line 183"/>
              <p:cNvSpPr>
                <a:spLocks noChangeShapeType="1"/>
              </p:cNvSpPr>
              <p:nvPr/>
            </p:nvSpPr>
            <p:spPr bwMode="auto">
              <a:xfrm flipH="1" flipV="1">
                <a:off x="3180" y="947"/>
                <a:ext cx="6" cy="1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1223" name="Group 184"/>
            <p:cNvGrpSpPr>
              <a:grpSpLocks/>
            </p:cNvGrpSpPr>
            <p:nvPr/>
          </p:nvGrpSpPr>
          <p:grpSpPr bwMode="auto">
            <a:xfrm>
              <a:off x="4528" y="2413"/>
              <a:ext cx="362" cy="562"/>
              <a:chOff x="4528" y="1585"/>
              <a:chExt cx="362" cy="562"/>
            </a:xfrm>
          </p:grpSpPr>
          <p:sp>
            <p:nvSpPr>
              <p:cNvPr id="51269" name="Line 185"/>
              <p:cNvSpPr>
                <a:spLocks noChangeShapeType="1"/>
              </p:cNvSpPr>
              <p:nvPr/>
            </p:nvSpPr>
            <p:spPr bwMode="auto">
              <a:xfrm flipH="1" flipV="1">
                <a:off x="4535" y="2146"/>
                <a:ext cx="35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70" name="Line 186"/>
              <p:cNvSpPr>
                <a:spLocks noChangeShapeType="1"/>
              </p:cNvSpPr>
              <p:nvPr/>
            </p:nvSpPr>
            <p:spPr bwMode="auto">
              <a:xfrm flipV="1">
                <a:off x="4528" y="1585"/>
                <a:ext cx="2" cy="5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1224" name="Line 188"/>
            <p:cNvSpPr>
              <a:spLocks noChangeShapeType="1"/>
            </p:cNvSpPr>
            <p:nvPr/>
          </p:nvSpPr>
          <p:spPr bwMode="auto">
            <a:xfrm flipH="1" flipV="1">
              <a:off x="231" y="3736"/>
              <a:ext cx="182" cy="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5" name="Freeform 189"/>
            <p:cNvSpPr>
              <a:spLocks noChangeArrowheads="1"/>
            </p:cNvSpPr>
            <p:nvPr/>
          </p:nvSpPr>
          <p:spPr bwMode="auto">
            <a:xfrm>
              <a:off x="224" y="888"/>
              <a:ext cx="2380" cy="2849"/>
            </a:xfrm>
            <a:custGeom>
              <a:avLst/>
              <a:gdLst>
                <a:gd name="T0" fmla="*/ 0 w 2380"/>
                <a:gd name="T1" fmla="*/ 2849 h 2849"/>
                <a:gd name="T2" fmla="*/ 4 w 2380"/>
                <a:gd name="T3" fmla="*/ 1056 h 2849"/>
                <a:gd name="T4" fmla="*/ 2356 w 2380"/>
                <a:gd name="T5" fmla="*/ 0 h 2849"/>
                <a:gd name="T6" fmla="*/ 2380 w 2380"/>
                <a:gd name="T7" fmla="*/ 0 h 28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0"/>
                <a:gd name="T13" fmla="*/ 0 h 2849"/>
                <a:gd name="T14" fmla="*/ 2380 w 2380"/>
                <a:gd name="T15" fmla="*/ 2849 h 28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0" h="2849">
                  <a:moveTo>
                    <a:pt x="0" y="2849"/>
                  </a:moveTo>
                  <a:lnTo>
                    <a:pt x="4" y="1056"/>
                  </a:lnTo>
                  <a:lnTo>
                    <a:pt x="2356" y="0"/>
                  </a:lnTo>
                  <a:lnTo>
                    <a:pt x="2380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prstDash val="lgDash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1226" name="Group 190"/>
            <p:cNvGrpSpPr>
              <a:grpSpLocks/>
            </p:cNvGrpSpPr>
            <p:nvPr/>
          </p:nvGrpSpPr>
          <p:grpSpPr bwMode="auto">
            <a:xfrm>
              <a:off x="3990" y="2420"/>
              <a:ext cx="382" cy="546"/>
              <a:chOff x="3990" y="1592"/>
              <a:chExt cx="382" cy="546"/>
            </a:xfrm>
          </p:grpSpPr>
          <p:sp>
            <p:nvSpPr>
              <p:cNvPr id="51267" name="Line 191"/>
              <p:cNvSpPr>
                <a:spLocks noChangeShapeType="1"/>
              </p:cNvSpPr>
              <p:nvPr/>
            </p:nvSpPr>
            <p:spPr bwMode="auto">
              <a:xfrm>
                <a:off x="3990" y="2132"/>
                <a:ext cx="373" cy="6"/>
              </a:xfrm>
              <a:prstGeom prst="line">
                <a:avLst/>
              </a:prstGeom>
              <a:noFill/>
              <a:ln w="57150">
                <a:solidFill>
                  <a:srgbClr val="6699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68" name="Line 192"/>
              <p:cNvSpPr>
                <a:spLocks noChangeShapeType="1"/>
              </p:cNvSpPr>
              <p:nvPr/>
            </p:nvSpPr>
            <p:spPr bwMode="auto">
              <a:xfrm flipV="1">
                <a:off x="4370" y="1592"/>
                <a:ext cx="2" cy="546"/>
              </a:xfrm>
              <a:prstGeom prst="line">
                <a:avLst/>
              </a:prstGeom>
              <a:noFill/>
              <a:ln w="57150">
                <a:solidFill>
                  <a:srgbClr val="669900"/>
                </a:solidFill>
                <a:prstDash val="sysDot"/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1227" name="Line 194"/>
            <p:cNvSpPr>
              <a:spLocks noChangeShapeType="1"/>
            </p:cNvSpPr>
            <p:nvPr/>
          </p:nvSpPr>
          <p:spPr bwMode="auto">
            <a:xfrm>
              <a:off x="5264" y="2966"/>
              <a:ext cx="247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8" name="Freeform 195"/>
            <p:cNvSpPr>
              <a:spLocks noChangeArrowheads="1"/>
            </p:cNvSpPr>
            <p:nvPr/>
          </p:nvSpPr>
          <p:spPr bwMode="auto">
            <a:xfrm>
              <a:off x="5518" y="708"/>
              <a:ext cx="2" cy="2259"/>
            </a:xfrm>
            <a:custGeom>
              <a:avLst/>
              <a:gdLst>
                <a:gd name="T0" fmla="*/ 0 w 2"/>
                <a:gd name="T1" fmla="*/ 2259 h 2259"/>
                <a:gd name="T2" fmla="*/ 2 w 2"/>
                <a:gd name="T3" fmla="*/ 0 h 2259"/>
                <a:gd name="T4" fmla="*/ 2 w 2"/>
                <a:gd name="T5" fmla="*/ 12 h 2259"/>
                <a:gd name="T6" fmla="*/ 0 60000 65536"/>
                <a:gd name="T7" fmla="*/ 0 60000 65536"/>
                <a:gd name="T8" fmla="*/ 0 60000 65536"/>
                <a:gd name="T9" fmla="*/ 0 w 2"/>
                <a:gd name="T10" fmla="*/ 0 h 2259"/>
                <a:gd name="T11" fmla="*/ 2 w 2"/>
                <a:gd name="T12" fmla="*/ 2259 h 22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259">
                  <a:moveTo>
                    <a:pt x="0" y="2259"/>
                  </a:moveTo>
                  <a:lnTo>
                    <a:pt x="2" y="0"/>
                  </a:lnTo>
                  <a:lnTo>
                    <a:pt x="2" y="12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prstDash val="lgDash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9" name="Line 196"/>
            <p:cNvSpPr>
              <a:spLocks noChangeShapeType="1"/>
            </p:cNvSpPr>
            <p:nvPr/>
          </p:nvSpPr>
          <p:spPr bwMode="auto">
            <a:xfrm flipV="1">
              <a:off x="2378" y="787"/>
              <a:ext cx="877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0" name="Rectangle 197"/>
            <p:cNvSpPr>
              <a:spLocks noChangeArrowheads="1"/>
            </p:cNvSpPr>
            <p:nvPr/>
          </p:nvSpPr>
          <p:spPr bwMode="auto">
            <a:xfrm>
              <a:off x="1987" y="631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root</a:t>
              </a:r>
            </a:p>
          </p:txBody>
        </p:sp>
        <p:grpSp>
          <p:nvGrpSpPr>
            <p:cNvPr id="51231" name="Group 200"/>
            <p:cNvGrpSpPr>
              <a:grpSpLocks/>
            </p:cNvGrpSpPr>
            <p:nvPr/>
          </p:nvGrpSpPr>
          <p:grpSpPr bwMode="auto">
            <a:xfrm>
              <a:off x="2160" y="2778"/>
              <a:ext cx="708" cy="300"/>
              <a:chOff x="2292" y="2394"/>
              <a:chExt cx="708" cy="300"/>
            </a:xfrm>
          </p:grpSpPr>
          <p:sp>
            <p:nvSpPr>
              <p:cNvPr id="51259" name="Rectangle 201"/>
              <p:cNvSpPr>
                <a:spLocks noChangeArrowheads="1"/>
              </p:cNvSpPr>
              <p:nvPr/>
            </p:nvSpPr>
            <p:spPr bwMode="auto">
              <a:xfrm>
                <a:off x="2532" y="240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b="1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51260" name="Rectangle 202"/>
              <p:cNvSpPr>
                <a:spLocks noChangeArrowheads="1"/>
              </p:cNvSpPr>
              <p:nvPr/>
            </p:nvSpPr>
            <p:spPr bwMode="auto">
              <a:xfrm>
                <a:off x="2292" y="2412"/>
                <a:ext cx="16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61" name="Rectangle 203"/>
              <p:cNvSpPr>
                <a:spLocks noChangeArrowheads="1"/>
              </p:cNvSpPr>
              <p:nvPr/>
            </p:nvSpPr>
            <p:spPr bwMode="auto">
              <a:xfrm>
                <a:off x="2460" y="2412"/>
                <a:ext cx="96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62" name="Rectangle 204"/>
              <p:cNvSpPr>
                <a:spLocks noChangeArrowheads="1"/>
              </p:cNvSpPr>
              <p:nvPr/>
            </p:nvSpPr>
            <p:spPr bwMode="auto">
              <a:xfrm>
                <a:off x="2556" y="2412"/>
                <a:ext cx="16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63" name="Rectangle 205"/>
              <p:cNvSpPr>
                <a:spLocks noChangeArrowheads="1"/>
              </p:cNvSpPr>
              <p:nvPr/>
            </p:nvSpPr>
            <p:spPr bwMode="auto">
              <a:xfrm>
                <a:off x="2820" y="2412"/>
                <a:ext cx="16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64" name="Rectangle 206"/>
              <p:cNvSpPr>
                <a:spLocks noChangeArrowheads="1"/>
              </p:cNvSpPr>
              <p:nvPr/>
            </p:nvSpPr>
            <p:spPr bwMode="auto">
              <a:xfrm>
                <a:off x="2724" y="2412"/>
                <a:ext cx="96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65" name="Rectangle 207"/>
              <p:cNvSpPr>
                <a:spLocks noChangeArrowheads="1"/>
              </p:cNvSpPr>
              <p:nvPr/>
            </p:nvSpPr>
            <p:spPr bwMode="auto">
              <a:xfrm>
                <a:off x="2820" y="239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b="1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51266" name="Rectangle 208"/>
              <p:cNvSpPr>
                <a:spLocks noChangeArrowheads="1"/>
              </p:cNvSpPr>
              <p:nvPr/>
            </p:nvSpPr>
            <p:spPr bwMode="auto">
              <a:xfrm>
                <a:off x="2304" y="239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b="1">
                    <a:solidFill>
                      <a:schemeClr val="tx1"/>
                    </a:solidFill>
                  </a:rPr>
                  <a:t>t</a:t>
                </a:r>
              </a:p>
            </p:txBody>
          </p:sp>
        </p:grpSp>
        <p:sp>
          <p:nvSpPr>
            <p:cNvPr id="51232" name="Freeform 209"/>
            <p:cNvSpPr>
              <a:spLocks/>
            </p:cNvSpPr>
            <p:nvPr/>
          </p:nvSpPr>
          <p:spPr bwMode="auto">
            <a:xfrm>
              <a:off x="2640" y="1775"/>
              <a:ext cx="324" cy="1393"/>
            </a:xfrm>
            <a:custGeom>
              <a:avLst/>
              <a:gdLst>
                <a:gd name="T0" fmla="*/ 0 w 324"/>
                <a:gd name="T1" fmla="*/ 1104 h 1332"/>
                <a:gd name="T2" fmla="*/ 0 w 324"/>
                <a:gd name="T3" fmla="*/ 1332 h 1332"/>
                <a:gd name="T4" fmla="*/ 324 w 324"/>
                <a:gd name="T5" fmla="*/ 1332 h 1332"/>
                <a:gd name="T6" fmla="*/ 324 w 324"/>
                <a:gd name="T7" fmla="*/ 0 h 1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1332"/>
                <a:gd name="T14" fmla="*/ 324 w 324"/>
                <a:gd name="T15" fmla="*/ 1332 h 1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1332">
                  <a:moveTo>
                    <a:pt x="0" y="1104"/>
                  </a:moveTo>
                  <a:lnTo>
                    <a:pt x="0" y="1332"/>
                  </a:lnTo>
                  <a:lnTo>
                    <a:pt x="324" y="1332"/>
                  </a:lnTo>
                  <a:lnTo>
                    <a:pt x="324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  <a:headEnd type="oval" w="med" len="med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3" name="Freeform 210"/>
            <p:cNvSpPr>
              <a:spLocks/>
            </p:cNvSpPr>
            <p:nvPr/>
          </p:nvSpPr>
          <p:spPr bwMode="auto">
            <a:xfrm>
              <a:off x="1800" y="2388"/>
              <a:ext cx="576" cy="780"/>
            </a:xfrm>
            <a:custGeom>
              <a:avLst/>
              <a:gdLst>
                <a:gd name="T0" fmla="*/ 576 w 576"/>
                <a:gd name="T1" fmla="*/ 564 h 780"/>
                <a:gd name="T2" fmla="*/ 576 w 576"/>
                <a:gd name="T3" fmla="*/ 780 h 780"/>
                <a:gd name="T4" fmla="*/ 314 w 576"/>
                <a:gd name="T5" fmla="*/ 780 h 780"/>
                <a:gd name="T6" fmla="*/ 0 w 576"/>
                <a:gd name="T7" fmla="*/ 0 h 7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780"/>
                <a:gd name="T14" fmla="*/ 576 w 576"/>
                <a:gd name="T15" fmla="*/ 780 h 7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780">
                  <a:moveTo>
                    <a:pt x="576" y="564"/>
                  </a:moveTo>
                  <a:lnTo>
                    <a:pt x="576" y="780"/>
                  </a:lnTo>
                  <a:lnTo>
                    <a:pt x="314" y="780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  <a:headEnd type="oval" w="med" len="med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1234" name="Group 211"/>
            <p:cNvGrpSpPr>
              <a:grpSpLocks/>
            </p:cNvGrpSpPr>
            <p:nvPr/>
          </p:nvGrpSpPr>
          <p:grpSpPr bwMode="auto">
            <a:xfrm>
              <a:off x="1404" y="2058"/>
              <a:ext cx="708" cy="300"/>
              <a:chOff x="2292" y="2394"/>
              <a:chExt cx="708" cy="300"/>
            </a:xfrm>
          </p:grpSpPr>
          <p:sp>
            <p:nvSpPr>
              <p:cNvPr id="51251" name="Rectangle 212"/>
              <p:cNvSpPr>
                <a:spLocks noChangeArrowheads="1"/>
              </p:cNvSpPr>
              <p:nvPr/>
            </p:nvSpPr>
            <p:spPr bwMode="auto">
              <a:xfrm>
                <a:off x="2532" y="240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b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1252" name="Rectangle 213"/>
              <p:cNvSpPr>
                <a:spLocks noChangeArrowheads="1"/>
              </p:cNvSpPr>
              <p:nvPr/>
            </p:nvSpPr>
            <p:spPr bwMode="auto">
              <a:xfrm>
                <a:off x="2292" y="2412"/>
                <a:ext cx="16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53" name="Rectangle 214"/>
              <p:cNvSpPr>
                <a:spLocks noChangeArrowheads="1"/>
              </p:cNvSpPr>
              <p:nvPr/>
            </p:nvSpPr>
            <p:spPr bwMode="auto">
              <a:xfrm>
                <a:off x="2460" y="2412"/>
                <a:ext cx="96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54" name="Rectangle 215"/>
              <p:cNvSpPr>
                <a:spLocks noChangeArrowheads="1"/>
              </p:cNvSpPr>
              <p:nvPr/>
            </p:nvSpPr>
            <p:spPr bwMode="auto">
              <a:xfrm>
                <a:off x="2556" y="2412"/>
                <a:ext cx="16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55" name="Rectangle 216"/>
              <p:cNvSpPr>
                <a:spLocks noChangeArrowheads="1"/>
              </p:cNvSpPr>
              <p:nvPr/>
            </p:nvSpPr>
            <p:spPr bwMode="auto">
              <a:xfrm>
                <a:off x="2820" y="2412"/>
                <a:ext cx="16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56" name="Rectangle 217"/>
              <p:cNvSpPr>
                <a:spLocks noChangeArrowheads="1"/>
              </p:cNvSpPr>
              <p:nvPr/>
            </p:nvSpPr>
            <p:spPr bwMode="auto">
              <a:xfrm>
                <a:off x="2724" y="2412"/>
                <a:ext cx="96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257" name="Rectangle 218"/>
              <p:cNvSpPr>
                <a:spLocks noChangeArrowheads="1"/>
              </p:cNvSpPr>
              <p:nvPr/>
            </p:nvSpPr>
            <p:spPr bwMode="auto">
              <a:xfrm>
                <a:off x="2820" y="239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b="1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1258" name="Rectangle 219"/>
              <p:cNvSpPr>
                <a:spLocks noChangeArrowheads="1"/>
              </p:cNvSpPr>
              <p:nvPr/>
            </p:nvSpPr>
            <p:spPr bwMode="auto">
              <a:xfrm>
                <a:off x="2304" y="239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b="1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51235" name="Freeform 220"/>
            <p:cNvSpPr>
              <a:spLocks/>
            </p:cNvSpPr>
            <p:nvPr/>
          </p:nvSpPr>
          <p:spPr bwMode="auto">
            <a:xfrm>
              <a:off x="1884" y="2220"/>
              <a:ext cx="624" cy="576"/>
            </a:xfrm>
            <a:custGeom>
              <a:avLst/>
              <a:gdLst>
                <a:gd name="T0" fmla="*/ 0 w 624"/>
                <a:gd name="T1" fmla="*/ 0 h 576"/>
                <a:gd name="T2" fmla="*/ 0 w 624"/>
                <a:gd name="T3" fmla="*/ 156 h 576"/>
                <a:gd name="T4" fmla="*/ 624 w 624"/>
                <a:gd name="T5" fmla="*/ 576 h 576"/>
                <a:gd name="T6" fmla="*/ 0 60000 65536"/>
                <a:gd name="T7" fmla="*/ 0 60000 65536"/>
                <a:gd name="T8" fmla="*/ 0 60000 65536"/>
                <a:gd name="T9" fmla="*/ 0 w 624"/>
                <a:gd name="T10" fmla="*/ 0 h 576"/>
                <a:gd name="T11" fmla="*/ 624 w 62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76">
                  <a:moveTo>
                    <a:pt x="0" y="0"/>
                  </a:moveTo>
                  <a:lnTo>
                    <a:pt x="0" y="156"/>
                  </a:lnTo>
                  <a:lnTo>
                    <a:pt x="624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6" name="Text Box 221"/>
            <p:cNvSpPr txBox="1">
              <a:spLocks noChangeArrowheads="1"/>
            </p:cNvSpPr>
            <p:nvPr/>
          </p:nvSpPr>
          <p:spPr bwMode="auto">
            <a:xfrm>
              <a:off x="2126" y="3329"/>
              <a:ext cx="1203" cy="44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t: true </a:t>
              </a:r>
              <a:r>
                <a:rPr lang="en-US" altLang="zh-TW" b="1">
                  <a:solidFill>
                    <a:schemeClr val="tx1"/>
                  </a:solidFill>
                  <a:sym typeface="Symbol" pitchFamily="18" charset="2"/>
                </a:rPr>
                <a:t>thread</a:t>
              </a:r>
            </a:p>
            <a:p>
              <a:r>
                <a:rPr lang="en-US" altLang="zh-TW" b="1">
                  <a:solidFill>
                    <a:schemeClr val="tx1"/>
                  </a:solidFill>
                  <a:sym typeface="Symbol" pitchFamily="18" charset="2"/>
                </a:rPr>
                <a:t>f:false</a:t>
              </a:r>
              <a:r>
                <a:rPr lang="en-US" altLang="zh-TW" b="1">
                  <a:solidFill>
                    <a:schemeClr val="tx1"/>
                  </a:solidFill>
                </a:rPr>
                <a:t> </a:t>
              </a:r>
              <a:r>
                <a:rPr lang="en-US" altLang="zh-TW" b="1">
                  <a:solidFill>
                    <a:schemeClr val="tx1"/>
                  </a:solidFill>
                  <a:sym typeface="Symbol" pitchFamily="18" charset="2"/>
                </a:rPr>
                <a:t>child</a:t>
              </a:r>
            </a:p>
          </p:txBody>
        </p:sp>
        <p:sp>
          <p:nvSpPr>
            <p:cNvPr id="51237" name="Rectangle 223"/>
            <p:cNvSpPr>
              <a:spLocks noChangeArrowheads="1"/>
            </p:cNvSpPr>
            <p:nvPr/>
          </p:nvSpPr>
          <p:spPr bwMode="auto">
            <a:xfrm>
              <a:off x="3492" y="70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 b="1">
                  <a:solidFill>
                    <a:schemeClr val="tx1"/>
                  </a:solidFill>
                  <a:sym typeface="Symbol" pitchFamily="18" charset="2"/>
                </a:rPr>
                <a:t>—</a:t>
              </a:r>
              <a:endParaRPr lang="en-US" altLang="zh-TW" sz="1600" b="1">
                <a:solidFill>
                  <a:schemeClr val="tx1"/>
                </a:solidFill>
              </a:endParaRPr>
            </a:p>
          </p:txBody>
        </p:sp>
        <p:sp>
          <p:nvSpPr>
            <p:cNvPr id="51238" name="Rectangle 224"/>
            <p:cNvSpPr>
              <a:spLocks noChangeArrowheads="1"/>
            </p:cNvSpPr>
            <p:nvPr/>
          </p:nvSpPr>
          <p:spPr bwMode="auto">
            <a:xfrm>
              <a:off x="3264" y="684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9" name="Rectangle 225"/>
            <p:cNvSpPr>
              <a:spLocks noChangeArrowheads="1"/>
            </p:cNvSpPr>
            <p:nvPr/>
          </p:nvSpPr>
          <p:spPr bwMode="auto">
            <a:xfrm>
              <a:off x="3432" y="684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0" name="Rectangle 226"/>
            <p:cNvSpPr>
              <a:spLocks noChangeArrowheads="1"/>
            </p:cNvSpPr>
            <p:nvPr/>
          </p:nvSpPr>
          <p:spPr bwMode="auto">
            <a:xfrm>
              <a:off x="3528" y="684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1" name="Rectangle 227"/>
            <p:cNvSpPr>
              <a:spLocks noChangeArrowheads="1"/>
            </p:cNvSpPr>
            <p:nvPr/>
          </p:nvSpPr>
          <p:spPr bwMode="auto">
            <a:xfrm>
              <a:off x="3792" y="684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2" name="Rectangle 228"/>
            <p:cNvSpPr>
              <a:spLocks noChangeArrowheads="1"/>
            </p:cNvSpPr>
            <p:nvPr/>
          </p:nvSpPr>
          <p:spPr bwMode="auto">
            <a:xfrm>
              <a:off x="3696" y="684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3" name="Rectangle 229"/>
            <p:cNvSpPr>
              <a:spLocks noChangeArrowheads="1"/>
            </p:cNvSpPr>
            <p:nvPr/>
          </p:nvSpPr>
          <p:spPr bwMode="auto">
            <a:xfrm>
              <a:off x="3792" y="66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1244" name="Rectangle 230"/>
            <p:cNvSpPr>
              <a:spLocks noChangeArrowheads="1"/>
            </p:cNvSpPr>
            <p:nvPr/>
          </p:nvSpPr>
          <p:spPr bwMode="auto">
            <a:xfrm>
              <a:off x="3276" y="66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1245" name="Line 231"/>
            <p:cNvSpPr>
              <a:spLocks noChangeShapeType="1"/>
            </p:cNvSpPr>
            <p:nvPr/>
          </p:nvSpPr>
          <p:spPr bwMode="auto">
            <a:xfrm flipH="1">
              <a:off x="3108" y="864"/>
              <a:ext cx="372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6" name="Freeform 232"/>
            <p:cNvSpPr>
              <a:spLocks/>
            </p:cNvSpPr>
            <p:nvPr/>
          </p:nvSpPr>
          <p:spPr bwMode="auto">
            <a:xfrm>
              <a:off x="3744" y="816"/>
              <a:ext cx="420" cy="252"/>
            </a:xfrm>
            <a:custGeom>
              <a:avLst/>
              <a:gdLst>
                <a:gd name="T0" fmla="*/ 0 w 420"/>
                <a:gd name="T1" fmla="*/ 0 h 252"/>
                <a:gd name="T2" fmla="*/ 0 w 420"/>
                <a:gd name="T3" fmla="*/ 252 h 252"/>
                <a:gd name="T4" fmla="*/ 420 w 420"/>
                <a:gd name="T5" fmla="*/ 252 h 252"/>
                <a:gd name="T6" fmla="*/ 420 w 420"/>
                <a:gd name="T7" fmla="*/ 24 h 252"/>
                <a:gd name="T8" fmla="*/ 216 w 420"/>
                <a:gd name="T9" fmla="*/ 24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252"/>
                <a:gd name="T17" fmla="*/ 420 w 42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252">
                  <a:moveTo>
                    <a:pt x="0" y="0"/>
                  </a:moveTo>
                  <a:lnTo>
                    <a:pt x="0" y="252"/>
                  </a:lnTo>
                  <a:lnTo>
                    <a:pt x="420" y="252"/>
                  </a:lnTo>
                  <a:lnTo>
                    <a:pt x="420" y="24"/>
                  </a:lnTo>
                  <a:lnTo>
                    <a:pt x="216" y="2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7" name="Line 233"/>
            <p:cNvSpPr>
              <a:spLocks noChangeShapeType="1"/>
            </p:cNvSpPr>
            <p:nvPr/>
          </p:nvSpPr>
          <p:spPr bwMode="auto">
            <a:xfrm>
              <a:off x="2568" y="888"/>
              <a:ext cx="648" cy="0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8" name="Line 234"/>
            <p:cNvSpPr>
              <a:spLocks noChangeShapeType="1"/>
            </p:cNvSpPr>
            <p:nvPr/>
          </p:nvSpPr>
          <p:spPr bwMode="auto">
            <a:xfrm flipH="1">
              <a:off x="3984" y="708"/>
              <a:ext cx="1536" cy="0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9" name="Rectangle 235" descr="25%"/>
            <p:cNvSpPr>
              <a:spLocks noChangeArrowheads="1"/>
            </p:cNvSpPr>
            <p:nvPr/>
          </p:nvSpPr>
          <p:spPr bwMode="auto">
            <a:xfrm>
              <a:off x="4721" y="1357"/>
              <a:ext cx="787" cy="288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</a:rPr>
                <a:t>dangling</a:t>
              </a:r>
            </a:p>
          </p:txBody>
        </p:sp>
        <p:sp>
          <p:nvSpPr>
            <p:cNvPr id="51250" name="Rectangle 236" descr="25%"/>
            <p:cNvSpPr>
              <a:spLocks noChangeArrowheads="1"/>
            </p:cNvSpPr>
            <p:nvPr/>
          </p:nvSpPr>
          <p:spPr bwMode="auto">
            <a:xfrm>
              <a:off x="269" y="2077"/>
              <a:ext cx="787" cy="288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</a:rPr>
                <a:t>dangling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F16B5A-BD27-47FC-8B28-38843C5FD36F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53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433388"/>
            <a:ext cx="7772400" cy="663575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solidFill>
                  <a:schemeClr val="tx1"/>
                </a:solidFill>
              </a:rPr>
              <a:t>Node Structure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520" y="2973389"/>
            <a:ext cx="7081285" cy="2746928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000" dirty="0" err="1" smtClean="0"/>
              <a:t>typedef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threadedTree</a:t>
            </a:r>
            <a:r>
              <a:rPr lang="en-US" altLang="zh-TW" sz="2000" dirty="0" smtClean="0"/>
              <a:t> *</a:t>
            </a:r>
            <a:r>
              <a:rPr lang="en-US" altLang="zh-TW" sz="2000" dirty="0" err="1" smtClean="0">
                <a:solidFill>
                  <a:srgbClr val="006600"/>
                </a:solidFill>
              </a:rPr>
              <a:t>threadedPointer</a:t>
            </a:r>
            <a:r>
              <a:rPr lang="en-US" altLang="zh-TW" sz="2000" dirty="0" smtClean="0"/>
              <a:t>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000" dirty="0" err="1" smtClean="0"/>
              <a:t>typedef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threadedTree</a:t>
            </a:r>
            <a:r>
              <a:rPr lang="en-US" altLang="zh-TW" sz="2000" dirty="0" smtClean="0"/>
              <a:t>  {</a:t>
            </a:r>
            <a:br>
              <a:rPr lang="en-US" altLang="zh-TW" sz="2000" dirty="0" smtClean="0"/>
            </a:br>
            <a:r>
              <a:rPr lang="en-US" altLang="zh-TW" sz="2000" dirty="0" smtClean="0"/>
              <a:t>      short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            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leftThread</a:t>
            </a:r>
            <a:r>
              <a:rPr lang="en-US" altLang="zh-TW" sz="2000" dirty="0" smtClean="0"/>
              <a:t>;</a:t>
            </a:r>
            <a:br>
              <a:rPr lang="en-US" altLang="zh-TW" sz="2000" dirty="0" smtClean="0"/>
            </a:br>
            <a:r>
              <a:rPr lang="en-US" altLang="zh-TW" sz="2000" dirty="0" smtClean="0"/>
              <a:t>      </a:t>
            </a:r>
            <a:r>
              <a:rPr lang="en-US" altLang="zh-TW" sz="2000" dirty="0" err="1">
                <a:solidFill>
                  <a:srgbClr val="006600"/>
                </a:solidFill>
              </a:rPr>
              <a:t>threadedPointer</a:t>
            </a: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lftChild</a:t>
            </a:r>
            <a:r>
              <a:rPr lang="en-US" altLang="zh-TW" sz="2000" dirty="0" smtClean="0"/>
              <a:t>;</a:t>
            </a:r>
            <a:br>
              <a:rPr lang="en-US" altLang="zh-TW" sz="2000" dirty="0" smtClean="0"/>
            </a:br>
            <a:r>
              <a:rPr lang="en-US" altLang="zh-TW" sz="2000" dirty="0" smtClean="0"/>
              <a:t>      char                     data;</a:t>
            </a:r>
            <a:br>
              <a:rPr lang="en-US" altLang="zh-TW" sz="2000" dirty="0" smtClean="0"/>
            </a:br>
            <a:r>
              <a:rPr lang="en-US" altLang="zh-TW" sz="2000" dirty="0" smtClean="0"/>
              <a:t>      </a:t>
            </a:r>
            <a:r>
              <a:rPr lang="en-US" altLang="zh-TW" sz="2000" dirty="0" err="1">
                <a:solidFill>
                  <a:srgbClr val="006600"/>
                </a:solidFill>
              </a:rPr>
              <a:t>threadedPointer</a:t>
            </a: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rightChild</a:t>
            </a:r>
            <a:r>
              <a:rPr lang="en-US" altLang="zh-TW" sz="2000" dirty="0" smtClean="0"/>
              <a:t>;</a:t>
            </a:r>
            <a:br>
              <a:rPr lang="en-US" altLang="zh-TW" sz="2000" dirty="0" smtClean="0"/>
            </a:br>
            <a:r>
              <a:rPr lang="en-US" altLang="zh-TW" sz="2000" dirty="0" smtClean="0"/>
              <a:t>      short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             </a:t>
            </a:r>
            <a:r>
              <a:rPr lang="en-US" altLang="zh-TW" sz="2000" dirty="0" err="1">
                <a:solidFill>
                  <a:srgbClr val="C00000"/>
                </a:solidFill>
              </a:rPr>
              <a:t>rightThread</a:t>
            </a:r>
            <a:r>
              <a:rPr lang="en-US" altLang="zh-TW" sz="200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000" dirty="0" smtClean="0"/>
              <a:t>};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43063" y="1516063"/>
          <a:ext cx="61182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r:id="rId3" imgW="4366690" imgH="1067839" progId="">
                  <p:embed/>
                </p:oleObj>
              </mc:Choice>
              <mc:Fallback>
                <p:oleObj r:id="rId3" imgW="4366690" imgH="106783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516063"/>
                        <a:ext cx="6118225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682625" y="1162050"/>
            <a:ext cx="425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Wingdings" pitchFamily="2" charset="2"/>
              <a:buChar char="r"/>
            </a:pPr>
            <a:r>
              <a:rPr lang="en-US" altLang="zh-TW" sz="2400">
                <a:solidFill>
                  <a:schemeClr val="tx1"/>
                </a:solidFill>
              </a:rPr>
              <a:t> An empty threaded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30A513-77A2-46FD-97AE-172B552BD875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54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25033" y="1395498"/>
            <a:ext cx="5315430" cy="30318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threadedPointer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insucc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threadedPointer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threadedPointer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temp;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temp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if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(!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rightThread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while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(!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temp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leftThread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temp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temp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return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temp;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52228" name="Text Box 24"/>
          <p:cNvSpPr txBox="1">
            <a:spLocks noChangeArrowheads="1"/>
          </p:cNvSpPr>
          <p:nvPr/>
        </p:nvSpPr>
        <p:spPr bwMode="auto">
          <a:xfrm>
            <a:off x="465138" y="311150"/>
            <a:ext cx="840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Finding the Inorder Successor </a:t>
            </a:r>
            <a:r>
              <a:rPr lang="en-US" altLang="zh-TW" b="1" u="sng">
                <a:solidFill>
                  <a:schemeClr val="tx1"/>
                </a:solidFill>
              </a:rPr>
              <a:t>(Prog. 5.10)</a:t>
            </a:r>
            <a:endParaRPr lang="en-US" altLang="zh-TW" sz="3600" b="1" u="sng">
              <a:solidFill>
                <a:schemeClr val="tx1"/>
              </a:solidFill>
            </a:endParaRPr>
          </a:p>
        </p:txBody>
      </p:sp>
      <p:grpSp>
        <p:nvGrpSpPr>
          <p:cNvPr id="52229" name="Group 73"/>
          <p:cNvGrpSpPr>
            <a:grpSpLocks/>
          </p:cNvGrpSpPr>
          <p:nvPr/>
        </p:nvGrpSpPr>
        <p:grpSpPr bwMode="auto">
          <a:xfrm>
            <a:off x="6429375" y="1538288"/>
            <a:ext cx="2273300" cy="4549775"/>
            <a:chOff x="3744" y="1020"/>
            <a:chExt cx="1872" cy="3156"/>
          </a:xfrm>
        </p:grpSpPr>
        <p:sp>
          <p:nvSpPr>
            <p:cNvPr id="52230" name="Oval 4"/>
            <p:cNvSpPr>
              <a:spLocks noChangeArrowheads="1"/>
            </p:cNvSpPr>
            <p:nvPr/>
          </p:nvSpPr>
          <p:spPr bwMode="auto">
            <a:xfrm>
              <a:off x="4476" y="1128"/>
              <a:ext cx="204" cy="204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1" name="Line 5"/>
            <p:cNvSpPr>
              <a:spLocks noChangeShapeType="1"/>
            </p:cNvSpPr>
            <p:nvPr/>
          </p:nvSpPr>
          <p:spPr bwMode="auto">
            <a:xfrm flipH="1">
              <a:off x="4248" y="1308"/>
              <a:ext cx="264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2" name="Line 9"/>
            <p:cNvSpPr>
              <a:spLocks noChangeShapeType="1"/>
            </p:cNvSpPr>
            <p:nvPr/>
          </p:nvSpPr>
          <p:spPr bwMode="auto">
            <a:xfrm>
              <a:off x="4668" y="1296"/>
              <a:ext cx="288" cy="15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3" name="Oval 27"/>
            <p:cNvSpPr>
              <a:spLocks noChangeArrowheads="1"/>
            </p:cNvSpPr>
            <p:nvPr/>
          </p:nvSpPr>
          <p:spPr bwMode="auto">
            <a:xfrm>
              <a:off x="4464" y="2700"/>
              <a:ext cx="204" cy="204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4" name="Line 28"/>
            <p:cNvSpPr>
              <a:spLocks noChangeShapeType="1"/>
            </p:cNvSpPr>
            <p:nvPr/>
          </p:nvSpPr>
          <p:spPr bwMode="auto">
            <a:xfrm flipH="1">
              <a:off x="4236" y="2880"/>
              <a:ext cx="264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5" name="Line 32"/>
            <p:cNvSpPr>
              <a:spLocks noChangeShapeType="1"/>
            </p:cNvSpPr>
            <p:nvPr/>
          </p:nvSpPr>
          <p:spPr bwMode="auto">
            <a:xfrm>
              <a:off x="4656" y="2868"/>
              <a:ext cx="276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6" name="Oval 33"/>
            <p:cNvSpPr>
              <a:spLocks noChangeArrowheads="1"/>
            </p:cNvSpPr>
            <p:nvPr/>
          </p:nvSpPr>
          <p:spPr bwMode="auto">
            <a:xfrm>
              <a:off x="4872" y="3000"/>
              <a:ext cx="204" cy="204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7" name="Line 34"/>
            <p:cNvSpPr>
              <a:spLocks noChangeShapeType="1"/>
            </p:cNvSpPr>
            <p:nvPr/>
          </p:nvSpPr>
          <p:spPr bwMode="auto">
            <a:xfrm flipH="1">
              <a:off x="4800" y="3204"/>
              <a:ext cx="156" cy="1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8" name="Oval 35"/>
            <p:cNvSpPr>
              <a:spLocks noChangeArrowheads="1"/>
            </p:cNvSpPr>
            <p:nvPr/>
          </p:nvSpPr>
          <p:spPr bwMode="auto">
            <a:xfrm>
              <a:off x="4680" y="3372"/>
              <a:ext cx="204" cy="204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39" name="Line 36"/>
            <p:cNvSpPr>
              <a:spLocks noChangeShapeType="1"/>
            </p:cNvSpPr>
            <p:nvPr/>
          </p:nvSpPr>
          <p:spPr bwMode="auto">
            <a:xfrm flipH="1">
              <a:off x="4572" y="3564"/>
              <a:ext cx="156" cy="20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0" name="Oval 37"/>
            <p:cNvSpPr>
              <a:spLocks noChangeArrowheads="1"/>
            </p:cNvSpPr>
            <p:nvPr/>
          </p:nvSpPr>
          <p:spPr bwMode="auto">
            <a:xfrm>
              <a:off x="4452" y="3756"/>
              <a:ext cx="204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1" name="Line 38"/>
            <p:cNvSpPr>
              <a:spLocks noChangeShapeType="1"/>
            </p:cNvSpPr>
            <p:nvPr/>
          </p:nvSpPr>
          <p:spPr bwMode="auto">
            <a:xfrm>
              <a:off x="5064" y="3180"/>
              <a:ext cx="228" cy="2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2" name="Line 42"/>
            <p:cNvSpPr>
              <a:spLocks noChangeShapeType="1"/>
            </p:cNvSpPr>
            <p:nvPr/>
          </p:nvSpPr>
          <p:spPr bwMode="auto">
            <a:xfrm>
              <a:off x="4716" y="2808"/>
              <a:ext cx="360" cy="15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3" name="Line 43"/>
            <p:cNvSpPr>
              <a:spLocks noChangeShapeType="1"/>
            </p:cNvSpPr>
            <p:nvPr/>
          </p:nvSpPr>
          <p:spPr bwMode="auto">
            <a:xfrm flipH="1">
              <a:off x="4704" y="3324"/>
              <a:ext cx="348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4" name="AutoShape 44"/>
            <p:cNvSpPr>
              <a:spLocks noChangeArrowheads="1"/>
            </p:cNvSpPr>
            <p:nvPr/>
          </p:nvSpPr>
          <p:spPr bwMode="auto">
            <a:xfrm>
              <a:off x="3936" y="1440"/>
              <a:ext cx="660" cy="552"/>
            </a:xfrm>
            <a:prstGeom prst="triangle">
              <a:avLst>
                <a:gd name="adj" fmla="val 50000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5" name="AutoShape 63"/>
            <p:cNvSpPr>
              <a:spLocks noChangeArrowheads="1"/>
            </p:cNvSpPr>
            <p:nvPr/>
          </p:nvSpPr>
          <p:spPr bwMode="auto">
            <a:xfrm>
              <a:off x="4644" y="1440"/>
              <a:ext cx="660" cy="5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6" name="Text Box 64"/>
            <p:cNvSpPr txBox="1">
              <a:spLocks noChangeArrowheads="1"/>
            </p:cNvSpPr>
            <p:nvPr/>
          </p:nvSpPr>
          <p:spPr bwMode="auto">
            <a:xfrm>
              <a:off x="4370" y="2037"/>
              <a:ext cx="6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Inorder</a:t>
              </a:r>
            </a:p>
          </p:txBody>
        </p:sp>
        <p:grpSp>
          <p:nvGrpSpPr>
            <p:cNvPr id="52247" name="Group 68"/>
            <p:cNvGrpSpPr>
              <a:grpSpLocks/>
            </p:cNvGrpSpPr>
            <p:nvPr/>
          </p:nvGrpSpPr>
          <p:grpSpPr bwMode="auto">
            <a:xfrm>
              <a:off x="4224" y="2268"/>
              <a:ext cx="900" cy="252"/>
              <a:chOff x="4224" y="2268"/>
              <a:chExt cx="900" cy="252"/>
            </a:xfrm>
          </p:grpSpPr>
          <p:sp>
            <p:nvSpPr>
              <p:cNvPr id="52252" name="Oval 65"/>
              <p:cNvSpPr>
                <a:spLocks noChangeArrowheads="1"/>
              </p:cNvSpPr>
              <p:nvPr/>
            </p:nvSpPr>
            <p:spPr bwMode="auto">
              <a:xfrm>
                <a:off x="4572" y="2316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2253" name="AutoShape 66"/>
              <p:cNvSpPr>
                <a:spLocks noChangeArrowheads="1"/>
              </p:cNvSpPr>
              <p:nvPr/>
            </p:nvSpPr>
            <p:spPr bwMode="auto">
              <a:xfrm>
                <a:off x="4224" y="2268"/>
                <a:ext cx="300" cy="228"/>
              </a:xfrm>
              <a:prstGeom prst="triangle">
                <a:avLst>
                  <a:gd name="adj" fmla="val 50000"/>
                </a:avLst>
              </a:prstGeom>
              <a:solidFill>
                <a:srgbClr val="0099FF"/>
              </a:solidFill>
              <a:ln w="9525">
                <a:solidFill>
                  <a:srgbClr val="0099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2254" name="AutoShape 67"/>
              <p:cNvSpPr>
                <a:spLocks noChangeArrowheads="1"/>
              </p:cNvSpPr>
              <p:nvPr/>
            </p:nvSpPr>
            <p:spPr bwMode="auto">
              <a:xfrm>
                <a:off x="4824" y="2268"/>
                <a:ext cx="300" cy="22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2248" name="AutoShape 69"/>
            <p:cNvSpPr>
              <a:spLocks noChangeArrowheads="1"/>
            </p:cNvSpPr>
            <p:nvPr/>
          </p:nvSpPr>
          <p:spPr bwMode="auto">
            <a:xfrm>
              <a:off x="3912" y="3012"/>
              <a:ext cx="660" cy="552"/>
            </a:xfrm>
            <a:prstGeom prst="triangle">
              <a:avLst>
                <a:gd name="adj" fmla="val 50000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49" name="AutoShape 70"/>
            <p:cNvSpPr>
              <a:spLocks noChangeArrowheads="1"/>
            </p:cNvSpPr>
            <p:nvPr/>
          </p:nvSpPr>
          <p:spPr bwMode="auto">
            <a:xfrm>
              <a:off x="5004" y="3396"/>
              <a:ext cx="552" cy="5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0" name="Rectangle 71"/>
            <p:cNvSpPr>
              <a:spLocks noChangeArrowheads="1"/>
            </p:cNvSpPr>
            <p:nvPr/>
          </p:nvSpPr>
          <p:spPr bwMode="auto">
            <a:xfrm>
              <a:off x="3744" y="1020"/>
              <a:ext cx="1872" cy="31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251" name="Line 72"/>
            <p:cNvSpPr>
              <a:spLocks noChangeShapeType="1"/>
            </p:cNvSpPr>
            <p:nvPr/>
          </p:nvSpPr>
          <p:spPr bwMode="auto">
            <a:xfrm>
              <a:off x="3744" y="2604"/>
              <a:ext cx="187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C10BC0-53A1-4D9E-8EE2-B62ECDCF67AB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55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155" name="Rectangle 1027"/>
          <p:cNvSpPr>
            <a:spLocks noChangeArrowheads="1"/>
          </p:cNvSpPr>
          <p:nvPr/>
        </p:nvSpPr>
        <p:spPr bwMode="auto">
          <a:xfrm>
            <a:off x="982630" y="1181101"/>
            <a:ext cx="6888163" cy="31177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void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tinorder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threadedPointer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tree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traverse the threaded binary tree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inorder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*/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threadedPointer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temp = tree;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for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 ; ; )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temp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新細明體" charset="-120"/>
              </a:rPr>
              <a:t>insucc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(temp);              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O(n)</a:t>
            </a:r>
            <a:endParaRPr lang="en-US" altLang="zh-TW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if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(temp == tree) break;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printf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(“%3c”,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temp -&gt; data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53252" name="Text Box 1029"/>
          <p:cNvSpPr txBox="1">
            <a:spLocks noChangeArrowheads="1"/>
          </p:cNvSpPr>
          <p:nvPr/>
        </p:nvSpPr>
        <p:spPr bwMode="auto">
          <a:xfrm>
            <a:off x="631825" y="292100"/>
            <a:ext cx="7875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b="1" u="sng">
                <a:solidFill>
                  <a:schemeClr val="tx1"/>
                </a:solidFill>
              </a:rPr>
              <a:t>Inorder Traversal of a Threaded BT </a:t>
            </a:r>
            <a:r>
              <a:rPr lang="en-US" altLang="zh-TW" b="1" u="sng">
                <a:solidFill>
                  <a:schemeClr val="tx1"/>
                </a:solidFill>
              </a:rPr>
              <a:t>(Prog. 5.11)</a:t>
            </a:r>
            <a:endParaRPr lang="en-US" altLang="zh-TW" sz="3200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98538" y="238125"/>
            <a:ext cx="695325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3200" b="1" u="sng">
                <a:solidFill>
                  <a:schemeClr val="tx1"/>
                </a:solidFill>
              </a:rPr>
              <a:t>Insertion of Child as a Right Child of s</a:t>
            </a:r>
          </a:p>
          <a:p>
            <a:pPr algn="ctr">
              <a:lnSpc>
                <a:spcPct val="80000"/>
              </a:lnSpc>
            </a:pPr>
            <a:r>
              <a:rPr lang="en-US" altLang="zh-TW" sz="3200" b="1" u="sng">
                <a:solidFill>
                  <a:schemeClr val="tx1"/>
                </a:solidFill>
              </a:rPr>
              <a:t> in a Threaded Binary </a:t>
            </a:r>
            <a:r>
              <a:rPr lang="en-US" altLang="zh-TW" sz="2800" b="1" u="sng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54275" name="Group 106"/>
          <p:cNvGrpSpPr>
            <a:grpSpLocks/>
          </p:cNvGrpSpPr>
          <p:nvPr/>
        </p:nvGrpSpPr>
        <p:grpSpPr bwMode="auto">
          <a:xfrm>
            <a:off x="812800" y="3462338"/>
            <a:ext cx="2501900" cy="2994025"/>
            <a:chOff x="512" y="2061"/>
            <a:chExt cx="1576" cy="1886"/>
          </a:xfrm>
        </p:grpSpPr>
        <p:sp>
          <p:nvSpPr>
            <p:cNvPr id="54364" name="Oval 11"/>
            <p:cNvSpPr>
              <a:spLocks noChangeArrowheads="1"/>
            </p:cNvSpPr>
            <p:nvPr/>
          </p:nvSpPr>
          <p:spPr bwMode="auto">
            <a:xfrm>
              <a:off x="1063" y="2106"/>
              <a:ext cx="225" cy="200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65" name="Oval 12"/>
            <p:cNvSpPr>
              <a:spLocks noChangeArrowheads="1"/>
            </p:cNvSpPr>
            <p:nvPr/>
          </p:nvSpPr>
          <p:spPr bwMode="auto">
            <a:xfrm>
              <a:off x="673" y="2506"/>
              <a:ext cx="226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66" name="Oval 13"/>
            <p:cNvSpPr>
              <a:spLocks noChangeArrowheads="1"/>
            </p:cNvSpPr>
            <p:nvPr/>
          </p:nvSpPr>
          <p:spPr bwMode="auto">
            <a:xfrm>
              <a:off x="1012" y="2744"/>
              <a:ext cx="225" cy="20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67" name="Oval 14"/>
            <p:cNvSpPr>
              <a:spLocks noChangeArrowheads="1"/>
            </p:cNvSpPr>
            <p:nvPr/>
          </p:nvSpPr>
          <p:spPr bwMode="auto">
            <a:xfrm>
              <a:off x="653" y="3097"/>
              <a:ext cx="225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68" name="Oval 15"/>
            <p:cNvSpPr>
              <a:spLocks noChangeArrowheads="1"/>
            </p:cNvSpPr>
            <p:nvPr/>
          </p:nvSpPr>
          <p:spPr bwMode="auto">
            <a:xfrm>
              <a:off x="1350" y="3040"/>
              <a:ext cx="225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69" name="Oval 16"/>
            <p:cNvSpPr>
              <a:spLocks noChangeArrowheads="1"/>
            </p:cNvSpPr>
            <p:nvPr/>
          </p:nvSpPr>
          <p:spPr bwMode="auto">
            <a:xfrm>
              <a:off x="1709" y="3373"/>
              <a:ext cx="225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0" name="Oval 17"/>
            <p:cNvSpPr>
              <a:spLocks noChangeArrowheads="1"/>
            </p:cNvSpPr>
            <p:nvPr/>
          </p:nvSpPr>
          <p:spPr bwMode="auto">
            <a:xfrm>
              <a:off x="1001" y="3373"/>
              <a:ext cx="226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1" name="Oval 18"/>
            <p:cNvSpPr>
              <a:spLocks noChangeArrowheads="1"/>
            </p:cNvSpPr>
            <p:nvPr/>
          </p:nvSpPr>
          <p:spPr bwMode="auto">
            <a:xfrm>
              <a:off x="1750" y="3716"/>
              <a:ext cx="225" cy="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2" name="Line 19"/>
            <p:cNvSpPr>
              <a:spLocks noChangeShapeType="1"/>
            </p:cNvSpPr>
            <p:nvPr/>
          </p:nvSpPr>
          <p:spPr bwMode="auto">
            <a:xfrm flipH="1">
              <a:off x="817" y="2268"/>
              <a:ext cx="266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3" name="Line 20"/>
            <p:cNvSpPr>
              <a:spLocks noChangeShapeType="1"/>
            </p:cNvSpPr>
            <p:nvPr/>
          </p:nvSpPr>
          <p:spPr bwMode="auto">
            <a:xfrm>
              <a:off x="868" y="2697"/>
              <a:ext cx="154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4" name="Line 21"/>
            <p:cNvSpPr>
              <a:spLocks noChangeShapeType="1"/>
            </p:cNvSpPr>
            <p:nvPr/>
          </p:nvSpPr>
          <p:spPr bwMode="auto">
            <a:xfrm>
              <a:off x="1217" y="2925"/>
              <a:ext cx="165" cy="1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5" name="Line 22"/>
            <p:cNvSpPr>
              <a:spLocks noChangeShapeType="1"/>
            </p:cNvSpPr>
            <p:nvPr/>
          </p:nvSpPr>
          <p:spPr bwMode="auto">
            <a:xfrm>
              <a:off x="1545" y="3211"/>
              <a:ext cx="20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6" name="Line 23"/>
            <p:cNvSpPr>
              <a:spLocks noChangeShapeType="1"/>
            </p:cNvSpPr>
            <p:nvPr/>
          </p:nvSpPr>
          <p:spPr bwMode="auto">
            <a:xfrm flipH="1">
              <a:off x="1176" y="3201"/>
              <a:ext cx="194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7" name="Freeform 24"/>
            <p:cNvSpPr>
              <a:spLocks/>
            </p:cNvSpPr>
            <p:nvPr/>
          </p:nvSpPr>
          <p:spPr bwMode="auto">
            <a:xfrm>
              <a:off x="1350" y="2211"/>
              <a:ext cx="738" cy="1257"/>
            </a:xfrm>
            <a:custGeom>
              <a:avLst/>
              <a:gdLst>
                <a:gd name="T0" fmla="*/ 166 w 864"/>
                <a:gd name="T1" fmla="*/ 198 h 1584"/>
                <a:gd name="T2" fmla="*/ 209 w 864"/>
                <a:gd name="T3" fmla="*/ 198 h 1584"/>
                <a:gd name="T4" fmla="*/ 209 w 864"/>
                <a:gd name="T5" fmla="*/ 69 h 1584"/>
                <a:gd name="T6" fmla="*/ 76 w 864"/>
                <a:gd name="T7" fmla="*/ 0 h 1584"/>
                <a:gd name="T8" fmla="*/ 0 w 864"/>
                <a:gd name="T9" fmla="*/ 0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584"/>
                <a:gd name="T17" fmla="*/ 864 w 864"/>
                <a:gd name="T18" fmla="*/ 1584 h 1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584">
                  <a:moveTo>
                    <a:pt x="684" y="1584"/>
                  </a:moveTo>
                  <a:lnTo>
                    <a:pt x="864" y="1584"/>
                  </a:lnTo>
                  <a:lnTo>
                    <a:pt x="864" y="552"/>
                  </a:lnTo>
                  <a:lnTo>
                    <a:pt x="312" y="0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8" name="Freeform 25"/>
            <p:cNvSpPr>
              <a:spLocks/>
            </p:cNvSpPr>
            <p:nvPr/>
          </p:nvSpPr>
          <p:spPr bwMode="auto">
            <a:xfrm>
              <a:off x="1524" y="3297"/>
              <a:ext cx="185" cy="200"/>
            </a:xfrm>
            <a:custGeom>
              <a:avLst/>
              <a:gdLst>
                <a:gd name="T0" fmla="*/ 54 w 216"/>
                <a:gd name="T1" fmla="*/ 32 h 252"/>
                <a:gd name="T2" fmla="*/ 0 w 216"/>
                <a:gd name="T3" fmla="*/ 32 h 252"/>
                <a:gd name="T4" fmla="*/ 0 w 216"/>
                <a:gd name="T5" fmla="*/ 0 h 252"/>
                <a:gd name="T6" fmla="*/ 0 60000 65536"/>
                <a:gd name="T7" fmla="*/ 0 60000 65536"/>
                <a:gd name="T8" fmla="*/ 0 60000 65536"/>
                <a:gd name="T9" fmla="*/ 0 w 216"/>
                <a:gd name="T10" fmla="*/ 0 h 252"/>
                <a:gd name="T11" fmla="*/ 216 w 216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252">
                  <a:moveTo>
                    <a:pt x="216" y="252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79" name="Freeform 27"/>
            <p:cNvSpPr>
              <a:spLocks/>
            </p:cNvSpPr>
            <p:nvPr/>
          </p:nvSpPr>
          <p:spPr bwMode="auto">
            <a:xfrm>
              <a:off x="1237" y="3278"/>
              <a:ext cx="205" cy="209"/>
            </a:xfrm>
            <a:custGeom>
              <a:avLst/>
              <a:gdLst>
                <a:gd name="T0" fmla="*/ 0 w 240"/>
                <a:gd name="T1" fmla="*/ 32 h 264"/>
                <a:gd name="T2" fmla="*/ 57 w 240"/>
                <a:gd name="T3" fmla="*/ 32 h 264"/>
                <a:gd name="T4" fmla="*/ 57 w 240"/>
                <a:gd name="T5" fmla="*/ 0 h 264"/>
                <a:gd name="T6" fmla="*/ 0 60000 65536"/>
                <a:gd name="T7" fmla="*/ 0 60000 65536"/>
                <a:gd name="T8" fmla="*/ 0 60000 65536"/>
                <a:gd name="T9" fmla="*/ 0 w 240"/>
                <a:gd name="T10" fmla="*/ 0 h 264"/>
                <a:gd name="T11" fmla="*/ 240 w 240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64">
                  <a:moveTo>
                    <a:pt x="0" y="264"/>
                  </a:moveTo>
                  <a:lnTo>
                    <a:pt x="240" y="264"/>
                  </a:lnTo>
                  <a:lnTo>
                    <a:pt x="24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80" name="Freeform 28"/>
            <p:cNvSpPr>
              <a:spLocks/>
            </p:cNvSpPr>
            <p:nvPr/>
          </p:nvSpPr>
          <p:spPr bwMode="auto">
            <a:xfrm>
              <a:off x="540" y="2287"/>
              <a:ext cx="502" cy="324"/>
            </a:xfrm>
            <a:custGeom>
              <a:avLst/>
              <a:gdLst>
                <a:gd name="T0" fmla="*/ 38 w 588"/>
                <a:gd name="T1" fmla="*/ 51 h 408"/>
                <a:gd name="T2" fmla="*/ 0 w 588"/>
                <a:gd name="T3" fmla="*/ 51 h 408"/>
                <a:gd name="T4" fmla="*/ 0 w 588"/>
                <a:gd name="T5" fmla="*/ 0 h 408"/>
                <a:gd name="T6" fmla="*/ 142 w 588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408"/>
                <a:gd name="T14" fmla="*/ 588 w 588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408">
                  <a:moveTo>
                    <a:pt x="156" y="408"/>
                  </a:moveTo>
                  <a:lnTo>
                    <a:pt x="0" y="408"/>
                  </a:lnTo>
                  <a:lnTo>
                    <a:pt x="0" y="0"/>
                  </a:lnTo>
                  <a:lnTo>
                    <a:pt x="58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81" name="Freeform 29"/>
            <p:cNvSpPr>
              <a:spLocks/>
            </p:cNvSpPr>
            <p:nvPr/>
          </p:nvSpPr>
          <p:spPr bwMode="auto">
            <a:xfrm>
              <a:off x="878" y="2973"/>
              <a:ext cx="277" cy="514"/>
            </a:xfrm>
            <a:custGeom>
              <a:avLst/>
              <a:gdLst>
                <a:gd name="T0" fmla="*/ 35 w 324"/>
                <a:gd name="T1" fmla="*/ 81 h 648"/>
                <a:gd name="T2" fmla="*/ 0 w 324"/>
                <a:gd name="T3" fmla="*/ 81 h 648"/>
                <a:gd name="T4" fmla="*/ 0 w 324"/>
                <a:gd name="T5" fmla="*/ 61 h 648"/>
                <a:gd name="T6" fmla="*/ 80 w 324"/>
                <a:gd name="T7" fmla="*/ 24 h 648"/>
                <a:gd name="T8" fmla="*/ 80 w 324"/>
                <a:gd name="T9" fmla="*/ 0 h 6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4"/>
                <a:gd name="T16" fmla="*/ 0 h 648"/>
                <a:gd name="T17" fmla="*/ 324 w 324"/>
                <a:gd name="T18" fmla="*/ 648 h 6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4" h="648">
                  <a:moveTo>
                    <a:pt x="144" y="648"/>
                  </a:moveTo>
                  <a:lnTo>
                    <a:pt x="0" y="648"/>
                  </a:lnTo>
                  <a:lnTo>
                    <a:pt x="0" y="492"/>
                  </a:lnTo>
                  <a:lnTo>
                    <a:pt x="324" y="192"/>
                  </a:lnTo>
                  <a:lnTo>
                    <a:pt x="324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82" name="Freeform 30"/>
            <p:cNvSpPr>
              <a:spLocks/>
            </p:cNvSpPr>
            <p:nvPr/>
          </p:nvSpPr>
          <p:spPr bwMode="auto">
            <a:xfrm>
              <a:off x="878" y="2963"/>
              <a:ext cx="195" cy="229"/>
            </a:xfrm>
            <a:custGeom>
              <a:avLst/>
              <a:gdLst>
                <a:gd name="T0" fmla="*/ 0 w 228"/>
                <a:gd name="T1" fmla="*/ 36 h 288"/>
                <a:gd name="T2" fmla="*/ 29 w 228"/>
                <a:gd name="T3" fmla="*/ 36 h 288"/>
                <a:gd name="T4" fmla="*/ 56 w 228"/>
                <a:gd name="T5" fmla="*/ 0 h 288"/>
                <a:gd name="T6" fmla="*/ 0 60000 65536"/>
                <a:gd name="T7" fmla="*/ 0 60000 65536"/>
                <a:gd name="T8" fmla="*/ 0 60000 65536"/>
                <a:gd name="T9" fmla="*/ 0 w 228"/>
                <a:gd name="T10" fmla="*/ 0 h 288"/>
                <a:gd name="T11" fmla="*/ 228 w 2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288">
                  <a:moveTo>
                    <a:pt x="0" y="288"/>
                  </a:moveTo>
                  <a:lnTo>
                    <a:pt x="120" y="288"/>
                  </a:lnTo>
                  <a:lnTo>
                    <a:pt x="22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83" name="Freeform 31"/>
            <p:cNvSpPr>
              <a:spLocks/>
            </p:cNvSpPr>
            <p:nvPr/>
          </p:nvSpPr>
          <p:spPr bwMode="auto">
            <a:xfrm>
              <a:off x="550" y="2735"/>
              <a:ext cx="195" cy="457"/>
            </a:xfrm>
            <a:custGeom>
              <a:avLst/>
              <a:gdLst>
                <a:gd name="T0" fmla="*/ 29 w 228"/>
                <a:gd name="T1" fmla="*/ 71 h 576"/>
                <a:gd name="T2" fmla="*/ 0 w 228"/>
                <a:gd name="T3" fmla="*/ 71 h 576"/>
                <a:gd name="T4" fmla="*/ 0 w 228"/>
                <a:gd name="T5" fmla="*/ 32 h 576"/>
                <a:gd name="T6" fmla="*/ 56 w 22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8"/>
                <a:gd name="T13" fmla="*/ 0 h 576"/>
                <a:gd name="T14" fmla="*/ 228 w 2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8" h="576">
                  <a:moveTo>
                    <a:pt x="120" y="576"/>
                  </a:moveTo>
                  <a:lnTo>
                    <a:pt x="0" y="576"/>
                  </a:lnTo>
                  <a:lnTo>
                    <a:pt x="0" y="252"/>
                  </a:lnTo>
                  <a:lnTo>
                    <a:pt x="22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84" name="Line 32"/>
            <p:cNvSpPr>
              <a:spLocks noChangeShapeType="1"/>
            </p:cNvSpPr>
            <p:nvPr/>
          </p:nvSpPr>
          <p:spPr bwMode="auto">
            <a:xfrm>
              <a:off x="1432" y="3830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85" name="Text Box 34"/>
            <p:cNvSpPr txBox="1">
              <a:spLocks noChangeArrowheads="1"/>
            </p:cNvSpPr>
            <p:nvPr/>
          </p:nvSpPr>
          <p:spPr bwMode="auto">
            <a:xfrm>
              <a:off x="683" y="248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4386" name="Text Box 35"/>
            <p:cNvSpPr txBox="1">
              <a:spLocks noChangeArrowheads="1"/>
            </p:cNvSpPr>
            <p:nvPr/>
          </p:nvSpPr>
          <p:spPr bwMode="auto">
            <a:xfrm>
              <a:off x="1022" y="271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4387" name="Text Box 36"/>
            <p:cNvSpPr txBox="1">
              <a:spLocks noChangeArrowheads="1"/>
            </p:cNvSpPr>
            <p:nvPr/>
          </p:nvSpPr>
          <p:spPr bwMode="auto">
            <a:xfrm>
              <a:off x="1370" y="302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4388" name="Text Box 37"/>
            <p:cNvSpPr txBox="1">
              <a:spLocks noChangeArrowheads="1"/>
            </p:cNvSpPr>
            <p:nvPr/>
          </p:nvSpPr>
          <p:spPr bwMode="auto">
            <a:xfrm>
              <a:off x="651" y="308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4389" name="Text Box 38"/>
            <p:cNvSpPr txBox="1">
              <a:spLocks noChangeArrowheads="1"/>
            </p:cNvSpPr>
            <p:nvPr/>
          </p:nvSpPr>
          <p:spPr bwMode="auto">
            <a:xfrm>
              <a:off x="1010" y="334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4390" name="Text Box 39"/>
            <p:cNvSpPr txBox="1">
              <a:spLocks noChangeArrowheads="1"/>
            </p:cNvSpPr>
            <p:nvPr/>
          </p:nvSpPr>
          <p:spPr bwMode="auto">
            <a:xfrm>
              <a:off x="1729" y="334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4391" name="Text Box 40"/>
            <p:cNvSpPr txBox="1">
              <a:spLocks noChangeArrowheads="1"/>
            </p:cNvSpPr>
            <p:nvPr/>
          </p:nvSpPr>
          <p:spPr bwMode="auto">
            <a:xfrm>
              <a:off x="1760" y="3697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4392" name="Text Box 42"/>
            <p:cNvSpPr txBox="1">
              <a:spLocks noChangeArrowheads="1"/>
            </p:cNvSpPr>
            <p:nvPr/>
          </p:nvSpPr>
          <p:spPr bwMode="auto">
            <a:xfrm>
              <a:off x="512" y="2061"/>
              <a:ext cx="3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54393" name="Text Box 43"/>
            <p:cNvSpPr txBox="1">
              <a:spLocks noChangeArrowheads="1"/>
            </p:cNvSpPr>
            <p:nvPr/>
          </p:nvSpPr>
          <p:spPr bwMode="auto">
            <a:xfrm>
              <a:off x="1023" y="3690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   r</a:t>
              </a:r>
            </a:p>
          </p:txBody>
        </p:sp>
        <p:sp>
          <p:nvSpPr>
            <p:cNvPr id="54394" name="Line 45"/>
            <p:cNvSpPr>
              <a:spLocks noChangeShapeType="1"/>
            </p:cNvSpPr>
            <p:nvPr/>
          </p:nvSpPr>
          <p:spPr bwMode="auto">
            <a:xfrm>
              <a:off x="888" y="2196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95" name="Line 47"/>
            <p:cNvSpPr>
              <a:spLocks noChangeShapeType="1"/>
            </p:cNvSpPr>
            <p:nvPr/>
          </p:nvSpPr>
          <p:spPr bwMode="auto">
            <a:xfrm flipH="1">
              <a:off x="1224" y="2652"/>
              <a:ext cx="96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96" name="Text Box 48"/>
            <p:cNvSpPr txBox="1">
              <a:spLocks noChangeArrowheads="1"/>
            </p:cNvSpPr>
            <p:nvPr/>
          </p:nvSpPr>
          <p:spPr bwMode="auto">
            <a:xfrm>
              <a:off x="1285" y="2475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54276" name="Group 178"/>
          <p:cNvGrpSpPr>
            <a:grpSpLocks/>
          </p:cNvGrpSpPr>
          <p:nvPr/>
        </p:nvGrpSpPr>
        <p:grpSpPr bwMode="auto">
          <a:xfrm>
            <a:off x="793750" y="1214438"/>
            <a:ext cx="2403475" cy="2014537"/>
            <a:chOff x="500" y="765"/>
            <a:chExt cx="1514" cy="1269"/>
          </a:xfrm>
        </p:grpSpPr>
        <p:grpSp>
          <p:nvGrpSpPr>
            <p:cNvPr id="54342" name="Group 146"/>
            <p:cNvGrpSpPr>
              <a:grpSpLocks/>
            </p:cNvGrpSpPr>
            <p:nvPr/>
          </p:nvGrpSpPr>
          <p:grpSpPr bwMode="auto">
            <a:xfrm>
              <a:off x="1378" y="1777"/>
              <a:ext cx="242" cy="250"/>
              <a:chOff x="2134" y="1801"/>
              <a:chExt cx="242" cy="250"/>
            </a:xfrm>
          </p:grpSpPr>
          <p:sp>
            <p:nvSpPr>
              <p:cNvPr id="54362" name="Oval 116"/>
              <p:cNvSpPr>
                <a:spLocks noChangeArrowheads="1"/>
              </p:cNvSpPr>
              <p:nvPr/>
            </p:nvSpPr>
            <p:spPr bwMode="auto">
              <a:xfrm>
                <a:off x="2134" y="1820"/>
                <a:ext cx="225" cy="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63" name="Text Box 136"/>
              <p:cNvSpPr txBox="1">
                <a:spLocks noChangeArrowheads="1"/>
              </p:cNvSpPr>
              <p:nvPr/>
            </p:nvSpPr>
            <p:spPr bwMode="auto">
              <a:xfrm>
                <a:off x="2144" y="1801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54343" name="Text Box 138"/>
            <p:cNvSpPr txBox="1">
              <a:spLocks noChangeArrowheads="1"/>
            </p:cNvSpPr>
            <p:nvPr/>
          </p:nvSpPr>
          <p:spPr bwMode="auto">
            <a:xfrm>
              <a:off x="1827" y="1746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54344" name="Text Box 141"/>
            <p:cNvSpPr txBox="1">
              <a:spLocks noChangeArrowheads="1"/>
            </p:cNvSpPr>
            <p:nvPr/>
          </p:nvSpPr>
          <p:spPr bwMode="auto">
            <a:xfrm>
              <a:off x="1310" y="1125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4345" name="Oval 109"/>
            <p:cNvSpPr>
              <a:spLocks noChangeArrowheads="1"/>
            </p:cNvSpPr>
            <p:nvPr/>
          </p:nvSpPr>
          <p:spPr bwMode="auto">
            <a:xfrm>
              <a:off x="1051" y="810"/>
              <a:ext cx="225" cy="200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46" name="Oval 110"/>
            <p:cNvSpPr>
              <a:spLocks noChangeArrowheads="1"/>
            </p:cNvSpPr>
            <p:nvPr/>
          </p:nvSpPr>
          <p:spPr bwMode="auto">
            <a:xfrm>
              <a:off x="661" y="1210"/>
              <a:ext cx="226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47" name="Oval 111"/>
            <p:cNvSpPr>
              <a:spLocks noChangeArrowheads="1"/>
            </p:cNvSpPr>
            <p:nvPr/>
          </p:nvSpPr>
          <p:spPr bwMode="auto">
            <a:xfrm>
              <a:off x="1000" y="1448"/>
              <a:ext cx="225" cy="20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48" name="Oval 112"/>
            <p:cNvSpPr>
              <a:spLocks noChangeArrowheads="1"/>
            </p:cNvSpPr>
            <p:nvPr/>
          </p:nvSpPr>
          <p:spPr bwMode="auto">
            <a:xfrm>
              <a:off x="641" y="1801"/>
              <a:ext cx="225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49" name="Line 117"/>
            <p:cNvSpPr>
              <a:spLocks noChangeShapeType="1"/>
            </p:cNvSpPr>
            <p:nvPr/>
          </p:nvSpPr>
          <p:spPr bwMode="auto">
            <a:xfrm flipH="1">
              <a:off x="805" y="972"/>
              <a:ext cx="266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50" name="Line 118"/>
            <p:cNvSpPr>
              <a:spLocks noChangeShapeType="1"/>
            </p:cNvSpPr>
            <p:nvPr/>
          </p:nvSpPr>
          <p:spPr bwMode="auto">
            <a:xfrm>
              <a:off x="856" y="1401"/>
              <a:ext cx="154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51" name="Freeform 125"/>
            <p:cNvSpPr>
              <a:spLocks/>
            </p:cNvSpPr>
            <p:nvPr/>
          </p:nvSpPr>
          <p:spPr bwMode="auto">
            <a:xfrm>
              <a:off x="528" y="991"/>
              <a:ext cx="502" cy="324"/>
            </a:xfrm>
            <a:custGeom>
              <a:avLst/>
              <a:gdLst>
                <a:gd name="T0" fmla="*/ 38 w 588"/>
                <a:gd name="T1" fmla="*/ 51 h 408"/>
                <a:gd name="T2" fmla="*/ 0 w 588"/>
                <a:gd name="T3" fmla="*/ 51 h 408"/>
                <a:gd name="T4" fmla="*/ 0 w 588"/>
                <a:gd name="T5" fmla="*/ 0 h 408"/>
                <a:gd name="T6" fmla="*/ 142 w 588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408"/>
                <a:gd name="T14" fmla="*/ 588 w 588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408">
                  <a:moveTo>
                    <a:pt x="156" y="408"/>
                  </a:moveTo>
                  <a:lnTo>
                    <a:pt x="0" y="408"/>
                  </a:lnTo>
                  <a:lnTo>
                    <a:pt x="0" y="0"/>
                  </a:lnTo>
                  <a:lnTo>
                    <a:pt x="58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52" name="Freeform 127"/>
            <p:cNvSpPr>
              <a:spLocks/>
            </p:cNvSpPr>
            <p:nvPr/>
          </p:nvSpPr>
          <p:spPr bwMode="auto">
            <a:xfrm>
              <a:off x="866" y="1667"/>
              <a:ext cx="195" cy="229"/>
            </a:xfrm>
            <a:custGeom>
              <a:avLst/>
              <a:gdLst>
                <a:gd name="T0" fmla="*/ 0 w 228"/>
                <a:gd name="T1" fmla="*/ 36 h 288"/>
                <a:gd name="T2" fmla="*/ 29 w 228"/>
                <a:gd name="T3" fmla="*/ 36 h 288"/>
                <a:gd name="T4" fmla="*/ 56 w 228"/>
                <a:gd name="T5" fmla="*/ 0 h 288"/>
                <a:gd name="T6" fmla="*/ 0 60000 65536"/>
                <a:gd name="T7" fmla="*/ 0 60000 65536"/>
                <a:gd name="T8" fmla="*/ 0 60000 65536"/>
                <a:gd name="T9" fmla="*/ 0 w 228"/>
                <a:gd name="T10" fmla="*/ 0 h 288"/>
                <a:gd name="T11" fmla="*/ 228 w 2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288">
                  <a:moveTo>
                    <a:pt x="0" y="288"/>
                  </a:moveTo>
                  <a:lnTo>
                    <a:pt x="120" y="288"/>
                  </a:lnTo>
                  <a:lnTo>
                    <a:pt x="22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53" name="Freeform 128"/>
            <p:cNvSpPr>
              <a:spLocks/>
            </p:cNvSpPr>
            <p:nvPr/>
          </p:nvSpPr>
          <p:spPr bwMode="auto">
            <a:xfrm>
              <a:off x="538" y="1439"/>
              <a:ext cx="195" cy="457"/>
            </a:xfrm>
            <a:custGeom>
              <a:avLst/>
              <a:gdLst>
                <a:gd name="T0" fmla="*/ 29 w 228"/>
                <a:gd name="T1" fmla="*/ 71 h 576"/>
                <a:gd name="T2" fmla="*/ 0 w 228"/>
                <a:gd name="T3" fmla="*/ 71 h 576"/>
                <a:gd name="T4" fmla="*/ 0 w 228"/>
                <a:gd name="T5" fmla="*/ 32 h 576"/>
                <a:gd name="T6" fmla="*/ 56 w 22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8"/>
                <a:gd name="T13" fmla="*/ 0 h 576"/>
                <a:gd name="T14" fmla="*/ 228 w 2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8" h="576">
                  <a:moveTo>
                    <a:pt x="120" y="576"/>
                  </a:moveTo>
                  <a:lnTo>
                    <a:pt x="0" y="576"/>
                  </a:lnTo>
                  <a:lnTo>
                    <a:pt x="0" y="252"/>
                  </a:lnTo>
                  <a:lnTo>
                    <a:pt x="22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54" name="Text Box 130"/>
            <p:cNvSpPr txBox="1">
              <a:spLocks noChangeArrowheads="1"/>
            </p:cNvSpPr>
            <p:nvPr/>
          </p:nvSpPr>
          <p:spPr bwMode="auto">
            <a:xfrm>
              <a:off x="671" y="118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4355" name="Text Box 131"/>
            <p:cNvSpPr txBox="1">
              <a:spLocks noChangeArrowheads="1"/>
            </p:cNvSpPr>
            <p:nvPr/>
          </p:nvSpPr>
          <p:spPr bwMode="auto">
            <a:xfrm>
              <a:off x="1010" y="142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4356" name="Text Box 133"/>
            <p:cNvSpPr txBox="1">
              <a:spLocks noChangeArrowheads="1"/>
            </p:cNvSpPr>
            <p:nvPr/>
          </p:nvSpPr>
          <p:spPr bwMode="auto">
            <a:xfrm>
              <a:off x="639" y="178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4357" name="Text Box 137"/>
            <p:cNvSpPr txBox="1">
              <a:spLocks noChangeArrowheads="1"/>
            </p:cNvSpPr>
            <p:nvPr/>
          </p:nvSpPr>
          <p:spPr bwMode="auto">
            <a:xfrm>
              <a:off x="500" y="765"/>
              <a:ext cx="3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54358" name="Line 139"/>
            <p:cNvSpPr>
              <a:spLocks noChangeShapeType="1"/>
            </p:cNvSpPr>
            <p:nvPr/>
          </p:nvSpPr>
          <p:spPr bwMode="auto">
            <a:xfrm>
              <a:off x="876" y="90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59" name="Freeform 142"/>
            <p:cNvSpPr>
              <a:spLocks/>
            </p:cNvSpPr>
            <p:nvPr/>
          </p:nvSpPr>
          <p:spPr bwMode="auto">
            <a:xfrm>
              <a:off x="1224" y="900"/>
              <a:ext cx="324" cy="660"/>
            </a:xfrm>
            <a:custGeom>
              <a:avLst/>
              <a:gdLst>
                <a:gd name="T0" fmla="*/ 0 w 324"/>
                <a:gd name="T1" fmla="*/ 660 h 660"/>
                <a:gd name="T2" fmla="*/ 324 w 324"/>
                <a:gd name="T3" fmla="*/ 660 h 660"/>
                <a:gd name="T4" fmla="*/ 324 w 324"/>
                <a:gd name="T5" fmla="*/ 0 h 660"/>
                <a:gd name="T6" fmla="*/ 48 w 324"/>
                <a:gd name="T7" fmla="*/ 0 h 6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660"/>
                <a:gd name="T14" fmla="*/ 324 w 324"/>
                <a:gd name="T15" fmla="*/ 660 h 6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660">
                  <a:moveTo>
                    <a:pt x="0" y="660"/>
                  </a:moveTo>
                  <a:lnTo>
                    <a:pt x="324" y="660"/>
                  </a:lnTo>
                  <a:lnTo>
                    <a:pt x="324" y="0"/>
                  </a:lnTo>
                  <a:lnTo>
                    <a:pt x="48" y="0"/>
                  </a:ln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60" name="Line 147"/>
            <p:cNvSpPr>
              <a:spLocks noChangeShapeType="1"/>
            </p:cNvSpPr>
            <p:nvPr/>
          </p:nvSpPr>
          <p:spPr bwMode="auto">
            <a:xfrm flipH="1">
              <a:off x="1632" y="18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61" name="Line 148"/>
            <p:cNvSpPr>
              <a:spLocks noChangeShapeType="1"/>
            </p:cNvSpPr>
            <p:nvPr/>
          </p:nvSpPr>
          <p:spPr bwMode="auto">
            <a:xfrm flipH="1">
              <a:off x="1208" y="1298"/>
              <a:ext cx="13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4277" name="Line 149"/>
          <p:cNvSpPr>
            <a:spLocks noChangeShapeType="1"/>
          </p:cNvSpPr>
          <p:nvPr/>
        </p:nvSpPr>
        <p:spPr bwMode="auto">
          <a:xfrm>
            <a:off x="590550" y="3352800"/>
            <a:ext cx="7772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4278" name="Group 179"/>
          <p:cNvGrpSpPr>
            <a:grpSpLocks/>
          </p:cNvGrpSpPr>
          <p:nvPr/>
        </p:nvGrpSpPr>
        <p:grpSpPr bwMode="auto">
          <a:xfrm>
            <a:off x="5461000" y="1214438"/>
            <a:ext cx="2193925" cy="2049462"/>
            <a:chOff x="3440" y="765"/>
            <a:chExt cx="1382" cy="1291"/>
          </a:xfrm>
        </p:grpSpPr>
        <p:grpSp>
          <p:nvGrpSpPr>
            <p:cNvPr id="54318" name="Group 150"/>
            <p:cNvGrpSpPr>
              <a:grpSpLocks/>
            </p:cNvGrpSpPr>
            <p:nvPr/>
          </p:nvGrpSpPr>
          <p:grpSpPr bwMode="auto">
            <a:xfrm>
              <a:off x="4198" y="1777"/>
              <a:ext cx="242" cy="250"/>
              <a:chOff x="2134" y="1801"/>
              <a:chExt cx="242" cy="250"/>
            </a:xfrm>
          </p:grpSpPr>
          <p:sp>
            <p:nvSpPr>
              <p:cNvPr id="54340" name="Oval 151"/>
              <p:cNvSpPr>
                <a:spLocks noChangeArrowheads="1"/>
              </p:cNvSpPr>
              <p:nvPr/>
            </p:nvSpPr>
            <p:spPr bwMode="auto">
              <a:xfrm>
                <a:off x="2134" y="1820"/>
                <a:ext cx="225" cy="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41" name="Text Box 152"/>
              <p:cNvSpPr txBox="1">
                <a:spLocks noChangeArrowheads="1"/>
              </p:cNvSpPr>
              <p:nvPr/>
            </p:nvSpPr>
            <p:spPr bwMode="auto">
              <a:xfrm>
                <a:off x="2144" y="1801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54319" name="Oval 154"/>
            <p:cNvSpPr>
              <a:spLocks noChangeArrowheads="1"/>
            </p:cNvSpPr>
            <p:nvPr/>
          </p:nvSpPr>
          <p:spPr bwMode="auto">
            <a:xfrm>
              <a:off x="3991" y="810"/>
              <a:ext cx="225" cy="200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0" name="Oval 155"/>
            <p:cNvSpPr>
              <a:spLocks noChangeArrowheads="1"/>
            </p:cNvSpPr>
            <p:nvPr/>
          </p:nvSpPr>
          <p:spPr bwMode="auto">
            <a:xfrm>
              <a:off x="3601" y="1210"/>
              <a:ext cx="226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1" name="Oval 156"/>
            <p:cNvSpPr>
              <a:spLocks noChangeArrowheads="1"/>
            </p:cNvSpPr>
            <p:nvPr/>
          </p:nvSpPr>
          <p:spPr bwMode="auto">
            <a:xfrm>
              <a:off x="3940" y="1448"/>
              <a:ext cx="225" cy="20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2" name="Oval 157"/>
            <p:cNvSpPr>
              <a:spLocks noChangeArrowheads="1"/>
            </p:cNvSpPr>
            <p:nvPr/>
          </p:nvSpPr>
          <p:spPr bwMode="auto">
            <a:xfrm>
              <a:off x="3581" y="1801"/>
              <a:ext cx="225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3" name="Line 158"/>
            <p:cNvSpPr>
              <a:spLocks noChangeShapeType="1"/>
            </p:cNvSpPr>
            <p:nvPr/>
          </p:nvSpPr>
          <p:spPr bwMode="auto">
            <a:xfrm flipH="1">
              <a:off x="3745" y="972"/>
              <a:ext cx="266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4" name="Line 159"/>
            <p:cNvSpPr>
              <a:spLocks noChangeShapeType="1"/>
            </p:cNvSpPr>
            <p:nvPr/>
          </p:nvSpPr>
          <p:spPr bwMode="auto">
            <a:xfrm>
              <a:off x="3796" y="1401"/>
              <a:ext cx="154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5" name="Freeform 160"/>
            <p:cNvSpPr>
              <a:spLocks/>
            </p:cNvSpPr>
            <p:nvPr/>
          </p:nvSpPr>
          <p:spPr bwMode="auto">
            <a:xfrm>
              <a:off x="3468" y="991"/>
              <a:ext cx="502" cy="324"/>
            </a:xfrm>
            <a:custGeom>
              <a:avLst/>
              <a:gdLst>
                <a:gd name="T0" fmla="*/ 38 w 588"/>
                <a:gd name="T1" fmla="*/ 51 h 408"/>
                <a:gd name="T2" fmla="*/ 0 w 588"/>
                <a:gd name="T3" fmla="*/ 51 h 408"/>
                <a:gd name="T4" fmla="*/ 0 w 588"/>
                <a:gd name="T5" fmla="*/ 0 h 408"/>
                <a:gd name="T6" fmla="*/ 142 w 588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408"/>
                <a:gd name="T14" fmla="*/ 588 w 588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408">
                  <a:moveTo>
                    <a:pt x="156" y="408"/>
                  </a:moveTo>
                  <a:lnTo>
                    <a:pt x="0" y="408"/>
                  </a:lnTo>
                  <a:lnTo>
                    <a:pt x="0" y="0"/>
                  </a:lnTo>
                  <a:lnTo>
                    <a:pt x="58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6" name="Freeform 161"/>
            <p:cNvSpPr>
              <a:spLocks/>
            </p:cNvSpPr>
            <p:nvPr/>
          </p:nvSpPr>
          <p:spPr bwMode="auto">
            <a:xfrm>
              <a:off x="3806" y="1667"/>
              <a:ext cx="195" cy="229"/>
            </a:xfrm>
            <a:custGeom>
              <a:avLst/>
              <a:gdLst>
                <a:gd name="T0" fmla="*/ 0 w 228"/>
                <a:gd name="T1" fmla="*/ 36 h 288"/>
                <a:gd name="T2" fmla="*/ 29 w 228"/>
                <a:gd name="T3" fmla="*/ 36 h 288"/>
                <a:gd name="T4" fmla="*/ 56 w 228"/>
                <a:gd name="T5" fmla="*/ 0 h 288"/>
                <a:gd name="T6" fmla="*/ 0 60000 65536"/>
                <a:gd name="T7" fmla="*/ 0 60000 65536"/>
                <a:gd name="T8" fmla="*/ 0 60000 65536"/>
                <a:gd name="T9" fmla="*/ 0 w 228"/>
                <a:gd name="T10" fmla="*/ 0 h 288"/>
                <a:gd name="T11" fmla="*/ 228 w 2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288">
                  <a:moveTo>
                    <a:pt x="0" y="288"/>
                  </a:moveTo>
                  <a:lnTo>
                    <a:pt x="120" y="288"/>
                  </a:lnTo>
                  <a:lnTo>
                    <a:pt x="22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7" name="Freeform 162"/>
            <p:cNvSpPr>
              <a:spLocks/>
            </p:cNvSpPr>
            <p:nvPr/>
          </p:nvSpPr>
          <p:spPr bwMode="auto">
            <a:xfrm>
              <a:off x="3478" y="1439"/>
              <a:ext cx="195" cy="457"/>
            </a:xfrm>
            <a:custGeom>
              <a:avLst/>
              <a:gdLst>
                <a:gd name="T0" fmla="*/ 29 w 228"/>
                <a:gd name="T1" fmla="*/ 71 h 576"/>
                <a:gd name="T2" fmla="*/ 0 w 228"/>
                <a:gd name="T3" fmla="*/ 71 h 576"/>
                <a:gd name="T4" fmla="*/ 0 w 228"/>
                <a:gd name="T5" fmla="*/ 32 h 576"/>
                <a:gd name="T6" fmla="*/ 56 w 22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8"/>
                <a:gd name="T13" fmla="*/ 0 h 576"/>
                <a:gd name="T14" fmla="*/ 228 w 2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8" h="576">
                  <a:moveTo>
                    <a:pt x="120" y="576"/>
                  </a:moveTo>
                  <a:lnTo>
                    <a:pt x="0" y="576"/>
                  </a:lnTo>
                  <a:lnTo>
                    <a:pt x="0" y="252"/>
                  </a:lnTo>
                  <a:lnTo>
                    <a:pt x="22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28" name="Text Box 163"/>
            <p:cNvSpPr txBox="1">
              <a:spLocks noChangeArrowheads="1"/>
            </p:cNvSpPr>
            <p:nvPr/>
          </p:nvSpPr>
          <p:spPr bwMode="auto">
            <a:xfrm>
              <a:off x="3611" y="118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4329" name="Text Box 164"/>
            <p:cNvSpPr txBox="1">
              <a:spLocks noChangeArrowheads="1"/>
            </p:cNvSpPr>
            <p:nvPr/>
          </p:nvSpPr>
          <p:spPr bwMode="auto">
            <a:xfrm>
              <a:off x="3950" y="142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4330" name="Text Box 165"/>
            <p:cNvSpPr txBox="1">
              <a:spLocks noChangeArrowheads="1"/>
            </p:cNvSpPr>
            <p:nvPr/>
          </p:nvSpPr>
          <p:spPr bwMode="auto">
            <a:xfrm>
              <a:off x="3579" y="178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4331" name="Text Box 166"/>
            <p:cNvSpPr txBox="1">
              <a:spLocks noChangeArrowheads="1"/>
            </p:cNvSpPr>
            <p:nvPr/>
          </p:nvSpPr>
          <p:spPr bwMode="auto">
            <a:xfrm>
              <a:off x="3440" y="765"/>
              <a:ext cx="3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54332" name="Line 167"/>
            <p:cNvSpPr>
              <a:spLocks noChangeShapeType="1"/>
            </p:cNvSpPr>
            <p:nvPr/>
          </p:nvSpPr>
          <p:spPr bwMode="auto">
            <a:xfrm>
              <a:off x="3816" y="90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3" name="Line 169"/>
            <p:cNvSpPr>
              <a:spLocks noChangeShapeType="1"/>
            </p:cNvSpPr>
            <p:nvPr/>
          </p:nvSpPr>
          <p:spPr bwMode="auto">
            <a:xfrm>
              <a:off x="4116" y="1620"/>
              <a:ext cx="15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4" name="Freeform 170"/>
            <p:cNvSpPr>
              <a:spLocks/>
            </p:cNvSpPr>
            <p:nvPr/>
          </p:nvSpPr>
          <p:spPr bwMode="auto">
            <a:xfrm>
              <a:off x="4236" y="876"/>
              <a:ext cx="336" cy="1020"/>
            </a:xfrm>
            <a:custGeom>
              <a:avLst/>
              <a:gdLst>
                <a:gd name="T0" fmla="*/ 192 w 336"/>
                <a:gd name="T1" fmla="*/ 1020 h 1020"/>
                <a:gd name="T2" fmla="*/ 336 w 336"/>
                <a:gd name="T3" fmla="*/ 1020 h 1020"/>
                <a:gd name="T4" fmla="*/ 336 w 336"/>
                <a:gd name="T5" fmla="*/ 0 h 1020"/>
                <a:gd name="T6" fmla="*/ 0 w 336"/>
                <a:gd name="T7" fmla="*/ 0 h 10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020"/>
                <a:gd name="T14" fmla="*/ 336 w 336"/>
                <a:gd name="T15" fmla="*/ 1020 h 10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020">
                  <a:moveTo>
                    <a:pt x="192" y="1020"/>
                  </a:moveTo>
                  <a:lnTo>
                    <a:pt x="336" y="1020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5" name="Freeform 171"/>
            <p:cNvSpPr>
              <a:spLocks/>
            </p:cNvSpPr>
            <p:nvPr/>
          </p:nvSpPr>
          <p:spPr bwMode="auto">
            <a:xfrm>
              <a:off x="4068" y="1668"/>
              <a:ext cx="132" cy="240"/>
            </a:xfrm>
            <a:custGeom>
              <a:avLst/>
              <a:gdLst>
                <a:gd name="T0" fmla="*/ 132 w 132"/>
                <a:gd name="T1" fmla="*/ 240 h 240"/>
                <a:gd name="T2" fmla="*/ 0 w 132"/>
                <a:gd name="T3" fmla="*/ 240 h 240"/>
                <a:gd name="T4" fmla="*/ 0 w 132"/>
                <a:gd name="T5" fmla="*/ 0 h 240"/>
                <a:gd name="T6" fmla="*/ 0 60000 65536"/>
                <a:gd name="T7" fmla="*/ 0 60000 65536"/>
                <a:gd name="T8" fmla="*/ 0 60000 65536"/>
                <a:gd name="T9" fmla="*/ 0 w 132"/>
                <a:gd name="T10" fmla="*/ 0 h 240"/>
                <a:gd name="T11" fmla="*/ 132 w 13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240">
                  <a:moveTo>
                    <a:pt x="132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6" name="Text Box 172"/>
            <p:cNvSpPr txBox="1">
              <a:spLocks noChangeArrowheads="1"/>
            </p:cNvSpPr>
            <p:nvPr/>
          </p:nvSpPr>
          <p:spPr bwMode="auto">
            <a:xfrm>
              <a:off x="4635" y="1806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54337" name="Line 173"/>
            <p:cNvSpPr>
              <a:spLocks noChangeShapeType="1"/>
            </p:cNvSpPr>
            <p:nvPr/>
          </p:nvSpPr>
          <p:spPr bwMode="auto">
            <a:xfrm flipH="1">
              <a:off x="4164" y="1380"/>
              <a:ext cx="96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38" name="Text Box 174"/>
            <p:cNvSpPr txBox="1">
              <a:spLocks noChangeArrowheads="1"/>
            </p:cNvSpPr>
            <p:nvPr/>
          </p:nvSpPr>
          <p:spPr bwMode="auto">
            <a:xfrm>
              <a:off x="4221" y="1180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4339" name="Line 176"/>
            <p:cNvSpPr>
              <a:spLocks noChangeShapeType="1"/>
            </p:cNvSpPr>
            <p:nvPr/>
          </p:nvSpPr>
          <p:spPr bwMode="auto">
            <a:xfrm flipH="1">
              <a:off x="4428" y="1944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4279" name="Group 181"/>
          <p:cNvGrpSpPr>
            <a:grpSpLocks/>
          </p:cNvGrpSpPr>
          <p:nvPr/>
        </p:nvGrpSpPr>
        <p:grpSpPr bwMode="auto">
          <a:xfrm>
            <a:off x="5451475" y="3629026"/>
            <a:ext cx="3067050" cy="2965450"/>
            <a:chOff x="3434" y="2286"/>
            <a:chExt cx="1932" cy="1868"/>
          </a:xfrm>
        </p:grpSpPr>
        <p:sp>
          <p:nvSpPr>
            <p:cNvPr id="54282" name="Text Box 79"/>
            <p:cNvSpPr txBox="1">
              <a:spLocks noChangeArrowheads="1"/>
            </p:cNvSpPr>
            <p:nvPr/>
          </p:nvSpPr>
          <p:spPr bwMode="auto">
            <a:xfrm>
              <a:off x="3445" y="2286"/>
              <a:ext cx="3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54283" name="Oval 51"/>
            <p:cNvSpPr>
              <a:spLocks noChangeArrowheads="1"/>
            </p:cNvSpPr>
            <p:nvPr/>
          </p:nvSpPr>
          <p:spPr bwMode="auto">
            <a:xfrm>
              <a:off x="3957" y="2327"/>
              <a:ext cx="225" cy="200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4" name="Oval 52"/>
            <p:cNvSpPr>
              <a:spLocks noChangeArrowheads="1"/>
            </p:cNvSpPr>
            <p:nvPr/>
          </p:nvSpPr>
          <p:spPr bwMode="auto">
            <a:xfrm>
              <a:off x="3567" y="2727"/>
              <a:ext cx="226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5" name="Oval 53"/>
            <p:cNvSpPr>
              <a:spLocks noChangeArrowheads="1"/>
            </p:cNvSpPr>
            <p:nvPr/>
          </p:nvSpPr>
          <p:spPr bwMode="auto">
            <a:xfrm>
              <a:off x="3906" y="2965"/>
              <a:ext cx="225" cy="20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6" name="Oval 54"/>
            <p:cNvSpPr>
              <a:spLocks noChangeArrowheads="1"/>
            </p:cNvSpPr>
            <p:nvPr/>
          </p:nvSpPr>
          <p:spPr bwMode="auto">
            <a:xfrm>
              <a:off x="3547" y="3318"/>
              <a:ext cx="225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7" name="Line 59"/>
            <p:cNvSpPr>
              <a:spLocks noChangeShapeType="1"/>
            </p:cNvSpPr>
            <p:nvPr/>
          </p:nvSpPr>
          <p:spPr bwMode="auto">
            <a:xfrm flipH="1">
              <a:off x="3711" y="2489"/>
              <a:ext cx="266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8" name="Line 60"/>
            <p:cNvSpPr>
              <a:spLocks noChangeShapeType="1"/>
            </p:cNvSpPr>
            <p:nvPr/>
          </p:nvSpPr>
          <p:spPr bwMode="auto">
            <a:xfrm>
              <a:off x="3762" y="2918"/>
              <a:ext cx="154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89" name="Line 61"/>
            <p:cNvSpPr>
              <a:spLocks noChangeShapeType="1"/>
            </p:cNvSpPr>
            <p:nvPr/>
          </p:nvSpPr>
          <p:spPr bwMode="auto">
            <a:xfrm>
              <a:off x="4111" y="3146"/>
              <a:ext cx="121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0" name="Freeform 64"/>
            <p:cNvSpPr>
              <a:spLocks/>
            </p:cNvSpPr>
            <p:nvPr/>
          </p:nvSpPr>
          <p:spPr bwMode="auto">
            <a:xfrm>
              <a:off x="4244" y="2432"/>
              <a:ext cx="1122" cy="1605"/>
            </a:xfrm>
            <a:custGeom>
              <a:avLst/>
              <a:gdLst>
                <a:gd name="T0" fmla="*/ 7179 w 864"/>
                <a:gd name="T1" fmla="*/ 1783 h 1584"/>
                <a:gd name="T2" fmla="*/ 9075 w 864"/>
                <a:gd name="T3" fmla="*/ 1783 h 1584"/>
                <a:gd name="T4" fmla="*/ 9075 w 864"/>
                <a:gd name="T5" fmla="*/ 622 h 1584"/>
                <a:gd name="T6" fmla="*/ 3276 w 864"/>
                <a:gd name="T7" fmla="*/ 0 h 1584"/>
                <a:gd name="T8" fmla="*/ 0 w 864"/>
                <a:gd name="T9" fmla="*/ 0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584"/>
                <a:gd name="T17" fmla="*/ 864 w 864"/>
                <a:gd name="T18" fmla="*/ 1584 h 1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584">
                  <a:moveTo>
                    <a:pt x="684" y="1584"/>
                  </a:moveTo>
                  <a:lnTo>
                    <a:pt x="864" y="1584"/>
                  </a:lnTo>
                  <a:lnTo>
                    <a:pt x="864" y="552"/>
                  </a:lnTo>
                  <a:lnTo>
                    <a:pt x="312" y="0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1" name="Freeform 67"/>
            <p:cNvSpPr>
              <a:spLocks/>
            </p:cNvSpPr>
            <p:nvPr/>
          </p:nvSpPr>
          <p:spPr bwMode="auto">
            <a:xfrm>
              <a:off x="3434" y="2508"/>
              <a:ext cx="502" cy="324"/>
            </a:xfrm>
            <a:custGeom>
              <a:avLst/>
              <a:gdLst>
                <a:gd name="T0" fmla="*/ 38 w 588"/>
                <a:gd name="T1" fmla="*/ 51 h 408"/>
                <a:gd name="T2" fmla="*/ 0 w 588"/>
                <a:gd name="T3" fmla="*/ 51 h 408"/>
                <a:gd name="T4" fmla="*/ 0 w 588"/>
                <a:gd name="T5" fmla="*/ 0 h 408"/>
                <a:gd name="T6" fmla="*/ 142 w 588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408"/>
                <a:gd name="T14" fmla="*/ 588 w 588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408">
                  <a:moveTo>
                    <a:pt x="156" y="408"/>
                  </a:moveTo>
                  <a:lnTo>
                    <a:pt x="0" y="408"/>
                  </a:lnTo>
                  <a:lnTo>
                    <a:pt x="0" y="0"/>
                  </a:lnTo>
                  <a:lnTo>
                    <a:pt x="58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2" name="Freeform 69"/>
            <p:cNvSpPr>
              <a:spLocks/>
            </p:cNvSpPr>
            <p:nvPr/>
          </p:nvSpPr>
          <p:spPr bwMode="auto">
            <a:xfrm>
              <a:off x="3772" y="3184"/>
              <a:ext cx="195" cy="229"/>
            </a:xfrm>
            <a:custGeom>
              <a:avLst/>
              <a:gdLst>
                <a:gd name="T0" fmla="*/ 0 w 228"/>
                <a:gd name="T1" fmla="*/ 36 h 288"/>
                <a:gd name="T2" fmla="*/ 29 w 228"/>
                <a:gd name="T3" fmla="*/ 36 h 288"/>
                <a:gd name="T4" fmla="*/ 56 w 228"/>
                <a:gd name="T5" fmla="*/ 0 h 288"/>
                <a:gd name="T6" fmla="*/ 0 60000 65536"/>
                <a:gd name="T7" fmla="*/ 0 60000 65536"/>
                <a:gd name="T8" fmla="*/ 0 60000 65536"/>
                <a:gd name="T9" fmla="*/ 0 w 228"/>
                <a:gd name="T10" fmla="*/ 0 h 288"/>
                <a:gd name="T11" fmla="*/ 228 w 2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288">
                  <a:moveTo>
                    <a:pt x="0" y="288"/>
                  </a:moveTo>
                  <a:lnTo>
                    <a:pt x="120" y="288"/>
                  </a:lnTo>
                  <a:lnTo>
                    <a:pt x="22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3" name="Freeform 70"/>
            <p:cNvSpPr>
              <a:spLocks/>
            </p:cNvSpPr>
            <p:nvPr/>
          </p:nvSpPr>
          <p:spPr bwMode="auto">
            <a:xfrm>
              <a:off x="3444" y="2956"/>
              <a:ext cx="195" cy="457"/>
            </a:xfrm>
            <a:custGeom>
              <a:avLst/>
              <a:gdLst>
                <a:gd name="T0" fmla="*/ 29 w 228"/>
                <a:gd name="T1" fmla="*/ 71 h 576"/>
                <a:gd name="T2" fmla="*/ 0 w 228"/>
                <a:gd name="T3" fmla="*/ 71 h 576"/>
                <a:gd name="T4" fmla="*/ 0 w 228"/>
                <a:gd name="T5" fmla="*/ 32 h 576"/>
                <a:gd name="T6" fmla="*/ 56 w 22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8"/>
                <a:gd name="T13" fmla="*/ 0 h 576"/>
                <a:gd name="T14" fmla="*/ 228 w 2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8" h="576">
                  <a:moveTo>
                    <a:pt x="120" y="576"/>
                  </a:moveTo>
                  <a:lnTo>
                    <a:pt x="0" y="576"/>
                  </a:lnTo>
                  <a:lnTo>
                    <a:pt x="0" y="252"/>
                  </a:lnTo>
                  <a:lnTo>
                    <a:pt x="228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294" name="Text Box 72"/>
            <p:cNvSpPr txBox="1">
              <a:spLocks noChangeArrowheads="1"/>
            </p:cNvSpPr>
            <p:nvPr/>
          </p:nvSpPr>
          <p:spPr bwMode="auto">
            <a:xfrm>
              <a:off x="3577" y="2701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4295" name="Text Box 73"/>
            <p:cNvSpPr txBox="1">
              <a:spLocks noChangeArrowheads="1"/>
            </p:cNvSpPr>
            <p:nvPr/>
          </p:nvSpPr>
          <p:spPr bwMode="auto">
            <a:xfrm>
              <a:off x="3916" y="2937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4296" name="Text Box 75"/>
            <p:cNvSpPr txBox="1">
              <a:spLocks noChangeArrowheads="1"/>
            </p:cNvSpPr>
            <p:nvPr/>
          </p:nvSpPr>
          <p:spPr bwMode="auto">
            <a:xfrm>
              <a:off x="3545" y="3301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C</a:t>
              </a:r>
            </a:p>
          </p:txBody>
        </p:sp>
        <p:grpSp>
          <p:nvGrpSpPr>
            <p:cNvPr id="54297" name="Group 100"/>
            <p:cNvGrpSpPr>
              <a:grpSpLocks/>
            </p:cNvGrpSpPr>
            <p:nvPr/>
          </p:nvGrpSpPr>
          <p:grpSpPr bwMode="auto">
            <a:xfrm>
              <a:off x="4200" y="3234"/>
              <a:ext cx="242" cy="250"/>
              <a:chOff x="4834" y="3697"/>
              <a:chExt cx="242" cy="250"/>
            </a:xfrm>
          </p:grpSpPr>
          <p:sp>
            <p:nvSpPr>
              <p:cNvPr id="54316" name="Oval 58"/>
              <p:cNvSpPr>
                <a:spLocks noChangeArrowheads="1"/>
              </p:cNvSpPr>
              <p:nvPr/>
            </p:nvSpPr>
            <p:spPr bwMode="auto">
              <a:xfrm>
                <a:off x="4834" y="3716"/>
                <a:ext cx="225" cy="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17" name="Text Box 78"/>
              <p:cNvSpPr txBox="1">
                <a:spLocks noChangeArrowheads="1"/>
              </p:cNvSpPr>
              <p:nvPr/>
            </p:nvSpPr>
            <p:spPr bwMode="auto">
              <a:xfrm>
                <a:off x="4844" y="3697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54298" name="Text Box 80"/>
            <p:cNvSpPr txBox="1">
              <a:spLocks noChangeArrowheads="1"/>
            </p:cNvSpPr>
            <p:nvPr/>
          </p:nvSpPr>
          <p:spPr bwMode="auto">
            <a:xfrm>
              <a:off x="4579" y="3021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54299" name="Line 81"/>
            <p:cNvSpPr>
              <a:spLocks noChangeShapeType="1"/>
            </p:cNvSpPr>
            <p:nvPr/>
          </p:nvSpPr>
          <p:spPr bwMode="auto">
            <a:xfrm>
              <a:off x="3782" y="2417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0" name="Line 82"/>
            <p:cNvSpPr>
              <a:spLocks noChangeShapeType="1"/>
            </p:cNvSpPr>
            <p:nvPr/>
          </p:nvSpPr>
          <p:spPr bwMode="auto">
            <a:xfrm flipH="1">
              <a:off x="4118" y="2836"/>
              <a:ext cx="14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1" name="Text Box 83"/>
            <p:cNvSpPr txBox="1">
              <a:spLocks noChangeArrowheads="1"/>
            </p:cNvSpPr>
            <p:nvPr/>
          </p:nvSpPr>
          <p:spPr bwMode="auto">
            <a:xfrm>
              <a:off x="4232" y="2654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4302" name="Oval 84"/>
            <p:cNvSpPr>
              <a:spLocks noChangeArrowheads="1"/>
            </p:cNvSpPr>
            <p:nvPr/>
          </p:nvSpPr>
          <p:spPr bwMode="auto">
            <a:xfrm>
              <a:off x="4544" y="3597"/>
              <a:ext cx="225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3" name="Oval 85"/>
            <p:cNvSpPr>
              <a:spLocks noChangeArrowheads="1"/>
            </p:cNvSpPr>
            <p:nvPr/>
          </p:nvSpPr>
          <p:spPr bwMode="auto">
            <a:xfrm>
              <a:off x="4903" y="3930"/>
              <a:ext cx="225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4" name="Oval 86" descr="50%"/>
            <p:cNvSpPr>
              <a:spLocks noChangeArrowheads="1"/>
            </p:cNvSpPr>
            <p:nvPr/>
          </p:nvSpPr>
          <p:spPr bwMode="auto">
            <a:xfrm>
              <a:off x="4195" y="3930"/>
              <a:ext cx="226" cy="200"/>
            </a:xfrm>
            <a:prstGeom prst="ellipse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5" name="Line 88"/>
            <p:cNvSpPr>
              <a:spLocks noChangeShapeType="1"/>
            </p:cNvSpPr>
            <p:nvPr/>
          </p:nvSpPr>
          <p:spPr bwMode="auto">
            <a:xfrm>
              <a:off x="4739" y="3768"/>
              <a:ext cx="20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6" name="Line 89"/>
            <p:cNvSpPr>
              <a:spLocks noChangeShapeType="1"/>
            </p:cNvSpPr>
            <p:nvPr/>
          </p:nvSpPr>
          <p:spPr bwMode="auto">
            <a:xfrm flipH="1">
              <a:off x="4370" y="3758"/>
              <a:ext cx="194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7" name="Freeform 90"/>
            <p:cNvSpPr>
              <a:spLocks/>
            </p:cNvSpPr>
            <p:nvPr/>
          </p:nvSpPr>
          <p:spPr bwMode="auto">
            <a:xfrm>
              <a:off x="4718" y="3854"/>
              <a:ext cx="185" cy="200"/>
            </a:xfrm>
            <a:custGeom>
              <a:avLst/>
              <a:gdLst>
                <a:gd name="T0" fmla="*/ 54 w 216"/>
                <a:gd name="T1" fmla="*/ 32 h 252"/>
                <a:gd name="T2" fmla="*/ 0 w 216"/>
                <a:gd name="T3" fmla="*/ 32 h 252"/>
                <a:gd name="T4" fmla="*/ 0 w 216"/>
                <a:gd name="T5" fmla="*/ 0 h 252"/>
                <a:gd name="T6" fmla="*/ 0 60000 65536"/>
                <a:gd name="T7" fmla="*/ 0 60000 65536"/>
                <a:gd name="T8" fmla="*/ 0 60000 65536"/>
                <a:gd name="T9" fmla="*/ 0 w 216"/>
                <a:gd name="T10" fmla="*/ 0 h 252"/>
                <a:gd name="T11" fmla="*/ 216 w 216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252">
                  <a:moveTo>
                    <a:pt x="216" y="252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8" name="Freeform 91"/>
            <p:cNvSpPr>
              <a:spLocks/>
            </p:cNvSpPr>
            <p:nvPr/>
          </p:nvSpPr>
          <p:spPr bwMode="auto">
            <a:xfrm>
              <a:off x="4431" y="3835"/>
              <a:ext cx="205" cy="209"/>
            </a:xfrm>
            <a:custGeom>
              <a:avLst/>
              <a:gdLst>
                <a:gd name="T0" fmla="*/ 0 w 240"/>
                <a:gd name="T1" fmla="*/ 32 h 264"/>
                <a:gd name="T2" fmla="*/ 57 w 240"/>
                <a:gd name="T3" fmla="*/ 32 h 264"/>
                <a:gd name="T4" fmla="*/ 57 w 240"/>
                <a:gd name="T5" fmla="*/ 0 h 264"/>
                <a:gd name="T6" fmla="*/ 0 60000 65536"/>
                <a:gd name="T7" fmla="*/ 0 60000 65536"/>
                <a:gd name="T8" fmla="*/ 0 60000 65536"/>
                <a:gd name="T9" fmla="*/ 0 w 240"/>
                <a:gd name="T10" fmla="*/ 0 h 264"/>
                <a:gd name="T11" fmla="*/ 240 w 240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64">
                  <a:moveTo>
                    <a:pt x="0" y="264"/>
                  </a:moveTo>
                  <a:lnTo>
                    <a:pt x="240" y="264"/>
                  </a:lnTo>
                  <a:lnTo>
                    <a:pt x="24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09" name="Freeform 92"/>
            <p:cNvSpPr>
              <a:spLocks/>
            </p:cNvSpPr>
            <p:nvPr/>
          </p:nvSpPr>
          <p:spPr bwMode="auto">
            <a:xfrm>
              <a:off x="4072" y="3530"/>
              <a:ext cx="277" cy="514"/>
            </a:xfrm>
            <a:custGeom>
              <a:avLst/>
              <a:gdLst>
                <a:gd name="T0" fmla="*/ 35 w 324"/>
                <a:gd name="T1" fmla="*/ 81 h 648"/>
                <a:gd name="T2" fmla="*/ 0 w 324"/>
                <a:gd name="T3" fmla="*/ 81 h 648"/>
                <a:gd name="T4" fmla="*/ 0 w 324"/>
                <a:gd name="T5" fmla="*/ 61 h 648"/>
                <a:gd name="T6" fmla="*/ 80 w 324"/>
                <a:gd name="T7" fmla="*/ 24 h 648"/>
                <a:gd name="T8" fmla="*/ 80 w 324"/>
                <a:gd name="T9" fmla="*/ 0 h 6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4"/>
                <a:gd name="T16" fmla="*/ 0 h 648"/>
                <a:gd name="T17" fmla="*/ 324 w 324"/>
                <a:gd name="T18" fmla="*/ 648 h 6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4" h="648">
                  <a:moveTo>
                    <a:pt x="144" y="648"/>
                  </a:moveTo>
                  <a:lnTo>
                    <a:pt x="0" y="648"/>
                  </a:lnTo>
                  <a:lnTo>
                    <a:pt x="0" y="492"/>
                  </a:lnTo>
                  <a:lnTo>
                    <a:pt x="324" y="192"/>
                  </a:lnTo>
                  <a:lnTo>
                    <a:pt x="324" y="0"/>
                  </a:lnTo>
                </a:path>
              </a:pathLst>
            </a:custGeom>
            <a:noFill/>
            <a:ln w="38100" cap="rnd" cmpd="sng">
              <a:solidFill>
                <a:schemeClr val="bg2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0" name="Text Box 95"/>
            <p:cNvSpPr txBox="1">
              <a:spLocks noChangeArrowheads="1"/>
            </p:cNvSpPr>
            <p:nvPr/>
          </p:nvSpPr>
          <p:spPr bwMode="auto">
            <a:xfrm>
              <a:off x="4564" y="358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4311" name="Text Box 96"/>
            <p:cNvSpPr txBox="1">
              <a:spLocks noChangeArrowheads="1"/>
            </p:cNvSpPr>
            <p:nvPr/>
          </p:nvSpPr>
          <p:spPr bwMode="auto">
            <a:xfrm>
              <a:off x="4204" y="3901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4312" name="Text Box 97"/>
            <p:cNvSpPr txBox="1">
              <a:spLocks noChangeArrowheads="1"/>
            </p:cNvSpPr>
            <p:nvPr/>
          </p:nvSpPr>
          <p:spPr bwMode="auto">
            <a:xfrm>
              <a:off x="4923" y="390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4313" name="Line 101"/>
            <p:cNvSpPr>
              <a:spLocks noChangeShapeType="1"/>
            </p:cNvSpPr>
            <p:nvPr/>
          </p:nvSpPr>
          <p:spPr bwMode="auto">
            <a:xfrm flipH="1">
              <a:off x="4398" y="3188"/>
              <a:ext cx="214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4" name="Line 103"/>
            <p:cNvSpPr>
              <a:spLocks noChangeShapeType="1"/>
            </p:cNvSpPr>
            <p:nvPr/>
          </p:nvSpPr>
          <p:spPr bwMode="auto">
            <a:xfrm>
              <a:off x="4406" y="3425"/>
              <a:ext cx="192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315" name="Freeform 104"/>
            <p:cNvSpPr>
              <a:spLocks/>
            </p:cNvSpPr>
            <p:nvPr/>
          </p:nvSpPr>
          <p:spPr bwMode="auto">
            <a:xfrm>
              <a:off x="4046" y="3185"/>
              <a:ext cx="168" cy="216"/>
            </a:xfrm>
            <a:custGeom>
              <a:avLst/>
              <a:gdLst>
                <a:gd name="T0" fmla="*/ 168 w 168"/>
                <a:gd name="T1" fmla="*/ 216 h 216"/>
                <a:gd name="T2" fmla="*/ 48 w 168"/>
                <a:gd name="T3" fmla="*/ 216 h 216"/>
                <a:gd name="T4" fmla="*/ 0 w 168"/>
                <a:gd name="T5" fmla="*/ 0 h 216"/>
                <a:gd name="T6" fmla="*/ 0 60000 65536"/>
                <a:gd name="T7" fmla="*/ 0 60000 65536"/>
                <a:gd name="T8" fmla="*/ 0 60000 65536"/>
                <a:gd name="T9" fmla="*/ 0 w 168"/>
                <a:gd name="T10" fmla="*/ 0 h 216"/>
                <a:gd name="T11" fmla="*/ 168 w 168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16">
                  <a:moveTo>
                    <a:pt x="168" y="216"/>
                  </a:moveTo>
                  <a:lnTo>
                    <a:pt x="48" y="216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4280" name="Text Box 177"/>
          <p:cNvSpPr txBox="1">
            <a:spLocks noChangeArrowheads="1"/>
          </p:cNvSpPr>
          <p:nvPr/>
        </p:nvSpPr>
        <p:spPr bwMode="auto">
          <a:xfrm>
            <a:off x="6197600" y="646112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successor</a:t>
            </a:r>
          </a:p>
        </p:txBody>
      </p:sp>
      <p:sp>
        <p:nvSpPr>
          <p:cNvPr id="54281" name="投影片編號版面配置區 123"/>
          <p:cNvSpPr>
            <a:spLocks noGrp="1"/>
          </p:cNvSpPr>
          <p:nvPr>
            <p:ph type="sldNum" sz="quarter" idx="11"/>
          </p:nvPr>
        </p:nvSpPr>
        <p:spPr>
          <a:xfrm>
            <a:off x="6566049" y="6468402"/>
            <a:ext cx="1905000" cy="457200"/>
          </a:xfrm>
          <a:noFill/>
        </p:spPr>
        <p:txBody>
          <a:bodyPr/>
          <a:lstStyle/>
          <a:p>
            <a:fld id="{17F15D88-FEC1-4D93-94F8-0B0B0C3AB388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56</a:t>
            </a:fld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255823" y="2018806"/>
            <a:ext cx="47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(1)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7063838" y="5270666"/>
            <a:ext cx="47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(1)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6139566" y="2909454"/>
            <a:ext cx="47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(2)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6232591" y="5318104"/>
            <a:ext cx="47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(2)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6588333" y="2492605"/>
            <a:ext cx="475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/>
                </a:solidFill>
              </a:rPr>
              <a:t>(3)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562608" y="4850486"/>
            <a:ext cx="475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/>
                </a:solidFill>
              </a:rPr>
              <a:t>(3)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293942" y="5806999"/>
            <a:ext cx="47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2"/>
                </a:solidFill>
              </a:rPr>
              <a:t>(4)</a:t>
            </a:r>
            <a:endParaRPr lang="zh-TW" altLang="en-US" sz="1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9242B8-195A-4DC1-BCA1-C0C39900E957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57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27088" y="981075"/>
            <a:ext cx="7272337" cy="4781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void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insertRight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threadedPointer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s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, 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threadedPointer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r){</a:t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insert r as the right child of 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threadedPointer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temp;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rightThread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rightThread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s;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leftThread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TRUE;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rightThread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FALSE;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if (!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rightThread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{</a:t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temp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新細明體" charset="-120"/>
              </a:rPr>
              <a:t>insucc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temp -&gt;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= r;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55300" name="Rectangle 10"/>
          <p:cNvSpPr>
            <a:spLocks noChangeArrowheads="1"/>
          </p:cNvSpPr>
          <p:nvPr/>
        </p:nvSpPr>
        <p:spPr bwMode="auto">
          <a:xfrm>
            <a:off x="1009650" y="1896285"/>
            <a:ext cx="6000750" cy="6921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1" name="Rectangle 11"/>
          <p:cNvSpPr>
            <a:spLocks noChangeArrowheads="1"/>
          </p:cNvSpPr>
          <p:nvPr/>
        </p:nvSpPr>
        <p:spPr bwMode="auto">
          <a:xfrm>
            <a:off x="1009650" y="2647173"/>
            <a:ext cx="6000750" cy="666750"/>
          </a:xfrm>
          <a:prstGeom prst="rect">
            <a:avLst/>
          </a:prstGeom>
          <a:noFill/>
          <a:ln w="38100" cap="rnd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2" name="Rectangle 12"/>
          <p:cNvSpPr>
            <a:spLocks noChangeArrowheads="1"/>
          </p:cNvSpPr>
          <p:nvPr/>
        </p:nvSpPr>
        <p:spPr bwMode="auto">
          <a:xfrm>
            <a:off x="1011238" y="3382185"/>
            <a:ext cx="6000750" cy="628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>
              <a:solidFill>
                <a:schemeClr val="tx1"/>
              </a:solidFill>
            </a:endParaRPr>
          </a:p>
        </p:txBody>
      </p:sp>
      <p:sp>
        <p:nvSpPr>
          <p:cNvPr id="55303" name="Rectangle 13"/>
          <p:cNvSpPr>
            <a:spLocks noChangeArrowheads="1"/>
          </p:cNvSpPr>
          <p:nvPr/>
        </p:nvSpPr>
        <p:spPr bwMode="auto">
          <a:xfrm>
            <a:off x="995363" y="4104498"/>
            <a:ext cx="6000750" cy="1241425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4" name="Text Box 3080"/>
          <p:cNvSpPr txBox="1">
            <a:spLocks noChangeArrowheads="1"/>
          </p:cNvSpPr>
          <p:nvPr/>
        </p:nvSpPr>
        <p:spPr bwMode="auto">
          <a:xfrm>
            <a:off x="827088" y="217488"/>
            <a:ext cx="7446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200" b="1" u="sng">
                <a:solidFill>
                  <a:schemeClr val="tx1"/>
                </a:solidFill>
              </a:rPr>
              <a:t>Right Insertion in a Threaded BT</a:t>
            </a:r>
            <a:r>
              <a:rPr lang="en-US" altLang="zh-TW" b="1" u="sng">
                <a:solidFill>
                  <a:schemeClr val="tx1"/>
                </a:solidFill>
              </a:rPr>
              <a:t> (Prog. 5.12)</a:t>
            </a:r>
            <a:endParaRPr lang="en-US" altLang="zh-TW" sz="3200" b="1" u="sng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18316" y="2013142"/>
            <a:ext cx="47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(1)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18316" y="2808789"/>
            <a:ext cx="47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</a:rPr>
              <a:t>(2)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18317" y="3473807"/>
            <a:ext cx="47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(3)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18317" y="4483209"/>
            <a:ext cx="47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2"/>
                </a:solidFill>
              </a:rPr>
              <a:t>(4)</a:t>
            </a:r>
            <a:endParaRPr lang="zh-TW" altLang="en-US" sz="1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C6855C-FFBE-46D8-858D-4815E25338CE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58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63525" y="976313"/>
            <a:ext cx="8516938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A </a:t>
            </a:r>
            <a:r>
              <a:rPr lang="en-US" altLang="zh-TW" sz="2400" i="1" dirty="0">
                <a:solidFill>
                  <a:srgbClr val="FF0000"/>
                </a:solidFill>
              </a:rPr>
              <a:t>max(</a:t>
            </a:r>
            <a:r>
              <a:rPr lang="en-US" altLang="zh-TW" sz="2400" i="1" dirty="0">
                <a:solidFill>
                  <a:srgbClr val="0000FF"/>
                </a:solidFill>
              </a:rPr>
              <a:t>min</a:t>
            </a:r>
            <a:r>
              <a:rPr lang="en-US" altLang="zh-TW" sz="2400" i="1" dirty="0">
                <a:solidFill>
                  <a:srgbClr val="FF0000"/>
                </a:solidFill>
              </a:rPr>
              <a:t>)</a:t>
            </a:r>
            <a:r>
              <a:rPr lang="en-US" altLang="zh-TW" sz="2400" i="1" dirty="0">
                <a:solidFill>
                  <a:srgbClr val="CC3300"/>
                </a:solidFill>
              </a:rPr>
              <a:t> </a:t>
            </a:r>
            <a:r>
              <a:rPr lang="en-US" altLang="zh-TW" sz="2400" i="1" dirty="0">
                <a:solidFill>
                  <a:schemeClr val="tx1"/>
                </a:solidFill>
              </a:rPr>
              <a:t>tree</a:t>
            </a:r>
            <a:r>
              <a:rPr lang="en-US" altLang="zh-TW" sz="2400" dirty="0">
                <a:solidFill>
                  <a:schemeClr val="tx1"/>
                </a:solidFill>
              </a:rPr>
              <a:t> is a tree in which the key value in each node is </a:t>
            </a:r>
            <a:r>
              <a:rPr lang="en-US" altLang="zh-TW" sz="2400" dirty="0">
                <a:solidFill>
                  <a:srgbClr val="FF0000"/>
                </a:solidFill>
              </a:rPr>
              <a:t>no smaller(</a:t>
            </a:r>
            <a:r>
              <a:rPr lang="en-US" altLang="zh-TW" sz="2400" dirty="0">
                <a:solidFill>
                  <a:srgbClr val="0000FF"/>
                </a:solidFill>
              </a:rPr>
              <a:t>larger</a:t>
            </a:r>
            <a:r>
              <a:rPr lang="en-US" altLang="zh-TW" sz="2400" dirty="0">
                <a:solidFill>
                  <a:srgbClr val="FF0000"/>
                </a:solidFill>
              </a:rPr>
              <a:t>) than</a:t>
            </a:r>
            <a:r>
              <a:rPr lang="en-US" altLang="zh-TW" sz="2400" dirty="0">
                <a:solidFill>
                  <a:schemeClr val="tx1"/>
                </a:solidFill>
              </a:rPr>
              <a:t> the key values in its children.  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 dirty="0" smtClean="0">
                <a:solidFill>
                  <a:schemeClr val="tx1"/>
                </a:solidFill>
              </a:rPr>
              <a:t>A </a:t>
            </a:r>
            <a:r>
              <a:rPr lang="en-US" altLang="zh-TW" sz="2400" b="1" dirty="0">
                <a:solidFill>
                  <a:srgbClr val="FF0000"/>
                </a:solidFill>
              </a:rPr>
              <a:t>max (</a:t>
            </a:r>
            <a:r>
              <a:rPr lang="en-US" altLang="zh-TW" sz="2400" b="1" dirty="0">
                <a:solidFill>
                  <a:srgbClr val="0000FF"/>
                </a:solidFill>
              </a:rPr>
              <a:t>min</a:t>
            </a:r>
            <a:r>
              <a:rPr lang="en-US" altLang="zh-TW" sz="2400" b="1" dirty="0">
                <a:solidFill>
                  <a:srgbClr val="FF0000"/>
                </a:solidFill>
              </a:rPr>
              <a:t>) heap</a:t>
            </a:r>
            <a:r>
              <a:rPr lang="en-US" altLang="zh-TW" sz="2400" dirty="0">
                <a:solidFill>
                  <a:schemeClr val="tx1"/>
                </a:solidFill>
              </a:rPr>
              <a:t> is a </a:t>
            </a:r>
            <a:r>
              <a:rPr lang="en-US" altLang="zh-TW" sz="2400" b="1" dirty="0">
                <a:solidFill>
                  <a:srgbClr val="FF0000"/>
                </a:solidFill>
              </a:rPr>
              <a:t>complete binary tree</a:t>
            </a:r>
            <a:r>
              <a:rPr lang="en-US" altLang="zh-TW" sz="2400" dirty="0">
                <a:solidFill>
                  <a:schemeClr val="tx1"/>
                </a:solidFill>
              </a:rPr>
              <a:t> that is also </a:t>
            </a:r>
            <a:r>
              <a:rPr lang="en-US" altLang="zh-TW" sz="2400" dirty="0" smtClean="0">
                <a:solidFill>
                  <a:schemeClr val="tx1"/>
                </a:solidFill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</a:rPr>
            </a:br>
            <a:r>
              <a:rPr lang="en-US" altLang="zh-TW" sz="2400" dirty="0" smtClean="0">
                <a:solidFill>
                  <a:schemeClr val="tx1"/>
                </a:solidFill>
              </a:rPr>
              <a:t>a </a:t>
            </a:r>
            <a:r>
              <a:rPr lang="en-US" altLang="zh-TW" sz="2400" i="1" dirty="0">
                <a:solidFill>
                  <a:srgbClr val="FF0000"/>
                </a:solidFill>
              </a:rPr>
              <a:t>max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i="1" dirty="0">
                <a:solidFill>
                  <a:srgbClr val="0000FF"/>
                </a:solidFill>
              </a:rPr>
              <a:t>min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en-US" altLang="zh-TW" sz="2400" dirty="0">
                <a:solidFill>
                  <a:schemeClr val="tx1"/>
                </a:solidFill>
              </a:rPr>
              <a:t> tree.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solidFill>
                  <a:schemeClr val="tx1"/>
                </a:solidFill>
              </a:rPr>
              <a:t>Operations on heaps (refer to p.223 for ADT of </a:t>
            </a:r>
            <a:r>
              <a:rPr lang="en-US" altLang="zh-TW" sz="2400" dirty="0" err="1">
                <a:solidFill>
                  <a:schemeClr val="tx1"/>
                </a:solidFill>
              </a:rPr>
              <a:t>Maxheap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creation of an empty heap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insertion of a new element into the heap;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deletion of the largest element from the heap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detection of full or empty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183560" y="182563"/>
            <a:ext cx="23006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 dirty="0">
                <a:solidFill>
                  <a:schemeClr val="tx1"/>
                </a:solidFill>
              </a:rPr>
              <a:t>Heaps </a:t>
            </a:r>
            <a:r>
              <a:rPr lang="en-US" altLang="zh-TW" b="1" u="sng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b="1" u="sng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堆積</a:t>
            </a:r>
            <a:r>
              <a:rPr lang="en-US" altLang="zh-TW" b="1" u="sng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92"/>
          <p:cNvGrpSpPr>
            <a:grpSpLocks/>
          </p:cNvGrpSpPr>
          <p:nvPr/>
        </p:nvGrpSpPr>
        <p:grpSpPr bwMode="auto">
          <a:xfrm>
            <a:off x="612775" y="1225550"/>
            <a:ext cx="7688263" cy="1789113"/>
            <a:chOff x="542" y="187"/>
            <a:chExt cx="4843" cy="1127"/>
          </a:xfrm>
        </p:grpSpPr>
        <p:sp>
          <p:nvSpPr>
            <p:cNvPr id="57388" name="Text Box 43"/>
            <p:cNvSpPr txBox="1">
              <a:spLocks noChangeArrowheads="1"/>
            </p:cNvSpPr>
            <p:nvPr/>
          </p:nvSpPr>
          <p:spPr bwMode="auto">
            <a:xfrm>
              <a:off x="542" y="917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[4]</a:t>
              </a:r>
            </a:p>
          </p:txBody>
        </p:sp>
        <p:sp>
          <p:nvSpPr>
            <p:cNvPr id="57389" name="Oval 3"/>
            <p:cNvSpPr>
              <a:spLocks noChangeArrowheads="1"/>
            </p:cNvSpPr>
            <p:nvPr/>
          </p:nvSpPr>
          <p:spPr bwMode="auto">
            <a:xfrm>
              <a:off x="1533" y="226"/>
              <a:ext cx="300" cy="2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rgbClr val="FF0000"/>
                  </a:solidFill>
                </a:rPr>
                <a:t>14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57390" name="Oval 5"/>
            <p:cNvSpPr>
              <a:spLocks noChangeArrowheads="1"/>
            </p:cNvSpPr>
            <p:nvPr/>
          </p:nvSpPr>
          <p:spPr bwMode="auto">
            <a:xfrm>
              <a:off x="1073" y="649"/>
              <a:ext cx="300" cy="2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391" name="Oval 6"/>
            <p:cNvSpPr>
              <a:spLocks noChangeArrowheads="1"/>
            </p:cNvSpPr>
            <p:nvPr/>
          </p:nvSpPr>
          <p:spPr bwMode="auto">
            <a:xfrm>
              <a:off x="1936" y="646"/>
              <a:ext cx="300" cy="2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7392" name="Oval 7"/>
            <p:cNvSpPr>
              <a:spLocks noChangeArrowheads="1"/>
            </p:cNvSpPr>
            <p:nvPr/>
          </p:nvSpPr>
          <p:spPr bwMode="auto">
            <a:xfrm>
              <a:off x="1310" y="1070"/>
              <a:ext cx="300" cy="2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393" name="Oval 8"/>
            <p:cNvSpPr>
              <a:spLocks noChangeArrowheads="1"/>
            </p:cNvSpPr>
            <p:nvPr/>
          </p:nvSpPr>
          <p:spPr bwMode="auto">
            <a:xfrm>
              <a:off x="810" y="1059"/>
              <a:ext cx="300" cy="2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7394" name="Oval 9"/>
            <p:cNvSpPr>
              <a:spLocks noChangeArrowheads="1"/>
            </p:cNvSpPr>
            <p:nvPr/>
          </p:nvSpPr>
          <p:spPr bwMode="auto">
            <a:xfrm>
              <a:off x="1666" y="1070"/>
              <a:ext cx="300" cy="2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395" name="Line 10"/>
            <p:cNvSpPr>
              <a:spLocks noChangeShapeType="1"/>
            </p:cNvSpPr>
            <p:nvPr/>
          </p:nvSpPr>
          <p:spPr bwMode="auto">
            <a:xfrm flipH="1">
              <a:off x="1299" y="426"/>
              <a:ext cx="245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6" name="Line 11"/>
            <p:cNvSpPr>
              <a:spLocks noChangeShapeType="1"/>
            </p:cNvSpPr>
            <p:nvPr/>
          </p:nvSpPr>
          <p:spPr bwMode="auto">
            <a:xfrm>
              <a:off x="1833" y="426"/>
              <a:ext cx="16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7" name="Line 12"/>
            <p:cNvSpPr>
              <a:spLocks noChangeShapeType="1"/>
            </p:cNvSpPr>
            <p:nvPr/>
          </p:nvSpPr>
          <p:spPr bwMode="auto">
            <a:xfrm flipH="1">
              <a:off x="944" y="879"/>
              <a:ext cx="200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8" name="Line 13"/>
            <p:cNvSpPr>
              <a:spLocks noChangeShapeType="1"/>
            </p:cNvSpPr>
            <p:nvPr/>
          </p:nvSpPr>
          <p:spPr bwMode="auto">
            <a:xfrm>
              <a:off x="1310" y="879"/>
              <a:ext cx="189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99" name="Line 14"/>
            <p:cNvSpPr>
              <a:spLocks noChangeShapeType="1"/>
            </p:cNvSpPr>
            <p:nvPr/>
          </p:nvSpPr>
          <p:spPr bwMode="auto">
            <a:xfrm flipH="1">
              <a:off x="1844" y="879"/>
              <a:ext cx="144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00" name="Oval 17"/>
            <p:cNvSpPr>
              <a:spLocks noChangeArrowheads="1"/>
            </p:cNvSpPr>
            <p:nvPr/>
          </p:nvSpPr>
          <p:spPr bwMode="auto">
            <a:xfrm>
              <a:off x="3352" y="206"/>
              <a:ext cx="300" cy="2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rgbClr val="FF0000"/>
                  </a:solidFill>
                </a:rPr>
                <a:t>9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57401" name="Oval 18"/>
            <p:cNvSpPr>
              <a:spLocks noChangeArrowheads="1"/>
            </p:cNvSpPr>
            <p:nvPr/>
          </p:nvSpPr>
          <p:spPr bwMode="auto">
            <a:xfrm>
              <a:off x="2892" y="629"/>
              <a:ext cx="300" cy="2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402" name="Oval 19"/>
            <p:cNvSpPr>
              <a:spLocks noChangeArrowheads="1"/>
            </p:cNvSpPr>
            <p:nvPr/>
          </p:nvSpPr>
          <p:spPr bwMode="auto">
            <a:xfrm>
              <a:off x="3755" y="626"/>
              <a:ext cx="300" cy="2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403" name="Oval 21"/>
            <p:cNvSpPr>
              <a:spLocks noChangeArrowheads="1"/>
            </p:cNvSpPr>
            <p:nvPr/>
          </p:nvSpPr>
          <p:spPr bwMode="auto">
            <a:xfrm>
              <a:off x="2629" y="1038"/>
              <a:ext cx="300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7404" name="Line 23"/>
            <p:cNvSpPr>
              <a:spLocks noChangeShapeType="1"/>
            </p:cNvSpPr>
            <p:nvPr/>
          </p:nvSpPr>
          <p:spPr bwMode="auto">
            <a:xfrm flipH="1">
              <a:off x="3118" y="406"/>
              <a:ext cx="245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05" name="Line 24"/>
            <p:cNvSpPr>
              <a:spLocks noChangeShapeType="1"/>
            </p:cNvSpPr>
            <p:nvPr/>
          </p:nvSpPr>
          <p:spPr bwMode="auto">
            <a:xfrm>
              <a:off x="3652" y="406"/>
              <a:ext cx="16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06" name="Line 25"/>
            <p:cNvSpPr>
              <a:spLocks noChangeShapeType="1"/>
            </p:cNvSpPr>
            <p:nvPr/>
          </p:nvSpPr>
          <p:spPr bwMode="auto">
            <a:xfrm flipH="1">
              <a:off x="2763" y="858"/>
              <a:ext cx="200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07" name="Oval 29"/>
            <p:cNvSpPr>
              <a:spLocks noChangeArrowheads="1"/>
            </p:cNvSpPr>
            <p:nvPr/>
          </p:nvSpPr>
          <p:spPr bwMode="auto">
            <a:xfrm>
              <a:off x="5085" y="223"/>
              <a:ext cx="300" cy="2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rgbClr val="FF0000"/>
                  </a:solidFill>
                </a:rPr>
                <a:t>30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57408" name="Oval 30"/>
            <p:cNvSpPr>
              <a:spLocks noChangeArrowheads="1"/>
            </p:cNvSpPr>
            <p:nvPr/>
          </p:nvSpPr>
          <p:spPr bwMode="auto">
            <a:xfrm>
              <a:off x="4625" y="646"/>
              <a:ext cx="300" cy="2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7409" name="Line 35"/>
            <p:cNvSpPr>
              <a:spLocks noChangeShapeType="1"/>
            </p:cNvSpPr>
            <p:nvPr/>
          </p:nvSpPr>
          <p:spPr bwMode="auto">
            <a:xfrm flipH="1">
              <a:off x="4851" y="423"/>
              <a:ext cx="245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410" name="Text Box 40"/>
            <p:cNvSpPr txBox="1">
              <a:spLocks noChangeArrowheads="1"/>
            </p:cNvSpPr>
            <p:nvPr/>
          </p:nvSpPr>
          <p:spPr bwMode="auto">
            <a:xfrm>
              <a:off x="1275" y="187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[1]</a:t>
              </a:r>
              <a:endParaRPr lang="en-US" altLang="zh-TW" b="1" u="sng">
                <a:solidFill>
                  <a:schemeClr val="tx1"/>
                </a:solidFill>
              </a:endParaRPr>
            </a:p>
          </p:txBody>
        </p:sp>
        <p:sp>
          <p:nvSpPr>
            <p:cNvPr id="57411" name="Text Box 41"/>
            <p:cNvSpPr txBox="1">
              <a:spLocks noChangeArrowheads="1"/>
            </p:cNvSpPr>
            <p:nvPr/>
          </p:nvSpPr>
          <p:spPr bwMode="auto">
            <a:xfrm>
              <a:off x="808" y="622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[2]</a:t>
              </a:r>
            </a:p>
          </p:txBody>
        </p:sp>
        <p:sp>
          <p:nvSpPr>
            <p:cNvPr id="57412" name="Text Box 44"/>
            <p:cNvSpPr txBox="1">
              <a:spLocks noChangeArrowheads="1"/>
            </p:cNvSpPr>
            <p:nvPr/>
          </p:nvSpPr>
          <p:spPr bwMode="auto">
            <a:xfrm>
              <a:off x="1663" y="622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57413" name="Text Box 45"/>
            <p:cNvSpPr txBox="1">
              <a:spLocks noChangeArrowheads="1"/>
            </p:cNvSpPr>
            <p:nvPr/>
          </p:nvSpPr>
          <p:spPr bwMode="auto">
            <a:xfrm>
              <a:off x="1079" y="922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[5]</a:t>
              </a:r>
            </a:p>
          </p:txBody>
        </p:sp>
        <p:sp>
          <p:nvSpPr>
            <p:cNvPr id="57414" name="Text Box 46"/>
            <p:cNvSpPr txBox="1">
              <a:spLocks noChangeArrowheads="1"/>
            </p:cNvSpPr>
            <p:nvPr/>
          </p:nvSpPr>
          <p:spPr bwMode="auto">
            <a:xfrm>
              <a:off x="1921" y="907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[6]</a:t>
              </a:r>
            </a:p>
          </p:txBody>
        </p:sp>
        <p:sp>
          <p:nvSpPr>
            <p:cNvPr id="57415" name="Text Box 47"/>
            <p:cNvSpPr txBox="1">
              <a:spLocks noChangeArrowheads="1"/>
            </p:cNvSpPr>
            <p:nvPr/>
          </p:nvSpPr>
          <p:spPr bwMode="auto">
            <a:xfrm>
              <a:off x="3097" y="196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[1]</a:t>
              </a:r>
            </a:p>
          </p:txBody>
        </p:sp>
        <p:sp>
          <p:nvSpPr>
            <p:cNvPr id="57416" name="Text Box 48"/>
            <p:cNvSpPr txBox="1">
              <a:spLocks noChangeArrowheads="1"/>
            </p:cNvSpPr>
            <p:nvPr/>
          </p:nvSpPr>
          <p:spPr bwMode="auto">
            <a:xfrm>
              <a:off x="2586" y="622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[2]</a:t>
              </a:r>
            </a:p>
          </p:txBody>
        </p:sp>
        <p:sp>
          <p:nvSpPr>
            <p:cNvPr id="57417" name="Text Box 49"/>
            <p:cNvSpPr txBox="1">
              <a:spLocks noChangeArrowheads="1"/>
            </p:cNvSpPr>
            <p:nvPr/>
          </p:nvSpPr>
          <p:spPr bwMode="auto">
            <a:xfrm>
              <a:off x="3475" y="630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57418" name="Text Box 50"/>
            <p:cNvSpPr txBox="1">
              <a:spLocks noChangeArrowheads="1"/>
            </p:cNvSpPr>
            <p:nvPr/>
          </p:nvSpPr>
          <p:spPr bwMode="auto">
            <a:xfrm>
              <a:off x="2384" y="892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[4]</a:t>
              </a:r>
            </a:p>
          </p:txBody>
        </p:sp>
        <p:sp>
          <p:nvSpPr>
            <p:cNvPr id="57419" name="Text Box 51"/>
            <p:cNvSpPr txBox="1">
              <a:spLocks noChangeArrowheads="1"/>
            </p:cNvSpPr>
            <p:nvPr/>
          </p:nvSpPr>
          <p:spPr bwMode="auto">
            <a:xfrm>
              <a:off x="4686" y="221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  [1]</a:t>
              </a:r>
            </a:p>
          </p:txBody>
        </p:sp>
        <p:sp>
          <p:nvSpPr>
            <p:cNvPr id="57420" name="Text Box 52"/>
            <p:cNvSpPr txBox="1">
              <a:spLocks noChangeArrowheads="1"/>
            </p:cNvSpPr>
            <p:nvPr/>
          </p:nvSpPr>
          <p:spPr bwMode="auto">
            <a:xfrm>
              <a:off x="4364" y="604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[2]</a:t>
              </a:r>
            </a:p>
          </p:txBody>
        </p:sp>
      </p:grpSp>
      <p:sp>
        <p:nvSpPr>
          <p:cNvPr id="57347" name="Text Box 54"/>
          <p:cNvSpPr txBox="1">
            <a:spLocks noChangeArrowheads="1"/>
          </p:cNvSpPr>
          <p:nvPr/>
        </p:nvSpPr>
        <p:spPr bwMode="auto">
          <a:xfrm>
            <a:off x="384175" y="5707063"/>
            <a:ext cx="8509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70000"/>
              <a:buFont typeface="Wingdings" pitchFamily="2" charset="2"/>
              <a:buChar char="q"/>
            </a:pPr>
            <a:r>
              <a:rPr lang="en-US" altLang="zh-TW" sz="2800">
                <a:solidFill>
                  <a:schemeClr val="tx1"/>
                </a:solidFill>
              </a:rPr>
              <a:t> </a:t>
            </a:r>
            <a:r>
              <a:rPr lang="en-US" altLang="zh-TW" sz="2400">
                <a:solidFill>
                  <a:schemeClr val="tx1"/>
                </a:solidFill>
              </a:rPr>
              <a:t>Property</a:t>
            </a:r>
          </a:p>
          <a:p>
            <a:pPr marL="623888" lvl="1" indent="-260350">
              <a:buFont typeface="Wingdings" pitchFamily="2" charset="2"/>
              <a:buChar char="Ø"/>
            </a:pPr>
            <a:r>
              <a:rPr lang="en-US" altLang="zh-TW">
                <a:solidFill>
                  <a:schemeClr val="tx1"/>
                </a:solidFill>
              </a:rPr>
              <a:t> The root of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max heap</a:t>
            </a:r>
            <a:r>
              <a:rPr lang="en-US" altLang="zh-TW"/>
              <a:t> 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en-US" altLang="zh-TW">
                <a:solidFill>
                  <a:srgbClr val="0000FF"/>
                </a:solidFill>
              </a:rPr>
              <a:t>min heap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r>
              <a:rPr lang="en-US" altLang="zh-TW"/>
              <a:t> </a:t>
            </a:r>
            <a:r>
              <a:rPr lang="en-US" altLang="zh-TW">
                <a:solidFill>
                  <a:schemeClr val="tx1"/>
                </a:solidFill>
              </a:rPr>
              <a:t>contains</a:t>
            </a:r>
            <a:r>
              <a:rPr lang="en-US" altLang="zh-TW"/>
              <a:t> </a:t>
            </a:r>
            <a:r>
              <a:rPr lang="en-US" altLang="zh-TW">
                <a:solidFill>
                  <a:schemeClr val="tx1"/>
                </a:solidFill>
              </a:rPr>
              <a:t>the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largest</a:t>
            </a:r>
            <a:r>
              <a:rPr lang="en-US" altLang="zh-TW"/>
              <a:t> 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en-US" altLang="zh-TW">
                <a:solidFill>
                  <a:srgbClr val="0000FF"/>
                </a:solidFill>
              </a:rPr>
              <a:t>smallest</a:t>
            </a:r>
            <a:r>
              <a:rPr lang="en-US" altLang="zh-TW">
                <a:solidFill>
                  <a:schemeClr val="tx1"/>
                </a:solidFill>
              </a:rPr>
              <a:t>) element.</a:t>
            </a:r>
            <a:endParaRPr lang="en-US" altLang="zh-TW"/>
          </a:p>
        </p:txBody>
      </p:sp>
      <p:grpSp>
        <p:nvGrpSpPr>
          <p:cNvPr id="57348" name="Group 93"/>
          <p:cNvGrpSpPr>
            <a:grpSpLocks/>
          </p:cNvGrpSpPr>
          <p:nvPr/>
        </p:nvGrpSpPr>
        <p:grpSpPr bwMode="auto">
          <a:xfrm>
            <a:off x="555625" y="3925888"/>
            <a:ext cx="7707313" cy="1598612"/>
            <a:chOff x="350" y="1844"/>
            <a:chExt cx="4855" cy="1007"/>
          </a:xfrm>
        </p:grpSpPr>
        <p:sp>
          <p:nvSpPr>
            <p:cNvPr id="57355" name="Oval 57"/>
            <p:cNvSpPr>
              <a:spLocks noChangeArrowheads="1"/>
            </p:cNvSpPr>
            <p:nvPr/>
          </p:nvSpPr>
          <p:spPr bwMode="auto">
            <a:xfrm>
              <a:off x="1353" y="1879"/>
              <a:ext cx="300" cy="2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rgbClr val="0000FF"/>
                  </a:solidFill>
                </a:rPr>
                <a:t>2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57356" name="Oval 58"/>
            <p:cNvSpPr>
              <a:spLocks noChangeArrowheads="1"/>
            </p:cNvSpPr>
            <p:nvPr/>
          </p:nvSpPr>
          <p:spPr bwMode="auto">
            <a:xfrm>
              <a:off x="893" y="2257"/>
              <a:ext cx="300" cy="2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7357" name="Oval 59"/>
            <p:cNvSpPr>
              <a:spLocks noChangeArrowheads="1"/>
            </p:cNvSpPr>
            <p:nvPr/>
          </p:nvSpPr>
          <p:spPr bwMode="auto">
            <a:xfrm>
              <a:off x="1756" y="2254"/>
              <a:ext cx="300" cy="2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7358" name="Oval 60"/>
            <p:cNvSpPr>
              <a:spLocks noChangeArrowheads="1"/>
            </p:cNvSpPr>
            <p:nvPr/>
          </p:nvSpPr>
          <p:spPr bwMode="auto">
            <a:xfrm>
              <a:off x="1130" y="2633"/>
              <a:ext cx="300" cy="2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359" name="Oval 61"/>
            <p:cNvSpPr>
              <a:spLocks noChangeArrowheads="1"/>
            </p:cNvSpPr>
            <p:nvPr/>
          </p:nvSpPr>
          <p:spPr bwMode="auto">
            <a:xfrm>
              <a:off x="630" y="2623"/>
              <a:ext cx="300" cy="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7360" name="Oval 62"/>
            <p:cNvSpPr>
              <a:spLocks noChangeArrowheads="1"/>
            </p:cNvSpPr>
            <p:nvPr/>
          </p:nvSpPr>
          <p:spPr bwMode="auto">
            <a:xfrm>
              <a:off x="1486" y="2633"/>
              <a:ext cx="300" cy="2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361" name="Line 63"/>
            <p:cNvSpPr>
              <a:spLocks noChangeShapeType="1"/>
            </p:cNvSpPr>
            <p:nvPr/>
          </p:nvSpPr>
          <p:spPr bwMode="auto">
            <a:xfrm flipH="1">
              <a:off x="1119" y="2057"/>
              <a:ext cx="24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2" name="Line 64"/>
            <p:cNvSpPr>
              <a:spLocks noChangeShapeType="1"/>
            </p:cNvSpPr>
            <p:nvPr/>
          </p:nvSpPr>
          <p:spPr bwMode="auto">
            <a:xfrm>
              <a:off x="1653" y="2057"/>
              <a:ext cx="166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3" name="Line 65"/>
            <p:cNvSpPr>
              <a:spLocks noChangeShapeType="1"/>
            </p:cNvSpPr>
            <p:nvPr/>
          </p:nvSpPr>
          <p:spPr bwMode="auto">
            <a:xfrm flipH="1">
              <a:off x="764" y="2462"/>
              <a:ext cx="20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4" name="Line 66"/>
            <p:cNvSpPr>
              <a:spLocks noChangeShapeType="1"/>
            </p:cNvSpPr>
            <p:nvPr/>
          </p:nvSpPr>
          <p:spPr bwMode="auto">
            <a:xfrm>
              <a:off x="1130" y="2462"/>
              <a:ext cx="1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5" name="Line 67"/>
            <p:cNvSpPr>
              <a:spLocks noChangeShapeType="1"/>
            </p:cNvSpPr>
            <p:nvPr/>
          </p:nvSpPr>
          <p:spPr bwMode="auto">
            <a:xfrm flipH="1">
              <a:off x="1664" y="2462"/>
              <a:ext cx="14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6" name="Oval 68"/>
            <p:cNvSpPr>
              <a:spLocks noChangeArrowheads="1"/>
            </p:cNvSpPr>
            <p:nvPr/>
          </p:nvSpPr>
          <p:spPr bwMode="auto">
            <a:xfrm>
              <a:off x="3172" y="1861"/>
              <a:ext cx="300" cy="2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rgbClr val="0000FF"/>
                  </a:solidFill>
                </a:rPr>
                <a:t>10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57367" name="Oval 69"/>
            <p:cNvSpPr>
              <a:spLocks noChangeArrowheads="1"/>
            </p:cNvSpPr>
            <p:nvPr/>
          </p:nvSpPr>
          <p:spPr bwMode="auto">
            <a:xfrm>
              <a:off x="2712" y="2239"/>
              <a:ext cx="300" cy="2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7368" name="Oval 70"/>
            <p:cNvSpPr>
              <a:spLocks noChangeArrowheads="1"/>
            </p:cNvSpPr>
            <p:nvPr/>
          </p:nvSpPr>
          <p:spPr bwMode="auto">
            <a:xfrm>
              <a:off x="3575" y="2236"/>
              <a:ext cx="300" cy="2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83</a:t>
              </a:r>
            </a:p>
          </p:txBody>
        </p:sp>
        <p:sp>
          <p:nvSpPr>
            <p:cNvPr id="57369" name="Oval 71"/>
            <p:cNvSpPr>
              <a:spLocks noChangeArrowheads="1"/>
            </p:cNvSpPr>
            <p:nvPr/>
          </p:nvSpPr>
          <p:spPr bwMode="auto">
            <a:xfrm>
              <a:off x="2449" y="2605"/>
              <a:ext cx="300" cy="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57370" name="Line 72"/>
            <p:cNvSpPr>
              <a:spLocks noChangeShapeType="1"/>
            </p:cNvSpPr>
            <p:nvPr/>
          </p:nvSpPr>
          <p:spPr bwMode="auto">
            <a:xfrm flipH="1">
              <a:off x="2938" y="2039"/>
              <a:ext cx="24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1" name="Line 73"/>
            <p:cNvSpPr>
              <a:spLocks noChangeShapeType="1"/>
            </p:cNvSpPr>
            <p:nvPr/>
          </p:nvSpPr>
          <p:spPr bwMode="auto">
            <a:xfrm>
              <a:off x="3472" y="2039"/>
              <a:ext cx="166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2" name="Line 74"/>
            <p:cNvSpPr>
              <a:spLocks noChangeShapeType="1"/>
            </p:cNvSpPr>
            <p:nvPr/>
          </p:nvSpPr>
          <p:spPr bwMode="auto">
            <a:xfrm flipH="1">
              <a:off x="2583" y="2444"/>
              <a:ext cx="20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3" name="Oval 75"/>
            <p:cNvSpPr>
              <a:spLocks noChangeArrowheads="1"/>
            </p:cNvSpPr>
            <p:nvPr/>
          </p:nvSpPr>
          <p:spPr bwMode="auto">
            <a:xfrm>
              <a:off x="4905" y="1876"/>
              <a:ext cx="300" cy="2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rgbClr val="0000FF"/>
                  </a:solidFill>
                </a:rPr>
                <a:t>11</a:t>
              </a:r>
              <a:endParaRPr lang="en-US" altLang="zh-TW" sz="2400" b="1">
                <a:solidFill>
                  <a:schemeClr val="tx1"/>
                </a:solidFill>
              </a:endParaRPr>
            </a:p>
          </p:txBody>
        </p:sp>
        <p:sp>
          <p:nvSpPr>
            <p:cNvPr id="57374" name="Oval 76"/>
            <p:cNvSpPr>
              <a:spLocks noChangeArrowheads="1"/>
            </p:cNvSpPr>
            <p:nvPr/>
          </p:nvSpPr>
          <p:spPr bwMode="auto">
            <a:xfrm>
              <a:off x="4445" y="2254"/>
              <a:ext cx="300" cy="2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7375" name="Line 77"/>
            <p:cNvSpPr>
              <a:spLocks noChangeShapeType="1"/>
            </p:cNvSpPr>
            <p:nvPr/>
          </p:nvSpPr>
          <p:spPr bwMode="auto">
            <a:xfrm flipH="1">
              <a:off x="4671" y="2055"/>
              <a:ext cx="245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6" name="Text Box 78"/>
            <p:cNvSpPr txBox="1">
              <a:spLocks noChangeArrowheads="1"/>
            </p:cNvSpPr>
            <p:nvPr/>
          </p:nvSpPr>
          <p:spPr bwMode="auto">
            <a:xfrm>
              <a:off x="1095" y="1844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[1]</a:t>
              </a:r>
              <a:endParaRPr lang="en-US" altLang="zh-TW" b="1" u="sng">
                <a:solidFill>
                  <a:schemeClr val="tx1"/>
                </a:solidFill>
              </a:endParaRPr>
            </a:p>
          </p:txBody>
        </p:sp>
        <p:sp>
          <p:nvSpPr>
            <p:cNvPr id="57377" name="Text Box 79"/>
            <p:cNvSpPr txBox="1">
              <a:spLocks noChangeArrowheads="1"/>
            </p:cNvSpPr>
            <p:nvPr/>
          </p:nvSpPr>
          <p:spPr bwMode="auto">
            <a:xfrm>
              <a:off x="628" y="2232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[2]</a:t>
              </a:r>
            </a:p>
          </p:txBody>
        </p:sp>
        <p:sp>
          <p:nvSpPr>
            <p:cNvPr id="57378" name="Text Box 80"/>
            <p:cNvSpPr txBox="1">
              <a:spLocks noChangeArrowheads="1"/>
            </p:cNvSpPr>
            <p:nvPr/>
          </p:nvSpPr>
          <p:spPr bwMode="auto">
            <a:xfrm>
              <a:off x="1483" y="2232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57379" name="Text Box 81"/>
            <p:cNvSpPr txBox="1">
              <a:spLocks noChangeArrowheads="1"/>
            </p:cNvSpPr>
            <p:nvPr/>
          </p:nvSpPr>
          <p:spPr bwMode="auto">
            <a:xfrm>
              <a:off x="887" y="2495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[5]</a:t>
              </a:r>
            </a:p>
          </p:txBody>
        </p:sp>
        <p:sp>
          <p:nvSpPr>
            <p:cNvPr id="57380" name="Text Box 82"/>
            <p:cNvSpPr txBox="1">
              <a:spLocks noChangeArrowheads="1"/>
            </p:cNvSpPr>
            <p:nvPr/>
          </p:nvSpPr>
          <p:spPr bwMode="auto">
            <a:xfrm>
              <a:off x="1741" y="2494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[6]</a:t>
              </a:r>
            </a:p>
          </p:txBody>
        </p:sp>
        <p:sp>
          <p:nvSpPr>
            <p:cNvPr id="57381" name="Text Box 83"/>
            <p:cNvSpPr txBox="1">
              <a:spLocks noChangeArrowheads="1"/>
            </p:cNvSpPr>
            <p:nvPr/>
          </p:nvSpPr>
          <p:spPr bwMode="auto">
            <a:xfrm>
              <a:off x="2917" y="1852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[1]</a:t>
              </a:r>
            </a:p>
          </p:txBody>
        </p:sp>
        <p:sp>
          <p:nvSpPr>
            <p:cNvPr id="57382" name="Text Box 84"/>
            <p:cNvSpPr txBox="1">
              <a:spLocks noChangeArrowheads="1"/>
            </p:cNvSpPr>
            <p:nvPr/>
          </p:nvSpPr>
          <p:spPr bwMode="auto">
            <a:xfrm>
              <a:off x="2406" y="2232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[2]</a:t>
              </a:r>
            </a:p>
          </p:txBody>
        </p:sp>
        <p:sp>
          <p:nvSpPr>
            <p:cNvPr id="57383" name="Text Box 85"/>
            <p:cNvSpPr txBox="1">
              <a:spLocks noChangeArrowheads="1"/>
            </p:cNvSpPr>
            <p:nvPr/>
          </p:nvSpPr>
          <p:spPr bwMode="auto">
            <a:xfrm>
              <a:off x="3295" y="2241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57384" name="Text Box 86"/>
            <p:cNvSpPr txBox="1">
              <a:spLocks noChangeArrowheads="1"/>
            </p:cNvSpPr>
            <p:nvPr/>
          </p:nvSpPr>
          <p:spPr bwMode="auto">
            <a:xfrm>
              <a:off x="2192" y="2504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[4]</a:t>
              </a:r>
            </a:p>
          </p:txBody>
        </p:sp>
        <p:sp>
          <p:nvSpPr>
            <p:cNvPr id="57385" name="Text Box 87"/>
            <p:cNvSpPr txBox="1">
              <a:spLocks noChangeArrowheads="1"/>
            </p:cNvSpPr>
            <p:nvPr/>
          </p:nvSpPr>
          <p:spPr bwMode="auto">
            <a:xfrm>
              <a:off x="4506" y="187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  [1]</a:t>
              </a:r>
            </a:p>
          </p:txBody>
        </p:sp>
        <p:sp>
          <p:nvSpPr>
            <p:cNvPr id="57386" name="Text Box 88"/>
            <p:cNvSpPr txBox="1">
              <a:spLocks noChangeArrowheads="1"/>
            </p:cNvSpPr>
            <p:nvPr/>
          </p:nvSpPr>
          <p:spPr bwMode="auto">
            <a:xfrm>
              <a:off x="4184" y="2217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[2]</a:t>
              </a:r>
            </a:p>
          </p:txBody>
        </p:sp>
        <p:sp>
          <p:nvSpPr>
            <p:cNvPr id="57387" name="Text Box 89"/>
            <p:cNvSpPr txBox="1">
              <a:spLocks noChangeArrowheads="1"/>
            </p:cNvSpPr>
            <p:nvPr/>
          </p:nvSpPr>
          <p:spPr bwMode="auto">
            <a:xfrm>
              <a:off x="350" y="2488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[4]</a:t>
              </a:r>
            </a:p>
          </p:txBody>
        </p:sp>
      </p:grpSp>
      <p:sp>
        <p:nvSpPr>
          <p:cNvPr id="57349" name="Text Box 90"/>
          <p:cNvSpPr txBox="1">
            <a:spLocks noChangeArrowheads="1"/>
          </p:cNvSpPr>
          <p:nvPr/>
        </p:nvSpPr>
        <p:spPr bwMode="auto">
          <a:xfrm>
            <a:off x="288925" y="1003300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max heap</a:t>
            </a:r>
          </a:p>
        </p:txBody>
      </p:sp>
      <p:sp>
        <p:nvSpPr>
          <p:cNvPr id="57350" name="Text Box 91"/>
          <p:cNvSpPr txBox="1">
            <a:spLocks noChangeArrowheads="1"/>
          </p:cNvSpPr>
          <p:nvPr/>
        </p:nvSpPr>
        <p:spPr bwMode="auto">
          <a:xfrm>
            <a:off x="288925" y="3390900"/>
            <a:ext cx="139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FF"/>
                </a:solidFill>
              </a:rPr>
              <a:t>min  heap</a:t>
            </a:r>
          </a:p>
        </p:txBody>
      </p:sp>
      <p:sp>
        <p:nvSpPr>
          <p:cNvPr id="57351" name="Rectangle 94"/>
          <p:cNvSpPr>
            <a:spLocks noChangeArrowheads="1"/>
          </p:cNvSpPr>
          <p:nvPr/>
        </p:nvSpPr>
        <p:spPr bwMode="auto">
          <a:xfrm>
            <a:off x="314325" y="3459163"/>
            <a:ext cx="8362950" cy="2305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2" name="Rectangle 95"/>
          <p:cNvSpPr>
            <a:spLocks noChangeArrowheads="1"/>
          </p:cNvSpPr>
          <p:nvPr/>
        </p:nvSpPr>
        <p:spPr bwMode="auto">
          <a:xfrm>
            <a:off x="314325" y="1001713"/>
            <a:ext cx="8362950" cy="2305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3" name="投影片編號版面配置區 7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73FAAC-EBA2-4515-B947-BD7095A7B4F3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59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354" name="文字方塊 75"/>
          <p:cNvSpPr txBox="1">
            <a:spLocks noChangeArrowheads="1"/>
          </p:cNvSpPr>
          <p:nvPr/>
        </p:nvSpPr>
        <p:spPr bwMode="auto">
          <a:xfrm>
            <a:off x="2206625" y="188913"/>
            <a:ext cx="4760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000" b="1" u="sng">
                <a:solidFill>
                  <a:schemeClr val="tx1"/>
                </a:solidFill>
              </a:rPr>
              <a:t>Examples</a:t>
            </a:r>
            <a:endParaRPr lang="zh-TW" altLang="en-US" sz="4000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BA03B2-407E-4F86-AB21-2722F7BB16BB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65163"/>
            <a:ext cx="7772400" cy="7366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chemeClr val="tx1"/>
                </a:solidFill>
              </a:rPr>
              <a:t>Hierarchical Data And Trees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685925"/>
            <a:ext cx="7912100" cy="2319338"/>
          </a:xfrm>
        </p:spPr>
        <p:txBody>
          <a:bodyPr/>
          <a:lstStyle/>
          <a:p>
            <a:pPr eaLnBrk="1" hangingPunct="1">
              <a:lnSpc>
                <a:spcPts val="2400"/>
              </a:lnSpc>
              <a:spcBef>
                <a:spcPts val="1200"/>
              </a:spcBef>
            </a:pPr>
            <a:r>
              <a:rPr lang="en-US" altLang="zh-TW" dirty="0" smtClean="0"/>
              <a:t>The element at </a:t>
            </a:r>
            <a:r>
              <a:rPr lang="en-US" altLang="zh-TW" u="sng" dirty="0" smtClean="0"/>
              <a:t>the top of the hierarchy </a:t>
            </a:r>
            <a:r>
              <a:rPr lang="en-US" altLang="zh-TW" dirty="0" smtClean="0"/>
              <a:t>is the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ts val="2400"/>
              </a:lnSpc>
              <a:spcBef>
                <a:spcPts val="1200"/>
              </a:spcBef>
            </a:pPr>
            <a:r>
              <a:rPr lang="en-US" altLang="zh-TW" dirty="0" smtClean="0"/>
              <a:t>Elements next in the hierarchy are the </a:t>
            </a:r>
            <a:r>
              <a:rPr lang="en-US" altLang="zh-TW" dirty="0" smtClean="0">
                <a:solidFill>
                  <a:srgbClr val="FF0000"/>
                </a:solidFill>
              </a:rPr>
              <a:t>children of the root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ts val="2400"/>
              </a:lnSpc>
              <a:spcBef>
                <a:spcPts val="1200"/>
              </a:spcBef>
            </a:pPr>
            <a:r>
              <a:rPr lang="en-US" altLang="zh-TW" dirty="0" smtClean="0"/>
              <a:t>Elements next in the hierarchy are the </a:t>
            </a:r>
            <a:r>
              <a:rPr lang="en-US" altLang="zh-TW" dirty="0" smtClean="0">
                <a:solidFill>
                  <a:srgbClr val="FF0000"/>
                </a:solidFill>
              </a:rPr>
              <a:t>grandchildren of the root</a:t>
            </a:r>
            <a:r>
              <a:rPr lang="en-US" altLang="zh-TW" dirty="0" smtClean="0"/>
              <a:t>, and so on.</a:t>
            </a:r>
          </a:p>
          <a:p>
            <a:pPr eaLnBrk="1" hangingPunct="1">
              <a:lnSpc>
                <a:spcPts val="2400"/>
              </a:lnSpc>
              <a:spcBef>
                <a:spcPts val="1200"/>
              </a:spcBef>
            </a:pPr>
            <a:r>
              <a:rPr lang="en-US" altLang="zh-TW" dirty="0" smtClean="0"/>
              <a:t>Elements that have </a:t>
            </a:r>
            <a:r>
              <a:rPr lang="en-US" altLang="zh-TW" u="sng" dirty="0" smtClean="0"/>
              <a:t>no children </a:t>
            </a:r>
            <a:r>
              <a:rPr lang="en-US" altLang="zh-TW" dirty="0" smtClean="0"/>
              <a:t>are </a:t>
            </a:r>
            <a:r>
              <a:rPr lang="en-US" altLang="zh-TW" dirty="0" smtClean="0">
                <a:solidFill>
                  <a:srgbClr val="FF0000"/>
                </a:solidFill>
              </a:rPr>
              <a:t>leaves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5F9C39-A80E-43CA-A825-B74C78A65743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60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9763" y="1354138"/>
            <a:ext cx="8001000" cy="2159000"/>
          </a:xfrm>
        </p:spPr>
        <p:txBody>
          <a:bodyPr/>
          <a:lstStyle/>
          <a:p>
            <a:pPr eaLnBrk="1" hangingPunct="1"/>
            <a:r>
              <a:rPr lang="en-US" altLang="zh-TW" smtClean="0"/>
              <a:t>Queue in Chapter 3</a:t>
            </a:r>
          </a:p>
          <a:p>
            <a:pPr lvl="1" eaLnBrk="1" hangingPunct="1"/>
            <a:r>
              <a:rPr lang="en-US" altLang="zh-TW" smtClean="0"/>
              <a:t>FIFO</a:t>
            </a:r>
          </a:p>
          <a:p>
            <a:pPr eaLnBrk="1" hangingPunct="1"/>
            <a:r>
              <a:rPr lang="en-US" altLang="zh-TW" smtClean="0"/>
              <a:t>Priority Queue</a:t>
            </a:r>
            <a:r>
              <a:rPr lang="zh-TW" altLang="en-US" smtClean="0"/>
              <a:t> </a:t>
            </a:r>
            <a:r>
              <a:rPr lang="en-US" altLang="zh-TW" sz="200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smtClean="0">
                <a:latin typeface="標楷體" pitchFamily="65" charset="-120"/>
                <a:ea typeface="標楷體" pitchFamily="65" charset="-120"/>
              </a:rPr>
              <a:t>優先權佇列</a:t>
            </a:r>
            <a:r>
              <a:rPr lang="en-US" altLang="zh-TW" sz="200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 eaLnBrk="1" hangingPunct="1"/>
            <a:r>
              <a:rPr lang="en-US" altLang="zh-TW" smtClean="0"/>
              <a:t>delete the element with highest (lowest) priority</a:t>
            </a:r>
          </a:p>
          <a:p>
            <a:pPr lvl="1" eaLnBrk="1" hangingPunct="1"/>
            <a:r>
              <a:rPr lang="en-US" altLang="zh-TW" smtClean="0"/>
              <a:t>insert the element with arbitrary priority</a:t>
            </a:r>
          </a:p>
        </p:txBody>
      </p:sp>
      <p:sp>
        <p:nvSpPr>
          <p:cNvPr id="58372" name="Text Box 1029"/>
          <p:cNvSpPr txBox="1">
            <a:spLocks noChangeArrowheads="1"/>
          </p:cNvSpPr>
          <p:nvPr/>
        </p:nvSpPr>
        <p:spPr bwMode="auto">
          <a:xfrm>
            <a:off x="1889125" y="265113"/>
            <a:ext cx="565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Application : priority queue</a:t>
            </a:r>
          </a:p>
        </p:txBody>
      </p:sp>
      <p:sp>
        <p:nvSpPr>
          <p:cNvPr id="58373" name="Text Box 1030"/>
          <p:cNvSpPr txBox="1">
            <a:spLocks noChangeArrowheads="1"/>
          </p:cNvSpPr>
          <p:nvPr/>
        </p:nvSpPr>
        <p:spPr bwMode="auto">
          <a:xfrm>
            <a:off x="708025" y="3502025"/>
            <a:ext cx="7462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buSzPct val="70000"/>
              <a:buFont typeface="Wingdings" pitchFamily="2" charset="2"/>
              <a:buChar char="r"/>
            </a:pPr>
            <a:r>
              <a:rPr lang="en-US" altLang="zh-TW" sz="2400">
                <a:solidFill>
                  <a:schemeClr val="tx1"/>
                </a:solidFill>
              </a:rPr>
              <a:t> </a:t>
            </a:r>
            <a:r>
              <a:rPr lang="en-US" altLang="zh-TW" sz="2400">
                <a:solidFill>
                  <a:srgbClr val="FF0000"/>
                </a:solidFill>
              </a:rPr>
              <a:t>Heaps</a:t>
            </a:r>
            <a:r>
              <a:rPr lang="en-US" altLang="zh-TW" sz="2400">
                <a:solidFill>
                  <a:schemeClr val="tx1"/>
                </a:solidFill>
              </a:rPr>
              <a:t> is the only way to implement </a:t>
            </a:r>
            <a:r>
              <a:rPr lang="en-US" altLang="zh-TW" sz="2400">
                <a:solidFill>
                  <a:srgbClr val="FF0000"/>
                </a:solidFill>
              </a:rPr>
              <a:t>priority queue</a:t>
            </a:r>
            <a:r>
              <a:rPr lang="en-US" altLang="zh-TW" sz="24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17376E-4D9B-4ADB-8F7D-FA5C267EB5D6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61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9395" name="Rectangle 18"/>
          <p:cNvSpPr>
            <a:spLocks noChangeArrowheads="1"/>
          </p:cNvSpPr>
          <p:nvPr/>
        </p:nvSpPr>
        <p:spPr bwMode="auto">
          <a:xfrm>
            <a:off x="325438" y="5894388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solidFill>
                  <a:schemeClr val="tx1"/>
                </a:solidFill>
              </a:rPr>
              <a:t>initial location of new node</a:t>
            </a:r>
          </a:p>
        </p:txBody>
      </p:sp>
      <p:grpSp>
        <p:nvGrpSpPr>
          <p:cNvPr id="59396" name="Group 97"/>
          <p:cNvGrpSpPr>
            <a:grpSpLocks/>
          </p:cNvGrpSpPr>
          <p:nvPr/>
        </p:nvGrpSpPr>
        <p:grpSpPr bwMode="auto">
          <a:xfrm>
            <a:off x="6511925" y="3505200"/>
            <a:ext cx="2011363" cy="2162175"/>
            <a:chOff x="4102" y="2208"/>
            <a:chExt cx="1267" cy="1362"/>
          </a:xfrm>
        </p:grpSpPr>
        <p:sp>
          <p:nvSpPr>
            <p:cNvPr id="59451" name="Rectangle 43"/>
            <p:cNvSpPr>
              <a:spLocks noChangeArrowheads="1"/>
            </p:cNvSpPr>
            <p:nvPr/>
          </p:nvSpPr>
          <p:spPr bwMode="auto">
            <a:xfrm>
              <a:off x="4102" y="32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14</a:t>
              </a:r>
            </a:p>
          </p:txBody>
        </p:sp>
        <p:grpSp>
          <p:nvGrpSpPr>
            <p:cNvPr id="59452" name="Group 96"/>
            <p:cNvGrpSpPr>
              <a:grpSpLocks/>
            </p:cNvGrpSpPr>
            <p:nvPr/>
          </p:nvGrpSpPr>
          <p:grpSpPr bwMode="auto">
            <a:xfrm>
              <a:off x="4156" y="2208"/>
              <a:ext cx="1213" cy="1362"/>
              <a:chOff x="4156" y="2208"/>
              <a:chExt cx="1213" cy="1362"/>
            </a:xfrm>
          </p:grpSpPr>
          <p:sp>
            <p:nvSpPr>
              <p:cNvPr id="59453" name="Oval 35"/>
              <p:cNvSpPr>
                <a:spLocks noChangeArrowheads="1"/>
              </p:cNvSpPr>
              <p:nvPr/>
            </p:nvSpPr>
            <p:spPr bwMode="auto">
              <a:xfrm>
                <a:off x="4719" y="2208"/>
                <a:ext cx="247" cy="2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9454" name="Oval 36"/>
              <p:cNvSpPr>
                <a:spLocks noChangeArrowheads="1"/>
              </p:cNvSpPr>
              <p:nvPr/>
            </p:nvSpPr>
            <p:spPr bwMode="auto">
              <a:xfrm>
                <a:off x="4334" y="2723"/>
                <a:ext cx="247" cy="2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455" name="Oval 37" descr="菱形外框線"/>
              <p:cNvSpPr>
                <a:spLocks noChangeArrowheads="1"/>
              </p:cNvSpPr>
              <p:nvPr/>
            </p:nvSpPr>
            <p:spPr bwMode="auto">
              <a:xfrm>
                <a:off x="5122" y="2702"/>
                <a:ext cx="247" cy="247"/>
              </a:xfrm>
              <a:prstGeom prst="ellipse">
                <a:avLst/>
              </a:prstGeom>
              <a:pattFill prst="openDmnd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456" name="Oval 38"/>
              <p:cNvSpPr>
                <a:spLocks noChangeArrowheads="1"/>
              </p:cNvSpPr>
              <p:nvPr/>
            </p:nvSpPr>
            <p:spPr bwMode="auto">
              <a:xfrm>
                <a:off x="4156" y="3280"/>
                <a:ext cx="247" cy="2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457" name="Line 39"/>
              <p:cNvSpPr>
                <a:spLocks noChangeShapeType="1"/>
              </p:cNvSpPr>
              <p:nvPr/>
            </p:nvSpPr>
            <p:spPr bwMode="auto">
              <a:xfrm flipH="1">
                <a:off x="4467" y="2452"/>
                <a:ext cx="308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458" name="Line 40"/>
              <p:cNvSpPr>
                <a:spLocks noChangeShapeType="1"/>
              </p:cNvSpPr>
              <p:nvPr/>
            </p:nvSpPr>
            <p:spPr bwMode="auto">
              <a:xfrm flipH="1">
                <a:off x="4281" y="2956"/>
                <a:ext cx="82" cy="3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459" name="Rectangle 41"/>
              <p:cNvSpPr>
                <a:spLocks noChangeArrowheads="1"/>
              </p:cNvSpPr>
              <p:nvPr/>
            </p:nvSpPr>
            <p:spPr bwMode="auto">
              <a:xfrm>
                <a:off x="4305" y="2727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59460" name="Rectangle 42"/>
              <p:cNvSpPr>
                <a:spLocks noChangeArrowheads="1"/>
              </p:cNvSpPr>
              <p:nvPr/>
            </p:nvSpPr>
            <p:spPr bwMode="auto">
              <a:xfrm>
                <a:off x="5132" y="268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 b="1">
                    <a:solidFill>
                      <a:schemeClr val="tx1"/>
                    </a:solidFill>
                  </a:rPr>
                  <a:t>5</a:t>
                </a:r>
                <a:endParaRPr lang="en-US" altLang="zh-TW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9461" name="Oval 44"/>
              <p:cNvSpPr>
                <a:spLocks noChangeArrowheads="1"/>
              </p:cNvSpPr>
              <p:nvPr/>
            </p:nvSpPr>
            <p:spPr bwMode="auto">
              <a:xfrm>
                <a:off x="4531" y="3289"/>
                <a:ext cx="247" cy="2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462" name="Rectangle 45"/>
              <p:cNvSpPr>
                <a:spLocks noChangeArrowheads="1"/>
              </p:cNvSpPr>
              <p:nvPr/>
            </p:nvSpPr>
            <p:spPr bwMode="auto">
              <a:xfrm>
                <a:off x="4492" y="328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9463" name="Line 46"/>
              <p:cNvSpPr>
                <a:spLocks noChangeShapeType="1"/>
              </p:cNvSpPr>
              <p:nvPr/>
            </p:nvSpPr>
            <p:spPr bwMode="auto">
              <a:xfrm>
                <a:off x="4559" y="2950"/>
                <a:ext cx="105" cy="3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464" name="Line 47"/>
              <p:cNvSpPr>
                <a:spLocks noChangeShapeType="1"/>
              </p:cNvSpPr>
              <p:nvPr/>
            </p:nvSpPr>
            <p:spPr bwMode="auto">
              <a:xfrm>
                <a:off x="4918" y="2446"/>
                <a:ext cx="338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465" name="Oval 48"/>
              <p:cNvSpPr>
                <a:spLocks noChangeArrowheads="1"/>
              </p:cNvSpPr>
              <p:nvPr/>
            </p:nvSpPr>
            <p:spPr bwMode="auto">
              <a:xfrm>
                <a:off x="4950" y="3272"/>
                <a:ext cx="247" cy="2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altLang="zh-TW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466" name="Line 49"/>
              <p:cNvSpPr>
                <a:spLocks noChangeShapeType="1"/>
              </p:cNvSpPr>
              <p:nvPr/>
            </p:nvSpPr>
            <p:spPr bwMode="auto">
              <a:xfrm flipH="1">
                <a:off x="5076" y="2949"/>
                <a:ext cx="113" cy="3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59397" name="Text Box 51"/>
          <p:cNvSpPr txBox="1">
            <a:spLocks noChangeArrowheads="1"/>
          </p:cNvSpPr>
          <p:nvPr/>
        </p:nvSpPr>
        <p:spPr bwMode="auto">
          <a:xfrm>
            <a:off x="1905000" y="254000"/>
            <a:ext cx="534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Insertion into a Max Heap</a:t>
            </a:r>
          </a:p>
        </p:txBody>
      </p:sp>
      <p:sp>
        <p:nvSpPr>
          <p:cNvPr id="59398" name="Text Box 53"/>
          <p:cNvSpPr txBox="1">
            <a:spLocks noChangeArrowheads="1"/>
          </p:cNvSpPr>
          <p:nvPr/>
        </p:nvSpPr>
        <p:spPr bwMode="auto">
          <a:xfrm>
            <a:off x="574675" y="1042988"/>
            <a:ext cx="209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Insert 5 into heap</a:t>
            </a:r>
          </a:p>
        </p:txBody>
      </p:sp>
      <p:grpSp>
        <p:nvGrpSpPr>
          <p:cNvPr id="59399" name="Group 95"/>
          <p:cNvGrpSpPr>
            <a:grpSpLocks/>
          </p:cNvGrpSpPr>
          <p:nvPr/>
        </p:nvGrpSpPr>
        <p:grpSpPr bwMode="auto">
          <a:xfrm>
            <a:off x="1720850" y="1100138"/>
            <a:ext cx="1973263" cy="2165350"/>
            <a:chOff x="2092" y="777"/>
            <a:chExt cx="1243" cy="1364"/>
          </a:xfrm>
        </p:grpSpPr>
        <p:sp>
          <p:nvSpPr>
            <p:cNvPr id="59438" name="Oval 3"/>
            <p:cNvSpPr>
              <a:spLocks noChangeArrowheads="1"/>
            </p:cNvSpPr>
            <p:nvPr/>
          </p:nvSpPr>
          <p:spPr bwMode="auto">
            <a:xfrm>
              <a:off x="2685" y="77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9439" name="Oval 4"/>
            <p:cNvSpPr>
              <a:spLocks noChangeArrowheads="1"/>
            </p:cNvSpPr>
            <p:nvPr/>
          </p:nvSpPr>
          <p:spPr bwMode="auto">
            <a:xfrm>
              <a:off x="2300" y="1292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40" name="Oval 5"/>
            <p:cNvSpPr>
              <a:spLocks noChangeArrowheads="1"/>
            </p:cNvSpPr>
            <p:nvPr/>
          </p:nvSpPr>
          <p:spPr bwMode="auto">
            <a:xfrm>
              <a:off x="3088" y="1271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41" name="Oval 6"/>
            <p:cNvSpPr>
              <a:spLocks noChangeArrowheads="1"/>
            </p:cNvSpPr>
            <p:nvPr/>
          </p:nvSpPr>
          <p:spPr bwMode="auto">
            <a:xfrm>
              <a:off x="2122" y="1849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42" name="Line 7"/>
            <p:cNvSpPr>
              <a:spLocks noChangeShapeType="1"/>
            </p:cNvSpPr>
            <p:nvPr/>
          </p:nvSpPr>
          <p:spPr bwMode="auto">
            <a:xfrm flipH="1">
              <a:off x="2433" y="1021"/>
              <a:ext cx="308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43" name="Line 8"/>
            <p:cNvSpPr>
              <a:spLocks noChangeShapeType="1"/>
            </p:cNvSpPr>
            <p:nvPr/>
          </p:nvSpPr>
          <p:spPr bwMode="auto">
            <a:xfrm flipH="1">
              <a:off x="2247" y="1525"/>
              <a:ext cx="82" cy="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44" name="Rectangle 9"/>
            <p:cNvSpPr>
              <a:spLocks noChangeArrowheads="1"/>
            </p:cNvSpPr>
            <p:nvPr/>
          </p:nvSpPr>
          <p:spPr bwMode="auto">
            <a:xfrm>
              <a:off x="2271" y="1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9445" name="Rectangle 10"/>
            <p:cNvSpPr>
              <a:spLocks noChangeArrowheads="1"/>
            </p:cNvSpPr>
            <p:nvPr/>
          </p:nvSpPr>
          <p:spPr bwMode="auto">
            <a:xfrm>
              <a:off x="3110" y="126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446" name="Rectangle 11"/>
            <p:cNvSpPr>
              <a:spLocks noChangeArrowheads="1"/>
            </p:cNvSpPr>
            <p:nvPr/>
          </p:nvSpPr>
          <p:spPr bwMode="auto">
            <a:xfrm>
              <a:off x="2092" y="185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9447" name="Oval 12"/>
            <p:cNvSpPr>
              <a:spLocks noChangeArrowheads="1"/>
            </p:cNvSpPr>
            <p:nvPr/>
          </p:nvSpPr>
          <p:spPr bwMode="auto">
            <a:xfrm>
              <a:off x="2497" y="185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48" name="Rectangle 13"/>
            <p:cNvSpPr>
              <a:spLocks noChangeArrowheads="1"/>
            </p:cNvSpPr>
            <p:nvPr/>
          </p:nvSpPr>
          <p:spPr bwMode="auto">
            <a:xfrm>
              <a:off x="2458" y="185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9449" name="Line 14"/>
            <p:cNvSpPr>
              <a:spLocks noChangeShapeType="1"/>
            </p:cNvSpPr>
            <p:nvPr/>
          </p:nvSpPr>
          <p:spPr bwMode="auto">
            <a:xfrm>
              <a:off x="2525" y="1519"/>
              <a:ext cx="10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50" name="Line 15"/>
            <p:cNvSpPr>
              <a:spLocks noChangeShapeType="1"/>
            </p:cNvSpPr>
            <p:nvPr/>
          </p:nvSpPr>
          <p:spPr bwMode="auto">
            <a:xfrm>
              <a:off x="2884" y="1015"/>
              <a:ext cx="338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9400" name="Group 77"/>
          <p:cNvGrpSpPr>
            <a:grpSpLocks/>
          </p:cNvGrpSpPr>
          <p:nvPr/>
        </p:nvGrpSpPr>
        <p:grpSpPr bwMode="auto">
          <a:xfrm>
            <a:off x="3549650" y="3500438"/>
            <a:ext cx="2686050" cy="2794000"/>
            <a:chOff x="1960" y="1233"/>
            <a:chExt cx="1692" cy="1760"/>
          </a:xfrm>
        </p:grpSpPr>
        <p:sp>
          <p:nvSpPr>
            <p:cNvPr id="59420" name="Rectangle 50"/>
            <p:cNvSpPr>
              <a:spLocks noChangeArrowheads="1"/>
            </p:cNvSpPr>
            <p:nvPr/>
          </p:nvSpPr>
          <p:spPr bwMode="auto">
            <a:xfrm>
              <a:off x="2181" y="2743"/>
              <a:ext cx="12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1"/>
                  </a:solidFill>
                </a:rPr>
                <a:t>insert 5 into heap</a:t>
              </a:r>
            </a:p>
          </p:txBody>
        </p:sp>
        <p:sp>
          <p:nvSpPr>
            <p:cNvPr id="59421" name="Oval 56"/>
            <p:cNvSpPr>
              <a:spLocks noChangeArrowheads="1"/>
            </p:cNvSpPr>
            <p:nvPr/>
          </p:nvSpPr>
          <p:spPr bwMode="auto">
            <a:xfrm>
              <a:off x="2553" y="1233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9422" name="Oval 57"/>
            <p:cNvSpPr>
              <a:spLocks noChangeArrowheads="1"/>
            </p:cNvSpPr>
            <p:nvPr/>
          </p:nvSpPr>
          <p:spPr bwMode="auto">
            <a:xfrm>
              <a:off x="2168" y="174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23" name="Oval 58"/>
            <p:cNvSpPr>
              <a:spLocks noChangeArrowheads="1"/>
            </p:cNvSpPr>
            <p:nvPr/>
          </p:nvSpPr>
          <p:spPr bwMode="auto">
            <a:xfrm>
              <a:off x="2956" y="172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24" name="Oval 59"/>
            <p:cNvSpPr>
              <a:spLocks noChangeArrowheads="1"/>
            </p:cNvSpPr>
            <p:nvPr/>
          </p:nvSpPr>
          <p:spPr bwMode="auto">
            <a:xfrm>
              <a:off x="1990" y="2305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25" name="Line 60"/>
            <p:cNvSpPr>
              <a:spLocks noChangeShapeType="1"/>
            </p:cNvSpPr>
            <p:nvPr/>
          </p:nvSpPr>
          <p:spPr bwMode="auto">
            <a:xfrm flipH="1">
              <a:off x="2301" y="1477"/>
              <a:ext cx="308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26" name="Line 61"/>
            <p:cNvSpPr>
              <a:spLocks noChangeShapeType="1"/>
            </p:cNvSpPr>
            <p:nvPr/>
          </p:nvSpPr>
          <p:spPr bwMode="auto">
            <a:xfrm flipH="1">
              <a:off x="2115" y="1981"/>
              <a:ext cx="82" cy="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27" name="Rectangle 62"/>
            <p:cNvSpPr>
              <a:spLocks noChangeArrowheads="1"/>
            </p:cNvSpPr>
            <p:nvPr/>
          </p:nvSpPr>
          <p:spPr bwMode="auto">
            <a:xfrm>
              <a:off x="2139" y="17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9428" name="Rectangle 63"/>
            <p:cNvSpPr>
              <a:spLocks noChangeArrowheads="1"/>
            </p:cNvSpPr>
            <p:nvPr/>
          </p:nvSpPr>
          <p:spPr bwMode="auto">
            <a:xfrm>
              <a:off x="2978" y="172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429" name="Rectangle 64"/>
            <p:cNvSpPr>
              <a:spLocks noChangeArrowheads="1"/>
            </p:cNvSpPr>
            <p:nvPr/>
          </p:nvSpPr>
          <p:spPr bwMode="auto">
            <a:xfrm>
              <a:off x="1960" y="23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9430" name="Oval 65"/>
            <p:cNvSpPr>
              <a:spLocks noChangeArrowheads="1"/>
            </p:cNvSpPr>
            <p:nvPr/>
          </p:nvSpPr>
          <p:spPr bwMode="auto">
            <a:xfrm>
              <a:off x="2365" y="2314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31" name="Rectangle 66"/>
            <p:cNvSpPr>
              <a:spLocks noChangeArrowheads="1"/>
            </p:cNvSpPr>
            <p:nvPr/>
          </p:nvSpPr>
          <p:spPr bwMode="auto">
            <a:xfrm>
              <a:off x="2326" y="230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9432" name="Line 67"/>
            <p:cNvSpPr>
              <a:spLocks noChangeShapeType="1"/>
            </p:cNvSpPr>
            <p:nvPr/>
          </p:nvSpPr>
          <p:spPr bwMode="auto">
            <a:xfrm>
              <a:off x="2393" y="1975"/>
              <a:ext cx="10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33" name="Line 68"/>
            <p:cNvSpPr>
              <a:spLocks noChangeShapeType="1"/>
            </p:cNvSpPr>
            <p:nvPr/>
          </p:nvSpPr>
          <p:spPr bwMode="auto">
            <a:xfrm>
              <a:off x="2752" y="1471"/>
              <a:ext cx="338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34" name="Oval 69" descr="菱形外框線"/>
            <p:cNvSpPr>
              <a:spLocks noChangeArrowheads="1"/>
            </p:cNvSpPr>
            <p:nvPr/>
          </p:nvSpPr>
          <p:spPr bwMode="auto">
            <a:xfrm>
              <a:off x="2784" y="2297"/>
              <a:ext cx="247" cy="247"/>
            </a:xfrm>
            <a:prstGeom prst="ellipse">
              <a:avLst/>
            </a:prstGeom>
            <a:pattFill prst="openDmnd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5</a:t>
              </a:r>
              <a:endParaRPr lang="en-US" altLang="zh-TW"/>
            </a:p>
          </p:txBody>
        </p:sp>
        <p:sp>
          <p:nvSpPr>
            <p:cNvPr id="59435" name="Line 70"/>
            <p:cNvSpPr>
              <a:spLocks noChangeShapeType="1"/>
            </p:cNvSpPr>
            <p:nvPr/>
          </p:nvSpPr>
          <p:spPr bwMode="auto">
            <a:xfrm flipH="1">
              <a:off x="2910" y="1974"/>
              <a:ext cx="11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36" name="Line 73"/>
            <p:cNvSpPr>
              <a:spLocks noChangeShapeType="1"/>
            </p:cNvSpPr>
            <p:nvPr/>
          </p:nvSpPr>
          <p:spPr bwMode="auto">
            <a:xfrm flipH="1" flipV="1">
              <a:off x="3336" y="1356"/>
              <a:ext cx="0" cy="1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37" name="Text Box 74"/>
            <p:cNvSpPr txBox="1">
              <a:spLocks noChangeArrowheads="1"/>
            </p:cNvSpPr>
            <p:nvPr/>
          </p:nvSpPr>
          <p:spPr bwMode="auto">
            <a:xfrm>
              <a:off x="3002" y="2373"/>
              <a:ext cx="6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Upheap</a:t>
              </a:r>
            </a:p>
          </p:txBody>
        </p:sp>
      </p:grpSp>
      <p:grpSp>
        <p:nvGrpSpPr>
          <p:cNvPr id="59401" name="Group 78"/>
          <p:cNvGrpSpPr>
            <a:grpSpLocks/>
          </p:cNvGrpSpPr>
          <p:nvPr/>
        </p:nvGrpSpPr>
        <p:grpSpPr bwMode="auto">
          <a:xfrm>
            <a:off x="596900" y="3519488"/>
            <a:ext cx="2522538" cy="2435225"/>
            <a:chOff x="220" y="1233"/>
            <a:chExt cx="1589" cy="1534"/>
          </a:xfrm>
        </p:grpSpPr>
        <p:sp>
          <p:nvSpPr>
            <p:cNvPr id="59404" name="Oval 79"/>
            <p:cNvSpPr>
              <a:spLocks noChangeArrowheads="1"/>
            </p:cNvSpPr>
            <p:nvPr/>
          </p:nvSpPr>
          <p:spPr bwMode="auto">
            <a:xfrm>
              <a:off x="813" y="1233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9405" name="Oval 80"/>
            <p:cNvSpPr>
              <a:spLocks noChangeArrowheads="1"/>
            </p:cNvSpPr>
            <p:nvPr/>
          </p:nvSpPr>
          <p:spPr bwMode="auto">
            <a:xfrm>
              <a:off x="428" y="174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6" name="Oval 81"/>
            <p:cNvSpPr>
              <a:spLocks noChangeArrowheads="1"/>
            </p:cNvSpPr>
            <p:nvPr/>
          </p:nvSpPr>
          <p:spPr bwMode="auto">
            <a:xfrm>
              <a:off x="1216" y="172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7" name="Oval 82"/>
            <p:cNvSpPr>
              <a:spLocks noChangeArrowheads="1"/>
            </p:cNvSpPr>
            <p:nvPr/>
          </p:nvSpPr>
          <p:spPr bwMode="auto">
            <a:xfrm>
              <a:off x="250" y="2305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8" name="Line 83"/>
            <p:cNvSpPr>
              <a:spLocks noChangeShapeType="1"/>
            </p:cNvSpPr>
            <p:nvPr/>
          </p:nvSpPr>
          <p:spPr bwMode="auto">
            <a:xfrm flipH="1">
              <a:off x="561" y="1477"/>
              <a:ext cx="308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9" name="Line 84"/>
            <p:cNvSpPr>
              <a:spLocks noChangeShapeType="1"/>
            </p:cNvSpPr>
            <p:nvPr/>
          </p:nvSpPr>
          <p:spPr bwMode="auto">
            <a:xfrm flipH="1">
              <a:off x="375" y="1981"/>
              <a:ext cx="82" cy="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10" name="Rectangle 85"/>
            <p:cNvSpPr>
              <a:spLocks noChangeArrowheads="1"/>
            </p:cNvSpPr>
            <p:nvPr/>
          </p:nvSpPr>
          <p:spPr bwMode="auto">
            <a:xfrm>
              <a:off x="399" y="17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9411" name="Rectangle 86"/>
            <p:cNvSpPr>
              <a:spLocks noChangeArrowheads="1"/>
            </p:cNvSpPr>
            <p:nvPr/>
          </p:nvSpPr>
          <p:spPr bwMode="auto">
            <a:xfrm>
              <a:off x="1238" y="172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412" name="Rectangle 87"/>
            <p:cNvSpPr>
              <a:spLocks noChangeArrowheads="1"/>
            </p:cNvSpPr>
            <p:nvPr/>
          </p:nvSpPr>
          <p:spPr bwMode="auto">
            <a:xfrm>
              <a:off x="220" y="23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9413" name="Oval 88"/>
            <p:cNvSpPr>
              <a:spLocks noChangeArrowheads="1"/>
            </p:cNvSpPr>
            <p:nvPr/>
          </p:nvSpPr>
          <p:spPr bwMode="auto">
            <a:xfrm>
              <a:off x="625" y="2314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14" name="Rectangle 89"/>
            <p:cNvSpPr>
              <a:spLocks noChangeArrowheads="1"/>
            </p:cNvSpPr>
            <p:nvPr/>
          </p:nvSpPr>
          <p:spPr bwMode="auto">
            <a:xfrm>
              <a:off x="586" y="230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9415" name="Line 90"/>
            <p:cNvSpPr>
              <a:spLocks noChangeShapeType="1"/>
            </p:cNvSpPr>
            <p:nvPr/>
          </p:nvSpPr>
          <p:spPr bwMode="auto">
            <a:xfrm>
              <a:off x="653" y="1975"/>
              <a:ext cx="10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16" name="Line 91"/>
            <p:cNvSpPr>
              <a:spLocks noChangeShapeType="1"/>
            </p:cNvSpPr>
            <p:nvPr/>
          </p:nvSpPr>
          <p:spPr bwMode="auto">
            <a:xfrm>
              <a:off x="1012" y="1471"/>
              <a:ext cx="338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17" name="Oval 92" descr="菱形外框線"/>
            <p:cNvSpPr>
              <a:spLocks noChangeArrowheads="1"/>
            </p:cNvSpPr>
            <p:nvPr/>
          </p:nvSpPr>
          <p:spPr bwMode="auto">
            <a:xfrm>
              <a:off x="1044" y="2297"/>
              <a:ext cx="247" cy="247"/>
            </a:xfrm>
            <a:prstGeom prst="ellipse">
              <a:avLst/>
            </a:prstGeom>
            <a:pattFill prst="openDmnd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18" name="Line 93"/>
            <p:cNvSpPr>
              <a:spLocks noChangeShapeType="1"/>
            </p:cNvSpPr>
            <p:nvPr/>
          </p:nvSpPr>
          <p:spPr bwMode="auto">
            <a:xfrm flipH="1">
              <a:off x="1170" y="1974"/>
              <a:ext cx="11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19" name="Text Box 94"/>
            <p:cNvSpPr txBox="1">
              <a:spLocks noChangeArrowheads="1"/>
            </p:cNvSpPr>
            <p:nvPr/>
          </p:nvSpPr>
          <p:spPr bwMode="auto">
            <a:xfrm>
              <a:off x="782" y="2517"/>
              <a:ext cx="10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Complete BT</a:t>
              </a:r>
            </a:p>
          </p:txBody>
        </p:sp>
      </p:grpSp>
      <p:sp>
        <p:nvSpPr>
          <p:cNvPr id="59402" name="Freeform 98"/>
          <p:cNvSpPr>
            <a:spLocks/>
          </p:cNvSpPr>
          <p:nvPr/>
        </p:nvSpPr>
        <p:spPr bwMode="auto">
          <a:xfrm>
            <a:off x="4695825" y="4476750"/>
            <a:ext cx="390525" cy="723900"/>
          </a:xfrm>
          <a:custGeom>
            <a:avLst/>
            <a:gdLst>
              <a:gd name="T0" fmla="*/ 2147483647 w 246"/>
              <a:gd name="T1" fmla="*/ 0 h 456"/>
              <a:gd name="T2" fmla="*/ 2147483647 w 246"/>
              <a:gd name="T3" fmla="*/ 2147483647 h 456"/>
              <a:gd name="T4" fmla="*/ 2147483647 w 246"/>
              <a:gd name="T5" fmla="*/ 2147483647 h 456"/>
              <a:gd name="T6" fmla="*/ 0 60000 65536"/>
              <a:gd name="T7" fmla="*/ 0 60000 65536"/>
              <a:gd name="T8" fmla="*/ 0 60000 65536"/>
              <a:gd name="T9" fmla="*/ 0 w 246"/>
              <a:gd name="T10" fmla="*/ 0 h 456"/>
              <a:gd name="T11" fmla="*/ 246 w 246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" h="456">
                <a:moveTo>
                  <a:pt x="246" y="0"/>
                </a:moveTo>
                <a:cubicBezTo>
                  <a:pt x="141" y="40"/>
                  <a:pt x="36" y="80"/>
                  <a:pt x="18" y="156"/>
                </a:cubicBezTo>
                <a:cubicBezTo>
                  <a:pt x="0" y="232"/>
                  <a:pt x="118" y="406"/>
                  <a:pt x="138" y="45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3" name="Text Box 99"/>
          <p:cNvSpPr txBox="1">
            <a:spLocks noChangeArrowheads="1"/>
          </p:cNvSpPr>
          <p:nvPr/>
        </p:nvSpPr>
        <p:spPr bwMode="auto">
          <a:xfrm>
            <a:off x="4327525" y="3995738"/>
            <a:ext cx="895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Parent </a:t>
            </a:r>
          </a:p>
          <a:p>
            <a:r>
              <a:rPr lang="en-US" altLang="zh-TW">
                <a:solidFill>
                  <a:srgbClr val="FF0000"/>
                </a:solidFill>
              </a:rPr>
              <a:t>sink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87E20F-4603-4503-8551-A0A60113ED70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76263" y="1230313"/>
            <a:ext cx="7772400" cy="5097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void push(element item, </a:t>
            </a:r>
            <a:r>
              <a:rPr lang="en-US" altLang="zh-TW" sz="2400" dirty="0" err="1">
                <a:solidFill>
                  <a:schemeClr val="tx1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*n</a:t>
            </a:r>
            <a:r>
              <a:rPr lang="en-US" altLang="zh-TW" sz="2400" dirty="0" smtClean="0">
                <a:solidFill>
                  <a:schemeClr val="tx1"/>
                </a:solidFill>
              </a:rPr>
              <a:t>){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</a:rPr>
              <a:t>/* </a:t>
            </a:r>
            <a:r>
              <a:rPr lang="en-US" altLang="zh-TW" sz="2400" dirty="0">
                <a:solidFill>
                  <a:schemeClr val="tx1"/>
                </a:solidFill>
              </a:rPr>
              <a:t>insert item into a max heap of current size *n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</a:t>
            </a:r>
            <a:r>
              <a:rPr lang="en-US" altLang="zh-TW" sz="2400" dirty="0" err="1">
                <a:solidFill>
                  <a:schemeClr val="tx1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i="1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if (HEAP_FULL(*n))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     </a:t>
            </a:r>
            <a:r>
              <a:rPr lang="en-US" altLang="zh-TW" sz="2400" dirty="0" err="1">
                <a:solidFill>
                  <a:schemeClr val="tx1"/>
                </a:solidFill>
              </a:rPr>
              <a:t>fprintf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</a:rPr>
              <a:t>stderr</a:t>
            </a:r>
            <a:r>
              <a:rPr lang="en-US" altLang="zh-TW" sz="2400" dirty="0">
                <a:solidFill>
                  <a:schemeClr val="tx1"/>
                </a:solidFill>
              </a:rPr>
              <a:t>, “the heap is full.\n”);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     exit(1);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</a:t>
            </a:r>
            <a:r>
              <a:rPr lang="en-US" altLang="zh-TW" sz="2400" i="1" dirty="0" err="1">
                <a:solidFill>
                  <a:schemeClr val="tx1"/>
                </a:solidFill>
              </a:rPr>
              <a:t>i</a:t>
            </a:r>
            <a:r>
              <a:rPr lang="en-US" altLang="zh-TW" sz="2400" i="1" dirty="0">
                <a:solidFill>
                  <a:schemeClr val="tx1"/>
                </a:solidFill>
              </a:rPr>
              <a:t> = </a:t>
            </a:r>
            <a:r>
              <a:rPr lang="en-US" altLang="zh-TW" sz="2400" dirty="0">
                <a:solidFill>
                  <a:schemeClr val="tx1"/>
                </a:solidFill>
              </a:rPr>
              <a:t>++(*n);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while ((</a:t>
            </a:r>
            <a:r>
              <a:rPr lang="en-US" altLang="zh-TW" sz="2400" i="1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 != 1) &amp;&amp; (</a:t>
            </a:r>
            <a:r>
              <a:rPr lang="en-US" altLang="zh-TW" sz="2400" dirty="0" err="1">
                <a:solidFill>
                  <a:schemeClr val="tx1"/>
                </a:solidFill>
              </a:rPr>
              <a:t>item.key</a:t>
            </a:r>
            <a:r>
              <a:rPr lang="en-US" altLang="zh-TW" sz="2400" dirty="0">
                <a:solidFill>
                  <a:schemeClr val="tx1"/>
                </a:solidFill>
              </a:rPr>
              <a:t> &gt; heap[</a:t>
            </a:r>
            <a:r>
              <a:rPr lang="en-US" altLang="zh-TW" sz="2400" i="1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/2].key</a:t>
            </a:r>
            <a:r>
              <a:rPr lang="en-US" altLang="zh-TW" sz="2400" dirty="0" smtClean="0">
                <a:solidFill>
                  <a:schemeClr val="tx1"/>
                </a:solidFill>
              </a:rPr>
              <a:t>)){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     heap[</a:t>
            </a:r>
            <a:r>
              <a:rPr lang="en-US" altLang="zh-TW" sz="2400" i="1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] = heap[</a:t>
            </a:r>
            <a:r>
              <a:rPr lang="en-US" altLang="zh-TW" sz="2400" i="1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/2];                    </a:t>
            </a:r>
            <a:r>
              <a:rPr lang="en-US" altLang="zh-TW" sz="2400" dirty="0">
                <a:solidFill>
                  <a:srgbClr val="FF0000"/>
                </a:solidFill>
              </a:rPr>
              <a:t>parent sink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     </a:t>
            </a:r>
            <a:r>
              <a:rPr lang="en-US" altLang="zh-TW" sz="2400" i="1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 /= 2;                                          </a:t>
            </a:r>
            <a:r>
              <a:rPr lang="en-US" altLang="zh-TW" sz="2400" dirty="0">
                <a:solidFill>
                  <a:srgbClr val="FF0000"/>
                </a:solidFill>
              </a:rPr>
              <a:t>item </a:t>
            </a:r>
            <a:r>
              <a:rPr lang="en-US" altLang="zh-TW" sz="2400" dirty="0" err="1">
                <a:solidFill>
                  <a:srgbClr val="FF0000"/>
                </a:solidFill>
              </a:rPr>
              <a:t>upheap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  heap[</a:t>
            </a:r>
            <a:r>
              <a:rPr lang="en-US" altLang="zh-TW" sz="2400" i="1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]= item;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7084075" y="5872613"/>
            <a:ext cx="1261884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O(log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400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>
            <a:off x="3725863" y="4716463"/>
            <a:ext cx="11366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 flipV="1">
            <a:off x="2205038" y="5078413"/>
            <a:ext cx="26574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131888" y="319088"/>
            <a:ext cx="68214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600" b="1" u="sng">
                <a:solidFill>
                  <a:schemeClr val="tx1"/>
                </a:solidFill>
              </a:rPr>
              <a:t>Insertion into a Max Heap</a:t>
            </a:r>
            <a:r>
              <a:rPr lang="en-US" altLang="zh-TW" b="1" u="sng">
                <a:solidFill>
                  <a:schemeClr val="tx1"/>
                </a:solidFill>
              </a:rPr>
              <a:t> (Prog. 5.13)</a:t>
            </a:r>
            <a:endParaRPr lang="en-US" altLang="zh-TW" sz="3600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16B298-9935-4876-A852-1CED93F76C60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63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443" name="Text Box 56"/>
          <p:cNvSpPr txBox="1">
            <a:spLocks noChangeArrowheads="1"/>
          </p:cNvSpPr>
          <p:nvPr/>
        </p:nvSpPr>
        <p:spPr bwMode="auto">
          <a:xfrm>
            <a:off x="1933575" y="254000"/>
            <a:ext cx="539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Deletion from a Max Heap</a:t>
            </a:r>
          </a:p>
        </p:txBody>
      </p:sp>
      <p:sp>
        <p:nvSpPr>
          <p:cNvPr id="61444" name="Text Box 57"/>
          <p:cNvSpPr txBox="1">
            <a:spLocks noChangeArrowheads="1"/>
          </p:cNvSpPr>
          <p:nvPr/>
        </p:nvSpPr>
        <p:spPr bwMode="auto">
          <a:xfrm>
            <a:off x="287338" y="1392238"/>
            <a:ext cx="256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Remove 20 from heap</a:t>
            </a:r>
          </a:p>
        </p:txBody>
      </p:sp>
      <p:grpSp>
        <p:nvGrpSpPr>
          <p:cNvPr id="61445" name="Group 58"/>
          <p:cNvGrpSpPr>
            <a:grpSpLocks/>
          </p:cNvGrpSpPr>
          <p:nvPr/>
        </p:nvGrpSpPr>
        <p:grpSpPr bwMode="auto">
          <a:xfrm>
            <a:off x="1857376" y="1449388"/>
            <a:ext cx="1949450" cy="2108200"/>
            <a:chOff x="2107" y="777"/>
            <a:chExt cx="1228" cy="1328"/>
          </a:xfrm>
        </p:grpSpPr>
        <p:sp>
          <p:nvSpPr>
            <p:cNvPr id="61488" name="Oval 59"/>
            <p:cNvSpPr>
              <a:spLocks noChangeArrowheads="1"/>
            </p:cNvSpPr>
            <p:nvPr/>
          </p:nvSpPr>
          <p:spPr bwMode="auto">
            <a:xfrm>
              <a:off x="2685" y="77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1489" name="Oval 60"/>
            <p:cNvSpPr>
              <a:spLocks noChangeArrowheads="1"/>
            </p:cNvSpPr>
            <p:nvPr/>
          </p:nvSpPr>
          <p:spPr bwMode="auto">
            <a:xfrm>
              <a:off x="2300" y="1292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90" name="Oval 61"/>
            <p:cNvSpPr>
              <a:spLocks noChangeArrowheads="1"/>
            </p:cNvSpPr>
            <p:nvPr/>
          </p:nvSpPr>
          <p:spPr bwMode="auto">
            <a:xfrm>
              <a:off x="3088" y="1271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91" name="Oval 62"/>
            <p:cNvSpPr>
              <a:spLocks noChangeArrowheads="1"/>
            </p:cNvSpPr>
            <p:nvPr/>
          </p:nvSpPr>
          <p:spPr bwMode="auto">
            <a:xfrm>
              <a:off x="2122" y="1849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92" name="Line 63"/>
            <p:cNvSpPr>
              <a:spLocks noChangeShapeType="1"/>
            </p:cNvSpPr>
            <p:nvPr/>
          </p:nvSpPr>
          <p:spPr bwMode="auto">
            <a:xfrm flipH="1">
              <a:off x="2433" y="1021"/>
              <a:ext cx="308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93" name="Line 64"/>
            <p:cNvSpPr>
              <a:spLocks noChangeShapeType="1"/>
            </p:cNvSpPr>
            <p:nvPr/>
          </p:nvSpPr>
          <p:spPr bwMode="auto">
            <a:xfrm flipH="1">
              <a:off x="2247" y="1525"/>
              <a:ext cx="82" cy="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94" name="Rectangle 65"/>
            <p:cNvSpPr>
              <a:spLocks noChangeArrowheads="1"/>
            </p:cNvSpPr>
            <p:nvPr/>
          </p:nvSpPr>
          <p:spPr bwMode="auto">
            <a:xfrm>
              <a:off x="2286" y="1303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1495" name="Rectangle 66"/>
            <p:cNvSpPr>
              <a:spLocks noChangeArrowheads="1"/>
            </p:cNvSpPr>
            <p:nvPr/>
          </p:nvSpPr>
          <p:spPr bwMode="auto">
            <a:xfrm>
              <a:off x="3117" y="127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496" name="Rectangle 67"/>
            <p:cNvSpPr>
              <a:spLocks noChangeArrowheads="1"/>
            </p:cNvSpPr>
            <p:nvPr/>
          </p:nvSpPr>
          <p:spPr bwMode="auto">
            <a:xfrm>
              <a:off x="2107" y="1853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1497" name="Oval 68"/>
            <p:cNvSpPr>
              <a:spLocks noChangeArrowheads="1"/>
            </p:cNvSpPr>
            <p:nvPr/>
          </p:nvSpPr>
          <p:spPr bwMode="auto">
            <a:xfrm>
              <a:off x="2497" y="185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98" name="Rectangle 69"/>
            <p:cNvSpPr>
              <a:spLocks noChangeArrowheads="1"/>
            </p:cNvSpPr>
            <p:nvPr/>
          </p:nvSpPr>
          <p:spPr bwMode="auto">
            <a:xfrm>
              <a:off x="2488" y="1858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1499" name="Line 70"/>
            <p:cNvSpPr>
              <a:spLocks noChangeShapeType="1"/>
            </p:cNvSpPr>
            <p:nvPr/>
          </p:nvSpPr>
          <p:spPr bwMode="auto">
            <a:xfrm>
              <a:off x="2525" y="1519"/>
              <a:ext cx="105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500" name="Line 71"/>
            <p:cNvSpPr>
              <a:spLocks noChangeShapeType="1"/>
            </p:cNvSpPr>
            <p:nvPr/>
          </p:nvSpPr>
          <p:spPr bwMode="auto">
            <a:xfrm>
              <a:off x="2884" y="1015"/>
              <a:ext cx="338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446" name="Oval 92"/>
          <p:cNvSpPr>
            <a:spLocks noChangeArrowheads="1"/>
          </p:cNvSpPr>
          <p:nvPr/>
        </p:nvSpPr>
        <p:spPr bwMode="auto">
          <a:xfrm>
            <a:off x="1651000" y="386873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zh-TW" altLang="zh-TW" sz="2400">
              <a:solidFill>
                <a:schemeClr val="tx1"/>
              </a:solidFill>
            </a:endParaRPr>
          </a:p>
        </p:txBody>
      </p:sp>
      <p:sp>
        <p:nvSpPr>
          <p:cNvPr id="61447" name="Oval 93"/>
          <p:cNvSpPr>
            <a:spLocks noChangeArrowheads="1"/>
          </p:cNvSpPr>
          <p:nvPr/>
        </p:nvSpPr>
        <p:spPr bwMode="auto">
          <a:xfrm>
            <a:off x="1039813" y="4686300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8" name="Oval 94"/>
          <p:cNvSpPr>
            <a:spLocks noChangeArrowheads="1"/>
          </p:cNvSpPr>
          <p:nvPr/>
        </p:nvSpPr>
        <p:spPr bwMode="auto">
          <a:xfrm>
            <a:off x="2290763" y="465296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9" name="Oval 95"/>
          <p:cNvSpPr>
            <a:spLocks noChangeArrowheads="1"/>
          </p:cNvSpPr>
          <p:nvPr/>
        </p:nvSpPr>
        <p:spPr bwMode="auto">
          <a:xfrm>
            <a:off x="757238" y="5570538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50" name="Line 96"/>
          <p:cNvSpPr>
            <a:spLocks noChangeShapeType="1"/>
          </p:cNvSpPr>
          <p:nvPr/>
        </p:nvSpPr>
        <p:spPr bwMode="auto">
          <a:xfrm flipH="1">
            <a:off x="1250950" y="4256088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51" name="Line 97"/>
          <p:cNvSpPr>
            <a:spLocks noChangeShapeType="1"/>
          </p:cNvSpPr>
          <p:nvPr/>
        </p:nvSpPr>
        <p:spPr bwMode="auto">
          <a:xfrm flipH="1">
            <a:off x="955675" y="5056188"/>
            <a:ext cx="130175" cy="525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52" name="Rectangle 98"/>
          <p:cNvSpPr>
            <a:spLocks noChangeArrowheads="1"/>
          </p:cNvSpPr>
          <p:nvPr/>
        </p:nvSpPr>
        <p:spPr bwMode="auto">
          <a:xfrm>
            <a:off x="1029400" y="4704525"/>
            <a:ext cx="41678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1453" name="Rectangle 99"/>
          <p:cNvSpPr>
            <a:spLocks noChangeArrowheads="1"/>
          </p:cNvSpPr>
          <p:nvPr/>
        </p:nvSpPr>
        <p:spPr bwMode="auto">
          <a:xfrm>
            <a:off x="2325688" y="4645025"/>
            <a:ext cx="30136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454" name="Rectangle 100"/>
          <p:cNvSpPr>
            <a:spLocks noChangeArrowheads="1"/>
          </p:cNvSpPr>
          <p:nvPr/>
        </p:nvSpPr>
        <p:spPr bwMode="auto">
          <a:xfrm>
            <a:off x="721488" y="5576888"/>
            <a:ext cx="41678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1455" name="Rectangle 102"/>
          <p:cNvSpPr>
            <a:spLocks noChangeArrowheads="1"/>
          </p:cNvSpPr>
          <p:nvPr/>
        </p:nvSpPr>
        <p:spPr bwMode="auto">
          <a:xfrm>
            <a:off x="871538" y="32496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solidFill>
                  <a:schemeClr val="tx1"/>
                </a:solidFill>
              </a:rPr>
              <a:t>20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61456" name="Line 103"/>
          <p:cNvSpPr>
            <a:spLocks noChangeShapeType="1"/>
          </p:cNvSpPr>
          <p:nvPr/>
        </p:nvSpPr>
        <p:spPr bwMode="auto">
          <a:xfrm>
            <a:off x="1397000" y="5046663"/>
            <a:ext cx="166688" cy="534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57" name="Line 104"/>
          <p:cNvSpPr>
            <a:spLocks noChangeShapeType="1"/>
          </p:cNvSpPr>
          <p:nvPr/>
        </p:nvSpPr>
        <p:spPr bwMode="auto">
          <a:xfrm>
            <a:off x="1966913" y="4246563"/>
            <a:ext cx="53657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58" name="Oval 105" descr="菱形外框線"/>
          <p:cNvSpPr>
            <a:spLocks noChangeArrowheads="1"/>
          </p:cNvSpPr>
          <p:nvPr/>
        </p:nvSpPr>
        <p:spPr bwMode="auto">
          <a:xfrm>
            <a:off x="1350963" y="5576888"/>
            <a:ext cx="392112" cy="392112"/>
          </a:xfrm>
          <a:prstGeom prst="ellipse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1459" name="Text Box 107"/>
          <p:cNvSpPr txBox="1">
            <a:spLocks noChangeArrowheads="1"/>
          </p:cNvSpPr>
          <p:nvPr/>
        </p:nvSpPr>
        <p:spPr bwMode="auto">
          <a:xfrm>
            <a:off x="1601788" y="5907088"/>
            <a:ext cx="163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Complete BT</a:t>
            </a:r>
          </a:p>
        </p:txBody>
      </p:sp>
      <p:sp>
        <p:nvSpPr>
          <p:cNvPr id="61460" name="Freeform 108"/>
          <p:cNvSpPr>
            <a:spLocks/>
          </p:cNvSpPr>
          <p:nvPr/>
        </p:nvSpPr>
        <p:spPr bwMode="auto">
          <a:xfrm>
            <a:off x="1217613" y="3606800"/>
            <a:ext cx="476250" cy="428625"/>
          </a:xfrm>
          <a:custGeom>
            <a:avLst/>
            <a:gdLst>
              <a:gd name="T0" fmla="*/ 0 w 300"/>
              <a:gd name="T1" fmla="*/ 0 h 270"/>
              <a:gd name="T2" fmla="*/ 2147483647 w 300"/>
              <a:gd name="T3" fmla="*/ 2147483647 h 270"/>
              <a:gd name="T4" fmla="*/ 2147483647 w 300"/>
              <a:gd name="T5" fmla="*/ 2147483647 h 270"/>
              <a:gd name="T6" fmla="*/ 2147483647 w 300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300"/>
              <a:gd name="T13" fmla="*/ 0 h 270"/>
              <a:gd name="T14" fmla="*/ 300 w 300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0" h="270">
                <a:moveTo>
                  <a:pt x="0" y="0"/>
                </a:moveTo>
                <a:cubicBezTo>
                  <a:pt x="11" y="117"/>
                  <a:pt x="22" y="234"/>
                  <a:pt x="48" y="252"/>
                </a:cubicBezTo>
                <a:cubicBezTo>
                  <a:pt x="74" y="270"/>
                  <a:pt x="114" y="116"/>
                  <a:pt x="156" y="108"/>
                </a:cubicBezTo>
                <a:cubicBezTo>
                  <a:pt x="198" y="100"/>
                  <a:pt x="276" y="188"/>
                  <a:pt x="300" y="2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1" name="Oval 111"/>
          <p:cNvSpPr>
            <a:spLocks noChangeArrowheads="1"/>
          </p:cNvSpPr>
          <p:nvPr/>
        </p:nvSpPr>
        <p:spPr bwMode="auto">
          <a:xfrm>
            <a:off x="4451350" y="386873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800" b="1" dirty="0">
                <a:solidFill>
                  <a:srgbClr val="FF0000"/>
                </a:solidFill>
              </a:rPr>
              <a:t>10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61462" name="Oval 112"/>
          <p:cNvSpPr>
            <a:spLocks noChangeArrowheads="1"/>
          </p:cNvSpPr>
          <p:nvPr/>
        </p:nvSpPr>
        <p:spPr bwMode="auto">
          <a:xfrm>
            <a:off x="3878263" y="4686300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3" name="Oval 113"/>
          <p:cNvSpPr>
            <a:spLocks noChangeArrowheads="1"/>
          </p:cNvSpPr>
          <p:nvPr/>
        </p:nvSpPr>
        <p:spPr bwMode="auto">
          <a:xfrm>
            <a:off x="5129213" y="465296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4" name="Oval 114"/>
          <p:cNvSpPr>
            <a:spLocks noChangeArrowheads="1"/>
          </p:cNvSpPr>
          <p:nvPr/>
        </p:nvSpPr>
        <p:spPr bwMode="auto">
          <a:xfrm>
            <a:off x="3595688" y="5570538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5" name="Line 115"/>
          <p:cNvSpPr>
            <a:spLocks noChangeShapeType="1"/>
          </p:cNvSpPr>
          <p:nvPr/>
        </p:nvSpPr>
        <p:spPr bwMode="auto">
          <a:xfrm flipH="1">
            <a:off x="4089400" y="4256088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6" name="Line 116"/>
          <p:cNvSpPr>
            <a:spLocks noChangeShapeType="1"/>
          </p:cNvSpPr>
          <p:nvPr/>
        </p:nvSpPr>
        <p:spPr bwMode="auto">
          <a:xfrm flipH="1">
            <a:off x="3794125" y="5056188"/>
            <a:ext cx="130175" cy="525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7" name="Rectangle 117"/>
          <p:cNvSpPr>
            <a:spLocks noChangeArrowheads="1"/>
          </p:cNvSpPr>
          <p:nvPr/>
        </p:nvSpPr>
        <p:spPr bwMode="auto">
          <a:xfrm>
            <a:off x="3867850" y="4704525"/>
            <a:ext cx="41678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1468" name="Rectangle 118"/>
          <p:cNvSpPr>
            <a:spLocks noChangeArrowheads="1"/>
          </p:cNvSpPr>
          <p:nvPr/>
        </p:nvSpPr>
        <p:spPr bwMode="auto">
          <a:xfrm>
            <a:off x="5164138" y="4645025"/>
            <a:ext cx="30136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469" name="Rectangle 119"/>
          <p:cNvSpPr>
            <a:spLocks noChangeArrowheads="1"/>
          </p:cNvSpPr>
          <p:nvPr/>
        </p:nvSpPr>
        <p:spPr bwMode="auto">
          <a:xfrm>
            <a:off x="3571813" y="5576888"/>
            <a:ext cx="41678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1470" name="Line 121"/>
          <p:cNvSpPr>
            <a:spLocks noChangeShapeType="1"/>
          </p:cNvSpPr>
          <p:nvPr/>
        </p:nvSpPr>
        <p:spPr bwMode="auto">
          <a:xfrm>
            <a:off x="4235450" y="5046663"/>
            <a:ext cx="166688" cy="534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71" name="Line 122"/>
          <p:cNvSpPr>
            <a:spLocks noChangeShapeType="1"/>
          </p:cNvSpPr>
          <p:nvPr/>
        </p:nvSpPr>
        <p:spPr bwMode="auto">
          <a:xfrm>
            <a:off x="4805363" y="4246563"/>
            <a:ext cx="53657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72" name="Oval 123" descr="菱形外框線"/>
          <p:cNvSpPr>
            <a:spLocks noChangeArrowheads="1"/>
          </p:cNvSpPr>
          <p:nvPr/>
        </p:nvSpPr>
        <p:spPr bwMode="auto">
          <a:xfrm>
            <a:off x="4189413" y="5576888"/>
            <a:ext cx="392112" cy="392112"/>
          </a:xfrm>
          <a:prstGeom prst="ellipse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73" name="Line 129"/>
          <p:cNvSpPr>
            <a:spLocks noChangeShapeType="1"/>
          </p:cNvSpPr>
          <p:nvPr/>
        </p:nvSpPr>
        <p:spPr bwMode="auto">
          <a:xfrm>
            <a:off x="4989513" y="4044950"/>
            <a:ext cx="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74" name="Text Box 130"/>
          <p:cNvSpPr txBox="1">
            <a:spLocks noChangeArrowheads="1"/>
          </p:cNvSpPr>
          <p:nvPr/>
        </p:nvSpPr>
        <p:spPr bwMode="auto">
          <a:xfrm>
            <a:off x="4745038" y="3659188"/>
            <a:ext cx="1300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downheap</a:t>
            </a:r>
          </a:p>
        </p:txBody>
      </p:sp>
      <p:grpSp>
        <p:nvGrpSpPr>
          <p:cNvPr id="61475" name="Group 132"/>
          <p:cNvGrpSpPr>
            <a:grpSpLocks/>
          </p:cNvGrpSpPr>
          <p:nvPr/>
        </p:nvGrpSpPr>
        <p:grpSpPr bwMode="auto">
          <a:xfrm>
            <a:off x="6683377" y="3854451"/>
            <a:ext cx="1952625" cy="2093913"/>
            <a:chOff x="4139" y="2208"/>
            <a:chExt cx="1230" cy="1319"/>
          </a:xfrm>
        </p:grpSpPr>
        <p:sp>
          <p:nvSpPr>
            <p:cNvPr id="61478" name="Rectangle 40"/>
            <p:cNvSpPr>
              <a:spLocks noChangeArrowheads="1"/>
            </p:cNvSpPr>
            <p:nvPr/>
          </p:nvSpPr>
          <p:spPr bwMode="auto">
            <a:xfrm>
              <a:off x="4139" y="3290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1479" name="Oval 42"/>
            <p:cNvSpPr>
              <a:spLocks noChangeArrowheads="1"/>
            </p:cNvSpPr>
            <p:nvPr/>
          </p:nvSpPr>
          <p:spPr bwMode="auto">
            <a:xfrm>
              <a:off x="4719" y="220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1480" name="Oval 43"/>
            <p:cNvSpPr>
              <a:spLocks noChangeArrowheads="1"/>
            </p:cNvSpPr>
            <p:nvPr/>
          </p:nvSpPr>
          <p:spPr bwMode="auto">
            <a:xfrm>
              <a:off x="4334" y="2723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81" name="Oval 44" descr="菱形外框線"/>
            <p:cNvSpPr>
              <a:spLocks noChangeArrowheads="1"/>
            </p:cNvSpPr>
            <p:nvPr/>
          </p:nvSpPr>
          <p:spPr bwMode="auto">
            <a:xfrm>
              <a:off x="5122" y="2702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82" name="Oval 45"/>
            <p:cNvSpPr>
              <a:spLocks noChangeArrowheads="1"/>
            </p:cNvSpPr>
            <p:nvPr/>
          </p:nvSpPr>
          <p:spPr bwMode="auto">
            <a:xfrm>
              <a:off x="4156" y="3280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83" name="Line 46"/>
            <p:cNvSpPr>
              <a:spLocks noChangeShapeType="1"/>
            </p:cNvSpPr>
            <p:nvPr/>
          </p:nvSpPr>
          <p:spPr bwMode="auto">
            <a:xfrm flipH="1">
              <a:off x="4467" y="2452"/>
              <a:ext cx="308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84" name="Line 47"/>
            <p:cNvSpPr>
              <a:spLocks noChangeShapeType="1"/>
            </p:cNvSpPr>
            <p:nvPr/>
          </p:nvSpPr>
          <p:spPr bwMode="auto">
            <a:xfrm flipH="1">
              <a:off x="4281" y="2956"/>
              <a:ext cx="82" cy="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85" name="Rectangle 48"/>
            <p:cNvSpPr>
              <a:spLocks noChangeArrowheads="1"/>
            </p:cNvSpPr>
            <p:nvPr/>
          </p:nvSpPr>
          <p:spPr bwMode="auto">
            <a:xfrm>
              <a:off x="4320" y="2727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1486" name="Line 53"/>
            <p:cNvSpPr>
              <a:spLocks noChangeShapeType="1"/>
            </p:cNvSpPr>
            <p:nvPr/>
          </p:nvSpPr>
          <p:spPr bwMode="auto">
            <a:xfrm>
              <a:off x="4918" y="2446"/>
              <a:ext cx="338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87" name="Text Box 131"/>
            <p:cNvSpPr txBox="1">
              <a:spLocks noChangeArrowheads="1"/>
            </p:cNvSpPr>
            <p:nvPr/>
          </p:nvSpPr>
          <p:spPr bwMode="auto">
            <a:xfrm>
              <a:off x="5155" y="269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61476" name="Freeform 133"/>
          <p:cNvSpPr>
            <a:spLocks/>
          </p:cNvSpPr>
          <p:nvPr/>
        </p:nvSpPr>
        <p:spPr bwMode="auto">
          <a:xfrm>
            <a:off x="3665538" y="4044950"/>
            <a:ext cx="733425" cy="666750"/>
          </a:xfrm>
          <a:custGeom>
            <a:avLst/>
            <a:gdLst>
              <a:gd name="T0" fmla="*/ 2147483647 w 462"/>
              <a:gd name="T1" fmla="*/ 2147483647 h 420"/>
              <a:gd name="T2" fmla="*/ 2147483647 w 462"/>
              <a:gd name="T3" fmla="*/ 2147483647 h 420"/>
              <a:gd name="T4" fmla="*/ 2147483647 w 462"/>
              <a:gd name="T5" fmla="*/ 0 h 420"/>
              <a:gd name="T6" fmla="*/ 0 60000 65536"/>
              <a:gd name="T7" fmla="*/ 0 60000 65536"/>
              <a:gd name="T8" fmla="*/ 0 60000 65536"/>
              <a:gd name="T9" fmla="*/ 0 w 462"/>
              <a:gd name="T10" fmla="*/ 0 h 420"/>
              <a:gd name="T11" fmla="*/ 462 w 462"/>
              <a:gd name="T12" fmla="*/ 420 h 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2" h="420">
                <a:moveTo>
                  <a:pt x="138" y="420"/>
                </a:moveTo>
                <a:cubicBezTo>
                  <a:pt x="69" y="293"/>
                  <a:pt x="0" y="166"/>
                  <a:pt x="54" y="96"/>
                </a:cubicBezTo>
                <a:cubicBezTo>
                  <a:pt x="108" y="26"/>
                  <a:pt x="394" y="16"/>
                  <a:pt x="46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77" name="Text Box 134"/>
          <p:cNvSpPr txBox="1">
            <a:spLocks noChangeArrowheads="1"/>
          </p:cNvSpPr>
          <p:nvPr/>
        </p:nvSpPr>
        <p:spPr bwMode="auto">
          <a:xfrm>
            <a:off x="2840038" y="4440238"/>
            <a:ext cx="1065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Child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DCDFC7-4F7D-412A-A6AE-F7EBC50A2F62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64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17550" y="1055688"/>
            <a:ext cx="7796213" cy="51313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element pop(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*n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delete element with the highest key from the heap */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parent, child;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element item, temp;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if (HEAP_EMPTY(*n)) {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fprintf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stderr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, “The heap is empty\n”);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exit(1);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}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/* save value of the element with the highest key */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item = heap[1];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/* use last element in heap to adjust heap */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temp = heap[(*n)--];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parent = 1;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child = 2;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044575" y="174625"/>
            <a:ext cx="70405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600" b="1" u="sng">
                <a:solidFill>
                  <a:schemeClr val="tx1"/>
                </a:solidFill>
              </a:rPr>
              <a:t>Deletion from a Max Heap</a:t>
            </a:r>
            <a:r>
              <a:rPr lang="en-US" altLang="zh-TW" b="1" u="sng">
                <a:solidFill>
                  <a:schemeClr val="tx1"/>
                </a:solidFill>
              </a:rPr>
              <a:t> (Prog. 5.14)</a:t>
            </a:r>
            <a:endParaRPr lang="en-US" altLang="zh-TW" sz="3600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DF7974-A877-4D5D-BA61-F3A4E0EDAE47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65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746125" y="1244600"/>
            <a:ext cx="8093075" cy="47593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while (child &lt;= *n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/* find the larger child of the current parent */</a:t>
            </a: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if ((child &lt; *n) &amp;&amp;  (heap[child].key &lt; heap[child+1].key))</a:t>
            </a: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child++; </a:t>
            </a: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if 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temp.key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&gt;= heap[child].key)  break;</a:t>
            </a: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/* move to the next lower level */</a:t>
            </a: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heap[parent] = heap[child];                  </a:t>
            </a:r>
            <a:r>
              <a:rPr lang="en-US" altLang="zh-TW" sz="2400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child up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</a:t>
            </a:r>
            <a:r>
              <a:rPr lang="en-US" altLang="zh-TW" sz="2400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parent = child;</a:t>
            </a: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child *= 2;                                             </a:t>
            </a:r>
            <a:r>
              <a:rPr lang="en-US" altLang="zh-TW" sz="2400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item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charset="0"/>
                <a:ea typeface="新細明體" charset="-120"/>
              </a:rPr>
              <a:t>downheap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}</a:t>
            </a: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heap[parent] = temp;</a:t>
            </a: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return item;</a:t>
            </a:r>
          </a:p>
          <a:p>
            <a:pPr>
              <a:lnSpc>
                <a:spcPts val="28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63492" name="Line 3"/>
          <p:cNvSpPr>
            <a:spLocks noChangeShapeType="1"/>
          </p:cNvSpPr>
          <p:nvPr/>
        </p:nvSpPr>
        <p:spPr bwMode="auto">
          <a:xfrm>
            <a:off x="4873625" y="3627438"/>
            <a:ext cx="10096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2722563" y="4333875"/>
            <a:ext cx="32385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4" name="Text Box 2"/>
          <p:cNvSpPr txBox="1">
            <a:spLocks noChangeArrowheads="1"/>
          </p:cNvSpPr>
          <p:nvPr/>
        </p:nvSpPr>
        <p:spPr bwMode="auto">
          <a:xfrm>
            <a:off x="1684338" y="174625"/>
            <a:ext cx="6646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600" b="1" u="sng">
                <a:solidFill>
                  <a:schemeClr val="tx1"/>
                </a:solidFill>
              </a:rPr>
              <a:t>Deletion from a Max Heap</a:t>
            </a:r>
            <a:r>
              <a:rPr lang="en-US" altLang="zh-TW" sz="2400" b="1" u="sng">
                <a:solidFill>
                  <a:schemeClr val="tx1"/>
                </a:solidFill>
              </a:rPr>
              <a:t> </a:t>
            </a:r>
            <a:r>
              <a:rPr lang="en-US" altLang="zh-TW" b="1" u="sng">
                <a:solidFill>
                  <a:schemeClr val="tx1"/>
                </a:solidFill>
              </a:rPr>
              <a:t>(Prog. 5.14)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247775" y="1393825"/>
          <a:ext cx="6662738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文件" r:id="rId3" imgW="6950155" imgH="4211335" progId="Word.Document.8">
                  <p:embed/>
                </p:oleObj>
              </mc:Choice>
              <mc:Fallback>
                <p:oleObj name="文件" r:id="rId3" imgW="6950155" imgH="4211335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393825"/>
                        <a:ext cx="6662738" cy="403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1190625" y="328613"/>
            <a:ext cx="6923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Priority Queue Representations</a:t>
            </a:r>
          </a:p>
        </p:txBody>
      </p:sp>
      <p:sp>
        <p:nvSpPr>
          <p:cNvPr id="205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A6EC42-9B18-4716-B2A9-D70069DAC507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66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9011CE-22D3-4D14-B9D9-A2CA99627A4E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67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925" y="1009650"/>
            <a:ext cx="7772400" cy="269557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i="1" dirty="0" smtClean="0"/>
              <a:t>binary search tree</a:t>
            </a:r>
            <a:r>
              <a:rPr lang="zh-TW" altLang="en-US" i="1" dirty="0" smtClean="0"/>
              <a:t> </a:t>
            </a:r>
            <a:r>
              <a:rPr lang="en-US" altLang="zh-TW" sz="2000" dirty="0" smtClean="0">
                <a:ea typeface="標楷體" pitchFamily="65" charset="-120"/>
              </a:rPr>
              <a:t>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二元搜尋樹</a:t>
            </a:r>
            <a:r>
              <a:rPr lang="en-US" altLang="zh-TW" sz="2000" dirty="0" smtClean="0">
                <a:ea typeface="標楷體" pitchFamily="65" charset="-120"/>
              </a:rPr>
              <a:t>) </a:t>
            </a:r>
            <a:r>
              <a:rPr lang="en-US" altLang="zh-TW" dirty="0" smtClean="0"/>
              <a:t>is a binary tree. It may be empty. If it is not empty then it satisfies the following properties :</a:t>
            </a:r>
          </a:p>
          <a:p>
            <a:pPr lvl="1" eaLnBrk="1" hangingPunct="1"/>
            <a:r>
              <a:rPr lang="en-US" altLang="zh-TW" dirty="0" smtClean="0"/>
              <a:t>Each node has exactly one key and the keys in the tree are distinct.</a:t>
            </a:r>
          </a:p>
          <a:p>
            <a:pPr lvl="1" eaLnBrk="1" hangingPunct="1"/>
            <a:r>
              <a:rPr lang="en-US" altLang="zh-TW" dirty="0" smtClean="0"/>
              <a:t>The keys in a nonempty </a:t>
            </a:r>
            <a:r>
              <a:rPr lang="en-US" altLang="zh-TW" dirty="0" smtClean="0">
                <a:solidFill>
                  <a:srgbClr val="0000FF"/>
                </a:solidFill>
              </a:rPr>
              <a:t>left </a:t>
            </a:r>
            <a:r>
              <a:rPr lang="en-US" altLang="zh-TW" dirty="0" err="1" smtClean="0">
                <a:solidFill>
                  <a:srgbClr val="0000FF"/>
                </a:solidFill>
              </a:rPr>
              <a:t>subtree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FF0000"/>
                </a:solidFill>
              </a:rPr>
              <a:t>right </a:t>
            </a:r>
            <a:r>
              <a:rPr lang="en-US" altLang="zh-TW" dirty="0" err="1" smtClean="0">
                <a:solidFill>
                  <a:srgbClr val="FF0000"/>
                </a:solidFill>
              </a:rPr>
              <a:t>subtree</a:t>
            </a:r>
            <a:r>
              <a:rPr lang="en-US" altLang="zh-TW" dirty="0" smtClean="0"/>
              <a:t>) are </a:t>
            </a:r>
            <a:r>
              <a:rPr lang="en-US" altLang="zh-TW" dirty="0" smtClean="0">
                <a:solidFill>
                  <a:srgbClr val="0000FF"/>
                </a:solidFill>
              </a:rPr>
              <a:t>smaller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FF0000"/>
                </a:solidFill>
              </a:rPr>
              <a:t>larger</a:t>
            </a:r>
            <a:r>
              <a:rPr lang="en-US" altLang="zh-TW" dirty="0" smtClean="0"/>
              <a:t>) than the key in the root of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dirty="0" smtClean="0"/>
              <a:t>The left and right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are also binary search trees.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2414588" y="246063"/>
            <a:ext cx="419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600" b="1" u="sng">
                <a:solidFill>
                  <a:schemeClr val="tx1"/>
                </a:solidFill>
              </a:rPr>
              <a:t>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82274E-FDFF-434E-908B-E14B5366C033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68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539" name="Text Box 39"/>
          <p:cNvSpPr txBox="1">
            <a:spLocks noChangeArrowheads="1"/>
          </p:cNvSpPr>
          <p:nvPr/>
        </p:nvSpPr>
        <p:spPr bwMode="auto">
          <a:xfrm>
            <a:off x="1200150" y="254000"/>
            <a:ext cx="671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Examples of Binary Search Trees</a:t>
            </a:r>
          </a:p>
        </p:txBody>
      </p:sp>
      <p:grpSp>
        <p:nvGrpSpPr>
          <p:cNvPr id="65540" name="群組 49"/>
          <p:cNvGrpSpPr>
            <a:grpSpLocks/>
          </p:cNvGrpSpPr>
          <p:nvPr/>
        </p:nvGrpSpPr>
        <p:grpSpPr bwMode="auto">
          <a:xfrm>
            <a:off x="652463" y="1524000"/>
            <a:ext cx="6908800" cy="4208463"/>
            <a:chOff x="599871" y="1100138"/>
            <a:chExt cx="7507092" cy="5148262"/>
          </a:xfrm>
        </p:grpSpPr>
        <p:sp>
          <p:nvSpPr>
            <p:cNvPr id="65541" name="Oval 3"/>
            <p:cNvSpPr>
              <a:spLocks noChangeArrowheads="1"/>
            </p:cNvSpPr>
            <p:nvPr/>
          </p:nvSpPr>
          <p:spPr bwMode="auto">
            <a:xfrm>
              <a:off x="1749425" y="1150938"/>
              <a:ext cx="392113" cy="3921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5542" name="Oval 4"/>
            <p:cNvSpPr>
              <a:spLocks noChangeArrowheads="1"/>
            </p:cNvSpPr>
            <p:nvPr/>
          </p:nvSpPr>
          <p:spPr bwMode="auto">
            <a:xfrm>
              <a:off x="1138238" y="1968500"/>
              <a:ext cx="392112" cy="392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3" name="Oval 5"/>
            <p:cNvSpPr>
              <a:spLocks noChangeArrowheads="1"/>
            </p:cNvSpPr>
            <p:nvPr/>
          </p:nvSpPr>
          <p:spPr bwMode="auto">
            <a:xfrm>
              <a:off x="2389188" y="1935163"/>
              <a:ext cx="392112" cy="3921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4" name="Oval 6"/>
            <p:cNvSpPr>
              <a:spLocks noChangeArrowheads="1"/>
            </p:cNvSpPr>
            <p:nvPr/>
          </p:nvSpPr>
          <p:spPr bwMode="auto">
            <a:xfrm>
              <a:off x="628650" y="2876550"/>
              <a:ext cx="392113" cy="392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5" name="Line 7"/>
            <p:cNvSpPr>
              <a:spLocks noChangeShapeType="1"/>
            </p:cNvSpPr>
            <p:nvPr/>
          </p:nvSpPr>
          <p:spPr bwMode="auto">
            <a:xfrm flipH="1">
              <a:off x="1349375" y="1538288"/>
              <a:ext cx="48895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6" name="Line 8"/>
            <p:cNvSpPr>
              <a:spLocks noChangeShapeType="1"/>
            </p:cNvSpPr>
            <p:nvPr/>
          </p:nvSpPr>
          <p:spPr bwMode="auto">
            <a:xfrm flipH="1">
              <a:off x="835025" y="2338388"/>
              <a:ext cx="349250" cy="531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7" name="Rectangle 9"/>
            <p:cNvSpPr>
              <a:spLocks noChangeArrowheads="1"/>
            </p:cNvSpPr>
            <p:nvPr/>
          </p:nvSpPr>
          <p:spPr bwMode="auto">
            <a:xfrm>
              <a:off x="1092201" y="1953205"/>
              <a:ext cx="425050" cy="4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5548" name="Rectangle 10"/>
            <p:cNvSpPr>
              <a:spLocks noChangeArrowheads="1"/>
            </p:cNvSpPr>
            <p:nvPr/>
          </p:nvSpPr>
          <p:spPr bwMode="auto">
            <a:xfrm>
              <a:off x="2352675" y="1927225"/>
              <a:ext cx="425050" cy="4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5549" name="Rectangle 11"/>
            <p:cNvSpPr>
              <a:spLocks noChangeArrowheads="1"/>
            </p:cNvSpPr>
            <p:nvPr/>
          </p:nvSpPr>
          <p:spPr bwMode="auto">
            <a:xfrm>
              <a:off x="599871" y="2880305"/>
              <a:ext cx="425050" cy="4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5550" name="Line 12"/>
            <p:cNvSpPr>
              <a:spLocks noChangeShapeType="1"/>
            </p:cNvSpPr>
            <p:nvPr/>
          </p:nvSpPr>
          <p:spPr bwMode="auto">
            <a:xfrm>
              <a:off x="2065338" y="1528763"/>
              <a:ext cx="479425" cy="404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51" name="Oval 13"/>
            <p:cNvSpPr>
              <a:spLocks noChangeArrowheads="1"/>
            </p:cNvSpPr>
            <p:nvPr/>
          </p:nvSpPr>
          <p:spPr bwMode="auto">
            <a:xfrm>
              <a:off x="1554163" y="2860675"/>
              <a:ext cx="392112" cy="392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52" name="Line 14"/>
            <p:cNvSpPr>
              <a:spLocks noChangeShapeType="1"/>
            </p:cNvSpPr>
            <p:nvPr/>
          </p:nvSpPr>
          <p:spPr bwMode="auto">
            <a:xfrm>
              <a:off x="1441450" y="2357438"/>
              <a:ext cx="333375" cy="512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53" name="Rectangle 15"/>
            <p:cNvSpPr>
              <a:spLocks noChangeArrowheads="1"/>
            </p:cNvSpPr>
            <p:nvPr/>
          </p:nvSpPr>
          <p:spPr bwMode="auto">
            <a:xfrm>
              <a:off x="1523795" y="2847685"/>
              <a:ext cx="425050" cy="4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5554" name="Oval 16"/>
            <p:cNvSpPr>
              <a:spLocks noChangeArrowheads="1"/>
            </p:cNvSpPr>
            <p:nvPr/>
          </p:nvSpPr>
          <p:spPr bwMode="auto">
            <a:xfrm>
              <a:off x="4957763" y="1112838"/>
              <a:ext cx="392112" cy="3921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5555" name="Oval 17"/>
            <p:cNvSpPr>
              <a:spLocks noChangeArrowheads="1"/>
            </p:cNvSpPr>
            <p:nvPr/>
          </p:nvSpPr>
          <p:spPr bwMode="auto">
            <a:xfrm>
              <a:off x="4346575" y="1930400"/>
              <a:ext cx="392113" cy="392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56" name="Oval 18"/>
            <p:cNvSpPr>
              <a:spLocks noChangeArrowheads="1"/>
            </p:cNvSpPr>
            <p:nvPr/>
          </p:nvSpPr>
          <p:spPr bwMode="auto">
            <a:xfrm>
              <a:off x="5616575" y="1878013"/>
              <a:ext cx="392113" cy="3921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57" name="Oval 19"/>
            <p:cNvSpPr>
              <a:spLocks noChangeArrowheads="1"/>
            </p:cNvSpPr>
            <p:nvPr/>
          </p:nvSpPr>
          <p:spPr bwMode="auto">
            <a:xfrm>
              <a:off x="3836988" y="2838450"/>
              <a:ext cx="392112" cy="392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58" name="Line 20"/>
            <p:cNvSpPr>
              <a:spLocks noChangeShapeType="1"/>
            </p:cNvSpPr>
            <p:nvPr/>
          </p:nvSpPr>
          <p:spPr bwMode="auto">
            <a:xfrm flipH="1">
              <a:off x="4557713" y="1500188"/>
              <a:ext cx="488950" cy="428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59" name="Line 21"/>
            <p:cNvSpPr>
              <a:spLocks noChangeShapeType="1"/>
            </p:cNvSpPr>
            <p:nvPr/>
          </p:nvSpPr>
          <p:spPr bwMode="auto">
            <a:xfrm flipH="1">
              <a:off x="4043363" y="2300288"/>
              <a:ext cx="349250" cy="531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0" name="Rectangle 22"/>
            <p:cNvSpPr>
              <a:spLocks noChangeArrowheads="1"/>
            </p:cNvSpPr>
            <p:nvPr/>
          </p:nvSpPr>
          <p:spPr bwMode="auto">
            <a:xfrm>
              <a:off x="4388232" y="1898650"/>
              <a:ext cx="313562" cy="4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5561" name="Rectangle 23"/>
            <p:cNvSpPr>
              <a:spLocks noChangeArrowheads="1"/>
            </p:cNvSpPr>
            <p:nvPr/>
          </p:nvSpPr>
          <p:spPr bwMode="auto">
            <a:xfrm>
              <a:off x="5612013" y="1870075"/>
              <a:ext cx="425050" cy="4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160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65562" name="Rectangle 24"/>
            <p:cNvSpPr>
              <a:spLocks noChangeArrowheads="1"/>
            </p:cNvSpPr>
            <p:nvPr/>
          </p:nvSpPr>
          <p:spPr bwMode="auto">
            <a:xfrm>
              <a:off x="3877058" y="2825750"/>
              <a:ext cx="313562" cy="4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563" name="Line 25"/>
            <p:cNvSpPr>
              <a:spLocks noChangeShapeType="1"/>
            </p:cNvSpPr>
            <p:nvPr/>
          </p:nvSpPr>
          <p:spPr bwMode="auto">
            <a:xfrm>
              <a:off x="5273675" y="1490663"/>
              <a:ext cx="536575" cy="404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4" name="Oval 26"/>
            <p:cNvSpPr>
              <a:spLocks noChangeArrowheads="1"/>
            </p:cNvSpPr>
            <p:nvPr/>
          </p:nvSpPr>
          <p:spPr bwMode="auto">
            <a:xfrm>
              <a:off x="6604000" y="1100138"/>
              <a:ext cx="392113" cy="3921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65565" name="Oval 27"/>
            <p:cNvSpPr>
              <a:spLocks noChangeArrowheads="1"/>
            </p:cNvSpPr>
            <p:nvPr/>
          </p:nvSpPr>
          <p:spPr bwMode="auto">
            <a:xfrm>
              <a:off x="7243763" y="1884363"/>
              <a:ext cx="392112" cy="3921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6" name="Oval 28"/>
            <p:cNvSpPr>
              <a:spLocks noChangeArrowheads="1"/>
            </p:cNvSpPr>
            <p:nvPr/>
          </p:nvSpPr>
          <p:spPr bwMode="auto">
            <a:xfrm>
              <a:off x="6780213" y="2765425"/>
              <a:ext cx="392112" cy="392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7" name="Line 29"/>
            <p:cNvSpPr>
              <a:spLocks noChangeShapeType="1"/>
            </p:cNvSpPr>
            <p:nvPr/>
          </p:nvSpPr>
          <p:spPr bwMode="auto">
            <a:xfrm flipH="1">
              <a:off x="6986588" y="2227263"/>
              <a:ext cx="349250" cy="531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8" name="Rectangle 30"/>
            <p:cNvSpPr>
              <a:spLocks noChangeArrowheads="1"/>
            </p:cNvSpPr>
            <p:nvPr/>
          </p:nvSpPr>
          <p:spPr bwMode="auto">
            <a:xfrm>
              <a:off x="7239200" y="1876425"/>
              <a:ext cx="425050" cy="4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160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65569" name="Rectangle 31"/>
            <p:cNvSpPr>
              <a:spLocks noChangeArrowheads="1"/>
            </p:cNvSpPr>
            <p:nvPr/>
          </p:nvSpPr>
          <p:spPr bwMode="auto">
            <a:xfrm>
              <a:off x="6770889" y="2752725"/>
              <a:ext cx="425050" cy="4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16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65570" name="Line 32"/>
            <p:cNvSpPr>
              <a:spLocks noChangeShapeType="1"/>
            </p:cNvSpPr>
            <p:nvPr/>
          </p:nvSpPr>
          <p:spPr bwMode="auto">
            <a:xfrm>
              <a:off x="6919913" y="1477963"/>
              <a:ext cx="498475" cy="404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71" name="Oval 33"/>
            <p:cNvSpPr>
              <a:spLocks noChangeArrowheads="1"/>
            </p:cNvSpPr>
            <p:nvPr/>
          </p:nvSpPr>
          <p:spPr bwMode="auto">
            <a:xfrm>
              <a:off x="7705725" y="2749550"/>
              <a:ext cx="392113" cy="392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72" name="Line 34"/>
            <p:cNvSpPr>
              <a:spLocks noChangeShapeType="1"/>
            </p:cNvSpPr>
            <p:nvPr/>
          </p:nvSpPr>
          <p:spPr bwMode="auto">
            <a:xfrm>
              <a:off x="7593013" y="2246313"/>
              <a:ext cx="333375" cy="512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73" name="Rectangle 35"/>
            <p:cNvSpPr>
              <a:spLocks noChangeArrowheads="1"/>
            </p:cNvSpPr>
            <p:nvPr/>
          </p:nvSpPr>
          <p:spPr bwMode="auto">
            <a:xfrm>
              <a:off x="7681913" y="2716213"/>
              <a:ext cx="425050" cy="4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65574" name="Oval 36"/>
            <p:cNvSpPr>
              <a:spLocks noChangeArrowheads="1"/>
            </p:cNvSpPr>
            <p:nvPr/>
          </p:nvSpPr>
          <p:spPr bwMode="auto">
            <a:xfrm>
              <a:off x="2865438" y="2876550"/>
              <a:ext cx="392112" cy="392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75" name="Text Box 37"/>
            <p:cNvSpPr txBox="1">
              <a:spLocks noChangeArrowheads="1"/>
            </p:cNvSpPr>
            <p:nvPr/>
          </p:nvSpPr>
          <p:spPr bwMode="auto">
            <a:xfrm>
              <a:off x="2855222" y="2841625"/>
              <a:ext cx="423656" cy="414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32</a:t>
              </a:r>
              <a:endParaRPr lang="en-US" altLang="zh-TW" sz="1600" dirty="0">
                <a:solidFill>
                  <a:schemeClr val="tx1"/>
                </a:solidFill>
              </a:endParaRPr>
            </a:p>
          </p:txBody>
        </p:sp>
        <p:sp>
          <p:nvSpPr>
            <p:cNvPr id="65576" name="Line 38"/>
            <p:cNvSpPr>
              <a:spLocks noChangeShapeType="1"/>
            </p:cNvSpPr>
            <p:nvPr/>
          </p:nvSpPr>
          <p:spPr bwMode="auto">
            <a:xfrm>
              <a:off x="2686050" y="2286000"/>
              <a:ext cx="285750" cy="590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5577" name="Group 54"/>
            <p:cNvGrpSpPr>
              <a:grpSpLocks/>
            </p:cNvGrpSpPr>
            <p:nvPr/>
          </p:nvGrpSpPr>
          <p:grpSpPr bwMode="auto">
            <a:xfrm>
              <a:off x="2152650" y="3867150"/>
              <a:ext cx="4819650" cy="2381250"/>
              <a:chOff x="1356" y="2400"/>
              <a:chExt cx="3036" cy="1500"/>
            </a:xfrm>
          </p:grpSpPr>
          <p:sp>
            <p:nvSpPr>
              <p:cNvPr id="65579" name="Line 44"/>
              <p:cNvSpPr>
                <a:spLocks noChangeShapeType="1"/>
              </p:cNvSpPr>
              <p:nvPr/>
            </p:nvSpPr>
            <p:spPr bwMode="auto">
              <a:xfrm flipH="1">
                <a:off x="2026" y="2841"/>
                <a:ext cx="764" cy="1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80" name="Line 47"/>
              <p:cNvSpPr>
                <a:spLocks noChangeShapeType="1"/>
              </p:cNvSpPr>
              <p:nvPr/>
            </p:nvSpPr>
            <p:spPr bwMode="auto">
              <a:xfrm>
                <a:off x="2933" y="2835"/>
                <a:ext cx="782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81" name="Oval 48"/>
              <p:cNvSpPr>
                <a:spLocks noChangeArrowheads="1"/>
              </p:cNvSpPr>
              <p:nvPr/>
            </p:nvSpPr>
            <p:spPr bwMode="auto">
              <a:xfrm>
                <a:off x="2628" y="2400"/>
                <a:ext cx="46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82" name="Text Box 49"/>
              <p:cNvSpPr txBox="1">
                <a:spLocks noChangeArrowheads="1"/>
              </p:cNvSpPr>
              <p:nvPr/>
            </p:nvSpPr>
            <p:spPr bwMode="auto">
              <a:xfrm>
                <a:off x="2672" y="2403"/>
                <a:ext cx="37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TW" altLang="en-US" sz="2800">
                    <a:solidFill>
                      <a:srgbClr val="FF0000"/>
                    </a:solidFill>
                    <a:ea typeface="標楷體" pitchFamily="65" charset="-120"/>
                  </a:rPr>
                  <a:t>中</a:t>
                </a:r>
                <a:endParaRPr lang="zh-TW" alt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65583" name="AutoShape 50"/>
              <p:cNvSpPr>
                <a:spLocks noChangeArrowheads="1"/>
              </p:cNvSpPr>
              <p:nvPr/>
            </p:nvSpPr>
            <p:spPr bwMode="auto">
              <a:xfrm>
                <a:off x="1356" y="2964"/>
                <a:ext cx="1344" cy="9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84" name="AutoShape 51"/>
              <p:cNvSpPr>
                <a:spLocks noChangeArrowheads="1"/>
              </p:cNvSpPr>
              <p:nvPr/>
            </p:nvSpPr>
            <p:spPr bwMode="auto">
              <a:xfrm>
                <a:off x="3048" y="2952"/>
                <a:ext cx="1344" cy="9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85" name="Text Box 52"/>
              <p:cNvSpPr txBox="1">
                <a:spLocks noChangeArrowheads="1"/>
              </p:cNvSpPr>
              <p:nvPr/>
            </p:nvSpPr>
            <p:spPr bwMode="auto">
              <a:xfrm>
                <a:off x="3554" y="3277"/>
                <a:ext cx="37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TW" altLang="en-US" sz="2800">
                    <a:solidFill>
                      <a:srgbClr val="FF0000"/>
                    </a:solidFill>
                    <a:ea typeface="標楷體" pitchFamily="65" charset="-120"/>
                  </a:rPr>
                  <a:t>大</a:t>
                </a:r>
                <a:endParaRPr lang="zh-TW" alt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65586" name="Text Box 53"/>
              <p:cNvSpPr txBox="1">
                <a:spLocks noChangeArrowheads="1"/>
              </p:cNvSpPr>
              <p:nvPr/>
            </p:nvSpPr>
            <p:spPr bwMode="auto">
              <a:xfrm>
                <a:off x="1838" y="3289"/>
                <a:ext cx="37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TW" altLang="en-US" sz="2800">
                    <a:solidFill>
                      <a:srgbClr val="FF0000"/>
                    </a:solidFill>
                    <a:ea typeface="標楷體" pitchFamily="65" charset="-120"/>
                  </a:rPr>
                  <a:t>小</a:t>
                </a:r>
                <a:endParaRPr lang="zh-TW" altLang="en-US" sz="2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5578" name="AutoShape 55"/>
            <p:cNvSpPr>
              <a:spLocks/>
            </p:cNvSpPr>
            <p:nvPr/>
          </p:nvSpPr>
          <p:spPr bwMode="auto">
            <a:xfrm rot="5358141">
              <a:off x="4150519" y="-75406"/>
              <a:ext cx="376238" cy="7251700"/>
            </a:xfrm>
            <a:prstGeom prst="rightBrace">
              <a:avLst>
                <a:gd name="adj1" fmla="val 160619"/>
                <a:gd name="adj2" fmla="val 4762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1EBF95-C938-455F-82CE-04F30A7A18AC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69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563" name="Text Box 51"/>
          <p:cNvSpPr txBox="1">
            <a:spLocks noChangeArrowheads="1"/>
          </p:cNvSpPr>
          <p:nvPr/>
        </p:nvSpPr>
        <p:spPr bwMode="auto">
          <a:xfrm>
            <a:off x="993775" y="165100"/>
            <a:ext cx="643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Searching a Binary Search Tree</a:t>
            </a:r>
          </a:p>
        </p:txBody>
      </p:sp>
      <p:grpSp>
        <p:nvGrpSpPr>
          <p:cNvPr id="66564" name="Group 66"/>
          <p:cNvGrpSpPr>
            <a:grpSpLocks/>
          </p:cNvGrpSpPr>
          <p:nvPr/>
        </p:nvGrpSpPr>
        <p:grpSpPr bwMode="auto">
          <a:xfrm>
            <a:off x="1187450" y="765175"/>
            <a:ext cx="7639050" cy="5929313"/>
            <a:chOff x="720" y="345"/>
            <a:chExt cx="4812" cy="3735"/>
          </a:xfrm>
        </p:grpSpPr>
        <p:sp>
          <p:nvSpPr>
            <p:cNvPr id="66565" name="Oval 2"/>
            <p:cNvSpPr>
              <a:spLocks noChangeArrowheads="1"/>
            </p:cNvSpPr>
            <p:nvPr/>
          </p:nvSpPr>
          <p:spPr bwMode="auto">
            <a:xfrm>
              <a:off x="2148" y="756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66566" name="Oval 3"/>
            <p:cNvSpPr>
              <a:spLocks noChangeArrowheads="1"/>
            </p:cNvSpPr>
            <p:nvPr/>
          </p:nvSpPr>
          <p:spPr bwMode="auto">
            <a:xfrm>
              <a:off x="1800" y="1752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66567" name="Oval 4"/>
            <p:cNvSpPr>
              <a:spLocks noChangeArrowheads="1"/>
            </p:cNvSpPr>
            <p:nvPr/>
          </p:nvSpPr>
          <p:spPr bwMode="auto">
            <a:xfrm>
              <a:off x="3168" y="1716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66568" name="Oval 5"/>
            <p:cNvSpPr>
              <a:spLocks noChangeArrowheads="1"/>
            </p:cNvSpPr>
            <p:nvPr/>
          </p:nvSpPr>
          <p:spPr bwMode="auto">
            <a:xfrm>
              <a:off x="4176" y="1248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66569" name="Oval 6"/>
            <p:cNvSpPr>
              <a:spLocks noChangeArrowheads="1"/>
            </p:cNvSpPr>
            <p:nvPr/>
          </p:nvSpPr>
          <p:spPr bwMode="auto">
            <a:xfrm>
              <a:off x="1224" y="230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6570" name="Oval 7"/>
            <p:cNvSpPr>
              <a:spLocks noChangeArrowheads="1"/>
            </p:cNvSpPr>
            <p:nvPr/>
          </p:nvSpPr>
          <p:spPr bwMode="auto">
            <a:xfrm>
              <a:off x="1236" y="1236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6571" name="Oval 8"/>
            <p:cNvSpPr>
              <a:spLocks noChangeArrowheads="1"/>
            </p:cNvSpPr>
            <p:nvPr/>
          </p:nvSpPr>
          <p:spPr bwMode="auto">
            <a:xfrm>
              <a:off x="3936" y="332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66572" name="Oval 9"/>
            <p:cNvSpPr>
              <a:spLocks noChangeArrowheads="1"/>
            </p:cNvSpPr>
            <p:nvPr/>
          </p:nvSpPr>
          <p:spPr bwMode="auto">
            <a:xfrm>
              <a:off x="3396" y="2880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66573" name="Oval 10"/>
            <p:cNvSpPr>
              <a:spLocks noChangeArrowheads="1"/>
            </p:cNvSpPr>
            <p:nvPr/>
          </p:nvSpPr>
          <p:spPr bwMode="auto">
            <a:xfrm>
              <a:off x="4848" y="176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66574" name="Oval 11"/>
            <p:cNvSpPr>
              <a:spLocks noChangeArrowheads="1"/>
            </p:cNvSpPr>
            <p:nvPr/>
          </p:nvSpPr>
          <p:spPr bwMode="auto">
            <a:xfrm>
              <a:off x="3720" y="2340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66575" name="Oval 12"/>
            <p:cNvSpPr>
              <a:spLocks noChangeArrowheads="1"/>
            </p:cNvSpPr>
            <p:nvPr/>
          </p:nvSpPr>
          <p:spPr bwMode="auto">
            <a:xfrm>
              <a:off x="2628" y="2304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66576" name="Oval 13"/>
            <p:cNvSpPr>
              <a:spLocks noChangeArrowheads="1"/>
            </p:cNvSpPr>
            <p:nvPr/>
          </p:nvSpPr>
          <p:spPr bwMode="auto">
            <a:xfrm>
              <a:off x="1812" y="2892"/>
              <a:ext cx="288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6577" name="Line 14"/>
            <p:cNvSpPr>
              <a:spLocks noChangeShapeType="1"/>
            </p:cNvSpPr>
            <p:nvPr/>
          </p:nvSpPr>
          <p:spPr bwMode="auto">
            <a:xfrm flipH="1">
              <a:off x="1500" y="984"/>
              <a:ext cx="66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8" name="Line 15"/>
            <p:cNvSpPr>
              <a:spLocks noChangeShapeType="1"/>
            </p:cNvSpPr>
            <p:nvPr/>
          </p:nvSpPr>
          <p:spPr bwMode="auto">
            <a:xfrm>
              <a:off x="2424" y="996"/>
              <a:ext cx="1764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9" name="Line 16"/>
            <p:cNvSpPr>
              <a:spLocks noChangeShapeType="1"/>
            </p:cNvSpPr>
            <p:nvPr/>
          </p:nvSpPr>
          <p:spPr bwMode="auto">
            <a:xfrm>
              <a:off x="1488" y="1536"/>
              <a:ext cx="3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0" name="Line 17"/>
            <p:cNvSpPr>
              <a:spLocks noChangeShapeType="1"/>
            </p:cNvSpPr>
            <p:nvPr/>
          </p:nvSpPr>
          <p:spPr bwMode="auto">
            <a:xfrm flipH="1">
              <a:off x="1476" y="2016"/>
              <a:ext cx="36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1" name="Line 18"/>
            <p:cNvSpPr>
              <a:spLocks noChangeShapeType="1"/>
            </p:cNvSpPr>
            <p:nvPr/>
          </p:nvSpPr>
          <p:spPr bwMode="auto">
            <a:xfrm>
              <a:off x="1488" y="2580"/>
              <a:ext cx="372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2" name="Line 19"/>
            <p:cNvSpPr>
              <a:spLocks noChangeShapeType="1"/>
            </p:cNvSpPr>
            <p:nvPr/>
          </p:nvSpPr>
          <p:spPr bwMode="auto">
            <a:xfrm flipH="1">
              <a:off x="3432" y="1476"/>
              <a:ext cx="7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3" name="Line 20"/>
            <p:cNvSpPr>
              <a:spLocks noChangeShapeType="1"/>
            </p:cNvSpPr>
            <p:nvPr/>
          </p:nvSpPr>
          <p:spPr bwMode="auto">
            <a:xfrm>
              <a:off x="4428" y="1500"/>
              <a:ext cx="44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4" name="Line 21"/>
            <p:cNvSpPr>
              <a:spLocks noChangeShapeType="1"/>
            </p:cNvSpPr>
            <p:nvPr/>
          </p:nvSpPr>
          <p:spPr bwMode="auto">
            <a:xfrm>
              <a:off x="3408" y="2004"/>
              <a:ext cx="3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5" name="Line 22"/>
            <p:cNvSpPr>
              <a:spLocks noChangeShapeType="1"/>
            </p:cNvSpPr>
            <p:nvPr/>
          </p:nvSpPr>
          <p:spPr bwMode="auto">
            <a:xfrm flipH="1">
              <a:off x="2856" y="1992"/>
              <a:ext cx="348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6" name="Line 23"/>
            <p:cNvSpPr>
              <a:spLocks noChangeShapeType="1"/>
            </p:cNvSpPr>
            <p:nvPr/>
          </p:nvSpPr>
          <p:spPr bwMode="auto">
            <a:xfrm flipH="1">
              <a:off x="3624" y="2640"/>
              <a:ext cx="16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7" name="Line 24"/>
            <p:cNvSpPr>
              <a:spLocks noChangeShapeType="1"/>
            </p:cNvSpPr>
            <p:nvPr/>
          </p:nvSpPr>
          <p:spPr bwMode="auto">
            <a:xfrm>
              <a:off x="3648" y="3144"/>
              <a:ext cx="3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8" name="Rectangle 25"/>
            <p:cNvSpPr>
              <a:spLocks noChangeArrowheads="1"/>
            </p:cNvSpPr>
            <p:nvPr/>
          </p:nvSpPr>
          <p:spPr bwMode="auto">
            <a:xfrm>
              <a:off x="4524" y="2352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9" name="Rectangle 26"/>
            <p:cNvSpPr>
              <a:spLocks noChangeArrowheads="1"/>
            </p:cNvSpPr>
            <p:nvPr/>
          </p:nvSpPr>
          <p:spPr bwMode="auto">
            <a:xfrm>
              <a:off x="3012" y="3372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0" name="Rectangle 27"/>
            <p:cNvSpPr>
              <a:spLocks noChangeArrowheads="1"/>
            </p:cNvSpPr>
            <p:nvPr/>
          </p:nvSpPr>
          <p:spPr bwMode="auto">
            <a:xfrm>
              <a:off x="4104" y="291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1" name="Rectangle 28"/>
            <p:cNvSpPr>
              <a:spLocks noChangeArrowheads="1"/>
            </p:cNvSpPr>
            <p:nvPr/>
          </p:nvSpPr>
          <p:spPr bwMode="auto">
            <a:xfrm>
              <a:off x="5244" y="2364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2" name="Rectangle 29"/>
            <p:cNvSpPr>
              <a:spLocks noChangeArrowheads="1"/>
            </p:cNvSpPr>
            <p:nvPr/>
          </p:nvSpPr>
          <p:spPr bwMode="auto">
            <a:xfrm>
              <a:off x="720" y="291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3" name="Rectangle 30"/>
            <p:cNvSpPr>
              <a:spLocks noChangeArrowheads="1"/>
            </p:cNvSpPr>
            <p:nvPr/>
          </p:nvSpPr>
          <p:spPr bwMode="auto">
            <a:xfrm>
              <a:off x="744" y="1788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4" name="Rectangle 31"/>
            <p:cNvSpPr>
              <a:spLocks noChangeArrowheads="1"/>
            </p:cNvSpPr>
            <p:nvPr/>
          </p:nvSpPr>
          <p:spPr bwMode="auto">
            <a:xfrm>
              <a:off x="1452" y="3384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5" name="Rectangle 32"/>
            <p:cNvSpPr>
              <a:spLocks noChangeArrowheads="1"/>
            </p:cNvSpPr>
            <p:nvPr/>
          </p:nvSpPr>
          <p:spPr bwMode="auto">
            <a:xfrm>
              <a:off x="2148" y="3384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6" name="Rectangle 33"/>
            <p:cNvSpPr>
              <a:spLocks noChangeArrowheads="1"/>
            </p:cNvSpPr>
            <p:nvPr/>
          </p:nvSpPr>
          <p:spPr bwMode="auto">
            <a:xfrm>
              <a:off x="2088" y="231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7" name="Rectangle 34"/>
            <p:cNvSpPr>
              <a:spLocks noChangeArrowheads="1"/>
            </p:cNvSpPr>
            <p:nvPr/>
          </p:nvSpPr>
          <p:spPr bwMode="auto">
            <a:xfrm>
              <a:off x="2340" y="2880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8" name="Rectangle 35"/>
            <p:cNvSpPr>
              <a:spLocks noChangeArrowheads="1"/>
            </p:cNvSpPr>
            <p:nvPr/>
          </p:nvSpPr>
          <p:spPr bwMode="auto">
            <a:xfrm>
              <a:off x="2880" y="2892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9" name="Rectangle 36"/>
            <p:cNvSpPr>
              <a:spLocks noChangeArrowheads="1"/>
            </p:cNvSpPr>
            <p:nvPr/>
          </p:nvSpPr>
          <p:spPr bwMode="auto">
            <a:xfrm>
              <a:off x="3600" y="3828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00" name="Rectangle 37"/>
            <p:cNvSpPr>
              <a:spLocks noChangeArrowheads="1"/>
            </p:cNvSpPr>
            <p:nvPr/>
          </p:nvSpPr>
          <p:spPr bwMode="auto">
            <a:xfrm>
              <a:off x="4320" y="3828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01" name="Line 38"/>
            <p:cNvSpPr>
              <a:spLocks noChangeShapeType="1"/>
            </p:cNvSpPr>
            <p:nvPr/>
          </p:nvSpPr>
          <p:spPr bwMode="auto">
            <a:xfrm flipH="1">
              <a:off x="888" y="15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02" name="Line 39"/>
            <p:cNvSpPr>
              <a:spLocks noChangeShapeType="1"/>
            </p:cNvSpPr>
            <p:nvPr/>
          </p:nvSpPr>
          <p:spPr bwMode="auto">
            <a:xfrm>
              <a:off x="2040" y="2028"/>
              <a:ext cx="2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03" name="Line 40"/>
            <p:cNvSpPr>
              <a:spLocks noChangeShapeType="1"/>
            </p:cNvSpPr>
            <p:nvPr/>
          </p:nvSpPr>
          <p:spPr bwMode="auto">
            <a:xfrm flipH="1">
              <a:off x="864" y="2568"/>
              <a:ext cx="384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04" name="Line 41"/>
            <p:cNvSpPr>
              <a:spLocks noChangeShapeType="1"/>
            </p:cNvSpPr>
            <p:nvPr/>
          </p:nvSpPr>
          <p:spPr bwMode="auto">
            <a:xfrm flipH="1">
              <a:off x="1596" y="3156"/>
              <a:ext cx="252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05" name="Line 42"/>
            <p:cNvSpPr>
              <a:spLocks noChangeShapeType="1"/>
            </p:cNvSpPr>
            <p:nvPr/>
          </p:nvSpPr>
          <p:spPr bwMode="auto">
            <a:xfrm>
              <a:off x="2064" y="3168"/>
              <a:ext cx="24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06" name="Line 43"/>
            <p:cNvSpPr>
              <a:spLocks noChangeShapeType="1"/>
            </p:cNvSpPr>
            <p:nvPr/>
          </p:nvSpPr>
          <p:spPr bwMode="auto">
            <a:xfrm flipH="1">
              <a:off x="2484" y="2580"/>
              <a:ext cx="18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07" name="Line 44"/>
            <p:cNvSpPr>
              <a:spLocks noChangeShapeType="1"/>
            </p:cNvSpPr>
            <p:nvPr/>
          </p:nvSpPr>
          <p:spPr bwMode="auto">
            <a:xfrm>
              <a:off x="2856" y="2604"/>
              <a:ext cx="1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08" name="Line 45"/>
            <p:cNvSpPr>
              <a:spLocks noChangeShapeType="1"/>
            </p:cNvSpPr>
            <p:nvPr/>
          </p:nvSpPr>
          <p:spPr bwMode="auto">
            <a:xfrm flipH="1">
              <a:off x="3156" y="3156"/>
              <a:ext cx="288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09" name="Line 46"/>
            <p:cNvSpPr>
              <a:spLocks noChangeShapeType="1"/>
            </p:cNvSpPr>
            <p:nvPr/>
          </p:nvSpPr>
          <p:spPr bwMode="auto">
            <a:xfrm flipH="1">
              <a:off x="3744" y="3600"/>
              <a:ext cx="24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10" name="Line 47"/>
            <p:cNvSpPr>
              <a:spLocks noChangeShapeType="1"/>
            </p:cNvSpPr>
            <p:nvPr/>
          </p:nvSpPr>
          <p:spPr bwMode="auto">
            <a:xfrm>
              <a:off x="4200" y="3588"/>
              <a:ext cx="25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11" name="Line 48"/>
            <p:cNvSpPr>
              <a:spLocks noChangeShapeType="1"/>
            </p:cNvSpPr>
            <p:nvPr/>
          </p:nvSpPr>
          <p:spPr bwMode="auto">
            <a:xfrm>
              <a:off x="3948" y="2628"/>
              <a:ext cx="3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12" name="Line 49"/>
            <p:cNvSpPr>
              <a:spLocks noChangeShapeType="1"/>
            </p:cNvSpPr>
            <p:nvPr/>
          </p:nvSpPr>
          <p:spPr bwMode="auto">
            <a:xfrm flipH="1">
              <a:off x="4668" y="2052"/>
              <a:ext cx="228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13" name="Line 50"/>
            <p:cNvSpPr>
              <a:spLocks noChangeShapeType="1"/>
            </p:cNvSpPr>
            <p:nvPr/>
          </p:nvSpPr>
          <p:spPr bwMode="auto">
            <a:xfrm>
              <a:off x="5088" y="2052"/>
              <a:ext cx="30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14" name="Text Box 52"/>
            <p:cNvSpPr txBox="1">
              <a:spLocks noChangeArrowheads="1"/>
            </p:cNvSpPr>
            <p:nvPr/>
          </p:nvSpPr>
          <p:spPr bwMode="auto">
            <a:xfrm>
              <a:off x="1562" y="345"/>
              <a:ext cx="8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Search(25)</a:t>
              </a:r>
            </a:p>
          </p:txBody>
        </p:sp>
        <p:sp>
          <p:nvSpPr>
            <p:cNvPr id="66615" name="Text Box 53"/>
            <p:cNvSpPr txBox="1">
              <a:spLocks noChangeArrowheads="1"/>
            </p:cNvSpPr>
            <p:nvPr/>
          </p:nvSpPr>
          <p:spPr bwMode="auto">
            <a:xfrm>
              <a:off x="2426" y="345"/>
              <a:ext cx="8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Search(76)</a:t>
              </a:r>
            </a:p>
          </p:txBody>
        </p:sp>
        <p:sp>
          <p:nvSpPr>
            <p:cNvPr id="66616" name="Line 54"/>
            <p:cNvSpPr>
              <a:spLocks noChangeShapeType="1"/>
            </p:cNvSpPr>
            <p:nvPr/>
          </p:nvSpPr>
          <p:spPr bwMode="auto">
            <a:xfrm>
              <a:off x="1944" y="564"/>
              <a:ext cx="216" cy="2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17" name="Freeform 55"/>
            <p:cNvSpPr>
              <a:spLocks/>
            </p:cNvSpPr>
            <p:nvPr/>
          </p:nvSpPr>
          <p:spPr bwMode="auto">
            <a:xfrm>
              <a:off x="1392" y="720"/>
              <a:ext cx="756" cy="516"/>
            </a:xfrm>
            <a:custGeom>
              <a:avLst/>
              <a:gdLst>
                <a:gd name="T0" fmla="*/ 756 w 756"/>
                <a:gd name="T1" fmla="*/ 156 h 516"/>
                <a:gd name="T2" fmla="*/ 252 w 756"/>
                <a:gd name="T3" fmla="*/ 60 h 516"/>
                <a:gd name="T4" fmla="*/ 0 w 756"/>
                <a:gd name="T5" fmla="*/ 516 h 516"/>
                <a:gd name="T6" fmla="*/ 0 60000 65536"/>
                <a:gd name="T7" fmla="*/ 0 60000 65536"/>
                <a:gd name="T8" fmla="*/ 0 60000 65536"/>
                <a:gd name="T9" fmla="*/ 0 w 756"/>
                <a:gd name="T10" fmla="*/ 0 h 516"/>
                <a:gd name="T11" fmla="*/ 756 w 756"/>
                <a:gd name="T12" fmla="*/ 516 h 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6" h="516">
                  <a:moveTo>
                    <a:pt x="756" y="156"/>
                  </a:moveTo>
                  <a:cubicBezTo>
                    <a:pt x="567" y="78"/>
                    <a:pt x="378" y="0"/>
                    <a:pt x="252" y="60"/>
                  </a:cubicBezTo>
                  <a:cubicBezTo>
                    <a:pt x="126" y="120"/>
                    <a:pt x="42" y="440"/>
                    <a:pt x="0" y="516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18" name="Freeform 57"/>
            <p:cNvSpPr>
              <a:spLocks/>
            </p:cNvSpPr>
            <p:nvPr/>
          </p:nvSpPr>
          <p:spPr bwMode="auto">
            <a:xfrm>
              <a:off x="1392" y="1226"/>
              <a:ext cx="576" cy="526"/>
            </a:xfrm>
            <a:custGeom>
              <a:avLst/>
              <a:gdLst>
                <a:gd name="T0" fmla="*/ 0 w 720"/>
                <a:gd name="T1" fmla="*/ 5 h 574"/>
                <a:gd name="T2" fmla="*/ 82 w 720"/>
                <a:gd name="T3" fmla="*/ 42 h 574"/>
                <a:gd name="T4" fmla="*/ 87 w 720"/>
                <a:gd name="T5" fmla="*/ 262 h 574"/>
                <a:gd name="T6" fmla="*/ 0 60000 65536"/>
                <a:gd name="T7" fmla="*/ 0 60000 65536"/>
                <a:gd name="T8" fmla="*/ 0 60000 65536"/>
                <a:gd name="T9" fmla="*/ 0 w 720"/>
                <a:gd name="T10" fmla="*/ 0 h 574"/>
                <a:gd name="T11" fmla="*/ 720 w 720"/>
                <a:gd name="T12" fmla="*/ 574 h 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74">
                  <a:moveTo>
                    <a:pt x="0" y="10"/>
                  </a:moveTo>
                  <a:cubicBezTo>
                    <a:pt x="252" y="5"/>
                    <a:pt x="504" y="0"/>
                    <a:pt x="612" y="94"/>
                  </a:cubicBezTo>
                  <a:cubicBezTo>
                    <a:pt x="720" y="188"/>
                    <a:pt x="642" y="494"/>
                    <a:pt x="648" y="57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19" name="Freeform 59"/>
            <p:cNvSpPr>
              <a:spLocks/>
            </p:cNvSpPr>
            <p:nvPr/>
          </p:nvSpPr>
          <p:spPr bwMode="auto">
            <a:xfrm>
              <a:off x="1336" y="1744"/>
              <a:ext cx="572" cy="560"/>
            </a:xfrm>
            <a:custGeom>
              <a:avLst/>
              <a:gdLst>
                <a:gd name="T0" fmla="*/ 572 w 572"/>
                <a:gd name="T1" fmla="*/ 8 h 560"/>
                <a:gd name="T2" fmla="*/ 92 w 572"/>
                <a:gd name="T3" fmla="*/ 92 h 560"/>
                <a:gd name="T4" fmla="*/ 20 w 572"/>
                <a:gd name="T5" fmla="*/ 560 h 560"/>
                <a:gd name="T6" fmla="*/ 0 60000 65536"/>
                <a:gd name="T7" fmla="*/ 0 60000 65536"/>
                <a:gd name="T8" fmla="*/ 0 60000 65536"/>
                <a:gd name="T9" fmla="*/ 0 w 572"/>
                <a:gd name="T10" fmla="*/ 0 h 560"/>
                <a:gd name="T11" fmla="*/ 572 w 572"/>
                <a:gd name="T12" fmla="*/ 560 h 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2" h="560">
                  <a:moveTo>
                    <a:pt x="572" y="8"/>
                  </a:moveTo>
                  <a:cubicBezTo>
                    <a:pt x="378" y="4"/>
                    <a:pt x="184" y="0"/>
                    <a:pt x="92" y="92"/>
                  </a:cubicBezTo>
                  <a:cubicBezTo>
                    <a:pt x="0" y="184"/>
                    <a:pt x="32" y="482"/>
                    <a:pt x="20" y="56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20" name="Freeform 60"/>
            <p:cNvSpPr>
              <a:spLocks/>
            </p:cNvSpPr>
            <p:nvPr/>
          </p:nvSpPr>
          <p:spPr bwMode="auto">
            <a:xfrm>
              <a:off x="780" y="2316"/>
              <a:ext cx="528" cy="600"/>
            </a:xfrm>
            <a:custGeom>
              <a:avLst/>
              <a:gdLst>
                <a:gd name="T0" fmla="*/ 528 w 528"/>
                <a:gd name="T1" fmla="*/ 0 h 600"/>
                <a:gd name="T2" fmla="*/ 84 w 528"/>
                <a:gd name="T3" fmla="*/ 108 h 600"/>
                <a:gd name="T4" fmla="*/ 24 w 528"/>
                <a:gd name="T5" fmla="*/ 600 h 600"/>
                <a:gd name="T6" fmla="*/ 0 60000 65536"/>
                <a:gd name="T7" fmla="*/ 0 60000 65536"/>
                <a:gd name="T8" fmla="*/ 0 60000 65536"/>
                <a:gd name="T9" fmla="*/ 0 w 528"/>
                <a:gd name="T10" fmla="*/ 0 h 600"/>
                <a:gd name="T11" fmla="*/ 528 w 528"/>
                <a:gd name="T12" fmla="*/ 600 h 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600">
                  <a:moveTo>
                    <a:pt x="528" y="0"/>
                  </a:moveTo>
                  <a:cubicBezTo>
                    <a:pt x="348" y="4"/>
                    <a:pt x="168" y="8"/>
                    <a:pt x="84" y="108"/>
                  </a:cubicBezTo>
                  <a:cubicBezTo>
                    <a:pt x="0" y="208"/>
                    <a:pt x="34" y="518"/>
                    <a:pt x="24" y="60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21" name="Line 61"/>
            <p:cNvSpPr>
              <a:spLocks noChangeShapeType="1"/>
            </p:cNvSpPr>
            <p:nvPr/>
          </p:nvSpPr>
          <p:spPr bwMode="auto">
            <a:xfrm flipH="1">
              <a:off x="2388" y="552"/>
              <a:ext cx="15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22" name="Freeform 62"/>
            <p:cNvSpPr>
              <a:spLocks/>
            </p:cNvSpPr>
            <p:nvPr/>
          </p:nvSpPr>
          <p:spPr bwMode="auto">
            <a:xfrm>
              <a:off x="2412" y="750"/>
              <a:ext cx="1800" cy="522"/>
            </a:xfrm>
            <a:custGeom>
              <a:avLst/>
              <a:gdLst>
                <a:gd name="T0" fmla="*/ 0 w 1800"/>
                <a:gd name="T1" fmla="*/ 54 h 522"/>
                <a:gd name="T2" fmla="*/ 948 w 1800"/>
                <a:gd name="T3" fmla="*/ 78 h 522"/>
                <a:gd name="T4" fmla="*/ 1800 w 1800"/>
                <a:gd name="T5" fmla="*/ 522 h 522"/>
                <a:gd name="T6" fmla="*/ 0 60000 65536"/>
                <a:gd name="T7" fmla="*/ 0 60000 65536"/>
                <a:gd name="T8" fmla="*/ 0 60000 65536"/>
                <a:gd name="T9" fmla="*/ 0 w 1800"/>
                <a:gd name="T10" fmla="*/ 0 h 522"/>
                <a:gd name="T11" fmla="*/ 1800 w 1800"/>
                <a:gd name="T12" fmla="*/ 522 h 5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0" h="522">
                  <a:moveTo>
                    <a:pt x="0" y="54"/>
                  </a:moveTo>
                  <a:cubicBezTo>
                    <a:pt x="324" y="27"/>
                    <a:pt x="648" y="0"/>
                    <a:pt x="948" y="78"/>
                  </a:cubicBezTo>
                  <a:cubicBezTo>
                    <a:pt x="1248" y="156"/>
                    <a:pt x="1658" y="448"/>
                    <a:pt x="1800" y="52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23" name="Freeform 63"/>
            <p:cNvSpPr>
              <a:spLocks/>
            </p:cNvSpPr>
            <p:nvPr/>
          </p:nvSpPr>
          <p:spPr bwMode="auto">
            <a:xfrm>
              <a:off x="3396" y="1386"/>
              <a:ext cx="768" cy="354"/>
            </a:xfrm>
            <a:custGeom>
              <a:avLst/>
              <a:gdLst>
                <a:gd name="T0" fmla="*/ 768 w 768"/>
                <a:gd name="T1" fmla="*/ 30 h 354"/>
                <a:gd name="T2" fmla="*/ 192 w 768"/>
                <a:gd name="T3" fmla="*/ 54 h 354"/>
                <a:gd name="T4" fmla="*/ 0 w 768"/>
                <a:gd name="T5" fmla="*/ 354 h 354"/>
                <a:gd name="T6" fmla="*/ 0 60000 65536"/>
                <a:gd name="T7" fmla="*/ 0 60000 65536"/>
                <a:gd name="T8" fmla="*/ 0 60000 65536"/>
                <a:gd name="T9" fmla="*/ 0 w 768"/>
                <a:gd name="T10" fmla="*/ 0 h 354"/>
                <a:gd name="T11" fmla="*/ 768 w 768"/>
                <a:gd name="T12" fmla="*/ 354 h 3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54">
                  <a:moveTo>
                    <a:pt x="768" y="30"/>
                  </a:moveTo>
                  <a:cubicBezTo>
                    <a:pt x="544" y="15"/>
                    <a:pt x="320" y="0"/>
                    <a:pt x="192" y="54"/>
                  </a:cubicBezTo>
                  <a:cubicBezTo>
                    <a:pt x="64" y="108"/>
                    <a:pt x="32" y="304"/>
                    <a:pt x="0" y="35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24" name="Freeform 64"/>
            <p:cNvSpPr>
              <a:spLocks/>
            </p:cNvSpPr>
            <p:nvPr/>
          </p:nvSpPr>
          <p:spPr bwMode="auto">
            <a:xfrm>
              <a:off x="3456" y="1908"/>
              <a:ext cx="442" cy="444"/>
            </a:xfrm>
            <a:custGeom>
              <a:avLst/>
              <a:gdLst>
                <a:gd name="T0" fmla="*/ 0 w 442"/>
                <a:gd name="T1" fmla="*/ 0 h 444"/>
                <a:gd name="T2" fmla="*/ 372 w 442"/>
                <a:gd name="T3" fmla="*/ 84 h 444"/>
                <a:gd name="T4" fmla="*/ 420 w 442"/>
                <a:gd name="T5" fmla="*/ 444 h 444"/>
                <a:gd name="T6" fmla="*/ 0 60000 65536"/>
                <a:gd name="T7" fmla="*/ 0 60000 65536"/>
                <a:gd name="T8" fmla="*/ 0 60000 65536"/>
                <a:gd name="T9" fmla="*/ 0 w 442"/>
                <a:gd name="T10" fmla="*/ 0 h 444"/>
                <a:gd name="T11" fmla="*/ 442 w 442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2" h="444">
                  <a:moveTo>
                    <a:pt x="0" y="0"/>
                  </a:moveTo>
                  <a:cubicBezTo>
                    <a:pt x="151" y="5"/>
                    <a:pt x="302" y="10"/>
                    <a:pt x="372" y="84"/>
                  </a:cubicBezTo>
                  <a:cubicBezTo>
                    <a:pt x="442" y="158"/>
                    <a:pt x="412" y="384"/>
                    <a:pt x="420" y="4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25" name="Freeform 65"/>
            <p:cNvSpPr>
              <a:spLocks/>
            </p:cNvSpPr>
            <p:nvPr/>
          </p:nvSpPr>
          <p:spPr bwMode="auto">
            <a:xfrm>
              <a:off x="3220" y="2430"/>
              <a:ext cx="500" cy="474"/>
            </a:xfrm>
            <a:custGeom>
              <a:avLst/>
              <a:gdLst>
                <a:gd name="T0" fmla="*/ 500 w 500"/>
                <a:gd name="T1" fmla="*/ 6 h 474"/>
                <a:gd name="T2" fmla="*/ 44 w 500"/>
                <a:gd name="T3" fmla="*/ 78 h 474"/>
                <a:gd name="T4" fmla="*/ 236 w 500"/>
                <a:gd name="T5" fmla="*/ 474 h 474"/>
                <a:gd name="T6" fmla="*/ 0 60000 65536"/>
                <a:gd name="T7" fmla="*/ 0 60000 65536"/>
                <a:gd name="T8" fmla="*/ 0 60000 65536"/>
                <a:gd name="T9" fmla="*/ 0 w 500"/>
                <a:gd name="T10" fmla="*/ 0 h 474"/>
                <a:gd name="T11" fmla="*/ 500 w 500"/>
                <a:gd name="T12" fmla="*/ 474 h 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474">
                  <a:moveTo>
                    <a:pt x="500" y="6"/>
                  </a:moveTo>
                  <a:cubicBezTo>
                    <a:pt x="294" y="3"/>
                    <a:pt x="88" y="0"/>
                    <a:pt x="44" y="78"/>
                  </a:cubicBezTo>
                  <a:cubicBezTo>
                    <a:pt x="0" y="156"/>
                    <a:pt x="204" y="408"/>
                    <a:pt x="236" y="47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698625" y="174625"/>
            <a:ext cx="5659438" cy="762000"/>
          </a:xfrm>
        </p:spPr>
        <p:txBody>
          <a:bodyPr/>
          <a:lstStyle/>
          <a:p>
            <a:pPr algn="ctr" eaLnBrk="1" hangingPunct="1"/>
            <a:r>
              <a:rPr lang="en-US" altLang="zh-TW" sz="4000" b="1" u="sng" smtClean="0">
                <a:solidFill>
                  <a:schemeClr val="tx1"/>
                </a:solidFill>
              </a:rPr>
              <a:t>Example Tree</a:t>
            </a:r>
          </a:p>
        </p:txBody>
      </p:sp>
      <p:grpSp>
        <p:nvGrpSpPr>
          <p:cNvPr id="12291" name="群組 32"/>
          <p:cNvGrpSpPr>
            <a:grpSpLocks/>
          </p:cNvGrpSpPr>
          <p:nvPr/>
        </p:nvGrpSpPr>
        <p:grpSpPr bwMode="auto">
          <a:xfrm>
            <a:off x="468313" y="1389063"/>
            <a:ext cx="8675687" cy="4579937"/>
            <a:chOff x="-681037" y="703267"/>
            <a:chExt cx="10801354" cy="5856288"/>
          </a:xfrm>
        </p:grpSpPr>
        <p:grpSp>
          <p:nvGrpSpPr>
            <p:cNvPr id="12293" name="Group 2"/>
            <p:cNvGrpSpPr>
              <a:grpSpLocks/>
            </p:cNvGrpSpPr>
            <p:nvPr/>
          </p:nvGrpSpPr>
          <p:grpSpPr bwMode="auto">
            <a:xfrm>
              <a:off x="990600" y="5172079"/>
              <a:ext cx="7489825" cy="1387476"/>
              <a:chOff x="672" y="3306"/>
              <a:chExt cx="4718" cy="874"/>
            </a:xfrm>
          </p:grpSpPr>
          <p:sp>
            <p:nvSpPr>
              <p:cNvPr id="12321" name="Text Box 3"/>
              <p:cNvSpPr txBox="1">
                <a:spLocks noChangeArrowheads="1"/>
              </p:cNvSpPr>
              <p:nvPr/>
            </p:nvSpPr>
            <p:spPr bwMode="auto">
              <a:xfrm>
                <a:off x="3230" y="3306"/>
                <a:ext cx="2160" cy="32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TW">
                    <a:solidFill>
                      <a:schemeClr val="tx1"/>
                    </a:solidFill>
                  </a:rPr>
                  <a:t>great grand child of root</a:t>
                </a:r>
              </a:p>
            </p:txBody>
          </p:sp>
          <p:sp>
            <p:nvSpPr>
              <p:cNvPr id="12322" name="Rectangle 4"/>
              <p:cNvSpPr>
                <a:spLocks noChangeArrowheads="1"/>
              </p:cNvSpPr>
              <p:nvPr/>
            </p:nvSpPr>
            <p:spPr bwMode="auto">
              <a:xfrm>
                <a:off x="672" y="3364"/>
                <a:ext cx="4608" cy="816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2294" name="Group 5"/>
            <p:cNvGrpSpPr>
              <a:grpSpLocks/>
            </p:cNvGrpSpPr>
            <p:nvPr/>
          </p:nvGrpSpPr>
          <p:grpSpPr bwMode="auto">
            <a:xfrm>
              <a:off x="-681037" y="3594109"/>
              <a:ext cx="10801354" cy="1533528"/>
              <a:chOff x="-285" y="2120"/>
              <a:chExt cx="6804" cy="966"/>
            </a:xfrm>
          </p:grpSpPr>
          <p:sp>
            <p:nvSpPr>
              <p:cNvPr id="12319" name="Text Box 6"/>
              <p:cNvSpPr txBox="1">
                <a:spLocks noChangeArrowheads="1"/>
              </p:cNvSpPr>
              <p:nvPr/>
            </p:nvSpPr>
            <p:spPr bwMode="auto">
              <a:xfrm>
                <a:off x="4446" y="2120"/>
                <a:ext cx="2073" cy="32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TW">
                    <a:solidFill>
                      <a:schemeClr val="tx1"/>
                    </a:solidFill>
                  </a:rPr>
                  <a:t>grand children of root</a:t>
                </a:r>
              </a:p>
            </p:txBody>
          </p:sp>
          <p:sp>
            <p:nvSpPr>
              <p:cNvPr id="12320" name="Rectangle 7"/>
              <p:cNvSpPr>
                <a:spLocks noChangeArrowheads="1"/>
              </p:cNvSpPr>
              <p:nvPr/>
            </p:nvSpPr>
            <p:spPr bwMode="auto">
              <a:xfrm>
                <a:off x="-285" y="2161"/>
                <a:ext cx="6382" cy="925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2295" name="Group 8"/>
            <p:cNvGrpSpPr>
              <a:grpSpLocks/>
            </p:cNvGrpSpPr>
            <p:nvPr/>
          </p:nvGrpSpPr>
          <p:grpSpPr bwMode="auto">
            <a:xfrm>
              <a:off x="381000" y="1905000"/>
              <a:ext cx="8655050" cy="1371600"/>
              <a:chOff x="240" y="2304"/>
              <a:chExt cx="5452" cy="864"/>
            </a:xfrm>
          </p:grpSpPr>
          <p:sp>
            <p:nvSpPr>
              <p:cNvPr id="12317" name="Text Box 9"/>
              <p:cNvSpPr txBox="1">
                <a:spLocks noChangeArrowheads="1"/>
              </p:cNvSpPr>
              <p:nvPr/>
            </p:nvSpPr>
            <p:spPr bwMode="auto">
              <a:xfrm>
                <a:off x="4252" y="2304"/>
                <a:ext cx="1440" cy="32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TW">
                    <a:solidFill>
                      <a:schemeClr val="tx1"/>
                    </a:solidFill>
                  </a:rPr>
                  <a:t>children of root</a:t>
                </a:r>
              </a:p>
            </p:txBody>
          </p:sp>
          <p:sp>
            <p:nvSpPr>
              <p:cNvPr id="12318" name="Rectangle 10"/>
              <p:cNvSpPr>
                <a:spLocks noChangeArrowheads="1"/>
              </p:cNvSpPr>
              <p:nvPr/>
            </p:nvSpPr>
            <p:spPr bwMode="auto">
              <a:xfrm>
                <a:off x="240" y="2352"/>
                <a:ext cx="5376" cy="816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2296" name="Group 12"/>
            <p:cNvGrpSpPr>
              <a:grpSpLocks/>
            </p:cNvGrpSpPr>
            <p:nvPr/>
          </p:nvGrpSpPr>
          <p:grpSpPr bwMode="auto">
            <a:xfrm>
              <a:off x="3175" y="1143000"/>
              <a:ext cx="7931152" cy="5181600"/>
              <a:chOff x="2" y="720"/>
              <a:chExt cx="4996" cy="3264"/>
            </a:xfrm>
          </p:grpSpPr>
          <p:sp>
            <p:nvSpPr>
              <p:cNvPr id="12300" name="Rectangle 13"/>
              <p:cNvSpPr>
                <a:spLocks noChangeArrowheads="1"/>
              </p:cNvSpPr>
              <p:nvPr/>
            </p:nvSpPr>
            <p:spPr bwMode="auto">
              <a:xfrm>
                <a:off x="2112" y="720"/>
                <a:ext cx="912" cy="384"/>
              </a:xfrm>
              <a:prstGeom prst="rect">
                <a:avLst/>
              </a:prstGeom>
              <a:solidFill>
                <a:srgbClr val="9966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>
                    <a:solidFill>
                      <a:schemeClr val="tx1"/>
                    </a:solidFill>
                  </a:rPr>
                  <a:t>President</a:t>
                </a:r>
              </a:p>
            </p:txBody>
          </p:sp>
          <p:sp>
            <p:nvSpPr>
              <p:cNvPr id="12301" name="Rectangle 14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912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>
                    <a:solidFill>
                      <a:schemeClr val="tx1"/>
                    </a:solidFill>
                  </a:rPr>
                  <a:t>VP1</a:t>
                </a:r>
              </a:p>
            </p:txBody>
          </p:sp>
          <p:sp>
            <p:nvSpPr>
              <p:cNvPr id="12302" name="Rectangle 15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912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>
                    <a:solidFill>
                      <a:schemeClr val="tx1"/>
                    </a:solidFill>
                  </a:rPr>
                  <a:t>VP2</a:t>
                </a:r>
              </a:p>
            </p:txBody>
          </p:sp>
          <p:sp>
            <p:nvSpPr>
              <p:cNvPr id="12303" name="Rectangle 16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>
                    <a:solidFill>
                      <a:schemeClr val="tx1"/>
                    </a:solidFill>
                  </a:rPr>
                  <a:t>VP3</a:t>
                </a:r>
              </a:p>
            </p:txBody>
          </p:sp>
          <p:sp>
            <p:nvSpPr>
              <p:cNvPr id="12304" name="Rectangle 17"/>
              <p:cNvSpPr>
                <a:spLocks noChangeArrowheads="1"/>
              </p:cNvSpPr>
              <p:nvPr/>
            </p:nvSpPr>
            <p:spPr bwMode="auto">
              <a:xfrm>
                <a:off x="2" y="2736"/>
                <a:ext cx="912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800">
                    <a:solidFill>
                      <a:schemeClr val="tx1"/>
                    </a:solidFill>
                  </a:rPr>
                  <a:t>Manager1</a:t>
                </a:r>
              </a:p>
            </p:txBody>
          </p:sp>
          <p:sp>
            <p:nvSpPr>
              <p:cNvPr id="12305" name="Rectangle 18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12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800">
                    <a:solidFill>
                      <a:schemeClr val="tx1"/>
                    </a:solidFill>
                  </a:rPr>
                  <a:t>Manager2</a:t>
                </a:r>
              </a:p>
            </p:txBody>
          </p:sp>
          <p:sp>
            <p:nvSpPr>
              <p:cNvPr id="12306" name="Rectangle 19"/>
              <p:cNvSpPr>
                <a:spLocks noChangeArrowheads="1"/>
              </p:cNvSpPr>
              <p:nvPr/>
            </p:nvSpPr>
            <p:spPr bwMode="auto">
              <a:xfrm>
                <a:off x="2160" y="2749"/>
                <a:ext cx="1062" cy="371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800">
                    <a:solidFill>
                      <a:schemeClr val="tx1"/>
                    </a:solidFill>
                  </a:rPr>
                  <a:t>Manager3</a:t>
                </a:r>
              </a:p>
            </p:txBody>
          </p:sp>
          <p:sp>
            <p:nvSpPr>
              <p:cNvPr id="12307" name="Rectangle 20"/>
              <p:cNvSpPr>
                <a:spLocks noChangeArrowheads="1"/>
              </p:cNvSpPr>
              <p:nvPr/>
            </p:nvSpPr>
            <p:spPr bwMode="auto">
              <a:xfrm>
                <a:off x="3791" y="2702"/>
                <a:ext cx="1207" cy="37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800">
                    <a:solidFill>
                      <a:schemeClr val="tx1"/>
                    </a:solidFill>
                  </a:rPr>
                  <a:t>Manager4</a:t>
                </a:r>
              </a:p>
            </p:txBody>
          </p:sp>
          <p:sp>
            <p:nvSpPr>
              <p:cNvPr id="12308" name="Rectangle 21"/>
              <p:cNvSpPr>
                <a:spLocks noChangeArrowheads="1"/>
              </p:cNvSpPr>
              <p:nvPr/>
            </p:nvSpPr>
            <p:spPr bwMode="auto">
              <a:xfrm>
                <a:off x="2129" y="3600"/>
                <a:ext cx="1116" cy="38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800">
                    <a:solidFill>
                      <a:schemeClr val="tx1"/>
                    </a:solidFill>
                  </a:rPr>
                  <a:t>Worker Bee</a:t>
                </a:r>
              </a:p>
            </p:txBody>
          </p:sp>
          <p:sp>
            <p:nvSpPr>
              <p:cNvPr id="12309" name="Line 22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0" name="Line 23"/>
              <p:cNvSpPr>
                <a:spLocks noChangeShapeType="1"/>
              </p:cNvSpPr>
              <p:nvPr/>
            </p:nvSpPr>
            <p:spPr bwMode="auto">
              <a:xfrm flipH="1">
                <a:off x="1488" y="1104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1" name="Line 24"/>
              <p:cNvSpPr>
                <a:spLocks noChangeShapeType="1"/>
              </p:cNvSpPr>
              <p:nvPr/>
            </p:nvSpPr>
            <p:spPr bwMode="auto">
              <a:xfrm>
                <a:off x="3024" y="1104"/>
                <a:ext cx="76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2" name="Line 25"/>
              <p:cNvSpPr>
                <a:spLocks noChangeShapeType="1"/>
              </p:cNvSpPr>
              <p:nvPr/>
            </p:nvSpPr>
            <p:spPr bwMode="auto">
              <a:xfrm flipH="1">
                <a:off x="336" y="1920"/>
                <a:ext cx="48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3" name="Line 26"/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288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4" name="Line 27"/>
              <p:cNvSpPr>
                <a:spLocks noChangeShapeType="1"/>
              </p:cNvSpPr>
              <p:nvPr/>
            </p:nvSpPr>
            <p:spPr bwMode="auto">
              <a:xfrm>
                <a:off x="2578" y="19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5" name="Line 28"/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6" name="Line 29"/>
              <p:cNvSpPr>
                <a:spLocks noChangeShapeType="1"/>
              </p:cNvSpPr>
              <p:nvPr/>
            </p:nvSpPr>
            <p:spPr bwMode="auto">
              <a:xfrm>
                <a:off x="2601" y="3120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2297" name="Group 30"/>
            <p:cNvGrpSpPr>
              <a:grpSpLocks/>
            </p:cNvGrpSpPr>
            <p:nvPr/>
          </p:nvGrpSpPr>
          <p:grpSpPr bwMode="auto">
            <a:xfrm>
              <a:off x="2511424" y="703267"/>
              <a:ext cx="3400425" cy="1201739"/>
              <a:chOff x="2734" y="2171"/>
              <a:chExt cx="2142" cy="757"/>
            </a:xfrm>
          </p:grpSpPr>
          <p:sp>
            <p:nvSpPr>
              <p:cNvPr id="12298" name="Text Box 31"/>
              <p:cNvSpPr txBox="1">
                <a:spLocks noChangeArrowheads="1"/>
              </p:cNvSpPr>
              <p:nvPr/>
            </p:nvSpPr>
            <p:spPr bwMode="auto">
              <a:xfrm>
                <a:off x="4348" y="2171"/>
                <a:ext cx="528" cy="32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TW">
                    <a:solidFill>
                      <a:srgbClr val="FF0000"/>
                    </a:solidFill>
                  </a:rPr>
                  <a:t>root</a:t>
                </a:r>
              </a:p>
            </p:txBody>
          </p:sp>
          <p:sp>
            <p:nvSpPr>
              <p:cNvPr id="12299" name="Rectangle 32"/>
              <p:cNvSpPr>
                <a:spLocks noChangeArrowheads="1"/>
              </p:cNvSpPr>
              <p:nvPr/>
            </p:nvSpPr>
            <p:spPr bwMode="auto">
              <a:xfrm>
                <a:off x="2734" y="2256"/>
                <a:ext cx="2049" cy="672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2292" name="投影片編號版面配置區 3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75FB8C-DC50-4AE5-B96A-226D89D95257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B262E5-04CC-41A1-9AA3-1447045C9D81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70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92150" y="1236663"/>
            <a:ext cx="7712075" cy="40953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element* search(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root,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k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 return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a pointer to the element whose key is k, </a:t>
            </a:r>
            <a:b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if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there is no such element, return NULL. */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if (!root) return NULL;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if (k ==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root-&gt;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data.key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	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return  &amp;(root-&gt;data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if (k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&lt;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root-&gt;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data.key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return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search(root-&gt;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, k);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return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search(root-&gt;</a:t>
            </a:r>
            <a:r>
              <a:rPr lang="en-US" altLang="zh-TW" sz="2400" dirty="0" err="1" smtClean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, k);</a:t>
            </a:r>
          </a:p>
          <a:p>
            <a:pPr marL="342900" indent="-342900">
              <a:lnSpc>
                <a:spcPts val="28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1092200" y="192088"/>
            <a:ext cx="69278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Recursive Search of a BST </a:t>
            </a:r>
            <a:r>
              <a:rPr lang="en-US" altLang="zh-TW" b="1" u="sng">
                <a:solidFill>
                  <a:schemeClr val="tx1"/>
                </a:solidFill>
              </a:rPr>
              <a:t>(Prog. 5.15)</a:t>
            </a:r>
            <a:r>
              <a:rPr lang="en-US" altLang="zh-TW" sz="3600" b="1" u="sng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FBD6FF-8FBC-424B-92A2-E06EFA67D645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71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800100" y="1181100"/>
            <a:ext cx="7620000" cy="460218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element* search2(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tree,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k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/*  return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a pointer to the element whose key is k, </a:t>
            </a:r>
            <a:b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if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there is no such element, return NULL. */</a:t>
            </a:r>
          </a:p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while (tree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){</a:t>
            </a:r>
            <a:endParaRPr lang="en-US" altLang="zh-TW" sz="2400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if (k ==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data.key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</a:t>
            </a:r>
            <a:endParaRPr lang="en-US" altLang="zh-TW" sz="2400" dirty="0" smtClean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	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return  &amp;(tree-&gt;data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);</a:t>
            </a:r>
          </a:p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if (k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&lt;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tree-&gt;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data.key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 </a:t>
            </a:r>
          </a:p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      tree =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tree-&gt;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Times New Roman" charset="0"/>
                <a:ea typeface="新細明體" charset="-120"/>
              </a:rPr>
              <a:t>leftChild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</a:p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     else tree =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tree-&gt;</a:t>
            </a:r>
            <a:r>
              <a:rPr lang="en-US" altLang="zh-TW" sz="2400" dirty="0" err="1" smtClean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rightChild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;</a:t>
            </a:r>
          </a:p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  }</a:t>
            </a:r>
          </a:p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 return NULL;</a:t>
            </a:r>
          </a:p>
          <a:p>
            <a:pPr marL="342900" indent="-342900">
              <a:lnSpc>
                <a:spcPts val="288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}</a:t>
            </a: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603250" y="265113"/>
            <a:ext cx="7486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Iterative Searching Algorithm </a:t>
            </a:r>
            <a:r>
              <a:rPr lang="en-US" altLang="zh-TW" b="1" u="sng">
                <a:solidFill>
                  <a:schemeClr val="tx1"/>
                </a:solidFill>
              </a:rPr>
              <a:t>(Prog. 5.16)</a:t>
            </a:r>
          </a:p>
        </p:txBody>
      </p:sp>
      <p:sp>
        <p:nvSpPr>
          <p:cNvPr id="68613" name="Freeform 6"/>
          <p:cNvSpPr>
            <a:spLocks/>
          </p:cNvSpPr>
          <p:nvPr/>
        </p:nvSpPr>
        <p:spPr bwMode="auto">
          <a:xfrm>
            <a:off x="438150" y="2514600"/>
            <a:ext cx="693738" cy="2223655"/>
          </a:xfrm>
          <a:custGeom>
            <a:avLst/>
            <a:gdLst>
              <a:gd name="T0" fmla="*/ 2147483647 w 492"/>
              <a:gd name="T1" fmla="*/ 2147483647 h 1104"/>
              <a:gd name="T2" fmla="*/ 0 w 492"/>
              <a:gd name="T3" fmla="*/ 2147483647 h 1104"/>
              <a:gd name="T4" fmla="*/ 0 w 492"/>
              <a:gd name="T5" fmla="*/ 0 h 1104"/>
              <a:gd name="T6" fmla="*/ 2147483647 w 492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492"/>
              <a:gd name="T13" fmla="*/ 0 h 1104"/>
              <a:gd name="T14" fmla="*/ 492 w 492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" h="1104">
                <a:moveTo>
                  <a:pt x="492" y="1104"/>
                </a:moveTo>
                <a:lnTo>
                  <a:pt x="0" y="1104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384175" y="33577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O(h)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E383BA-6C6A-4C64-952B-780205A16BED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635" name="Rectangle 44"/>
          <p:cNvSpPr>
            <a:spLocks noChangeArrowheads="1"/>
          </p:cNvSpPr>
          <p:nvPr/>
        </p:nvSpPr>
        <p:spPr bwMode="auto">
          <a:xfrm>
            <a:off x="2198688" y="192088"/>
            <a:ext cx="3994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Insert Node in BST</a:t>
            </a:r>
          </a:p>
        </p:txBody>
      </p:sp>
      <p:grpSp>
        <p:nvGrpSpPr>
          <p:cNvPr id="69636" name="Group 237"/>
          <p:cNvGrpSpPr>
            <a:grpSpLocks/>
          </p:cNvGrpSpPr>
          <p:nvPr/>
        </p:nvGrpSpPr>
        <p:grpSpPr bwMode="auto">
          <a:xfrm>
            <a:off x="342900" y="1462088"/>
            <a:ext cx="3733800" cy="4176712"/>
            <a:chOff x="216" y="921"/>
            <a:chExt cx="2352" cy="2631"/>
          </a:xfrm>
        </p:grpSpPr>
        <p:sp>
          <p:nvSpPr>
            <p:cNvPr id="69697" name="Oval 45"/>
            <p:cNvSpPr>
              <a:spLocks noChangeArrowheads="1"/>
            </p:cNvSpPr>
            <p:nvPr/>
          </p:nvSpPr>
          <p:spPr bwMode="auto">
            <a:xfrm>
              <a:off x="914" y="1253"/>
              <a:ext cx="141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69698" name="Oval 46"/>
            <p:cNvSpPr>
              <a:spLocks noChangeArrowheads="1"/>
            </p:cNvSpPr>
            <p:nvPr/>
          </p:nvSpPr>
          <p:spPr bwMode="auto">
            <a:xfrm>
              <a:off x="744" y="1942"/>
              <a:ext cx="141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69699" name="Oval 47"/>
            <p:cNvSpPr>
              <a:spLocks noChangeArrowheads="1"/>
            </p:cNvSpPr>
            <p:nvPr/>
          </p:nvSpPr>
          <p:spPr bwMode="auto">
            <a:xfrm>
              <a:off x="1413" y="1917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69700" name="Oval 48"/>
            <p:cNvSpPr>
              <a:spLocks noChangeArrowheads="1"/>
            </p:cNvSpPr>
            <p:nvPr/>
          </p:nvSpPr>
          <p:spPr bwMode="auto">
            <a:xfrm>
              <a:off x="1905" y="1593"/>
              <a:ext cx="141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69701" name="Oval 49"/>
            <p:cNvSpPr>
              <a:spLocks noChangeArrowheads="1"/>
            </p:cNvSpPr>
            <p:nvPr/>
          </p:nvSpPr>
          <p:spPr bwMode="auto">
            <a:xfrm>
              <a:off x="463" y="2324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9702" name="Oval 50"/>
            <p:cNvSpPr>
              <a:spLocks noChangeArrowheads="1"/>
            </p:cNvSpPr>
            <p:nvPr/>
          </p:nvSpPr>
          <p:spPr bwMode="auto">
            <a:xfrm>
              <a:off x="469" y="1585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9703" name="Oval 51"/>
            <p:cNvSpPr>
              <a:spLocks noChangeArrowheads="1"/>
            </p:cNvSpPr>
            <p:nvPr/>
          </p:nvSpPr>
          <p:spPr bwMode="auto">
            <a:xfrm>
              <a:off x="1787" y="3029"/>
              <a:ext cx="142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69704" name="Oval 52"/>
            <p:cNvSpPr>
              <a:spLocks noChangeArrowheads="1"/>
            </p:cNvSpPr>
            <p:nvPr/>
          </p:nvSpPr>
          <p:spPr bwMode="auto">
            <a:xfrm>
              <a:off x="1524" y="2722"/>
              <a:ext cx="141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69705" name="Oval 53"/>
            <p:cNvSpPr>
              <a:spLocks noChangeArrowheads="1"/>
            </p:cNvSpPr>
            <p:nvPr/>
          </p:nvSpPr>
          <p:spPr bwMode="auto">
            <a:xfrm>
              <a:off x="2233" y="1950"/>
              <a:ext cx="142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69706" name="Oval 54"/>
            <p:cNvSpPr>
              <a:spLocks noChangeArrowheads="1"/>
            </p:cNvSpPr>
            <p:nvPr/>
          </p:nvSpPr>
          <p:spPr bwMode="auto">
            <a:xfrm>
              <a:off x="1682" y="2349"/>
              <a:ext cx="141" cy="2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69707" name="Oval 55"/>
            <p:cNvSpPr>
              <a:spLocks noChangeArrowheads="1"/>
            </p:cNvSpPr>
            <p:nvPr/>
          </p:nvSpPr>
          <p:spPr bwMode="auto">
            <a:xfrm>
              <a:off x="1149" y="2324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69708" name="Oval 56"/>
            <p:cNvSpPr>
              <a:spLocks noChangeArrowheads="1"/>
            </p:cNvSpPr>
            <p:nvPr/>
          </p:nvSpPr>
          <p:spPr bwMode="auto">
            <a:xfrm>
              <a:off x="750" y="2730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9709" name="Line 57"/>
            <p:cNvSpPr>
              <a:spLocks noChangeShapeType="1"/>
            </p:cNvSpPr>
            <p:nvPr/>
          </p:nvSpPr>
          <p:spPr bwMode="auto">
            <a:xfrm flipH="1">
              <a:off x="598" y="1411"/>
              <a:ext cx="322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10" name="Line 58"/>
            <p:cNvSpPr>
              <a:spLocks noChangeShapeType="1"/>
            </p:cNvSpPr>
            <p:nvPr/>
          </p:nvSpPr>
          <p:spPr bwMode="auto">
            <a:xfrm>
              <a:off x="1049" y="1419"/>
              <a:ext cx="862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11" name="Line 59"/>
            <p:cNvSpPr>
              <a:spLocks noChangeShapeType="1"/>
            </p:cNvSpPr>
            <p:nvPr/>
          </p:nvSpPr>
          <p:spPr bwMode="auto">
            <a:xfrm>
              <a:off x="591" y="1793"/>
              <a:ext cx="176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12" name="Line 60"/>
            <p:cNvSpPr>
              <a:spLocks noChangeShapeType="1"/>
            </p:cNvSpPr>
            <p:nvPr/>
          </p:nvSpPr>
          <p:spPr bwMode="auto">
            <a:xfrm flipH="1">
              <a:off x="585" y="2125"/>
              <a:ext cx="176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13" name="Line 61"/>
            <p:cNvSpPr>
              <a:spLocks noChangeShapeType="1"/>
            </p:cNvSpPr>
            <p:nvPr/>
          </p:nvSpPr>
          <p:spPr bwMode="auto">
            <a:xfrm>
              <a:off x="591" y="2515"/>
              <a:ext cx="183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14" name="Line 62"/>
            <p:cNvSpPr>
              <a:spLocks noChangeShapeType="1"/>
            </p:cNvSpPr>
            <p:nvPr/>
          </p:nvSpPr>
          <p:spPr bwMode="auto">
            <a:xfrm flipH="1">
              <a:off x="1542" y="1751"/>
              <a:ext cx="369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15" name="Line 63"/>
            <p:cNvSpPr>
              <a:spLocks noChangeShapeType="1"/>
            </p:cNvSpPr>
            <p:nvPr/>
          </p:nvSpPr>
          <p:spPr bwMode="auto">
            <a:xfrm>
              <a:off x="2029" y="1768"/>
              <a:ext cx="217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16" name="Line 64"/>
            <p:cNvSpPr>
              <a:spLocks noChangeShapeType="1"/>
            </p:cNvSpPr>
            <p:nvPr/>
          </p:nvSpPr>
          <p:spPr bwMode="auto">
            <a:xfrm>
              <a:off x="1530" y="2116"/>
              <a:ext cx="182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17" name="Line 65"/>
            <p:cNvSpPr>
              <a:spLocks noChangeShapeType="1"/>
            </p:cNvSpPr>
            <p:nvPr/>
          </p:nvSpPr>
          <p:spPr bwMode="auto">
            <a:xfrm flipH="1">
              <a:off x="1260" y="2108"/>
              <a:ext cx="170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18" name="Line 66"/>
            <p:cNvSpPr>
              <a:spLocks noChangeShapeType="1"/>
            </p:cNvSpPr>
            <p:nvPr/>
          </p:nvSpPr>
          <p:spPr bwMode="auto">
            <a:xfrm flipH="1">
              <a:off x="1635" y="2556"/>
              <a:ext cx="83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19" name="Line 67"/>
            <p:cNvSpPr>
              <a:spLocks noChangeShapeType="1"/>
            </p:cNvSpPr>
            <p:nvPr/>
          </p:nvSpPr>
          <p:spPr bwMode="auto">
            <a:xfrm>
              <a:off x="1647" y="2905"/>
              <a:ext cx="159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20" name="Rectangle 68"/>
            <p:cNvSpPr>
              <a:spLocks noChangeArrowheads="1"/>
            </p:cNvSpPr>
            <p:nvPr/>
          </p:nvSpPr>
          <p:spPr bwMode="auto">
            <a:xfrm>
              <a:off x="2075" y="2357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21" name="Rectangle 69"/>
            <p:cNvSpPr>
              <a:spLocks noChangeArrowheads="1"/>
            </p:cNvSpPr>
            <p:nvPr/>
          </p:nvSpPr>
          <p:spPr bwMode="auto">
            <a:xfrm>
              <a:off x="1336" y="3062"/>
              <a:ext cx="141" cy="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22" name="Rectangle 70"/>
            <p:cNvSpPr>
              <a:spLocks noChangeArrowheads="1"/>
            </p:cNvSpPr>
            <p:nvPr/>
          </p:nvSpPr>
          <p:spPr bwMode="auto">
            <a:xfrm>
              <a:off x="1870" y="2747"/>
              <a:ext cx="140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23" name="Rectangle 71"/>
            <p:cNvSpPr>
              <a:spLocks noChangeArrowheads="1"/>
            </p:cNvSpPr>
            <p:nvPr/>
          </p:nvSpPr>
          <p:spPr bwMode="auto">
            <a:xfrm>
              <a:off x="2427" y="2365"/>
              <a:ext cx="141" cy="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24" name="Rectangle 72"/>
            <p:cNvSpPr>
              <a:spLocks noChangeArrowheads="1"/>
            </p:cNvSpPr>
            <p:nvPr/>
          </p:nvSpPr>
          <p:spPr bwMode="auto">
            <a:xfrm>
              <a:off x="216" y="2747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25" name="Rectangle 73"/>
            <p:cNvSpPr>
              <a:spLocks noChangeArrowheads="1"/>
            </p:cNvSpPr>
            <p:nvPr/>
          </p:nvSpPr>
          <p:spPr bwMode="auto">
            <a:xfrm>
              <a:off x="227" y="1967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26" name="Rectangle 74"/>
            <p:cNvSpPr>
              <a:spLocks noChangeArrowheads="1"/>
            </p:cNvSpPr>
            <p:nvPr/>
          </p:nvSpPr>
          <p:spPr bwMode="auto">
            <a:xfrm>
              <a:off x="574" y="3071"/>
              <a:ext cx="140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27" name="Rectangle 75"/>
            <p:cNvSpPr>
              <a:spLocks noChangeArrowheads="1"/>
            </p:cNvSpPr>
            <p:nvPr/>
          </p:nvSpPr>
          <p:spPr bwMode="auto">
            <a:xfrm>
              <a:off x="914" y="3071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28" name="Rectangle 76"/>
            <p:cNvSpPr>
              <a:spLocks noChangeArrowheads="1"/>
            </p:cNvSpPr>
            <p:nvPr/>
          </p:nvSpPr>
          <p:spPr bwMode="auto">
            <a:xfrm>
              <a:off x="885" y="2332"/>
              <a:ext cx="140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29" name="Rectangle 77"/>
            <p:cNvSpPr>
              <a:spLocks noChangeArrowheads="1"/>
            </p:cNvSpPr>
            <p:nvPr/>
          </p:nvSpPr>
          <p:spPr bwMode="auto">
            <a:xfrm>
              <a:off x="1008" y="2722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30" name="Rectangle 78"/>
            <p:cNvSpPr>
              <a:spLocks noChangeArrowheads="1"/>
            </p:cNvSpPr>
            <p:nvPr/>
          </p:nvSpPr>
          <p:spPr bwMode="auto">
            <a:xfrm>
              <a:off x="1272" y="2730"/>
              <a:ext cx="141" cy="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31" name="Rectangle 79"/>
            <p:cNvSpPr>
              <a:spLocks noChangeArrowheads="1"/>
            </p:cNvSpPr>
            <p:nvPr/>
          </p:nvSpPr>
          <p:spPr bwMode="auto">
            <a:xfrm>
              <a:off x="1624" y="3378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32" name="Rectangle 80"/>
            <p:cNvSpPr>
              <a:spLocks noChangeArrowheads="1"/>
            </p:cNvSpPr>
            <p:nvPr/>
          </p:nvSpPr>
          <p:spPr bwMode="auto">
            <a:xfrm>
              <a:off x="1976" y="3378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33" name="Line 81"/>
            <p:cNvSpPr>
              <a:spLocks noChangeShapeType="1"/>
            </p:cNvSpPr>
            <p:nvPr/>
          </p:nvSpPr>
          <p:spPr bwMode="auto">
            <a:xfrm flipH="1">
              <a:off x="298" y="1768"/>
              <a:ext cx="188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34" name="Line 82"/>
            <p:cNvSpPr>
              <a:spLocks noChangeShapeType="1"/>
            </p:cNvSpPr>
            <p:nvPr/>
          </p:nvSpPr>
          <p:spPr bwMode="auto">
            <a:xfrm>
              <a:off x="861" y="2133"/>
              <a:ext cx="10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35" name="Line 83"/>
            <p:cNvSpPr>
              <a:spLocks noChangeShapeType="1"/>
            </p:cNvSpPr>
            <p:nvPr/>
          </p:nvSpPr>
          <p:spPr bwMode="auto">
            <a:xfrm flipH="1">
              <a:off x="287" y="2506"/>
              <a:ext cx="18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36" name="Line 84"/>
            <p:cNvSpPr>
              <a:spLocks noChangeShapeType="1"/>
            </p:cNvSpPr>
            <p:nvPr/>
          </p:nvSpPr>
          <p:spPr bwMode="auto">
            <a:xfrm flipH="1">
              <a:off x="645" y="2913"/>
              <a:ext cx="122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37" name="Line 85"/>
            <p:cNvSpPr>
              <a:spLocks noChangeShapeType="1"/>
            </p:cNvSpPr>
            <p:nvPr/>
          </p:nvSpPr>
          <p:spPr bwMode="auto">
            <a:xfrm>
              <a:off x="873" y="2921"/>
              <a:ext cx="117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38" name="Line 86"/>
            <p:cNvSpPr>
              <a:spLocks noChangeShapeType="1"/>
            </p:cNvSpPr>
            <p:nvPr/>
          </p:nvSpPr>
          <p:spPr bwMode="auto">
            <a:xfrm flipH="1">
              <a:off x="1078" y="2515"/>
              <a:ext cx="88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39" name="Line 87"/>
            <p:cNvSpPr>
              <a:spLocks noChangeShapeType="1"/>
            </p:cNvSpPr>
            <p:nvPr/>
          </p:nvSpPr>
          <p:spPr bwMode="auto">
            <a:xfrm>
              <a:off x="1260" y="2531"/>
              <a:ext cx="82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40" name="Line 88"/>
            <p:cNvSpPr>
              <a:spLocks noChangeShapeType="1"/>
            </p:cNvSpPr>
            <p:nvPr/>
          </p:nvSpPr>
          <p:spPr bwMode="auto">
            <a:xfrm flipH="1">
              <a:off x="1407" y="2913"/>
              <a:ext cx="14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41" name="Line 89"/>
            <p:cNvSpPr>
              <a:spLocks noChangeShapeType="1"/>
            </p:cNvSpPr>
            <p:nvPr/>
          </p:nvSpPr>
          <p:spPr bwMode="auto">
            <a:xfrm flipH="1">
              <a:off x="1694" y="3220"/>
              <a:ext cx="117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42" name="Line 90"/>
            <p:cNvSpPr>
              <a:spLocks noChangeShapeType="1"/>
            </p:cNvSpPr>
            <p:nvPr/>
          </p:nvSpPr>
          <p:spPr bwMode="auto">
            <a:xfrm>
              <a:off x="1917" y="3212"/>
              <a:ext cx="123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43" name="Line 91"/>
            <p:cNvSpPr>
              <a:spLocks noChangeShapeType="1"/>
            </p:cNvSpPr>
            <p:nvPr/>
          </p:nvSpPr>
          <p:spPr bwMode="auto">
            <a:xfrm>
              <a:off x="1794" y="2548"/>
              <a:ext cx="147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44" name="Line 92"/>
            <p:cNvSpPr>
              <a:spLocks noChangeShapeType="1"/>
            </p:cNvSpPr>
            <p:nvPr/>
          </p:nvSpPr>
          <p:spPr bwMode="auto">
            <a:xfrm flipH="1">
              <a:off x="2146" y="2150"/>
              <a:ext cx="111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45" name="Line 93"/>
            <p:cNvSpPr>
              <a:spLocks noChangeShapeType="1"/>
            </p:cNvSpPr>
            <p:nvPr/>
          </p:nvSpPr>
          <p:spPr bwMode="auto">
            <a:xfrm>
              <a:off x="2351" y="2150"/>
              <a:ext cx="146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46" name="Text Box 95"/>
            <p:cNvSpPr txBox="1">
              <a:spLocks noChangeArrowheads="1"/>
            </p:cNvSpPr>
            <p:nvPr/>
          </p:nvSpPr>
          <p:spPr bwMode="auto">
            <a:xfrm>
              <a:off x="627" y="921"/>
              <a:ext cx="8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search(25)</a:t>
              </a:r>
            </a:p>
          </p:txBody>
        </p:sp>
        <p:sp>
          <p:nvSpPr>
            <p:cNvPr id="69747" name="Line 97"/>
            <p:cNvSpPr>
              <a:spLocks noChangeShapeType="1"/>
            </p:cNvSpPr>
            <p:nvPr/>
          </p:nvSpPr>
          <p:spPr bwMode="auto">
            <a:xfrm>
              <a:off x="814" y="1120"/>
              <a:ext cx="106" cy="1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48" name="Freeform 98"/>
            <p:cNvSpPr>
              <a:spLocks/>
            </p:cNvSpPr>
            <p:nvPr/>
          </p:nvSpPr>
          <p:spPr bwMode="auto">
            <a:xfrm>
              <a:off x="544" y="1228"/>
              <a:ext cx="370" cy="357"/>
            </a:xfrm>
            <a:custGeom>
              <a:avLst/>
              <a:gdLst>
                <a:gd name="T0" fmla="*/ 1 w 756"/>
                <a:gd name="T1" fmla="*/ 6 h 516"/>
                <a:gd name="T2" fmla="*/ 0 w 756"/>
                <a:gd name="T3" fmla="*/ 2 h 516"/>
                <a:gd name="T4" fmla="*/ 0 w 756"/>
                <a:gd name="T5" fmla="*/ 19 h 516"/>
                <a:gd name="T6" fmla="*/ 0 60000 65536"/>
                <a:gd name="T7" fmla="*/ 0 60000 65536"/>
                <a:gd name="T8" fmla="*/ 0 60000 65536"/>
                <a:gd name="T9" fmla="*/ 0 w 756"/>
                <a:gd name="T10" fmla="*/ 0 h 516"/>
                <a:gd name="T11" fmla="*/ 756 w 756"/>
                <a:gd name="T12" fmla="*/ 516 h 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6" h="516">
                  <a:moveTo>
                    <a:pt x="756" y="156"/>
                  </a:moveTo>
                  <a:cubicBezTo>
                    <a:pt x="567" y="78"/>
                    <a:pt x="378" y="0"/>
                    <a:pt x="252" y="60"/>
                  </a:cubicBezTo>
                  <a:cubicBezTo>
                    <a:pt x="126" y="120"/>
                    <a:pt x="42" y="440"/>
                    <a:pt x="0" y="516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49" name="Freeform 99"/>
            <p:cNvSpPr>
              <a:spLocks/>
            </p:cNvSpPr>
            <p:nvPr/>
          </p:nvSpPr>
          <p:spPr bwMode="auto">
            <a:xfrm>
              <a:off x="544" y="1578"/>
              <a:ext cx="282" cy="364"/>
            </a:xfrm>
            <a:custGeom>
              <a:avLst/>
              <a:gdLst>
                <a:gd name="T0" fmla="*/ 0 w 720"/>
                <a:gd name="T1" fmla="*/ 1 h 574"/>
                <a:gd name="T2" fmla="*/ 0 w 720"/>
                <a:gd name="T3" fmla="*/ 2 h 574"/>
                <a:gd name="T4" fmla="*/ 0 w 720"/>
                <a:gd name="T5" fmla="*/ 10 h 574"/>
                <a:gd name="T6" fmla="*/ 0 60000 65536"/>
                <a:gd name="T7" fmla="*/ 0 60000 65536"/>
                <a:gd name="T8" fmla="*/ 0 60000 65536"/>
                <a:gd name="T9" fmla="*/ 0 w 720"/>
                <a:gd name="T10" fmla="*/ 0 h 574"/>
                <a:gd name="T11" fmla="*/ 720 w 720"/>
                <a:gd name="T12" fmla="*/ 574 h 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74">
                  <a:moveTo>
                    <a:pt x="0" y="10"/>
                  </a:moveTo>
                  <a:cubicBezTo>
                    <a:pt x="252" y="5"/>
                    <a:pt x="504" y="0"/>
                    <a:pt x="612" y="94"/>
                  </a:cubicBezTo>
                  <a:cubicBezTo>
                    <a:pt x="720" y="188"/>
                    <a:pt x="642" y="494"/>
                    <a:pt x="648" y="57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50" name="Freeform 100"/>
            <p:cNvSpPr>
              <a:spLocks/>
            </p:cNvSpPr>
            <p:nvPr/>
          </p:nvSpPr>
          <p:spPr bwMode="auto">
            <a:xfrm>
              <a:off x="517" y="1937"/>
              <a:ext cx="280" cy="387"/>
            </a:xfrm>
            <a:custGeom>
              <a:avLst/>
              <a:gdLst>
                <a:gd name="T0" fmla="*/ 1 w 572"/>
                <a:gd name="T1" fmla="*/ 1 h 560"/>
                <a:gd name="T2" fmla="*/ 0 w 572"/>
                <a:gd name="T3" fmla="*/ 3 h 560"/>
                <a:gd name="T4" fmla="*/ 0 w 572"/>
                <a:gd name="T5" fmla="*/ 20 h 560"/>
                <a:gd name="T6" fmla="*/ 0 60000 65536"/>
                <a:gd name="T7" fmla="*/ 0 60000 65536"/>
                <a:gd name="T8" fmla="*/ 0 60000 65536"/>
                <a:gd name="T9" fmla="*/ 0 w 572"/>
                <a:gd name="T10" fmla="*/ 0 h 560"/>
                <a:gd name="T11" fmla="*/ 572 w 572"/>
                <a:gd name="T12" fmla="*/ 560 h 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2" h="560">
                  <a:moveTo>
                    <a:pt x="572" y="8"/>
                  </a:moveTo>
                  <a:cubicBezTo>
                    <a:pt x="378" y="4"/>
                    <a:pt x="184" y="0"/>
                    <a:pt x="92" y="92"/>
                  </a:cubicBezTo>
                  <a:cubicBezTo>
                    <a:pt x="0" y="184"/>
                    <a:pt x="32" y="482"/>
                    <a:pt x="20" y="56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751" name="Freeform 101"/>
            <p:cNvSpPr>
              <a:spLocks/>
            </p:cNvSpPr>
            <p:nvPr/>
          </p:nvSpPr>
          <p:spPr bwMode="auto">
            <a:xfrm>
              <a:off x="246" y="2332"/>
              <a:ext cx="257" cy="415"/>
            </a:xfrm>
            <a:custGeom>
              <a:avLst/>
              <a:gdLst>
                <a:gd name="T0" fmla="*/ 0 w 528"/>
                <a:gd name="T1" fmla="*/ 0 h 600"/>
                <a:gd name="T2" fmla="*/ 0 w 528"/>
                <a:gd name="T3" fmla="*/ 4 h 600"/>
                <a:gd name="T4" fmla="*/ 0 w 528"/>
                <a:gd name="T5" fmla="*/ 22 h 600"/>
                <a:gd name="T6" fmla="*/ 0 60000 65536"/>
                <a:gd name="T7" fmla="*/ 0 60000 65536"/>
                <a:gd name="T8" fmla="*/ 0 60000 65536"/>
                <a:gd name="T9" fmla="*/ 0 w 528"/>
                <a:gd name="T10" fmla="*/ 0 h 600"/>
                <a:gd name="T11" fmla="*/ 528 w 528"/>
                <a:gd name="T12" fmla="*/ 600 h 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600">
                  <a:moveTo>
                    <a:pt x="528" y="0"/>
                  </a:moveTo>
                  <a:cubicBezTo>
                    <a:pt x="348" y="4"/>
                    <a:pt x="168" y="8"/>
                    <a:pt x="84" y="108"/>
                  </a:cubicBezTo>
                  <a:cubicBezTo>
                    <a:pt x="0" y="208"/>
                    <a:pt x="34" y="518"/>
                    <a:pt x="24" y="60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9637" name="Line 222"/>
          <p:cNvSpPr>
            <a:spLocks noChangeShapeType="1"/>
          </p:cNvSpPr>
          <p:nvPr/>
        </p:nvSpPr>
        <p:spPr bwMode="auto">
          <a:xfrm>
            <a:off x="4457700" y="1333500"/>
            <a:ext cx="0" cy="501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8" name="Line 223"/>
          <p:cNvSpPr>
            <a:spLocks noChangeShapeType="1"/>
          </p:cNvSpPr>
          <p:nvPr/>
        </p:nvSpPr>
        <p:spPr bwMode="auto">
          <a:xfrm flipH="1">
            <a:off x="3657600" y="16383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9" name="Line 224"/>
          <p:cNvSpPr>
            <a:spLocks noChangeShapeType="1"/>
          </p:cNvSpPr>
          <p:nvPr/>
        </p:nvSpPr>
        <p:spPr bwMode="auto">
          <a:xfrm flipH="1">
            <a:off x="4457700" y="16383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0" name="Text Box 225"/>
          <p:cNvSpPr txBox="1">
            <a:spLocks noChangeArrowheads="1"/>
          </p:cNvSpPr>
          <p:nvPr/>
        </p:nvSpPr>
        <p:spPr bwMode="auto">
          <a:xfrm>
            <a:off x="3871913" y="947738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Insert(25)</a:t>
            </a:r>
          </a:p>
        </p:txBody>
      </p:sp>
      <p:sp>
        <p:nvSpPr>
          <p:cNvPr id="69641" name="Text Box 226"/>
          <p:cNvSpPr txBox="1">
            <a:spLocks noChangeArrowheads="1"/>
          </p:cNvSpPr>
          <p:nvPr/>
        </p:nvSpPr>
        <p:spPr bwMode="auto">
          <a:xfrm>
            <a:off x="3603625" y="165258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69642" name="Text Box 227"/>
          <p:cNvSpPr txBox="1">
            <a:spLocks noChangeArrowheads="1"/>
          </p:cNvSpPr>
          <p:nvPr/>
        </p:nvSpPr>
        <p:spPr bwMode="auto">
          <a:xfrm>
            <a:off x="4460875" y="1652588"/>
            <a:ext cx="83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  after</a:t>
            </a:r>
          </a:p>
        </p:txBody>
      </p:sp>
      <p:grpSp>
        <p:nvGrpSpPr>
          <p:cNvPr id="69643" name="Group 236"/>
          <p:cNvGrpSpPr>
            <a:grpSpLocks/>
          </p:cNvGrpSpPr>
          <p:nvPr/>
        </p:nvGrpSpPr>
        <p:grpSpPr bwMode="auto">
          <a:xfrm>
            <a:off x="4721225" y="1989138"/>
            <a:ext cx="3984625" cy="3649662"/>
            <a:chOff x="2974" y="1253"/>
            <a:chExt cx="2510" cy="2299"/>
          </a:xfrm>
        </p:grpSpPr>
        <p:sp>
          <p:nvSpPr>
            <p:cNvPr id="69644" name="Oval 167"/>
            <p:cNvSpPr>
              <a:spLocks noChangeArrowheads="1"/>
            </p:cNvSpPr>
            <p:nvPr/>
          </p:nvSpPr>
          <p:spPr bwMode="auto">
            <a:xfrm>
              <a:off x="3830" y="1253"/>
              <a:ext cx="141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69645" name="Oval 168"/>
            <p:cNvSpPr>
              <a:spLocks noChangeArrowheads="1"/>
            </p:cNvSpPr>
            <p:nvPr/>
          </p:nvSpPr>
          <p:spPr bwMode="auto">
            <a:xfrm>
              <a:off x="3660" y="1942"/>
              <a:ext cx="141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69646" name="Oval 169"/>
            <p:cNvSpPr>
              <a:spLocks noChangeArrowheads="1"/>
            </p:cNvSpPr>
            <p:nvPr/>
          </p:nvSpPr>
          <p:spPr bwMode="auto">
            <a:xfrm>
              <a:off x="4329" y="1917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69647" name="Oval 170"/>
            <p:cNvSpPr>
              <a:spLocks noChangeArrowheads="1"/>
            </p:cNvSpPr>
            <p:nvPr/>
          </p:nvSpPr>
          <p:spPr bwMode="auto">
            <a:xfrm>
              <a:off x="4821" y="1593"/>
              <a:ext cx="141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69648" name="Oval 171"/>
            <p:cNvSpPr>
              <a:spLocks noChangeArrowheads="1"/>
            </p:cNvSpPr>
            <p:nvPr/>
          </p:nvSpPr>
          <p:spPr bwMode="auto">
            <a:xfrm>
              <a:off x="3379" y="2324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9649" name="Oval 172"/>
            <p:cNvSpPr>
              <a:spLocks noChangeArrowheads="1"/>
            </p:cNvSpPr>
            <p:nvPr/>
          </p:nvSpPr>
          <p:spPr bwMode="auto">
            <a:xfrm>
              <a:off x="3385" y="1585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9650" name="Oval 173"/>
            <p:cNvSpPr>
              <a:spLocks noChangeArrowheads="1"/>
            </p:cNvSpPr>
            <p:nvPr/>
          </p:nvSpPr>
          <p:spPr bwMode="auto">
            <a:xfrm>
              <a:off x="4703" y="3029"/>
              <a:ext cx="142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69651" name="Oval 174"/>
            <p:cNvSpPr>
              <a:spLocks noChangeArrowheads="1"/>
            </p:cNvSpPr>
            <p:nvPr/>
          </p:nvSpPr>
          <p:spPr bwMode="auto">
            <a:xfrm>
              <a:off x="4440" y="2722"/>
              <a:ext cx="141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69652" name="Oval 175"/>
            <p:cNvSpPr>
              <a:spLocks noChangeArrowheads="1"/>
            </p:cNvSpPr>
            <p:nvPr/>
          </p:nvSpPr>
          <p:spPr bwMode="auto">
            <a:xfrm>
              <a:off x="5149" y="1950"/>
              <a:ext cx="142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69653" name="Oval 176"/>
            <p:cNvSpPr>
              <a:spLocks noChangeArrowheads="1"/>
            </p:cNvSpPr>
            <p:nvPr/>
          </p:nvSpPr>
          <p:spPr bwMode="auto">
            <a:xfrm>
              <a:off x="4598" y="2349"/>
              <a:ext cx="141" cy="2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69654" name="Oval 177"/>
            <p:cNvSpPr>
              <a:spLocks noChangeArrowheads="1"/>
            </p:cNvSpPr>
            <p:nvPr/>
          </p:nvSpPr>
          <p:spPr bwMode="auto">
            <a:xfrm>
              <a:off x="4065" y="2324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69655" name="Oval 178"/>
            <p:cNvSpPr>
              <a:spLocks noChangeArrowheads="1"/>
            </p:cNvSpPr>
            <p:nvPr/>
          </p:nvSpPr>
          <p:spPr bwMode="auto">
            <a:xfrm>
              <a:off x="3666" y="2730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9656" name="Line 179"/>
            <p:cNvSpPr>
              <a:spLocks noChangeShapeType="1"/>
            </p:cNvSpPr>
            <p:nvPr/>
          </p:nvSpPr>
          <p:spPr bwMode="auto">
            <a:xfrm flipH="1">
              <a:off x="3514" y="1411"/>
              <a:ext cx="322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57" name="Line 180"/>
            <p:cNvSpPr>
              <a:spLocks noChangeShapeType="1"/>
            </p:cNvSpPr>
            <p:nvPr/>
          </p:nvSpPr>
          <p:spPr bwMode="auto">
            <a:xfrm>
              <a:off x="3965" y="1419"/>
              <a:ext cx="862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58" name="Line 181"/>
            <p:cNvSpPr>
              <a:spLocks noChangeShapeType="1"/>
            </p:cNvSpPr>
            <p:nvPr/>
          </p:nvSpPr>
          <p:spPr bwMode="auto">
            <a:xfrm>
              <a:off x="3507" y="1793"/>
              <a:ext cx="176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59" name="Line 182"/>
            <p:cNvSpPr>
              <a:spLocks noChangeShapeType="1"/>
            </p:cNvSpPr>
            <p:nvPr/>
          </p:nvSpPr>
          <p:spPr bwMode="auto">
            <a:xfrm flipH="1">
              <a:off x="3501" y="2125"/>
              <a:ext cx="176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0" name="Line 183"/>
            <p:cNvSpPr>
              <a:spLocks noChangeShapeType="1"/>
            </p:cNvSpPr>
            <p:nvPr/>
          </p:nvSpPr>
          <p:spPr bwMode="auto">
            <a:xfrm>
              <a:off x="3507" y="2515"/>
              <a:ext cx="183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1" name="Line 184"/>
            <p:cNvSpPr>
              <a:spLocks noChangeShapeType="1"/>
            </p:cNvSpPr>
            <p:nvPr/>
          </p:nvSpPr>
          <p:spPr bwMode="auto">
            <a:xfrm flipH="1">
              <a:off x="4458" y="1751"/>
              <a:ext cx="369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2" name="Line 185"/>
            <p:cNvSpPr>
              <a:spLocks noChangeShapeType="1"/>
            </p:cNvSpPr>
            <p:nvPr/>
          </p:nvSpPr>
          <p:spPr bwMode="auto">
            <a:xfrm>
              <a:off x="4945" y="1768"/>
              <a:ext cx="217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3" name="Line 186"/>
            <p:cNvSpPr>
              <a:spLocks noChangeShapeType="1"/>
            </p:cNvSpPr>
            <p:nvPr/>
          </p:nvSpPr>
          <p:spPr bwMode="auto">
            <a:xfrm>
              <a:off x="4446" y="2116"/>
              <a:ext cx="182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4" name="Line 187"/>
            <p:cNvSpPr>
              <a:spLocks noChangeShapeType="1"/>
            </p:cNvSpPr>
            <p:nvPr/>
          </p:nvSpPr>
          <p:spPr bwMode="auto">
            <a:xfrm flipH="1">
              <a:off x="4176" y="2108"/>
              <a:ext cx="170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5" name="Line 188"/>
            <p:cNvSpPr>
              <a:spLocks noChangeShapeType="1"/>
            </p:cNvSpPr>
            <p:nvPr/>
          </p:nvSpPr>
          <p:spPr bwMode="auto">
            <a:xfrm flipH="1">
              <a:off x="4551" y="2556"/>
              <a:ext cx="83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6" name="Line 189"/>
            <p:cNvSpPr>
              <a:spLocks noChangeShapeType="1"/>
            </p:cNvSpPr>
            <p:nvPr/>
          </p:nvSpPr>
          <p:spPr bwMode="auto">
            <a:xfrm>
              <a:off x="4563" y="2905"/>
              <a:ext cx="159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7" name="Rectangle 190"/>
            <p:cNvSpPr>
              <a:spLocks noChangeArrowheads="1"/>
            </p:cNvSpPr>
            <p:nvPr/>
          </p:nvSpPr>
          <p:spPr bwMode="auto">
            <a:xfrm>
              <a:off x="4991" y="2357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8" name="Rectangle 191"/>
            <p:cNvSpPr>
              <a:spLocks noChangeArrowheads="1"/>
            </p:cNvSpPr>
            <p:nvPr/>
          </p:nvSpPr>
          <p:spPr bwMode="auto">
            <a:xfrm>
              <a:off x="4252" y="3062"/>
              <a:ext cx="141" cy="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69" name="Rectangle 192"/>
            <p:cNvSpPr>
              <a:spLocks noChangeArrowheads="1"/>
            </p:cNvSpPr>
            <p:nvPr/>
          </p:nvSpPr>
          <p:spPr bwMode="auto">
            <a:xfrm>
              <a:off x="4786" y="2747"/>
              <a:ext cx="140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0" name="Rectangle 193"/>
            <p:cNvSpPr>
              <a:spLocks noChangeArrowheads="1"/>
            </p:cNvSpPr>
            <p:nvPr/>
          </p:nvSpPr>
          <p:spPr bwMode="auto">
            <a:xfrm>
              <a:off x="5343" y="2365"/>
              <a:ext cx="141" cy="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1" name="Rectangle 195"/>
            <p:cNvSpPr>
              <a:spLocks noChangeArrowheads="1"/>
            </p:cNvSpPr>
            <p:nvPr/>
          </p:nvSpPr>
          <p:spPr bwMode="auto">
            <a:xfrm>
              <a:off x="3143" y="1967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2" name="Rectangle 196"/>
            <p:cNvSpPr>
              <a:spLocks noChangeArrowheads="1"/>
            </p:cNvSpPr>
            <p:nvPr/>
          </p:nvSpPr>
          <p:spPr bwMode="auto">
            <a:xfrm>
              <a:off x="3490" y="3071"/>
              <a:ext cx="140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3" name="Rectangle 197"/>
            <p:cNvSpPr>
              <a:spLocks noChangeArrowheads="1"/>
            </p:cNvSpPr>
            <p:nvPr/>
          </p:nvSpPr>
          <p:spPr bwMode="auto">
            <a:xfrm>
              <a:off x="3830" y="3071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4" name="Rectangle 198"/>
            <p:cNvSpPr>
              <a:spLocks noChangeArrowheads="1"/>
            </p:cNvSpPr>
            <p:nvPr/>
          </p:nvSpPr>
          <p:spPr bwMode="auto">
            <a:xfrm>
              <a:off x="3801" y="2332"/>
              <a:ext cx="140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5" name="Rectangle 199"/>
            <p:cNvSpPr>
              <a:spLocks noChangeArrowheads="1"/>
            </p:cNvSpPr>
            <p:nvPr/>
          </p:nvSpPr>
          <p:spPr bwMode="auto">
            <a:xfrm>
              <a:off x="3924" y="2722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6" name="Rectangle 200"/>
            <p:cNvSpPr>
              <a:spLocks noChangeArrowheads="1"/>
            </p:cNvSpPr>
            <p:nvPr/>
          </p:nvSpPr>
          <p:spPr bwMode="auto">
            <a:xfrm>
              <a:off x="4188" y="2730"/>
              <a:ext cx="141" cy="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7" name="Rectangle 201"/>
            <p:cNvSpPr>
              <a:spLocks noChangeArrowheads="1"/>
            </p:cNvSpPr>
            <p:nvPr/>
          </p:nvSpPr>
          <p:spPr bwMode="auto">
            <a:xfrm>
              <a:off x="4540" y="3378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8" name="Rectangle 202"/>
            <p:cNvSpPr>
              <a:spLocks noChangeArrowheads="1"/>
            </p:cNvSpPr>
            <p:nvPr/>
          </p:nvSpPr>
          <p:spPr bwMode="auto">
            <a:xfrm>
              <a:off x="4892" y="3378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79" name="Line 203"/>
            <p:cNvSpPr>
              <a:spLocks noChangeShapeType="1"/>
            </p:cNvSpPr>
            <p:nvPr/>
          </p:nvSpPr>
          <p:spPr bwMode="auto">
            <a:xfrm flipH="1">
              <a:off x="3214" y="1768"/>
              <a:ext cx="188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0" name="Line 204"/>
            <p:cNvSpPr>
              <a:spLocks noChangeShapeType="1"/>
            </p:cNvSpPr>
            <p:nvPr/>
          </p:nvSpPr>
          <p:spPr bwMode="auto">
            <a:xfrm>
              <a:off x="3777" y="2133"/>
              <a:ext cx="10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1" name="Line 205"/>
            <p:cNvSpPr>
              <a:spLocks noChangeShapeType="1"/>
            </p:cNvSpPr>
            <p:nvPr/>
          </p:nvSpPr>
          <p:spPr bwMode="auto">
            <a:xfrm flipH="1">
              <a:off x="3203" y="2506"/>
              <a:ext cx="18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2" name="Line 206"/>
            <p:cNvSpPr>
              <a:spLocks noChangeShapeType="1"/>
            </p:cNvSpPr>
            <p:nvPr/>
          </p:nvSpPr>
          <p:spPr bwMode="auto">
            <a:xfrm flipH="1">
              <a:off x="3561" y="2913"/>
              <a:ext cx="122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3" name="Line 207"/>
            <p:cNvSpPr>
              <a:spLocks noChangeShapeType="1"/>
            </p:cNvSpPr>
            <p:nvPr/>
          </p:nvSpPr>
          <p:spPr bwMode="auto">
            <a:xfrm>
              <a:off x="3789" y="2921"/>
              <a:ext cx="117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4" name="Line 208"/>
            <p:cNvSpPr>
              <a:spLocks noChangeShapeType="1"/>
            </p:cNvSpPr>
            <p:nvPr/>
          </p:nvSpPr>
          <p:spPr bwMode="auto">
            <a:xfrm flipH="1">
              <a:off x="3994" y="2515"/>
              <a:ext cx="88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5" name="Line 209"/>
            <p:cNvSpPr>
              <a:spLocks noChangeShapeType="1"/>
            </p:cNvSpPr>
            <p:nvPr/>
          </p:nvSpPr>
          <p:spPr bwMode="auto">
            <a:xfrm>
              <a:off x="4176" y="2531"/>
              <a:ext cx="82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6" name="Line 210"/>
            <p:cNvSpPr>
              <a:spLocks noChangeShapeType="1"/>
            </p:cNvSpPr>
            <p:nvPr/>
          </p:nvSpPr>
          <p:spPr bwMode="auto">
            <a:xfrm flipH="1">
              <a:off x="4323" y="2913"/>
              <a:ext cx="14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7" name="Line 211"/>
            <p:cNvSpPr>
              <a:spLocks noChangeShapeType="1"/>
            </p:cNvSpPr>
            <p:nvPr/>
          </p:nvSpPr>
          <p:spPr bwMode="auto">
            <a:xfrm flipH="1">
              <a:off x="4610" y="3220"/>
              <a:ext cx="117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8" name="Line 212"/>
            <p:cNvSpPr>
              <a:spLocks noChangeShapeType="1"/>
            </p:cNvSpPr>
            <p:nvPr/>
          </p:nvSpPr>
          <p:spPr bwMode="auto">
            <a:xfrm>
              <a:off x="4833" y="3212"/>
              <a:ext cx="123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89" name="Line 213"/>
            <p:cNvSpPr>
              <a:spLocks noChangeShapeType="1"/>
            </p:cNvSpPr>
            <p:nvPr/>
          </p:nvSpPr>
          <p:spPr bwMode="auto">
            <a:xfrm>
              <a:off x="4710" y="2548"/>
              <a:ext cx="147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90" name="Line 214"/>
            <p:cNvSpPr>
              <a:spLocks noChangeShapeType="1"/>
            </p:cNvSpPr>
            <p:nvPr/>
          </p:nvSpPr>
          <p:spPr bwMode="auto">
            <a:xfrm flipH="1">
              <a:off x="5062" y="2150"/>
              <a:ext cx="111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91" name="Line 215"/>
            <p:cNvSpPr>
              <a:spLocks noChangeShapeType="1"/>
            </p:cNvSpPr>
            <p:nvPr/>
          </p:nvSpPr>
          <p:spPr bwMode="auto">
            <a:xfrm>
              <a:off x="5267" y="2150"/>
              <a:ext cx="146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92" name="Oval 228"/>
            <p:cNvSpPr>
              <a:spLocks noChangeArrowheads="1"/>
            </p:cNvSpPr>
            <p:nvPr/>
          </p:nvSpPr>
          <p:spPr bwMode="auto">
            <a:xfrm>
              <a:off x="3150" y="2730"/>
              <a:ext cx="140" cy="21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rgbClr val="FF0000"/>
                  </a:solidFill>
                </a:rPr>
                <a:t>25</a:t>
              </a:r>
            </a:p>
          </p:txBody>
        </p:sp>
        <p:sp>
          <p:nvSpPr>
            <p:cNvPr id="69693" name="Rectangle 229"/>
            <p:cNvSpPr>
              <a:spLocks noChangeArrowheads="1"/>
            </p:cNvSpPr>
            <p:nvPr/>
          </p:nvSpPr>
          <p:spPr bwMode="auto">
            <a:xfrm>
              <a:off x="2974" y="3071"/>
              <a:ext cx="140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94" name="Rectangle 230"/>
            <p:cNvSpPr>
              <a:spLocks noChangeArrowheads="1"/>
            </p:cNvSpPr>
            <p:nvPr/>
          </p:nvSpPr>
          <p:spPr bwMode="auto">
            <a:xfrm>
              <a:off x="3314" y="3071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95" name="Line 232"/>
            <p:cNvSpPr>
              <a:spLocks noChangeShapeType="1"/>
            </p:cNvSpPr>
            <p:nvPr/>
          </p:nvSpPr>
          <p:spPr bwMode="auto">
            <a:xfrm flipH="1">
              <a:off x="3045" y="2913"/>
              <a:ext cx="122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96" name="Line 233"/>
            <p:cNvSpPr>
              <a:spLocks noChangeShapeType="1"/>
            </p:cNvSpPr>
            <p:nvPr/>
          </p:nvSpPr>
          <p:spPr bwMode="auto">
            <a:xfrm>
              <a:off x="3273" y="2921"/>
              <a:ext cx="117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FB81D8-35D0-4DE1-8C8D-C1BF093E2EA2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73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52412" y="298450"/>
            <a:ext cx="7305675" cy="621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void insert (</a:t>
            </a:r>
            <a:r>
              <a:rPr lang="en-US" altLang="zh-TW" sz="2400" dirty="0" err="1">
                <a:solidFill>
                  <a:schemeClr val="tx1"/>
                </a:solidFill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</a:rPr>
              <a:t> *node, </a:t>
            </a:r>
            <a:r>
              <a:rPr lang="en-US" altLang="zh-TW" sz="2400" dirty="0" err="1">
                <a:solidFill>
                  <a:schemeClr val="tx1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k, </a:t>
            </a:r>
            <a:r>
              <a:rPr lang="en-US" altLang="zh-TW" sz="2400" dirty="0" err="1">
                <a:solidFill>
                  <a:schemeClr val="tx1"/>
                </a:solidFill>
              </a:rPr>
              <a:t>iType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theItem</a:t>
            </a:r>
            <a:r>
              <a:rPr lang="en-US" altLang="zh-TW" sz="2400" dirty="0" smtClean="0">
                <a:solidFill>
                  <a:schemeClr val="tx1"/>
                </a:solidFill>
              </a:rPr>
              <a:t>){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/* </a:t>
            </a:r>
            <a:r>
              <a:rPr lang="en-US" altLang="zh-TW" sz="2400" dirty="0">
                <a:solidFill>
                  <a:schemeClr val="tx1"/>
                </a:solidFill>
              </a:rPr>
              <a:t>if k is in the tree pointed at by node do nothing;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 otherwise </a:t>
            </a:r>
            <a:r>
              <a:rPr lang="en-US" altLang="zh-TW" sz="2400" dirty="0">
                <a:solidFill>
                  <a:schemeClr val="tx1"/>
                </a:solidFill>
              </a:rPr>
              <a:t>add a new node with data = (k, </a:t>
            </a:r>
            <a:r>
              <a:rPr lang="en-US" altLang="zh-TW" sz="2400" dirty="0" err="1">
                <a:solidFill>
                  <a:schemeClr val="tx1"/>
                </a:solidFill>
              </a:rPr>
              <a:t>theItem</a:t>
            </a:r>
            <a:r>
              <a:rPr lang="en-US" altLang="zh-TW" sz="2400" dirty="0">
                <a:solidFill>
                  <a:schemeClr val="tx1"/>
                </a:solidFill>
              </a:rPr>
              <a:t>) */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  </a:t>
            </a:r>
            <a:r>
              <a:rPr lang="en-US" altLang="zh-TW" sz="2400" dirty="0" err="1">
                <a:solidFill>
                  <a:schemeClr val="tx1"/>
                </a:solidFill>
              </a:rPr>
              <a:t>treePointer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</a:rPr>
              <a:t>, </a:t>
            </a:r>
            <a:r>
              <a:rPr lang="en-US" altLang="zh-TW" sz="2400" dirty="0" smtClean="0">
                <a:solidFill>
                  <a:srgbClr val="FF0000"/>
                </a:solidFill>
              </a:rPr>
              <a:t>temp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= </a:t>
            </a:r>
            <a:r>
              <a:rPr lang="en-US" altLang="zh-TW" sz="2400" i="1" dirty="0" err="1">
                <a:solidFill>
                  <a:srgbClr val="FF0000"/>
                </a:solidFill>
              </a:rPr>
              <a:t>modifiedSearch</a:t>
            </a:r>
            <a:r>
              <a:rPr lang="en-US" altLang="zh-TW" sz="2400" dirty="0">
                <a:solidFill>
                  <a:schemeClr val="tx1"/>
                </a:solidFill>
              </a:rPr>
              <a:t>(*node, k);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b="1" dirty="0">
                <a:solidFill>
                  <a:schemeClr val="tx1"/>
                </a:solidFill>
              </a:rPr>
              <a:t>  </a:t>
            </a:r>
            <a:r>
              <a:rPr lang="en-US" altLang="zh-TW" sz="2400" dirty="0">
                <a:solidFill>
                  <a:schemeClr val="tx1"/>
                </a:solidFill>
              </a:rPr>
              <a:t>if (temp || !(*node)) {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/* k in not in the tree */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     </a:t>
            </a:r>
            <a:r>
              <a:rPr lang="en-US" altLang="zh-TW" sz="2400" dirty="0">
                <a:solidFill>
                  <a:schemeClr val="tx1"/>
                </a:solidFill>
              </a:rPr>
              <a:t>MALLOC (</a:t>
            </a:r>
            <a:r>
              <a:rPr lang="en-US" altLang="zh-TW" sz="2400" dirty="0" err="1">
                <a:solidFill>
                  <a:srgbClr val="0000FF"/>
                </a:solidFill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</a:rPr>
              <a:t>, </a:t>
            </a:r>
            <a:r>
              <a:rPr lang="en-US" altLang="zh-TW" sz="2400" dirty="0" err="1">
                <a:solidFill>
                  <a:schemeClr val="tx1"/>
                </a:solidFill>
              </a:rPr>
              <a:t>sizeof</a:t>
            </a:r>
            <a:r>
              <a:rPr lang="en-US" altLang="zh-TW" sz="2400" dirty="0">
                <a:solidFill>
                  <a:schemeClr val="tx1"/>
                </a:solidFill>
              </a:rPr>
              <a:t>(*</a:t>
            </a:r>
            <a:r>
              <a:rPr lang="en-US" altLang="zh-TW" sz="2400" dirty="0" err="1">
                <a:solidFill>
                  <a:schemeClr val="tx1"/>
                </a:solidFill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</a:rPr>
              <a:t>));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    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ptr</a:t>
            </a:r>
            <a:r>
              <a:rPr lang="en-US" altLang="zh-TW" sz="2400" dirty="0" smtClean="0">
                <a:solidFill>
                  <a:srgbClr val="0000FF"/>
                </a:solidFill>
              </a:rPr>
              <a:t>-&gt;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data.key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= </a:t>
            </a:r>
            <a:r>
              <a:rPr lang="en-US" altLang="zh-TW" sz="2400" dirty="0" smtClean="0">
                <a:solidFill>
                  <a:srgbClr val="0000FF"/>
                </a:solidFill>
              </a:rPr>
              <a:t>k;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    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ptr</a:t>
            </a:r>
            <a:r>
              <a:rPr lang="en-US" altLang="zh-TW" sz="2400" dirty="0" smtClean="0">
                <a:solidFill>
                  <a:srgbClr val="0000FF"/>
                </a:solidFill>
              </a:rPr>
              <a:t>-&gt;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data.item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= </a:t>
            </a:r>
            <a:r>
              <a:rPr lang="en-US" altLang="zh-TW" sz="2400" dirty="0" err="1">
                <a:solidFill>
                  <a:srgbClr val="0000FF"/>
                </a:solidFill>
              </a:rPr>
              <a:t>theItem</a:t>
            </a:r>
            <a:r>
              <a:rPr lang="en-US" altLang="zh-TW" sz="2400" dirty="0">
                <a:solidFill>
                  <a:srgbClr val="0000FF"/>
                </a:solidFill>
              </a:rPr>
              <a:t>;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    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ptr</a:t>
            </a:r>
            <a:r>
              <a:rPr lang="en-US" altLang="zh-TW" sz="2400" dirty="0" smtClean="0">
                <a:solidFill>
                  <a:srgbClr val="0000FF"/>
                </a:solidFill>
              </a:rPr>
              <a:t>-&gt;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leftChild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ptr</a:t>
            </a:r>
            <a:r>
              <a:rPr lang="en-US" altLang="zh-TW" sz="2400" dirty="0" smtClean="0">
                <a:solidFill>
                  <a:srgbClr val="0000FF"/>
                </a:solidFill>
              </a:rPr>
              <a:t>-&gt;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rightChild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= NULL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      if (*node)  /* insert as child of temp */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          if (k &lt; </a:t>
            </a:r>
            <a:r>
              <a:rPr lang="en-US" altLang="zh-TW" sz="2400" dirty="0" smtClean="0">
                <a:solidFill>
                  <a:schemeClr val="tx1"/>
                </a:solidFill>
              </a:rPr>
              <a:t>temp-&gt;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data.key</a:t>
            </a:r>
            <a:r>
              <a:rPr lang="en-US" altLang="zh-TW" sz="2400" dirty="0">
                <a:solidFill>
                  <a:schemeClr val="tx1"/>
                </a:solidFill>
              </a:rPr>
              <a:t>)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           </a:t>
            </a:r>
            <a:r>
              <a:rPr lang="en-US" altLang="zh-TW" sz="2400" dirty="0" smtClean="0">
                <a:solidFill>
                  <a:schemeClr val="tx1"/>
                </a:solidFill>
              </a:rPr>
              <a:t>temp-&gt;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leftChild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= </a:t>
            </a:r>
            <a:r>
              <a:rPr lang="en-US" altLang="zh-TW" sz="2400" dirty="0" err="1">
                <a:solidFill>
                  <a:srgbClr val="0000FF"/>
                </a:solidFill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          else </a:t>
            </a:r>
            <a:r>
              <a:rPr lang="en-US" altLang="zh-TW" sz="2400" dirty="0" smtClean="0">
                <a:solidFill>
                  <a:schemeClr val="tx1"/>
                </a:solidFill>
              </a:rPr>
              <a:t>temp-&gt;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rightChild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= </a:t>
            </a:r>
            <a:r>
              <a:rPr lang="en-US" altLang="zh-TW" sz="2400" dirty="0" err="1">
                <a:solidFill>
                  <a:srgbClr val="0000FF"/>
                </a:solidFill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      else *node = </a:t>
            </a:r>
            <a:r>
              <a:rPr lang="en-US" altLang="zh-TW" sz="2400" dirty="0" err="1">
                <a:solidFill>
                  <a:srgbClr val="0000FF"/>
                </a:solidFill>
              </a:rPr>
              <a:t>ptr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  }</a:t>
            </a:r>
          </a:p>
          <a:p>
            <a:pPr marL="342900" indent="-342900">
              <a:lnSpc>
                <a:spcPts val="27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}  </a:t>
            </a:r>
          </a:p>
        </p:txBody>
      </p:sp>
      <p:grpSp>
        <p:nvGrpSpPr>
          <p:cNvPr id="70660" name="Group 41"/>
          <p:cNvGrpSpPr>
            <a:grpSpLocks/>
          </p:cNvGrpSpPr>
          <p:nvPr/>
        </p:nvGrpSpPr>
        <p:grpSpPr bwMode="auto">
          <a:xfrm>
            <a:off x="6738938" y="1231900"/>
            <a:ext cx="2081212" cy="4318000"/>
            <a:chOff x="4346" y="81"/>
            <a:chExt cx="1311" cy="2720"/>
          </a:xfrm>
        </p:grpSpPr>
        <p:grpSp>
          <p:nvGrpSpPr>
            <p:cNvPr id="70662" name="Group 25"/>
            <p:cNvGrpSpPr>
              <a:grpSpLocks/>
            </p:cNvGrpSpPr>
            <p:nvPr/>
          </p:nvGrpSpPr>
          <p:grpSpPr bwMode="auto">
            <a:xfrm>
              <a:off x="4546" y="2286"/>
              <a:ext cx="481" cy="515"/>
              <a:chOff x="3910" y="1878"/>
              <a:chExt cx="481" cy="515"/>
            </a:xfrm>
          </p:grpSpPr>
          <p:sp>
            <p:nvSpPr>
              <p:cNvPr id="70685" name="Oval 20"/>
              <p:cNvSpPr>
                <a:spLocks noChangeArrowheads="1"/>
              </p:cNvSpPr>
              <p:nvPr/>
            </p:nvSpPr>
            <p:spPr bwMode="auto">
              <a:xfrm>
                <a:off x="4086" y="1878"/>
                <a:ext cx="140" cy="216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600" b="1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70686" name="Rectangle 21"/>
              <p:cNvSpPr>
                <a:spLocks noChangeArrowheads="1"/>
              </p:cNvSpPr>
              <p:nvPr/>
            </p:nvSpPr>
            <p:spPr bwMode="auto">
              <a:xfrm>
                <a:off x="3910" y="2219"/>
                <a:ext cx="140" cy="1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0687" name="Rectangle 22"/>
              <p:cNvSpPr>
                <a:spLocks noChangeArrowheads="1"/>
              </p:cNvSpPr>
              <p:nvPr/>
            </p:nvSpPr>
            <p:spPr bwMode="auto">
              <a:xfrm>
                <a:off x="4250" y="2219"/>
                <a:ext cx="141" cy="1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0688" name="Line 23"/>
              <p:cNvSpPr>
                <a:spLocks noChangeShapeType="1"/>
              </p:cNvSpPr>
              <p:nvPr/>
            </p:nvSpPr>
            <p:spPr bwMode="auto">
              <a:xfrm flipH="1">
                <a:off x="3981" y="2061"/>
                <a:ext cx="122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0689" name="Line 24"/>
              <p:cNvSpPr>
                <a:spLocks noChangeShapeType="1"/>
              </p:cNvSpPr>
              <p:nvPr/>
            </p:nvSpPr>
            <p:spPr bwMode="auto">
              <a:xfrm>
                <a:off x="4209" y="2069"/>
                <a:ext cx="117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0663" name="Oval 5"/>
            <p:cNvSpPr>
              <a:spLocks noChangeArrowheads="1"/>
            </p:cNvSpPr>
            <p:nvPr/>
          </p:nvSpPr>
          <p:spPr bwMode="auto">
            <a:xfrm>
              <a:off x="4627" y="800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0664" name="Oval 6"/>
            <p:cNvSpPr>
              <a:spLocks noChangeArrowheads="1"/>
            </p:cNvSpPr>
            <p:nvPr/>
          </p:nvSpPr>
          <p:spPr bwMode="auto">
            <a:xfrm>
              <a:off x="4914" y="1206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0665" name="Line 7"/>
            <p:cNvSpPr>
              <a:spLocks noChangeShapeType="1"/>
            </p:cNvSpPr>
            <p:nvPr/>
          </p:nvSpPr>
          <p:spPr bwMode="auto">
            <a:xfrm>
              <a:off x="4755" y="991"/>
              <a:ext cx="183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66" name="Rectangle 8"/>
            <p:cNvSpPr>
              <a:spLocks noChangeArrowheads="1"/>
            </p:cNvSpPr>
            <p:nvPr/>
          </p:nvSpPr>
          <p:spPr bwMode="auto">
            <a:xfrm>
              <a:off x="4738" y="1547"/>
              <a:ext cx="140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67" name="Rectangle 9"/>
            <p:cNvSpPr>
              <a:spLocks noChangeArrowheads="1"/>
            </p:cNvSpPr>
            <p:nvPr/>
          </p:nvSpPr>
          <p:spPr bwMode="auto">
            <a:xfrm>
              <a:off x="5078" y="1547"/>
              <a:ext cx="141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68" name="Line 11"/>
            <p:cNvSpPr>
              <a:spLocks noChangeShapeType="1"/>
            </p:cNvSpPr>
            <p:nvPr/>
          </p:nvSpPr>
          <p:spPr bwMode="auto">
            <a:xfrm flipH="1">
              <a:off x="4451" y="982"/>
              <a:ext cx="18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69" name="Line 12"/>
            <p:cNvSpPr>
              <a:spLocks noChangeShapeType="1"/>
            </p:cNvSpPr>
            <p:nvPr/>
          </p:nvSpPr>
          <p:spPr bwMode="auto">
            <a:xfrm flipH="1">
              <a:off x="4809" y="1389"/>
              <a:ext cx="122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70" name="Line 13"/>
            <p:cNvSpPr>
              <a:spLocks noChangeShapeType="1"/>
            </p:cNvSpPr>
            <p:nvPr/>
          </p:nvSpPr>
          <p:spPr bwMode="auto">
            <a:xfrm>
              <a:off x="5037" y="1397"/>
              <a:ext cx="117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71" name="Rectangle 15"/>
            <p:cNvSpPr>
              <a:spLocks noChangeArrowheads="1"/>
            </p:cNvSpPr>
            <p:nvPr/>
          </p:nvSpPr>
          <p:spPr bwMode="auto">
            <a:xfrm>
              <a:off x="4390" y="1223"/>
              <a:ext cx="140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72" name="Line 19"/>
            <p:cNvSpPr>
              <a:spLocks noChangeShapeType="1"/>
            </p:cNvSpPr>
            <p:nvPr/>
          </p:nvSpPr>
          <p:spPr bwMode="auto">
            <a:xfrm flipV="1">
              <a:off x="4728" y="612"/>
              <a:ext cx="2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73" name="Text Box 27"/>
            <p:cNvSpPr txBox="1">
              <a:spLocks noChangeArrowheads="1"/>
            </p:cNvSpPr>
            <p:nvPr/>
          </p:nvSpPr>
          <p:spPr bwMode="auto">
            <a:xfrm>
              <a:off x="4346" y="429"/>
              <a:ext cx="4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temp</a:t>
              </a:r>
            </a:p>
          </p:txBody>
        </p:sp>
        <p:sp>
          <p:nvSpPr>
            <p:cNvPr id="70674" name="Freeform 28"/>
            <p:cNvSpPr>
              <a:spLocks/>
            </p:cNvSpPr>
            <p:nvPr/>
          </p:nvSpPr>
          <p:spPr bwMode="auto">
            <a:xfrm>
              <a:off x="4398" y="672"/>
              <a:ext cx="222" cy="168"/>
            </a:xfrm>
            <a:custGeom>
              <a:avLst/>
              <a:gdLst>
                <a:gd name="T0" fmla="*/ 114 w 222"/>
                <a:gd name="T1" fmla="*/ 0 h 168"/>
                <a:gd name="T2" fmla="*/ 18 w 222"/>
                <a:gd name="T3" fmla="*/ 48 h 168"/>
                <a:gd name="T4" fmla="*/ 222 w 222"/>
                <a:gd name="T5" fmla="*/ 168 h 168"/>
                <a:gd name="T6" fmla="*/ 0 60000 65536"/>
                <a:gd name="T7" fmla="*/ 0 60000 65536"/>
                <a:gd name="T8" fmla="*/ 0 60000 65536"/>
                <a:gd name="T9" fmla="*/ 0 w 222"/>
                <a:gd name="T10" fmla="*/ 0 h 168"/>
                <a:gd name="T11" fmla="*/ 222 w 222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" h="168">
                  <a:moveTo>
                    <a:pt x="114" y="0"/>
                  </a:moveTo>
                  <a:cubicBezTo>
                    <a:pt x="57" y="10"/>
                    <a:pt x="0" y="20"/>
                    <a:pt x="18" y="48"/>
                  </a:cubicBezTo>
                  <a:cubicBezTo>
                    <a:pt x="36" y="76"/>
                    <a:pt x="188" y="148"/>
                    <a:pt x="222" y="1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75" name="Text Box 29"/>
            <p:cNvSpPr txBox="1">
              <a:spLocks noChangeArrowheads="1"/>
            </p:cNvSpPr>
            <p:nvPr/>
          </p:nvSpPr>
          <p:spPr bwMode="auto">
            <a:xfrm>
              <a:off x="4466" y="185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ptr</a:t>
              </a:r>
            </a:p>
          </p:txBody>
        </p:sp>
        <p:sp>
          <p:nvSpPr>
            <p:cNvPr id="70676" name="Freeform 30"/>
            <p:cNvSpPr>
              <a:spLocks/>
            </p:cNvSpPr>
            <p:nvPr/>
          </p:nvSpPr>
          <p:spPr bwMode="auto">
            <a:xfrm>
              <a:off x="4518" y="2100"/>
              <a:ext cx="222" cy="168"/>
            </a:xfrm>
            <a:custGeom>
              <a:avLst/>
              <a:gdLst>
                <a:gd name="T0" fmla="*/ 114 w 222"/>
                <a:gd name="T1" fmla="*/ 0 h 168"/>
                <a:gd name="T2" fmla="*/ 18 w 222"/>
                <a:gd name="T3" fmla="*/ 48 h 168"/>
                <a:gd name="T4" fmla="*/ 222 w 222"/>
                <a:gd name="T5" fmla="*/ 168 h 168"/>
                <a:gd name="T6" fmla="*/ 0 60000 65536"/>
                <a:gd name="T7" fmla="*/ 0 60000 65536"/>
                <a:gd name="T8" fmla="*/ 0 60000 65536"/>
                <a:gd name="T9" fmla="*/ 0 w 222"/>
                <a:gd name="T10" fmla="*/ 0 h 168"/>
                <a:gd name="T11" fmla="*/ 222 w 222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" h="168">
                  <a:moveTo>
                    <a:pt x="114" y="0"/>
                  </a:moveTo>
                  <a:cubicBezTo>
                    <a:pt x="57" y="10"/>
                    <a:pt x="0" y="20"/>
                    <a:pt x="18" y="48"/>
                  </a:cubicBezTo>
                  <a:cubicBezTo>
                    <a:pt x="36" y="76"/>
                    <a:pt x="188" y="148"/>
                    <a:pt x="222" y="1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77" name="Oval 32"/>
            <p:cNvSpPr>
              <a:spLocks noChangeArrowheads="1"/>
            </p:cNvSpPr>
            <p:nvPr/>
          </p:nvSpPr>
          <p:spPr bwMode="auto">
            <a:xfrm>
              <a:off x="5178" y="234"/>
              <a:ext cx="140" cy="2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70678" name="Line 33"/>
            <p:cNvSpPr>
              <a:spLocks noChangeShapeType="1"/>
            </p:cNvSpPr>
            <p:nvPr/>
          </p:nvSpPr>
          <p:spPr bwMode="auto">
            <a:xfrm>
              <a:off x="5292" y="432"/>
              <a:ext cx="132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79" name="Line 34"/>
            <p:cNvSpPr>
              <a:spLocks noChangeShapeType="1"/>
            </p:cNvSpPr>
            <p:nvPr/>
          </p:nvSpPr>
          <p:spPr bwMode="auto">
            <a:xfrm flipH="1">
              <a:off x="5064" y="432"/>
              <a:ext cx="12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80" name="Text Box 35"/>
            <p:cNvSpPr txBox="1">
              <a:spLocks noChangeArrowheads="1"/>
            </p:cNvSpPr>
            <p:nvPr/>
          </p:nvSpPr>
          <p:spPr bwMode="auto">
            <a:xfrm rot="-1992557">
              <a:off x="4862" y="417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70681" name="Text Box 36"/>
            <p:cNvSpPr txBox="1">
              <a:spLocks noChangeArrowheads="1"/>
            </p:cNvSpPr>
            <p:nvPr/>
          </p:nvSpPr>
          <p:spPr bwMode="auto">
            <a:xfrm rot="2787162">
              <a:off x="5414" y="465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70682" name="Text Box 37"/>
            <p:cNvSpPr txBox="1">
              <a:spLocks noChangeArrowheads="1"/>
            </p:cNvSpPr>
            <p:nvPr/>
          </p:nvSpPr>
          <p:spPr bwMode="auto">
            <a:xfrm>
              <a:off x="4790" y="81"/>
              <a:ext cx="4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70683" name="Freeform 39"/>
            <p:cNvSpPr>
              <a:spLocks/>
            </p:cNvSpPr>
            <p:nvPr/>
          </p:nvSpPr>
          <p:spPr bwMode="auto">
            <a:xfrm>
              <a:off x="4384" y="878"/>
              <a:ext cx="236" cy="322"/>
            </a:xfrm>
            <a:custGeom>
              <a:avLst/>
              <a:gdLst>
                <a:gd name="T0" fmla="*/ 236 w 236"/>
                <a:gd name="T1" fmla="*/ 46 h 322"/>
                <a:gd name="T2" fmla="*/ 32 w 236"/>
                <a:gd name="T3" fmla="*/ 46 h 322"/>
                <a:gd name="T4" fmla="*/ 44 w 236"/>
                <a:gd name="T5" fmla="*/ 322 h 322"/>
                <a:gd name="T6" fmla="*/ 0 60000 65536"/>
                <a:gd name="T7" fmla="*/ 0 60000 65536"/>
                <a:gd name="T8" fmla="*/ 0 60000 65536"/>
                <a:gd name="T9" fmla="*/ 0 w 236"/>
                <a:gd name="T10" fmla="*/ 0 h 322"/>
                <a:gd name="T11" fmla="*/ 236 w 236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322">
                  <a:moveTo>
                    <a:pt x="236" y="46"/>
                  </a:moveTo>
                  <a:cubicBezTo>
                    <a:pt x="150" y="23"/>
                    <a:pt x="64" y="0"/>
                    <a:pt x="32" y="46"/>
                  </a:cubicBezTo>
                  <a:cubicBezTo>
                    <a:pt x="0" y="92"/>
                    <a:pt x="42" y="276"/>
                    <a:pt x="44" y="32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84" name="Freeform 40"/>
            <p:cNvSpPr>
              <a:spLocks/>
            </p:cNvSpPr>
            <p:nvPr/>
          </p:nvSpPr>
          <p:spPr bwMode="auto">
            <a:xfrm>
              <a:off x="4376" y="1080"/>
              <a:ext cx="366" cy="840"/>
            </a:xfrm>
            <a:custGeom>
              <a:avLst/>
              <a:gdLst>
                <a:gd name="T0" fmla="*/ 184 w 366"/>
                <a:gd name="T1" fmla="*/ 0 h 840"/>
                <a:gd name="T2" fmla="*/ 340 w 366"/>
                <a:gd name="T3" fmla="*/ 252 h 840"/>
                <a:gd name="T4" fmla="*/ 28 w 366"/>
                <a:gd name="T5" fmla="*/ 660 h 840"/>
                <a:gd name="T6" fmla="*/ 172 w 366"/>
                <a:gd name="T7" fmla="*/ 840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6"/>
                <a:gd name="T13" fmla="*/ 0 h 840"/>
                <a:gd name="T14" fmla="*/ 366 w 366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6" h="840">
                  <a:moveTo>
                    <a:pt x="184" y="0"/>
                  </a:moveTo>
                  <a:cubicBezTo>
                    <a:pt x="275" y="71"/>
                    <a:pt x="366" y="142"/>
                    <a:pt x="340" y="252"/>
                  </a:cubicBezTo>
                  <a:cubicBezTo>
                    <a:pt x="314" y="362"/>
                    <a:pt x="56" y="562"/>
                    <a:pt x="28" y="660"/>
                  </a:cubicBezTo>
                  <a:cubicBezTo>
                    <a:pt x="0" y="758"/>
                    <a:pt x="148" y="810"/>
                    <a:pt x="172" y="840"/>
                  </a:cubicBezTo>
                </a:path>
              </a:pathLst>
            </a:custGeom>
            <a:noFill/>
            <a:ln w="9525" cap="rnd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0661" name="文字方塊 32"/>
          <p:cNvSpPr txBox="1">
            <a:spLocks noChangeArrowheads="1"/>
          </p:cNvSpPr>
          <p:nvPr/>
        </p:nvSpPr>
        <p:spPr bwMode="auto">
          <a:xfrm>
            <a:off x="7416800" y="174625"/>
            <a:ext cx="1379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 u="sng">
                <a:solidFill>
                  <a:schemeClr val="tx1"/>
                </a:solidFill>
              </a:rPr>
              <a:t>Prog. 5.17</a:t>
            </a:r>
            <a:endParaRPr lang="zh-TW" altLang="en-US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5D2BD1-65A2-444A-A118-37F72AD77B41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74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683" name="Rectangle 89"/>
          <p:cNvSpPr>
            <a:spLocks noChangeArrowheads="1"/>
          </p:cNvSpPr>
          <p:nvPr/>
        </p:nvSpPr>
        <p:spPr bwMode="auto">
          <a:xfrm>
            <a:off x="2322513" y="296863"/>
            <a:ext cx="44037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Deletion from a BST</a:t>
            </a:r>
            <a:endParaRPr lang="en-US" altLang="zh-TW" sz="3600" u="sng">
              <a:solidFill>
                <a:schemeClr val="tx1"/>
              </a:solidFill>
            </a:endParaRPr>
          </a:p>
        </p:txBody>
      </p:sp>
      <p:sp>
        <p:nvSpPr>
          <p:cNvPr id="71684" name="Oval 95"/>
          <p:cNvSpPr>
            <a:spLocks noChangeArrowheads="1"/>
          </p:cNvSpPr>
          <p:nvPr/>
        </p:nvSpPr>
        <p:spPr bwMode="auto">
          <a:xfrm>
            <a:off x="4000500" y="2114550"/>
            <a:ext cx="51435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85" name="Line 98"/>
          <p:cNvSpPr>
            <a:spLocks noChangeShapeType="1"/>
          </p:cNvSpPr>
          <p:nvPr/>
        </p:nvSpPr>
        <p:spPr bwMode="auto">
          <a:xfrm>
            <a:off x="4419600" y="2590800"/>
            <a:ext cx="89535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86" name="Line 99"/>
          <p:cNvSpPr>
            <a:spLocks noChangeShapeType="1"/>
          </p:cNvSpPr>
          <p:nvPr/>
        </p:nvSpPr>
        <p:spPr bwMode="auto">
          <a:xfrm flipH="1">
            <a:off x="3200400" y="2609850"/>
            <a:ext cx="895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87" name="Text Box 101"/>
          <p:cNvSpPr txBox="1">
            <a:spLocks noChangeArrowheads="1"/>
          </p:cNvSpPr>
          <p:nvPr/>
        </p:nvSpPr>
        <p:spPr bwMode="auto">
          <a:xfrm>
            <a:off x="3978275" y="21082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2800" b="1">
                <a:solidFill>
                  <a:schemeClr val="tx1"/>
                </a:solidFill>
                <a:ea typeface="標楷體" pitchFamily="65" charset="-120"/>
              </a:rPr>
              <a:t>中</a:t>
            </a:r>
            <a:endParaRPr lang="zh-TW" altLang="en-US" sz="3200">
              <a:solidFill>
                <a:schemeClr val="tx1"/>
              </a:solidFill>
            </a:endParaRPr>
          </a:p>
        </p:txBody>
      </p:sp>
      <p:sp>
        <p:nvSpPr>
          <p:cNvPr id="71688" name="Text Box 105"/>
          <p:cNvSpPr txBox="1">
            <a:spLocks noChangeArrowheads="1"/>
          </p:cNvSpPr>
          <p:nvPr/>
        </p:nvSpPr>
        <p:spPr bwMode="auto">
          <a:xfrm>
            <a:off x="2940050" y="3486150"/>
            <a:ext cx="63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71689" name="AutoShape 106"/>
          <p:cNvSpPr>
            <a:spLocks noChangeArrowheads="1"/>
          </p:cNvSpPr>
          <p:nvPr/>
        </p:nvSpPr>
        <p:spPr bwMode="auto">
          <a:xfrm>
            <a:off x="2533650" y="3124200"/>
            <a:ext cx="1371600" cy="12573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90" name="Text Box 108"/>
          <p:cNvSpPr txBox="1">
            <a:spLocks noChangeArrowheads="1"/>
          </p:cNvSpPr>
          <p:nvPr/>
        </p:nvSpPr>
        <p:spPr bwMode="auto">
          <a:xfrm>
            <a:off x="5016500" y="3467100"/>
            <a:ext cx="63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1691" name="AutoShape 109"/>
          <p:cNvSpPr>
            <a:spLocks noChangeArrowheads="1"/>
          </p:cNvSpPr>
          <p:nvPr/>
        </p:nvSpPr>
        <p:spPr bwMode="auto">
          <a:xfrm>
            <a:off x="4629150" y="3086100"/>
            <a:ext cx="1371600" cy="12573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92" name="Text Box 112"/>
          <p:cNvSpPr txBox="1">
            <a:spLocks noChangeArrowheads="1"/>
          </p:cNvSpPr>
          <p:nvPr/>
        </p:nvSpPr>
        <p:spPr bwMode="auto">
          <a:xfrm>
            <a:off x="4041775" y="1460500"/>
            <a:ext cx="4889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1693" name="Freeform 113"/>
          <p:cNvSpPr>
            <a:spLocks/>
          </p:cNvSpPr>
          <p:nvPr/>
        </p:nvSpPr>
        <p:spPr bwMode="auto">
          <a:xfrm>
            <a:off x="2463800" y="2362200"/>
            <a:ext cx="1498600" cy="1162050"/>
          </a:xfrm>
          <a:custGeom>
            <a:avLst/>
            <a:gdLst>
              <a:gd name="T0" fmla="*/ 2147483647 w 944"/>
              <a:gd name="T1" fmla="*/ 2147483647 h 732"/>
              <a:gd name="T2" fmla="*/ 2147483647 w 944"/>
              <a:gd name="T3" fmla="*/ 2147483647 h 732"/>
              <a:gd name="T4" fmla="*/ 2147483647 w 944"/>
              <a:gd name="T5" fmla="*/ 0 h 732"/>
              <a:gd name="T6" fmla="*/ 0 60000 65536"/>
              <a:gd name="T7" fmla="*/ 0 60000 65536"/>
              <a:gd name="T8" fmla="*/ 0 60000 65536"/>
              <a:gd name="T9" fmla="*/ 0 w 944"/>
              <a:gd name="T10" fmla="*/ 0 h 732"/>
              <a:gd name="T11" fmla="*/ 944 w 944"/>
              <a:gd name="T12" fmla="*/ 732 h 7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4" h="732">
                <a:moveTo>
                  <a:pt x="320" y="732"/>
                </a:moveTo>
                <a:cubicBezTo>
                  <a:pt x="160" y="595"/>
                  <a:pt x="0" y="458"/>
                  <a:pt x="104" y="336"/>
                </a:cubicBezTo>
                <a:cubicBezTo>
                  <a:pt x="208" y="214"/>
                  <a:pt x="804" y="56"/>
                  <a:pt x="94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94" name="Freeform 114"/>
          <p:cNvSpPr>
            <a:spLocks/>
          </p:cNvSpPr>
          <p:nvPr/>
        </p:nvSpPr>
        <p:spPr bwMode="auto">
          <a:xfrm>
            <a:off x="4552950" y="2286000"/>
            <a:ext cx="1889125" cy="1485900"/>
          </a:xfrm>
          <a:custGeom>
            <a:avLst/>
            <a:gdLst>
              <a:gd name="T0" fmla="*/ 2147483647 w 1190"/>
              <a:gd name="T1" fmla="*/ 2147483647 h 936"/>
              <a:gd name="T2" fmla="*/ 2147483647 w 1190"/>
              <a:gd name="T3" fmla="*/ 2147483647 h 936"/>
              <a:gd name="T4" fmla="*/ 0 w 1190"/>
              <a:gd name="T5" fmla="*/ 0 h 936"/>
              <a:gd name="T6" fmla="*/ 0 60000 65536"/>
              <a:gd name="T7" fmla="*/ 0 60000 65536"/>
              <a:gd name="T8" fmla="*/ 0 60000 65536"/>
              <a:gd name="T9" fmla="*/ 0 w 1190"/>
              <a:gd name="T10" fmla="*/ 0 h 936"/>
              <a:gd name="T11" fmla="*/ 1190 w 1190"/>
              <a:gd name="T12" fmla="*/ 936 h 9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0" h="936">
                <a:moveTo>
                  <a:pt x="732" y="936"/>
                </a:moveTo>
                <a:cubicBezTo>
                  <a:pt x="961" y="798"/>
                  <a:pt x="1190" y="660"/>
                  <a:pt x="1068" y="504"/>
                </a:cubicBezTo>
                <a:cubicBezTo>
                  <a:pt x="946" y="348"/>
                  <a:pt x="178" y="84"/>
                  <a:pt x="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95" name="Text Box 115"/>
          <p:cNvSpPr txBox="1">
            <a:spLocks noChangeArrowheads="1"/>
          </p:cNvSpPr>
          <p:nvPr/>
        </p:nvSpPr>
        <p:spPr bwMode="auto">
          <a:xfrm>
            <a:off x="2479675" y="2193925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F0000"/>
                </a:solidFill>
              </a:rPr>
              <a:t>Max.</a:t>
            </a:r>
          </a:p>
        </p:txBody>
      </p:sp>
      <p:sp>
        <p:nvSpPr>
          <p:cNvPr id="71696" name="Text Box 116"/>
          <p:cNvSpPr txBox="1">
            <a:spLocks noChangeArrowheads="1"/>
          </p:cNvSpPr>
          <p:nvPr/>
        </p:nvSpPr>
        <p:spPr bwMode="auto">
          <a:xfrm>
            <a:off x="5356225" y="2232025"/>
            <a:ext cx="80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F0000"/>
                </a:solidFill>
              </a:rPr>
              <a:t>Min.</a:t>
            </a:r>
          </a:p>
        </p:txBody>
      </p:sp>
      <p:sp>
        <p:nvSpPr>
          <p:cNvPr id="71697" name="Text Box 117"/>
          <p:cNvSpPr txBox="1">
            <a:spLocks noChangeArrowheads="1"/>
          </p:cNvSpPr>
          <p:nvPr/>
        </p:nvSpPr>
        <p:spPr bwMode="auto">
          <a:xfrm>
            <a:off x="5051425" y="379253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>
                <a:solidFill>
                  <a:schemeClr val="tx1"/>
                </a:solidFill>
                <a:ea typeface="標楷體" pitchFamily="65" charset="-120"/>
              </a:rPr>
              <a:t>大</a:t>
            </a:r>
          </a:p>
        </p:txBody>
      </p:sp>
      <p:sp>
        <p:nvSpPr>
          <p:cNvPr id="71698" name="Text Box 118"/>
          <p:cNvSpPr txBox="1">
            <a:spLocks noChangeArrowheads="1"/>
          </p:cNvSpPr>
          <p:nvPr/>
        </p:nvSpPr>
        <p:spPr bwMode="auto">
          <a:xfrm>
            <a:off x="2955925" y="38115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>
                <a:solidFill>
                  <a:schemeClr val="tx1"/>
                </a:solidFill>
                <a:ea typeface="標楷體" pitchFamily="65" charset="-120"/>
              </a:rPr>
              <a:t>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8B1E84-B5FD-459F-9041-5EAA3D8A8CA9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75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707" name="Text Box 287"/>
          <p:cNvSpPr txBox="1">
            <a:spLocks noChangeArrowheads="1"/>
          </p:cNvSpPr>
          <p:nvPr/>
        </p:nvSpPr>
        <p:spPr bwMode="auto">
          <a:xfrm>
            <a:off x="1260475" y="3460750"/>
            <a:ext cx="4640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u="sng">
                <a:solidFill>
                  <a:srgbClr val="FF0000"/>
                </a:solidFill>
              </a:rPr>
              <a:t>      Remove node x with an external child</a:t>
            </a:r>
            <a:endParaRPr lang="en-US" altLang="zh-TW" b="1">
              <a:solidFill>
                <a:srgbClr val="FF0000"/>
              </a:solidFill>
            </a:endParaRPr>
          </a:p>
        </p:txBody>
      </p:sp>
      <p:sp>
        <p:nvSpPr>
          <p:cNvPr id="72708" name="Line 289"/>
          <p:cNvSpPr>
            <a:spLocks noChangeShapeType="1"/>
          </p:cNvSpPr>
          <p:nvPr/>
        </p:nvSpPr>
        <p:spPr bwMode="auto">
          <a:xfrm>
            <a:off x="1333500" y="2951163"/>
            <a:ext cx="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709" name="Text Box 290"/>
          <p:cNvSpPr txBox="1">
            <a:spLocks noChangeArrowheads="1"/>
          </p:cNvSpPr>
          <p:nvPr/>
        </p:nvSpPr>
        <p:spPr bwMode="auto">
          <a:xfrm>
            <a:off x="917575" y="25273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before</a:t>
            </a:r>
          </a:p>
        </p:txBody>
      </p:sp>
      <p:sp>
        <p:nvSpPr>
          <p:cNvPr id="72710" name="Text Box 291"/>
          <p:cNvSpPr txBox="1">
            <a:spLocks noChangeArrowheads="1"/>
          </p:cNvSpPr>
          <p:nvPr/>
        </p:nvSpPr>
        <p:spPr bwMode="auto">
          <a:xfrm>
            <a:off x="917575" y="4508500"/>
            <a:ext cx="704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after</a:t>
            </a:r>
          </a:p>
        </p:txBody>
      </p:sp>
      <p:grpSp>
        <p:nvGrpSpPr>
          <p:cNvPr id="72711" name="Group 298"/>
          <p:cNvGrpSpPr>
            <a:grpSpLocks/>
          </p:cNvGrpSpPr>
          <p:nvPr/>
        </p:nvGrpSpPr>
        <p:grpSpPr bwMode="auto">
          <a:xfrm>
            <a:off x="1905000" y="647700"/>
            <a:ext cx="5219700" cy="2820988"/>
            <a:chOff x="1032" y="481"/>
            <a:chExt cx="3288" cy="1777"/>
          </a:xfrm>
        </p:grpSpPr>
        <p:sp>
          <p:nvSpPr>
            <p:cNvPr id="72765" name="Oval 87"/>
            <p:cNvSpPr>
              <a:spLocks noChangeArrowheads="1"/>
            </p:cNvSpPr>
            <p:nvPr/>
          </p:nvSpPr>
          <p:spPr bwMode="auto">
            <a:xfrm>
              <a:off x="2303" y="481"/>
              <a:ext cx="172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72766" name="Oval 88"/>
            <p:cNvSpPr>
              <a:spLocks noChangeArrowheads="1"/>
            </p:cNvSpPr>
            <p:nvPr/>
          </p:nvSpPr>
          <p:spPr bwMode="auto">
            <a:xfrm>
              <a:off x="2096" y="937"/>
              <a:ext cx="172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72767" name="Oval 89"/>
            <p:cNvSpPr>
              <a:spLocks noChangeArrowheads="1"/>
            </p:cNvSpPr>
            <p:nvPr/>
          </p:nvSpPr>
          <p:spPr bwMode="auto">
            <a:xfrm>
              <a:off x="2912" y="921"/>
              <a:ext cx="170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72768" name="Oval 90"/>
            <p:cNvSpPr>
              <a:spLocks noChangeArrowheads="1"/>
            </p:cNvSpPr>
            <p:nvPr/>
          </p:nvSpPr>
          <p:spPr bwMode="auto">
            <a:xfrm>
              <a:off x="3512" y="706"/>
              <a:ext cx="171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72769" name="Oval 91"/>
            <p:cNvSpPr>
              <a:spLocks noChangeArrowheads="1"/>
            </p:cNvSpPr>
            <p:nvPr/>
          </p:nvSpPr>
          <p:spPr bwMode="auto">
            <a:xfrm>
              <a:off x="1753" y="1190"/>
              <a:ext cx="171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2770" name="Oval 92"/>
            <p:cNvSpPr>
              <a:spLocks noChangeArrowheads="1"/>
            </p:cNvSpPr>
            <p:nvPr/>
          </p:nvSpPr>
          <p:spPr bwMode="auto">
            <a:xfrm>
              <a:off x="1761" y="701"/>
              <a:ext cx="170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2771" name="Oval 93"/>
            <p:cNvSpPr>
              <a:spLocks noChangeArrowheads="1"/>
            </p:cNvSpPr>
            <p:nvPr/>
          </p:nvSpPr>
          <p:spPr bwMode="auto">
            <a:xfrm>
              <a:off x="3368" y="1658"/>
              <a:ext cx="173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72772" name="Oval 94"/>
            <p:cNvSpPr>
              <a:spLocks noChangeArrowheads="1"/>
            </p:cNvSpPr>
            <p:nvPr/>
          </p:nvSpPr>
          <p:spPr bwMode="auto">
            <a:xfrm>
              <a:off x="3047" y="1454"/>
              <a:ext cx="172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72773" name="Oval 95"/>
            <p:cNvSpPr>
              <a:spLocks noChangeArrowheads="1"/>
            </p:cNvSpPr>
            <p:nvPr/>
          </p:nvSpPr>
          <p:spPr bwMode="auto">
            <a:xfrm>
              <a:off x="3912" y="943"/>
              <a:ext cx="173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2774" name="Oval 96"/>
            <p:cNvSpPr>
              <a:spLocks noChangeArrowheads="1"/>
            </p:cNvSpPr>
            <p:nvPr/>
          </p:nvSpPr>
          <p:spPr bwMode="auto">
            <a:xfrm>
              <a:off x="3240" y="1207"/>
              <a:ext cx="172" cy="1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72775" name="Oval 97"/>
            <p:cNvSpPr>
              <a:spLocks noChangeArrowheads="1"/>
            </p:cNvSpPr>
            <p:nvPr/>
          </p:nvSpPr>
          <p:spPr bwMode="auto">
            <a:xfrm>
              <a:off x="2590" y="1190"/>
              <a:ext cx="170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72776" name="Oval 98"/>
            <p:cNvSpPr>
              <a:spLocks noChangeArrowheads="1"/>
            </p:cNvSpPr>
            <p:nvPr/>
          </p:nvSpPr>
          <p:spPr bwMode="auto">
            <a:xfrm>
              <a:off x="2103" y="1459"/>
              <a:ext cx="171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2777" name="Line 99"/>
            <p:cNvSpPr>
              <a:spLocks noChangeShapeType="1"/>
            </p:cNvSpPr>
            <p:nvPr/>
          </p:nvSpPr>
          <p:spPr bwMode="auto">
            <a:xfrm flipH="1">
              <a:off x="1918" y="586"/>
              <a:ext cx="392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78" name="Line 100"/>
            <p:cNvSpPr>
              <a:spLocks noChangeShapeType="1"/>
            </p:cNvSpPr>
            <p:nvPr/>
          </p:nvSpPr>
          <p:spPr bwMode="auto">
            <a:xfrm>
              <a:off x="2468" y="591"/>
              <a:ext cx="10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79" name="Line 101"/>
            <p:cNvSpPr>
              <a:spLocks noChangeShapeType="1"/>
            </p:cNvSpPr>
            <p:nvPr/>
          </p:nvSpPr>
          <p:spPr bwMode="auto">
            <a:xfrm>
              <a:off x="1909" y="839"/>
              <a:ext cx="215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80" name="Line 102"/>
            <p:cNvSpPr>
              <a:spLocks noChangeShapeType="1"/>
            </p:cNvSpPr>
            <p:nvPr/>
          </p:nvSpPr>
          <p:spPr bwMode="auto">
            <a:xfrm flipH="1">
              <a:off x="1902" y="1059"/>
              <a:ext cx="215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81" name="Line 103"/>
            <p:cNvSpPr>
              <a:spLocks noChangeShapeType="1"/>
            </p:cNvSpPr>
            <p:nvPr/>
          </p:nvSpPr>
          <p:spPr bwMode="auto">
            <a:xfrm>
              <a:off x="1909" y="1317"/>
              <a:ext cx="223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82" name="Line 104"/>
            <p:cNvSpPr>
              <a:spLocks noChangeShapeType="1"/>
            </p:cNvSpPr>
            <p:nvPr/>
          </p:nvSpPr>
          <p:spPr bwMode="auto">
            <a:xfrm flipH="1">
              <a:off x="3069" y="811"/>
              <a:ext cx="45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83" name="Line 105"/>
            <p:cNvSpPr>
              <a:spLocks noChangeShapeType="1"/>
            </p:cNvSpPr>
            <p:nvPr/>
          </p:nvSpPr>
          <p:spPr bwMode="auto">
            <a:xfrm>
              <a:off x="3663" y="822"/>
              <a:ext cx="264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84" name="Line 106"/>
            <p:cNvSpPr>
              <a:spLocks noChangeShapeType="1"/>
            </p:cNvSpPr>
            <p:nvPr/>
          </p:nvSpPr>
          <p:spPr bwMode="auto">
            <a:xfrm>
              <a:off x="3054" y="1053"/>
              <a:ext cx="22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85" name="Line 107"/>
            <p:cNvSpPr>
              <a:spLocks noChangeShapeType="1"/>
            </p:cNvSpPr>
            <p:nvPr/>
          </p:nvSpPr>
          <p:spPr bwMode="auto">
            <a:xfrm flipH="1">
              <a:off x="2725" y="1047"/>
              <a:ext cx="207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86" name="Line 108"/>
            <p:cNvSpPr>
              <a:spLocks noChangeShapeType="1"/>
            </p:cNvSpPr>
            <p:nvPr/>
          </p:nvSpPr>
          <p:spPr bwMode="auto">
            <a:xfrm flipH="1">
              <a:off x="3182" y="1344"/>
              <a:ext cx="102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87" name="Line 109"/>
            <p:cNvSpPr>
              <a:spLocks noChangeShapeType="1"/>
            </p:cNvSpPr>
            <p:nvPr/>
          </p:nvSpPr>
          <p:spPr bwMode="auto">
            <a:xfrm>
              <a:off x="3197" y="1575"/>
              <a:ext cx="19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88" name="Rectangle 110"/>
            <p:cNvSpPr>
              <a:spLocks noChangeArrowheads="1"/>
            </p:cNvSpPr>
            <p:nvPr/>
          </p:nvSpPr>
          <p:spPr bwMode="auto">
            <a:xfrm>
              <a:off x="3719" y="1212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89" name="Rectangle 111"/>
            <p:cNvSpPr>
              <a:spLocks noChangeArrowheads="1"/>
            </p:cNvSpPr>
            <p:nvPr/>
          </p:nvSpPr>
          <p:spPr bwMode="auto">
            <a:xfrm>
              <a:off x="2818" y="1679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90" name="Rectangle 112"/>
            <p:cNvSpPr>
              <a:spLocks noChangeArrowheads="1"/>
            </p:cNvSpPr>
            <p:nvPr/>
          </p:nvSpPr>
          <p:spPr bwMode="auto">
            <a:xfrm>
              <a:off x="3469" y="1471"/>
              <a:ext cx="171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91" name="Rectangle 113"/>
            <p:cNvSpPr>
              <a:spLocks noChangeArrowheads="1"/>
            </p:cNvSpPr>
            <p:nvPr/>
          </p:nvSpPr>
          <p:spPr bwMode="auto">
            <a:xfrm>
              <a:off x="4148" y="1218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92" name="Rectangle 114"/>
            <p:cNvSpPr>
              <a:spLocks noChangeArrowheads="1"/>
            </p:cNvSpPr>
            <p:nvPr/>
          </p:nvSpPr>
          <p:spPr bwMode="auto">
            <a:xfrm>
              <a:off x="1452" y="1471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93" name="Rectangle 115"/>
            <p:cNvSpPr>
              <a:spLocks noChangeArrowheads="1"/>
            </p:cNvSpPr>
            <p:nvPr/>
          </p:nvSpPr>
          <p:spPr bwMode="auto">
            <a:xfrm>
              <a:off x="1465" y="954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94" name="Rectangle 116"/>
            <p:cNvSpPr>
              <a:spLocks noChangeArrowheads="1"/>
            </p:cNvSpPr>
            <p:nvPr/>
          </p:nvSpPr>
          <p:spPr bwMode="auto">
            <a:xfrm>
              <a:off x="1889" y="1685"/>
              <a:ext cx="170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95" name="Rectangle 117"/>
            <p:cNvSpPr>
              <a:spLocks noChangeArrowheads="1"/>
            </p:cNvSpPr>
            <p:nvPr/>
          </p:nvSpPr>
          <p:spPr bwMode="auto">
            <a:xfrm>
              <a:off x="2303" y="1685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96" name="Rectangle 118"/>
            <p:cNvSpPr>
              <a:spLocks noChangeArrowheads="1"/>
            </p:cNvSpPr>
            <p:nvPr/>
          </p:nvSpPr>
          <p:spPr bwMode="auto">
            <a:xfrm>
              <a:off x="2268" y="1196"/>
              <a:ext cx="170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97" name="Rectangle 119"/>
            <p:cNvSpPr>
              <a:spLocks noChangeArrowheads="1"/>
            </p:cNvSpPr>
            <p:nvPr/>
          </p:nvSpPr>
          <p:spPr bwMode="auto">
            <a:xfrm>
              <a:off x="2418" y="1454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98" name="Rectangle 120"/>
            <p:cNvSpPr>
              <a:spLocks noChangeArrowheads="1"/>
            </p:cNvSpPr>
            <p:nvPr/>
          </p:nvSpPr>
          <p:spPr bwMode="auto">
            <a:xfrm>
              <a:off x="2740" y="1459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99" name="Rectangle 122"/>
            <p:cNvSpPr>
              <a:spLocks noChangeArrowheads="1"/>
            </p:cNvSpPr>
            <p:nvPr/>
          </p:nvSpPr>
          <p:spPr bwMode="auto">
            <a:xfrm>
              <a:off x="3598" y="1889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00" name="Line 123"/>
            <p:cNvSpPr>
              <a:spLocks noChangeShapeType="1"/>
            </p:cNvSpPr>
            <p:nvPr/>
          </p:nvSpPr>
          <p:spPr bwMode="auto">
            <a:xfrm flipH="1">
              <a:off x="1552" y="822"/>
              <a:ext cx="22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01" name="Line 124"/>
            <p:cNvSpPr>
              <a:spLocks noChangeShapeType="1"/>
            </p:cNvSpPr>
            <p:nvPr/>
          </p:nvSpPr>
          <p:spPr bwMode="auto">
            <a:xfrm>
              <a:off x="2239" y="1064"/>
              <a:ext cx="121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02" name="Line 125"/>
            <p:cNvSpPr>
              <a:spLocks noChangeShapeType="1"/>
            </p:cNvSpPr>
            <p:nvPr/>
          </p:nvSpPr>
          <p:spPr bwMode="auto">
            <a:xfrm flipH="1">
              <a:off x="1539" y="1311"/>
              <a:ext cx="228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03" name="Line 126"/>
            <p:cNvSpPr>
              <a:spLocks noChangeShapeType="1"/>
            </p:cNvSpPr>
            <p:nvPr/>
          </p:nvSpPr>
          <p:spPr bwMode="auto">
            <a:xfrm flipH="1">
              <a:off x="1975" y="1581"/>
              <a:ext cx="149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04" name="Line 127"/>
            <p:cNvSpPr>
              <a:spLocks noChangeShapeType="1"/>
            </p:cNvSpPr>
            <p:nvPr/>
          </p:nvSpPr>
          <p:spPr bwMode="auto">
            <a:xfrm>
              <a:off x="2253" y="1586"/>
              <a:ext cx="143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05" name="Line 128"/>
            <p:cNvSpPr>
              <a:spLocks noChangeShapeType="1"/>
            </p:cNvSpPr>
            <p:nvPr/>
          </p:nvSpPr>
          <p:spPr bwMode="auto">
            <a:xfrm flipH="1">
              <a:off x="2503" y="1317"/>
              <a:ext cx="107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06" name="Line 129"/>
            <p:cNvSpPr>
              <a:spLocks noChangeShapeType="1"/>
            </p:cNvSpPr>
            <p:nvPr/>
          </p:nvSpPr>
          <p:spPr bwMode="auto">
            <a:xfrm>
              <a:off x="2725" y="1328"/>
              <a:ext cx="10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07" name="Line 130"/>
            <p:cNvSpPr>
              <a:spLocks noChangeShapeType="1"/>
            </p:cNvSpPr>
            <p:nvPr/>
          </p:nvSpPr>
          <p:spPr bwMode="auto">
            <a:xfrm flipH="1">
              <a:off x="2904" y="1581"/>
              <a:ext cx="17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08" name="Line 131"/>
            <p:cNvSpPr>
              <a:spLocks noChangeShapeType="1"/>
            </p:cNvSpPr>
            <p:nvPr/>
          </p:nvSpPr>
          <p:spPr bwMode="auto">
            <a:xfrm flipH="1">
              <a:off x="3254" y="1784"/>
              <a:ext cx="143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09" name="Line 132"/>
            <p:cNvSpPr>
              <a:spLocks noChangeShapeType="1"/>
            </p:cNvSpPr>
            <p:nvPr/>
          </p:nvSpPr>
          <p:spPr bwMode="auto">
            <a:xfrm>
              <a:off x="3526" y="1779"/>
              <a:ext cx="15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10" name="Line 133"/>
            <p:cNvSpPr>
              <a:spLocks noChangeShapeType="1"/>
            </p:cNvSpPr>
            <p:nvPr/>
          </p:nvSpPr>
          <p:spPr bwMode="auto">
            <a:xfrm>
              <a:off x="3376" y="1339"/>
              <a:ext cx="17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11" name="Line 134"/>
            <p:cNvSpPr>
              <a:spLocks noChangeShapeType="1"/>
            </p:cNvSpPr>
            <p:nvPr/>
          </p:nvSpPr>
          <p:spPr bwMode="auto">
            <a:xfrm flipH="1">
              <a:off x="3805" y="1075"/>
              <a:ext cx="13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12" name="Line 135"/>
            <p:cNvSpPr>
              <a:spLocks noChangeShapeType="1"/>
            </p:cNvSpPr>
            <p:nvPr/>
          </p:nvSpPr>
          <p:spPr bwMode="auto">
            <a:xfrm>
              <a:off x="4055" y="1075"/>
              <a:ext cx="17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13" name="Oval 255"/>
            <p:cNvSpPr>
              <a:spLocks noChangeArrowheads="1"/>
            </p:cNvSpPr>
            <p:nvPr/>
          </p:nvSpPr>
          <p:spPr bwMode="auto">
            <a:xfrm rot="-2087106">
              <a:off x="2076" y="828"/>
              <a:ext cx="396" cy="58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14" name="AutoShape 256"/>
            <p:cNvSpPr>
              <a:spLocks noChangeArrowheads="1"/>
            </p:cNvSpPr>
            <p:nvPr/>
          </p:nvSpPr>
          <p:spPr bwMode="auto">
            <a:xfrm>
              <a:off x="1032" y="1056"/>
              <a:ext cx="1656" cy="792"/>
            </a:xfrm>
            <a:prstGeom prst="flowChartExtra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815" name="Text Box 288"/>
            <p:cNvSpPr txBox="1">
              <a:spLocks noChangeArrowheads="1"/>
            </p:cNvSpPr>
            <p:nvPr/>
          </p:nvSpPr>
          <p:spPr bwMode="auto">
            <a:xfrm>
              <a:off x="2330" y="74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2816" name="Group 292"/>
            <p:cNvGrpSpPr>
              <a:grpSpLocks/>
            </p:cNvGrpSpPr>
            <p:nvPr/>
          </p:nvGrpSpPr>
          <p:grpSpPr bwMode="auto">
            <a:xfrm>
              <a:off x="2987" y="1867"/>
              <a:ext cx="601" cy="391"/>
              <a:chOff x="3815" y="799"/>
              <a:chExt cx="601" cy="391"/>
            </a:xfrm>
          </p:grpSpPr>
          <p:sp>
            <p:nvSpPr>
              <p:cNvPr id="72817" name="Oval 293"/>
              <p:cNvSpPr>
                <a:spLocks noChangeArrowheads="1"/>
              </p:cNvSpPr>
              <p:nvPr/>
            </p:nvSpPr>
            <p:spPr bwMode="auto">
              <a:xfrm>
                <a:off x="4008" y="799"/>
                <a:ext cx="173" cy="1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600" b="1">
                    <a:solidFill>
                      <a:schemeClr val="tx1"/>
                    </a:solidFill>
                  </a:rPr>
                  <a:t>78</a:t>
                </a:r>
              </a:p>
            </p:txBody>
          </p:sp>
          <p:sp>
            <p:nvSpPr>
              <p:cNvPr id="72818" name="Rectangle 294"/>
              <p:cNvSpPr>
                <a:spLocks noChangeArrowheads="1"/>
              </p:cNvSpPr>
              <p:nvPr/>
            </p:nvSpPr>
            <p:spPr bwMode="auto">
              <a:xfrm>
                <a:off x="3815" y="1068"/>
                <a:ext cx="172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819" name="Rectangle 295"/>
              <p:cNvSpPr>
                <a:spLocks noChangeArrowheads="1"/>
              </p:cNvSpPr>
              <p:nvPr/>
            </p:nvSpPr>
            <p:spPr bwMode="auto">
              <a:xfrm>
                <a:off x="4244" y="1074"/>
                <a:ext cx="172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820" name="Line 296"/>
              <p:cNvSpPr>
                <a:spLocks noChangeShapeType="1"/>
              </p:cNvSpPr>
              <p:nvPr/>
            </p:nvSpPr>
            <p:spPr bwMode="auto">
              <a:xfrm flipH="1">
                <a:off x="3901" y="931"/>
                <a:ext cx="13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821" name="Line 297"/>
              <p:cNvSpPr>
                <a:spLocks noChangeShapeType="1"/>
              </p:cNvSpPr>
              <p:nvPr/>
            </p:nvSpPr>
            <p:spPr bwMode="auto">
              <a:xfrm>
                <a:off x="4151" y="931"/>
                <a:ext cx="178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72712" name="Group 305"/>
          <p:cNvGrpSpPr>
            <a:grpSpLocks/>
          </p:cNvGrpSpPr>
          <p:nvPr/>
        </p:nvGrpSpPr>
        <p:grpSpPr bwMode="auto">
          <a:xfrm>
            <a:off x="2230438" y="3924300"/>
            <a:ext cx="5351462" cy="2840038"/>
            <a:chOff x="1225" y="2353"/>
            <a:chExt cx="3371" cy="1789"/>
          </a:xfrm>
        </p:grpSpPr>
        <p:sp>
          <p:nvSpPr>
            <p:cNvPr id="72714" name="Oval 199"/>
            <p:cNvSpPr>
              <a:spLocks noChangeArrowheads="1"/>
            </p:cNvSpPr>
            <p:nvPr/>
          </p:nvSpPr>
          <p:spPr bwMode="auto">
            <a:xfrm>
              <a:off x="2303" y="2353"/>
              <a:ext cx="172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72715" name="Oval 204"/>
            <p:cNvSpPr>
              <a:spLocks noChangeArrowheads="1"/>
            </p:cNvSpPr>
            <p:nvPr/>
          </p:nvSpPr>
          <p:spPr bwMode="auto">
            <a:xfrm>
              <a:off x="1521" y="2585"/>
              <a:ext cx="170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2716" name="Line 211"/>
            <p:cNvSpPr>
              <a:spLocks noChangeShapeType="1"/>
            </p:cNvSpPr>
            <p:nvPr/>
          </p:nvSpPr>
          <p:spPr bwMode="auto">
            <a:xfrm flipH="1">
              <a:off x="1654" y="2458"/>
              <a:ext cx="65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17" name="Line 212"/>
            <p:cNvSpPr>
              <a:spLocks noChangeShapeType="1"/>
            </p:cNvSpPr>
            <p:nvPr/>
          </p:nvSpPr>
          <p:spPr bwMode="auto">
            <a:xfrm>
              <a:off x="2468" y="2463"/>
              <a:ext cx="136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18" name="Line 213"/>
            <p:cNvSpPr>
              <a:spLocks noChangeShapeType="1"/>
            </p:cNvSpPr>
            <p:nvPr/>
          </p:nvSpPr>
          <p:spPr bwMode="auto">
            <a:xfrm>
              <a:off x="1669" y="2723"/>
              <a:ext cx="215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19" name="Rectangle 227"/>
            <p:cNvSpPr>
              <a:spLocks noChangeArrowheads="1"/>
            </p:cNvSpPr>
            <p:nvPr/>
          </p:nvSpPr>
          <p:spPr bwMode="auto">
            <a:xfrm>
              <a:off x="1225" y="2838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20" name="Line 235"/>
            <p:cNvSpPr>
              <a:spLocks noChangeShapeType="1"/>
            </p:cNvSpPr>
            <p:nvPr/>
          </p:nvSpPr>
          <p:spPr bwMode="auto">
            <a:xfrm flipH="1">
              <a:off x="1312" y="2706"/>
              <a:ext cx="22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21" name="Oval 201"/>
            <p:cNvSpPr>
              <a:spLocks noChangeArrowheads="1"/>
            </p:cNvSpPr>
            <p:nvPr/>
          </p:nvSpPr>
          <p:spPr bwMode="auto">
            <a:xfrm>
              <a:off x="3188" y="2793"/>
              <a:ext cx="170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72722" name="Oval 202"/>
            <p:cNvSpPr>
              <a:spLocks noChangeArrowheads="1"/>
            </p:cNvSpPr>
            <p:nvPr/>
          </p:nvSpPr>
          <p:spPr bwMode="auto">
            <a:xfrm>
              <a:off x="3788" y="2578"/>
              <a:ext cx="171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72723" name="Oval 205"/>
            <p:cNvSpPr>
              <a:spLocks noChangeArrowheads="1"/>
            </p:cNvSpPr>
            <p:nvPr/>
          </p:nvSpPr>
          <p:spPr bwMode="auto">
            <a:xfrm>
              <a:off x="3644" y="3530"/>
              <a:ext cx="173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72724" name="Oval 206"/>
            <p:cNvSpPr>
              <a:spLocks noChangeArrowheads="1"/>
            </p:cNvSpPr>
            <p:nvPr/>
          </p:nvSpPr>
          <p:spPr bwMode="auto">
            <a:xfrm>
              <a:off x="3323" y="3326"/>
              <a:ext cx="172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72725" name="Oval 207"/>
            <p:cNvSpPr>
              <a:spLocks noChangeArrowheads="1"/>
            </p:cNvSpPr>
            <p:nvPr/>
          </p:nvSpPr>
          <p:spPr bwMode="auto">
            <a:xfrm>
              <a:off x="4188" y="2815"/>
              <a:ext cx="173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2726" name="Oval 208"/>
            <p:cNvSpPr>
              <a:spLocks noChangeArrowheads="1"/>
            </p:cNvSpPr>
            <p:nvPr/>
          </p:nvSpPr>
          <p:spPr bwMode="auto">
            <a:xfrm>
              <a:off x="3516" y="3079"/>
              <a:ext cx="172" cy="1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72727" name="Oval 209"/>
            <p:cNvSpPr>
              <a:spLocks noChangeArrowheads="1"/>
            </p:cNvSpPr>
            <p:nvPr/>
          </p:nvSpPr>
          <p:spPr bwMode="auto">
            <a:xfrm>
              <a:off x="2866" y="3062"/>
              <a:ext cx="170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72728" name="Line 216"/>
            <p:cNvSpPr>
              <a:spLocks noChangeShapeType="1"/>
            </p:cNvSpPr>
            <p:nvPr/>
          </p:nvSpPr>
          <p:spPr bwMode="auto">
            <a:xfrm flipH="1">
              <a:off x="3345" y="2683"/>
              <a:ext cx="45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29" name="Line 217"/>
            <p:cNvSpPr>
              <a:spLocks noChangeShapeType="1"/>
            </p:cNvSpPr>
            <p:nvPr/>
          </p:nvSpPr>
          <p:spPr bwMode="auto">
            <a:xfrm>
              <a:off x="3939" y="2694"/>
              <a:ext cx="264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30" name="Line 218"/>
            <p:cNvSpPr>
              <a:spLocks noChangeShapeType="1"/>
            </p:cNvSpPr>
            <p:nvPr/>
          </p:nvSpPr>
          <p:spPr bwMode="auto">
            <a:xfrm>
              <a:off x="3330" y="2925"/>
              <a:ext cx="22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31" name="Line 219"/>
            <p:cNvSpPr>
              <a:spLocks noChangeShapeType="1"/>
            </p:cNvSpPr>
            <p:nvPr/>
          </p:nvSpPr>
          <p:spPr bwMode="auto">
            <a:xfrm flipH="1">
              <a:off x="3001" y="2919"/>
              <a:ext cx="207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32" name="Line 220"/>
            <p:cNvSpPr>
              <a:spLocks noChangeShapeType="1"/>
            </p:cNvSpPr>
            <p:nvPr/>
          </p:nvSpPr>
          <p:spPr bwMode="auto">
            <a:xfrm flipH="1">
              <a:off x="3458" y="3216"/>
              <a:ext cx="102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33" name="Line 221"/>
            <p:cNvSpPr>
              <a:spLocks noChangeShapeType="1"/>
            </p:cNvSpPr>
            <p:nvPr/>
          </p:nvSpPr>
          <p:spPr bwMode="auto">
            <a:xfrm>
              <a:off x="3473" y="3447"/>
              <a:ext cx="19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34" name="Rectangle 222"/>
            <p:cNvSpPr>
              <a:spLocks noChangeArrowheads="1"/>
            </p:cNvSpPr>
            <p:nvPr/>
          </p:nvSpPr>
          <p:spPr bwMode="auto">
            <a:xfrm>
              <a:off x="3995" y="3084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35" name="Rectangle 223"/>
            <p:cNvSpPr>
              <a:spLocks noChangeArrowheads="1"/>
            </p:cNvSpPr>
            <p:nvPr/>
          </p:nvSpPr>
          <p:spPr bwMode="auto">
            <a:xfrm>
              <a:off x="3094" y="3551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36" name="Rectangle 224"/>
            <p:cNvSpPr>
              <a:spLocks noChangeArrowheads="1"/>
            </p:cNvSpPr>
            <p:nvPr/>
          </p:nvSpPr>
          <p:spPr bwMode="auto">
            <a:xfrm>
              <a:off x="3745" y="3343"/>
              <a:ext cx="171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37" name="Rectangle 225"/>
            <p:cNvSpPr>
              <a:spLocks noChangeArrowheads="1"/>
            </p:cNvSpPr>
            <p:nvPr/>
          </p:nvSpPr>
          <p:spPr bwMode="auto">
            <a:xfrm>
              <a:off x="4424" y="3090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38" name="Rectangle 232"/>
            <p:cNvSpPr>
              <a:spLocks noChangeArrowheads="1"/>
            </p:cNvSpPr>
            <p:nvPr/>
          </p:nvSpPr>
          <p:spPr bwMode="auto">
            <a:xfrm>
              <a:off x="3016" y="3331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39" name="Rectangle 234"/>
            <p:cNvSpPr>
              <a:spLocks noChangeArrowheads="1"/>
            </p:cNvSpPr>
            <p:nvPr/>
          </p:nvSpPr>
          <p:spPr bwMode="auto">
            <a:xfrm>
              <a:off x="3874" y="3761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40" name="Line 241"/>
            <p:cNvSpPr>
              <a:spLocks noChangeShapeType="1"/>
            </p:cNvSpPr>
            <p:nvPr/>
          </p:nvSpPr>
          <p:spPr bwMode="auto">
            <a:xfrm>
              <a:off x="3001" y="3200"/>
              <a:ext cx="10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41" name="Line 242"/>
            <p:cNvSpPr>
              <a:spLocks noChangeShapeType="1"/>
            </p:cNvSpPr>
            <p:nvPr/>
          </p:nvSpPr>
          <p:spPr bwMode="auto">
            <a:xfrm flipH="1">
              <a:off x="3180" y="3453"/>
              <a:ext cx="17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42" name="Line 243"/>
            <p:cNvSpPr>
              <a:spLocks noChangeShapeType="1"/>
            </p:cNvSpPr>
            <p:nvPr/>
          </p:nvSpPr>
          <p:spPr bwMode="auto">
            <a:xfrm flipH="1">
              <a:off x="3530" y="3656"/>
              <a:ext cx="143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43" name="Line 244"/>
            <p:cNvSpPr>
              <a:spLocks noChangeShapeType="1"/>
            </p:cNvSpPr>
            <p:nvPr/>
          </p:nvSpPr>
          <p:spPr bwMode="auto">
            <a:xfrm>
              <a:off x="3802" y="3651"/>
              <a:ext cx="15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44" name="Line 245"/>
            <p:cNvSpPr>
              <a:spLocks noChangeShapeType="1"/>
            </p:cNvSpPr>
            <p:nvPr/>
          </p:nvSpPr>
          <p:spPr bwMode="auto">
            <a:xfrm>
              <a:off x="3652" y="3211"/>
              <a:ext cx="17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45" name="Line 246"/>
            <p:cNvSpPr>
              <a:spLocks noChangeShapeType="1"/>
            </p:cNvSpPr>
            <p:nvPr/>
          </p:nvSpPr>
          <p:spPr bwMode="auto">
            <a:xfrm flipH="1">
              <a:off x="4081" y="2947"/>
              <a:ext cx="13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46" name="Line 247"/>
            <p:cNvSpPr>
              <a:spLocks noChangeShapeType="1"/>
            </p:cNvSpPr>
            <p:nvPr/>
          </p:nvSpPr>
          <p:spPr bwMode="auto">
            <a:xfrm>
              <a:off x="4331" y="2947"/>
              <a:ext cx="17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72747" name="Group 281"/>
            <p:cNvGrpSpPr>
              <a:grpSpLocks/>
            </p:cNvGrpSpPr>
            <p:nvPr/>
          </p:nvGrpSpPr>
          <p:grpSpPr bwMode="auto">
            <a:xfrm>
              <a:off x="1524" y="2834"/>
              <a:ext cx="1023" cy="611"/>
              <a:chOff x="1548" y="1286"/>
              <a:chExt cx="1023" cy="611"/>
            </a:xfrm>
          </p:grpSpPr>
          <p:sp>
            <p:nvSpPr>
              <p:cNvPr id="72756" name="Oval 272"/>
              <p:cNvSpPr>
                <a:spLocks noChangeArrowheads="1"/>
              </p:cNvSpPr>
              <p:nvPr/>
            </p:nvSpPr>
            <p:spPr bwMode="auto">
              <a:xfrm>
                <a:off x="1849" y="1286"/>
                <a:ext cx="171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600" b="1">
                    <a:solidFill>
                      <a:schemeClr val="tx1"/>
                    </a:solidFill>
                  </a:rPr>
                  <a:t>28</a:t>
                </a:r>
              </a:p>
            </p:txBody>
          </p:sp>
          <p:sp>
            <p:nvSpPr>
              <p:cNvPr id="72757" name="Oval 273"/>
              <p:cNvSpPr>
                <a:spLocks noChangeArrowheads="1"/>
              </p:cNvSpPr>
              <p:nvPr/>
            </p:nvSpPr>
            <p:spPr bwMode="auto">
              <a:xfrm>
                <a:off x="2199" y="1555"/>
                <a:ext cx="171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600" b="1">
                    <a:solidFill>
                      <a:schemeClr val="tx1"/>
                    </a:solidFill>
                  </a:rPr>
                  <a:t>29</a:t>
                </a:r>
              </a:p>
            </p:txBody>
          </p:sp>
          <p:sp>
            <p:nvSpPr>
              <p:cNvPr id="72758" name="Line 274"/>
              <p:cNvSpPr>
                <a:spLocks noChangeShapeType="1"/>
              </p:cNvSpPr>
              <p:nvPr/>
            </p:nvSpPr>
            <p:spPr bwMode="auto">
              <a:xfrm>
                <a:off x="2005" y="1413"/>
                <a:ext cx="223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59" name="Rectangle 275"/>
              <p:cNvSpPr>
                <a:spLocks noChangeArrowheads="1"/>
              </p:cNvSpPr>
              <p:nvPr/>
            </p:nvSpPr>
            <p:spPr bwMode="auto">
              <a:xfrm>
                <a:off x="1548" y="1567"/>
                <a:ext cx="172" cy="1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60" name="Rectangle 276"/>
              <p:cNvSpPr>
                <a:spLocks noChangeArrowheads="1"/>
              </p:cNvSpPr>
              <p:nvPr/>
            </p:nvSpPr>
            <p:spPr bwMode="auto">
              <a:xfrm>
                <a:off x="1985" y="1781"/>
                <a:ext cx="170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61" name="Rectangle 277"/>
              <p:cNvSpPr>
                <a:spLocks noChangeArrowheads="1"/>
              </p:cNvSpPr>
              <p:nvPr/>
            </p:nvSpPr>
            <p:spPr bwMode="auto">
              <a:xfrm>
                <a:off x="2399" y="1781"/>
                <a:ext cx="172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62" name="Line 278"/>
              <p:cNvSpPr>
                <a:spLocks noChangeShapeType="1"/>
              </p:cNvSpPr>
              <p:nvPr/>
            </p:nvSpPr>
            <p:spPr bwMode="auto">
              <a:xfrm flipH="1">
                <a:off x="1635" y="1407"/>
                <a:ext cx="228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63" name="Line 279"/>
              <p:cNvSpPr>
                <a:spLocks noChangeShapeType="1"/>
              </p:cNvSpPr>
              <p:nvPr/>
            </p:nvSpPr>
            <p:spPr bwMode="auto">
              <a:xfrm flipH="1">
                <a:off x="2071" y="1677"/>
                <a:ext cx="149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64" name="Line 280"/>
              <p:cNvSpPr>
                <a:spLocks noChangeShapeType="1"/>
              </p:cNvSpPr>
              <p:nvPr/>
            </p:nvSpPr>
            <p:spPr bwMode="auto">
              <a:xfrm>
                <a:off x="2349" y="1682"/>
                <a:ext cx="143" cy="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2748" name="Rectangle 282"/>
            <p:cNvSpPr>
              <a:spLocks noChangeArrowheads="1"/>
            </p:cNvSpPr>
            <p:nvPr/>
          </p:nvSpPr>
          <p:spPr bwMode="auto">
            <a:xfrm>
              <a:off x="2711" y="3336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49" name="Line 283"/>
            <p:cNvSpPr>
              <a:spLocks noChangeShapeType="1"/>
            </p:cNvSpPr>
            <p:nvPr/>
          </p:nvSpPr>
          <p:spPr bwMode="auto">
            <a:xfrm flipH="1">
              <a:off x="2797" y="3187"/>
              <a:ext cx="124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72750" name="Group 299"/>
            <p:cNvGrpSpPr>
              <a:grpSpLocks/>
            </p:cNvGrpSpPr>
            <p:nvPr/>
          </p:nvGrpSpPr>
          <p:grpSpPr bwMode="auto">
            <a:xfrm>
              <a:off x="3251" y="3751"/>
              <a:ext cx="601" cy="391"/>
              <a:chOff x="3815" y="799"/>
              <a:chExt cx="601" cy="391"/>
            </a:xfrm>
          </p:grpSpPr>
          <p:sp>
            <p:nvSpPr>
              <p:cNvPr id="72751" name="Oval 300"/>
              <p:cNvSpPr>
                <a:spLocks noChangeArrowheads="1"/>
              </p:cNvSpPr>
              <p:nvPr/>
            </p:nvSpPr>
            <p:spPr bwMode="auto">
              <a:xfrm>
                <a:off x="4008" y="799"/>
                <a:ext cx="173" cy="1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600" b="1">
                    <a:solidFill>
                      <a:schemeClr val="tx1"/>
                    </a:solidFill>
                  </a:rPr>
                  <a:t>78</a:t>
                </a:r>
              </a:p>
            </p:txBody>
          </p:sp>
          <p:sp>
            <p:nvSpPr>
              <p:cNvPr id="72752" name="Rectangle 301"/>
              <p:cNvSpPr>
                <a:spLocks noChangeArrowheads="1"/>
              </p:cNvSpPr>
              <p:nvPr/>
            </p:nvSpPr>
            <p:spPr bwMode="auto">
              <a:xfrm>
                <a:off x="3815" y="1068"/>
                <a:ext cx="172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53" name="Rectangle 302"/>
              <p:cNvSpPr>
                <a:spLocks noChangeArrowheads="1"/>
              </p:cNvSpPr>
              <p:nvPr/>
            </p:nvSpPr>
            <p:spPr bwMode="auto">
              <a:xfrm>
                <a:off x="4244" y="1074"/>
                <a:ext cx="172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54" name="Line 303"/>
              <p:cNvSpPr>
                <a:spLocks noChangeShapeType="1"/>
              </p:cNvSpPr>
              <p:nvPr/>
            </p:nvSpPr>
            <p:spPr bwMode="auto">
              <a:xfrm flipH="1">
                <a:off x="3901" y="931"/>
                <a:ext cx="13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55" name="Line 304"/>
              <p:cNvSpPr>
                <a:spLocks noChangeShapeType="1"/>
              </p:cNvSpPr>
              <p:nvPr/>
            </p:nvSpPr>
            <p:spPr bwMode="auto">
              <a:xfrm>
                <a:off x="4151" y="931"/>
                <a:ext cx="178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72713" name="Rectangle 89"/>
          <p:cNvSpPr>
            <a:spLocks noChangeArrowheads="1"/>
          </p:cNvSpPr>
          <p:nvPr/>
        </p:nvSpPr>
        <p:spPr bwMode="auto">
          <a:xfrm>
            <a:off x="-6350" y="0"/>
            <a:ext cx="44037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Deletion from a BST</a:t>
            </a:r>
            <a:endParaRPr lang="en-US" altLang="zh-TW" sz="3600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25DB89-2EFE-4E17-B322-C4534F72BD58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76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73731" name="Group 124"/>
          <p:cNvGrpSpPr>
            <a:grpSpLocks/>
          </p:cNvGrpSpPr>
          <p:nvPr/>
        </p:nvGrpSpPr>
        <p:grpSpPr bwMode="auto">
          <a:xfrm>
            <a:off x="917575" y="2611438"/>
            <a:ext cx="6146800" cy="2378075"/>
            <a:chOff x="578" y="1449"/>
            <a:chExt cx="3872" cy="1498"/>
          </a:xfrm>
        </p:grpSpPr>
        <p:sp>
          <p:nvSpPr>
            <p:cNvPr id="73841" name="Text Box 101"/>
            <p:cNvSpPr txBox="1">
              <a:spLocks noChangeArrowheads="1"/>
            </p:cNvSpPr>
            <p:nvPr/>
          </p:nvSpPr>
          <p:spPr bwMode="auto">
            <a:xfrm>
              <a:off x="794" y="2025"/>
              <a:ext cx="36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</a:rPr>
                <a:t>      Remove node x whose children are both internal</a:t>
              </a:r>
              <a:endParaRPr lang="en-US" altLang="zh-TW" b="1">
                <a:solidFill>
                  <a:srgbClr val="FF0000"/>
                </a:solidFill>
              </a:endParaRPr>
            </a:p>
          </p:txBody>
        </p:sp>
        <p:sp>
          <p:nvSpPr>
            <p:cNvPr id="73842" name="Line 103"/>
            <p:cNvSpPr>
              <a:spLocks noChangeShapeType="1"/>
            </p:cNvSpPr>
            <p:nvPr/>
          </p:nvSpPr>
          <p:spPr bwMode="auto">
            <a:xfrm>
              <a:off x="840" y="1716"/>
              <a:ext cx="0" cy="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43" name="Text Box 104"/>
            <p:cNvSpPr txBox="1">
              <a:spLocks noChangeArrowheads="1"/>
            </p:cNvSpPr>
            <p:nvPr/>
          </p:nvSpPr>
          <p:spPr bwMode="auto">
            <a:xfrm>
              <a:off x="578" y="1449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before</a:t>
              </a:r>
            </a:p>
          </p:txBody>
        </p:sp>
        <p:sp>
          <p:nvSpPr>
            <p:cNvPr id="73844" name="Text Box 105"/>
            <p:cNvSpPr txBox="1">
              <a:spLocks noChangeArrowheads="1"/>
            </p:cNvSpPr>
            <p:nvPr/>
          </p:nvSpPr>
          <p:spPr bwMode="auto">
            <a:xfrm>
              <a:off x="578" y="2697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after</a:t>
              </a:r>
            </a:p>
          </p:txBody>
        </p:sp>
      </p:grpSp>
      <p:grpSp>
        <p:nvGrpSpPr>
          <p:cNvPr id="73732" name="Group 123"/>
          <p:cNvGrpSpPr>
            <a:grpSpLocks/>
          </p:cNvGrpSpPr>
          <p:nvPr/>
        </p:nvGrpSpPr>
        <p:grpSpPr bwMode="auto">
          <a:xfrm>
            <a:off x="2305050" y="655638"/>
            <a:ext cx="4552950" cy="2859087"/>
            <a:chOff x="1452" y="241"/>
            <a:chExt cx="2868" cy="1801"/>
          </a:xfrm>
        </p:grpSpPr>
        <p:sp>
          <p:nvSpPr>
            <p:cNvPr id="73784" name="Oval 3"/>
            <p:cNvSpPr>
              <a:spLocks noChangeArrowheads="1"/>
            </p:cNvSpPr>
            <p:nvPr/>
          </p:nvSpPr>
          <p:spPr bwMode="auto">
            <a:xfrm>
              <a:off x="2303" y="241"/>
              <a:ext cx="172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73785" name="Oval 4"/>
            <p:cNvSpPr>
              <a:spLocks noChangeArrowheads="1"/>
            </p:cNvSpPr>
            <p:nvPr/>
          </p:nvSpPr>
          <p:spPr bwMode="auto">
            <a:xfrm>
              <a:off x="2096" y="697"/>
              <a:ext cx="172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73786" name="Oval 5"/>
            <p:cNvSpPr>
              <a:spLocks noChangeArrowheads="1"/>
            </p:cNvSpPr>
            <p:nvPr/>
          </p:nvSpPr>
          <p:spPr bwMode="auto">
            <a:xfrm>
              <a:off x="2912" y="681"/>
              <a:ext cx="170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73787" name="Oval 6"/>
            <p:cNvSpPr>
              <a:spLocks noChangeArrowheads="1"/>
            </p:cNvSpPr>
            <p:nvPr/>
          </p:nvSpPr>
          <p:spPr bwMode="auto">
            <a:xfrm>
              <a:off x="3512" y="466"/>
              <a:ext cx="171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73788" name="Oval 7"/>
            <p:cNvSpPr>
              <a:spLocks noChangeArrowheads="1"/>
            </p:cNvSpPr>
            <p:nvPr/>
          </p:nvSpPr>
          <p:spPr bwMode="auto">
            <a:xfrm>
              <a:off x="1753" y="950"/>
              <a:ext cx="171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3789" name="Oval 8"/>
            <p:cNvSpPr>
              <a:spLocks noChangeArrowheads="1"/>
            </p:cNvSpPr>
            <p:nvPr/>
          </p:nvSpPr>
          <p:spPr bwMode="auto">
            <a:xfrm>
              <a:off x="1761" y="461"/>
              <a:ext cx="170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3790" name="Oval 9"/>
            <p:cNvSpPr>
              <a:spLocks noChangeArrowheads="1"/>
            </p:cNvSpPr>
            <p:nvPr/>
          </p:nvSpPr>
          <p:spPr bwMode="auto">
            <a:xfrm>
              <a:off x="3368" y="1418"/>
              <a:ext cx="173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73791" name="Oval 10"/>
            <p:cNvSpPr>
              <a:spLocks noChangeArrowheads="1"/>
            </p:cNvSpPr>
            <p:nvPr/>
          </p:nvSpPr>
          <p:spPr bwMode="auto">
            <a:xfrm>
              <a:off x="3047" y="1214"/>
              <a:ext cx="172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73792" name="Oval 11"/>
            <p:cNvSpPr>
              <a:spLocks noChangeArrowheads="1"/>
            </p:cNvSpPr>
            <p:nvPr/>
          </p:nvSpPr>
          <p:spPr bwMode="auto">
            <a:xfrm>
              <a:off x="3912" y="703"/>
              <a:ext cx="173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3793" name="Oval 12"/>
            <p:cNvSpPr>
              <a:spLocks noChangeArrowheads="1"/>
            </p:cNvSpPr>
            <p:nvPr/>
          </p:nvSpPr>
          <p:spPr bwMode="auto">
            <a:xfrm>
              <a:off x="3240" y="967"/>
              <a:ext cx="172" cy="1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73794" name="Oval 13"/>
            <p:cNvSpPr>
              <a:spLocks noChangeArrowheads="1"/>
            </p:cNvSpPr>
            <p:nvPr/>
          </p:nvSpPr>
          <p:spPr bwMode="auto">
            <a:xfrm>
              <a:off x="2590" y="950"/>
              <a:ext cx="170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73795" name="Oval 14"/>
            <p:cNvSpPr>
              <a:spLocks noChangeArrowheads="1"/>
            </p:cNvSpPr>
            <p:nvPr/>
          </p:nvSpPr>
          <p:spPr bwMode="auto">
            <a:xfrm>
              <a:off x="2103" y="1219"/>
              <a:ext cx="171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3796" name="Line 15"/>
            <p:cNvSpPr>
              <a:spLocks noChangeShapeType="1"/>
            </p:cNvSpPr>
            <p:nvPr/>
          </p:nvSpPr>
          <p:spPr bwMode="auto">
            <a:xfrm flipH="1">
              <a:off x="1918" y="346"/>
              <a:ext cx="392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97" name="Line 16"/>
            <p:cNvSpPr>
              <a:spLocks noChangeShapeType="1"/>
            </p:cNvSpPr>
            <p:nvPr/>
          </p:nvSpPr>
          <p:spPr bwMode="auto">
            <a:xfrm>
              <a:off x="2468" y="351"/>
              <a:ext cx="10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98" name="Line 17"/>
            <p:cNvSpPr>
              <a:spLocks noChangeShapeType="1"/>
            </p:cNvSpPr>
            <p:nvPr/>
          </p:nvSpPr>
          <p:spPr bwMode="auto">
            <a:xfrm>
              <a:off x="1909" y="599"/>
              <a:ext cx="215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99" name="Line 18"/>
            <p:cNvSpPr>
              <a:spLocks noChangeShapeType="1"/>
            </p:cNvSpPr>
            <p:nvPr/>
          </p:nvSpPr>
          <p:spPr bwMode="auto">
            <a:xfrm flipH="1">
              <a:off x="1902" y="819"/>
              <a:ext cx="215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00" name="Line 19"/>
            <p:cNvSpPr>
              <a:spLocks noChangeShapeType="1"/>
            </p:cNvSpPr>
            <p:nvPr/>
          </p:nvSpPr>
          <p:spPr bwMode="auto">
            <a:xfrm>
              <a:off x="1909" y="1077"/>
              <a:ext cx="223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01" name="Line 20"/>
            <p:cNvSpPr>
              <a:spLocks noChangeShapeType="1"/>
            </p:cNvSpPr>
            <p:nvPr/>
          </p:nvSpPr>
          <p:spPr bwMode="auto">
            <a:xfrm flipH="1">
              <a:off x="3069" y="571"/>
              <a:ext cx="45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02" name="Line 21"/>
            <p:cNvSpPr>
              <a:spLocks noChangeShapeType="1"/>
            </p:cNvSpPr>
            <p:nvPr/>
          </p:nvSpPr>
          <p:spPr bwMode="auto">
            <a:xfrm>
              <a:off x="3663" y="582"/>
              <a:ext cx="264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03" name="Line 22"/>
            <p:cNvSpPr>
              <a:spLocks noChangeShapeType="1"/>
            </p:cNvSpPr>
            <p:nvPr/>
          </p:nvSpPr>
          <p:spPr bwMode="auto">
            <a:xfrm>
              <a:off x="3054" y="813"/>
              <a:ext cx="222" cy="1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04" name="Line 23"/>
            <p:cNvSpPr>
              <a:spLocks noChangeShapeType="1"/>
            </p:cNvSpPr>
            <p:nvPr/>
          </p:nvSpPr>
          <p:spPr bwMode="auto">
            <a:xfrm flipH="1">
              <a:off x="2725" y="807"/>
              <a:ext cx="207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05" name="Line 24"/>
            <p:cNvSpPr>
              <a:spLocks noChangeShapeType="1"/>
            </p:cNvSpPr>
            <p:nvPr/>
          </p:nvSpPr>
          <p:spPr bwMode="auto">
            <a:xfrm flipH="1">
              <a:off x="3182" y="1104"/>
              <a:ext cx="102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06" name="Line 25"/>
            <p:cNvSpPr>
              <a:spLocks noChangeShapeType="1"/>
            </p:cNvSpPr>
            <p:nvPr/>
          </p:nvSpPr>
          <p:spPr bwMode="auto">
            <a:xfrm>
              <a:off x="3197" y="1335"/>
              <a:ext cx="19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07" name="Rectangle 26"/>
            <p:cNvSpPr>
              <a:spLocks noChangeArrowheads="1"/>
            </p:cNvSpPr>
            <p:nvPr/>
          </p:nvSpPr>
          <p:spPr bwMode="auto">
            <a:xfrm>
              <a:off x="3719" y="972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08" name="Rectangle 27"/>
            <p:cNvSpPr>
              <a:spLocks noChangeArrowheads="1"/>
            </p:cNvSpPr>
            <p:nvPr/>
          </p:nvSpPr>
          <p:spPr bwMode="auto">
            <a:xfrm>
              <a:off x="2818" y="1439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09" name="Rectangle 28"/>
            <p:cNvSpPr>
              <a:spLocks noChangeArrowheads="1"/>
            </p:cNvSpPr>
            <p:nvPr/>
          </p:nvSpPr>
          <p:spPr bwMode="auto">
            <a:xfrm>
              <a:off x="3469" y="1231"/>
              <a:ext cx="171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10" name="Rectangle 29"/>
            <p:cNvSpPr>
              <a:spLocks noChangeArrowheads="1"/>
            </p:cNvSpPr>
            <p:nvPr/>
          </p:nvSpPr>
          <p:spPr bwMode="auto">
            <a:xfrm>
              <a:off x="4148" y="978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11" name="Rectangle 30"/>
            <p:cNvSpPr>
              <a:spLocks noChangeArrowheads="1"/>
            </p:cNvSpPr>
            <p:nvPr/>
          </p:nvSpPr>
          <p:spPr bwMode="auto">
            <a:xfrm>
              <a:off x="1452" y="1231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12" name="Rectangle 31"/>
            <p:cNvSpPr>
              <a:spLocks noChangeArrowheads="1"/>
            </p:cNvSpPr>
            <p:nvPr/>
          </p:nvSpPr>
          <p:spPr bwMode="auto">
            <a:xfrm>
              <a:off x="1465" y="714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13" name="Rectangle 32"/>
            <p:cNvSpPr>
              <a:spLocks noChangeArrowheads="1"/>
            </p:cNvSpPr>
            <p:nvPr/>
          </p:nvSpPr>
          <p:spPr bwMode="auto">
            <a:xfrm>
              <a:off x="1889" y="1445"/>
              <a:ext cx="170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14" name="Rectangle 33"/>
            <p:cNvSpPr>
              <a:spLocks noChangeArrowheads="1"/>
            </p:cNvSpPr>
            <p:nvPr/>
          </p:nvSpPr>
          <p:spPr bwMode="auto">
            <a:xfrm>
              <a:off x="2303" y="1445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15" name="Rectangle 34"/>
            <p:cNvSpPr>
              <a:spLocks noChangeArrowheads="1"/>
            </p:cNvSpPr>
            <p:nvPr/>
          </p:nvSpPr>
          <p:spPr bwMode="auto">
            <a:xfrm>
              <a:off x="2268" y="956"/>
              <a:ext cx="170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16" name="Rectangle 35"/>
            <p:cNvSpPr>
              <a:spLocks noChangeArrowheads="1"/>
            </p:cNvSpPr>
            <p:nvPr/>
          </p:nvSpPr>
          <p:spPr bwMode="auto">
            <a:xfrm>
              <a:off x="2418" y="1214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17" name="Rectangle 36"/>
            <p:cNvSpPr>
              <a:spLocks noChangeArrowheads="1"/>
            </p:cNvSpPr>
            <p:nvPr/>
          </p:nvSpPr>
          <p:spPr bwMode="auto">
            <a:xfrm>
              <a:off x="2740" y="1219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18" name="Rectangle 38"/>
            <p:cNvSpPr>
              <a:spLocks noChangeArrowheads="1"/>
            </p:cNvSpPr>
            <p:nvPr/>
          </p:nvSpPr>
          <p:spPr bwMode="auto">
            <a:xfrm>
              <a:off x="3598" y="1649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19" name="Line 39"/>
            <p:cNvSpPr>
              <a:spLocks noChangeShapeType="1"/>
            </p:cNvSpPr>
            <p:nvPr/>
          </p:nvSpPr>
          <p:spPr bwMode="auto">
            <a:xfrm flipH="1">
              <a:off x="1552" y="582"/>
              <a:ext cx="22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20" name="Line 40"/>
            <p:cNvSpPr>
              <a:spLocks noChangeShapeType="1"/>
            </p:cNvSpPr>
            <p:nvPr/>
          </p:nvSpPr>
          <p:spPr bwMode="auto">
            <a:xfrm>
              <a:off x="2239" y="824"/>
              <a:ext cx="121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21" name="Line 41"/>
            <p:cNvSpPr>
              <a:spLocks noChangeShapeType="1"/>
            </p:cNvSpPr>
            <p:nvPr/>
          </p:nvSpPr>
          <p:spPr bwMode="auto">
            <a:xfrm flipH="1">
              <a:off x="1539" y="1071"/>
              <a:ext cx="228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22" name="Line 42"/>
            <p:cNvSpPr>
              <a:spLocks noChangeShapeType="1"/>
            </p:cNvSpPr>
            <p:nvPr/>
          </p:nvSpPr>
          <p:spPr bwMode="auto">
            <a:xfrm flipH="1">
              <a:off x="1975" y="1341"/>
              <a:ext cx="149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23" name="Line 43"/>
            <p:cNvSpPr>
              <a:spLocks noChangeShapeType="1"/>
            </p:cNvSpPr>
            <p:nvPr/>
          </p:nvSpPr>
          <p:spPr bwMode="auto">
            <a:xfrm>
              <a:off x="2253" y="1346"/>
              <a:ext cx="143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24" name="Line 44"/>
            <p:cNvSpPr>
              <a:spLocks noChangeShapeType="1"/>
            </p:cNvSpPr>
            <p:nvPr/>
          </p:nvSpPr>
          <p:spPr bwMode="auto">
            <a:xfrm flipH="1">
              <a:off x="2503" y="1077"/>
              <a:ext cx="107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25" name="Line 45"/>
            <p:cNvSpPr>
              <a:spLocks noChangeShapeType="1"/>
            </p:cNvSpPr>
            <p:nvPr/>
          </p:nvSpPr>
          <p:spPr bwMode="auto">
            <a:xfrm>
              <a:off x="2725" y="1088"/>
              <a:ext cx="10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26" name="Line 46"/>
            <p:cNvSpPr>
              <a:spLocks noChangeShapeType="1"/>
            </p:cNvSpPr>
            <p:nvPr/>
          </p:nvSpPr>
          <p:spPr bwMode="auto">
            <a:xfrm flipH="1">
              <a:off x="2904" y="1341"/>
              <a:ext cx="17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27" name="Line 47"/>
            <p:cNvSpPr>
              <a:spLocks noChangeShapeType="1"/>
            </p:cNvSpPr>
            <p:nvPr/>
          </p:nvSpPr>
          <p:spPr bwMode="auto">
            <a:xfrm flipH="1">
              <a:off x="3254" y="1544"/>
              <a:ext cx="143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28" name="Line 48"/>
            <p:cNvSpPr>
              <a:spLocks noChangeShapeType="1"/>
            </p:cNvSpPr>
            <p:nvPr/>
          </p:nvSpPr>
          <p:spPr bwMode="auto">
            <a:xfrm>
              <a:off x="3526" y="1539"/>
              <a:ext cx="15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29" name="Line 49"/>
            <p:cNvSpPr>
              <a:spLocks noChangeShapeType="1"/>
            </p:cNvSpPr>
            <p:nvPr/>
          </p:nvSpPr>
          <p:spPr bwMode="auto">
            <a:xfrm>
              <a:off x="3376" y="1099"/>
              <a:ext cx="17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30" name="Line 50"/>
            <p:cNvSpPr>
              <a:spLocks noChangeShapeType="1"/>
            </p:cNvSpPr>
            <p:nvPr/>
          </p:nvSpPr>
          <p:spPr bwMode="auto">
            <a:xfrm flipH="1">
              <a:off x="3805" y="835"/>
              <a:ext cx="13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31" name="Line 51"/>
            <p:cNvSpPr>
              <a:spLocks noChangeShapeType="1"/>
            </p:cNvSpPr>
            <p:nvPr/>
          </p:nvSpPr>
          <p:spPr bwMode="auto">
            <a:xfrm>
              <a:off x="4055" y="835"/>
              <a:ext cx="17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32" name="Text Box 102"/>
            <p:cNvSpPr txBox="1">
              <a:spLocks noChangeArrowheads="1"/>
            </p:cNvSpPr>
            <p:nvPr/>
          </p:nvSpPr>
          <p:spPr bwMode="auto">
            <a:xfrm>
              <a:off x="2798" y="51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3833" name="Freeform 106"/>
            <p:cNvSpPr>
              <a:spLocks/>
            </p:cNvSpPr>
            <p:nvPr/>
          </p:nvSpPr>
          <p:spPr bwMode="auto">
            <a:xfrm>
              <a:off x="2880" y="840"/>
              <a:ext cx="192" cy="372"/>
            </a:xfrm>
            <a:custGeom>
              <a:avLst/>
              <a:gdLst>
                <a:gd name="T0" fmla="*/ 120 w 192"/>
                <a:gd name="T1" fmla="*/ 0 h 372"/>
                <a:gd name="T2" fmla="*/ 12 w 192"/>
                <a:gd name="T3" fmla="*/ 156 h 372"/>
                <a:gd name="T4" fmla="*/ 192 w 192"/>
                <a:gd name="T5" fmla="*/ 372 h 372"/>
                <a:gd name="T6" fmla="*/ 0 60000 65536"/>
                <a:gd name="T7" fmla="*/ 0 60000 65536"/>
                <a:gd name="T8" fmla="*/ 0 60000 65536"/>
                <a:gd name="T9" fmla="*/ 0 w 192"/>
                <a:gd name="T10" fmla="*/ 0 h 372"/>
                <a:gd name="T11" fmla="*/ 192 w 192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72">
                  <a:moveTo>
                    <a:pt x="120" y="0"/>
                  </a:moveTo>
                  <a:cubicBezTo>
                    <a:pt x="60" y="47"/>
                    <a:pt x="0" y="94"/>
                    <a:pt x="12" y="156"/>
                  </a:cubicBezTo>
                  <a:cubicBezTo>
                    <a:pt x="24" y="218"/>
                    <a:pt x="162" y="336"/>
                    <a:pt x="192" y="37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834" name="Freeform 109"/>
            <p:cNvSpPr>
              <a:spLocks/>
            </p:cNvSpPr>
            <p:nvPr/>
          </p:nvSpPr>
          <p:spPr bwMode="auto">
            <a:xfrm>
              <a:off x="2754" y="1164"/>
              <a:ext cx="550" cy="502"/>
            </a:xfrm>
            <a:custGeom>
              <a:avLst/>
              <a:gdLst>
                <a:gd name="T0" fmla="*/ 378 w 550"/>
                <a:gd name="T1" fmla="*/ 0 h 502"/>
                <a:gd name="T2" fmla="*/ 318 w 550"/>
                <a:gd name="T3" fmla="*/ 12 h 502"/>
                <a:gd name="T4" fmla="*/ 210 w 550"/>
                <a:gd name="T5" fmla="*/ 168 h 502"/>
                <a:gd name="T6" fmla="*/ 174 w 550"/>
                <a:gd name="T7" fmla="*/ 180 h 502"/>
                <a:gd name="T8" fmla="*/ 66 w 550"/>
                <a:gd name="T9" fmla="*/ 240 h 502"/>
                <a:gd name="T10" fmla="*/ 30 w 550"/>
                <a:gd name="T11" fmla="*/ 276 h 502"/>
                <a:gd name="T12" fmla="*/ 6 w 550"/>
                <a:gd name="T13" fmla="*/ 348 h 502"/>
                <a:gd name="T14" fmla="*/ 18 w 550"/>
                <a:gd name="T15" fmla="*/ 444 h 502"/>
                <a:gd name="T16" fmla="*/ 90 w 550"/>
                <a:gd name="T17" fmla="*/ 468 h 502"/>
                <a:gd name="T18" fmla="*/ 138 w 550"/>
                <a:gd name="T19" fmla="*/ 492 h 502"/>
                <a:gd name="T20" fmla="*/ 294 w 550"/>
                <a:gd name="T21" fmla="*/ 480 h 502"/>
                <a:gd name="T22" fmla="*/ 318 w 550"/>
                <a:gd name="T23" fmla="*/ 408 h 502"/>
                <a:gd name="T24" fmla="*/ 330 w 550"/>
                <a:gd name="T25" fmla="*/ 324 h 502"/>
                <a:gd name="T26" fmla="*/ 366 w 550"/>
                <a:gd name="T27" fmla="*/ 312 h 502"/>
                <a:gd name="T28" fmla="*/ 474 w 550"/>
                <a:gd name="T29" fmla="*/ 252 h 502"/>
                <a:gd name="T30" fmla="*/ 546 w 550"/>
                <a:gd name="T31" fmla="*/ 156 h 502"/>
                <a:gd name="T32" fmla="*/ 534 w 550"/>
                <a:gd name="T33" fmla="*/ 60 h 502"/>
                <a:gd name="T34" fmla="*/ 378 w 550"/>
                <a:gd name="T35" fmla="*/ 0 h 5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50"/>
                <a:gd name="T55" fmla="*/ 0 h 502"/>
                <a:gd name="T56" fmla="*/ 550 w 550"/>
                <a:gd name="T57" fmla="*/ 502 h 5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50" h="502">
                  <a:moveTo>
                    <a:pt x="378" y="0"/>
                  </a:moveTo>
                  <a:cubicBezTo>
                    <a:pt x="358" y="4"/>
                    <a:pt x="336" y="3"/>
                    <a:pt x="318" y="12"/>
                  </a:cubicBezTo>
                  <a:cubicBezTo>
                    <a:pt x="257" y="42"/>
                    <a:pt x="249" y="129"/>
                    <a:pt x="210" y="168"/>
                  </a:cubicBezTo>
                  <a:cubicBezTo>
                    <a:pt x="201" y="177"/>
                    <a:pt x="185" y="174"/>
                    <a:pt x="174" y="180"/>
                  </a:cubicBezTo>
                  <a:cubicBezTo>
                    <a:pt x="50" y="249"/>
                    <a:pt x="147" y="213"/>
                    <a:pt x="66" y="240"/>
                  </a:cubicBezTo>
                  <a:cubicBezTo>
                    <a:pt x="54" y="252"/>
                    <a:pt x="38" y="261"/>
                    <a:pt x="30" y="276"/>
                  </a:cubicBezTo>
                  <a:cubicBezTo>
                    <a:pt x="18" y="298"/>
                    <a:pt x="6" y="348"/>
                    <a:pt x="6" y="348"/>
                  </a:cubicBezTo>
                  <a:cubicBezTo>
                    <a:pt x="10" y="380"/>
                    <a:pt x="0" y="418"/>
                    <a:pt x="18" y="444"/>
                  </a:cubicBezTo>
                  <a:cubicBezTo>
                    <a:pt x="33" y="465"/>
                    <a:pt x="67" y="457"/>
                    <a:pt x="90" y="468"/>
                  </a:cubicBezTo>
                  <a:cubicBezTo>
                    <a:pt x="106" y="476"/>
                    <a:pt x="122" y="484"/>
                    <a:pt x="138" y="492"/>
                  </a:cubicBezTo>
                  <a:cubicBezTo>
                    <a:pt x="190" y="488"/>
                    <a:pt x="247" y="502"/>
                    <a:pt x="294" y="480"/>
                  </a:cubicBezTo>
                  <a:cubicBezTo>
                    <a:pt x="317" y="469"/>
                    <a:pt x="318" y="408"/>
                    <a:pt x="318" y="408"/>
                  </a:cubicBezTo>
                  <a:cubicBezTo>
                    <a:pt x="322" y="380"/>
                    <a:pt x="317" y="349"/>
                    <a:pt x="330" y="324"/>
                  </a:cubicBezTo>
                  <a:cubicBezTo>
                    <a:pt x="336" y="313"/>
                    <a:pt x="355" y="318"/>
                    <a:pt x="366" y="312"/>
                  </a:cubicBezTo>
                  <a:cubicBezTo>
                    <a:pt x="490" y="243"/>
                    <a:pt x="393" y="279"/>
                    <a:pt x="474" y="252"/>
                  </a:cubicBezTo>
                  <a:cubicBezTo>
                    <a:pt x="504" y="207"/>
                    <a:pt x="529" y="206"/>
                    <a:pt x="546" y="156"/>
                  </a:cubicBezTo>
                  <a:cubicBezTo>
                    <a:pt x="542" y="124"/>
                    <a:pt x="550" y="88"/>
                    <a:pt x="534" y="60"/>
                  </a:cubicBezTo>
                  <a:cubicBezTo>
                    <a:pt x="505" y="9"/>
                    <a:pt x="427" y="0"/>
                    <a:pt x="378" y="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73835" name="Group 116"/>
            <p:cNvGrpSpPr>
              <a:grpSpLocks/>
            </p:cNvGrpSpPr>
            <p:nvPr/>
          </p:nvGrpSpPr>
          <p:grpSpPr bwMode="auto">
            <a:xfrm>
              <a:off x="2975" y="1651"/>
              <a:ext cx="601" cy="391"/>
              <a:chOff x="3815" y="799"/>
              <a:chExt cx="601" cy="391"/>
            </a:xfrm>
          </p:grpSpPr>
          <p:sp>
            <p:nvSpPr>
              <p:cNvPr id="73836" name="Oval 111"/>
              <p:cNvSpPr>
                <a:spLocks noChangeArrowheads="1"/>
              </p:cNvSpPr>
              <p:nvPr/>
            </p:nvSpPr>
            <p:spPr bwMode="auto">
              <a:xfrm>
                <a:off x="4008" y="799"/>
                <a:ext cx="173" cy="1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600" b="1">
                    <a:solidFill>
                      <a:schemeClr val="tx1"/>
                    </a:solidFill>
                  </a:rPr>
                  <a:t>78</a:t>
                </a:r>
              </a:p>
            </p:txBody>
          </p:sp>
          <p:sp>
            <p:nvSpPr>
              <p:cNvPr id="73837" name="Rectangle 112"/>
              <p:cNvSpPr>
                <a:spLocks noChangeArrowheads="1"/>
              </p:cNvSpPr>
              <p:nvPr/>
            </p:nvSpPr>
            <p:spPr bwMode="auto">
              <a:xfrm>
                <a:off x="3815" y="1068"/>
                <a:ext cx="172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838" name="Rectangle 113"/>
              <p:cNvSpPr>
                <a:spLocks noChangeArrowheads="1"/>
              </p:cNvSpPr>
              <p:nvPr/>
            </p:nvSpPr>
            <p:spPr bwMode="auto">
              <a:xfrm>
                <a:off x="4244" y="1074"/>
                <a:ext cx="172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839" name="Line 114"/>
              <p:cNvSpPr>
                <a:spLocks noChangeShapeType="1"/>
              </p:cNvSpPr>
              <p:nvPr/>
            </p:nvSpPr>
            <p:spPr bwMode="auto">
              <a:xfrm flipH="1">
                <a:off x="3901" y="931"/>
                <a:ext cx="13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840" name="Line 115"/>
              <p:cNvSpPr>
                <a:spLocks noChangeShapeType="1"/>
              </p:cNvSpPr>
              <p:nvPr/>
            </p:nvSpPr>
            <p:spPr bwMode="auto">
              <a:xfrm>
                <a:off x="4151" y="931"/>
                <a:ext cx="178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73733" name="Group 127"/>
          <p:cNvGrpSpPr>
            <a:grpSpLocks/>
          </p:cNvGrpSpPr>
          <p:nvPr/>
        </p:nvGrpSpPr>
        <p:grpSpPr bwMode="auto">
          <a:xfrm>
            <a:off x="1982788" y="4046538"/>
            <a:ext cx="5351462" cy="2608262"/>
            <a:chOff x="1249" y="2293"/>
            <a:chExt cx="3371" cy="1643"/>
          </a:xfrm>
        </p:grpSpPr>
        <p:sp>
          <p:nvSpPr>
            <p:cNvPr id="73735" name="Oval 55"/>
            <p:cNvSpPr>
              <a:spLocks noChangeArrowheads="1"/>
            </p:cNvSpPr>
            <p:nvPr/>
          </p:nvSpPr>
          <p:spPr bwMode="auto">
            <a:xfrm>
              <a:off x="2327" y="2293"/>
              <a:ext cx="172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73736" name="Oval 56"/>
            <p:cNvSpPr>
              <a:spLocks noChangeArrowheads="1"/>
            </p:cNvSpPr>
            <p:nvPr/>
          </p:nvSpPr>
          <p:spPr bwMode="auto">
            <a:xfrm>
              <a:off x="1545" y="2525"/>
              <a:ext cx="170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3737" name="Line 57"/>
            <p:cNvSpPr>
              <a:spLocks noChangeShapeType="1"/>
            </p:cNvSpPr>
            <p:nvPr/>
          </p:nvSpPr>
          <p:spPr bwMode="auto">
            <a:xfrm flipH="1">
              <a:off x="1678" y="2398"/>
              <a:ext cx="65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38" name="Line 58"/>
            <p:cNvSpPr>
              <a:spLocks noChangeShapeType="1"/>
            </p:cNvSpPr>
            <p:nvPr/>
          </p:nvSpPr>
          <p:spPr bwMode="auto">
            <a:xfrm>
              <a:off x="2492" y="2403"/>
              <a:ext cx="136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39" name="Line 59"/>
            <p:cNvSpPr>
              <a:spLocks noChangeShapeType="1"/>
            </p:cNvSpPr>
            <p:nvPr/>
          </p:nvSpPr>
          <p:spPr bwMode="auto">
            <a:xfrm>
              <a:off x="1693" y="2663"/>
              <a:ext cx="215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40" name="Rectangle 60"/>
            <p:cNvSpPr>
              <a:spLocks noChangeArrowheads="1"/>
            </p:cNvSpPr>
            <p:nvPr/>
          </p:nvSpPr>
          <p:spPr bwMode="auto">
            <a:xfrm>
              <a:off x="1249" y="2778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41" name="Line 61"/>
            <p:cNvSpPr>
              <a:spLocks noChangeShapeType="1"/>
            </p:cNvSpPr>
            <p:nvPr/>
          </p:nvSpPr>
          <p:spPr bwMode="auto">
            <a:xfrm flipH="1">
              <a:off x="1336" y="2646"/>
              <a:ext cx="22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42" name="Oval 62"/>
            <p:cNvSpPr>
              <a:spLocks noChangeArrowheads="1"/>
            </p:cNvSpPr>
            <p:nvPr/>
          </p:nvSpPr>
          <p:spPr bwMode="auto">
            <a:xfrm>
              <a:off x="3212" y="2733"/>
              <a:ext cx="170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73743" name="Oval 63"/>
            <p:cNvSpPr>
              <a:spLocks noChangeArrowheads="1"/>
            </p:cNvSpPr>
            <p:nvPr/>
          </p:nvSpPr>
          <p:spPr bwMode="auto">
            <a:xfrm>
              <a:off x="3812" y="2518"/>
              <a:ext cx="171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73744" name="Oval 66"/>
            <p:cNvSpPr>
              <a:spLocks noChangeArrowheads="1"/>
            </p:cNvSpPr>
            <p:nvPr/>
          </p:nvSpPr>
          <p:spPr bwMode="auto">
            <a:xfrm>
              <a:off x="4212" y="2755"/>
              <a:ext cx="173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3745" name="Oval 67"/>
            <p:cNvSpPr>
              <a:spLocks noChangeArrowheads="1"/>
            </p:cNvSpPr>
            <p:nvPr/>
          </p:nvSpPr>
          <p:spPr bwMode="auto">
            <a:xfrm>
              <a:off x="3540" y="3019"/>
              <a:ext cx="172" cy="1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73746" name="Oval 68"/>
            <p:cNvSpPr>
              <a:spLocks noChangeArrowheads="1"/>
            </p:cNvSpPr>
            <p:nvPr/>
          </p:nvSpPr>
          <p:spPr bwMode="auto">
            <a:xfrm>
              <a:off x="2890" y="3002"/>
              <a:ext cx="170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54</a:t>
              </a:r>
            </a:p>
          </p:txBody>
        </p:sp>
        <p:sp>
          <p:nvSpPr>
            <p:cNvPr id="73747" name="Line 69"/>
            <p:cNvSpPr>
              <a:spLocks noChangeShapeType="1"/>
            </p:cNvSpPr>
            <p:nvPr/>
          </p:nvSpPr>
          <p:spPr bwMode="auto">
            <a:xfrm flipH="1">
              <a:off x="3369" y="2623"/>
              <a:ext cx="45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48" name="Line 70"/>
            <p:cNvSpPr>
              <a:spLocks noChangeShapeType="1"/>
            </p:cNvSpPr>
            <p:nvPr/>
          </p:nvSpPr>
          <p:spPr bwMode="auto">
            <a:xfrm>
              <a:off x="3963" y="2634"/>
              <a:ext cx="264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49" name="Line 71"/>
            <p:cNvSpPr>
              <a:spLocks noChangeShapeType="1"/>
            </p:cNvSpPr>
            <p:nvPr/>
          </p:nvSpPr>
          <p:spPr bwMode="auto">
            <a:xfrm>
              <a:off x="3354" y="2865"/>
              <a:ext cx="222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0" name="Line 72"/>
            <p:cNvSpPr>
              <a:spLocks noChangeShapeType="1"/>
            </p:cNvSpPr>
            <p:nvPr/>
          </p:nvSpPr>
          <p:spPr bwMode="auto">
            <a:xfrm flipH="1">
              <a:off x="3025" y="2859"/>
              <a:ext cx="207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1" name="Line 73"/>
            <p:cNvSpPr>
              <a:spLocks noChangeShapeType="1"/>
            </p:cNvSpPr>
            <p:nvPr/>
          </p:nvSpPr>
          <p:spPr bwMode="auto">
            <a:xfrm flipH="1">
              <a:off x="3482" y="3156"/>
              <a:ext cx="102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2" name="Rectangle 75"/>
            <p:cNvSpPr>
              <a:spLocks noChangeArrowheads="1"/>
            </p:cNvSpPr>
            <p:nvPr/>
          </p:nvSpPr>
          <p:spPr bwMode="auto">
            <a:xfrm>
              <a:off x="4019" y="3024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3" name="Rectangle 77"/>
            <p:cNvSpPr>
              <a:spLocks noChangeArrowheads="1"/>
            </p:cNvSpPr>
            <p:nvPr/>
          </p:nvSpPr>
          <p:spPr bwMode="auto">
            <a:xfrm>
              <a:off x="3769" y="3283"/>
              <a:ext cx="171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4" name="Rectangle 78"/>
            <p:cNvSpPr>
              <a:spLocks noChangeArrowheads="1"/>
            </p:cNvSpPr>
            <p:nvPr/>
          </p:nvSpPr>
          <p:spPr bwMode="auto">
            <a:xfrm>
              <a:off x="4448" y="3030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5" name="Rectangle 79"/>
            <p:cNvSpPr>
              <a:spLocks noChangeArrowheads="1"/>
            </p:cNvSpPr>
            <p:nvPr/>
          </p:nvSpPr>
          <p:spPr bwMode="auto">
            <a:xfrm>
              <a:off x="3040" y="3271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6" name="Line 82"/>
            <p:cNvSpPr>
              <a:spLocks noChangeShapeType="1"/>
            </p:cNvSpPr>
            <p:nvPr/>
          </p:nvSpPr>
          <p:spPr bwMode="auto">
            <a:xfrm>
              <a:off x="3025" y="3140"/>
              <a:ext cx="10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7" name="Line 86"/>
            <p:cNvSpPr>
              <a:spLocks noChangeShapeType="1"/>
            </p:cNvSpPr>
            <p:nvPr/>
          </p:nvSpPr>
          <p:spPr bwMode="auto">
            <a:xfrm>
              <a:off x="3676" y="3151"/>
              <a:ext cx="17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8" name="Line 87"/>
            <p:cNvSpPr>
              <a:spLocks noChangeShapeType="1"/>
            </p:cNvSpPr>
            <p:nvPr/>
          </p:nvSpPr>
          <p:spPr bwMode="auto">
            <a:xfrm flipH="1">
              <a:off x="4105" y="2887"/>
              <a:ext cx="13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59" name="Line 88"/>
            <p:cNvSpPr>
              <a:spLocks noChangeShapeType="1"/>
            </p:cNvSpPr>
            <p:nvPr/>
          </p:nvSpPr>
          <p:spPr bwMode="auto">
            <a:xfrm>
              <a:off x="4355" y="2887"/>
              <a:ext cx="17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73760" name="Group 89"/>
            <p:cNvGrpSpPr>
              <a:grpSpLocks/>
            </p:cNvGrpSpPr>
            <p:nvPr/>
          </p:nvGrpSpPr>
          <p:grpSpPr bwMode="auto">
            <a:xfrm>
              <a:off x="1548" y="2774"/>
              <a:ext cx="1023" cy="611"/>
              <a:chOff x="1548" y="1286"/>
              <a:chExt cx="1023" cy="611"/>
            </a:xfrm>
          </p:grpSpPr>
          <p:sp>
            <p:nvSpPr>
              <p:cNvPr id="73775" name="Oval 90"/>
              <p:cNvSpPr>
                <a:spLocks noChangeArrowheads="1"/>
              </p:cNvSpPr>
              <p:nvPr/>
            </p:nvSpPr>
            <p:spPr bwMode="auto">
              <a:xfrm>
                <a:off x="1849" y="1286"/>
                <a:ext cx="171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600" b="1">
                    <a:solidFill>
                      <a:schemeClr val="tx1"/>
                    </a:solidFill>
                  </a:rPr>
                  <a:t>28</a:t>
                </a:r>
              </a:p>
            </p:txBody>
          </p:sp>
          <p:sp>
            <p:nvSpPr>
              <p:cNvPr id="73776" name="Oval 91"/>
              <p:cNvSpPr>
                <a:spLocks noChangeArrowheads="1"/>
              </p:cNvSpPr>
              <p:nvPr/>
            </p:nvSpPr>
            <p:spPr bwMode="auto">
              <a:xfrm>
                <a:off x="2199" y="1555"/>
                <a:ext cx="171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600" b="1">
                    <a:solidFill>
                      <a:schemeClr val="tx1"/>
                    </a:solidFill>
                  </a:rPr>
                  <a:t>29</a:t>
                </a:r>
              </a:p>
            </p:txBody>
          </p:sp>
          <p:sp>
            <p:nvSpPr>
              <p:cNvPr id="73777" name="Line 92"/>
              <p:cNvSpPr>
                <a:spLocks noChangeShapeType="1"/>
              </p:cNvSpPr>
              <p:nvPr/>
            </p:nvSpPr>
            <p:spPr bwMode="auto">
              <a:xfrm>
                <a:off x="2005" y="1413"/>
                <a:ext cx="223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78" name="Rectangle 93"/>
              <p:cNvSpPr>
                <a:spLocks noChangeArrowheads="1"/>
              </p:cNvSpPr>
              <p:nvPr/>
            </p:nvSpPr>
            <p:spPr bwMode="auto">
              <a:xfrm>
                <a:off x="1548" y="1567"/>
                <a:ext cx="172" cy="1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79" name="Rectangle 94"/>
              <p:cNvSpPr>
                <a:spLocks noChangeArrowheads="1"/>
              </p:cNvSpPr>
              <p:nvPr/>
            </p:nvSpPr>
            <p:spPr bwMode="auto">
              <a:xfrm>
                <a:off x="1985" y="1781"/>
                <a:ext cx="170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80" name="Rectangle 95"/>
              <p:cNvSpPr>
                <a:spLocks noChangeArrowheads="1"/>
              </p:cNvSpPr>
              <p:nvPr/>
            </p:nvSpPr>
            <p:spPr bwMode="auto">
              <a:xfrm>
                <a:off x="2399" y="1781"/>
                <a:ext cx="172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81" name="Line 96"/>
              <p:cNvSpPr>
                <a:spLocks noChangeShapeType="1"/>
              </p:cNvSpPr>
              <p:nvPr/>
            </p:nvSpPr>
            <p:spPr bwMode="auto">
              <a:xfrm flipH="1">
                <a:off x="1635" y="1407"/>
                <a:ext cx="228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82" name="Line 97"/>
              <p:cNvSpPr>
                <a:spLocks noChangeShapeType="1"/>
              </p:cNvSpPr>
              <p:nvPr/>
            </p:nvSpPr>
            <p:spPr bwMode="auto">
              <a:xfrm flipH="1">
                <a:off x="2071" y="1677"/>
                <a:ext cx="149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83" name="Line 98"/>
              <p:cNvSpPr>
                <a:spLocks noChangeShapeType="1"/>
              </p:cNvSpPr>
              <p:nvPr/>
            </p:nvSpPr>
            <p:spPr bwMode="auto">
              <a:xfrm>
                <a:off x="2349" y="1682"/>
                <a:ext cx="143" cy="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3761" name="Rectangle 99"/>
            <p:cNvSpPr>
              <a:spLocks noChangeArrowheads="1"/>
            </p:cNvSpPr>
            <p:nvPr/>
          </p:nvSpPr>
          <p:spPr bwMode="auto">
            <a:xfrm>
              <a:off x="2735" y="3276"/>
              <a:ext cx="172" cy="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62" name="Line 100"/>
            <p:cNvSpPr>
              <a:spLocks noChangeShapeType="1"/>
            </p:cNvSpPr>
            <p:nvPr/>
          </p:nvSpPr>
          <p:spPr bwMode="auto">
            <a:xfrm flipH="1">
              <a:off x="2821" y="3127"/>
              <a:ext cx="124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63" name="Text Box 107"/>
            <p:cNvSpPr txBox="1">
              <a:spLocks noChangeArrowheads="1"/>
            </p:cNvSpPr>
            <p:nvPr/>
          </p:nvSpPr>
          <p:spPr bwMode="auto">
            <a:xfrm>
              <a:off x="3086" y="25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3764" name="Oval 64"/>
            <p:cNvSpPr>
              <a:spLocks noChangeArrowheads="1"/>
            </p:cNvSpPr>
            <p:nvPr/>
          </p:nvSpPr>
          <p:spPr bwMode="auto">
            <a:xfrm>
              <a:off x="3404" y="3278"/>
              <a:ext cx="173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73765" name="Rectangle 81"/>
            <p:cNvSpPr>
              <a:spLocks noChangeArrowheads="1"/>
            </p:cNvSpPr>
            <p:nvPr/>
          </p:nvSpPr>
          <p:spPr bwMode="auto">
            <a:xfrm>
              <a:off x="3598" y="3509"/>
              <a:ext cx="172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66" name="Line 84"/>
            <p:cNvSpPr>
              <a:spLocks noChangeShapeType="1"/>
            </p:cNvSpPr>
            <p:nvPr/>
          </p:nvSpPr>
          <p:spPr bwMode="auto">
            <a:xfrm flipH="1">
              <a:off x="3338" y="3404"/>
              <a:ext cx="9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67" name="Line 85"/>
            <p:cNvSpPr>
              <a:spLocks noChangeShapeType="1"/>
            </p:cNvSpPr>
            <p:nvPr/>
          </p:nvSpPr>
          <p:spPr bwMode="auto">
            <a:xfrm>
              <a:off x="3562" y="3399"/>
              <a:ext cx="11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73768" name="Group 117"/>
            <p:cNvGrpSpPr>
              <a:grpSpLocks/>
            </p:cNvGrpSpPr>
            <p:nvPr/>
          </p:nvGrpSpPr>
          <p:grpSpPr bwMode="auto">
            <a:xfrm>
              <a:off x="3023" y="3499"/>
              <a:ext cx="601" cy="391"/>
              <a:chOff x="3815" y="799"/>
              <a:chExt cx="601" cy="391"/>
            </a:xfrm>
          </p:grpSpPr>
          <p:sp>
            <p:nvSpPr>
              <p:cNvPr id="73770" name="Oval 118"/>
              <p:cNvSpPr>
                <a:spLocks noChangeArrowheads="1"/>
              </p:cNvSpPr>
              <p:nvPr/>
            </p:nvSpPr>
            <p:spPr bwMode="auto">
              <a:xfrm>
                <a:off x="4008" y="799"/>
                <a:ext cx="173" cy="1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600" b="1">
                    <a:solidFill>
                      <a:schemeClr val="tx1"/>
                    </a:solidFill>
                  </a:rPr>
                  <a:t>78</a:t>
                </a:r>
              </a:p>
            </p:txBody>
          </p:sp>
          <p:sp>
            <p:nvSpPr>
              <p:cNvPr id="73771" name="Rectangle 119"/>
              <p:cNvSpPr>
                <a:spLocks noChangeArrowheads="1"/>
              </p:cNvSpPr>
              <p:nvPr/>
            </p:nvSpPr>
            <p:spPr bwMode="auto">
              <a:xfrm>
                <a:off x="3815" y="1068"/>
                <a:ext cx="172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72" name="Rectangle 120"/>
              <p:cNvSpPr>
                <a:spLocks noChangeArrowheads="1"/>
              </p:cNvSpPr>
              <p:nvPr/>
            </p:nvSpPr>
            <p:spPr bwMode="auto">
              <a:xfrm>
                <a:off x="4244" y="1074"/>
                <a:ext cx="172" cy="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73" name="Line 121"/>
              <p:cNvSpPr>
                <a:spLocks noChangeShapeType="1"/>
              </p:cNvSpPr>
              <p:nvPr/>
            </p:nvSpPr>
            <p:spPr bwMode="auto">
              <a:xfrm flipH="1">
                <a:off x="3901" y="931"/>
                <a:ext cx="13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74" name="Line 122"/>
              <p:cNvSpPr>
                <a:spLocks noChangeShapeType="1"/>
              </p:cNvSpPr>
              <p:nvPr/>
            </p:nvSpPr>
            <p:spPr bwMode="auto">
              <a:xfrm>
                <a:off x="4151" y="931"/>
                <a:ext cx="178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3769" name="AutoShape 126"/>
            <p:cNvSpPr>
              <a:spLocks noChangeArrowheads="1"/>
            </p:cNvSpPr>
            <p:nvPr/>
          </p:nvSpPr>
          <p:spPr bwMode="auto">
            <a:xfrm>
              <a:off x="2796" y="3168"/>
              <a:ext cx="1392" cy="768"/>
            </a:xfrm>
            <a:prstGeom prst="triangle">
              <a:avLst>
                <a:gd name="adj" fmla="val 51148"/>
              </a:avLst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3734" name="Rectangle 89"/>
          <p:cNvSpPr>
            <a:spLocks noChangeArrowheads="1"/>
          </p:cNvSpPr>
          <p:nvPr/>
        </p:nvSpPr>
        <p:spPr bwMode="auto">
          <a:xfrm>
            <a:off x="-6350" y="0"/>
            <a:ext cx="44037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Deletion from a BST</a:t>
            </a:r>
            <a:endParaRPr lang="en-US" altLang="zh-TW" sz="3600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B8C6BC-AC34-491D-8BF6-3AFC259174E7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77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971550" y="1243013"/>
            <a:ext cx="7772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Searching, insertion, removal</a:t>
            </a:r>
          </a:p>
          <a:p>
            <a:pPr marL="812800" lvl="1" indent="-3556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O(h), where h is the height of the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tree.</a:t>
            </a:r>
            <a:endParaRPr lang="en-US" altLang="zh-TW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Worst case - skewed binary tree</a:t>
            </a:r>
          </a:p>
          <a:p>
            <a:pPr marL="812800" lvl="1" indent="-3556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O(n),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where n is the # of </a:t>
            </a:r>
            <a:r>
              <a:rPr lang="en-US" altLang="zh-TW">
                <a:solidFill>
                  <a:schemeClr val="tx1"/>
                </a:solidFill>
                <a:latin typeface="Times New Roman" charset="0"/>
                <a:ea typeface="新細明體" charset="-120"/>
              </a:rPr>
              <a:t>internal </a:t>
            </a:r>
            <a:r>
              <a:rPr lang="en-US" altLang="zh-TW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nodes.</a:t>
            </a:r>
            <a:endParaRPr lang="en-US" altLang="zh-TW" dirty="0">
              <a:solidFill>
                <a:schemeClr val="tx1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Prevent worst case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rebalancing scheme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AVL, 2-3, and Red-black tree.</a:t>
            </a: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2486025" y="377825"/>
            <a:ext cx="357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Time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B2294A-EF22-4EE4-B56E-3548D876A7CC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78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800100" y="987425"/>
            <a:ext cx="70675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Problem: 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k ordered sequences, called </a:t>
            </a:r>
            <a:r>
              <a:rPr lang="en-US" altLang="zh-TW" sz="2400" i="1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runs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, that are to be m</a:t>
            </a: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erged into a single ordered sequence.</a:t>
            </a:r>
            <a:endParaRPr lang="en-US" altLang="zh-TW" sz="2400" dirty="0">
              <a:solidFill>
                <a:srgbClr val="0000FF"/>
              </a:solidFill>
              <a:latin typeface="Times New Roman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400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Solution:</a:t>
            </a:r>
          </a:p>
          <a:p>
            <a:pPr marL="623888" indent="-26035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straightforward : k-1 comparison</a:t>
            </a:r>
          </a:p>
          <a:p>
            <a:pPr marL="623888" indent="-26035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selection tree :</a:t>
            </a:r>
            <a:r>
              <a:rPr lang="en-US" altLang="zh-TW" dirty="0">
                <a:solidFill>
                  <a:srgbClr val="0000FF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log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2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  <a:sym typeface="Symbol" pitchFamily="18" charset="2"/>
              </a:rPr>
              <a:t>k+1</a:t>
            </a:r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2782888" y="296863"/>
            <a:ext cx="314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Selection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06E2AB-EB69-4903-9CBE-D56BEEC452F5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79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798513" y="1147763"/>
            <a:ext cx="7750175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 sz="2400">
                <a:solidFill>
                  <a:srgbClr val="0000FF"/>
                </a:solidFill>
              </a:rPr>
              <a:t>Definition: </a:t>
            </a:r>
            <a:r>
              <a:rPr lang="en-US" altLang="zh-TW" sz="2400">
                <a:solidFill>
                  <a:schemeClr val="tx1"/>
                </a:solidFill>
              </a:rPr>
              <a:t>A </a:t>
            </a:r>
            <a:r>
              <a:rPr lang="en-US" altLang="zh-TW" sz="2400" i="1">
                <a:solidFill>
                  <a:srgbClr val="FF0000"/>
                </a:solidFill>
              </a:rPr>
              <a:t>winner tree </a:t>
            </a:r>
            <a:r>
              <a:rPr lang="en-US" altLang="zh-TW" sz="2400">
                <a:solidFill>
                  <a:schemeClr val="tx1"/>
                </a:solidFill>
              </a:rPr>
              <a:t>is a</a:t>
            </a: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>
                <a:solidFill>
                  <a:schemeClr val="tx1"/>
                </a:solidFill>
              </a:rPr>
              <a:t>complete binary tree in which each node represents the smaller of its two children.</a:t>
            </a:r>
          </a:p>
          <a:p>
            <a:pPr marL="711200" lvl="1" indent="-254000"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root node is the smallest node in the tree </a:t>
            </a:r>
          </a:p>
          <a:p>
            <a:pPr marL="711200" lvl="1" indent="-254000"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a winner is the record with smaller key</a:t>
            </a:r>
            <a:endParaRPr lang="en-US" altLang="zh-TW">
              <a:solidFill>
                <a:srgbClr val="0000FF"/>
              </a:solidFill>
            </a:endParaRP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 sz="2400">
                <a:solidFill>
                  <a:srgbClr val="0000FF"/>
                </a:solidFill>
              </a:rPr>
              <a:t>Rules: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3200">
                <a:solidFill>
                  <a:srgbClr val="0000FF"/>
                </a:solidFill>
              </a:rPr>
              <a:t>	</a:t>
            </a:r>
            <a:r>
              <a:rPr lang="en-US" altLang="zh-TW" sz="2400">
                <a:solidFill>
                  <a:srgbClr val="0000FF"/>
                </a:solidFill>
              </a:rPr>
              <a:t>(1) </a:t>
            </a:r>
            <a:r>
              <a:rPr lang="en-US" altLang="zh-TW" sz="2400">
                <a:solidFill>
                  <a:schemeClr val="tx1"/>
                </a:solidFill>
              </a:rPr>
              <a:t>tournament : between sibling nodes</a:t>
            </a:r>
          </a:p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TW" sz="2400">
                <a:solidFill>
                  <a:schemeClr val="tx1"/>
                </a:solidFill>
              </a:rPr>
              <a:t>	</a:t>
            </a:r>
            <a:r>
              <a:rPr lang="en-US" altLang="zh-TW" sz="2400">
                <a:solidFill>
                  <a:srgbClr val="0000FF"/>
                </a:solidFill>
              </a:rPr>
              <a:t>(2)</a:t>
            </a:r>
            <a:r>
              <a:rPr lang="en-US" altLang="zh-TW" sz="2400">
                <a:solidFill>
                  <a:schemeClr val="tx1"/>
                </a:solidFill>
              </a:rPr>
              <a:t> </a:t>
            </a:r>
            <a:r>
              <a:rPr lang="en-US" altLang="zh-TW" sz="2400">
                <a:solidFill>
                  <a:schemeClr val="tx1"/>
                </a:solidFill>
                <a:sym typeface="Symbol" pitchFamily="18" charset="2"/>
              </a:rPr>
              <a:t>put </a:t>
            </a:r>
            <a:r>
              <a:rPr lang="en-US" altLang="zh-TW" sz="240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TW" sz="2400">
                <a:solidFill>
                  <a:schemeClr val="tx1"/>
                </a:solidFill>
                <a:sym typeface="Symbol" pitchFamily="18" charset="2"/>
              </a:rPr>
              <a:t> in the parent node  </a:t>
            </a:r>
            <a:r>
              <a:rPr lang="en-US" altLang="zh-TW" sz="240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TW" sz="2400">
                <a:solidFill>
                  <a:schemeClr val="tx1"/>
                </a:solidFill>
                <a:sym typeface="Symbol" pitchFamily="18" charset="2"/>
              </a:rPr>
              <a:t> tree </a:t>
            </a:r>
            <a:br>
              <a:rPr lang="en-US" altLang="zh-TW" sz="2400">
                <a:solidFill>
                  <a:schemeClr val="tx1"/>
                </a:solidFill>
                <a:sym typeface="Symbol" pitchFamily="18" charset="2"/>
              </a:rPr>
            </a:br>
            <a:r>
              <a:rPr lang="en-US" altLang="zh-TW" sz="2400">
                <a:solidFill>
                  <a:schemeClr val="tx1"/>
                </a:solidFill>
                <a:sym typeface="Symbol" pitchFamily="18" charset="2"/>
              </a:rPr>
              <a:t>      </a:t>
            </a:r>
            <a:r>
              <a:rPr lang="en-US" altLang="zh-TW" sz="2400">
                <a:solidFill>
                  <a:schemeClr val="tx1"/>
                </a:solidFill>
              </a:rPr>
              <a:t>where </a:t>
            </a:r>
            <a:r>
              <a:rPr lang="en-US" altLang="zh-TW" sz="2400">
                <a:solidFill>
                  <a:srgbClr val="FF0000"/>
                </a:solidFill>
              </a:rPr>
              <a:t>X </a:t>
            </a:r>
            <a:r>
              <a:rPr lang="en-US" altLang="zh-TW" sz="2400">
                <a:solidFill>
                  <a:schemeClr val="tx1"/>
                </a:solidFill>
              </a:rPr>
              <a:t>= </a:t>
            </a:r>
            <a:r>
              <a:rPr lang="en-US" altLang="zh-TW" sz="2400">
                <a:solidFill>
                  <a:srgbClr val="FF0000"/>
                </a:solidFill>
              </a:rPr>
              <a:t>winner</a:t>
            </a:r>
            <a:r>
              <a:rPr lang="en-US" altLang="zh-TW" sz="2400">
                <a:solidFill>
                  <a:schemeClr val="tx1"/>
                </a:solidFill>
              </a:rPr>
              <a:t> or </a:t>
            </a:r>
            <a:r>
              <a:rPr lang="en-US" altLang="zh-TW" sz="2400">
                <a:solidFill>
                  <a:srgbClr val="FF0000"/>
                </a:solidFill>
              </a:rPr>
              <a:t>loser</a:t>
            </a:r>
            <a:endParaRPr lang="en-US" altLang="zh-TW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2930525" y="296863"/>
            <a:ext cx="28479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Winner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4338" y="111125"/>
            <a:ext cx="6096000" cy="762000"/>
          </a:xfrm>
        </p:spPr>
        <p:txBody>
          <a:bodyPr/>
          <a:lstStyle/>
          <a:p>
            <a:pPr algn="ctr" eaLnBrk="1" hangingPunct="1"/>
            <a:r>
              <a:rPr lang="en-US" altLang="zh-TW" sz="4000" b="1" u="sng" smtClean="0">
                <a:solidFill>
                  <a:schemeClr val="tx1"/>
                </a:solidFill>
              </a:rPr>
              <a:t>Subtrees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1030288" y="1720850"/>
            <a:ext cx="6386512" cy="4075113"/>
            <a:chOff x="48" y="720"/>
            <a:chExt cx="5001" cy="3264"/>
          </a:xfrm>
        </p:grpSpPr>
        <p:sp>
          <p:nvSpPr>
            <p:cNvPr id="13321" name="Rectangle 4"/>
            <p:cNvSpPr>
              <a:spLocks noChangeArrowheads="1"/>
            </p:cNvSpPr>
            <p:nvPr/>
          </p:nvSpPr>
          <p:spPr bwMode="auto">
            <a:xfrm>
              <a:off x="2112" y="720"/>
              <a:ext cx="912" cy="384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>
                  <a:solidFill>
                    <a:schemeClr val="tx1"/>
                  </a:solidFill>
                </a:rPr>
                <a:t>President</a:t>
              </a:r>
            </a:p>
          </p:txBody>
        </p:sp>
        <p:sp>
          <p:nvSpPr>
            <p:cNvPr id="13322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>
                  <a:solidFill>
                    <a:schemeClr val="tx1"/>
                  </a:solidFill>
                </a:rPr>
                <a:t>VP1</a:t>
              </a:r>
            </a:p>
          </p:txBody>
        </p:sp>
        <p:sp>
          <p:nvSpPr>
            <p:cNvPr id="13323" name="Rectangle 6"/>
            <p:cNvSpPr>
              <a:spLocks noChangeArrowheads="1"/>
            </p:cNvSpPr>
            <p:nvPr/>
          </p:nvSpPr>
          <p:spPr bwMode="auto">
            <a:xfrm>
              <a:off x="2160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>
                  <a:solidFill>
                    <a:schemeClr val="tx1"/>
                  </a:solidFill>
                </a:rPr>
                <a:t>VP2</a:t>
              </a:r>
            </a:p>
          </p:txBody>
        </p:sp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3792" y="1488"/>
              <a:ext cx="1104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>
                  <a:solidFill>
                    <a:schemeClr val="tx1"/>
                  </a:solidFill>
                </a:rPr>
                <a:t>VP3</a:t>
              </a:r>
            </a:p>
          </p:txBody>
        </p:sp>
        <p:sp>
          <p:nvSpPr>
            <p:cNvPr id="13325" name="Rectangle 8"/>
            <p:cNvSpPr>
              <a:spLocks noChangeArrowheads="1"/>
            </p:cNvSpPr>
            <p:nvPr/>
          </p:nvSpPr>
          <p:spPr bwMode="auto">
            <a:xfrm>
              <a:off x="48" y="2736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800">
                  <a:solidFill>
                    <a:schemeClr val="tx1"/>
                  </a:solidFill>
                </a:rPr>
                <a:t>Manager1</a:t>
              </a:r>
            </a:p>
          </p:txBody>
        </p: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1056" y="2736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800">
                  <a:solidFill>
                    <a:schemeClr val="tx1"/>
                  </a:solidFill>
                </a:rPr>
                <a:t>Manager2</a:t>
              </a:r>
            </a:p>
          </p:txBody>
        </p:sp>
        <p:sp>
          <p:nvSpPr>
            <p:cNvPr id="13327" name="Rectangle 10"/>
            <p:cNvSpPr>
              <a:spLocks noChangeArrowheads="1"/>
            </p:cNvSpPr>
            <p:nvPr/>
          </p:nvSpPr>
          <p:spPr bwMode="auto">
            <a:xfrm>
              <a:off x="2160" y="2736"/>
              <a:ext cx="1070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800">
                  <a:solidFill>
                    <a:schemeClr val="tx1"/>
                  </a:solidFill>
                </a:rPr>
                <a:t>Manager3</a:t>
              </a:r>
            </a:p>
          </p:txBody>
        </p:sp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3776" y="2688"/>
              <a:ext cx="1273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800">
                  <a:solidFill>
                    <a:schemeClr val="tx1"/>
                  </a:solidFill>
                </a:rPr>
                <a:t>Manager4</a:t>
              </a:r>
            </a:p>
          </p:txBody>
        </p:sp>
        <p:sp>
          <p:nvSpPr>
            <p:cNvPr id="13329" name="Rectangle 12"/>
            <p:cNvSpPr>
              <a:spLocks noChangeArrowheads="1"/>
            </p:cNvSpPr>
            <p:nvPr/>
          </p:nvSpPr>
          <p:spPr bwMode="auto">
            <a:xfrm>
              <a:off x="2139" y="3600"/>
              <a:ext cx="1011" cy="3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800">
                  <a:solidFill>
                    <a:schemeClr val="tx1"/>
                  </a:solidFill>
                </a:rPr>
                <a:t>Worker Bee</a:t>
              </a:r>
            </a:p>
          </p:txBody>
        </p:sp>
        <p:sp>
          <p:nvSpPr>
            <p:cNvPr id="13330" name="Line 13"/>
            <p:cNvSpPr>
              <a:spLocks noChangeShapeType="1"/>
            </p:cNvSpPr>
            <p:nvPr/>
          </p:nvSpPr>
          <p:spPr bwMode="auto">
            <a:xfrm>
              <a:off x="2544" y="110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1" name="Line 14"/>
            <p:cNvSpPr>
              <a:spLocks noChangeShapeType="1"/>
            </p:cNvSpPr>
            <p:nvPr/>
          </p:nvSpPr>
          <p:spPr bwMode="auto">
            <a:xfrm flipH="1">
              <a:off x="1488" y="110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2" name="Line 15"/>
            <p:cNvSpPr>
              <a:spLocks noChangeShapeType="1"/>
            </p:cNvSpPr>
            <p:nvPr/>
          </p:nvSpPr>
          <p:spPr bwMode="auto">
            <a:xfrm>
              <a:off x="3024" y="1104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Line 16"/>
            <p:cNvSpPr>
              <a:spLocks noChangeShapeType="1"/>
            </p:cNvSpPr>
            <p:nvPr/>
          </p:nvSpPr>
          <p:spPr bwMode="auto">
            <a:xfrm flipH="1">
              <a:off x="336" y="1920"/>
              <a:ext cx="48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4" name="Line 17"/>
            <p:cNvSpPr>
              <a:spLocks noChangeShapeType="1"/>
            </p:cNvSpPr>
            <p:nvPr/>
          </p:nvSpPr>
          <p:spPr bwMode="auto">
            <a:xfrm>
              <a:off x="1200" y="1920"/>
              <a:ext cx="28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Line 18"/>
            <p:cNvSpPr>
              <a:spLocks noChangeShapeType="1"/>
            </p:cNvSpPr>
            <p:nvPr/>
          </p:nvSpPr>
          <p:spPr bwMode="auto">
            <a:xfrm>
              <a:off x="2578" y="192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6" name="Line 19"/>
            <p:cNvSpPr>
              <a:spLocks noChangeShapeType="1"/>
            </p:cNvSpPr>
            <p:nvPr/>
          </p:nvSpPr>
          <p:spPr bwMode="auto">
            <a:xfrm>
              <a:off x="4320" y="187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7" name="Line 20"/>
            <p:cNvSpPr>
              <a:spLocks noChangeShapeType="1"/>
            </p:cNvSpPr>
            <p:nvPr/>
          </p:nvSpPr>
          <p:spPr bwMode="auto">
            <a:xfrm>
              <a:off x="2578" y="312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1813" name="Freeform 21"/>
          <p:cNvSpPr>
            <a:spLocks/>
          </p:cNvSpPr>
          <p:nvPr/>
        </p:nvSpPr>
        <p:spPr bwMode="auto">
          <a:xfrm>
            <a:off x="1030288" y="2379663"/>
            <a:ext cx="2574925" cy="2697162"/>
          </a:xfrm>
          <a:custGeom>
            <a:avLst/>
            <a:gdLst>
              <a:gd name="T0" fmla="*/ 2147483647 w 2125"/>
              <a:gd name="T1" fmla="*/ 2147483647 h 2379"/>
              <a:gd name="T2" fmla="*/ 2147483647 w 2125"/>
              <a:gd name="T3" fmla="*/ 2147483647 h 2379"/>
              <a:gd name="T4" fmla="*/ 2147483647 w 2125"/>
              <a:gd name="T5" fmla="*/ 2147483647 h 2379"/>
              <a:gd name="T6" fmla="*/ 2147483647 w 2125"/>
              <a:gd name="T7" fmla="*/ 2147483647 h 2379"/>
              <a:gd name="T8" fmla="*/ 2147483647 w 2125"/>
              <a:gd name="T9" fmla="*/ 2147483647 h 2379"/>
              <a:gd name="T10" fmla="*/ 2147483647 w 2125"/>
              <a:gd name="T11" fmla="*/ 2147483647 h 2379"/>
              <a:gd name="T12" fmla="*/ 2147483647 w 2125"/>
              <a:gd name="T13" fmla="*/ 2147483647 h 2379"/>
              <a:gd name="T14" fmla="*/ 2147483647 w 2125"/>
              <a:gd name="T15" fmla="*/ 2147483647 h 2379"/>
              <a:gd name="T16" fmla="*/ 2147483647 w 2125"/>
              <a:gd name="T17" fmla="*/ 2147483647 h 2379"/>
              <a:gd name="T18" fmla="*/ 2147483647 w 2125"/>
              <a:gd name="T19" fmla="*/ 2147483647 h 2379"/>
              <a:gd name="T20" fmla="*/ 2147483647 w 2125"/>
              <a:gd name="T21" fmla="*/ 2147483647 h 2379"/>
              <a:gd name="T22" fmla="*/ 2147483647 w 2125"/>
              <a:gd name="T23" fmla="*/ 2147483647 h 2379"/>
              <a:gd name="T24" fmla="*/ 2147483647 w 2125"/>
              <a:gd name="T25" fmla="*/ 2147483647 h 2379"/>
              <a:gd name="T26" fmla="*/ 2147483647 w 2125"/>
              <a:gd name="T27" fmla="*/ 2147483647 h 2379"/>
              <a:gd name="T28" fmla="*/ 2147483647 w 2125"/>
              <a:gd name="T29" fmla="*/ 2147483647 h 2379"/>
              <a:gd name="T30" fmla="*/ 2147483647 w 2125"/>
              <a:gd name="T31" fmla="*/ 2147483647 h 2379"/>
              <a:gd name="T32" fmla="*/ 2147483647 w 2125"/>
              <a:gd name="T33" fmla="*/ 2147483647 h 2379"/>
              <a:gd name="T34" fmla="*/ 2147483647 w 2125"/>
              <a:gd name="T35" fmla="*/ 2147483647 h 2379"/>
              <a:gd name="T36" fmla="*/ 2147483647 w 2125"/>
              <a:gd name="T37" fmla="*/ 2147483647 h 2379"/>
              <a:gd name="T38" fmla="*/ 2147483647 w 2125"/>
              <a:gd name="T39" fmla="*/ 0 h 2379"/>
              <a:gd name="T40" fmla="*/ 2147483647 w 2125"/>
              <a:gd name="T41" fmla="*/ 2147483647 h 2379"/>
              <a:gd name="T42" fmla="*/ 2147483647 w 2125"/>
              <a:gd name="T43" fmla="*/ 2147483647 h 2379"/>
              <a:gd name="T44" fmla="*/ 2147483647 w 2125"/>
              <a:gd name="T45" fmla="*/ 2147483647 h 2379"/>
              <a:gd name="T46" fmla="*/ 2147483647 w 2125"/>
              <a:gd name="T47" fmla="*/ 2147483647 h 2379"/>
              <a:gd name="T48" fmla="*/ 2147483647 w 2125"/>
              <a:gd name="T49" fmla="*/ 2147483647 h 2379"/>
              <a:gd name="T50" fmla="*/ 2147483647 w 2125"/>
              <a:gd name="T51" fmla="*/ 2147483647 h 2379"/>
              <a:gd name="T52" fmla="*/ 2147483647 w 2125"/>
              <a:gd name="T53" fmla="*/ 2147483647 h 2379"/>
              <a:gd name="T54" fmla="*/ 0 w 2125"/>
              <a:gd name="T55" fmla="*/ 2147483647 h 2379"/>
              <a:gd name="T56" fmla="*/ 2147483647 w 2125"/>
              <a:gd name="T57" fmla="*/ 2147483647 h 2379"/>
              <a:gd name="T58" fmla="*/ 2147483647 w 2125"/>
              <a:gd name="T59" fmla="*/ 2147483647 h 2379"/>
              <a:gd name="T60" fmla="*/ 2147483647 w 2125"/>
              <a:gd name="T61" fmla="*/ 2147483647 h 2379"/>
              <a:gd name="T62" fmla="*/ 2147483647 w 2125"/>
              <a:gd name="T63" fmla="*/ 2147483647 h 2379"/>
              <a:gd name="T64" fmla="*/ 2147483647 w 2125"/>
              <a:gd name="T65" fmla="*/ 2147483647 h 2379"/>
              <a:gd name="T66" fmla="*/ 2147483647 w 2125"/>
              <a:gd name="T67" fmla="*/ 2147483647 h 2379"/>
              <a:gd name="T68" fmla="*/ 2147483647 w 2125"/>
              <a:gd name="T69" fmla="*/ 2147483647 h 237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25"/>
              <a:gd name="T106" fmla="*/ 0 h 2379"/>
              <a:gd name="T107" fmla="*/ 2125 w 2125"/>
              <a:gd name="T108" fmla="*/ 2379 h 237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25" h="2379">
                <a:moveTo>
                  <a:pt x="82" y="2375"/>
                </a:moveTo>
                <a:cubicBezTo>
                  <a:pt x="458" y="2367"/>
                  <a:pt x="835" y="2362"/>
                  <a:pt x="1211" y="2351"/>
                </a:cubicBezTo>
                <a:cubicBezTo>
                  <a:pt x="1315" y="2348"/>
                  <a:pt x="1410" y="2289"/>
                  <a:pt x="1516" y="2281"/>
                </a:cubicBezTo>
                <a:cubicBezTo>
                  <a:pt x="1649" y="2271"/>
                  <a:pt x="1783" y="2267"/>
                  <a:pt x="1916" y="2257"/>
                </a:cubicBezTo>
                <a:cubicBezTo>
                  <a:pt x="1937" y="2226"/>
                  <a:pt x="1951" y="2155"/>
                  <a:pt x="1975" y="2140"/>
                </a:cubicBezTo>
                <a:cubicBezTo>
                  <a:pt x="1996" y="2127"/>
                  <a:pt x="2022" y="2126"/>
                  <a:pt x="2045" y="2116"/>
                </a:cubicBezTo>
                <a:cubicBezTo>
                  <a:pt x="2058" y="2110"/>
                  <a:pt x="2069" y="2101"/>
                  <a:pt x="2081" y="2093"/>
                </a:cubicBezTo>
                <a:cubicBezTo>
                  <a:pt x="2090" y="2064"/>
                  <a:pt x="2115" y="2040"/>
                  <a:pt x="2116" y="2010"/>
                </a:cubicBezTo>
                <a:cubicBezTo>
                  <a:pt x="2124" y="1834"/>
                  <a:pt x="2125" y="1848"/>
                  <a:pt x="2092" y="1752"/>
                </a:cubicBezTo>
                <a:cubicBezTo>
                  <a:pt x="2076" y="1599"/>
                  <a:pt x="2087" y="1681"/>
                  <a:pt x="2057" y="1505"/>
                </a:cubicBezTo>
                <a:cubicBezTo>
                  <a:pt x="2051" y="1472"/>
                  <a:pt x="2014" y="1454"/>
                  <a:pt x="1987" y="1434"/>
                </a:cubicBezTo>
                <a:cubicBezTo>
                  <a:pt x="1753" y="1259"/>
                  <a:pt x="1964" y="1461"/>
                  <a:pt x="1799" y="1293"/>
                </a:cubicBezTo>
                <a:cubicBezTo>
                  <a:pt x="1745" y="1136"/>
                  <a:pt x="1800" y="1306"/>
                  <a:pt x="1775" y="882"/>
                </a:cubicBezTo>
                <a:cubicBezTo>
                  <a:pt x="1773" y="854"/>
                  <a:pt x="1757" y="828"/>
                  <a:pt x="1752" y="800"/>
                </a:cubicBezTo>
                <a:cubicBezTo>
                  <a:pt x="1740" y="724"/>
                  <a:pt x="1736" y="656"/>
                  <a:pt x="1669" y="612"/>
                </a:cubicBezTo>
                <a:cubicBezTo>
                  <a:pt x="1629" y="464"/>
                  <a:pt x="1583" y="325"/>
                  <a:pt x="1493" y="200"/>
                </a:cubicBezTo>
                <a:cubicBezTo>
                  <a:pt x="1478" y="180"/>
                  <a:pt x="1445" y="185"/>
                  <a:pt x="1422" y="177"/>
                </a:cubicBezTo>
                <a:cubicBezTo>
                  <a:pt x="1359" y="154"/>
                  <a:pt x="1296" y="131"/>
                  <a:pt x="1234" y="106"/>
                </a:cubicBezTo>
                <a:cubicBezTo>
                  <a:pt x="1179" y="84"/>
                  <a:pt x="1127" y="54"/>
                  <a:pt x="1070" y="36"/>
                </a:cubicBezTo>
                <a:cubicBezTo>
                  <a:pt x="990" y="11"/>
                  <a:pt x="870" y="8"/>
                  <a:pt x="788" y="0"/>
                </a:cubicBezTo>
                <a:cubicBezTo>
                  <a:pt x="745" y="14"/>
                  <a:pt x="711" y="39"/>
                  <a:pt x="670" y="59"/>
                </a:cubicBezTo>
                <a:cubicBezTo>
                  <a:pt x="628" y="182"/>
                  <a:pt x="533" y="194"/>
                  <a:pt x="423" y="235"/>
                </a:cubicBezTo>
                <a:cubicBezTo>
                  <a:pt x="415" y="259"/>
                  <a:pt x="412" y="284"/>
                  <a:pt x="400" y="306"/>
                </a:cubicBezTo>
                <a:cubicBezTo>
                  <a:pt x="341" y="411"/>
                  <a:pt x="382" y="265"/>
                  <a:pt x="341" y="388"/>
                </a:cubicBezTo>
                <a:cubicBezTo>
                  <a:pt x="316" y="462"/>
                  <a:pt x="306" y="530"/>
                  <a:pt x="270" y="600"/>
                </a:cubicBezTo>
                <a:cubicBezTo>
                  <a:pt x="248" y="692"/>
                  <a:pt x="210" y="794"/>
                  <a:pt x="153" y="870"/>
                </a:cubicBezTo>
                <a:cubicBezTo>
                  <a:pt x="101" y="1025"/>
                  <a:pt x="144" y="876"/>
                  <a:pt x="118" y="1164"/>
                </a:cubicBezTo>
                <a:cubicBezTo>
                  <a:pt x="110" y="1251"/>
                  <a:pt x="49" y="1421"/>
                  <a:pt x="0" y="1493"/>
                </a:cubicBezTo>
                <a:cubicBezTo>
                  <a:pt x="4" y="1658"/>
                  <a:pt x="2" y="1823"/>
                  <a:pt x="12" y="1987"/>
                </a:cubicBezTo>
                <a:cubicBezTo>
                  <a:pt x="14" y="2015"/>
                  <a:pt x="52" y="2179"/>
                  <a:pt x="71" y="2187"/>
                </a:cubicBezTo>
                <a:cubicBezTo>
                  <a:pt x="96" y="2198"/>
                  <a:pt x="126" y="2194"/>
                  <a:pt x="153" y="2198"/>
                </a:cubicBezTo>
                <a:cubicBezTo>
                  <a:pt x="165" y="2206"/>
                  <a:pt x="178" y="2212"/>
                  <a:pt x="188" y="2222"/>
                </a:cubicBezTo>
                <a:cubicBezTo>
                  <a:pt x="202" y="2236"/>
                  <a:pt x="218" y="2250"/>
                  <a:pt x="223" y="2269"/>
                </a:cubicBezTo>
                <a:cubicBezTo>
                  <a:pt x="243" y="2345"/>
                  <a:pt x="114" y="2336"/>
                  <a:pt x="82" y="2340"/>
                </a:cubicBezTo>
                <a:cubicBezTo>
                  <a:pt x="95" y="2379"/>
                  <a:pt x="106" y="2375"/>
                  <a:pt x="82" y="2375"/>
                </a:cubicBezTo>
                <a:close/>
              </a:path>
            </a:pathLst>
          </a:custGeom>
          <a:noFill/>
          <a:ln w="57150" cap="flat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1814" name="Freeform 22"/>
          <p:cNvSpPr>
            <a:spLocks/>
          </p:cNvSpPr>
          <p:nvPr/>
        </p:nvSpPr>
        <p:spPr bwMode="auto">
          <a:xfrm>
            <a:off x="3327400" y="2509838"/>
            <a:ext cx="2174875" cy="3557587"/>
          </a:xfrm>
          <a:custGeom>
            <a:avLst/>
            <a:gdLst>
              <a:gd name="T0" fmla="*/ 2147483647 w 1704"/>
              <a:gd name="T1" fmla="*/ 2147483647 h 2849"/>
              <a:gd name="T2" fmla="*/ 2147483647 w 1704"/>
              <a:gd name="T3" fmla="*/ 2147483647 h 2849"/>
              <a:gd name="T4" fmla="*/ 2147483647 w 1704"/>
              <a:gd name="T5" fmla="*/ 2147483647 h 2849"/>
              <a:gd name="T6" fmla="*/ 2147483647 w 1704"/>
              <a:gd name="T7" fmla="*/ 2147483647 h 2849"/>
              <a:gd name="T8" fmla="*/ 2147483647 w 1704"/>
              <a:gd name="T9" fmla="*/ 2147483647 h 2849"/>
              <a:gd name="T10" fmla="*/ 2147483647 w 1704"/>
              <a:gd name="T11" fmla="*/ 2147483647 h 2849"/>
              <a:gd name="T12" fmla="*/ 2147483647 w 1704"/>
              <a:gd name="T13" fmla="*/ 2147483647 h 2849"/>
              <a:gd name="T14" fmla="*/ 2147483647 w 1704"/>
              <a:gd name="T15" fmla="*/ 2147483647 h 2849"/>
              <a:gd name="T16" fmla="*/ 2147483647 w 1704"/>
              <a:gd name="T17" fmla="*/ 2147483647 h 2849"/>
              <a:gd name="T18" fmla="*/ 2147483647 w 1704"/>
              <a:gd name="T19" fmla="*/ 2147483647 h 2849"/>
              <a:gd name="T20" fmla="*/ 2147483647 w 1704"/>
              <a:gd name="T21" fmla="*/ 2147483647 h 2849"/>
              <a:gd name="T22" fmla="*/ 2147483647 w 1704"/>
              <a:gd name="T23" fmla="*/ 2147483647 h 2849"/>
              <a:gd name="T24" fmla="*/ 2147483647 w 1704"/>
              <a:gd name="T25" fmla="*/ 2147483647 h 2849"/>
              <a:gd name="T26" fmla="*/ 2147483647 w 1704"/>
              <a:gd name="T27" fmla="*/ 2147483647 h 2849"/>
              <a:gd name="T28" fmla="*/ 2147483647 w 1704"/>
              <a:gd name="T29" fmla="*/ 2147483647 h 2849"/>
              <a:gd name="T30" fmla="*/ 2147483647 w 1704"/>
              <a:gd name="T31" fmla="*/ 2147483647 h 2849"/>
              <a:gd name="T32" fmla="*/ 2147483647 w 1704"/>
              <a:gd name="T33" fmla="*/ 2147483647 h 2849"/>
              <a:gd name="T34" fmla="*/ 2147483647 w 1704"/>
              <a:gd name="T35" fmla="*/ 2147483647 h 2849"/>
              <a:gd name="T36" fmla="*/ 2147483647 w 1704"/>
              <a:gd name="T37" fmla="*/ 2147483647 h 2849"/>
              <a:gd name="T38" fmla="*/ 2147483647 w 1704"/>
              <a:gd name="T39" fmla="*/ 2147483647 h 2849"/>
              <a:gd name="T40" fmla="*/ 2147483647 w 1704"/>
              <a:gd name="T41" fmla="*/ 2147483647 h 2849"/>
              <a:gd name="T42" fmla="*/ 2147483647 w 1704"/>
              <a:gd name="T43" fmla="*/ 2147483647 h 2849"/>
              <a:gd name="T44" fmla="*/ 2147483647 w 1704"/>
              <a:gd name="T45" fmla="*/ 2147483647 h 2849"/>
              <a:gd name="T46" fmla="*/ 2147483647 w 1704"/>
              <a:gd name="T47" fmla="*/ 2147483647 h 2849"/>
              <a:gd name="T48" fmla="*/ 2147483647 w 1704"/>
              <a:gd name="T49" fmla="*/ 2147483647 h 2849"/>
              <a:gd name="T50" fmla="*/ 0 w 1704"/>
              <a:gd name="T51" fmla="*/ 2147483647 h 2849"/>
              <a:gd name="T52" fmla="*/ 2147483647 w 1704"/>
              <a:gd name="T53" fmla="*/ 2147483647 h 2849"/>
              <a:gd name="T54" fmla="*/ 2147483647 w 1704"/>
              <a:gd name="T55" fmla="*/ 2147483647 h 284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04"/>
              <a:gd name="T85" fmla="*/ 0 h 2849"/>
              <a:gd name="T86" fmla="*/ 1704 w 1704"/>
              <a:gd name="T87" fmla="*/ 2849 h 284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04" h="2849">
                <a:moveTo>
                  <a:pt x="47" y="2739"/>
                </a:moveTo>
                <a:cubicBezTo>
                  <a:pt x="413" y="2751"/>
                  <a:pt x="763" y="2805"/>
                  <a:pt x="1128" y="2833"/>
                </a:cubicBezTo>
                <a:cubicBezTo>
                  <a:pt x="1267" y="2829"/>
                  <a:pt x="1496" y="2849"/>
                  <a:pt x="1657" y="2798"/>
                </a:cubicBezTo>
                <a:cubicBezTo>
                  <a:pt x="1684" y="2719"/>
                  <a:pt x="1683" y="2642"/>
                  <a:pt x="1704" y="2562"/>
                </a:cubicBezTo>
                <a:cubicBezTo>
                  <a:pt x="1700" y="2417"/>
                  <a:pt x="1698" y="2273"/>
                  <a:pt x="1692" y="2128"/>
                </a:cubicBezTo>
                <a:cubicBezTo>
                  <a:pt x="1685" y="1950"/>
                  <a:pt x="1697" y="1892"/>
                  <a:pt x="1528" y="1857"/>
                </a:cubicBezTo>
                <a:cubicBezTo>
                  <a:pt x="1510" y="1804"/>
                  <a:pt x="1486" y="1757"/>
                  <a:pt x="1469" y="1704"/>
                </a:cubicBezTo>
                <a:cubicBezTo>
                  <a:pt x="1461" y="1641"/>
                  <a:pt x="1453" y="1579"/>
                  <a:pt x="1445" y="1516"/>
                </a:cubicBezTo>
                <a:cubicBezTo>
                  <a:pt x="1441" y="1489"/>
                  <a:pt x="1434" y="1434"/>
                  <a:pt x="1434" y="1434"/>
                </a:cubicBezTo>
                <a:cubicBezTo>
                  <a:pt x="1461" y="1174"/>
                  <a:pt x="1450" y="1319"/>
                  <a:pt x="1434" y="834"/>
                </a:cubicBezTo>
                <a:cubicBezTo>
                  <a:pt x="1432" y="771"/>
                  <a:pt x="1428" y="708"/>
                  <a:pt x="1422" y="646"/>
                </a:cubicBezTo>
                <a:cubicBezTo>
                  <a:pt x="1418" y="606"/>
                  <a:pt x="1387" y="529"/>
                  <a:pt x="1387" y="529"/>
                </a:cubicBezTo>
                <a:cubicBezTo>
                  <a:pt x="1373" y="433"/>
                  <a:pt x="1376" y="328"/>
                  <a:pt x="1351" y="235"/>
                </a:cubicBezTo>
                <a:cubicBezTo>
                  <a:pt x="1345" y="212"/>
                  <a:pt x="1300" y="168"/>
                  <a:pt x="1281" y="164"/>
                </a:cubicBezTo>
                <a:cubicBezTo>
                  <a:pt x="1223" y="152"/>
                  <a:pt x="1164" y="157"/>
                  <a:pt x="1105" y="153"/>
                </a:cubicBezTo>
                <a:cubicBezTo>
                  <a:pt x="1061" y="119"/>
                  <a:pt x="997" y="55"/>
                  <a:pt x="940" y="47"/>
                </a:cubicBezTo>
                <a:cubicBezTo>
                  <a:pt x="846" y="33"/>
                  <a:pt x="658" y="12"/>
                  <a:pt x="658" y="12"/>
                </a:cubicBezTo>
                <a:cubicBezTo>
                  <a:pt x="548" y="16"/>
                  <a:pt x="436" y="0"/>
                  <a:pt x="329" y="23"/>
                </a:cubicBezTo>
                <a:cubicBezTo>
                  <a:pt x="305" y="28"/>
                  <a:pt x="262" y="141"/>
                  <a:pt x="246" y="164"/>
                </a:cubicBezTo>
                <a:cubicBezTo>
                  <a:pt x="228" y="242"/>
                  <a:pt x="224" y="324"/>
                  <a:pt x="199" y="400"/>
                </a:cubicBezTo>
                <a:cubicBezTo>
                  <a:pt x="184" y="742"/>
                  <a:pt x="176" y="811"/>
                  <a:pt x="199" y="1234"/>
                </a:cubicBezTo>
                <a:cubicBezTo>
                  <a:pt x="199" y="1235"/>
                  <a:pt x="229" y="1322"/>
                  <a:pt x="235" y="1340"/>
                </a:cubicBezTo>
                <a:cubicBezTo>
                  <a:pt x="253" y="1393"/>
                  <a:pt x="261" y="1461"/>
                  <a:pt x="270" y="1516"/>
                </a:cubicBezTo>
                <a:cubicBezTo>
                  <a:pt x="259" y="1892"/>
                  <a:pt x="318" y="1848"/>
                  <a:pt x="188" y="2045"/>
                </a:cubicBezTo>
                <a:cubicBezTo>
                  <a:pt x="162" y="2146"/>
                  <a:pt x="103" y="2228"/>
                  <a:pt x="47" y="2316"/>
                </a:cubicBezTo>
                <a:cubicBezTo>
                  <a:pt x="20" y="2358"/>
                  <a:pt x="11" y="2432"/>
                  <a:pt x="0" y="2480"/>
                </a:cubicBezTo>
                <a:cubicBezTo>
                  <a:pt x="4" y="2558"/>
                  <a:pt x="1" y="2637"/>
                  <a:pt x="11" y="2715"/>
                </a:cubicBezTo>
                <a:cubicBezTo>
                  <a:pt x="19" y="2775"/>
                  <a:pt x="32" y="2754"/>
                  <a:pt x="47" y="2739"/>
                </a:cubicBezTo>
                <a:close/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1815" name="Freeform 23"/>
          <p:cNvSpPr>
            <a:spLocks/>
          </p:cNvSpPr>
          <p:nvPr/>
        </p:nvSpPr>
        <p:spPr bwMode="auto">
          <a:xfrm>
            <a:off x="5440363" y="2503488"/>
            <a:ext cx="2628900" cy="2914650"/>
          </a:xfrm>
          <a:custGeom>
            <a:avLst/>
            <a:gdLst>
              <a:gd name="T0" fmla="*/ 2147483647 w 2059"/>
              <a:gd name="T1" fmla="*/ 2147483647 h 2334"/>
              <a:gd name="T2" fmla="*/ 2147483647 w 2059"/>
              <a:gd name="T3" fmla="*/ 2147483647 h 2334"/>
              <a:gd name="T4" fmla="*/ 2147483647 w 2059"/>
              <a:gd name="T5" fmla="*/ 2147483647 h 2334"/>
              <a:gd name="T6" fmla="*/ 2147483647 w 2059"/>
              <a:gd name="T7" fmla="*/ 2147483647 h 2334"/>
              <a:gd name="T8" fmla="*/ 2147483647 w 2059"/>
              <a:gd name="T9" fmla="*/ 2147483647 h 2334"/>
              <a:gd name="T10" fmla="*/ 2147483647 w 2059"/>
              <a:gd name="T11" fmla="*/ 2147483647 h 2334"/>
              <a:gd name="T12" fmla="*/ 2147483647 w 2059"/>
              <a:gd name="T13" fmla="*/ 2147483647 h 2334"/>
              <a:gd name="T14" fmla="*/ 2147483647 w 2059"/>
              <a:gd name="T15" fmla="*/ 2147483647 h 2334"/>
              <a:gd name="T16" fmla="*/ 2147483647 w 2059"/>
              <a:gd name="T17" fmla="*/ 2147483647 h 2334"/>
              <a:gd name="T18" fmla="*/ 2147483647 w 2059"/>
              <a:gd name="T19" fmla="*/ 2147483647 h 2334"/>
              <a:gd name="T20" fmla="*/ 2147483647 w 2059"/>
              <a:gd name="T21" fmla="*/ 2147483647 h 2334"/>
              <a:gd name="T22" fmla="*/ 2147483647 w 2059"/>
              <a:gd name="T23" fmla="*/ 2147483647 h 2334"/>
              <a:gd name="T24" fmla="*/ 2147483647 w 2059"/>
              <a:gd name="T25" fmla="*/ 2147483647 h 2334"/>
              <a:gd name="T26" fmla="*/ 2147483647 w 2059"/>
              <a:gd name="T27" fmla="*/ 2147483647 h 2334"/>
              <a:gd name="T28" fmla="*/ 2147483647 w 2059"/>
              <a:gd name="T29" fmla="*/ 2147483647 h 2334"/>
              <a:gd name="T30" fmla="*/ 2147483647 w 2059"/>
              <a:gd name="T31" fmla="*/ 2147483647 h 2334"/>
              <a:gd name="T32" fmla="*/ 2147483647 w 2059"/>
              <a:gd name="T33" fmla="*/ 2147483647 h 2334"/>
              <a:gd name="T34" fmla="*/ 2147483647 w 2059"/>
              <a:gd name="T35" fmla="*/ 2147483647 h 2334"/>
              <a:gd name="T36" fmla="*/ 2147483647 w 2059"/>
              <a:gd name="T37" fmla="*/ 2147483647 h 2334"/>
              <a:gd name="T38" fmla="*/ 2147483647 w 2059"/>
              <a:gd name="T39" fmla="*/ 2147483647 h 2334"/>
              <a:gd name="T40" fmla="*/ 2147483647 w 2059"/>
              <a:gd name="T41" fmla="*/ 2147483647 h 2334"/>
              <a:gd name="T42" fmla="*/ 2147483647 w 2059"/>
              <a:gd name="T43" fmla="*/ 2147483647 h 233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59"/>
              <a:gd name="T67" fmla="*/ 0 h 2334"/>
              <a:gd name="T68" fmla="*/ 2059 w 2059"/>
              <a:gd name="T69" fmla="*/ 2334 h 233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59" h="2334">
                <a:moveTo>
                  <a:pt x="1671" y="5"/>
                </a:moveTo>
                <a:cubicBezTo>
                  <a:pt x="1155" y="11"/>
                  <a:pt x="643" y="0"/>
                  <a:pt x="131" y="52"/>
                </a:cubicBezTo>
                <a:cubicBezTo>
                  <a:pt x="108" y="125"/>
                  <a:pt x="115" y="201"/>
                  <a:pt x="96" y="275"/>
                </a:cubicBezTo>
                <a:cubicBezTo>
                  <a:pt x="90" y="429"/>
                  <a:pt x="110" y="602"/>
                  <a:pt x="37" y="745"/>
                </a:cubicBezTo>
                <a:cubicBezTo>
                  <a:pt x="30" y="842"/>
                  <a:pt x="30" y="897"/>
                  <a:pt x="2" y="981"/>
                </a:cubicBezTo>
                <a:cubicBezTo>
                  <a:pt x="6" y="1220"/>
                  <a:pt x="0" y="1459"/>
                  <a:pt x="14" y="1698"/>
                </a:cubicBezTo>
                <a:cubicBezTo>
                  <a:pt x="18" y="1769"/>
                  <a:pt x="53" y="1826"/>
                  <a:pt x="108" y="1862"/>
                </a:cubicBezTo>
                <a:cubicBezTo>
                  <a:pt x="151" y="2034"/>
                  <a:pt x="131" y="1956"/>
                  <a:pt x="167" y="2097"/>
                </a:cubicBezTo>
                <a:cubicBezTo>
                  <a:pt x="173" y="2121"/>
                  <a:pt x="214" y="2113"/>
                  <a:pt x="237" y="2121"/>
                </a:cubicBezTo>
                <a:cubicBezTo>
                  <a:pt x="295" y="2290"/>
                  <a:pt x="472" y="2289"/>
                  <a:pt x="637" y="2297"/>
                </a:cubicBezTo>
                <a:cubicBezTo>
                  <a:pt x="817" y="2305"/>
                  <a:pt x="998" y="2305"/>
                  <a:pt x="1178" y="2309"/>
                </a:cubicBezTo>
                <a:cubicBezTo>
                  <a:pt x="1243" y="2312"/>
                  <a:pt x="1439" y="2334"/>
                  <a:pt x="1530" y="2309"/>
                </a:cubicBezTo>
                <a:cubicBezTo>
                  <a:pt x="1830" y="2225"/>
                  <a:pt x="1429" y="2287"/>
                  <a:pt x="1718" y="2250"/>
                </a:cubicBezTo>
                <a:cubicBezTo>
                  <a:pt x="1749" y="2227"/>
                  <a:pt x="1778" y="2199"/>
                  <a:pt x="1812" y="2180"/>
                </a:cubicBezTo>
                <a:cubicBezTo>
                  <a:pt x="1954" y="2099"/>
                  <a:pt x="1821" y="2218"/>
                  <a:pt x="1930" y="2109"/>
                </a:cubicBezTo>
                <a:cubicBezTo>
                  <a:pt x="1949" y="1998"/>
                  <a:pt x="1982" y="1892"/>
                  <a:pt x="2000" y="1780"/>
                </a:cubicBezTo>
                <a:cubicBezTo>
                  <a:pt x="2020" y="1466"/>
                  <a:pt x="2039" y="1153"/>
                  <a:pt x="2059" y="839"/>
                </a:cubicBezTo>
                <a:cubicBezTo>
                  <a:pt x="2055" y="616"/>
                  <a:pt x="2054" y="392"/>
                  <a:pt x="2047" y="169"/>
                </a:cubicBezTo>
                <a:cubicBezTo>
                  <a:pt x="2042" y="26"/>
                  <a:pt x="1824" y="57"/>
                  <a:pt x="1742" y="52"/>
                </a:cubicBezTo>
                <a:cubicBezTo>
                  <a:pt x="1718" y="48"/>
                  <a:pt x="1694" y="45"/>
                  <a:pt x="1671" y="40"/>
                </a:cubicBezTo>
                <a:cubicBezTo>
                  <a:pt x="1659" y="37"/>
                  <a:pt x="1636" y="40"/>
                  <a:pt x="1636" y="28"/>
                </a:cubicBezTo>
                <a:cubicBezTo>
                  <a:pt x="1636" y="14"/>
                  <a:pt x="1659" y="13"/>
                  <a:pt x="1671" y="5"/>
                </a:cubicBezTo>
                <a:close/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19" name="Text Box 27"/>
          <p:cNvSpPr txBox="1">
            <a:spLocks noChangeArrowheads="1"/>
          </p:cNvSpPr>
          <p:nvPr/>
        </p:nvSpPr>
        <p:spPr bwMode="auto">
          <a:xfrm>
            <a:off x="4964113" y="1420813"/>
            <a:ext cx="6731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>
                <a:solidFill>
                  <a:srgbClr val="FF0000"/>
                </a:solidFill>
              </a:rPr>
              <a:t>root</a:t>
            </a:r>
          </a:p>
        </p:txBody>
      </p:sp>
      <p:sp>
        <p:nvSpPr>
          <p:cNvPr id="13320" name="投影片編號版面配置區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322408-3884-4FBC-8683-31FF7313B53A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8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3" grpId="0" animBg="1"/>
      <p:bldP spid="161814" grpId="0" animBg="1"/>
      <p:bldP spid="1618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610C9D-FC7D-4234-B826-6FC608F0AAD4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80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77827" name="Group 251"/>
          <p:cNvGrpSpPr>
            <a:grpSpLocks/>
          </p:cNvGrpSpPr>
          <p:nvPr/>
        </p:nvGrpSpPr>
        <p:grpSpPr bwMode="auto">
          <a:xfrm>
            <a:off x="1281113" y="414338"/>
            <a:ext cx="6865937" cy="5894387"/>
            <a:chOff x="807" y="261"/>
            <a:chExt cx="4325" cy="3713"/>
          </a:xfrm>
        </p:grpSpPr>
        <p:sp>
          <p:nvSpPr>
            <p:cNvPr id="77837" name="Oval 3"/>
            <p:cNvSpPr>
              <a:spLocks noChangeArrowheads="1"/>
            </p:cNvSpPr>
            <p:nvPr/>
          </p:nvSpPr>
          <p:spPr bwMode="auto">
            <a:xfrm>
              <a:off x="2714" y="48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838" name="Oval 4"/>
            <p:cNvSpPr>
              <a:spLocks noChangeArrowheads="1"/>
            </p:cNvSpPr>
            <p:nvPr/>
          </p:nvSpPr>
          <p:spPr bwMode="auto">
            <a:xfrm>
              <a:off x="1617" y="995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9" name="Oval 5"/>
            <p:cNvSpPr>
              <a:spLocks noChangeArrowheads="1"/>
            </p:cNvSpPr>
            <p:nvPr/>
          </p:nvSpPr>
          <p:spPr bwMode="auto">
            <a:xfrm>
              <a:off x="3866" y="96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0" name="Oval 6"/>
            <p:cNvSpPr>
              <a:spLocks noChangeArrowheads="1"/>
            </p:cNvSpPr>
            <p:nvPr/>
          </p:nvSpPr>
          <p:spPr bwMode="auto">
            <a:xfrm>
              <a:off x="1078" y="159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1" name="Line 7"/>
            <p:cNvSpPr>
              <a:spLocks noChangeShapeType="1"/>
            </p:cNvSpPr>
            <p:nvPr/>
          </p:nvSpPr>
          <p:spPr bwMode="auto">
            <a:xfrm flipH="1">
              <a:off x="1741" y="732"/>
              <a:ext cx="1029" cy="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2" name="Line 8"/>
            <p:cNvSpPr>
              <a:spLocks noChangeShapeType="1"/>
            </p:cNvSpPr>
            <p:nvPr/>
          </p:nvSpPr>
          <p:spPr bwMode="auto">
            <a:xfrm flipH="1">
              <a:off x="1194" y="1221"/>
              <a:ext cx="451" cy="3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3" name="Rectangle 9"/>
            <p:cNvSpPr>
              <a:spLocks noChangeArrowheads="1"/>
            </p:cNvSpPr>
            <p:nvPr/>
          </p:nvSpPr>
          <p:spPr bwMode="auto">
            <a:xfrm>
              <a:off x="1640" y="99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844" name="Rectangle 10"/>
            <p:cNvSpPr>
              <a:spLocks noChangeArrowheads="1"/>
            </p:cNvSpPr>
            <p:nvPr/>
          </p:nvSpPr>
          <p:spPr bwMode="auto">
            <a:xfrm>
              <a:off x="3881" y="9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845" name="Rectangle 11"/>
            <p:cNvSpPr>
              <a:spLocks noChangeArrowheads="1"/>
            </p:cNvSpPr>
            <p:nvPr/>
          </p:nvSpPr>
          <p:spPr bwMode="auto">
            <a:xfrm>
              <a:off x="1100" y="16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846" name="Line 12"/>
            <p:cNvSpPr>
              <a:spLocks noChangeShapeType="1"/>
            </p:cNvSpPr>
            <p:nvPr/>
          </p:nvSpPr>
          <p:spPr bwMode="auto">
            <a:xfrm>
              <a:off x="2913" y="726"/>
              <a:ext cx="1085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7" name="Oval 13"/>
            <p:cNvSpPr>
              <a:spLocks noChangeArrowheads="1"/>
            </p:cNvSpPr>
            <p:nvPr/>
          </p:nvSpPr>
          <p:spPr bwMode="auto">
            <a:xfrm>
              <a:off x="2260" y="158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8" name="Line 14"/>
            <p:cNvSpPr>
              <a:spLocks noChangeShapeType="1"/>
            </p:cNvSpPr>
            <p:nvPr/>
          </p:nvSpPr>
          <p:spPr bwMode="auto">
            <a:xfrm>
              <a:off x="1845" y="1211"/>
              <a:ext cx="556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9" name="Rectangle 15"/>
            <p:cNvSpPr>
              <a:spLocks noChangeArrowheads="1"/>
            </p:cNvSpPr>
            <p:nvPr/>
          </p:nvSpPr>
          <p:spPr bwMode="auto">
            <a:xfrm>
              <a:off x="2273" y="15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850" name="Oval 16"/>
            <p:cNvSpPr>
              <a:spLocks noChangeArrowheads="1"/>
            </p:cNvSpPr>
            <p:nvPr/>
          </p:nvSpPr>
          <p:spPr bwMode="auto">
            <a:xfrm>
              <a:off x="3326" y="158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1" name="Rectangle 17"/>
            <p:cNvSpPr>
              <a:spLocks noChangeArrowheads="1"/>
            </p:cNvSpPr>
            <p:nvPr/>
          </p:nvSpPr>
          <p:spPr bwMode="auto">
            <a:xfrm>
              <a:off x="3349" y="15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852" name="Oval 18"/>
            <p:cNvSpPr>
              <a:spLocks noChangeArrowheads="1"/>
            </p:cNvSpPr>
            <p:nvPr/>
          </p:nvSpPr>
          <p:spPr bwMode="auto">
            <a:xfrm>
              <a:off x="4495" y="1581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3" name="Rectangle 19"/>
            <p:cNvSpPr>
              <a:spLocks noChangeArrowheads="1"/>
            </p:cNvSpPr>
            <p:nvPr/>
          </p:nvSpPr>
          <p:spPr bwMode="auto">
            <a:xfrm>
              <a:off x="4472" y="15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7854" name="Line 20"/>
            <p:cNvSpPr>
              <a:spLocks noChangeShapeType="1"/>
            </p:cNvSpPr>
            <p:nvPr/>
          </p:nvSpPr>
          <p:spPr bwMode="auto">
            <a:xfrm flipH="1">
              <a:off x="3451" y="1180"/>
              <a:ext cx="450" cy="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5" name="Line 21"/>
            <p:cNvSpPr>
              <a:spLocks noChangeShapeType="1"/>
            </p:cNvSpPr>
            <p:nvPr/>
          </p:nvSpPr>
          <p:spPr bwMode="auto">
            <a:xfrm>
              <a:off x="4095" y="1181"/>
              <a:ext cx="533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6" name="Oval 22"/>
            <p:cNvSpPr>
              <a:spLocks noChangeArrowheads="1"/>
            </p:cNvSpPr>
            <p:nvPr/>
          </p:nvSpPr>
          <p:spPr bwMode="auto">
            <a:xfrm>
              <a:off x="3115" y="2179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77857" name="Rectangle 23"/>
            <p:cNvSpPr>
              <a:spLocks noChangeArrowheads="1"/>
            </p:cNvSpPr>
            <p:nvPr/>
          </p:nvSpPr>
          <p:spPr bwMode="auto">
            <a:xfrm>
              <a:off x="3129" y="21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858" name="Oval 24"/>
            <p:cNvSpPr>
              <a:spLocks noChangeArrowheads="1"/>
            </p:cNvSpPr>
            <p:nvPr/>
          </p:nvSpPr>
          <p:spPr bwMode="auto">
            <a:xfrm>
              <a:off x="3587" y="2164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9" name="Rectangle 25"/>
            <p:cNvSpPr>
              <a:spLocks noChangeArrowheads="1"/>
            </p:cNvSpPr>
            <p:nvPr/>
          </p:nvSpPr>
          <p:spPr bwMode="auto">
            <a:xfrm>
              <a:off x="3609" y="215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860" name="Line 26"/>
            <p:cNvSpPr>
              <a:spLocks noChangeShapeType="1"/>
            </p:cNvSpPr>
            <p:nvPr/>
          </p:nvSpPr>
          <p:spPr bwMode="auto">
            <a:xfrm flipH="1">
              <a:off x="3232" y="1824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61" name="Line 27"/>
            <p:cNvSpPr>
              <a:spLocks noChangeShapeType="1"/>
            </p:cNvSpPr>
            <p:nvPr/>
          </p:nvSpPr>
          <p:spPr bwMode="auto">
            <a:xfrm>
              <a:off x="3524" y="1817"/>
              <a:ext cx="18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62" name="Oval 28"/>
            <p:cNvSpPr>
              <a:spLocks noChangeArrowheads="1"/>
            </p:cNvSpPr>
            <p:nvPr/>
          </p:nvSpPr>
          <p:spPr bwMode="auto">
            <a:xfrm>
              <a:off x="4283" y="217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63" name="Rectangle 29"/>
            <p:cNvSpPr>
              <a:spLocks noChangeArrowheads="1"/>
            </p:cNvSpPr>
            <p:nvPr/>
          </p:nvSpPr>
          <p:spPr bwMode="auto">
            <a:xfrm>
              <a:off x="4253" y="218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90</a:t>
              </a:r>
            </a:p>
          </p:txBody>
        </p:sp>
        <p:sp>
          <p:nvSpPr>
            <p:cNvPr id="77864" name="Oval 30"/>
            <p:cNvSpPr>
              <a:spLocks noChangeArrowheads="1"/>
            </p:cNvSpPr>
            <p:nvPr/>
          </p:nvSpPr>
          <p:spPr bwMode="auto">
            <a:xfrm>
              <a:off x="4755" y="2163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65" name="Rectangle 31"/>
            <p:cNvSpPr>
              <a:spLocks noChangeArrowheads="1"/>
            </p:cNvSpPr>
            <p:nvPr/>
          </p:nvSpPr>
          <p:spPr bwMode="auto">
            <a:xfrm>
              <a:off x="4725" y="21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7866" name="Line 32"/>
            <p:cNvSpPr>
              <a:spLocks noChangeShapeType="1"/>
            </p:cNvSpPr>
            <p:nvPr/>
          </p:nvSpPr>
          <p:spPr bwMode="auto">
            <a:xfrm flipH="1">
              <a:off x="4400" y="1823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67" name="Line 33"/>
            <p:cNvSpPr>
              <a:spLocks noChangeShapeType="1"/>
            </p:cNvSpPr>
            <p:nvPr/>
          </p:nvSpPr>
          <p:spPr bwMode="auto">
            <a:xfrm>
              <a:off x="4692" y="1816"/>
              <a:ext cx="18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68" name="Oval 34"/>
            <p:cNvSpPr>
              <a:spLocks noChangeArrowheads="1"/>
            </p:cNvSpPr>
            <p:nvPr/>
          </p:nvSpPr>
          <p:spPr bwMode="auto">
            <a:xfrm>
              <a:off x="2041" y="217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69" name="Rectangle 35"/>
            <p:cNvSpPr>
              <a:spLocks noChangeArrowheads="1"/>
            </p:cNvSpPr>
            <p:nvPr/>
          </p:nvSpPr>
          <p:spPr bwMode="auto">
            <a:xfrm>
              <a:off x="2018" y="217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7870" name="Oval 36"/>
            <p:cNvSpPr>
              <a:spLocks noChangeArrowheads="1"/>
            </p:cNvSpPr>
            <p:nvPr/>
          </p:nvSpPr>
          <p:spPr bwMode="auto">
            <a:xfrm>
              <a:off x="2513" y="2162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71" name="Rectangle 37"/>
            <p:cNvSpPr>
              <a:spLocks noChangeArrowheads="1"/>
            </p:cNvSpPr>
            <p:nvPr/>
          </p:nvSpPr>
          <p:spPr bwMode="auto">
            <a:xfrm>
              <a:off x="2535" y="2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872" name="Line 38"/>
            <p:cNvSpPr>
              <a:spLocks noChangeShapeType="1"/>
            </p:cNvSpPr>
            <p:nvPr/>
          </p:nvSpPr>
          <p:spPr bwMode="auto">
            <a:xfrm flipH="1">
              <a:off x="2158" y="1822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73" name="Line 39"/>
            <p:cNvSpPr>
              <a:spLocks noChangeShapeType="1"/>
            </p:cNvSpPr>
            <p:nvPr/>
          </p:nvSpPr>
          <p:spPr bwMode="auto">
            <a:xfrm>
              <a:off x="2450" y="1815"/>
              <a:ext cx="212" cy="3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74" name="Oval 40"/>
            <p:cNvSpPr>
              <a:spLocks noChangeArrowheads="1"/>
            </p:cNvSpPr>
            <p:nvPr/>
          </p:nvSpPr>
          <p:spPr bwMode="auto">
            <a:xfrm>
              <a:off x="864" y="2185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75" name="Rectangle 41"/>
            <p:cNvSpPr>
              <a:spLocks noChangeArrowheads="1"/>
            </p:cNvSpPr>
            <p:nvPr/>
          </p:nvSpPr>
          <p:spPr bwMode="auto">
            <a:xfrm>
              <a:off x="841" y="218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876" name="Oval 42"/>
            <p:cNvSpPr>
              <a:spLocks noChangeArrowheads="1"/>
            </p:cNvSpPr>
            <p:nvPr/>
          </p:nvSpPr>
          <p:spPr bwMode="auto">
            <a:xfrm>
              <a:off x="1336" y="2170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77" name="Rectangle 43"/>
            <p:cNvSpPr>
              <a:spLocks noChangeArrowheads="1"/>
            </p:cNvSpPr>
            <p:nvPr/>
          </p:nvSpPr>
          <p:spPr bwMode="auto">
            <a:xfrm>
              <a:off x="1343" y="216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878" name="Line 44"/>
            <p:cNvSpPr>
              <a:spLocks noChangeShapeType="1"/>
            </p:cNvSpPr>
            <p:nvPr/>
          </p:nvSpPr>
          <p:spPr bwMode="auto">
            <a:xfrm flipH="1">
              <a:off x="981" y="1830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79" name="Line 45"/>
            <p:cNvSpPr>
              <a:spLocks noChangeShapeType="1"/>
            </p:cNvSpPr>
            <p:nvPr/>
          </p:nvSpPr>
          <p:spPr bwMode="auto">
            <a:xfrm>
              <a:off x="1273" y="1823"/>
              <a:ext cx="18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80" name="Text Box 130"/>
            <p:cNvSpPr txBox="1">
              <a:spLocks noChangeArrowheads="1"/>
            </p:cNvSpPr>
            <p:nvPr/>
          </p:nvSpPr>
          <p:spPr bwMode="auto">
            <a:xfrm>
              <a:off x="2746" y="2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1</a:t>
              </a:r>
              <a:endParaRPr lang="en-US" altLang="zh-TW"/>
            </a:p>
          </p:txBody>
        </p:sp>
        <p:sp>
          <p:nvSpPr>
            <p:cNvPr id="77881" name="Text Box 131"/>
            <p:cNvSpPr txBox="1">
              <a:spLocks noChangeArrowheads="1"/>
            </p:cNvSpPr>
            <p:nvPr/>
          </p:nvSpPr>
          <p:spPr bwMode="auto">
            <a:xfrm>
              <a:off x="1658" y="7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2</a:t>
              </a:r>
              <a:endParaRPr lang="en-US" altLang="zh-TW"/>
            </a:p>
          </p:txBody>
        </p:sp>
        <p:sp>
          <p:nvSpPr>
            <p:cNvPr id="77882" name="Text Box 132"/>
            <p:cNvSpPr txBox="1">
              <a:spLocks noChangeArrowheads="1"/>
            </p:cNvSpPr>
            <p:nvPr/>
          </p:nvSpPr>
          <p:spPr bwMode="auto">
            <a:xfrm>
              <a:off x="3938" y="7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3</a:t>
              </a:r>
              <a:endParaRPr lang="en-US" altLang="zh-TW"/>
            </a:p>
          </p:txBody>
        </p:sp>
        <p:sp>
          <p:nvSpPr>
            <p:cNvPr id="77883" name="Text Box 133"/>
            <p:cNvSpPr txBox="1">
              <a:spLocks noChangeArrowheads="1"/>
            </p:cNvSpPr>
            <p:nvPr/>
          </p:nvSpPr>
          <p:spPr bwMode="auto">
            <a:xfrm>
              <a:off x="1130" y="1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4</a:t>
              </a:r>
              <a:endParaRPr lang="en-US" altLang="zh-TW"/>
            </a:p>
          </p:txBody>
        </p:sp>
        <p:sp>
          <p:nvSpPr>
            <p:cNvPr id="77884" name="Text Box 134"/>
            <p:cNvSpPr txBox="1">
              <a:spLocks noChangeArrowheads="1"/>
            </p:cNvSpPr>
            <p:nvPr/>
          </p:nvSpPr>
          <p:spPr bwMode="auto">
            <a:xfrm>
              <a:off x="2318" y="1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5</a:t>
              </a:r>
              <a:endParaRPr lang="en-US" altLang="zh-TW"/>
            </a:p>
          </p:txBody>
        </p:sp>
        <p:sp>
          <p:nvSpPr>
            <p:cNvPr id="77885" name="Text Box 135"/>
            <p:cNvSpPr txBox="1">
              <a:spLocks noChangeArrowheads="1"/>
            </p:cNvSpPr>
            <p:nvPr/>
          </p:nvSpPr>
          <p:spPr bwMode="auto">
            <a:xfrm>
              <a:off x="3374" y="13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6</a:t>
              </a:r>
              <a:endParaRPr lang="en-US" altLang="zh-TW"/>
            </a:p>
          </p:txBody>
        </p:sp>
        <p:sp>
          <p:nvSpPr>
            <p:cNvPr id="77886" name="Text Box 136"/>
            <p:cNvSpPr txBox="1">
              <a:spLocks noChangeArrowheads="1"/>
            </p:cNvSpPr>
            <p:nvPr/>
          </p:nvSpPr>
          <p:spPr bwMode="auto">
            <a:xfrm>
              <a:off x="4586" y="13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7</a:t>
              </a:r>
              <a:endParaRPr lang="en-US" altLang="zh-TW"/>
            </a:p>
          </p:txBody>
        </p:sp>
        <p:sp>
          <p:nvSpPr>
            <p:cNvPr id="77887" name="Text Box 137"/>
            <p:cNvSpPr txBox="1">
              <a:spLocks noChangeArrowheads="1"/>
            </p:cNvSpPr>
            <p:nvPr/>
          </p:nvSpPr>
          <p:spPr bwMode="auto">
            <a:xfrm>
              <a:off x="842" y="20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8</a:t>
              </a:r>
              <a:endParaRPr lang="en-US" altLang="zh-TW"/>
            </a:p>
          </p:txBody>
        </p:sp>
        <p:sp>
          <p:nvSpPr>
            <p:cNvPr id="77888" name="Text Box 138"/>
            <p:cNvSpPr txBox="1">
              <a:spLocks noChangeArrowheads="1"/>
            </p:cNvSpPr>
            <p:nvPr/>
          </p:nvSpPr>
          <p:spPr bwMode="auto">
            <a:xfrm>
              <a:off x="1298" y="19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9</a:t>
              </a:r>
              <a:endParaRPr lang="en-US" altLang="zh-TW"/>
            </a:p>
          </p:txBody>
        </p:sp>
        <p:sp>
          <p:nvSpPr>
            <p:cNvPr id="77889" name="Text Box 139"/>
            <p:cNvSpPr txBox="1">
              <a:spLocks noChangeArrowheads="1"/>
            </p:cNvSpPr>
            <p:nvPr/>
          </p:nvSpPr>
          <p:spPr bwMode="auto">
            <a:xfrm>
              <a:off x="2030" y="1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7890" name="Text Box 141"/>
            <p:cNvSpPr txBox="1">
              <a:spLocks noChangeArrowheads="1"/>
            </p:cNvSpPr>
            <p:nvPr/>
          </p:nvSpPr>
          <p:spPr bwMode="auto">
            <a:xfrm>
              <a:off x="2402" y="196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11</a:t>
              </a:r>
              <a:endParaRPr lang="en-US" altLang="zh-TW"/>
            </a:p>
          </p:txBody>
        </p:sp>
        <p:sp>
          <p:nvSpPr>
            <p:cNvPr id="77891" name="Text Box 144"/>
            <p:cNvSpPr txBox="1">
              <a:spLocks noChangeArrowheads="1"/>
            </p:cNvSpPr>
            <p:nvPr/>
          </p:nvSpPr>
          <p:spPr bwMode="auto">
            <a:xfrm>
              <a:off x="3062" y="196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12</a:t>
              </a:r>
              <a:endParaRPr lang="en-US" altLang="zh-TW"/>
            </a:p>
          </p:txBody>
        </p:sp>
        <p:sp>
          <p:nvSpPr>
            <p:cNvPr id="77892" name="Text Box 145"/>
            <p:cNvSpPr txBox="1">
              <a:spLocks noChangeArrowheads="1"/>
            </p:cNvSpPr>
            <p:nvPr/>
          </p:nvSpPr>
          <p:spPr bwMode="auto">
            <a:xfrm>
              <a:off x="3494" y="196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13</a:t>
              </a:r>
              <a:endParaRPr lang="en-US" altLang="zh-TW"/>
            </a:p>
          </p:txBody>
        </p:sp>
        <p:sp>
          <p:nvSpPr>
            <p:cNvPr id="77893" name="Text Box 146"/>
            <p:cNvSpPr txBox="1">
              <a:spLocks noChangeArrowheads="1"/>
            </p:cNvSpPr>
            <p:nvPr/>
          </p:nvSpPr>
          <p:spPr bwMode="auto">
            <a:xfrm>
              <a:off x="4202" y="200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14</a:t>
              </a:r>
              <a:endParaRPr lang="en-US" altLang="zh-TW"/>
            </a:p>
          </p:txBody>
        </p:sp>
        <p:sp>
          <p:nvSpPr>
            <p:cNvPr id="77894" name="Text Box 147"/>
            <p:cNvSpPr txBox="1">
              <a:spLocks noChangeArrowheads="1"/>
            </p:cNvSpPr>
            <p:nvPr/>
          </p:nvSpPr>
          <p:spPr bwMode="auto">
            <a:xfrm>
              <a:off x="4718" y="196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15</a:t>
              </a:r>
              <a:endParaRPr lang="en-US" altLang="zh-TW"/>
            </a:p>
          </p:txBody>
        </p:sp>
        <p:grpSp>
          <p:nvGrpSpPr>
            <p:cNvPr id="77895" name="Group 160"/>
            <p:cNvGrpSpPr>
              <a:grpSpLocks/>
            </p:cNvGrpSpPr>
            <p:nvPr/>
          </p:nvGrpSpPr>
          <p:grpSpPr bwMode="auto">
            <a:xfrm>
              <a:off x="807" y="2637"/>
              <a:ext cx="449" cy="1337"/>
              <a:chOff x="651" y="2733"/>
              <a:chExt cx="449" cy="1337"/>
            </a:xfrm>
          </p:grpSpPr>
          <p:grpSp>
            <p:nvGrpSpPr>
              <p:cNvPr id="77974" name="Group 157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77977" name="Rectangle 117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1</a:t>
                  </a:r>
                </a:p>
              </p:txBody>
            </p:sp>
            <p:grpSp>
              <p:nvGrpSpPr>
                <p:cNvPr id="77978" name="Group 156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797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8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8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82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83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7975" name="Text Box 158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77976" name="Text Box 159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77896" name="Group 161"/>
            <p:cNvGrpSpPr>
              <a:grpSpLocks/>
            </p:cNvGrpSpPr>
            <p:nvPr/>
          </p:nvGrpSpPr>
          <p:grpSpPr bwMode="auto">
            <a:xfrm>
              <a:off x="1287" y="2637"/>
              <a:ext cx="449" cy="1337"/>
              <a:chOff x="651" y="2733"/>
              <a:chExt cx="449" cy="1337"/>
            </a:xfrm>
          </p:grpSpPr>
          <p:grpSp>
            <p:nvGrpSpPr>
              <p:cNvPr id="77964" name="Group 162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77967" name="Rectangle 163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2</a:t>
                  </a:r>
                </a:p>
              </p:txBody>
            </p:sp>
            <p:grpSp>
              <p:nvGrpSpPr>
                <p:cNvPr id="77968" name="Group 164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7969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70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71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72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73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7965" name="Text Box 170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77966" name="Text Box 171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77897" name="Group 183"/>
            <p:cNvGrpSpPr>
              <a:grpSpLocks/>
            </p:cNvGrpSpPr>
            <p:nvPr/>
          </p:nvGrpSpPr>
          <p:grpSpPr bwMode="auto">
            <a:xfrm>
              <a:off x="1983" y="2637"/>
              <a:ext cx="449" cy="1337"/>
              <a:chOff x="651" y="2733"/>
              <a:chExt cx="449" cy="1337"/>
            </a:xfrm>
          </p:grpSpPr>
          <p:grpSp>
            <p:nvGrpSpPr>
              <p:cNvPr id="77954" name="Group 184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77957" name="Rectangle 185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3</a:t>
                  </a:r>
                </a:p>
              </p:txBody>
            </p:sp>
            <p:grpSp>
              <p:nvGrpSpPr>
                <p:cNvPr id="77958" name="Group 186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7959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60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61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62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63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7955" name="Text Box 192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77956" name="Text Box 193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30</a:t>
                </a:r>
              </a:p>
            </p:txBody>
          </p:sp>
        </p:grpSp>
        <p:grpSp>
          <p:nvGrpSpPr>
            <p:cNvPr id="77898" name="Group 194"/>
            <p:cNvGrpSpPr>
              <a:grpSpLocks/>
            </p:cNvGrpSpPr>
            <p:nvPr/>
          </p:nvGrpSpPr>
          <p:grpSpPr bwMode="auto">
            <a:xfrm>
              <a:off x="2451" y="2637"/>
              <a:ext cx="485" cy="1337"/>
              <a:chOff x="651" y="2733"/>
              <a:chExt cx="485" cy="1337"/>
            </a:xfrm>
          </p:grpSpPr>
          <p:grpSp>
            <p:nvGrpSpPr>
              <p:cNvPr id="77943" name="Group 195"/>
              <p:cNvGrpSpPr>
                <a:grpSpLocks/>
              </p:cNvGrpSpPr>
              <p:nvPr/>
            </p:nvGrpSpPr>
            <p:grpSpPr bwMode="auto">
              <a:xfrm>
                <a:off x="651" y="2736"/>
                <a:ext cx="485" cy="1334"/>
                <a:chOff x="651" y="2736"/>
                <a:chExt cx="485" cy="1334"/>
              </a:xfrm>
            </p:grpSpPr>
            <p:sp>
              <p:nvSpPr>
                <p:cNvPr id="77947" name="Rectangle 196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8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 b="1">
                      <a:solidFill>
                        <a:schemeClr val="tx1"/>
                      </a:solidFill>
                    </a:rPr>
                    <a:t>run 4</a:t>
                  </a:r>
                  <a:endParaRPr lang="en-US" altLang="zh-TW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7948" name="Group 197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7949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5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5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5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53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7944" name="Text Box 203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77945" name="Text Box 204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77946" name="Text Box 204"/>
              <p:cNvSpPr txBox="1">
                <a:spLocks noChangeArrowheads="1"/>
              </p:cNvSpPr>
              <p:nvPr/>
            </p:nvSpPr>
            <p:spPr bwMode="auto">
              <a:xfrm>
                <a:off x="710" y="3187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28</a:t>
                </a:r>
              </a:p>
            </p:txBody>
          </p:sp>
        </p:grpSp>
        <p:grpSp>
          <p:nvGrpSpPr>
            <p:cNvPr id="77899" name="Group 205"/>
            <p:cNvGrpSpPr>
              <a:grpSpLocks/>
            </p:cNvGrpSpPr>
            <p:nvPr/>
          </p:nvGrpSpPr>
          <p:grpSpPr bwMode="auto">
            <a:xfrm>
              <a:off x="3051" y="2637"/>
              <a:ext cx="449" cy="1337"/>
              <a:chOff x="651" y="2733"/>
              <a:chExt cx="449" cy="1337"/>
            </a:xfrm>
          </p:grpSpPr>
          <p:grpSp>
            <p:nvGrpSpPr>
              <p:cNvPr id="77933" name="Group 206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77936" name="Rectangle 207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5</a:t>
                  </a:r>
                </a:p>
              </p:txBody>
            </p:sp>
            <p:grpSp>
              <p:nvGrpSpPr>
                <p:cNvPr id="77937" name="Group 208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793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39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40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41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42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7934" name="Text Box 214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77935" name="Text Box 215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50</a:t>
                </a:r>
              </a:p>
            </p:txBody>
          </p:sp>
        </p:grpSp>
        <p:grpSp>
          <p:nvGrpSpPr>
            <p:cNvPr id="77900" name="Group 216"/>
            <p:cNvGrpSpPr>
              <a:grpSpLocks/>
            </p:cNvGrpSpPr>
            <p:nvPr/>
          </p:nvGrpSpPr>
          <p:grpSpPr bwMode="auto">
            <a:xfrm>
              <a:off x="3531" y="2637"/>
              <a:ext cx="449" cy="1337"/>
              <a:chOff x="651" y="2733"/>
              <a:chExt cx="449" cy="1337"/>
            </a:xfrm>
          </p:grpSpPr>
          <p:grpSp>
            <p:nvGrpSpPr>
              <p:cNvPr id="77923" name="Group 217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77926" name="Rectangle 218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6</a:t>
                  </a:r>
                </a:p>
              </p:txBody>
            </p:sp>
            <p:grpSp>
              <p:nvGrpSpPr>
                <p:cNvPr id="77927" name="Group 219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7928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29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3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31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3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7924" name="Text Box 225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77925" name="Text Box 226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77901" name="Group 238"/>
            <p:cNvGrpSpPr>
              <a:grpSpLocks/>
            </p:cNvGrpSpPr>
            <p:nvPr/>
          </p:nvGrpSpPr>
          <p:grpSpPr bwMode="auto">
            <a:xfrm>
              <a:off x="4227" y="2637"/>
              <a:ext cx="449" cy="1337"/>
              <a:chOff x="4287" y="2685"/>
              <a:chExt cx="449" cy="1337"/>
            </a:xfrm>
          </p:grpSpPr>
          <p:grpSp>
            <p:nvGrpSpPr>
              <p:cNvPr id="77913" name="Group 228"/>
              <p:cNvGrpSpPr>
                <a:grpSpLocks/>
              </p:cNvGrpSpPr>
              <p:nvPr/>
            </p:nvGrpSpPr>
            <p:grpSpPr bwMode="auto">
              <a:xfrm>
                <a:off x="4287" y="2688"/>
                <a:ext cx="449" cy="1334"/>
                <a:chOff x="651" y="2736"/>
                <a:chExt cx="449" cy="1334"/>
              </a:xfrm>
            </p:grpSpPr>
            <p:sp>
              <p:nvSpPr>
                <p:cNvPr id="77916" name="Rectangle 229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7</a:t>
                  </a:r>
                </a:p>
              </p:txBody>
            </p:sp>
            <p:grpSp>
              <p:nvGrpSpPr>
                <p:cNvPr id="77917" name="Group 230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7918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19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20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21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22" name="Rectangle 23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7914" name="Text Box 236"/>
              <p:cNvSpPr txBox="1">
                <a:spLocks noChangeArrowheads="1"/>
              </p:cNvSpPr>
              <p:nvPr/>
            </p:nvSpPr>
            <p:spPr bwMode="auto">
              <a:xfrm>
                <a:off x="4310" y="2685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100</a:t>
                </a:r>
              </a:p>
            </p:txBody>
          </p:sp>
          <p:sp>
            <p:nvSpPr>
              <p:cNvPr id="77915" name="Text Box 237"/>
              <p:cNvSpPr txBox="1">
                <a:spLocks noChangeArrowheads="1"/>
              </p:cNvSpPr>
              <p:nvPr/>
            </p:nvSpPr>
            <p:spPr bwMode="auto">
              <a:xfrm>
                <a:off x="4310" y="2901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110</a:t>
                </a:r>
              </a:p>
            </p:txBody>
          </p:sp>
        </p:grpSp>
        <p:grpSp>
          <p:nvGrpSpPr>
            <p:cNvPr id="77902" name="Group 239"/>
            <p:cNvGrpSpPr>
              <a:grpSpLocks/>
            </p:cNvGrpSpPr>
            <p:nvPr/>
          </p:nvGrpSpPr>
          <p:grpSpPr bwMode="auto">
            <a:xfrm>
              <a:off x="4683" y="2637"/>
              <a:ext cx="449" cy="1337"/>
              <a:chOff x="651" y="2733"/>
              <a:chExt cx="449" cy="1337"/>
            </a:xfrm>
          </p:grpSpPr>
          <p:grpSp>
            <p:nvGrpSpPr>
              <p:cNvPr id="77903" name="Group 240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77906" name="Rectangle 241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8</a:t>
                  </a:r>
                </a:p>
              </p:txBody>
            </p:sp>
            <p:grpSp>
              <p:nvGrpSpPr>
                <p:cNvPr id="77907" name="Group 242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7908" name="Rectangle 24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09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10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11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7912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7904" name="Text Box 248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18</a:t>
                </a:r>
              </a:p>
            </p:txBody>
          </p:sp>
          <p:sp>
            <p:nvSpPr>
              <p:cNvPr id="77905" name="Text Box 249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20</a:t>
                </a:r>
              </a:p>
            </p:txBody>
          </p:sp>
        </p:grpSp>
      </p:grpSp>
      <p:sp>
        <p:nvSpPr>
          <p:cNvPr id="77828" name="Text Box 252" descr="50%"/>
          <p:cNvSpPr txBox="1">
            <a:spLocks noChangeArrowheads="1"/>
          </p:cNvSpPr>
          <p:nvPr/>
        </p:nvSpPr>
        <p:spPr bwMode="auto">
          <a:xfrm>
            <a:off x="2232025" y="2509838"/>
            <a:ext cx="606425" cy="396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(10)</a:t>
            </a:r>
            <a:endParaRPr lang="en-US" altLang="zh-TW" b="1"/>
          </a:p>
        </p:txBody>
      </p:sp>
      <p:sp>
        <p:nvSpPr>
          <p:cNvPr id="77829" name="Text Box 253" descr="50%"/>
          <p:cNvSpPr txBox="1">
            <a:spLocks noChangeArrowheads="1"/>
          </p:cNvSpPr>
          <p:nvPr/>
        </p:nvSpPr>
        <p:spPr bwMode="auto">
          <a:xfrm>
            <a:off x="4079875" y="2509838"/>
            <a:ext cx="606425" cy="396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(20)</a:t>
            </a:r>
            <a:endParaRPr lang="en-US" altLang="zh-TW" b="1"/>
          </a:p>
        </p:txBody>
      </p:sp>
      <p:sp>
        <p:nvSpPr>
          <p:cNvPr id="77830" name="Text Box 254" descr="50%"/>
          <p:cNvSpPr txBox="1">
            <a:spLocks noChangeArrowheads="1"/>
          </p:cNvSpPr>
          <p:nvPr/>
        </p:nvSpPr>
        <p:spPr bwMode="auto">
          <a:xfrm>
            <a:off x="5756275" y="2509838"/>
            <a:ext cx="479425" cy="396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(9)</a:t>
            </a:r>
            <a:endParaRPr lang="en-US" altLang="zh-TW" b="1"/>
          </a:p>
        </p:txBody>
      </p:sp>
      <p:sp>
        <p:nvSpPr>
          <p:cNvPr id="77831" name="Text Box 255" descr="50%"/>
          <p:cNvSpPr txBox="1">
            <a:spLocks noChangeArrowheads="1"/>
          </p:cNvSpPr>
          <p:nvPr/>
        </p:nvSpPr>
        <p:spPr bwMode="auto">
          <a:xfrm>
            <a:off x="7604125" y="2509838"/>
            <a:ext cx="606425" cy="396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(90)</a:t>
            </a:r>
            <a:endParaRPr lang="en-US" altLang="zh-TW" b="1"/>
          </a:p>
        </p:txBody>
      </p:sp>
      <p:sp>
        <p:nvSpPr>
          <p:cNvPr id="77832" name="Text Box 256" descr="50%"/>
          <p:cNvSpPr txBox="1">
            <a:spLocks noChangeArrowheads="1"/>
          </p:cNvSpPr>
          <p:nvPr/>
        </p:nvSpPr>
        <p:spPr bwMode="auto">
          <a:xfrm>
            <a:off x="3089275" y="1538288"/>
            <a:ext cx="479425" cy="396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(9)</a:t>
            </a:r>
            <a:endParaRPr lang="en-US" altLang="zh-TW" b="1"/>
          </a:p>
        </p:txBody>
      </p:sp>
      <p:sp>
        <p:nvSpPr>
          <p:cNvPr id="77833" name="Text Box 257" descr="50%"/>
          <p:cNvSpPr txBox="1">
            <a:spLocks noChangeArrowheads="1"/>
          </p:cNvSpPr>
          <p:nvPr/>
        </p:nvSpPr>
        <p:spPr bwMode="auto">
          <a:xfrm>
            <a:off x="6670675" y="1538288"/>
            <a:ext cx="606425" cy="396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(17)</a:t>
            </a:r>
            <a:endParaRPr lang="en-US" altLang="zh-TW" b="1"/>
          </a:p>
        </p:txBody>
      </p:sp>
      <p:sp>
        <p:nvSpPr>
          <p:cNvPr id="77834" name="Text Box 258" descr="50%"/>
          <p:cNvSpPr txBox="1">
            <a:spLocks noChangeArrowheads="1"/>
          </p:cNvSpPr>
          <p:nvPr/>
        </p:nvSpPr>
        <p:spPr bwMode="auto">
          <a:xfrm>
            <a:off x="4803775" y="719138"/>
            <a:ext cx="479425" cy="396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(8)</a:t>
            </a:r>
            <a:endParaRPr lang="en-US" altLang="zh-TW" b="1"/>
          </a:p>
        </p:txBody>
      </p:sp>
      <p:sp>
        <p:nvSpPr>
          <p:cNvPr id="77835" name="Text Box 259"/>
          <p:cNvSpPr txBox="1">
            <a:spLocks noChangeArrowheads="1"/>
          </p:cNvSpPr>
          <p:nvPr/>
        </p:nvSpPr>
        <p:spPr bwMode="auto">
          <a:xfrm>
            <a:off x="688975" y="254000"/>
            <a:ext cx="255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Winner tree</a:t>
            </a:r>
          </a:p>
        </p:txBody>
      </p:sp>
      <p:sp>
        <p:nvSpPr>
          <p:cNvPr id="77836" name="Text Box 261" descr="50%"/>
          <p:cNvSpPr txBox="1">
            <a:spLocks noChangeArrowheads="1"/>
          </p:cNvSpPr>
          <p:nvPr/>
        </p:nvSpPr>
        <p:spPr bwMode="auto">
          <a:xfrm>
            <a:off x="5299075" y="719138"/>
            <a:ext cx="704850" cy="396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loser</a:t>
            </a:r>
            <a:endParaRPr lang="en-US" altLang="zh-TW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1266825" y="700088"/>
            <a:ext cx="6865938" cy="4789487"/>
            <a:chOff x="807" y="441"/>
            <a:chExt cx="4325" cy="3017"/>
          </a:xfrm>
        </p:grpSpPr>
        <p:sp>
          <p:nvSpPr>
            <p:cNvPr id="78853" name="Oval 3"/>
            <p:cNvSpPr>
              <a:spLocks noChangeArrowheads="1"/>
            </p:cNvSpPr>
            <p:nvPr/>
          </p:nvSpPr>
          <p:spPr bwMode="auto">
            <a:xfrm>
              <a:off x="2714" y="1292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854" name="Oval 4"/>
            <p:cNvSpPr>
              <a:spLocks noChangeArrowheads="1"/>
            </p:cNvSpPr>
            <p:nvPr/>
          </p:nvSpPr>
          <p:spPr bwMode="auto">
            <a:xfrm>
              <a:off x="1617" y="1799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55" name="Oval 5"/>
            <p:cNvSpPr>
              <a:spLocks noChangeArrowheads="1"/>
            </p:cNvSpPr>
            <p:nvPr/>
          </p:nvSpPr>
          <p:spPr bwMode="auto">
            <a:xfrm>
              <a:off x="3866" y="1771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56" name="Oval 6"/>
            <p:cNvSpPr>
              <a:spLocks noChangeArrowheads="1"/>
            </p:cNvSpPr>
            <p:nvPr/>
          </p:nvSpPr>
          <p:spPr bwMode="auto">
            <a:xfrm>
              <a:off x="1078" y="2401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57" name="Line 7"/>
            <p:cNvSpPr>
              <a:spLocks noChangeShapeType="1"/>
            </p:cNvSpPr>
            <p:nvPr/>
          </p:nvSpPr>
          <p:spPr bwMode="auto">
            <a:xfrm flipH="1">
              <a:off x="1801" y="1536"/>
              <a:ext cx="969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58" name="Line 8"/>
            <p:cNvSpPr>
              <a:spLocks noChangeShapeType="1"/>
            </p:cNvSpPr>
            <p:nvPr/>
          </p:nvSpPr>
          <p:spPr bwMode="auto">
            <a:xfrm flipH="1">
              <a:off x="1194" y="2025"/>
              <a:ext cx="451" cy="3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59" name="Rectangle 9"/>
            <p:cNvSpPr>
              <a:spLocks noChangeArrowheads="1"/>
            </p:cNvSpPr>
            <p:nvPr/>
          </p:nvSpPr>
          <p:spPr bwMode="auto">
            <a:xfrm>
              <a:off x="1640" y="18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860" name="Rectangle 10"/>
            <p:cNvSpPr>
              <a:spLocks noChangeArrowheads="1"/>
            </p:cNvSpPr>
            <p:nvPr/>
          </p:nvSpPr>
          <p:spPr bwMode="auto">
            <a:xfrm>
              <a:off x="3845" y="175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861" name="Rectangle 11"/>
            <p:cNvSpPr>
              <a:spLocks noChangeArrowheads="1"/>
            </p:cNvSpPr>
            <p:nvPr/>
          </p:nvSpPr>
          <p:spPr bwMode="auto">
            <a:xfrm>
              <a:off x="1040" y="23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8862" name="Line 12"/>
            <p:cNvSpPr>
              <a:spLocks noChangeShapeType="1"/>
            </p:cNvSpPr>
            <p:nvPr/>
          </p:nvSpPr>
          <p:spPr bwMode="auto">
            <a:xfrm>
              <a:off x="2913" y="1530"/>
              <a:ext cx="1085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63" name="Oval 13"/>
            <p:cNvSpPr>
              <a:spLocks noChangeArrowheads="1"/>
            </p:cNvSpPr>
            <p:nvPr/>
          </p:nvSpPr>
          <p:spPr bwMode="auto">
            <a:xfrm>
              <a:off x="2260" y="2392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64" name="Line 14"/>
            <p:cNvSpPr>
              <a:spLocks noChangeShapeType="1"/>
            </p:cNvSpPr>
            <p:nvPr/>
          </p:nvSpPr>
          <p:spPr bwMode="auto">
            <a:xfrm>
              <a:off x="1845" y="2015"/>
              <a:ext cx="55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65" name="Rectangle 15"/>
            <p:cNvSpPr>
              <a:spLocks noChangeArrowheads="1"/>
            </p:cNvSpPr>
            <p:nvPr/>
          </p:nvSpPr>
          <p:spPr bwMode="auto">
            <a:xfrm>
              <a:off x="2237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8866" name="Oval 16"/>
            <p:cNvSpPr>
              <a:spLocks noChangeArrowheads="1"/>
            </p:cNvSpPr>
            <p:nvPr/>
          </p:nvSpPr>
          <p:spPr bwMode="auto">
            <a:xfrm>
              <a:off x="3326" y="2392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67" name="Rectangle 17"/>
            <p:cNvSpPr>
              <a:spLocks noChangeArrowheads="1"/>
            </p:cNvSpPr>
            <p:nvPr/>
          </p:nvSpPr>
          <p:spPr bwMode="auto">
            <a:xfrm>
              <a:off x="3349" y="23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868" name="Oval 18"/>
            <p:cNvSpPr>
              <a:spLocks noChangeArrowheads="1"/>
            </p:cNvSpPr>
            <p:nvPr/>
          </p:nvSpPr>
          <p:spPr bwMode="auto">
            <a:xfrm>
              <a:off x="4495" y="2385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69" name="Rectangle 19"/>
            <p:cNvSpPr>
              <a:spLocks noChangeArrowheads="1"/>
            </p:cNvSpPr>
            <p:nvPr/>
          </p:nvSpPr>
          <p:spPr bwMode="auto">
            <a:xfrm>
              <a:off x="4472" y="238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90</a:t>
              </a:r>
            </a:p>
          </p:txBody>
        </p:sp>
        <p:sp>
          <p:nvSpPr>
            <p:cNvPr id="78870" name="Line 20"/>
            <p:cNvSpPr>
              <a:spLocks noChangeShapeType="1"/>
            </p:cNvSpPr>
            <p:nvPr/>
          </p:nvSpPr>
          <p:spPr bwMode="auto">
            <a:xfrm flipH="1">
              <a:off x="3451" y="1984"/>
              <a:ext cx="450" cy="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71" name="Line 21"/>
            <p:cNvSpPr>
              <a:spLocks noChangeShapeType="1"/>
            </p:cNvSpPr>
            <p:nvPr/>
          </p:nvSpPr>
          <p:spPr bwMode="auto">
            <a:xfrm>
              <a:off x="4095" y="1985"/>
              <a:ext cx="533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72" name="Oval 22"/>
            <p:cNvSpPr>
              <a:spLocks noChangeArrowheads="1"/>
            </p:cNvSpPr>
            <p:nvPr/>
          </p:nvSpPr>
          <p:spPr bwMode="auto">
            <a:xfrm>
              <a:off x="3115" y="2983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78873" name="Rectangle 23"/>
            <p:cNvSpPr>
              <a:spLocks noChangeArrowheads="1"/>
            </p:cNvSpPr>
            <p:nvPr/>
          </p:nvSpPr>
          <p:spPr bwMode="auto">
            <a:xfrm>
              <a:off x="3129" y="29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874" name="Oval 24"/>
            <p:cNvSpPr>
              <a:spLocks noChangeArrowheads="1"/>
            </p:cNvSpPr>
            <p:nvPr/>
          </p:nvSpPr>
          <p:spPr bwMode="auto">
            <a:xfrm>
              <a:off x="3587" y="296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75" name="Rectangle 25"/>
            <p:cNvSpPr>
              <a:spLocks noChangeArrowheads="1"/>
            </p:cNvSpPr>
            <p:nvPr/>
          </p:nvSpPr>
          <p:spPr bwMode="auto">
            <a:xfrm>
              <a:off x="3609" y="296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876" name="Line 26"/>
            <p:cNvSpPr>
              <a:spLocks noChangeShapeType="1"/>
            </p:cNvSpPr>
            <p:nvPr/>
          </p:nvSpPr>
          <p:spPr bwMode="auto">
            <a:xfrm flipH="1">
              <a:off x="3232" y="2628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77" name="Line 27"/>
            <p:cNvSpPr>
              <a:spLocks noChangeShapeType="1"/>
            </p:cNvSpPr>
            <p:nvPr/>
          </p:nvSpPr>
          <p:spPr bwMode="auto">
            <a:xfrm>
              <a:off x="3524" y="2621"/>
              <a:ext cx="18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78" name="Oval 28"/>
            <p:cNvSpPr>
              <a:spLocks noChangeArrowheads="1"/>
            </p:cNvSpPr>
            <p:nvPr/>
          </p:nvSpPr>
          <p:spPr bwMode="auto">
            <a:xfrm>
              <a:off x="4283" y="2982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79" name="Rectangle 29"/>
            <p:cNvSpPr>
              <a:spLocks noChangeArrowheads="1"/>
            </p:cNvSpPr>
            <p:nvPr/>
          </p:nvSpPr>
          <p:spPr bwMode="auto">
            <a:xfrm>
              <a:off x="4253" y="298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90</a:t>
              </a:r>
            </a:p>
          </p:txBody>
        </p:sp>
        <p:sp>
          <p:nvSpPr>
            <p:cNvPr id="78880" name="Oval 30"/>
            <p:cNvSpPr>
              <a:spLocks noChangeArrowheads="1"/>
            </p:cNvSpPr>
            <p:nvPr/>
          </p:nvSpPr>
          <p:spPr bwMode="auto">
            <a:xfrm>
              <a:off x="4755" y="296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81" name="Rectangle 31"/>
            <p:cNvSpPr>
              <a:spLocks noChangeArrowheads="1"/>
            </p:cNvSpPr>
            <p:nvPr/>
          </p:nvSpPr>
          <p:spPr bwMode="auto">
            <a:xfrm>
              <a:off x="4725" y="297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882" name="Line 32"/>
            <p:cNvSpPr>
              <a:spLocks noChangeShapeType="1"/>
            </p:cNvSpPr>
            <p:nvPr/>
          </p:nvSpPr>
          <p:spPr bwMode="auto">
            <a:xfrm flipH="1">
              <a:off x="4400" y="2627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83" name="Line 33"/>
            <p:cNvSpPr>
              <a:spLocks noChangeShapeType="1"/>
            </p:cNvSpPr>
            <p:nvPr/>
          </p:nvSpPr>
          <p:spPr bwMode="auto">
            <a:xfrm>
              <a:off x="4692" y="2620"/>
              <a:ext cx="18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84" name="Oval 34"/>
            <p:cNvSpPr>
              <a:spLocks noChangeArrowheads="1"/>
            </p:cNvSpPr>
            <p:nvPr/>
          </p:nvSpPr>
          <p:spPr bwMode="auto">
            <a:xfrm>
              <a:off x="2041" y="2981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85" name="Rectangle 35"/>
            <p:cNvSpPr>
              <a:spLocks noChangeArrowheads="1"/>
            </p:cNvSpPr>
            <p:nvPr/>
          </p:nvSpPr>
          <p:spPr bwMode="auto">
            <a:xfrm>
              <a:off x="2018" y="29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8886" name="Oval 36"/>
            <p:cNvSpPr>
              <a:spLocks noChangeArrowheads="1"/>
            </p:cNvSpPr>
            <p:nvPr/>
          </p:nvSpPr>
          <p:spPr bwMode="auto">
            <a:xfrm>
              <a:off x="2513" y="2966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87" name="Rectangle 37"/>
            <p:cNvSpPr>
              <a:spLocks noChangeArrowheads="1"/>
            </p:cNvSpPr>
            <p:nvPr/>
          </p:nvSpPr>
          <p:spPr bwMode="auto">
            <a:xfrm>
              <a:off x="2535" y="29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888" name="Line 38"/>
            <p:cNvSpPr>
              <a:spLocks noChangeShapeType="1"/>
            </p:cNvSpPr>
            <p:nvPr/>
          </p:nvSpPr>
          <p:spPr bwMode="auto">
            <a:xfrm flipH="1">
              <a:off x="2158" y="2626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89" name="Line 39"/>
            <p:cNvSpPr>
              <a:spLocks noChangeShapeType="1"/>
            </p:cNvSpPr>
            <p:nvPr/>
          </p:nvSpPr>
          <p:spPr bwMode="auto">
            <a:xfrm>
              <a:off x="2450" y="2619"/>
              <a:ext cx="212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90" name="Oval 40"/>
            <p:cNvSpPr>
              <a:spLocks noChangeArrowheads="1"/>
            </p:cNvSpPr>
            <p:nvPr/>
          </p:nvSpPr>
          <p:spPr bwMode="auto">
            <a:xfrm>
              <a:off x="864" y="2989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91" name="Rectangle 41"/>
            <p:cNvSpPr>
              <a:spLocks noChangeArrowheads="1"/>
            </p:cNvSpPr>
            <p:nvPr/>
          </p:nvSpPr>
          <p:spPr bwMode="auto">
            <a:xfrm>
              <a:off x="841" y="298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8892" name="Oval 42"/>
            <p:cNvSpPr>
              <a:spLocks noChangeArrowheads="1"/>
            </p:cNvSpPr>
            <p:nvPr/>
          </p:nvSpPr>
          <p:spPr bwMode="auto">
            <a:xfrm>
              <a:off x="1336" y="2974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93" name="Rectangle 43"/>
            <p:cNvSpPr>
              <a:spLocks noChangeArrowheads="1"/>
            </p:cNvSpPr>
            <p:nvPr/>
          </p:nvSpPr>
          <p:spPr bwMode="auto">
            <a:xfrm>
              <a:off x="1343" y="296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894" name="Line 44"/>
            <p:cNvSpPr>
              <a:spLocks noChangeShapeType="1"/>
            </p:cNvSpPr>
            <p:nvPr/>
          </p:nvSpPr>
          <p:spPr bwMode="auto">
            <a:xfrm flipH="1">
              <a:off x="981" y="2634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95" name="Line 45"/>
            <p:cNvSpPr>
              <a:spLocks noChangeShapeType="1"/>
            </p:cNvSpPr>
            <p:nvPr/>
          </p:nvSpPr>
          <p:spPr bwMode="auto">
            <a:xfrm>
              <a:off x="1273" y="2627"/>
              <a:ext cx="18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896" name="Text Box 46"/>
            <p:cNvSpPr txBox="1">
              <a:spLocks noChangeArrowheads="1"/>
            </p:cNvSpPr>
            <p:nvPr/>
          </p:nvSpPr>
          <p:spPr bwMode="auto">
            <a:xfrm>
              <a:off x="2650" y="10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1</a:t>
              </a:r>
              <a:endParaRPr lang="en-US" altLang="zh-TW"/>
            </a:p>
          </p:txBody>
        </p:sp>
        <p:sp>
          <p:nvSpPr>
            <p:cNvPr id="78897" name="Text Box 47"/>
            <p:cNvSpPr txBox="1">
              <a:spLocks noChangeArrowheads="1"/>
            </p:cNvSpPr>
            <p:nvPr/>
          </p:nvSpPr>
          <p:spPr bwMode="auto">
            <a:xfrm>
              <a:off x="1658" y="1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2</a:t>
              </a:r>
              <a:endParaRPr lang="en-US" altLang="zh-TW"/>
            </a:p>
          </p:txBody>
        </p:sp>
        <p:sp>
          <p:nvSpPr>
            <p:cNvPr id="78898" name="Text Box 48"/>
            <p:cNvSpPr txBox="1">
              <a:spLocks noChangeArrowheads="1"/>
            </p:cNvSpPr>
            <p:nvPr/>
          </p:nvSpPr>
          <p:spPr bwMode="auto">
            <a:xfrm>
              <a:off x="3938" y="15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3</a:t>
              </a:r>
              <a:endParaRPr lang="en-US" altLang="zh-TW"/>
            </a:p>
          </p:txBody>
        </p:sp>
        <p:sp>
          <p:nvSpPr>
            <p:cNvPr id="78899" name="Text Box 49"/>
            <p:cNvSpPr txBox="1">
              <a:spLocks noChangeArrowheads="1"/>
            </p:cNvSpPr>
            <p:nvPr/>
          </p:nvSpPr>
          <p:spPr bwMode="auto">
            <a:xfrm>
              <a:off x="1130" y="218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4</a:t>
              </a:r>
              <a:endParaRPr lang="en-US" altLang="zh-TW"/>
            </a:p>
          </p:txBody>
        </p:sp>
        <p:sp>
          <p:nvSpPr>
            <p:cNvPr id="78900" name="Text Box 50"/>
            <p:cNvSpPr txBox="1">
              <a:spLocks noChangeArrowheads="1"/>
            </p:cNvSpPr>
            <p:nvPr/>
          </p:nvSpPr>
          <p:spPr bwMode="auto">
            <a:xfrm>
              <a:off x="2318" y="218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5</a:t>
              </a:r>
              <a:endParaRPr lang="en-US" altLang="zh-TW"/>
            </a:p>
          </p:txBody>
        </p:sp>
        <p:sp>
          <p:nvSpPr>
            <p:cNvPr id="78901" name="Text Box 51"/>
            <p:cNvSpPr txBox="1">
              <a:spLocks noChangeArrowheads="1"/>
            </p:cNvSpPr>
            <p:nvPr/>
          </p:nvSpPr>
          <p:spPr bwMode="auto">
            <a:xfrm>
              <a:off x="3374" y="21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6</a:t>
              </a:r>
              <a:endParaRPr lang="en-US" altLang="zh-TW"/>
            </a:p>
          </p:txBody>
        </p:sp>
        <p:sp>
          <p:nvSpPr>
            <p:cNvPr id="78902" name="Text Box 52"/>
            <p:cNvSpPr txBox="1">
              <a:spLocks noChangeArrowheads="1"/>
            </p:cNvSpPr>
            <p:nvPr/>
          </p:nvSpPr>
          <p:spPr bwMode="auto">
            <a:xfrm>
              <a:off x="4586" y="21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7</a:t>
              </a:r>
              <a:endParaRPr lang="en-US" altLang="zh-TW"/>
            </a:p>
          </p:txBody>
        </p:sp>
        <p:sp>
          <p:nvSpPr>
            <p:cNvPr id="78903" name="Text Box 53"/>
            <p:cNvSpPr txBox="1">
              <a:spLocks noChangeArrowheads="1"/>
            </p:cNvSpPr>
            <p:nvPr/>
          </p:nvSpPr>
          <p:spPr bwMode="auto">
            <a:xfrm>
              <a:off x="842" y="28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8</a:t>
              </a:r>
              <a:endParaRPr lang="en-US" altLang="zh-TW"/>
            </a:p>
          </p:txBody>
        </p:sp>
        <p:sp>
          <p:nvSpPr>
            <p:cNvPr id="78904" name="Text Box 54"/>
            <p:cNvSpPr txBox="1">
              <a:spLocks noChangeArrowheads="1"/>
            </p:cNvSpPr>
            <p:nvPr/>
          </p:nvSpPr>
          <p:spPr bwMode="auto">
            <a:xfrm>
              <a:off x="1298" y="278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9</a:t>
              </a:r>
              <a:endParaRPr lang="en-US" altLang="zh-TW"/>
            </a:p>
          </p:txBody>
        </p:sp>
        <p:sp>
          <p:nvSpPr>
            <p:cNvPr id="78905" name="Text Box 55"/>
            <p:cNvSpPr txBox="1">
              <a:spLocks noChangeArrowheads="1"/>
            </p:cNvSpPr>
            <p:nvPr/>
          </p:nvSpPr>
          <p:spPr bwMode="auto">
            <a:xfrm>
              <a:off x="2030" y="278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8906" name="Text Box 56"/>
            <p:cNvSpPr txBox="1">
              <a:spLocks noChangeArrowheads="1"/>
            </p:cNvSpPr>
            <p:nvPr/>
          </p:nvSpPr>
          <p:spPr bwMode="auto">
            <a:xfrm>
              <a:off x="2402" y="276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11</a:t>
              </a:r>
              <a:endParaRPr lang="en-US" altLang="zh-TW"/>
            </a:p>
          </p:txBody>
        </p:sp>
        <p:sp>
          <p:nvSpPr>
            <p:cNvPr id="78907" name="Text Box 57"/>
            <p:cNvSpPr txBox="1">
              <a:spLocks noChangeArrowheads="1"/>
            </p:cNvSpPr>
            <p:nvPr/>
          </p:nvSpPr>
          <p:spPr bwMode="auto">
            <a:xfrm>
              <a:off x="3062" y="276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12</a:t>
              </a:r>
              <a:endParaRPr lang="en-US" altLang="zh-TW"/>
            </a:p>
          </p:txBody>
        </p:sp>
        <p:sp>
          <p:nvSpPr>
            <p:cNvPr id="78908" name="Text Box 58"/>
            <p:cNvSpPr txBox="1">
              <a:spLocks noChangeArrowheads="1"/>
            </p:cNvSpPr>
            <p:nvPr/>
          </p:nvSpPr>
          <p:spPr bwMode="auto">
            <a:xfrm>
              <a:off x="3494" y="276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13</a:t>
              </a:r>
              <a:endParaRPr lang="en-US" altLang="zh-TW"/>
            </a:p>
          </p:txBody>
        </p:sp>
        <p:sp>
          <p:nvSpPr>
            <p:cNvPr id="78909" name="Text Box 59"/>
            <p:cNvSpPr txBox="1">
              <a:spLocks noChangeArrowheads="1"/>
            </p:cNvSpPr>
            <p:nvPr/>
          </p:nvSpPr>
          <p:spPr bwMode="auto">
            <a:xfrm>
              <a:off x="4202" y="28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14</a:t>
              </a:r>
              <a:endParaRPr lang="en-US" altLang="zh-TW"/>
            </a:p>
          </p:txBody>
        </p:sp>
        <p:sp>
          <p:nvSpPr>
            <p:cNvPr id="78910" name="Text Box 60"/>
            <p:cNvSpPr txBox="1">
              <a:spLocks noChangeArrowheads="1"/>
            </p:cNvSpPr>
            <p:nvPr/>
          </p:nvSpPr>
          <p:spPr bwMode="auto">
            <a:xfrm>
              <a:off x="4718" y="276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15</a:t>
              </a:r>
              <a:endParaRPr lang="en-US" altLang="zh-TW"/>
            </a:p>
          </p:txBody>
        </p:sp>
        <p:sp>
          <p:nvSpPr>
            <p:cNvPr id="78911" name="Rectangle 61"/>
            <p:cNvSpPr>
              <a:spLocks noChangeArrowheads="1"/>
            </p:cNvSpPr>
            <p:nvPr/>
          </p:nvSpPr>
          <p:spPr bwMode="auto">
            <a:xfrm>
              <a:off x="807" y="32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1"/>
                  </a:solidFill>
                </a:rPr>
                <a:t>run 1</a:t>
              </a:r>
            </a:p>
          </p:txBody>
        </p:sp>
        <p:sp>
          <p:nvSpPr>
            <p:cNvPr id="78912" name="Rectangle 62"/>
            <p:cNvSpPr>
              <a:spLocks noChangeArrowheads="1"/>
            </p:cNvSpPr>
            <p:nvPr/>
          </p:nvSpPr>
          <p:spPr bwMode="auto">
            <a:xfrm>
              <a:off x="1287" y="32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1"/>
                  </a:solidFill>
                </a:rPr>
                <a:t>run 2</a:t>
              </a:r>
            </a:p>
          </p:txBody>
        </p:sp>
        <p:sp>
          <p:nvSpPr>
            <p:cNvPr id="78913" name="Rectangle 63"/>
            <p:cNvSpPr>
              <a:spLocks noChangeArrowheads="1"/>
            </p:cNvSpPr>
            <p:nvPr/>
          </p:nvSpPr>
          <p:spPr bwMode="auto">
            <a:xfrm>
              <a:off x="1983" y="32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1"/>
                  </a:solidFill>
                </a:rPr>
                <a:t>run 3</a:t>
              </a:r>
            </a:p>
          </p:txBody>
        </p:sp>
        <p:sp>
          <p:nvSpPr>
            <p:cNvPr id="78914" name="Rectangle 64"/>
            <p:cNvSpPr>
              <a:spLocks noChangeArrowheads="1"/>
            </p:cNvSpPr>
            <p:nvPr/>
          </p:nvSpPr>
          <p:spPr bwMode="auto">
            <a:xfrm>
              <a:off x="2451" y="32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1"/>
                  </a:solidFill>
                </a:rPr>
                <a:t>run 4</a:t>
              </a:r>
            </a:p>
          </p:txBody>
        </p:sp>
        <p:sp>
          <p:nvSpPr>
            <p:cNvPr id="78915" name="Rectangle 65"/>
            <p:cNvSpPr>
              <a:spLocks noChangeArrowheads="1"/>
            </p:cNvSpPr>
            <p:nvPr/>
          </p:nvSpPr>
          <p:spPr bwMode="auto">
            <a:xfrm>
              <a:off x="3051" y="32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1"/>
                  </a:solidFill>
                </a:rPr>
                <a:t>run 5</a:t>
              </a:r>
            </a:p>
          </p:txBody>
        </p:sp>
        <p:sp>
          <p:nvSpPr>
            <p:cNvPr id="78916" name="Rectangle 66"/>
            <p:cNvSpPr>
              <a:spLocks noChangeArrowheads="1"/>
            </p:cNvSpPr>
            <p:nvPr/>
          </p:nvSpPr>
          <p:spPr bwMode="auto">
            <a:xfrm>
              <a:off x="3531" y="32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1"/>
                  </a:solidFill>
                </a:rPr>
                <a:t>run 6</a:t>
              </a:r>
            </a:p>
          </p:txBody>
        </p:sp>
        <p:sp>
          <p:nvSpPr>
            <p:cNvPr id="78917" name="Rectangle 67"/>
            <p:cNvSpPr>
              <a:spLocks noChangeArrowheads="1"/>
            </p:cNvSpPr>
            <p:nvPr/>
          </p:nvSpPr>
          <p:spPr bwMode="auto">
            <a:xfrm>
              <a:off x="4227" y="32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1"/>
                  </a:solidFill>
                </a:rPr>
                <a:t>run 7</a:t>
              </a:r>
            </a:p>
          </p:txBody>
        </p:sp>
        <p:sp>
          <p:nvSpPr>
            <p:cNvPr id="78918" name="Rectangle 68"/>
            <p:cNvSpPr>
              <a:spLocks noChangeArrowheads="1"/>
            </p:cNvSpPr>
            <p:nvPr/>
          </p:nvSpPr>
          <p:spPr bwMode="auto">
            <a:xfrm>
              <a:off x="4683" y="32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1"/>
                  </a:solidFill>
                </a:rPr>
                <a:t>run 8</a:t>
              </a:r>
            </a:p>
          </p:txBody>
        </p:sp>
        <p:sp>
          <p:nvSpPr>
            <p:cNvPr id="78919" name="Line 69"/>
            <p:cNvSpPr>
              <a:spLocks noChangeShapeType="1"/>
            </p:cNvSpPr>
            <p:nvPr/>
          </p:nvSpPr>
          <p:spPr bwMode="auto">
            <a:xfrm flipV="1">
              <a:off x="2844" y="888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920" name="Oval 70"/>
            <p:cNvSpPr>
              <a:spLocks noChangeArrowheads="1"/>
            </p:cNvSpPr>
            <p:nvPr/>
          </p:nvSpPr>
          <p:spPr bwMode="auto">
            <a:xfrm>
              <a:off x="2726" y="656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921" name="Text Box 71"/>
            <p:cNvSpPr txBox="1">
              <a:spLocks noChangeArrowheads="1"/>
            </p:cNvSpPr>
            <p:nvPr/>
          </p:nvSpPr>
          <p:spPr bwMode="auto">
            <a:xfrm>
              <a:off x="2650" y="44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0</a:t>
              </a:r>
              <a:endParaRPr lang="en-US" altLang="zh-TW"/>
            </a:p>
          </p:txBody>
        </p:sp>
        <p:sp>
          <p:nvSpPr>
            <p:cNvPr id="78922" name="Line 72"/>
            <p:cNvSpPr>
              <a:spLocks noChangeShapeType="1"/>
            </p:cNvSpPr>
            <p:nvPr/>
          </p:nvSpPr>
          <p:spPr bwMode="auto">
            <a:xfrm flipH="1">
              <a:off x="2964" y="588"/>
              <a:ext cx="38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923" name="Text Box 73"/>
            <p:cNvSpPr txBox="1">
              <a:spLocks noChangeArrowheads="1"/>
            </p:cNvSpPr>
            <p:nvPr/>
          </p:nvSpPr>
          <p:spPr bwMode="auto">
            <a:xfrm>
              <a:off x="3266" y="561"/>
              <a:ext cx="59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Overall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winner</a:t>
              </a:r>
            </a:p>
          </p:txBody>
        </p:sp>
      </p:grpSp>
      <p:sp>
        <p:nvSpPr>
          <p:cNvPr id="78851" name="Text Box 74"/>
          <p:cNvSpPr txBox="1">
            <a:spLocks noChangeArrowheads="1"/>
          </p:cNvSpPr>
          <p:nvPr/>
        </p:nvSpPr>
        <p:spPr bwMode="auto">
          <a:xfrm>
            <a:off x="946150" y="236538"/>
            <a:ext cx="3713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Loser tree</a:t>
            </a:r>
          </a:p>
        </p:txBody>
      </p:sp>
      <p:sp>
        <p:nvSpPr>
          <p:cNvPr id="78852" name="投影片編號版面配置區 7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B43129-7587-48C7-B355-C68C1E893456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81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89"/>
          <p:cNvGrpSpPr>
            <a:grpSpLocks/>
          </p:cNvGrpSpPr>
          <p:nvPr/>
        </p:nvGrpSpPr>
        <p:grpSpPr bwMode="auto">
          <a:xfrm>
            <a:off x="1281113" y="414338"/>
            <a:ext cx="6865937" cy="5894387"/>
            <a:chOff x="807" y="261"/>
            <a:chExt cx="4325" cy="3713"/>
          </a:xfrm>
        </p:grpSpPr>
        <p:sp>
          <p:nvSpPr>
            <p:cNvPr id="79877" name="Oval 143"/>
            <p:cNvSpPr>
              <a:spLocks noChangeArrowheads="1"/>
            </p:cNvSpPr>
            <p:nvPr/>
          </p:nvSpPr>
          <p:spPr bwMode="auto">
            <a:xfrm>
              <a:off x="2714" y="48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878" name="Oval 144"/>
            <p:cNvSpPr>
              <a:spLocks noChangeArrowheads="1"/>
            </p:cNvSpPr>
            <p:nvPr/>
          </p:nvSpPr>
          <p:spPr bwMode="auto">
            <a:xfrm>
              <a:off x="1617" y="995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79" name="Oval 145"/>
            <p:cNvSpPr>
              <a:spLocks noChangeArrowheads="1"/>
            </p:cNvSpPr>
            <p:nvPr/>
          </p:nvSpPr>
          <p:spPr bwMode="auto">
            <a:xfrm>
              <a:off x="3866" y="96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80" name="Oval 146"/>
            <p:cNvSpPr>
              <a:spLocks noChangeArrowheads="1"/>
            </p:cNvSpPr>
            <p:nvPr/>
          </p:nvSpPr>
          <p:spPr bwMode="auto">
            <a:xfrm>
              <a:off x="1078" y="159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81" name="Line 147"/>
            <p:cNvSpPr>
              <a:spLocks noChangeShapeType="1"/>
            </p:cNvSpPr>
            <p:nvPr/>
          </p:nvSpPr>
          <p:spPr bwMode="auto">
            <a:xfrm flipH="1">
              <a:off x="1741" y="732"/>
              <a:ext cx="1029" cy="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82" name="Line 148"/>
            <p:cNvSpPr>
              <a:spLocks noChangeShapeType="1"/>
            </p:cNvSpPr>
            <p:nvPr/>
          </p:nvSpPr>
          <p:spPr bwMode="auto">
            <a:xfrm flipH="1">
              <a:off x="1194" y="1221"/>
              <a:ext cx="451" cy="3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83" name="Rectangle 149"/>
            <p:cNvSpPr>
              <a:spLocks noChangeArrowheads="1"/>
            </p:cNvSpPr>
            <p:nvPr/>
          </p:nvSpPr>
          <p:spPr bwMode="auto">
            <a:xfrm>
              <a:off x="1640" y="99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884" name="Rectangle 150"/>
            <p:cNvSpPr>
              <a:spLocks noChangeArrowheads="1"/>
            </p:cNvSpPr>
            <p:nvPr/>
          </p:nvSpPr>
          <p:spPr bwMode="auto">
            <a:xfrm>
              <a:off x="3881" y="9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885" name="Rectangle 151"/>
            <p:cNvSpPr>
              <a:spLocks noChangeArrowheads="1"/>
            </p:cNvSpPr>
            <p:nvPr/>
          </p:nvSpPr>
          <p:spPr bwMode="auto">
            <a:xfrm>
              <a:off x="1100" y="16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886" name="Line 152"/>
            <p:cNvSpPr>
              <a:spLocks noChangeShapeType="1"/>
            </p:cNvSpPr>
            <p:nvPr/>
          </p:nvSpPr>
          <p:spPr bwMode="auto">
            <a:xfrm>
              <a:off x="2913" y="726"/>
              <a:ext cx="1085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87" name="Oval 153"/>
            <p:cNvSpPr>
              <a:spLocks noChangeArrowheads="1"/>
            </p:cNvSpPr>
            <p:nvPr/>
          </p:nvSpPr>
          <p:spPr bwMode="auto">
            <a:xfrm>
              <a:off x="2260" y="158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88" name="Line 154"/>
            <p:cNvSpPr>
              <a:spLocks noChangeShapeType="1"/>
            </p:cNvSpPr>
            <p:nvPr/>
          </p:nvSpPr>
          <p:spPr bwMode="auto">
            <a:xfrm>
              <a:off x="1845" y="1211"/>
              <a:ext cx="556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89" name="Rectangle 155"/>
            <p:cNvSpPr>
              <a:spLocks noChangeArrowheads="1"/>
            </p:cNvSpPr>
            <p:nvPr/>
          </p:nvSpPr>
          <p:spPr bwMode="auto">
            <a:xfrm>
              <a:off x="2225" y="157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9890" name="Oval 156"/>
            <p:cNvSpPr>
              <a:spLocks noChangeArrowheads="1"/>
            </p:cNvSpPr>
            <p:nvPr/>
          </p:nvSpPr>
          <p:spPr bwMode="auto">
            <a:xfrm>
              <a:off x="3326" y="158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91" name="Rectangle 157"/>
            <p:cNvSpPr>
              <a:spLocks noChangeArrowheads="1"/>
            </p:cNvSpPr>
            <p:nvPr/>
          </p:nvSpPr>
          <p:spPr bwMode="auto">
            <a:xfrm>
              <a:off x="3349" y="158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892" name="Oval 158"/>
            <p:cNvSpPr>
              <a:spLocks noChangeArrowheads="1"/>
            </p:cNvSpPr>
            <p:nvPr/>
          </p:nvSpPr>
          <p:spPr bwMode="auto">
            <a:xfrm>
              <a:off x="4495" y="1581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93" name="Rectangle 159"/>
            <p:cNvSpPr>
              <a:spLocks noChangeArrowheads="1"/>
            </p:cNvSpPr>
            <p:nvPr/>
          </p:nvSpPr>
          <p:spPr bwMode="auto">
            <a:xfrm>
              <a:off x="4472" y="15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894" name="Line 160"/>
            <p:cNvSpPr>
              <a:spLocks noChangeShapeType="1"/>
            </p:cNvSpPr>
            <p:nvPr/>
          </p:nvSpPr>
          <p:spPr bwMode="auto">
            <a:xfrm flipH="1">
              <a:off x="3451" y="1180"/>
              <a:ext cx="450" cy="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95" name="Line 161"/>
            <p:cNvSpPr>
              <a:spLocks noChangeShapeType="1"/>
            </p:cNvSpPr>
            <p:nvPr/>
          </p:nvSpPr>
          <p:spPr bwMode="auto">
            <a:xfrm>
              <a:off x="4095" y="1181"/>
              <a:ext cx="533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96" name="Oval 162"/>
            <p:cNvSpPr>
              <a:spLocks noChangeArrowheads="1"/>
            </p:cNvSpPr>
            <p:nvPr/>
          </p:nvSpPr>
          <p:spPr bwMode="auto">
            <a:xfrm>
              <a:off x="3115" y="2179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79897" name="Rectangle 163"/>
            <p:cNvSpPr>
              <a:spLocks noChangeArrowheads="1"/>
            </p:cNvSpPr>
            <p:nvPr/>
          </p:nvSpPr>
          <p:spPr bwMode="auto">
            <a:xfrm>
              <a:off x="3129" y="21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898" name="Oval 164"/>
            <p:cNvSpPr>
              <a:spLocks noChangeArrowheads="1"/>
            </p:cNvSpPr>
            <p:nvPr/>
          </p:nvSpPr>
          <p:spPr bwMode="auto">
            <a:xfrm>
              <a:off x="3587" y="2164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899" name="Rectangle 165"/>
            <p:cNvSpPr>
              <a:spLocks noChangeArrowheads="1"/>
            </p:cNvSpPr>
            <p:nvPr/>
          </p:nvSpPr>
          <p:spPr bwMode="auto">
            <a:xfrm>
              <a:off x="3609" y="215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900" name="Line 166"/>
            <p:cNvSpPr>
              <a:spLocks noChangeShapeType="1"/>
            </p:cNvSpPr>
            <p:nvPr/>
          </p:nvSpPr>
          <p:spPr bwMode="auto">
            <a:xfrm flipH="1">
              <a:off x="3232" y="1824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01" name="Line 167"/>
            <p:cNvSpPr>
              <a:spLocks noChangeShapeType="1"/>
            </p:cNvSpPr>
            <p:nvPr/>
          </p:nvSpPr>
          <p:spPr bwMode="auto">
            <a:xfrm>
              <a:off x="3524" y="1817"/>
              <a:ext cx="18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02" name="Oval 168"/>
            <p:cNvSpPr>
              <a:spLocks noChangeArrowheads="1"/>
            </p:cNvSpPr>
            <p:nvPr/>
          </p:nvSpPr>
          <p:spPr bwMode="auto">
            <a:xfrm>
              <a:off x="4283" y="2178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03" name="Rectangle 169"/>
            <p:cNvSpPr>
              <a:spLocks noChangeArrowheads="1"/>
            </p:cNvSpPr>
            <p:nvPr/>
          </p:nvSpPr>
          <p:spPr bwMode="auto">
            <a:xfrm>
              <a:off x="4253" y="218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90</a:t>
              </a:r>
            </a:p>
          </p:txBody>
        </p:sp>
        <p:sp>
          <p:nvSpPr>
            <p:cNvPr id="79904" name="Oval 170"/>
            <p:cNvSpPr>
              <a:spLocks noChangeArrowheads="1"/>
            </p:cNvSpPr>
            <p:nvPr/>
          </p:nvSpPr>
          <p:spPr bwMode="auto">
            <a:xfrm>
              <a:off x="4755" y="2163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05" name="Rectangle 171"/>
            <p:cNvSpPr>
              <a:spLocks noChangeArrowheads="1"/>
            </p:cNvSpPr>
            <p:nvPr/>
          </p:nvSpPr>
          <p:spPr bwMode="auto">
            <a:xfrm>
              <a:off x="4725" y="21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906" name="Line 172"/>
            <p:cNvSpPr>
              <a:spLocks noChangeShapeType="1"/>
            </p:cNvSpPr>
            <p:nvPr/>
          </p:nvSpPr>
          <p:spPr bwMode="auto">
            <a:xfrm flipH="1">
              <a:off x="4400" y="1823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07" name="Line 173"/>
            <p:cNvSpPr>
              <a:spLocks noChangeShapeType="1"/>
            </p:cNvSpPr>
            <p:nvPr/>
          </p:nvSpPr>
          <p:spPr bwMode="auto">
            <a:xfrm>
              <a:off x="4692" y="1816"/>
              <a:ext cx="18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08" name="Oval 174"/>
            <p:cNvSpPr>
              <a:spLocks noChangeArrowheads="1"/>
            </p:cNvSpPr>
            <p:nvPr/>
          </p:nvSpPr>
          <p:spPr bwMode="auto">
            <a:xfrm>
              <a:off x="2041" y="2177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09" name="Rectangle 175"/>
            <p:cNvSpPr>
              <a:spLocks noChangeArrowheads="1"/>
            </p:cNvSpPr>
            <p:nvPr/>
          </p:nvSpPr>
          <p:spPr bwMode="auto">
            <a:xfrm>
              <a:off x="2018" y="217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9910" name="Oval 176"/>
            <p:cNvSpPr>
              <a:spLocks noChangeArrowheads="1"/>
            </p:cNvSpPr>
            <p:nvPr/>
          </p:nvSpPr>
          <p:spPr bwMode="auto">
            <a:xfrm>
              <a:off x="2513" y="2162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11" name="Rectangle 177"/>
            <p:cNvSpPr>
              <a:spLocks noChangeArrowheads="1"/>
            </p:cNvSpPr>
            <p:nvPr/>
          </p:nvSpPr>
          <p:spPr bwMode="auto">
            <a:xfrm>
              <a:off x="2475" y="213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9912" name="Line 178"/>
            <p:cNvSpPr>
              <a:spLocks noChangeShapeType="1"/>
            </p:cNvSpPr>
            <p:nvPr/>
          </p:nvSpPr>
          <p:spPr bwMode="auto">
            <a:xfrm flipH="1">
              <a:off x="2158" y="1822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13" name="Line 179"/>
            <p:cNvSpPr>
              <a:spLocks noChangeShapeType="1"/>
            </p:cNvSpPr>
            <p:nvPr/>
          </p:nvSpPr>
          <p:spPr bwMode="auto">
            <a:xfrm>
              <a:off x="2450" y="1815"/>
              <a:ext cx="212" cy="3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14" name="Oval 180"/>
            <p:cNvSpPr>
              <a:spLocks noChangeArrowheads="1"/>
            </p:cNvSpPr>
            <p:nvPr/>
          </p:nvSpPr>
          <p:spPr bwMode="auto">
            <a:xfrm>
              <a:off x="864" y="2185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15" name="Rectangle 181"/>
            <p:cNvSpPr>
              <a:spLocks noChangeArrowheads="1"/>
            </p:cNvSpPr>
            <p:nvPr/>
          </p:nvSpPr>
          <p:spPr bwMode="auto">
            <a:xfrm>
              <a:off x="841" y="218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916" name="Oval 182"/>
            <p:cNvSpPr>
              <a:spLocks noChangeArrowheads="1"/>
            </p:cNvSpPr>
            <p:nvPr/>
          </p:nvSpPr>
          <p:spPr bwMode="auto">
            <a:xfrm>
              <a:off x="1336" y="2170"/>
              <a:ext cx="247" cy="2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17" name="Rectangle 183"/>
            <p:cNvSpPr>
              <a:spLocks noChangeArrowheads="1"/>
            </p:cNvSpPr>
            <p:nvPr/>
          </p:nvSpPr>
          <p:spPr bwMode="auto">
            <a:xfrm>
              <a:off x="1343" y="216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918" name="Line 184"/>
            <p:cNvSpPr>
              <a:spLocks noChangeShapeType="1"/>
            </p:cNvSpPr>
            <p:nvPr/>
          </p:nvSpPr>
          <p:spPr bwMode="auto">
            <a:xfrm flipH="1">
              <a:off x="981" y="1830"/>
              <a:ext cx="15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19" name="Line 185"/>
            <p:cNvSpPr>
              <a:spLocks noChangeShapeType="1"/>
            </p:cNvSpPr>
            <p:nvPr/>
          </p:nvSpPr>
          <p:spPr bwMode="auto">
            <a:xfrm>
              <a:off x="1273" y="1823"/>
              <a:ext cx="18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920" name="Text Box 186"/>
            <p:cNvSpPr txBox="1">
              <a:spLocks noChangeArrowheads="1"/>
            </p:cNvSpPr>
            <p:nvPr/>
          </p:nvSpPr>
          <p:spPr bwMode="auto">
            <a:xfrm>
              <a:off x="2746" y="2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FF0000"/>
                  </a:solidFill>
                </a:rPr>
                <a:t>1</a:t>
              </a:r>
              <a:endParaRPr lang="en-US" altLang="zh-TW"/>
            </a:p>
          </p:txBody>
        </p:sp>
        <p:sp>
          <p:nvSpPr>
            <p:cNvPr id="79921" name="Text Box 187"/>
            <p:cNvSpPr txBox="1">
              <a:spLocks noChangeArrowheads="1"/>
            </p:cNvSpPr>
            <p:nvPr/>
          </p:nvSpPr>
          <p:spPr bwMode="auto">
            <a:xfrm>
              <a:off x="1658" y="7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2</a:t>
              </a:r>
              <a:endParaRPr lang="en-US" altLang="zh-TW"/>
            </a:p>
          </p:txBody>
        </p:sp>
        <p:sp>
          <p:nvSpPr>
            <p:cNvPr id="79922" name="Text Box 188"/>
            <p:cNvSpPr txBox="1">
              <a:spLocks noChangeArrowheads="1"/>
            </p:cNvSpPr>
            <p:nvPr/>
          </p:nvSpPr>
          <p:spPr bwMode="auto">
            <a:xfrm>
              <a:off x="3938" y="7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3</a:t>
              </a:r>
              <a:endParaRPr lang="en-US" altLang="zh-TW"/>
            </a:p>
          </p:txBody>
        </p:sp>
        <p:sp>
          <p:nvSpPr>
            <p:cNvPr id="79923" name="Text Box 189"/>
            <p:cNvSpPr txBox="1">
              <a:spLocks noChangeArrowheads="1"/>
            </p:cNvSpPr>
            <p:nvPr/>
          </p:nvSpPr>
          <p:spPr bwMode="auto">
            <a:xfrm>
              <a:off x="1130" y="1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4</a:t>
              </a:r>
              <a:endParaRPr lang="en-US" altLang="zh-TW"/>
            </a:p>
          </p:txBody>
        </p:sp>
        <p:sp>
          <p:nvSpPr>
            <p:cNvPr id="79924" name="Text Box 190"/>
            <p:cNvSpPr txBox="1">
              <a:spLocks noChangeArrowheads="1"/>
            </p:cNvSpPr>
            <p:nvPr/>
          </p:nvSpPr>
          <p:spPr bwMode="auto">
            <a:xfrm>
              <a:off x="2318" y="1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5</a:t>
              </a:r>
              <a:endParaRPr lang="en-US" altLang="zh-TW"/>
            </a:p>
          </p:txBody>
        </p:sp>
        <p:sp>
          <p:nvSpPr>
            <p:cNvPr id="79925" name="Text Box 191"/>
            <p:cNvSpPr txBox="1">
              <a:spLocks noChangeArrowheads="1"/>
            </p:cNvSpPr>
            <p:nvPr/>
          </p:nvSpPr>
          <p:spPr bwMode="auto">
            <a:xfrm>
              <a:off x="3374" y="13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6</a:t>
              </a:r>
              <a:endParaRPr lang="en-US" altLang="zh-TW"/>
            </a:p>
          </p:txBody>
        </p:sp>
        <p:sp>
          <p:nvSpPr>
            <p:cNvPr id="79926" name="Text Box 192"/>
            <p:cNvSpPr txBox="1">
              <a:spLocks noChangeArrowheads="1"/>
            </p:cNvSpPr>
            <p:nvPr/>
          </p:nvSpPr>
          <p:spPr bwMode="auto">
            <a:xfrm>
              <a:off x="4586" y="13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7</a:t>
              </a:r>
              <a:endParaRPr lang="en-US" altLang="zh-TW"/>
            </a:p>
          </p:txBody>
        </p:sp>
        <p:sp>
          <p:nvSpPr>
            <p:cNvPr id="79927" name="Text Box 193"/>
            <p:cNvSpPr txBox="1">
              <a:spLocks noChangeArrowheads="1"/>
            </p:cNvSpPr>
            <p:nvPr/>
          </p:nvSpPr>
          <p:spPr bwMode="auto">
            <a:xfrm>
              <a:off x="842" y="20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8</a:t>
              </a:r>
              <a:endParaRPr lang="en-US" altLang="zh-TW"/>
            </a:p>
          </p:txBody>
        </p:sp>
        <p:sp>
          <p:nvSpPr>
            <p:cNvPr id="79928" name="Text Box 194"/>
            <p:cNvSpPr txBox="1">
              <a:spLocks noChangeArrowheads="1"/>
            </p:cNvSpPr>
            <p:nvPr/>
          </p:nvSpPr>
          <p:spPr bwMode="auto">
            <a:xfrm>
              <a:off x="1298" y="19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9</a:t>
              </a:r>
              <a:endParaRPr lang="en-US" altLang="zh-TW"/>
            </a:p>
          </p:txBody>
        </p:sp>
        <p:sp>
          <p:nvSpPr>
            <p:cNvPr id="79929" name="Text Box 195"/>
            <p:cNvSpPr txBox="1">
              <a:spLocks noChangeArrowheads="1"/>
            </p:cNvSpPr>
            <p:nvPr/>
          </p:nvSpPr>
          <p:spPr bwMode="auto">
            <a:xfrm>
              <a:off x="2030" y="19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9930" name="Text Box 196"/>
            <p:cNvSpPr txBox="1">
              <a:spLocks noChangeArrowheads="1"/>
            </p:cNvSpPr>
            <p:nvPr/>
          </p:nvSpPr>
          <p:spPr bwMode="auto">
            <a:xfrm>
              <a:off x="2402" y="196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11</a:t>
              </a:r>
              <a:endParaRPr lang="en-US" altLang="zh-TW"/>
            </a:p>
          </p:txBody>
        </p:sp>
        <p:sp>
          <p:nvSpPr>
            <p:cNvPr id="79931" name="Text Box 197"/>
            <p:cNvSpPr txBox="1">
              <a:spLocks noChangeArrowheads="1"/>
            </p:cNvSpPr>
            <p:nvPr/>
          </p:nvSpPr>
          <p:spPr bwMode="auto">
            <a:xfrm>
              <a:off x="3062" y="196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12</a:t>
              </a:r>
              <a:endParaRPr lang="en-US" altLang="zh-TW"/>
            </a:p>
          </p:txBody>
        </p:sp>
        <p:sp>
          <p:nvSpPr>
            <p:cNvPr id="79932" name="Text Box 198"/>
            <p:cNvSpPr txBox="1">
              <a:spLocks noChangeArrowheads="1"/>
            </p:cNvSpPr>
            <p:nvPr/>
          </p:nvSpPr>
          <p:spPr bwMode="auto">
            <a:xfrm>
              <a:off x="3494" y="196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13</a:t>
              </a:r>
              <a:endParaRPr lang="en-US" altLang="zh-TW"/>
            </a:p>
          </p:txBody>
        </p:sp>
        <p:sp>
          <p:nvSpPr>
            <p:cNvPr id="79933" name="Text Box 199"/>
            <p:cNvSpPr txBox="1">
              <a:spLocks noChangeArrowheads="1"/>
            </p:cNvSpPr>
            <p:nvPr/>
          </p:nvSpPr>
          <p:spPr bwMode="auto">
            <a:xfrm>
              <a:off x="4202" y="200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14</a:t>
              </a:r>
              <a:endParaRPr lang="en-US" altLang="zh-TW"/>
            </a:p>
          </p:txBody>
        </p:sp>
        <p:sp>
          <p:nvSpPr>
            <p:cNvPr id="79934" name="Text Box 200"/>
            <p:cNvSpPr txBox="1">
              <a:spLocks noChangeArrowheads="1"/>
            </p:cNvSpPr>
            <p:nvPr/>
          </p:nvSpPr>
          <p:spPr bwMode="auto">
            <a:xfrm>
              <a:off x="4718" y="196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15</a:t>
              </a:r>
              <a:endParaRPr lang="en-US" altLang="zh-TW"/>
            </a:p>
          </p:txBody>
        </p:sp>
        <p:grpSp>
          <p:nvGrpSpPr>
            <p:cNvPr id="79935" name="Group 201"/>
            <p:cNvGrpSpPr>
              <a:grpSpLocks/>
            </p:cNvGrpSpPr>
            <p:nvPr/>
          </p:nvGrpSpPr>
          <p:grpSpPr bwMode="auto">
            <a:xfrm>
              <a:off x="807" y="2637"/>
              <a:ext cx="449" cy="1337"/>
              <a:chOff x="651" y="2733"/>
              <a:chExt cx="449" cy="1337"/>
            </a:xfrm>
          </p:grpSpPr>
          <p:grpSp>
            <p:nvGrpSpPr>
              <p:cNvPr id="80013" name="Group 202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80016" name="Rectangle 203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1</a:t>
                  </a:r>
                </a:p>
              </p:txBody>
            </p:sp>
            <p:grpSp>
              <p:nvGrpSpPr>
                <p:cNvPr id="80017" name="Group 204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80018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19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20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21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22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80014" name="Text Box 210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80015" name="Text Box 211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79936" name="Group 212"/>
            <p:cNvGrpSpPr>
              <a:grpSpLocks/>
            </p:cNvGrpSpPr>
            <p:nvPr/>
          </p:nvGrpSpPr>
          <p:grpSpPr bwMode="auto">
            <a:xfrm>
              <a:off x="1287" y="2637"/>
              <a:ext cx="449" cy="1337"/>
              <a:chOff x="651" y="2733"/>
              <a:chExt cx="449" cy="1337"/>
            </a:xfrm>
          </p:grpSpPr>
          <p:grpSp>
            <p:nvGrpSpPr>
              <p:cNvPr id="80003" name="Group 213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80006" name="Rectangle 214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2</a:t>
                  </a:r>
                </a:p>
              </p:txBody>
            </p:sp>
            <p:grpSp>
              <p:nvGrpSpPr>
                <p:cNvPr id="80007" name="Group 215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80008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09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10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11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12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80004" name="Text Box 221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80005" name="Text Box 222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79937" name="Group 223"/>
            <p:cNvGrpSpPr>
              <a:grpSpLocks/>
            </p:cNvGrpSpPr>
            <p:nvPr/>
          </p:nvGrpSpPr>
          <p:grpSpPr bwMode="auto">
            <a:xfrm>
              <a:off x="1983" y="2637"/>
              <a:ext cx="449" cy="1337"/>
              <a:chOff x="651" y="2733"/>
              <a:chExt cx="449" cy="1337"/>
            </a:xfrm>
          </p:grpSpPr>
          <p:grpSp>
            <p:nvGrpSpPr>
              <p:cNvPr id="79993" name="Group 224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79996" name="Rectangle 225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3</a:t>
                  </a:r>
                </a:p>
              </p:txBody>
            </p:sp>
            <p:grpSp>
              <p:nvGrpSpPr>
                <p:cNvPr id="79997" name="Group 226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9998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99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00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01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002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9994" name="Text Box 232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79995" name="Text Box 233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30</a:t>
                </a:r>
              </a:p>
            </p:txBody>
          </p:sp>
        </p:grpSp>
        <p:grpSp>
          <p:nvGrpSpPr>
            <p:cNvPr id="79938" name="Group 234"/>
            <p:cNvGrpSpPr>
              <a:grpSpLocks/>
            </p:cNvGrpSpPr>
            <p:nvPr/>
          </p:nvGrpSpPr>
          <p:grpSpPr bwMode="auto">
            <a:xfrm>
              <a:off x="2451" y="2637"/>
              <a:ext cx="485" cy="1337"/>
              <a:chOff x="651" y="2733"/>
              <a:chExt cx="485" cy="1337"/>
            </a:xfrm>
          </p:grpSpPr>
          <p:grpSp>
            <p:nvGrpSpPr>
              <p:cNvPr id="79983" name="Group 235"/>
              <p:cNvGrpSpPr>
                <a:grpSpLocks/>
              </p:cNvGrpSpPr>
              <p:nvPr/>
            </p:nvGrpSpPr>
            <p:grpSpPr bwMode="auto">
              <a:xfrm>
                <a:off x="651" y="2736"/>
                <a:ext cx="485" cy="1334"/>
                <a:chOff x="651" y="2736"/>
                <a:chExt cx="485" cy="1334"/>
              </a:xfrm>
            </p:grpSpPr>
            <p:sp>
              <p:nvSpPr>
                <p:cNvPr id="79986" name="Rectangle 236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8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 b="1">
                      <a:solidFill>
                        <a:schemeClr val="tx1"/>
                      </a:solidFill>
                    </a:rPr>
                    <a:t>run 4</a:t>
                  </a:r>
                  <a:endParaRPr lang="en-US" altLang="zh-TW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9987" name="Group 237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9988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89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90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91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92" name="Rectangle 242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9984" name="Text Box 243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79985" name="Text Box 244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28</a:t>
                </a:r>
              </a:p>
            </p:txBody>
          </p:sp>
        </p:grpSp>
        <p:grpSp>
          <p:nvGrpSpPr>
            <p:cNvPr id="79939" name="Group 245"/>
            <p:cNvGrpSpPr>
              <a:grpSpLocks/>
            </p:cNvGrpSpPr>
            <p:nvPr/>
          </p:nvGrpSpPr>
          <p:grpSpPr bwMode="auto">
            <a:xfrm>
              <a:off x="3051" y="2637"/>
              <a:ext cx="449" cy="1337"/>
              <a:chOff x="651" y="2733"/>
              <a:chExt cx="449" cy="1337"/>
            </a:xfrm>
          </p:grpSpPr>
          <p:grpSp>
            <p:nvGrpSpPr>
              <p:cNvPr id="79973" name="Group 246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79976" name="Rectangle 247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5</a:t>
                  </a:r>
                </a:p>
              </p:txBody>
            </p:sp>
            <p:grpSp>
              <p:nvGrpSpPr>
                <p:cNvPr id="79977" name="Group 248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9978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79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80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81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82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9974" name="Text Box 254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79975" name="Text Box 255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50</a:t>
                </a:r>
              </a:p>
            </p:txBody>
          </p:sp>
        </p:grpSp>
        <p:grpSp>
          <p:nvGrpSpPr>
            <p:cNvPr id="79940" name="Group 256"/>
            <p:cNvGrpSpPr>
              <a:grpSpLocks/>
            </p:cNvGrpSpPr>
            <p:nvPr/>
          </p:nvGrpSpPr>
          <p:grpSpPr bwMode="auto">
            <a:xfrm>
              <a:off x="3531" y="2637"/>
              <a:ext cx="449" cy="1337"/>
              <a:chOff x="651" y="2733"/>
              <a:chExt cx="449" cy="1337"/>
            </a:xfrm>
          </p:grpSpPr>
          <p:grpSp>
            <p:nvGrpSpPr>
              <p:cNvPr id="79963" name="Group 257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79966" name="Rectangle 258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6</a:t>
                  </a:r>
                </a:p>
              </p:txBody>
            </p:sp>
            <p:grpSp>
              <p:nvGrpSpPr>
                <p:cNvPr id="79967" name="Group 259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9968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69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70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71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72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9964" name="Text Box 265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79965" name="Text Box 266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79941" name="Group 267"/>
            <p:cNvGrpSpPr>
              <a:grpSpLocks/>
            </p:cNvGrpSpPr>
            <p:nvPr/>
          </p:nvGrpSpPr>
          <p:grpSpPr bwMode="auto">
            <a:xfrm>
              <a:off x="4227" y="2637"/>
              <a:ext cx="449" cy="1337"/>
              <a:chOff x="4287" y="2685"/>
              <a:chExt cx="449" cy="1337"/>
            </a:xfrm>
          </p:grpSpPr>
          <p:grpSp>
            <p:nvGrpSpPr>
              <p:cNvPr id="79953" name="Group 268"/>
              <p:cNvGrpSpPr>
                <a:grpSpLocks/>
              </p:cNvGrpSpPr>
              <p:nvPr/>
            </p:nvGrpSpPr>
            <p:grpSpPr bwMode="auto">
              <a:xfrm>
                <a:off x="4287" y="2688"/>
                <a:ext cx="449" cy="1334"/>
                <a:chOff x="651" y="2736"/>
                <a:chExt cx="449" cy="1334"/>
              </a:xfrm>
            </p:grpSpPr>
            <p:sp>
              <p:nvSpPr>
                <p:cNvPr id="79956" name="Rectangle 269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7</a:t>
                  </a:r>
                </a:p>
              </p:txBody>
            </p:sp>
            <p:grpSp>
              <p:nvGrpSpPr>
                <p:cNvPr id="79957" name="Group 270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9958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59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60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61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62" name="Rectangle 27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9954" name="Text Box 276"/>
              <p:cNvSpPr txBox="1">
                <a:spLocks noChangeArrowheads="1"/>
              </p:cNvSpPr>
              <p:nvPr/>
            </p:nvSpPr>
            <p:spPr bwMode="auto">
              <a:xfrm>
                <a:off x="4310" y="2685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100</a:t>
                </a:r>
              </a:p>
            </p:txBody>
          </p:sp>
          <p:sp>
            <p:nvSpPr>
              <p:cNvPr id="79955" name="Text Box 277"/>
              <p:cNvSpPr txBox="1">
                <a:spLocks noChangeArrowheads="1"/>
              </p:cNvSpPr>
              <p:nvPr/>
            </p:nvSpPr>
            <p:spPr bwMode="auto">
              <a:xfrm>
                <a:off x="4310" y="2901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110</a:t>
                </a:r>
              </a:p>
            </p:txBody>
          </p:sp>
        </p:grpSp>
        <p:grpSp>
          <p:nvGrpSpPr>
            <p:cNvPr id="79942" name="Group 278"/>
            <p:cNvGrpSpPr>
              <a:grpSpLocks/>
            </p:cNvGrpSpPr>
            <p:nvPr/>
          </p:nvGrpSpPr>
          <p:grpSpPr bwMode="auto">
            <a:xfrm>
              <a:off x="4683" y="2637"/>
              <a:ext cx="449" cy="1337"/>
              <a:chOff x="651" y="2733"/>
              <a:chExt cx="449" cy="1337"/>
            </a:xfrm>
          </p:grpSpPr>
          <p:grpSp>
            <p:nvGrpSpPr>
              <p:cNvPr id="79943" name="Group 279"/>
              <p:cNvGrpSpPr>
                <a:grpSpLocks/>
              </p:cNvGrpSpPr>
              <p:nvPr/>
            </p:nvGrpSpPr>
            <p:grpSpPr bwMode="auto">
              <a:xfrm>
                <a:off x="651" y="2736"/>
                <a:ext cx="449" cy="1334"/>
                <a:chOff x="651" y="2736"/>
                <a:chExt cx="449" cy="1334"/>
              </a:xfrm>
            </p:grpSpPr>
            <p:sp>
              <p:nvSpPr>
                <p:cNvPr id="79946" name="Rectangle 280"/>
                <p:cNvSpPr>
                  <a:spLocks noChangeArrowheads="1"/>
                </p:cNvSpPr>
                <p:nvPr/>
              </p:nvSpPr>
              <p:spPr bwMode="auto">
                <a:xfrm>
                  <a:off x="651" y="3820"/>
                  <a:ext cx="44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TW">
                      <a:solidFill>
                        <a:schemeClr val="tx1"/>
                      </a:solidFill>
                    </a:rPr>
                    <a:t>run 8</a:t>
                  </a:r>
                </a:p>
              </p:txBody>
            </p:sp>
            <p:grpSp>
              <p:nvGrpSpPr>
                <p:cNvPr id="79947" name="Group 281"/>
                <p:cNvGrpSpPr>
                  <a:grpSpLocks/>
                </p:cNvGrpSpPr>
                <p:nvPr/>
              </p:nvGrpSpPr>
              <p:grpSpPr bwMode="auto">
                <a:xfrm>
                  <a:off x="732" y="2736"/>
                  <a:ext cx="228" cy="1140"/>
                  <a:chOff x="732" y="2736"/>
                  <a:chExt cx="228" cy="1140"/>
                </a:xfrm>
              </p:grpSpPr>
              <p:sp>
                <p:nvSpPr>
                  <p:cNvPr id="79948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736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49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2964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50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192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51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20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79952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648"/>
                    <a:ext cx="228" cy="2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79944" name="Text Box 287"/>
              <p:cNvSpPr txBox="1">
                <a:spLocks noChangeArrowheads="1"/>
              </p:cNvSpPr>
              <p:nvPr/>
            </p:nvSpPr>
            <p:spPr bwMode="auto">
              <a:xfrm>
                <a:off x="710" y="273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18</a:t>
                </a:r>
              </a:p>
            </p:txBody>
          </p:sp>
          <p:sp>
            <p:nvSpPr>
              <p:cNvPr id="79945" name="Text Box 288"/>
              <p:cNvSpPr txBox="1">
                <a:spLocks noChangeArrowheads="1"/>
              </p:cNvSpPr>
              <p:nvPr/>
            </p:nvSpPr>
            <p:spPr bwMode="auto">
              <a:xfrm>
                <a:off x="710" y="294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20</a:t>
                </a:r>
              </a:p>
            </p:txBody>
          </p:sp>
        </p:grpSp>
      </p:grpSp>
      <p:sp>
        <p:nvSpPr>
          <p:cNvPr id="79875" name="Text Box 290"/>
          <p:cNvSpPr txBox="1">
            <a:spLocks noChangeArrowheads="1"/>
          </p:cNvSpPr>
          <p:nvPr/>
        </p:nvSpPr>
        <p:spPr bwMode="auto">
          <a:xfrm>
            <a:off x="441325" y="447675"/>
            <a:ext cx="339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u="sng">
                <a:solidFill>
                  <a:schemeClr val="tx1"/>
                </a:solidFill>
              </a:rPr>
              <a:t>Replay : Winner tree</a:t>
            </a:r>
          </a:p>
        </p:txBody>
      </p:sp>
      <p:sp>
        <p:nvSpPr>
          <p:cNvPr id="79876" name="投影片編號版面配置區 14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20C2E1-48AD-46AF-8BCF-417A7F757445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82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B78199-4AB1-4110-9AE2-E4784CA32E0B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83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257300"/>
            <a:ext cx="8001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zh-TW" dirty="0" smtClean="0"/>
              <a:t>k: # of runs                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zh-TW" dirty="0" smtClean="0"/>
              <a:t>n: # of records</a:t>
            </a:r>
          </a:p>
          <a:p>
            <a:pPr lvl="1" eaLnBrk="1" hangingPunct="1"/>
            <a:r>
              <a:rPr lang="en-US" altLang="zh-TW" dirty="0" smtClean="0"/>
              <a:t>setup time: O(k)</a:t>
            </a:r>
          </a:p>
          <a:p>
            <a:pPr lvl="1" eaLnBrk="1" hangingPunct="1"/>
            <a:r>
              <a:rPr lang="en-US" altLang="zh-TW" dirty="0" smtClean="0"/>
              <a:t> # of levels: </a:t>
            </a:r>
            <a:r>
              <a:rPr lang="en-US" altLang="zh-TW" dirty="0" smtClean="0">
                <a:sym typeface="Symbol" pitchFamily="18" charset="2"/>
              </a:rPr>
              <a:t>log</a:t>
            </a:r>
            <a:r>
              <a:rPr lang="en-US" altLang="zh-TW" baseline="-25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k +1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restructure time: O(log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k)     	</a:t>
            </a:r>
          </a:p>
          <a:p>
            <a:pPr lvl="1" eaLnBrk="1" hangingPunct="1"/>
            <a:r>
              <a:rPr lang="en-US" altLang="zh-TW" dirty="0" smtClean="0"/>
              <a:t>merge time: O(nlog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k) </a:t>
            </a:r>
          </a:p>
          <a:p>
            <a:pPr lvl="1" eaLnBrk="1" hangingPunct="1"/>
            <a:r>
              <a:rPr lang="en-US" altLang="zh-TW" dirty="0" smtClean="0"/>
              <a:t>slight modification: </a:t>
            </a:r>
            <a:r>
              <a:rPr lang="en-US" altLang="zh-TW" dirty="0" smtClean="0">
                <a:solidFill>
                  <a:srgbClr val="0000FF"/>
                </a:solidFill>
              </a:rPr>
              <a:t>tree of loser</a:t>
            </a:r>
            <a:r>
              <a:rPr lang="en-US" altLang="zh-TW" dirty="0" smtClean="0">
                <a:solidFill>
                  <a:srgbClr val="003399"/>
                </a:solidFill>
              </a:rPr>
              <a:t> </a:t>
            </a:r>
            <a:r>
              <a:rPr lang="en-US" altLang="zh-TW" dirty="0" smtClean="0"/>
              <a:t>consider the parent node only </a:t>
            </a:r>
            <a:br>
              <a:rPr lang="en-US" altLang="zh-TW" dirty="0" smtClean="0"/>
            </a:br>
            <a:r>
              <a:rPr lang="en-US" altLang="zh-TW" dirty="0" smtClean="0"/>
              <a:t>(vs. sibling nodes)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739775" y="369888"/>
            <a:ext cx="767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Complexity analysis of Selection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E8541D-49C4-4A40-A962-41EECA1C8616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84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09600" y="1146175"/>
            <a:ext cx="70675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r"/>
            </a:pPr>
            <a:r>
              <a:rPr lang="en-US" altLang="zh-TW" sz="2400">
                <a:solidFill>
                  <a:schemeClr val="tx1"/>
                </a:solidFill>
              </a:rPr>
              <a:t>A forest is a set of n </a:t>
            </a:r>
            <a:r>
              <a:rPr lang="en-US" altLang="zh-TW" sz="2400">
                <a:solidFill>
                  <a:schemeClr val="tx1"/>
                </a:solidFill>
                <a:sym typeface="Symbol" pitchFamily="18" charset="2"/>
              </a:rPr>
              <a:t></a:t>
            </a:r>
            <a:r>
              <a:rPr lang="en-US" altLang="zh-TW" sz="2400">
                <a:solidFill>
                  <a:schemeClr val="tx1"/>
                </a:solidFill>
              </a:rPr>
              <a:t> 0 disjoint trees.</a:t>
            </a: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911225" y="26971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922338" y="26527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298450" y="36417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1558925" y="360521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flipH="1">
            <a:off x="488950" y="3067050"/>
            <a:ext cx="506413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1220788" y="3055938"/>
            <a:ext cx="48260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30" name="Oval 10" descr="50%"/>
          <p:cNvSpPr>
            <a:spLocks noChangeArrowheads="1"/>
          </p:cNvSpPr>
          <p:nvPr/>
        </p:nvSpPr>
        <p:spPr bwMode="auto">
          <a:xfrm>
            <a:off x="2298700" y="2705100"/>
            <a:ext cx="392113" cy="392113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2333625" y="272256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1932" name="Oval 12" descr="50%"/>
          <p:cNvSpPr>
            <a:spLocks noChangeArrowheads="1"/>
          </p:cNvSpPr>
          <p:nvPr/>
        </p:nvSpPr>
        <p:spPr bwMode="auto">
          <a:xfrm>
            <a:off x="2327275" y="3638550"/>
            <a:ext cx="392113" cy="392113"/>
          </a:xfrm>
          <a:prstGeom prst="ellipse">
            <a:avLst/>
          </a:prstGeom>
          <a:pattFill prst="pct50">
            <a:fgClr>
              <a:srgbClr val="0000FF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2520950" y="3108325"/>
            <a:ext cx="0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34" name="Oval 14" descr="50%"/>
          <p:cNvSpPr>
            <a:spLocks noChangeArrowheads="1"/>
          </p:cNvSpPr>
          <p:nvPr/>
        </p:nvSpPr>
        <p:spPr bwMode="auto">
          <a:xfrm>
            <a:off x="3556000" y="2706688"/>
            <a:ext cx="392113" cy="392112"/>
          </a:xfrm>
          <a:prstGeom prst="ellipse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567113" y="2681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1936" name="Oval 16" descr="50%"/>
          <p:cNvSpPr>
            <a:spLocks noChangeArrowheads="1"/>
          </p:cNvSpPr>
          <p:nvPr/>
        </p:nvSpPr>
        <p:spPr bwMode="auto">
          <a:xfrm>
            <a:off x="3216275" y="3640138"/>
            <a:ext cx="392113" cy="392112"/>
          </a:xfrm>
          <a:prstGeom prst="ellipse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37" name="Oval 17" descr="50%"/>
          <p:cNvSpPr>
            <a:spLocks noChangeArrowheads="1"/>
          </p:cNvSpPr>
          <p:nvPr/>
        </p:nvSpPr>
        <p:spPr bwMode="auto">
          <a:xfrm>
            <a:off x="3965575" y="3616325"/>
            <a:ext cx="392113" cy="392113"/>
          </a:xfrm>
          <a:prstGeom prst="ellipse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38" name="Line 18" descr="50%"/>
          <p:cNvSpPr>
            <a:spLocks noChangeShapeType="1"/>
          </p:cNvSpPr>
          <p:nvPr/>
        </p:nvSpPr>
        <p:spPr bwMode="auto">
          <a:xfrm flipH="1">
            <a:off x="3402013" y="3076575"/>
            <a:ext cx="238125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39" name="Line 19" descr="50%"/>
          <p:cNvSpPr>
            <a:spLocks noChangeShapeType="1"/>
          </p:cNvSpPr>
          <p:nvPr/>
        </p:nvSpPr>
        <p:spPr bwMode="auto">
          <a:xfrm>
            <a:off x="3865563" y="3065463"/>
            <a:ext cx="298450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947738" y="3625850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131888" y="3086100"/>
            <a:ext cx="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331788" y="36163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935038" y="36020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1563688" y="3581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1945" name="Rectangle 25" descr="50%"/>
          <p:cNvSpPr>
            <a:spLocks noChangeArrowheads="1"/>
          </p:cNvSpPr>
          <p:nvPr/>
        </p:nvSpPr>
        <p:spPr bwMode="auto">
          <a:xfrm>
            <a:off x="2357438" y="36417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3214688" y="36036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4013200" y="357505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1948" name="Oval 28" descr="50%"/>
          <p:cNvSpPr>
            <a:spLocks noChangeArrowheads="1"/>
          </p:cNvSpPr>
          <p:nvPr/>
        </p:nvSpPr>
        <p:spPr bwMode="auto">
          <a:xfrm>
            <a:off x="8148638" y="4370388"/>
            <a:ext cx="392112" cy="392112"/>
          </a:xfrm>
          <a:prstGeom prst="ellipse">
            <a:avLst/>
          </a:prstGeom>
          <a:pattFill prst="pct50">
            <a:fgClr>
              <a:srgbClr val="FF00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8140700" y="43449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1950" name="Oval 30" descr="50%"/>
          <p:cNvSpPr>
            <a:spLocks noChangeArrowheads="1"/>
          </p:cNvSpPr>
          <p:nvPr/>
        </p:nvSpPr>
        <p:spPr bwMode="auto">
          <a:xfrm>
            <a:off x="7761288" y="5124450"/>
            <a:ext cx="392112" cy="392113"/>
          </a:xfrm>
          <a:prstGeom prst="ellipse">
            <a:avLst/>
          </a:prstGeom>
          <a:pattFill prst="pct50">
            <a:fgClr>
              <a:srgbClr val="FF00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1" name="Oval 31" descr="50%"/>
          <p:cNvSpPr>
            <a:spLocks noChangeArrowheads="1"/>
          </p:cNvSpPr>
          <p:nvPr/>
        </p:nvSpPr>
        <p:spPr bwMode="auto">
          <a:xfrm>
            <a:off x="8248650" y="5803900"/>
            <a:ext cx="392113" cy="392113"/>
          </a:xfrm>
          <a:prstGeom prst="ellipse">
            <a:avLst/>
          </a:prstGeom>
          <a:pattFill prst="pct50">
            <a:fgClr>
              <a:srgbClr val="FF00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 flipH="1">
            <a:off x="7948613" y="4740275"/>
            <a:ext cx="284162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3" name="Line 33"/>
          <p:cNvSpPr>
            <a:spLocks noChangeShapeType="1"/>
          </p:cNvSpPr>
          <p:nvPr/>
        </p:nvSpPr>
        <p:spPr bwMode="auto">
          <a:xfrm>
            <a:off x="8053388" y="5491163"/>
            <a:ext cx="382587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7759700" y="51069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8334375" y="57816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6557963" y="272891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7" name="Rectangle 37"/>
          <p:cNvSpPr>
            <a:spLocks noChangeArrowheads="1"/>
          </p:cNvSpPr>
          <p:nvPr/>
        </p:nvSpPr>
        <p:spPr bwMode="auto">
          <a:xfrm>
            <a:off x="6550025" y="26844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1958" name="Oval 38"/>
          <p:cNvSpPr>
            <a:spLocks noChangeArrowheads="1"/>
          </p:cNvSpPr>
          <p:nvPr/>
        </p:nvSpPr>
        <p:spPr bwMode="auto">
          <a:xfrm>
            <a:off x="5648325" y="35655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9" name="Oval 39"/>
          <p:cNvSpPr>
            <a:spLocks noChangeArrowheads="1"/>
          </p:cNvSpPr>
          <p:nvPr/>
        </p:nvSpPr>
        <p:spPr bwMode="auto">
          <a:xfrm>
            <a:off x="6575425" y="511333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0" name="Line 40"/>
          <p:cNvSpPr>
            <a:spLocks noChangeShapeType="1"/>
          </p:cNvSpPr>
          <p:nvPr/>
        </p:nvSpPr>
        <p:spPr bwMode="auto">
          <a:xfrm flipH="1">
            <a:off x="5829300" y="3098800"/>
            <a:ext cx="812800" cy="474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1" name="Line 41"/>
          <p:cNvSpPr>
            <a:spLocks noChangeShapeType="1"/>
          </p:cNvSpPr>
          <p:nvPr/>
        </p:nvSpPr>
        <p:spPr bwMode="auto">
          <a:xfrm>
            <a:off x="6867525" y="3087688"/>
            <a:ext cx="996950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2" name="Oval 42"/>
          <p:cNvSpPr>
            <a:spLocks noChangeArrowheads="1"/>
          </p:cNvSpPr>
          <p:nvPr/>
        </p:nvSpPr>
        <p:spPr bwMode="auto">
          <a:xfrm>
            <a:off x="6191250" y="438150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>
            <a:off x="5946775" y="3940175"/>
            <a:ext cx="382588" cy="442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4" name="Rectangle 44"/>
          <p:cNvSpPr>
            <a:spLocks noChangeArrowheads="1"/>
          </p:cNvSpPr>
          <p:nvPr/>
        </p:nvSpPr>
        <p:spPr bwMode="auto">
          <a:xfrm>
            <a:off x="5681663" y="3521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6165850" y="43576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6599238" y="50895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1967" name="Oval 47" descr="50%"/>
          <p:cNvSpPr>
            <a:spLocks noChangeArrowheads="1"/>
          </p:cNvSpPr>
          <p:nvPr/>
        </p:nvSpPr>
        <p:spPr bwMode="auto">
          <a:xfrm>
            <a:off x="7251700" y="4376738"/>
            <a:ext cx="392113" cy="392112"/>
          </a:xfrm>
          <a:prstGeom prst="ellipse">
            <a:avLst/>
          </a:prstGeom>
          <a:pattFill prst="pct50">
            <a:fgClr>
              <a:srgbClr val="0000FF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8" name="Rectangle 48"/>
          <p:cNvSpPr>
            <a:spLocks noChangeArrowheads="1"/>
          </p:cNvSpPr>
          <p:nvPr/>
        </p:nvSpPr>
        <p:spPr bwMode="auto">
          <a:xfrm>
            <a:off x="7281863" y="43418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1969" name="Oval 49" descr="50%"/>
          <p:cNvSpPr>
            <a:spLocks noChangeArrowheads="1"/>
          </p:cNvSpPr>
          <p:nvPr/>
        </p:nvSpPr>
        <p:spPr bwMode="auto">
          <a:xfrm>
            <a:off x="7686675" y="3571875"/>
            <a:ext cx="392113" cy="392113"/>
          </a:xfrm>
          <a:prstGeom prst="ellipse">
            <a:avLst/>
          </a:prstGeom>
          <a:pattFill prst="pct50">
            <a:fgClr>
              <a:srgbClr val="0000FF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70" name="Rectangle 50"/>
          <p:cNvSpPr>
            <a:spLocks noChangeArrowheads="1"/>
          </p:cNvSpPr>
          <p:nvPr/>
        </p:nvSpPr>
        <p:spPr bwMode="auto">
          <a:xfrm>
            <a:off x="7721600" y="355123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1971" name="Line 51"/>
          <p:cNvSpPr>
            <a:spLocks noChangeShapeType="1"/>
          </p:cNvSpPr>
          <p:nvPr/>
        </p:nvSpPr>
        <p:spPr bwMode="auto">
          <a:xfrm flipH="1">
            <a:off x="7448550" y="3919538"/>
            <a:ext cx="309563" cy="452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72" name="Line 52"/>
          <p:cNvSpPr>
            <a:spLocks noChangeShapeType="1"/>
          </p:cNvSpPr>
          <p:nvPr/>
        </p:nvSpPr>
        <p:spPr bwMode="auto">
          <a:xfrm>
            <a:off x="7996238" y="3954463"/>
            <a:ext cx="357187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73" name="Line 53"/>
          <p:cNvSpPr>
            <a:spLocks noChangeShapeType="1"/>
          </p:cNvSpPr>
          <p:nvPr/>
        </p:nvSpPr>
        <p:spPr bwMode="auto">
          <a:xfrm>
            <a:off x="6472238" y="4740275"/>
            <a:ext cx="296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74" name="Rectangle 55"/>
          <p:cNvSpPr>
            <a:spLocks noChangeArrowheads="1"/>
          </p:cNvSpPr>
          <p:nvPr/>
        </p:nvSpPr>
        <p:spPr bwMode="auto">
          <a:xfrm>
            <a:off x="763588" y="2208213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solidFill>
                  <a:srgbClr val="0000FF"/>
                </a:solidFill>
              </a:rPr>
              <a:t>Forest</a:t>
            </a:r>
          </a:p>
        </p:txBody>
      </p:sp>
      <p:sp>
        <p:nvSpPr>
          <p:cNvPr id="81975" name="Line 56"/>
          <p:cNvSpPr>
            <a:spLocks noChangeShapeType="1"/>
          </p:cNvSpPr>
          <p:nvPr/>
        </p:nvSpPr>
        <p:spPr bwMode="auto">
          <a:xfrm>
            <a:off x="4484688" y="3382963"/>
            <a:ext cx="1150937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76" name="Text Box 57"/>
          <p:cNvSpPr txBox="1">
            <a:spLocks noChangeArrowheads="1"/>
          </p:cNvSpPr>
          <p:nvPr/>
        </p:nvSpPr>
        <p:spPr bwMode="auto">
          <a:xfrm>
            <a:off x="3159125" y="311150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b="1" u="sng">
                <a:solidFill>
                  <a:schemeClr val="tx1"/>
                </a:solidFill>
              </a:rPr>
              <a:t>Forest</a:t>
            </a:r>
          </a:p>
        </p:txBody>
      </p:sp>
      <p:sp>
        <p:nvSpPr>
          <p:cNvPr id="81977" name="Rectangle 58"/>
          <p:cNvSpPr>
            <a:spLocks noChangeArrowheads="1"/>
          </p:cNvSpPr>
          <p:nvPr/>
        </p:nvSpPr>
        <p:spPr bwMode="auto">
          <a:xfrm>
            <a:off x="5792788" y="2208213"/>
            <a:ext cx="166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b="1">
                <a:solidFill>
                  <a:srgbClr val="0000FF"/>
                </a:solidFill>
              </a:rPr>
              <a:t>Binary tree</a:t>
            </a:r>
          </a:p>
        </p:txBody>
      </p:sp>
      <p:sp>
        <p:nvSpPr>
          <p:cNvPr id="81978" name="Text Box 59"/>
          <p:cNvSpPr txBox="1">
            <a:spLocks noChangeArrowheads="1"/>
          </p:cNvSpPr>
          <p:nvPr/>
        </p:nvSpPr>
        <p:spPr bwMode="auto">
          <a:xfrm>
            <a:off x="4479925" y="2860675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00FF"/>
                </a:solidFill>
              </a:rPr>
              <a:t>How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335BA8-14B0-41E5-BE04-C8F5B959B975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85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4588"/>
            <a:ext cx="847725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Definition:</a:t>
            </a:r>
            <a:endParaRPr lang="en-US" altLang="zh-TW" dirty="0" smtClean="0"/>
          </a:p>
          <a:p>
            <a:pPr marL="536575" indent="-274638" eaLnBrk="1" hangingPunct="1">
              <a:buFont typeface="Wingdings" pitchFamily="2" charset="2"/>
              <a:buChar char="Ø"/>
              <a:defRPr/>
            </a:pPr>
            <a:r>
              <a:rPr lang="en-US" altLang="zh-TW" dirty="0" smtClean="0"/>
              <a:t>if 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…, 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is a forest of trees, then the binary tree corresponding to this forest by B(T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T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…, 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).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    (1) empty, if n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    (2) has root equal to root(T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     	- has </a:t>
            </a:r>
            <a:r>
              <a:rPr lang="en-US" altLang="zh-TW" dirty="0" smtClean="0">
                <a:solidFill>
                  <a:srgbClr val="669900"/>
                </a:solidFill>
              </a:rPr>
              <a:t>left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equal to B(T</a:t>
            </a:r>
            <a:r>
              <a:rPr lang="en-US" altLang="zh-TW" baseline="-25000" dirty="0" smtClean="0"/>
              <a:t>11</a:t>
            </a:r>
            <a:r>
              <a:rPr lang="en-US" altLang="zh-TW" dirty="0" smtClean="0"/>
              <a:t>,T</a:t>
            </a:r>
            <a:r>
              <a:rPr lang="en-US" altLang="zh-TW" baseline="-25000" dirty="0" smtClean="0"/>
              <a:t>12</a:t>
            </a:r>
            <a:r>
              <a:rPr lang="en-US" altLang="zh-TW" dirty="0" smtClean="0"/>
              <a:t>,…,T</a:t>
            </a:r>
            <a:r>
              <a:rPr lang="en-US" altLang="zh-TW" baseline="-25000" dirty="0" smtClean="0"/>
              <a:t>1m</a:t>
            </a:r>
            <a:r>
              <a:rPr lang="en-US" altLang="zh-TW" dirty="0" smtClean="0"/>
              <a:t>),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                where T</a:t>
            </a:r>
            <a:r>
              <a:rPr lang="en-US" altLang="zh-TW" baseline="-25000" dirty="0" smtClean="0"/>
              <a:t>11</a:t>
            </a:r>
            <a:r>
              <a:rPr lang="en-US" altLang="zh-TW" dirty="0" smtClean="0"/>
              <a:t>,T</a:t>
            </a:r>
            <a:r>
              <a:rPr lang="en-US" altLang="zh-TW" baseline="-25000" dirty="0" smtClean="0"/>
              <a:t>12</a:t>
            </a:r>
            <a:r>
              <a:rPr lang="en-US" altLang="zh-TW" dirty="0" smtClean="0"/>
              <a:t>,…,T</a:t>
            </a:r>
            <a:r>
              <a:rPr lang="en-US" altLang="zh-TW" baseline="-25000" dirty="0" smtClean="0"/>
              <a:t>1m</a:t>
            </a:r>
            <a:r>
              <a:rPr lang="en-US" altLang="zh-TW" dirty="0" smtClean="0"/>
              <a:t> are the </a:t>
            </a:r>
            <a:r>
              <a:rPr lang="en-US" altLang="zh-TW" dirty="0" err="1" smtClean="0">
                <a:solidFill>
                  <a:srgbClr val="0000FF"/>
                </a:solidFill>
              </a:rPr>
              <a:t>subtree</a:t>
            </a:r>
            <a:r>
              <a:rPr lang="en-US" altLang="zh-TW" dirty="0" smtClean="0">
                <a:solidFill>
                  <a:srgbClr val="0000FF"/>
                </a:solidFill>
              </a:rPr>
              <a:t> of root</a:t>
            </a:r>
            <a:r>
              <a:rPr lang="en-US" altLang="zh-TW" dirty="0" smtClean="0"/>
              <a:t> (T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); </a:t>
            </a:r>
            <a:br>
              <a:rPr lang="en-US" altLang="zh-TW" dirty="0" smtClean="0"/>
            </a:br>
            <a:r>
              <a:rPr lang="en-US" altLang="zh-TW" dirty="0" smtClean="0"/>
              <a:t>	- has </a:t>
            </a:r>
            <a:r>
              <a:rPr lang="en-US" altLang="zh-TW" dirty="0" smtClean="0">
                <a:solidFill>
                  <a:srgbClr val="FF0000"/>
                </a:solidFill>
              </a:rPr>
              <a:t>right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equal to </a:t>
            </a:r>
            <a:r>
              <a:rPr lang="en-US" altLang="zh-TW" dirty="0" smtClean="0">
                <a:solidFill>
                  <a:srgbClr val="0000FF"/>
                </a:solidFill>
              </a:rPr>
              <a:t>B(T</a:t>
            </a:r>
            <a:r>
              <a:rPr lang="en-US" altLang="zh-TW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dirty="0" smtClean="0">
                <a:solidFill>
                  <a:srgbClr val="0000FF"/>
                </a:solidFill>
              </a:rPr>
              <a:t>,T</a:t>
            </a:r>
            <a:r>
              <a:rPr lang="en-US" altLang="zh-TW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TW" dirty="0" smtClean="0">
                <a:solidFill>
                  <a:srgbClr val="0000FF"/>
                </a:solidFill>
              </a:rPr>
              <a:t>,…,</a:t>
            </a:r>
            <a:r>
              <a:rPr lang="en-US" altLang="zh-TW" dirty="0" err="1" smtClean="0">
                <a:solidFill>
                  <a:srgbClr val="0000FF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endParaRPr lang="en-US" altLang="zh-TW" dirty="0" smtClean="0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012825" y="266700"/>
            <a:ext cx="713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b="1" u="sng">
                <a:solidFill>
                  <a:schemeClr val="tx1"/>
                </a:solidFill>
              </a:rPr>
              <a:t>Transforming a forest into a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2890A9-C84F-43E2-BAE8-15309705449D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86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971" name="Oval 57"/>
          <p:cNvSpPr>
            <a:spLocks noChangeArrowheads="1"/>
          </p:cNvSpPr>
          <p:nvPr/>
        </p:nvSpPr>
        <p:spPr bwMode="auto">
          <a:xfrm>
            <a:off x="1139825" y="264001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2" name="Rectangle 58"/>
          <p:cNvSpPr>
            <a:spLocks noChangeArrowheads="1"/>
          </p:cNvSpPr>
          <p:nvPr/>
        </p:nvSpPr>
        <p:spPr bwMode="auto">
          <a:xfrm>
            <a:off x="1150938" y="259556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3973" name="Oval 59"/>
          <p:cNvSpPr>
            <a:spLocks noChangeArrowheads="1"/>
          </p:cNvSpPr>
          <p:nvPr/>
        </p:nvSpPr>
        <p:spPr bwMode="auto">
          <a:xfrm>
            <a:off x="527050" y="35845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4" name="Oval 60"/>
          <p:cNvSpPr>
            <a:spLocks noChangeArrowheads="1"/>
          </p:cNvSpPr>
          <p:nvPr/>
        </p:nvSpPr>
        <p:spPr bwMode="auto">
          <a:xfrm>
            <a:off x="1787525" y="35480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5" name="Line 61"/>
          <p:cNvSpPr>
            <a:spLocks noChangeShapeType="1"/>
          </p:cNvSpPr>
          <p:nvPr/>
        </p:nvSpPr>
        <p:spPr bwMode="auto">
          <a:xfrm flipH="1">
            <a:off x="717550" y="3009900"/>
            <a:ext cx="506413" cy="566738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6" name="Line 62"/>
          <p:cNvSpPr>
            <a:spLocks noChangeShapeType="1"/>
          </p:cNvSpPr>
          <p:nvPr/>
        </p:nvSpPr>
        <p:spPr bwMode="auto">
          <a:xfrm>
            <a:off x="1449388" y="2998788"/>
            <a:ext cx="482600" cy="5429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7" name="Oval 63" descr="50%"/>
          <p:cNvSpPr>
            <a:spLocks noChangeArrowheads="1"/>
          </p:cNvSpPr>
          <p:nvPr/>
        </p:nvSpPr>
        <p:spPr bwMode="auto">
          <a:xfrm>
            <a:off x="2527300" y="2647950"/>
            <a:ext cx="392113" cy="392113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8" name="Rectangle 64"/>
          <p:cNvSpPr>
            <a:spLocks noChangeArrowheads="1"/>
          </p:cNvSpPr>
          <p:nvPr/>
        </p:nvSpPr>
        <p:spPr bwMode="auto">
          <a:xfrm>
            <a:off x="2562225" y="26654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3979" name="Oval 65" descr="50%"/>
          <p:cNvSpPr>
            <a:spLocks noChangeArrowheads="1"/>
          </p:cNvSpPr>
          <p:nvPr/>
        </p:nvSpPr>
        <p:spPr bwMode="auto">
          <a:xfrm>
            <a:off x="2555875" y="3581400"/>
            <a:ext cx="392113" cy="392113"/>
          </a:xfrm>
          <a:prstGeom prst="ellipse">
            <a:avLst/>
          </a:prstGeom>
          <a:pattFill prst="pct50">
            <a:fgClr>
              <a:srgbClr val="0000FF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0" name="Line 66"/>
          <p:cNvSpPr>
            <a:spLocks noChangeShapeType="1"/>
          </p:cNvSpPr>
          <p:nvPr/>
        </p:nvSpPr>
        <p:spPr bwMode="auto">
          <a:xfrm>
            <a:off x="2749550" y="3051175"/>
            <a:ext cx="0" cy="5365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1" name="Oval 67" descr="50%"/>
          <p:cNvSpPr>
            <a:spLocks noChangeArrowheads="1"/>
          </p:cNvSpPr>
          <p:nvPr/>
        </p:nvSpPr>
        <p:spPr bwMode="auto">
          <a:xfrm>
            <a:off x="3784600" y="2649538"/>
            <a:ext cx="392113" cy="392112"/>
          </a:xfrm>
          <a:prstGeom prst="ellipse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2" name="Rectangle 68"/>
          <p:cNvSpPr>
            <a:spLocks noChangeArrowheads="1"/>
          </p:cNvSpPr>
          <p:nvPr/>
        </p:nvSpPr>
        <p:spPr bwMode="auto">
          <a:xfrm>
            <a:off x="3795713" y="26241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3983" name="Oval 69" descr="50%"/>
          <p:cNvSpPr>
            <a:spLocks noChangeArrowheads="1"/>
          </p:cNvSpPr>
          <p:nvPr/>
        </p:nvSpPr>
        <p:spPr bwMode="auto">
          <a:xfrm>
            <a:off x="3444875" y="3582988"/>
            <a:ext cx="392113" cy="392112"/>
          </a:xfrm>
          <a:prstGeom prst="ellipse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4" name="Oval 70" descr="50%"/>
          <p:cNvSpPr>
            <a:spLocks noChangeArrowheads="1"/>
          </p:cNvSpPr>
          <p:nvPr/>
        </p:nvSpPr>
        <p:spPr bwMode="auto">
          <a:xfrm>
            <a:off x="4194175" y="3559175"/>
            <a:ext cx="392113" cy="392113"/>
          </a:xfrm>
          <a:prstGeom prst="ellipse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5" name="Line 71" descr="50%"/>
          <p:cNvSpPr>
            <a:spLocks noChangeShapeType="1"/>
          </p:cNvSpPr>
          <p:nvPr/>
        </p:nvSpPr>
        <p:spPr bwMode="auto">
          <a:xfrm flipH="1">
            <a:off x="3630613" y="3019425"/>
            <a:ext cx="238125" cy="5715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6" name="Line 72" descr="50%"/>
          <p:cNvSpPr>
            <a:spLocks noChangeShapeType="1"/>
          </p:cNvSpPr>
          <p:nvPr/>
        </p:nvSpPr>
        <p:spPr bwMode="auto">
          <a:xfrm>
            <a:off x="4094163" y="3008313"/>
            <a:ext cx="298450" cy="547687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7" name="Oval 73"/>
          <p:cNvSpPr>
            <a:spLocks noChangeArrowheads="1"/>
          </p:cNvSpPr>
          <p:nvPr/>
        </p:nvSpPr>
        <p:spPr bwMode="auto">
          <a:xfrm>
            <a:off x="1176338" y="3568700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8" name="Line 74"/>
          <p:cNvSpPr>
            <a:spLocks noChangeShapeType="1"/>
          </p:cNvSpPr>
          <p:nvPr/>
        </p:nvSpPr>
        <p:spPr bwMode="auto">
          <a:xfrm>
            <a:off x="1360488" y="3028950"/>
            <a:ext cx="0" cy="5238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9" name="Rectangle 75"/>
          <p:cNvSpPr>
            <a:spLocks noChangeArrowheads="1"/>
          </p:cNvSpPr>
          <p:nvPr/>
        </p:nvSpPr>
        <p:spPr bwMode="auto">
          <a:xfrm>
            <a:off x="560388" y="35591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3990" name="Rectangle 76"/>
          <p:cNvSpPr>
            <a:spLocks noChangeArrowheads="1"/>
          </p:cNvSpPr>
          <p:nvPr/>
        </p:nvSpPr>
        <p:spPr bwMode="auto">
          <a:xfrm>
            <a:off x="1163638" y="35448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3991" name="Rectangle 77"/>
          <p:cNvSpPr>
            <a:spLocks noChangeArrowheads="1"/>
          </p:cNvSpPr>
          <p:nvPr/>
        </p:nvSpPr>
        <p:spPr bwMode="auto">
          <a:xfrm>
            <a:off x="1792288" y="352425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3992" name="Rectangle 78" descr="50%"/>
          <p:cNvSpPr>
            <a:spLocks noChangeArrowheads="1"/>
          </p:cNvSpPr>
          <p:nvPr/>
        </p:nvSpPr>
        <p:spPr bwMode="auto">
          <a:xfrm>
            <a:off x="2586038" y="35845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3993" name="Rectangle 79"/>
          <p:cNvSpPr>
            <a:spLocks noChangeArrowheads="1"/>
          </p:cNvSpPr>
          <p:nvPr/>
        </p:nvSpPr>
        <p:spPr bwMode="auto">
          <a:xfrm>
            <a:off x="3443288" y="35464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3994" name="Rectangle 80"/>
          <p:cNvSpPr>
            <a:spLocks noChangeArrowheads="1"/>
          </p:cNvSpPr>
          <p:nvPr/>
        </p:nvSpPr>
        <p:spPr bwMode="auto">
          <a:xfrm>
            <a:off x="4241800" y="35179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3995" name="Line 81"/>
          <p:cNvSpPr>
            <a:spLocks noChangeShapeType="1"/>
          </p:cNvSpPr>
          <p:nvPr/>
        </p:nvSpPr>
        <p:spPr bwMode="auto">
          <a:xfrm>
            <a:off x="914400" y="3790950"/>
            <a:ext cx="2667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6" name="Line 82"/>
          <p:cNvSpPr>
            <a:spLocks noChangeShapeType="1"/>
          </p:cNvSpPr>
          <p:nvPr/>
        </p:nvSpPr>
        <p:spPr bwMode="auto">
          <a:xfrm>
            <a:off x="1562100" y="3790950"/>
            <a:ext cx="2667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7" name="Line 83"/>
          <p:cNvSpPr>
            <a:spLocks noChangeShapeType="1"/>
          </p:cNvSpPr>
          <p:nvPr/>
        </p:nvSpPr>
        <p:spPr bwMode="auto">
          <a:xfrm>
            <a:off x="1524000" y="2819400"/>
            <a:ext cx="990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8" name="Line 84"/>
          <p:cNvSpPr>
            <a:spLocks noChangeShapeType="1"/>
          </p:cNvSpPr>
          <p:nvPr/>
        </p:nvSpPr>
        <p:spPr bwMode="auto">
          <a:xfrm>
            <a:off x="2895600" y="2819400"/>
            <a:ext cx="89535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9" name="Oval 85" descr="50%"/>
          <p:cNvSpPr>
            <a:spLocks noChangeArrowheads="1"/>
          </p:cNvSpPr>
          <p:nvPr/>
        </p:nvSpPr>
        <p:spPr bwMode="auto">
          <a:xfrm>
            <a:off x="7748588" y="3665538"/>
            <a:ext cx="392112" cy="392112"/>
          </a:xfrm>
          <a:prstGeom prst="ellipse">
            <a:avLst/>
          </a:prstGeom>
          <a:pattFill prst="pct50">
            <a:fgClr>
              <a:srgbClr val="FF00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00" name="Rectangle 86"/>
          <p:cNvSpPr>
            <a:spLocks noChangeArrowheads="1"/>
          </p:cNvSpPr>
          <p:nvPr/>
        </p:nvSpPr>
        <p:spPr bwMode="auto">
          <a:xfrm>
            <a:off x="7740650" y="36401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4001" name="Oval 87" descr="50%"/>
          <p:cNvSpPr>
            <a:spLocks noChangeArrowheads="1"/>
          </p:cNvSpPr>
          <p:nvPr/>
        </p:nvSpPr>
        <p:spPr bwMode="auto">
          <a:xfrm>
            <a:off x="7361238" y="4419600"/>
            <a:ext cx="392112" cy="392113"/>
          </a:xfrm>
          <a:prstGeom prst="ellipse">
            <a:avLst/>
          </a:prstGeom>
          <a:pattFill prst="pct50">
            <a:fgClr>
              <a:srgbClr val="FF00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02" name="Oval 88" descr="50%"/>
          <p:cNvSpPr>
            <a:spLocks noChangeArrowheads="1"/>
          </p:cNvSpPr>
          <p:nvPr/>
        </p:nvSpPr>
        <p:spPr bwMode="auto">
          <a:xfrm>
            <a:off x="7848600" y="5099050"/>
            <a:ext cx="392113" cy="392113"/>
          </a:xfrm>
          <a:prstGeom prst="ellipse">
            <a:avLst/>
          </a:prstGeom>
          <a:pattFill prst="pct50">
            <a:fgClr>
              <a:srgbClr val="FF00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03" name="Line 89"/>
          <p:cNvSpPr>
            <a:spLocks noChangeShapeType="1"/>
          </p:cNvSpPr>
          <p:nvPr/>
        </p:nvSpPr>
        <p:spPr bwMode="auto">
          <a:xfrm flipH="1">
            <a:off x="7548563" y="4035425"/>
            <a:ext cx="284162" cy="3810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04" name="Line 90"/>
          <p:cNvSpPr>
            <a:spLocks noChangeShapeType="1"/>
          </p:cNvSpPr>
          <p:nvPr/>
        </p:nvSpPr>
        <p:spPr bwMode="auto">
          <a:xfrm>
            <a:off x="7653338" y="4786313"/>
            <a:ext cx="382587" cy="334962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05" name="Rectangle 91"/>
          <p:cNvSpPr>
            <a:spLocks noChangeArrowheads="1"/>
          </p:cNvSpPr>
          <p:nvPr/>
        </p:nvSpPr>
        <p:spPr bwMode="auto">
          <a:xfrm>
            <a:off x="7359650" y="44021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4006" name="Rectangle 92"/>
          <p:cNvSpPr>
            <a:spLocks noChangeArrowheads="1"/>
          </p:cNvSpPr>
          <p:nvPr/>
        </p:nvSpPr>
        <p:spPr bwMode="auto">
          <a:xfrm>
            <a:off x="7934325" y="50768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4007" name="Oval 93"/>
          <p:cNvSpPr>
            <a:spLocks noChangeArrowheads="1"/>
          </p:cNvSpPr>
          <p:nvPr/>
        </p:nvSpPr>
        <p:spPr bwMode="auto">
          <a:xfrm>
            <a:off x="6176963" y="206216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08" name="Rectangle 94"/>
          <p:cNvSpPr>
            <a:spLocks noChangeArrowheads="1"/>
          </p:cNvSpPr>
          <p:nvPr/>
        </p:nvSpPr>
        <p:spPr bwMode="auto">
          <a:xfrm>
            <a:off x="6169025" y="19986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4009" name="Oval 95"/>
          <p:cNvSpPr>
            <a:spLocks noChangeArrowheads="1"/>
          </p:cNvSpPr>
          <p:nvPr/>
        </p:nvSpPr>
        <p:spPr bwMode="auto">
          <a:xfrm>
            <a:off x="5248275" y="28606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10" name="Oval 96"/>
          <p:cNvSpPr>
            <a:spLocks noChangeArrowheads="1"/>
          </p:cNvSpPr>
          <p:nvPr/>
        </p:nvSpPr>
        <p:spPr bwMode="auto">
          <a:xfrm>
            <a:off x="6175375" y="440848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11" name="Line 97"/>
          <p:cNvSpPr>
            <a:spLocks noChangeShapeType="1"/>
          </p:cNvSpPr>
          <p:nvPr/>
        </p:nvSpPr>
        <p:spPr bwMode="auto">
          <a:xfrm flipH="1">
            <a:off x="5429250" y="2393950"/>
            <a:ext cx="812800" cy="474663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12" name="Line 98"/>
          <p:cNvSpPr>
            <a:spLocks noChangeShapeType="1"/>
          </p:cNvSpPr>
          <p:nvPr/>
        </p:nvSpPr>
        <p:spPr bwMode="auto">
          <a:xfrm>
            <a:off x="6524625" y="2363788"/>
            <a:ext cx="939800" cy="504825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13" name="Oval 99"/>
          <p:cNvSpPr>
            <a:spLocks noChangeArrowheads="1"/>
          </p:cNvSpPr>
          <p:nvPr/>
        </p:nvSpPr>
        <p:spPr bwMode="auto">
          <a:xfrm>
            <a:off x="5791200" y="367665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14" name="Line 100"/>
          <p:cNvSpPr>
            <a:spLocks noChangeShapeType="1"/>
          </p:cNvSpPr>
          <p:nvPr/>
        </p:nvSpPr>
        <p:spPr bwMode="auto">
          <a:xfrm>
            <a:off x="5546725" y="3235325"/>
            <a:ext cx="382588" cy="442913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15" name="Rectangle 101"/>
          <p:cNvSpPr>
            <a:spLocks noChangeArrowheads="1"/>
          </p:cNvSpPr>
          <p:nvPr/>
        </p:nvSpPr>
        <p:spPr bwMode="auto">
          <a:xfrm>
            <a:off x="5281613" y="28162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4016" name="Rectangle 102"/>
          <p:cNvSpPr>
            <a:spLocks noChangeArrowheads="1"/>
          </p:cNvSpPr>
          <p:nvPr/>
        </p:nvSpPr>
        <p:spPr bwMode="auto">
          <a:xfrm>
            <a:off x="5765800" y="36528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4017" name="Rectangle 103"/>
          <p:cNvSpPr>
            <a:spLocks noChangeArrowheads="1"/>
          </p:cNvSpPr>
          <p:nvPr/>
        </p:nvSpPr>
        <p:spPr bwMode="auto">
          <a:xfrm>
            <a:off x="6199188" y="43846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4018" name="Oval 104" descr="50%"/>
          <p:cNvSpPr>
            <a:spLocks noChangeArrowheads="1"/>
          </p:cNvSpPr>
          <p:nvPr/>
        </p:nvSpPr>
        <p:spPr bwMode="auto">
          <a:xfrm>
            <a:off x="6851650" y="3671888"/>
            <a:ext cx="392113" cy="392112"/>
          </a:xfrm>
          <a:prstGeom prst="ellipse">
            <a:avLst/>
          </a:prstGeom>
          <a:pattFill prst="pct50">
            <a:fgClr>
              <a:srgbClr val="0000FF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19" name="Rectangle 105"/>
          <p:cNvSpPr>
            <a:spLocks noChangeArrowheads="1"/>
          </p:cNvSpPr>
          <p:nvPr/>
        </p:nvSpPr>
        <p:spPr bwMode="auto">
          <a:xfrm>
            <a:off x="6881813" y="36369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4020" name="Oval 106" descr="50%"/>
          <p:cNvSpPr>
            <a:spLocks noChangeArrowheads="1"/>
          </p:cNvSpPr>
          <p:nvPr/>
        </p:nvSpPr>
        <p:spPr bwMode="auto">
          <a:xfrm>
            <a:off x="7286625" y="2867025"/>
            <a:ext cx="392113" cy="392113"/>
          </a:xfrm>
          <a:prstGeom prst="ellipse">
            <a:avLst/>
          </a:prstGeom>
          <a:pattFill prst="pct50">
            <a:fgClr>
              <a:srgbClr val="0000FF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21" name="Rectangle 107"/>
          <p:cNvSpPr>
            <a:spLocks noChangeArrowheads="1"/>
          </p:cNvSpPr>
          <p:nvPr/>
        </p:nvSpPr>
        <p:spPr bwMode="auto">
          <a:xfrm>
            <a:off x="7321550" y="28463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4022" name="Line 108"/>
          <p:cNvSpPr>
            <a:spLocks noChangeShapeType="1"/>
          </p:cNvSpPr>
          <p:nvPr/>
        </p:nvSpPr>
        <p:spPr bwMode="auto">
          <a:xfrm flipH="1">
            <a:off x="7048500" y="3214688"/>
            <a:ext cx="309563" cy="452437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23" name="Line 109"/>
          <p:cNvSpPr>
            <a:spLocks noChangeShapeType="1"/>
          </p:cNvSpPr>
          <p:nvPr/>
        </p:nvSpPr>
        <p:spPr bwMode="auto">
          <a:xfrm>
            <a:off x="7634288" y="3192463"/>
            <a:ext cx="319087" cy="45085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24" name="Line 110"/>
          <p:cNvSpPr>
            <a:spLocks noChangeShapeType="1"/>
          </p:cNvSpPr>
          <p:nvPr/>
        </p:nvSpPr>
        <p:spPr bwMode="auto">
          <a:xfrm>
            <a:off x="6072188" y="4035425"/>
            <a:ext cx="296862" cy="357188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25" name="Freeform 111"/>
          <p:cNvSpPr>
            <a:spLocks/>
          </p:cNvSpPr>
          <p:nvPr/>
        </p:nvSpPr>
        <p:spPr bwMode="auto">
          <a:xfrm>
            <a:off x="1409700" y="1460500"/>
            <a:ext cx="4895850" cy="1130300"/>
          </a:xfrm>
          <a:custGeom>
            <a:avLst/>
            <a:gdLst>
              <a:gd name="T0" fmla="*/ 0 w 3216"/>
              <a:gd name="T1" fmla="*/ 2147483647 h 748"/>
              <a:gd name="T2" fmla="*/ 2147483647 w 3216"/>
              <a:gd name="T3" fmla="*/ 2147483647 h 748"/>
              <a:gd name="T4" fmla="*/ 2147483647 w 3216"/>
              <a:gd name="T5" fmla="*/ 2147483647 h 748"/>
              <a:gd name="T6" fmla="*/ 0 60000 65536"/>
              <a:gd name="T7" fmla="*/ 0 60000 65536"/>
              <a:gd name="T8" fmla="*/ 0 60000 65536"/>
              <a:gd name="T9" fmla="*/ 0 w 3216"/>
              <a:gd name="T10" fmla="*/ 0 h 748"/>
              <a:gd name="T11" fmla="*/ 3216 w 3216"/>
              <a:gd name="T12" fmla="*/ 748 h 7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16" h="748">
                <a:moveTo>
                  <a:pt x="0" y="748"/>
                </a:moveTo>
                <a:cubicBezTo>
                  <a:pt x="74" y="438"/>
                  <a:pt x="148" y="128"/>
                  <a:pt x="684" y="64"/>
                </a:cubicBezTo>
                <a:cubicBezTo>
                  <a:pt x="1220" y="0"/>
                  <a:pt x="2794" y="314"/>
                  <a:pt x="3216" y="364"/>
                </a:cubicBez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26" name="Text Box 112"/>
          <p:cNvSpPr txBox="1">
            <a:spLocks noChangeArrowheads="1"/>
          </p:cNvSpPr>
          <p:nvPr/>
        </p:nvSpPr>
        <p:spPr bwMode="auto">
          <a:xfrm>
            <a:off x="1603375" y="1127125"/>
            <a:ext cx="526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</a:rPr>
              <a:t>Rotate the tree clockwise by 45 degrees</a:t>
            </a:r>
          </a:p>
        </p:txBody>
      </p:sp>
      <p:sp>
        <p:nvSpPr>
          <p:cNvPr id="84027" name="Line 113"/>
          <p:cNvSpPr>
            <a:spLocks noChangeShapeType="1"/>
          </p:cNvSpPr>
          <p:nvPr/>
        </p:nvSpPr>
        <p:spPr bwMode="auto">
          <a:xfrm>
            <a:off x="3848100" y="3790950"/>
            <a:ext cx="36195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28" name="Line 114"/>
          <p:cNvSpPr>
            <a:spLocks noChangeShapeType="1"/>
          </p:cNvSpPr>
          <p:nvPr/>
        </p:nvSpPr>
        <p:spPr bwMode="auto">
          <a:xfrm flipH="1" flipV="1">
            <a:off x="704850" y="2400300"/>
            <a:ext cx="1905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29" name="Text Box 115"/>
          <p:cNvSpPr txBox="1">
            <a:spLocks noChangeArrowheads="1"/>
          </p:cNvSpPr>
          <p:nvPr/>
        </p:nvSpPr>
        <p:spPr bwMode="auto">
          <a:xfrm>
            <a:off x="136525" y="2052638"/>
            <a:ext cx="1754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Leftmost child</a:t>
            </a:r>
          </a:p>
        </p:txBody>
      </p:sp>
      <p:sp>
        <p:nvSpPr>
          <p:cNvPr id="84030" name="Line 116"/>
          <p:cNvSpPr>
            <a:spLocks noChangeShapeType="1"/>
          </p:cNvSpPr>
          <p:nvPr/>
        </p:nvSpPr>
        <p:spPr bwMode="auto">
          <a:xfrm>
            <a:off x="1028700" y="3867150"/>
            <a:ext cx="4762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31" name="Text Box 117"/>
          <p:cNvSpPr txBox="1">
            <a:spLocks noChangeArrowheads="1"/>
          </p:cNvSpPr>
          <p:nvPr/>
        </p:nvSpPr>
        <p:spPr bwMode="auto">
          <a:xfrm>
            <a:off x="650875" y="4376738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Right sibling</a:t>
            </a:r>
          </a:p>
        </p:txBody>
      </p:sp>
      <p:sp>
        <p:nvSpPr>
          <p:cNvPr id="84032" name="Line 118"/>
          <p:cNvSpPr>
            <a:spLocks noChangeShapeType="1"/>
          </p:cNvSpPr>
          <p:nvPr/>
        </p:nvSpPr>
        <p:spPr bwMode="auto">
          <a:xfrm flipH="1">
            <a:off x="400050" y="3943350"/>
            <a:ext cx="171450" cy="533400"/>
          </a:xfrm>
          <a:prstGeom prst="line">
            <a:avLst/>
          </a:prstGeom>
          <a:noFill/>
          <a:ln w="38100" cap="rnd">
            <a:solidFill>
              <a:srgbClr val="6699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033" name="Text Box 4"/>
          <p:cNvSpPr txBox="1">
            <a:spLocks noChangeArrowheads="1"/>
          </p:cNvSpPr>
          <p:nvPr/>
        </p:nvSpPr>
        <p:spPr bwMode="auto">
          <a:xfrm>
            <a:off x="1012825" y="266700"/>
            <a:ext cx="713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b="1" u="sng">
                <a:solidFill>
                  <a:schemeClr val="tx1"/>
                </a:solidFill>
              </a:rPr>
              <a:t>Transforming a forest into a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135938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9263" indent="-449263">
              <a:spcBef>
                <a:spcPts val="0"/>
              </a:spcBef>
              <a:buFont typeface="Wingdings" pitchFamily="2" charset="2"/>
              <a:buChar char="q"/>
              <a:defRPr/>
            </a:pPr>
            <a:r>
              <a:rPr lang="en-US" altLang="zh-TW" sz="2800" dirty="0">
                <a:solidFill>
                  <a:schemeClr val="tx1"/>
                </a:solidFill>
                <a:latin typeface="Times New Roman" charset="0"/>
                <a:ea typeface="Arial Unicode MS" pitchFamily="34" charset="-120"/>
                <a:cs typeface="Arial Unicode MS" pitchFamily="34" charset="-120"/>
              </a:rPr>
              <a:t>Problems :</a:t>
            </a:r>
          </a:p>
          <a:p>
            <a:pPr marL="711200" indent="-261938">
              <a:spcBef>
                <a:spcPts val="0"/>
              </a:spcBef>
              <a:buSzPct val="70000"/>
              <a:buFont typeface="Wingdings" pitchFamily="2" charset="2"/>
              <a:buChar char="Ø"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Arial Unicode MS" pitchFamily="34" charset="-120"/>
                <a:cs typeface="Arial Unicode MS" pitchFamily="34" charset="-120"/>
              </a:rPr>
              <a:t>The number of distinct binary trees having n nodes</a:t>
            </a:r>
          </a:p>
          <a:p>
            <a:pPr marL="711200" indent="-261938">
              <a:spcBef>
                <a:spcPts val="0"/>
              </a:spcBef>
              <a:buSzPct val="70000"/>
              <a:buFont typeface="Wingdings" pitchFamily="2" charset="2"/>
              <a:buChar char="Ø"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Arial Unicode MS" pitchFamily="34" charset="-120"/>
                <a:cs typeface="Arial Unicode MS" pitchFamily="34" charset="-120"/>
              </a:rPr>
              <a:t>The number of distinct permutations of the numbers of from 1 to n obtains by a stack</a:t>
            </a:r>
          </a:p>
          <a:p>
            <a:pPr marL="711200" indent="-261938">
              <a:spcBef>
                <a:spcPts val="0"/>
              </a:spcBef>
              <a:buSzPct val="70000"/>
              <a:buFont typeface="Wingdings" pitchFamily="2" charset="2"/>
              <a:buChar char="Ø"/>
              <a:defRPr/>
            </a:pPr>
            <a:r>
              <a:rPr lang="en-US" altLang="zh-TW" sz="2400" dirty="0">
                <a:solidFill>
                  <a:schemeClr val="tx1"/>
                </a:solidFill>
                <a:latin typeface="Times New Roman" charset="0"/>
                <a:ea typeface="Arial Unicode MS" pitchFamily="34" charset="-120"/>
                <a:cs typeface="Arial Unicode MS" pitchFamily="34" charset="-120"/>
              </a:rPr>
              <a:t>The number of distinct ways of multiplying n+1 matrices</a:t>
            </a:r>
          </a:p>
          <a:p>
            <a:pPr marL="361950" indent="-361950">
              <a:spcBef>
                <a:spcPts val="0"/>
              </a:spcBef>
              <a:defRPr/>
            </a:pPr>
            <a:endParaRPr lang="en-US" altLang="zh-TW" sz="3200" dirty="0">
              <a:solidFill>
                <a:schemeClr val="tx1"/>
              </a:solidFill>
              <a:latin typeface="Times New Roman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692275" y="404813"/>
            <a:ext cx="547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600" b="1" u="sng">
                <a:solidFill>
                  <a:schemeClr val="tx1"/>
                </a:solidFill>
              </a:rPr>
              <a:t>Counting Binary Trees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053CE3-FA5D-45C9-8EB5-D323ACF7871A}" type="slidenum">
              <a:rPr lang="en-US" altLang="zh-TW" smtClean="0"/>
              <a:pPr>
                <a:defRPr/>
              </a:pPr>
              <a:t>87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2"/>
          <p:cNvSpPr txBox="1">
            <a:spLocks noChangeArrowheads="1"/>
          </p:cNvSpPr>
          <p:nvPr/>
        </p:nvSpPr>
        <p:spPr bwMode="auto">
          <a:xfrm>
            <a:off x="1992313" y="374650"/>
            <a:ext cx="5472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600" b="1" u="sng">
                <a:solidFill>
                  <a:schemeClr val="tx1"/>
                </a:solidFill>
              </a:rPr>
              <a:t>Distinct Binary Trees </a:t>
            </a:r>
          </a:p>
        </p:txBody>
      </p:sp>
      <p:grpSp>
        <p:nvGrpSpPr>
          <p:cNvPr id="50" name="群組 49"/>
          <p:cNvGrpSpPr/>
          <p:nvPr/>
        </p:nvGrpSpPr>
        <p:grpSpPr>
          <a:xfrm>
            <a:off x="989013" y="1903254"/>
            <a:ext cx="3274230" cy="1447845"/>
            <a:chOff x="989013" y="1903254"/>
            <a:chExt cx="3274230" cy="1447845"/>
          </a:xfrm>
        </p:grpSpPr>
        <p:grpSp>
          <p:nvGrpSpPr>
            <p:cNvPr id="86054" name="Group 2"/>
            <p:cNvGrpSpPr>
              <a:grpSpLocks/>
            </p:cNvGrpSpPr>
            <p:nvPr/>
          </p:nvGrpSpPr>
          <p:grpSpPr bwMode="auto">
            <a:xfrm>
              <a:off x="3580263" y="2648196"/>
              <a:ext cx="682980" cy="702903"/>
              <a:chOff x="839" y="1434"/>
              <a:chExt cx="907" cy="1135"/>
            </a:xfrm>
          </p:grpSpPr>
          <p:sp>
            <p:nvSpPr>
              <p:cNvPr id="86060" name="Oval 3"/>
              <p:cNvSpPr>
                <a:spLocks noChangeArrowheads="1"/>
              </p:cNvSpPr>
              <p:nvPr/>
            </p:nvSpPr>
            <p:spPr bwMode="auto">
              <a:xfrm>
                <a:off x="1292" y="1434"/>
                <a:ext cx="454" cy="45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61" name="Oval 4"/>
              <p:cNvSpPr>
                <a:spLocks noChangeArrowheads="1"/>
              </p:cNvSpPr>
              <p:nvPr/>
            </p:nvSpPr>
            <p:spPr bwMode="auto">
              <a:xfrm>
                <a:off x="839" y="2115"/>
                <a:ext cx="454" cy="45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62" name="Line 5"/>
              <p:cNvSpPr>
                <a:spLocks noChangeShapeType="1"/>
              </p:cNvSpPr>
              <p:nvPr/>
            </p:nvSpPr>
            <p:spPr bwMode="auto">
              <a:xfrm flipH="1">
                <a:off x="1202" y="1888"/>
                <a:ext cx="181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6055" name="Group 6"/>
            <p:cNvGrpSpPr>
              <a:grpSpLocks/>
            </p:cNvGrpSpPr>
            <p:nvPr/>
          </p:nvGrpSpPr>
          <p:grpSpPr bwMode="auto">
            <a:xfrm flipH="1">
              <a:off x="2117836" y="2658660"/>
              <a:ext cx="652781" cy="692439"/>
              <a:chOff x="839" y="1434"/>
              <a:chExt cx="907" cy="1135"/>
            </a:xfrm>
          </p:grpSpPr>
          <p:sp>
            <p:nvSpPr>
              <p:cNvPr id="86057" name="Oval 7"/>
              <p:cNvSpPr>
                <a:spLocks noChangeArrowheads="1"/>
              </p:cNvSpPr>
              <p:nvPr/>
            </p:nvSpPr>
            <p:spPr bwMode="auto">
              <a:xfrm>
                <a:off x="1292" y="1434"/>
                <a:ext cx="454" cy="45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58" name="Oval 8"/>
              <p:cNvSpPr>
                <a:spLocks noChangeArrowheads="1"/>
              </p:cNvSpPr>
              <p:nvPr/>
            </p:nvSpPr>
            <p:spPr bwMode="auto">
              <a:xfrm>
                <a:off x="839" y="2115"/>
                <a:ext cx="454" cy="45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59" name="Line 9"/>
              <p:cNvSpPr>
                <a:spLocks noChangeShapeType="1"/>
              </p:cNvSpPr>
              <p:nvPr/>
            </p:nvSpPr>
            <p:spPr bwMode="auto">
              <a:xfrm flipH="1">
                <a:off x="1202" y="1888"/>
                <a:ext cx="181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6056" name="Text Box 43"/>
            <p:cNvSpPr txBox="1">
              <a:spLocks noChangeArrowheads="1"/>
            </p:cNvSpPr>
            <p:nvPr/>
          </p:nvSpPr>
          <p:spPr bwMode="auto">
            <a:xfrm>
              <a:off x="989013" y="1903254"/>
              <a:ext cx="15424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 u="sng" dirty="0">
                  <a:solidFill>
                    <a:schemeClr val="tx1"/>
                  </a:solidFill>
                </a:rPr>
                <a:t>N = 2</a:t>
              </a: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1003300" y="3986788"/>
            <a:ext cx="7380658" cy="1818112"/>
            <a:chOff x="1003300" y="3986788"/>
            <a:chExt cx="7380658" cy="1818112"/>
          </a:xfrm>
        </p:grpSpPr>
        <p:grpSp>
          <p:nvGrpSpPr>
            <p:cNvPr id="86021" name="Group 10"/>
            <p:cNvGrpSpPr>
              <a:grpSpLocks/>
            </p:cNvGrpSpPr>
            <p:nvPr/>
          </p:nvGrpSpPr>
          <p:grpSpPr bwMode="auto">
            <a:xfrm>
              <a:off x="7480269" y="4548260"/>
              <a:ext cx="903689" cy="1256640"/>
              <a:chOff x="884" y="2704"/>
              <a:chExt cx="953" cy="1128"/>
            </a:xfrm>
          </p:grpSpPr>
          <p:sp>
            <p:nvSpPr>
              <p:cNvPr id="86049" name="Oval 11"/>
              <p:cNvSpPr>
                <a:spLocks noChangeArrowheads="1"/>
              </p:cNvSpPr>
              <p:nvPr/>
            </p:nvSpPr>
            <p:spPr bwMode="auto">
              <a:xfrm>
                <a:off x="1542" y="2704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50" name="Oval 12"/>
              <p:cNvSpPr>
                <a:spLocks noChangeArrowheads="1"/>
              </p:cNvSpPr>
              <p:nvPr/>
            </p:nvSpPr>
            <p:spPr bwMode="auto">
              <a:xfrm>
                <a:off x="1247" y="3104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51" name="Line 13"/>
              <p:cNvSpPr>
                <a:spLocks noChangeShapeType="1"/>
              </p:cNvSpPr>
              <p:nvPr/>
            </p:nvSpPr>
            <p:spPr bwMode="auto">
              <a:xfrm flipH="1">
                <a:off x="1483" y="2970"/>
                <a:ext cx="118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52" name="Oval 14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53" name="Line 15"/>
              <p:cNvSpPr>
                <a:spLocks noChangeShapeType="1"/>
              </p:cNvSpPr>
              <p:nvPr/>
            </p:nvSpPr>
            <p:spPr bwMode="auto">
              <a:xfrm flipH="1">
                <a:off x="1111" y="3339"/>
                <a:ext cx="18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6022" name="Group 16"/>
            <p:cNvGrpSpPr>
              <a:grpSpLocks/>
            </p:cNvGrpSpPr>
            <p:nvPr/>
          </p:nvGrpSpPr>
          <p:grpSpPr bwMode="auto">
            <a:xfrm>
              <a:off x="4684808" y="4439365"/>
              <a:ext cx="817398" cy="772032"/>
              <a:chOff x="3515" y="2478"/>
              <a:chExt cx="862" cy="693"/>
            </a:xfrm>
          </p:grpSpPr>
          <p:sp>
            <p:nvSpPr>
              <p:cNvPr id="86044" name="Oval 17"/>
              <p:cNvSpPr>
                <a:spLocks noChangeArrowheads="1"/>
              </p:cNvSpPr>
              <p:nvPr/>
            </p:nvSpPr>
            <p:spPr bwMode="auto">
              <a:xfrm>
                <a:off x="3515" y="2905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45" name="Oval 18"/>
              <p:cNvSpPr>
                <a:spLocks noChangeArrowheads="1"/>
              </p:cNvSpPr>
              <p:nvPr/>
            </p:nvSpPr>
            <p:spPr bwMode="auto">
              <a:xfrm flipH="1">
                <a:off x="3787" y="2478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46" name="Oval 19"/>
              <p:cNvSpPr>
                <a:spLocks noChangeArrowheads="1"/>
              </p:cNvSpPr>
              <p:nvPr/>
            </p:nvSpPr>
            <p:spPr bwMode="auto">
              <a:xfrm flipH="1">
                <a:off x="4082" y="2904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47" name="Line 20"/>
              <p:cNvSpPr>
                <a:spLocks noChangeShapeType="1"/>
              </p:cNvSpPr>
              <p:nvPr/>
            </p:nvSpPr>
            <p:spPr bwMode="auto">
              <a:xfrm>
                <a:off x="4023" y="2744"/>
                <a:ext cx="118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48" name="Freeform 21"/>
              <p:cNvSpPr>
                <a:spLocks/>
              </p:cNvSpPr>
              <p:nvPr/>
            </p:nvSpPr>
            <p:spPr bwMode="auto">
              <a:xfrm>
                <a:off x="3742" y="2747"/>
                <a:ext cx="113" cy="184"/>
              </a:xfrm>
              <a:custGeom>
                <a:avLst/>
                <a:gdLst>
                  <a:gd name="T0" fmla="*/ 113 w 113"/>
                  <a:gd name="T1" fmla="*/ 0 h 184"/>
                  <a:gd name="T2" fmla="*/ 0 w 113"/>
                  <a:gd name="T3" fmla="*/ 184 h 184"/>
                  <a:gd name="T4" fmla="*/ 0 60000 65536"/>
                  <a:gd name="T5" fmla="*/ 0 60000 65536"/>
                  <a:gd name="T6" fmla="*/ 0 w 113"/>
                  <a:gd name="T7" fmla="*/ 0 h 184"/>
                  <a:gd name="T8" fmla="*/ 113 w 113"/>
                  <a:gd name="T9" fmla="*/ 184 h 1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184">
                    <a:moveTo>
                      <a:pt x="113" y="0"/>
                    </a:moveTo>
                    <a:lnTo>
                      <a:pt x="0" y="18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6023" name="Group 22"/>
            <p:cNvGrpSpPr>
              <a:grpSpLocks/>
            </p:cNvGrpSpPr>
            <p:nvPr/>
          </p:nvGrpSpPr>
          <p:grpSpPr bwMode="auto">
            <a:xfrm>
              <a:off x="3477550" y="4548260"/>
              <a:ext cx="559472" cy="1256640"/>
              <a:chOff x="1973" y="2750"/>
              <a:chExt cx="590" cy="1128"/>
            </a:xfrm>
          </p:grpSpPr>
          <p:grpSp>
            <p:nvGrpSpPr>
              <p:cNvPr id="86038" name="Group 23"/>
              <p:cNvGrpSpPr>
                <a:grpSpLocks/>
              </p:cNvGrpSpPr>
              <p:nvPr/>
            </p:nvGrpSpPr>
            <p:grpSpPr bwMode="auto">
              <a:xfrm flipH="1">
                <a:off x="1973" y="2750"/>
                <a:ext cx="590" cy="666"/>
                <a:chOff x="1383" y="2840"/>
                <a:chExt cx="590" cy="666"/>
              </a:xfrm>
            </p:grpSpPr>
            <p:sp>
              <p:nvSpPr>
                <p:cNvPr id="86041" name="Oval 24"/>
                <p:cNvSpPr>
                  <a:spLocks noChangeArrowheads="1"/>
                </p:cNvSpPr>
                <p:nvPr/>
              </p:nvSpPr>
              <p:spPr bwMode="auto">
                <a:xfrm>
                  <a:off x="1678" y="2840"/>
                  <a:ext cx="295" cy="26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6042" name="Oval 25"/>
                <p:cNvSpPr>
                  <a:spLocks noChangeArrowheads="1"/>
                </p:cNvSpPr>
                <p:nvPr/>
              </p:nvSpPr>
              <p:spPr bwMode="auto">
                <a:xfrm>
                  <a:off x="1383" y="3240"/>
                  <a:ext cx="295" cy="26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6043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619" y="3106"/>
                  <a:ext cx="118" cy="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86039" name="Oval 27"/>
              <p:cNvSpPr>
                <a:spLocks noChangeArrowheads="1"/>
              </p:cNvSpPr>
              <p:nvPr/>
            </p:nvSpPr>
            <p:spPr bwMode="auto">
              <a:xfrm flipH="1">
                <a:off x="2018" y="3612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40" name="Line 28"/>
              <p:cNvSpPr>
                <a:spLocks noChangeShapeType="1"/>
              </p:cNvSpPr>
              <p:nvPr/>
            </p:nvSpPr>
            <p:spPr bwMode="auto">
              <a:xfrm flipH="1">
                <a:off x="2245" y="3430"/>
                <a:ext cx="9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6024" name="Group 29"/>
            <p:cNvGrpSpPr>
              <a:grpSpLocks/>
            </p:cNvGrpSpPr>
            <p:nvPr/>
          </p:nvGrpSpPr>
          <p:grpSpPr bwMode="auto">
            <a:xfrm flipH="1">
              <a:off x="6273011" y="4548260"/>
              <a:ext cx="559472" cy="1256640"/>
              <a:chOff x="1973" y="2750"/>
              <a:chExt cx="590" cy="1128"/>
            </a:xfrm>
          </p:grpSpPr>
          <p:grpSp>
            <p:nvGrpSpPr>
              <p:cNvPr id="86032" name="Group 30"/>
              <p:cNvGrpSpPr>
                <a:grpSpLocks/>
              </p:cNvGrpSpPr>
              <p:nvPr/>
            </p:nvGrpSpPr>
            <p:grpSpPr bwMode="auto">
              <a:xfrm flipH="1">
                <a:off x="1973" y="2750"/>
                <a:ext cx="590" cy="666"/>
                <a:chOff x="1383" y="2840"/>
                <a:chExt cx="590" cy="666"/>
              </a:xfrm>
            </p:grpSpPr>
            <p:sp>
              <p:nvSpPr>
                <p:cNvPr id="86035" name="Oval 31"/>
                <p:cNvSpPr>
                  <a:spLocks noChangeArrowheads="1"/>
                </p:cNvSpPr>
                <p:nvPr/>
              </p:nvSpPr>
              <p:spPr bwMode="auto">
                <a:xfrm>
                  <a:off x="1678" y="2840"/>
                  <a:ext cx="295" cy="26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6036" name="Oval 32"/>
                <p:cNvSpPr>
                  <a:spLocks noChangeArrowheads="1"/>
                </p:cNvSpPr>
                <p:nvPr/>
              </p:nvSpPr>
              <p:spPr bwMode="auto">
                <a:xfrm>
                  <a:off x="1383" y="3240"/>
                  <a:ext cx="295" cy="26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603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619" y="3106"/>
                  <a:ext cx="118" cy="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86033" name="Oval 34"/>
              <p:cNvSpPr>
                <a:spLocks noChangeArrowheads="1"/>
              </p:cNvSpPr>
              <p:nvPr/>
            </p:nvSpPr>
            <p:spPr bwMode="auto">
              <a:xfrm flipH="1">
                <a:off x="2018" y="3612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34" name="Line 35"/>
              <p:cNvSpPr>
                <a:spLocks noChangeShapeType="1"/>
              </p:cNvSpPr>
              <p:nvPr/>
            </p:nvSpPr>
            <p:spPr bwMode="auto">
              <a:xfrm flipH="1">
                <a:off x="2245" y="3430"/>
                <a:ext cx="9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6025" name="Group 36"/>
            <p:cNvGrpSpPr>
              <a:grpSpLocks/>
            </p:cNvGrpSpPr>
            <p:nvPr/>
          </p:nvGrpSpPr>
          <p:grpSpPr bwMode="auto">
            <a:xfrm flipH="1">
              <a:off x="1889346" y="4548260"/>
              <a:ext cx="903689" cy="1256640"/>
              <a:chOff x="884" y="2704"/>
              <a:chExt cx="953" cy="1128"/>
            </a:xfrm>
          </p:grpSpPr>
          <p:sp>
            <p:nvSpPr>
              <p:cNvPr id="86027" name="Oval 37"/>
              <p:cNvSpPr>
                <a:spLocks noChangeArrowheads="1"/>
              </p:cNvSpPr>
              <p:nvPr/>
            </p:nvSpPr>
            <p:spPr bwMode="auto">
              <a:xfrm>
                <a:off x="1542" y="2704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28" name="Oval 38"/>
              <p:cNvSpPr>
                <a:spLocks noChangeArrowheads="1"/>
              </p:cNvSpPr>
              <p:nvPr/>
            </p:nvSpPr>
            <p:spPr bwMode="auto">
              <a:xfrm>
                <a:off x="1247" y="3104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29" name="Line 39"/>
              <p:cNvSpPr>
                <a:spLocks noChangeShapeType="1"/>
              </p:cNvSpPr>
              <p:nvPr/>
            </p:nvSpPr>
            <p:spPr bwMode="auto">
              <a:xfrm flipH="1">
                <a:off x="1483" y="2970"/>
                <a:ext cx="118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30" name="Oval 40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031" name="Line 41"/>
              <p:cNvSpPr>
                <a:spLocks noChangeShapeType="1"/>
              </p:cNvSpPr>
              <p:nvPr/>
            </p:nvSpPr>
            <p:spPr bwMode="auto">
              <a:xfrm flipH="1">
                <a:off x="1111" y="3339"/>
                <a:ext cx="18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6026" name="Text Box 44"/>
            <p:cNvSpPr txBox="1">
              <a:spLocks noChangeArrowheads="1"/>
            </p:cNvSpPr>
            <p:nvPr/>
          </p:nvSpPr>
          <p:spPr bwMode="auto">
            <a:xfrm>
              <a:off x="1003300" y="3986788"/>
              <a:ext cx="14621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 u="sng" dirty="0">
                  <a:solidFill>
                    <a:schemeClr val="tx1"/>
                  </a:solidFill>
                </a:rPr>
                <a:t>N = 3</a:t>
              </a:r>
            </a:p>
          </p:txBody>
        </p:sp>
      </p:grpSp>
      <p:sp>
        <p:nvSpPr>
          <p:cNvPr id="47" name="投影片編號版面配置區 4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053CE3-FA5D-45C9-8EB5-D323ACF7871A}" type="slidenum">
              <a:rPr lang="en-US" altLang="zh-TW" smtClean="0"/>
              <a:pPr>
                <a:defRPr/>
              </a:pPr>
              <a:t>88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0B6269-9E60-42D9-96A1-7ABC11404778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89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3076" name="Group 2"/>
          <p:cNvGrpSpPr>
            <a:grpSpLocks/>
          </p:cNvGrpSpPr>
          <p:nvPr/>
        </p:nvGrpSpPr>
        <p:grpSpPr bwMode="auto">
          <a:xfrm>
            <a:off x="1258888" y="1481138"/>
            <a:ext cx="2514600" cy="1731962"/>
            <a:chOff x="2699" y="845"/>
            <a:chExt cx="1813" cy="1270"/>
          </a:xfrm>
        </p:grpSpPr>
        <p:sp>
          <p:nvSpPr>
            <p:cNvPr id="3080" name="Oval 3"/>
            <p:cNvSpPr>
              <a:spLocks noChangeArrowheads="1"/>
            </p:cNvSpPr>
            <p:nvPr/>
          </p:nvSpPr>
          <p:spPr bwMode="auto">
            <a:xfrm>
              <a:off x="3334" y="845"/>
              <a:ext cx="544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1" name="Text Box 4"/>
            <p:cNvSpPr txBox="1">
              <a:spLocks noChangeArrowheads="1"/>
            </p:cNvSpPr>
            <p:nvPr/>
          </p:nvSpPr>
          <p:spPr bwMode="auto">
            <a:xfrm>
              <a:off x="3470" y="935"/>
              <a:ext cx="351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i="1">
                  <a:solidFill>
                    <a:schemeClr val="tx1"/>
                  </a:solidFill>
                </a:rPr>
                <a:t>b</a:t>
              </a:r>
              <a:r>
                <a:rPr lang="en-US" altLang="zh-TW" i="1" baseline="-25000">
                  <a:solidFill>
                    <a:schemeClr val="tx1"/>
                  </a:solidFill>
                </a:rPr>
                <a:t>n</a:t>
              </a:r>
            </a:p>
          </p:txBody>
        </p:sp>
        <p:grpSp>
          <p:nvGrpSpPr>
            <p:cNvPr id="3082" name="Group 5"/>
            <p:cNvGrpSpPr>
              <a:grpSpLocks/>
            </p:cNvGrpSpPr>
            <p:nvPr/>
          </p:nvGrpSpPr>
          <p:grpSpPr bwMode="auto">
            <a:xfrm>
              <a:off x="3878" y="1571"/>
              <a:ext cx="634" cy="544"/>
              <a:chOff x="3878" y="1571"/>
              <a:chExt cx="634" cy="544"/>
            </a:xfrm>
          </p:grpSpPr>
          <p:sp>
            <p:nvSpPr>
              <p:cNvPr id="3088" name="Oval 6"/>
              <p:cNvSpPr>
                <a:spLocks noChangeArrowheads="1"/>
              </p:cNvSpPr>
              <p:nvPr/>
            </p:nvSpPr>
            <p:spPr bwMode="auto">
              <a:xfrm>
                <a:off x="3878" y="1571"/>
                <a:ext cx="544" cy="5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Text Box 7"/>
              <p:cNvSpPr txBox="1">
                <a:spLocks noChangeArrowheads="1"/>
              </p:cNvSpPr>
              <p:nvPr/>
            </p:nvSpPr>
            <p:spPr bwMode="auto">
              <a:xfrm>
                <a:off x="3923" y="1661"/>
                <a:ext cx="589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i="1">
                    <a:solidFill>
                      <a:schemeClr val="tx1"/>
                    </a:solidFill>
                  </a:rPr>
                  <a:t>b</a:t>
                </a:r>
                <a:r>
                  <a:rPr lang="en-US" altLang="zh-TW" i="1" baseline="-25000">
                    <a:solidFill>
                      <a:schemeClr val="tx1"/>
                    </a:solidFill>
                  </a:rPr>
                  <a:t>n-i-1</a:t>
                </a:r>
              </a:p>
            </p:txBody>
          </p:sp>
        </p:grpSp>
        <p:grpSp>
          <p:nvGrpSpPr>
            <p:cNvPr id="3083" name="Group 8"/>
            <p:cNvGrpSpPr>
              <a:grpSpLocks/>
            </p:cNvGrpSpPr>
            <p:nvPr/>
          </p:nvGrpSpPr>
          <p:grpSpPr bwMode="auto">
            <a:xfrm>
              <a:off x="2699" y="1571"/>
              <a:ext cx="544" cy="544"/>
              <a:chOff x="2699" y="1571"/>
              <a:chExt cx="544" cy="544"/>
            </a:xfrm>
          </p:grpSpPr>
          <p:sp>
            <p:nvSpPr>
              <p:cNvPr id="3086" name="Oval 9"/>
              <p:cNvSpPr>
                <a:spLocks noChangeArrowheads="1"/>
              </p:cNvSpPr>
              <p:nvPr/>
            </p:nvSpPr>
            <p:spPr bwMode="auto">
              <a:xfrm>
                <a:off x="2699" y="1571"/>
                <a:ext cx="544" cy="5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7" name="Text Box 10"/>
              <p:cNvSpPr txBox="1">
                <a:spLocks noChangeArrowheads="1"/>
              </p:cNvSpPr>
              <p:nvPr/>
            </p:nvSpPr>
            <p:spPr bwMode="auto">
              <a:xfrm>
                <a:off x="2835" y="1661"/>
                <a:ext cx="317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i="1">
                    <a:solidFill>
                      <a:schemeClr val="tx1"/>
                    </a:solidFill>
                  </a:rPr>
                  <a:t>b</a:t>
                </a:r>
                <a:r>
                  <a:rPr lang="en-US" altLang="zh-TW" i="1" baseline="-2500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3084" name="Line 11"/>
            <p:cNvSpPr>
              <a:spLocks noChangeShapeType="1"/>
            </p:cNvSpPr>
            <p:nvPr/>
          </p:nvSpPr>
          <p:spPr bwMode="auto">
            <a:xfrm flipH="1">
              <a:off x="3152" y="1344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5" name="Freeform 12"/>
            <p:cNvSpPr>
              <a:spLocks/>
            </p:cNvSpPr>
            <p:nvPr/>
          </p:nvSpPr>
          <p:spPr bwMode="auto">
            <a:xfrm>
              <a:off x="3787" y="1344"/>
              <a:ext cx="245" cy="251"/>
            </a:xfrm>
            <a:custGeom>
              <a:avLst/>
              <a:gdLst>
                <a:gd name="T0" fmla="*/ 0 w 245"/>
                <a:gd name="T1" fmla="*/ 0 h 251"/>
                <a:gd name="T2" fmla="*/ 245 w 245"/>
                <a:gd name="T3" fmla="*/ 251 h 251"/>
                <a:gd name="T4" fmla="*/ 0 60000 65536"/>
                <a:gd name="T5" fmla="*/ 0 60000 65536"/>
                <a:gd name="T6" fmla="*/ 0 w 245"/>
                <a:gd name="T7" fmla="*/ 0 h 251"/>
                <a:gd name="T8" fmla="*/ 245 w 245"/>
                <a:gd name="T9" fmla="*/ 251 h 2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" h="251">
                  <a:moveTo>
                    <a:pt x="0" y="0"/>
                  </a:moveTo>
                  <a:lnTo>
                    <a:pt x="245" y="25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3074" name="Object 13"/>
          <p:cNvGraphicFramePr>
            <a:graphicFrameLocks noGrp="1" noChangeAspect="1"/>
          </p:cNvGraphicFramePr>
          <p:nvPr>
            <p:ph/>
          </p:nvPr>
        </p:nvGraphicFramePr>
        <p:xfrm>
          <a:off x="4427538" y="1879600"/>
          <a:ext cx="43386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方程式" r:id="rId3" imgW="2247900" imgH="431800" progId="Equation.3">
                  <p:embed/>
                </p:oleObj>
              </mc:Choice>
              <mc:Fallback>
                <p:oleObj name="方程式" r:id="rId3" imgW="2247900" imgH="4318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879600"/>
                        <a:ext cx="4338637" cy="833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1331913" y="3500438"/>
            <a:ext cx="54737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i="1">
                <a:solidFill>
                  <a:schemeClr val="tx1"/>
                </a:solidFill>
              </a:rPr>
              <a:t>n = 1</a:t>
            </a:r>
          </a:p>
          <a:p>
            <a:pPr>
              <a:spcBef>
                <a:spcPts val="600"/>
              </a:spcBef>
            </a:pPr>
            <a:r>
              <a:rPr lang="en-US" altLang="zh-TW" sz="2400" i="1">
                <a:solidFill>
                  <a:schemeClr val="tx1"/>
                </a:solidFill>
              </a:rPr>
              <a:t>      b</a:t>
            </a:r>
            <a:r>
              <a:rPr lang="en-US" altLang="zh-TW" sz="2400" i="1" baseline="-25000">
                <a:solidFill>
                  <a:schemeClr val="tx1"/>
                </a:solidFill>
              </a:rPr>
              <a:t>1 </a:t>
            </a:r>
            <a:r>
              <a:rPr lang="en-US" altLang="zh-TW" sz="2400" i="1">
                <a:solidFill>
                  <a:schemeClr val="tx1"/>
                </a:solidFill>
              </a:rPr>
              <a:t>= b</a:t>
            </a:r>
            <a:r>
              <a:rPr lang="en-US" altLang="zh-TW" sz="2400" i="1" baseline="-25000">
                <a:solidFill>
                  <a:schemeClr val="tx1"/>
                </a:solidFill>
              </a:rPr>
              <a:t>0 </a:t>
            </a:r>
            <a:r>
              <a:rPr lang="en-US" altLang="zh-TW" sz="2400" i="1">
                <a:solidFill>
                  <a:schemeClr val="tx1"/>
                </a:solidFill>
              </a:rPr>
              <a:t>* b</a:t>
            </a:r>
            <a:r>
              <a:rPr lang="en-US" altLang="zh-TW" sz="2400" i="1" baseline="-25000">
                <a:solidFill>
                  <a:schemeClr val="tx1"/>
                </a:solidFill>
              </a:rPr>
              <a:t>0 </a:t>
            </a:r>
            <a:r>
              <a:rPr lang="en-US" altLang="zh-TW" sz="2400" i="1">
                <a:solidFill>
                  <a:schemeClr val="tx1"/>
                </a:solidFill>
              </a:rPr>
              <a:t>= 1</a:t>
            </a:r>
          </a:p>
          <a:p>
            <a:pPr>
              <a:spcBef>
                <a:spcPts val="600"/>
              </a:spcBef>
            </a:pPr>
            <a:r>
              <a:rPr lang="en-US" altLang="zh-TW" sz="2400" i="1">
                <a:solidFill>
                  <a:schemeClr val="tx1"/>
                </a:solidFill>
              </a:rPr>
              <a:t>n = 2</a:t>
            </a:r>
          </a:p>
          <a:p>
            <a:pPr>
              <a:spcBef>
                <a:spcPts val="600"/>
              </a:spcBef>
            </a:pPr>
            <a:r>
              <a:rPr lang="en-US" altLang="zh-TW" sz="2400" i="1">
                <a:solidFill>
                  <a:schemeClr val="tx1"/>
                </a:solidFill>
              </a:rPr>
              <a:t>      b</a:t>
            </a:r>
            <a:r>
              <a:rPr lang="en-US" altLang="zh-TW" sz="2400" i="1" baseline="-25000">
                <a:solidFill>
                  <a:schemeClr val="tx1"/>
                </a:solidFill>
              </a:rPr>
              <a:t>2</a:t>
            </a:r>
            <a:r>
              <a:rPr lang="en-US" altLang="zh-TW" sz="2400" i="1">
                <a:solidFill>
                  <a:schemeClr val="tx1"/>
                </a:solidFill>
              </a:rPr>
              <a:t> = b</a:t>
            </a:r>
            <a:r>
              <a:rPr lang="en-US" altLang="zh-TW" sz="2400" i="1" baseline="-25000">
                <a:solidFill>
                  <a:schemeClr val="tx1"/>
                </a:solidFill>
              </a:rPr>
              <a:t>0 </a:t>
            </a:r>
            <a:r>
              <a:rPr lang="en-US" altLang="zh-TW" sz="2400" i="1">
                <a:solidFill>
                  <a:schemeClr val="tx1"/>
                </a:solidFill>
              </a:rPr>
              <a:t>* b</a:t>
            </a:r>
            <a:r>
              <a:rPr lang="en-US" altLang="zh-TW" sz="2400" i="1" baseline="-25000">
                <a:solidFill>
                  <a:schemeClr val="tx1"/>
                </a:solidFill>
              </a:rPr>
              <a:t>1 </a:t>
            </a:r>
            <a:r>
              <a:rPr lang="en-US" altLang="zh-TW" sz="2400" i="1">
                <a:solidFill>
                  <a:schemeClr val="tx1"/>
                </a:solidFill>
              </a:rPr>
              <a:t>+ b</a:t>
            </a:r>
            <a:r>
              <a:rPr lang="en-US" altLang="zh-TW" sz="2400" i="1" baseline="-25000">
                <a:solidFill>
                  <a:schemeClr val="tx1"/>
                </a:solidFill>
              </a:rPr>
              <a:t>1 </a:t>
            </a:r>
            <a:r>
              <a:rPr lang="en-US" altLang="zh-TW" sz="2400" i="1">
                <a:solidFill>
                  <a:schemeClr val="tx1"/>
                </a:solidFill>
              </a:rPr>
              <a:t>* b</a:t>
            </a:r>
            <a:r>
              <a:rPr lang="en-US" altLang="zh-TW" sz="2400" i="1" baseline="-25000">
                <a:solidFill>
                  <a:schemeClr val="tx1"/>
                </a:solidFill>
              </a:rPr>
              <a:t>0 </a:t>
            </a:r>
            <a:r>
              <a:rPr lang="en-US" altLang="zh-TW" sz="2400" i="1">
                <a:solidFill>
                  <a:schemeClr val="tx1"/>
                </a:solidFill>
              </a:rPr>
              <a:t>= 2</a:t>
            </a:r>
          </a:p>
          <a:p>
            <a:pPr>
              <a:spcBef>
                <a:spcPts val="600"/>
              </a:spcBef>
            </a:pPr>
            <a:r>
              <a:rPr lang="en-US" altLang="zh-TW" sz="2400" i="1">
                <a:solidFill>
                  <a:schemeClr val="tx1"/>
                </a:solidFill>
              </a:rPr>
              <a:t>n = 3</a:t>
            </a:r>
          </a:p>
          <a:p>
            <a:pPr>
              <a:spcBef>
                <a:spcPts val="600"/>
              </a:spcBef>
            </a:pPr>
            <a:r>
              <a:rPr lang="en-US" altLang="zh-TW" sz="2400" i="1">
                <a:solidFill>
                  <a:schemeClr val="tx1"/>
                </a:solidFill>
              </a:rPr>
              <a:t>      b</a:t>
            </a:r>
            <a:r>
              <a:rPr lang="en-US" altLang="zh-TW" sz="2400" i="1" baseline="-25000">
                <a:solidFill>
                  <a:schemeClr val="tx1"/>
                </a:solidFill>
              </a:rPr>
              <a:t>3</a:t>
            </a:r>
            <a:r>
              <a:rPr lang="en-US" altLang="zh-TW" sz="2400" i="1">
                <a:solidFill>
                  <a:schemeClr val="tx1"/>
                </a:solidFill>
              </a:rPr>
              <a:t> = b</a:t>
            </a:r>
            <a:r>
              <a:rPr lang="en-US" altLang="zh-TW" sz="2400" i="1" baseline="-25000">
                <a:solidFill>
                  <a:schemeClr val="tx1"/>
                </a:solidFill>
              </a:rPr>
              <a:t>0 </a:t>
            </a:r>
            <a:r>
              <a:rPr lang="en-US" altLang="zh-TW" sz="2400" i="1">
                <a:solidFill>
                  <a:schemeClr val="tx1"/>
                </a:solidFill>
              </a:rPr>
              <a:t>* b</a:t>
            </a:r>
            <a:r>
              <a:rPr lang="en-US" altLang="zh-TW" sz="2400" i="1" baseline="-25000">
                <a:solidFill>
                  <a:schemeClr val="tx1"/>
                </a:solidFill>
              </a:rPr>
              <a:t>2 </a:t>
            </a:r>
            <a:r>
              <a:rPr lang="en-US" altLang="zh-TW" sz="2400" i="1">
                <a:solidFill>
                  <a:schemeClr val="tx1"/>
                </a:solidFill>
              </a:rPr>
              <a:t>+ b</a:t>
            </a:r>
            <a:r>
              <a:rPr lang="en-US" altLang="zh-TW" sz="2400" i="1" baseline="-25000">
                <a:solidFill>
                  <a:schemeClr val="tx1"/>
                </a:solidFill>
              </a:rPr>
              <a:t>1 </a:t>
            </a:r>
            <a:r>
              <a:rPr lang="en-US" altLang="zh-TW" sz="2400" i="1">
                <a:solidFill>
                  <a:schemeClr val="tx1"/>
                </a:solidFill>
              </a:rPr>
              <a:t>* b</a:t>
            </a:r>
            <a:r>
              <a:rPr lang="en-US" altLang="zh-TW" sz="2400" i="1" baseline="-25000">
                <a:solidFill>
                  <a:schemeClr val="tx1"/>
                </a:solidFill>
              </a:rPr>
              <a:t>1 </a:t>
            </a:r>
            <a:r>
              <a:rPr lang="en-US" altLang="zh-TW" sz="2400" i="1">
                <a:solidFill>
                  <a:schemeClr val="tx1"/>
                </a:solidFill>
              </a:rPr>
              <a:t>+ b</a:t>
            </a:r>
            <a:r>
              <a:rPr lang="en-US" altLang="zh-TW" sz="2400" i="1" baseline="-25000">
                <a:solidFill>
                  <a:schemeClr val="tx1"/>
                </a:solidFill>
              </a:rPr>
              <a:t>2</a:t>
            </a:r>
            <a:r>
              <a:rPr lang="en-US" altLang="zh-TW" sz="2400" i="1">
                <a:solidFill>
                  <a:schemeClr val="tx1"/>
                </a:solidFill>
              </a:rPr>
              <a:t> * b</a:t>
            </a:r>
            <a:r>
              <a:rPr lang="en-US" altLang="zh-TW" sz="2400" i="1" baseline="-25000">
                <a:solidFill>
                  <a:schemeClr val="tx1"/>
                </a:solidFill>
              </a:rPr>
              <a:t>0 </a:t>
            </a:r>
            <a:r>
              <a:rPr lang="en-US" altLang="zh-TW" sz="2400" i="1">
                <a:solidFill>
                  <a:schemeClr val="tx1"/>
                </a:solidFill>
              </a:rPr>
              <a:t>= 5</a:t>
            </a:r>
          </a:p>
        </p:txBody>
      </p:sp>
      <p:sp>
        <p:nvSpPr>
          <p:cNvPr id="3078" name="Text Box 15"/>
          <p:cNvSpPr txBox="1">
            <a:spLocks noChangeArrowheads="1"/>
          </p:cNvSpPr>
          <p:nvPr/>
        </p:nvSpPr>
        <p:spPr bwMode="auto">
          <a:xfrm>
            <a:off x="730250" y="638175"/>
            <a:ext cx="3529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9263" indent="-449263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TW" sz="2800" b="1">
                <a:solidFill>
                  <a:schemeClr val="tx1"/>
                </a:solidFill>
              </a:rPr>
              <a:t>Decomposing </a:t>
            </a:r>
            <a:r>
              <a:rPr lang="en-US" altLang="zh-TW" sz="2800" b="1" i="1">
                <a:solidFill>
                  <a:schemeClr val="tx1"/>
                </a:solidFill>
              </a:rPr>
              <a:t>b</a:t>
            </a:r>
            <a:r>
              <a:rPr lang="en-US" altLang="zh-TW" sz="2800" b="1" i="1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79" name="Text Box 42"/>
          <p:cNvSpPr txBox="1">
            <a:spLocks noChangeArrowheads="1"/>
          </p:cNvSpPr>
          <p:nvPr/>
        </p:nvSpPr>
        <p:spPr bwMode="auto">
          <a:xfrm>
            <a:off x="3671888" y="200025"/>
            <a:ext cx="5472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600" b="1" u="sng">
                <a:solidFill>
                  <a:schemeClr val="tx1"/>
                </a:solidFill>
              </a:rPr>
              <a:t>Distinct Binary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zh-TW" altLang="en-US" sz="4000" smtClean="0">
                <a:latin typeface="標楷體" pitchFamily="65" charset="-120"/>
                <a:ea typeface="標楷體" pitchFamily="65" charset="-120"/>
              </a:rPr>
              <a:t>逢甲資電學院組織圖</a:t>
            </a:r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58391D-4DE0-4745-BF9A-96F4E8B40E7E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9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37890" name="Picture 2" descr="http://www.cie.fcu.edu.tw/wSite/publicfile/Data/Organization%20Char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418" y="1559667"/>
            <a:ext cx="6282047" cy="4710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468313" y="1400175"/>
            <a:ext cx="8064500" cy="2089150"/>
            <a:chOff x="294" y="663"/>
            <a:chExt cx="5080" cy="1633"/>
          </a:xfrm>
        </p:grpSpPr>
        <p:grpSp>
          <p:nvGrpSpPr>
            <p:cNvPr id="87048" name="Group 3"/>
            <p:cNvGrpSpPr>
              <a:grpSpLocks/>
            </p:cNvGrpSpPr>
            <p:nvPr/>
          </p:nvGrpSpPr>
          <p:grpSpPr bwMode="auto">
            <a:xfrm>
              <a:off x="4286" y="663"/>
              <a:ext cx="998" cy="1633"/>
              <a:chOff x="884" y="2704"/>
              <a:chExt cx="953" cy="1128"/>
            </a:xfrm>
          </p:grpSpPr>
          <p:sp>
            <p:nvSpPr>
              <p:cNvPr id="87090" name="Oval 4"/>
              <p:cNvSpPr>
                <a:spLocks noChangeArrowheads="1"/>
              </p:cNvSpPr>
              <p:nvPr/>
            </p:nvSpPr>
            <p:spPr bwMode="auto">
              <a:xfrm>
                <a:off x="1542" y="2704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91" name="Oval 5"/>
              <p:cNvSpPr>
                <a:spLocks noChangeArrowheads="1"/>
              </p:cNvSpPr>
              <p:nvPr/>
            </p:nvSpPr>
            <p:spPr bwMode="auto">
              <a:xfrm>
                <a:off x="1247" y="3104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92" name="Line 6"/>
              <p:cNvSpPr>
                <a:spLocks noChangeShapeType="1"/>
              </p:cNvSpPr>
              <p:nvPr/>
            </p:nvSpPr>
            <p:spPr bwMode="auto">
              <a:xfrm flipH="1">
                <a:off x="1483" y="2970"/>
                <a:ext cx="118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7093" name="Oval 7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94" name="Line 8"/>
              <p:cNvSpPr>
                <a:spLocks noChangeShapeType="1"/>
              </p:cNvSpPr>
              <p:nvPr/>
            </p:nvSpPr>
            <p:spPr bwMode="auto">
              <a:xfrm flipH="1">
                <a:off x="1111" y="3339"/>
                <a:ext cx="18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7049" name="Group 9"/>
            <p:cNvGrpSpPr>
              <a:grpSpLocks/>
            </p:cNvGrpSpPr>
            <p:nvPr/>
          </p:nvGrpSpPr>
          <p:grpSpPr bwMode="auto">
            <a:xfrm>
              <a:off x="2290" y="663"/>
              <a:ext cx="902" cy="1003"/>
              <a:chOff x="3515" y="2478"/>
              <a:chExt cx="862" cy="693"/>
            </a:xfrm>
          </p:grpSpPr>
          <p:sp>
            <p:nvSpPr>
              <p:cNvPr id="87085" name="Oval 10"/>
              <p:cNvSpPr>
                <a:spLocks noChangeArrowheads="1"/>
              </p:cNvSpPr>
              <p:nvPr/>
            </p:nvSpPr>
            <p:spPr bwMode="auto">
              <a:xfrm>
                <a:off x="3515" y="2905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86" name="Oval 11"/>
              <p:cNvSpPr>
                <a:spLocks noChangeArrowheads="1"/>
              </p:cNvSpPr>
              <p:nvPr/>
            </p:nvSpPr>
            <p:spPr bwMode="auto">
              <a:xfrm flipH="1">
                <a:off x="3787" y="2478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87" name="Oval 12"/>
              <p:cNvSpPr>
                <a:spLocks noChangeArrowheads="1"/>
              </p:cNvSpPr>
              <p:nvPr/>
            </p:nvSpPr>
            <p:spPr bwMode="auto">
              <a:xfrm flipH="1">
                <a:off x="4082" y="2904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88" name="Line 13"/>
              <p:cNvSpPr>
                <a:spLocks noChangeShapeType="1"/>
              </p:cNvSpPr>
              <p:nvPr/>
            </p:nvSpPr>
            <p:spPr bwMode="auto">
              <a:xfrm>
                <a:off x="4023" y="2744"/>
                <a:ext cx="118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7089" name="Freeform 14"/>
              <p:cNvSpPr>
                <a:spLocks/>
              </p:cNvSpPr>
              <p:nvPr/>
            </p:nvSpPr>
            <p:spPr bwMode="auto">
              <a:xfrm>
                <a:off x="3742" y="2747"/>
                <a:ext cx="113" cy="184"/>
              </a:xfrm>
              <a:custGeom>
                <a:avLst/>
                <a:gdLst>
                  <a:gd name="T0" fmla="*/ 113 w 113"/>
                  <a:gd name="T1" fmla="*/ 0 h 184"/>
                  <a:gd name="T2" fmla="*/ 0 w 113"/>
                  <a:gd name="T3" fmla="*/ 184 h 184"/>
                  <a:gd name="T4" fmla="*/ 0 60000 65536"/>
                  <a:gd name="T5" fmla="*/ 0 60000 65536"/>
                  <a:gd name="T6" fmla="*/ 0 w 113"/>
                  <a:gd name="T7" fmla="*/ 0 h 184"/>
                  <a:gd name="T8" fmla="*/ 113 w 113"/>
                  <a:gd name="T9" fmla="*/ 184 h 1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3" h="184">
                    <a:moveTo>
                      <a:pt x="113" y="0"/>
                    </a:moveTo>
                    <a:lnTo>
                      <a:pt x="0" y="18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7050" name="Group 15"/>
            <p:cNvGrpSpPr>
              <a:grpSpLocks/>
            </p:cNvGrpSpPr>
            <p:nvPr/>
          </p:nvGrpSpPr>
          <p:grpSpPr bwMode="auto">
            <a:xfrm>
              <a:off x="1428" y="663"/>
              <a:ext cx="618" cy="1633"/>
              <a:chOff x="1973" y="2750"/>
              <a:chExt cx="590" cy="1128"/>
            </a:xfrm>
          </p:grpSpPr>
          <p:grpSp>
            <p:nvGrpSpPr>
              <p:cNvPr id="87079" name="Group 16"/>
              <p:cNvGrpSpPr>
                <a:grpSpLocks/>
              </p:cNvGrpSpPr>
              <p:nvPr/>
            </p:nvGrpSpPr>
            <p:grpSpPr bwMode="auto">
              <a:xfrm flipH="1">
                <a:off x="1973" y="2750"/>
                <a:ext cx="590" cy="666"/>
                <a:chOff x="1383" y="2840"/>
                <a:chExt cx="590" cy="666"/>
              </a:xfrm>
            </p:grpSpPr>
            <p:sp>
              <p:nvSpPr>
                <p:cNvPr id="87082" name="Oval 17"/>
                <p:cNvSpPr>
                  <a:spLocks noChangeArrowheads="1"/>
                </p:cNvSpPr>
                <p:nvPr/>
              </p:nvSpPr>
              <p:spPr bwMode="auto">
                <a:xfrm>
                  <a:off x="1678" y="2840"/>
                  <a:ext cx="295" cy="26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7083" name="Oval 18"/>
                <p:cNvSpPr>
                  <a:spLocks noChangeArrowheads="1"/>
                </p:cNvSpPr>
                <p:nvPr/>
              </p:nvSpPr>
              <p:spPr bwMode="auto">
                <a:xfrm>
                  <a:off x="1383" y="3240"/>
                  <a:ext cx="295" cy="26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7084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619" y="3106"/>
                  <a:ext cx="118" cy="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87080" name="Oval 20"/>
              <p:cNvSpPr>
                <a:spLocks noChangeArrowheads="1"/>
              </p:cNvSpPr>
              <p:nvPr/>
            </p:nvSpPr>
            <p:spPr bwMode="auto">
              <a:xfrm flipH="1">
                <a:off x="2018" y="3612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81" name="Line 21"/>
              <p:cNvSpPr>
                <a:spLocks noChangeShapeType="1"/>
              </p:cNvSpPr>
              <p:nvPr/>
            </p:nvSpPr>
            <p:spPr bwMode="auto">
              <a:xfrm flipH="1">
                <a:off x="2245" y="3430"/>
                <a:ext cx="9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7051" name="Group 22"/>
            <p:cNvGrpSpPr>
              <a:grpSpLocks/>
            </p:cNvGrpSpPr>
            <p:nvPr/>
          </p:nvGrpSpPr>
          <p:grpSpPr bwMode="auto">
            <a:xfrm flipH="1">
              <a:off x="3424" y="663"/>
              <a:ext cx="618" cy="1633"/>
              <a:chOff x="1973" y="2750"/>
              <a:chExt cx="590" cy="1128"/>
            </a:xfrm>
          </p:grpSpPr>
          <p:grpSp>
            <p:nvGrpSpPr>
              <p:cNvPr id="87073" name="Group 23"/>
              <p:cNvGrpSpPr>
                <a:grpSpLocks/>
              </p:cNvGrpSpPr>
              <p:nvPr/>
            </p:nvGrpSpPr>
            <p:grpSpPr bwMode="auto">
              <a:xfrm flipH="1">
                <a:off x="1973" y="2750"/>
                <a:ext cx="590" cy="666"/>
                <a:chOff x="1383" y="2840"/>
                <a:chExt cx="590" cy="666"/>
              </a:xfrm>
            </p:grpSpPr>
            <p:sp>
              <p:nvSpPr>
                <p:cNvPr id="87076" name="Oval 24"/>
                <p:cNvSpPr>
                  <a:spLocks noChangeArrowheads="1"/>
                </p:cNvSpPr>
                <p:nvPr/>
              </p:nvSpPr>
              <p:spPr bwMode="auto">
                <a:xfrm>
                  <a:off x="1678" y="2840"/>
                  <a:ext cx="295" cy="26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7077" name="Oval 25"/>
                <p:cNvSpPr>
                  <a:spLocks noChangeArrowheads="1"/>
                </p:cNvSpPr>
                <p:nvPr/>
              </p:nvSpPr>
              <p:spPr bwMode="auto">
                <a:xfrm>
                  <a:off x="1383" y="3240"/>
                  <a:ext cx="295" cy="26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707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619" y="3106"/>
                  <a:ext cx="118" cy="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87074" name="Oval 27"/>
              <p:cNvSpPr>
                <a:spLocks noChangeArrowheads="1"/>
              </p:cNvSpPr>
              <p:nvPr/>
            </p:nvSpPr>
            <p:spPr bwMode="auto">
              <a:xfrm flipH="1">
                <a:off x="2018" y="3612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75" name="Line 28"/>
              <p:cNvSpPr>
                <a:spLocks noChangeShapeType="1"/>
              </p:cNvSpPr>
              <p:nvPr/>
            </p:nvSpPr>
            <p:spPr bwMode="auto">
              <a:xfrm flipH="1">
                <a:off x="2245" y="3430"/>
                <a:ext cx="9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7052" name="Group 29"/>
            <p:cNvGrpSpPr>
              <a:grpSpLocks/>
            </p:cNvGrpSpPr>
            <p:nvPr/>
          </p:nvGrpSpPr>
          <p:grpSpPr bwMode="auto">
            <a:xfrm flipH="1">
              <a:off x="294" y="663"/>
              <a:ext cx="998" cy="1633"/>
              <a:chOff x="884" y="2704"/>
              <a:chExt cx="953" cy="1128"/>
            </a:xfrm>
          </p:grpSpPr>
          <p:sp>
            <p:nvSpPr>
              <p:cNvPr id="87068" name="Oval 30"/>
              <p:cNvSpPr>
                <a:spLocks noChangeArrowheads="1"/>
              </p:cNvSpPr>
              <p:nvPr/>
            </p:nvSpPr>
            <p:spPr bwMode="auto">
              <a:xfrm>
                <a:off x="1542" y="2704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69" name="Oval 31"/>
              <p:cNvSpPr>
                <a:spLocks noChangeArrowheads="1"/>
              </p:cNvSpPr>
              <p:nvPr/>
            </p:nvSpPr>
            <p:spPr bwMode="auto">
              <a:xfrm>
                <a:off x="1247" y="3104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70" name="Line 32"/>
              <p:cNvSpPr>
                <a:spLocks noChangeShapeType="1"/>
              </p:cNvSpPr>
              <p:nvPr/>
            </p:nvSpPr>
            <p:spPr bwMode="auto">
              <a:xfrm flipH="1">
                <a:off x="1483" y="2970"/>
                <a:ext cx="118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7071" name="Oval 33"/>
              <p:cNvSpPr>
                <a:spLocks noChangeArrowheads="1"/>
              </p:cNvSpPr>
              <p:nvPr/>
            </p:nvSpPr>
            <p:spPr bwMode="auto">
              <a:xfrm>
                <a:off x="884" y="3566"/>
                <a:ext cx="295" cy="2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072" name="Line 34"/>
              <p:cNvSpPr>
                <a:spLocks noChangeShapeType="1"/>
              </p:cNvSpPr>
              <p:nvPr/>
            </p:nvSpPr>
            <p:spPr bwMode="auto">
              <a:xfrm flipH="1">
                <a:off x="1111" y="3339"/>
                <a:ext cx="18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7053" name="Text Box 35"/>
            <p:cNvSpPr txBox="1">
              <a:spLocks noChangeArrowheads="1"/>
            </p:cNvSpPr>
            <p:nvPr/>
          </p:nvSpPr>
          <p:spPr bwMode="auto">
            <a:xfrm>
              <a:off x="350" y="709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054" name="Text Box 36"/>
            <p:cNvSpPr txBox="1">
              <a:spLocks noChangeArrowheads="1"/>
            </p:cNvSpPr>
            <p:nvPr/>
          </p:nvSpPr>
          <p:spPr bwMode="auto">
            <a:xfrm>
              <a:off x="1474" y="709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055" name="Text Box 37"/>
            <p:cNvSpPr txBox="1">
              <a:spLocks noChangeArrowheads="1"/>
            </p:cNvSpPr>
            <p:nvPr/>
          </p:nvSpPr>
          <p:spPr bwMode="auto">
            <a:xfrm>
              <a:off x="2608" y="709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056" name="Text Box 38"/>
            <p:cNvSpPr txBox="1">
              <a:spLocks noChangeArrowheads="1"/>
            </p:cNvSpPr>
            <p:nvPr/>
          </p:nvSpPr>
          <p:spPr bwMode="auto">
            <a:xfrm>
              <a:off x="3788" y="708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057" name="Text Box 39"/>
            <p:cNvSpPr txBox="1">
              <a:spLocks noChangeArrowheads="1"/>
            </p:cNvSpPr>
            <p:nvPr/>
          </p:nvSpPr>
          <p:spPr bwMode="auto">
            <a:xfrm>
              <a:off x="5012" y="709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058" name="Text Box 40"/>
            <p:cNvSpPr txBox="1">
              <a:spLocks noChangeArrowheads="1"/>
            </p:cNvSpPr>
            <p:nvPr/>
          </p:nvSpPr>
          <p:spPr bwMode="auto">
            <a:xfrm>
              <a:off x="667" y="1298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059" name="Text Box 41"/>
            <p:cNvSpPr txBox="1">
              <a:spLocks noChangeArrowheads="1"/>
            </p:cNvSpPr>
            <p:nvPr/>
          </p:nvSpPr>
          <p:spPr bwMode="auto">
            <a:xfrm>
              <a:off x="1792" y="1287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060" name="Text Box 42"/>
            <p:cNvSpPr txBox="1">
              <a:spLocks noChangeArrowheads="1"/>
            </p:cNvSpPr>
            <p:nvPr/>
          </p:nvSpPr>
          <p:spPr bwMode="auto">
            <a:xfrm>
              <a:off x="2345" y="1321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061" name="Text Box 43"/>
            <p:cNvSpPr txBox="1">
              <a:spLocks noChangeArrowheads="1"/>
            </p:cNvSpPr>
            <p:nvPr/>
          </p:nvSpPr>
          <p:spPr bwMode="auto">
            <a:xfrm>
              <a:off x="3488" y="1298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062" name="Text Box 44"/>
            <p:cNvSpPr txBox="1">
              <a:spLocks noChangeArrowheads="1"/>
            </p:cNvSpPr>
            <p:nvPr/>
          </p:nvSpPr>
          <p:spPr bwMode="auto">
            <a:xfrm>
              <a:off x="4731" y="1275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063" name="Text Box 45"/>
            <p:cNvSpPr txBox="1">
              <a:spLocks noChangeArrowheads="1"/>
            </p:cNvSpPr>
            <p:nvPr/>
          </p:nvSpPr>
          <p:spPr bwMode="auto">
            <a:xfrm>
              <a:off x="4350" y="1933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064" name="Text Box 46"/>
            <p:cNvSpPr txBox="1">
              <a:spLocks noChangeArrowheads="1"/>
            </p:cNvSpPr>
            <p:nvPr/>
          </p:nvSpPr>
          <p:spPr bwMode="auto">
            <a:xfrm>
              <a:off x="3751" y="1933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065" name="Text Box 47"/>
            <p:cNvSpPr txBox="1">
              <a:spLocks noChangeArrowheads="1"/>
            </p:cNvSpPr>
            <p:nvPr/>
          </p:nvSpPr>
          <p:spPr bwMode="auto">
            <a:xfrm>
              <a:off x="2944" y="1309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066" name="Text Box 48"/>
            <p:cNvSpPr txBox="1">
              <a:spLocks noChangeArrowheads="1"/>
            </p:cNvSpPr>
            <p:nvPr/>
          </p:nvSpPr>
          <p:spPr bwMode="auto">
            <a:xfrm>
              <a:off x="1538" y="1934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067" name="Text Box 49"/>
            <p:cNvSpPr txBox="1">
              <a:spLocks noChangeArrowheads="1"/>
            </p:cNvSpPr>
            <p:nvPr/>
          </p:nvSpPr>
          <p:spPr bwMode="auto">
            <a:xfrm>
              <a:off x="1039" y="1943"/>
              <a:ext cx="362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87043" name="Text Box 50"/>
          <p:cNvSpPr txBox="1">
            <a:spLocks noChangeArrowheads="1"/>
          </p:cNvSpPr>
          <p:nvPr/>
        </p:nvSpPr>
        <p:spPr bwMode="auto">
          <a:xfrm>
            <a:off x="827088" y="3789363"/>
            <a:ext cx="7704137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</a:rPr>
              <a:t>Preorder </a:t>
            </a:r>
            <a:r>
              <a:rPr lang="zh-TW" altLang="en-US" sz="1800" b="1">
                <a:solidFill>
                  <a:srgbClr val="0000FF"/>
                </a:solidFill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</a:rPr>
              <a:t>1, 2, 3	       1, 2, 3 	 1, 2, 3 		 1, 2, 3 		 1, 2, 3 	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FF3300"/>
                </a:solidFill>
              </a:rPr>
              <a:t>Inorder</a:t>
            </a:r>
            <a:r>
              <a:rPr lang="zh-TW" altLang="en-US" sz="1800" b="1">
                <a:solidFill>
                  <a:srgbClr val="FF3300"/>
                </a:solidFill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FF3300"/>
                </a:solidFill>
              </a:rPr>
              <a:t>1, 2, 3	       1, 3, 2	  2, 1, 3		 2, 3, 1		 3, 2, 1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chemeClr val="tx1"/>
                </a:solidFill>
              </a:rPr>
              <a:t>Postorder</a:t>
            </a:r>
            <a:r>
              <a:rPr lang="zh-TW" altLang="en-US" sz="1800" b="1">
                <a:solidFill>
                  <a:schemeClr val="tx1"/>
                </a:solidFill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chemeClr val="tx1"/>
                </a:solidFill>
              </a:rPr>
              <a:t>3, 2, 1	       3, 2. 1	  2, 3, 1		 3, 2, 1		 3, 2, 1</a:t>
            </a:r>
          </a:p>
        </p:txBody>
      </p:sp>
      <p:sp>
        <p:nvSpPr>
          <p:cNvPr id="87044" name="Rectangle 51"/>
          <p:cNvSpPr>
            <a:spLocks noChangeArrowheads="1"/>
          </p:cNvSpPr>
          <p:nvPr/>
        </p:nvSpPr>
        <p:spPr bwMode="auto">
          <a:xfrm>
            <a:off x="3635375" y="4005263"/>
            <a:ext cx="865188" cy="230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5" name="Rectangle 52"/>
          <p:cNvSpPr>
            <a:spLocks noChangeArrowheads="1"/>
          </p:cNvSpPr>
          <p:nvPr/>
        </p:nvSpPr>
        <p:spPr bwMode="auto">
          <a:xfrm>
            <a:off x="5364163" y="4941888"/>
            <a:ext cx="865187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6" name="Rectangle 53"/>
          <p:cNvSpPr>
            <a:spLocks noChangeArrowheads="1"/>
          </p:cNvSpPr>
          <p:nvPr/>
        </p:nvSpPr>
        <p:spPr bwMode="auto">
          <a:xfrm>
            <a:off x="2124075" y="4005263"/>
            <a:ext cx="792163" cy="1439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7" name="Text Box 54"/>
          <p:cNvSpPr txBox="1">
            <a:spLocks noChangeArrowheads="1"/>
          </p:cNvSpPr>
          <p:nvPr/>
        </p:nvSpPr>
        <p:spPr bwMode="auto">
          <a:xfrm>
            <a:off x="2022475" y="333375"/>
            <a:ext cx="4670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600" b="1" u="sng">
                <a:solidFill>
                  <a:schemeClr val="tx1"/>
                </a:solidFill>
              </a:rPr>
              <a:t>Stack Permutations</a:t>
            </a:r>
          </a:p>
        </p:txBody>
      </p:sp>
      <p:sp>
        <p:nvSpPr>
          <p:cNvPr id="55" name="投影片編號版面配置區 5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053CE3-FA5D-45C9-8EB5-D323ACF7871A}" type="slidenum">
              <a:rPr lang="en-US" altLang="zh-TW" smtClean="0"/>
              <a:pPr>
                <a:defRPr/>
              </a:pPr>
              <a:t>90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2367E7-815A-4BDD-BA54-07819D85A324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91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422275" y="231775"/>
            <a:ext cx="4060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preorder:  </a:t>
            </a:r>
            <a:r>
              <a:rPr lang="en-US" altLang="zh-TW" sz="2400" b="1" dirty="0">
                <a:solidFill>
                  <a:srgbClr val="0000FF"/>
                </a:solidFill>
              </a:rPr>
              <a:t>A</a:t>
            </a:r>
            <a:r>
              <a:rPr lang="en-US" altLang="zh-TW" sz="2400" b="1" dirty="0">
                <a:solidFill>
                  <a:schemeClr val="tx1"/>
                </a:solidFill>
              </a:rPr>
              <a:t> B C D E F G H I</a:t>
            </a:r>
            <a:br>
              <a:rPr lang="en-US" altLang="zh-TW" sz="2400" b="1" dirty="0">
                <a:solidFill>
                  <a:schemeClr val="tx1"/>
                </a:solidFill>
              </a:rPr>
            </a:br>
            <a:r>
              <a:rPr lang="en-US" altLang="zh-TW" sz="2400" b="1" dirty="0" err="1">
                <a:solidFill>
                  <a:schemeClr val="tx1"/>
                </a:solidFill>
              </a:rPr>
              <a:t>inorder</a:t>
            </a:r>
            <a:r>
              <a:rPr lang="en-US" altLang="zh-TW" sz="2400" b="1" dirty="0">
                <a:solidFill>
                  <a:schemeClr val="tx1"/>
                </a:solidFill>
              </a:rPr>
              <a:t>:    B C </a:t>
            </a:r>
            <a:r>
              <a:rPr lang="en-US" altLang="zh-TW" sz="2400" b="1" dirty="0">
                <a:solidFill>
                  <a:srgbClr val="0000FF"/>
                </a:solidFill>
              </a:rPr>
              <a:t>A</a:t>
            </a:r>
            <a:r>
              <a:rPr lang="en-US" altLang="zh-TW" sz="2400" b="1" dirty="0">
                <a:solidFill>
                  <a:schemeClr val="tx1"/>
                </a:solidFill>
              </a:rPr>
              <a:t> E D G H F I</a:t>
            </a:r>
          </a:p>
        </p:txBody>
      </p:sp>
      <p:sp>
        <p:nvSpPr>
          <p:cNvPr id="88068" name="Oval 3"/>
          <p:cNvSpPr>
            <a:spLocks noChangeArrowheads="1"/>
          </p:cNvSpPr>
          <p:nvPr/>
        </p:nvSpPr>
        <p:spPr bwMode="auto">
          <a:xfrm>
            <a:off x="1962150" y="1143000"/>
            <a:ext cx="40005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1951038" y="1076325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8070" name="Oval 5"/>
          <p:cNvSpPr>
            <a:spLocks noChangeArrowheads="1"/>
          </p:cNvSpPr>
          <p:nvPr/>
        </p:nvSpPr>
        <p:spPr bwMode="auto">
          <a:xfrm>
            <a:off x="361950" y="2228850"/>
            <a:ext cx="1676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B, C</a:t>
            </a:r>
          </a:p>
        </p:txBody>
      </p:sp>
      <p:sp>
        <p:nvSpPr>
          <p:cNvPr id="88071" name="Oval 6"/>
          <p:cNvSpPr>
            <a:spLocks noChangeArrowheads="1"/>
          </p:cNvSpPr>
          <p:nvPr/>
        </p:nvSpPr>
        <p:spPr bwMode="auto">
          <a:xfrm>
            <a:off x="2362200" y="2114550"/>
            <a:ext cx="253365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72" name="Text Box 7"/>
          <p:cNvSpPr txBox="1">
            <a:spLocks noChangeArrowheads="1"/>
          </p:cNvSpPr>
          <p:nvPr/>
        </p:nvSpPr>
        <p:spPr bwMode="auto">
          <a:xfrm>
            <a:off x="2432050" y="2162175"/>
            <a:ext cx="2379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E, D, G, H, F, I</a:t>
            </a: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H="1">
            <a:off x="1200150" y="1562100"/>
            <a:ext cx="9144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2114550" y="1543050"/>
            <a:ext cx="819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1504950" y="3790950"/>
            <a:ext cx="40005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512888" y="3724275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8077" name="Oval 14"/>
          <p:cNvSpPr>
            <a:spLocks noChangeArrowheads="1"/>
          </p:cNvSpPr>
          <p:nvPr/>
        </p:nvSpPr>
        <p:spPr bwMode="auto">
          <a:xfrm>
            <a:off x="2514600" y="5829300"/>
            <a:ext cx="253365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78" name="Text Box 15"/>
          <p:cNvSpPr txBox="1">
            <a:spLocks noChangeArrowheads="1"/>
          </p:cNvSpPr>
          <p:nvPr/>
        </p:nvSpPr>
        <p:spPr bwMode="auto">
          <a:xfrm>
            <a:off x="2998788" y="5876925"/>
            <a:ext cx="154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F, G, H, I</a:t>
            </a:r>
          </a:p>
        </p:txBody>
      </p:sp>
      <p:sp>
        <p:nvSpPr>
          <p:cNvPr id="88079" name="Line 16"/>
          <p:cNvSpPr>
            <a:spLocks noChangeShapeType="1"/>
          </p:cNvSpPr>
          <p:nvPr/>
        </p:nvSpPr>
        <p:spPr bwMode="auto">
          <a:xfrm flipH="1">
            <a:off x="742950" y="4210050"/>
            <a:ext cx="9144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80" name="Line 17"/>
          <p:cNvSpPr>
            <a:spLocks noChangeShapeType="1"/>
          </p:cNvSpPr>
          <p:nvPr/>
        </p:nvSpPr>
        <p:spPr bwMode="auto">
          <a:xfrm>
            <a:off x="1657350" y="4191000"/>
            <a:ext cx="8763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81" name="Oval 18"/>
          <p:cNvSpPr>
            <a:spLocks noChangeArrowheads="1"/>
          </p:cNvSpPr>
          <p:nvPr/>
        </p:nvSpPr>
        <p:spPr bwMode="auto">
          <a:xfrm>
            <a:off x="571500" y="4876800"/>
            <a:ext cx="40005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8082" name="Oval 20"/>
          <p:cNvSpPr>
            <a:spLocks noChangeArrowheads="1"/>
          </p:cNvSpPr>
          <p:nvPr/>
        </p:nvSpPr>
        <p:spPr bwMode="auto">
          <a:xfrm>
            <a:off x="1200150" y="5924550"/>
            <a:ext cx="40005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8083" name="Line 22"/>
          <p:cNvSpPr>
            <a:spLocks noChangeShapeType="1"/>
          </p:cNvSpPr>
          <p:nvPr/>
        </p:nvSpPr>
        <p:spPr bwMode="auto">
          <a:xfrm>
            <a:off x="857250" y="5314950"/>
            <a:ext cx="4953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8084" name="Group 54"/>
          <p:cNvGrpSpPr>
            <a:grpSpLocks/>
          </p:cNvGrpSpPr>
          <p:nvPr/>
        </p:nvGrpSpPr>
        <p:grpSpPr bwMode="auto">
          <a:xfrm>
            <a:off x="5524500" y="1057275"/>
            <a:ext cx="3162300" cy="4581525"/>
            <a:chOff x="3444" y="822"/>
            <a:chExt cx="2184" cy="2886"/>
          </a:xfrm>
        </p:grpSpPr>
        <p:sp>
          <p:nvSpPr>
            <p:cNvPr id="88091" name="Oval 23"/>
            <p:cNvSpPr>
              <a:spLocks noChangeArrowheads="1"/>
            </p:cNvSpPr>
            <p:nvPr/>
          </p:nvSpPr>
          <p:spPr bwMode="auto">
            <a:xfrm>
              <a:off x="4032" y="876"/>
              <a:ext cx="252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2" name="Text Box 24"/>
            <p:cNvSpPr txBox="1">
              <a:spLocks noChangeArrowheads="1"/>
            </p:cNvSpPr>
            <p:nvPr/>
          </p:nvSpPr>
          <p:spPr bwMode="auto">
            <a:xfrm>
              <a:off x="4012" y="822"/>
              <a:ext cx="3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8093" name="Line 27"/>
            <p:cNvSpPr>
              <a:spLocks noChangeShapeType="1"/>
            </p:cNvSpPr>
            <p:nvPr/>
          </p:nvSpPr>
          <p:spPr bwMode="auto">
            <a:xfrm flipH="1">
              <a:off x="3552" y="1140"/>
              <a:ext cx="576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4" name="Line 28"/>
            <p:cNvSpPr>
              <a:spLocks noChangeShapeType="1"/>
            </p:cNvSpPr>
            <p:nvPr/>
          </p:nvSpPr>
          <p:spPr bwMode="auto">
            <a:xfrm>
              <a:off x="4128" y="1128"/>
              <a:ext cx="5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5" name="Oval 29"/>
            <p:cNvSpPr>
              <a:spLocks noChangeArrowheads="1"/>
            </p:cNvSpPr>
            <p:nvPr/>
          </p:nvSpPr>
          <p:spPr bwMode="auto">
            <a:xfrm>
              <a:off x="3444" y="1560"/>
              <a:ext cx="252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8096" name="Oval 30"/>
            <p:cNvSpPr>
              <a:spLocks noChangeArrowheads="1"/>
            </p:cNvSpPr>
            <p:nvPr/>
          </p:nvSpPr>
          <p:spPr bwMode="auto">
            <a:xfrm>
              <a:off x="3660" y="2136"/>
              <a:ext cx="252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8097" name="Line 32"/>
            <p:cNvSpPr>
              <a:spLocks noChangeShapeType="1"/>
            </p:cNvSpPr>
            <p:nvPr/>
          </p:nvSpPr>
          <p:spPr bwMode="auto">
            <a:xfrm>
              <a:off x="3624" y="1824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8" name="Oval 33"/>
            <p:cNvSpPr>
              <a:spLocks noChangeArrowheads="1"/>
            </p:cNvSpPr>
            <p:nvPr/>
          </p:nvSpPr>
          <p:spPr bwMode="auto">
            <a:xfrm>
              <a:off x="4536" y="1500"/>
              <a:ext cx="252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8099" name="Line 35"/>
            <p:cNvSpPr>
              <a:spLocks noChangeShapeType="1"/>
            </p:cNvSpPr>
            <p:nvPr/>
          </p:nvSpPr>
          <p:spPr bwMode="auto">
            <a:xfrm flipH="1">
              <a:off x="4296" y="1740"/>
              <a:ext cx="30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100" name="Oval 36"/>
            <p:cNvSpPr>
              <a:spLocks noChangeArrowheads="1"/>
            </p:cNvSpPr>
            <p:nvPr/>
          </p:nvSpPr>
          <p:spPr bwMode="auto">
            <a:xfrm>
              <a:off x="4152" y="2148"/>
              <a:ext cx="252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8101" name="Line 37"/>
            <p:cNvSpPr>
              <a:spLocks noChangeShapeType="1"/>
            </p:cNvSpPr>
            <p:nvPr/>
          </p:nvSpPr>
          <p:spPr bwMode="auto">
            <a:xfrm>
              <a:off x="4752" y="1740"/>
              <a:ext cx="26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102" name="Oval 38"/>
            <p:cNvSpPr>
              <a:spLocks noChangeArrowheads="1"/>
            </p:cNvSpPr>
            <p:nvPr/>
          </p:nvSpPr>
          <p:spPr bwMode="auto">
            <a:xfrm>
              <a:off x="4884" y="2172"/>
              <a:ext cx="252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8103" name="Oval 39"/>
            <p:cNvSpPr>
              <a:spLocks noChangeArrowheads="1"/>
            </p:cNvSpPr>
            <p:nvPr/>
          </p:nvSpPr>
          <p:spPr bwMode="auto">
            <a:xfrm>
              <a:off x="4368" y="2748"/>
              <a:ext cx="252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8104" name="Oval 40"/>
            <p:cNvSpPr>
              <a:spLocks noChangeArrowheads="1"/>
            </p:cNvSpPr>
            <p:nvPr/>
          </p:nvSpPr>
          <p:spPr bwMode="auto">
            <a:xfrm>
              <a:off x="5376" y="2772"/>
              <a:ext cx="252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88105" name="Line 42"/>
            <p:cNvSpPr>
              <a:spLocks noChangeShapeType="1"/>
            </p:cNvSpPr>
            <p:nvPr/>
          </p:nvSpPr>
          <p:spPr bwMode="auto">
            <a:xfrm flipH="1">
              <a:off x="4572" y="2448"/>
              <a:ext cx="3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106" name="Line 43"/>
            <p:cNvSpPr>
              <a:spLocks noChangeShapeType="1"/>
            </p:cNvSpPr>
            <p:nvPr/>
          </p:nvSpPr>
          <p:spPr bwMode="auto">
            <a:xfrm>
              <a:off x="5088" y="2436"/>
              <a:ext cx="3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107" name="Oval 44"/>
            <p:cNvSpPr>
              <a:spLocks noChangeArrowheads="1"/>
            </p:cNvSpPr>
            <p:nvPr/>
          </p:nvSpPr>
          <p:spPr bwMode="auto">
            <a:xfrm>
              <a:off x="4860" y="3444"/>
              <a:ext cx="252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88108" name="Line 45"/>
            <p:cNvSpPr>
              <a:spLocks noChangeShapeType="1"/>
            </p:cNvSpPr>
            <p:nvPr/>
          </p:nvSpPr>
          <p:spPr bwMode="auto">
            <a:xfrm>
              <a:off x="4548" y="3012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8085" name="Text Box 48"/>
          <p:cNvSpPr txBox="1">
            <a:spLocks noChangeArrowheads="1"/>
          </p:cNvSpPr>
          <p:nvPr/>
        </p:nvSpPr>
        <p:spPr bwMode="auto">
          <a:xfrm>
            <a:off x="422275" y="2955925"/>
            <a:ext cx="4264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preorder:  </a:t>
            </a:r>
            <a:r>
              <a:rPr lang="en-US" altLang="zh-TW" sz="2400" b="1" dirty="0">
                <a:solidFill>
                  <a:srgbClr val="0000FF"/>
                </a:solidFill>
              </a:rPr>
              <a:t>A</a:t>
            </a:r>
            <a:r>
              <a:rPr lang="en-US" altLang="zh-TW" sz="2400" b="1" dirty="0">
                <a:solidFill>
                  <a:schemeClr val="tx1"/>
                </a:solidFill>
              </a:rPr>
              <a:t> B C (</a:t>
            </a:r>
            <a:r>
              <a:rPr lang="en-US" altLang="zh-TW" sz="2400" b="1" dirty="0">
                <a:solidFill>
                  <a:srgbClr val="FF0000"/>
                </a:solidFill>
              </a:rPr>
              <a:t>D</a:t>
            </a:r>
            <a:r>
              <a:rPr lang="en-US" altLang="zh-TW" sz="2400" b="1" dirty="0">
                <a:solidFill>
                  <a:schemeClr val="tx1"/>
                </a:solidFill>
              </a:rPr>
              <a:t> E F G H I)</a:t>
            </a:r>
            <a:br>
              <a:rPr lang="en-US" altLang="zh-TW" sz="2400" b="1" dirty="0">
                <a:solidFill>
                  <a:schemeClr val="tx1"/>
                </a:solidFill>
              </a:rPr>
            </a:br>
            <a:r>
              <a:rPr lang="en-US" altLang="zh-TW" sz="2400" b="1" dirty="0" err="1">
                <a:solidFill>
                  <a:schemeClr val="tx1"/>
                </a:solidFill>
              </a:rPr>
              <a:t>inorder</a:t>
            </a:r>
            <a:r>
              <a:rPr lang="en-US" altLang="zh-TW" sz="2400" b="1" dirty="0">
                <a:solidFill>
                  <a:schemeClr val="tx1"/>
                </a:solidFill>
              </a:rPr>
              <a:t>:    B C </a:t>
            </a:r>
            <a:r>
              <a:rPr lang="en-US" altLang="zh-TW" sz="2400" b="1" dirty="0">
                <a:solidFill>
                  <a:srgbClr val="0000FF"/>
                </a:solidFill>
              </a:rPr>
              <a:t>A</a:t>
            </a:r>
            <a:r>
              <a:rPr lang="en-US" altLang="zh-TW" sz="2400" b="1" dirty="0">
                <a:solidFill>
                  <a:schemeClr val="tx1"/>
                </a:solidFill>
              </a:rPr>
              <a:t> (E </a:t>
            </a:r>
            <a:r>
              <a:rPr lang="en-US" altLang="zh-TW" sz="2400" b="1" dirty="0">
                <a:solidFill>
                  <a:srgbClr val="FF0000"/>
                </a:solidFill>
              </a:rPr>
              <a:t>D</a:t>
            </a:r>
            <a:r>
              <a:rPr lang="en-US" altLang="zh-TW" sz="2400" b="1" dirty="0">
                <a:solidFill>
                  <a:schemeClr val="tx1"/>
                </a:solidFill>
              </a:rPr>
              <a:t> G H F I)</a:t>
            </a:r>
          </a:p>
        </p:txBody>
      </p:sp>
      <p:sp>
        <p:nvSpPr>
          <p:cNvPr id="88086" name="Oval 49"/>
          <p:cNvSpPr>
            <a:spLocks noChangeArrowheads="1"/>
          </p:cNvSpPr>
          <p:nvPr/>
        </p:nvSpPr>
        <p:spPr bwMode="auto">
          <a:xfrm>
            <a:off x="2419350" y="4819650"/>
            <a:ext cx="40005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8087" name="Line 50"/>
          <p:cNvSpPr>
            <a:spLocks noChangeShapeType="1"/>
          </p:cNvSpPr>
          <p:nvPr/>
        </p:nvSpPr>
        <p:spPr bwMode="auto">
          <a:xfrm flipH="1">
            <a:off x="2000250" y="5238750"/>
            <a:ext cx="47625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88" name="Oval 51"/>
          <p:cNvSpPr>
            <a:spLocks noChangeArrowheads="1"/>
          </p:cNvSpPr>
          <p:nvPr/>
        </p:nvSpPr>
        <p:spPr bwMode="auto">
          <a:xfrm>
            <a:off x="1752600" y="5905500"/>
            <a:ext cx="40005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8089" name="Line 52"/>
          <p:cNvSpPr>
            <a:spLocks noChangeShapeType="1"/>
          </p:cNvSpPr>
          <p:nvPr/>
        </p:nvSpPr>
        <p:spPr bwMode="auto">
          <a:xfrm>
            <a:off x="2762250" y="5200650"/>
            <a:ext cx="7810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90" name="Rectangle 55"/>
          <p:cNvSpPr>
            <a:spLocks noChangeArrowheads="1"/>
          </p:cNvSpPr>
          <p:nvPr/>
        </p:nvSpPr>
        <p:spPr bwMode="auto">
          <a:xfrm>
            <a:off x="5276850" y="247650"/>
            <a:ext cx="3600450" cy="6172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B48356-2A59-4C53-B0AD-3832AC3A4033}" type="slidenum">
              <a:rPr lang="en-US" altLang="zh-TW" smtClean="0">
                <a:latin typeface="Times New Roman" pitchFamily="18" charset="0"/>
                <a:ea typeface="新細明體" pitchFamily="18" charset="-120"/>
              </a:rPr>
              <a:pPr/>
              <a:t>92</a:t>
            </a:fld>
            <a:endParaRPr lang="en-US" altLang="zh-TW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900113" y="1052513"/>
            <a:ext cx="72739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TW" sz="2400" dirty="0">
                <a:solidFill>
                  <a:schemeClr val="tx1"/>
                </a:solidFill>
                <a:latin typeface="+mn-lt"/>
                <a:ea typeface="+mn-ea"/>
              </a:rPr>
              <a:t>M</a:t>
            </a:r>
            <a:r>
              <a:rPr lang="en-US" altLang="zh-TW" sz="2400" baseline="-25000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en-US" altLang="zh-TW" sz="2400" dirty="0">
                <a:solidFill>
                  <a:schemeClr val="tx1"/>
                </a:solidFill>
                <a:latin typeface="+mn-lt"/>
                <a:ea typeface="+mn-ea"/>
              </a:rPr>
              <a:t>*M</a:t>
            </a:r>
            <a:r>
              <a:rPr lang="en-US" altLang="zh-TW" sz="2400" baseline="-25000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en-US" altLang="zh-TW" sz="2400" dirty="0">
                <a:solidFill>
                  <a:schemeClr val="tx1"/>
                </a:solidFill>
                <a:latin typeface="+mn-lt"/>
                <a:ea typeface="+mn-ea"/>
              </a:rPr>
              <a:t>*…*</a:t>
            </a:r>
            <a:r>
              <a:rPr lang="en-US" altLang="zh-TW" sz="2400" dirty="0" err="1">
                <a:solidFill>
                  <a:schemeClr val="tx1"/>
                </a:solidFill>
                <a:latin typeface="+mn-lt"/>
                <a:ea typeface="+mn-ea"/>
              </a:rPr>
              <a:t>M</a:t>
            </a:r>
            <a:r>
              <a:rPr lang="en-US" altLang="zh-TW" sz="2400" baseline="-25000" dirty="0" err="1">
                <a:solidFill>
                  <a:schemeClr val="tx1"/>
                </a:solidFill>
                <a:latin typeface="+mn-lt"/>
                <a:ea typeface="+mn-ea"/>
              </a:rPr>
              <a:t>n</a:t>
            </a:r>
            <a:endParaRPr lang="en-US" altLang="zh-TW" sz="2400" baseline="-250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628650" lvl="1" indent="-268288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n=3</a:t>
            </a:r>
            <a:r>
              <a:rPr lang="en-US" altLang="zh-TW" b="1" u="sng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/>
            </a:r>
            <a:b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2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)*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M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3</a:t>
            </a:r>
            <a:b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M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*(M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2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3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</a:t>
            </a:r>
          </a:p>
          <a:p>
            <a:pPr marL="628650" indent="-273050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n=4</a:t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((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2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)*M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3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)*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M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4</a:t>
            </a:r>
            <a:b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(M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*(M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2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3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))*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M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4</a:t>
            </a:r>
            <a:b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M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*((M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2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3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)*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M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</a:t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 M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*(M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2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(*M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3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))</a:t>
            </a:r>
            <a:b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2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)*(M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3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*M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4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  <a:ea typeface="新細明體" charset="-120"/>
              </a:rPr>
              <a:t>)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2225675" y="404813"/>
            <a:ext cx="5292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600" b="1" u="sng">
                <a:solidFill>
                  <a:schemeClr val="tx1"/>
                </a:solidFill>
              </a:rPr>
              <a:t>Matrix Multiplication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/>
          </p:nvPr>
        </p:nvGraphicFramePr>
        <p:xfrm>
          <a:off x="3971925" y="1412875"/>
          <a:ext cx="41544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方程式" r:id="rId3" imgW="2095500" imgH="431800" progId="Equation.3">
                  <p:embed/>
                </p:oleObj>
              </mc:Choice>
              <mc:Fallback>
                <p:oleObj name="方程式" r:id="rId3" imgW="2095500" imgH="4318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1412875"/>
                        <a:ext cx="4154488" cy="8731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ds Tie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imes New Roman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imes New Roman" charset="0"/>
            <a:ea typeface="新細明體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4447</TotalTime>
  <Words>4753</Words>
  <Application>Microsoft Office PowerPoint</Application>
  <PresentationFormat>如螢幕大小 (4:3)</PresentationFormat>
  <Paragraphs>1542</Paragraphs>
  <Slides>92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92</vt:i4>
      </vt:variant>
    </vt:vector>
  </HeadingPairs>
  <TitlesOfParts>
    <vt:vector size="104" baseType="lpstr">
      <vt:lpstr>Arial Unicode MS</vt:lpstr>
      <vt:lpstr>Monotype Sorts</vt:lpstr>
      <vt:lpstr>新細明體</vt:lpstr>
      <vt:lpstr>標楷體</vt:lpstr>
      <vt:lpstr>Symbol</vt:lpstr>
      <vt:lpstr>Times New Roman</vt:lpstr>
      <vt:lpstr>Wingdings</vt:lpstr>
      <vt:lpstr>Dads Tie</vt:lpstr>
      <vt:lpstr>Equation</vt:lpstr>
      <vt:lpstr>Visio</vt:lpstr>
      <vt:lpstr>文件</vt:lpstr>
      <vt:lpstr>方程式</vt:lpstr>
      <vt:lpstr>PowerPoint 簡報</vt:lpstr>
      <vt:lpstr>Trees</vt:lpstr>
      <vt:lpstr>Nature Lover’s View Of A Tree</vt:lpstr>
      <vt:lpstr>Computer Scientist’s View</vt:lpstr>
      <vt:lpstr>Linear Lists And Trees</vt:lpstr>
      <vt:lpstr>Hierarchical Data And Trees</vt:lpstr>
      <vt:lpstr>Example Tree</vt:lpstr>
      <vt:lpstr>Subtrees</vt:lpstr>
      <vt:lpstr>逢甲資電學院組織圖</vt:lpstr>
      <vt:lpstr>族譜關係</vt:lpstr>
      <vt:lpstr>家譜表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Trees vs. Binary Trees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Binary Expression Trees</vt:lpstr>
      <vt:lpstr>Binary Expression Trees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Node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Trees</dc:title>
  <dc:creator>schwang</dc:creator>
  <cp:lastModifiedBy>USER</cp:lastModifiedBy>
  <cp:revision>532</cp:revision>
  <dcterms:created xsi:type="dcterms:W3CDTF">1998-07-27T13:28:55Z</dcterms:created>
  <dcterms:modified xsi:type="dcterms:W3CDTF">2017-12-05T05:43:21Z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</vt:lpwstr>
  </property>
  <property fmtid="{D5CDD505-2E9C-101B-9397-08002B2CF9AE}" pid="22" name="EncodingType">
    <vt:i4>5</vt:i4>
  </property>
</Properties>
</file>