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5"/>
  </p:notesMasterIdLst>
  <p:handoutMasterIdLst>
    <p:handoutMasterId r:id="rId116"/>
  </p:handoutMasterIdLst>
  <p:sldIdLst>
    <p:sldId id="350" r:id="rId2"/>
    <p:sldId id="490" r:id="rId3"/>
    <p:sldId id="491" r:id="rId4"/>
    <p:sldId id="492" r:id="rId5"/>
    <p:sldId id="493" r:id="rId6"/>
    <p:sldId id="494" r:id="rId7"/>
    <p:sldId id="351" r:id="rId8"/>
    <p:sldId id="352" r:id="rId9"/>
    <p:sldId id="487" r:id="rId10"/>
    <p:sldId id="260" r:id="rId11"/>
    <p:sldId id="259" r:id="rId12"/>
    <p:sldId id="486" r:id="rId13"/>
    <p:sldId id="488" r:id="rId14"/>
    <p:sldId id="343" r:id="rId15"/>
    <p:sldId id="286" r:id="rId16"/>
    <p:sldId id="261" r:id="rId17"/>
    <p:sldId id="263" r:id="rId18"/>
    <p:sldId id="264" r:id="rId19"/>
    <p:sldId id="342" r:id="rId20"/>
    <p:sldId id="348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495" r:id="rId32"/>
    <p:sldId id="364" r:id="rId33"/>
    <p:sldId id="365" r:id="rId34"/>
    <p:sldId id="366" r:id="rId35"/>
    <p:sldId id="368" r:id="rId36"/>
    <p:sldId id="369" r:id="rId37"/>
    <p:sldId id="370" r:id="rId38"/>
    <p:sldId id="371" r:id="rId39"/>
    <p:sldId id="372" r:id="rId40"/>
    <p:sldId id="373" r:id="rId41"/>
    <p:sldId id="375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381" r:id="rId50"/>
    <p:sldId id="382" r:id="rId51"/>
    <p:sldId id="392" r:id="rId52"/>
    <p:sldId id="393" r:id="rId53"/>
    <p:sldId id="394" r:id="rId54"/>
    <p:sldId id="395" r:id="rId55"/>
    <p:sldId id="396" r:id="rId56"/>
    <p:sldId id="397" r:id="rId57"/>
    <p:sldId id="455" r:id="rId58"/>
    <p:sldId id="454" r:id="rId59"/>
    <p:sldId id="456" r:id="rId60"/>
    <p:sldId id="457" r:id="rId61"/>
    <p:sldId id="458" r:id="rId62"/>
    <p:sldId id="398" r:id="rId63"/>
    <p:sldId id="399" r:id="rId64"/>
    <p:sldId id="401" r:id="rId65"/>
    <p:sldId id="402" r:id="rId66"/>
    <p:sldId id="403" r:id="rId67"/>
    <p:sldId id="404" r:id="rId68"/>
    <p:sldId id="460" r:id="rId69"/>
    <p:sldId id="461" r:id="rId70"/>
    <p:sldId id="462" r:id="rId71"/>
    <p:sldId id="408" r:id="rId72"/>
    <p:sldId id="409" r:id="rId73"/>
    <p:sldId id="459" r:id="rId74"/>
    <p:sldId id="411" r:id="rId75"/>
    <p:sldId id="412" r:id="rId76"/>
    <p:sldId id="414" r:id="rId77"/>
    <p:sldId id="415" r:id="rId78"/>
    <p:sldId id="416" r:id="rId79"/>
    <p:sldId id="465" r:id="rId80"/>
    <p:sldId id="464" r:id="rId81"/>
    <p:sldId id="466" r:id="rId82"/>
    <p:sldId id="467" r:id="rId83"/>
    <p:sldId id="468" r:id="rId84"/>
    <p:sldId id="469" r:id="rId85"/>
    <p:sldId id="470" r:id="rId86"/>
    <p:sldId id="471" r:id="rId87"/>
    <p:sldId id="472" r:id="rId88"/>
    <p:sldId id="419" r:id="rId89"/>
    <p:sldId id="473" r:id="rId90"/>
    <p:sldId id="421" r:id="rId91"/>
    <p:sldId id="474" r:id="rId92"/>
    <p:sldId id="475" r:id="rId93"/>
    <p:sldId id="476" r:id="rId94"/>
    <p:sldId id="477" r:id="rId95"/>
    <p:sldId id="478" r:id="rId96"/>
    <p:sldId id="479" r:id="rId97"/>
    <p:sldId id="480" r:id="rId98"/>
    <p:sldId id="482" r:id="rId99"/>
    <p:sldId id="425" r:id="rId100"/>
    <p:sldId id="483" r:id="rId101"/>
    <p:sldId id="429" r:id="rId102"/>
    <p:sldId id="431" r:id="rId103"/>
    <p:sldId id="432" r:id="rId104"/>
    <p:sldId id="433" r:id="rId105"/>
    <p:sldId id="434" r:id="rId106"/>
    <p:sldId id="435" r:id="rId107"/>
    <p:sldId id="436" r:id="rId108"/>
    <p:sldId id="437" r:id="rId109"/>
    <p:sldId id="439" r:id="rId110"/>
    <p:sldId id="440" r:id="rId111"/>
    <p:sldId id="441" r:id="rId112"/>
    <p:sldId id="442" r:id="rId113"/>
    <p:sldId id="443" r:id="rId114"/>
  </p:sldIdLst>
  <p:sldSz cx="9144000" cy="6858000" type="screen4x3"/>
  <p:notesSz cx="6623050" cy="98107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0000FF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FF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FF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FF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FF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000000"/>
    <a:srgbClr val="006600"/>
    <a:srgbClr val="FFFF00"/>
    <a:srgbClr val="C0C0C0"/>
    <a:srgbClr val="0000FF"/>
    <a:srgbClr val="CC3399"/>
    <a:srgbClr val="996633"/>
    <a:srgbClr val="29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7" autoAdjust="0"/>
  </p:normalViewPr>
  <p:slideViewPr>
    <p:cSldViewPr>
      <p:cViewPr varScale="1">
        <p:scale>
          <a:sx n="46" d="100"/>
          <a:sy n="46" d="100"/>
        </p:scale>
        <p:origin x="13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87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94363" y="0"/>
            <a:ext cx="9350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5163"/>
            <a:ext cx="587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70625" y="9555163"/>
            <a:ext cx="358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fld id="{82A74459-BE35-42E3-8191-DD8C3D6C92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1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52850" y="0"/>
            <a:ext cx="2870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735013"/>
            <a:ext cx="4908550" cy="3679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2650" y="4660900"/>
            <a:ext cx="485775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0213"/>
            <a:ext cx="28702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2850" y="9320213"/>
            <a:ext cx="28702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747ACE63-A7C7-48D7-961F-0A53025934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7873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5"/>
              <a:chOff x="-3" y="1562"/>
              <a:chExt cx="5763" cy="64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22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60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54" y="1734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04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8" y="1755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8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70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76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76" y="1695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46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/>
            </a:lvl1pPr>
          </a:lstStyle>
          <a:p>
            <a:r>
              <a:rPr lang="zh-TW" altLang="en-US"/>
              <a:t>按一下以編輯母片次標題樣式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CHAPTER 7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120C40F-E52F-4086-9204-9AFA3347BC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304E3-5560-40F0-BDC7-23427FB898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592138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592138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305F-C946-4C9D-B19B-D93B60C367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92138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2116138"/>
            <a:ext cx="77724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249738"/>
            <a:ext cx="7772400" cy="1981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E366C-0BAD-4B23-9E14-BCDFA2761D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CA982-0421-4FDB-9B94-07BF3BD2FA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496B2-B3B1-400B-9D78-004E398625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2116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116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58A67-E9B4-46D9-BD9E-EBB4E4811C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1D8F9-63A6-41AE-85A1-73C26A61F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A2ECC-0E75-42E6-ADC2-A5D089F0F9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9C1B0-C7FC-4117-BEDC-563B3C6E28A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712E5-E12A-4E0A-9C7C-AAFF2BD7FA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61B6B-A5FC-4FFC-AB34-FF9819FF22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921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161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3833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99F96B8F-10B9-4EAD-9334-04C95E8590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003300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6633"/>
        </a:buClr>
        <a:buSzPct val="70000"/>
        <a:buFont typeface="Monotype Sorts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png"/><Relationship Id="rId4" Type="http://schemas.openxmlformats.org/officeDocument/2006/relationships/image" Target="../media/image15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D265A7-0D83-4320-B596-56E2F1EA2C93}" type="slidenum">
              <a:rPr lang="en-US" altLang="zh-TW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100" name="Rectangle 1027"/>
          <p:cNvSpPr>
            <a:spLocks noChangeArrowheads="1"/>
          </p:cNvSpPr>
          <p:nvPr/>
        </p:nvSpPr>
        <p:spPr bwMode="auto">
          <a:xfrm>
            <a:off x="881063" y="2338536"/>
            <a:ext cx="4267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Motivation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Sequential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and Binary Search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List Verification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Selection Sort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Insertion Sort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Quick Sort</a:t>
            </a:r>
          </a:p>
        </p:txBody>
      </p:sp>
      <p:sp>
        <p:nvSpPr>
          <p:cNvPr id="4101" name="Rectangle 1028"/>
          <p:cNvSpPr>
            <a:spLocks noChangeArrowheads="1"/>
          </p:cNvSpPr>
          <p:nvPr/>
        </p:nvSpPr>
        <p:spPr bwMode="auto">
          <a:xfrm>
            <a:off x="5105400" y="2338536"/>
            <a:ext cx="365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Merge Sort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Heap Sort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Sorting on Several Keys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ea typeface="新細明體" pitchFamily="18" charset="-120"/>
              </a:rPr>
              <a:t>List Sort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ea typeface="新細明體" pitchFamily="18" charset="-120"/>
              </a:rPr>
              <a:t>Table Sort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ea typeface="新細明體" pitchFamily="18" charset="-120"/>
              </a:rPr>
              <a:t>External Sorting</a:t>
            </a:r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827088" y="457200"/>
            <a:ext cx="5486400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4000" b="1" u="sng" dirty="0">
                <a:solidFill>
                  <a:srgbClr val="003300"/>
                </a:solidFill>
                <a:latin typeface="+mj-lt"/>
                <a:ea typeface="新細明體" pitchFamily="18" charset="-120"/>
                <a:cs typeface="Arial" pitchFamily="34" charset="0"/>
              </a:rPr>
              <a:t>Chapter </a:t>
            </a:r>
            <a:r>
              <a:rPr lang="en-US" altLang="zh-TW" sz="5400" b="1" u="sng" dirty="0">
                <a:solidFill>
                  <a:srgbClr val="003300"/>
                </a:solidFill>
                <a:latin typeface="+mj-lt"/>
                <a:ea typeface="新細明體" pitchFamily="18" charset="-120"/>
                <a:cs typeface="Arial" pitchFamily="34" charset="0"/>
              </a:rPr>
              <a:t>7</a:t>
            </a:r>
            <a:r>
              <a:rPr lang="en-US" altLang="zh-TW" sz="4000" b="1" dirty="0">
                <a:solidFill>
                  <a:srgbClr val="003300"/>
                </a:solidFill>
                <a:latin typeface="Constantia" pitchFamily="18" charset="0"/>
                <a:ea typeface="新細明體" pitchFamily="18" charset="-120"/>
                <a:cs typeface="Arial" pitchFamily="34" charset="0"/>
              </a:rPr>
              <a:t>    </a:t>
            </a:r>
          </a:p>
          <a:p>
            <a:r>
              <a:rPr lang="en-US" altLang="zh-TW" sz="4000" b="1" i="1" dirty="0">
                <a:solidFill>
                  <a:srgbClr val="003300"/>
                </a:solidFill>
                <a:ea typeface="新細明體" pitchFamily="18" charset="-120"/>
              </a:rPr>
              <a:t>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7735674-A912-4E36-AD6D-8844A50D0FF0}" type="slidenum">
              <a:rPr lang="en-US" altLang="zh-TW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63738"/>
            <a:ext cx="5943600" cy="457200"/>
          </a:xfrm>
        </p:spPr>
        <p:txBody>
          <a:bodyPr/>
          <a:lstStyle/>
          <a:p>
            <a:pPr marL="357188" indent="-357188"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>
                <a:solidFill>
                  <a:schemeClr val="tx1"/>
                </a:solidFill>
              </a:rPr>
              <a:t>Decision tree for binary search.</a:t>
            </a:r>
          </a:p>
        </p:txBody>
      </p:sp>
      <p:grpSp>
        <p:nvGrpSpPr>
          <p:cNvPr id="8196" name="群組 54"/>
          <p:cNvGrpSpPr>
            <a:grpSpLocks/>
          </p:cNvGrpSpPr>
          <p:nvPr/>
        </p:nvGrpSpPr>
        <p:grpSpPr bwMode="auto">
          <a:xfrm>
            <a:off x="2108100" y="2564904"/>
            <a:ext cx="5056188" cy="3286125"/>
            <a:chOff x="1676400" y="1916832"/>
            <a:chExt cx="5056188" cy="3285406"/>
          </a:xfrm>
        </p:grpSpPr>
        <p:sp>
          <p:nvSpPr>
            <p:cNvPr id="8199" name="Oval 3"/>
            <p:cNvSpPr>
              <a:spLocks noChangeArrowheads="1"/>
            </p:cNvSpPr>
            <p:nvPr/>
          </p:nvSpPr>
          <p:spPr bwMode="auto">
            <a:xfrm>
              <a:off x="4372777" y="4749536"/>
              <a:ext cx="468879" cy="4527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56</a:t>
              </a:r>
            </a:p>
          </p:txBody>
        </p:sp>
        <p:sp>
          <p:nvSpPr>
            <p:cNvPr id="8200" name="Text Box 5"/>
            <p:cNvSpPr txBox="1">
              <a:spLocks noChangeArrowheads="1"/>
            </p:cNvSpPr>
            <p:nvPr/>
          </p:nvSpPr>
          <p:spPr bwMode="auto">
            <a:xfrm>
              <a:off x="4103121" y="4430307"/>
              <a:ext cx="468879" cy="36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[8]</a:t>
              </a:r>
            </a:p>
          </p:txBody>
        </p:sp>
        <p:grpSp>
          <p:nvGrpSpPr>
            <p:cNvPr id="8201" name="Group 7"/>
            <p:cNvGrpSpPr>
              <a:grpSpLocks/>
            </p:cNvGrpSpPr>
            <p:nvPr/>
          </p:nvGrpSpPr>
          <p:grpSpPr bwMode="auto">
            <a:xfrm>
              <a:off x="2321270" y="2713677"/>
              <a:ext cx="468879" cy="792229"/>
              <a:chOff x="2352" y="816"/>
              <a:chExt cx="384" cy="672"/>
            </a:xfrm>
          </p:grpSpPr>
          <p:sp>
            <p:nvSpPr>
              <p:cNvPr id="8239" name="Oval 8"/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17</a:t>
                </a:r>
              </a:p>
            </p:txBody>
          </p:sp>
          <p:sp>
            <p:nvSpPr>
              <p:cNvPr id="8240" name="Text Box 9"/>
              <p:cNvSpPr txBox="1">
                <a:spLocks noChangeArrowheads="1"/>
              </p:cNvSpPr>
              <p:nvPr/>
            </p:nvSpPr>
            <p:spPr bwMode="auto">
              <a:xfrm>
                <a:off x="2352" y="816"/>
                <a:ext cx="384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[3]</a:t>
                </a:r>
              </a:p>
            </p:txBody>
          </p:sp>
        </p:grpSp>
        <p:grpSp>
          <p:nvGrpSpPr>
            <p:cNvPr id="8202" name="Group 10"/>
            <p:cNvGrpSpPr>
              <a:grpSpLocks/>
            </p:cNvGrpSpPr>
            <p:nvPr/>
          </p:nvGrpSpPr>
          <p:grpSpPr bwMode="auto">
            <a:xfrm>
              <a:off x="4724757" y="2713677"/>
              <a:ext cx="468879" cy="792229"/>
              <a:chOff x="2352" y="816"/>
              <a:chExt cx="384" cy="672"/>
            </a:xfrm>
          </p:grpSpPr>
          <p:sp>
            <p:nvSpPr>
              <p:cNvPr id="8237" name="Oval 11"/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58</a:t>
                </a:r>
              </a:p>
            </p:txBody>
          </p:sp>
          <p:sp>
            <p:nvSpPr>
              <p:cNvPr id="8238" name="Text Box 12"/>
              <p:cNvSpPr txBox="1">
                <a:spLocks noChangeArrowheads="1"/>
              </p:cNvSpPr>
              <p:nvPr/>
            </p:nvSpPr>
            <p:spPr bwMode="auto">
              <a:xfrm>
                <a:off x="2352" y="816"/>
                <a:ext cx="384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[9]</a:t>
                </a:r>
              </a:p>
            </p:txBody>
          </p:sp>
        </p:grpSp>
        <p:grpSp>
          <p:nvGrpSpPr>
            <p:cNvPr id="8203" name="Group 13"/>
            <p:cNvGrpSpPr>
              <a:grpSpLocks/>
            </p:cNvGrpSpPr>
            <p:nvPr/>
          </p:nvGrpSpPr>
          <p:grpSpPr bwMode="auto">
            <a:xfrm>
              <a:off x="3023946" y="3507207"/>
              <a:ext cx="470164" cy="789627"/>
              <a:chOff x="2351" y="817"/>
              <a:chExt cx="386" cy="671"/>
            </a:xfrm>
          </p:grpSpPr>
          <p:sp>
            <p:nvSpPr>
              <p:cNvPr id="8235" name="Oval 14"/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26</a:t>
                </a:r>
              </a:p>
            </p:txBody>
          </p:sp>
          <p:sp>
            <p:nvSpPr>
              <p:cNvPr id="8236" name="Text Box 15"/>
              <p:cNvSpPr txBox="1">
                <a:spLocks noChangeArrowheads="1"/>
              </p:cNvSpPr>
              <p:nvPr/>
            </p:nvSpPr>
            <p:spPr bwMode="auto">
              <a:xfrm>
                <a:off x="2351" y="817"/>
                <a:ext cx="386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[4]</a:t>
                </a:r>
              </a:p>
            </p:txBody>
          </p:sp>
        </p:grpSp>
        <p:grpSp>
          <p:nvGrpSpPr>
            <p:cNvPr id="8204" name="Group 16"/>
            <p:cNvGrpSpPr>
              <a:grpSpLocks/>
            </p:cNvGrpSpPr>
            <p:nvPr/>
          </p:nvGrpSpPr>
          <p:grpSpPr bwMode="auto">
            <a:xfrm>
              <a:off x="1676400" y="3507207"/>
              <a:ext cx="468879" cy="789627"/>
              <a:chOff x="2352" y="817"/>
              <a:chExt cx="384" cy="671"/>
            </a:xfrm>
          </p:grpSpPr>
          <p:sp>
            <p:nvSpPr>
              <p:cNvPr id="8233" name="Oval 17"/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4</a:t>
                </a:r>
              </a:p>
            </p:txBody>
          </p:sp>
          <p:sp>
            <p:nvSpPr>
              <p:cNvPr id="8234" name="Text Box 18"/>
              <p:cNvSpPr txBox="1">
                <a:spLocks noChangeArrowheads="1"/>
              </p:cNvSpPr>
              <p:nvPr/>
            </p:nvSpPr>
            <p:spPr bwMode="auto">
              <a:xfrm>
                <a:off x="2352" y="817"/>
                <a:ext cx="384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[1]</a:t>
                </a:r>
              </a:p>
            </p:txBody>
          </p:sp>
        </p:grpSp>
        <p:grpSp>
          <p:nvGrpSpPr>
            <p:cNvPr id="8205" name="Group 19"/>
            <p:cNvGrpSpPr>
              <a:grpSpLocks/>
            </p:cNvGrpSpPr>
            <p:nvPr/>
          </p:nvGrpSpPr>
          <p:grpSpPr bwMode="auto">
            <a:xfrm>
              <a:off x="4079888" y="3507207"/>
              <a:ext cx="468879" cy="789627"/>
              <a:chOff x="2352" y="817"/>
              <a:chExt cx="384" cy="671"/>
            </a:xfrm>
          </p:grpSpPr>
          <p:sp>
            <p:nvSpPr>
              <p:cNvPr id="8231" name="Oval 20"/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48</a:t>
                </a:r>
              </a:p>
            </p:txBody>
          </p:sp>
          <p:sp>
            <p:nvSpPr>
              <p:cNvPr id="8232" name="Text Box 21"/>
              <p:cNvSpPr txBox="1">
                <a:spLocks noChangeArrowheads="1"/>
              </p:cNvSpPr>
              <p:nvPr/>
            </p:nvSpPr>
            <p:spPr bwMode="auto">
              <a:xfrm>
                <a:off x="2352" y="817"/>
                <a:ext cx="384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[7]</a:t>
                </a:r>
              </a:p>
            </p:txBody>
          </p:sp>
        </p:grpSp>
        <p:sp>
          <p:nvSpPr>
            <p:cNvPr id="8206" name="Oval 23"/>
            <p:cNvSpPr>
              <a:spLocks noChangeArrowheads="1"/>
            </p:cNvSpPr>
            <p:nvPr/>
          </p:nvSpPr>
          <p:spPr bwMode="auto">
            <a:xfrm>
              <a:off x="5427434" y="3845433"/>
              <a:ext cx="468879" cy="4514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90</a:t>
              </a:r>
            </a:p>
          </p:txBody>
        </p:sp>
        <p:sp>
          <p:nvSpPr>
            <p:cNvPr id="8207" name="Text Box 24"/>
            <p:cNvSpPr txBox="1">
              <a:spLocks noChangeArrowheads="1"/>
            </p:cNvSpPr>
            <p:nvPr/>
          </p:nvSpPr>
          <p:spPr bwMode="auto">
            <a:xfrm>
              <a:off x="5427434" y="3504605"/>
              <a:ext cx="587062" cy="36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[11]</a:t>
              </a:r>
            </a:p>
          </p:txBody>
        </p:sp>
        <p:grpSp>
          <p:nvGrpSpPr>
            <p:cNvPr id="8208" name="Group 25"/>
            <p:cNvGrpSpPr>
              <a:grpSpLocks/>
            </p:cNvGrpSpPr>
            <p:nvPr/>
          </p:nvGrpSpPr>
          <p:grpSpPr bwMode="auto">
            <a:xfrm>
              <a:off x="2262178" y="4410009"/>
              <a:ext cx="468879" cy="792229"/>
              <a:chOff x="2352" y="816"/>
              <a:chExt cx="384" cy="672"/>
            </a:xfrm>
          </p:grpSpPr>
          <p:sp>
            <p:nvSpPr>
              <p:cNvPr id="8229" name="Oval 26"/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15</a:t>
                </a:r>
              </a:p>
            </p:txBody>
          </p:sp>
          <p:sp>
            <p:nvSpPr>
              <p:cNvPr id="8230" name="Text Box 27"/>
              <p:cNvSpPr txBox="1">
                <a:spLocks noChangeArrowheads="1"/>
              </p:cNvSpPr>
              <p:nvPr/>
            </p:nvSpPr>
            <p:spPr bwMode="auto">
              <a:xfrm>
                <a:off x="2352" y="816"/>
                <a:ext cx="384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[2]</a:t>
                </a:r>
              </a:p>
            </p:txBody>
          </p:sp>
        </p:grpSp>
        <p:sp>
          <p:nvSpPr>
            <p:cNvPr id="8209" name="Oval 29"/>
            <p:cNvSpPr>
              <a:spLocks noChangeArrowheads="1"/>
            </p:cNvSpPr>
            <p:nvPr/>
          </p:nvSpPr>
          <p:spPr bwMode="auto">
            <a:xfrm>
              <a:off x="3375927" y="4749536"/>
              <a:ext cx="468879" cy="4527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30</a:t>
              </a:r>
            </a:p>
          </p:txBody>
        </p:sp>
        <p:sp>
          <p:nvSpPr>
            <p:cNvPr id="8210" name="Text Box 30"/>
            <p:cNvSpPr txBox="1">
              <a:spLocks noChangeArrowheads="1"/>
            </p:cNvSpPr>
            <p:nvPr/>
          </p:nvSpPr>
          <p:spPr bwMode="auto">
            <a:xfrm>
              <a:off x="3095009" y="4502315"/>
              <a:ext cx="468879" cy="366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[5]</a:t>
              </a:r>
            </a:p>
          </p:txBody>
        </p:sp>
        <p:grpSp>
          <p:nvGrpSpPr>
            <p:cNvPr id="8211" name="Group 31"/>
            <p:cNvGrpSpPr>
              <a:grpSpLocks/>
            </p:cNvGrpSpPr>
            <p:nvPr/>
          </p:nvGrpSpPr>
          <p:grpSpPr bwMode="auto">
            <a:xfrm>
              <a:off x="3491880" y="1916832"/>
              <a:ext cx="468879" cy="792229"/>
              <a:chOff x="2352" y="816"/>
              <a:chExt cx="384" cy="672"/>
            </a:xfrm>
          </p:grpSpPr>
          <p:sp>
            <p:nvSpPr>
              <p:cNvPr id="8227" name="Oval 32"/>
              <p:cNvSpPr>
                <a:spLocks noChangeArrowheads="1"/>
              </p:cNvSpPr>
              <p:nvPr/>
            </p:nvSpPr>
            <p:spPr bwMode="auto">
              <a:xfrm>
                <a:off x="2352" y="11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46</a:t>
                </a:r>
              </a:p>
            </p:txBody>
          </p:sp>
          <p:sp>
            <p:nvSpPr>
              <p:cNvPr id="8228" name="Text Box 33"/>
              <p:cNvSpPr txBox="1">
                <a:spLocks noChangeArrowheads="1"/>
              </p:cNvSpPr>
              <p:nvPr/>
            </p:nvSpPr>
            <p:spPr bwMode="auto">
              <a:xfrm>
                <a:off x="2353" y="816"/>
                <a:ext cx="383" cy="3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[6]</a:t>
                </a:r>
              </a:p>
            </p:txBody>
          </p:sp>
        </p:grpSp>
        <p:sp>
          <p:nvSpPr>
            <p:cNvPr id="8212" name="Oval 35"/>
            <p:cNvSpPr>
              <a:spLocks noChangeArrowheads="1"/>
            </p:cNvSpPr>
            <p:nvPr/>
          </p:nvSpPr>
          <p:spPr bwMode="auto">
            <a:xfrm>
              <a:off x="5134545" y="4749536"/>
              <a:ext cx="468879" cy="4527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82</a:t>
              </a:r>
            </a:p>
          </p:txBody>
        </p:sp>
        <p:sp>
          <p:nvSpPr>
            <p:cNvPr id="8213" name="Text Box 36"/>
            <p:cNvSpPr txBox="1">
              <a:spLocks noChangeArrowheads="1"/>
            </p:cNvSpPr>
            <p:nvPr/>
          </p:nvSpPr>
          <p:spPr bwMode="auto">
            <a:xfrm>
              <a:off x="4860032" y="4410009"/>
              <a:ext cx="6241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[10]</a:t>
              </a:r>
            </a:p>
          </p:txBody>
        </p:sp>
        <p:sp>
          <p:nvSpPr>
            <p:cNvPr id="8214" name="Oval 38"/>
            <p:cNvSpPr>
              <a:spLocks noChangeArrowheads="1"/>
            </p:cNvSpPr>
            <p:nvPr/>
          </p:nvSpPr>
          <p:spPr bwMode="auto">
            <a:xfrm>
              <a:off x="5955405" y="4749536"/>
              <a:ext cx="468879" cy="4527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95</a:t>
              </a:r>
            </a:p>
          </p:txBody>
        </p:sp>
        <p:sp>
          <p:nvSpPr>
            <p:cNvPr id="8215" name="Text Box 39"/>
            <p:cNvSpPr txBox="1">
              <a:spLocks noChangeArrowheads="1"/>
            </p:cNvSpPr>
            <p:nvPr/>
          </p:nvSpPr>
          <p:spPr bwMode="auto">
            <a:xfrm>
              <a:off x="6158372" y="4410009"/>
              <a:ext cx="5742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[12]</a:t>
              </a:r>
            </a:p>
          </p:txBody>
        </p:sp>
        <p:cxnSp>
          <p:nvCxnSpPr>
            <p:cNvPr id="8216" name="AutoShape 40"/>
            <p:cNvCxnSpPr>
              <a:cxnSpLocks noChangeShapeType="1"/>
              <a:stCxn id="8227" idx="3"/>
              <a:endCxn id="8239" idx="7"/>
            </p:cNvCxnSpPr>
            <p:nvPr/>
          </p:nvCxnSpPr>
          <p:spPr bwMode="auto">
            <a:xfrm rot="5400000">
              <a:off x="2902647" y="2461601"/>
              <a:ext cx="476737" cy="8390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7" name="AutoShape 41"/>
            <p:cNvCxnSpPr>
              <a:cxnSpLocks noChangeShapeType="1"/>
              <a:stCxn id="8227" idx="5"/>
              <a:endCxn id="8237" idx="1"/>
            </p:cNvCxnSpPr>
            <p:nvPr/>
          </p:nvCxnSpPr>
          <p:spPr bwMode="auto">
            <a:xfrm rot="16200000" flipH="1">
              <a:off x="4104390" y="2430467"/>
              <a:ext cx="476737" cy="901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8" name="AutoShape 42"/>
            <p:cNvCxnSpPr>
              <a:cxnSpLocks noChangeShapeType="1"/>
              <a:stCxn id="8239" idx="3"/>
              <a:endCxn id="8233" idx="7"/>
            </p:cNvCxnSpPr>
            <p:nvPr/>
          </p:nvCxnSpPr>
          <p:spPr bwMode="auto">
            <a:xfrm flipH="1">
              <a:off x="2077195" y="3439562"/>
              <a:ext cx="312158" cy="4709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9" name="AutoShape 43"/>
            <p:cNvCxnSpPr>
              <a:cxnSpLocks noChangeShapeType="1"/>
              <a:stCxn id="8239" idx="5"/>
              <a:endCxn id="8235" idx="1"/>
            </p:cNvCxnSpPr>
            <p:nvPr/>
          </p:nvCxnSpPr>
          <p:spPr bwMode="auto">
            <a:xfrm>
              <a:off x="2722065" y="3439562"/>
              <a:ext cx="371250" cy="4709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0" name="AutoShape 45"/>
            <p:cNvCxnSpPr>
              <a:cxnSpLocks noChangeShapeType="1"/>
              <a:stCxn id="8237" idx="3"/>
              <a:endCxn id="8231" idx="7"/>
            </p:cNvCxnSpPr>
            <p:nvPr/>
          </p:nvCxnSpPr>
          <p:spPr bwMode="auto">
            <a:xfrm flipH="1">
              <a:off x="4480683" y="3439562"/>
              <a:ext cx="312158" cy="4709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1" name="AutoShape 46"/>
            <p:cNvCxnSpPr>
              <a:cxnSpLocks noChangeShapeType="1"/>
              <a:stCxn id="8237" idx="5"/>
              <a:endCxn id="8206" idx="1"/>
            </p:cNvCxnSpPr>
            <p:nvPr/>
          </p:nvCxnSpPr>
          <p:spPr bwMode="auto">
            <a:xfrm>
              <a:off x="5125553" y="3439562"/>
              <a:ext cx="371250" cy="4709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2" name="AutoShape 47"/>
            <p:cNvCxnSpPr>
              <a:cxnSpLocks noChangeShapeType="1"/>
              <a:stCxn id="8233" idx="5"/>
              <a:endCxn id="8229" idx="1"/>
            </p:cNvCxnSpPr>
            <p:nvPr/>
          </p:nvCxnSpPr>
          <p:spPr bwMode="auto">
            <a:xfrm>
              <a:off x="2077195" y="4231790"/>
              <a:ext cx="254351" cy="5840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3" name="AutoShape 48"/>
            <p:cNvCxnSpPr>
              <a:cxnSpLocks noChangeShapeType="1"/>
            </p:cNvCxnSpPr>
            <p:nvPr/>
          </p:nvCxnSpPr>
          <p:spPr bwMode="auto">
            <a:xfrm rot="16200000" flipH="1">
              <a:off x="3268701" y="4429956"/>
              <a:ext cx="403867" cy="1865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4" name="AutoShape 49"/>
            <p:cNvCxnSpPr>
              <a:cxnSpLocks noChangeShapeType="1"/>
            </p:cNvCxnSpPr>
            <p:nvPr/>
          </p:nvCxnSpPr>
          <p:spPr bwMode="auto">
            <a:xfrm rot="16200000" flipH="1">
              <a:off x="4254909" y="4461386"/>
              <a:ext cx="427704" cy="1179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5" name="AutoShape 50"/>
            <p:cNvCxnSpPr>
              <a:cxnSpLocks noChangeShapeType="1"/>
              <a:stCxn id="8206" idx="3"/>
              <a:endCxn id="8212" idx="0"/>
            </p:cNvCxnSpPr>
            <p:nvPr/>
          </p:nvCxnSpPr>
          <p:spPr bwMode="auto">
            <a:xfrm flipH="1">
              <a:off x="5369627" y="4230490"/>
              <a:ext cx="125891" cy="5190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6" name="AutoShape 51"/>
            <p:cNvCxnSpPr>
              <a:cxnSpLocks noChangeShapeType="1"/>
              <a:stCxn id="8206" idx="5"/>
              <a:endCxn id="8214" idx="0"/>
            </p:cNvCxnSpPr>
            <p:nvPr/>
          </p:nvCxnSpPr>
          <p:spPr bwMode="auto">
            <a:xfrm>
              <a:off x="5828229" y="4231790"/>
              <a:ext cx="360973" cy="5177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1509" name="Text Box 53"/>
          <p:cNvSpPr txBox="1">
            <a:spLocks noChangeArrowheads="1"/>
          </p:cNvSpPr>
          <p:nvPr/>
        </p:nvSpPr>
        <p:spPr bwMode="auto">
          <a:xfrm>
            <a:off x="684213" y="1557338"/>
            <a:ext cx="6638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57188" indent="-357188"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altLang="zh-TW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</a:t>
            </a:r>
            <a:r>
              <a:rPr lang="zh-TW" altLang="en-US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TW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4, 15, 17, 26, 30, 46, 48, 56, 58, 82, 90, 95</a:t>
            </a:r>
          </a:p>
        </p:txBody>
      </p:sp>
      <p:sp>
        <p:nvSpPr>
          <p:cNvPr id="8198" name="Text Box 54"/>
          <p:cNvSpPr txBox="1">
            <a:spLocks noChangeArrowheads="1"/>
          </p:cNvSpPr>
          <p:nvPr/>
        </p:nvSpPr>
        <p:spPr bwMode="auto">
          <a:xfrm>
            <a:off x="2133600" y="304800"/>
            <a:ext cx="5486400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u="sng" dirty="0">
                <a:solidFill>
                  <a:schemeClr val="tx1"/>
                </a:solidFill>
              </a:rPr>
              <a:t>Binary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標題 1"/>
          <p:cNvSpPr>
            <a:spLocks noGrp="1"/>
          </p:cNvSpPr>
          <p:nvPr>
            <p:ph type="title"/>
          </p:nvPr>
        </p:nvSpPr>
        <p:spPr>
          <a:xfrm>
            <a:off x="685800" y="333375"/>
            <a:ext cx="7772400" cy="819150"/>
          </a:xfrm>
        </p:spPr>
        <p:txBody>
          <a:bodyPr/>
          <a:lstStyle/>
          <a:p>
            <a:pPr algn="ctr"/>
            <a:r>
              <a:rPr lang="en-US" altLang="zh-TW" b="1" u="sng" smtClean="0"/>
              <a:t>Table Sort Example</a:t>
            </a:r>
            <a:endParaRPr lang="zh-TW" altLang="en-US" b="1" u="sng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5497A5-D882-4DB0-9663-7A6D9C18CA79}" type="slidenum">
              <a:rPr lang="en-US" altLang="zh-TW" smtClean="0"/>
              <a:pPr>
                <a:defRPr/>
              </a:pPr>
              <a:t>100</a:t>
            </a:fld>
            <a:endParaRPr lang="en-US" altLang="zh-TW"/>
          </a:p>
        </p:txBody>
      </p:sp>
      <p:sp>
        <p:nvSpPr>
          <p:cNvPr id="983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98309" name="Object 1"/>
          <p:cNvGraphicFramePr>
            <a:graphicFrameLocks noChangeAspect="1"/>
          </p:cNvGraphicFramePr>
          <p:nvPr/>
        </p:nvGraphicFramePr>
        <p:xfrm>
          <a:off x="665163" y="1773238"/>
          <a:ext cx="7723187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r:id="rId3" imgW="9255841" imgH="5290678" progId="">
                  <p:embed/>
                </p:oleObj>
              </mc:Choice>
              <mc:Fallback>
                <p:oleObj r:id="rId3" imgW="9255841" imgH="5290678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773238"/>
                        <a:ext cx="7723187" cy="441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手繪多邊形 5"/>
          <p:cNvSpPr>
            <a:spLocks/>
          </p:cNvSpPr>
          <p:nvPr/>
        </p:nvSpPr>
        <p:spPr bwMode="auto">
          <a:xfrm>
            <a:off x="2713038" y="1489075"/>
            <a:ext cx="989012" cy="250825"/>
          </a:xfrm>
          <a:custGeom>
            <a:avLst/>
            <a:gdLst>
              <a:gd name="T0" fmla="*/ 0 w 988142"/>
              <a:gd name="T1" fmla="*/ 251233 h 250723"/>
              <a:gd name="T2" fmla="*/ 355524 w 988142"/>
              <a:gd name="T3" fmla="*/ 88670 h 250723"/>
              <a:gd name="T4" fmla="*/ 992500 w 988142"/>
              <a:gd name="T5" fmla="*/ 0 h 250723"/>
              <a:gd name="T6" fmla="*/ 0 60000 65536"/>
              <a:gd name="T7" fmla="*/ 0 60000 65536"/>
              <a:gd name="T8" fmla="*/ 0 60000 65536"/>
              <a:gd name="T9" fmla="*/ 0 w 988142"/>
              <a:gd name="T10" fmla="*/ 0 h 250723"/>
              <a:gd name="T11" fmla="*/ 988142 w 988142"/>
              <a:gd name="T12" fmla="*/ 250723 h 2507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8142" h="250723">
                <a:moveTo>
                  <a:pt x="0" y="250723"/>
                </a:moveTo>
                <a:cubicBezTo>
                  <a:pt x="94636" y="190500"/>
                  <a:pt x="189272" y="130277"/>
                  <a:pt x="353962" y="88490"/>
                </a:cubicBezTo>
                <a:cubicBezTo>
                  <a:pt x="518652" y="46703"/>
                  <a:pt x="753397" y="23351"/>
                  <a:pt x="988142" y="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11" name="文字方塊 6"/>
          <p:cNvSpPr txBox="1">
            <a:spLocks noChangeArrowheads="1"/>
          </p:cNvSpPr>
          <p:nvPr/>
        </p:nvSpPr>
        <p:spPr bwMode="auto">
          <a:xfrm>
            <a:off x="3779838" y="1268413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/>
              <a:t>temp</a:t>
            </a:r>
            <a:endParaRPr lang="zh-TW" altLang="en-US" sz="2000"/>
          </a:p>
        </p:txBody>
      </p:sp>
      <p:sp>
        <p:nvSpPr>
          <p:cNvPr id="98312" name="手繪多邊形 8"/>
          <p:cNvSpPr>
            <a:spLocks/>
          </p:cNvSpPr>
          <p:nvPr/>
        </p:nvSpPr>
        <p:spPr bwMode="auto">
          <a:xfrm>
            <a:off x="2654300" y="2713038"/>
            <a:ext cx="1357313" cy="180975"/>
          </a:xfrm>
          <a:custGeom>
            <a:avLst/>
            <a:gdLst>
              <a:gd name="T0" fmla="*/ 1359162 w 1356851"/>
              <a:gd name="T1" fmla="*/ 0 h 164690"/>
              <a:gd name="T2" fmla="*/ 620487 w 1356851"/>
              <a:gd name="T3" fmla="*/ 284117 h 164690"/>
              <a:gd name="T4" fmla="*/ 0 w 1356851"/>
              <a:gd name="T5" fmla="*/ 25830 h 164690"/>
              <a:gd name="T6" fmla="*/ 0 60000 65536"/>
              <a:gd name="T7" fmla="*/ 0 60000 65536"/>
              <a:gd name="T8" fmla="*/ 0 60000 65536"/>
              <a:gd name="T9" fmla="*/ 0 w 1356851"/>
              <a:gd name="T10" fmla="*/ 0 h 164690"/>
              <a:gd name="T11" fmla="*/ 1356851 w 1356851"/>
              <a:gd name="T12" fmla="*/ 164690 h 164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6851" h="164690">
                <a:moveTo>
                  <a:pt x="1356851" y="0"/>
                </a:moveTo>
                <a:cubicBezTo>
                  <a:pt x="1101212" y="79887"/>
                  <a:pt x="845574" y="159774"/>
                  <a:pt x="619432" y="162232"/>
                </a:cubicBezTo>
                <a:cubicBezTo>
                  <a:pt x="393290" y="164690"/>
                  <a:pt x="196645" y="89719"/>
                  <a:pt x="0" y="14749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13" name="手繪多邊形 9"/>
          <p:cNvSpPr>
            <a:spLocks/>
          </p:cNvSpPr>
          <p:nvPr/>
        </p:nvSpPr>
        <p:spPr bwMode="auto">
          <a:xfrm>
            <a:off x="4067175" y="2708275"/>
            <a:ext cx="3600450" cy="180975"/>
          </a:xfrm>
          <a:custGeom>
            <a:avLst/>
            <a:gdLst>
              <a:gd name="T0" fmla="*/ 473667195 w 1356851"/>
              <a:gd name="T1" fmla="*/ 0 h 164690"/>
              <a:gd name="T2" fmla="*/ 216239437 w 1356851"/>
              <a:gd name="T3" fmla="*/ 284117 h 164690"/>
              <a:gd name="T4" fmla="*/ 0 w 1356851"/>
              <a:gd name="T5" fmla="*/ 25830 h 164690"/>
              <a:gd name="T6" fmla="*/ 0 60000 65536"/>
              <a:gd name="T7" fmla="*/ 0 60000 65536"/>
              <a:gd name="T8" fmla="*/ 0 60000 65536"/>
              <a:gd name="T9" fmla="*/ 0 w 1356851"/>
              <a:gd name="T10" fmla="*/ 0 h 164690"/>
              <a:gd name="T11" fmla="*/ 1356851 w 1356851"/>
              <a:gd name="T12" fmla="*/ 164690 h 164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6851" h="164690">
                <a:moveTo>
                  <a:pt x="1356851" y="0"/>
                </a:moveTo>
                <a:cubicBezTo>
                  <a:pt x="1101212" y="79887"/>
                  <a:pt x="845574" y="159774"/>
                  <a:pt x="619432" y="162232"/>
                </a:cubicBezTo>
                <a:cubicBezTo>
                  <a:pt x="393290" y="164690"/>
                  <a:pt x="196645" y="89719"/>
                  <a:pt x="0" y="14749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14" name="手繪多邊形 10"/>
          <p:cNvSpPr>
            <a:spLocks/>
          </p:cNvSpPr>
          <p:nvPr/>
        </p:nvSpPr>
        <p:spPr bwMode="auto">
          <a:xfrm>
            <a:off x="6180138" y="1592263"/>
            <a:ext cx="1444625" cy="119062"/>
          </a:xfrm>
          <a:custGeom>
            <a:avLst/>
            <a:gdLst>
              <a:gd name="T0" fmla="*/ 0 w 1445342"/>
              <a:gd name="T1" fmla="*/ 123462 h 117987"/>
              <a:gd name="T2" fmla="*/ 838575 w 1445342"/>
              <a:gd name="T3" fmla="*/ 0 h 117987"/>
              <a:gd name="T4" fmla="*/ 1441760 w 1445342"/>
              <a:gd name="T5" fmla="*/ 123462 h 117987"/>
              <a:gd name="T6" fmla="*/ 0 60000 65536"/>
              <a:gd name="T7" fmla="*/ 0 60000 65536"/>
              <a:gd name="T8" fmla="*/ 0 60000 65536"/>
              <a:gd name="T9" fmla="*/ 0 w 1445342"/>
              <a:gd name="T10" fmla="*/ 0 h 117987"/>
              <a:gd name="T11" fmla="*/ 1445342 w 1445342"/>
              <a:gd name="T12" fmla="*/ 117987 h 1179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5342" h="117987">
                <a:moveTo>
                  <a:pt x="0" y="117987"/>
                </a:moveTo>
                <a:cubicBezTo>
                  <a:pt x="299884" y="58993"/>
                  <a:pt x="599768" y="0"/>
                  <a:pt x="840658" y="0"/>
                </a:cubicBezTo>
                <a:cubicBezTo>
                  <a:pt x="1081548" y="0"/>
                  <a:pt x="1263445" y="58993"/>
                  <a:pt x="1445342" y="117987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15" name="手繪多邊形 11"/>
          <p:cNvSpPr>
            <a:spLocks/>
          </p:cNvSpPr>
          <p:nvPr/>
        </p:nvSpPr>
        <p:spPr bwMode="auto">
          <a:xfrm>
            <a:off x="4438650" y="1497013"/>
            <a:ext cx="1577975" cy="228600"/>
          </a:xfrm>
          <a:custGeom>
            <a:avLst/>
            <a:gdLst>
              <a:gd name="T0" fmla="*/ 0 w 1578077"/>
              <a:gd name="T1" fmla="*/ 7374 h 228600"/>
              <a:gd name="T2" fmla="*/ 928848 w 1578077"/>
              <a:gd name="T3" fmla="*/ 36871 h 228600"/>
              <a:gd name="T4" fmla="*/ 1577567 w 1578077"/>
              <a:gd name="T5" fmla="*/ 228600 h 228600"/>
              <a:gd name="T6" fmla="*/ 0 60000 65536"/>
              <a:gd name="T7" fmla="*/ 0 60000 65536"/>
              <a:gd name="T8" fmla="*/ 0 60000 65536"/>
              <a:gd name="T9" fmla="*/ 0 w 1578077"/>
              <a:gd name="T10" fmla="*/ 0 h 228600"/>
              <a:gd name="T11" fmla="*/ 1578077 w 1578077"/>
              <a:gd name="T12" fmla="*/ 228600 h 228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8077" h="228600">
                <a:moveTo>
                  <a:pt x="0" y="7374"/>
                </a:moveTo>
                <a:cubicBezTo>
                  <a:pt x="333067" y="3687"/>
                  <a:pt x="666135" y="0"/>
                  <a:pt x="929148" y="36871"/>
                </a:cubicBezTo>
                <a:cubicBezTo>
                  <a:pt x="1192161" y="73742"/>
                  <a:pt x="1385119" y="151171"/>
                  <a:pt x="1578077" y="22860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16" name="橢圓 12"/>
          <p:cNvSpPr>
            <a:spLocks noChangeArrowheads="1"/>
          </p:cNvSpPr>
          <p:nvPr/>
        </p:nvSpPr>
        <p:spPr bwMode="auto">
          <a:xfrm>
            <a:off x="2513013" y="3451225"/>
            <a:ext cx="358775" cy="647700"/>
          </a:xfrm>
          <a:prstGeom prst="ellipse">
            <a:avLst/>
          </a:prstGeom>
          <a:solidFill>
            <a:srgbClr val="FFFF00">
              <a:alpha val="3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17" name="橢圓 13"/>
          <p:cNvSpPr>
            <a:spLocks noChangeArrowheads="1"/>
          </p:cNvSpPr>
          <p:nvPr/>
        </p:nvSpPr>
        <p:spPr bwMode="auto">
          <a:xfrm>
            <a:off x="3870325" y="3451225"/>
            <a:ext cx="360363" cy="649288"/>
          </a:xfrm>
          <a:prstGeom prst="ellipse">
            <a:avLst/>
          </a:prstGeom>
          <a:solidFill>
            <a:srgbClr val="FFFF00">
              <a:alpha val="3215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18" name="橢圓 14"/>
          <p:cNvSpPr>
            <a:spLocks noChangeArrowheads="1"/>
          </p:cNvSpPr>
          <p:nvPr/>
        </p:nvSpPr>
        <p:spPr bwMode="auto">
          <a:xfrm>
            <a:off x="5878513" y="3473450"/>
            <a:ext cx="360362" cy="647700"/>
          </a:xfrm>
          <a:prstGeom prst="ellipse">
            <a:avLst/>
          </a:prstGeom>
          <a:solidFill>
            <a:srgbClr val="FFFF0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19" name="橢圓 15"/>
          <p:cNvSpPr>
            <a:spLocks noChangeArrowheads="1"/>
          </p:cNvSpPr>
          <p:nvPr/>
        </p:nvSpPr>
        <p:spPr bwMode="auto">
          <a:xfrm>
            <a:off x="7218363" y="3444875"/>
            <a:ext cx="360362" cy="647700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20" name="手繪多邊形 16"/>
          <p:cNvSpPr>
            <a:spLocks/>
          </p:cNvSpPr>
          <p:nvPr/>
        </p:nvSpPr>
        <p:spPr bwMode="auto">
          <a:xfrm>
            <a:off x="4664075" y="3213100"/>
            <a:ext cx="987425" cy="250825"/>
          </a:xfrm>
          <a:custGeom>
            <a:avLst/>
            <a:gdLst>
              <a:gd name="T0" fmla="*/ 0 w 988142"/>
              <a:gd name="T1" fmla="*/ 251233 h 250723"/>
              <a:gd name="T2" fmla="*/ 352680 w 988142"/>
              <a:gd name="T3" fmla="*/ 88670 h 250723"/>
              <a:gd name="T4" fmla="*/ 984563 w 988142"/>
              <a:gd name="T5" fmla="*/ 0 h 250723"/>
              <a:gd name="T6" fmla="*/ 0 60000 65536"/>
              <a:gd name="T7" fmla="*/ 0 60000 65536"/>
              <a:gd name="T8" fmla="*/ 0 60000 65536"/>
              <a:gd name="T9" fmla="*/ 0 w 988142"/>
              <a:gd name="T10" fmla="*/ 0 h 250723"/>
              <a:gd name="T11" fmla="*/ 988142 w 988142"/>
              <a:gd name="T12" fmla="*/ 250723 h 2507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8142" h="250723">
                <a:moveTo>
                  <a:pt x="0" y="250723"/>
                </a:moveTo>
                <a:cubicBezTo>
                  <a:pt x="94636" y="190500"/>
                  <a:pt x="189272" y="130277"/>
                  <a:pt x="353962" y="88490"/>
                </a:cubicBezTo>
                <a:cubicBezTo>
                  <a:pt x="518652" y="46703"/>
                  <a:pt x="753397" y="23351"/>
                  <a:pt x="988142" y="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21" name="文字方塊 17"/>
          <p:cNvSpPr txBox="1">
            <a:spLocks noChangeArrowheads="1"/>
          </p:cNvSpPr>
          <p:nvPr/>
        </p:nvSpPr>
        <p:spPr bwMode="auto">
          <a:xfrm>
            <a:off x="5651500" y="2997200"/>
            <a:ext cx="720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/>
              <a:t>temp</a:t>
            </a:r>
            <a:endParaRPr lang="zh-TW" altLang="en-US" sz="2000"/>
          </a:p>
        </p:txBody>
      </p:sp>
      <p:sp>
        <p:nvSpPr>
          <p:cNvPr id="98322" name="手繪多邊形 18"/>
          <p:cNvSpPr>
            <a:spLocks/>
          </p:cNvSpPr>
          <p:nvPr/>
        </p:nvSpPr>
        <p:spPr bwMode="auto">
          <a:xfrm>
            <a:off x="4643438" y="4149725"/>
            <a:ext cx="865187" cy="142875"/>
          </a:xfrm>
          <a:custGeom>
            <a:avLst/>
            <a:gdLst>
              <a:gd name="T0" fmla="*/ 91086 w 1356851"/>
              <a:gd name="T1" fmla="*/ 0 h 164690"/>
              <a:gd name="T2" fmla="*/ 41583 w 1356851"/>
              <a:gd name="T3" fmla="*/ 69707 h 164690"/>
              <a:gd name="T4" fmla="*/ 0 w 1356851"/>
              <a:gd name="T5" fmla="*/ 6337 h 164690"/>
              <a:gd name="T6" fmla="*/ 0 60000 65536"/>
              <a:gd name="T7" fmla="*/ 0 60000 65536"/>
              <a:gd name="T8" fmla="*/ 0 60000 65536"/>
              <a:gd name="T9" fmla="*/ 0 w 1356851"/>
              <a:gd name="T10" fmla="*/ 0 h 164690"/>
              <a:gd name="T11" fmla="*/ 1356851 w 1356851"/>
              <a:gd name="T12" fmla="*/ 164690 h 164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6851" h="164690">
                <a:moveTo>
                  <a:pt x="1356851" y="0"/>
                </a:moveTo>
                <a:cubicBezTo>
                  <a:pt x="1101212" y="79887"/>
                  <a:pt x="845574" y="159774"/>
                  <a:pt x="619432" y="162232"/>
                </a:cubicBezTo>
                <a:cubicBezTo>
                  <a:pt x="393290" y="164690"/>
                  <a:pt x="196645" y="89719"/>
                  <a:pt x="0" y="14749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23" name="手繪多邊形 19"/>
          <p:cNvSpPr>
            <a:spLocks/>
          </p:cNvSpPr>
          <p:nvPr/>
        </p:nvSpPr>
        <p:spPr bwMode="auto">
          <a:xfrm flipH="1">
            <a:off x="5651500" y="4149725"/>
            <a:ext cx="1081088" cy="215900"/>
          </a:xfrm>
          <a:custGeom>
            <a:avLst/>
            <a:gdLst>
              <a:gd name="T0" fmla="*/ 346829 w 1356851"/>
              <a:gd name="T1" fmla="*/ 0 h 164690"/>
              <a:gd name="T2" fmla="*/ 158336 w 1356851"/>
              <a:gd name="T3" fmla="*/ 823851 h 164690"/>
              <a:gd name="T4" fmla="*/ 0 w 1356851"/>
              <a:gd name="T5" fmla="*/ 74897 h 164690"/>
              <a:gd name="T6" fmla="*/ 0 60000 65536"/>
              <a:gd name="T7" fmla="*/ 0 60000 65536"/>
              <a:gd name="T8" fmla="*/ 0 60000 65536"/>
              <a:gd name="T9" fmla="*/ 0 w 1356851"/>
              <a:gd name="T10" fmla="*/ 0 h 164690"/>
              <a:gd name="T11" fmla="*/ 1356851 w 1356851"/>
              <a:gd name="T12" fmla="*/ 164690 h 164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6851" h="164690">
                <a:moveTo>
                  <a:pt x="1356851" y="0"/>
                </a:moveTo>
                <a:cubicBezTo>
                  <a:pt x="1101212" y="79887"/>
                  <a:pt x="845574" y="159774"/>
                  <a:pt x="619432" y="162232"/>
                </a:cubicBezTo>
                <a:cubicBezTo>
                  <a:pt x="393290" y="164690"/>
                  <a:pt x="196645" y="89719"/>
                  <a:pt x="0" y="14749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dash"/>
            <a:round/>
            <a:headEnd type="triangle" w="med" len="med"/>
            <a:tailEnd type="non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24" name="手繪多邊形 20"/>
          <p:cNvSpPr>
            <a:spLocks/>
          </p:cNvSpPr>
          <p:nvPr/>
        </p:nvSpPr>
        <p:spPr bwMode="auto">
          <a:xfrm>
            <a:off x="6300788" y="3213100"/>
            <a:ext cx="431800" cy="215900"/>
          </a:xfrm>
          <a:custGeom>
            <a:avLst/>
            <a:gdLst>
              <a:gd name="T0" fmla="*/ 0 w 1578077"/>
              <a:gd name="T1" fmla="*/ 5236 h 228600"/>
              <a:gd name="T2" fmla="*/ 390 w 1578077"/>
              <a:gd name="T3" fmla="*/ 26179 h 228600"/>
              <a:gd name="T4" fmla="*/ 663 w 1578077"/>
              <a:gd name="T5" fmla="*/ 162307 h 228600"/>
              <a:gd name="T6" fmla="*/ 0 60000 65536"/>
              <a:gd name="T7" fmla="*/ 0 60000 65536"/>
              <a:gd name="T8" fmla="*/ 0 60000 65536"/>
              <a:gd name="T9" fmla="*/ 0 w 1578077"/>
              <a:gd name="T10" fmla="*/ 0 h 228600"/>
              <a:gd name="T11" fmla="*/ 1578077 w 1578077"/>
              <a:gd name="T12" fmla="*/ 228600 h 228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8077" h="228600">
                <a:moveTo>
                  <a:pt x="0" y="7374"/>
                </a:moveTo>
                <a:cubicBezTo>
                  <a:pt x="333067" y="3687"/>
                  <a:pt x="666135" y="0"/>
                  <a:pt x="929148" y="36871"/>
                </a:cubicBezTo>
                <a:cubicBezTo>
                  <a:pt x="1192161" y="73742"/>
                  <a:pt x="1385119" y="151171"/>
                  <a:pt x="1578077" y="22860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25" name="橢圓 21"/>
          <p:cNvSpPr>
            <a:spLocks noChangeArrowheads="1"/>
          </p:cNvSpPr>
          <p:nvPr/>
        </p:nvSpPr>
        <p:spPr bwMode="auto">
          <a:xfrm>
            <a:off x="4529138" y="4941888"/>
            <a:ext cx="360362" cy="647700"/>
          </a:xfrm>
          <a:prstGeom prst="ellipse">
            <a:avLst/>
          </a:prstGeom>
          <a:solidFill>
            <a:srgbClr val="FFFF0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26" name="橢圓 22"/>
          <p:cNvSpPr>
            <a:spLocks noChangeArrowheads="1"/>
          </p:cNvSpPr>
          <p:nvPr/>
        </p:nvSpPr>
        <p:spPr bwMode="auto">
          <a:xfrm>
            <a:off x="5219700" y="4941888"/>
            <a:ext cx="360363" cy="647700"/>
          </a:xfrm>
          <a:prstGeom prst="ellipse">
            <a:avLst/>
          </a:prstGeom>
          <a:solidFill>
            <a:srgbClr val="FFFF00">
              <a:alpha val="2901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8327" name="橢圓 23"/>
          <p:cNvSpPr>
            <a:spLocks noChangeArrowheads="1"/>
          </p:cNvSpPr>
          <p:nvPr/>
        </p:nvSpPr>
        <p:spPr bwMode="auto">
          <a:xfrm>
            <a:off x="6538913" y="4948238"/>
            <a:ext cx="360362" cy="649287"/>
          </a:xfrm>
          <a:prstGeom prst="ellipse">
            <a:avLst/>
          </a:prstGeom>
          <a:solidFill>
            <a:srgbClr val="FFFF00">
              <a:alpha val="3019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EA2A7C-4099-4C79-A6F0-27E14FC97FC6}" type="slidenum">
              <a:rPr lang="en-US" altLang="zh-TW"/>
              <a:pPr>
                <a:defRPr/>
              </a:pPr>
              <a:t>101</a:t>
            </a:fld>
            <a:endParaRPr lang="en-US" altLang="zh-TW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457200" y="152400"/>
            <a:ext cx="81534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Table Sort</a:t>
            </a:r>
            <a:r>
              <a:rPr lang="en-US" altLang="zh-TW" sz="2000" b="1" u="sng">
                <a:solidFill>
                  <a:srgbClr val="003300"/>
                </a:solidFill>
                <a:ea typeface="新細明體" pitchFamily="18" charset="-120"/>
              </a:rPr>
              <a:t> (prog. 7.17)</a:t>
            </a:r>
            <a:endParaRPr lang="en-US" altLang="zh-TW" sz="4400" b="1" u="sng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838200" y="1557338"/>
            <a:ext cx="7696200" cy="47767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zh-TW" sz="2000" dirty="0">
                <a:solidFill>
                  <a:schemeClr val="tx1"/>
                </a:solidFill>
              </a:rPr>
              <a:t>void tableSort2(element a[],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n,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t[])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{ /*  rearrange a[1:n] to correspond to the sequence a[t[1]], …, a[t[n]] 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, current, next;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element temp;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for (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= 1;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&lt; n 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++)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  if (t[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 !=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) { /* </a:t>
            </a:r>
            <a:r>
              <a:rPr lang="zh-TW" altLang="zh-TW" sz="2000" dirty="0">
                <a:solidFill>
                  <a:schemeClr val="tx1"/>
                </a:solidFill>
              </a:rPr>
              <a:t>從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zh-TW" altLang="zh-TW" sz="2000" dirty="0">
                <a:solidFill>
                  <a:schemeClr val="tx1"/>
                </a:solidFill>
              </a:rPr>
              <a:t>開始的非瑣碎迴路</a:t>
            </a:r>
            <a:r>
              <a:rPr lang="en-US" altLang="zh-TW" sz="2000" dirty="0">
                <a:solidFill>
                  <a:schemeClr val="tx1"/>
                </a:solidFill>
              </a:rPr>
              <a:t>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temp = a[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];  current =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do {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    next = t[current]; a[current] = a[next];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    t[current] = current; current = next;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} while (t[current] !=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);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a[current] = temp;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t[current] = current;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  }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}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B0E75D-6A22-4D31-9C56-BF1ACD70F0A2}" type="slidenum">
              <a:rPr lang="en-US" altLang="zh-TW"/>
              <a:pPr>
                <a:defRPr/>
              </a:pPr>
              <a:t>102</a:t>
            </a:fld>
            <a:endParaRPr lang="en-US" altLang="zh-TW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00013"/>
            <a:ext cx="7924800" cy="952500"/>
          </a:xfrm>
        </p:spPr>
        <p:txBody>
          <a:bodyPr/>
          <a:lstStyle/>
          <a:p>
            <a:pPr algn="ctr" eaLnBrk="1" hangingPunct="1"/>
            <a:r>
              <a:rPr lang="en-US" altLang="zh-TW" b="1" u="sng" smtClean="0"/>
              <a:t>Summary of Internal Sorting</a:t>
            </a:r>
          </a:p>
        </p:txBody>
      </p:sp>
      <p:pic>
        <p:nvPicPr>
          <p:cNvPr id="100356" name="Picture 3" descr="so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54138"/>
            <a:ext cx="65532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2DA18A-9567-4813-A9C4-2D26A6310F84}" type="slidenum">
              <a:rPr lang="en-US" altLang="zh-TW"/>
              <a:pPr>
                <a:defRPr/>
              </a:pPr>
              <a:t>103</a:t>
            </a:fld>
            <a:endParaRPr lang="en-US" altLang="zh-TW"/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642938" y="152400"/>
            <a:ext cx="7967662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Summary of Internal Sorting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1136650" y="3789363"/>
            <a:ext cx="74676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54013" indent="-354013">
              <a:lnSpc>
                <a:spcPts val="2000"/>
              </a:lnSpc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</a:rPr>
              <a:t>n &lt; 20: insertion sort</a:t>
            </a:r>
          </a:p>
          <a:p>
            <a:pPr marL="354013" indent="-354013">
              <a:lnSpc>
                <a:spcPts val="2000"/>
              </a:lnSpc>
              <a:buFont typeface="Wingdings" pitchFamily="2" charset="2"/>
              <a:buChar char="q"/>
            </a:pPr>
            <a:endParaRPr lang="en-US" altLang="zh-TW">
              <a:solidFill>
                <a:schemeClr val="tx1"/>
              </a:solidFill>
            </a:endParaRPr>
          </a:p>
          <a:p>
            <a:pPr marL="354013" indent="-354013">
              <a:lnSpc>
                <a:spcPts val="2000"/>
              </a:lnSpc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</a:rPr>
              <a:t>20 </a:t>
            </a: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 n &lt; 45: quick sort</a:t>
            </a:r>
          </a:p>
          <a:p>
            <a:pPr marL="354013" indent="-354013">
              <a:lnSpc>
                <a:spcPts val="2000"/>
              </a:lnSpc>
              <a:buFont typeface="Wingdings" pitchFamily="2" charset="2"/>
              <a:buChar char="q"/>
            </a:pPr>
            <a:endParaRPr lang="en-US" altLang="zh-TW">
              <a:solidFill>
                <a:schemeClr val="tx1"/>
              </a:solidFill>
              <a:sym typeface="Symbol" pitchFamily="18" charset="2"/>
            </a:endParaRPr>
          </a:p>
          <a:p>
            <a:pPr marL="354013" indent="-354013">
              <a:lnSpc>
                <a:spcPts val="2000"/>
              </a:lnSpc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n  45: merge sort</a:t>
            </a:r>
          </a:p>
          <a:p>
            <a:pPr marL="354013" indent="-354013">
              <a:lnSpc>
                <a:spcPts val="2000"/>
              </a:lnSpc>
              <a:buFont typeface="Wingdings" pitchFamily="2" charset="2"/>
              <a:buChar char="q"/>
            </a:pPr>
            <a:endParaRPr lang="en-US" altLang="zh-TW">
              <a:solidFill>
                <a:schemeClr val="tx1"/>
              </a:solidFill>
              <a:sym typeface="Symbol" pitchFamily="18" charset="2"/>
            </a:endParaRPr>
          </a:p>
          <a:p>
            <a:pPr marL="354013" indent="-354013">
              <a:lnSpc>
                <a:spcPts val="2000"/>
              </a:lnSpc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sym typeface="Symbol" pitchFamily="18" charset="2"/>
              </a:rPr>
              <a:t>hybrid method: </a:t>
            </a:r>
          </a:p>
          <a:p>
            <a:pPr marL="811213" lvl="1" indent="-354013">
              <a:lnSpc>
                <a:spcPts val="2000"/>
              </a:lnSpc>
              <a:buFont typeface="Wingdings" pitchFamily="2" charset="2"/>
              <a:buChar char="Ø"/>
            </a:pPr>
            <a:r>
              <a:rPr lang="en-US" altLang="zh-TW" sz="2000">
                <a:solidFill>
                  <a:schemeClr val="tx1"/>
                </a:solidFill>
                <a:sym typeface="Symbol" pitchFamily="18" charset="2"/>
              </a:rPr>
              <a:t>merge sort + quick sort</a:t>
            </a:r>
          </a:p>
          <a:p>
            <a:pPr marL="811213" lvl="1" indent="-354013">
              <a:lnSpc>
                <a:spcPts val="2000"/>
              </a:lnSpc>
              <a:buFont typeface="Wingdings" pitchFamily="2" charset="2"/>
              <a:buChar char="Ø"/>
            </a:pPr>
            <a:r>
              <a:rPr lang="en-US" altLang="zh-TW" sz="2000">
                <a:solidFill>
                  <a:schemeClr val="tx1"/>
                </a:solidFill>
                <a:sym typeface="Symbol" pitchFamily="18" charset="2"/>
              </a:rPr>
              <a:t>merge sort + insertion sort</a:t>
            </a:r>
            <a:endParaRPr lang="en-US" altLang="zh-TW" sz="200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619250" y="1412875"/>
          <a:ext cx="5903913" cy="2160590"/>
        </p:xfrm>
        <a:graphic>
          <a:graphicData uri="http://schemas.openxmlformats.org/drawingml/2006/table">
            <a:tbl>
              <a:tblPr/>
              <a:tblGrid>
                <a:gridCol w="218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Method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Worst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Average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Insertion sort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kern="100" baseline="300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2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kern="100" baseline="300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2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Heap sort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n </a:t>
                      </a:r>
                      <a:r>
                        <a:rPr lang="en-US" sz="2400" i="1" kern="100" dirty="0" err="1" smtClean="0">
                          <a:latin typeface="Times New Roman"/>
                          <a:ea typeface="新細明體"/>
                          <a:cs typeface="Times New Roman"/>
                        </a:rPr>
                        <a:t>logn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n </a:t>
                      </a:r>
                      <a:r>
                        <a:rPr lang="en-US" sz="2400" i="1" kern="100" dirty="0" err="1" smtClean="0">
                          <a:latin typeface="Times New Roman"/>
                          <a:ea typeface="新細明體"/>
                          <a:cs typeface="Times New Roman"/>
                        </a:rPr>
                        <a:t>logn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Merge</a:t>
                      </a:r>
                      <a:r>
                        <a:rPr lang="en-US" altLang="zh-TW" sz="2400" kern="1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 sort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n </a:t>
                      </a:r>
                      <a:r>
                        <a:rPr lang="en-US" sz="2400" i="1" kern="100" dirty="0" err="1" smtClean="0">
                          <a:latin typeface="Times New Roman"/>
                          <a:ea typeface="新細明體"/>
                          <a:cs typeface="Times New Roman"/>
                        </a:rPr>
                        <a:t>logn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n </a:t>
                      </a:r>
                      <a:r>
                        <a:rPr lang="en-US" sz="2400" i="1" kern="100" dirty="0" err="1" smtClean="0">
                          <a:latin typeface="Times New Roman"/>
                          <a:ea typeface="新細明體"/>
                          <a:cs typeface="Times New Roman"/>
                        </a:rPr>
                        <a:t>logn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1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Quick sort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>
                          <a:latin typeface="Times New Roman"/>
                          <a:ea typeface="新細明體"/>
                          <a:cs typeface="Times New Roman"/>
                        </a:rPr>
                        <a:t>n</a:t>
                      </a:r>
                      <a:r>
                        <a:rPr lang="en-US" sz="2400" kern="100" baseline="3000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endParaRPr lang="zh-TW" sz="2400" kern="10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1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n </a:t>
                      </a:r>
                      <a:r>
                        <a:rPr lang="en-US" sz="2400" i="1" kern="100" dirty="0" err="1" smtClean="0">
                          <a:latin typeface="Times New Roman"/>
                          <a:ea typeface="新細明體"/>
                          <a:cs typeface="Times New Roman"/>
                        </a:rPr>
                        <a:t>logn</a:t>
                      </a:r>
                      <a:endParaRPr lang="zh-TW" sz="24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329A4C-CAAC-433A-877D-A55DB9CDFE5C}" type="slidenum">
              <a:rPr lang="en-US" altLang="zh-TW"/>
              <a:pPr>
                <a:defRPr/>
              </a:pPr>
              <a:t>104</a:t>
            </a:fld>
            <a:endParaRPr lang="en-US" altLang="zh-TW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00113"/>
          </a:xfrm>
        </p:spPr>
        <p:txBody>
          <a:bodyPr/>
          <a:lstStyle/>
          <a:p>
            <a:pPr algn="ctr" eaLnBrk="1" hangingPunct="1"/>
            <a:r>
              <a:rPr lang="en-US" altLang="zh-TW" b="1" u="sng" smtClean="0"/>
              <a:t>External Sorting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q"/>
            </a:pPr>
            <a:r>
              <a:rPr lang="en-US" altLang="zh-TW" sz="2400" smtClean="0"/>
              <a:t>Very large files (overheads in disk access)</a:t>
            </a:r>
          </a:p>
          <a:p>
            <a:pPr marL="811213" lvl="1" indent="-354013" eaLnBrk="1" hangingPunct="1">
              <a:buFont typeface="Wingdings" pitchFamily="2" charset="2"/>
              <a:buChar char="Ø"/>
            </a:pPr>
            <a:r>
              <a:rPr lang="en-US" altLang="zh-TW" sz="2000" smtClean="0">
                <a:solidFill>
                  <a:srgbClr val="CC3300"/>
                </a:solidFill>
              </a:rPr>
              <a:t>seek time:</a:t>
            </a:r>
            <a:r>
              <a:rPr lang="en-US" altLang="zh-TW" sz="2000" smtClean="0"/>
              <a:t> time take to position the read/write head to the correct track of the disk.</a:t>
            </a:r>
          </a:p>
          <a:p>
            <a:pPr marL="811213" lvl="1" indent="-354013" eaLnBrk="1" hangingPunct="1">
              <a:buFont typeface="Wingdings" pitchFamily="2" charset="2"/>
              <a:buChar char="Ø"/>
            </a:pPr>
            <a:r>
              <a:rPr lang="en-US" altLang="zh-TW" sz="2000" smtClean="0">
                <a:solidFill>
                  <a:srgbClr val="CC3300"/>
                </a:solidFill>
              </a:rPr>
              <a:t>latency time:</a:t>
            </a:r>
            <a:r>
              <a:rPr lang="en-US" altLang="zh-TW" sz="2000" smtClean="0"/>
              <a:t>time until the right sector of the track is under the read/write head.</a:t>
            </a:r>
          </a:p>
          <a:p>
            <a:pPr marL="811213" lvl="1" indent="-354013" eaLnBrk="1" hangingPunct="1">
              <a:buFont typeface="Wingdings" pitchFamily="2" charset="2"/>
              <a:buChar char="Ø"/>
            </a:pPr>
            <a:r>
              <a:rPr lang="en-US" altLang="zh-TW" sz="2000" smtClean="0">
                <a:solidFill>
                  <a:srgbClr val="CC3300"/>
                </a:solidFill>
              </a:rPr>
              <a:t>transmission time:</a:t>
            </a:r>
            <a:r>
              <a:rPr lang="en-US" altLang="zh-TW" sz="2000" smtClean="0"/>
              <a:t> time to transmit the data to/from the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052369-8B05-4E7B-B572-C79A88B0D4C5}" type="slidenum">
              <a:rPr lang="en-US" altLang="zh-TW"/>
              <a:pPr>
                <a:defRPr/>
              </a:pPr>
              <a:t>105</a:t>
            </a:fld>
            <a:endParaRPr lang="en-US" altLang="zh-TW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b="1" u="sng" smtClean="0"/>
              <a:t>External Sorting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q"/>
            </a:pPr>
            <a:r>
              <a:rPr lang="en-US" altLang="zh-TW" sz="2400" dirty="0" smtClean="0"/>
              <a:t>merge sort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>
                <a:solidFill>
                  <a:srgbClr val="CC3300"/>
                </a:solidFill>
              </a:rPr>
              <a:t>phase 1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Segment the input file &amp; sort the segments (runs).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>
                <a:solidFill>
                  <a:srgbClr val="CC3300"/>
                </a:solidFill>
              </a:rPr>
              <a:t>phase 2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Merge the runs.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76B05E-3E68-4E30-A0DF-7C4AD7829A14}" type="slidenum">
              <a:rPr lang="en-US" altLang="zh-TW"/>
              <a:pPr>
                <a:defRPr/>
              </a:pPr>
              <a:t>106</a:t>
            </a:fld>
            <a:endParaRPr lang="en-US" altLang="zh-TW"/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914400" y="1524000"/>
            <a:ext cx="74676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54013" indent="-354013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</a:rPr>
              <a:t>File: 4500 records, A1, …, A4500</a:t>
            </a:r>
          </a:p>
          <a:p>
            <a:pPr marL="354013" indent="-354013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</a:rPr>
              <a:t>internal memory: 750 records (3 blocks)</a:t>
            </a:r>
          </a:p>
          <a:p>
            <a:pPr marL="354013" indent="-354013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</a:rPr>
              <a:t>block length: 250 records</a:t>
            </a:r>
          </a:p>
          <a:p>
            <a:pPr marL="354013" indent="-354013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</a:rPr>
              <a:t>input disk vs. scratch pad (disk)</a:t>
            </a:r>
          </a:p>
        </p:txBody>
      </p:sp>
      <p:sp>
        <p:nvSpPr>
          <p:cNvPr id="104452" name="Text Box 3"/>
          <p:cNvSpPr txBox="1">
            <a:spLocks noChangeArrowheads="1"/>
          </p:cNvSpPr>
          <p:nvPr/>
        </p:nvSpPr>
        <p:spPr bwMode="auto">
          <a:xfrm>
            <a:off x="685800" y="3644900"/>
            <a:ext cx="8186738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TW"/>
              <a:t>(1) sort three blocks at a time and write them out onto scratch pad</a:t>
            </a:r>
          </a:p>
          <a:p>
            <a:r>
              <a:rPr lang="en-US" altLang="zh-TW"/>
              <a:t>(2) three blocks: two input buffers &amp; one output buffer</a:t>
            </a:r>
            <a:endParaRPr lang="en-US" altLang="zh-TW">
              <a:solidFill>
                <a:srgbClr val="CC3300"/>
              </a:solidFill>
            </a:endParaRP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609600" y="15240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Example for External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C2F4EE-EAAC-4960-91D2-A6C069C73F0A}" type="slidenum">
              <a:rPr lang="en-US" altLang="zh-TW"/>
              <a:pPr>
                <a:defRPr/>
              </a:pPr>
              <a:t>107</a:t>
            </a:fld>
            <a:endParaRPr lang="en-US" altLang="zh-TW"/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838200" y="228600"/>
            <a:ext cx="75898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Example for External Sorting</a:t>
            </a:r>
          </a:p>
        </p:txBody>
      </p:sp>
      <p:grpSp>
        <p:nvGrpSpPr>
          <p:cNvPr id="105476" name="群組 35"/>
          <p:cNvGrpSpPr>
            <a:grpSpLocks/>
          </p:cNvGrpSpPr>
          <p:nvPr/>
        </p:nvGrpSpPr>
        <p:grpSpPr bwMode="auto">
          <a:xfrm>
            <a:off x="755650" y="1989138"/>
            <a:ext cx="7777163" cy="3743325"/>
            <a:chOff x="0" y="1600200"/>
            <a:chExt cx="8915400" cy="4517091"/>
          </a:xfrm>
        </p:grpSpPr>
        <p:sp>
          <p:nvSpPr>
            <p:cNvPr id="105477" name="Text Box 3"/>
            <p:cNvSpPr txBox="1">
              <a:spLocks noChangeArrowheads="1"/>
            </p:cNvSpPr>
            <p:nvPr/>
          </p:nvSpPr>
          <p:spPr bwMode="auto">
            <a:xfrm>
              <a:off x="228600" y="1600200"/>
              <a:ext cx="1219200" cy="7100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/>
                <a:t>750 records</a:t>
              </a:r>
            </a:p>
          </p:txBody>
        </p:sp>
        <p:sp>
          <p:nvSpPr>
            <p:cNvPr id="105478" name="Text Box 4"/>
            <p:cNvSpPr txBox="1">
              <a:spLocks noChangeArrowheads="1"/>
            </p:cNvSpPr>
            <p:nvPr/>
          </p:nvSpPr>
          <p:spPr bwMode="auto">
            <a:xfrm>
              <a:off x="1752600" y="1600200"/>
              <a:ext cx="1219200" cy="7100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/>
                <a:t>750 records</a:t>
              </a:r>
            </a:p>
          </p:txBody>
        </p:sp>
        <p:sp>
          <p:nvSpPr>
            <p:cNvPr id="105479" name="Text Box 5"/>
            <p:cNvSpPr txBox="1">
              <a:spLocks noChangeArrowheads="1"/>
            </p:cNvSpPr>
            <p:nvPr/>
          </p:nvSpPr>
          <p:spPr bwMode="auto">
            <a:xfrm>
              <a:off x="7543800" y="1600200"/>
              <a:ext cx="1219200" cy="7100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/>
                <a:t>750 records</a:t>
              </a:r>
            </a:p>
          </p:txBody>
        </p:sp>
        <p:sp>
          <p:nvSpPr>
            <p:cNvPr id="105480" name="Text Box 6"/>
            <p:cNvSpPr txBox="1">
              <a:spLocks noChangeArrowheads="1"/>
            </p:cNvSpPr>
            <p:nvPr/>
          </p:nvSpPr>
          <p:spPr bwMode="auto">
            <a:xfrm>
              <a:off x="6096000" y="1600200"/>
              <a:ext cx="1219200" cy="7100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/>
                <a:t>750 records</a:t>
              </a:r>
            </a:p>
          </p:txBody>
        </p:sp>
        <p:sp>
          <p:nvSpPr>
            <p:cNvPr id="105481" name="Text Box 7"/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1219200" cy="7100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/>
                <a:t>750 records</a:t>
              </a:r>
            </a:p>
          </p:txBody>
        </p:sp>
        <p:sp>
          <p:nvSpPr>
            <p:cNvPr id="105482" name="Text Box 8"/>
            <p:cNvSpPr txBox="1">
              <a:spLocks noChangeArrowheads="1"/>
            </p:cNvSpPr>
            <p:nvPr/>
          </p:nvSpPr>
          <p:spPr bwMode="auto">
            <a:xfrm>
              <a:off x="3200400" y="1600200"/>
              <a:ext cx="1219200" cy="7100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/>
                <a:t>750 records</a:t>
              </a:r>
            </a:p>
          </p:txBody>
        </p:sp>
        <p:sp>
          <p:nvSpPr>
            <p:cNvPr id="105483" name="Text Box 9"/>
            <p:cNvSpPr txBox="1">
              <a:spLocks noChangeArrowheads="1"/>
            </p:cNvSpPr>
            <p:nvPr/>
          </p:nvSpPr>
          <p:spPr bwMode="auto">
            <a:xfrm>
              <a:off x="228600" y="3267075"/>
              <a:ext cx="2743200" cy="40229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660033"/>
                  </a:solidFill>
                </a:rPr>
                <a:t>1500 records</a:t>
              </a:r>
            </a:p>
          </p:txBody>
        </p:sp>
        <p:sp>
          <p:nvSpPr>
            <p:cNvPr id="105484" name="Text Box 10"/>
            <p:cNvSpPr txBox="1">
              <a:spLocks noChangeArrowheads="1"/>
            </p:cNvSpPr>
            <p:nvPr/>
          </p:nvSpPr>
          <p:spPr bwMode="auto">
            <a:xfrm>
              <a:off x="6172200" y="3276600"/>
              <a:ext cx="2743200" cy="40229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660033"/>
                  </a:solidFill>
                </a:rPr>
                <a:t>1500 records</a:t>
              </a:r>
            </a:p>
          </p:txBody>
        </p:sp>
        <p:sp>
          <p:nvSpPr>
            <p:cNvPr id="105485" name="Text Box 11"/>
            <p:cNvSpPr txBox="1">
              <a:spLocks noChangeArrowheads="1"/>
            </p:cNvSpPr>
            <p:nvPr/>
          </p:nvSpPr>
          <p:spPr bwMode="auto">
            <a:xfrm>
              <a:off x="3200400" y="3276600"/>
              <a:ext cx="2743200" cy="40229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660033"/>
                  </a:solidFill>
                </a:rPr>
                <a:t>1500 records</a:t>
              </a:r>
            </a:p>
          </p:txBody>
        </p:sp>
        <p:sp>
          <p:nvSpPr>
            <p:cNvPr id="105486" name="Text Box 12"/>
            <p:cNvSpPr txBox="1">
              <a:spLocks noChangeArrowheads="1"/>
            </p:cNvSpPr>
            <p:nvPr/>
          </p:nvSpPr>
          <p:spPr bwMode="auto">
            <a:xfrm>
              <a:off x="228600" y="4410075"/>
              <a:ext cx="5715000" cy="40229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660033"/>
                  </a:solidFill>
                </a:rPr>
                <a:t>3000 records</a:t>
              </a:r>
            </a:p>
          </p:txBody>
        </p:sp>
        <p:sp>
          <p:nvSpPr>
            <p:cNvPr id="105487" name="Text Box 13"/>
            <p:cNvSpPr txBox="1">
              <a:spLocks noChangeArrowheads="1"/>
            </p:cNvSpPr>
            <p:nvPr/>
          </p:nvSpPr>
          <p:spPr bwMode="auto">
            <a:xfrm>
              <a:off x="304800" y="5715000"/>
              <a:ext cx="8458200" cy="40229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660033"/>
                  </a:solidFill>
                </a:rPr>
                <a:t>4500 records</a:t>
              </a:r>
            </a:p>
          </p:txBody>
        </p:sp>
        <p:sp>
          <p:nvSpPr>
            <p:cNvPr id="105488" name="Text Box 14"/>
            <p:cNvSpPr txBox="1">
              <a:spLocks noChangeArrowheads="1"/>
            </p:cNvSpPr>
            <p:nvPr/>
          </p:nvSpPr>
          <p:spPr bwMode="auto">
            <a:xfrm>
              <a:off x="0" y="2819400"/>
              <a:ext cx="990600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0000"/>
                  </a:solidFill>
                </a:rPr>
                <a:t>Run 1</a:t>
              </a:r>
            </a:p>
          </p:txBody>
        </p:sp>
        <p:sp>
          <p:nvSpPr>
            <p:cNvPr id="105489" name="Text Box 15"/>
            <p:cNvSpPr txBox="1">
              <a:spLocks noChangeArrowheads="1"/>
            </p:cNvSpPr>
            <p:nvPr/>
          </p:nvSpPr>
          <p:spPr bwMode="auto">
            <a:xfrm>
              <a:off x="6096000" y="2819400"/>
              <a:ext cx="990600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0000"/>
                  </a:solidFill>
                </a:rPr>
                <a:t>Run 3</a:t>
              </a:r>
            </a:p>
          </p:txBody>
        </p:sp>
        <p:sp>
          <p:nvSpPr>
            <p:cNvPr id="105490" name="Text Box 16"/>
            <p:cNvSpPr txBox="1">
              <a:spLocks noChangeArrowheads="1"/>
            </p:cNvSpPr>
            <p:nvPr/>
          </p:nvSpPr>
          <p:spPr bwMode="auto">
            <a:xfrm>
              <a:off x="3124200" y="2819400"/>
              <a:ext cx="990600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0000"/>
                  </a:solidFill>
                </a:rPr>
                <a:t>Run 2</a:t>
              </a:r>
            </a:p>
          </p:txBody>
        </p:sp>
        <p:sp>
          <p:nvSpPr>
            <p:cNvPr id="105491" name="Text Box 17"/>
            <p:cNvSpPr txBox="1">
              <a:spLocks noChangeArrowheads="1"/>
            </p:cNvSpPr>
            <p:nvPr/>
          </p:nvSpPr>
          <p:spPr bwMode="auto">
            <a:xfrm>
              <a:off x="76200" y="3962400"/>
              <a:ext cx="990600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0000"/>
                  </a:solidFill>
                </a:rPr>
                <a:t>Run 1</a:t>
              </a:r>
            </a:p>
          </p:txBody>
        </p:sp>
        <p:sp>
          <p:nvSpPr>
            <p:cNvPr id="105492" name="Text Box 18"/>
            <p:cNvSpPr txBox="1">
              <a:spLocks noChangeArrowheads="1"/>
            </p:cNvSpPr>
            <p:nvPr/>
          </p:nvSpPr>
          <p:spPr bwMode="auto">
            <a:xfrm>
              <a:off x="228600" y="5257800"/>
              <a:ext cx="990600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0000"/>
                  </a:solidFill>
                </a:rPr>
                <a:t>Run 1</a:t>
              </a:r>
            </a:p>
          </p:txBody>
        </p:sp>
        <p:grpSp>
          <p:nvGrpSpPr>
            <p:cNvPr id="105493" name="Group 19"/>
            <p:cNvGrpSpPr>
              <a:grpSpLocks/>
            </p:cNvGrpSpPr>
            <p:nvPr/>
          </p:nvGrpSpPr>
          <p:grpSpPr bwMode="auto">
            <a:xfrm>
              <a:off x="914400" y="2438400"/>
              <a:ext cx="1371600" cy="838200"/>
              <a:chOff x="576" y="1536"/>
              <a:chExt cx="864" cy="528"/>
            </a:xfrm>
          </p:grpSpPr>
          <p:sp>
            <p:nvSpPr>
              <p:cNvPr id="105506" name="Line 20"/>
              <p:cNvSpPr>
                <a:spLocks noChangeShapeType="1"/>
              </p:cNvSpPr>
              <p:nvPr/>
            </p:nvSpPr>
            <p:spPr bwMode="auto">
              <a:xfrm>
                <a:off x="576" y="1536"/>
                <a:ext cx="432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5507" name="Line 21"/>
              <p:cNvSpPr>
                <a:spLocks noChangeShapeType="1"/>
              </p:cNvSpPr>
              <p:nvPr/>
            </p:nvSpPr>
            <p:spPr bwMode="auto">
              <a:xfrm flipH="1">
                <a:off x="1008" y="1536"/>
                <a:ext cx="432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05494" name="Group 22"/>
            <p:cNvGrpSpPr>
              <a:grpSpLocks/>
            </p:cNvGrpSpPr>
            <p:nvPr/>
          </p:nvGrpSpPr>
          <p:grpSpPr bwMode="auto">
            <a:xfrm>
              <a:off x="3810000" y="2438400"/>
              <a:ext cx="1371600" cy="838200"/>
              <a:chOff x="576" y="1536"/>
              <a:chExt cx="864" cy="528"/>
            </a:xfrm>
          </p:grpSpPr>
          <p:sp>
            <p:nvSpPr>
              <p:cNvPr id="105504" name="Line 23"/>
              <p:cNvSpPr>
                <a:spLocks noChangeShapeType="1"/>
              </p:cNvSpPr>
              <p:nvPr/>
            </p:nvSpPr>
            <p:spPr bwMode="auto">
              <a:xfrm>
                <a:off x="576" y="1536"/>
                <a:ext cx="432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5505" name="Line 24"/>
              <p:cNvSpPr>
                <a:spLocks noChangeShapeType="1"/>
              </p:cNvSpPr>
              <p:nvPr/>
            </p:nvSpPr>
            <p:spPr bwMode="auto">
              <a:xfrm flipH="1">
                <a:off x="1008" y="1536"/>
                <a:ext cx="432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05495" name="Group 25"/>
            <p:cNvGrpSpPr>
              <a:grpSpLocks/>
            </p:cNvGrpSpPr>
            <p:nvPr/>
          </p:nvGrpSpPr>
          <p:grpSpPr bwMode="auto">
            <a:xfrm>
              <a:off x="6858000" y="2438400"/>
              <a:ext cx="1371600" cy="838200"/>
              <a:chOff x="576" y="1536"/>
              <a:chExt cx="864" cy="528"/>
            </a:xfrm>
          </p:grpSpPr>
          <p:sp>
            <p:nvSpPr>
              <p:cNvPr id="105502" name="Line 26"/>
              <p:cNvSpPr>
                <a:spLocks noChangeShapeType="1"/>
              </p:cNvSpPr>
              <p:nvPr/>
            </p:nvSpPr>
            <p:spPr bwMode="auto">
              <a:xfrm>
                <a:off x="576" y="1536"/>
                <a:ext cx="432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5503" name="Line 27"/>
              <p:cNvSpPr>
                <a:spLocks noChangeShapeType="1"/>
              </p:cNvSpPr>
              <p:nvPr/>
            </p:nvSpPr>
            <p:spPr bwMode="auto">
              <a:xfrm flipH="1">
                <a:off x="1008" y="1536"/>
                <a:ext cx="432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05496" name="Group 28"/>
            <p:cNvGrpSpPr>
              <a:grpSpLocks/>
            </p:cNvGrpSpPr>
            <p:nvPr/>
          </p:nvGrpSpPr>
          <p:grpSpPr bwMode="auto">
            <a:xfrm>
              <a:off x="2362200" y="3733800"/>
              <a:ext cx="1371600" cy="685800"/>
              <a:chOff x="576" y="1536"/>
              <a:chExt cx="864" cy="528"/>
            </a:xfrm>
          </p:grpSpPr>
          <p:sp>
            <p:nvSpPr>
              <p:cNvPr id="105500" name="Line 29"/>
              <p:cNvSpPr>
                <a:spLocks noChangeShapeType="1"/>
              </p:cNvSpPr>
              <p:nvPr/>
            </p:nvSpPr>
            <p:spPr bwMode="auto">
              <a:xfrm>
                <a:off x="576" y="1536"/>
                <a:ext cx="432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5501" name="Line 30"/>
              <p:cNvSpPr>
                <a:spLocks noChangeShapeType="1"/>
              </p:cNvSpPr>
              <p:nvPr/>
            </p:nvSpPr>
            <p:spPr bwMode="auto">
              <a:xfrm flipH="1">
                <a:off x="1008" y="1536"/>
                <a:ext cx="432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05497" name="Group 31"/>
            <p:cNvGrpSpPr>
              <a:grpSpLocks/>
            </p:cNvGrpSpPr>
            <p:nvPr/>
          </p:nvGrpSpPr>
          <p:grpSpPr bwMode="auto">
            <a:xfrm>
              <a:off x="4800600" y="3733800"/>
              <a:ext cx="2306638" cy="1981200"/>
              <a:chOff x="3024" y="2352"/>
              <a:chExt cx="1453" cy="1248"/>
            </a:xfrm>
          </p:grpSpPr>
          <p:sp>
            <p:nvSpPr>
              <p:cNvPr id="105498" name="Line 32"/>
              <p:cNvSpPr>
                <a:spLocks noChangeShapeType="1"/>
              </p:cNvSpPr>
              <p:nvPr/>
            </p:nvSpPr>
            <p:spPr bwMode="auto">
              <a:xfrm>
                <a:off x="3024" y="3072"/>
                <a:ext cx="432" cy="52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05499" name="Line 33"/>
              <p:cNvSpPr>
                <a:spLocks noChangeShapeType="1"/>
              </p:cNvSpPr>
              <p:nvPr/>
            </p:nvSpPr>
            <p:spPr bwMode="auto">
              <a:xfrm flipH="1">
                <a:off x="3456" y="2352"/>
                <a:ext cx="1021" cy="1248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57C712-CB87-421A-9960-A4604107B422}" type="slidenum">
              <a:rPr lang="en-US" altLang="zh-TW"/>
              <a:pPr>
                <a:defRPr/>
              </a:pPr>
              <a:t>108</a:t>
            </a:fld>
            <a:endParaRPr lang="en-US" altLang="zh-TW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152400" y="1524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000" b="1" u="sng">
                <a:solidFill>
                  <a:srgbClr val="003300"/>
                </a:solidFill>
                <a:ea typeface="新細明體" pitchFamily="18" charset="-120"/>
              </a:rPr>
              <a:t>Time Complexity of External Sorting</a:t>
            </a:r>
            <a:endParaRPr lang="en-US" altLang="zh-TW" sz="4400" b="1" u="sng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457200" y="1557338"/>
            <a:ext cx="830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>
                <a:ea typeface="新細明體" pitchFamily="18" charset="-120"/>
              </a:rPr>
              <a:t>input/output time</a:t>
            </a: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      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s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maximum seek time</a:t>
            </a: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      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l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maximum latency time</a:t>
            </a: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      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rw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time to read/write one block of 250 records</a:t>
            </a: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      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IO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s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+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l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+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rw</a:t>
            </a:r>
          </a:p>
          <a:p>
            <a:pPr marL="342900" indent="-342900" defTabSz="7620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>
                <a:ea typeface="新細明體" pitchFamily="18" charset="-120"/>
              </a:rPr>
              <a:t>CPU processing time</a:t>
            </a:r>
          </a:p>
          <a:p>
            <a:pPr marL="342900" indent="-342900" defTabSz="7620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      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IS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time to internally sort 750 records</a:t>
            </a:r>
          </a:p>
          <a:p>
            <a:pPr marL="342900" indent="-342900" defTabSz="7620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      nt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m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time to merge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records from input buffers to the output </a:t>
            </a:r>
            <a:br>
              <a:rPr lang="en-US" altLang="zh-TW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         buffer</a:t>
            </a: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endParaRPr lang="en-US" altLang="zh-TW" i="1" baseline="-25000">
              <a:solidFill>
                <a:schemeClr val="tx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F3957E-9F6C-465F-ABBA-D07EBCD9B0BB}" type="slidenum">
              <a:rPr lang="en-US" altLang="zh-TW"/>
              <a:pPr>
                <a:defRPr/>
              </a:pPr>
              <a:t>109</a:t>
            </a:fld>
            <a:endParaRPr lang="en-US" altLang="zh-TW"/>
          </a:p>
        </p:txBody>
      </p:sp>
      <p:sp>
        <p:nvSpPr>
          <p:cNvPr id="107523" name="Rectangle 2"/>
          <p:cNvSpPr>
            <a:spLocks noChangeArrowheads="1"/>
          </p:cNvSpPr>
          <p:nvPr/>
        </p:nvSpPr>
        <p:spPr bwMode="auto">
          <a:xfrm>
            <a:off x="304800" y="236538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000" b="1" u="sng">
                <a:solidFill>
                  <a:srgbClr val="003300"/>
                </a:solidFill>
                <a:ea typeface="新細明體" pitchFamily="18" charset="-120"/>
              </a:rPr>
              <a:t>Time Complexity of External Sorting</a:t>
            </a:r>
            <a:endParaRPr lang="en-US" altLang="zh-TW" b="1" u="sng">
              <a:solidFill>
                <a:srgbClr val="003300"/>
              </a:solidFill>
              <a:ea typeface="新細明體" pitchFamily="18" charset="-120"/>
            </a:endParaRPr>
          </a:p>
        </p:txBody>
      </p:sp>
      <p:graphicFrame>
        <p:nvGraphicFramePr>
          <p:cNvPr id="107524" name="Object 3"/>
          <p:cNvGraphicFramePr>
            <a:graphicFrameLocks/>
          </p:cNvGraphicFramePr>
          <p:nvPr/>
        </p:nvGraphicFramePr>
        <p:xfrm>
          <a:off x="603250" y="1517650"/>
          <a:ext cx="8040688" cy="455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6" name="Document" r:id="rId3" imgW="7782121" imgH="4089246" progId="Word.Document.8">
                  <p:embed/>
                </p:oleObj>
              </mc:Choice>
              <mc:Fallback>
                <p:oleObj name="Document" r:id="rId3" imgW="7782121" imgH="4089246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517650"/>
                        <a:ext cx="8040688" cy="455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444623-4DC9-409B-BF17-D1B603C4ED22}" type="slidenum">
              <a:rPr lang="en-US" altLang="zh-TW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1341438"/>
            <a:ext cx="7488238" cy="4608512"/>
          </a:xfrm>
          <a:solidFill>
            <a:srgbClr val="FFFF00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binsearch</a:t>
            </a:r>
            <a:r>
              <a:rPr lang="en-US" altLang="zh-TW" sz="2000" dirty="0" smtClean="0">
                <a:solidFill>
                  <a:schemeClr val="tx1"/>
                </a:solidFill>
              </a:rPr>
              <a:t>(element a[ ],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</a:rPr>
              <a:t> k,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</a:rPr>
              <a:t> n){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/* Search a[1] ≦ a[2] ≦…≦ a[n] for k. Return its position if found.  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Otherwise return -1 */</a:t>
            </a:r>
            <a:r>
              <a:rPr lang="en-US" altLang="zh-TW" sz="2000" dirty="0" smtClean="0">
                <a:solidFill>
                  <a:schemeClr val="bg2"/>
                </a:solidFill>
              </a:rPr>
              <a:t/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bg2"/>
                </a:solidFill>
              </a:rPr>
              <a:t/>
            </a:r>
            <a:br>
              <a:rPr lang="en-US" altLang="zh-TW" sz="2000" dirty="0" smtClean="0">
                <a:solidFill>
                  <a:schemeClr val="bg2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</a:rPr>
              <a:t> left = 1, right = n, middle;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while (left &lt;= right) {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     middle = (left + right)/2;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     switch (COMPARE(a[middle].key, k)) {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          case -1: left = middle +1;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                       break;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          case  0: return middle;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          case  1: right = middle - 1;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      }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 }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     return -1;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en-US" altLang="zh-TW" sz="2000" dirty="0" smtClean="0">
                <a:solidFill>
                  <a:schemeClr val="tx1"/>
                </a:solidFill>
              </a:rPr>
              <a:t>}</a:t>
            </a:r>
            <a:endParaRPr lang="en-US" altLang="zh-TW" sz="2000" u="sng" dirty="0" smtClean="0">
              <a:solidFill>
                <a:schemeClr val="tx1"/>
              </a:solidFill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914400" y="304800"/>
            <a:ext cx="7543800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u="sng" dirty="0">
                <a:solidFill>
                  <a:schemeClr val="tx1"/>
                </a:solidFill>
              </a:rPr>
              <a:t>Binary Search Algorithm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304738" y="2833412"/>
            <a:ext cx="5184576" cy="2448272"/>
          </a:xfrm>
          <a:prstGeom prst="rect">
            <a:avLst/>
          </a:pr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601737" y="3347471"/>
            <a:ext cx="4586290" cy="16714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6E944C-FD6F-48E8-A9FD-3450410FCB16}" type="slidenum">
              <a:rPr lang="en-US" altLang="zh-TW"/>
              <a:pPr>
                <a:defRPr/>
              </a:pPr>
              <a:t>110</a:t>
            </a:fld>
            <a:endParaRPr lang="en-US" altLang="zh-TW"/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1066800" y="1524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Parallelism Consideration</a:t>
            </a:r>
          </a:p>
        </p:txBody>
      </p:sp>
      <p:sp>
        <p:nvSpPr>
          <p:cNvPr id="108548" name="Rectangle 3"/>
          <p:cNvSpPr>
            <a:spLocks noChangeArrowheads="1"/>
          </p:cNvSpPr>
          <p:nvPr/>
        </p:nvSpPr>
        <p:spPr bwMode="auto">
          <a:xfrm>
            <a:off x="471488" y="1865313"/>
            <a:ext cx="80629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Carry out the CPU operation and I/O operation in parallel</a:t>
            </a: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        132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IO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≒ 12000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m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+ 6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IS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</a:t>
            </a: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Two disks: 132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IO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is reduced to 66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i="1" baseline="-25000">
                <a:solidFill>
                  <a:schemeClr val="tx1"/>
                </a:solidFill>
                <a:ea typeface="新細明體" pitchFamily="18" charset="-120"/>
              </a:rPr>
              <a:t>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9A382-F5D2-4BBD-B871-DEFBADB4F42F}" type="slidenum">
              <a:rPr lang="en-US" altLang="zh-TW"/>
              <a:pPr>
                <a:defRPr/>
              </a:pPr>
              <a:t>111</a:t>
            </a:fld>
            <a:endParaRPr lang="en-US" altLang="zh-TW"/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1371600" y="1524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i="1" u="sng">
                <a:solidFill>
                  <a:srgbClr val="003300"/>
                </a:solidFill>
                <a:ea typeface="新細明體" pitchFamily="18" charset="-120"/>
              </a:rPr>
              <a:t>k</a:t>
            </a:r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-way Merging</a:t>
            </a:r>
          </a:p>
        </p:txBody>
      </p:sp>
      <p:grpSp>
        <p:nvGrpSpPr>
          <p:cNvPr id="109572" name="Group 3"/>
          <p:cNvGrpSpPr>
            <a:grpSpLocks/>
          </p:cNvGrpSpPr>
          <p:nvPr/>
        </p:nvGrpSpPr>
        <p:grpSpPr bwMode="auto">
          <a:xfrm>
            <a:off x="685800" y="1990725"/>
            <a:ext cx="7988300" cy="2733675"/>
            <a:chOff x="728" y="1008"/>
            <a:chExt cx="5032" cy="1866"/>
          </a:xfrm>
        </p:grpSpPr>
        <p:sp>
          <p:nvSpPr>
            <p:cNvPr id="109575" name="Rectangle 4"/>
            <p:cNvSpPr>
              <a:spLocks noChangeArrowheads="1"/>
            </p:cNvSpPr>
            <p:nvPr/>
          </p:nvSpPr>
          <p:spPr bwMode="auto">
            <a:xfrm>
              <a:off x="728" y="1586"/>
              <a:ext cx="1144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576" name="Rectangle 5"/>
            <p:cNvSpPr>
              <a:spLocks noChangeArrowheads="1"/>
            </p:cNvSpPr>
            <p:nvPr/>
          </p:nvSpPr>
          <p:spPr bwMode="auto">
            <a:xfrm>
              <a:off x="2024" y="1586"/>
              <a:ext cx="1144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577" name="Rectangle 6"/>
            <p:cNvSpPr>
              <a:spLocks noChangeArrowheads="1"/>
            </p:cNvSpPr>
            <p:nvPr/>
          </p:nvSpPr>
          <p:spPr bwMode="auto">
            <a:xfrm>
              <a:off x="3320" y="1586"/>
              <a:ext cx="1144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578" name="Rectangle 7"/>
            <p:cNvSpPr>
              <a:spLocks noChangeArrowheads="1"/>
            </p:cNvSpPr>
            <p:nvPr/>
          </p:nvSpPr>
          <p:spPr bwMode="auto">
            <a:xfrm>
              <a:off x="4616" y="1586"/>
              <a:ext cx="1144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579" name="Rectangle 8"/>
            <p:cNvSpPr>
              <a:spLocks noChangeArrowheads="1"/>
            </p:cNvSpPr>
            <p:nvPr/>
          </p:nvSpPr>
          <p:spPr bwMode="auto">
            <a:xfrm>
              <a:off x="920" y="2594"/>
              <a:ext cx="4648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580" name="Line 9"/>
            <p:cNvSpPr>
              <a:spLocks noChangeShapeType="1"/>
            </p:cNvSpPr>
            <p:nvPr/>
          </p:nvSpPr>
          <p:spPr bwMode="auto">
            <a:xfrm>
              <a:off x="1253" y="1871"/>
              <a:ext cx="1967" cy="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581" name="Line 10"/>
            <p:cNvSpPr>
              <a:spLocks noChangeShapeType="1"/>
            </p:cNvSpPr>
            <p:nvPr/>
          </p:nvSpPr>
          <p:spPr bwMode="auto">
            <a:xfrm flipH="1">
              <a:off x="3221" y="1871"/>
              <a:ext cx="1967" cy="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582" name="Line 11"/>
            <p:cNvSpPr>
              <a:spLocks noChangeShapeType="1"/>
            </p:cNvSpPr>
            <p:nvPr/>
          </p:nvSpPr>
          <p:spPr bwMode="auto">
            <a:xfrm>
              <a:off x="2597" y="1871"/>
              <a:ext cx="623" cy="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9583" name="Line 12"/>
            <p:cNvSpPr>
              <a:spLocks noChangeShapeType="1"/>
            </p:cNvSpPr>
            <p:nvPr/>
          </p:nvSpPr>
          <p:spPr bwMode="auto">
            <a:xfrm flipH="1">
              <a:off x="3221" y="1871"/>
              <a:ext cx="671" cy="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09584" name="Group 13"/>
            <p:cNvGrpSpPr>
              <a:grpSpLocks/>
            </p:cNvGrpSpPr>
            <p:nvPr/>
          </p:nvGrpSpPr>
          <p:grpSpPr bwMode="auto">
            <a:xfrm>
              <a:off x="810" y="1008"/>
              <a:ext cx="932" cy="574"/>
              <a:chOff x="662" y="1538"/>
              <a:chExt cx="932" cy="574"/>
            </a:xfrm>
          </p:grpSpPr>
          <p:sp>
            <p:nvSpPr>
              <p:cNvPr id="109603" name="Rectangle 14"/>
              <p:cNvSpPr>
                <a:spLocks noChangeArrowheads="1"/>
              </p:cNvSpPr>
              <p:nvPr/>
            </p:nvSpPr>
            <p:spPr bwMode="auto">
              <a:xfrm>
                <a:off x="662" y="1538"/>
                <a:ext cx="932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en-US" altLang="zh-TW" b="1">
                    <a:solidFill>
                      <a:schemeClr val="tx1"/>
                    </a:solidFill>
                    <a:ea typeface="新細明體" pitchFamily="18" charset="-120"/>
                  </a:rPr>
                  <a:t>1   2   3   4</a:t>
                </a:r>
              </a:p>
            </p:txBody>
          </p:sp>
          <p:sp>
            <p:nvSpPr>
              <p:cNvPr id="109604" name="Line 15"/>
              <p:cNvSpPr>
                <a:spLocks noChangeShapeType="1"/>
              </p:cNvSpPr>
              <p:nvPr/>
            </p:nvSpPr>
            <p:spPr bwMode="auto">
              <a:xfrm>
                <a:off x="769" y="1777"/>
                <a:ext cx="383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605" name="Line 16"/>
              <p:cNvSpPr>
                <a:spLocks noChangeShapeType="1"/>
              </p:cNvSpPr>
              <p:nvPr/>
            </p:nvSpPr>
            <p:spPr bwMode="auto">
              <a:xfrm flipH="1">
                <a:off x="1153" y="1777"/>
                <a:ext cx="335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606" name="Line 17"/>
              <p:cNvSpPr>
                <a:spLocks noChangeShapeType="1"/>
              </p:cNvSpPr>
              <p:nvPr/>
            </p:nvSpPr>
            <p:spPr bwMode="auto">
              <a:xfrm>
                <a:off x="1009" y="1777"/>
                <a:ext cx="143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607" name="Line 18"/>
              <p:cNvSpPr>
                <a:spLocks noChangeShapeType="1"/>
              </p:cNvSpPr>
              <p:nvPr/>
            </p:nvSpPr>
            <p:spPr bwMode="auto">
              <a:xfrm flipH="1">
                <a:off x="1153" y="1777"/>
                <a:ext cx="95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09585" name="Group 19"/>
            <p:cNvGrpSpPr>
              <a:grpSpLocks/>
            </p:cNvGrpSpPr>
            <p:nvPr/>
          </p:nvGrpSpPr>
          <p:grpSpPr bwMode="auto">
            <a:xfrm>
              <a:off x="2106" y="1008"/>
              <a:ext cx="932" cy="574"/>
              <a:chOff x="1958" y="1538"/>
              <a:chExt cx="932" cy="574"/>
            </a:xfrm>
          </p:grpSpPr>
          <p:sp>
            <p:nvSpPr>
              <p:cNvPr id="109598" name="Rectangle 20"/>
              <p:cNvSpPr>
                <a:spLocks noChangeArrowheads="1"/>
              </p:cNvSpPr>
              <p:nvPr/>
            </p:nvSpPr>
            <p:spPr bwMode="auto">
              <a:xfrm>
                <a:off x="1958" y="1538"/>
                <a:ext cx="932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en-US" altLang="zh-TW" b="1">
                    <a:solidFill>
                      <a:schemeClr val="tx1"/>
                    </a:solidFill>
                    <a:ea typeface="新細明體" pitchFamily="18" charset="-120"/>
                  </a:rPr>
                  <a:t>1   2   3   4</a:t>
                </a:r>
              </a:p>
            </p:txBody>
          </p:sp>
          <p:sp>
            <p:nvSpPr>
              <p:cNvPr id="109599" name="Line 21"/>
              <p:cNvSpPr>
                <a:spLocks noChangeShapeType="1"/>
              </p:cNvSpPr>
              <p:nvPr/>
            </p:nvSpPr>
            <p:spPr bwMode="auto">
              <a:xfrm>
                <a:off x="2065" y="1777"/>
                <a:ext cx="383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600" name="Line 22"/>
              <p:cNvSpPr>
                <a:spLocks noChangeShapeType="1"/>
              </p:cNvSpPr>
              <p:nvPr/>
            </p:nvSpPr>
            <p:spPr bwMode="auto">
              <a:xfrm flipH="1">
                <a:off x="2449" y="1777"/>
                <a:ext cx="335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601" name="Line 23"/>
              <p:cNvSpPr>
                <a:spLocks noChangeShapeType="1"/>
              </p:cNvSpPr>
              <p:nvPr/>
            </p:nvSpPr>
            <p:spPr bwMode="auto">
              <a:xfrm>
                <a:off x="2305" y="1777"/>
                <a:ext cx="143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602" name="Line 24"/>
              <p:cNvSpPr>
                <a:spLocks noChangeShapeType="1"/>
              </p:cNvSpPr>
              <p:nvPr/>
            </p:nvSpPr>
            <p:spPr bwMode="auto">
              <a:xfrm flipH="1">
                <a:off x="2449" y="1777"/>
                <a:ext cx="95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09586" name="Group 25"/>
            <p:cNvGrpSpPr>
              <a:grpSpLocks/>
            </p:cNvGrpSpPr>
            <p:nvPr/>
          </p:nvGrpSpPr>
          <p:grpSpPr bwMode="auto">
            <a:xfrm>
              <a:off x="3402" y="1008"/>
              <a:ext cx="932" cy="574"/>
              <a:chOff x="3254" y="1538"/>
              <a:chExt cx="932" cy="574"/>
            </a:xfrm>
          </p:grpSpPr>
          <p:sp>
            <p:nvSpPr>
              <p:cNvPr id="109593" name="Rectangle 26"/>
              <p:cNvSpPr>
                <a:spLocks noChangeArrowheads="1"/>
              </p:cNvSpPr>
              <p:nvPr/>
            </p:nvSpPr>
            <p:spPr bwMode="auto">
              <a:xfrm>
                <a:off x="3254" y="1538"/>
                <a:ext cx="932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en-US" altLang="zh-TW" b="1">
                    <a:solidFill>
                      <a:schemeClr val="tx1"/>
                    </a:solidFill>
                    <a:ea typeface="新細明體" pitchFamily="18" charset="-120"/>
                  </a:rPr>
                  <a:t>1   2   3   4</a:t>
                </a:r>
              </a:p>
            </p:txBody>
          </p:sp>
          <p:sp>
            <p:nvSpPr>
              <p:cNvPr id="109594" name="Line 27"/>
              <p:cNvSpPr>
                <a:spLocks noChangeShapeType="1"/>
              </p:cNvSpPr>
              <p:nvPr/>
            </p:nvSpPr>
            <p:spPr bwMode="auto">
              <a:xfrm>
                <a:off x="3361" y="1777"/>
                <a:ext cx="383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595" name="Line 28"/>
              <p:cNvSpPr>
                <a:spLocks noChangeShapeType="1"/>
              </p:cNvSpPr>
              <p:nvPr/>
            </p:nvSpPr>
            <p:spPr bwMode="auto">
              <a:xfrm flipH="1">
                <a:off x="3745" y="1777"/>
                <a:ext cx="335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596" name="Line 29"/>
              <p:cNvSpPr>
                <a:spLocks noChangeShapeType="1"/>
              </p:cNvSpPr>
              <p:nvPr/>
            </p:nvSpPr>
            <p:spPr bwMode="auto">
              <a:xfrm>
                <a:off x="3601" y="1777"/>
                <a:ext cx="143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597" name="Line 30"/>
              <p:cNvSpPr>
                <a:spLocks noChangeShapeType="1"/>
              </p:cNvSpPr>
              <p:nvPr/>
            </p:nvSpPr>
            <p:spPr bwMode="auto">
              <a:xfrm flipH="1">
                <a:off x="3745" y="1777"/>
                <a:ext cx="95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09587" name="Group 31"/>
            <p:cNvGrpSpPr>
              <a:grpSpLocks/>
            </p:cNvGrpSpPr>
            <p:nvPr/>
          </p:nvGrpSpPr>
          <p:grpSpPr bwMode="auto">
            <a:xfrm>
              <a:off x="4698" y="1008"/>
              <a:ext cx="932" cy="574"/>
              <a:chOff x="4550" y="1538"/>
              <a:chExt cx="932" cy="574"/>
            </a:xfrm>
          </p:grpSpPr>
          <p:sp>
            <p:nvSpPr>
              <p:cNvPr id="109588" name="Rectangle 32"/>
              <p:cNvSpPr>
                <a:spLocks noChangeArrowheads="1"/>
              </p:cNvSpPr>
              <p:nvPr/>
            </p:nvSpPr>
            <p:spPr bwMode="auto">
              <a:xfrm>
                <a:off x="4550" y="1538"/>
                <a:ext cx="932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/>
                <a:r>
                  <a:rPr lang="en-US" altLang="zh-TW" b="1">
                    <a:solidFill>
                      <a:schemeClr val="tx1"/>
                    </a:solidFill>
                    <a:ea typeface="新細明體" pitchFamily="18" charset="-120"/>
                  </a:rPr>
                  <a:t>1   2   3   4</a:t>
                </a:r>
              </a:p>
            </p:txBody>
          </p:sp>
          <p:sp>
            <p:nvSpPr>
              <p:cNvPr id="109589" name="Line 33"/>
              <p:cNvSpPr>
                <a:spLocks noChangeShapeType="1"/>
              </p:cNvSpPr>
              <p:nvPr/>
            </p:nvSpPr>
            <p:spPr bwMode="auto">
              <a:xfrm>
                <a:off x="4657" y="1777"/>
                <a:ext cx="383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590" name="Line 34"/>
              <p:cNvSpPr>
                <a:spLocks noChangeShapeType="1"/>
              </p:cNvSpPr>
              <p:nvPr/>
            </p:nvSpPr>
            <p:spPr bwMode="auto">
              <a:xfrm flipH="1">
                <a:off x="5041" y="1777"/>
                <a:ext cx="335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591" name="Line 35"/>
              <p:cNvSpPr>
                <a:spLocks noChangeShapeType="1"/>
              </p:cNvSpPr>
              <p:nvPr/>
            </p:nvSpPr>
            <p:spPr bwMode="auto">
              <a:xfrm>
                <a:off x="4897" y="1777"/>
                <a:ext cx="143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592" name="Line 36"/>
              <p:cNvSpPr>
                <a:spLocks noChangeShapeType="1"/>
              </p:cNvSpPr>
              <p:nvPr/>
            </p:nvSpPr>
            <p:spPr bwMode="auto">
              <a:xfrm flipH="1">
                <a:off x="5041" y="1777"/>
                <a:ext cx="95" cy="3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109573" name="Text Box 37"/>
          <p:cNvSpPr txBox="1">
            <a:spLocks noChangeArrowheads="1"/>
          </p:cNvSpPr>
          <p:nvPr/>
        </p:nvSpPr>
        <p:spPr bwMode="auto">
          <a:xfrm>
            <a:off x="1981200" y="5257800"/>
            <a:ext cx="49307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TW" b="1">
                <a:solidFill>
                  <a:schemeClr val="tx2"/>
                </a:solidFill>
              </a:rPr>
              <a:t>2 passes </a:t>
            </a:r>
            <a:r>
              <a:rPr lang="en-US" altLang="zh-TW" b="1">
                <a:solidFill>
                  <a:srgbClr val="CC3300"/>
                </a:solidFill>
              </a:rPr>
              <a:t>(4-way)</a:t>
            </a:r>
            <a:r>
              <a:rPr lang="en-US" altLang="zh-TW" b="1">
                <a:solidFill>
                  <a:schemeClr val="tx2"/>
                </a:solidFill>
              </a:rPr>
              <a:t> vs. 4 passes </a:t>
            </a:r>
            <a:r>
              <a:rPr lang="en-US" altLang="zh-TW" b="1">
                <a:solidFill>
                  <a:srgbClr val="CC3300"/>
                </a:solidFill>
              </a:rPr>
              <a:t>(2-way)</a:t>
            </a:r>
            <a:endParaRPr lang="en-US" altLang="zh-TW" b="1">
              <a:solidFill>
                <a:schemeClr val="tx2"/>
              </a:solidFill>
            </a:endParaRPr>
          </a:p>
        </p:txBody>
      </p:sp>
      <p:sp>
        <p:nvSpPr>
          <p:cNvPr id="109574" name="Text Box 38"/>
          <p:cNvSpPr txBox="1">
            <a:spLocks noChangeArrowheads="1"/>
          </p:cNvSpPr>
          <p:nvPr/>
        </p:nvSpPr>
        <p:spPr bwMode="auto">
          <a:xfrm>
            <a:off x="473075" y="1295400"/>
            <a:ext cx="38846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54013" indent="-354013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TW"/>
              <a:t>A 4-way merge on 16 runs.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42E3CA-7ED8-4A9C-8AA5-20999A666A15}" type="slidenum">
              <a:rPr lang="en-US" altLang="zh-TW"/>
              <a:pPr>
                <a:defRPr/>
              </a:pPr>
              <a:t>112</a:t>
            </a:fld>
            <a:endParaRPr lang="en-US" altLang="zh-TW"/>
          </a:p>
        </p:txBody>
      </p:sp>
      <p:grpSp>
        <p:nvGrpSpPr>
          <p:cNvPr id="110595" name="Group 2"/>
          <p:cNvGrpSpPr>
            <a:grpSpLocks/>
          </p:cNvGrpSpPr>
          <p:nvPr/>
        </p:nvGrpSpPr>
        <p:grpSpPr bwMode="auto">
          <a:xfrm>
            <a:off x="533400" y="1889125"/>
            <a:ext cx="7848600" cy="4419600"/>
            <a:chOff x="336" y="960"/>
            <a:chExt cx="4944" cy="2784"/>
          </a:xfrm>
        </p:grpSpPr>
        <p:grpSp>
          <p:nvGrpSpPr>
            <p:cNvPr id="110598" name="Group 3"/>
            <p:cNvGrpSpPr>
              <a:grpSpLocks/>
            </p:cNvGrpSpPr>
            <p:nvPr/>
          </p:nvGrpSpPr>
          <p:grpSpPr bwMode="auto">
            <a:xfrm>
              <a:off x="816" y="1344"/>
              <a:ext cx="864" cy="1152"/>
              <a:chOff x="816" y="1344"/>
              <a:chExt cx="768" cy="1152"/>
            </a:xfrm>
          </p:grpSpPr>
          <p:sp>
            <p:nvSpPr>
              <p:cNvPr id="110629" name="Arc 4"/>
              <p:cNvSpPr>
                <a:spLocks/>
              </p:cNvSpPr>
              <p:nvPr/>
            </p:nvSpPr>
            <p:spPr bwMode="auto">
              <a:xfrm rot="-10463616">
                <a:off x="816" y="1344"/>
                <a:ext cx="384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30" name="Arc 5"/>
              <p:cNvSpPr>
                <a:spLocks/>
              </p:cNvSpPr>
              <p:nvPr/>
            </p:nvSpPr>
            <p:spPr bwMode="auto">
              <a:xfrm rot="4402220">
                <a:off x="1128" y="1368"/>
                <a:ext cx="43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31" name="Arc 6"/>
              <p:cNvSpPr>
                <a:spLocks/>
              </p:cNvSpPr>
              <p:nvPr/>
            </p:nvSpPr>
            <p:spPr bwMode="auto">
              <a:xfrm rot="10800000">
                <a:off x="1104" y="1344"/>
                <a:ext cx="432" cy="115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10599" name="Group 7"/>
            <p:cNvGrpSpPr>
              <a:grpSpLocks/>
            </p:cNvGrpSpPr>
            <p:nvPr/>
          </p:nvGrpSpPr>
          <p:grpSpPr bwMode="auto">
            <a:xfrm>
              <a:off x="1872" y="1344"/>
              <a:ext cx="912" cy="1200"/>
              <a:chOff x="1872" y="1296"/>
              <a:chExt cx="768" cy="1200"/>
            </a:xfrm>
          </p:grpSpPr>
          <p:sp>
            <p:nvSpPr>
              <p:cNvPr id="110625" name="Arc 8"/>
              <p:cNvSpPr>
                <a:spLocks/>
              </p:cNvSpPr>
              <p:nvPr/>
            </p:nvSpPr>
            <p:spPr bwMode="auto">
              <a:xfrm rot="-10463616">
                <a:off x="1872" y="1296"/>
                <a:ext cx="384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26" name="Arc 9"/>
              <p:cNvSpPr>
                <a:spLocks/>
              </p:cNvSpPr>
              <p:nvPr/>
            </p:nvSpPr>
            <p:spPr bwMode="auto">
              <a:xfrm rot="4402220">
                <a:off x="2184" y="1320"/>
                <a:ext cx="43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27" name="Arc 10"/>
              <p:cNvSpPr>
                <a:spLocks/>
              </p:cNvSpPr>
              <p:nvPr/>
            </p:nvSpPr>
            <p:spPr bwMode="auto">
              <a:xfrm rot="10800000">
                <a:off x="2160" y="1296"/>
                <a:ext cx="432" cy="546"/>
              </a:xfrm>
              <a:custGeom>
                <a:avLst/>
                <a:gdLst>
                  <a:gd name="T0" fmla="*/ 0 w 21600"/>
                  <a:gd name="T1" fmla="*/ 0 h 10235"/>
                  <a:gd name="T2" fmla="*/ 0 w 21600"/>
                  <a:gd name="T3" fmla="*/ 0 h 10235"/>
                  <a:gd name="T4" fmla="*/ 0 w 21600"/>
                  <a:gd name="T5" fmla="*/ 0 h 1023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0235"/>
                  <a:gd name="T11" fmla="*/ 21600 w 21600"/>
                  <a:gd name="T12" fmla="*/ 10235 h 10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0235" fill="none" extrusionOk="0">
                    <a:moveTo>
                      <a:pt x="19021" y="-1"/>
                    </a:moveTo>
                    <a:cubicBezTo>
                      <a:pt x="20713" y="3145"/>
                      <a:pt x="21600" y="6662"/>
                      <a:pt x="21600" y="10235"/>
                    </a:cubicBezTo>
                  </a:path>
                  <a:path w="21600" h="10235" stroke="0" extrusionOk="0">
                    <a:moveTo>
                      <a:pt x="19021" y="-1"/>
                    </a:moveTo>
                    <a:cubicBezTo>
                      <a:pt x="20713" y="3145"/>
                      <a:pt x="21600" y="6662"/>
                      <a:pt x="21600" y="10235"/>
                    </a:cubicBezTo>
                    <a:lnTo>
                      <a:pt x="0" y="10235"/>
                    </a:lnTo>
                    <a:lnTo>
                      <a:pt x="19021" y="-1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28" name="Arc 11"/>
              <p:cNvSpPr>
                <a:spLocks/>
              </p:cNvSpPr>
              <p:nvPr/>
            </p:nvSpPr>
            <p:spPr bwMode="auto">
              <a:xfrm rot="10975617" flipH="1">
                <a:off x="1872" y="1824"/>
                <a:ext cx="336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10600" name="Group 12"/>
            <p:cNvGrpSpPr>
              <a:grpSpLocks/>
            </p:cNvGrpSpPr>
            <p:nvPr/>
          </p:nvGrpSpPr>
          <p:grpSpPr bwMode="auto">
            <a:xfrm>
              <a:off x="4176" y="1440"/>
              <a:ext cx="1104" cy="1200"/>
              <a:chOff x="1872" y="1296"/>
              <a:chExt cx="768" cy="1200"/>
            </a:xfrm>
          </p:grpSpPr>
          <p:sp>
            <p:nvSpPr>
              <p:cNvPr id="110621" name="Arc 13"/>
              <p:cNvSpPr>
                <a:spLocks/>
              </p:cNvSpPr>
              <p:nvPr/>
            </p:nvSpPr>
            <p:spPr bwMode="auto">
              <a:xfrm rot="-10463616">
                <a:off x="1872" y="1296"/>
                <a:ext cx="384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22" name="Arc 14"/>
              <p:cNvSpPr>
                <a:spLocks/>
              </p:cNvSpPr>
              <p:nvPr/>
            </p:nvSpPr>
            <p:spPr bwMode="auto">
              <a:xfrm rot="4402220">
                <a:off x="2184" y="1320"/>
                <a:ext cx="432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23" name="Arc 15"/>
              <p:cNvSpPr>
                <a:spLocks/>
              </p:cNvSpPr>
              <p:nvPr/>
            </p:nvSpPr>
            <p:spPr bwMode="auto">
              <a:xfrm rot="10800000">
                <a:off x="2160" y="1296"/>
                <a:ext cx="432" cy="546"/>
              </a:xfrm>
              <a:custGeom>
                <a:avLst/>
                <a:gdLst>
                  <a:gd name="T0" fmla="*/ 0 w 21600"/>
                  <a:gd name="T1" fmla="*/ 0 h 10235"/>
                  <a:gd name="T2" fmla="*/ 0 w 21600"/>
                  <a:gd name="T3" fmla="*/ 0 h 10235"/>
                  <a:gd name="T4" fmla="*/ 0 w 21600"/>
                  <a:gd name="T5" fmla="*/ 0 h 1023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0235"/>
                  <a:gd name="T11" fmla="*/ 21600 w 21600"/>
                  <a:gd name="T12" fmla="*/ 10235 h 1023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0235" fill="none" extrusionOk="0">
                    <a:moveTo>
                      <a:pt x="19021" y="-1"/>
                    </a:moveTo>
                    <a:cubicBezTo>
                      <a:pt x="20713" y="3145"/>
                      <a:pt x="21600" y="6662"/>
                      <a:pt x="21600" y="10235"/>
                    </a:cubicBezTo>
                  </a:path>
                  <a:path w="21600" h="10235" stroke="0" extrusionOk="0">
                    <a:moveTo>
                      <a:pt x="19021" y="-1"/>
                    </a:moveTo>
                    <a:cubicBezTo>
                      <a:pt x="20713" y="3145"/>
                      <a:pt x="21600" y="6662"/>
                      <a:pt x="21600" y="10235"/>
                    </a:cubicBezTo>
                    <a:lnTo>
                      <a:pt x="0" y="10235"/>
                    </a:lnTo>
                    <a:lnTo>
                      <a:pt x="19021" y="-1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24" name="Arc 16"/>
              <p:cNvSpPr>
                <a:spLocks/>
              </p:cNvSpPr>
              <p:nvPr/>
            </p:nvSpPr>
            <p:spPr bwMode="auto">
              <a:xfrm rot="10975617" flipH="1">
                <a:off x="1872" y="1824"/>
                <a:ext cx="336" cy="67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10601" name="Arc 17"/>
            <p:cNvSpPr>
              <a:spLocks/>
            </p:cNvSpPr>
            <p:nvPr/>
          </p:nvSpPr>
          <p:spPr bwMode="auto">
            <a:xfrm rot="-10463616">
              <a:off x="2607" y="3163"/>
              <a:ext cx="1024" cy="581"/>
            </a:xfrm>
            <a:custGeom>
              <a:avLst/>
              <a:gdLst>
                <a:gd name="T0" fmla="*/ 0 w 42945"/>
                <a:gd name="T1" fmla="*/ 0 h 21756"/>
                <a:gd name="T2" fmla="*/ 0 w 42945"/>
                <a:gd name="T3" fmla="*/ 0 h 21756"/>
                <a:gd name="T4" fmla="*/ 0 w 42945"/>
                <a:gd name="T5" fmla="*/ 0 h 21756"/>
                <a:gd name="T6" fmla="*/ 0 60000 65536"/>
                <a:gd name="T7" fmla="*/ 0 60000 65536"/>
                <a:gd name="T8" fmla="*/ 0 60000 65536"/>
                <a:gd name="T9" fmla="*/ 0 w 42945"/>
                <a:gd name="T10" fmla="*/ 0 h 21756"/>
                <a:gd name="T11" fmla="*/ 42945 w 42945"/>
                <a:gd name="T12" fmla="*/ 21756 h 21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45" h="21756" fill="none" extrusionOk="0">
                  <a:moveTo>
                    <a:pt x="0" y="21756"/>
                  </a:moveTo>
                  <a:cubicBezTo>
                    <a:pt x="0" y="21704"/>
                    <a:pt x="0" y="2165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52" y="-1"/>
                    <a:pt x="41314" y="7766"/>
                    <a:pt x="42945" y="18292"/>
                  </a:cubicBezTo>
                </a:path>
                <a:path w="42945" h="21756" stroke="0" extrusionOk="0">
                  <a:moveTo>
                    <a:pt x="0" y="21756"/>
                  </a:moveTo>
                  <a:cubicBezTo>
                    <a:pt x="0" y="21704"/>
                    <a:pt x="0" y="2165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2252" y="-1"/>
                    <a:pt x="41314" y="7766"/>
                    <a:pt x="42945" y="18292"/>
                  </a:cubicBezTo>
                  <a:lnTo>
                    <a:pt x="21600" y="21600"/>
                  </a:lnTo>
                  <a:lnTo>
                    <a:pt x="0" y="21756"/>
                  </a:lnTo>
                  <a:close/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0602" name="Arc 18"/>
            <p:cNvSpPr>
              <a:spLocks/>
            </p:cNvSpPr>
            <p:nvPr/>
          </p:nvSpPr>
          <p:spPr bwMode="auto">
            <a:xfrm rot="10975617" flipH="1">
              <a:off x="3168" y="3117"/>
              <a:ext cx="192" cy="616"/>
            </a:xfrm>
            <a:custGeom>
              <a:avLst/>
              <a:gdLst>
                <a:gd name="T0" fmla="*/ 0 w 21328"/>
                <a:gd name="T1" fmla="*/ 0 h 21600"/>
                <a:gd name="T2" fmla="*/ 0 w 21328"/>
                <a:gd name="T3" fmla="*/ 0 h 21600"/>
                <a:gd name="T4" fmla="*/ 0 w 21328"/>
                <a:gd name="T5" fmla="*/ 0 h 21600"/>
                <a:gd name="T6" fmla="*/ 0 60000 65536"/>
                <a:gd name="T7" fmla="*/ 0 60000 65536"/>
                <a:gd name="T8" fmla="*/ 0 60000 65536"/>
                <a:gd name="T9" fmla="*/ 0 w 21328"/>
                <a:gd name="T10" fmla="*/ 0 h 21600"/>
                <a:gd name="T11" fmla="*/ 21328 w 213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28" h="21600" fill="none" extrusionOk="0">
                  <a:moveTo>
                    <a:pt x="-1" y="0"/>
                  </a:moveTo>
                  <a:cubicBezTo>
                    <a:pt x="10610" y="0"/>
                    <a:pt x="19650" y="7706"/>
                    <a:pt x="21328" y="18183"/>
                  </a:cubicBezTo>
                </a:path>
                <a:path w="21328" h="21600" stroke="0" extrusionOk="0">
                  <a:moveTo>
                    <a:pt x="-1" y="0"/>
                  </a:moveTo>
                  <a:cubicBezTo>
                    <a:pt x="10610" y="0"/>
                    <a:pt x="19650" y="7706"/>
                    <a:pt x="21328" y="181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0603" name="Arc 19"/>
            <p:cNvSpPr>
              <a:spLocks/>
            </p:cNvSpPr>
            <p:nvPr/>
          </p:nvSpPr>
          <p:spPr bwMode="auto">
            <a:xfrm rot="19823146" flipH="1">
              <a:off x="2999" y="3168"/>
              <a:ext cx="296" cy="549"/>
            </a:xfrm>
            <a:custGeom>
              <a:avLst/>
              <a:gdLst>
                <a:gd name="T0" fmla="*/ 0 w 21594"/>
                <a:gd name="T1" fmla="*/ 0 h 16454"/>
                <a:gd name="T2" fmla="*/ 0 w 21594"/>
                <a:gd name="T3" fmla="*/ 0 h 16454"/>
                <a:gd name="T4" fmla="*/ 0 w 21594"/>
                <a:gd name="T5" fmla="*/ 0 h 16454"/>
                <a:gd name="T6" fmla="*/ 0 60000 65536"/>
                <a:gd name="T7" fmla="*/ 0 60000 65536"/>
                <a:gd name="T8" fmla="*/ 0 60000 65536"/>
                <a:gd name="T9" fmla="*/ 0 w 21594"/>
                <a:gd name="T10" fmla="*/ 0 h 16454"/>
                <a:gd name="T11" fmla="*/ 21594 w 21594"/>
                <a:gd name="T12" fmla="*/ 16454 h 164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4" h="16454" fill="none" extrusionOk="0">
                  <a:moveTo>
                    <a:pt x="13993" y="-1"/>
                  </a:moveTo>
                  <a:cubicBezTo>
                    <a:pt x="18680" y="3985"/>
                    <a:pt x="21445" y="9781"/>
                    <a:pt x="21593" y="15933"/>
                  </a:cubicBezTo>
                </a:path>
                <a:path w="21594" h="16454" stroke="0" extrusionOk="0">
                  <a:moveTo>
                    <a:pt x="13993" y="-1"/>
                  </a:moveTo>
                  <a:cubicBezTo>
                    <a:pt x="18680" y="3985"/>
                    <a:pt x="21445" y="9781"/>
                    <a:pt x="21593" y="15933"/>
                  </a:cubicBezTo>
                  <a:lnTo>
                    <a:pt x="0" y="16454"/>
                  </a:lnTo>
                  <a:lnTo>
                    <a:pt x="13993" y="-1"/>
                  </a:lnTo>
                  <a:close/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0604" name="AutoShape 20"/>
            <p:cNvSpPr>
              <a:spLocks/>
            </p:cNvSpPr>
            <p:nvPr/>
          </p:nvSpPr>
          <p:spPr bwMode="auto">
            <a:xfrm rot="5362728">
              <a:off x="3024" y="2495"/>
              <a:ext cx="240" cy="1201"/>
            </a:xfrm>
            <a:prstGeom prst="leftBrace">
              <a:avLst>
                <a:gd name="adj1" fmla="val 41701"/>
                <a:gd name="adj2" fmla="val 50000"/>
              </a:avLst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grpSp>
          <p:nvGrpSpPr>
            <p:cNvPr id="110605" name="Group 21"/>
            <p:cNvGrpSpPr>
              <a:grpSpLocks/>
            </p:cNvGrpSpPr>
            <p:nvPr/>
          </p:nvGrpSpPr>
          <p:grpSpPr bwMode="auto">
            <a:xfrm>
              <a:off x="2832" y="1680"/>
              <a:ext cx="384" cy="96"/>
              <a:chOff x="2832" y="1680"/>
              <a:chExt cx="384" cy="96"/>
            </a:xfrm>
          </p:grpSpPr>
          <p:sp>
            <p:nvSpPr>
              <p:cNvPr id="110618" name="AutoShape 22"/>
              <p:cNvSpPr>
                <a:spLocks noChangeArrowheads="1"/>
              </p:cNvSpPr>
              <p:nvPr/>
            </p:nvSpPr>
            <p:spPr bwMode="auto">
              <a:xfrm>
                <a:off x="2832" y="16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19" name="AutoShape 23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  <p:sp>
            <p:nvSpPr>
              <p:cNvPr id="110620" name="AutoShape 24"/>
              <p:cNvSpPr>
                <a:spLocks noChangeArrowheads="1"/>
              </p:cNvSpPr>
              <p:nvPr/>
            </p:nvSpPr>
            <p:spPr bwMode="auto">
              <a:xfrm>
                <a:off x="3120" y="16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110606" name="Text Box 25"/>
            <p:cNvSpPr txBox="1">
              <a:spLocks noChangeArrowheads="1"/>
            </p:cNvSpPr>
            <p:nvPr/>
          </p:nvSpPr>
          <p:spPr bwMode="auto">
            <a:xfrm>
              <a:off x="796" y="998"/>
              <a:ext cx="950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chemeClr val="tx1"/>
                  </a:solidFill>
                </a:rPr>
                <a:t>1   2  … k </a:t>
              </a:r>
            </a:p>
          </p:txBody>
        </p:sp>
        <p:sp>
          <p:nvSpPr>
            <p:cNvPr id="110607" name="Text Box 26"/>
            <p:cNvSpPr txBox="1">
              <a:spLocks noChangeArrowheads="1"/>
            </p:cNvSpPr>
            <p:nvPr/>
          </p:nvSpPr>
          <p:spPr bwMode="auto">
            <a:xfrm>
              <a:off x="1815" y="1008"/>
              <a:ext cx="97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chemeClr val="tx1"/>
                  </a:solidFill>
                </a:rPr>
                <a:t>k+1 …  2k</a:t>
              </a:r>
            </a:p>
          </p:txBody>
        </p:sp>
        <p:sp>
          <p:nvSpPr>
            <p:cNvPr id="110608" name="Text Box 27"/>
            <p:cNvSpPr txBox="1">
              <a:spLocks noChangeArrowheads="1"/>
            </p:cNvSpPr>
            <p:nvPr/>
          </p:nvSpPr>
          <p:spPr bwMode="auto">
            <a:xfrm>
              <a:off x="3552" y="1008"/>
              <a:ext cx="160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>
                  <a:solidFill>
                    <a:schemeClr val="tx1"/>
                  </a:solidFill>
                </a:rPr>
                <a:t>…(       -1)k+1…m</a:t>
              </a:r>
            </a:p>
          </p:txBody>
        </p:sp>
        <p:sp>
          <p:nvSpPr>
            <p:cNvPr id="110609" name="Text Box 28"/>
            <p:cNvSpPr txBox="1">
              <a:spLocks noChangeArrowheads="1"/>
            </p:cNvSpPr>
            <p:nvPr/>
          </p:nvSpPr>
          <p:spPr bwMode="auto">
            <a:xfrm>
              <a:off x="4512" y="1344"/>
              <a:ext cx="2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solidFill>
                    <a:srgbClr val="CC3300"/>
                  </a:solidFill>
                </a:rPr>
                <a:t>...</a:t>
              </a:r>
            </a:p>
          </p:txBody>
        </p:sp>
        <p:graphicFrame>
          <p:nvGraphicFramePr>
            <p:cNvPr id="110610" name="Object 29"/>
            <p:cNvGraphicFramePr>
              <a:graphicFrameLocks noChangeAspect="1"/>
            </p:cNvGraphicFramePr>
            <p:nvPr/>
          </p:nvGraphicFramePr>
          <p:xfrm>
            <a:off x="3921" y="960"/>
            <a:ext cx="28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39" name="方程式" r:id="rId3" imgW="317225" imgH="431425" progId="Equation.3">
                    <p:embed/>
                  </p:oleObj>
                </mc:Choice>
                <mc:Fallback>
                  <p:oleObj name="方程式" r:id="rId3" imgW="317225" imgH="43142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960"/>
                          <a:ext cx="28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1" name="AutoShape 30"/>
            <p:cNvSpPr>
              <a:spLocks/>
            </p:cNvSpPr>
            <p:nvPr/>
          </p:nvSpPr>
          <p:spPr bwMode="auto">
            <a:xfrm>
              <a:off x="336" y="1152"/>
              <a:ext cx="144" cy="2544"/>
            </a:xfrm>
            <a:prstGeom prst="leftBrace">
              <a:avLst>
                <a:gd name="adj1" fmla="val 147222"/>
                <a:gd name="adj2" fmla="val 50000"/>
              </a:avLst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0612" name="AutoShape 31"/>
            <p:cNvSpPr>
              <a:spLocks noChangeArrowheads="1"/>
            </p:cNvSpPr>
            <p:nvPr/>
          </p:nvSpPr>
          <p:spPr bwMode="auto">
            <a:xfrm rot="5466346">
              <a:off x="3072" y="206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0613" name="AutoShape 32"/>
            <p:cNvSpPr>
              <a:spLocks noChangeArrowheads="1"/>
            </p:cNvSpPr>
            <p:nvPr/>
          </p:nvSpPr>
          <p:spPr bwMode="auto">
            <a:xfrm rot="5466346">
              <a:off x="3072" y="225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0614" name="AutoShape 33"/>
            <p:cNvSpPr>
              <a:spLocks noChangeArrowheads="1"/>
            </p:cNvSpPr>
            <p:nvPr/>
          </p:nvSpPr>
          <p:spPr bwMode="auto">
            <a:xfrm rot="5466346">
              <a:off x="3072" y="24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  <p:sp>
          <p:nvSpPr>
            <p:cNvPr id="110615" name="Text Box 34"/>
            <p:cNvSpPr txBox="1">
              <a:spLocks noChangeArrowheads="1"/>
            </p:cNvSpPr>
            <p:nvPr/>
          </p:nvSpPr>
          <p:spPr bwMode="auto">
            <a:xfrm>
              <a:off x="3042" y="2640"/>
              <a:ext cx="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>
                  <a:solidFill>
                    <a:schemeClr val="tx1"/>
                  </a:solidFill>
                </a:rPr>
                <a:t>k</a:t>
              </a:r>
              <a:endParaRPr lang="en-US" altLang="zh-TW" sz="2800" b="1">
                <a:solidFill>
                  <a:srgbClr val="CC3300"/>
                </a:solidFill>
              </a:endParaRPr>
            </a:p>
          </p:txBody>
        </p:sp>
        <p:graphicFrame>
          <p:nvGraphicFramePr>
            <p:cNvPr id="110616" name="Object 35"/>
            <p:cNvGraphicFramePr>
              <a:graphicFrameLocks noChangeAspect="1"/>
            </p:cNvGraphicFramePr>
            <p:nvPr/>
          </p:nvGraphicFramePr>
          <p:xfrm>
            <a:off x="528" y="2640"/>
            <a:ext cx="115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40" name="方程式" r:id="rId5" imgW="723586" imgH="228501" progId="Equation.3">
                    <p:embed/>
                  </p:oleObj>
                </mc:Choice>
                <mc:Fallback>
                  <p:oleObj name="方程式" r:id="rId5" imgW="723586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640"/>
                          <a:ext cx="1152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7" name="Text Box 36"/>
            <p:cNvSpPr txBox="1">
              <a:spLocks noChangeArrowheads="1"/>
            </p:cNvSpPr>
            <p:nvPr/>
          </p:nvSpPr>
          <p:spPr bwMode="auto">
            <a:xfrm>
              <a:off x="1680" y="2610"/>
              <a:ext cx="6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b="1">
                  <a:solidFill>
                    <a:schemeClr val="tx1"/>
                  </a:solidFill>
                </a:rPr>
                <a:t>levels</a:t>
              </a:r>
              <a:endParaRPr lang="en-US" altLang="zh-TW" sz="2800" b="1">
                <a:solidFill>
                  <a:srgbClr val="CC3300"/>
                </a:solidFill>
              </a:endParaRPr>
            </a:p>
          </p:txBody>
        </p:sp>
      </p:grpSp>
      <p:sp>
        <p:nvSpPr>
          <p:cNvPr id="110596" name="Text Box 37"/>
          <p:cNvSpPr txBox="1">
            <a:spLocks noChangeArrowheads="1"/>
          </p:cNvSpPr>
          <p:nvPr/>
        </p:nvSpPr>
        <p:spPr bwMode="auto">
          <a:xfrm>
            <a:off x="228600" y="1309688"/>
            <a:ext cx="2522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54013" indent="-354013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TW" b="1" u="sng">
                <a:solidFill>
                  <a:schemeClr val="tx1"/>
                </a:solidFill>
              </a:rPr>
              <a:t>A k-way merge</a:t>
            </a:r>
            <a:endParaRPr lang="en-US" altLang="zh-TW" b="1">
              <a:solidFill>
                <a:schemeClr val="tx1"/>
              </a:solidFill>
            </a:endParaRPr>
          </a:p>
        </p:txBody>
      </p:sp>
      <p:sp>
        <p:nvSpPr>
          <p:cNvPr id="110597" name="Rectangle 38"/>
          <p:cNvSpPr>
            <a:spLocks noChangeArrowheads="1"/>
          </p:cNvSpPr>
          <p:nvPr/>
        </p:nvSpPr>
        <p:spPr bwMode="auto">
          <a:xfrm>
            <a:off x="1371600" y="1524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i="1" u="sng">
                <a:solidFill>
                  <a:srgbClr val="003300"/>
                </a:solidFill>
                <a:ea typeface="新細明體" pitchFamily="18" charset="-120"/>
              </a:rPr>
              <a:t>k</a:t>
            </a:r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-way Merging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9850B-D62A-4B8D-9B7C-77D871C36F57}" type="slidenum">
              <a:rPr lang="en-US" altLang="zh-TW"/>
              <a:pPr>
                <a:defRPr/>
              </a:pPr>
              <a:t>113</a:t>
            </a:fld>
            <a:endParaRPr lang="en-US" altLang="zh-TW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b="1" u="sng" smtClean="0"/>
              <a:t>Analysis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001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en-US" altLang="zh-TW" sz="2400" dirty="0" smtClean="0">
                <a:sym typeface="Symbol" pitchFamily="18" charset="2"/>
              </a:rPr>
              <a:t></a:t>
            </a:r>
            <a:r>
              <a:rPr lang="en-US" altLang="zh-TW" sz="2400" dirty="0" err="1" smtClean="0">
                <a:sym typeface="Symbol" pitchFamily="18" charset="2"/>
              </a:rPr>
              <a:t>log</a:t>
            </a:r>
            <a:r>
              <a:rPr lang="en-US" altLang="zh-TW" sz="2400" baseline="-25000" dirty="0" err="1" smtClean="0">
                <a:sym typeface="Symbol" pitchFamily="18" charset="2"/>
              </a:rPr>
              <a:t>k</a:t>
            </a:r>
            <a:r>
              <a:rPr lang="en-US" altLang="zh-TW" sz="2400" dirty="0" smtClean="0">
                <a:sym typeface="Symbol" pitchFamily="18" charset="2"/>
              </a:rPr>
              <a:t> m passes</a:t>
            </a:r>
          </a:p>
          <a:p>
            <a:pPr eaLnBrk="1" hangingPunct="1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en-US" altLang="zh-TW" sz="2400" dirty="0" smtClean="0">
                <a:sym typeface="Symbol" pitchFamily="18" charset="2"/>
              </a:rPr>
              <a:t>1 pass: nlog</a:t>
            </a:r>
            <a:r>
              <a:rPr lang="en-US" altLang="zh-TW" sz="2400" baseline="-25000" dirty="0" smtClean="0">
                <a:sym typeface="Symbol" pitchFamily="18" charset="2"/>
              </a:rPr>
              <a:t>2</a:t>
            </a:r>
            <a:r>
              <a:rPr lang="en-US" altLang="zh-TW" sz="2400" dirty="0" smtClean="0">
                <a:sym typeface="Symbol" pitchFamily="18" charset="2"/>
              </a:rPr>
              <a:t> k</a:t>
            </a:r>
          </a:p>
          <a:p>
            <a:pPr eaLnBrk="1" hangingPunct="1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O(nlog</a:t>
            </a:r>
            <a:r>
              <a:rPr lang="en-US" altLang="zh-TW" sz="2400" baseline="-25000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k*</a:t>
            </a:r>
            <a:r>
              <a:rPr lang="en-US" altLang="zh-TW" sz="2400" dirty="0" err="1" smtClean="0">
                <a:solidFill>
                  <a:srgbClr val="0000FF"/>
                </a:solidFill>
                <a:sym typeface="Symbol" pitchFamily="18" charset="2"/>
              </a:rPr>
              <a:t>log</a:t>
            </a:r>
            <a:r>
              <a:rPr lang="en-US" altLang="zh-TW" sz="2400" baseline="-25000" dirty="0" err="1" smtClean="0">
                <a:solidFill>
                  <a:srgbClr val="0000FF"/>
                </a:solidFill>
                <a:sym typeface="Symbol" pitchFamily="18" charset="2"/>
              </a:rPr>
              <a:t>k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m)</a:t>
            </a:r>
            <a:endParaRPr lang="en-US" altLang="zh-TW" sz="24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ClrTx/>
              <a:buFont typeface="Wingdings" pitchFamily="2" charset="2"/>
              <a:buChar char="q"/>
            </a:pPr>
            <a:r>
              <a:rPr lang="en-US" altLang="zh-TW" sz="2400" dirty="0" smtClean="0">
                <a:sym typeface="Symbol" pitchFamily="18" charset="2"/>
              </a:rPr>
              <a:t>I/O time vs. CPU time</a:t>
            </a:r>
          </a:p>
          <a:p>
            <a:pPr marL="811213" lvl="1" indent="-35401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000" dirty="0" smtClean="0">
                <a:sym typeface="Symbol" pitchFamily="18" charset="2"/>
              </a:rPr>
              <a:t>reduction of the number of passes being made over the data.</a:t>
            </a:r>
          </a:p>
          <a:p>
            <a:pPr marL="811213" lvl="1" indent="-35401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000" dirty="0" smtClean="0">
                <a:sym typeface="Symbol" pitchFamily="18" charset="2"/>
              </a:rPr>
              <a:t>efficient utilization of program buffers so that input, output and CPU processing is overlapped as much as possible.</a:t>
            </a:r>
          </a:p>
          <a:p>
            <a:pPr marL="811213" lvl="1" indent="-35401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000" dirty="0" smtClean="0">
                <a:sym typeface="Symbol" pitchFamily="18" charset="2"/>
              </a:rPr>
              <a:t>run generation.</a:t>
            </a:r>
          </a:p>
          <a:p>
            <a:pPr marL="811213" lvl="1" indent="-354013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TW" sz="2000" dirty="0" smtClean="0">
                <a:sym typeface="Symbol" pitchFamily="18" charset="2"/>
              </a:rPr>
              <a:t>run merging.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B2EC3B-4263-4646-ADE5-ADB07BCE30A7}" type="slidenum">
              <a:rPr lang="en-US" altLang="zh-TW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1752600" y="381000"/>
            <a:ext cx="5486400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u="sng" dirty="0">
                <a:solidFill>
                  <a:schemeClr val="tx1"/>
                </a:solidFill>
              </a:rPr>
              <a:t>Binary Search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7620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A </a:t>
            </a:r>
            <a:r>
              <a:rPr lang="en-US" altLang="zh-TW" i="1" dirty="0">
                <a:ea typeface="新細明體" pitchFamily="18" charset="-120"/>
              </a:rPr>
              <a:t>full binary tree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of depth </a:t>
            </a:r>
            <a:r>
              <a:rPr lang="en-US" altLang="zh-TW" i="1" dirty="0">
                <a:ea typeface="新細明體" pitchFamily="18" charset="-120"/>
              </a:rPr>
              <a:t>k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is a binary tree of depth k having 2</a:t>
            </a:r>
            <a:r>
              <a:rPr lang="en-US" altLang="zh-TW" baseline="30000" dirty="0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-1 nodes, k &gt;= 0.</a:t>
            </a:r>
          </a:p>
          <a:p>
            <a:pPr marL="342900" indent="-342900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Let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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[2</a:t>
            </a:r>
            <a:r>
              <a:rPr lang="en-US" altLang="zh-TW" baseline="30000" dirty="0">
                <a:solidFill>
                  <a:schemeClr val="tx1"/>
                </a:solidFill>
                <a:ea typeface="新細明體" pitchFamily="18" charset="-120"/>
              </a:rPr>
              <a:t>k-1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, 2</a:t>
            </a:r>
            <a:r>
              <a:rPr lang="en-US" altLang="zh-TW" baseline="30000" dirty="0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-1]</a:t>
            </a:r>
          </a:p>
          <a:p>
            <a:pPr marL="342900" indent="-342900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complexity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               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76375" y="3141665"/>
            <a:ext cx="1827213" cy="718997"/>
            <a:chOff x="728" y="2640"/>
            <a:chExt cx="1820" cy="839"/>
          </a:xfrm>
        </p:grpSpPr>
        <p:graphicFrame>
          <p:nvGraphicFramePr>
            <p:cNvPr id="1024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425265"/>
                </p:ext>
              </p:extLst>
            </p:nvPr>
          </p:nvGraphicFramePr>
          <p:xfrm>
            <a:off x="728" y="3055"/>
            <a:ext cx="1422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14" name="Equation" r:id="rId3" imgW="812447" imgH="215806" progId="Equation.3">
                    <p:embed/>
                  </p:oleObj>
                </mc:Choice>
                <mc:Fallback>
                  <p:oleObj name="Equation" r:id="rId3" imgW="812447" imgH="21580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5"/>
                          <a:ext cx="1422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5"/>
            <p:cNvGraphicFramePr>
              <a:graphicFrameLocks noChangeAspect="1"/>
            </p:cNvGraphicFramePr>
            <p:nvPr/>
          </p:nvGraphicFramePr>
          <p:xfrm>
            <a:off x="728" y="2640"/>
            <a:ext cx="1820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15" name="Equation" r:id="rId5" imgW="1181100" imgH="228600" progId="Equation.3">
                    <p:embed/>
                  </p:oleObj>
                </mc:Choice>
                <mc:Fallback>
                  <p:oleObj name="Equation" r:id="rId5" imgW="11811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640"/>
                          <a:ext cx="1820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B2EC3B-4263-4646-ADE5-ADB07BCE30A7}" type="slidenum">
              <a:rPr lang="en-US" altLang="zh-TW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1752600" y="381000"/>
            <a:ext cx="5486400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u="sng" dirty="0" smtClean="0">
                <a:solidFill>
                  <a:schemeClr val="tx1"/>
                </a:solidFill>
              </a:rPr>
              <a:t>Interpolation </a:t>
            </a:r>
            <a:r>
              <a:rPr lang="en-US" altLang="zh-TW" sz="4400" b="1" u="sng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5" name="矩形 14"/>
          <p:cNvSpPr/>
          <p:nvPr/>
        </p:nvSpPr>
        <p:spPr>
          <a:xfrm>
            <a:off x="792088" y="1353425"/>
            <a:ext cx="77403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zh-TW" altLang="en-US" sz="2000" dirty="0" smtClean="0">
                <a:solidFill>
                  <a:schemeClr val="tx1"/>
                </a:solidFill>
              </a:rPr>
              <a:t>改良自</a:t>
            </a:r>
            <a:r>
              <a:rPr lang="en-US" altLang="zh-TW" sz="2000" dirty="0" smtClean="0">
                <a:solidFill>
                  <a:schemeClr val="tx1"/>
                </a:solidFill>
              </a:rPr>
              <a:t>binary search</a:t>
            </a:r>
            <a:r>
              <a:rPr lang="zh-TW" altLang="en-US" sz="2000" dirty="0" smtClean="0">
                <a:solidFill>
                  <a:schemeClr val="tx1"/>
                </a:solidFill>
              </a:rPr>
              <a:t>，也只能在資料已排序好的情況下進行搜尋。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zh-TW" altLang="en-US" sz="2000" dirty="0" smtClean="0">
                <a:solidFill>
                  <a:schemeClr val="tx1"/>
                </a:solidFill>
              </a:rPr>
              <a:t>若資料分布均勻時，其效率會比 </a:t>
            </a:r>
            <a:r>
              <a:rPr lang="en-US" altLang="zh-TW" sz="2000" dirty="0" smtClean="0">
                <a:solidFill>
                  <a:schemeClr val="tx1"/>
                </a:solidFill>
              </a:rPr>
              <a:t>binary search</a:t>
            </a:r>
            <a:r>
              <a:rPr lang="zh-TW" altLang="en-US" sz="2000" dirty="0" smtClean="0">
                <a:solidFill>
                  <a:schemeClr val="tx1"/>
                </a:solidFill>
              </a:rPr>
              <a:t> 好。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</p:txBody>
      </p:sp>
      <p:pic>
        <p:nvPicPr>
          <p:cNvPr id="141314" name="Picture 2" descr="http://4.bp.blogspot.com/_1111KAvK4Ds/SU3qWBS0LdI/AAAAAAAAA1E/4i-e_d_DjH4/s1600/interpolation+sear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933056"/>
            <a:ext cx="4392488" cy="280893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811596" y="2076524"/>
            <a:ext cx="774035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SzPct val="100000"/>
              <a:buFont typeface="Wingdings" pitchFamily="2" charset="2"/>
              <a:buChar char="q"/>
            </a:pPr>
            <a:r>
              <a:rPr lang="zh-TW" altLang="en-US" sz="2000" dirty="0" smtClean="0">
                <a:solidFill>
                  <a:schemeClr val="tx1"/>
                </a:solidFill>
              </a:rPr>
              <a:t>若是一串資料於索引值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 </a:t>
            </a:r>
            <a:r>
              <a:rPr lang="zh-TW" altLang="en-US" sz="2000" dirty="0" smtClean="0">
                <a:solidFill>
                  <a:schemeClr val="tx1"/>
                </a:solidFill>
              </a:rPr>
              <a:t>與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upper</a:t>
            </a:r>
            <a:r>
              <a:rPr lang="en-US" altLang="zh-TW" sz="2000" dirty="0" smtClean="0">
                <a:solidFill>
                  <a:schemeClr val="tx1"/>
                </a:solidFill>
              </a:rPr>
              <a:t> </a:t>
            </a:r>
            <a:r>
              <a:rPr lang="zh-TW" altLang="en-US" sz="2000" dirty="0" smtClean="0">
                <a:solidFill>
                  <a:schemeClr val="tx1"/>
                </a:solidFill>
              </a:rPr>
              <a:t>的值分別為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 </a:t>
            </a:r>
            <a:r>
              <a:rPr lang="zh-TW" altLang="en-US" sz="2000" dirty="0" smtClean="0">
                <a:solidFill>
                  <a:schemeClr val="tx1"/>
                </a:solidFill>
              </a:rPr>
              <a:t>與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upper</a:t>
            </a:r>
            <a:r>
              <a:rPr lang="zh-TW" altLang="en-US" sz="2000" dirty="0" smtClean="0">
                <a:solidFill>
                  <a:schemeClr val="tx1"/>
                </a:solidFill>
              </a:rPr>
              <a:t>。</a:t>
            </a:r>
            <a:r>
              <a:rPr lang="en-US" altLang="zh-TW" sz="2000" dirty="0" smtClean="0">
                <a:solidFill>
                  <a:schemeClr val="tx1"/>
                </a:solidFill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zh-TW" altLang="en-US" sz="2000" dirty="0" smtClean="0">
                <a:solidFill>
                  <a:schemeClr val="tx1"/>
                </a:solidFill>
              </a:rPr>
              <a:t>假設要找的目標值為 </a:t>
            </a:r>
            <a:r>
              <a:rPr lang="en-US" altLang="zh-TW" sz="2000" dirty="0" smtClean="0">
                <a:solidFill>
                  <a:schemeClr val="tx1"/>
                </a:solidFill>
              </a:rPr>
              <a:t>K</a:t>
            </a:r>
            <a:r>
              <a:rPr lang="zh-TW" altLang="en-US" sz="2000" dirty="0" smtClean="0">
                <a:solidFill>
                  <a:schemeClr val="tx1"/>
                </a:solidFill>
              </a:rPr>
              <a:t>，且 </a:t>
            </a:r>
            <a:r>
              <a:rPr lang="en-US" altLang="zh-TW" sz="2000" dirty="0" smtClean="0">
                <a:solidFill>
                  <a:schemeClr val="tx1"/>
                </a:solidFill>
              </a:rPr>
              <a:t>K </a:t>
            </a:r>
            <a:r>
              <a:rPr lang="zh-TW" altLang="en-US" sz="2000" dirty="0" smtClean="0">
                <a:solidFill>
                  <a:schemeClr val="tx1"/>
                </a:solidFill>
              </a:rPr>
              <a:t>的索引值 </a:t>
            </a:r>
            <a:r>
              <a:rPr lang="en-US" altLang="zh-TW" sz="2000" dirty="0" smtClean="0">
                <a:solidFill>
                  <a:schemeClr val="tx1"/>
                </a:solidFill>
              </a:rPr>
              <a:t>I</a:t>
            </a:r>
            <a:r>
              <a:rPr lang="zh-TW" altLang="en-US" sz="2000" dirty="0" smtClean="0">
                <a:solidFill>
                  <a:schemeClr val="tx1"/>
                </a:solidFill>
              </a:rPr>
              <a:t>，則可以推得：</a:t>
            </a:r>
            <a:r>
              <a:rPr lang="en-US" altLang="zh-TW" sz="2000" dirty="0" smtClean="0">
                <a:solidFill>
                  <a:schemeClr val="tx1"/>
                </a:solidFill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zh-TW" altLang="en-US" sz="2000" dirty="0" smtClean="0">
                <a:solidFill>
                  <a:schemeClr val="tx1"/>
                </a:solidFill>
              </a:rPr>
              <a:t>  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(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upper</a:t>
            </a:r>
            <a:r>
              <a:rPr lang="en-US" altLang="zh-TW" sz="2000" dirty="0" smtClean="0">
                <a:solidFill>
                  <a:schemeClr val="tx1"/>
                </a:solidFill>
              </a:rPr>
              <a:t> -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) / (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upper</a:t>
            </a:r>
            <a:r>
              <a:rPr lang="en-US" altLang="zh-TW" sz="2000" dirty="0" smtClean="0">
                <a:solidFill>
                  <a:schemeClr val="tx1"/>
                </a:solidFill>
              </a:rPr>
              <a:t> -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) = (K -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) / (I -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SzPct val="100000"/>
            </a:pPr>
            <a:r>
              <a:rPr lang="zh-TW" altLang="en-US" sz="2000" dirty="0" smtClean="0">
                <a:solidFill>
                  <a:schemeClr val="tx1"/>
                </a:solidFill>
              </a:rPr>
              <a:t>     整理以上的算式，便可以得到公式：</a:t>
            </a:r>
            <a:r>
              <a:rPr lang="en-US" altLang="zh-TW" sz="2000" dirty="0" smtClean="0">
                <a:solidFill>
                  <a:schemeClr val="tx1"/>
                </a:solidFill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r>
              <a:rPr lang="zh-TW" altLang="en-US" sz="2000" dirty="0" smtClean="0">
                <a:solidFill>
                  <a:schemeClr val="tx1"/>
                </a:solidFill>
              </a:rPr>
              <a:t>          </a:t>
            </a:r>
            <a:r>
              <a:rPr lang="en-US" altLang="zh-TW" sz="2000" dirty="0" smtClean="0">
                <a:solidFill>
                  <a:schemeClr val="tx1"/>
                </a:solidFill>
              </a:rPr>
              <a:t>I =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 + (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upper</a:t>
            </a:r>
            <a:r>
              <a:rPr lang="en-US" altLang="zh-TW" sz="2000" dirty="0" smtClean="0">
                <a:solidFill>
                  <a:schemeClr val="tx1"/>
                </a:solidFill>
              </a:rPr>
              <a:t> -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)(K -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) / (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upper</a:t>
            </a:r>
            <a:r>
              <a:rPr lang="en-US" altLang="zh-TW" sz="2000" dirty="0" smtClean="0">
                <a:solidFill>
                  <a:schemeClr val="tx1"/>
                </a:solidFill>
              </a:rPr>
              <a:t> -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</a:rPr>
              <a:t>low</a:t>
            </a:r>
            <a:r>
              <a:rPr lang="en-US" altLang="zh-TW" sz="2000" dirty="0" smtClean="0">
                <a:solidFill>
                  <a:schemeClr val="tx1"/>
                </a:solidFill>
              </a:rPr>
              <a:t>)</a:t>
            </a:r>
            <a:br>
              <a:rPr lang="en-US" altLang="zh-TW" sz="2000" dirty="0" smtClean="0">
                <a:solidFill>
                  <a:schemeClr val="tx1"/>
                </a:solidFill>
              </a:rPr>
            </a:b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B2EC3B-4263-4646-ADE5-ADB07BCE30A7}" type="slidenum">
              <a:rPr lang="en-US" altLang="zh-TW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755576" y="381000"/>
            <a:ext cx="7848872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u="sng" dirty="0" smtClean="0">
                <a:solidFill>
                  <a:schemeClr val="tx1"/>
                </a:solidFill>
              </a:rPr>
              <a:t>Interpolation Search Algorithm</a:t>
            </a:r>
            <a:endParaRPr lang="en-US" altLang="zh-TW" sz="4400" b="1" u="sng" dirty="0">
              <a:solidFill>
                <a:schemeClr val="tx1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62000" y="1484784"/>
            <a:ext cx="7772400" cy="4968552"/>
            <a:chOff x="762000" y="1412775"/>
            <a:chExt cx="7772400" cy="4968552"/>
          </a:xfrm>
          <a:solidFill>
            <a:srgbClr val="FFFF00"/>
          </a:solidFill>
        </p:grpSpPr>
        <p:sp>
          <p:nvSpPr>
            <p:cNvPr id="10244" name="Rectangle 3"/>
            <p:cNvSpPr>
              <a:spLocks noChangeArrowheads="1"/>
            </p:cNvSpPr>
            <p:nvPr/>
          </p:nvSpPr>
          <p:spPr bwMode="auto">
            <a:xfrm>
              <a:off x="762000" y="1412775"/>
              <a:ext cx="7772400" cy="49685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  <a:defRPr/>
              </a:pPr>
              <a:r>
                <a:rPr lang="en-US" altLang="zh-TW" sz="20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TW" sz="20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2000" b="1" dirty="0" err="1" smtClean="0">
                  <a:solidFill>
                    <a:srgbClr val="00B050"/>
                  </a:solidFill>
                </a:rPr>
                <a:t>interpolationSearch</a:t>
              </a:r>
              <a:r>
                <a:rPr lang="en-US" altLang="zh-TW" sz="2000" dirty="0" smtClean="0">
                  <a:solidFill>
                    <a:schemeClr val="tx1"/>
                  </a:solidFill>
                </a:rPr>
                <a:t>(element a[ ], </a:t>
              </a:r>
              <a:r>
                <a:rPr lang="en-US" altLang="zh-TW" sz="20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TW" sz="2000" dirty="0" smtClean="0">
                  <a:solidFill>
                    <a:schemeClr val="tx1"/>
                  </a:solidFill>
                </a:rPr>
                <a:t> k, </a:t>
              </a:r>
              <a:r>
                <a:rPr lang="en-US" altLang="zh-TW" sz="20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TW" sz="2000" dirty="0" smtClean="0">
                  <a:solidFill>
                    <a:schemeClr val="tx1"/>
                  </a:solidFill>
                </a:rPr>
                <a:t> n){</a:t>
              </a:r>
            </a:p>
            <a:p>
              <a:pPr eaLnBrk="1" hangingPunct="1">
                <a:lnSpc>
                  <a:spcPct val="90000"/>
                </a:lnSpc>
                <a:buFont typeface="Wingdings" pitchFamily="2" charset="2"/>
                <a:buNone/>
                <a:defRPr/>
              </a:pPr>
              <a:r>
                <a:rPr lang="en-US" altLang="zh-TW" sz="2000" dirty="0" smtClean="0">
                  <a:solidFill>
                    <a:schemeClr val="tx1"/>
                  </a:solidFill>
                </a:rPr>
                <a:t>/* Search a[1] ≦ a[2] ≦…≦ a[n] for k. Return its position if found.  </a:t>
              </a:r>
              <a:br>
                <a:rPr lang="en-US" altLang="zh-TW" sz="2000" dirty="0" smtClean="0">
                  <a:solidFill>
                    <a:schemeClr val="tx1"/>
                  </a:solidFill>
                </a:rPr>
              </a:br>
              <a:r>
                <a:rPr lang="en-US" altLang="zh-TW" sz="2000" dirty="0" smtClean="0">
                  <a:solidFill>
                    <a:schemeClr val="tx1"/>
                  </a:solidFill>
                </a:rPr>
                <a:t>      Otherwise return -1 */</a:t>
              </a:r>
            </a:p>
            <a:p>
              <a:pPr>
                <a:lnSpc>
                  <a:spcPts val="2200"/>
                </a:lnSpc>
                <a:spcBef>
                  <a:spcPct val="20000"/>
                </a:spcBef>
                <a:buSzPct val="100000"/>
              </a:pPr>
              <a:r>
                <a:rPr lang="en-US" altLang="zh-TW" sz="20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TW" sz="20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zh-TW" sz="2000" dirty="0" smtClean="0">
                  <a:solidFill>
                    <a:schemeClr val="tx1"/>
                  </a:solidFill>
                </a:rPr>
                <a:t> left = 1, right = n, middle;</a:t>
              </a:r>
            </a:p>
            <a:p>
              <a:pPr>
                <a:lnSpc>
                  <a:spcPts val="2200"/>
                </a:lnSpc>
                <a:spcBef>
                  <a:spcPct val="20000"/>
                </a:spcBef>
                <a:buSzPct val="100000"/>
              </a:pPr>
              <a:r>
                <a:rPr lang="en-US" altLang="zh-TW" sz="2000" dirty="0" smtClean="0">
                  <a:solidFill>
                    <a:schemeClr val="tx1"/>
                  </a:solidFill>
                </a:rPr>
                <a:t>     while (left &lt;= right) { </a:t>
              </a:r>
            </a:p>
            <a:p>
              <a:pPr>
                <a:lnSpc>
                  <a:spcPts val="2200"/>
                </a:lnSpc>
                <a:spcBef>
                  <a:spcPct val="20000"/>
                </a:spcBef>
                <a:buSzPct val="100000"/>
              </a:pPr>
              <a:r>
                <a:rPr lang="en-US" altLang="zh-TW" sz="2000" dirty="0" smtClean="0">
                  <a:solidFill>
                    <a:srgbClr val="FF0000"/>
                  </a:solidFill>
                </a:rPr>
                <a:t>           middle = left + (right - left) * </a:t>
              </a:r>
              <a:br>
                <a:rPr lang="en-US" altLang="zh-TW" sz="2000" dirty="0" smtClean="0">
                  <a:solidFill>
                    <a:srgbClr val="FF0000"/>
                  </a:solidFill>
                </a:rPr>
              </a:br>
              <a:r>
                <a:rPr lang="en-US" altLang="zh-TW" sz="2000" dirty="0" smtClean="0">
                  <a:solidFill>
                    <a:srgbClr val="FF0000"/>
                  </a:solidFill>
                </a:rPr>
                <a:t>                                    (k - a[left].key) / (a[right].key - a[left].key); </a:t>
              </a:r>
            </a:p>
            <a:p>
              <a:pPr>
                <a:lnSpc>
                  <a:spcPts val="2200"/>
                </a:lnSpc>
                <a:spcBef>
                  <a:spcPct val="20000"/>
                </a:spcBef>
                <a:buSzPct val="100000"/>
              </a:pPr>
              <a:r>
                <a:rPr lang="en-US" altLang="zh-TW" sz="2000" dirty="0" smtClean="0">
                  <a:solidFill>
                    <a:schemeClr val="tx1"/>
                  </a:solidFill>
                </a:rPr>
                <a:t>           switch (COMPARE(a[middle].key, k)) {</a:t>
              </a:r>
              <a:br>
                <a:rPr lang="en-US" altLang="zh-TW" sz="2000" dirty="0" smtClean="0">
                  <a:solidFill>
                    <a:schemeClr val="tx1"/>
                  </a:solidFill>
                </a:rPr>
              </a:br>
              <a:r>
                <a:rPr lang="en-US" altLang="zh-TW" sz="2000" dirty="0" smtClean="0">
                  <a:solidFill>
                    <a:schemeClr val="tx1"/>
                  </a:solidFill>
                </a:rPr>
                <a:t>                case -1: left = middle +1;</a:t>
              </a:r>
              <a:br>
                <a:rPr lang="en-US" altLang="zh-TW" sz="2000" dirty="0" smtClean="0">
                  <a:solidFill>
                    <a:schemeClr val="tx1"/>
                  </a:solidFill>
                </a:rPr>
              </a:br>
              <a:r>
                <a:rPr lang="en-US" altLang="zh-TW" sz="2000" dirty="0" smtClean="0">
                  <a:solidFill>
                    <a:schemeClr val="tx1"/>
                  </a:solidFill>
                </a:rPr>
                <a:t>                             break;</a:t>
              </a:r>
              <a:br>
                <a:rPr lang="en-US" altLang="zh-TW" sz="2000" dirty="0" smtClean="0">
                  <a:solidFill>
                    <a:schemeClr val="tx1"/>
                  </a:solidFill>
                </a:rPr>
              </a:br>
              <a:r>
                <a:rPr lang="en-US" altLang="zh-TW" sz="2000" dirty="0" smtClean="0">
                  <a:solidFill>
                    <a:schemeClr val="tx1"/>
                  </a:solidFill>
                </a:rPr>
                <a:t>                case  0: return middle;</a:t>
              </a:r>
              <a:br>
                <a:rPr lang="en-US" altLang="zh-TW" sz="2000" dirty="0" smtClean="0">
                  <a:solidFill>
                    <a:schemeClr val="tx1"/>
                  </a:solidFill>
                </a:rPr>
              </a:br>
              <a:r>
                <a:rPr lang="en-US" altLang="zh-TW" sz="2000" dirty="0" smtClean="0">
                  <a:solidFill>
                    <a:schemeClr val="tx1"/>
                  </a:solidFill>
                </a:rPr>
                <a:t>                case  1: right = middle - 1;</a:t>
              </a:r>
              <a:br>
                <a:rPr lang="en-US" altLang="zh-TW" sz="2000" dirty="0" smtClean="0">
                  <a:solidFill>
                    <a:schemeClr val="tx1"/>
                  </a:solidFill>
                </a:rPr>
              </a:br>
              <a:r>
                <a:rPr lang="en-US" altLang="zh-TW" sz="2000" dirty="0" smtClean="0">
                  <a:solidFill>
                    <a:schemeClr val="tx1"/>
                  </a:solidFill>
                </a:rPr>
                <a:t>           }</a:t>
              </a:r>
            </a:p>
            <a:p>
              <a:pPr>
                <a:lnSpc>
                  <a:spcPts val="2200"/>
                </a:lnSpc>
                <a:spcBef>
                  <a:spcPct val="20000"/>
                </a:spcBef>
                <a:buSzPct val="100000"/>
              </a:pPr>
              <a:r>
                <a:rPr lang="en-US" altLang="zh-TW" sz="2000" dirty="0" smtClean="0">
                  <a:solidFill>
                    <a:schemeClr val="tx1"/>
                  </a:solidFill>
                </a:rPr>
                <a:t>    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}</a:t>
              </a:r>
              <a:endParaRPr lang="en-US" altLang="zh-TW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ts val="2200"/>
                </a:lnSpc>
                <a:spcBef>
                  <a:spcPct val="20000"/>
                </a:spcBef>
                <a:buSzPct val="100000"/>
              </a:pPr>
              <a:r>
                <a:rPr lang="en-US" altLang="zh-TW" sz="2000" dirty="0" smtClean="0">
                  <a:solidFill>
                    <a:schemeClr val="tx1"/>
                  </a:solidFill>
                  <a:ea typeface="新細明體" pitchFamily="18" charset="-120"/>
                </a:rPr>
                <a:t>     return -1;</a:t>
              </a:r>
            </a:p>
            <a:p>
              <a:pPr>
                <a:lnSpc>
                  <a:spcPts val="2200"/>
                </a:lnSpc>
                <a:spcBef>
                  <a:spcPct val="20000"/>
                </a:spcBef>
                <a:buSzPct val="100000"/>
              </a:pPr>
              <a:r>
                <a:rPr lang="en-US" altLang="zh-TW" sz="2000" dirty="0" smtClean="0">
                  <a:solidFill>
                    <a:schemeClr val="tx1"/>
                  </a:solidFill>
                  <a:ea typeface="新細明體" pitchFamily="18" charset="-120"/>
                </a:rPr>
                <a:t>}              </a:t>
              </a:r>
              <a:endParaRPr lang="en-US" altLang="zh-TW" sz="2000" dirty="0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024762" y="2648015"/>
              <a:ext cx="6912768" cy="3027112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486922" y="3624366"/>
              <a:ext cx="5688632" cy="1729778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F71CF2-9426-4936-9A41-2642C1C989F1}" type="slidenum">
              <a:rPr lang="en-US" altLang="zh-TW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71623"/>
          </a:xfrm>
          <a:noFill/>
        </p:spPr>
        <p:txBody>
          <a:bodyPr lIns="90000" tIns="46800" rIns="90000" bIns="46800" anchor="t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TW" b="1" u="sng" dirty="0" smtClean="0">
                <a:solidFill>
                  <a:schemeClr val="tx1"/>
                </a:solidFill>
                <a:ea typeface="標楷體" pitchFamily="65" charset="-120"/>
              </a:rPr>
              <a:t>List Verification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7772400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Compare lists to verify that they are identical or identify the discrepancies.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example</a:t>
            </a:r>
          </a:p>
          <a:p>
            <a:pPr marL="779463" lvl="1" indent="-322263" eaLnBrk="1" hangingPunct="1">
              <a:buFont typeface="Wingdings" pitchFamily="2" charset="2"/>
              <a:buChar char="Ø"/>
            </a:pPr>
            <a:r>
              <a:rPr lang="en-US" altLang="zh-TW" sz="2000" dirty="0" smtClean="0"/>
              <a:t>International Revenue Service (e.g., employee vs. employer).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Reports three types of errors :</a:t>
            </a:r>
          </a:p>
          <a:p>
            <a:pPr marL="779463" lvl="1" indent="-32226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all records found in list1 but not in list2.</a:t>
            </a:r>
          </a:p>
          <a:p>
            <a:pPr marL="779463" lvl="1" indent="-32226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all records found in list2 but not in list1.</a:t>
            </a:r>
          </a:p>
          <a:p>
            <a:pPr marL="779463" lvl="1" indent="-322263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all records that are in list1 and list2 with the same key but have different values for different fields.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4D21CF-E3AA-4B6B-99C2-95D9E4A96A79}" type="slidenum">
              <a:rPr lang="en-US" altLang="zh-TW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0306" y="981075"/>
            <a:ext cx="7970132" cy="2592388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</a:rPr>
              <a:t>/* sequential search*/</a:t>
            </a:r>
            <a:br>
              <a:rPr lang="en-US" altLang="zh-TW" sz="1800" dirty="0" smtClean="0">
                <a:solidFill>
                  <a:srgbClr val="0000FF"/>
                </a:solidFill>
              </a:rPr>
            </a:br>
            <a:r>
              <a:rPr lang="en-US" altLang="zh-TW" sz="1800" dirty="0" smtClean="0"/>
              <a:t>void verify1(element list1[ ], element list2[ ],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n,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m){</a:t>
            </a:r>
            <a:br>
              <a:rPr lang="en-US" altLang="zh-TW" sz="1800" dirty="0" smtClean="0"/>
            </a:br>
            <a:r>
              <a:rPr lang="en-US" altLang="zh-TW" sz="1800" dirty="0" smtClean="0"/>
              <a:t>/* </a:t>
            </a:r>
            <a:r>
              <a:rPr lang="en-US" altLang="zh-TW" sz="1800" dirty="0" smtClean="0">
                <a:solidFill>
                  <a:srgbClr val="660033"/>
                </a:solidFill>
              </a:rPr>
              <a:t>compare two unordered lists list1[1 : n] and list2[1 : m]</a:t>
            </a:r>
            <a:r>
              <a:rPr lang="en-US" altLang="zh-TW" sz="1800" dirty="0" smtClean="0"/>
              <a:t>   */</a:t>
            </a:r>
            <a:br>
              <a:rPr lang="en-US" altLang="zh-TW" sz="1800" dirty="0" smtClean="0"/>
            </a:b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, j;</a:t>
            </a:r>
            <a:br>
              <a:rPr lang="en-US" altLang="zh-TW" sz="1800" dirty="0" smtClean="0"/>
            </a:br>
            <a:r>
              <a:rPr lang="en-US" altLang="zh-TW" sz="1800" dirty="0" smtClean="0"/>
              <a:t> 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marked[MAX_SIZE];   /* for list2 */</a:t>
            </a:r>
            <a:br>
              <a:rPr lang="en-US" altLang="zh-TW" sz="1800" dirty="0" smtClean="0"/>
            </a:b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    for(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1;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m;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++)</a:t>
            </a:r>
            <a:br>
              <a:rPr lang="en-US" altLang="zh-TW" sz="1800" dirty="0" smtClean="0"/>
            </a:br>
            <a:r>
              <a:rPr lang="en-US" altLang="zh-TW" sz="1800" dirty="0" smtClean="0"/>
              <a:t>          marked[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 = FALSE;</a:t>
            </a:r>
            <a:endParaRPr lang="en-US" altLang="zh-TW" sz="1800" u="sng" dirty="0" smtClean="0"/>
          </a:p>
        </p:txBody>
      </p:sp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539552" y="188640"/>
            <a:ext cx="8352928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u="sng" dirty="0">
                <a:solidFill>
                  <a:schemeClr val="tx1"/>
                </a:solidFill>
                <a:ea typeface="新細明體" pitchFamily="18" charset="-120"/>
              </a:rPr>
              <a:t>List Verification Algorithm </a:t>
            </a:r>
            <a:r>
              <a:rPr lang="en-US" altLang="zh-TW" sz="2000" b="1" u="sng" dirty="0">
                <a:solidFill>
                  <a:schemeClr val="tx1"/>
                </a:solidFill>
              </a:rPr>
              <a:t>(</a:t>
            </a:r>
            <a:r>
              <a:rPr lang="en-US" altLang="zh-TW" sz="2000" b="1" u="sng" dirty="0" err="1">
                <a:solidFill>
                  <a:schemeClr val="tx1"/>
                </a:solidFill>
              </a:rPr>
              <a:t>prog</a:t>
            </a:r>
            <a:r>
              <a:rPr lang="en-US" altLang="zh-TW" sz="2000" b="1" u="sng" dirty="0">
                <a:solidFill>
                  <a:schemeClr val="tx1"/>
                </a:solidFill>
              </a:rPr>
              <a:t>. 7.2)</a:t>
            </a:r>
            <a:endParaRPr lang="en-US" altLang="zh-TW" sz="3600" b="1" u="sng" dirty="0">
              <a:solidFill>
                <a:schemeClr val="tx1"/>
              </a:solidFill>
            </a:endParaRP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611560" y="3429000"/>
            <a:ext cx="7960940" cy="302388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1800" dirty="0" smtClean="0">
                <a:solidFill>
                  <a:srgbClr val="003300"/>
                </a:solidFill>
                <a:ea typeface="新細明體" pitchFamily="18" charset="-120"/>
              </a:rPr>
              <a:t>    for 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(</a:t>
            </a:r>
            <a:r>
              <a:rPr lang="en-US" altLang="zh-TW" sz="1800" dirty="0" err="1">
                <a:solidFill>
                  <a:srgbClr val="0033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= 1; </a:t>
            </a:r>
            <a:r>
              <a:rPr lang="en-US" altLang="zh-TW" sz="1800" dirty="0" err="1">
                <a:solidFill>
                  <a:srgbClr val="0033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&lt;= n; </a:t>
            </a:r>
            <a:r>
              <a:rPr lang="en-US" altLang="zh-TW" sz="1800" dirty="0" err="1">
                <a:solidFill>
                  <a:srgbClr val="0033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++)</a:t>
            </a:r>
            <a:b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3300"/>
                </a:solidFill>
                <a:ea typeface="新細明體" pitchFamily="18" charset="-120"/>
              </a:rPr>
              <a:t>    if 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(j = </a:t>
            </a:r>
            <a:r>
              <a:rPr lang="en-US" altLang="zh-TW" sz="1800" dirty="0" err="1">
                <a:solidFill>
                  <a:srgbClr val="FF0000"/>
                </a:solidFill>
                <a:ea typeface="新細明體" pitchFamily="18" charset="-120"/>
              </a:rPr>
              <a:t>seqSearch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(list2, m, list1[</a:t>
            </a:r>
            <a:r>
              <a:rPr lang="en-US" altLang="zh-TW" sz="1800" dirty="0" err="1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].key)) 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== 0)</a:t>
            </a:r>
            <a:b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          </a:t>
            </a:r>
            <a:r>
              <a:rPr lang="en-US" altLang="zh-TW" sz="1800" dirty="0" smtClean="0">
                <a:solidFill>
                  <a:srgbClr val="003300"/>
                </a:solidFill>
                <a:ea typeface="新細明體" pitchFamily="18" charset="-120"/>
              </a:rPr>
              <a:t>     </a:t>
            </a:r>
            <a:r>
              <a:rPr lang="en-US" altLang="zh-TW" sz="1800" dirty="0" err="1" smtClean="0">
                <a:solidFill>
                  <a:srgbClr val="003300"/>
                </a:solidFill>
                <a:ea typeface="新細明體" pitchFamily="18" charset="-120"/>
              </a:rPr>
              <a:t>printf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(“%d is not in list 2\n “, list1[</a:t>
            </a:r>
            <a:r>
              <a:rPr lang="en-US" altLang="zh-TW" sz="1800" dirty="0" err="1">
                <a:solidFill>
                  <a:srgbClr val="0033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].key);</a:t>
            </a:r>
            <a:b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3300"/>
                </a:solidFill>
                <a:ea typeface="新細明體" pitchFamily="18" charset="-120"/>
              </a:rPr>
              <a:t>    else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/>
            </a:r>
            <a:b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     /* </a:t>
            </a:r>
            <a:r>
              <a:rPr lang="en-US" altLang="zh-TW" sz="1800" dirty="0">
                <a:solidFill>
                  <a:srgbClr val="660033"/>
                </a:solidFill>
                <a:ea typeface="新細明體" pitchFamily="18" charset="-120"/>
              </a:rPr>
              <a:t>check each of the other fields from list1[</a:t>
            </a:r>
            <a:r>
              <a:rPr lang="en-US" altLang="zh-TW" sz="1800" dirty="0" err="1">
                <a:solidFill>
                  <a:srgbClr val="660033"/>
                </a:solidFill>
                <a:ea typeface="新細明體" pitchFamily="18" charset="-120"/>
              </a:rPr>
              <a:t>i</a:t>
            </a:r>
            <a:r>
              <a:rPr lang="en-US" altLang="zh-TW" sz="1800" dirty="0" smtClean="0">
                <a:solidFill>
                  <a:srgbClr val="660033"/>
                </a:solidFill>
                <a:ea typeface="新細明體" pitchFamily="18" charset="-120"/>
              </a:rPr>
              <a:t>] and </a:t>
            </a:r>
            <a:r>
              <a:rPr lang="en-US" altLang="zh-TW" sz="1800" dirty="0">
                <a:solidFill>
                  <a:srgbClr val="660033"/>
                </a:solidFill>
                <a:ea typeface="新細明體" pitchFamily="18" charset="-120"/>
              </a:rPr>
              <a:t>list2[j], </a:t>
            </a:r>
            <a:r>
              <a:rPr lang="en-US" altLang="zh-TW" sz="1800" dirty="0" smtClean="0">
                <a:solidFill>
                  <a:srgbClr val="660033"/>
                </a:solidFill>
                <a:ea typeface="新細明體" pitchFamily="18" charset="-120"/>
              </a:rPr>
              <a:t/>
            </a:r>
            <a:br>
              <a:rPr lang="en-US" altLang="zh-TW" sz="1800" dirty="0" smtClean="0">
                <a:solidFill>
                  <a:srgbClr val="660033"/>
                </a:solidFill>
                <a:ea typeface="新細明體" pitchFamily="18" charset="-120"/>
              </a:rPr>
            </a:br>
            <a:r>
              <a:rPr lang="en-US" altLang="zh-TW" sz="1800" dirty="0" smtClean="0">
                <a:solidFill>
                  <a:srgbClr val="660033"/>
                </a:solidFill>
                <a:ea typeface="新細明體" pitchFamily="18" charset="-120"/>
              </a:rPr>
              <a:t>          and </a:t>
            </a:r>
            <a:r>
              <a:rPr lang="en-US" altLang="zh-TW" sz="1800" dirty="0">
                <a:solidFill>
                  <a:srgbClr val="660033"/>
                </a:solidFill>
                <a:ea typeface="新細明體" pitchFamily="18" charset="-120"/>
              </a:rPr>
              <a:t>print out any discrepancies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3300"/>
                </a:solidFill>
                <a:ea typeface="新細明體" pitchFamily="18" charset="-120"/>
              </a:rPr>
              <a:t> */ 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/>
            </a:r>
            <a:b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            </a:t>
            </a:r>
            <a:r>
              <a:rPr lang="en-US" altLang="zh-TW" sz="1800" dirty="0" smtClean="0">
                <a:solidFill>
                  <a:srgbClr val="003300"/>
                </a:solidFill>
                <a:ea typeface="新細明體" pitchFamily="18" charset="-120"/>
              </a:rPr>
              <a:t>   marked[j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] = TRUE;</a:t>
            </a:r>
            <a:b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</a:br>
            <a:r>
              <a:rPr lang="en-US" altLang="zh-TW" sz="1800" dirty="0" smtClean="0">
                <a:solidFill>
                  <a:srgbClr val="003300"/>
                </a:solidFill>
                <a:ea typeface="新細明體" pitchFamily="18" charset="-120"/>
              </a:rPr>
              <a:t>    for 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(</a:t>
            </a:r>
            <a:r>
              <a:rPr lang="en-US" altLang="zh-TW" sz="1800" dirty="0" err="1">
                <a:solidFill>
                  <a:srgbClr val="0033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= 1; </a:t>
            </a:r>
            <a:r>
              <a:rPr lang="en-US" altLang="zh-TW" sz="1800" dirty="0" err="1">
                <a:solidFill>
                  <a:srgbClr val="0033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&lt;= m; </a:t>
            </a:r>
            <a:r>
              <a:rPr lang="en-US" altLang="zh-TW" sz="1800" dirty="0" err="1">
                <a:solidFill>
                  <a:srgbClr val="0033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++)</a:t>
            </a:r>
            <a:b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     </a:t>
            </a:r>
            <a:r>
              <a:rPr lang="en-US" altLang="zh-TW" sz="1800" dirty="0" smtClean="0">
                <a:solidFill>
                  <a:srgbClr val="003300"/>
                </a:solidFill>
                <a:ea typeface="新細明體" pitchFamily="18" charset="-120"/>
              </a:rPr>
              <a:t>     if 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(!marked[</a:t>
            </a:r>
            <a:r>
              <a:rPr lang="en-US" altLang="zh-TW" sz="1800" dirty="0" err="1">
                <a:solidFill>
                  <a:srgbClr val="0033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])</a:t>
            </a:r>
            <a:b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          </a:t>
            </a:r>
            <a:r>
              <a:rPr lang="en-US" altLang="zh-TW" sz="1800" dirty="0" smtClean="0">
                <a:solidFill>
                  <a:srgbClr val="003300"/>
                </a:solidFill>
                <a:ea typeface="新細明體" pitchFamily="18" charset="-120"/>
              </a:rPr>
              <a:t>      </a:t>
            </a:r>
            <a:r>
              <a:rPr lang="en-US" altLang="zh-TW" sz="1800" dirty="0" err="1" smtClean="0">
                <a:solidFill>
                  <a:srgbClr val="003300"/>
                </a:solidFill>
                <a:ea typeface="新細明體" pitchFamily="18" charset="-120"/>
              </a:rPr>
              <a:t>printf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(“%d is not in list1\n”, list2[</a:t>
            </a:r>
            <a:r>
              <a:rPr lang="en-US" altLang="zh-TW" sz="1800" dirty="0" err="1">
                <a:solidFill>
                  <a:srgbClr val="003300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]key);</a:t>
            </a:r>
            <a:b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3300"/>
                </a:solidFill>
                <a:ea typeface="新細明體" pitchFamily="18" charset="-120"/>
              </a:rPr>
              <a:t>} 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827977" y="3468216"/>
            <a:ext cx="5680075" cy="19050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871BA7F-AEFE-412E-B181-27FF3F338B39}" type="slidenum">
              <a:rPr lang="en-US" altLang="zh-TW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1196975"/>
            <a:ext cx="8136259" cy="2160588"/>
          </a:xfrm>
          <a:solidFill>
            <a:srgbClr val="FFFF00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dirty="0" smtClean="0"/>
              <a:t>void verify2(element list1[ ], element list2 [ ],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n,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m){</a:t>
            </a:r>
            <a:br>
              <a:rPr lang="en-US" altLang="zh-TW" sz="1800" dirty="0" smtClean="0"/>
            </a:br>
            <a:r>
              <a:rPr lang="en-US" altLang="zh-TW" sz="1800" dirty="0" smtClean="0">
                <a:solidFill>
                  <a:srgbClr val="660033"/>
                </a:solidFill>
              </a:rPr>
              <a:t>/* Same task as verify1, but list1 and list2 are sorted */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, j;</a:t>
            </a:r>
            <a:br>
              <a:rPr lang="en-US" altLang="zh-TW" sz="1800" dirty="0" smtClean="0"/>
            </a:br>
            <a:r>
              <a:rPr lang="en-US" altLang="zh-TW" sz="1800" dirty="0" smtClean="0"/>
              <a:t>   sort(list1, n);</a:t>
            </a:r>
            <a:br>
              <a:rPr lang="en-US" altLang="zh-TW" sz="1800" dirty="0" smtClean="0"/>
            </a:br>
            <a:r>
              <a:rPr lang="en-US" altLang="zh-TW" sz="1800" dirty="0" smtClean="0"/>
              <a:t>   sort(list2, m);</a:t>
            </a:r>
            <a:br>
              <a:rPr lang="en-US" altLang="zh-TW" sz="1800" dirty="0" smtClean="0"/>
            </a:br>
            <a:r>
              <a:rPr lang="en-US" altLang="zh-TW" sz="1800" dirty="0" smtClean="0"/>
              <a:t>  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j = 1;</a:t>
            </a:r>
            <a:br>
              <a:rPr lang="en-US" altLang="zh-TW" sz="1800" dirty="0" smtClean="0"/>
            </a:br>
            <a:r>
              <a:rPr lang="en-US" altLang="zh-TW" sz="1800" dirty="0" smtClean="0"/>
              <a:t>   while (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&lt;= n &amp;&amp; j &lt;= m)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23528" y="425450"/>
            <a:ext cx="8568952" cy="6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3600" b="1" u="sng" dirty="0">
                <a:solidFill>
                  <a:schemeClr val="tx1"/>
                </a:solidFill>
              </a:rPr>
              <a:t>Fast verification of two Sorted Lists </a:t>
            </a:r>
            <a:r>
              <a:rPr lang="en-US" altLang="zh-TW" sz="2000" b="1" u="sng" dirty="0">
                <a:solidFill>
                  <a:schemeClr val="tx1"/>
                </a:solidFill>
              </a:rPr>
              <a:t>(</a:t>
            </a:r>
            <a:r>
              <a:rPr lang="en-US" altLang="zh-TW" sz="2000" b="1" u="sng" dirty="0" err="1">
                <a:solidFill>
                  <a:schemeClr val="tx1"/>
                </a:solidFill>
              </a:rPr>
              <a:t>prog</a:t>
            </a:r>
            <a:r>
              <a:rPr lang="en-US" altLang="zh-TW" sz="2000" b="1" u="sng" dirty="0">
                <a:solidFill>
                  <a:schemeClr val="tx1"/>
                </a:solidFill>
              </a:rPr>
              <a:t>. 7.3)</a:t>
            </a:r>
            <a:endParaRPr lang="en-US" altLang="zh-TW" sz="3600" b="1" u="sng" dirty="0">
              <a:solidFill>
                <a:schemeClr val="tx1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4213" y="3357563"/>
            <a:ext cx="8135937" cy="3313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if  (list1[</a:t>
            </a:r>
            <a:r>
              <a:rPr lang="en-US" altLang="zh-TW" sz="18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].key &lt; list2[j].key) {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     </a:t>
            </a:r>
            <a:r>
              <a:rPr lang="en-US" altLang="zh-TW" sz="1800" dirty="0" err="1">
                <a:solidFill>
                  <a:schemeClr val="tx1"/>
                </a:solidFill>
                <a:ea typeface="新細明體" pitchFamily="18" charset="-120"/>
              </a:rPr>
              <a:t>printf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(“%d is not in list 2 \n”, list1[</a:t>
            </a:r>
            <a:r>
              <a:rPr lang="en-US" altLang="zh-TW" sz="18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].key);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     </a:t>
            </a:r>
            <a:r>
              <a:rPr lang="en-US" altLang="zh-TW" sz="18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++;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}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else if (list1[</a:t>
            </a:r>
            <a:r>
              <a:rPr lang="en-US" altLang="zh-TW" sz="18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].key == list2[j].key) {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/* </a:t>
            </a:r>
            <a:r>
              <a:rPr lang="en-US" altLang="zh-TW" sz="1800" dirty="0">
                <a:solidFill>
                  <a:srgbClr val="660033"/>
                </a:solidFill>
                <a:ea typeface="新細明體" pitchFamily="18" charset="-120"/>
              </a:rPr>
              <a:t>compare list1[</a:t>
            </a:r>
            <a:r>
              <a:rPr lang="en-US" altLang="zh-TW" sz="1800" dirty="0" err="1">
                <a:solidFill>
                  <a:srgbClr val="660033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rgbClr val="660033"/>
                </a:solidFill>
                <a:ea typeface="新細明體" pitchFamily="18" charset="-120"/>
              </a:rPr>
              <a:t>] and list2[j] on each of the other field and report any </a:t>
            </a:r>
            <a:br>
              <a:rPr lang="en-US" altLang="zh-TW" sz="1800" dirty="0">
                <a:solidFill>
                  <a:srgbClr val="660033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rgbClr val="660033"/>
                </a:solidFill>
                <a:ea typeface="新細明體" pitchFamily="18" charset="-120"/>
              </a:rPr>
              <a:t>       </a:t>
            </a:r>
            <a:r>
              <a:rPr lang="en-US" altLang="zh-TW" sz="1800" dirty="0" smtClean="0">
                <a:solidFill>
                  <a:srgbClr val="660033"/>
                </a:solidFill>
                <a:ea typeface="新細明體" pitchFamily="18" charset="-120"/>
              </a:rPr>
              <a:t>     discrepancies</a:t>
            </a:r>
            <a:r>
              <a:rPr lang="en-US" altLang="zh-TW" sz="1800" dirty="0" smtClean="0">
                <a:solidFill>
                  <a:schemeClr val="tx1"/>
                </a:solidFill>
                <a:ea typeface="新細明體" pitchFamily="18" charset="-120"/>
              </a:rPr>
              <a:t>   */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     </a:t>
            </a:r>
            <a:r>
              <a:rPr lang="en-US" altLang="zh-TW" sz="18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++;   </a:t>
            </a:r>
            <a:r>
              <a:rPr lang="en-US" altLang="zh-TW" sz="1800" dirty="0" err="1">
                <a:solidFill>
                  <a:schemeClr val="tx1"/>
                </a:solidFill>
                <a:ea typeface="新細明體" pitchFamily="18" charset="-120"/>
              </a:rPr>
              <a:t>j++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;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}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else {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     </a:t>
            </a:r>
            <a:r>
              <a:rPr lang="en-US" altLang="zh-TW" sz="1800" dirty="0" err="1">
                <a:solidFill>
                  <a:schemeClr val="tx1"/>
                </a:solidFill>
                <a:ea typeface="新細明體" pitchFamily="18" charset="-120"/>
              </a:rPr>
              <a:t>printf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(“%d is not in list 1\n”, list2[j].key);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     </a:t>
            </a:r>
            <a:r>
              <a:rPr lang="en-US" altLang="zh-TW" sz="1800" dirty="0" err="1">
                <a:solidFill>
                  <a:schemeClr val="tx1"/>
                </a:solidFill>
                <a:ea typeface="新細明體" pitchFamily="18" charset="-120"/>
              </a:rPr>
              <a:t>j++</a:t>
            </a: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;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  <a:t>          }</a:t>
            </a:r>
            <a:br>
              <a:rPr lang="en-US" altLang="zh-TW" sz="1800" dirty="0">
                <a:solidFill>
                  <a:schemeClr val="tx1"/>
                </a:solidFill>
                <a:ea typeface="新細明體" pitchFamily="18" charset="-120"/>
              </a:rPr>
            </a:br>
            <a:endParaRPr lang="en-US" altLang="zh-TW" sz="18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28688" y="3259138"/>
            <a:ext cx="7280275" cy="334803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919F87-B1F2-4455-84C5-DE5255567EA6}" type="slidenum">
              <a:rPr lang="en-US" altLang="zh-TW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03648" y="1341439"/>
            <a:ext cx="6984702" cy="1511497"/>
          </a:xfrm>
          <a:solidFill>
            <a:srgbClr val="FFFF00"/>
          </a:solidFill>
        </p:spPr>
        <p:txBody>
          <a:bodyPr/>
          <a:lstStyle/>
          <a:p>
            <a:pPr eaLnBrk="1" hangingPunct="1">
              <a:lnSpc>
                <a:spcPts val="2200"/>
              </a:lnSpc>
            </a:pPr>
            <a:r>
              <a:rPr lang="en-US" altLang="zh-TW" sz="1800" dirty="0" smtClean="0">
                <a:solidFill>
                  <a:schemeClr val="tx1"/>
                </a:solidFill>
              </a:rPr>
              <a:t>     for(;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1800" dirty="0" smtClean="0">
                <a:solidFill>
                  <a:schemeClr val="tx1"/>
                </a:solidFill>
              </a:rPr>
              <a:t> &lt;= n;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1800" dirty="0" smtClean="0">
                <a:solidFill>
                  <a:schemeClr val="tx1"/>
                </a:solidFill>
              </a:rPr>
              <a:t>++)</a:t>
            </a:r>
            <a:br>
              <a:rPr lang="en-US" altLang="zh-TW" sz="1800" dirty="0" smtClean="0">
                <a:solidFill>
                  <a:schemeClr val="tx1"/>
                </a:solidFill>
              </a:rPr>
            </a:br>
            <a:r>
              <a:rPr lang="en-US" altLang="zh-TW" sz="1800" dirty="0" smtClean="0">
                <a:solidFill>
                  <a:schemeClr val="tx1"/>
                </a:solidFill>
              </a:rPr>
              <a:t>         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printf</a:t>
            </a:r>
            <a:r>
              <a:rPr lang="en-US" altLang="zh-TW" sz="1800" dirty="0" smtClean="0">
                <a:solidFill>
                  <a:schemeClr val="tx1"/>
                </a:solidFill>
              </a:rPr>
              <a:t> (“%d is not in list 2\n”, list1[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1800" dirty="0" smtClean="0">
                <a:solidFill>
                  <a:schemeClr val="tx1"/>
                </a:solidFill>
              </a:rPr>
              <a:t>].key);</a:t>
            </a:r>
            <a:br>
              <a:rPr lang="en-US" altLang="zh-TW" sz="1800" dirty="0" smtClean="0">
                <a:solidFill>
                  <a:schemeClr val="tx1"/>
                </a:solidFill>
              </a:rPr>
            </a:br>
            <a:r>
              <a:rPr lang="en-US" altLang="zh-TW" sz="1800" dirty="0" smtClean="0">
                <a:solidFill>
                  <a:schemeClr val="tx1"/>
                </a:solidFill>
              </a:rPr>
              <a:t>     for(; j &lt;= m; j++)</a:t>
            </a:r>
            <a:br>
              <a:rPr lang="en-US" altLang="zh-TW" sz="1800" dirty="0" smtClean="0">
                <a:solidFill>
                  <a:schemeClr val="tx1"/>
                </a:solidFill>
              </a:rPr>
            </a:br>
            <a:r>
              <a:rPr lang="en-US" altLang="zh-TW" sz="1800" dirty="0" smtClean="0">
                <a:solidFill>
                  <a:schemeClr val="tx1"/>
                </a:solidFill>
              </a:rPr>
              <a:t>         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printf</a:t>
            </a:r>
            <a:r>
              <a:rPr lang="en-US" altLang="zh-TW" sz="1800" dirty="0" smtClean="0">
                <a:solidFill>
                  <a:schemeClr val="tx1"/>
                </a:solidFill>
              </a:rPr>
              <a:t>(“%d is not in list 1\n”, list2[j].key);</a:t>
            </a:r>
            <a:br>
              <a:rPr lang="en-US" altLang="zh-TW" sz="1800" dirty="0" smtClean="0">
                <a:solidFill>
                  <a:schemeClr val="tx1"/>
                </a:solidFill>
              </a:rPr>
            </a:br>
            <a:r>
              <a:rPr lang="en-US" altLang="zh-TW" sz="18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340" name="Rectangle 1029"/>
          <p:cNvSpPr>
            <a:spLocks noChangeArrowheads="1"/>
          </p:cNvSpPr>
          <p:nvPr/>
        </p:nvSpPr>
        <p:spPr bwMode="auto">
          <a:xfrm>
            <a:off x="539552" y="425450"/>
            <a:ext cx="8208912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u="sng" dirty="0">
                <a:solidFill>
                  <a:schemeClr val="tx1"/>
                </a:solidFill>
                <a:ea typeface="新細明體" pitchFamily="18" charset="-120"/>
              </a:rPr>
              <a:t>List Verification Algorithm </a:t>
            </a:r>
            <a:r>
              <a:rPr lang="en-US" altLang="zh-TW" sz="2000" b="1" u="sng" dirty="0">
                <a:solidFill>
                  <a:schemeClr val="tx1"/>
                </a:solidFill>
              </a:rPr>
              <a:t>(</a:t>
            </a:r>
            <a:r>
              <a:rPr lang="en-US" altLang="zh-TW" sz="2000" b="1" u="sng" dirty="0" err="1">
                <a:solidFill>
                  <a:schemeClr val="tx1"/>
                </a:solidFill>
              </a:rPr>
              <a:t>prog</a:t>
            </a:r>
            <a:r>
              <a:rPr lang="en-US" altLang="zh-TW" sz="2000" b="1" u="sng" dirty="0">
                <a:solidFill>
                  <a:schemeClr val="tx1"/>
                </a:solidFill>
              </a:rPr>
              <a:t>. 7.3)</a:t>
            </a:r>
            <a:endParaRPr lang="en-US" altLang="zh-TW" sz="3600" b="1" u="sng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3413318"/>
            <a:ext cx="705678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eaLnBrk="1" hangingPunct="1">
              <a:lnSpc>
                <a:spcPts val="288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 smtClean="0">
                <a:solidFill>
                  <a:schemeClr val="tx1"/>
                </a:solidFill>
              </a:rPr>
              <a:t>Complexities</a:t>
            </a:r>
          </a:p>
          <a:p>
            <a:pPr marL="723900" lvl="1" indent="-368300" eaLnBrk="1" hangingPunct="1">
              <a:lnSpc>
                <a:spcPts val="24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TW" sz="2000" dirty="0" err="1" smtClean="0">
                <a:solidFill>
                  <a:schemeClr val="tx1"/>
                </a:solidFill>
              </a:rPr>
              <a:t>Prog</a:t>
            </a:r>
            <a:r>
              <a:rPr lang="en-US" altLang="zh-TW" sz="2000" dirty="0" smtClean="0">
                <a:solidFill>
                  <a:schemeClr val="tx1"/>
                </a:solidFill>
              </a:rPr>
              <a:t>. 7.2, random order lists</a:t>
            </a:r>
            <a:r>
              <a:rPr lang="zh-TW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TW" sz="2000" dirty="0" smtClean="0">
                <a:solidFill>
                  <a:srgbClr val="FF0000"/>
                </a:solidFill>
              </a:rPr>
              <a:t>O(</a:t>
            </a:r>
            <a:r>
              <a:rPr lang="en-US" altLang="zh-TW" sz="2000" i="1" dirty="0" err="1" smtClean="0">
                <a:solidFill>
                  <a:srgbClr val="FF0000"/>
                </a:solidFill>
              </a:rPr>
              <a:t>mn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</a:p>
          <a:p>
            <a:pPr marL="723900" lvl="1" indent="-368300" eaLnBrk="1" hangingPunct="1">
              <a:lnSpc>
                <a:spcPts val="24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TW" sz="2000" dirty="0" err="1" smtClean="0">
                <a:solidFill>
                  <a:schemeClr val="tx1"/>
                </a:solidFill>
              </a:rPr>
              <a:t>Prog</a:t>
            </a:r>
            <a:r>
              <a:rPr lang="en-US" altLang="zh-TW" sz="2000" dirty="0" smtClean="0">
                <a:solidFill>
                  <a:schemeClr val="tx1"/>
                </a:solidFill>
              </a:rPr>
              <a:t>. 7.3, sorted lists</a:t>
            </a:r>
            <a:r>
              <a:rPr lang="zh-TW" altLang="en-US" sz="2000" dirty="0" smtClean="0">
                <a:solidFill>
                  <a:schemeClr val="tx1"/>
                </a:solidFill>
              </a:rPr>
              <a:t>：</a:t>
            </a:r>
            <a:r>
              <a:rPr lang="en-US" altLang="zh-TW" sz="2000" dirty="0" smtClean="0"/>
              <a:t>O(</a:t>
            </a:r>
            <a:r>
              <a:rPr lang="en-US" altLang="zh-TW" sz="2000" dirty="0" err="1" smtClean="0"/>
              <a:t>t</a:t>
            </a:r>
            <a:r>
              <a:rPr lang="en-US" altLang="zh-TW" sz="2000" baseline="-25000" dirty="0" err="1" smtClean="0"/>
              <a:t>sort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 + </a:t>
            </a:r>
            <a:r>
              <a:rPr lang="en-US" altLang="zh-TW" sz="2000" dirty="0" err="1" smtClean="0"/>
              <a:t>t</a:t>
            </a:r>
            <a:r>
              <a:rPr lang="en-US" altLang="zh-TW" sz="2000" baseline="-25000" dirty="0" err="1" smtClean="0"/>
              <a:t>sort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m</a:t>
            </a:r>
            <a:r>
              <a:rPr lang="en-US" altLang="zh-TW" sz="2000" dirty="0" smtClean="0"/>
              <a:t>) + </a:t>
            </a:r>
            <a:r>
              <a:rPr lang="en-US" altLang="zh-TW" sz="2000" i="1" dirty="0" smtClean="0"/>
              <a:t>m </a:t>
            </a:r>
            <a:r>
              <a:rPr lang="en-US" altLang="zh-TW" sz="2000" dirty="0" smtClean="0"/>
              <a:t>+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)</a:t>
            </a:r>
          </a:p>
          <a:p>
            <a:pPr lvl="1" eaLnBrk="1" hangingPunct="1">
              <a:lnSpc>
                <a:spcPts val="2400"/>
              </a:lnSpc>
              <a:spcBef>
                <a:spcPts val="600"/>
              </a:spcBef>
              <a:buFontTx/>
              <a:buNone/>
            </a:pPr>
            <a:r>
              <a:rPr lang="en-US" altLang="zh-TW" sz="2000" dirty="0" smtClean="0"/>
              <a:t>     =&gt;  </a:t>
            </a:r>
            <a:r>
              <a:rPr lang="en-US" altLang="zh-TW" sz="2000" dirty="0" smtClean="0">
                <a:solidFill>
                  <a:srgbClr val="FF0000"/>
                </a:solidFill>
              </a:rPr>
              <a:t>O(max{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n </a:t>
            </a:r>
            <a:r>
              <a:rPr lang="en-US" altLang="zh-TW" sz="2000" dirty="0" smtClean="0">
                <a:solidFill>
                  <a:srgbClr val="FF0000"/>
                </a:solidFill>
              </a:rPr>
              <a:t>log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n</a:t>
            </a:r>
            <a:r>
              <a:rPr lang="en-US" altLang="zh-TW" sz="2000" dirty="0" smtClean="0">
                <a:solidFill>
                  <a:srgbClr val="FF0000"/>
                </a:solidFill>
              </a:rPr>
              <a:t>,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m </a:t>
            </a:r>
            <a:r>
              <a:rPr lang="en-US" altLang="zh-TW" sz="2000" dirty="0" smtClean="0">
                <a:solidFill>
                  <a:srgbClr val="FF0000"/>
                </a:solidFill>
              </a:rPr>
              <a:t>log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m</a:t>
            </a:r>
            <a:r>
              <a:rPr lang="en-US" altLang="zh-TW" sz="2000" dirty="0" smtClean="0">
                <a:solidFill>
                  <a:srgbClr val="FF0000"/>
                </a:solidFill>
              </a:rPr>
              <a:t>})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2C0157-D93A-403C-A792-DC85C27B809B}" type="slidenum">
              <a:rPr lang="en-US" altLang="zh-TW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18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zh-TW" altLang="zh-TW">
              <a:solidFill>
                <a:srgbClr val="CC3300"/>
              </a:solidFill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914400" y="16002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	  </a:t>
            </a:r>
            <a:r>
              <a:rPr lang="en-US" altLang="zh-TW" dirty="0" err="1">
                <a:solidFill>
                  <a:srgbClr val="FF33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 	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[1]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[2]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[3]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[4]</a:t>
            </a:r>
            <a:r>
              <a:rPr lang="en-US" altLang="zh-TW" dirty="0">
                <a:solidFill>
                  <a:srgbClr val="FF3300"/>
                </a:solidFill>
                <a:ea typeface="新細明體" pitchFamily="18" charset="-120"/>
              </a:rPr>
              <a:t>	</a:t>
            </a:r>
            <a:r>
              <a:rPr lang="en-US" altLang="zh-TW" dirty="0" smtClean="0">
                <a:solidFill>
                  <a:srgbClr val="FF3300"/>
                </a:solidFill>
                <a:ea typeface="新細明體" pitchFamily="18" charset="-120"/>
              </a:rPr>
              <a:t>[5]</a:t>
            </a:r>
            <a:endParaRPr lang="en-US" altLang="zh-TW" dirty="0">
              <a:solidFill>
                <a:srgbClr val="FF3300"/>
              </a:solidFill>
              <a:ea typeface="新細明體" pitchFamily="18" charset="-12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-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		</a:t>
            </a:r>
            <a:r>
              <a:rPr lang="en-US" altLang="zh-TW" dirty="0">
                <a:ea typeface="新細明體" pitchFamily="18" charset="-120"/>
              </a:rPr>
              <a:t>30	10	50	40	20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		10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ea typeface="新細明體" pitchFamily="18" charset="-120"/>
              </a:rPr>
              <a:t>30	50	40	20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		10	20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ea typeface="新細明體" pitchFamily="18" charset="-120"/>
              </a:rPr>
              <a:t>50	40	30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3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		10	20	30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ea typeface="新細明體" pitchFamily="18" charset="-120"/>
              </a:rPr>
              <a:t>40	50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4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		10	20	30	40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ea typeface="新細明體" pitchFamily="18" charset="-120"/>
              </a:rPr>
              <a:t>50</a:t>
            </a:r>
            <a:endParaRPr lang="en-US" altLang="zh-TW" dirty="0">
              <a:solidFill>
                <a:schemeClr val="bg2"/>
              </a:solidFill>
              <a:ea typeface="新細明體" pitchFamily="18" charset="-120"/>
            </a:endParaRPr>
          </a:p>
          <a:p>
            <a:pPr marL="342900" indent="-342900">
              <a:spcBef>
                <a:spcPts val="12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From those integers that are currently unsorted, find the smallest and place it next in the sorted list.</a:t>
            </a:r>
            <a:endParaRPr lang="en-US" altLang="zh-TW" dirty="0">
              <a:solidFill>
                <a:srgbClr val="D60093"/>
              </a:solidFill>
              <a:ea typeface="新細明體" pitchFamily="18" charset="-12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691680" y="381000"/>
            <a:ext cx="5867400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Selection</a:t>
            </a:r>
            <a:r>
              <a:rPr lang="en-US" altLang="zh-TW" sz="4400" b="1" u="sng" dirty="0">
                <a:solidFill>
                  <a:srgbClr val="006600"/>
                </a:solidFill>
              </a:rPr>
              <a:t> </a:t>
            </a:r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0E36C-5131-4F85-9FC7-B8F4FFD0A4C1}" type="slidenum">
              <a:rPr lang="en-US" altLang="zh-TW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26978" name="Rectangle 1026"/>
          <p:cNvSpPr>
            <a:spLocks noChangeArrowheads="1"/>
          </p:cNvSpPr>
          <p:nvPr/>
        </p:nvSpPr>
        <p:spPr bwMode="auto">
          <a:xfrm>
            <a:off x="539552" y="1340768"/>
            <a:ext cx="828092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We use the term </a:t>
            </a:r>
            <a:r>
              <a:rPr lang="en-US" altLang="zh-TW" i="1" dirty="0" smtClean="0">
                <a:solidFill>
                  <a:srgbClr val="FF0000"/>
                </a:solidFill>
                <a:latin typeface="+mn-lt"/>
              </a:rPr>
              <a:t>list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 to mean </a:t>
            </a:r>
            <a:r>
              <a:rPr lang="en-US" altLang="zh-TW" u="sng" dirty="0" smtClean="0">
                <a:solidFill>
                  <a:schemeClr val="tx1"/>
                </a:solidFill>
                <a:latin typeface="+mn-lt"/>
              </a:rPr>
              <a:t>a collection of records</a:t>
            </a:r>
            <a:r>
              <a:rPr lang="zh-TW" altLang="en-US" u="sng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u="sng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zh-TW" altLang="en-US" u="sng" dirty="0" smtClean="0">
                <a:solidFill>
                  <a:schemeClr val="tx1"/>
                </a:solidFill>
                <a:latin typeface="+mn-lt"/>
              </a:rPr>
              <a:t>記錄</a:t>
            </a:r>
            <a:r>
              <a:rPr lang="en-US" altLang="zh-TW" u="sng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, each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record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 having </a:t>
            </a:r>
            <a:r>
              <a:rPr lang="en-US" altLang="zh-TW" u="sng" dirty="0" smtClean="0">
                <a:solidFill>
                  <a:schemeClr val="tx1"/>
                </a:solidFill>
                <a:latin typeface="+mn-lt"/>
              </a:rPr>
              <a:t>one or more fields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. The field used to distinguish among the records are knows as </a:t>
            </a:r>
            <a:r>
              <a:rPr lang="en-US" altLang="zh-TW" i="1" dirty="0" smtClean="0">
                <a:solidFill>
                  <a:srgbClr val="FF0000"/>
                </a:solidFill>
                <a:latin typeface="+mn-lt"/>
              </a:rPr>
              <a:t>keys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 (</a:t>
            </a:r>
            <a:r>
              <a:rPr lang="zh-TW" altLang="en-US" dirty="0" smtClean="0">
                <a:solidFill>
                  <a:srgbClr val="FF0000"/>
                </a:solidFill>
                <a:latin typeface="+mn-lt"/>
              </a:rPr>
              <a:t>鍵值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342900" indent="-342900">
              <a:lnSpc>
                <a:spcPts val="26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Sorting 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是將 </a:t>
            </a:r>
            <a:r>
              <a:rPr lang="en-US" altLang="zh-TW" i="1" dirty="0" smtClean="0">
                <a:solidFill>
                  <a:srgbClr val="FF0000"/>
                </a:solidFill>
                <a:latin typeface="+mn-lt"/>
              </a:rPr>
              <a:t>list 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內記錄</a:t>
            </a:r>
            <a:r>
              <a:rPr lang="zh-TW" altLang="en-US" u="sng" dirty="0" smtClean="0">
                <a:solidFill>
                  <a:schemeClr val="tx1"/>
                </a:solidFill>
                <a:latin typeface="+mn-lt"/>
              </a:rPr>
              <a:t>依鍵值 </a:t>
            </a:r>
            <a:r>
              <a:rPr lang="en-US" altLang="zh-TW" u="sng" dirty="0" smtClean="0">
                <a:solidFill>
                  <a:schemeClr val="tx1"/>
                </a:solidFill>
                <a:latin typeface="+mn-lt"/>
              </a:rPr>
              <a:t>ascending </a:t>
            </a:r>
            <a:r>
              <a:rPr lang="zh-TW" altLang="en-US" u="sng" dirty="0" smtClean="0">
                <a:solidFill>
                  <a:schemeClr val="tx1"/>
                </a:solidFill>
                <a:latin typeface="+mn-lt"/>
              </a:rPr>
              <a:t>或 </a:t>
            </a:r>
            <a:r>
              <a:rPr lang="en-US" altLang="zh-TW" u="sng" dirty="0" smtClean="0">
                <a:solidFill>
                  <a:schemeClr val="tx1"/>
                </a:solidFill>
                <a:latin typeface="+mn-lt"/>
              </a:rPr>
              <a:t>descending </a:t>
            </a:r>
            <a:r>
              <a:rPr lang="zh-TW" altLang="en-US" u="sng" dirty="0" smtClean="0">
                <a:solidFill>
                  <a:schemeClr val="tx1"/>
                </a:solidFill>
                <a:latin typeface="+mn-lt"/>
              </a:rPr>
              <a:t>排序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，鍵值是每一記錄進行比對的依據。</a:t>
            </a:r>
          </a:p>
          <a:p>
            <a:pPr marL="800100" lvl="2" indent="-342900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例如，每筆學生的資料包含「學號」、「姓名」、「平均成績」等，可要求以「學號」做為鍵值升冪排序，或者以「平均成績」做為鍵值降冪排序。</a:t>
            </a:r>
            <a:endParaRPr lang="en-US" altLang="zh-TW" sz="2000" dirty="0" smtClean="0">
              <a:solidFill>
                <a:schemeClr val="tx1"/>
              </a:solidFill>
              <a:latin typeface="+mn-lt"/>
            </a:endParaRPr>
          </a:p>
          <a:p>
            <a:pPr marL="342900" lvl="1" indent="-34290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在不同時機下，可能使用不同的鍵值做為排序依據。</a:t>
            </a:r>
            <a:endParaRPr lang="en-US" altLang="zh-TW" dirty="0" smtClean="0">
              <a:solidFill>
                <a:schemeClr val="tx1"/>
              </a:solidFill>
              <a:latin typeface="+mn-lt"/>
            </a:endParaRPr>
          </a:p>
          <a:p>
            <a:pPr marL="800100" lvl="2" indent="-342900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例如，在列印名次時，會以「平均成績」做為鍵值。</a:t>
            </a:r>
          </a:p>
        </p:txBody>
      </p:sp>
      <p:sp>
        <p:nvSpPr>
          <p:cNvPr id="5124" name="Rectangle 1027"/>
          <p:cNvSpPr>
            <a:spLocks noChangeArrowheads="1"/>
          </p:cNvSpPr>
          <p:nvPr/>
        </p:nvSpPr>
        <p:spPr bwMode="auto">
          <a:xfrm>
            <a:off x="611560" y="152400"/>
            <a:ext cx="7772400" cy="104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1" u="sng" dirty="0" smtClean="0">
                <a:solidFill>
                  <a:schemeClr val="tx1"/>
                </a:solidFill>
                <a:ea typeface="新細明體" pitchFamily="18" charset="-120"/>
              </a:rPr>
              <a:t>Motivation</a:t>
            </a:r>
            <a:endParaRPr lang="en-US" altLang="zh-TW" sz="4400" b="1" u="sng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F35C3D-2BF3-4392-92BF-2A995B89D1E9}" type="slidenum">
              <a:rPr lang="en-US" altLang="zh-TW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18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zh-TW" altLang="zh-TW">
              <a:solidFill>
                <a:srgbClr val="CC3300"/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173163" y="2060575"/>
            <a:ext cx="6927229" cy="20923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For  (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=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1; 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≦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n;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++)  {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Examine list[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] to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list[n]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and suppose that 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</a:t>
            </a:r>
            <a:r>
              <a:rPr lang="zh-TW" altLang="en-US" dirty="0" smtClean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the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smallest  integer is at list[min]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Interchange list[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] and list[min]</a:t>
            </a:r>
          </a:p>
          <a:p>
            <a:pPr marL="342900" indent="-3429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524000" y="533400"/>
            <a:ext cx="6324600" cy="77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Selection</a:t>
            </a:r>
            <a:r>
              <a:rPr lang="en-US" altLang="zh-TW" sz="4400" b="1" u="sng" dirty="0">
                <a:solidFill>
                  <a:srgbClr val="006600"/>
                </a:solidFill>
              </a:rPr>
              <a:t> </a:t>
            </a:r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Sort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896A63-6976-4E3F-A4F5-BC61EF887730}" type="slidenum">
              <a:rPr lang="en-US" altLang="zh-TW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0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Insertion Sort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0708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Insert a record </a:t>
            </a:r>
            <a:r>
              <a:rPr lang="en-US" altLang="zh-TW" b="1" i="1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="1" baseline="-25000">
                <a:solidFill>
                  <a:schemeClr val="tx1"/>
                </a:solidFill>
                <a:ea typeface="新細明體" pitchFamily="18" charset="-120"/>
              </a:rPr>
              <a:t>i+1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into a sequence of ordered records, </a:t>
            </a:r>
            <a:br>
              <a:rPr lang="en-US" altLang="zh-TW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b="1" i="1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="1" baseline="-25000">
                <a:solidFill>
                  <a:schemeClr val="tx1"/>
                </a:solidFill>
                <a:ea typeface="新細明體" pitchFamily="18" charset="-120"/>
              </a:rPr>
              <a:t>1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, </a:t>
            </a:r>
            <a:r>
              <a:rPr lang="en-US" altLang="zh-TW" b="1" i="1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="1" baseline="-25000">
                <a:solidFill>
                  <a:schemeClr val="tx1"/>
                </a:solidFill>
                <a:ea typeface="新細明體" pitchFamily="18" charset="-120"/>
              </a:rPr>
              <a:t>2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, …. </a:t>
            </a:r>
            <a:r>
              <a:rPr lang="en-US" altLang="zh-TW" b="1" i="1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="1" baseline="-25000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in such a way that the resulting sequence of size i+1 is also ordered. </a:t>
            </a:r>
          </a:p>
        </p:txBody>
      </p:sp>
      <p:graphicFrame>
        <p:nvGraphicFramePr>
          <p:cNvPr id="130052" name="Group 4"/>
          <p:cNvGraphicFramePr>
            <a:graphicFrameLocks noGrp="1"/>
          </p:cNvGraphicFramePr>
          <p:nvPr/>
        </p:nvGraphicFramePr>
        <p:xfrm>
          <a:off x="762000" y="2963863"/>
          <a:ext cx="7315200" cy="5842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07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8273"/>
              </p:ext>
            </p:extLst>
          </p:nvPr>
        </p:nvGraphicFramePr>
        <p:xfrm>
          <a:off x="762000" y="3878263"/>
          <a:ext cx="7315200" cy="5842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100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36344"/>
              </p:ext>
            </p:extLst>
          </p:nvPr>
        </p:nvGraphicFramePr>
        <p:xfrm>
          <a:off x="762000" y="4792663"/>
          <a:ext cx="7315200" cy="5842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3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124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07813"/>
              </p:ext>
            </p:extLst>
          </p:nvPr>
        </p:nvGraphicFramePr>
        <p:xfrm>
          <a:off x="762000" y="5707063"/>
          <a:ext cx="7315200" cy="5842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3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roup 115"/>
          <p:cNvGraphicFramePr>
            <a:graphicFrameLocks noGrp="1"/>
          </p:cNvGraphicFramePr>
          <p:nvPr/>
        </p:nvGraphicFramePr>
        <p:xfrm>
          <a:off x="755650" y="2349500"/>
          <a:ext cx="7340599" cy="660400"/>
        </p:xfrm>
        <a:graphic>
          <a:graphicData uri="http://schemas.openxmlformats.org/drawingml/2006/table">
            <a:tbl>
              <a:tblPr/>
              <a:tblGrid>
                <a:gridCol w="736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89992" marR="89992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橢圓 11"/>
          <p:cNvSpPr>
            <a:spLocks noChangeArrowheads="1"/>
          </p:cNvSpPr>
          <p:nvPr/>
        </p:nvSpPr>
        <p:spPr bwMode="auto">
          <a:xfrm>
            <a:off x="817563" y="3078163"/>
            <a:ext cx="647700" cy="360362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3" name="橢圓 12"/>
          <p:cNvSpPr>
            <a:spLocks noChangeArrowheads="1"/>
          </p:cNvSpPr>
          <p:nvPr/>
        </p:nvSpPr>
        <p:spPr bwMode="auto">
          <a:xfrm>
            <a:off x="798513" y="3900488"/>
            <a:ext cx="1296987" cy="503237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" name="橢圓 13"/>
          <p:cNvSpPr>
            <a:spLocks noChangeArrowheads="1"/>
          </p:cNvSpPr>
          <p:nvPr/>
        </p:nvSpPr>
        <p:spPr bwMode="auto">
          <a:xfrm>
            <a:off x="827088" y="4868863"/>
            <a:ext cx="2808287" cy="431800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6" name="橢圓 15"/>
          <p:cNvSpPr>
            <a:spLocks noChangeArrowheads="1"/>
          </p:cNvSpPr>
          <p:nvPr/>
        </p:nvSpPr>
        <p:spPr bwMode="auto">
          <a:xfrm>
            <a:off x="822325" y="5770563"/>
            <a:ext cx="3527425" cy="431800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2000"/>
                                        <p:tgtEl>
                                          <p:spTgt spid="1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2000"/>
                                        <p:tgtEl>
                                          <p:spTgt spid="13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570F8F-3F9D-44B9-ADAD-CAD69631981F}" type="slidenum">
              <a:rPr lang="en-US" altLang="zh-TW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85800" y="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Insertion Sort</a:t>
            </a:r>
          </a:p>
        </p:txBody>
      </p:sp>
      <p:graphicFrame>
        <p:nvGraphicFramePr>
          <p:cNvPr id="131075" name="Group 3"/>
          <p:cNvGraphicFramePr>
            <a:graphicFrameLocks noGrp="1"/>
          </p:cNvGraphicFramePr>
          <p:nvPr/>
        </p:nvGraphicFramePr>
        <p:xfrm>
          <a:off x="762000" y="1812925"/>
          <a:ext cx="7315200" cy="6096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099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13575"/>
              </p:ext>
            </p:extLst>
          </p:nvPr>
        </p:nvGraphicFramePr>
        <p:xfrm>
          <a:off x="762000" y="2803525"/>
          <a:ext cx="7315200" cy="6096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12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04301"/>
              </p:ext>
            </p:extLst>
          </p:nvPr>
        </p:nvGraphicFramePr>
        <p:xfrm>
          <a:off x="762000" y="3794125"/>
          <a:ext cx="7315200" cy="6096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3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14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29374"/>
              </p:ext>
            </p:extLst>
          </p:nvPr>
        </p:nvGraphicFramePr>
        <p:xfrm>
          <a:off x="762000" y="4708525"/>
          <a:ext cx="7315200" cy="6096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3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17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73956"/>
              </p:ext>
            </p:extLst>
          </p:nvPr>
        </p:nvGraphicFramePr>
        <p:xfrm>
          <a:off x="762000" y="5699125"/>
          <a:ext cx="7315200" cy="6096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32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+mn-cs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Group 115"/>
          <p:cNvGraphicFramePr>
            <a:graphicFrameLocks noGrp="1"/>
          </p:cNvGraphicFramePr>
          <p:nvPr/>
        </p:nvGraphicFramePr>
        <p:xfrm>
          <a:off x="755650" y="1196975"/>
          <a:ext cx="7340599" cy="660400"/>
        </p:xfrm>
        <a:graphic>
          <a:graphicData uri="http://schemas.openxmlformats.org/drawingml/2006/table">
            <a:tbl>
              <a:tblPr/>
              <a:tblGrid>
                <a:gridCol w="736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89992" marR="89992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橢圓 9"/>
          <p:cNvSpPr>
            <a:spLocks noChangeArrowheads="1"/>
          </p:cNvSpPr>
          <p:nvPr/>
        </p:nvSpPr>
        <p:spPr bwMode="auto">
          <a:xfrm>
            <a:off x="827088" y="1889125"/>
            <a:ext cx="3529012" cy="431800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1" name="橢圓 10"/>
          <p:cNvSpPr>
            <a:spLocks noChangeArrowheads="1"/>
          </p:cNvSpPr>
          <p:nvPr/>
        </p:nvSpPr>
        <p:spPr bwMode="auto">
          <a:xfrm>
            <a:off x="809625" y="2859088"/>
            <a:ext cx="4321175" cy="433387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3" name="橢圓 12"/>
          <p:cNvSpPr>
            <a:spLocks noChangeArrowheads="1"/>
          </p:cNvSpPr>
          <p:nvPr/>
        </p:nvSpPr>
        <p:spPr bwMode="auto">
          <a:xfrm>
            <a:off x="900113" y="3860800"/>
            <a:ext cx="4967287" cy="431800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4" name="橢圓 13"/>
          <p:cNvSpPr>
            <a:spLocks noChangeArrowheads="1"/>
          </p:cNvSpPr>
          <p:nvPr/>
        </p:nvSpPr>
        <p:spPr bwMode="auto">
          <a:xfrm>
            <a:off x="827088" y="4797425"/>
            <a:ext cx="5761037" cy="431800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5" name="橢圓 14"/>
          <p:cNvSpPr>
            <a:spLocks noChangeArrowheads="1"/>
          </p:cNvSpPr>
          <p:nvPr/>
        </p:nvSpPr>
        <p:spPr bwMode="auto">
          <a:xfrm>
            <a:off x="900113" y="5805488"/>
            <a:ext cx="6408737" cy="431800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3A3BD4-0538-41EC-968E-0614296AA44C}" type="slidenum">
              <a:rPr lang="en-US" altLang="zh-TW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685800" y="152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Insertion Sort</a:t>
            </a:r>
          </a:p>
        </p:txBody>
      </p:sp>
      <p:graphicFrame>
        <p:nvGraphicFramePr>
          <p:cNvPr id="1320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480348"/>
              </p:ext>
            </p:extLst>
          </p:nvPr>
        </p:nvGraphicFramePr>
        <p:xfrm>
          <a:off x="838200" y="3200400"/>
          <a:ext cx="7315200" cy="6096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123" name="Group 27"/>
          <p:cNvGraphicFramePr>
            <a:graphicFrameLocks noGrp="1"/>
          </p:cNvGraphicFramePr>
          <p:nvPr/>
        </p:nvGraphicFramePr>
        <p:xfrm>
          <a:off x="838200" y="2209800"/>
          <a:ext cx="7315200" cy="609600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8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115"/>
          <p:cNvGraphicFramePr>
            <a:graphicFrameLocks noGrp="1"/>
          </p:cNvGraphicFramePr>
          <p:nvPr/>
        </p:nvGraphicFramePr>
        <p:xfrm>
          <a:off x="827088" y="1557338"/>
          <a:ext cx="7340599" cy="660400"/>
        </p:xfrm>
        <a:graphic>
          <a:graphicData uri="http://schemas.openxmlformats.org/drawingml/2006/table">
            <a:tbl>
              <a:tblPr/>
              <a:tblGrid>
                <a:gridCol w="736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89992" marR="89992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89992" marR="89992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43" name="橢圓 7"/>
          <p:cNvSpPr>
            <a:spLocks noChangeArrowheads="1"/>
          </p:cNvSpPr>
          <p:nvPr/>
        </p:nvSpPr>
        <p:spPr bwMode="auto">
          <a:xfrm>
            <a:off x="841375" y="2255838"/>
            <a:ext cx="6551613" cy="503237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10" name="橢圓 9"/>
          <p:cNvSpPr>
            <a:spLocks noChangeArrowheads="1"/>
          </p:cNvSpPr>
          <p:nvPr/>
        </p:nvSpPr>
        <p:spPr bwMode="auto">
          <a:xfrm>
            <a:off x="887413" y="3276600"/>
            <a:ext cx="7272337" cy="431800"/>
          </a:xfrm>
          <a:prstGeom prst="ellips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B03C1-A28B-458C-A253-E9FEF8434EFE}" type="slidenum">
              <a:rPr lang="en-US" altLang="zh-TW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67544" y="152400"/>
            <a:ext cx="82809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Insertion Sort Algorithm </a:t>
            </a:r>
            <a:r>
              <a:rPr lang="en-US" altLang="zh-TW" sz="2000" b="1" u="sng" dirty="0">
                <a:solidFill>
                  <a:srgbClr val="003300"/>
                </a:solidFill>
                <a:ea typeface="新細明體" pitchFamily="18" charset="-120"/>
              </a:rPr>
              <a:t>(</a:t>
            </a:r>
            <a:r>
              <a:rPr lang="en-US" altLang="zh-TW" sz="2000" b="1" u="sng" dirty="0" err="1">
                <a:solidFill>
                  <a:srgbClr val="003300"/>
                </a:solidFill>
                <a:ea typeface="新細明體" pitchFamily="18" charset="-120"/>
              </a:rPr>
              <a:t>prog</a:t>
            </a:r>
            <a:r>
              <a:rPr lang="en-US" altLang="zh-TW" sz="2000" b="1" u="sng" dirty="0">
                <a:solidFill>
                  <a:srgbClr val="003300"/>
                </a:solidFill>
                <a:ea typeface="新細明體" pitchFamily="18" charset="-120"/>
              </a:rPr>
              <a:t>. 7.4 &amp; 7.5)</a:t>
            </a:r>
            <a:endParaRPr lang="en-US" altLang="zh-TW" sz="4400" b="1" u="sng" dirty="0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900113" y="1341438"/>
            <a:ext cx="7560319" cy="36337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void insert(element e, element a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[ ], </a:t>
            </a:r>
            <a:r>
              <a:rPr lang="en-US" altLang="zh-TW" sz="2000" dirty="0" err="1">
                <a:solidFill>
                  <a:srgbClr val="FF0000"/>
                </a:solidFill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)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{/* </a:t>
            </a:r>
            <a:r>
              <a:rPr lang="zh-TW" altLang="en-US" sz="2000" dirty="0">
                <a:solidFill>
                  <a:schemeClr val="tx1"/>
                </a:solidFill>
              </a:rPr>
              <a:t>將 </a:t>
            </a:r>
            <a:r>
              <a:rPr lang="en-US" altLang="zh-TW" sz="2000" dirty="0">
                <a:solidFill>
                  <a:schemeClr val="tx1"/>
                </a:solidFill>
              </a:rPr>
              <a:t>e </a:t>
            </a:r>
            <a:r>
              <a:rPr lang="zh-TW" altLang="en-US" sz="2000" dirty="0">
                <a:solidFill>
                  <a:schemeClr val="tx1"/>
                </a:solidFill>
              </a:rPr>
              <a:t>插入到一個已</a:t>
            </a:r>
            <a:r>
              <a:rPr lang="zh-TW" altLang="en-US" sz="2000" dirty="0" smtClean="0">
                <a:solidFill>
                  <a:schemeClr val="tx1"/>
                </a:solidFill>
              </a:rPr>
              <a:t>排序串列 </a:t>
            </a:r>
            <a:r>
              <a:rPr lang="en-US" altLang="zh-TW" sz="2000" dirty="0" smtClean="0">
                <a:solidFill>
                  <a:schemeClr val="tx1"/>
                </a:solidFill>
              </a:rPr>
              <a:t>a[1 : 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 </a:t>
            </a:r>
            <a:r>
              <a:rPr lang="zh-TW" altLang="en-US" sz="2000" dirty="0">
                <a:solidFill>
                  <a:schemeClr val="tx1"/>
                </a:solidFill>
              </a:rPr>
              <a:t>中，並使得插入過後的串列 </a:t>
            </a:r>
            <a:r>
              <a:rPr lang="en-US" altLang="zh-TW" sz="2000" dirty="0">
                <a:solidFill>
                  <a:schemeClr val="tx1"/>
                </a:solidFill>
              </a:rPr>
              <a:t>a[1: i+1</a:t>
            </a:r>
            <a:r>
              <a:rPr lang="en-US" altLang="zh-TW" sz="2000" dirty="0" smtClean="0">
                <a:solidFill>
                  <a:schemeClr val="tx1"/>
                </a:solidFill>
              </a:rPr>
              <a:t>] </a:t>
            </a:r>
            <a:r>
              <a:rPr lang="zh-TW" altLang="en-US" sz="2000" dirty="0" smtClean="0">
                <a:solidFill>
                  <a:schemeClr val="tx1"/>
                </a:solidFill>
              </a:rPr>
              <a:t>仍</a:t>
            </a:r>
            <a:r>
              <a:rPr lang="zh-TW" altLang="en-US" sz="2000" dirty="0">
                <a:solidFill>
                  <a:schemeClr val="tx1"/>
                </a:solidFill>
              </a:rPr>
              <a:t>依序排好。此</a:t>
            </a:r>
            <a:r>
              <a:rPr lang="zh-TW" altLang="en-US" sz="2000" dirty="0" smtClean="0">
                <a:solidFill>
                  <a:schemeClr val="tx1"/>
                </a:solidFill>
              </a:rPr>
              <a:t>陣列 </a:t>
            </a:r>
            <a:r>
              <a:rPr lang="en-US" altLang="zh-TW" sz="2000" dirty="0" smtClean="0">
                <a:solidFill>
                  <a:schemeClr val="tx1"/>
                </a:solidFill>
              </a:rPr>
              <a:t>a </a:t>
            </a:r>
            <a:r>
              <a:rPr lang="zh-TW" altLang="en-US" sz="2000" dirty="0" smtClean="0">
                <a:solidFill>
                  <a:schemeClr val="tx1"/>
                </a:solidFill>
              </a:rPr>
              <a:t>至少</a:t>
            </a:r>
            <a:r>
              <a:rPr lang="zh-TW" altLang="en-US" sz="2000" dirty="0">
                <a:solidFill>
                  <a:schemeClr val="tx1"/>
                </a:solidFill>
              </a:rPr>
              <a:t>必須分配到大小</a:t>
            </a:r>
            <a:r>
              <a:rPr lang="zh-TW" altLang="en-US" sz="2000" dirty="0" smtClean="0">
                <a:solidFill>
                  <a:schemeClr val="tx1"/>
                </a:solidFill>
              </a:rPr>
              <a:t>為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 + 2 </a:t>
            </a:r>
            <a:r>
              <a:rPr lang="zh-TW" altLang="en-US" sz="2000" dirty="0" smtClean="0">
                <a:solidFill>
                  <a:schemeClr val="tx1"/>
                </a:solidFill>
              </a:rPr>
              <a:t>個</a:t>
            </a:r>
            <a:r>
              <a:rPr lang="en-US" altLang="zh-TW" sz="2000" dirty="0">
                <a:solidFill>
                  <a:schemeClr val="tx1"/>
                </a:solidFill>
              </a:rPr>
              <a:t>element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*/</a:t>
            </a:r>
          </a:p>
          <a:p>
            <a:pPr marL="342900" indent="-342900" defTabSz="7620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	a[0] = e;</a:t>
            </a:r>
          </a:p>
          <a:p>
            <a:pPr marL="342900" indent="-342900" defTabSz="7620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	while (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e.key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&lt; a[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].key) {</a:t>
            </a:r>
            <a:b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a[i+1] = a[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];</a:t>
            </a:r>
          </a:p>
          <a:p>
            <a:pPr marL="342900" indent="-342900" defTabSz="7620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	   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--;</a:t>
            </a:r>
          </a:p>
          <a:p>
            <a:pPr marL="342900" indent="-342900" defTabSz="7620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}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 defTabSz="7620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a[i+1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] = e;</a:t>
            </a:r>
          </a:p>
          <a:p>
            <a:pPr marL="342900" indent="-342900" defTabSz="7620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67544" y="5373216"/>
            <a:ext cx="7056437" cy="98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274638" indent="-274638">
              <a:lnSpc>
                <a:spcPct val="65000"/>
              </a:lnSpc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</a:rPr>
              <a:t>insert =&gt; </a:t>
            </a:r>
            <a:r>
              <a:rPr lang="en-US" altLang="zh-TW" dirty="0">
                <a:solidFill>
                  <a:srgbClr val="FF0000"/>
                </a:solidFill>
              </a:rPr>
              <a:t>O(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274638" indent="-274638">
              <a:lnSpc>
                <a:spcPct val="65000"/>
              </a:lnSpc>
              <a:spcBef>
                <a:spcPts val="1200"/>
              </a:spcBef>
              <a:buSzPct val="70000"/>
              <a:buFont typeface="Wingdings" pitchFamily="2" charset="2"/>
              <a:buChar char="q"/>
            </a:pPr>
            <a:r>
              <a:rPr lang="en-US" altLang="zh-TW" dirty="0" err="1">
                <a:solidFill>
                  <a:schemeClr val="tx1"/>
                </a:solidFill>
              </a:rPr>
              <a:t>insertionSort</a:t>
            </a:r>
            <a:r>
              <a:rPr lang="en-US" altLang="zh-TW" dirty="0">
                <a:solidFill>
                  <a:schemeClr val="tx1"/>
                </a:solidFill>
              </a:rPr>
              <a:t> :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</a:rPr>
              <a:t> = j-1 = 1, 2,…, n-1 </a:t>
            </a:r>
            <a:r>
              <a:rPr lang="en-US" altLang="zh-TW" dirty="0">
                <a:solidFill>
                  <a:schemeClr val="tx1"/>
                </a:solidFill>
              </a:rPr>
              <a:t>call insert </a:t>
            </a:r>
            <a:r>
              <a:rPr lang="en-US" altLang="zh-TW" dirty="0" smtClean="0">
                <a:solidFill>
                  <a:schemeClr val="tx1"/>
                </a:solidFill>
              </a:rPr>
              <a:t>=&gt; 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4284663" y="2924944"/>
            <a:ext cx="4679950" cy="2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</a:rPr>
              <a:t>void </a:t>
            </a:r>
            <a:r>
              <a:rPr lang="en-US" altLang="zh-TW" sz="2000" b="1" dirty="0" err="1" smtClean="0">
                <a:solidFill>
                  <a:schemeClr val="tx1"/>
                </a:solidFill>
              </a:rPr>
              <a:t>insertionSort</a:t>
            </a:r>
            <a:r>
              <a:rPr lang="en-US" altLang="zh-TW" sz="2000" dirty="0" smtClean="0">
                <a:solidFill>
                  <a:schemeClr val="tx1"/>
                </a:solidFill>
              </a:rPr>
              <a:t>(element </a:t>
            </a: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r>
              <a:rPr lang="en-US" altLang="zh-TW" sz="2000" dirty="0" smtClean="0">
                <a:solidFill>
                  <a:schemeClr val="tx1"/>
                </a:solidFill>
              </a:rPr>
              <a:t>[ 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n</a:t>
            </a:r>
            <a:r>
              <a:rPr lang="en-US" altLang="zh-TW" sz="2000" dirty="0" smtClean="0">
                <a:solidFill>
                  <a:schemeClr val="tx1"/>
                </a:solidFill>
              </a:rPr>
              <a:t>){ </a:t>
            </a:r>
          </a:p>
          <a:p>
            <a:r>
              <a:rPr lang="en-US" altLang="zh-TW" sz="2000" dirty="0" smtClean="0">
                <a:solidFill>
                  <a:schemeClr val="tx1"/>
                </a:solidFill>
              </a:rPr>
              <a:t>/* </a:t>
            </a:r>
            <a:r>
              <a:rPr lang="en-US" altLang="zh-TW" sz="2000" dirty="0">
                <a:solidFill>
                  <a:schemeClr val="tx1"/>
                </a:solidFill>
              </a:rPr>
              <a:t>sort a[1: n] into </a:t>
            </a:r>
            <a:r>
              <a:rPr lang="en-US" altLang="zh-TW" sz="2000" dirty="0" err="1">
                <a:solidFill>
                  <a:schemeClr val="tx1"/>
                </a:solidFill>
              </a:rPr>
              <a:t>nondecreasing</a:t>
            </a:r>
            <a:r>
              <a:rPr lang="en-US" altLang="zh-TW" sz="2000" dirty="0">
                <a:solidFill>
                  <a:schemeClr val="tx1"/>
                </a:solidFill>
              </a:rPr>
              <a:t> order</a:t>
            </a:r>
            <a:r>
              <a:rPr lang="zh-TW" altLang="en-US" sz="2000" dirty="0">
                <a:solidFill>
                  <a:schemeClr val="tx1"/>
                </a:solidFill>
              </a:rPr>
              <a:t> *</a:t>
            </a:r>
            <a:r>
              <a:rPr lang="en-US" altLang="zh-TW" sz="20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j;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       for (j = 2; j &lt;= n; j++) {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	element temp = a[j];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	</a:t>
            </a:r>
            <a:r>
              <a:rPr lang="en-US" altLang="zh-TW" sz="2000" dirty="0">
                <a:solidFill>
                  <a:srgbClr val="FF0000"/>
                </a:solidFill>
              </a:rPr>
              <a:t>insert(temp, a, j-1);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       }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} </a:t>
            </a:r>
          </a:p>
        </p:txBody>
      </p:sp>
      <p:graphicFrame>
        <p:nvGraphicFramePr>
          <p:cNvPr id="215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910587"/>
              </p:ext>
            </p:extLst>
          </p:nvPr>
        </p:nvGraphicFramePr>
        <p:xfrm>
          <a:off x="6877050" y="5518150"/>
          <a:ext cx="20875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方程式" r:id="rId3" imgW="1295400" imgH="431800" progId="Equation.3">
                  <p:embed/>
                </p:oleObj>
              </mc:Choice>
              <mc:Fallback>
                <p:oleObj name="方程式" r:id="rId3" imgW="1295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518150"/>
                        <a:ext cx="2087563" cy="692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0F19CB-C108-4BC4-A981-F267D24E2215}" type="slidenum">
              <a:rPr lang="en-US" altLang="zh-TW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066800" y="1905000"/>
            <a:ext cx="73152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Worst case</a:t>
            </a:r>
          </a:p>
          <a:p>
            <a:pPr marL="442913" indent="-442913">
              <a:buFont typeface="Wingdings" pitchFamily="2" charset="2"/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442913" indent="-442913"/>
            <a:r>
              <a:rPr lang="en-US" altLang="zh-TW" sz="3600" dirty="0">
                <a:solidFill>
                  <a:srgbClr val="FF0000"/>
                </a:solidFill>
                <a:ea typeface="新細明體" pitchFamily="18" charset="-120"/>
              </a:rPr>
              <a:t>	</a:t>
            </a:r>
            <a:r>
              <a:rPr lang="en-US" altLang="zh-TW" dirty="0" err="1">
                <a:solidFill>
                  <a:srgbClr val="FF00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	 [1]	[2]	[3]	[4]	[5]</a:t>
            </a:r>
          </a:p>
          <a:p>
            <a:pPr marL="442913" indent="-442913"/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	-	  </a:t>
            </a:r>
            <a:r>
              <a:rPr lang="en-US" altLang="zh-TW" b="1" dirty="0"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	 4	 3	 2	 1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442913" indent="-442913"/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	2	  </a:t>
            </a:r>
            <a:r>
              <a:rPr lang="en-US" altLang="zh-TW" sz="3200" b="1" i="1" dirty="0">
                <a:solidFill>
                  <a:srgbClr val="00B050"/>
                </a:solidFill>
                <a:ea typeface="新細明體" pitchFamily="18" charset="-120"/>
              </a:rPr>
              <a:t>4</a:t>
            </a:r>
            <a:r>
              <a:rPr lang="en-US" altLang="zh-TW" b="1" dirty="0">
                <a:solidFill>
                  <a:srgbClr val="006600"/>
                </a:solidFill>
                <a:ea typeface="新細明體" pitchFamily="18" charset="-120"/>
              </a:rPr>
              <a:t>	 </a:t>
            </a:r>
            <a:r>
              <a:rPr lang="en-US" altLang="zh-TW" b="1" dirty="0">
                <a:ea typeface="新細明體" pitchFamily="18" charset="-120"/>
              </a:rPr>
              <a:t>5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	 3	 2	 1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442913" indent="-442913"/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	3	  </a:t>
            </a:r>
            <a:r>
              <a:rPr lang="en-US" altLang="zh-TW" sz="3200" b="1" i="1" dirty="0">
                <a:solidFill>
                  <a:srgbClr val="00B050"/>
                </a:solidFill>
                <a:ea typeface="新細明體" pitchFamily="18" charset="-120"/>
              </a:rPr>
              <a:t>3</a:t>
            </a:r>
            <a:r>
              <a:rPr lang="en-US" altLang="zh-TW" b="1" dirty="0">
                <a:solidFill>
                  <a:srgbClr val="006600"/>
                </a:solidFill>
                <a:ea typeface="新細明體" pitchFamily="18" charset="-120"/>
              </a:rPr>
              <a:t>	 </a:t>
            </a:r>
            <a:r>
              <a:rPr lang="en-US" altLang="zh-TW" b="1" dirty="0">
                <a:ea typeface="新細明體" pitchFamily="18" charset="-120"/>
              </a:rPr>
              <a:t>4	 5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	 2	 1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442913" indent="-442913"/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	4	  </a:t>
            </a:r>
            <a:r>
              <a:rPr lang="en-US" altLang="zh-TW" sz="3200" b="1" i="1" dirty="0">
                <a:solidFill>
                  <a:srgbClr val="00B050"/>
                </a:solidFill>
                <a:ea typeface="新細明體" pitchFamily="18" charset="-120"/>
              </a:rPr>
              <a:t>2</a:t>
            </a:r>
            <a:r>
              <a:rPr lang="en-US" altLang="zh-TW" b="1" dirty="0">
                <a:solidFill>
                  <a:srgbClr val="006600"/>
                </a:solidFill>
                <a:ea typeface="新細明體" pitchFamily="18" charset="-120"/>
              </a:rPr>
              <a:t>	 </a:t>
            </a:r>
            <a:r>
              <a:rPr lang="en-US" altLang="zh-TW" b="1" dirty="0">
                <a:ea typeface="新細明體" pitchFamily="18" charset="-120"/>
              </a:rPr>
              <a:t>3	 4</a:t>
            </a:r>
            <a:r>
              <a:rPr lang="en-US" altLang="zh-TW" b="1" dirty="0">
                <a:solidFill>
                  <a:srgbClr val="006600"/>
                </a:solidFill>
                <a:ea typeface="新細明體" pitchFamily="18" charset="-120"/>
              </a:rPr>
              <a:t>	 </a:t>
            </a:r>
            <a:r>
              <a:rPr lang="en-US" altLang="zh-TW" b="1" dirty="0"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	 1</a:t>
            </a:r>
          </a:p>
          <a:p>
            <a:pPr marL="442913" indent="-442913"/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	5	  </a:t>
            </a:r>
            <a:r>
              <a:rPr lang="en-US" altLang="zh-TW" sz="3200" b="1" i="1" dirty="0">
                <a:solidFill>
                  <a:srgbClr val="00B050"/>
                </a:solidFill>
                <a:ea typeface="新細明體" pitchFamily="18" charset="-120"/>
              </a:rPr>
              <a:t>1</a:t>
            </a:r>
            <a:r>
              <a:rPr lang="en-US" altLang="zh-TW" b="1" dirty="0">
                <a:ea typeface="新細明體" pitchFamily="18" charset="-120"/>
              </a:rPr>
              <a:t>	 2	 3	 4	 5</a:t>
            </a:r>
            <a:endParaRPr lang="en-US" altLang="zh-TW" b="1" dirty="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447800" y="457200"/>
            <a:ext cx="6477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Insertion Sort</a:t>
            </a:r>
          </a:p>
        </p:txBody>
      </p:sp>
      <p:grpSp>
        <p:nvGrpSpPr>
          <p:cNvPr id="22533" name="群組 8"/>
          <p:cNvGrpSpPr>
            <a:grpSpLocks/>
          </p:cNvGrpSpPr>
          <p:nvPr/>
        </p:nvGrpSpPr>
        <p:grpSpPr bwMode="auto">
          <a:xfrm>
            <a:off x="1515416" y="2773775"/>
            <a:ext cx="4751388" cy="2787053"/>
            <a:chOff x="1476375" y="2852738"/>
            <a:chExt cx="4751388" cy="2232025"/>
          </a:xfrm>
        </p:grpSpPr>
        <p:sp>
          <p:nvSpPr>
            <p:cNvPr id="22534" name="Line 4"/>
            <p:cNvSpPr>
              <a:spLocks noChangeShapeType="1"/>
            </p:cNvSpPr>
            <p:nvPr/>
          </p:nvSpPr>
          <p:spPr bwMode="auto">
            <a:xfrm>
              <a:off x="1490663" y="3255963"/>
              <a:ext cx="4737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535" name="Line 5"/>
            <p:cNvSpPr>
              <a:spLocks noChangeShapeType="1"/>
            </p:cNvSpPr>
            <p:nvPr/>
          </p:nvSpPr>
          <p:spPr bwMode="auto">
            <a:xfrm>
              <a:off x="1979613" y="2852738"/>
              <a:ext cx="0" cy="2232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476375" y="2852738"/>
              <a:ext cx="4751388" cy="2232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0FF617-8A1D-492F-AE37-C81DBD730010}" type="slidenum">
              <a:rPr lang="en-US" altLang="zh-TW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371600" y="1847850"/>
            <a:ext cx="600868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2913" indent="-442913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Best case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442913" indent="-442913"/>
            <a:r>
              <a:rPr lang="en-US" altLang="zh-TW" b="1" dirty="0">
                <a:solidFill>
                  <a:srgbClr val="FF6600"/>
                </a:solidFill>
                <a:ea typeface="新細明體" pitchFamily="18" charset="-120"/>
              </a:rPr>
              <a:t>	</a:t>
            </a:r>
            <a:r>
              <a:rPr lang="en-US" altLang="zh-TW" b="1" dirty="0" err="1">
                <a:solidFill>
                  <a:srgbClr val="FF6600"/>
                </a:solidFill>
                <a:ea typeface="新細明體" pitchFamily="18" charset="-120"/>
              </a:rPr>
              <a:t>i</a:t>
            </a:r>
            <a:r>
              <a:rPr lang="en-US" altLang="zh-TW" b="1" dirty="0">
                <a:solidFill>
                  <a:srgbClr val="FF6600"/>
                </a:solidFill>
                <a:ea typeface="新細明體" pitchFamily="18" charset="-120"/>
              </a:rPr>
              <a:t>	 [1]	[2]	[3]	[4]	[5]</a:t>
            </a:r>
          </a:p>
          <a:p>
            <a:pPr marL="442913" indent="-442913"/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	-	  </a:t>
            </a:r>
            <a:r>
              <a:rPr lang="en-US" altLang="zh-TW" b="1" dirty="0">
                <a:ea typeface="新細明體" pitchFamily="18" charset="-120"/>
              </a:rPr>
              <a:t>2</a:t>
            </a: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	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3	 4	 5	 1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442913" indent="-442913"/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2</a:t>
            </a:r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	  </a:t>
            </a:r>
            <a:r>
              <a:rPr lang="en-US" altLang="zh-TW" b="1" dirty="0">
                <a:ea typeface="新細明體" pitchFamily="18" charset="-120"/>
              </a:rPr>
              <a:t>2</a:t>
            </a:r>
            <a:r>
              <a:rPr lang="en-US" altLang="zh-TW" b="1" dirty="0">
                <a:solidFill>
                  <a:srgbClr val="006600"/>
                </a:solidFill>
                <a:ea typeface="新細明體" pitchFamily="18" charset="-120"/>
              </a:rPr>
              <a:t>	 </a:t>
            </a:r>
            <a:r>
              <a:rPr lang="en-US" altLang="zh-TW" sz="3200" b="1" i="1" dirty="0">
                <a:solidFill>
                  <a:srgbClr val="00B050"/>
                </a:solidFill>
                <a:ea typeface="新細明體" pitchFamily="18" charset="-120"/>
              </a:rPr>
              <a:t>3</a:t>
            </a: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	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4	 5	 1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442913" indent="-442913"/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3</a:t>
            </a:r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	  </a:t>
            </a:r>
            <a:r>
              <a:rPr lang="en-US" altLang="zh-TW" b="1" dirty="0">
                <a:ea typeface="新細明體" pitchFamily="18" charset="-120"/>
              </a:rPr>
              <a:t>2	 3	 </a:t>
            </a:r>
            <a:r>
              <a:rPr lang="en-US" altLang="zh-TW" sz="3200" b="1" i="1" dirty="0">
                <a:solidFill>
                  <a:srgbClr val="00B050"/>
                </a:solidFill>
                <a:ea typeface="新細明體" pitchFamily="18" charset="-120"/>
              </a:rPr>
              <a:t>4</a:t>
            </a:r>
            <a:r>
              <a:rPr lang="en-US" altLang="zh-TW" b="1" dirty="0">
                <a:solidFill>
                  <a:srgbClr val="006600"/>
                </a:solidFill>
                <a:ea typeface="新細明體" pitchFamily="18" charset="-120"/>
              </a:rPr>
              <a:t>	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5	 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</a:p>
          <a:p>
            <a:pPr marL="442913" indent="-442913"/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4</a:t>
            </a:r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	  </a:t>
            </a:r>
            <a:r>
              <a:rPr lang="en-US" altLang="zh-TW" b="1" dirty="0">
                <a:ea typeface="新細明體" pitchFamily="18" charset="-120"/>
              </a:rPr>
              <a:t>2	 3	 4	 </a:t>
            </a:r>
            <a:r>
              <a:rPr lang="en-US" altLang="zh-TW" sz="3200" b="1" i="1" dirty="0">
                <a:solidFill>
                  <a:srgbClr val="00B050"/>
                </a:solidFill>
                <a:ea typeface="新細明體" pitchFamily="18" charset="-120"/>
              </a:rPr>
              <a:t>5</a:t>
            </a:r>
            <a:r>
              <a:rPr lang="en-US" altLang="zh-TW" b="1" dirty="0">
                <a:solidFill>
                  <a:schemeClr val="tx2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 1</a:t>
            </a:r>
          </a:p>
          <a:p>
            <a:pPr marL="442913" indent="-442913"/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5</a:t>
            </a:r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	  </a:t>
            </a:r>
            <a:r>
              <a:rPr lang="en-US" altLang="zh-TW" sz="3200" b="1" i="1" dirty="0">
                <a:solidFill>
                  <a:srgbClr val="00B050"/>
                </a:solidFill>
                <a:ea typeface="新細明體" pitchFamily="18" charset="-120"/>
              </a:rPr>
              <a:t>1</a:t>
            </a:r>
            <a:r>
              <a:rPr lang="en-US" altLang="zh-TW" b="1" dirty="0">
                <a:ea typeface="新細明體" pitchFamily="18" charset="-120"/>
              </a:rPr>
              <a:t>	 2	 3	 4	 5</a:t>
            </a:r>
            <a:endParaRPr lang="en-US" altLang="zh-TW" b="1" dirty="0">
              <a:solidFill>
                <a:srgbClr val="006600"/>
              </a:solidFill>
              <a:ea typeface="新細明體" pitchFamily="18" charset="-12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447800" y="457200"/>
            <a:ext cx="6477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Insertion Sort</a:t>
            </a:r>
          </a:p>
        </p:txBody>
      </p:sp>
      <p:grpSp>
        <p:nvGrpSpPr>
          <p:cNvPr id="23557" name="群組 8"/>
          <p:cNvGrpSpPr>
            <a:grpSpLocks/>
          </p:cNvGrpSpPr>
          <p:nvPr/>
        </p:nvGrpSpPr>
        <p:grpSpPr bwMode="auto">
          <a:xfrm>
            <a:off x="1763713" y="2564904"/>
            <a:ext cx="4679950" cy="2822376"/>
            <a:chOff x="1763713" y="2637705"/>
            <a:chExt cx="4679950" cy="2303463"/>
          </a:xfrm>
        </p:grpSpPr>
        <p:sp>
          <p:nvSpPr>
            <p:cNvPr id="23558" name="Line 4"/>
            <p:cNvSpPr>
              <a:spLocks noChangeShapeType="1"/>
            </p:cNvSpPr>
            <p:nvPr/>
          </p:nvSpPr>
          <p:spPr bwMode="auto">
            <a:xfrm>
              <a:off x="1763713" y="3013943"/>
              <a:ext cx="4679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559" name="Line 5"/>
            <p:cNvSpPr>
              <a:spLocks noChangeShapeType="1"/>
            </p:cNvSpPr>
            <p:nvPr/>
          </p:nvSpPr>
          <p:spPr bwMode="auto">
            <a:xfrm>
              <a:off x="2268538" y="2637705"/>
              <a:ext cx="0" cy="2303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zh-TW" altLang="en-US"/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1763713" y="2637705"/>
              <a:ext cx="4679950" cy="2303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A356BA-3050-4654-91CF-50438BCF6B03}" type="slidenum">
              <a:rPr lang="en-US" altLang="zh-TW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979613" y="2185988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is LOO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iff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&lt; max{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itchFamily="18" charset="-120"/>
              </a:rPr>
              <a:t>j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233863" y="25273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b="1" dirty="0" smtClean="0">
                <a:solidFill>
                  <a:schemeClr val="tx1"/>
                </a:solidFill>
                <a:ea typeface="新細明體" pitchFamily="18" charset="-120"/>
              </a:rPr>
              <a:t>1 </a:t>
            </a:r>
            <a:r>
              <a:rPr lang="en-US" altLang="zh-TW" sz="1800" b="1" dirty="0" smtClean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 j &lt;</a:t>
            </a:r>
            <a:r>
              <a:rPr lang="en-US" altLang="zh-TW" sz="1800" b="1" dirty="0" err="1" smtClean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i</a:t>
            </a:r>
            <a:endParaRPr lang="en-US" altLang="zh-TW" sz="1800" b="1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110952" y="4089127"/>
            <a:ext cx="6629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57188">
              <a:lnSpc>
                <a:spcPts val="2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>
                <a:ea typeface="新細明體" pitchFamily="18" charset="-120"/>
              </a:rPr>
              <a:t>Computing </a:t>
            </a:r>
            <a:r>
              <a:rPr lang="en-US" altLang="zh-TW" sz="2000" dirty="0" smtClean="0">
                <a:ea typeface="新細明體" pitchFamily="18" charset="-120"/>
              </a:rPr>
              <a:t>time</a:t>
            </a:r>
            <a:r>
              <a:rPr lang="zh-TW" altLang="en-US" sz="2000" dirty="0" smtClean="0">
                <a:ea typeface="新細明體" pitchFamily="18" charset="-120"/>
              </a:rPr>
              <a:t>：</a:t>
            </a:r>
            <a:r>
              <a:rPr lang="en-US" altLang="zh-TW" sz="2000" dirty="0" smtClean="0">
                <a:solidFill>
                  <a:srgbClr val="FF0000"/>
                </a:solidFill>
                <a:ea typeface="新細明體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((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k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+1)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= O(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pitchFamily="18" charset="-120"/>
              </a:rPr>
              <a:t>kn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)</a:t>
            </a:r>
          </a:p>
          <a:p>
            <a:pPr marL="357188" indent="-357188">
              <a:lnSpc>
                <a:spcPts val="2000"/>
              </a:lnSpc>
              <a:spcBef>
                <a:spcPts val="600"/>
              </a:spcBef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i="1" dirty="0" smtClean="0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: number of 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LOO 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records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48000" y="2997200"/>
            <a:ext cx="2108200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2 3 4 5 1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/>
              <a:t>            *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676400" y="152400"/>
            <a:ext cx="647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Insertion Sort Analysis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685800" y="1422400"/>
            <a:ext cx="6478588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4013" indent="-354013">
              <a:buFont typeface="Wingdings" pitchFamily="2" charset="2"/>
              <a:buChar char="q"/>
              <a:defRPr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Definition: </a:t>
            </a:r>
            <a:r>
              <a:rPr lang="zh-TW" altLang="en-US" dirty="0">
                <a:solidFill>
                  <a:schemeClr val="tx1"/>
                </a:solidFill>
                <a:latin typeface="標楷體" pitchFamily="65" charset="-120"/>
              </a:rPr>
              <a:t>左失序</a:t>
            </a:r>
            <a:r>
              <a:rPr lang="en-US" altLang="zh-TW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Left out of order, LOO)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84213" y="3644900"/>
            <a:ext cx="6478587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4013" indent="-354013">
              <a:buFont typeface="Wingdings" pitchFamily="2" charset="2"/>
              <a:buChar char="q"/>
              <a:defRPr/>
            </a:pPr>
            <a:r>
              <a:rPr lang="zh-TW" altLang="en-US" dirty="0">
                <a:solidFill>
                  <a:schemeClr val="tx1"/>
                </a:solidFill>
                <a:latin typeface="+mn-lt"/>
              </a:rPr>
              <a:t>只有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那些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LOO 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的</a:t>
            </a:r>
            <a:r>
              <a:rPr lang="zh-TW" altLang="en-US" dirty="0">
                <a:solidFill>
                  <a:schemeClr val="tx1"/>
                </a:solidFill>
                <a:latin typeface="+mn-lt"/>
              </a:rPr>
              <a:t>記錄才需要做插入的步驟</a:t>
            </a:r>
            <a:endParaRPr lang="en-US" altLang="zh-TW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68FB97-FB50-450B-9B95-8A89AC913E23}" type="slidenum">
              <a:rPr lang="en-US" altLang="zh-TW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057400" y="1905000"/>
            <a:ext cx="5181600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dirty="0">
                <a:solidFill>
                  <a:schemeClr val="tx1"/>
                </a:solidFill>
              </a:rPr>
              <a:t>Stable</a:t>
            </a:r>
          </a:p>
          <a:p>
            <a:pPr algn="ctr">
              <a:spcBef>
                <a:spcPct val="50000"/>
              </a:spcBef>
            </a:pPr>
            <a:r>
              <a:rPr lang="en-US" altLang="zh-TW" dirty="0">
                <a:solidFill>
                  <a:schemeClr val="tx1"/>
                </a:solidFill>
              </a:rPr>
              <a:t>best case : </a:t>
            </a:r>
            <a:r>
              <a:rPr lang="el-GR" altLang="zh-TW" dirty="0">
                <a:solidFill>
                  <a:schemeClr val="tx1"/>
                </a:solidFill>
              </a:rPr>
              <a:t>Ω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i="1" dirty="0">
                <a:solidFill>
                  <a:schemeClr val="tx1"/>
                </a:solidFill>
              </a:rPr>
              <a:t>n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zh-TW" dirty="0">
                <a:solidFill>
                  <a:schemeClr val="tx1"/>
                </a:solidFill>
              </a:rPr>
              <a:t>worst case : O(</a:t>
            </a:r>
            <a:r>
              <a:rPr lang="en-US" altLang="zh-TW" i="1" dirty="0">
                <a:solidFill>
                  <a:schemeClr val="tx1"/>
                </a:solidFill>
              </a:rPr>
              <a:t>n</a:t>
            </a:r>
            <a:r>
              <a:rPr lang="en-US" altLang="zh-TW" baseline="30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algn="ctr">
              <a:spcBef>
                <a:spcPct val="50000"/>
              </a:spcBef>
            </a:pPr>
            <a:r>
              <a:rPr lang="en-US" altLang="zh-TW" dirty="0">
                <a:solidFill>
                  <a:schemeClr val="tx1"/>
                </a:solidFill>
              </a:rPr>
              <a:t>average case : </a:t>
            </a:r>
            <a:r>
              <a:rPr lang="el-GR" altLang="zh-TW" dirty="0">
                <a:solidFill>
                  <a:schemeClr val="tx1"/>
                </a:solidFill>
              </a:rPr>
              <a:t>Θ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i="1" dirty="0">
                <a:solidFill>
                  <a:schemeClr val="tx1"/>
                </a:solidFill>
              </a:rPr>
              <a:t>n</a:t>
            </a:r>
            <a:r>
              <a:rPr lang="en-US" altLang="zh-TW" baseline="30000" dirty="0">
                <a:solidFill>
                  <a:schemeClr val="tx1"/>
                </a:solidFill>
              </a:rPr>
              <a:t>2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331640" y="152400"/>
            <a:ext cx="6477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Insertion Sort Analysis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124146" y="4299281"/>
            <a:ext cx="7129463" cy="101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54013" indent="-354013">
              <a:lnSpc>
                <a:spcPts val="2400"/>
              </a:lnSpc>
              <a:spcBef>
                <a:spcPts val="600"/>
              </a:spcBef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</a:rPr>
              <a:t>Make insertion sort a good </a:t>
            </a:r>
            <a:r>
              <a:rPr lang="en-US" altLang="zh-TW" dirty="0" smtClean="0">
                <a:solidFill>
                  <a:schemeClr val="tx1"/>
                </a:solidFill>
              </a:rPr>
              <a:t>sort. </a:t>
            </a:r>
            <a:endParaRPr lang="en-US" altLang="zh-TW" dirty="0">
              <a:solidFill>
                <a:schemeClr val="tx1"/>
              </a:solidFill>
            </a:endParaRPr>
          </a:p>
          <a:p>
            <a:pPr marL="811213" lvl="1" indent="-354013">
              <a:lnSpc>
                <a:spcPts val="24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zh-TW" sz="2000" dirty="0">
                <a:solidFill>
                  <a:schemeClr val="tx1"/>
                </a:solidFill>
              </a:rPr>
              <a:t>Only a very few records are LOO (i.e., </a:t>
            </a:r>
            <a:r>
              <a:rPr lang="en-US" altLang="zh-TW" sz="2000" i="1" dirty="0">
                <a:solidFill>
                  <a:schemeClr val="tx1"/>
                </a:solidFill>
              </a:rPr>
              <a:t>k</a:t>
            </a:r>
            <a:r>
              <a:rPr lang="en-US" altLang="zh-TW" sz="2000" dirty="0">
                <a:solidFill>
                  <a:schemeClr val="tx1"/>
                </a:solidFill>
              </a:rPr>
              <a:t> &lt;&lt; </a:t>
            </a:r>
            <a:r>
              <a:rPr lang="en-US" altLang="zh-TW" sz="2000" i="1" dirty="0">
                <a:solidFill>
                  <a:schemeClr val="tx1"/>
                </a:solidFill>
              </a:rPr>
              <a:t>n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</a:p>
          <a:p>
            <a:pPr marL="811213" lvl="1" indent="-354013">
              <a:lnSpc>
                <a:spcPts val="24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zh-TW" sz="2000" dirty="0">
                <a:solidFill>
                  <a:schemeClr val="tx1"/>
                </a:solidFill>
              </a:rPr>
              <a:t>for small lists, </a:t>
            </a:r>
            <a:r>
              <a:rPr lang="en-US" altLang="zh-TW" sz="2000" i="1" dirty="0">
                <a:solidFill>
                  <a:schemeClr val="tx1"/>
                </a:solidFill>
              </a:rPr>
              <a:t>n </a:t>
            </a:r>
            <a:r>
              <a:rPr lang="en-US" altLang="zh-TW" sz="2000" dirty="0">
                <a:solidFill>
                  <a:schemeClr val="tx1"/>
                </a:solidFill>
              </a:rPr>
              <a:t>&lt;= 30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152400"/>
            <a:ext cx="7772400" cy="1143000"/>
          </a:xfrm>
          <a:noFill/>
        </p:spPr>
        <p:txBody>
          <a:bodyPr lIns="92075" tIns="46038" rIns="92075" bIns="46038"/>
          <a:lstStyle/>
          <a:p>
            <a:pPr algn="ctr" defTabSz="762000" eaLnBrk="1" hangingPunct="1">
              <a:lnSpc>
                <a:spcPts val="2000"/>
              </a:lnSpc>
              <a:spcBef>
                <a:spcPts val="1200"/>
              </a:spcBef>
            </a:pPr>
            <a:r>
              <a:rPr lang="en-US" altLang="zh-TW" b="1" u="sng" dirty="0" smtClean="0"/>
              <a:t>Insertion Sort Variations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2BFAD1-8446-40E9-AE14-4B3B869DF197}" type="slidenum">
              <a:rPr lang="en-US" altLang="zh-TW"/>
              <a:pPr>
                <a:defRPr/>
              </a:pPr>
              <a:t>29</a:t>
            </a:fld>
            <a:endParaRPr lang="en-US" altLang="zh-TW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93304" y="1340768"/>
            <a:ext cx="787057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 eaLnBrk="1" hangingPunct="1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TW" altLang="zh-TW" dirty="0" smtClean="0">
                <a:solidFill>
                  <a:schemeClr val="tx1"/>
                </a:solidFill>
              </a:rPr>
              <a:t>二元插入排序法</a:t>
            </a:r>
            <a:r>
              <a:rPr lang="en-US" altLang="zh-TW" dirty="0" smtClean="0">
                <a:solidFill>
                  <a:schemeClr val="tx1"/>
                </a:solidFill>
              </a:rPr>
              <a:t> (</a:t>
            </a:r>
            <a:r>
              <a:rPr lang="en-US" altLang="zh-TW" i="1" dirty="0" smtClean="0">
                <a:solidFill>
                  <a:schemeClr val="tx1"/>
                </a:solidFill>
              </a:rPr>
              <a:t>Binary Insertion Sort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marL="723900" lvl="1" indent="-368300" eaLnBrk="1" hangingPunct="1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TW" sz="2000" dirty="0" smtClean="0">
                <a:solidFill>
                  <a:schemeClr val="tx1"/>
                </a:solidFill>
              </a:rPr>
              <a:t>Replace the sequential search with binary search.</a:t>
            </a:r>
          </a:p>
          <a:p>
            <a:pPr marL="723900" lvl="1" indent="-368300" eaLnBrk="1" hangingPunct="1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TW" sz="2000" u="sng" dirty="0" smtClean="0">
                <a:solidFill>
                  <a:schemeClr val="tx1"/>
                </a:solidFill>
              </a:rPr>
              <a:t>Reduce the number of comparisons.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 marL="723900" lvl="1" indent="-368300" eaLnBrk="1" hangingPunct="1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TW" sz="2000" u="sng" dirty="0" smtClean="0">
                <a:solidFill>
                  <a:schemeClr val="tx1"/>
                </a:solidFill>
              </a:rPr>
              <a:t>The number of record moves remains unchanged.</a:t>
            </a:r>
          </a:p>
          <a:p>
            <a:pPr marL="355600" indent="-355600" eaLnBrk="1" hangingPunct="1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TW" altLang="zh-TW" dirty="0" smtClean="0">
                <a:solidFill>
                  <a:schemeClr val="tx1"/>
                </a:solidFill>
              </a:rPr>
              <a:t>鏈</a:t>
            </a:r>
            <a:r>
              <a:rPr lang="zh-TW" altLang="en-US" dirty="0" smtClean="0">
                <a:solidFill>
                  <a:schemeClr val="tx1"/>
                </a:solidFill>
              </a:rPr>
              <a:t>結</a:t>
            </a:r>
            <a:r>
              <a:rPr lang="zh-TW" altLang="zh-TW" dirty="0" smtClean="0">
                <a:solidFill>
                  <a:schemeClr val="tx1"/>
                </a:solidFill>
              </a:rPr>
              <a:t>插入排序法</a:t>
            </a:r>
            <a:r>
              <a:rPr lang="en-US" altLang="zh-TW" dirty="0" smtClean="0">
                <a:solidFill>
                  <a:schemeClr val="tx1"/>
                </a:solidFill>
              </a:rPr>
              <a:t> (</a:t>
            </a:r>
            <a:r>
              <a:rPr lang="en-US" altLang="zh-TW" i="1" dirty="0" smtClean="0">
                <a:solidFill>
                  <a:schemeClr val="tx1"/>
                </a:solidFill>
              </a:rPr>
              <a:t>Linked Insertion Sort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marL="723900" lvl="1" indent="-368300" eaLnBrk="1" hangingPunct="1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TW" sz="2000" dirty="0" smtClean="0">
                <a:solidFill>
                  <a:schemeClr val="tx1"/>
                </a:solidFill>
              </a:rPr>
              <a:t>Replace array structure with  linked list.</a:t>
            </a:r>
          </a:p>
          <a:p>
            <a:pPr marL="723900" lvl="1" indent="-368300" eaLnBrk="1" hangingPunct="1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TW" sz="2000" dirty="0" smtClean="0">
                <a:solidFill>
                  <a:schemeClr val="tx1"/>
                </a:solidFill>
              </a:rPr>
              <a:t>Must retain the sequential search.</a:t>
            </a:r>
          </a:p>
          <a:p>
            <a:pPr marL="723900" lvl="1" indent="-368300" eaLnBrk="1" hangingPunct="1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altLang="zh-TW" sz="2000" u="sng" dirty="0" smtClean="0">
                <a:solidFill>
                  <a:schemeClr val="tx1"/>
                </a:solidFill>
              </a:rPr>
              <a:t>The number of record moves becomes zeros </a:t>
            </a:r>
            <a:r>
              <a:rPr lang="en-US" altLang="zh-TW" sz="2000" dirty="0" smtClean="0">
                <a:solidFill>
                  <a:schemeClr val="tx1"/>
                </a:solidFill>
              </a:rPr>
              <a:t>(i.e. adjust link field).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0E36C-5131-4F85-9FC7-B8F4FFD0A4C1}" type="slidenum">
              <a:rPr lang="en-US" altLang="zh-TW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26978" name="Rectangle 1026"/>
          <p:cNvSpPr>
            <a:spLocks noChangeArrowheads="1"/>
          </p:cNvSpPr>
          <p:nvPr/>
        </p:nvSpPr>
        <p:spPr bwMode="auto">
          <a:xfrm>
            <a:off x="467544" y="1196752"/>
            <a:ext cx="8352928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通常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Sorting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有其目的。</a:t>
            </a:r>
          </a:p>
          <a:p>
            <a:pPr marL="723900" lvl="2" indent="-368300">
              <a:lnSpc>
                <a:spcPts val="20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rgbClr val="FF0000"/>
                </a:solidFill>
                <a:latin typeface="+mn-lt"/>
              </a:rPr>
              <a:t>為了方便搜尋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。</a:t>
            </a:r>
          </a:p>
          <a:p>
            <a:pPr marL="1073150" lvl="3" indent="-342900"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例如，英漢字典內的英文單字依字母 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~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 遞增排序，為日後找尋特定單字變得比較方便。</a:t>
            </a:r>
          </a:p>
          <a:p>
            <a:pPr marL="1073150" lvl="3" indent="-342900"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在資訊領域中，由於有些搜尋演算法要求資料必須是具順序的存放，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zh-TW" sz="1800" dirty="0" smtClean="0">
                <a:solidFill>
                  <a:schemeClr val="tx1"/>
                </a:solidFill>
                <a:latin typeface="+mn-lt"/>
              </a:rPr>
            </a:b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因此，</a:t>
            </a:r>
            <a:r>
              <a:rPr lang="zh-TW" altLang="en-US" sz="1800" u="sng" dirty="0" smtClean="0">
                <a:solidFill>
                  <a:schemeClr val="tx1"/>
                </a:solidFill>
                <a:latin typeface="+mn-lt"/>
              </a:rPr>
              <a:t>排序時常與搜尋搭配使用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。</a:t>
            </a:r>
          </a:p>
          <a:p>
            <a:pPr marL="723900" lvl="2" indent="-368300">
              <a:lnSpc>
                <a:spcPts val="2100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rgbClr val="FF0000"/>
                </a:solidFill>
                <a:latin typeface="+mn-lt"/>
              </a:rPr>
              <a:t>為了比對資料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。</a:t>
            </a:r>
          </a:p>
          <a:p>
            <a:pPr marL="1077913" lvl="4" indent="-354013"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例如，核對發票六獎，會以尾三碼進行排序，以便於比對。</a:t>
            </a:r>
          </a:p>
          <a:p>
            <a:pPr marL="1077913" lvl="4" indent="-354013"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假設有兩資料群，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list1 = {1,6,4,2,….}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及 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list2 = {2,3,6,1,….}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，在未排序的狀況下，雖然也可以進行資料的比對以判別 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list1 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是否與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 list2 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相等，但若經過排序，則可以使比對變得比較簡單。</a:t>
            </a:r>
            <a:endParaRPr lang="en-US" altLang="zh-TW" sz="1800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SzPct val="100000"/>
              <a:buFont typeface="Wingdings" pitchFamily="2" charset="2"/>
              <a:buChar char="q"/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No single sorting technique is the “best” for all initial orderings and sizes of the list being sorted.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SzPct val="100000"/>
              <a:buFont typeface="Wingdings" pitchFamily="2" charset="2"/>
              <a:buChar char="q"/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We examine several techniques, indicating when one is superior to the others.</a:t>
            </a:r>
          </a:p>
          <a:p>
            <a:pPr marL="342900" indent="-342900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  <a:defRPr/>
            </a:pPr>
            <a:endParaRPr lang="zh-TW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24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90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1" u="sng" dirty="0" smtClean="0">
                <a:solidFill>
                  <a:schemeClr val="tx1"/>
                </a:solidFill>
                <a:ea typeface="新細明體" pitchFamily="18" charset="-120"/>
              </a:rPr>
              <a:t>Motivation</a:t>
            </a:r>
            <a:endParaRPr lang="en-US" altLang="zh-TW" sz="4400" b="1" u="sng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E98E58-9B25-461E-8C1E-94A147A6ECBF}" type="slidenum">
              <a:rPr lang="en-US" altLang="zh-TW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b="1" u="sng" dirty="0" smtClean="0"/>
              <a:t>Quick Sort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96008"/>
            <a:ext cx="7920880" cy="3273152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Developed by C. A. R. Hoare has the best average behavior among the sorting methods we shall be studying.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Given (</a:t>
            </a:r>
            <a:r>
              <a:rPr lang="en-US" altLang="zh-TW" sz="2400" i="1" dirty="0" smtClean="0"/>
              <a:t>R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R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…, </a:t>
            </a:r>
            <a:r>
              <a:rPr lang="en-US" altLang="zh-TW" sz="2400" i="1" dirty="0" err="1" smtClean="0"/>
              <a:t>R</a:t>
            </a:r>
            <a:r>
              <a:rPr lang="en-US" altLang="zh-TW" sz="2400" baseline="-25000" dirty="0" err="1" smtClean="0"/>
              <a:t>n</a:t>
            </a:r>
            <a:r>
              <a:rPr lang="en-US" altLang="zh-TW" sz="2400" dirty="0" smtClean="0"/>
              <a:t>) and </a:t>
            </a:r>
            <a:r>
              <a:rPr lang="en-US" altLang="zh-TW" sz="2400" i="1" dirty="0" err="1" smtClean="0"/>
              <a:t>K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is pivot key 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基準鍵</a:t>
            </a:r>
            <a:r>
              <a:rPr lang="en-US" altLang="zh-TW" sz="2000" dirty="0" smtClean="0"/>
              <a:t>).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if </a:t>
            </a:r>
            <a:r>
              <a:rPr lang="en-US" altLang="zh-TW" sz="2400" i="1" dirty="0" err="1" smtClean="0"/>
              <a:t>K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 is placed in S(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), then</a:t>
            </a:r>
            <a:br>
              <a:rPr lang="en-US" altLang="zh-TW" sz="2400" dirty="0" smtClean="0"/>
            </a:br>
            <a:r>
              <a:rPr lang="en-US" altLang="zh-TW" sz="2400" dirty="0" smtClean="0"/>
              <a:t> 	             </a:t>
            </a:r>
            <a:r>
              <a:rPr lang="en-US" altLang="zh-TW" sz="2400" i="1" dirty="0" err="1" smtClean="0"/>
              <a:t>K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 </a:t>
            </a:r>
            <a:r>
              <a:rPr lang="en-US" altLang="zh-TW" sz="2400" i="1" dirty="0" smtClean="0"/>
              <a:t>K</a:t>
            </a:r>
            <a:r>
              <a:rPr lang="en-US" altLang="zh-TW" sz="2400" baseline="-25000" dirty="0" smtClean="0"/>
              <a:t>s(</a:t>
            </a:r>
            <a:r>
              <a:rPr lang="en-US" altLang="zh-TW" sz="2400" baseline="-25000" dirty="0" err="1" smtClean="0"/>
              <a:t>i</a:t>
            </a:r>
            <a:r>
              <a:rPr lang="en-US" altLang="zh-TW" sz="2400" baseline="-25000" dirty="0" smtClean="0"/>
              <a:t>)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/>
              <a:t>for j &lt; S(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),</a:t>
            </a:r>
            <a:br>
              <a:rPr lang="en-US" altLang="zh-TW" sz="2400" dirty="0" smtClean="0"/>
            </a:br>
            <a:r>
              <a:rPr lang="en-US" altLang="zh-TW" sz="2400" dirty="0" smtClean="0"/>
              <a:t>		 </a:t>
            </a:r>
            <a:r>
              <a:rPr lang="en-US" altLang="zh-TW" sz="2400" i="1" dirty="0" err="1" smtClean="0"/>
              <a:t>K</a:t>
            </a:r>
            <a:r>
              <a:rPr lang="en-US" altLang="zh-TW" sz="2400" baseline="-25000" dirty="0" err="1" smtClean="0"/>
              <a:t>j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pitchFamily="18" charset="2"/>
              </a:rPr>
              <a:t> </a:t>
            </a:r>
            <a:r>
              <a:rPr lang="en-US" altLang="zh-TW" sz="2400" i="1" dirty="0" smtClean="0"/>
              <a:t>K</a:t>
            </a:r>
            <a:r>
              <a:rPr lang="en-US" altLang="zh-TW" sz="2400" baseline="-25000" dirty="0" smtClean="0"/>
              <a:t>s(</a:t>
            </a:r>
            <a:r>
              <a:rPr lang="en-US" altLang="zh-TW" sz="2400" baseline="-25000" dirty="0" err="1" smtClean="0"/>
              <a:t>i</a:t>
            </a:r>
            <a:r>
              <a:rPr lang="en-US" altLang="zh-TW" sz="2400" baseline="-25000" dirty="0" smtClean="0"/>
              <a:t>)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/>
              <a:t>for j &gt; S(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).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TW" sz="2400" i="1" dirty="0" smtClean="0"/>
              <a:t>    =&gt; R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…, </a:t>
            </a:r>
            <a:r>
              <a:rPr lang="en-US" altLang="zh-TW" sz="2400" i="1" dirty="0" smtClean="0"/>
              <a:t>R</a:t>
            </a:r>
            <a:r>
              <a:rPr lang="en-US" altLang="zh-TW" sz="2400" baseline="-25000" dirty="0" smtClean="0"/>
              <a:t>S(</a:t>
            </a:r>
            <a:r>
              <a:rPr lang="en-US" altLang="zh-TW" sz="2400" baseline="-25000" dirty="0" err="1" smtClean="0"/>
              <a:t>i</a:t>
            </a:r>
            <a:r>
              <a:rPr lang="en-US" altLang="zh-TW" sz="2400" baseline="-25000" dirty="0" smtClean="0"/>
              <a:t>)-1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R</a:t>
            </a:r>
            <a:r>
              <a:rPr lang="en-US" altLang="zh-TW" sz="2400" baseline="-25000" dirty="0" smtClean="0"/>
              <a:t>S(</a:t>
            </a:r>
            <a:r>
              <a:rPr lang="en-US" altLang="zh-TW" sz="2400" baseline="-25000" dirty="0" err="1" smtClean="0"/>
              <a:t>i</a:t>
            </a:r>
            <a:r>
              <a:rPr lang="en-US" altLang="zh-TW" sz="2400" baseline="-25000" dirty="0" smtClean="0"/>
              <a:t>)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R</a:t>
            </a:r>
            <a:r>
              <a:rPr lang="en-US" altLang="zh-TW" sz="2400" baseline="-25000" dirty="0" smtClean="0"/>
              <a:t>S(</a:t>
            </a:r>
            <a:r>
              <a:rPr lang="en-US" altLang="zh-TW" sz="2400" baseline="-25000" dirty="0" err="1" smtClean="0"/>
              <a:t>i</a:t>
            </a:r>
            <a:r>
              <a:rPr lang="en-US" altLang="zh-TW" sz="2400" baseline="-25000" dirty="0" smtClean="0"/>
              <a:t>)+1</a:t>
            </a:r>
            <a:r>
              <a:rPr lang="en-US" altLang="zh-TW" sz="2400" dirty="0" smtClean="0"/>
              <a:t>, …, </a:t>
            </a:r>
            <a:r>
              <a:rPr lang="en-US" altLang="zh-TW" sz="2400" i="1" dirty="0" smtClean="0"/>
              <a:t>R</a:t>
            </a:r>
            <a:r>
              <a:rPr lang="en-US" altLang="zh-TW" sz="2400" baseline="-25000" dirty="0" smtClean="0"/>
              <a:t>S(n)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1621135" y="4365104"/>
            <a:ext cx="1608138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3996035" y="4365104"/>
            <a:ext cx="2016125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1143000"/>
          </a:xfrm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In-Place Partitioning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7550" y="1829767"/>
            <a:ext cx="5099050" cy="519113"/>
            <a:chOff x="1252" y="720"/>
            <a:chExt cx="3212" cy="327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252" y="720"/>
              <a:ext cx="3212" cy="327"/>
              <a:chOff x="1252" y="720"/>
              <a:chExt cx="3212" cy="327"/>
            </a:xfrm>
          </p:grpSpPr>
          <p:sp>
            <p:nvSpPr>
              <p:cNvPr id="56325" name="Rectangle 5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26" name="Rectangle 6"/>
              <p:cNvSpPr>
                <a:spLocks noChangeArrowheads="1"/>
              </p:cNvSpPr>
              <p:nvPr/>
            </p:nvSpPr>
            <p:spPr bwMode="auto">
              <a:xfrm>
                <a:off x="1286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56327" name="Rectangle 7"/>
              <p:cNvSpPr>
                <a:spLocks noChangeArrowheads="1"/>
              </p:cNvSpPr>
              <p:nvPr/>
            </p:nvSpPr>
            <p:spPr bwMode="auto">
              <a:xfrm>
                <a:off x="1540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28" name="Rectangle 8"/>
              <p:cNvSpPr>
                <a:spLocks noChangeArrowheads="1"/>
              </p:cNvSpPr>
              <p:nvPr/>
            </p:nvSpPr>
            <p:spPr bwMode="auto">
              <a:xfrm>
                <a:off x="1574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56329" name="Rectangle 9"/>
              <p:cNvSpPr>
                <a:spLocks noChangeArrowheads="1"/>
              </p:cNvSpPr>
              <p:nvPr/>
            </p:nvSpPr>
            <p:spPr bwMode="auto">
              <a:xfrm>
                <a:off x="1828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30" name="Rectangle 10"/>
              <p:cNvSpPr>
                <a:spLocks noChangeArrowheads="1"/>
              </p:cNvSpPr>
              <p:nvPr/>
            </p:nvSpPr>
            <p:spPr bwMode="auto">
              <a:xfrm>
                <a:off x="1862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56331" name="Rectangle 11"/>
              <p:cNvSpPr>
                <a:spLocks noChangeArrowheads="1"/>
              </p:cNvSpPr>
              <p:nvPr/>
            </p:nvSpPr>
            <p:spPr bwMode="auto">
              <a:xfrm>
                <a:off x="2116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32" name="Rectangle 12"/>
              <p:cNvSpPr>
                <a:spLocks noChangeArrowheads="1"/>
              </p:cNvSpPr>
              <p:nvPr/>
            </p:nvSpPr>
            <p:spPr bwMode="auto">
              <a:xfrm>
                <a:off x="2150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56333" name="Rectangle 13"/>
              <p:cNvSpPr>
                <a:spLocks noChangeArrowheads="1"/>
              </p:cNvSpPr>
              <p:nvPr/>
            </p:nvSpPr>
            <p:spPr bwMode="auto">
              <a:xfrm>
                <a:off x="2404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34" name="Rectangle 14"/>
              <p:cNvSpPr>
                <a:spLocks noChangeArrowheads="1"/>
              </p:cNvSpPr>
              <p:nvPr/>
            </p:nvSpPr>
            <p:spPr bwMode="auto">
              <a:xfrm>
                <a:off x="2390" y="720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56335" name="Rectangle 15"/>
              <p:cNvSpPr>
                <a:spLocks noChangeArrowheads="1"/>
              </p:cNvSpPr>
              <p:nvPr/>
            </p:nvSpPr>
            <p:spPr bwMode="auto">
              <a:xfrm>
                <a:off x="2692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36" name="Rectangle 16"/>
              <p:cNvSpPr>
                <a:spLocks noChangeArrowheads="1"/>
              </p:cNvSpPr>
              <p:nvPr/>
            </p:nvSpPr>
            <p:spPr bwMode="auto">
              <a:xfrm>
                <a:off x="2678" y="720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dirty="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56337" name="Rectangle 17"/>
              <p:cNvSpPr>
                <a:spLocks noChangeArrowheads="1"/>
              </p:cNvSpPr>
              <p:nvPr/>
            </p:nvSpPr>
            <p:spPr bwMode="auto">
              <a:xfrm>
                <a:off x="2980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38" name="Rectangle 18"/>
              <p:cNvSpPr>
                <a:spLocks noChangeArrowheads="1"/>
              </p:cNvSpPr>
              <p:nvPr/>
            </p:nvSpPr>
            <p:spPr bwMode="auto">
              <a:xfrm>
                <a:off x="3014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56339" name="Rectangle 19"/>
              <p:cNvSpPr>
                <a:spLocks noChangeArrowheads="1"/>
              </p:cNvSpPr>
              <p:nvPr/>
            </p:nvSpPr>
            <p:spPr bwMode="auto">
              <a:xfrm>
                <a:off x="3268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40" name="Rectangle 20"/>
              <p:cNvSpPr>
                <a:spLocks noChangeArrowheads="1"/>
              </p:cNvSpPr>
              <p:nvPr/>
            </p:nvSpPr>
            <p:spPr bwMode="auto">
              <a:xfrm>
                <a:off x="3302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6341" name="Rectangle 21"/>
              <p:cNvSpPr>
                <a:spLocks noChangeArrowheads="1"/>
              </p:cNvSpPr>
              <p:nvPr/>
            </p:nvSpPr>
            <p:spPr bwMode="auto">
              <a:xfrm>
                <a:off x="3556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42" name="Rectangle 22"/>
              <p:cNvSpPr>
                <a:spLocks noChangeArrowheads="1"/>
              </p:cNvSpPr>
              <p:nvPr/>
            </p:nvSpPr>
            <p:spPr bwMode="auto">
              <a:xfrm>
                <a:off x="3590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56343" name="Rectangle 23"/>
              <p:cNvSpPr>
                <a:spLocks noChangeArrowheads="1"/>
              </p:cNvSpPr>
              <p:nvPr/>
            </p:nvSpPr>
            <p:spPr bwMode="auto">
              <a:xfrm>
                <a:off x="3844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44" name="Rectangle 24"/>
              <p:cNvSpPr>
                <a:spLocks noChangeArrowheads="1"/>
              </p:cNvSpPr>
              <p:nvPr/>
            </p:nvSpPr>
            <p:spPr bwMode="auto">
              <a:xfrm>
                <a:off x="3878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56345" name="Rectangle 25"/>
              <p:cNvSpPr>
                <a:spLocks noChangeArrowheads="1"/>
              </p:cNvSpPr>
              <p:nvPr/>
            </p:nvSpPr>
            <p:spPr bwMode="auto">
              <a:xfrm>
                <a:off x="4132" y="772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46" name="Rectangle 26"/>
              <p:cNvSpPr>
                <a:spLocks noChangeArrowheads="1"/>
              </p:cNvSpPr>
              <p:nvPr/>
            </p:nvSpPr>
            <p:spPr bwMode="auto">
              <a:xfrm>
                <a:off x="4166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</p:grp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1252" y="720"/>
              <a:ext cx="332" cy="327"/>
              <a:chOff x="1252" y="720"/>
              <a:chExt cx="332" cy="327"/>
            </a:xfrm>
          </p:grpSpPr>
          <p:sp>
            <p:nvSpPr>
              <p:cNvPr id="56349" name="Rectangle 29"/>
              <p:cNvSpPr>
                <a:spLocks noChangeArrowheads="1"/>
              </p:cNvSpPr>
              <p:nvPr/>
            </p:nvSpPr>
            <p:spPr bwMode="auto">
              <a:xfrm>
                <a:off x="1252" y="772"/>
                <a:ext cx="280" cy="23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dirty="0"/>
              </a:p>
            </p:txBody>
          </p:sp>
          <p:sp>
            <p:nvSpPr>
              <p:cNvPr id="56350" name="Rectangle 30"/>
              <p:cNvSpPr>
                <a:spLocks noChangeArrowheads="1"/>
              </p:cNvSpPr>
              <p:nvPr/>
            </p:nvSpPr>
            <p:spPr bwMode="auto">
              <a:xfrm>
                <a:off x="1286" y="720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dirty="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901950" y="1829767"/>
            <a:ext cx="527050" cy="519113"/>
            <a:chOff x="1828" y="720"/>
            <a:chExt cx="332" cy="327"/>
          </a:xfrm>
        </p:grpSpPr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1828" y="772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1862" y="720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8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559550" y="1829767"/>
            <a:ext cx="527050" cy="519113"/>
            <a:chOff x="4132" y="720"/>
            <a:chExt cx="332" cy="327"/>
          </a:xfrm>
        </p:grpSpPr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4132" y="772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4166" y="720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solidFill>
                    <a:schemeClr val="tx1"/>
                  </a:solidFill>
                  <a:effectLst/>
                  <a:ea typeface="新細明體" charset="-120"/>
                </a:rPr>
                <a:t>3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987550" y="2549847"/>
            <a:ext cx="5099050" cy="519113"/>
            <a:chOff x="1252" y="1296"/>
            <a:chExt cx="3212" cy="327"/>
          </a:xfrm>
        </p:grpSpPr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252" y="1296"/>
              <a:ext cx="3212" cy="327"/>
              <a:chOff x="1252" y="1296"/>
              <a:chExt cx="3212" cy="327"/>
            </a:xfrm>
          </p:grpSpPr>
          <p:sp>
            <p:nvSpPr>
              <p:cNvPr id="56359" name="Rectangle 39"/>
              <p:cNvSpPr>
                <a:spLocks noChangeArrowheads="1"/>
              </p:cNvSpPr>
              <p:nvPr/>
            </p:nvSpPr>
            <p:spPr bwMode="auto">
              <a:xfrm>
                <a:off x="1252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60" name="Rectangle 40"/>
              <p:cNvSpPr>
                <a:spLocks noChangeArrowheads="1"/>
              </p:cNvSpPr>
              <p:nvPr/>
            </p:nvSpPr>
            <p:spPr bwMode="auto">
              <a:xfrm>
                <a:off x="1286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56361" name="Rectangle 41"/>
              <p:cNvSpPr>
                <a:spLocks noChangeArrowheads="1"/>
              </p:cNvSpPr>
              <p:nvPr/>
            </p:nvSpPr>
            <p:spPr bwMode="auto">
              <a:xfrm>
                <a:off x="1540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62" name="Rectangle 42"/>
              <p:cNvSpPr>
                <a:spLocks noChangeArrowheads="1"/>
              </p:cNvSpPr>
              <p:nvPr/>
            </p:nvSpPr>
            <p:spPr bwMode="auto">
              <a:xfrm>
                <a:off x="1574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56363" name="Rectangle 43"/>
              <p:cNvSpPr>
                <a:spLocks noChangeArrowheads="1"/>
              </p:cNvSpPr>
              <p:nvPr/>
            </p:nvSpPr>
            <p:spPr bwMode="auto">
              <a:xfrm>
                <a:off x="1828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64" name="Rectangle 44"/>
              <p:cNvSpPr>
                <a:spLocks noChangeArrowheads="1"/>
              </p:cNvSpPr>
              <p:nvPr/>
            </p:nvSpPr>
            <p:spPr bwMode="auto">
              <a:xfrm>
                <a:off x="1862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56365" name="Rectangle 45"/>
              <p:cNvSpPr>
                <a:spLocks noChangeArrowheads="1"/>
              </p:cNvSpPr>
              <p:nvPr/>
            </p:nvSpPr>
            <p:spPr bwMode="auto">
              <a:xfrm>
                <a:off x="2116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66" name="Rectangle 46"/>
              <p:cNvSpPr>
                <a:spLocks noChangeArrowheads="1"/>
              </p:cNvSpPr>
              <p:nvPr/>
            </p:nvSpPr>
            <p:spPr bwMode="auto">
              <a:xfrm>
                <a:off x="2150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56367" name="Rectangle 47"/>
              <p:cNvSpPr>
                <a:spLocks noChangeArrowheads="1"/>
              </p:cNvSpPr>
              <p:nvPr/>
            </p:nvSpPr>
            <p:spPr bwMode="auto">
              <a:xfrm>
                <a:off x="2404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68" name="Rectangle 48"/>
              <p:cNvSpPr>
                <a:spLocks noChangeArrowheads="1"/>
              </p:cNvSpPr>
              <p:nvPr/>
            </p:nvSpPr>
            <p:spPr bwMode="auto">
              <a:xfrm>
                <a:off x="2390" y="1296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56369" name="Rectangle 49"/>
              <p:cNvSpPr>
                <a:spLocks noChangeArrowheads="1"/>
              </p:cNvSpPr>
              <p:nvPr/>
            </p:nvSpPr>
            <p:spPr bwMode="auto">
              <a:xfrm>
                <a:off x="2692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70" name="Rectangle 50"/>
              <p:cNvSpPr>
                <a:spLocks noChangeArrowheads="1"/>
              </p:cNvSpPr>
              <p:nvPr/>
            </p:nvSpPr>
            <p:spPr bwMode="auto">
              <a:xfrm>
                <a:off x="2678" y="1296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56371" name="Rectangle 51"/>
              <p:cNvSpPr>
                <a:spLocks noChangeArrowheads="1"/>
              </p:cNvSpPr>
              <p:nvPr/>
            </p:nvSpPr>
            <p:spPr bwMode="auto">
              <a:xfrm>
                <a:off x="2980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72" name="Rectangle 52"/>
              <p:cNvSpPr>
                <a:spLocks noChangeArrowheads="1"/>
              </p:cNvSpPr>
              <p:nvPr/>
            </p:nvSpPr>
            <p:spPr bwMode="auto">
              <a:xfrm>
                <a:off x="3014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56373" name="Rectangle 53"/>
              <p:cNvSpPr>
                <a:spLocks noChangeArrowheads="1"/>
              </p:cNvSpPr>
              <p:nvPr/>
            </p:nvSpPr>
            <p:spPr bwMode="auto">
              <a:xfrm>
                <a:off x="3268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74" name="Rectangle 54"/>
              <p:cNvSpPr>
                <a:spLocks noChangeArrowheads="1"/>
              </p:cNvSpPr>
              <p:nvPr/>
            </p:nvSpPr>
            <p:spPr bwMode="auto">
              <a:xfrm>
                <a:off x="3302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6375" name="Rectangle 55"/>
              <p:cNvSpPr>
                <a:spLocks noChangeArrowheads="1"/>
              </p:cNvSpPr>
              <p:nvPr/>
            </p:nvSpPr>
            <p:spPr bwMode="auto">
              <a:xfrm>
                <a:off x="3556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76" name="Rectangle 56"/>
              <p:cNvSpPr>
                <a:spLocks noChangeArrowheads="1"/>
              </p:cNvSpPr>
              <p:nvPr/>
            </p:nvSpPr>
            <p:spPr bwMode="auto">
              <a:xfrm>
                <a:off x="3590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56377" name="Rectangle 57"/>
              <p:cNvSpPr>
                <a:spLocks noChangeArrowheads="1"/>
              </p:cNvSpPr>
              <p:nvPr/>
            </p:nvSpPr>
            <p:spPr bwMode="auto">
              <a:xfrm>
                <a:off x="3844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78" name="Rectangle 58"/>
              <p:cNvSpPr>
                <a:spLocks noChangeArrowheads="1"/>
              </p:cNvSpPr>
              <p:nvPr/>
            </p:nvSpPr>
            <p:spPr bwMode="auto">
              <a:xfrm>
                <a:off x="3878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56379" name="Rectangle 59"/>
              <p:cNvSpPr>
                <a:spLocks noChangeArrowheads="1"/>
              </p:cNvSpPr>
              <p:nvPr/>
            </p:nvSpPr>
            <p:spPr bwMode="auto">
              <a:xfrm>
                <a:off x="4132" y="1348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80" name="Rectangle 60"/>
              <p:cNvSpPr>
                <a:spLocks noChangeArrowheads="1"/>
              </p:cNvSpPr>
              <p:nvPr/>
            </p:nvSpPr>
            <p:spPr bwMode="auto">
              <a:xfrm>
                <a:off x="4166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dirty="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1252" y="1296"/>
              <a:ext cx="332" cy="327"/>
              <a:chOff x="1252" y="1296"/>
              <a:chExt cx="332" cy="327"/>
            </a:xfrm>
          </p:grpSpPr>
          <p:sp>
            <p:nvSpPr>
              <p:cNvPr id="56383" name="Rectangle 63"/>
              <p:cNvSpPr>
                <a:spLocks noChangeArrowheads="1"/>
              </p:cNvSpPr>
              <p:nvPr/>
            </p:nvSpPr>
            <p:spPr bwMode="auto">
              <a:xfrm>
                <a:off x="1252" y="1348"/>
                <a:ext cx="280" cy="23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84" name="Rectangle 64"/>
              <p:cNvSpPr>
                <a:spLocks noChangeArrowheads="1"/>
              </p:cNvSpPr>
              <p:nvPr/>
            </p:nvSpPr>
            <p:spPr bwMode="auto">
              <a:xfrm>
                <a:off x="1286" y="1296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dirty="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3794125" y="2549847"/>
            <a:ext cx="625475" cy="519113"/>
            <a:chOff x="2390" y="1296"/>
            <a:chExt cx="394" cy="327"/>
          </a:xfrm>
        </p:grpSpPr>
        <p:sp>
          <p:nvSpPr>
            <p:cNvPr id="56386" name="Rectangle 66"/>
            <p:cNvSpPr>
              <a:spLocks noChangeArrowheads="1"/>
            </p:cNvSpPr>
            <p:nvPr/>
          </p:nvSpPr>
          <p:spPr bwMode="auto">
            <a:xfrm>
              <a:off x="2404" y="1348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87" name="Rectangle 67"/>
            <p:cNvSpPr>
              <a:spLocks noChangeArrowheads="1"/>
            </p:cNvSpPr>
            <p:nvPr/>
          </p:nvSpPr>
          <p:spPr bwMode="auto">
            <a:xfrm>
              <a:off x="2390" y="1296"/>
              <a:ext cx="3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11</a:t>
              </a:r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5187950" y="2549847"/>
            <a:ext cx="527050" cy="519113"/>
            <a:chOff x="3268" y="1296"/>
            <a:chExt cx="332" cy="327"/>
          </a:xfrm>
        </p:grpSpPr>
        <p:sp>
          <p:nvSpPr>
            <p:cNvPr id="56389" name="Rectangle 69"/>
            <p:cNvSpPr>
              <a:spLocks noChangeArrowheads="1"/>
            </p:cNvSpPr>
            <p:nvPr/>
          </p:nvSpPr>
          <p:spPr bwMode="auto">
            <a:xfrm>
              <a:off x="3268" y="1348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390" name="Rectangle 70"/>
            <p:cNvSpPr>
              <a:spLocks noChangeArrowheads="1"/>
            </p:cNvSpPr>
            <p:nvPr/>
          </p:nvSpPr>
          <p:spPr bwMode="auto">
            <a:xfrm>
              <a:off x="3302" y="1296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1</a:t>
              </a:r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1987550" y="3269927"/>
            <a:ext cx="5099050" cy="519113"/>
            <a:chOff x="1252" y="1824"/>
            <a:chExt cx="3212" cy="327"/>
          </a:xfrm>
        </p:grpSpPr>
        <p:grpSp>
          <p:nvGrpSpPr>
            <p:cNvPr id="13" name="Group 72"/>
            <p:cNvGrpSpPr>
              <a:grpSpLocks/>
            </p:cNvGrpSpPr>
            <p:nvPr/>
          </p:nvGrpSpPr>
          <p:grpSpPr bwMode="auto">
            <a:xfrm>
              <a:off x="1252" y="1824"/>
              <a:ext cx="3212" cy="327"/>
              <a:chOff x="1252" y="1824"/>
              <a:chExt cx="3212" cy="327"/>
            </a:xfrm>
          </p:grpSpPr>
          <p:sp>
            <p:nvSpPr>
              <p:cNvPr id="56393" name="Rectangle 73"/>
              <p:cNvSpPr>
                <a:spLocks noChangeArrowheads="1"/>
              </p:cNvSpPr>
              <p:nvPr/>
            </p:nvSpPr>
            <p:spPr bwMode="auto">
              <a:xfrm>
                <a:off x="1252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94" name="Rectangle 74"/>
              <p:cNvSpPr>
                <a:spLocks noChangeArrowheads="1"/>
              </p:cNvSpPr>
              <p:nvPr/>
            </p:nvSpPr>
            <p:spPr bwMode="auto">
              <a:xfrm>
                <a:off x="1286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56395" name="Rectangle 75"/>
              <p:cNvSpPr>
                <a:spLocks noChangeArrowheads="1"/>
              </p:cNvSpPr>
              <p:nvPr/>
            </p:nvSpPr>
            <p:spPr bwMode="auto">
              <a:xfrm>
                <a:off x="1540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96" name="Rectangle 76"/>
              <p:cNvSpPr>
                <a:spLocks noChangeArrowheads="1"/>
              </p:cNvSpPr>
              <p:nvPr/>
            </p:nvSpPr>
            <p:spPr bwMode="auto">
              <a:xfrm>
                <a:off x="1574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56397" name="Rectangle 77"/>
              <p:cNvSpPr>
                <a:spLocks noChangeArrowheads="1"/>
              </p:cNvSpPr>
              <p:nvPr/>
            </p:nvSpPr>
            <p:spPr bwMode="auto">
              <a:xfrm>
                <a:off x="1828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398" name="Rectangle 78"/>
              <p:cNvSpPr>
                <a:spLocks noChangeArrowheads="1"/>
              </p:cNvSpPr>
              <p:nvPr/>
            </p:nvSpPr>
            <p:spPr bwMode="auto">
              <a:xfrm>
                <a:off x="1862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56399" name="Rectangle 79"/>
              <p:cNvSpPr>
                <a:spLocks noChangeArrowheads="1"/>
              </p:cNvSpPr>
              <p:nvPr/>
            </p:nvSpPr>
            <p:spPr bwMode="auto">
              <a:xfrm>
                <a:off x="2116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00" name="Rectangle 80"/>
              <p:cNvSpPr>
                <a:spLocks noChangeArrowheads="1"/>
              </p:cNvSpPr>
              <p:nvPr/>
            </p:nvSpPr>
            <p:spPr bwMode="auto">
              <a:xfrm>
                <a:off x="2150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56401" name="Rectangle 81"/>
              <p:cNvSpPr>
                <a:spLocks noChangeArrowheads="1"/>
              </p:cNvSpPr>
              <p:nvPr/>
            </p:nvSpPr>
            <p:spPr bwMode="auto">
              <a:xfrm>
                <a:off x="2404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02" name="Rectangle 82"/>
              <p:cNvSpPr>
                <a:spLocks noChangeArrowheads="1"/>
              </p:cNvSpPr>
              <p:nvPr/>
            </p:nvSpPr>
            <p:spPr bwMode="auto">
              <a:xfrm>
                <a:off x="2438" y="1824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6403" name="Rectangle 83"/>
              <p:cNvSpPr>
                <a:spLocks noChangeArrowheads="1"/>
              </p:cNvSpPr>
              <p:nvPr/>
            </p:nvSpPr>
            <p:spPr bwMode="auto">
              <a:xfrm>
                <a:off x="2692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04" name="Rectangle 84"/>
              <p:cNvSpPr>
                <a:spLocks noChangeArrowheads="1"/>
              </p:cNvSpPr>
              <p:nvPr/>
            </p:nvSpPr>
            <p:spPr bwMode="auto">
              <a:xfrm>
                <a:off x="2678" y="1824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56405" name="Rectangle 85"/>
              <p:cNvSpPr>
                <a:spLocks noChangeArrowheads="1"/>
              </p:cNvSpPr>
              <p:nvPr/>
            </p:nvSpPr>
            <p:spPr bwMode="auto">
              <a:xfrm>
                <a:off x="2980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06" name="Rectangle 86"/>
              <p:cNvSpPr>
                <a:spLocks noChangeArrowheads="1"/>
              </p:cNvSpPr>
              <p:nvPr/>
            </p:nvSpPr>
            <p:spPr bwMode="auto">
              <a:xfrm>
                <a:off x="3014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56407" name="Rectangle 87"/>
              <p:cNvSpPr>
                <a:spLocks noChangeArrowheads="1"/>
              </p:cNvSpPr>
              <p:nvPr/>
            </p:nvSpPr>
            <p:spPr bwMode="auto">
              <a:xfrm>
                <a:off x="3268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08" name="Rectangle 88"/>
              <p:cNvSpPr>
                <a:spLocks noChangeArrowheads="1"/>
              </p:cNvSpPr>
              <p:nvPr/>
            </p:nvSpPr>
            <p:spPr bwMode="auto">
              <a:xfrm>
                <a:off x="3254" y="1824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56409" name="Rectangle 89"/>
              <p:cNvSpPr>
                <a:spLocks noChangeArrowheads="1"/>
              </p:cNvSpPr>
              <p:nvPr/>
            </p:nvSpPr>
            <p:spPr bwMode="auto">
              <a:xfrm>
                <a:off x="3556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10" name="Rectangle 90"/>
              <p:cNvSpPr>
                <a:spLocks noChangeArrowheads="1"/>
              </p:cNvSpPr>
              <p:nvPr/>
            </p:nvSpPr>
            <p:spPr bwMode="auto">
              <a:xfrm>
                <a:off x="3590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56411" name="Rectangle 91"/>
              <p:cNvSpPr>
                <a:spLocks noChangeArrowheads="1"/>
              </p:cNvSpPr>
              <p:nvPr/>
            </p:nvSpPr>
            <p:spPr bwMode="auto">
              <a:xfrm>
                <a:off x="3844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12" name="Rectangle 92"/>
              <p:cNvSpPr>
                <a:spLocks noChangeArrowheads="1"/>
              </p:cNvSpPr>
              <p:nvPr/>
            </p:nvSpPr>
            <p:spPr bwMode="auto">
              <a:xfrm>
                <a:off x="3878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56413" name="Rectangle 93"/>
              <p:cNvSpPr>
                <a:spLocks noChangeArrowheads="1"/>
              </p:cNvSpPr>
              <p:nvPr/>
            </p:nvSpPr>
            <p:spPr bwMode="auto">
              <a:xfrm>
                <a:off x="4132" y="187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14" name="Rectangle 94"/>
              <p:cNvSpPr>
                <a:spLocks noChangeArrowheads="1"/>
              </p:cNvSpPr>
              <p:nvPr/>
            </p:nvSpPr>
            <p:spPr bwMode="auto">
              <a:xfrm>
                <a:off x="4166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</p:grpSp>
        <p:grpSp>
          <p:nvGrpSpPr>
            <p:cNvPr id="14" name="Group 96"/>
            <p:cNvGrpSpPr>
              <a:grpSpLocks/>
            </p:cNvGrpSpPr>
            <p:nvPr/>
          </p:nvGrpSpPr>
          <p:grpSpPr bwMode="auto">
            <a:xfrm>
              <a:off x="1252" y="1824"/>
              <a:ext cx="332" cy="327"/>
              <a:chOff x="1252" y="1824"/>
              <a:chExt cx="332" cy="327"/>
            </a:xfrm>
          </p:grpSpPr>
          <p:sp>
            <p:nvSpPr>
              <p:cNvPr id="56417" name="Rectangle 97"/>
              <p:cNvSpPr>
                <a:spLocks noChangeArrowheads="1"/>
              </p:cNvSpPr>
              <p:nvPr/>
            </p:nvSpPr>
            <p:spPr bwMode="auto">
              <a:xfrm>
                <a:off x="1252" y="1876"/>
                <a:ext cx="280" cy="23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18" name="Rectangle 98"/>
              <p:cNvSpPr>
                <a:spLocks noChangeArrowheads="1"/>
              </p:cNvSpPr>
              <p:nvPr/>
            </p:nvSpPr>
            <p:spPr bwMode="auto">
              <a:xfrm>
                <a:off x="1286" y="182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  <p:grpSp>
        <p:nvGrpSpPr>
          <p:cNvPr id="15" name="Group 99"/>
          <p:cNvGrpSpPr>
            <a:grpSpLocks/>
          </p:cNvGrpSpPr>
          <p:nvPr/>
        </p:nvGrpSpPr>
        <p:grpSpPr bwMode="auto">
          <a:xfrm>
            <a:off x="4251325" y="3269927"/>
            <a:ext cx="625475" cy="519113"/>
            <a:chOff x="2678" y="1824"/>
            <a:chExt cx="394" cy="327"/>
          </a:xfrm>
        </p:grpSpPr>
        <p:sp>
          <p:nvSpPr>
            <p:cNvPr id="56420" name="Rectangle 100"/>
            <p:cNvSpPr>
              <a:spLocks noChangeArrowheads="1"/>
            </p:cNvSpPr>
            <p:nvPr/>
          </p:nvSpPr>
          <p:spPr bwMode="auto">
            <a:xfrm>
              <a:off x="2692" y="1876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421" name="Rectangle 101"/>
            <p:cNvSpPr>
              <a:spLocks noChangeArrowheads="1"/>
            </p:cNvSpPr>
            <p:nvPr/>
          </p:nvSpPr>
          <p:spPr bwMode="auto">
            <a:xfrm>
              <a:off x="2678" y="1824"/>
              <a:ext cx="3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10</a:t>
              </a:r>
            </a:p>
          </p:txBody>
        </p:sp>
      </p:grpSp>
      <p:grpSp>
        <p:nvGrpSpPr>
          <p:cNvPr id="16" name="Group 102"/>
          <p:cNvGrpSpPr>
            <a:grpSpLocks/>
          </p:cNvGrpSpPr>
          <p:nvPr/>
        </p:nvGrpSpPr>
        <p:grpSpPr bwMode="auto">
          <a:xfrm>
            <a:off x="4730750" y="3269927"/>
            <a:ext cx="527050" cy="519113"/>
            <a:chOff x="2980" y="1824"/>
            <a:chExt cx="332" cy="327"/>
          </a:xfrm>
        </p:grpSpPr>
        <p:sp>
          <p:nvSpPr>
            <p:cNvPr id="56423" name="Rectangle 103"/>
            <p:cNvSpPr>
              <a:spLocks noChangeArrowheads="1"/>
            </p:cNvSpPr>
            <p:nvPr/>
          </p:nvSpPr>
          <p:spPr bwMode="auto">
            <a:xfrm>
              <a:off x="2980" y="1876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424" name="Rectangle 104"/>
            <p:cNvSpPr>
              <a:spLocks noChangeArrowheads="1"/>
            </p:cNvSpPr>
            <p:nvPr/>
          </p:nvSpPr>
          <p:spPr bwMode="auto">
            <a:xfrm>
              <a:off x="3014" y="1824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4</a:t>
              </a:r>
            </a:p>
          </p:txBody>
        </p:sp>
      </p:grpSp>
      <p:grpSp>
        <p:nvGrpSpPr>
          <p:cNvPr id="17" name="Group 105"/>
          <p:cNvGrpSpPr>
            <a:grpSpLocks/>
          </p:cNvGrpSpPr>
          <p:nvPr/>
        </p:nvGrpSpPr>
        <p:grpSpPr bwMode="auto">
          <a:xfrm>
            <a:off x="1987550" y="3990007"/>
            <a:ext cx="5099050" cy="519113"/>
            <a:chOff x="1252" y="2352"/>
            <a:chExt cx="3212" cy="327"/>
          </a:xfrm>
        </p:grpSpPr>
        <p:grpSp>
          <p:nvGrpSpPr>
            <p:cNvPr id="18" name="Group 106"/>
            <p:cNvGrpSpPr>
              <a:grpSpLocks/>
            </p:cNvGrpSpPr>
            <p:nvPr/>
          </p:nvGrpSpPr>
          <p:grpSpPr bwMode="auto">
            <a:xfrm>
              <a:off x="1252" y="2352"/>
              <a:ext cx="3212" cy="327"/>
              <a:chOff x="1252" y="2352"/>
              <a:chExt cx="3212" cy="327"/>
            </a:xfrm>
          </p:grpSpPr>
          <p:sp>
            <p:nvSpPr>
              <p:cNvPr id="56427" name="Rectangle 107"/>
              <p:cNvSpPr>
                <a:spLocks noChangeArrowheads="1"/>
              </p:cNvSpPr>
              <p:nvPr/>
            </p:nvSpPr>
            <p:spPr bwMode="auto">
              <a:xfrm>
                <a:off x="1252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28" name="Rectangle 108"/>
              <p:cNvSpPr>
                <a:spLocks noChangeArrowheads="1"/>
              </p:cNvSpPr>
              <p:nvPr/>
            </p:nvSpPr>
            <p:spPr bwMode="auto">
              <a:xfrm>
                <a:off x="1286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56429" name="Rectangle 109"/>
              <p:cNvSpPr>
                <a:spLocks noChangeArrowheads="1"/>
              </p:cNvSpPr>
              <p:nvPr/>
            </p:nvSpPr>
            <p:spPr bwMode="auto">
              <a:xfrm>
                <a:off x="1540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30" name="Rectangle 110"/>
              <p:cNvSpPr>
                <a:spLocks noChangeArrowheads="1"/>
              </p:cNvSpPr>
              <p:nvPr/>
            </p:nvSpPr>
            <p:spPr bwMode="auto">
              <a:xfrm>
                <a:off x="1574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56431" name="Rectangle 111"/>
              <p:cNvSpPr>
                <a:spLocks noChangeArrowheads="1"/>
              </p:cNvSpPr>
              <p:nvPr/>
            </p:nvSpPr>
            <p:spPr bwMode="auto">
              <a:xfrm>
                <a:off x="1828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32" name="Rectangle 112"/>
              <p:cNvSpPr>
                <a:spLocks noChangeArrowheads="1"/>
              </p:cNvSpPr>
              <p:nvPr/>
            </p:nvSpPr>
            <p:spPr bwMode="auto">
              <a:xfrm>
                <a:off x="1862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56433" name="Rectangle 113"/>
              <p:cNvSpPr>
                <a:spLocks noChangeArrowheads="1"/>
              </p:cNvSpPr>
              <p:nvPr/>
            </p:nvSpPr>
            <p:spPr bwMode="auto">
              <a:xfrm>
                <a:off x="2116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34" name="Rectangle 114"/>
              <p:cNvSpPr>
                <a:spLocks noChangeArrowheads="1"/>
              </p:cNvSpPr>
              <p:nvPr/>
            </p:nvSpPr>
            <p:spPr bwMode="auto">
              <a:xfrm>
                <a:off x="2150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56435" name="Rectangle 115"/>
              <p:cNvSpPr>
                <a:spLocks noChangeArrowheads="1"/>
              </p:cNvSpPr>
              <p:nvPr/>
            </p:nvSpPr>
            <p:spPr bwMode="auto">
              <a:xfrm>
                <a:off x="2404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36" name="Rectangle 116"/>
              <p:cNvSpPr>
                <a:spLocks noChangeArrowheads="1"/>
              </p:cNvSpPr>
              <p:nvPr/>
            </p:nvSpPr>
            <p:spPr bwMode="auto">
              <a:xfrm>
                <a:off x="2438" y="2352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6437" name="Rectangle 117"/>
              <p:cNvSpPr>
                <a:spLocks noChangeArrowheads="1"/>
              </p:cNvSpPr>
              <p:nvPr/>
            </p:nvSpPr>
            <p:spPr bwMode="auto">
              <a:xfrm>
                <a:off x="2692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38" name="Rectangle 118"/>
              <p:cNvSpPr>
                <a:spLocks noChangeArrowheads="1"/>
              </p:cNvSpPr>
              <p:nvPr/>
            </p:nvSpPr>
            <p:spPr bwMode="auto">
              <a:xfrm>
                <a:off x="2726" y="2352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56439" name="Rectangle 119"/>
              <p:cNvSpPr>
                <a:spLocks noChangeArrowheads="1"/>
              </p:cNvSpPr>
              <p:nvPr/>
            </p:nvSpPr>
            <p:spPr bwMode="auto">
              <a:xfrm>
                <a:off x="2980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40" name="Rectangle 120"/>
              <p:cNvSpPr>
                <a:spLocks noChangeArrowheads="1"/>
              </p:cNvSpPr>
              <p:nvPr/>
            </p:nvSpPr>
            <p:spPr bwMode="auto">
              <a:xfrm>
                <a:off x="2918" y="2352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  <p:sp>
            <p:nvSpPr>
              <p:cNvPr id="56441" name="Rectangle 121"/>
              <p:cNvSpPr>
                <a:spLocks noChangeArrowheads="1"/>
              </p:cNvSpPr>
              <p:nvPr/>
            </p:nvSpPr>
            <p:spPr bwMode="auto">
              <a:xfrm>
                <a:off x="3268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42" name="Rectangle 122"/>
              <p:cNvSpPr>
                <a:spLocks noChangeArrowheads="1"/>
              </p:cNvSpPr>
              <p:nvPr/>
            </p:nvSpPr>
            <p:spPr bwMode="auto">
              <a:xfrm>
                <a:off x="3254" y="2352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56443" name="Rectangle 123"/>
              <p:cNvSpPr>
                <a:spLocks noChangeArrowheads="1"/>
              </p:cNvSpPr>
              <p:nvPr/>
            </p:nvSpPr>
            <p:spPr bwMode="auto">
              <a:xfrm>
                <a:off x="3556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44" name="Rectangle 124"/>
              <p:cNvSpPr>
                <a:spLocks noChangeArrowheads="1"/>
              </p:cNvSpPr>
              <p:nvPr/>
            </p:nvSpPr>
            <p:spPr bwMode="auto">
              <a:xfrm>
                <a:off x="3590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56445" name="Rectangle 125"/>
              <p:cNvSpPr>
                <a:spLocks noChangeArrowheads="1"/>
              </p:cNvSpPr>
              <p:nvPr/>
            </p:nvSpPr>
            <p:spPr bwMode="auto">
              <a:xfrm>
                <a:off x="3844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46" name="Rectangle 126"/>
              <p:cNvSpPr>
                <a:spLocks noChangeArrowheads="1"/>
              </p:cNvSpPr>
              <p:nvPr/>
            </p:nvSpPr>
            <p:spPr bwMode="auto">
              <a:xfrm>
                <a:off x="3878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56447" name="Rectangle 127"/>
              <p:cNvSpPr>
                <a:spLocks noChangeArrowheads="1"/>
              </p:cNvSpPr>
              <p:nvPr/>
            </p:nvSpPr>
            <p:spPr bwMode="auto">
              <a:xfrm>
                <a:off x="4132" y="2404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48" name="Rectangle 128"/>
              <p:cNvSpPr>
                <a:spLocks noChangeArrowheads="1"/>
              </p:cNvSpPr>
              <p:nvPr/>
            </p:nvSpPr>
            <p:spPr bwMode="auto">
              <a:xfrm>
                <a:off x="4166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</p:grpSp>
        <p:grpSp>
          <p:nvGrpSpPr>
            <p:cNvPr id="19" name="Group 130"/>
            <p:cNvGrpSpPr>
              <a:grpSpLocks/>
            </p:cNvGrpSpPr>
            <p:nvPr/>
          </p:nvGrpSpPr>
          <p:grpSpPr bwMode="auto">
            <a:xfrm>
              <a:off x="1252" y="2352"/>
              <a:ext cx="332" cy="327"/>
              <a:chOff x="1252" y="2352"/>
              <a:chExt cx="332" cy="327"/>
            </a:xfrm>
          </p:grpSpPr>
          <p:sp>
            <p:nvSpPr>
              <p:cNvPr id="56451" name="Rectangle 131"/>
              <p:cNvSpPr>
                <a:spLocks noChangeArrowheads="1"/>
              </p:cNvSpPr>
              <p:nvPr/>
            </p:nvSpPr>
            <p:spPr bwMode="auto">
              <a:xfrm>
                <a:off x="1252" y="2404"/>
                <a:ext cx="280" cy="23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52" name="Rectangle 132"/>
              <p:cNvSpPr>
                <a:spLocks noChangeArrowheads="1"/>
              </p:cNvSpPr>
              <p:nvPr/>
            </p:nvSpPr>
            <p:spPr bwMode="auto">
              <a:xfrm>
                <a:off x="1286" y="2352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  <p:grpSp>
        <p:nvGrpSpPr>
          <p:cNvPr id="20" name="Group 133"/>
          <p:cNvGrpSpPr>
            <a:grpSpLocks/>
          </p:cNvGrpSpPr>
          <p:nvPr/>
        </p:nvGrpSpPr>
        <p:grpSpPr bwMode="auto">
          <a:xfrm>
            <a:off x="4708525" y="3990007"/>
            <a:ext cx="625475" cy="519113"/>
            <a:chOff x="2966" y="2352"/>
            <a:chExt cx="394" cy="327"/>
          </a:xfrm>
        </p:grpSpPr>
        <p:sp>
          <p:nvSpPr>
            <p:cNvPr id="56454" name="Rectangle 134"/>
            <p:cNvSpPr>
              <a:spLocks noChangeArrowheads="1"/>
            </p:cNvSpPr>
            <p:nvPr/>
          </p:nvSpPr>
          <p:spPr bwMode="auto">
            <a:xfrm>
              <a:off x="2980" y="2404"/>
              <a:ext cx="280" cy="2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455" name="Rectangle 135"/>
            <p:cNvSpPr>
              <a:spLocks noChangeArrowheads="1"/>
            </p:cNvSpPr>
            <p:nvPr/>
          </p:nvSpPr>
          <p:spPr bwMode="auto">
            <a:xfrm>
              <a:off x="2966" y="2352"/>
              <a:ext cx="3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10</a:t>
              </a:r>
            </a:p>
          </p:txBody>
        </p:sp>
      </p:grpSp>
      <p:grpSp>
        <p:nvGrpSpPr>
          <p:cNvPr id="21" name="Group 136"/>
          <p:cNvGrpSpPr>
            <a:grpSpLocks/>
          </p:cNvGrpSpPr>
          <p:nvPr/>
        </p:nvGrpSpPr>
        <p:grpSpPr bwMode="auto">
          <a:xfrm>
            <a:off x="4273550" y="3990007"/>
            <a:ext cx="527050" cy="519113"/>
            <a:chOff x="2692" y="2352"/>
            <a:chExt cx="332" cy="327"/>
          </a:xfrm>
        </p:grpSpPr>
        <p:sp>
          <p:nvSpPr>
            <p:cNvPr id="56457" name="Rectangle 137"/>
            <p:cNvSpPr>
              <a:spLocks noChangeArrowheads="1"/>
            </p:cNvSpPr>
            <p:nvPr/>
          </p:nvSpPr>
          <p:spPr bwMode="auto">
            <a:xfrm>
              <a:off x="2692" y="2404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6458" name="Rectangle 138"/>
            <p:cNvSpPr>
              <a:spLocks noChangeArrowheads="1"/>
            </p:cNvSpPr>
            <p:nvPr/>
          </p:nvSpPr>
          <p:spPr bwMode="auto">
            <a:xfrm>
              <a:off x="2726" y="2352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>
                  <a:solidFill>
                    <a:schemeClr val="tx1"/>
                  </a:solidFill>
                  <a:effectLst/>
                  <a:ea typeface="新細明體" charset="-120"/>
                </a:rPr>
                <a:t>4</a:t>
              </a:r>
            </a:p>
          </p:txBody>
        </p:sp>
      </p:grpSp>
      <p:sp>
        <p:nvSpPr>
          <p:cNvPr id="56459" name="Rectangle 139"/>
          <p:cNvSpPr>
            <a:spLocks noChangeArrowheads="1"/>
          </p:cNvSpPr>
          <p:nvPr/>
        </p:nvSpPr>
        <p:spPr bwMode="auto">
          <a:xfrm>
            <a:off x="658688" y="4724400"/>
            <a:ext cx="8305800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55600" indent="-355600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TW" dirty="0" err="1">
                <a:solidFill>
                  <a:schemeClr val="tx1"/>
                </a:solidFill>
                <a:effectLst/>
                <a:ea typeface="新細明體" charset="-120"/>
              </a:rPr>
              <a:t>bigElement</a:t>
            </a:r>
            <a:r>
              <a:rPr lang="en-US" altLang="zh-TW" dirty="0">
                <a:solidFill>
                  <a:schemeClr val="tx1"/>
                </a:solidFill>
                <a:effectLst/>
                <a:ea typeface="新細明體" charset="-120"/>
              </a:rPr>
              <a:t> is not to left of </a:t>
            </a:r>
            <a:r>
              <a:rPr lang="en-US" altLang="zh-TW" dirty="0" err="1">
                <a:solidFill>
                  <a:schemeClr val="tx1"/>
                </a:solidFill>
                <a:effectLst/>
                <a:ea typeface="新細明體" charset="-120"/>
              </a:rPr>
              <a:t>smallElement</a:t>
            </a:r>
            <a:r>
              <a:rPr lang="en-US" altLang="zh-TW" dirty="0">
                <a:solidFill>
                  <a:schemeClr val="tx1"/>
                </a:solidFill>
                <a:effectLst/>
                <a:ea typeface="新細明體" charset="-120"/>
              </a:rPr>
              <a:t>, terminate process. Swap pivot and </a:t>
            </a:r>
            <a:r>
              <a:rPr lang="en-US" altLang="zh-TW" dirty="0" err="1">
                <a:solidFill>
                  <a:schemeClr val="tx1"/>
                </a:solidFill>
                <a:effectLst/>
                <a:ea typeface="新細明體" charset="-120"/>
              </a:rPr>
              <a:t>smallElement</a:t>
            </a:r>
            <a:r>
              <a:rPr lang="en-US" altLang="zh-TW" dirty="0">
                <a:solidFill>
                  <a:schemeClr val="tx1"/>
                </a:solidFill>
                <a:effectLst/>
                <a:ea typeface="新細明體" charset="-120"/>
              </a:rPr>
              <a:t>.</a:t>
            </a:r>
          </a:p>
        </p:txBody>
      </p:sp>
      <p:grpSp>
        <p:nvGrpSpPr>
          <p:cNvPr id="22" name="Group 140"/>
          <p:cNvGrpSpPr>
            <a:grpSpLocks/>
          </p:cNvGrpSpPr>
          <p:nvPr/>
        </p:nvGrpSpPr>
        <p:grpSpPr bwMode="auto">
          <a:xfrm>
            <a:off x="1995936" y="5805264"/>
            <a:ext cx="5096351" cy="519113"/>
            <a:chOff x="1348" y="3744"/>
            <a:chExt cx="3212" cy="327"/>
          </a:xfrm>
        </p:grpSpPr>
        <p:grpSp>
          <p:nvGrpSpPr>
            <p:cNvPr id="23" name="Group 141"/>
            <p:cNvGrpSpPr>
              <a:grpSpLocks/>
            </p:cNvGrpSpPr>
            <p:nvPr/>
          </p:nvGrpSpPr>
          <p:grpSpPr bwMode="auto">
            <a:xfrm>
              <a:off x="1348" y="3744"/>
              <a:ext cx="3212" cy="327"/>
              <a:chOff x="1348" y="3744"/>
              <a:chExt cx="3212" cy="327"/>
            </a:xfrm>
          </p:grpSpPr>
          <p:sp>
            <p:nvSpPr>
              <p:cNvPr id="56462" name="Rectangle 142"/>
              <p:cNvSpPr>
                <a:spLocks noChangeArrowheads="1"/>
              </p:cNvSpPr>
              <p:nvPr/>
            </p:nvSpPr>
            <p:spPr bwMode="auto">
              <a:xfrm>
                <a:off x="3940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63" name="Rectangle 143"/>
              <p:cNvSpPr>
                <a:spLocks noChangeArrowheads="1"/>
              </p:cNvSpPr>
              <p:nvPr/>
            </p:nvSpPr>
            <p:spPr bwMode="auto">
              <a:xfrm>
                <a:off x="1348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64" name="Rectangle 144"/>
              <p:cNvSpPr>
                <a:spLocks noChangeArrowheads="1"/>
              </p:cNvSpPr>
              <p:nvPr/>
            </p:nvSpPr>
            <p:spPr bwMode="auto">
              <a:xfrm>
                <a:off x="1382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dirty="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56465" name="Rectangle 145"/>
              <p:cNvSpPr>
                <a:spLocks noChangeArrowheads="1"/>
              </p:cNvSpPr>
              <p:nvPr/>
            </p:nvSpPr>
            <p:spPr bwMode="auto">
              <a:xfrm>
                <a:off x="1636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66" name="Rectangle 146"/>
              <p:cNvSpPr>
                <a:spLocks noChangeArrowheads="1"/>
              </p:cNvSpPr>
              <p:nvPr/>
            </p:nvSpPr>
            <p:spPr bwMode="auto">
              <a:xfrm>
                <a:off x="1670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dirty="0">
                    <a:solidFill>
                      <a:schemeClr val="tx1"/>
                    </a:solidFill>
                    <a:effectLst/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56467" name="Rectangle 147"/>
              <p:cNvSpPr>
                <a:spLocks noChangeArrowheads="1"/>
              </p:cNvSpPr>
              <p:nvPr/>
            </p:nvSpPr>
            <p:spPr bwMode="auto">
              <a:xfrm>
                <a:off x="1924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68" name="Rectangle 148"/>
              <p:cNvSpPr>
                <a:spLocks noChangeArrowheads="1"/>
              </p:cNvSpPr>
              <p:nvPr/>
            </p:nvSpPr>
            <p:spPr bwMode="auto">
              <a:xfrm>
                <a:off x="1958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56469" name="Rectangle 149"/>
              <p:cNvSpPr>
                <a:spLocks noChangeArrowheads="1"/>
              </p:cNvSpPr>
              <p:nvPr/>
            </p:nvSpPr>
            <p:spPr bwMode="auto">
              <a:xfrm>
                <a:off x="2212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70" name="Rectangle 150"/>
              <p:cNvSpPr>
                <a:spLocks noChangeArrowheads="1"/>
              </p:cNvSpPr>
              <p:nvPr/>
            </p:nvSpPr>
            <p:spPr bwMode="auto">
              <a:xfrm>
                <a:off x="2246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56471" name="Rectangle 151"/>
              <p:cNvSpPr>
                <a:spLocks noChangeArrowheads="1"/>
              </p:cNvSpPr>
              <p:nvPr/>
            </p:nvSpPr>
            <p:spPr bwMode="auto">
              <a:xfrm>
                <a:off x="2500" y="3796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72" name="Rectangle 152"/>
              <p:cNvSpPr>
                <a:spLocks noChangeArrowheads="1"/>
              </p:cNvSpPr>
              <p:nvPr/>
            </p:nvSpPr>
            <p:spPr bwMode="auto">
              <a:xfrm>
                <a:off x="2534" y="3744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dirty="0">
                    <a:solidFill>
                      <a:schemeClr val="tx1"/>
                    </a:solidFill>
                    <a:effectLst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56473" name="Rectangle 153"/>
              <p:cNvSpPr>
                <a:spLocks noChangeArrowheads="1"/>
              </p:cNvSpPr>
              <p:nvPr/>
            </p:nvSpPr>
            <p:spPr bwMode="auto">
              <a:xfrm>
                <a:off x="2788" y="3796"/>
                <a:ext cx="280" cy="2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74" name="Rectangle 154"/>
              <p:cNvSpPr>
                <a:spLocks noChangeArrowheads="1"/>
              </p:cNvSpPr>
              <p:nvPr/>
            </p:nvSpPr>
            <p:spPr bwMode="auto">
              <a:xfrm>
                <a:off x="2822" y="3744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56475" name="Rectangle 155"/>
              <p:cNvSpPr>
                <a:spLocks noChangeArrowheads="1"/>
              </p:cNvSpPr>
              <p:nvPr/>
            </p:nvSpPr>
            <p:spPr bwMode="auto">
              <a:xfrm>
                <a:off x="3364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76" name="Rectangle 156"/>
              <p:cNvSpPr>
                <a:spLocks noChangeArrowheads="1"/>
              </p:cNvSpPr>
              <p:nvPr/>
            </p:nvSpPr>
            <p:spPr bwMode="auto">
              <a:xfrm>
                <a:off x="3350" y="3744"/>
                <a:ext cx="39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11</a:t>
                </a:r>
              </a:p>
            </p:txBody>
          </p:sp>
          <p:sp>
            <p:nvSpPr>
              <p:cNvPr id="56477" name="Rectangle 157"/>
              <p:cNvSpPr>
                <a:spLocks noChangeArrowheads="1"/>
              </p:cNvSpPr>
              <p:nvPr/>
            </p:nvSpPr>
            <p:spPr bwMode="auto">
              <a:xfrm>
                <a:off x="3652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78" name="Rectangle 158"/>
              <p:cNvSpPr>
                <a:spLocks noChangeArrowheads="1"/>
              </p:cNvSpPr>
              <p:nvPr/>
            </p:nvSpPr>
            <p:spPr bwMode="auto">
              <a:xfrm>
                <a:off x="3686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9</a:t>
                </a:r>
              </a:p>
            </p:txBody>
          </p:sp>
          <p:sp>
            <p:nvSpPr>
              <p:cNvPr id="56479" name="Rectangle 159"/>
              <p:cNvSpPr>
                <a:spLocks noChangeArrowheads="1"/>
              </p:cNvSpPr>
              <p:nvPr/>
            </p:nvSpPr>
            <p:spPr bwMode="auto">
              <a:xfrm>
                <a:off x="3974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7</a:t>
                </a:r>
              </a:p>
            </p:txBody>
          </p:sp>
          <p:sp>
            <p:nvSpPr>
              <p:cNvPr id="56480" name="Rectangle 160"/>
              <p:cNvSpPr>
                <a:spLocks noChangeArrowheads="1"/>
              </p:cNvSpPr>
              <p:nvPr/>
            </p:nvSpPr>
            <p:spPr bwMode="auto">
              <a:xfrm>
                <a:off x="4228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81" name="Rectangle 161"/>
              <p:cNvSpPr>
                <a:spLocks noChangeArrowheads="1"/>
              </p:cNvSpPr>
              <p:nvPr/>
            </p:nvSpPr>
            <p:spPr bwMode="auto">
              <a:xfrm>
                <a:off x="4262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dirty="0">
                    <a:solidFill>
                      <a:schemeClr val="tx1"/>
                    </a:solidFill>
                    <a:effectLst/>
                    <a:ea typeface="新細明體" charset="-120"/>
                  </a:rPr>
                  <a:t>8</a:t>
                </a:r>
              </a:p>
            </p:txBody>
          </p:sp>
          <p:sp>
            <p:nvSpPr>
              <p:cNvPr id="56483" name="Rectangle 163"/>
              <p:cNvSpPr>
                <a:spLocks noChangeArrowheads="1"/>
              </p:cNvSpPr>
              <p:nvPr/>
            </p:nvSpPr>
            <p:spPr bwMode="auto">
              <a:xfrm>
                <a:off x="2788" y="3796"/>
                <a:ext cx="280" cy="232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84" name="Rectangle 164"/>
              <p:cNvSpPr>
                <a:spLocks noChangeArrowheads="1"/>
              </p:cNvSpPr>
              <p:nvPr/>
            </p:nvSpPr>
            <p:spPr bwMode="auto">
              <a:xfrm>
                <a:off x="2822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56485" name="Rectangle 165"/>
              <p:cNvSpPr>
                <a:spLocks noChangeArrowheads="1"/>
              </p:cNvSpPr>
              <p:nvPr/>
            </p:nvSpPr>
            <p:spPr bwMode="auto">
              <a:xfrm>
                <a:off x="3076" y="3796"/>
                <a:ext cx="280" cy="2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86" name="Rectangle 166"/>
              <p:cNvSpPr>
                <a:spLocks noChangeArrowheads="1"/>
              </p:cNvSpPr>
              <p:nvPr/>
            </p:nvSpPr>
            <p:spPr bwMode="auto">
              <a:xfrm>
                <a:off x="3014" y="3744"/>
                <a:ext cx="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>
                    <a:solidFill>
                      <a:schemeClr val="tx1"/>
                    </a:solidFill>
                    <a:effectLst/>
                    <a:ea typeface="新細明體" charset="-120"/>
                  </a:rPr>
                  <a:t>10</a:t>
                </a:r>
              </a:p>
            </p:txBody>
          </p:sp>
        </p:grpSp>
        <p:grpSp>
          <p:nvGrpSpPr>
            <p:cNvPr id="24" name="Group 167"/>
            <p:cNvGrpSpPr>
              <a:grpSpLocks/>
            </p:cNvGrpSpPr>
            <p:nvPr/>
          </p:nvGrpSpPr>
          <p:grpSpPr bwMode="auto">
            <a:xfrm>
              <a:off x="2788" y="3744"/>
              <a:ext cx="332" cy="327"/>
              <a:chOff x="2788" y="3744"/>
              <a:chExt cx="332" cy="327"/>
            </a:xfrm>
          </p:grpSpPr>
          <p:sp>
            <p:nvSpPr>
              <p:cNvPr id="56488" name="Rectangle 168"/>
              <p:cNvSpPr>
                <a:spLocks noChangeArrowheads="1"/>
              </p:cNvSpPr>
              <p:nvPr/>
            </p:nvSpPr>
            <p:spPr bwMode="auto">
              <a:xfrm>
                <a:off x="2788" y="3796"/>
                <a:ext cx="280" cy="23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6489" name="Rectangle 169"/>
              <p:cNvSpPr>
                <a:spLocks noChangeArrowheads="1"/>
              </p:cNvSpPr>
              <p:nvPr/>
            </p:nvSpPr>
            <p:spPr bwMode="auto">
              <a:xfrm>
                <a:off x="2822" y="3744"/>
                <a:ext cx="29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dirty="0">
                    <a:solidFill>
                      <a:schemeClr val="tx1"/>
                    </a:solidFill>
                    <a:effectLst/>
                    <a:ea typeface="新細明體" charset="-120"/>
                  </a:rPr>
                  <a:t>6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5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C860F4-8532-4766-B058-745876C00002}" type="slidenum">
              <a:rPr lang="en-US" altLang="zh-TW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6513" y="762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Example for Quick Sort</a:t>
            </a:r>
          </a:p>
        </p:txBody>
      </p:sp>
      <p:graphicFrame>
        <p:nvGraphicFramePr>
          <p:cNvPr id="140291" name="Group 3"/>
          <p:cNvGraphicFramePr>
            <a:graphicFrameLocks noGrp="1"/>
          </p:cNvGraphicFramePr>
          <p:nvPr/>
        </p:nvGraphicFramePr>
        <p:xfrm>
          <a:off x="838200" y="2311400"/>
          <a:ext cx="7620000" cy="6604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319" name="Group 31"/>
          <p:cNvGraphicFramePr>
            <a:graphicFrameLocks noGrp="1"/>
          </p:cNvGraphicFramePr>
          <p:nvPr/>
        </p:nvGraphicFramePr>
        <p:xfrm>
          <a:off x="838200" y="3378200"/>
          <a:ext cx="7620000" cy="5842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347" name="Group 59"/>
          <p:cNvGraphicFramePr>
            <a:graphicFrameLocks noGrp="1"/>
          </p:cNvGraphicFramePr>
          <p:nvPr/>
        </p:nvGraphicFramePr>
        <p:xfrm>
          <a:off x="838200" y="4368800"/>
          <a:ext cx="7620000" cy="6604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375" name="Group 87"/>
          <p:cNvGraphicFramePr>
            <a:graphicFrameLocks noGrp="1"/>
          </p:cNvGraphicFramePr>
          <p:nvPr/>
        </p:nvGraphicFramePr>
        <p:xfrm>
          <a:off x="838200" y="5410200"/>
          <a:ext cx="7620000" cy="6858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37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403" name="Group 115"/>
          <p:cNvGraphicFramePr>
            <a:graphicFrameLocks noGrp="1"/>
          </p:cNvGraphicFramePr>
          <p:nvPr/>
        </p:nvGraphicFramePr>
        <p:xfrm>
          <a:off x="838200" y="1701800"/>
          <a:ext cx="7694614" cy="660400"/>
        </p:xfrm>
        <a:graphic>
          <a:graphicData uri="http://schemas.openxmlformats.org/drawingml/2006/table">
            <a:tbl>
              <a:tblPr/>
              <a:tblGrid>
                <a:gridCol w="64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1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2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2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2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75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48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4" marR="90004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left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right</a:t>
                      </a:r>
                    </a:p>
                  </a:txBody>
                  <a:tcPr marL="90004" marR="90004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01" name="Line 154"/>
          <p:cNvSpPr>
            <a:spLocks noChangeShapeType="1"/>
          </p:cNvSpPr>
          <p:nvPr/>
        </p:nvSpPr>
        <p:spPr bwMode="auto">
          <a:xfrm>
            <a:off x="1143000" y="14478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02" name="Text Box 155"/>
          <p:cNvSpPr txBox="1">
            <a:spLocks noChangeArrowheads="1"/>
          </p:cNvSpPr>
          <p:nvPr/>
        </p:nvSpPr>
        <p:spPr bwMode="auto">
          <a:xfrm>
            <a:off x="990600" y="1087438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i="1"/>
              <a:t>i</a:t>
            </a:r>
          </a:p>
        </p:txBody>
      </p:sp>
      <p:sp>
        <p:nvSpPr>
          <p:cNvPr id="28803" name="Text Box 156"/>
          <p:cNvSpPr txBox="1">
            <a:spLocks noChangeArrowheads="1"/>
          </p:cNvSpPr>
          <p:nvPr/>
        </p:nvSpPr>
        <p:spPr bwMode="auto">
          <a:xfrm>
            <a:off x="6783288" y="1052736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i="1" dirty="0">
                <a:solidFill>
                  <a:srgbClr val="996600"/>
                </a:solidFill>
              </a:rPr>
              <a:t>j</a:t>
            </a:r>
          </a:p>
        </p:txBody>
      </p:sp>
      <p:sp>
        <p:nvSpPr>
          <p:cNvPr id="28804" name="Line 157"/>
          <p:cNvSpPr>
            <a:spLocks noChangeShapeType="1"/>
          </p:cNvSpPr>
          <p:nvPr/>
        </p:nvSpPr>
        <p:spPr bwMode="auto">
          <a:xfrm>
            <a:off x="6859488" y="1489298"/>
            <a:ext cx="0" cy="3810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05" name="Line 158"/>
          <p:cNvSpPr>
            <a:spLocks noChangeShapeType="1"/>
          </p:cNvSpPr>
          <p:nvPr/>
        </p:nvSpPr>
        <p:spPr bwMode="auto">
          <a:xfrm>
            <a:off x="2362200" y="29718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06" name="Line 159"/>
          <p:cNvSpPr>
            <a:spLocks noChangeShapeType="1"/>
          </p:cNvSpPr>
          <p:nvPr/>
        </p:nvSpPr>
        <p:spPr bwMode="auto">
          <a:xfrm>
            <a:off x="6858000" y="2971800"/>
            <a:ext cx="0" cy="3810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07" name="Line 160"/>
          <p:cNvSpPr>
            <a:spLocks noChangeShapeType="1"/>
          </p:cNvSpPr>
          <p:nvPr/>
        </p:nvSpPr>
        <p:spPr bwMode="auto">
          <a:xfrm>
            <a:off x="3733800" y="39624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08" name="Line 161"/>
          <p:cNvSpPr>
            <a:spLocks noChangeShapeType="1"/>
          </p:cNvSpPr>
          <p:nvPr/>
        </p:nvSpPr>
        <p:spPr bwMode="auto">
          <a:xfrm>
            <a:off x="4876800" y="50292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09" name="Line 162"/>
          <p:cNvSpPr>
            <a:spLocks noChangeShapeType="1"/>
          </p:cNvSpPr>
          <p:nvPr/>
        </p:nvSpPr>
        <p:spPr bwMode="auto">
          <a:xfrm>
            <a:off x="5562600" y="3962400"/>
            <a:ext cx="0" cy="3810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10" name="Line 163"/>
          <p:cNvSpPr>
            <a:spLocks noChangeShapeType="1"/>
          </p:cNvSpPr>
          <p:nvPr/>
        </p:nvSpPr>
        <p:spPr bwMode="auto">
          <a:xfrm>
            <a:off x="4267200" y="5029200"/>
            <a:ext cx="0" cy="3810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11" name="Freeform 164"/>
          <p:cNvSpPr>
            <a:spLocks/>
          </p:cNvSpPr>
          <p:nvPr/>
        </p:nvSpPr>
        <p:spPr bwMode="auto">
          <a:xfrm flipV="1">
            <a:off x="2590800" y="1676400"/>
            <a:ext cx="4114800" cy="1143000"/>
          </a:xfrm>
          <a:custGeom>
            <a:avLst/>
            <a:gdLst>
              <a:gd name="T0" fmla="*/ 0 w 2592"/>
              <a:gd name="T1" fmla="*/ 0 h 240"/>
              <a:gd name="T2" fmla="*/ 2147483647 w 2592"/>
              <a:gd name="T3" fmla="*/ 2147483647 h 240"/>
              <a:gd name="T4" fmla="*/ 2147483647 w 2592"/>
              <a:gd name="T5" fmla="*/ 0 h 240"/>
              <a:gd name="T6" fmla="*/ 0 60000 65536"/>
              <a:gd name="T7" fmla="*/ 0 60000 65536"/>
              <a:gd name="T8" fmla="*/ 0 60000 65536"/>
              <a:gd name="T9" fmla="*/ 0 w 2592"/>
              <a:gd name="T10" fmla="*/ 0 h 240"/>
              <a:gd name="T11" fmla="*/ 2592 w 259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240">
                <a:moveTo>
                  <a:pt x="0" y="0"/>
                </a:moveTo>
                <a:cubicBezTo>
                  <a:pt x="456" y="120"/>
                  <a:pt x="912" y="240"/>
                  <a:pt x="1344" y="240"/>
                </a:cubicBezTo>
                <a:cubicBezTo>
                  <a:pt x="1776" y="240"/>
                  <a:pt x="2384" y="40"/>
                  <a:pt x="259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12" name="Freeform 165"/>
          <p:cNvSpPr>
            <a:spLocks/>
          </p:cNvSpPr>
          <p:nvPr/>
        </p:nvSpPr>
        <p:spPr bwMode="auto">
          <a:xfrm>
            <a:off x="1295400" y="4025900"/>
            <a:ext cx="2819400" cy="927100"/>
          </a:xfrm>
          <a:custGeom>
            <a:avLst/>
            <a:gdLst>
              <a:gd name="T0" fmla="*/ 0 w 1776"/>
              <a:gd name="T1" fmla="*/ 2147483647 h 584"/>
              <a:gd name="T2" fmla="*/ 2147483647 w 1776"/>
              <a:gd name="T3" fmla="*/ 2147483647 h 584"/>
              <a:gd name="T4" fmla="*/ 2147483647 w 1776"/>
              <a:gd name="T5" fmla="*/ 2147483647 h 584"/>
              <a:gd name="T6" fmla="*/ 0 60000 65536"/>
              <a:gd name="T7" fmla="*/ 0 60000 65536"/>
              <a:gd name="T8" fmla="*/ 0 60000 65536"/>
              <a:gd name="T9" fmla="*/ 0 w 1776"/>
              <a:gd name="T10" fmla="*/ 0 h 584"/>
              <a:gd name="T11" fmla="*/ 1776 w 1776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584">
                <a:moveTo>
                  <a:pt x="0" y="584"/>
                </a:moveTo>
                <a:cubicBezTo>
                  <a:pt x="308" y="300"/>
                  <a:pt x="616" y="16"/>
                  <a:pt x="912" y="8"/>
                </a:cubicBezTo>
                <a:cubicBezTo>
                  <a:pt x="1208" y="0"/>
                  <a:pt x="1492" y="268"/>
                  <a:pt x="1776" y="5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8813" name="Freeform 166"/>
          <p:cNvSpPr>
            <a:spLocks/>
          </p:cNvSpPr>
          <p:nvPr/>
        </p:nvSpPr>
        <p:spPr bwMode="auto">
          <a:xfrm>
            <a:off x="3657600" y="3048000"/>
            <a:ext cx="2133600" cy="457200"/>
          </a:xfrm>
          <a:custGeom>
            <a:avLst/>
            <a:gdLst>
              <a:gd name="T0" fmla="*/ 0 w 1776"/>
              <a:gd name="T1" fmla="*/ 2147483647 h 584"/>
              <a:gd name="T2" fmla="*/ 2147483647 w 1776"/>
              <a:gd name="T3" fmla="*/ 2147483647 h 584"/>
              <a:gd name="T4" fmla="*/ 2147483647 w 1776"/>
              <a:gd name="T5" fmla="*/ 2147483647 h 584"/>
              <a:gd name="T6" fmla="*/ 0 60000 65536"/>
              <a:gd name="T7" fmla="*/ 0 60000 65536"/>
              <a:gd name="T8" fmla="*/ 0 60000 65536"/>
              <a:gd name="T9" fmla="*/ 0 w 1776"/>
              <a:gd name="T10" fmla="*/ 0 h 584"/>
              <a:gd name="T11" fmla="*/ 1776 w 1776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584">
                <a:moveTo>
                  <a:pt x="0" y="584"/>
                </a:moveTo>
                <a:cubicBezTo>
                  <a:pt x="308" y="300"/>
                  <a:pt x="616" y="16"/>
                  <a:pt x="912" y="8"/>
                </a:cubicBezTo>
                <a:cubicBezTo>
                  <a:pt x="1208" y="0"/>
                  <a:pt x="1492" y="268"/>
                  <a:pt x="1776" y="5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2" name="橢圓 21"/>
          <p:cNvSpPr/>
          <p:nvPr/>
        </p:nvSpPr>
        <p:spPr bwMode="auto">
          <a:xfrm>
            <a:off x="1619672" y="4365104"/>
            <a:ext cx="2952328" cy="652255"/>
          </a:xfrm>
          <a:prstGeom prst="ellipse">
            <a:avLst/>
          </a:prstGeom>
          <a:solidFill>
            <a:srgbClr val="FFFF99">
              <a:alpha val="27059"/>
            </a:srgbClr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4644008" y="4365104"/>
            <a:ext cx="2448272" cy="652255"/>
          </a:xfrm>
          <a:prstGeom prst="ellipse">
            <a:avLst/>
          </a:prstGeom>
          <a:solidFill>
            <a:srgbClr val="92D050">
              <a:alpha val="27059"/>
            </a:srgbClr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1043608" y="5445224"/>
            <a:ext cx="2952328" cy="652255"/>
          </a:xfrm>
          <a:prstGeom prst="ellipse">
            <a:avLst/>
          </a:prstGeom>
          <a:solidFill>
            <a:srgbClr val="FFFF99">
              <a:alpha val="27059"/>
            </a:srgbClr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4644008" y="5422901"/>
            <a:ext cx="2448272" cy="670396"/>
          </a:xfrm>
          <a:prstGeom prst="ellipse">
            <a:avLst/>
          </a:prstGeom>
          <a:solidFill>
            <a:srgbClr val="92D050">
              <a:alpha val="27059"/>
            </a:srgbClr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978F1A-6C91-4E3F-915A-0A0A1339AE87}" type="slidenum">
              <a:rPr lang="en-US" altLang="zh-TW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6513" y="76200"/>
            <a:ext cx="906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Example for Quick Sort</a:t>
            </a:r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1600200" y="14478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447800" y="1128713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i="1"/>
              <a:t>i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5436096" y="1052513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i="1" dirty="0">
                <a:solidFill>
                  <a:srgbClr val="996600"/>
                </a:solidFill>
              </a:rPr>
              <a:t>j</a:t>
            </a:r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5512296" y="1447800"/>
            <a:ext cx="0" cy="3810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3505200" y="29718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4572000" y="2971800"/>
            <a:ext cx="0" cy="3810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>
            <a:off x="4572000" y="4038600"/>
            <a:ext cx="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3581400" y="4038600"/>
            <a:ext cx="0" cy="38100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graphicFrame>
        <p:nvGraphicFramePr>
          <p:cNvPr id="141323" name="Group 11"/>
          <p:cNvGraphicFramePr>
            <a:graphicFrameLocks noGrp="1"/>
          </p:cNvGraphicFramePr>
          <p:nvPr/>
        </p:nvGraphicFramePr>
        <p:xfrm>
          <a:off x="1143000" y="2286000"/>
          <a:ext cx="6858000" cy="6858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341" name="Group 29"/>
          <p:cNvGraphicFramePr>
            <a:graphicFrameLocks noGrp="1"/>
          </p:cNvGraphicFramePr>
          <p:nvPr/>
        </p:nvGraphicFramePr>
        <p:xfrm>
          <a:off x="1143000" y="1676400"/>
          <a:ext cx="6858000" cy="6858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left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right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365" name="Group 53"/>
          <p:cNvGraphicFramePr>
            <a:graphicFrameLocks noGrp="1"/>
          </p:cNvGraphicFramePr>
          <p:nvPr/>
        </p:nvGraphicFramePr>
        <p:xfrm>
          <a:off x="1143000" y="3352800"/>
          <a:ext cx="6858000" cy="6858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52" name="Freeform 71"/>
          <p:cNvSpPr>
            <a:spLocks/>
          </p:cNvSpPr>
          <p:nvPr/>
        </p:nvSpPr>
        <p:spPr bwMode="auto">
          <a:xfrm>
            <a:off x="3581400" y="1981200"/>
            <a:ext cx="914400" cy="457200"/>
          </a:xfrm>
          <a:custGeom>
            <a:avLst/>
            <a:gdLst>
              <a:gd name="T0" fmla="*/ 0 w 1776"/>
              <a:gd name="T1" fmla="*/ 2147483647 h 584"/>
              <a:gd name="T2" fmla="*/ 2147483647 w 1776"/>
              <a:gd name="T3" fmla="*/ 2147483647 h 584"/>
              <a:gd name="T4" fmla="*/ 2147483647 w 1776"/>
              <a:gd name="T5" fmla="*/ 2147483647 h 584"/>
              <a:gd name="T6" fmla="*/ 0 60000 65536"/>
              <a:gd name="T7" fmla="*/ 0 60000 65536"/>
              <a:gd name="T8" fmla="*/ 0 60000 65536"/>
              <a:gd name="T9" fmla="*/ 0 w 1776"/>
              <a:gd name="T10" fmla="*/ 0 h 584"/>
              <a:gd name="T11" fmla="*/ 1776 w 1776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584">
                <a:moveTo>
                  <a:pt x="0" y="584"/>
                </a:moveTo>
                <a:cubicBezTo>
                  <a:pt x="308" y="300"/>
                  <a:pt x="616" y="16"/>
                  <a:pt x="912" y="8"/>
                </a:cubicBezTo>
                <a:cubicBezTo>
                  <a:pt x="1208" y="0"/>
                  <a:pt x="1492" y="268"/>
                  <a:pt x="1776" y="5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29753" name="Freeform 72"/>
          <p:cNvSpPr>
            <a:spLocks/>
          </p:cNvSpPr>
          <p:nvPr/>
        </p:nvSpPr>
        <p:spPr bwMode="auto">
          <a:xfrm>
            <a:off x="1524000" y="4114800"/>
            <a:ext cx="1752600" cy="457200"/>
          </a:xfrm>
          <a:custGeom>
            <a:avLst/>
            <a:gdLst>
              <a:gd name="T0" fmla="*/ 0 w 1776"/>
              <a:gd name="T1" fmla="*/ 2147483647 h 584"/>
              <a:gd name="T2" fmla="*/ 2147483647 w 1776"/>
              <a:gd name="T3" fmla="*/ 2147483647 h 584"/>
              <a:gd name="T4" fmla="*/ 2147483647 w 1776"/>
              <a:gd name="T5" fmla="*/ 2147483647 h 584"/>
              <a:gd name="T6" fmla="*/ 0 60000 65536"/>
              <a:gd name="T7" fmla="*/ 0 60000 65536"/>
              <a:gd name="T8" fmla="*/ 0 60000 65536"/>
              <a:gd name="T9" fmla="*/ 0 w 1776"/>
              <a:gd name="T10" fmla="*/ 0 h 584"/>
              <a:gd name="T11" fmla="*/ 1776 w 1776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584">
                <a:moveTo>
                  <a:pt x="0" y="584"/>
                </a:moveTo>
                <a:cubicBezTo>
                  <a:pt x="308" y="300"/>
                  <a:pt x="616" y="16"/>
                  <a:pt x="912" y="8"/>
                </a:cubicBezTo>
                <a:cubicBezTo>
                  <a:pt x="1208" y="0"/>
                  <a:pt x="1492" y="268"/>
                  <a:pt x="1776" y="53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graphicFrame>
        <p:nvGraphicFramePr>
          <p:cNvPr id="141385" name="Group 73"/>
          <p:cNvGraphicFramePr>
            <a:graphicFrameLocks noGrp="1"/>
          </p:cNvGraphicFramePr>
          <p:nvPr/>
        </p:nvGraphicFramePr>
        <p:xfrm>
          <a:off x="1143000" y="4419600"/>
          <a:ext cx="6858000" cy="6858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  <a:endParaRPr kumimoji="1" lang="en-US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403" name="Group 91"/>
          <p:cNvGraphicFramePr>
            <a:graphicFrameLocks noGrp="1"/>
          </p:cNvGraphicFramePr>
          <p:nvPr/>
        </p:nvGraphicFramePr>
        <p:xfrm>
          <a:off x="1143000" y="5486400"/>
          <a:ext cx="6858000" cy="6858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[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]</a:t>
                      </a:r>
                      <a:endParaRPr kumimoji="1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endParaRPr kumimoji="1" lang="zh-TW" altLang="zh-TW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橢圓 18"/>
          <p:cNvSpPr/>
          <p:nvPr/>
        </p:nvSpPr>
        <p:spPr bwMode="auto">
          <a:xfrm>
            <a:off x="2195737" y="4410606"/>
            <a:ext cx="1872208" cy="674578"/>
          </a:xfrm>
          <a:prstGeom prst="ellipse">
            <a:avLst/>
          </a:prstGeom>
          <a:solidFill>
            <a:srgbClr val="FFFF99">
              <a:alpha val="27059"/>
            </a:srgbClr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211960" y="4410605"/>
            <a:ext cx="1728192" cy="670396"/>
          </a:xfrm>
          <a:prstGeom prst="ellipse">
            <a:avLst/>
          </a:prstGeom>
          <a:solidFill>
            <a:srgbClr val="92D050">
              <a:alpha val="27059"/>
            </a:srgbClr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1187624" y="5473700"/>
            <a:ext cx="1872208" cy="674578"/>
          </a:xfrm>
          <a:prstGeom prst="ellipse">
            <a:avLst/>
          </a:prstGeom>
          <a:solidFill>
            <a:srgbClr val="FFFF99">
              <a:alpha val="27059"/>
            </a:srgbClr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253880" y="5486400"/>
            <a:ext cx="1728192" cy="652255"/>
          </a:xfrm>
          <a:prstGeom prst="ellipse">
            <a:avLst/>
          </a:prstGeom>
          <a:solidFill>
            <a:srgbClr val="92D050">
              <a:alpha val="27059"/>
            </a:srgbClr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0EF068-5F86-4FE6-9DC5-878A2CC9529E}" type="slidenum">
              <a:rPr lang="en-US" altLang="zh-TW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763688" y="152400"/>
            <a:ext cx="5616624" cy="6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Quick Sort</a:t>
            </a:r>
            <a:r>
              <a:rPr lang="en-US" altLang="zh-TW" sz="2000" b="1" u="sng" dirty="0">
                <a:solidFill>
                  <a:srgbClr val="003300"/>
                </a:solidFill>
                <a:ea typeface="新細明體" pitchFamily="18" charset="-120"/>
              </a:rPr>
              <a:t> (</a:t>
            </a:r>
            <a:r>
              <a:rPr lang="en-US" altLang="zh-TW" sz="2000" b="1" u="sng" dirty="0" err="1">
                <a:solidFill>
                  <a:srgbClr val="003300"/>
                </a:solidFill>
                <a:ea typeface="新細明體" pitchFamily="18" charset="-120"/>
              </a:rPr>
              <a:t>prog</a:t>
            </a:r>
            <a:r>
              <a:rPr lang="en-US" altLang="zh-TW" sz="2000" b="1" u="sng" dirty="0">
                <a:solidFill>
                  <a:srgbClr val="003300"/>
                </a:solidFill>
                <a:ea typeface="新細明體" pitchFamily="18" charset="-120"/>
              </a:rPr>
              <a:t>. 7.6)</a:t>
            </a:r>
            <a:endParaRPr lang="en-US" altLang="zh-TW" sz="4400" b="1" u="sng" dirty="0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143000" y="980728"/>
            <a:ext cx="7543800" cy="580181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quickSort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(element a[],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left,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right)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{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pivot,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, j;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element temp;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if (left &lt; right) {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= left;    j = right+1;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pivot = a[left].key;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do {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do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++; 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while (a[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].key &lt; pivot);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do j--;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while (a[j].key &gt; pivot);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if (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&lt; j) 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        SWAP(a[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], a[j], temp);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} while (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&lt; j);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SWAP(a[left], a[j], temp);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quicksort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(a, left, j - 1);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quicksort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(a, j + 1, right);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}</a:t>
            </a:r>
          </a:p>
          <a:p>
            <a:pPr marL="342900" indent="-342900" defTabSz="762000">
              <a:lnSpc>
                <a:spcPts val="18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763688" y="3284984"/>
            <a:ext cx="3003004" cy="588516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763688" y="3861048"/>
            <a:ext cx="3003004" cy="588516"/>
          </a:xfrm>
          <a:prstGeom prst="rect">
            <a:avLst/>
          </a:prstGeom>
          <a:noFill/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03648" y="2996952"/>
            <a:ext cx="3934544" cy="2324348"/>
          </a:xfrm>
          <a:prstGeom prst="rect">
            <a:avLst/>
          </a:prstGeom>
          <a:noFill/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259632" y="2420888"/>
            <a:ext cx="5268168" cy="3789412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5F30FD-33B5-41AF-9AF9-9C574BDD377F}" type="slidenum">
              <a:rPr lang="en-US" altLang="zh-TW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57200" y="76200"/>
            <a:ext cx="82311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Analysis for Quick Sort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827088" y="1435100"/>
            <a:ext cx="7639050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Assume that each time a record is correctly positioned, the list is divided into the rough same size of two parts.</a:t>
            </a: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Positioning a list with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elements needs </a:t>
            </a:r>
            <a:r>
              <a:rPr lang="en-US" altLang="zh-TW" dirty="0">
                <a:ea typeface="新細明體" pitchFamily="18" charset="-120"/>
              </a:rPr>
              <a:t>O(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.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) is the time taken to sort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elements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) ≦ 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cn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+ 2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/2) for some constant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c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  ≦ 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cn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+ 2(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cn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/2+2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/4))</a:t>
            </a:r>
          </a:p>
          <a:p>
            <a:pPr marL="342900" indent="-342900" defTabSz="762000"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      ≦ 2cn + 4T(n/4) 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   ...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  ≦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cn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log</a:t>
            </a:r>
            <a:r>
              <a:rPr lang="en-US" altLang="zh-TW" baseline="-25000" dirty="0">
                <a:solidFill>
                  <a:schemeClr val="tx1"/>
                </a:solidFill>
                <a:ea typeface="新細明體" pitchFamily="18" charset="-120"/>
              </a:rPr>
              <a:t>2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n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+ 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nT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(1) = </a:t>
            </a:r>
            <a:r>
              <a:rPr lang="en-US" altLang="zh-TW" dirty="0">
                <a:ea typeface="新細明體" pitchFamily="18" charset="-120"/>
              </a:rPr>
              <a:t>O(</a:t>
            </a:r>
            <a:r>
              <a:rPr lang="en-US" altLang="zh-TW" i="1" dirty="0">
                <a:ea typeface="新細明體" pitchFamily="18" charset="-120"/>
              </a:rPr>
              <a:t>n </a:t>
            </a:r>
            <a:r>
              <a:rPr lang="en-US" altLang="zh-TW" dirty="0">
                <a:ea typeface="新細明體" pitchFamily="18" charset="-120"/>
              </a:rPr>
              <a:t>log </a:t>
            </a:r>
            <a:r>
              <a:rPr lang="en-US" altLang="zh-TW" i="1" dirty="0">
                <a:ea typeface="新細明體" pitchFamily="18" charset="-120"/>
              </a:rPr>
              <a:t>n)</a:t>
            </a:r>
            <a:endParaRPr lang="en-US" altLang="zh-TW" i="1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3D2CFFF-1F32-4239-B6F0-718B9DC3C819}" type="slidenum">
              <a:rPr lang="en-US" altLang="zh-TW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762000" y="1524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 dirty="0">
                <a:solidFill>
                  <a:srgbClr val="003300"/>
                </a:solidFill>
                <a:ea typeface="新細明體" pitchFamily="18" charset="-120"/>
              </a:rPr>
              <a:t>Space for Quick Sort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066800" y="1447800"/>
            <a:ext cx="7410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Stack space complexity:</a:t>
            </a:r>
            <a:r>
              <a:rPr lang="en-US" altLang="zh-TW" sz="3000">
                <a:solidFill>
                  <a:schemeClr val="tx1"/>
                </a:solidFill>
                <a:ea typeface="新細明體" pitchFamily="18" charset="-120"/>
              </a:rPr>
              <a:t> </a:t>
            </a:r>
          </a:p>
          <a:p>
            <a:pPr marL="742950" lvl="1" indent="-285750" defTabSz="7620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2000">
                <a:solidFill>
                  <a:schemeClr val="tx1"/>
                </a:solidFill>
                <a:ea typeface="新細明體" pitchFamily="18" charset="-120"/>
              </a:rPr>
              <a:t>Average case and best case: </a:t>
            </a:r>
            <a:r>
              <a:rPr lang="en-US" altLang="zh-TW" sz="2000">
                <a:ea typeface="新細明體" pitchFamily="18" charset="-120"/>
              </a:rPr>
              <a:t>O(log </a:t>
            </a:r>
            <a:r>
              <a:rPr lang="en-US" altLang="zh-TW" sz="2000" i="1">
                <a:ea typeface="新細明體" pitchFamily="18" charset="-120"/>
              </a:rPr>
              <a:t>n</a:t>
            </a:r>
            <a:r>
              <a:rPr lang="en-US" altLang="zh-TW" sz="2000">
                <a:ea typeface="新細明體" pitchFamily="18" charset="-120"/>
              </a:rPr>
              <a:t>) </a:t>
            </a:r>
            <a:br>
              <a:rPr lang="en-US" altLang="zh-TW" sz="2000">
                <a:ea typeface="新細明體" pitchFamily="18" charset="-120"/>
              </a:rPr>
            </a:br>
            <a:r>
              <a:rPr lang="en-US" altLang="zh-TW" sz="2000">
                <a:ea typeface="新細明體" pitchFamily="18" charset="-120"/>
              </a:rPr>
              <a:t>(maximum recursion depth)</a:t>
            </a:r>
          </a:p>
          <a:p>
            <a:pPr marL="742950" lvl="1" indent="-285750" defTabSz="7620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2000">
                <a:solidFill>
                  <a:schemeClr val="tx1"/>
                </a:solidFill>
                <a:ea typeface="新細明體" pitchFamily="18" charset="-120"/>
              </a:rPr>
              <a:t>Worst case: </a:t>
            </a:r>
            <a:r>
              <a:rPr lang="en-US" altLang="zh-TW" sz="2000">
                <a:ea typeface="新細明體" pitchFamily="18" charset="-120"/>
              </a:rPr>
              <a:t>O(</a:t>
            </a:r>
            <a:r>
              <a:rPr lang="en-US" altLang="zh-TW" sz="2000" i="1">
                <a:ea typeface="新細明體" pitchFamily="18" charset="-120"/>
              </a:rPr>
              <a:t>n</a:t>
            </a:r>
            <a:r>
              <a:rPr lang="en-US" altLang="zh-TW" sz="2000">
                <a:ea typeface="新細明體" pitchFamily="18" charset="-120"/>
              </a:rPr>
              <a:t>)</a:t>
            </a:r>
            <a:endParaRPr lang="en-US" altLang="zh-TW" sz="2000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 defTabSz="7620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The smaller of the two subarrays is always stored first. The maximum stack space is less than </a:t>
            </a:r>
            <a:r>
              <a:rPr lang="en-US" altLang="zh-TW">
                <a:ea typeface="新細明體" pitchFamily="18" charset="-120"/>
              </a:rPr>
              <a:t>O(log </a:t>
            </a:r>
            <a:r>
              <a:rPr lang="en-US" altLang="zh-TW" i="1">
                <a:ea typeface="新細明體" pitchFamily="18" charset="-120"/>
              </a:rPr>
              <a:t>n</a:t>
            </a:r>
            <a:r>
              <a:rPr lang="en-US" altLang="zh-TW">
                <a:ea typeface="新細明體" pitchFamily="18" charset="-120"/>
              </a:rPr>
              <a:t>)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.</a:t>
            </a:r>
            <a:r>
              <a:rPr lang="en-US" altLang="zh-TW" sz="3000">
                <a:solidFill>
                  <a:schemeClr val="tx1"/>
                </a:solidFill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04AF5B-263A-4103-A505-C67B5D724BD3}" type="slidenum">
              <a:rPr lang="en-US" altLang="zh-TW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6781800" cy="114300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b="1" u="sng" dirty="0" smtClean="0"/>
              <a:t>Time for Quick Sort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600200"/>
            <a:ext cx="7772400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Time complexity: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000" dirty="0" smtClean="0"/>
              <a:t>Average case and best case: </a:t>
            </a:r>
            <a:r>
              <a:rPr lang="en-US" altLang="zh-TW" sz="2000" dirty="0" smtClean="0">
                <a:solidFill>
                  <a:srgbClr val="0000FF"/>
                </a:solidFill>
              </a:rPr>
              <a:t>O(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000" dirty="0" smtClean="0">
                <a:solidFill>
                  <a:srgbClr val="0000FF"/>
                </a:solidFill>
              </a:rPr>
              <a:t> log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endParaRPr lang="en-US" altLang="zh-TW" sz="20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000" dirty="0" smtClean="0"/>
              <a:t>Worst case: </a:t>
            </a:r>
            <a:r>
              <a:rPr lang="en-US" altLang="zh-TW" sz="2000" dirty="0" smtClean="0">
                <a:solidFill>
                  <a:srgbClr val="0000FF"/>
                </a:solidFill>
              </a:rPr>
              <a:t>O(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000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endParaRPr lang="en-US" altLang="zh-TW" sz="2000" dirty="0" smtClean="0"/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Best internal sorting method considering the average case.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Insertion can be used to speed up whenever </a:t>
            </a:r>
            <a:r>
              <a:rPr lang="en-US" altLang="zh-TW" sz="2400" dirty="0" smtClean="0">
                <a:solidFill>
                  <a:srgbClr val="0000FF"/>
                </a:solidFill>
              </a:rPr>
              <a:t>size &lt; 16</a:t>
            </a:r>
            <a:r>
              <a:rPr lang="en-US" altLang="zh-TW" sz="2400" dirty="0" smtClean="0"/>
              <a:t>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Unstable.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E5A26-F29E-40E0-8661-28D8360F46A8}" type="slidenum">
              <a:rPr lang="en-US" altLang="zh-TW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b="1" u="sng" smtClean="0"/>
              <a:t>Quick Sort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772400" cy="4114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b="1" dirty="0" smtClean="0"/>
              <a:t>Variation: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err="1" smtClean="0"/>
              <a:t>Quicksort</a:t>
            </a:r>
            <a:r>
              <a:rPr lang="en-US" altLang="zh-TW" sz="2000" dirty="0" smtClean="0"/>
              <a:t> using a median of three.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pivot = median{</a:t>
            </a:r>
            <a:r>
              <a:rPr lang="en-US" altLang="zh-TW" sz="2000" dirty="0" err="1" smtClean="0"/>
              <a:t>K</a:t>
            </a:r>
            <a:r>
              <a:rPr lang="en-US" altLang="zh-TW" sz="2000" baseline="-25000" dirty="0" err="1" smtClean="0"/>
              <a:t>left</a:t>
            </a:r>
            <a:r>
              <a:rPr lang="en-US" altLang="zh-TW" sz="2000" dirty="0" smtClean="0"/>
              <a:t>, K</a:t>
            </a:r>
            <a:r>
              <a:rPr lang="en-US" altLang="zh-TW" sz="2000" baseline="-25000" dirty="0" smtClean="0"/>
              <a:t>(</a:t>
            </a:r>
            <a:r>
              <a:rPr lang="en-US" altLang="zh-TW" sz="2000" baseline="-25000" dirty="0" err="1" smtClean="0"/>
              <a:t>left+right</a:t>
            </a:r>
            <a:r>
              <a:rPr lang="en-US" altLang="zh-TW" sz="2000" baseline="-25000" dirty="0" smtClean="0"/>
              <a:t>)/2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K</a:t>
            </a:r>
            <a:r>
              <a:rPr lang="en-US" altLang="zh-TW" sz="2000" baseline="-25000" dirty="0" err="1" smtClean="0"/>
              <a:t>right</a:t>
            </a:r>
            <a:r>
              <a:rPr lang="en-US" altLang="zh-TW" sz="2000" dirty="0" smtClean="0"/>
              <a:t>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b="1" dirty="0" smtClean="0"/>
              <a:t>         </a:t>
            </a:r>
            <a:r>
              <a:rPr lang="en-US" altLang="zh-TW" sz="2000" dirty="0" smtClean="0">
                <a:solidFill>
                  <a:srgbClr val="0000FF"/>
                </a:solidFill>
              </a:rPr>
              <a:t>e.g.  median {10, 5, 7} = 7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                      and {10, 7, 7} = 7</a:t>
            </a: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C518B-4FAC-4955-8B66-4CB93CDB8E17}" type="slidenum">
              <a:rPr lang="en-US" altLang="zh-TW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b="1" u="sng" smtClean="0"/>
              <a:t>Merge Sort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524000"/>
            <a:ext cx="6781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Given two </a:t>
            </a:r>
            <a:r>
              <a:rPr lang="en-US" altLang="zh-TW" sz="2400" dirty="0" smtClean="0">
                <a:solidFill>
                  <a:srgbClr val="FF0000"/>
                </a:solidFill>
              </a:rPr>
              <a:t>sorted lists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(list[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], …, list[m])</a:t>
            </a:r>
            <a:br>
              <a:rPr lang="en-US" altLang="zh-TW" sz="2400" dirty="0" smtClean="0"/>
            </a:br>
            <a:r>
              <a:rPr lang="en-US" altLang="zh-TW" sz="2400" dirty="0" smtClean="0"/>
              <a:t>	(list[m + 1], …, list[n])</a:t>
            </a:r>
            <a:br>
              <a:rPr lang="en-US" altLang="zh-TW" sz="2400" dirty="0" smtClean="0"/>
            </a:br>
            <a:r>
              <a:rPr lang="en-US" altLang="zh-TW" sz="2400" dirty="0" smtClean="0"/>
              <a:t>Generate a single sorted list </a:t>
            </a:r>
            <a:br>
              <a:rPr lang="en-US" altLang="zh-TW" sz="2400" dirty="0" smtClean="0"/>
            </a:br>
            <a:r>
              <a:rPr lang="en-US" altLang="zh-TW" sz="2400" dirty="0" smtClean="0"/>
              <a:t>        (sorted[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], …, sorted[n])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Merged (2, 5, 7) and (1, 3, 6, 9) lists is (1, 2, 3. 5, 6, 7, 9).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Merging methods.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Iterative merge sort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Recursive merge sort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Natural merge sort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0E36C-5131-4F85-9FC7-B8F4FFD0A4C1}" type="slidenum">
              <a:rPr lang="en-US" altLang="zh-TW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5124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90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/>
            <a:r>
              <a:rPr lang="zh-TW" altLang="en-US" sz="4400" b="1" u="sng" dirty="0" smtClean="0">
                <a:solidFill>
                  <a:schemeClr val="tx1"/>
                </a:solidFill>
                <a:latin typeface="標楷體" pitchFamily="65" charset="-120"/>
              </a:rPr>
              <a:t>排序的種類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268760"/>
            <a:ext cx="8208912" cy="367240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排序演算法的分類有許多種，依據的分類方式有所不同。</a:t>
            </a:r>
            <a:endParaRPr lang="en-US" altLang="zh-TW" dirty="0" smtClean="0">
              <a:solidFill>
                <a:schemeClr val="tx1"/>
              </a:solidFill>
              <a:latin typeface="+mn-lt"/>
            </a:endParaRPr>
          </a:p>
          <a:p>
            <a:pPr marL="342900" indent="-342900" eaLnBrk="0" hangingPunct="0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zh-TW" altLang="en-US" dirty="0" smtClean="0">
                <a:solidFill>
                  <a:srgbClr val="FF0000"/>
                </a:solidFill>
                <a:latin typeface="+mn-lt"/>
              </a:rPr>
              <a:t>依據資料量的多寡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分類。</a:t>
            </a:r>
          </a:p>
          <a:p>
            <a:pPr marL="685800" lvl="1" indent="-3302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內部排序 </a:t>
            </a:r>
            <a:r>
              <a:rPr lang="en-US" altLang="zh-TW" sz="2000" kern="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internal sort)</a:t>
            </a:r>
          </a:p>
          <a:p>
            <a:pPr marL="1077913" lvl="2" indent="-354013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排序的資料量較小，足以全部放入主記憶體內進行排序。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077913" lvl="2" indent="-354013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selection sort, insertion sort, quick</a:t>
            </a: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sort, merge sort, </a:t>
            </a:r>
            <a:b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1" lang="en-US" altLang="zh-TW" sz="1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heap sort, and radix sort.</a:t>
            </a:r>
            <a:endParaRPr kumimoji="1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85800" lvl="1" indent="-3302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外部排序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(external sort)</a:t>
            </a:r>
          </a:p>
          <a:p>
            <a:pPr marL="1077913" lvl="2" indent="-354013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排序的資料量過大</a:t>
            </a:r>
            <a:r>
              <a:rPr lang="zh-TW" altLang="en-US" sz="1800" kern="0" dirty="0" smtClean="0">
                <a:solidFill>
                  <a:schemeClr val="tx1"/>
                </a:solidFill>
                <a:latin typeface="+mn-lt"/>
              </a:rPr>
              <a:t>，無法完全載入主記憶體</a:t>
            </a:r>
            <a:r>
              <a:rPr kumimoji="1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，而必須使用輔助記憶體來存放資料。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077913" lvl="2" indent="-354013" eaLnBrk="0" hangingPunct="0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TW" sz="1800" kern="0" dirty="0" smtClean="0">
                <a:solidFill>
                  <a:schemeClr val="tx1"/>
                </a:solidFill>
                <a:latin typeface="+mn-lt"/>
              </a:rPr>
              <a:t>k-way merging.</a:t>
            </a:r>
            <a:endParaRPr kumimoji="1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E6936C-37E6-4EC1-B4B4-4F2E5476422D}" type="slidenum">
              <a:rPr lang="en-US" altLang="zh-TW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701675" y="90488"/>
            <a:ext cx="760412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Merge Sort</a:t>
            </a:r>
            <a:r>
              <a:rPr lang="en-US" altLang="zh-TW" sz="2000" b="1" u="sng">
                <a:solidFill>
                  <a:srgbClr val="003300"/>
                </a:solidFill>
                <a:ea typeface="新細明體" pitchFamily="18" charset="-120"/>
              </a:rPr>
              <a:t> (prog. 7.7)</a:t>
            </a:r>
            <a:endParaRPr lang="en-US" altLang="zh-TW" sz="4400" b="1" u="sng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468313" y="1341438"/>
            <a:ext cx="8218487" cy="51831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void merge(element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initList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[], element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mergedList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[],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m,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n)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{/* the sorted lists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initList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: m] and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initList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[m+1 : n] are merged to obtain the sorted list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mergedList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: n]   */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j, k, t;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j = m + 1;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k =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while (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&lt;= m &amp;&amp; j &lt;= n) {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if (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initList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].key &lt;=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initList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[j].key) 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mergedList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[k++] =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initList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++];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else 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mergedList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[k++] =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initList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[j++];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}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if (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&gt; m)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for (t = j; t &lt;= n; t++) 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mergedList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k+t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-j] =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initList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[t];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else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for (t =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; t &lt;= m; t++) </a:t>
            </a:r>
            <a:b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mergedList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  <a:ea typeface="新細明體" pitchFamily="18" charset="-120"/>
              </a:rPr>
              <a:t>k+t-i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] = list[t];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809433-49B1-47E2-B99A-0F58EDB808AB}" type="slidenum">
              <a:rPr lang="en-US" altLang="zh-TW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b="1" u="sng" smtClean="0"/>
              <a:t>Analysis for Merge Sort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07375" cy="31369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The total number of records added to the sorted list is n–i+1. 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TW" sz="2000" dirty="0" smtClean="0"/>
              <a:t>time complexity O(</a:t>
            </a:r>
            <a:r>
              <a:rPr lang="en-US" altLang="zh-TW" sz="2000" i="1" dirty="0" smtClean="0"/>
              <a:t>n-i+1</a:t>
            </a:r>
            <a:r>
              <a:rPr lang="en-US" altLang="zh-TW" sz="2000" dirty="0" smtClean="0"/>
              <a:t>)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addition space: O(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sz="2400" dirty="0" smtClean="0"/>
              <a:t>array vs. linked list representation (time required)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000" dirty="0" smtClean="0"/>
              <a:t>array: </a:t>
            </a:r>
            <a:r>
              <a:rPr lang="en-US" altLang="zh-TW" sz="2000" dirty="0" smtClean="0">
                <a:solidFill>
                  <a:srgbClr val="0000FF"/>
                </a:solidFill>
              </a:rPr>
              <a:t>O(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s</a:t>
            </a:r>
            <a:r>
              <a:rPr lang="en-US" altLang="zh-TW" sz="2000" dirty="0" smtClean="0">
                <a:solidFill>
                  <a:srgbClr val="0000FF"/>
                </a:solidFill>
              </a:rPr>
              <a:t>*(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n-i+1</a:t>
            </a:r>
            <a:r>
              <a:rPr lang="en-US" altLang="zh-TW" sz="2000" dirty="0" smtClean="0">
                <a:solidFill>
                  <a:srgbClr val="0000FF"/>
                </a:solidFill>
              </a:rPr>
              <a:t>)),</a:t>
            </a:r>
            <a:r>
              <a:rPr lang="en-US" altLang="zh-TW" sz="2000" dirty="0" smtClean="0"/>
              <a:t> where s: record length </a:t>
            </a:r>
            <a:r>
              <a:rPr lang="en-US" altLang="zh-TW" sz="2000" dirty="0" smtClean="0">
                <a:solidFill>
                  <a:srgbClr val="CC3300"/>
                </a:solidFill>
              </a:rPr>
              <a:t>for copy.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000" dirty="0" smtClean="0"/>
              <a:t>linked list representation: </a:t>
            </a:r>
            <a:r>
              <a:rPr lang="en-US" altLang="zh-TW" sz="2000" dirty="0" smtClean="0">
                <a:solidFill>
                  <a:srgbClr val="0000FF"/>
                </a:solidFill>
              </a:rPr>
              <a:t>O(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n-i+1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br>
              <a:rPr lang="en-US" altLang="zh-TW" sz="2000" dirty="0" smtClean="0">
                <a:solidFill>
                  <a:srgbClr val="0000FF"/>
                </a:solidFill>
              </a:rPr>
            </a:br>
            <a:r>
              <a:rPr lang="en-US" altLang="zh-TW" sz="2000" dirty="0" smtClean="0">
                <a:solidFill>
                  <a:srgbClr val="CC3300"/>
                </a:solidFill>
              </a:rPr>
              <a:t>(n-i+1) linked fields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649288"/>
          </a:xfrm>
        </p:spPr>
        <p:txBody>
          <a:bodyPr/>
          <a:lstStyle/>
          <a:p>
            <a:pPr algn="ctr"/>
            <a:r>
              <a:rPr lang="en-US" altLang="zh-TW" b="1" u="sng" smtClean="0"/>
              <a:t>Iterative Merge Tree</a:t>
            </a:r>
            <a:endParaRPr lang="zh-TW" altLang="en-US" b="1" u="sng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C76292-8754-48DD-9C93-749C02E6CD95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38917" name="Object 1"/>
          <p:cNvGraphicFramePr>
            <a:graphicFrameLocks noChangeAspect="1"/>
          </p:cNvGraphicFramePr>
          <p:nvPr/>
        </p:nvGraphicFramePr>
        <p:xfrm>
          <a:off x="1187450" y="1990725"/>
          <a:ext cx="67691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點陣圖影像" r:id="rId3" imgW="3535238" imgH="1691787" progId="PBrush">
                  <p:embed/>
                </p:oleObj>
              </mc:Choice>
              <mc:Fallback>
                <p:oleObj name="點陣圖影像" r:id="rId3" imgW="3535238" imgH="1691787" progId="PBrus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90725"/>
                        <a:ext cx="6769100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725488" y="1387475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57188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Sort 26, 5, 77, 1, 61, 11, 59, 15, 48, 19</a:t>
            </a:r>
          </a:p>
        </p:txBody>
      </p:sp>
      <p:sp>
        <p:nvSpPr>
          <p:cNvPr id="38919" name="Text Box 10"/>
          <p:cNvSpPr txBox="1">
            <a:spLocks noChangeArrowheads="1"/>
          </p:cNvSpPr>
          <p:nvPr/>
        </p:nvSpPr>
        <p:spPr bwMode="auto">
          <a:xfrm>
            <a:off x="755650" y="6140450"/>
            <a:ext cx="676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57188"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>
                <a:solidFill>
                  <a:srgbClr val="CC3300"/>
                </a:solidFill>
                <a:ea typeface="新細明體" pitchFamily="18" charset="-120"/>
              </a:rPr>
              <a:t>O(</a:t>
            </a:r>
            <a:r>
              <a:rPr lang="en-US" altLang="zh-TW" i="1">
                <a:solidFill>
                  <a:srgbClr val="CC3300"/>
                </a:solidFill>
                <a:ea typeface="新細明體" pitchFamily="18" charset="-120"/>
              </a:rPr>
              <a:t>n</a:t>
            </a:r>
            <a:r>
              <a:rPr lang="en-US" altLang="zh-TW">
                <a:solidFill>
                  <a:srgbClr val="CC3300"/>
                </a:solidFill>
                <a:ea typeface="新細明體" pitchFamily="18" charset="-120"/>
              </a:rPr>
              <a:t> log</a:t>
            </a:r>
            <a:r>
              <a:rPr lang="en-US" altLang="zh-TW" baseline="-25000">
                <a:solidFill>
                  <a:srgbClr val="CC3300"/>
                </a:solidFill>
                <a:ea typeface="新細明體" pitchFamily="18" charset="-120"/>
              </a:rPr>
              <a:t>2 </a:t>
            </a:r>
            <a:r>
              <a:rPr lang="en-US" altLang="zh-TW" i="1">
                <a:solidFill>
                  <a:srgbClr val="CC3300"/>
                </a:solidFill>
                <a:ea typeface="新細明體" pitchFamily="18" charset="-120"/>
              </a:rPr>
              <a:t>n</a:t>
            </a:r>
            <a:r>
              <a:rPr lang="en-US" altLang="zh-TW">
                <a:solidFill>
                  <a:srgbClr val="CC3300"/>
                </a:solidFill>
                <a:ea typeface="新細明體" pitchFamily="18" charset="-120"/>
              </a:rPr>
              <a:t>):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log</a:t>
            </a:r>
            <a:r>
              <a:rPr lang="en-US" altLang="zh-TW" baseline="-25000">
                <a:ea typeface="新細明體" pitchFamily="18" charset="-120"/>
                <a:sym typeface="Symbol" pitchFamily="18" charset="2"/>
              </a:rPr>
              <a:t>2 </a:t>
            </a:r>
            <a:r>
              <a:rPr lang="en-US" altLang="zh-TW" i="1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 passes, O(</a:t>
            </a:r>
            <a:r>
              <a:rPr lang="en-US" altLang="zh-TW" i="1"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) for each pass</a:t>
            </a:r>
            <a:endParaRPr lang="en-US" altLang="zh-TW">
              <a:solidFill>
                <a:srgbClr val="CC33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>
          <a:xfrm>
            <a:off x="685800" y="592138"/>
            <a:ext cx="7772400" cy="892175"/>
          </a:xfrm>
        </p:spPr>
        <p:txBody>
          <a:bodyPr/>
          <a:lstStyle/>
          <a:p>
            <a:pPr algn="ctr"/>
            <a:r>
              <a:rPr lang="en-US" altLang="zh-TW" b="1" u="sng" smtClean="0"/>
              <a:t>A Merge Pass</a:t>
            </a:r>
            <a:r>
              <a:rPr lang="en-US" altLang="zh-TW" sz="2000" b="1" u="sng" smtClean="0"/>
              <a:t> (prog. 7.8)</a:t>
            </a:r>
            <a:endParaRPr lang="zh-TW" altLang="en-US" b="1" u="sng" smtClean="0"/>
          </a:p>
        </p:txBody>
      </p:sp>
      <p:sp>
        <p:nvSpPr>
          <p:cNvPr id="39939" name="內容版面配置區 2"/>
          <p:cNvSpPr>
            <a:spLocks noGrp="1"/>
          </p:cNvSpPr>
          <p:nvPr>
            <p:ph idx="1"/>
          </p:nvPr>
        </p:nvSpPr>
        <p:spPr>
          <a:xfrm>
            <a:off x="539750" y="1844675"/>
            <a:ext cx="8134350" cy="4410075"/>
          </a:xfrm>
          <a:solidFill>
            <a:srgbClr val="FFFF00"/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void </a:t>
            </a:r>
            <a:r>
              <a:rPr lang="en-US" altLang="zh-TW" sz="2000" dirty="0" err="1" smtClean="0">
                <a:ea typeface="標楷體" pitchFamily="65" charset="-120"/>
              </a:rPr>
              <a:t>mergePass</a:t>
            </a:r>
            <a:r>
              <a:rPr lang="en-US" altLang="zh-TW" sz="2000" dirty="0" smtClean="0">
                <a:ea typeface="標楷體" pitchFamily="65" charset="-120"/>
              </a:rPr>
              <a:t>(element </a:t>
            </a:r>
            <a:r>
              <a:rPr lang="en-US" altLang="zh-TW" sz="2000" dirty="0" err="1" smtClean="0">
                <a:ea typeface="標楷體" pitchFamily="65" charset="-120"/>
              </a:rPr>
              <a:t>initList</a:t>
            </a:r>
            <a:r>
              <a:rPr lang="en-US" altLang="zh-TW" sz="2000" dirty="0" smtClean="0">
                <a:ea typeface="標楷體" pitchFamily="65" charset="-120"/>
              </a:rPr>
              <a:t>[], element </a:t>
            </a:r>
            <a:r>
              <a:rPr lang="en-US" altLang="zh-TW" sz="2000" dirty="0" err="1" smtClean="0">
                <a:ea typeface="標楷體" pitchFamily="65" charset="-120"/>
              </a:rPr>
              <a:t>mergedList</a:t>
            </a:r>
            <a:r>
              <a:rPr lang="en-US" altLang="zh-TW" sz="2000" dirty="0" smtClean="0">
                <a:ea typeface="標楷體" pitchFamily="65" charset="-120"/>
              </a:rPr>
              <a:t>[], </a:t>
            </a:r>
            <a:r>
              <a:rPr lang="en-US" altLang="zh-TW" sz="2000" dirty="0" err="1" smtClean="0">
                <a:ea typeface="標楷體" pitchFamily="65" charset="-120"/>
              </a:rPr>
              <a:t>int</a:t>
            </a:r>
            <a:r>
              <a:rPr lang="en-US" altLang="zh-TW" sz="2000" dirty="0" smtClean="0">
                <a:ea typeface="標楷體" pitchFamily="65" charset="-120"/>
              </a:rPr>
              <a:t> n, </a:t>
            </a:r>
            <a:r>
              <a:rPr lang="en-US" altLang="zh-TW" sz="2000" dirty="0" err="1" smtClean="0">
                <a:ea typeface="標楷體" pitchFamily="65" charset="-120"/>
              </a:rPr>
              <a:t>int</a:t>
            </a:r>
            <a:r>
              <a:rPr lang="en-US" altLang="zh-TW" sz="2000" dirty="0" smtClean="0">
                <a:ea typeface="標楷體" pitchFamily="65" charset="-120"/>
              </a:rPr>
              <a:t> s)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{/* </a:t>
            </a:r>
            <a:r>
              <a:rPr lang="zh-TW" altLang="zh-TW" sz="2000" dirty="0" smtClean="0">
                <a:ea typeface="標楷體" pitchFamily="65" charset="-120"/>
              </a:rPr>
              <a:t>執行一回合的合併排序，將</a:t>
            </a:r>
            <a:r>
              <a:rPr lang="en-US" altLang="zh-TW" sz="2000" dirty="0" err="1" smtClean="0">
                <a:ea typeface="標楷體" pitchFamily="65" charset="-120"/>
              </a:rPr>
              <a:t>initList</a:t>
            </a:r>
            <a:r>
              <a:rPr lang="en-US" altLang="zh-TW" sz="2000" dirty="0" smtClean="0">
                <a:ea typeface="標楷體" pitchFamily="65" charset="-120"/>
              </a:rPr>
              <a:t>[]</a:t>
            </a:r>
            <a:r>
              <a:rPr lang="zh-TW" altLang="zh-TW" sz="2000" dirty="0" smtClean="0">
                <a:ea typeface="標楷體" pitchFamily="65" charset="-120"/>
              </a:rPr>
              <a:t>中兩兩相鄰的排序過的區段合併到</a:t>
            </a:r>
            <a:r>
              <a:rPr lang="en-US" altLang="zh-TW" sz="2000" dirty="0" err="1" smtClean="0">
                <a:ea typeface="標楷體" pitchFamily="65" charset="-120"/>
              </a:rPr>
              <a:t>mergedList</a:t>
            </a:r>
            <a:r>
              <a:rPr lang="en-US" altLang="zh-TW" sz="2000" dirty="0" smtClean="0">
                <a:ea typeface="標楷體" pitchFamily="65" charset="-120"/>
              </a:rPr>
              <a:t>[]</a:t>
            </a:r>
            <a:r>
              <a:rPr lang="zh-TW" altLang="zh-TW" sz="2000" dirty="0" smtClean="0">
                <a:ea typeface="標楷體" pitchFamily="65" charset="-120"/>
              </a:rPr>
              <a:t>。</a:t>
            </a:r>
            <a:r>
              <a:rPr lang="en-US" altLang="zh-TW" sz="2000" dirty="0" smtClean="0">
                <a:ea typeface="標楷體" pitchFamily="65" charset="-120"/>
              </a:rPr>
              <a:t>n </a:t>
            </a:r>
            <a:r>
              <a:rPr lang="zh-TW" altLang="zh-TW" sz="2000" dirty="0" smtClean="0">
                <a:ea typeface="標楷體" pitchFamily="65" charset="-120"/>
              </a:rPr>
              <a:t>為串列中元素個數，</a:t>
            </a:r>
            <a:r>
              <a:rPr lang="en-US" altLang="zh-TW" sz="2000" dirty="0" smtClean="0">
                <a:ea typeface="標楷體" pitchFamily="65" charset="-120"/>
              </a:rPr>
              <a:t>s</a:t>
            </a:r>
            <a:r>
              <a:rPr lang="zh-TW" altLang="zh-TW" sz="2000" dirty="0" smtClean="0">
                <a:ea typeface="標楷體" pitchFamily="65" charset="-120"/>
              </a:rPr>
              <a:t>代表每一個區段大小。</a:t>
            </a:r>
            <a:r>
              <a:rPr lang="en-US" altLang="zh-TW" sz="2000" dirty="0" smtClean="0">
                <a:ea typeface="標楷體" pitchFamily="65" charset="-120"/>
              </a:rPr>
              <a:t> */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	</a:t>
            </a:r>
            <a:r>
              <a:rPr lang="en-US" altLang="zh-TW" sz="2000" dirty="0" err="1" smtClean="0">
                <a:ea typeface="標楷體" pitchFamily="65" charset="-120"/>
              </a:rPr>
              <a:t>int</a:t>
            </a:r>
            <a:r>
              <a:rPr lang="en-US" altLang="zh-TW" sz="2000" dirty="0" smtClean="0">
                <a:ea typeface="標楷體" pitchFamily="65" charset="-120"/>
              </a:rPr>
              <a:t> </a:t>
            </a:r>
            <a:r>
              <a:rPr lang="en-US" altLang="zh-TW" sz="2000" dirty="0" err="1" smtClean="0">
                <a:ea typeface="標楷體" pitchFamily="65" charset="-120"/>
              </a:rPr>
              <a:t>i</a:t>
            </a:r>
            <a:r>
              <a:rPr lang="en-US" altLang="zh-TW" sz="2000" dirty="0" smtClean="0">
                <a:ea typeface="標楷體" pitchFamily="65" charset="-120"/>
              </a:rPr>
              <a:t>, j;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	for( </a:t>
            </a:r>
            <a:r>
              <a:rPr lang="en-US" altLang="zh-TW" sz="2000" dirty="0" err="1" smtClean="0">
                <a:ea typeface="標楷體" pitchFamily="65" charset="-120"/>
              </a:rPr>
              <a:t>i</a:t>
            </a:r>
            <a:r>
              <a:rPr lang="en-US" altLang="zh-TW" sz="2000" dirty="0" smtClean="0">
                <a:ea typeface="標楷體" pitchFamily="65" charset="-120"/>
              </a:rPr>
              <a:t>=1; </a:t>
            </a:r>
            <a:r>
              <a:rPr lang="en-US" altLang="zh-TW" sz="2000" dirty="0" err="1" smtClean="0">
                <a:ea typeface="標楷體" pitchFamily="65" charset="-120"/>
              </a:rPr>
              <a:t>i</a:t>
            </a:r>
            <a:r>
              <a:rPr lang="en-US" altLang="zh-TW" sz="2000" dirty="0" smtClean="0">
                <a:ea typeface="標楷體" pitchFamily="65" charset="-120"/>
              </a:rPr>
              <a:t>&lt;= n – 2 * s + 1; </a:t>
            </a:r>
            <a:r>
              <a:rPr lang="en-US" altLang="zh-TW" sz="2000" dirty="0" err="1" smtClean="0">
                <a:ea typeface="標楷體" pitchFamily="65" charset="-120"/>
              </a:rPr>
              <a:t>i</a:t>
            </a:r>
            <a:r>
              <a:rPr lang="en-US" altLang="zh-TW" sz="2000" dirty="0" smtClean="0">
                <a:ea typeface="標楷體" pitchFamily="65" charset="-120"/>
              </a:rPr>
              <a:t>+= 2*s)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		merge(</a:t>
            </a:r>
            <a:r>
              <a:rPr lang="en-US" altLang="zh-TW" sz="2000" dirty="0" err="1" smtClean="0">
                <a:ea typeface="標楷體" pitchFamily="65" charset="-120"/>
              </a:rPr>
              <a:t>initList</a:t>
            </a:r>
            <a:r>
              <a:rPr lang="en-US" altLang="zh-TW" sz="2000" dirty="0" smtClean="0">
                <a:ea typeface="標楷體" pitchFamily="65" charset="-120"/>
              </a:rPr>
              <a:t>, </a:t>
            </a:r>
            <a:r>
              <a:rPr lang="en-US" altLang="zh-TW" sz="2000" dirty="0" err="1" smtClean="0">
                <a:ea typeface="標楷體" pitchFamily="65" charset="-120"/>
              </a:rPr>
              <a:t>mergedList</a:t>
            </a:r>
            <a:r>
              <a:rPr lang="en-US" altLang="zh-TW" sz="2000" dirty="0" smtClean="0">
                <a:ea typeface="標楷體" pitchFamily="65" charset="-120"/>
              </a:rPr>
              <a:t>, </a:t>
            </a:r>
            <a:r>
              <a:rPr lang="en-US" altLang="zh-TW" sz="2000" dirty="0" err="1" smtClean="0">
                <a:ea typeface="標楷體" pitchFamily="65" charset="-120"/>
              </a:rPr>
              <a:t>i</a:t>
            </a:r>
            <a:r>
              <a:rPr lang="en-US" altLang="zh-TW" sz="2000" dirty="0" smtClean="0">
                <a:ea typeface="標楷體" pitchFamily="65" charset="-120"/>
              </a:rPr>
              <a:t>, i+s-1, i+2*s-1);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	if ( i+s-1 &lt; n)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		merge(</a:t>
            </a:r>
            <a:r>
              <a:rPr lang="en-US" altLang="zh-TW" sz="2000" dirty="0" err="1" smtClean="0">
                <a:ea typeface="標楷體" pitchFamily="65" charset="-120"/>
              </a:rPr>
              <a:t>initList</a:t>
            </a:r>
            <a:r>
              <a:rPr lang="en-US" altLang="zh-TW" sz="2000" dirty="0" smtClean="0">
                <a:ea typeface="標楷體" pitchFamily="65" charset="-120"/>
              </a:rPr>
              <a:t>, </a:t>
            </a:r>
            <a:r>
              <a:rPr lang="en-US" altLang="zh-TW" sz="2000" dirty="0" err="1" smtClean="0">
                <a:ea typeface="標楷體" pitchFamily="65" charset="-120"/>
              </a:rPr>
              <a:t>mergedList</a:t>
            </a:r>
            <a:r>
              <a:rPr lang="en-US" altLang="zh-TW" sz="2000" dirty="0" smtClean="0">
                <a:ea typeface="標楷體" pitchFamily="65" charset="-120"/>
              </a:rPr>
              <a:t>, </a:t>
            </a:r>
            <a:r>
              <a:rPr lang="en-US" altLang="zh-TW" sz="2000" dirty="0" err="1" smtClean="0">
                <a:ea typeface="標楷體" pitchFamily="65" charset="-120"/>
              </a:rPr>
              <a:t>i</a:t>
            </a:r>
            <a:r>
              <a:rPr lang="en-US" altLang="zh-TW" sz="2000" dirty="0" smtClean="0">
                <a:ea typeface="標楷體" pitchFamily="65" charset="-120"/>
              </a:rPr>
              <a:t>, i+s-1, n);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	else 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		for( j=</a:t>
            </a:r>
            <a:r>
              <a:rPr lang="en-US" altLang="zh-TW" sz="2000" dirty="0" err="1" smtClean="0">
                <a:ea typeface="標楷體" pitchFamily="65" charset="-120"/>
              </a:rPr>
              <a:t>i</a:t>
            </a:r>
            <a:r>
              <a:rPr lang="en-US" altLang="zh-TW" sz="2000" dirty="0" smtClean="0">
                <a:ea typeface="標楷體" pitchFamily="65" charset="-120"/>
              </a:rPr>
              <a:t>; j&lt;=n; j++)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		     </a:t>
            </a:r>
            <a:r>
              <a:rPr lang="en-US" altLang="zh-TW" sz="2000" dirty="0" err="1" smtClean="0">
                <a:ea typeface="標楷體" pitchFamily="65" charset="-120"/>
              </a:rPr>
              <a:t>mergedList</a:t>
            </a:r>
            <a:r>
              <a:rPr lang="en-US" altLang="zh-TW" sz="2000" dirty="0" smtClean="0">
                <a:ea typeface="標楷體" pitchFamily="65" charset="-120"/>
              </a:rPr>
              <a:t>[j] = </a:t>
            </a:r>
            <a:r>
              <a:rPr lang="en-US" altLang="zh-TW" sz="2000" dirty="0" err="1" smtClean="0">
                <a:ea typeface="標楷體" pitchFamily="65" charset="-120"/>
              </a:rPr>
              <a:t>initList</a:t>
            </a:r>
            <a:r>
              <a:rPr lang="en-US" altLang="zh-TW" sz="2000" dirty="0" smtClean="0">
                <a:ea typeface="標楷體" pitchFamily="65" charset="-120"/>
              </a:rPr>
              <a:t>[j];</a:t>
            </a:r>
            <a:endParaRPr lang="zh-TW" altLang="zh-TW" sz="2000" dirty="0" smtClean="0">
              <a:ea typeface="標楷體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itchFamily="65" charset="-120"/>
              </a:rPr>
              <a:t>}</a:t>
            </a:r>
            <a:endParaRPr lang="zh-TW" altLang="en-US" sz="2000" dirty="0" smtClean="0"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E0CD08-A262-4A1F-BFB4-8F8C5604E600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>
          <a:xfrm>
            <a:off x="685800" y="592138"/>
            <a:ext cx="7772400" cy="820737"/>
          </a:xfrm>
        </p:spPr>
        <p:txBody>
          <a:bodyPr/>
          <a:lstStyle/>
          <a:p>
            <a:pPr algn="ctr"/>
            <a:r>
              <a:rPr lang="en-US" altLang="zh-TW" b="1" u="sng" smtClean="0"/>
              <a:t>Merge Sort </a:t>
            </a:r>
            <a:r>
              <a:rPr lang="en-US" altLang="zh-TW" sz="2000" b="1" u="sng" smtClean="0"/>
              <a:t>(prog. 7.9)</a:t>
            </a:r>
            <a:endParaRPr lang="zh-TW" altLang="en-US" b="1" u="sng" smtClean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>
          <a:xfrm>
            <a:off x="903288" y="1700213"/>
            <a:ext cx="7772400" cy="4481512"/>
          </a:xfrm>
          <a:solidFill>
            <a:srgbClr val="FFFF00"/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void </a:t>
            </a:r>
            <a:r>
              <a:rPr lang="en-US" altLang="zh-TW" sz="2000" dirty="0" err="1" smtClean="0"/>
              <a:t>mergeSort</a:t>
            </a:r>
            <a:r>
              <a:rPr lang="en-US" altLang="zh-TW" sz="2000" dirty="0" smtClean="0"/>
              <a:t>(element a[],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n)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{ /* 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使用合併排序法將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a[1:n]</a:t>
            </a:r>
            <a:r>
              <a:rPr lang="zh-TW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排序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/>
              <a:t>   */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s =1; 	</a:t>
            </a:r>
            <a:r>
              <a:rPr lang="en-US" altLang="zh-TW" sz="2000" dirty="0" smtClean="0">
                <a:ea typeface="標楷體" panose="03000509000000000000" pitchFamily="65" charset="-120"/>
              </a:rPr>
              <a:t>/* </a:t>
            </a:r>
            <a:r>
              <a:rPr lang="zh-TW" altLang="zh-TW" sz="2000" dirty="0" smtClean="0">
                <a:ea typeface="標楷體" panose="03000509000000000000" pitchFamily="65" charset="-120"/>
              </a:rPr>
              <a:t>現在區段大小</a:t>
            </a:r>
            <a:r>
              <a:rPr lang="en-US" altLang="zh-TW" sz="2000" dirty="0" smtClean="0">
                <a:ea typeface="標楷體" panose="03000509000000000000" pitchFamily="65" charset="-120"/>
              </a:rPr>
              <a:t> */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element extra[MAX_SIZE];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while(s&lt;n) {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      </a:t>
            </a:r>
            <a:r>
              <a:rPr lang="en-US" altLang="zh-TW" sz="2000" dirty="0" err="1" smtClean="0"/>
              <a:t>mergePass</a:t>
            </a:r>
            <a:r>
              <a:rPr lang="en-US" altLang="zh-TW" sz="2000" dirty="0" smtClean="0"/>
              <a:t>(a, extra, n, s);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      s*=2;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      </a:t>
            </a:r>
            <a:r>
              <a:rPr lang="en-US" altLang="zh-TW" sz="2000" dirty="0" err="1" smtClean="0"/>
              <a:t>mergePass</a:t>
            </a:r>
            <a:r>
              <a:rPr lang="en-US" altLang="zh-TW" sz="2000" dirty="0" smtClean="0"/>
              <a:t>(extra, a, n, s);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      s*=2;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}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}</a:t>
            </a:r>
            <a:endParaRPr lang="zh-TW" altLang="en-US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4A77BC-91FB-4907-A73D-3FEAA0A5231D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720725"/>
          </a:xfrm>
        </p:spPr>
        <p:txBody>
          <a:bodyPr/>
          <a:lstStyle/>
          <a:p>
            <a:pPr algn="ctr"/>
            <a:r>
              <a:rPr lang="en-US" altLang="zh-TW" b="1" u="sng" smtClean="0"/>
              <a:t>Recursive Merge Sort</a:t>
            </a:r>
            <a:endParaRPr lang="zh-TW" altLang="en-US" b="1" u="sng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1A1872-72F8-4BE5-A697-F69189B0CDB3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41989" name="Object 1"/>
          <p:cNvGraphicFramePr>
            <a:graphicFrameLocks noChangeAspect="1"/>
          </p:cNvGraphicFramePr>
          <p:nvPr/>
        </p:nvGraphicFramePr>
        <p:xfrm>
          <a:off x="1187450" y="1844675"/>
          <a:ext cx="7345363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r:id="rId3" imgW="6982663" imgH="2806598" progId="">
                  <p:embed/>
                </p:oleObj>
              </mc:Choice>
              <mc:Fallback>
                <p:oleObj r:id="rId3" imgW="6982663" imgH="2806598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44675"/>
                        <a:ext cx="7345363" cy="367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46"/>
          <p:cNvSpPr txBox="1">
            <a:spLocks noChangeArrowheads="1"/>
          </p:cNvSpPr>
          <p:nvPr/>
        </p:nvSpPr>
        <p:spPr bwMode="auto">
          <a:xfrm>
            <a:off x="684213" y="5741988"/>
            <a:ext cx="668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54013" indent="-354013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TW" sz="2600" u="sng">
                <a:solidFill>
                  <a:schemeClr val="tx1"/>
                </a:solidFill>
              </a:rPr>
              <a:t>Sublist partitioning for a recursive merge sort.</a:t>
            </a:r>
          </a:p>
        </p:txBody>
      </p:sp>
      <p:sp>
        <p:nvSpPr>
          <p:cNvPr id="41991" name="Text Box 3"/>
          <p:cNvSpPr txBox="1">
            <a:spLocks noChangeArrowheads="1"/>
          </p:cNvSpPr>
          <p:nvPr/>
        </p:nvSpPr>
        <p:spPr bwMode="auto">
          <a:xfrm>
            <a:off x="725488" y="1196975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57188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Sort 26, 5, 77, 1, 61, 11, 59, 15, 48,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749300"/>
          </a:xfrm>
        </p:spPr>
        <p:txBody>
          <a:bodyPr/>
          <a:lstStyle/>
          <a:p>
            <a:pPr algn="ctr"/>
            <a:r>
              <a:rPr lang="en-US" altLang="zh-TW" b="1" u="sng" smtClean="0"/>
              <a:t>Recursive Merge Sort </a:t>
            </a:r>
            <a:r>
              <a:rPr lang="en-US" altLang="zh-TW" sz="2000" b="1" u="sng" smtClean="0"/>
              <a:t>(prog. 7.10)</a:t>
            </a:r>
            <a:endParaRPr lang="zh-TW" altLang="en-US" b="1" u="sng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>
          <a:xfrm>
            <a:off x="685800" y="1916113"/>
            <a:ext cx="7772400" cy="3402012"/>
          </a:xfrm>
          <a:solidFill>
            <a:srgbClr val="FFFF00"/>
          </a:solidFill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rmergeSort</a:t>
            </a:r>
            <a:r>
              <a:rPr lang="en-US" altLang="zh-TW" sz="2000" dirty="0" smtClean="0"/>
              <a:t>(element a[],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link[],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left,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right)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{ /* a[</a:t>
            </a:r>
            <a:r>
              <a:rPr lang="en-US" altLang="zh-TW" sz="2000" dirty="0" err="1" smtClean="0"/>
              <a:t>left:right</a:t>
            </a:r>
            <a:r>
              <a:rPr lang="en-US" altLang="zh-TW" sz="2000" dirty="0" smtClean="0"/>
              <a:t>]</a:t>
            </a:r>
            <a:r>
              <a:rPr lang="zh-TW" altLang="zh-TW" sz="2000" dirty="0" smtClean="0">
                <a:ea typeface="標楷體" panose="03000509000000000000" pitchFamily="65" charset="-120"/>
              </a:rPr>
              <a:t>是要排序的陣列，</a:t>
            </a:r>
            <a:r>
              <a:rPr lang="en-US" altLang="zh-TW" sz="2000" dirty="0" smtClean="0">
                <a:ea typeface="標楷體" panose="03000509000000000000" pitchFamily="65" charset="-120"/>
              </a:rPr>
              <a:t>link[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ea typeface="標楷體" panose="03000509000000000000" pitchFamily="65" charset="-120"/>
              </a:rPr>
              <a:t>]</a:t>
            </a:r>
            <a:r>
              <a:rPr lang="zh-TW" altLang="zh-TW" sz="2000" dirty="0" smtClean="0">
                <a:ea typeface="標楷體" panose="03000509000000000000" pitchFamily="65" charset="-120"/>
              </a:rPr>
              <a:t>所有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i</a:t>
            </a:r>
            <a:r>
              <a:rPr lang="zh-TW" altLang="zh-TW" sz="2000" dirty="0" smtClean="0">
                <a:ea typeface="標楷體" panose="03000509000000000000" pitchFamily="65" charset="-120"/>
              </a:rPr>
              <a:t>是一開始為</a:t>
            </a:r>
            <a:r>
              <a:rPr lang="en-US" altLang="zh-TW" sz="2000" dirty="0" smtClean="0">
                <a:ea typeface="標楷體" panose="03000509000000000000" pitchFamily="65" charset="-120"/>
              </a:rPr>
              <a:t>0</a:t>
            </a:r>
            <a:r>
              <a:rPr lang="zh-TW" altLang="zh-TW" sz="2000" dirty="0" smtClean="0">
                <a:ea typeface="標楷體" panose="03000509000000000000" pitchFamily="65" charset="-120"/>
              </a:rPr>
              <a:t>。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</a:t>
            </a:r>
            <a:r>
              <a:rPr lang="zh-TW" altLang="zh-TW" sz="2000" dirty="0" smtClean="0">
                <a:ea typeface="標楷體" panose="03000509000000000000" pitchFamily="65" charset="-120"/>
              </a:rPr>
              <a:t>回傳排序好的鏈的第一個元素之索引值。</a:t>
            </a:r>
            <a:r>
              <a:rPr lang="en-US" altLang="zh-TW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smtClean="0"/>
              <a:t>*/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if(left  &gt;=  right)  return left;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 mid = (left + right) /2;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return </a:t>
            </a:r>
            <a:r>
              <a:rPr lang="en-US" altLang="zh-TW" sz="2000" dirty="0" err="1" smtClean="0"/>
              <a:t>listMerge</a:t>
            </a:r>
            <a:r>
              <a:rPr lang="en-US" altLang="zh-TW" sz="2000" dirty="0" smtClean="0"/>
              <a:t>(a, link, 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			</a:t>
            </a:r>
            <a:r>
              <a:rPr lang="en-US" altLang="zh-TW" sz="2000" dirty="0" err="1" smtClean="0"/>
              <a:t>rmergeSort</a:t>
            </a:r>
            <a:r>
              <a:rPr lang="en-US" altLang="zh-TW" sz="2000" dirty="0" smtClean="0"/>
              <a:t>(a, link, left, mid</a:t>
            </a:r>
            <a:r>
              <a:rPr lang="en-US" altLang="zh-TW" sz="2000" dirty="0" smtClean="0">
                <a:ea typeface="標楷體" panose="03000509000000000000" pitchFamily="65" charset="-120"/>
              </a:rPr>
              <a:t>),          /* </a:t>
            </a:r>
            <a:r>
              <a:rPr lang="zh-TW" altLang="zh-TW" sz="2000" dirty="0" smtClean="0">
                <a:ea typeface="標楷體" panose="03000509000000000000" pitchFamily="65" charset="-120"/>
              </a:rPr>
              <a:t>排序左半部</a:t>
            </a:r>
            <a:r>
              <a:rPr lang="en-US" altLang="zh-TW" sz="2000" dirty="0" smtClean="0">
                <a:ea typeface="標楷體" panose="03000509000000000000" pitchFamily="65" charset="-120"/>
              </a:rPr>
              <a:t> */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		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rmergeSort</a:t>
            </a:r>
            <a:r>
              <a:rPr lang="en-US" altLang="zh-TW" sz="2000" dirty="0" smtClean="0">
                <a:ea typeface="標楷體" panose="03000509000000000000" pitchFamily="65" charset="-120"/>
              </a:rPr>
              <a:t>(a, link, mid+1, right) );	/* </a:t>
            </a:r>
            <a:r>
              <a:rPr lang="zh-TW" altLang="zh-TW" sz="2000" dirty="0" smtClean="0">
                <a:ea typeface="標楷體" panose="03000509000000000000" pitchFamily="65" charset="-120"/>
              </a:rPr>
              <a:t>排序右半部</a:t>
            </a:r>
            <a:r>
              <a:rPr lang="en-US" altLang="zh-TW" sz="2000" dirty="0" smtClean="0">
                <a:ea typeface="標楷體" panose="03000509000000000000" pitchFamily="65" charset="-120"/>
              </a:rPr>
              <a:t> */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 smtClean="0"/>
              <a:t>}</a:t>
            </a:r>
            <a:endParaRPr lang="zh-TW" altLang="zh-TW" sz="2000" dirty="0" smtClean="0"/>
          </a:p>
          <a:p>
            <a:pPr>
              <a:buFont typeface="Monotype Sorts" pitchFamily="2" charset="2"/>
              <a:buNone/>
            </a:pPr>
            <a:endParaRPr lang="zh-TW" altLang="en-US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AD8620-4737-4DFA-8276-6203A3C1CD7D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604838"/>
          </a:xfrm>
        </p:spPr>
        <p:txBody>
          <a:bodyPr/>
          <a:lstStyle/>
          <a:p>
            <a:pPr algn="ctr"/>
            <a:r>
              <a:rPr lang="en-US" altLang="zh-TW" b="1" u="sng" smtClean="0"/>
              <a:t>Merging Sorted Chains</a:t>
            </a:r>
            <a:r>
              <a:rPr lang="en-US" altLang="zh-TW" sz="2000" b="1" u="sng" smtClean="0"/>
              <a:t> (prog. 7.11)</a:t>
            </a:r>
            <a:endParaRPr lang="zh-TW" altLang="en-US" b="1" u="sng" smtClean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>
          <a:xfrm>
            <a:off x="685800" y="1484313"/>
            <a:ext cx="7772400" cy="5229225"/>
          </a:xfrm>
          <a:solidFill>
            <a:srgbClr val="FFFF00"/>
          </a:solidFill>
        </p:spPr>
        <p:txBody>
          <a:bodyPr/>
          <a:lstStyle/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err="1" smtClean="0">
                <a:ea typeface="標楷體" panose="03000509000000000000" pitchFamily="65" charset="-120"/>
              </a:rPr>
              <a:t>int</a:t>
            </a:r>
            <a:r>
              <a:rPr lang="en-US" altLang="zh-TW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listMerge</a:t>
            </a:r>
            <a:r>
              <a:rPr lang="en-US" altLang="zh-TW" sz="2000" dirty="0" smtClean="0">
                <a:ea typeface="標楷體" panose="03000509000000000000" pitchFamily="65" charset="-120"/>
              </a:rPr>
              <a:t>(element a[],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int</a:t>
            </a:r>
            <a:r>
              <a:rPr lang="en-US" altLang="zh-TW" sz="2000" dirty="0" smtClean="0">
                <a:ea typeface="標楷體" panose="03000509000000000000" pitchFamily="65" charset="-120"/>
              </a:rPr>
              <a:t> link[],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int</a:t>
            </a:r>
            <a:r>
              <a:rPr lang="en-US" altLang="zh-TW" sz="2000" dirty="0" smtClean="0">
                <a:ea typeface="標楷體" panose="03000509000000000000" pitchFamily="65" charset="-120"/>
              </a:rPr>
              <a:t> start1,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int</a:t>
            </a:r>
            <a:r>
              <a:rPr lang="en-US" altLang="zh-TW" sz="2000" dirty="0" smtClean="0">
                <a:ea typeface="標楷體" panose="03000509000000000000" pitchFamily="65" charset="-120"/>
              </a:rPr>
              <a:t> start2)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{ /* </a:t>
            </a:r>
            <a:r>
              <a:rPr lang="zh-TW" altLang="zh-TW" sz="2000" dirty="0" smtClean="0">
                <a:ea typeface="標楷體" panose="03000509000000000000" pitchFamily="65" charset="-120"/>
              </a:rPr>
              <a:t>兩個排序好的鏈分別從</a:t>
            </a:r>
            <a:r>
              <a:rPr lang="en-US" altLang="zh-TW" sz="2000" dirty="0" smtClean="0">
                <a:ea typeface="標楷體" panose="03000509000000000000" pitchFamily="65" charset="-120"/>
              </a:rPr>
              <a:t>start1</a:t>
            </a:r>
            <a:r>
              <a:rPr lang="zh-TW" altLang="zh-TW" sz="2000" dirty="0" smtClean="0">
                <a:ea typeface="標楷體" panose="03000509000000000000" pitchFamily="65" charset="-120"/>
              </a:rPr>
              <a:t>及</a:t>
            </a:r>
            <a:r>
              <a:rPr lang="en-US" altLang="zh-TW" sz="2000" dirty="0" smtClean="0">
                <a:ea typeface="標楷體" panose="03000509000000000000" pitchFamily="65" charset="-120"/>
              </a:rPr>
              <a:t>start2</a:t>
            </a:r>
            <a:r>
              <a:rPr lang="zh-TW" altLang="zh-TW" sz="2000" dirty="0" smtClean="0">
                <a:ea typeface="標楷體" panose="03000509000000000000" pitchFamily="65" charset="-120"/>
              </a:rPr>
              <a:t>開始，將它們合併</a:t>
            </a:r>
            <a:r>
              <a:rPr lang="zh-TW" altLang="en-US" sz="2000" dirty="0" smtClean="0">
                <a:ea typeface="標楷體" panose="03000509000000000000" pitchFamily="65" charset="-120"/>
              </a:rPr>
              <a:t>；</a:t>
            </a:r>
            <a:r>
              <a:rPr lang="zh-TW" altLang="zh-TW" sz="2000" dirty="0" smtClean="0">
                <a:ea typeface="標楷體" panose="03000509000000000000" pitchFamily="65" charset="-120"/>
              </a:rPr>
              <a:t>將</a:t>
            </a:r>
            <a:r>
              <a:rPr lang="en-US" altLang="zh-TW" sz="2000" dirty="0" smtClean="0">
                <a:ea typeface="標楷體" panose="03000509000000000000" pitchFamily="65" charset="-120"/>
              </a:rPr>
              <a:t>link[0]</a:t>
            </a:r>
            <a:r>
              <a:rPr lang="zh-TW" altLang="zh-TW" sz="2000" dirty="0" smtClean="0">
                <a:ea typeface="標楷體" panose="03000509000000000000" pitchFamily="65" charset="-120"/>
              </a:rPr>
              <a:t>當作一個暫時的標頭。回傳合併好的鏈的開頭。</a:t>
            </a:r>
            <a:r>
              <a:rPr lang="en-US" altLang="zh-TW" sz="2000" dirty="0" smtClean="0">
                <a:ea typeface="標楷體" panose="03000509000000000000" pitchFamily="65" charset="-120"/>
              </a:rPr>
              <a:t>*/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int</a:t>
            </a:r>
            <a:r>
              <a:rPr lang="en-US" altLang="zh-TW" sz="2000" dirty="0" smtClean="0">
                <a:ea typeface="標楷體" panose="03000509000000000000" pitchFamily="65" charset="-120"/>
              </a:rPr>
              <a:t> last1, last2,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lastResult</a:t>
            </a:r>
            <a:r>
              <a:rPr lang="en-US" altLang="zh-TW" sz="2000" dirty="0" smtClean="0">
                <a:ea typeface="標楷體" panose="03000509000000000000" pitchFamily="65" charset="-120"/>
              </a:rPr>
              <a:t>=0;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for(last1 = start1, last2 = start2; last1 &amp;&amp; last2; )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	if (a[last1] &lt;= a[last2]) {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	      link[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lastResult</a:t>
            </a:r>
            <a:r>
              <a:rPr lang="en-US" altLang="zh-TW" sz="2000" dirty="0" smtClean="0">
                <a:ea typeface="標楷體" panose="03000509000000000000" pitchFamily="65" charset="-120"/>
              </a:rPr>
              <a:t>] = last1;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	     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lastResult</a:t>
            </a:r>
            <a:r>
              <a:rPr lang="en-US" altLang="zh-TW" sz="2000" dirty="0" smtClean="0">
                <a:ea typeface="標楷體" panose="03000509000000000000" pitchFamily="65" charset="-120"/>
              </a:rPr>
              <a:t> = last1;     last1 = link[last1];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	}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	else{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	      link[lastResult2] = last2;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	     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lastResult</a:t>
            </a:r>
            <a:r>
              <a:rPr lang="en-US" altLang="zh-TW" sz="2000" dirty="0" smtClean="0">
                <a:ea typeface="標楷體" panose="03000509000000000000" pitchFamily="65" charset="-120"/>
              </a:rPr>
              <a:t> = last2;     last2 = link[last2];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	}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 	/* </a:t>
            </a:r>
            <a:r>
              <a:rPr lang="zh-TW" altLang="zh-TW" sz="2000" dirty="0" smtClean="0">
                <a:ea typeface="標楷體" panose="03000509000000000000" pitchFamily="65" charset="-120"/>
              </a:rPr>
              <a:t>將其餘的記錄附接至最後的鏈結</a:t>
            </a:r>
            <a:r>
              <a:rPr lang="en-US" altLang="zh-TW" sz="2000" dirty="0" smtClean="0">
                <a:ea typeface="標楷體" panose="03000509000000000000" pitchFamily="65" charset="-120"/>
              </a:rPr>
              <a:t>*/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if(last1 == 0)  link[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lastResult</a:t>
            </a:r>
            <a:r>
              <a:rPr lang="en-US" altLang="zh-TW" sz="2000" dirty="0" smtClean="0">
                <a:ea typeface="標楷體" panose="03000509000000000000" pitchFamily="65" charset="-120"/>
              </a:rPr>
              <a:t>] = last2;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else  link[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lastResult</a:t>
            </a:r>
            <a:r>
              <a:rPr lang="en-US" altLang="zh-TW" sz="2000" dirty="0" smtClean="0">
                <a:ea typeface="標楷體" panose="03000509000000000000" pitchFamily="65" charset="-120"/>
              </a:rPr>
              <a:t>] = last1;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	return link[0];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}</a:t>
            </a:r>
            <a:endParaRPr lang="zh-TW" altLang="zh-TW" sz="2000" dirty="0" smtClean="0">
              <a:ea typeface="標楷體" panose="03000509000000000000" pitchFamily="65" charset="-120"/>
            </a:endParaRPr>
          </a:p>
          <a:p>
            <a:pPr>
              <a:lnSpc>
                <a:spcPts val="2200"/>
              </a:lnSpc>
              <a:spcBef>
                <a:spcPct val="0"/>
              </a:spcBef>
              <a:buFont typeface="Monotype Sorts" pitchFamily="2" charset="2"/>
              <a:buNone/>
            </a:pPr>
            <a:endParaRPr lang="zh-TW" altLang="en-US" sz="2000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DFEC51-C996-4E5A-85E4-8571008A2B67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>
          <a:xfrm>
            <a:off x="685800" y="592138"/>
            <a:ext cx="7772400" cy="892175"/>
          </a:xfrm>
        </p:spPr>
        <p:txBody>
          <a:bodyPr/>
          <a:lstStyle/>
          <a:p>
            <a:pPr algn="ctr"/>
            <a:r>
              <a:rPr lang="en-US" altLang="zh-TW" b="1" u="sng" smtClean="0"/>
              <a:t>Natural Merge Sort</a:t>
            </a:r>
            <a:endParaRPr lang="zh-TW" altLang="en-US" b="1" u="sng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530129-2D21-4F91-920C-AA6402E381F2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45061" name="Object 1"/>
          <p:cNvGraphicFramePr>
            <a:graphicFrameLocks noChangeAspect="1"/>
          </p:cNvGraphicFramePr>
          <p:nvPr/>
        </p:nvGraphicFramePr>
        <p:xfrm>
          <a:off x="1073150" y="2276475"/>
          <a:ext cx="7675563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3" r:id="rId3" imgW="6622694" imgH="2194560" progId="">
                  <p:embed/>
                </p:oleObj>
              </mc:Choice>
              <mc:Fallback>
                <p:oleObj r:id="rId3" imgW="6622694" imgH="219456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2276475"/>
                        <a:ext cx="7675563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725488" y="1603375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7188" indent="-357188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Sort 26, 5, 77, 1, 61, 11, 59, 15, 48, 19</a:t>
            </a:r>
          </a:p>
        </p:txBody>
      </p:sp>
      <p:sp>
        <p:nvSpPr>
          <p:cNvPr id="45063" name="Text Box 34"/>
          <p:cNvSpPr txBox="1">
            <a:spLocks noChangeArrowheads="1"/>
          </p:cNvSpPr>
          <p:nvPr/>
        </p:nvSpPr>
        <p:spPr bwMode="auto">
          <a:xfrm>
            <a:off x="762000" y="5676900"/>
            <a:ext cx="5403893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54013" indent="-354013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</a:rPr>
              <a:t>Merge sort starting with sorted </a:t>
            </a:r>
            <a:r>
              <a:rPr lang="en-US" altLang="zh-TW" dirty="0" err="1" smtClean="0">
                <a:solidFill>
                  <a:schemeClr val="tx1"/>
                </a:solidFill>
              </a:rPr>
              <a:t>sublists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AFAEE2-DFA8-4EB6-8049-129D745C1F27}" type="slidenum">
              <a:rPr lang="en-US" altLang="zh-TW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zh-TW" b="1" u="sng" smtClean="0"/>
              <a:t>Merge Sort</a:t>
            </a: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539750" y="1670050"/>
          <a:ext cx="8208963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文件" r:id="rId3" imgW="5391912" imgH="1825752" progId="Word.Document.8">
                  <p:embed/>
                </p:oleObj>
              </mc:Choice>
              <mc:Fallback>
                <p:oleObj name="文件" r:id="rId3" imgW="5391912" imgH="18257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70050"/>
                        <a:ext cx="8208963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09600" y="4724400"/>
            <a:ext cx="8077200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57188" indent="-357188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</a:rPr>
              <a:t>Average computing times for two sorting algorithms on random </a:t>
            </a:r>
            <a:r>
              <a:rPr lang="en-US" altLang="zh-TW" dirty="0" smtClean="0">
                <a:solidFill>
                  <a:schemeClr val="tx1"/>
                </a:solidFill>
              </a:rPr>
              <a:t>inputs.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0E36C-5131-4F85-9FC7-B8F4FFD0A4C1}" type="slidenum">
              <a:rPr lang="en-US" altLang="zh-TW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124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90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/>
            <a:r>
              <a:rPr lang="zh-TW" altLang="en-US" sz="4400" b="1" u="sng" dirty="0" smtClean="0">
                <a:solidFill>
                  <a:schemeClr val="tx1"/>
                </a:solidFill>
                <a:latin typeface="標楷體" pitchFamily="65" charset="-120"/>
              </a:rPr>
              <a:t>排序的種類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1412776"/>
            <a:ext cx="8136904" cy="4104456"/>
          </a:xfrm>
          <a:prstGeom prst="rect">
            <a:avLst/>
          </a:prstGeom>
        </p:spPr>
        <p:txBody>
          <a:bodyPr/>
          <a:lstStyle/>
          <a:p>
            <a:pPr marL="342900" lvl="1" indent="-342900" eaLnBrk="0" hangingPunct="0">
              <a:lnSpc>
                <a:spcPts val="24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zh-TW" altLang="en-US" dirty="0" smtClean="0">
                <a:solidFill>
                  <a:srgbClr val="FF0000"/>
                </a:solidFill>
              </a:rPr>
              <a:t>依據每次比對資料的方式</a:t>
            </a:r>
            <a:r>
              <a:rPr lang="zh-TW" altLang="en-US" dirty="0" smtClean="0">
                <a:solidFill>
                  <a:schemeClr val="tx1"/>
                </a:solidFill>
              </a:rPr>
              <a:t>分類。</a:t>
            </a:r>
          </a:p>
          <a:p>
            <a:pPr marL="723900" lvl="3" indent="-368300" eaLnBrk="0" hangingPunct="0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chemeClr val="tx1"/>
                </a:solidFill>
              </a:rPr>
              <a:t>比較排序 </a:t>
            </a:r>
            <a:r>
              <a:rPr lang="en-US" altLang="zh-TW" sz="2000" dirty="0" smtClean="0">
                <a:solidFill>
                  <a:schemeClr val="tx1"/>
                </a:solidFill>
              </a:rPr>
              <a:t>(comparative sort)</a:t>
            </a:r>
          </a:p>
          <a:p>
            <a:pPr marL="1077913" lvl="4" indent="-354013" eaLnBrk="0" hangingPunct="0"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TW" altLang="en-US" sz="1800" dirty="0">
                <a:solidFill>
                  <a:schemeClr val="tx1"/>
                </a:solidFill>
              </a:rPr>
              <a:t>以整個</a:t>
            </a:r>
            <a:r>
              <a:rPr lang="zh-TW" altLang="en-US" sz="1800" dirty="0" smtClean="0">
                <a:solidFill>
                  <a:schemeClr val="tx1"/>
                </a:solidFill>
              </a:rPr>
              <a:t>鍵值進行比較，做為排序依據。</a:t>
            </a:r>
          </a:p>
          <a:p>
            <a:pPr marL="723900" lvl="3" indent="-368300" eaLnBrk="0" hangingPunct="0">
              <a:lnSpc>
                <a:spcPts val="2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chemeClr val="tx1"/>
                </a:solidFill>
              </a:rPr>
              <a:t>分配排序 </a:t>
            </a:r>
            <a:r>
              <a:rPr lang="en-US" altLang="zh-TW" sz="2000" dirty="0" smtClean="0">
                <a:solidFill>
                  <a:schemeClr val="tx1"/>
                </a:solidFill>
              </a:rPr>
              <a:t>(distributive sort)</a:t>
            </a:r>
          </a:p>
          <a:p>
            <a:pPr marL="1077913" lvl="4" indent="-354013" eaLnBrk="0" hangingPunct="0"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TW" altLang="en-US" sz="1800" dirty="0" smtClean="0">
                <a:solidFill>
                  <a:schemeClr val="tx1"/>
                </a:solidFill>
              </a:rPr>
              <a:t>以鍵值的某一位數進行比較，做為排序分配方式。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1077913" lvl="4" indent="-354013" eaLnBrk="0" hangingPunct="0">
              <a:lnSpc>
                <a:spcPts val="18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TW" altLang="en-US" sz="1800" dirty="0" smtClean="0">
                <a:solidFill>
                  <a:schemeClr val="tx1"/>
                </a:solidFill>
              </a:rPr>
              <a:t>此類排序最有名的為基底排序法 </a:t>
            </a:r>
            <a:r>
              <a:rPr lang="en-US" altLang="zh-TW" sz="1800" dirty="0" smtClean="0">
                <a:solidFill>
                  <a:schemeClr val="tx1"/>
                </a:solidFill>
              </a:rPr>
              <a:t>(radix sort)</a:t>
            </a:r>
            <a:r>
              <a:rPr lang="zh-TW" altLang="en-US" sz="1800" dirty="0" smtClean="0">
                <a:solidFill>
                  <a:schemeClr val="tx1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  <a:latin typeface="+mn-lt"/>
            </a:endParaRPr>
          </a:p>
          <a:p>
            <a:pPr marL="342900" lvl="1" indent="-342900" eaLnBrk="0" hangingPunc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q"/>
              <a:defRPr/>
            </a:pPr>
            <a:r>
              <a:rPr lang="zh-TW" altLang="en-US" dirty="0" smtClean="0">
                <a:solidFill>
                  <a:srgbClr val="FF0000"/>
                </a:solidFill>
                <a:latin typeface="+mn-lt"/>
              </a:rPr>
              <a:t>依據排序是否穩定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分類。</a:t>
            </a:r>
          </a:p>
          <a:p>
            <a:pPr marL="723900" lvl="2" indent="-368300" eaLnBrk="0" hangingPunct="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例如，以學生資料而言，假設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A, B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學生的成績相同，要依據成績當鍵值排序，若排序前與排序後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A, B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學生資料的順序一樣，則為穩定排序法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(stable sorting)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BA6735-9C82-4A8F-86D0-A4263EC672D8}" type="slidenum">
              <a:rPr lang="en-US" altLang="zh-TW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6553200" cy="762000"/>
          </a:xfrm>
        </p:spPr>
        <p:txBody>
          <a:bodyPr/>
          <a:lstStyle/>
          <a:p>
            <a:pPr algn="ctr" eaLnBrk="1" hangingPunct="1"/>
            <a:r>
              <a:rPr lang="en-US" altLang="zh-TW" b="1" u="sng" smtClean="0"/>
              <a:t>Merge Sort</a:t>
            </a:r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468313" y="1700213"/>
          <a:ext cx="8305800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文件" r:id="rId3" imgW="5391912" imgH="1825752" progId="Word.Document.8">
                  <p:embed/>
                </p:oleObj>
              </mc:Choice>
              <mc:Fallback>
                <p:oleObj name="文件" r:id="rId3" imgW="5391912" imgH="182575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00213"/>
                        <a:ext cx="8305800" cy="333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81000" y="5181600"/>
            <a:ext cx="8610600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57188" indent="-357188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</a:rPr>
              <a:t>Worst-case computing times for two sorting algorithms on random </a:t>
            </a:r>
            <a:r>
              <a:rPr lang="en-US" altLang="zh-TW" dirty="0" smtClean="0">
                <a:solidFill>
                  <a:schemeClr val="tx1"/>
                </a:solidFill>
              </a:rPr>
              <a:t>inputs.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400E97-B38B-47C2-9DAE-0B0A86645FEF}" type="slidenum">
              <a:rPr lang="en-US" altLang="zh-TW"/>
              <a:pPr>
                <a:defRPr/>
              </a:pPr>
              <a:t>51</a:t>
            </a:fld>
            <a:endParaRPr lang="en-US" altLang="zh-TW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533650"/>
            <a:ext cx="6840537" cy="608013"/>
          </a:xfrm>
        </p:spPr>
        <p:txBody>
          <a:bodyPr/>
          <a:lstStyle/>
          <a:p>
            <a:pPr marL="354013" indent="-354013" eaLnBrk="1" hangingPunct="1">
              <a:buFont typeface="Wingdings" pitchFamily="2" charset="2"/>
              <a:buChar char="q"/>
            </a:pPr>
            <a:r>
              <a:rPr lang="en-US" altLang="zh-TW" sz="2400" dirty="0" smtClean="0">
                <a:solidFill>
                  <a:srgbClr val="0000FF"/>
                </a:solidFill>
              </a:rPr>
              <a:t>Array</a:t>
            </a:r>
            <a:r>
              <a:rPr lang="en-US" altLang="zh-TW" sz="2400" dirty="0" smtClean="0">
                <a:solidFill>
                  <a:schemeClr val="tx1"/>
                </a:solidFill>
              </a:rPr>
              <a:t> interpreted as a (complete) </a:t>
            </a:r>
            <a:r>
              <a:rPr lang="en-US" altLang="zh-TW" sz="2400" dirty="0" smtClean="0">
                <a:solidFill>
                  <a:srgbClr val="0000FF"/>
                </a:solidFill>
              </a:rPr>
              <a:t>binary tree. 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1822450" y="3300413"/>
            <a:ext cx="4981575" cy="2649537"/>
            <a:chOff x="864" y="1776"/>
            <a:chExt cx="4225" cy="1916"/>
          </a:xfrm>
        </p:grpSpPr>
        <p:sp>
          <p:nvSpPr>
            <p:cNvPr id="48173" name="Oval 4"/>
            <p:cNvSpPr>
              <a:spLocks noChangeArrowheads="1"/>
            </p:cNvSpPr>
            <p:nvPr/>
          </p:nvSpPr>
          <p:spPr bwMode="auto">
            <a:xfrm>
              <a:off x="3010" y="1824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48174" name="Text Box 5"/>
            <p:cNvSpPr txBox="1">
              <a:spLocks noChangeArrowheads="1"/>
            </p:cNvSpPr>
            <p:nvPr/>
          </p:nvSpPr>
          <p:spPr bwMode="auto">
            <a:xfrm>
              <a:off x="2684" y="1776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48175" name="Oval 6"/>
            <p:cNvSpPr>
              <a:spLocks noChangeArrowheads="1"/>
            </p:cNvSpPr>
            <p:nvPr/>
          </p:nvSpPr>
          <p:spPr bwMode="auto">
            <a:xfrm>
              <a:off x="2283" y="2313"/>
              <a:ext cx="319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48176" name="Text Box 7"/>
            <p:cNvSpPr txBox="1">
              <a:spLocks noChangeArrowheads="1"/>
            </p:cNvSpPr>
            <p:nvPr/>
          </p:nvSpPr>
          <p:spPr bwMode="auto">
            <a:xfrm>
              <a:off x="1964" y="2256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48177" name="Oval 8"/>
            <p:cNvSpPr>
              <a:spLocks noChangeArrowheads="1"/>
            </p:cNvSpPr>
            <p:nvPr/>
          </p:nvSpPr>
          <p:spPr bwMode="auto">
            <a:xfrm>
              <a:off x="3744" y="2313"/>
              <a:ext cx="32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48178" name="Text Box 9"/>
            <p:cNvSpPr txBox="1">
              <a:spLocks noChangeArrowheads="1"/>
            </p:cNvSpPr>
            <p:nvPr/>
          </p:nvSpPr>
          <p:spPr bwMode="auto">
            <a:xfrm>
              <a:off x="3408" y="2256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48179" name="Oval 10"/>
            <p:cNvSpPr>
              <a:spLocks noChangeArrowheads="1"/>
            </p:cNvSpPr>
            <p:nvPr/>
          </p:nvSpPr>
          <p:spPr bwMode="auto">
            <a:xfrm>
              <a:off x="1734" y="2847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48180" name="Text Box 11"/>
            <p:cNvSpPr txBox="1">
              <a:spLocks noChangeArrowheads="1"/>
            </p:cNvSpPr>
            <p:nvPr/>
          </p:nvSpPr>
          <p:spPr bwMode="auto">
            <a:xfrm>
              <a:off x="1392" y="2847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48181" name="Oval 12"/>
            <p:cNvSpPr>
              <a:spLocks noChangeArrowheads="1"/>
            </p:cNvSpPr>
            <p:nvPr/>
          </p:nvSpPr>
          <p:spPr bwMode="auto">
            <a:xfrm>
              <a:off x="2785" y="2847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48182" name="Text Box 13"/>
            <p:cNvSpPr txBox="1">
              <a:spLocks noChangeArrowheads="1"/>
            </p:cNvSpPr>
            <p:nvPr/>
          </p:nvSpPr>
          <p:spPr bwMode="auto">
            <a:xfrm>
              <a:off x="2448" y="2847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48183" name="Oval 14"/>
            <p:cNvSpPr>
              <a:spLocks noChangeArrowheads="1"/>
            </p:cNvSpPr>
            <p:nvPr/>
          </p:nvSpPr>
          <p:spPr bwMode="auto">
            <a:xfrm>
              <a:off x="3333" y="2847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48184" name="Text Box 15"/>
            <p:cNvSpPr txBox="1">
              <a:spLocks noChangeArrowheads="1"/>
            </p:cNvSpPr>
            <p:nvPr/>
          </p:nvSpPr>
          <p:spPr bwMode="auto">
            <a:xfrm>
              <a:off x="3648" y="2832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48185" name="Oval 16"/>
            <p:cNvSpPr>
              <a:spLocks noChangeArrowheads="1"/>
            </p:cNvSpPr>
            <p:nvPr/>
          </p:nvSpPr>
          <p:spPr bwMode="auto">
            <a:xfrm>
              <a:off x="4384" y="2803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48186" name="Text Box 17"/>
            <p:cNvSpPr txBox="1">
              <a:spLocks noChangeArrowheads="1"/>
            </p:cNvSpPr>
            <p:nvPr/>
          </p:nvSpPr>
          <p:spPr bwMode="auto">
            <a:xfrm>
              <a:off x="4704" y="2832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48187" name="Oval 18"/>
            <p:cNvSpPr>
              <a:spLocks noChangeArrowheads="1"/>
            </p:cNvSpPr>
            <p:nvPr/>
          </p:nvSpPr>
          <p:spPr bwMode="auto">
            <a:xfrm>
              <a:off x="1186" y="3381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48188" name="Text Box 19"/>
            <p:cNvSpPr txBox="1">
              <a:spLocks noChangeArrowheads="1"/>
            </p:cNvSpPr>
            <p:nvPr/>
          </p:nvSpPr>
          <p:spPr bwMode="auto">
            <a:xfrm>
              <a:off x="864" y="3360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48189" name="Oval 20"/>
            <p:cNvSpPr>
              <a:spLocks noChangeArrowheads="1"/>
            </p:cNvSpPr>
            <p:nvPr/>
          </p:nvSpPr>
          <p:spPr bwMode="auto">
            <a:xfrm>
              <a:off x="2054" y="3381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48190" name="Text Box 21"/>
            <p:cNvSpPr txBox="1">
              <a:spLocks noChangeArrowheads="1"/>
            </p:cNvSpPr>
            <p:nvPr/>
          </p:nvSpPr>
          <p:spPr bwMode="auto">
            <a:xfrm>
              <a:off x="1728" y="3381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48191" name="Oval 22"/>
            <p:cNvSpPr>
              <a:spLocks noChangeArrowheads="1"/>
            </p:cNvSpPr>
            <p:nvPr/>
          </p:nvSpPr>
          <p:spPr bwMode="auto">
            <a:xfrm>
              <a:off x="2739" y="3381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48192" name="Text Box 23"/>
            <p:cNvSpPr txBox="1">
              <a:spLocks noChangeArrowheads="1"/>
            </p:cNvSpPr>
            <p:nvPr/>
          </p:nvSpPr>
          <p:spPr bwMode="auto">
            <a:xfrm>
              <a:off x="3072" y="3360"/>
              <a:ext cx="4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48193" name="AutoShape 24"/>
            <p:cNvCxnSpPr>
              <a:cxnSpLocks noChangeShapeType="1"/>
              <a:stCxn id="48173" idx="3"/>
              <a:endCxn id="48175" idx="7"/>
            </p:cNvCxnSpPr>
            <p:nvPr/>
          </p:nvCxnSpPr>
          <p:spPr bwMode="auto">
            <a:xfrm flipH="1">
              <a:off x="2555" y="2089"/>
              <a:ext cx="502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194" name="AutoShape 25"/>
            <p:cNvCxnSpPr>
              <a:cxnSpLocks noChangeShapeType="1"/>
              <a:stCxn id="48173" idx="5"/>
              <a:endCxn id="48177" idx="1"/>
            </p:cNvCxnSpPr>
            <p:nvPr/>
          </p:nvCxnSpPr>
          <p:spPr bwMode="auto">
            <a:xfrm>
              <a:off x="3283" y="2089"/>
              <a:ext cx="508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195" name="AutoShape 26"/>
            <p:cNvCxnSpPr>
              <a:cxnSpLocks noChangeShapeType="1"/>
              <a:stCxn id="48175" idx="3"/>
              <a:endCxn id="48179" idx="7"/>
            </p:cNvCxnSpPr>
            <p:nvPr/>
          </p:nvCxnSpPr>
          <p:spPr bwMode="auto">
            <a:xfrm flipH="1">
              <a:off x="2007" y="2579"/>
              <a:ext cx="323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196" name="AutoShape 27"/>
            <p:cNvCxnSpPr>
              <a:cxnSpLocks noChangeShapeType="1"/>
              <a:stCxn id="48175" idx="5"/>
              <a:endCxn id="48181" idx="1"/>
            </p:cNvCxnSpPr>
            <p:nvPr/>
          </p:nvCxnSpPr>
          <p:spPr bwMode="auto">
            <a:xfrm>
              <a:off x="2555" y="2579"/>
              <a:ext cx="277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197" name="AutoShape 28"/>
            <p:cNvCxnSpPr>
              <a:cxnSpLocks noChangeShapeType="1"/>
              <a:stCxn id="48179" idx="3"/>
              <a:endCxn id="48187" idx="7"/>
            </p:cNvCxnSpPr>
            <p:nvPr/>
          </p:nvCxnSpPr>
          <p:spPr bwMode="auto">
            <a:xfrm flipH="1">
              <a:off x="1459" y="3112"/>
              <a:ext cx="322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198" name="AutoShape 29"/>
            <p:cNvCxnSpPr>
              <a:cxnSpLocks noChangeShapeType="1"/>
              <a:stCxn id="48179" idx="5"/>
              <a:endCxn id="48189" idx="0"/>
            </p:cNvCxnSpPr>
            <p:nvPr/>
          </p:nvCxnSpPr>
          <p:spPr bwMode="auto">
            <a:xfrm>
              <a:off x="2007" y="3112"/>
              <a:ext cx="207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199" name="AutoShape 30"/>
            <p:cNvCxnSpPr>
              <a:cxnSpLocks noChangeShapeType="1"/>
            </p:cNvCxnSpPr>
            <p:nvPr/>
          </p:nvCxnSpPr>
          <p:spPr bwMode="auto">
            <a:xfrm flipH="1">
              <a:off x="2877" y="3158"/>
              <a:ext cx="91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200" name="AutoShape 31"/>
            <p:cNvCxnSpPr>
              <a:cxnSpLocks noChangeShapeType="1"/>
              <a:stCxn id="48177" idx="3"/>
              <a:endCxn id="48183" idx="7"/>
            </p:cNvCxnSpPr>
            <p:nvPr/>
          </p:nvCxnSpPr>
          <p:spPr bwMode="auto">
            <a:xfrm flipH="1">
              <a:off x="3606" y="2579"/>
              <a:ext cx="185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8201" name="AutoShape 32"/>
            <p:cNvCxnSpPr>
              <a:cxnSpLocks noChangeShapeType="1"/>
              <a:stCxn id="48177" idx="5"/>
              <a:endCxn id="48185" idx="0"/>
            </p:cNvCxnSpPr>
            <p:nvPr/>
          </p:nvCxnSpPr>
          <p:spPr bwMode="auto">
            <a:xfrm>
              <a:off x="4017" y="2579"/>
              <a:ext cx="527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8133" name="Text Box 33"/>
          <p:cNvSpPr txBox="1">
            <a:spLocks noChangeArrowheads="1"/>
          </p:cNvSpPr>
          <p:nvPr/>
        </p:nvSpPr>
        <p:spPr bwMode="auto">
          <a:xfrm>
            <a:off x="3235325" y="179388"/>
            <a:ext cx="26209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Heap Sort</a:t>
            </a:r>
            <a:endParaRPr lang="en-US" altLang="zh-TW" sz="4400" b="1" u="sng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48134" name="Text Box 34"/>
          <p:cNvSpPr txBox="1">
            <a:spLocks noChangeArrowheads="1"/>
          </p:cNvSpPr>
          <p:nvPr/>
        </p:nvSpPr>
        <p:spPr bwMode="auto">
          <a:xfrm>
            <a:off x="609600" y="812800"/>
            <a:ext cx="1044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600" b="1">
                <a:ea typeface="新細明體" pitchFamily="18" charset="-120"/>
              </a:rPr>
              <a:t>Array</a:t>
            </a:r>
          </a:p>
        </p:txBody>
      </p:sp>
      <p:graphicFrame>
        <p:nvGraphicFramePr>
          <p:cNvPr id="168995" name="Group 35"/>
          <p:cNvGraphicFramePr>
            <a:graphicFrameLocks noGrp="1"/>
          </p:cNvGraphicFramePr>
          <p:nvPr/>
        </p:nvGraphicFramePr>
        <p:xfrm>
          <a:off x="457200" y="1397000"/>
          <a:ext cx="8382000" cy="965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239C8D-2EB6-4AE0-9852-D7E86D9DE46D}" type="slidenum">
              <a:rPr lang="en-US" altLang="zh-TW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62600"/>
            <a:ext cx="7924800" cy="914400"/>
          </a:xfrm>
        </p:spPr>
        <p:txBody>
          <a:bodyPr/>
          <a:lstStyle/>
          <a:p>
            <a:pPr algn="ctr" eaLnBrk="1" hangingPunct="1"/>
            <a:r>
              <a:rPr lang="en-US" altLang="zh-TW" sz="2800" b="1" u="sng" smtClean="0">
                <a:solidFill>
                  <a:srgbClr val="0000FF"/>
                </a:solidFill>
              </a:rPr>
              <a:t>Max heap following first for loop of </a:t>
            </a:r>
            <a:r>
              <a:rPr lang="en-US" altLang="zh-TW" sz="2800" b="1" i="1" u="sng" smtClean="0">
                <a:solidFill>
                  <a:srgbClr val="0000FF"/>
                </a:solidFill>
              </a:rPr>
              <a:t>heapsort.</a:t>
            </a:r>
            <a:endParaRPr lang="en-US" altLang="zh-TW" sz="2800" b="1" u="sng" smtClean="0"/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3851275" y="2565400"/>
            <a:ext cx="5094288" cy="2544763"/>
            <a:chOff x="720" y="1152"/>
            <a:chExt cx="4637" cy="2112"/>
          </a:xfrm>
        </p:grpSpPr>
        <p:sp>
          <p:nvSpPr>
            <p:cNvPr id="49190" name="Oval 4"/>
            <p:cNvSpPr>
              <a:spLocks noChangeArrowheads="1"/>
            </p:cNvSpPr>
            <p:nvPr/>
          </p:nvSpPr>
          <p:spPr bwMode="auto">
            <a:xfrm>
              <a:off x="3136" y="1152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49191" name="Text Box 5"/>
            <p:cNvSpPr txBox="1">
              <a:spLocks noChangeArrowheads="1"/>
            </p:cNvSpPr>
            <p:nvPr/>
          </p:nvSpPr>
          <p:spPr bwMode="auto">
            <a:xfrm>
              <a:off x="2784" y="1152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49192" name="Oval 6"/>
            <p:cNvSpPr>
              <a:spLocks noChangeArrowheads="1"/>
            </p:cNvSpPr>
            <p:nvPr/>
          </p:nvSpPr>
          <p:spPr bwMode="auto">
            <a:xfrm>
              <a:off x="2312" y="1705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49193" name="Text Box 7"/>
            <p:cNvSpPr txBox="1">
              <a:spLocks noChangeArrowheads="1"/>
            </p:cNvSpPr>
            <p:nvPr/>
          </p:nvSpPr>
          <p:spPr bwMode="auto">
            <a:xfrm>
              <a:off x="1968" y="1705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49194" name="Oval 8"/>
            <p:cNvSpPr>
              <a:spLocks noChangeArrowheads="1"/>
            </p:cNvSpPr>
            <p:nvPr/>
          </p:nvSpPr>
          <p:spPr bwMode="auto">
            <a:xfrm>
              <a:off x="3959" y="1705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49195" name="Text Box 9"/>
            <p:cNvSpPr txBox="1">
              <a:spLocks noChangeArrowheads="1"/>
            </p:cNvSpPr>
            <p:nvPr/>
          </p:nvSpPr>
          <p:spPr bwMode="auto">
            <a:xfrm>
              <a:off x="3600" y="1705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49196" name="Oval 10"/>
            <p:cNvSpPr>
              <a:spLocks noChangeArrowheads="1"/>
            </p:cNvSpPr>
            <p:nvPr/>
          </p:nvSpPr>
          <p:spPr bwMode="auto">
            <a:xfrm>
              <a:off x="1695" y="2309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49197" name="Text Box 11"/>
            <p:cNvSpPr txBox="1">
              <a:spLocks noChangeArrowheads="1"/>
            </p:cNvSpPr>
            <p:nvPr/>
          </p:nvSpPr>
          <p:spPr bwMode="auto">
            <a:xfrm>
              <a:off x="1344" y="2309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49198" name="Oval 12"/>
            <p:cNvSpPr>
              <a:spLocks noChangeArrowheads="1"/>
            </p:cNvSpPr>
            <p:nvPr/>
          </p:nvSpPr>
          <p:spPr bwMode="auto">
            <a:xfrm>
              <a:off x="2878" y="2309"/>
              <a:ext cx="361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49199" name="Text Box 13"/>
            <p:cNvSpPr txBox="1">
              <a:spLocks noChangeArrowheads="1"/>
            </p:cNvSpPr>
            <p:nvPr/>
          </p:nvSpPr>
          <p:spPr bwMode="auto">
            <a:xfrm>
              <a:off x="2544" y="2309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49200" name="Oval 14"/>
            <p:cNvSpPr>
              <a:spLocks noChangeArrowheads="1"/>
            </p:cNvSpPr>
            <p:nvPr/>
          </p:nvSpPr>
          <p:spPr bwMode="auto">
            <a:xfrm>
              <a:off x="3496" y="2309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49201" name="Text Box 15"/>
            <p:cNvSpPr txBox="1">
              <a:spLocks noChangeArrowheads="1"/>
            </p:cNvSpPr>
            <p:nvPr/>
          </p:nvSpPr>
          <p:spPr bwMode="auto">
            <a:xfrm>
              <a:off x="3888" y="2304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49202" name="Oval 16"/>
            <p:cNvSpPr>
              <a:spLocks noChangeArrowheads="1"/>
            </p:cNvSpPr>
            <p:nvPr/>
          </p:nvSpPr>
          <p:spPr bwMode="auto">
            <a:xfrm>
              <a:off x="4560" y="2304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49203" name="Text Box 17"/>
            <p:cNvSpPr txBox="1">
              <a:spLocks noChangeArrowheads="1"/>
            </p:cNvSpPr>
            <p:nvPr/>
          </p:nvSpPr>
          <p:spPr bwMode="auto">
            <a:xfrm>
              <a:off x="4944" y="2304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49204" name="Oval 18"/>
            <p:cNvSpPr>
              <a:spLocks noChangeArrowheads="1"/>
            </p:cNvSpPr>
            <p:nvPr/>
          </p:nvSpPr>
          <p:spPr bwMode="auto">
            <a:xfrm>
              <a:off x="1077" y="2912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49205" name="Text Box 19"/>
            <p:cNvSpPr txBox="1">
              <a:spLocks noChangeArrowheads="1"/>
            </p:cNvSpPr>
            <p:nvPr/>
          </p:nvSpPr>
          <p:spPr bwMode="auto">
            <a:xfrm>
              <a:off x="720" y="2880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49206" name="Oval 20"/>
            <p:cNvSpPr>
              <a:spLocks noChangeArrowheads="1"/>
            </p:cNvSpPr>
            <p:nvPr/>
          </p:nvSpPr>
          <p:spPr bwMode="auto">
            <a:xfrm>
              <a:off x="2055" y="2912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49207" name="Text Box 21"/>
            <p:cNvSpPr txBox="1">
              <a:spLocks noChangeArrowheads="1"/>
            </p:cNvSpPr>
            <p:nvPr/>
          </p:nvSpPr>
          <p:spPr bwMode="auto">
            <a:xfrm>
              <a:off x="1728" y="2912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49208" name="Oval 22"/>
            <p:cNvSpPr>
              <a:spLocks noChangeArrowheads="1"/>
            </p:cNvSpPr>
            <p:nvPr/>
          </p:nvSpPr>
          <p:spPr bwMode="auto">
            <a:xfrm>
              <a:off x="2827" y="2912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49209" name="Text Box 23"/>
            <p:cNvSpPr txBox="1">
              <a:spLocks noChangeArrowheads="1"/>
            </p:cNvSpPr>
            <p:nvPr/>
          </p:nvSpPr>
          <p:spPr bwMode="auto">
            <a:xfrm>
              <a:off x="3168" y="2880"/>
              <a:ext cx="51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49210" name="AutoShape 24"/>
            <p:cNvCxnSpPr>
              <a:cxnSpLocks noChangeShapeType="1"/>
              <a:stCxn id="49190" idx="3"/>
              <a:endCxn id="49192" idx="7"/>
            </p:cNvCxnSpPr>
            <p:nvPr/>
          </p:nvCxnSpPr>
          <p:spPr bwMode="auto">
            <a:xfrm flipH="1">
              <a:off x="2619" y="1452"/>
              <a:ext cx="570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1" name="AutoShape 25"/>
            <p:cNvCxnSpPr>
              <a:cxnSpLocks noChangeShapeType="1"/>
              <a:stCxn id="49190" idx="5"/>
              <a:endCxn id="49194" idx="1"/>
            </p:cNvCxnSpPr>
            <p:nvPr/>
          </p:nvCxnSpPr>
          <p:spPr bwMode="auto">
            <a:xfrm>
              <a:off x="3443" y="1452"/>
              <a:ext cx="569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2" name="AutoShape 26"/>
            <p:cNvCxnSpPr>
              <a:cxnSpLocks noChangeShapeType="1"/>
              <a:stCxn id="49192" idx="3"/>
              <a:endCxn id="49196" idx="7"/>
            </p:cNvCxnSpPr>
            <p:nvPr/>
          </p:nvCxnSpPr>
          <p:spPr bwMode="auto">
            <a:xfrm flipH="1">
              <a:off x="2002" y="2005"/>
              <a:ext cx="363" cy="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3" name="AutoShape 27"/>
            <p:cNvCxnSpPr>
              <a:cxnSpLocks noChangeShapeType="1"/>
              <a:stCxn id="49192" idx="5"/>
              <a:endCxn id="49198" idx="1"/>
            </p:cNvCxnSpPr>
            <p:nvPr/>
          </p:nvCxnSpPr>
          <p:spPr bwMode="auto">
            <a:xfrm>
              <a:off x="2619" y="2005"/>
              <a:ext cx="312" cy="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4" name="AutoShape 28"/>
            <p:cNvCxnSpPr>
              <a:cxnSpLocks noChangeShapeType="1"/>
              <a:stCxn id="49196" idx="3"/>
              <a:endCxn id="49204" idx="7"/>
            </p:cNvCxnSpPr>
            <p:nvPr/>
          </p:nvCxnSpPr>
          <p:spPr bwMode="auto">
            <a:xfrm flipH="1">
              <a:off x="1384" y="2609"/>
              <a:ext cx="364" cy="3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5" name="AutoShape 29"/>
            <p:cNvCxnSpPr>
              <a:cxnSpLocks noChangeShapeType="1"/>
              <a:stCxn id="49196" idx="5"/>
              <a:endCxn id="49206" idx="0"/>
            </p:cNvCxnSpPr>
            <p:nvPr/>
          </p:nvCxnSpPr>
          <p:spPr bwMode="auto">
            <a:xfrm>
              <a:off x="2002" y="2609"/>
              <a:ext cx="233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6" name="AutoShape 30"/>
            <p:cNvCxnSpPr>
              <a:cxnSpLocks noChangeShapeType="1"/>
            </p:cNvCxnSpPr>
            <p:nvPr/>
          </p:nvCxnSpPr>
          <p:spPr bwMode="auto">
            <a:xfrm flipH="1">
              <a:off x="2981" y="2661"/>
              <a:ext cx="10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7" name="AutoShape 31"/>
            <p:cNvCxnSpPr>
              <a:cxnSpLocks noChangeShapeType="1"/>
              <a:stCxn id="49194" idx="3"/>
              <a:endCxn id="49200" idx="7"/>
            </p:cNvCxnSpPr>
            <p:nvPr/>
          </p:nvCxnSpPr>
          <p:spPr bwMode="auto">
            <a:xfrm flipH="1">
              <a:off x="3803" y="2005"/>
              <a:ext cx="209" cy="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218" name="AutoShape 32"/>
            <p:cNvCxnSpPr>
              <a:cxnSpLocks noChangeShapeType="1"/>
              <a:stCxn id="49194" idx="5"/>
              <a:endCxn id="49202" idx="1"/>
            </p:cNvCxnSpPr>
            <p:nvPr/>
          </p:nvCxnSpPr>
          <p:spPr bwMode="auto">
            <a:xfrm>
              <a:off x="4266" y="2005"/>
              <a:ext cx="347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9157" name="Text Box 33"/>
          <p:cNvSpPr txBox="1">
            <a:spLocks noChangeArrowheads="1"/>
          </p:cNvSpPr>
          <p:nvPr/>
        </p:nvSpPr>
        <p:spPr bwMode="auto">
          <a:xfrm>
            <a:off x="5651500" y="5157788"/>
            <a:ext cx="19113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chemeClr val="tx1"/>
                </a:solidFill>
                <a:ea typeface="新細明體" pitchFamily="18" charset="-120"/>
              </a:rPr>
              <a:t>initial heap</a:t>
            </a:r>
          </a:p>
        </p:txBody>
      </p:sp>
      <p:sp>
        <p:nvSpPr>
          <p:cNvPr id="49158" name="Text Box 34"/>
          <p:cNvSpPr txBox="1">
            <a:spLocks noChangeArrowheads="1"/>
          </p:cNvSpPr>
          <p:nvPr/>
        </p:nvSpPr>
        <p:spPr bwMode="auto">
          <a:xfrm>
            <a:off x="2085975" y="179388"/>
            <a:ext cx="4919663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49159" name="Group 3"/>
          <p:cNvGrpSpPr>
            <a:grpSpLocks/>
          </p:cNvGrpSpPr>
          <p:nvPr/>
        </p:nvGrpSpPr>
        <p:grpSpPr bwMode="auto">
          <a:xfrm>
            <a:off x="179388" y="1125538"/>
            <a:ext cx="4981575" cy="2647950"/>
            <a:chOff x="864" y="1776"/>
            <a:chExt cx="4225" cy="1916"/>
          </a:xfrm>
        </p:grpSpPr>
        <p:sp>
          <p:nvSpPr>
            <p:cNvPr id="49161" name="Oval 4"/>
            <p:cNvSpPr>
              <a:spLocks noChangeArrowheads="1"/>
            </p:cNvSpPr>
            <p:nvPr/>
          </p:nvSpPr>
          <p:spPr bwMode="auto">
            <a:xfrm>
              <a:off x="3010" y="1824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49162" name="Text Box 5"/>
            <p:cNvSpPr txBox="1">
              <a:spLocks noChangeArrowheads="1"/>
            </p:cNvSpPr>
            <p:nvPr/>
          </p:nvSpPr>
          <p:spPr bwMode="auto">
            <a:xfrm>
              <a:off x="2684" y="1776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49163" name="Oval 6"/>
            <p:cNvSpPr>
              <a:spLocks noChangeArrowheads="1"/>
            </p:cNvSpPr>
            <p:nvPr/>
          </p:nvSpPr>
          <p:spPr bwMode="auto">
            <a:xfrm>
              <a:off x="2283" y="2313"/>
              <a:ext cx="319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49164" name="Text Box 7"/>
            <p:cNvSpPr txBox="1">
              <a:spLocks noChangeArrowheads="1"/>
            </p:cNvSpPr>
            <p:nvPr/>
          </p:nvSpPr>
          <p:spPr bwMode="auto">
            <a:xfrm>
              <a:off x="1964" y="2256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49165" name="Oval 8"/>
            <p:cNvSpPr>
              <a:spLocks noChangeArrowheads="1"/>
            </p:cNvSpPr>
            <p:nvPr/>
          </p:nvSpPr>
          <p:spPr bwMode="auto">
            <a:xfrm>
              <a:off x="3744" y="2313"/>
              <a:ext cx="320" cy="3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49166" name="Text Box 9"/>
            <p:cNvSpPr txBox="1">
              <a:spLocks noChangeArrowheads="1"/>
            </p:cNvSpPr>
            <p:nvPr/>
          </p:nvSpPr>
          <p:spPr bwMode="auto">
            <a:xfrm>
              <a:off x="3408" y="2256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49167" name="Oval 10"/>
            <p:cNvSpPr>
              <a:spLocks noChangeArrowheads="1"/>
            </p:cNvSpPr>
            <p:nvPr/>
          </p:nvSpPr>
          <p:spPr bwMode="auto">
            <a:xfrm>
              <a:off x="1734" y="2847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49168" name="Text Box 11"/>
            <p:cNvSpPr txBox="1">
              <a:spLocks noChangeArrowheads="1"/>
            </p:cNvSpPr>
            <p:nvPr/>
          </p:nvSpPr>
          <p:spPr bwMode="auto">
            <a:xfrm>
              <a:off x="1392" y="2847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49169" name="Oval 12"/>
            <p:cNvSpPr>
              <a:spLocks noChangeArrowheads="1"/>
            </p:cNvSpPr>
            <p:nvPr/>
          </p:nvSpPr>
          <p:spPr bwMode="auto">
            <a:xfrm>
              <a:off x="2785" y="2847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49170" name="Text Box 13"/>
            <p:cNvSpPr txBox="1">
              <a:spLocks noChangeArrowheads="1"/>
            </p:cNvSpPr>
            <p:nvPr/>
          </p:nvSpPr>
          <p:spPr bwMode="auto">
            <a:xfrm>
              <a:off x="2448" y="2847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49171" name="Oval 14"/>
            <p:cNvSpPr>
              <a:spLocks noChangeArrowheads="1"/>
            </p:cNvSpPr>
            <p:nvPr/>
          </p:nvSpPr>
          <p:spPr bwMode="auto">
            <a:xfrm>
              <a:off x="3333" y="2847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49172" name="Text Box 15"/>
            <p:cNvSpPr txBox="1">
              <a:spLocks noChangeArrowheads="1"/>
            </p:cNvSpPr>
            <p:nvPr/>
          </p:nvSpPr>
          <p:spPr bwMode="auto">
            <a:xfrm>
              <a:off x="3648" y="2832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49173" name="Oval 16"/>
            <p:cNvSpPr>
              <a:spLocks noChangeArrowheads="1"/>
            </p:cNvSpPr>
            <p:nvPr/>
          </p:nvSpPr>
          <p:spPr bwMode="auto">
            <a:xfrm>
              <a:off x="4384" y="2803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49174" name="Text Box 17"/>
            <p:cNvSpPr txBox="1">
              <a:spLocks noChangeArrowheads="1"/>
            </p:cNvSpPr>
            <p:nvPr/>
          </p:nvSpPr>
          <p:spPr bwMode="auto">
            <a:xfrm>
              <a:off x="4704" y="2832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49175" name="Oval 18"/>
            <p:cNvSpPr>
              <a:spLocks noChangeArrowheads="1"/>
            </p:cNvSpPr>
            <p:nvPr/>
          </p:nvSpPr>
          <p:spPr bwMode="auto">
            <a:xfrm>
              <a:off x="1186" y="3381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49176" name="Text Box 19"/>
            <p:cNvSpPr txBox="1">
              <a:spLocks noChangeArrowheads="1"/>
            </p:cNvSpPr>
            <p:nvPr/>
          </p:nvSpPr>
          <p:spPr bwMode="auto">
            <a:xfrm>
              <a:off x="864" y="3360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49177" name="Oval 20"/>
            <p:cNvSpPr>
              <a:spLocks noChangeArrowheads="1"/>
            </p:cNvSpPr>
            <p:nvPr/>
          </p:nvSpPr>
          <p:spPr bwMode="auto">
            <a:xfrm>
              <a:off x="2054" y="3381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49178" name="Text Box 21"/>
            <p:cNvSpPr txBox="1">
              <a:spLocks noChangeArrowheads="1"/>
            </p:cNvSpPr>
            <p:nvPr/>
          </p:nvSpPr>
          <p:spPr bwMode="auto">
            <a:xfrm>
              <a:off x="1728" y="3381"/>
              <a:ext cx="385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49179" name="Oval 22"/>
            <p:cNvSpPr>
              <a:spLocks noChangeArrowheads="1"/>
            </p:cNvSpPr>
            <p:nvPr/>
          </p:nvSpPr>
          <p:spPr bwMode="auto">
            <a:xfrm>
              <a:off x="2739" y="3381"/>
              <a:ext cx="320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49180" name="Text Box 23"/>
            <p:cNvSpPr txBox="1">
              <a:spLocks noChangeArrowheads="1"/>
            </p:cNvSpPr>
            <p:nvPr/>
          </p:nvSpPr>
          <p:spPr bwMode="auto">
            <a:xfrm>
              <a:off x="3072" y="3360"/>
              <a:ext cx="48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49181" name="AutoShape 24"/>
            <p:cNvCxnSpPr>
              <a:cxnSpLocks noChangeShapeType="1"/>
              <a:stCxn id="49161" idx="3"/>
              <a:endCxn id="49163" idx="7"/>
            </p:cNvCxnSpPr>
            <p:nvPr/>
          </p:nvCxnSpPr>
          <p:spPr bwMode="auto">
            <a:xfrm flipH="1">
              <a:off x="2555" y="2089"/>
              <a:ext cx="502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82" name="AutoShape 25"/>
            <p:cNvCxnSpPr>
              <a:cxnSpLocks noChangeShapeType="1"/>
              <a:stCxn id="49161" idx="5"/>
              <a:endCxn id="49165" idx="1"/>
            </p:cNvCxnSpPr>
            <p:nvPr/>
          </p:nvCxnSpPr>
          <p:spPr bwMode="auto">
            <a:xfrm>
              <a:off x="3283" y="2089"/>
              <a:ext cx="508" cy="2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83" name="AutoShape 26"/>
            <p:cNvCxnSpPr>
              <a:cxnSpLocks noChangeShapeType="1"/>
              <a:stCxn id="49163" idx="3"/>
              <a:endCxn id="49167" idx="7"/>
            </p:cNvCxnSpPr>
            <p:nvPr/>
          </p:nvCxnSpPr>
          <p:spPr bwMode="auto">
            <a:xfrm flipH="1">
              <a:off x="2007" y="2579"/>
              <a:ext cx="323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84" name="AutoShape 27"/>
            <p:cNvCxnSpPr>
              <a:cxnSpLocks noChangeShapeType="1"/>
              <a:stCxn id="49163" idx="5"/>
              <a:endCxn id="49169" idx="1"/>
            </p:cNvCxnSpPr>
            <p:nvPr/>
          </p:nvCxnSpPr>
          <p:spPr bwMode="auto">
            <a:xfrm>
              <a:off x="2555" y="2579"/>
              <a:ext cx="277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85" name="AutoShape 28"/>
            <p:cNvCxnSpPr>
              <a:cxnSpLocks noChangeShapeType="1"/>
              <a:stCxn id="49167" idx="3"/>
              <a:endCxn id="49175" idx="7"/>
            </p:cNvCxnSpPr>
            <p:nvPr/>
          </p:nvCxnSpPr>
          <p:spPr bwMode="auto">
            <a:xfrm flipH="1">
              <a:off x="1459" y="3112"/>
              <a:ext cx="322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86" name="AutoShape 29"/>
            <p:cNvCxnSpPr>
              <a:cxnSpLocks noChangeShapeType="1"/>
              <a:stCxn id="49167" idx="5"/>
              <a:endCxn id="49177" idx="0"/>
            </p:cNvCxnSpPr>
            <p:nvPr/>
          </p:nvCxnSpPr>
          <p:spPr bwMode="auto">
            <a:xfrm>
              <a:off x="2007" y="3112"/>
              <a:ext cx="207" cy="2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87" name="AutoShape 30"/>
            <p:cNvCxnSpPr>
              <a:cxnSpLocks noChangeShapeType="1"/>
            </p:cNvCxnSpPr>
            <p:nvPr/>
          </p:nvCxnSpPr>
          <p:spPr bwMode="auto">
            <a:xfrm flipH="1">
              <a:off x="2877" y="3158"/>
              <a:ext cx="91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88" name="AutoShape 31"/>
            <p:cNvCxnSpPr>
              <a:cxnSpLocks noChangeShapeType="1"/>
              <a:stCxn id="49165" idx="3"/>
              <a:endCxn id="49171" idx="7"/>
            </p:cNvCxnSpPr>
            <p:nvPr/>
          </p:nvCxnSpPr>
          <p:spPr bwMode="auto">
            <a:xfrm flipH="1">
              <a:off x="3606" y="2579"/>
              <a:ext cx="185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9189" name="AutoShape 32"/>
            <p:cNvCxnSpPr>
              <a:cxnSpLocks noChangeShapeType="1"/>
              <a:stCxn id="49165" idx="5"/>
              <a:endCxn id="49173" idx="0"/>
            </p:cNvCxnSpPr>
            <p:nvPr/>
          </p:nvCxnSpPr>
          <p:spPr bwMode="auto">
            <a:xfrm>
              <a:off x="4017" y="2579"/>
              <a:ext cx="527" cy="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9160" name="向右箭號 67"/>
          <p:cNvSpPr>
            <a:spLocks noChangeArrowheads="1"/>
          </p:cNvSpPr>
          <p:nvPr/>
        </p:nvSpPr>
        <p:spPr bwMode="auto">
          <a:xfrm>
            <a:off x="2916238" y="4076700"/>
            <a:ext cx="935037" cy="288925"/>
          </a:xfrm>
          <a:prstGeom prst="rightArrow">
            <a:avLst>
              <a:gd name="adj1" fmla="val 50000"/>
              <a:gd name="adj2" fmla="val 4978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A1444A-E2DF-403E-A624-1E818961A2A5}" type="slidenum">
              <a:rPr lang="en-US" altLang="zh-TW"/>
              <a:pPr>
                <a:defRPr/>
              </a:pPr>
              <a:t>53</a:t>
            </a:fld>
            <a:endParaRPr lang="en-US" altLang="zh-TW"/>
          </a:p>
        </p:txBody>
      </p:sp>
      <p:grpSp>
        <p:nvGrpSpPr>
          <p:cNvPr id="50179" name="群組 66"/>
          <p:cNvGrpSpPr>
            <a:grpSpLocks/>
          </p:cNvGrpSpPr>
          <p:nvPr/>
        </p:nvGrpSpPr>
        <p:grpSpPr bwMode="auto">
          <a:xfrm>
            <a:off x="3419475" y="2997200"/>
            <a:ext cx="5545138" cy="3222625"/>
            <a:chOff x="3419872" y="3603625"/>
            <a:chExt cx="5544741" cy="3223501"/>
          </a:xfrm>
        </p:grpSpPr>
        <p:sp>
          <p:nvSpPr>
            <p:cNvPr id="50213" name="Text Box 18"/>
            <p:cNvSpPr txBox="1">
              <a:spLocks noChangeArrowheads="1"/>
            </p:cNvSpPr>
            <p:nvPr/>
          </p:nvSpPr>
          <p:spPr bwMode="auto">
            <a:xfrm>
              <a:off x="3419872" y="5517232"/>
              <a:ext cx="420687" cy="344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grpSp>
          <p:nvGrpSpPr>
            <p:cNvPr id="50214" name="群組 65"/>
            <p:cNvGrpSpPr>
              <a:grpSpLocks/>
            </p:cNvGrpSpPr>
            <p:nvPr/>
          </p:nvGrpSpPr>
          <p:grpSpPr bwMode="auto">
            <a:xfrm>
              <a:off x="3840163" y="3603625"/>
              <a:ext cx="5124450" cy="3223501"/>
              <a:chOff x="3840058" y="3603227"/>
              <a:chExt cx="5124430" cy="3224389"/>
            </a:xfrm>
          </p:grpSpPr>
          <p:sp>
            <p:nvSpPr>
              <p:cNvPr id="50215" name="Oval 3"/>
              <p:cNvSpPr>
                <a:spLocks noChangeArrowheads="1"/>
              </p:cNvSpPr>
              <p:nvPr/>
            </p:nvSpPr>
            <p:spPr bwMode="auto">
              <a:xfrm>
                <a:off x="6255187" y="3603227"/>
                <a:ext cx="423293" cy="3943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61</a:t>
                </a:r>
              </a:p>
            </p:txBody>
          </p:sp>
          <p:sp>
            <p:nvSpPr>
              <p:cNvPr id="50216" name="Text Box 4"/>
              <p:cNvSpPr txBox="1">
                <a:spLocks noChangeArrowheads="1"/>
              </p:cNvSpPr>
              <p:nvPr/>
            </p:nvSpPr>
            <p:spPr bwMode="auto">
              <a:xfrm>
                <a:off x="5848736" y="3603227"/>
                <a:ext cx="421048" cy="344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rgbClr val="FF3300"/>
                    </a:solidFill>
                    <a:ea typeface="新細明體" pitchFamily="18" charset="-120"/>
                  </a:rPr>
                  <a:t>[1]</a:t>
                </a:r>
              </a:p>
            </p:txBody>
          </p:sp>
          <p:sp>
            <p:nvSpPr>
              <p:cNvPr id="50217" name="Oval 5"/>
              <p:cNvSpPr>
                <a:spLocks noChangeArrowheads="1"/>
              </p:cNvSpPr>
              <p:nvPr/>
            </p:nvSpPr>
            <p:spPr bwMode="auto">
              <a:xfrm>
                <a:off x="5289585" y="4222631"/>
                <a:ext cx="422170" cy="3943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48</a:t>
                </a:r>
              </a:p>
            </p:txBody>
          </p:sp>
          <p:sp>
            <p:nvSpPr>
              <p:cNvPr id="50218" name="Text Box 6"/>
              <p:cNvSpPr txBox="1">
                <a:spLocks noChangeArrowheads="1"/>
              </p:cNvSpPr>
              <p:nvPr/>
            </p:nvSpPr>
            <p:spPr bwMode="auto">
              <a:xfrm>
                <a:off x="4878642" y="4191438"/>
                <a:ext cx="421048" cy="344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rgbClr val="FF3300"/>
                    </a:solidFill>
                    <a:ea typeface="新細明體" pitchFamily="18" charset="-120"/>
                  </a:rPr>
                  <a:t>[2]</a:t>
                </a:r>
              </a:p>
            </p:txBody>
          </p:sp>
          <p:sp>
            <p:nvSpPr>
              <p:cNvPr id="50219" name="Oval 7"/>
              <p:cNvSpPr>
                <a:spLocks noChangeArrowheads="1"/>
              </p:cNvSpPr>
              <p:nvPr/>
            </p:nvSpPr>
            <p:spPr bwMode="auto">
              <a:xfrm>
                <a:off x="7220790" y="4222631"/>
                <a:ext cx="423293" cy="3943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59</a:t>
                </a:r>
              </a:p>
            </p:txBody>
          </p:sp>
          <p:sp>
            <p:nvSpPr>
              <p:cNvPr id="50220" name="Text Box 8"/>
              <p:cNvSpPr txBox="1">
                <a:spLocks noChangeArrowheads="1"/>
              </p:cNvSpPr>
              <p:nvPr/>
            </p:nvSpPr>
            <p:spPr bwMode="auto">
              <a:xfrm>
                <a:off x="6818830" y="4191438"/>
                <a:ext cx="421048" cy="344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rgbClr val="FF3300"/>
                    </a:solidFill>
                    <a:ea typeface="新細明體" pitchFamily="18" charset="-120"/>
                  </a:rPr>
                  <a:t>[3]</a:t>
                </a:r>
              </a:p>
            </p:txBody>
          </p:sp>
          <p:sp>
            <p:nvSpPr>
              <p:cNvPr id="50221" name="Oval 9"/>
              <p:cNvSpPr>
                <a:spLocks noChangeArrowheads="1"/>
              </p:cNvSpPr>
              <p:nvPr/>
            </p:nvSpPr>
            <p:spPr bwMode="auto">
              <a:xfrm>
                <a:off x="4564260" y="4899965"/>
                <a:ext cx="423293" cy="3943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15</a:t>
                </a:r>
              </a:p>
            </p:txBody>
          </p:sp>
          <p:sp>
            <p:nvSpPr>
              <p:cNvPr id="50222" name="Text Box 10"/>
              <p:cNvSpPr txBox="1">
                <a:spLocks noChangeArrowheads="1"/>
              </p:cNvSpPr>
              <p:nvPr/>
            </p:nvSpPr>
            <p:spPr bwMode="auto">
              <a:xfrm>
                <a:off x="4178019" y="4908877"/>
                <a:ext cx="421048" cy="344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rgbClr val="FF3300"/>
                    </a:solidFill>
                    <a:ea typeface="新細明體" pitchFamily="18" charset="-120"/>
                  </a:rPr>
                  <a:t>[4]</a:t>
                </a:r>
              </a:p>
            </p:txBody>
          </p:sp>
          <p:sp>
            <p:nvSpPr>
              <p:cNvPr id="50223" name="Oval 11"/>
              <p:cNvSpPr>
                <a:spLocks noChangeArrowheads="1"/>
              </p:cNvSpPr>
              <p:nvPr/>
            </p:nvSpPr>
            <p:spPr bwMode="auto">
              <a:xfrm>
                <a:off x="5953156" y="4899965"/>
                <a:ext cx="423293" cy="3943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19</a:t>
                </a:r>
              </a:p>
            </p:txBody>
          </p:sp>
          <p:sp>
            <p:nvSpPr>
              <p:cNvPr id="50224" name="Text Box 12"/>
              <p:cNvSpPr txBox="1">
                <a:spLocks noChangeArrowheads="1"/>
              </p:cNvSpPr>
              <p:nvPr/>
            </p:nvSpPr>
            <p:spPr bwMode="auto">
              <a:xfrm>
                <a:off x="5525371" y="4940070"/>
                <a:ext cx="421048" cy="344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rgbClr val="FF3300"/>
                    </a:solidFill>
                    <a:ea typeface="新細明體" pitchFamily="18" charset="-120"/>
                  </a:rPr>
                  <a:t>[5]</a:t>
                </a:r>
              </a:p>
            </p:txBody>
          </p:sp>
          <p:sp>
            <p:nvSpPr>
              <p:cNvPr id="50225" name="Oval 13"/>
              <p:cNvSpPr>
                <a:spLocks noChangeArrowheads="1"/>
              </p:cNvSpPr>
              <p:nvPr/>
            </p:nvSpPr>
            <p:spPr bwMode="auto">
              <a:xfrm>
                <a:off x="6678480" y="4936728"/>
                <a:ext cx="422170" cy="3943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11</a:t>
                </a:r>
              </a:p>
            </p:txBody>
          </p:sp>
          <p:sp>
            <p:nvSpPr>
              <p:cNvPr id="50226" name="Text Box 14"/>
              <p:cNvSpPr txBox="1">
                <a:spLocks noChangeArrowheads="1"/>
              </p:cNvSpPr>
              <p:nvPr/>
            </p:nvSpPr>
            <p:spPr bwMode="auto">
              <a:xfrm>
                <a:off x="7088300" y="4940070"/>
                <a:ext cx="421048" cy="344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rgbClr val="FF3300"/>
                    </a:solidFill>
                    <a:ea typeface="新細明體" pitchFamily="18" charset="-120"/>
                  </a:rPr>
                  <a:t>[6]</a:t>
                </a:r>
              </a:p>
            </p:txBody>
          </p:sp>
          <p:sp>
            <p:nvSpPr>
              <p:cNvPr id="50227" name="Oval 15"/>
              <p:cNvSpPr>
                <a:spLocks noChangeArrowheads="1"/>
              </p:cNvSpPr>
              <p:nvPr/>
            </p:nvSpPr>
            <p:spPr bwMode="auto">
              <a:xfrm>
                <a:off x="8066253" y="4843149"/>
                <a:ext cx="423293" cy="3943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26</a:t>
                </a:r>
              </a:p>
            </p:txBody>
          </p:sp>
          <p:sp>
            <p:nvSpPr>
              <p:cNvPr id="50228" name="Text Box 16"/>
              <p:cNvSpPr txBox="1">
                <a:spLocks noChangeArrowheads="1"/>
              </p:cNvSpPr>
              <p:nvPr/>
            </p:nvSpPr>
            <p:spPr bwMode="auto">
              <a:xfrm>
                <a:off x="8543440" y="4886597"/>
                <a:ext cx="421048" cy="344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rgbClr val="FF3300"/>
                    </a:solidFill>
                    <a:ea typeface="新細明體" pitchFamily="18" charset="-120"/>
                  </a:rPr>
                  <a:t>[7]</a:t>
                </a:r>
              </a:p>
            </p:txBody>
          </p:sp>
          <p:sp>
            <p:nvSpPr>
              <p:cNvPr id="50229" name="Oval 17"/>
              <p:cNvSpPr>
                <a:spLocks noChangeArrowheads="1"/>
              </p:cNvSpPr>
              <p:nvPr/>
            </p:nvSpPr>
            <p:spPr bwMode="auto">
              <a:xfrm>
                <a:off x="3840058" y="5575071"/>
                <a:ext cx="423293" cy="3943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5</a:t>
                </a:r>
              </a:p>
            </p:txBody>
          </p:sp>
          <p:sp>
            <p:nvSpPr>
              <p:cNvPr id="50230" name="Oval 19"/>
              <p:cNvSpPr>
                <a:spLocks noChangeArrowheads="1"/>
              </p:cNvSpPr>
              <p:nvPr/>
            </p:nvSpPr>
            <p:spPr bwMode="auto">
              <a:xfrm>
                <a:off x="4987553" y="5575071"/>
                <a:ext cx="422170" cy="39436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50231" name="Text Box 20"/>
              <p:cNvSpPr txBox="1">
                <a:spLocks noChangeArrowheads="1"/>
              </p:cNvSpPr>
              <p:nvPr/>
            </p:nvSpPr>
            <p:spPr bwMode="auto">
              <a:xfrm>
                <a:off x="4555278" y="5590668"/>
                <a:ext cx="421048" cy="344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rgbClr val="FF3300"/>
                    </a:solidFill>
                    <a:ea typeface="新細明體" pitchFamily="18" charset="-120"/>
                  </a:rPr>
                  <a:t>[9]</a:t>
                </a:r>
              </a:p>
            </p:txBody>
          </p:sp>
          <p:sp>
            <p:nvSpPr>
              <p:cNvPr id="50232" name="Oval 21"/>
              <p:cNvSpPr>
                <a:spLocks noChangeArrowheads="1"/>
              </p:cNvSpPr>
              <p:nvPr/>
            </p:nvSpPr>
            <p:spPr bwMode="auto">
              <a:xfrm>
                <a:off x="5892525" y="5575071"/>
                <a:ext cx="422170" cy="394369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77</a:t>
                </a:r>
              </a:p>
            </p:txBody>
          </p:sp>
          <p:sp>
            <p:nvSpPr>
              <p:cNvPr id="50233" name="Text Box 22"/>
              <p:cNvSpPr txBox="1">
                <a:spLocks noChangeArrowheads="1"/>
              </p:cNvSpPr>
              <p:nvPr/>
            </p:nvSpPr>
            <p:spPr bwMode="auto">
              <a:xfrm>
                <a:off x="6333783" y="5581755"/>
                <a:ext cx="527713" cy="344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rgbClr val="FF3300"/>
                    </a:solidFill>
                    <a:ea typeface="新細明體" pitchFamily="18" charset="-120"/>
                  </a:rPr>
                  <a:t>[10]</a:t>
                </a:r>
              </a:p>
            </p:txBody>
          </p:sp>
          <p:cxnSp>
            <p:nvCxnSpPr>
              <p:cNvPr id="50234" name="AutoShape 23"/>
              <p:cNvCxnSpPr>
                <a:cxnSpLocks noChangeShapeType="1"/>
                <a:stCxn id="50215" idx="3"/>
                <a:endCxn id="50217" idx="7"/>
              </p:cNvCxnSpPr>
              <p:nvPr/>
            </p:nvCxnSpPr>
            <p:spPr bwMode="auto">
              <a:xfrm flipH="1">
                <a:off x="5650002" y="3939666"/>
                <a:ext cx="666939" cy="3408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35" name="AutoShape 24"/>
              <p:cNvCxnSpPr>
                <a:cxnSpLocks noChangeShapeType="1"/>
                <a:stCxn id="50215" idx="5"/>
                <a:endCxn id="50219" idx="1"/>
              </p:cNvCxnSpPr>
              <p:nvPr/>
            </p:nvCxnSpPr>
            <p:spPr bwMode="auto">
              <a:xfrm>
                <a:off x="6616727" y="3939666"/>
                <a:ext cx="665817" cy="34089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36" name="AutoShape 25"/>
              <p:cNvCxnSpPr>
                <a:cxnSpLocks noChangeShapeType="1"/>
                <a:stCxn id="50217" idx="3"/>
                <a:endCxn id="50221" idx="7"/>
              </p:cNvCxnSpPr>
              <p:nvPr/>
            </p:nvCxnSpPr>
            <p:spPr bwMode="auto">
              <a:xfrm flipH="1">
                <a:off x="4925800" y="4559070"/>
                <a:ext cx="425539" cy="398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37" name="AutoShape 26"/>
              <p:cNvCxnSpPr>
                <a:cxnSpLocks noChangeShapeType="1"/>
                <a:stCxn id="50217" idx="5"/>
                <a:endCxn id="50223" idx="1"/>
              </p:cNvCxnSpPr>
              <p:nvPr/>
            </p:nvCxnSpPr>
            <p:spPr bwMode="auto">
              <a:xfrm>
                <a:off x="5650002" y="4559070"/>
                <a:ext cx="364908" cy="3988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38" name="AutoShape 27"/>
              <p:cNvCxnSpPr>
                <a:cxnSpLocks noChangeShapeType="1"/>
                <a:stCxn id="50221" idx="3"/>
                <a:endCxn id="50229" idx="7"/>
              </p:cNvCxnSpPr>
              <p:nvPr/>
            </p:nvCxnSpPr>
            <p:spPr bwMode="auto">
              <a:xfrm flipH="1">
                <a:off x="4201598" y="5236404"/>
                <a:ext cx="424416" cy="3965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39" name="AutoShape 28"/>
              <p:cNvCxnSpPr>
                <a:cxnSpLocks noChangeShapeType="1"/>
                <a:stCxn id="50221" idx="5"/>
                <a:endCxn id="50230" idx="0"/>
              </p:cNvCxnSpPr>
              <p:nvPr/>
            </p:nvCxnSpPr>
            <p:spPr bwMode="auto">
              <a:xfrm>
                <a:off x="4925800" y="5236404"/>
                <a:ext cx="272839" cy="33866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40" name="AutoShape 29"/>
              <p:cNvCxnSpPr>
                <a:cxnSpLocks noChangeShapeType="1"/>
              </p:cNvCxnSpPr>
              <p:nvPr/>
            </p:nvCxnSpPr>
            <p:spPr bwMode="auto">
              <a:xfrm flipH="1">
                <a:off x="6074417" y="5294334"/>
                <a:ext cx="121262" cy="2807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41" name="AutoShape 30"/>
              <p:cNvCxnSpPr>
                <a:cxnSpLocks noChangeShapeType="1"/>
                <a:stCxn id="50219" idx="3"/>
                <a:endCxn id="50225" idx="7"/>
              </p:cNvCxnSpPr>
              <p:nvPr/>
            </p:nvCxnSpPr>
            <p:spPr bwMode="auto">
              <a:xfrm rot="5400000">
                <a:off x="6942926" y="4655041"/>
                <a:ext cx="435588" cy="2436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242" name="AutoShape 31"/>
              <p:cNvCxnSpPr>
                <a:cxnSpLocks noChangeShapeType="1"/>
              </p:cNvCxnSpPr>
              <p:nvPr/>
            </p:nvCxnSpPr>
            <p:spPr bwMode="auto">
              <a:xfrm>
                <a:off x="7614890" y="4566868"/>
                <a:ext cx="693886" cy="2840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50243" name="Text Box 32"/>
              <p:cNvSpPr txBox="1">
                <a:spLocks noChangeArrowheads="1"/>
              </p:cNvSpPr>
              <p:nvPr/>
            </p:nvSpPr>
            <p:spPr bwMode="auto">
              <a:xfrm>
                <a:off x="5491670" y="6181107"/>
                <a:ext cx="1816516" cy="6465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(a) Heap size = 9</a:t>
                </a:r>
                <a:b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</a:br>
                <a:r>
                  <a:rPr lang="en-US" altLang="zh-TW" sz="1800" b="1">
                    <a:solidFill>
                      <a:schemeClr val="tx1"/>
                    </a:solidFill>
                    <a:ea typeface="新細明體" pitchFamily="18" charset="-120"/>
                  </a:rPr>
                  <a:t>     Sorted = [77]</a:t>
                </a:r>
              </a:p>
            </p:txBody>
          </p:sp>
        </p:grpSp>
      </p:grpSp>
      <p:sp>
        <p:nvSpPr>
          <p:cNvPr id="50180" name="Text Box 33"/>
          <p:cNvSpPr txBox="1">
            <a:spLocks noChangeArrowheads="1"/>
          </p:cNvSpPr>
          <p:nvPr/>
        </p:nvSpPr>
        <p:spPr bwMode="auto">
          <a:xfrm>
            <a:off x="2438400" y="304800"/>
            <a:ext cx="4872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50181" name="Group 3"/>
          <p:cNvGrpSpPr>
            <a:grpSpLocks/>
          </p:cNvGrpSpPr>
          <p:nvPr/>
        </p:nvGrpSpPr>
        <p:grpSpPr bwMode="auto">
          <a:xfrm>
            <a:off x="179388" y="1341438"/>
            <a:ext cx="5092700" cy="2544762"/>
            <a:chOff x="720" y="1152"/>
            <a:chExt cx="4637" cy="2112"/>
          </a:xfrm>
        </p:grpSpPr>
        <p:sp>
          <p:nvSpPr>
            <p:cNvPr id="50184" name="Oval 4"/>
            <p:cNvSpPr>
              <a:spLocks noChangeArrowheads="1"/>
            </p:cNvSpPr>
            <p:nvPr/>
          </p:nvSpPr>
          <p:spPr bwMode="auto">
            <a:xfrm>
              <a:off x="3136" y="1152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0185" name="Text Box 5"/>
            <p:cNvSpPr txBox="1">
              <a:spLocks noChangeArrowheads="1"/>
            </p:cNvSpPr>
            <p:nvPr/>
          </p:nvSpPr>
          <p:spPr bwMode="auto">
            <a:xfrm>
              <a:off x="2784" y="1152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0186" name="Oval 6"/>
            <p:cNvSpPr>
              <a:spLocks noChangeArrowheads="1"/>
            </p:cNvSpPr>
            <p:nvPr/>
          </p:nvSpPr>
          <p:spPr bwMode="auto">
            <a:xfrm>
              <a:off x="2312" y="1705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0187" name="Text Box 7"/>
            <p:cNvSpPr txBox="1">
              <a:spLocks noChangeArrowheads="1"/>
            </p:cNvSpPr>
            <p:nvPr/>
          </p:nvSpPr>
          <p:spPr bwMode="auto">
            <a:xfrm>
              <a:off x="1968" y="1705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0188" name="Oval 8"/>
            <p:cNvSpPr>
              <a:spLocks noChangeArrowheads="1"/>
            </p:cNvSpPr>
            <p:nvPr/>
          </p:nvSpPr>
          <p:spPr bwMode="auto">
            <a:xfrm>
              <a:off x="3959" y="1705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0189" name="Text Box 9"/>
            <p:cNvSpPr txBox="1">
              <a:spLocks noChangeArrowheads="1"/>
            </p:cNvSpPr>
            <p:nvPr/>
          </p:nvSpPr>
          <p:spPr bwMode="auto">
            <a:xfrm>
              <a:off x="3600" y="1705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0190" name="Oval 10"/>
            <p:cNvSpPr>
              <a:spLocks noChangeArrowheads="1"/>
            </p:cNvSpPr>
            <p:nvPr/>
          </p:nvSpPr>
          <p:spPr bwMode="auto">
            <a:xfrm>
              <a:off x="1695" y="2309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0191" name="Text Box 11"/>
            <p:cNvSpPr txBox="1">
              <a:spLocks noChangeArrowheads="1"/>
            </p:cNvSpPr>
            <p:nvPr/>
          </p:nvSpPr>
          <p:spPr bwMode="auto">
            <a:xfrm>
              <a:off x="1344" y="2309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0192" name="Oval 12"/>
            <p:cNvSpPr>
              <a:spLocks noChangeArrowheads="1"/>
            </p:cNvSpPr>
            <p:nvPr/>
          </p:nvSpPr>
          <p:spPr bwMode="auto">
            <a:xfrm>
              <a:off x="2878" y="2309"/>
              <a:ext cx="361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0193" name="Text Box 13"/>
            <p:cNvSpPr txBox="1">
              <a:spLocks noChangeArrowheads="1"/>
            </p:cNvSpPr>
            <p:nvPr/>
          </p:nvSpPr>
          <p:spPr bwMode="auto">
            <a:xfrm>
              <a:off x="2544" y="2309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0194" name="Oval 14"/>
            <p:cNvSpPr>
              <a:spLocks noChangeArrowheads="1"/>
            </p:cNvSpPr>
            <p:nvPr/>
          </p:nvSpPr>
          <p:spPr bwMode="auto">
            <a:xfrm>
              <a:off x="3496" y="2309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0195" name="Text Box 15"/>
            <p:cNvSpPr txBox="1">
              <a:spLocks noChangeArrowheads="1"/>
            </p:cNvSpPr>
            <p:nvPr/>
          </p:nvSpPr>
          <p:spPr bwMode="auto">
            <a:xfrm>
              <a:off x="3888" y="2304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0196" name="Oval 16"/>
            <p:cNvSpPr>
              <a:spLocks noChangeArrowheads="1"/>
            </p:cNvSpPr>
            <p:nvPr/>
          </p:nvSpPr>
          <p:spPr bwMode="auto">
            <a:xfrm>
              <a:off x="4560" y="2304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0197" name="Text Box 17"/>
            <p:cNvSpPr txBox="1">
              <a:spLocks noChangeArrowheads="1"/>
            </p:cNvSpPr>
            <p:nvPr/>
          </p:nvSpPr>
          <p:spPr bwMode="auto">
            <a:xfrm>
              <a:off x="4944" y="2304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0198" name="Oval 18"/>
            <p:cNvSpPr>
              <a:spLocks noChangeArrowheads="1"/>
            </p:cNvSpPr>
            <p:nvPr/>
          </p:nvSpPr>
          <p:spPr bwMode="auto">
            <a:xfrm>
              <a:off x="1077" y="2912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0199" name="Text Box 19"/>
            <p:cNvSpPr txBox="1">
              <a:spLocks noChangeArrowheads="1"/>
            </p:cNvSpPr>
            <p:nvPr/>
          </p:nvSpPr>
          <p:spPr bwMode="auto">
            <a:xfrm>
              <a:off x="720" y="2880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0200" name="Oval 20"/>
            <p:cNvSpPr>
              <a:spLocks noChangeArrowheads="1"/>
            </p:cNvSpPr>
            <p:nvPr/>
          </p:nvSpPr>
          <p:spPr bwMode="auto">
            <a:xfrm>
              <a:off x="2055" y="2912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0201" name="Text Box 21"/>
            <p:cNvSpPr txBox="1">
              <a:spLocks noChangeArrowheads="1"/>
            </p:cNvSpPr>
            <p:nvPr/>
          </p:nvSpPr>
          <p:spPr bwMode="auto">
            <a:xfrm>
              <a:off x="1728" y="2912"/>
              <a:ext cx="413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0202" name="Oval 22"/>
            <p:cNvSpPr>
              <a:spLocks noChangeArrowheads="1"/>
            </p:cNvSpPr>
            <p:nvPr/>
          </p:nvSpPr>
          <p:spPr bwMode="auto">
            <a:xfrm>
              <a:off x="2827" y="2912"/>
              <a:ext cx="360" cy="3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0203" name="Text Box 23"/>
            <p:cNvSpPr txBox="1">
              <a:spLocks noChangeArrowheads="1"/>
            </p:cNvSpPr>
            <p:nvPr/>
          </p:nvSpPr>
          <p:spPr bwMode="auto">
            <a:xfrm>
              <a:off x="3168" y="2880"/>
              <a:ext cx="51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0204" name="AutoShape 24"/>
            <p:cNvCxnSpPr>
              <a:cxnSpLocks noChangeShapeType="1"/>
              <a:stCxn id="50184" idx="3"/>
              <a:endCxn id="50186" idx="7"/>
            </p:cNvCxnSpPr>
            <p:nvPr/>
          </p:nvCxnSpPr>
          <p:spPr bwMode="auto">
            <a:xfrm flipH="1">
              <a:off x="2619" y="1452"/>
              <a:ext cx="570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05" name="AutoShape 25"/>
            <p:cNvCxnSpPr>
              <a:cxnSpLocks noChangeShapeType="1"/>
              <a:stCxn id="50184" idx="5"/>
              <a:endCxn id="50188" idx="1"/>
            </p:cNvCxnSpPr>
            <p:nvPr/>
          </p:nvCxnSpPr>
          <p:spPr bwMode="auto">
            <a:xfrm>
              <a:off x="3443" y="1452"/>
              <a:ext cx="569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06" name="AutoShape 26"/>
            <p:cNvCxnSpPr>
              <a:cxnSpLocks noChangeShapeType="1"/>
              <a:stCxn id="50186" idx="3"/>
              <a:endCxn id="50190" idx="7"/>
            </p:cNvCxnSpPr>
            <p:nvPr/>
          </p:nvCxnSpPr>
          <p:spPr bwMode="auto">
            <a:xfrm flipH="1">
              <a:off x="2002" y="2005"/>
              <a:ext cx="363" cy="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07" name="AutoShape 27"/>
            <p:cNvCxnSpPr>
              <a:cxnSpLocks noChangeShapeType="1"/>
              <a:stCxn id="50186" idx="5"/>
              <a:endCxn id="50192" idx="1"/>
            </p:cNvCxnSpPr>
            <p:nvPr/>
          </p:nvCxnSpPr>
          <p:spPr bwMode="auto">
            <a:xfrm>
              <a:off x="2619" y="2005"/>
              <a:ext cx="312" cy="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08" name="AutoShape 28"/>
            <p:cNvCxnSpPr>
              <a:cxnSpLocks noChangeShapeType="1"/>
              <a:stCxn id="50190" idx="3"/>
              <a:endCxn id="50198" idx="7"/>
            </p:cNvCxnSpPr>
            <p:nvPr/>
          </p:nvCxnSpPr>
          <p:spPr bwMode="auto">
            <a:xfrm flipH="1">
              <a:off x="1384" y="2609"/>
              <a:ext cx="364" cy="3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09" name="AutoShape 29"/>
            <p:cNvCxnSpPr>
              <a:cxnSpLocks noChangeShapeType="1"/>
              <a:stCxn id="50190" idx="5"/>
              <a:endCxn id="50200" idx="0"/>
            </p:cNvCxnSpPr>
            <p:nvPr/>
          </p:nvCxnSpPr>
          <p:spPr bwMode="auto">
            <a:xfrm>
              <a:off x="2002" y="2609"/>
              <a:ext cx="233" cy="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10" name="AutoShape 30"/>
            <p:cNvCxnSpPr>
              <a:cxnSpLocks noChangeShapeType="1"/>
            </p:cNvCxnSpPr>
            <p:nvPr/>
          </p:nvCxnSpPr>
          <p:spPr bwMode="auto">
            <a:xfrm flipH="1">
              <a:off x="2981" y="2661"/>
              <a:ext cx="103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11" name="AutoShape 31"/>
            <p:cNvCxnSpPr>
              <a:cxnSpLocks noChangeShapeType="1"/>
              <a:stCxn id="50188" idx="3"/>
              <a:endCxn id="50194" idx="7"/>
            </p:cNvCxnSpPr>
            <p:nvPr/>
          </p:nvCxnSpPr>
          <p:spPr bwMode="auto">
            <a:xfrm flipH="1">
              <a:off x="3803" y="2005"/>
              <a:ext cx="209" cy="3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0212" name="AutoShape 32"/>
            <p:cNvCxnSpPr>
              <a:cxnSpLocks noChangeShapeType="1"/>
              <a:stCxn id="50188" idx="5"/>
              <a:endCxn id="50196" idx="1"/>
            </p:cNvCxnSpPr>
            <p:nvPr/>
          </p:nvCxnSpPr>
          <p:spPr bwMode="auto">
            <a:xfrm>
              <a:off x="4266" y="2005"/>
              <a:ext cx="347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50182" name="向右箭號 66"/>
          <p:cNvSpPr>
            <a:spLocks noChangeArrowheads="1"/>
          </p:cNvSpPr>
          <p:nvPr/>
        </p:nvSpPr>
        <p:spPr bwMode="auto">
          <a:xfrm>
            <a:off x="2339975" y="4725988"/>
            <a:ext cx="936625" cy="287337"/>
          </a:xfrm>
          <a:prstGeom prst="rightArrow">
            <a:avLst>
              <a:gd name="adj1" fmla="val 50000"/>
              <a:gd name="adj2" fmla="val 50148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0183" name="文字方塊 65"/>
          <p:cNvSpPr txBox="1">
            <a:spLocks noChangeArrowheads="1"/>
          </p:cNvSpPr>
          <p:nvPr/>
        </p:nvSpPr>
        <p:spPr bwMode="auto">
          <a:xfrm>
            <a:off x="2195513" y="4365625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adjusting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7740650" y="6383338"/>
            <a:ext cx="687388" cy="457200"/>
          </a:xfrm>
        </p:spPr>
        <p:txBody>
          <a:bodyPr/>
          <a:lstStyle/>
          <a:p>
            <a:pPr>
              <a:defRPr/>
            </a:pPr>
            <a:fld id="{83E363BC-6912-433F-878B-F08FD58753D5}" type="slidenum">
              <a:rPr lang="en-US" altLang="zh-TW"/>
              <a:pPr>
                <a:defRPr/>
              </a:pPr>
              <a:t>54</a:t>
            </a:fld>
            <a:endParaRPr lang="en-US" altLang="zh-TW"/>
          </a:p>
        </p:txBody>
      </p:sp>
      <p:grpSp>
        <p:nvGrpSpPr>
          <p:cNvPr id="51203" name="群組 35"/>
          <p:cNvGrpSpPr>
            <a:grpSpLocks/>
          </p:cNvGrpSpPr>
          <p:nvPr/>
        </p:nvGrpSpPr>
        <p:grpSpPr bwMode="auto">
          <a:xfrm>
            <a:off x="3649663" y="3213100"/>
            <a:ext cx="5026025" cy="3286125"/>
            <a:chOff x="3649277" y="3356992"/>
            <a:chExt cx="5027179" cy="2901445"/>
          </a:xfrm>
        </p:grpSpPr>
        <p:sp>
          <p:nvSpPr>
            <p:cNvPr id="51237" name="Oval 3"/>
            <p:cNvSpPr>
              <a:spLocks noChangeArrowheads="1"/>
            </p:cNvSpPr>
            <p:nvPr/>
          </p:nvSpPr>
          <p:spPr bwMode="auto">
            <a:xfrm>
              <a:off x="6364917" y="3356992"/>
              <a:ext cx="398866" cy="3457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1238" name="Text Box 4"/>
            <p:cNvSpPr txBox="1">
              <a:spLocks noChangeArrowheads="1"/>
            </p:cNvSpPr>
            <p:nvPr/>
          </p:nvSpPr>
          <p:spPr bwMode="auto">
            <a:xfrm>
              <a:off x="5960816" y="3356992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1239" name="Oval 5"/>
            <p:cNvSpPr>
              <a:spLocks noChangeArrowheads="1"/>
            </p:cNvSpPr>
            <p:nvPr/>
          </p:nvSpPr>
          <p:spPr bwMode="auto">
            <a:xfrm>
              <a:off x="5407010" y="3899905"/>
              <a:ext cx="397819" cy="346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1240" name="Text Box 6"/>
            <p:cNvSpPr txBox="1">
              <a:spLocks noChangeArrowheads="1"/>
            </p:cNvSpPr>
            <p:nvPr/>
          </p:nvSpPr>
          <p:spPr bwMode="auto">
            <a:xfrm>
              <a:off x="5056301" y="3908646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1241" name="Oval 7"/>
            <p:cNvSpPr>
              <a:spLocks noChangeArrowheads="1"/>
            </p:cNvSpPr>
            <p:nvPr/>
          </p:nvSpPr>
          <p:spPr bwMode="auto">
            <a:xfrm>
              <a:off x="7227556" y="3899905"/>
              <a:ext cx="398866" cy="346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1242" name="Text Box 8"/>
            <p:cNvSpPr txBox="1">
              <a:spLocks noChangeArrowheads="1"/>
            </p:cNvSpPr>
            <p:nvPr/>
          </p:nvSpPr>
          <p:spPr bwMode="auto">
            <a:xfrm>
              <a:off x="6865332" y="3908646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1243" name="Oval 9"/>
            <p:cNvSpPr>
              <a:spLocks noChangeArrowheads="1"/>
            </p:cNvSpPr>
            <p:nvPr/>
          </p:nvSpPr>
          <p:spPr bwMode="auto">
            <a:xfrm>
              <a:off x="4723389" y="4495264"/>
              <a:ext cx="398866" cy="3457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1244" name="Text Box 10"/>
            <p:cNvSpPr txBox="1">
              <a:spLocks noChangeArrowheads="1"/>
            </p:cNvSpPr>
            <p:nvPr/>
          </p:nvSpPr>
          <p:spPr bwMode="auto">
            <a:xfrm>
              <a:off x="4352789" y="447583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1245" name="Oval 11"/>
            <p:cNvSpPr>
              <a:spLocks noChangeArrowheads="1"/>
            </p:cNvSpPr>
            <p:nvPr/>
          </p:nvSpPr>
          <p:spPr bwMode="auto">
            <a:xfrm>
              <a:off x="6033052" y="4495264"/>
              <a:ext cx="398866" cy="3457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1246" name="Text Box 12"/>
            <p:cNvSpPr txBox="1">
              <a:spLocks noChangeArrowheads="1"/>
            </p:cNvSpPr>
            <p:nvPr/>
          </p:nvSpPr>
          <p:spPr bwMode="auto">
            <a:xfrm>
              <a:off x="5659311" y="447583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1247" name="Oval 13"/>
            <p:cNvSpPr>
              <a:spLocks noChangeArrowheads="1"/>
            </p:cNvSpPr>
            <p:nvPr/>
          </p:nvSpPr>
          <p:spPr bwMode="auto">
            <a:xfrm>
              <a:off x="6715626" y="4495264"/>
              <a:ext cx="398866" cy="3457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1248" name="Text Box 14"/>
            <p:cNvSpPr txBox="1">
              <a:spLocks noChangeArrowheads="1"/>
            </p:cNvSpPr>
            <p:nvPr/>
          </p:nvSpPr>
          <p:spPr bwMode="auto">
            <a:xfrm>
              <a:off x="7116586" y="447583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1249" name="Oval 15"/>
            <p:cNvSpPr>
              <a:spLocks noChangeArrowheads="1"/>
            </p:cNvSpPr>
            <p:nvPr/>
          </p:nvSpPr>
          <p:spPr bwMode="auto">
            <a:xfrm>
              <a:off x="7820098" y="4475839"/>
              <a:ext cx="398866" cy="346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1250" name="Text Box 16"/>
            <p:cNvSpPr txBox="1">
              <a:spLocks noChangeArrowheads="1"/>
            </p:cNvSpPr>
            <p:nvPr/>
          </p:nvSpPr>
          <p:spPr bwMode="auto">
            <a:xfrm>
              <a:off x="8222105" y="447583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1251" name="Oval 17"/>
            <p:cNvSpPr>
              <a:spLocks noChangeArrowheads="1"/>
            </p:cNvSpPr>
            <p:nvPr/>
          </p:nvSpPr>
          <p:spPr bwMode="auto">
            <a:xfrm>
              <a:off x="4040815" y="5087709"/>
              <a:ext cx="398866" cy="346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1252" name="Text Box 18"/>
            <p:cNvSpPr txBox="1">
              <a:spLocks noChangeArrowheads="1"/>
            </p:cNvSpPr>
            <p:nvPr/>
          </p:nvSpPr>
          <p:spPr bwMode="auto">
            <a:xfrm>
              <a:off x="3649277" y="5081882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1253" name="Oval 19"/>
            <p:cNvSpPr>
              <a:spLocks noChangeArrowheads="1"/>
            </p:cNvSpPr>
            <p:nvPr/>
          </p:nvSpPr>
          <p:spPr bwMode="auto">
            <a:xfrm>
              <a:off x="5122255" y="5087709"/>
              <a:ext cx="398866" cy="3467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1254" name="Text Box 20"/>
            <p:cNvSpPr txBox="1">
              <a:spLocks noChangeArrowheads="1"/>
            </p:cNvSpPr>
            <p:nvPr/>
          </p:nvSpPr>
          <p:spPr bwMode="auto">
            <a:xfrm>
              <a:off x="4754796" y="509547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1255" name="Oval 21"/>
            <p:cNvSpPr>
              <a:spLocks noChangeArrowheads="1"/>
            </p:cNvSpPr>
            <p:nvPr/>
          </p:nvSpPr>
          <p:spPr bwMode="auto">
            <a:xfrm>
              <a:off x="5975473" y="5087709"/>
              <a:ext cx="397819" cy="3467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1256" name="Text Box 22"/>
            <p:cNvSpPr txBox="1">
              <a:spLocks noChangeArrowheads="1"/>
            </p:cNvSpPr>
            <p:nvPr/>
          </p:nvSpPr>
          <p:spPr bwMode="auto">
            <a:xfrm>
              <a:off x="6351307" y="5044004"/>
              <a:ext cx="569510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1257" name="AutoShape 23"/>
            <p:cNvCxnSpPr>
              <a:cxnSpLocks noChangeShapeType="1"/>
              <a:stCxn id="51237" idx="3"/>
              <a:endCxn id="51239" idx="7"/>
            </p:cNvCxnSpPr>
            <p:nvPr/>
          </p:nvCxnSpPr>
          <p:spPr bwMode="auto">
            <a:xfrm flipH="1">
              <a:off x="5746203" y="3652243"/>
              <a:ext cx="677340" cy="298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58" name="AutoShape 24"/>
            <p:cNvCxnSpPr>
              <a:cxnSpLocks noChangeShapeType="1"/>
              <a:stCxn id="51237" idx="5"/>
              <a:endCxn id="51241" idx="1"/>
            </p:cNvCxnSpPr>
            <p:nvPr/>
          </p:nvCxnSpPr>
          <p:spPr bwMode="auto">
            <a:xfrm>
              <a:off x="6705157" y="3652243"/>
              <a:ext cx="581025" cy="298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59" name="AutoShape 25"/>
            <p:cNvCxnSpPr>
              <a:cxnSpLocks noChangeShapeType="1"/>
              <a:stCxn id="51239" idx="3"/>
              <a:endCxn id="51243" idx="7"/>
            </p:cNvCxnSpPr>
            <p:nvPr/>
          </p:nvCxnSpPr>
          <p:spPr bwMode="auto">
            <a:xfrm flipH="1">
              <a:off x="5063629" y="4196127"/>
              <a:ext cx="402007" cy="3496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0" name="AutoShape 26"/>
            <p:cNvCxnSpPr>
              <a:cxnSpLocks noChangeShapeType="1"/>
              <a:stCxn id="51239" idx="5"/>
              <a:endCxn id="51245" idx="1"/>
            </p:cNvCxnSpPr>
            <p:nvPr/>
          </p:nvCxnSpPr>
          <p:spPr bwMode="auto">
            <a:xfrm>
              <a:off x="5746203" y="4196127"/>
              <a:ext cx="345475" cy="3496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1" name="AutoShape 27"/>
            <p:cNvCxnSpPr>
              <a:cxnSpLocks noChangeShapeType="1"/>
              <a:stCxn id="51243" idx="3"/>
              <a:endCxn id="51251" idx="7"/>
            </p:cNvCxnSpPr>
            <p:nvPr/>
          </p:nvCxnSpPr>
          <p:spPr bwMode="auto">
            <a:xfrm flipH="1">
              <a:off x="4381055" y="4790515"/>
              <a:ext cx="400960" cy="3476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2" name="AutoShape 28"/>
            <p:cNvCxnSpPr>
              <a:cxnSpLocks noChangeShapeType="1"/>
              <a:stCxn id="51243" idx="5"/>
              <a:endCxn id="51253" idx="0"/>
            </p:cNvCxnSpPr>
            <p:nvPr/>
          </p:nvCxnSpPr>
          <p:spPr bwMode="auto">
            <a:xfrm>
              <a:off x="5063629" y="4790515"/>
              <a:ext cx="258583" cy="297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3" name="AutoShape 29"/>
            <p:cNvCxnSpPr>
              <a:cxnSpLocks noChangeShapeType="1"/>
            </p:cNvCxnSpPr>
            <p:nvPr/>
          </p:nvCxnSpPr>
          <p:spPr bwMode="auto">
            <a:xfrm flipH="1">
              <a:off x="6147163" y="4841019"/>
              <a:ext cx="114111" cy="2466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4" name="AutoShape 30"/>
            <p:cNvCxnSpPr>
              <a:cxnSpLocks noChangeShapeType="1"/>
              <a:stCxn id="51241" idx="3"/>
              <a:endCxn id="51247" idx="7"/>
            </p:cNvCxnSpPr>
            <p:nvPr/>
          </p:nvCxnSpPr>
          <p:spPr bwMode="auto">
            <a:xfrm flipH="1">
              <a:off x="7055866" y="4196127"/>
              <a:ext cx="230316" cy="3496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65" name="AutoShape 31"/>
            <p:cNvCxnSpPr>
              <a:cxnSpLocks noChangeShapeType="1"/>
              <a:stCxn id="51241" idx="5"/>
              <a:endCxn id="51249" idx="0"/>
            </p:cNvCxnSpPr>
            <p:nvPr/>
          </p:nvCxnSpPr>
          <p:spPr bwMode="auto">
            <a:xfrm>
              <a:off x="7567797" y="4196127"/>
              <a:ext cx="452258" cy="279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66" name="Text Box 32"/>
            <p:cNvSpPr txBox="1">
              <a:spLocks noChangeArrowheads="1"/>
            </p:cNvSpPr>
            <p:nvPr/>
          </p:nvSpPr>
          <p:spPr bwMode="auto">
            <a:xfrm>
              <a:off x="5332957" y="5687924"/>
              <a:ext cx="2047825" cy="57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(b) Heap size = 8 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Sorted = [61, 77]  </a:t>
              </a:r>
            </a:p>
          </p:txBody>
        </p:sp>
      </p:grpSp>
      <p:sp>
        <p:nvSpPr>
          <p:cNvPr id="51204" name="Text Box 33"/>
          <p:cNvSpPr txBox="1">
            <a:spLocks noChangeArrowheads="1"/>
          </p:cNvSpPr>
          <p:nvPr/>
        </p:nvSpPr>
        <p:spPr bwMode="auto">
          <a:xfrm>
            <a:off x="2514600" y="381000"/>
            <a:ext cx="48720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51205" name="群組 36"/>
          <p:cNvGrpSpPr>
            <a:grpSpLocks/>
          </p:cNvGrpSpPr>
          <p:nvPr/>
        </p:nvGrpSpPr>
        <p:grpSpPr bwMode="auto">
          <a:xfrm>
            <a:off x="179388" y="1268413"/>
            <a:ext cx="5124450" cy="3167062"/>
            <a:chOff x="3840058" y="3603227"/>
            <a:chExt cx="5124430" cy="3166611"/>
          </a:xfrm>
        </p:grpSpPr>
        <p:sp>
          <p:nvSpPr>
            <p:cNvPr id="51208" name="Oval 3"/>
            <p:cNvSpPr>
              <a:spLocks noChangeArrowheads="1"/>
            </p:cNvSpPr>
            <p:nvPr/>
          </p:nvSpPr>
          <p:spPr bwMode="auto">
            <a:xfrm>
              <a:off x="6255187" y="3603227"/>
              <a:ext cx="423293" cy="3943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1209" name="Text Box 4"/>
            <p:cNvSpPr txBox="1">
              <a:spLocks noChangeArrowheads="1"/>
            </p:cNvSpPr>
            <p:nvPr/>
          </p:nvSpPr>
          <p:spPr bwMode="auto">
            <a:xfrm>
              <a:off x="5848736" y="3603227"/>
              <a:ext cx="421048" cy="34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1210" name="Oval 5"/>
            <p:cNvSpPr>
              <a:spLocks noChangeArrowheads="1"/>
            </p:cNvSpPr>
            <p:nvPr/>
          </p:nvSpPr>
          <p:spPr bwMode="auto">
            <a:xfrm>
              <a:off x="5289585" y="4222631"/>
              <a:ext cx="422170" cy="3943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1211" name="Text Box 6"/>
            <p:cNvSpPr txBox="1">
              <a:spLocks noChangeArrowheads="1"/>
            </p:cNvSpPr>
            <p:nvPr/>
          </p:nvSpPr>
          <p:spPr bwMode="auto">
            <a:xfrm>
              <a:off x="4878642" y="4191438"/>
              <a:ext cx="421048" cy="34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1212" name="Oval 7"/>
            <p:cNvSpPr>
              <a:spLocks noChangeArrowheads="1"/>
            </p:cNvSpPr>
            <p:nvPr/>
          </p:nvSpPr>
          <p:spPr bwMode="auto">
            <a:xfrm>
              <a:off x="7220790" y="4222631"/>
              <a:ext cx="423293" cy="3943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1213" name="Text Box 8"/>
            <p:cNvSpPr txBox="1">
              <a:spLocks noChangeArrowheads="1"/>
            </p:cNvSpPr>
            <p:nvPr/>
          </p:nvSpPr>
          <p:spPr bwMode="auto">
            <a:xfrm>
              <a:off x="6818830" y="4191438"/>
              <a:ext cx="421048" cy="34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1214" name="Oval 9"/>
            <p:cNvSpPr>
              <a:spLocks noChangeArrowheads="1"/>
            </p:cNvSpPr>
            <p:nvPr/>
          </p:nvSpPr>
          <p:spPr bwMode="auto">
            <a:xfrm>
              <a:off x="4564260" y="4899965"/>
              <a:ext cx="423293" cy="3943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1215" name="Text Box 10"/>
            <p:cNvSpPr txBox="1">
              <a:spLocks noChangeArrowheads="1"/>
            </p:cNvSpPr>
            <p:nvPr/>
          </p:nvSpPr>
          <p:spPr bwMode="auto">
            <a:xfrm>
              <a:off x="4178019" y="4908877"/>
              <a:ext cx="421048" cy="34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1216" name="Oval 11"/>
            <p:cNvSpPr>
              <a:spLocks noChangeArrowheads="1"/>
            </p:cNvSpPr>
            <p:nvPr/>
          </p:nvSpPr>
          <p:spPr bwMode="auto">
            <a:xfrm>
              <a:off x="5953156" y="4899965"/>
              <a:ext cx="423293" cy="3943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1217" name="Text Box 12"/>
            <p:cNvSpPr txBox="1">
              <a:spLocks noChangeArrowheads="1"/>
            </p:cNvSpPr>
            <p:nvPr/>
          </p:nvSpPr>
          <p:spPr bwMode="auto">
            <a:xfrm>
              <a:off x="5525371" y="4940070"/>
              <a:ext cx="421048" cy="34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1218" name="Oval 13"/>
            <p:cNvSpPr>
              <a:spLocks noChangeArrowheads="1"/>
            </p:cNvSpPr>
            <p:nvPr/>
          </p:nvSpPr>
          <p:spPr bwMode="auto">
            <a:xfrm>
              <a:off x="6678480" y="4936728"/>
              <a:ext cx="422170" cy="3943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1219" name="Text Box 14"/>
            <p:cNvSpPr txBox="1">
              <a:spLocks noChangeArrowheads="1"/>
            </p:cNvSpPr>
            <p:nvPr/>
          </p:nvSpPr>
          <p:spPr bwMode="auto">
            <a:xfrm>
              <a:off x="7088300" y="4940070"/>
              <a:ext cx="421048" cy="34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1220" name="Oval 15"/>
            <p:cNvSpPr>
              <a:spLocks noChangeArrowheads="1"/>
            </p:cNvSpPr>
            <p:nvPr/>
          </p:nvSpPr>
          <p:spPr bwMode="auto">
            <a:xfrm>
              <a:off x="8066253" y="4843149"/>
              <a:ext cx="423293" cy="3943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1221" name="Text Box 16"/>
            <p:cNvSpPr txBox="1">
              <a:spLocks noChangeArrowheads="1"/>
            </p:cNvSpPr>
            <p:nvPr/>
          </p:nvSpPr>
          <p:spPr bwMode="auto">
            <a:xfrm>
              <a:off x="8543440" y="4886597"/>
              <a:ext cx="421048" cy="34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1222" name="Oval 17"/>
            <p:cNvSpPr>
              <a:spLocks noChangeArrowheads="1"/>
            </p:cNvSpPr>
            <p:nvPr/>
          </p:nvSpPr>
          <p:spPr bwMode="auto">
            <a:xfrm>
              <a:off x="3840058" y="5575071"/>
              <a:ext cx="423293" cy="3943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1223" name="Oval 19"/>
            <p:cNvSpPr>
              <a:spLocks noChangeArrowheads="1"/>
            </p:cNvSpPr>
            <p:nvPr/>
          </p:nvSpPr>
          <p:spPr bwMode="auto">
            <a:xfrm>
              <a:off x="4987553" y="5575071"/>
              <a:ext cx="422170" cy="39436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1224" name="Text Box 20"/>
            <p:cNvSpPr txBox="1">
              <a:spLocks noChangeArrowheads="1"/>
            </p:cNvSpPr>
            <p:nvPr/>
          </p:nvSpPr>
          <p:spPr bwMode="auto">
            <a:xfrm>
              <a:off x="4555278" y="5590668"/>
              <a:ext cx="421048" cy="34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1225" name="Oval 21"/>
            <p:cNvSpPr>
              <a:spLocks noChangeArrowheads="1"/>
            </p:cNvSpPr>
            <p:nvPr/>
          </p:nvSpPr>
          <p:spPr bwMode="auto">
            <a:xfrm>
              <a:off x="5892525" y="5575071"/>
              <a:ext cx="422170" cy="394369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1226" name="Text Box 22"/>
            <p:cNvSpPr txBox="1">
              <a:spLocks noChangeArrowheads="1"/>
            </p:cNvSpPr>
            <p:nvPr/>
          </p:nvSpPr>
          <p:spPr bwMode="auto">
            <a:xfrm>
              <a:off x="6333783" y="5581755"/>
              <a:ext cx="527713" cy="344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1227" name="AutoShape 23"/>
            <p:cNvCxnSpPr>
              <a:cxnSpLocks noChangeShapeType="1"/>
              <a:stCxn id="51208" idx="3"/>
              <a:endCxn id="51210" idx="7"/>
            </p:cNvCxnSpPr>
            <p:nvPr/>
          </p:nvCxnSpPr>
          <p:spPr bwMode="auto">
            <a:xfrm flipH="1">
              <a:off x="5650002" y="3939666"/>
              <a:ext cx="666939" cy="340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28" name="AutoShape 24"/>
            <p:cNvCxnSpPr>
              <a:cxnSpLocks noChangeShapeType="1"/>
              <a:stCxn id="51208" idx="5"/>
              <a:endCxn id="51212" idx="1"/>
            </p:cNvCxnSpPr>
            <p:nvPr/>
          </p:nvCxnSpPr>
          <p:spPr bwMode="auto">
            <a:xfrm>
              <a:off x="6616727" y="3939666"/>
              <a:ext cx="665817" cy="3408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29" name="AutoShape 25"/>
            <p:cNvCxnSpPr>
              <a:cxnSpLocks noChangeShapeType="1"/>
              <a:stCxn id="51210" idx="3"/>
              <a:endCxn id="51214" idx="7"/>
            </p:cNvCxnSpPr>
            <p:nvPr/>
          </p:nvCxnSpPr>
          <p:spPr bwMode="auto">
            <a:xfrm flipH="1">
              <a:off x="4925800" y="4559070"/>
              <a:ext cx="425539" cy="398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0" name="AutoShape 26"/>
            <p:cNvCxnSpPr>
              <a:cxnSpLocks noChangeShapeType="1"/>
              <a:stCxn id="51210" idx="5"/>
              <a:endCxn id="51216" idx="1"/>
            </p:cNvCxnSpPr>
            <p:nvPr/>
          </p:nvCxnSpPr>
          <p:spPr bwMode="auto">
            <a:xfrm>
              <a:off x="5650002" y="4559070"/>
              <a:ext cx="364908" cy="398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1" name="AutoShape 27"/>
            <p:cNvCxnSpPr>
              <a:cxnSpLocks noChangeShapeType="1"/>
              <a:stCxn id="51214" idx="3"/>
              <a:endCxn id="51222" idx="7"/>
            </p:cNvCxnSpPr>
            <p:nvPr/>
          </p:nvCxnSpPr>
          <p:spPr bwMode="auto">
            <a:xfrm flipH="1">
              <a:off x="4201598" y="5236404"/>
              <a:ext cx="424416" cy="3965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2" name="AutoShape 28"/>
            <p:cNvCxnSpPr>
              <a:cxnSpLocks noChangeShapeType="1"/>
              <a:stCxn id="51214" idx="5"/>
              <a:endCxn id="51223" idx="0"/>
            </p:cNvCxnSpPr>
            <p:nvPr/>
          </p:nvCxnSpPr>
          <p:spPr bwMode="auto">
            <a:xfrm>
              <a:off x="4925800" y="5236404"/>
              <a:ext cx="272839" cy="3386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3" name="AutoShape 29"/>
            <p:cNvCxnSpPr>
              <a:cxnSpLocks noChangeShapeType="1"/>
            </p:cNvCxnSpPr>
            <p:nvPr/>
          </p:nvCxnSpPr>
          <p:spPr bwMode="auto">
            <a:xfrm flipH="1">
              <a:off x="6074417" y="5294334"/>
              <a:ext cx="121262" cy="280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4" name="AutoShape 30"/>
            <p:cNvCxnSpPr>
              <a:cxnSpLocks noChangeShapeType="1"/>
              <a:stCxn id="51212" idx="3"/>
              <a:endCxn id="51218" idx="7"/>
            </p:cNvCxnSpPr>
            <p:nvPr/>
          </p:nvCxnSpPr>
          <p:spPr bwMode="auto">
            <a:xfrm rot="5400000">
              <a:off x="6942926" y="4655041"/>
              <a:ext cx="435588" cy="2436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235" name="AutoShape 31"/>
            <p:cNvCxnSpPr>
              <a:cxnSpLocks noChangeShapeType="1"/>
            </p:cNvCxnSpPr>
            <p:nvPr/>
          </p:nvCxnSpPr>
          <p:spPr bwMode="auto">
            <a:xfrm>
              <a:off x="7614890" y="4566868"/>
              <a:ext cx="693886" cy="2840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236" name="Text Box 32"/>
            <p:cNvSpPr txBox="1">
              <a:spLocks noChangeArrowheads="1"/>
            </p:cNvSpPr>
            <p:nvPr/>
          </p:nvSpPr>
          <p:spPr bwMode="auto">
            <a:xfrm>
              <a:off x="5407911" y="6123507"/>
              <a:ext cx="181652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(a) Heap size = 9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Sorted = [77]</a:t>
              </a:r>
            </a:p>
          </p:txBody>
        </p:sp>
      </p:grpSp>
      <p:sp>
        <p:nvSpPr>
          <p:cNvPr id="51206" name="向右箭號 66"/>
          <p:cNvSpPr>
            <a:spLocks noChangeArrowheads="1"/>
          </p:cNvSpPr>
          <p:nvPr/>
        </p:nvSpPr>
        <p:spPr bwMode="auto">
          <a:xfrm>
            <a:off x="2555875" y="4941888"/>
            <a:ext cx="936625" cy="287337"/>
          </a:xfrm>
          <a:prstGeom prst="rightArrow">
            <a:avLst>
              <a:gd name="adj1" fmla="val 50000"/>
              <a:gd name="adj2" fmla="val 50148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1207" name="文字方塊 65"/>
          <p:cNvSpPr txBox="1">
            <a:spLocks noChangeArrowheads="1"/>
          </p:cNvSpPr>
          <p:nvPr/>
        </p:nvSpPr>
        <p:spPr bwMode="auto">
          <a:xfrm>
            <a:off x="2411413" y="4541838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adjusting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114B4-CDF8-4B60-9DBB-BEAB5DF4193F}" type="slidenum">
              <a:rPr lang="en-US" altLang="zh-TW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2362200" y="304800"/>
            <a:ext cx="4872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52228" name="群組 37"/>
          <p:cNvGrpSpPr>
            <a:grpSpLocks/>
          </p:cNvGrpSpPr>
          <p:nvPr/>
        </p:nvGrpSpPr>
        <p:grpSpPr bwMode="auto">
          <a:xfrm>
            <a:off x="3635375" y="3500438"/>
            <a:ext cx="4321175" cy="2930525"/>
            <a:chOff x="3635897" y="3501008"/>
            <a:chExt cx="4320480" cy="2930725"/>
          </a:xfrm>
        </p:grpSpPr>
        <p:sp>
          <p:nvSpPr>
            <p:cNvPr id="52262" name="Oval 4"/>
            <p:cNvSpPr>
              <a:spLocks noChangeArrowheads="1"/>
            </p:cNvSpPr>
            <p:nvPr/>
          </p:nvSpPr>
          <p:spPr bwMode="auto">
            <a:xfrm>
              <a:off x="5962896" y="3529279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2263" name="Text Box 5"/>
            <p:cNvSpPr txBox="1">
              <a:spLocks noChangeArrowheads="1"/>
            </p:cNvSpPr>
            <p:nvPr/>
          </p:nvSpPr>
          <p:spPr bwMode="auto">
            <a:xfrm>
              <a:off x="5602697" y="3501008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2264" name="Oval 6"/>
            <p:cNvSpPr>
              <a:spLocks noChangeArrowheads="1"/>
            </p:cNvSpPr>
            <p:nvPr/>
          </p:nvSpPr>
          <p:spPr bwMode="auto">
            <a:xfrm>
              <a:off x="5170077" y="4070082"/>
              <a:ext cx="346858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2265" name="Text Box 7"/>
            <p:cNvSpPr txBox="1">
              <a:spLocks noChangeArrowheads="1"/>
            </p:cNvSpPr>
            <p:nvPr/>
          </p:nvSpPr>
          <p:spPr bwMode="auto">
            <a:xfrm>
              <a:off x="4825125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2266" name="Oval 8"/>
            <p:cNvSpPr>
              <a:spLocks noChangeArrowheads="1"/>
            </p:cNvSpPr>
            <p:nvPr/>
          </p:nvSpPr>
          <p:spPr bwMode="auto">
            <a:xfrm>
              <a:off x="6755714" y="4070082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2267" name="Text Box 9"/>
            <p:cNvSpPr txBox="1">
              <a:spLocks noChangeArrowheads="1"/>
            </p:cNvSpPr>
            <p:nvPr/>
          </p:nvSpPr>
          <p:spPr bwMode="auto">
            <a:xfrm>
              <a:off x="6426008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2268" name="Oval 10"/>
            <p:cNvSpPr>
              <a:spLocks noChangeArrowheads="1"/>
            </p:cNvSpPr>
            <p:nvPr/>
          </p:nvSpPr>
          <p:spPr bwMode="auto">
            <a:xfrm>
              <a:off x="4573557" y="4661956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2269" name="Text Box 11"/>
            <p:cNvSpPr txBox="1">
              <a:spLocks noChangeArrowheads="1"/>
            </p:cNvSpPr>
            <p:nvPr/>
          </p:nvSpPr>
          <p:spPr bwMode="auto">
            <a:xfrm>
              <a:off x="4230511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2270" name="Oval 12"/>
            <p:cNvSpPr>
              <a:spLocks noChangeArrowheads="1"/>
            </p:cNvSpPr>
            <p:nvPr/>
          </p:nvSpPr>
          <p:spPr bwMode="auto">
            <a:xfrm>
              <a:off x="5715140" y="4661956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2271" name="Text Box 13"/>
            <p:cNvSpPr txBox="1">
              <a:spLocks noChangeArrowheads="1"/>
            </p:cNvSpPr>
            <p:nvPr/>
          </p:nvSpPr>
          <p:spPr bwMode="auto">
            <a:xfrm>
              <a:off x="5373999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2272" name="Oval 14"/>
            <p:cNvSpPr>
              <a:spLocks noChangeArrowheads="1"/>
            </p:cNvSpPr>
            <p:nvPr/>
          </p:nvSpPr>
          <p:spPr bwMode="auto">
            <a:xfrm>
              <a:off x="6310707" y="4661956"/>
              <a:ext cx="346858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2273" name="Text Box 15"/>
            <p:cNvSpPr txBox="1">
              <a:spLocks noChangeArrowheads="1"/>
            </p:cNvSpPr>
            <p:nvPr/>
          </p:nvSpPr>
          <p:spPr bwMode="auto">
            <a:xfrm>
              <a:off x="6654706" y="4726707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2274" name="Oval 16"/>
            <p:cNvSpPr>
              <a:spLocks noChangeArrowheads="1"/>
            </p:cNvSpPr>
            <p:nvPr/>
          </p:nvSpPr>
          <p:spPr bwMode="auto">
            <a:xfrm>
              <a:off x="7203581" y="4639157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2275" name="Text Box 17"/>
            <p:cNvSpPr txBox="1">
              <a:spLocks noChangeArrowheads="1"/>
            </p:cNvSpPr>
            <p:nvPr/>
          </p:nvSpPr>
          <p:spPr bwMode="auto">
            <a:xfrm>
              <a:off x="7528522" y="4647365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2276" name="Oval 18"/>
            <p:cNvSpPr>
              <a:spLocks noChangeArrowheads="1"/>
            </p:cNvSpPr>
            <p:nvPr/>
          </p:nvSpPr>
          <p:spPr bwMode="auto">
            <a:xfrm>
              <a:off x="3978943" y="5214615"/>
              <a:ext cx="388786" cy="34381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2277" name="Text Box 19"/>
            <p:cNvSpPr txBox="1">
              <a:spLocks noChangeArrowheads="1"/>
            </p:cNvSpPr>
            <p:nvPr/>
          </p:nvSpPr>
          <p:spPr bwMode="auto">
            <a:xfrm>
              <a:off x="3635897" y="5227383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2278" name="Oval 20"/>
            <p:cNvSpPr>
              <a:spLocks noChangeArrowheads="1"/>
            </p:cNvSpPr>
            <p:nvPr/>
          </p:nvSpPr>
          <p:spPr bwMode="auto">
            <a:xfrm>
              <a:off x="4870864" y="5208231"/>
              <a:ext cx="365916" cy="350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2279" name="Text Box 21"/>
            <p:cNvSpPr txBox="1">
              <a:spLocks noChangeArrowheads="1"/>
            </p:cNvSpPr>
            <p:nvPr/>
          </p:nvSpPr>
          <p:spPr bwMode="auto">
            <a:xfrm>
              <a:off x="4504948" y="5208231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2280" name="Oval 22"/>
            <p:cNvSpPr>
              <a:spLocks noChangeArrowheads="1"/>
            </p:cNvSpPr>
            <p:nvPr/>
          </p:nvSpPr>
          <p:spPr bwMode="auto">
            <a:xfrm>
              <a:off x="5664636" y="5252918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2281" name="Text Box 23"/>
            <p:cNvSpPr txBox="1">
              <a:spLocks noChangeArrowheads="1"/>
            </p:cNvSpPr>
            <p:nvPr/>
          </p:nvSpPr>
          <p:spPr bwMode="auto">
            <a:xfrm>
              <a:off x="6014353" y="5252006"/>
              <a:ext cx="536487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2282" name="AutoShape 24"/>
            <p:cNvCxnSpPr>
              <a:cxnSpLocks noChangeShapeType="1"/>
              <a:stCxn id="52262" idx="3"/>
              <a:endCxn id="52264" idx="7"/>
            </p:cNvCxnSpPr>
            <p:nvPr/>
          </p:nvCxnSpPr>
          <p:spPr bwMode="auto">
            <a:xfrm flipH="1">
              <a:off x="5466431" y="3823848"/>
              <a:ext cx="546969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3" name="AutoShape 25"/>
            <p:cNvCxnSpPr>
              <a:cxnSpLocks noChangeShapeType="1"/>
              <a:stCxn id="52262" idx="5"/>
              <a:endCxn id="52266" idx="1"/>
            </p:cNvCxnSpPr>
            <p:nvPr/>
          </p:nvCxnSpPr>
          <p:spPr bwMode="auto">
            <a:xfrm>
              <a:off x="6260203" y="3823848"/>
              <a:ext cx="546016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4" name="AutoShape 26"/>
            <p:cNvCxnSpPr>
              <a:cxnSpLocks noChangeShapeType="1"/>
              <a:stCxn id="52264" idx="3"/>
              <a:endCxn id="52268" idx="7"/>
            </p:cNvCxnSpPr>
            <p:nvPr/>
          </p:nvCxnSpPr>
          <p:spPr bwMode="auto">
            <a:xfrm flipH="1">
              <a:off x="4870864" y="4364652"/>
              <a:ext cx="349717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5" name="AutoShape 27"/>
            <p:cNvCxnSpPr>
              <a:cxnSpLocks noChangeShapeType="1"/>
              <a:stCxn id="52264" idx="5"/>
              <a:endCxn id="52270" idx="1"/>
            </p:cNvCxnSpPr>
            <p:nvPr/>
          </p:nvCxnSpPr>
          <p:spPr bwMode="auto">
            <a:xfrm>
              <a:off x="5466431" y="4364652"/>
              <a:ext cx="299213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6" name="AutoShape 28"/>
            <p:cNvCxnSpPr>
              <a:cxnSpLocks noChangeShapeType="1"/>
              <a:stCxn id="52268" idx="3"/>
              <a:endCxn id="52276" idx="7"/>
            </p:cNvCxnSpPr>
            <p:nvPr/>
          </p:nvCxnSpPr>
          <p:spPr bwMode="auto">
            <a:xfrm flipH="1">
              <a:off x="4310555" y="4956525"/>
              <a:ext cx="313506" cy="308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7" name="AutoShape 29"/>
            <p:cNvCxnSpPr>
              <a:cxnSpLocks noChangeShapeType="1"/>
              <a:stCxn id="52268" idx="5"/>
              <a:endCxn id="52278" idx="0"/>
            </p:cNvCxnSpPr>
            <p:nvPr/>
          </p:nvCxnSpPr>
          <p:spPr bwMode="auto">
            <a:xfrm>
              <a:off x="4870864" y="4956525"/>
              <a:ext cx="182958" cy="251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8" name="AutoShape 30"/>
            <p:cNvCxnSpPr>
              <a:cxnSpLocks noChangeShapeType="1"/>
            </p:cNvCxnSpPr>
            <p:nvPr/>
          </p:nvCxnSpPr>
          <p:spPr bwMode="auto">
            <a:xfrm flipH="1">
              <a:off x="5815195" y="5006684"/>
              <a:ext cx="99102" cy="246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89" name="AutoShape 31"/>
            <p:cNvCxnSpPr>
              <a:cxnSpLocks noChangeShapeType="1"/>
              <a:stCxn id="52266" idx="3"/>
              <a:endCxn id="52272" idx="7"/>
            </p:cNvCxnSpPr>
            <p:nvPr/>
          </p:nvCxnSpPr>
          <p:spPr bwMode="auto">
            <a:xfrm flipH="1">
              <a:off x="6607061" y="4364652"/>
              <a:ext cx="199158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90" name="AutoShape 32"/>
            <p:cNvCxnSpPr>
              <a:cxnSpLocks noChangeShapeType="1"/>
              <a:stCxn id="52266" idx="5"/>
              <a:endCxn id="52274" idx="0"/>
            </p:cNvCxnSpPr>
            <p:nvPr/>
          </p:nvCxnSpPr>
          <p:spPr bwMode="auto">
            <a:xfrm>
              <a:off x="7053021" y="4364652"/>
              <a:ext cx="324941" cy="2745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91" name="Text Box 33"/>
            <p:cNvSpPr txBox="1">
              <a:spLocks noChangeArrowheads="1"/>
            </p:cNvSpPr>
            <p:nvPr/>
          </p:nvSpPr>
          <p:spPr bwMode="auto">
            <a:xfrm>
              <a:off x="5001989" y="5785514"/>
              <a:ext cx="2162695" cy="646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(c) Heap size = 7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Sorted = [59, 61, 77]</a:t>
              </a:r>
            </a:p>
          </p:txBody>
        </p:sp>
        <p:sp>
          <p:nvSpPr>
            <p:cNvPr id="52292" name="Text Box 34"/>
            <p:cNvSpPr txBox="1">
              <a:spLocks noChangeArrowheads="1"/>
            </p:cNvSpPr>
            <p:nvPr/>
          </p:nvSpPr>
          <p:spPr bwMode="auto">
            <a:xfrm>
              <a:off x="4001813" y="5229200"/>
              <a:ext cx="498179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59</a:t>
              </a:r>
            </a:p>
          </p:txBody>
        </p:sp>
        <p:sp>
          <p:nvSpPr>
            <p:cNvPr id="52293" name="Text Box 35"/>
            <p:cNvSpPr txBox="1">
              <a:spLocks noChangeArrowheads="1"/>
            </p:cNvSpPr>
            <p:nvPr/>
          </p:nvSpPr>
          <p:spPr bwMode="auto">
            <a:xfrm>
              <a:off x="4860032" y="5220087"/>
              <a:ext cx="468448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61</a:t>
              </a:r>
            </a:p>
          </p:txBody>
        </p:sp>
      </p:grpSp>
      <p:grpSp>
        <p:nvGrpSpPr>
          <p:cNvPr id="52229" name="群組 38"/>
          <p:cNvGrpSpPr>
            <a:grpSpLocks/>
          </p:cNvGrpSpPr>
          <p:nvPr/>
        </p:nvGrpSpPr>
        <p:grpSpPr bwMode="auto">
          <a:xfrm>
            <a:off x="179388" y="1268413"/>
            <a:ext cx="5027612" cy="3167062"/>
            <a:chOff x="3649277" y="3356992"/>
            <a:chExt cx="5027179" cy="2793982"/>
          </a:xfrm>
        </p:grpSpPr>
        <p:sp>
          <p:nvSpPr>
            <p:cNvPr id="52232" name="Oval 3"/>
            <p:cNvSpPr>
              <a:spLocks noChangeArrowheads="1"/>
            </p:cNvSpPr>
            <p:nvPr/>
          </p:nvSpPr>
          <p:spPr bwMode="auto">
            <a:xfrm>
              <a:off x="6364917" y="3356992"/>
              <a:ext cx="398866" cy="3457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2233" name="Text Box 4"/>
            <p:cNvSpPr txBox="1">
              <a:spLocks noChangeArrowheads="1"/>
            </p:cNvSpPr>
            <p:nvPr/>
          </p:nvSpPr>
          <p:spPr bwMode="auto">
            <a:xfrm>
              <a:off x="5960816" y="3356992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2234" name="Oval 5"/>
            <p:cNvSpPr>
              <a:spLocks noChangeArrowheads="1"/>
            </p:cNvSpPr>
            <p:nvPr/>
          </p:nvSpPr>
          <p:spPr bwMode="auto">
            <a:xfrm>
              <a:off x="5407010" y="3899905"/>
              <a:ext cx="397819" cy="346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2235" name="Text Box 6"/>
            <p:cNvSpPr txBox="1">
              <a:spLocks noChangeArrowheads="1"/>
            </p:cNvSpPr>
            <p:nvPr/>
          </p:nvSpPr>
          <p:spPr bwMode="auto">
            <a:xfrm>
              <a:off x="5056301" y="3908646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2236" name="Oval 7"/>
            <p:cNvSpPr>
              <a:spLocks noChangeArrowheads="1"/>
            </p:cNvSpPr>
            <p:nvPr/>
          </p:nvSpPr>
          <p:spPr bwMode="auto">
            <a:xfrm>
              <a:off x="7227556" y="3899905"/>
              <a:ext cx="398866" cy="346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2237" name="Text Box 8"/>
            <p:cNvSpPr txBox="1">
              <a:spLocks noChangeArrowheads="1"/>
            </p:cNvSpPr>
            <p:nvPr/>
          </p:nvSpPr>
          <p:spPr bwMode="auto">
            <a:xfrm>
              <a:off x="6865332" y="3908646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2238" name="Oval 9"/>
            <p:cNvSpPr>
              <a:spLocks noChangeArrowheads="1"/>
            </p:cNvSpPr>
            <p:nvPr/>
          </p:nvSpPr>
          <p:spPr bwMode="auto">
            <a:xfrm>
              <a:off x="4723389" y="4495264"/>
              <a:ext cx="398866" cy="3457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2239" name="Text Box 10"/>
            <p:cNvSpPr txBox="1">
              <a:spLocks noChangeArrowheads="1"/>
            </p:cNvSpPr>
            <p:nvPr/>
          </p:nvSpPr>
          <p:spPr bwMode="auto">
            <a:xfrm>
              <a:off x="4352789" y="447583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2240" name="Oval 11"/>
            <p:cNvSpPr>
              <a:spLocks noChangeArrowheads="1"/>
            </p:cNvSpPr>
            <p:nvPr/>
          </p:nvSpPr>
          <p:spPr bwMode="auto">
            <a:xfrm>
              <a:off x="6033052" y="4495264"/>
              <a:ext cx="398866" cy="3457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2241" name="Text Box 12"/>
            <p:cNvSpPr txBox="1">
              <a:spLocks noChangeArrowheads="1"/>
            </p:cNvSpPr>
            <p:nvPr/>
          </p:nvSpPr>
          <p:spPr bwMode="auto">
            <a:xfrm>
              <a:off x="5659311" y="447583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2242" name="Oval 13"/>
            <p:cNvSpPr>
              <a:spLocks noChangeArrowheads="1"/>
            </p:cNvSpPr>
            <p:nvPr/>
          </p:nvSpPr>
          <p:spPr bwMode="auto">
            <a:xfrm>
              <a:off x="6715626" y="4495264"/>
              <a:ext cx="398866" cy="3457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2243" name="Text Box 14"/>
            <p:cNvSpPr txBox="1">
              <a:spLocks noChangeArrowheads="1"/>
            </p:cNvSpPr>
            <p:nvPr/>
          </p:nvSpPr>
          <p:spPr bwMode="auto">
            <a:xfrm>
              <a:off x="7116586" y="447583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2244" name="Oval 15"/>
            <p:cNvSpPr>
              <a:spLocks noChangeArrowheads="1"/>
            </p:cNvSpPr>
            <p:nvPr/>
          </p:nvSpPr>
          <p:spPr bwMode="auto">
            <a:xfrm>
              <a:off x="7820098" y="4475839"/>
              <a:ext cx="398866" cy="346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2245" name="Text Box 16"/>
            <p:cNvSpPr txBox="1">
              <a:spLocks noChangeArrowheads="1"/>
            </p:cNvSpPr>
            <p:nvPr/>
          </p:nvSpPr>
          <p:spPr bwMode="auto">
            <a:xfrm>
              <a:off x="8222105" y="447583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2246" name="Oval 17"/>
            <p:cNvSpPr>
              <a:spLocks noChangeArrowheads="1"/>
            </p:cNvSpPr>
            <p:nvPr/>
          </p:nvSpPr>
          <p:spPr bwMode="auto">
            <a:xfrm>
              <a:off x="4040815" y="5087709"/>
              <a:ext cx="398866" cy="34672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2247" name="Text Box 18"/>
            <p:cNvSpPr txBox="1">
              <a:spLocks noChangeArrowheads="1"/>
            </p:cNvSpPr>
            <p:nvPr/>
          </p:nvSpPr>
          <p:spPr bwMode="auto">
            <a:xfrm>
              <a:off x="3649277" y="5081882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2248" name="Oval 19"/>
            <p:cNvSpPr>
              <a:spLocks noChangeArrowheads="1"/>
            </p:cNvSpPr>
            <p:nvPr/>
          </p:nvSpPr>
          <p:spPr bwMode="auto">
            <a:xfrm>
              <a:off x="5122255" y="5087709"/>
              <a:ext cx="398866" cy="3467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4754796" y="5095479"/>
              <a:ext cx="454351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2250" name="Oval 21"/>
            <p:cNvSpPr>
              <a:spLocks noChangeArrowheads="1"/>
            </p:cNvSpPr>
            <p:nvPr/>
          </p:nvSpPr>
          <p:spPr bwMode="auto">
            <a:xfrm>
              <a:off x="5975473" y="5087709"/>
              <a:ext cx="397819" cy="3467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351307" y="5044004"/>
              <a:ext cx="569510" cy="369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2252" name="AutoShape 23"/>
            <p:cNvCxnSpPr>
              <a:cxnSpLocks noChangeShapeType="1"/>
              <a:stCxn id="52232" idx="3"/>
              <a:endCxn id="52234" idx="7"/>
            </p:cNvCxnSpPr>
            <p:nvPr/>
          </p:nvCxnSpPr>
          <p:spPr bwMode="auto">
            <a:xfrm flipH="1">
              <a:off x="5746203" y="3652243"/>
              <a:ext cx="677340" cy="298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3" name="AutoShape 24"/>
            <p:cNvCxnSpPr>
              <a:cxnSpLocks noChangeShapeType="1"/>
              <a:stCxn id="52232" idx="5"/>
              <a:endCxn id="52236" idx="1"/>
            </p:cNvCxnSpPr>
            <p:nvPr/>
          </p:nvCxnSpPr>
          <p:spPr bwMode="auto">
            <a:xfrm>
              <a:off x="6705157" y="3652243"/>
              <a:ext cx="581025" cy="298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4" name="AutoShape 25"/>
            <p:cNvCxnSpPr>
              <a:cxnSpLocks noChangeShapeType="1"/>
              <a:stCxn id="52234" idx="3"/>
              <a:endCxn id="52238" idx="7"/>
            </p:cNvCxnSpPr>
            <p:nvPr/>
          </p:nvCxnSpPr>
          <p:spPr bwMode="auto">
            <a:xfrm flipH="1">
              <a:off x="5063629" y="4196127"/>
              <a:ext cx="402007" cy="3496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5" name="AutoShape 26"/>
            <p:cNvCxnSpPr>
              <a:cxnSpLocks noChangeShapeType="1"/>
              <a:stCxn id="52234" idx="5"/>
              <a:endCxn id="52240" idx="1"/>
            </p:cNvCxnSpPr>
            <p:nvPr/>
          </p:nvCxnSpPr>
          <p:spPr bwMode="auto">
            <a:xfrm>
              <a:off x="5746203" y="4196127"/>
              <a:ext cx="345475" cy="3496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6" name="AutoShape 27"/>
            <p:cNvCxnSpPr>
              <a:cxnSpLocks noChangeShapeType="1"/>
              <a:stCxn id="52238" idx="3"/>
              <a:endCxn id="52246" idx="7"/>
            </p:cNvCxnSpPr>
            <p:nvPr/>
          </p:nvCxnSpPr>
          <p:spPr bwMode="auto">
            <a:xfrm flipH="1">
              <a:off x="4381055" y="4790515"/>
              <a:ext cx="400960" cy="3476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7" name="AutoShape 28"/>
            <p:cNvCxnSpPr>
              <a:cxnSpLocks noChangeShapeType="1"/>
              <a:stCxn id="52238" idx="5"/>
              <a:endCxn id="52248" idx="0"/>
            </p:cNvCxnSpPr>
            <p:nvPr/>
          </p:nvCxnSpPr>
          <p:spPr bwMode="auto">
            <a:xfrm>
              <a:off x="5063629" y="4790515"/>
              <a:ext cx="258583" cy="2971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8" name="AutoShape 29"/>
            <p:cNvCxnSpPr>
              <a:cxnSpLocks noChangeShapeType="1"/>
            </p:cNvCxnSpPr>
            <p:nvPr/>
          </p:nvCxnSpPr>
          <p:spPr bwMode="auto">
            <a:xfrm flipH="1">
              <a:off x="6147163" y="4841019"/>
              <a:ext cx="114111" cy="2466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59" name="AutoShape 30"/>
            <p:cNvCxnSpPr>
              <a:cxnSpLocks noChangeShapeType="1"/>
              <a:stCxn id="52236" idx="3"/>
              <a:endCxn id="52242" idx="7"/>
            </p:cNvCxnSpPr>
            <p:nvPr/>
          </p:nvCxnSpPr>
          <p:spPr bwMode="auto">
            <a:xfrm flipH="1">
              <a:off x="7055866" y="4196127"/>
              <a:ext cx="230316" cy="3496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2260" name="AutoShape 31"/>
            <p:cNvCxnSpPr>
              <a:cxnSpLocks noChangeShapeType="1"/>
              <a:stCxn id="52236" idx="5"/>
              <a:endCxn id="52244" idx="0"/>
            </p:cNvCxnSpPr>
            <p:nvPr/>
          </p:nvCxnSpPr>
          <p:spPr bwMode="auto">
            <a:xfrm>
              <a:off x="7567797" y="4196127"/>
              <a:ext cx="452258" cy="279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2261" name="Text Box 32"/>
            <p:cNvSpPr txBox="1">
              <a:spLocks noChangeArrowheads="1"/>
            </p:cNvSpPr>
            <p:nvPr/>
          </p:nvSpPr>
          <p:spPr bwMode="auto">
            <a:xfrm>
              <a:off x="4942889" y="5580764"/>
              <a:ext cx="1874070" cy="570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(b) Heap size = 8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Sorted = [61, 77]</a:t>
              </a:r>
            </a:p>
          </p:txBody>
        </p:sp>
      </p:grpSp>
      <p:sp>
        <p:nvSpPr>
          <p:cNvPr id="52230" name="向右箭號 69"/>
          <p:cNvSpPr>
            <a:spLocks noChangeArrowheads="1"/>
          </p:cNvSpPr>
          <p:nvPr/>
        </p:nvSpPr>
        <p:spPr bwMode="auto">
          <a:xfrm>
            <a:off x="2555875" y="4795838"/>
            <a:ext cx="936625" cy="288925"/>
          </a:xfrm>
          <a:prstGeom prst="rightArrow">
            <a:avLst>
              <a:gd name="adj1" fmla="val 50000"/>
              <a:gd name="adj2" fmla="val 49872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2231" name="文字方塊 68"/>
          <p:cNvSpPr txBox="1">
            <a:spLocks noChangeArrowheads="1"/>
          </p:cNvSpPr>
          <p:nvPr/>
        </p:nvSpPr>
        <p:spPr bwMode="auto">
          <a:xfrm>
            <a:off x="2411413" y="4437063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adjusting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7B93CB-95B8-4212-8703-C2BEDC00AA3F}" type="slidenum">
              <a:rPr lang="en-US" altLang="zh-TW"/>
              <a:pPr>
                <a:defRPr/>
              </a:pPr>
              <a:t>56</a:t>
            </a:fld>
            <a:endParaRPr lang="en-US" altLang="zh-TW"/>
          </a:p>
        </p:txBody>
      </p:sp>
      <p:grpSp>
        <p:nvGrpSpPr>
          <p:cNvPr id="53251" name="群組 67"/>
          <p:cNvGrpSpPr>
            <a:grpSpLocks/>
          </p:cNvGrpSpPr>
          <p:nvPr/>
        </p:nvGrpSpPr>
        <p:grpSpPr bwMode="auto">
          <a:xfrm>
            <a:off x="4211638" y="3213100"/>
            <a:ext cx="4211637" cy="3025775"/>
            <a:chOff x="4211638" y="3213100"/>
            <a:chExt cx="4211637" cy="3025994"/>
          </a:xfrm>
        </p:grpSpPr>
        <p:sp>
          <p:nvSpPr>
            <p:cNvPr id="53288" name="Oval 3"/>
            <p:cNvSpPr>
              <a:spLocks noChangeArrowheads="1"/>
            </p:cNvSpPr>
            <p:nvPr/>
          </p:nvSpPr>
          <p:spPr bwMode="auto">
            <a:xfrm>
              <a:off x="6413500" y="3213100"/>
              <a:ext cx="322263" cy="3635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3289" name="Text Box 4"/>
            <p:cNvSpPr txBox="1">
              <a:spLocks noChangeArrowheads="1"/>
            </p:cNvSpPr>
            <p:nvPr/>
          </p:nvSpPr>
          <p:spPr bwMode="auto">
            <a:xfrm>
              <a:off x="6088063" y="32178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3290" name="Oval 5"/>
            <p:cNvSpPr>
              <a:spLocks noChangeArrowheads="1"/>
            </p:cNvSpPr>
            <p:nvPr/>
          </p:nvSpPr>
          <p:spPr bwMode="auto">
            <a:xfrm>
              <a:off x="5678488" y="3784600"/>
              <a:ext cx="320675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3291" name="Text Box 6"/>
            <p:cNvSpPr txBox="1">
              <a:spLocks noChangeArrowheads="1"/>
            </p:cNvSpPr>
            <p:nvPr/>
          </p:nvSpPr>
          <p:spPr bwMode="auto">
            <a:xfrm>
              <a:off x="532130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3292" name="Oval 7"/>
            <p:cNvSpPr>
              <a:spLocks noChangeArrowheads="1"/>
            </p:cNvSpPr>
            <p:nvPr/>
          </p:nvSpPr>
          <p:spPr bwMode="auto">
            <a:xfrm>
              <a:off x="7150100" y="3784600"/>
              <a:ext cx="322263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3293" name="Text Box 8"/>
            <p:cNvSpPr txBox="1">
              <a:spLocks noChangeArrowheads="1"/>
            </p:cNvSpPr>
            <p:nvPr/>
          </p:nvSpPr>
          <p:spPr bwMode="auto">
            <a:xfrm>
              <a:off x="681355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3294" name="Oval 9"/>
            <p:cNvSpPr>
              <a:spLocks noChangeArrowheads="1"/>
            </p:cNvSpPr>
            <p:nvPr/>
          </p:nvSpPr>
          <p:spPr bwMode="auto">
            <a:xfrm>
              <a:off x="5126038" y="4408488"/>
              <a:ext cx="322262" cy="363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3295" name="Text Box 10"/>
            <p:cNvSpPr txBox="1">
              <a:spLocks noChangeArrowheads="1"/>
            </p:cNvSpPr>
            <p:nvPr/>
          </p:nvSpPr>
          <p:spPr bwMode="auto">
            <a:xfrm>
              <a:off x="48085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3296" name="Oval 11"/>
            <p:cNvSpPr>
              <a:spLocks noChangeArrowheads="1"/>
            </p:cNvSpPr>
            <p:nvPr/>
          </p:nvSpPr>
          <p:spPr bwMode="auto">
            <a:xfrm>
              <a:off x="6183313" y="4408488"/>
              <a:ext cx="322262" cy="363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3297" name="Text Box 12"/>
            <p:cNvSpPr txBox="1">
              <a:spLocks noChangeArrowheads="1"/>
            </p:cNvSpPr>
            <p:nvPr/>
          </p:nvSpPr>
          <p:spPr bwMode="auto">
            <a:xfrm>
              <a:off x="58753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3298" name="Oval 13"/>
            <p:cNvSpPr>
              <a:spLocks noChangeArrowheads="1"/>
            </p:cNvSpPr>
            <p:nvPr/>
          </p:nvSpPr>
          <p:spPr bwMode="auto">
            <a:xfrm>
              <a:off x="6735763" y="4408488"/>
              <a:ext cx="322262" cy="363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3299" name="Text Box 14"/>
            <p:cNvSpPr txBox="1">
              <a:spLocks noChangeArrowheads="1"/>
            </p:cNvSpPr>
            <p:nvPr/>
          </p:nvSpPr>
          <p:spPr bwMode="auto">
            <a:xfrm>
              <a:off x="7031038" y="440372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3300" name="Oval 15"/>
            <p:cNvSpPr>
              <a:spLocks noChangeArrowheads="1"/>
            </p:cNvSpPr>
            <p:nvPr/>
          </p:nvSpPr>
          <p:spPr bwMode="auto">
            <a:xfrm>
              <a:off x="7666038" y="4403725"/>
              <a:ext cx="322262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3301" name="Text Box 16"/>
            <p:cNvSpPr txBox="1">
              <a:spLocks noChangeArrowheads="1"/>
            </p:cNvSpPr>
            <p:nvPr/>
          </p:nvSpPr>
          <p:spPr bwMode="auto">
            <a:xfrm>
              <a:off x="7969250" y="4356100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3302" name="Oval 17"/>
            <p:cNvSpPr>
              <a:spLocks noChangeArrowheads="1"/>
            </p:cNvSpPr>
            <p:nvPr/>
          </p:nvSpPr>
          <p:spPr bwMode="auto">
            <a:xfrm>
              <a:off x="4552950" y="5068888"/>
              <a:ext cx="341313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3303" name="Text Box 18"/>
            <p:cNvSpPr txBox="1">
              <a:spLocks noChangeArrowheads="1"/>
            </p:cNvSpPr>
            <p:nvPr/>
          </p:nvSpPr>
          <p:spPr bwMode="auto">
            <a:xfrm>
              <a:off x="4211638" y="50212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3304" name="Oval 19"/>
            <p:cNvSpPr>
              <a:spLocks noChangeArrowheads="1"/>
            </p:cNvSpPr>
            <p:nvPr/>
          </p:nvSpPr>
          <p:spPr bwMode="auto">
            <a:xfrm>
              <a:off x="5448300" y="5032375"/>
              <a:ext cx="320675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3305" name="Text Box 20"/>
            <p:cNvSpPr txBox="1">
              <a:spLocks noChangeArrowheads="1"/>
            </p:cNvSpPr>
            <p:nvPr/>
          </p:nvSpPr>
          <p:spPr bwMode="auto">
            <a:xfrm>
              <a:off x="5106988" y="5037138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3306" name="Oval 21"/>
            <p:cNvSpPr>
              <a:spLocks noChangeArrowheads="1"/>
            </p:cNvSpPr>
            <p:nvPr/>
          </p:nvSpPr>
          <p:spPr bwMode="auto">
            <a:xfrm>
              <a:off x="6137275" y="5032375"/>
              <a:ext cx="322263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3307" name="Text Box 22"/>
            <p:cNvSpPr txBox="1">
              <a:spLocks noChangeArrowheads="1"/>
            </p:cNvSpPr>
            <p:nvPr/>
          </p:nvSpPr>
          <p:spPr bwMode="auto">
            <a:xfrm>
              <a:off x="6515100" y="5068888"/>
              <a:ext cx="569913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3308" name="AutoShape 23"/>
            <p:cNvCxnSpPr>
              <a:cxnSpLocks noChangeShapeType="1"/>
              <a:stCxn id="53288" idx="3"/>
              <a:endCxn id="53290" idx="7"/>
            </p:cNvCxnSpPr>
            <p:nvPr/>
          </p:nvCxnSpPr>
          <p:spPr bwMode="auto">
            <a:xfrm flipH="1">
              <a:off x="5953125" y="3522663"/>
              <a:ext cx="50800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09" name="AutoShape 24"/>
            <p:cNvCxnSpPr>
              <a:cxnSpLocks noChangeShapeType="1"/>
              <a:stCxn id="53288" idx="5"/>
              <a:endCxn id="53292" idx="1"/>
            </p:cNvCxnSpPr>
            <p:nvPr/>
          </p:nvCxnSpPr>
          <p:spPr bwMode="auto">
            <a:xfrm>
              <a:off x="6688138" y="3522663"/>
              <a:ext cx="509587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10" name="AutoShape 25"/>
            <p:cNvCxnSpPr>
              <a:cxnSpLocks noChangeShapeType="1"/>
              <a:stCxn id="53290" idx="3"/>
              <a:endCxn id="53294" idx="7"/>
            </p:cNvCxnSpPr>
            <p:nvPr/>
          </p:nvCxnSpPr>
          <p:spPr bwMode="auto">
            <a:xfrm flipH="1">
              <a:off x="5400675" y="4094163"/>
              <a:ext cx="323850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11" name="AutoShape 26"/>
            <p:cNvCxnSpPr>
              <a:cxnSpLocks noChangeShapeType="1"/>
              <a:stCxn id="53290" idx="5"/>
              <a:endCxn id="53296" idx="1"/>
            </p:cNvCxnSpPr>
            <p:nvPr/>
          </p:nvCxnSpPr>
          <p:spPr bwMode="auto">
            <a:xfrm>
              <a:off x="5953125" y="4094163"/>
              <a:ext cx="277813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12" name="AutoShape 27"/>
            <p:cNvCxnSpPr>
              <a:cxnSpLocks noChangeShapeType="1"/>
              <a:stCxn id="53294" idx="3"/>
              <a:endCxn id="53302" idx="7"/>
            </p:cNvCxnSpPr>
            <p:nvPr/>
          </p:nvCxnSpPr>
          <p:spPr bwMode="auto">
            <a:xfrm flipH="1">
              <a:off x="4845050" y="4718050"/>
              <a:ext cx="327025" cy="404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13" name="AutoShape 28"/>
            <p:cNvCxnSpPr>
              <a:cxnSpLocks noChangeShapeType="1"/>
              <a:stCxn id="53294" idx="5"/>
              <a:endCxn id="53304" idx="0"/>
            </p:cNvCxnSpPr>
            <p:nvPr/>
          </p:nvCxnSpPr>
          <p:spPr bwMode="auto">
            <a:xfrm>
              <a:off x="5400675" y="4718050"/>
              <a:ext cx="207963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14" name="AutoShape 29"/>
            <p:cNvCxnSpPr>
              <a:cxnSpLocks noChangeShapeType="1"/>
            </p:cNvCxnSpPr>
            <p:nvPr/>
          </p:nvCxnSpPr>
          <p:spPr bwMode="auto">
            <a:xfrm flipH="1">
              <a:off x="6276975" y="4772025"/>
              <a:ext cx="90488" cy="260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15" name="AutoShape 30"/>
            <p:cNvCxnSpPr>
              <a:cxnSpLocks noChangeShapeType="1"/>
              <a:stCxn id="53292" idx="3"/>
              <a:endCxn id="53298" idx="7"/>
            </p:cNvCxnSpPr>
            <p:nvPr/>
          </p:nvCxnSpPr>
          <p:spPr bwMode="auto">
            <a:xfrm flipH="1">
              <a:off x="7010400" y="4094163"/>
              <a:ext cx="187325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316" name="AutoShape 31"/>
            <p:cNvCxnSpPr>
              <a:cxnSpLocks noChangeShapeType="1"/>
              <a:stCxn id="53292" idx="5"/>
              <a:endCxn id="53300" idx="0"/>
            </p:cNvCxnSpPr>
            <p:nvPr/>
          </p:nvCxnSpPr>
          <p:spPr bwMode="auto">
            <a:xfrm>
              <a:off x="7424738" y="4094163"/>
              <a:ext cx="403225" cy="309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317" name="Text Box 32"/>
            <p:cNvSpPr txBox="1">
              <a:spLocks noChangeArrowheads="1"/>
            </p:cNvSpPr>
            <p:nvPr/>
          </p:nvSpPr>
          <p:spPr bwMode="auto">
            <a:xfrm>
              <a:off x="5316538" y="5592763"/>
              <a:ext cx="250902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(d) Heap size = 6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Sorted = [48, 59, 61, 77]</a:t>
              </a:r>
            </a:p>
          </p:txBody>
        </p:sp>
      </p:grpSp>
      <p:sp>
        <p:nvSpPr>
          <p:cNvPr id="53252" name="Text Box 33"/>
          <p:cNvSpPr txBox="1">
            <a:spLocks noChangeArrowheads="1"/>
          </p:cNvSpPr>
          <p:nvPr/>
        </p:nvSpPr>
        <p:spPr bwMode="auto">
          <a:xfrm>
            <a:off x="2514600" y="381000"/>
            <a:ext cx="4872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53253" name="群組 35"/>
          <p:cNvGrpSpPr>
            <a:grpSpLocks/>
          </p:cNvGrpSpPr>
          <p:nvPr/>
        </p:nvGrpSpPr>
        <p:grpSpPr bwMode="auto">
          <a:xfrm>
            <a:off x="539750" y="1577975"/>
            <a:ext cx="4319588" cy="2930525"/>
            <a:chOff x="3635897" y="3501008"/>
            <a:chExt cx="4320480" cy="2930837"/>
          </a:xfrm>
        </p:grpSpPr>
        <p:sp>
          <p:nvSpPr>
            <p:cNvPr id="53256" name="Oval 4"/>
            <p:cNvSpPr>
              <a:spLocks noChangeArrowheads="1"/>
            </p:cNvSpPr>
            <p:nvPr/>
          </p:nvSpPr>
          <p:spPr bwMode="auto">
            <a:xfrm>
              <a:off x="5962896" y="3529279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3257" name="Text Box 5"/>
            <p:cNvSpPr txBox="1">
              <a:spLocks noChangeArrowheads="1"/>
            </p:cNvSpPr>
            <p:nvPr/>
          </p:nvSpPr>
          <p:spPr bwMode="auto">
            <a:xfrm>
              <a:off x="5602697" y="3501008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3258" name="Oval 6"/>
            <p:cNvSpPr>
              <a:spLocks noChangeArrowheads="1"/>
            </p:cNvSpPr>
            <p:nvPr/>
          </p:nvSpPr>
          <p:spPr bwMode="auto">
            <a:xfrm>
              <a:off x="5170077" y="4070082"/>
              <a:ext cx="346858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3259" name="Text Box 7"/>
            <p:cNvSpPr txBox="1">
              <a:spLocks noChangeArrowheads="1"/>
            </p:cNvSpPr>
            <p:nvPr/>
          </p:nvSpPr>
          <p:spPr bwMode="auto">
            <a:xfrm>
              <a:off x="4825125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3260" name="Oval 8"/>
            <p:cNvSpPr>
              <a:spLocks noChangeArrowheads="1"/>
            </p:cNvSpPr>
            <p:nvPr/>
          </p:nvSpPr>
          <p:spPr bwMode="auto">
            <a:xfrm>
              <a:off x="6755714" y="4070082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3261" name="Text Box 9"/>
            <p:cNvSpPr txBox="1">
              <a:spLocks noChangeArrowheads="1"/>
            </p:cNvSpPr>
            <p:nvPr/>
          </p:nvSpPr>
          <p:spPr bwMode="auto">
            <a:xfrm>
              <a:off x="6426008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3262" name="Oval 10"/>
            <p:cNvSpPr>
              <a:spLocks noChangeArrowheads="1"/>
            </p:cNvSpPr>
            <p:nvPr/>
          </p:nvSpPr>
          <p:spPr bwMode="auto">
            <a:xfrm>
              <a:off x="4573557" y="4661956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3263" name="Text Box 11"/>
            <p:cNvSpPr txBox="1">
              <a:spLocks noChangeArrowheads="1"/>
            </p:cNvSpPr>
            <p:nvPr/>
          </p:nvSpPr>
          <p:spPr bwMode="auto">
            <a:xfrm>
              <a:off x="4230511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3264" name="Oval 12"/>
            <p:cNvSpPr>
              <a:spLocks noChangeArrowheads="1"/>
            </p:cNvSpPr>
            <p:nvPr/>
          </p:nvSpPr>
          <p:spPr bwMode="auto">
            <a:xfrm>
              <a:off x="5715140" y="4661956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3265" name="Text Box 13"/>
            <p:cNvSpPr txBox="1">
              <a:spLocks noChangeArrowheads="1"/>
            </p:cNvSpPr>
            <p:nvPr/>
          </p:nvSpPr>
          <p:spPr bwMode="auto">
            <a:xfrm>
              <a:off x="5373999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3266" name="Oval 14"/>
            <p:cNvSpPr>
              <a:spLocks noChangeArrowheads="1"/>
            </p:cNvSpPr>
            <p:nvPr/>
          </p:nvSpPr>
          <p:spPr bwMode="auto">
            <a:xfrm>
              <a:off x="6310707" y="4661956"/>
              <a:ext cx="346858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3267" name="Text Box 15"/>
            <p:cNvSpPr txBox="1">
              <a:spLocks noChangeArrowheads="1"/>
            </p:cNvSpPr>
            <p:nvPr/>
          </p:nvSpPr>
          <p:spPr bwMode="auto">
            <a:xfrm>
              <a:off x="6654706" y="4726707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3268" name="Oval 16"/>
            <p:cNvSpPr>
              <a:spLocks noChangeArrowheads="1"/>
            </p:cNvSpPr>
            <p:nvPr/>
          </p:nvSpPr>
          <p:spPr bwMode="auto">
            <a:xfrm>
              <a:off x="7203581" y="4639157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3269" name="Text Box 17"/>
            <p:cNvSpPr txBox="1">
              <a:spLocks noChangeArrowheads="1"/>
            </p:cNvSpPr>
            <p:nvPr/>
          </p:nvSpPr>
          <p:spPr bwMode="auto">
            <a:xfrm>
              <a:off x="7528522" y="4647365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3270" name="Oval 18"/>
            <p:cNvSpPr>
              <a:spLocks noChangeArrowheads="1"/>
            </p:cNvSpPr>
            <p:nvPr/>
          </p:nvSpPr>
          <p:spPr bwMode="auto">
            <a:xfrm>
              <a:off x="3978943" y="5214615"/>
              <a:ext cx="388786" cy="34381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3271" name="Text Box 19"/>
            <p:cNvSpPr txBox="1">
              <a:spLocks noChangeArrowheads="1"/>
            </p:cNvSpPr>
            <p:nvPr/>
          </p:nvSpPr>
          <p:spPr bwMode="auto">
            <a:xfrm>
              <a:off x="3635897" y="5227383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3272" name="Oval 20"/>
            <p:cNvSpPr>
              <a:spLocks noChangeArrowheads="1"/>
            </p:cNvSpPr>
            <p:nvPr/>
          </p:nvSpPr>
          <p:spPr bwMode="auto">
            <a:xfrm>
              <a:off x="4870864" y="5208231"/>
              <a:ext cx="365916" cy="350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3273" name="Text Box 21"/>
            <p:cNvSpPr txBox="1">
              <a:spLocks noChangeArrowheads="1"/>
            </p:cNvSpPr>
            <p:nvPr/>
          </p:nvSpPr>
          <p:spPr bwMode="auto">
            <a:xfrm>
              <a:off x="4504948" y="5208231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3274" name="Oval 22"/>
            <p:cNvSpPr>
              <a:spLocks noChangeArrowheads="1"/>
            </p:cNvSpPr>
            <p:nvPr/>
          </p:nvSpPr>
          <p:spPr bwMode="auto">
            <a:xfrm>
              <a:off x="5664636" y="5252918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3275" name="Text Box 23"/>
            <p:cNvSpPr txBox="1">
              <a:spLocks noChangeArrowheads="1"/>
            </p:cNvSpPr>
            <p:nvPr/>
          </p:nvSpPr>
          <p:spPr bwMode="auto">
            <a:xfrm>
              <a:off x="6014353" y="5252006"/>
              <a:ext cx="536487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3276" name="AutoShape 24"/>
            <p:cNvCxnSpPr>
              <a:cxnSpLocks noChangeShapeType="1"/>
              <a:stCxn id="53256" idx="3"/>
              <a:endCxn id="53258" idx="7"/>
            </p:cNvCxnSpPr>
            <p:nvPr/>
          </p:nvCxnSpPr>
          <p:spPr bwMode="auto">
            <a:xfrm flipH="1">
              <a:off x="5466431" y="3823848"/>
              <a:ext cx="546969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7" name="AutoShape 25"/>
            <p:cNvCxnSpPr>
              <a:cxnSpLocks noChangeShapeType="1"/>
              <a:stCxn id="53256" idx="5"/>
              <a:endCxn id="53260" idx="1"/>
            </p:cNvCxnSpPr>
            <p:nvPr/>
          </p:nvCxnSpPr>
          <p:spPr bwMode="auto">
            <a:xfrm>
              <a:off x="6260203" y="3823848"/>
              <a:ext cx="546016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8" name="AutoShape 26"/>
            <p:cNvCxnSpPr>
              <a:cxnSpLocks noChangeShapeType="1"/>
              <a:stCxn id="53258" idx="3"/>
              <a:endCxn id="53262" idx="7"/>
            </p:cNvCxnSpPr>
            <p:nvPr/>
          </p:nvCxnSpPr>
          <p:spPr bwMode="auto">
            <a:xfrm flipH="1">
              <a:off x="4870864" y="4364652"/>
              <a:ext cx="349717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79" name="AutoShape 27"/>
            <p:cNvCxnSpPr>
              <a:cxnSpLocks noChangeShapeType="1"/>
              <a:stCxn id="53258" idx="5"/>
              <a:endCxn id="53264" idx="1"/>
            </p:cNvCxnSpPr>
            <p:nvPr/>
          </p:nvCxnSpPr>
          <p:spPr bwMode="auto">
            <a:xfrm>
              <a:off x="5466431" y="4364652"/>
              <a:ext cx="299213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80" name="AutoShape 28"/>
            <p:cNvCxnSpPr>
              <a:cxnSpLocks noChangeShapeType="1"/>
              <a:stCxn id="53262" idx="3"/>
              <a:endCxn id="53270" idx="7"/>
            </p:cNvCxnSpPr>
            <p:nvPr/>
          </p:nvCxnSpPr>
          <p:spPr bwMode="auto">
            <a:xfrm flipH="1">
              <a:off x="4310555" y="4956525"/>
              <a:ext cx="313506" cy="308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81" name="AutoShape 29"/>
            <p:cNvCxnSpPr>
              <a:cxnSpLocks noChangeShapeType="1"/>
              <a:stCxn id="53262" idx="5"/>
              <a:endCxn id="53272" idx="0"/>
            </p:cNvCxnSpPr>
            <p:nvPr/>
          </p:nvCxnSpPr>
          <p:spPr bwMode="auto">
            <a:xfrm>
              <a:off x="4870864" y="4956525"/>
              <a:ext cx="182958" cy="251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82" name="AutoShape 30"/>
            <p:cNvCxnSpPr>
              <a:cxnSpLocks noChangeShapeType="1"/>
            </p:cNvCxnSpPr>
            <p:nvPr/>
          </p:nvCxnSpPr>
          <p:spPr bwMode="auto">
            <a:xfrm flipH="1">
              <a:off x="5815195" y="5006684"/>
              <a:ext cx="99102" cy="246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83" name="AutoShape 31"/>
            <p:cNvCxnSpPr>
              <a:cxnSpLocks noChangeShapeType="1"/>
              <a:stCxn id="53260" idx="3"/>
              <a:endCxn id="53266" idx="7"/>
            </p:cNvCxnSpPr>
            <p:nvPr/>
          </p:nvCxnSpPr>
          <p:spPr bwMode="auto">
            <a:xfrm flipH="1">
              <a:off x="6607061" y="4364652"/>
              <a:ext cx="199158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3284" name="AutoShape 32"/>
            <p:cNvCxnSpPr>
              <a:cxnSpLocks noChangeShapeType="1"/>
              <a:stCxn id="53260" idx="5"/>
              <a:endCxn id="53268" idx="0"/>
            </p:cNvCxnSpPr>
            <p:nvPr/>
          </p:nvCxnSpPr>
          <p:spPr bwMode="auto">
            <a:xfrm>
              <a:off x="7053021" y="4364652"/>
              <a:ext cx="324941" cy="2745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3285" name="Text Box 33"/>
            <p:cNvSpPr txBox="1">
              <a:spLocks noChangeArrowheads="1"/>
            </p:cNvSpPr>
            <p:nvPr/>
          </p:nvSpPr>
          <p:spPr bwMode="auto">
            <a:xfrm>
              <a:off x="4655777" y="5785514"/>
              <a:ext cx="222048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(c) Heap size = 7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Sorted = [59, 61, 77]</a:t>
              </a:r>
            </a:p>
          </p:txBody>
        </p:sp>
        <p:sp>
          <p:nvSpPr>
            <p:cNvPr id="53286" name="Text Box 34"/>
            <p:cNvSpPr txBox="1">
              <a:spLocks noChangeArrowheads="1"/>
            </p:cNvSpPr>
            <p:nvPr/>
          </p:nvSpPr>
          <p:spPr bwMode="auto">
            <a:xfrm>
              <a:off x="4001813" y="5229200"/>
              <a:ext cx="498179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59</a:t>
              </a:r>
            </a:p>
          </p:txBody>
        </p:sp>
        <p:sp>
          <p:nvSpPr>
            <p:cNvPr id="53287" name="Text Box 35"/>
            <p:cNvSpPr txBox="1">
              <a:spLocks noChangeArrowheads="1"/>
            </p:cNvSpPr>
            <p:nvPr/>
          </p:nvSpPr>
          <p:spPr bwMode="auto">
            <a:xfrm>
              <a:off x="4860032" y="5220087"/>
              <a:ext cx="468448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61</a:t>
              </a:r>
            </a:p>
          </p:txBody>
        </p:sp>
      </p:grpSp>
      <p:sp>
        <p:nvSpPr>
          <p:cNvPr id="53254" name="向右箭號 68"/>
          <p:cNvSpPr>
            <a:spLocks noChangeArrowheads="1"/>
          </p:cNvSpPr>
          <p:nvPr/>
        </p:nvSpPr>
        <p:spPr bwMode="auto">
          <a:xfrm>
            <a:off x="2771775" y="5013325"/>
            <a:ext cx="936625" cy="287338"/>
          </a:xfrm>
          <a:prstGeom prst="rightArrow">
            <a:avLst>
              <a:gd name="adj1" fmla="val 50000"/>
              <a:gd name="adj2" fmla="val 5014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3255" name="文字方塊 68"/>
          <p:cNvSpPr txBox="1">
            <a:spLocks noChangeArrowheads="1"/>
          </p:cNvSpPr>
          <p:nvPr/>
        </p:nvSpPr>
        <p:spPr bwMode="auto">
          <a:xfrm>
            <a:off x="2627313" y="4652963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adjusting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7E4147-2453-4273-98E1-F2C35A3BA93A}" type="slidenum">
              <a:rPr lang="en-US" altLang="zh-TW"/>
              <a:pPr>
                <a:defRPr/>
              </a:pPr>
              <a:t>57</a:t>
            </a:fld>
            <a:endParaRPr lang="en-US" altLang="zh-TW"/>
          </a:p>
        </p:txBody>
      </p:sp>
      <p:grpSp>
        <p:nvGrpSpPr>
          <p:cNvPr id="54275" name="群組 67"/>
          <p:cNvGrpSpPr>
            <a:grpSpLocks/>
          </p:cNvGrpSpPr>
          <p:nvPr/>
        </p:nvGrpSpPr>
        <p:grpSpPr bwMode="auto">
          <a:xfrm>
            <a:off x="250825" y="1196975"/>
            <a:ext cx="4211638" cy="3025775"/>
            <a:chOff x="4211638" y="3213100"/>
            <a:chExt cx="4211637" cy="3025994"/>
          </a:xfrm>
        </p:grpSpPr>
        <p:sp>
          <p:nvSpPr>
            <p:cNvPr id="54312" name="Oval 3"/>
            <p:cNvSpPr>
              <a:spLocks noChangeArrowheads="1"/>
            </p:cNvSpPr>
            <p:nvPr/>
          </p:nvSpPr>
          <p:spPr bwMode="auto">
            <a:xfrm>
              <a:off x="6413500" y="3213100"/>
              <a:ext cx="322263" cy="3635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4313" name="Text Box 4"/>
            <p:cNvSpPr txBox="1">
              <a:spLocks noChangeArrowheads="1"/>
            </p:cNvSpPr>
            <p:nvPr/>
          </p:nvSpPr>
          <p:spPr bwMode="auto">
            <a:xfrm>
              <a:off x="6088063" y="32178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4314" name="Oval 5"/>
            <p:cNvSpPr>
              <a:spLocks noChangeArrowheads="1"/>
            </p:cNvSpPr>
            <p:nvPr/>
          </p:nvSpPr>
          <p:spPr bwMode="auto">
            <a:xfrm>
              <a:off x="5678488" y="3784600"/>
              <a:ext cx="320675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4315" name="Text Box 6"/>
            <p:cNvSpPr txBox="1">
              <a:spLocks noChangeArrowheads="1"/>
            </p:cNvSpPr>
            <p:nvPr/>
          </p:nvSpPr>
          <p:spPr bwMode="auto">
            <a:xfrm>
              <a:off x="532130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4316" name="Oval 7"/>
            <p:cNvSpPr>
              <a:spLocks noChangeArrowheads="1"/>
            </p:cNvSpPr>
            <p:nvPr/>
          </p:nvSpPr>
          <p:spPr bwMode="auto">
            <a:xfrm>
              <a:off x="7150100" y="3784600"/>
              <a:ext cx="322263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4317" name="Text Box 8"/>
            <p:cNvSpPr txBox="1">
              <a:spLocks noChangeArrowheads="1"/>
            </p:cNvSpPr>
            <p:nvPr/>
          </p:nvSpPr>
          <p:spPr bwMode="auto">
            <a:xfrm>
              <a:off x="681355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4318" name="Oval 9"/>
            <p:cNvSpPr>
              <a:spLocks noChangeArrowheads="1"/>
            </p:cNvSpPr>
            <p:nvPr/>
          </p:nvSpPr>
          <p:spPr bwMode="auto">
            <a:xfrm>
              <a:off x="5126038" y="4408488"/>
              <a:ext cx="322262" cy="363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4319" name="Text Box 10"/>
            <p:cNvSpPr txBox="1">
              <a:spLocks noChangeArrowheads="1"/>
            </p:cNvSpPr>
            <p:nvPr/>
          </p:nvSpPr>
          <p:spPr bwMode="auto">
            <a:xfrm>
              <a:off x="48085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4320" name="Oval 11"/>
            <p:cNvSpPr>
              <a:spLocks noChangeArrowheads="1"/>
            </p:cNvSpPr>
            <p:nvPr/>
          </p:nvSpPr>
          <p:spPr bwMode="auto">
            <a:xfrm>
              <a:off x="6183313" y="4408488"/>
              <a:ext cx="322262" cy="363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4321" name="Text Box 12"/>
            <p:cNvSpPr txBox="1">
              <a:spLocks noChangeArrowheads="1"/>
            </p:cNvSpPr>
            <p:nvPr/>
          </p:nvSpPr>
          <p:spPr bwMode="auto">
            <a:xfrm>
              <a:off x="58753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4322" name="Oval 13"/>
            <p:cNvSpPr>
              <a:spLocks noChangeArrowheads="1"/>
            </p:cNvSpPr>
            <p:nvPr/>
          </p:nvSpPr>
          <p:spPr bwMode="auto">
            <a:xfrm>
              <a:off x="6735763" y="4408488"/>
              <a:ext cx="322262" cy="363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4323" name="Text Box 14"/>
            <p:cNvSpPr txBox="1">
              <a:spLocks noChangeArrowheads="1"/>
            </p:cNvSpPr>
            <p:nvPr/>
          </p:nvSpPr>
          <p:spPr bwMode="auto">
            <a:xfrm>
              <a:off x="7031038" y="440372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4324" name="Oval 15"/>
            <p:cNvSpPr>
              <a:spLocks noChangeArrowheads="1"/>
            </p:cNvSpPr>
            <p:nvPr/>
          </p:nvSpPr>
          <p:spPr bwMode="auto">
            <a:xfrm>
              <a:off x="7666038" y="4403725"/>
              <a:ext cx="322262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4325" name="Text Box 16"/>
            <p:cNvSpPr txBox="1">
              <a:spLocks noChangeArrowheads="1"/>
            </p:cNvSpPr>
            <p:nvPr/>
          </p:nvSpPr>
          <p:spPr bwMode="auto">
            <a:xfrm>
              <a:off x="7969250" y="4356100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4326" name="Oval 17"/>
            <p:cNvSpPr>
              <a:spLocks noChangeArrowheads="1"/>
            </p:cNvSpPr>
            <p:nvPr/>
          </p:nvSpPr>
          <p:spPr bwMode="auto">
            <a:xfrm>
              <a:off x="4552950" y="5068888"/>
              <a:ext cx="341313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4327" name="Text Box 18"/>
            <p:cNvSpPr txBox="1">
              <a:spLocks noChangeArrowheads="1"/>
            </p:cNvSpPr>
            <p:nvPr/>
          </p:nvSpPr>
          <p:spPr bwMode="auto">
            <a:xfrm>
              <a:off x="4211638" y="50212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4328" name="Oval 19"/>
            <p:cNvSpPr>
              <a:spLocks noChangeArrowheads="1"/>
            </p:cNvSpPr>
            <p:nvPr/>
          </p:nvSpPr>
          <p:spPr bwMode="auto">
            <a:xfrm>
              <a:off x="5448300" y="5032375"/>
              <a:ext cx="320675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4329" name="Text Box 20"/>
            <p:cNvSpPr txBox="1">
              <a:spLocks noChangeArrowheads="1"/>
            </p:cNvSpPr>
            <p:nvPr/>
          </p:nvSpPr>
          <p:spPr bwMode="auto">
            <a:xfrm>
              <a:off x="5106988" y="5037138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4330" name="Oval 21"/>
            <p:cNvSpPr>
              <a:spLocks noChangeArrowheads="1"/>
            </p:cNvSpPr>
            <p:nvPr/>
          </p:nvSpPr>
          <p:spPr bwMode="auto">
            <a:xfrm>
              <a:off x="6137275" y="5032375"/>
              <a:ext cx="322263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4331" name="Text Box 22"/>
            <p:cNvSpPr txBox="1">
              <a:spLocks noChangeArrowheads="1"/>
            </p:cNvSpPr>
            <p:nvPr/>
          </p:nvSpPr>
          <p:spPr bwMode="auto">
            <a:xfrm>
              <a:off x="6515100" y="5068888"/>
              <a:ext cx="569913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4332" name="AutoShape 23"/>
            <p:cNvCxnSpPr>
              <a:cxnSpLocks noChangeShapeType="1"/>
              <a:stCxn id="54312" idx="3"/>
              <a:endCxn id="54314" idx="7"/>
            </p:cNvCxnSpPr>
            <p:nvPr/>
          </p:nvCxnSpPr>
          <p:spPr bwMode="auto">
            <a:xfrm flipH="1">
              <a:off x="5953125" y="3522663"/>
              <a:ext cx="50800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3" name="AutoShape 24"/>
            <p:cNvCxnSpPr>
              <a:cxnSpLocks noChangeShapeType="1"/>
              <a:stCxn id="54312" idx="5"/>
              <a:endCxn id="54316" idx="1"/>
            </p:cNvCxnSpPr>
            <p:nvPr/>
          </p:nvCxnSpPr>
          <p:spPr bwMode="auto">
            <a:xfrm>
              <a:off x="6688138" y="3522663"/>
              <a:ext cx="509587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4" name="AutoShape 25"/>
            <p:cNvCxnSpPr>
              <a:cxnSpLocks noChangeShapeType="1"/>
              <a:stCxn id="54314" idx="3"/>
              <a:endCxn id="54318" idx="7"/>
            </p:cNvCxnSpPr>
            <p:nvPr/>
          </p:nvCxnSpPr>
          <p:spPr bwMode="auto">
            <a:xfrm flipH="1">
              <a:off x="5400675" y="4094163"/>
              <a:ext cx="323850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5" name="AutoShape 26"/>
            <p:cNvCxnSpPr>
              <a:cxnSpLocks noChangeShapeType="1"/>
              <a:stCxn id="54314" idx="5"/>
              <a:endCxn id="54320" idx="1"/>
            </p:cNvCxnSpPr>
            <p:nvPr/>
          </p:nvCxnSpPr>
          <p:spPr bwMode="auto">
            <a:xfrm>
              <a:off x="5953125" y="4094163"/>
              <a:ext cx="277813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6" name="AutoShape 27"/>
            <p:cNvCxnSpPr>
              <a:cxnSpLocks noChangeShapeType="1"/>
              <a:stCxn id="54318" idx="3"/>
              <a:endCxn id="54326" idx="7"/>
            </p:cNvCxnSpPr>
            <p:nvPr/>
          </p:nvCxnSpPr>
          <p:spPr bwMode="auto">
            <a:xfrm flipH="1">
              <a:off x="4845050" y="4718050"/>
              <a:ext cx="327025" cy="404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7" name="AutoShape 28"/>
            <p:cNvCxnSpPr>
              <a:cxnSpLocks noChangeShapeType="1"/>
              <a:stCxn id="54318" idx="5"/>
              <a:endCxn id="54328" idx="0"/>
            </p:cNvCxnSpPr>
            <p:nvPr/>
          </p:nvCxnSpPr>
          <p:spPr bwMode="auto">
            <a:xfrm>
              <a:off x="5400675" y="4718050"/>
              <a:ext cx="207963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8" name="AutoShape 29"/>
            <p:cNvCxnSpPr>
              <a:cxnSpLocks noChangeShapeType="1"/>
            </p:cNvCxnSpPr>
            <p:nvPr/>
          </p:nvCxnSpPr>
          <p:spPr bwMode="auto">
            <a:xfrm flipH="1">
              <a:off x="6276975" y="4772025"/>
              <a:ext cx="90488" cy="260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39" name="AutoShape 30"/>
            <p:cNvCxnSpPr>
              <a:cxnSpLocks noChangeShapeType="1"/>
              <a:stCxn id="54316" idx="3"/>
              <a:endCxn id="54322" idx="7"/>
            </p:cNvCxnSpPr>
            <p:nvPr/>
          </p:nvCxnSpPr>
          <p:spPr bwMode="auto">
            <a:xfrm flipH="1">
              <a:off x="7010400" y="4094163"/>
              <a:ext cx="187325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40" name="AutoShape 31"/>
            <p:cNvCxnSpPr>
              <a:cxnSpLocks noChangeShapeType="1"/>
              <a:stCxn id="54316" idx="5"/>
              <a:endCxn id="54324" idx="0"/>
            </p:cNvCxnSpPr>
            <p:nvPr/>
          </p:nvCxnSpPr>
          <p:spPr bwMode="auto">
            <a:xfrm>
              <a:off x="7424738" y="4094163"/>
              <a:ext cx="403225" cy="309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341" name="Text Box 32"/>
            <p:cNvSpPr txBox="1">
              <a:spLocks noChangeArrowheads="1"/>
            </p:cNvSpPr>
            <p:nvPr/>
          </p:nvSpPr>
          <p:spPr bwMode="auto">
            <a:xfrm>
              <a:off x="5316538" y="5592763"/>
              <a:ext cx="250902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(d) Heap size = 6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Sorted = [48, 59, 61, 77]</a:t>
              </a:r>
            </a:p>
          </p:txBody>
        </p:sp>
      </p:grpSp>
      <p:sp>
        <p:nvSpPr>
          <p:cNvPr id="54276" name="Text Box 33"/>
          <p:cNvSpPr txBox="1">
            <a:spLocks noChangeArrowheads="1"/>
          </p:cNvSpPr>
          <p:nvPr/>
        </p:nvSpPr>
        <p:spPr bwMode="auto">
          <a:xfrm>
            <a:off x="2514600" y="381000"/>
            <a:ext cx="4872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54277" name="群組 35"/>
          <p:cNvGrpSpPr>
            <a:grpSpLocks/>
          </p:cNvGrpSpPr>
          <p:nvPr/>
        </p:nvGrpSpPr>
        <p:grpSpPr bwMode="auto">
          <a:xfrm>
            <a:off x="4211638" y="3141663"/>
            <a:ext cx="4319587" cy="2930525"/>
            <a:chOff x="3635897" y="3501008"/>
            <a:chExt cx="4320480" cy="2930906"/>
          </a:xfrm>
        </p:grpSpPr>
        <p:sp>
          <p:nvSpPr>
            <p:cNvPr id="54280" name="Oval 4"/>
            <p:cNvSpPr>
              <a:spLocks noChangeArrowheads="1"/>
            </p:cNvSpPr>
            <p:nvPr/>
          </p:nvSpPr>
          <p:spPr bwMode="auto">
            <a:xfrm>
              <a:off x="5962896" y="3529279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4281" name="Text Box 5"/>
            <p:cNvSpPr txBox="1">
              <a:spLocks noChangeArrowheads="1"/>
            </p:cNvSpPr>
            <p:nvPr/>
          </p:nvSpPr>
          <p:spPr bwMode="auto">
            <a:xfrm>
              <a:off x="5602697" y="3501008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4282" name="Oval 6"/>
            <p:cNvSpPr>
              <a:spLocks noChangeArrowheads="1"/>
            </p:cNvSpPr>
            <p:nvPr/>
          </p:nvSpPr>
          <p:spPr bwMode="auto">
            <a:xfrm>
              <a:off x="5170077" y="4070082"/>
              <a:ext cx="346858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4283" name="Text Box 7"/>
            <p:cNvSpPr txBox="1">
              <a:spLocks noChangeArrowheads="1"/>
            </p:cNvSpPr>
            <p:nvPr/>
          </p:nvSpPr>
          <p:spPr bwMode="auto">
            <a:xfrm>
              <a:off x="4825125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4284" name="Oval 8"/>
            <p:cNvSpPr>
              <a:spLocks noChangeArrowheads="1"/>
            </p:cNvSpPr>
            <p:nvPr/>
          </p:nvSpPr>
          <p:spPr bwMode="auto">
            <a:xfrm>
              <a:off x="6755714" y="4070082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4285" name="Text Box 9"/>
            <p:cNvSpPr txBox="1">
              <a:spLocks noChangeArrowheads="1"/>
            </p:cNvSpPr>
            <p:nvPr/>
          </p:nvSpPr>
          <p:spPr bwMode="auto">
            <a:xfrm>
              <a:off x="6426008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4286" name="Oval 10"/>
            <p:cNvSpPr>
              <a:spLocks noChangeArrowheads="1"/>
            </p:cNvSpPr>
            <p:nvPr/>
          </p:nvSpPr>
          <p:spPr bwMode="auto">
            <a:xfrm>
              <a:off x="4573557" y="4661956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4287" name="Text Box 11"/>
            <p:cNvSpPr txBox="1">
              <a:spLocks noChangeArrowheads="1"/>
            </p:cNvSpPr>
            <p:nvPr/>
          </p:nvSpPr>
          <p:spPr bwMode="auto">
            <a:xfrm>
              <a:off x="4230511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4288" name="Oval 12"/>
            <p:cNvSpPr>
              <a:spLocks noChangeArrowheads="1"/>
            </p:cNvSpPr>
            <p:nvPr/>
          </p:nvSpPr>
          <p:spPr bwMode="auto">
            <a:xfrm>
              <a:off x="5715140" y="4661956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4289" name="Text Box 13"/>
            <p:cNvSpPr txBox="1">
              <a:spLocks noChangeArrowheads="1"/>
            </p:cNvSpPr>
            <p:nvPr/>
          </p:nvSpPr>
          <p:spPr bwMode="auto">
            <a:xfrm>
              <a:off x="5373999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4290" name="Oval 14"/>
            <p:cNvSpPr>
              <a:spLocks noChangeArrowheads="1"/>
            </p:cNvSpPr>
            <p:nvPr/>
          </p:nvSpPr>
          <p:spPr bwMode="auto">
            <a:xfrm>
              <a:off x="6310707" y="4661956"/>
              <a:ext cx="346858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4291" name="Text Box 15"/>
            <p:cNvSpPr txBox="1">
              <a:spLocks noChangeArrowheads="1"/>
            </p:cNvSpPr>
            <p:nvPr/>
          </p:nvSpPr>
          <p:spPr bwMode="auto">
            <a:xfrm>
              <a:off x="6654706" y="4726707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4292" name="Oval 16"/>
            <p:cNvSpPr>
              <a:spLocks noChangeArrowheads="1"/>
            </p:cNvSpPr>
            <p:nvPr/>
          </p:nvSpPr>
          <p:spPr bwMode="auto">
            <a:xfrm>
              <a:off x="7203581" y="4639157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4293" name="Text Box 17"/>
            <p:cNvSpPr txBox="1">
              <a:spLocks noChangeArrowheads="1"/>
            </p:cNvSpPr>
            <p:nvPr/>
          </p:nvSpPr>
          <p:spPr bwMode="auto">
            <a:xfrm>
              <a:off x="7528522" y="4647365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4294" name="Oval 18"/>
            <p:cNvSpPr>
              <a:spLocks noChangeArrowheads="1"/>
            </p:cNvSpPr>
            <p:nvPr/>
          </p:nvSpPr>
          <p:spPr bwMode="auto">
            <a:xfrm>
              <a:off x="3978943" y="5214615"/>
              <a:ext cx="388786" cy="34381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4295" name="Text Box 19"/>
            <p:cNvSpPr txBox="1">
              <a:spLocks noChangeArrowheads="1"/>
            </p:cNvSpPr>
            <p:nvPr/>
          </p:nvSpPr>
          <p:spPr bwMode="auto">
            <a:xfrm>
              <a:off x="3635897" y="5227383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4296" name="Oval 20"/>
            <p:cNvSpPr>
              <a:spLocks noChangeArrowheads="1"/>
            </p:cNvSpPr>
            <p:nvPr/>
          </p:nvSpPr>
          <p:spPr bwMode="auto">
            <a:xfrm>
              <a:off x="4870864" y="5208231"/>
              <a:ext cx="365916" cy="350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4297" name="Text Box 21"/>
            <p:cNvSpPr txBox="1">
              <a:spLocks noChangeArrowheads="1"/>
            </p:cNvSpPr>
            <p:nvPr/>
          </p:nvSpPr>
          <p:spPr bwMode="auto">
            <a:xfrm>
              <a:off x="4504948" y="5208231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4298" name="Oval 22"/>
            <p:cNvSpPr>
              <a:spLocks noChangeArrowheads="1"/>
            </p:cNvSpPr>
            <p:nvPr/>
          </p:nvSpPr>
          <p:spPr bwMode="auto">
            <a:xfrm>
              <a:off x="5664636" y="5252918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4299" name="Text Box 23"/>
            <p:cNvSpPr txBox="1">
              <a:spLocks noChangeArrowheads="1"/>
            </p:cNvSpPr>
            <p:nvPr/>
          </p:nvSpPr>
          <p:spPr bwMode="auto">
            <a:xfrm>
              <a:off x="6014353" y="5252006"/>
              <a:ext cx="536487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4300" name="AutoShape 24"/>
            <p:cNvCxnSpPr>
              <a:cxnSpLocks noChangeShapeType="1"/>
              <a:stCxn id="54280" idx="3"/>
              <a:endCxn id="54282" idx="7"/>
            </p:cNvCxnSpPr>
            <p:nvPr/>
          </p:nvCxnSpPr>
          <p:spPr bwMode="auto">
            <a:xfrm flipH="1">
              <a:off x="5466431" y="3823848"/>
              <a:ext cx="546969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01" name="AutoShape 25"/>
            <p:cNvCxnSpPr>
              <a:cxnSpLocks noChangeShapeType="1"/>
              <a:stCxn id="54280" idx="5"/>
              <a:endCxn id="54284" idx="1"/>
            </p:cNvCxnSpPr>
            <p:nvPr/>
          </p:nvCxnSpPr>
          <p:spPr bwMode="auto">
            <a:xfrm>
              <a:off x="6260203" y="3823848"/>
              <a:ext cx="546016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02" name="AutoShape 26"/>
            <p:cNvCxnSpPr>
              <a:cxnSpLocks noChangeShapeType="1"/>
              <a:stCxn id="54282" idx="3"/>
              <a:endCxn id="54286" idx="7"/>
            </p:cNvCxnSpPr>
            <p:nvPr/>
          </p:nvCxnSpPr>
          <p:spPr bwMode="auto">
            <a:xfrm flipH="1">
              <a:off x="4870864" y="4364652"/>
              <a:ext cx="349717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03" name="AutoShape 27"/>
            <p:cNvCxnSpPr>
              <a:cxnSpLocks noChangeShapeType="1"/>
              <a:stCxn id="54282" idx="5"/>
              <a:endCxn id="54288" idx="1"/>
            </p:cNvCxnSpPr>
            <p:nvPr/>
          </p:nvCxnSpPr>
          <p:spPr bwMode="auto">
            <a:xfrm>
              <a:off x="5466431" y="4364652"/>
              <a:ext cx="299213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04" name="AutoShape 28"/>
            <p:cNvCxnSpPr>
              <a:cxnSpLocks noChangeShapeType="1"/>
              <a:stCxn id="54286" idx="3"/>
              <a:endCxn id="54294" idx="7"/>
            </p:cNvCxnSpPr>
            <p:nvPr/>
          </p:nvCxnSpPr>
          <p:spPr bwMode="auto">
            <a:xfrm flipH="1">
              <a:off x="4310555" y="4956525"/>
              <a:ext cx="313506" cy="308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05" name="AutoShape 29"/>
            <p:cNvCxnSpPr>
              <a:cxnSpLocks noChangeShapeType="1"/>
              <a:stCxn id="54286" idx="5"/>
              <a:endCxn id="54296" idx="0"/>
            </p:cNvCxnSpPr>
            <p:nvPr/>
          </p:nvCxnSpPr>
          <p:spPr bwMode="auto">
            <a:xfrm>
              <a:off x="4870864" y="4956525"/>
              <a:ext cx="182958" cy="251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06" name="AutoShape 30"/>
            <p:cNvCxnSpPr>
              <a:cxnSpLocks noChangeShapeType="1"/>
            </p:cNvCxnSpPr>
            <p:nvPr/>
          </p:nvCxnSpPr>
          <p:spPr bwMode="auto">
            <a:xfrm flipH="1">
              <a:off x="5815195" y="5006684"/>
              <a:ext cx="99102" cy="246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07" name="AutoShape 31"/>
            <p:cNvCxnSpPr>
              <a:cxnSpLocks noChangeShapeType="1"/>
              <a:stCxn id="54284" idx="3"/>
              <a:endCxn id="54290" idx="7"/>
            </p:cNvCxnSpPr>
            <p:nvPr/>
          </p:nvCxnSpPr>
          <p:spPr bwMode="auto">
            <a:xfrm flipH="1">
              <a:off x="6607061" y="4364652"/>
              <a:ext cx="199158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308" name="AutoShape 32"/>
            <p:cNvCxnSpPr>
              <a:cxnSpLocks noChangeShapeType="1"/>
              <a:stCxn id="54284" idx="5"/>
              <a:endCxn id="54292" idx="0"/>
            </p:cNvCxnSpPr>
            <p:nvPr/>
          </p:nvCxnSpPr>
          <p:spPr bwMode="auto">
            <a:xfrm>
              <a:off x="7053021" y="4364652"/>
              <a:ext cx="324941" cy="2745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4309" name="Text Box 33"/>
            <p:cNvSpPr txBox="1">
              <a:spLocks noChangeArrowheads="1"/>
            </p:cNvSpPr>
            <p:nvPr/>
          </p:nvSpPr>
          <p:spPr bwMode="auto">
            <a:xfrm>
              <a:off x="4428149" y="5785514"/>
              <a:ext cx="3029018" cy="64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   (e) Heap size = 5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Sorted = [26, 48, 59, 61, 77]</a:t>
              </a:r>
            </a:p>
          </p:txBody>
        </p:sp>
        <p:sp>
          <p:nvSpPr>
            <p:cNvPr id="54310" name="Text Box 34"/>
            <p:cNvSpPr txBox="1">
              <a:spLocks noChangeArrowheads="1"/>
            </p:cNvSpPr>
            <p:nvPr/>
          </p:nvSpPr>
          <p:spPr bwMode="auto">
            <a:xfrm>
              <a:off x="4001813" y="5229200"/>
              <a:ext cx="498179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59</a:t>
              </a:r>
            </a:p>
          </p:txBody>
        </p:sp>
        <p:sp>
          <p:nvSpPr>
            <p:cNvPr id="54311" name="Text Box 35"/>
            <p:cNvSpPr txBox="1">
              <a:spLocks noChangeArrowheads="1"/>
            </p:cNvSpPr>
            <p:nvPr/>
          </p:nvSpPr>
          <p:spPr bwMode="auto">
            <a:xfrm>
              <a:off x="4860032" y="5220087"/>
              <a:ext cx="468448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61</a:t>
              </a:r>
            </a:p>
          </p:txBody>
        </p:sp>
      </p:grpSp>
      <p:sp>
        <p:nvSpPr>
          <p:cNvPr id="54278" name="向右箭號 68"/>
          <p:cNvSpPr>
            <a:spLocks noChangeArrowheads="1"/>
          </p:cNvSpPr>
          <p:nvPr/>
        </p:nvSpPr>
        <p:spPr bwMode="auto">
          <a:xfrm>
            <a:off x="2771775" y="5013325"/>
            <a:ext cx="936625" cy="287338"/>
          </a:xfrm>
          <a:prstGeom prst="rightArrow">
            <a:avLst>
              <a:gd name="adj1" fmla="val 50000"/>
              <a:gd name="adj2" fmla="val 5014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4279" name="文字方塊 68"/>
          <p:cNvSpPr txBox="1">
            <a:spLocks noChangeArrowheads="1"/>
          </p:cNvSpPr>
          <p:nvPr/>
        </p:nvSpPr>
        <p:spPr bwMode="auto">
          <a:xfrm>
            <a:off x="2627313" y="4613275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adjusting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05CC65-AD4E-4648-93E3-FDDEADF259AE}" type="slidenum">
              <a:rPr lang="en-US" altLang="zh-TW"/>
              <a:pPr>
                <a:defRPr/>
              </a:pPr>
              <a:t>58</a:t>
            </a:fld>
            <a:endParaRPr lang="en-US" altLang="zh-TW"/>
          </a:p>
        </p:txBody>
      </p:sp>
      <p:grpSp>
        <p:nvGrpSpPr>
          <p:cNvPr id="55299" name="群組 67"/>
          <p:cNvGrpSpPr>
            <a:grpSpLocks/>
          </p:cNvGrpSpPr>
          <p:nvPr/>
        </p:nvGrpSpPr>
        <p:grpSpPr bwMode="auto">
          <a:xfrm>
            <a:off x="4211638" y="2924175"/>
            <a:ext cx="4211637" cy="3027363"/>
            <a:chOff x="4211638" y="3213100"/>
            <a:chExt cx="4211637" cy="3025994"/>
          </a:xfrm>
        </p:grpSpPr>
        <p:sp>
          <p:nvSpPr>
            <p:cNvPr id="55336" name="Oval 3"/>
            <p:cNvSpPr>
              <a:spLocks noChangeArrowheads="1"/>
            </p:cNvSpPr>
            <p:nvPr/>
          </p:nvSpPr>
          <p:spPr bwMode="auto">
            <a:xfrm>
              <a:off x="6413500" y="3213100"/>
              <a:ext cx="322263" cy="3635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5337" name="Text Box 4"/>
            <p:cNvSpPr txBox="1">
              <a:spLocks noChangeArrowheads="1"/>
            </p:cNvSpPr>
            <p:nvPr/>
          </p:nvSpPr>
          <p:spPr bwMode="auto">
            <a:xfrm>
              <a:off x="6088063" y="32178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5338" name="Oval 5"/>
            <p:cNvSpPr>
              <a:spLocks noChangeArrowheads="1"/>
            </p:cNvSpPr>
            <p:nvPr/>
          </p:nvSpPr>
          <p:spPr bwMode="auto">
            <a:xfrm>
              <a:off x="5678488" y="3784600"/>
              <a:ext cx="320675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5339" name="Text Box 6"/>
            <p:cNvSpPr txBox="1">
              <a:spLocks noChangeArrowheads="1"/>
            </p:cNvSpPr>
            <p:nvPr/>
          </p:nvSpPr>
          <p:spPr bwMode="auto">
            <a:xfrm>
              <a:off x="532130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5340" name="Oval 7"/>
            <p:cNvSpPr>
              <a:spLocks noChangeArrowheads="1"/>
            </p:cNvSpPr>
            <p:nvPr/>
          </p:nvSpPr>
          <p:spPr bwMode="auto">
            <a:xfrm>
              <a:off x="7150100" y="3784600"/>
              <a:ext cx="322263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5341" name="Text Box 8"/>
            <p:cNvSpPr txBox="1">
              <a:spLocks noChangeArrowheads="1"/>
            </p:cNvSpPr>
            <p:nvPr/>
          </p:nvSpPr>
          <p:spPr bwMode="auto">
            <a:xfrm>
              <a:off x="681355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5342" name="Oval 9"/>
            <p:cNvSpPr>
              <a:spLocks noChangeArrowheads="1"/>
            </p:cNvSpPr>
            <p:nvPr/>
          </p:nvSpPr>
          <p:spPr bwMode="auto">
            <a:xfrm>
              <a:off x="5126038" y="4408488"/>
              <a:ext cx="322262" cy="363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5343" name="Text Box 10"/>
            <p:cNvSpPr txBox="1">
              <a:spLocks noChangeArrowheads="1"/>
            </p:cNvSpPr>
            <p:nvPr/>
          </p:nvSpPr>
          <p:spPr bwMode="auto">
            <a:xfrm>
              <a:off x="48085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5344" name="Oval 11"/>
            <p:cNvSpPr>
              <a:spLocks noChangeArrowheads="1"/>
            </p:cNvSpPr>
            <p:nvPr/>
          </p:nvSpPr>
          <p:spPr bwMode="auto">
            <a:xfrm>
              <a:off x="6183313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5345" name="Text Box 12"/>
            <p:cNvSpPr txBox="1">
              <a:spLocks noChangeArrowheads="1"/>
            </p:cNvSpPr>
            <p:nvPr/>
          </p:nvSpPr>
          <p:spPr bwMode="auto">
            <a:xfrm>
              <a:off x="58753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5346" name="Oval 13"/>
            <p:cNvSpPr>
              <a:spLocks noChangeArrowheads="1"/>
            </p:cNvSpPr>
            <p:nvPr/>
          </p:nvSpPr>
          <p:spPr bwMode="auto">
            <a:xfrm>
              <a:off x="6735763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5347" name="Text Box 14"/>
            <p:cNvSpPr txBox="1">
              <a:spLocks noChangeArrowheads="1"/>
            </p:cNvSpPr>
            <p:nvPr/>
          </p:nvSpPr>
          <p:spPr bwMode="auto">
            <a:xfrm>
              <a:off x="7031038" y="440372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5348" name="Oval 15"/>
            <p:cNvSpPr>
              <a:spLocks noChangeArrowheads="1"/>
            </p:cNvSpPr>
            <p:nvPr/>
          </p:nvSpPr>
          <p:spPr bwMode="auto">
            <a:xfrm>
              <a:off x="7666038" y="4403725"/>
              <a:ext cx="322262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5349" name="Text Box 16"/>
            <p:cNvSpPr txBox="1">
              <a:spLocks noChangeArrowheads="1"/>
            </p:cNvSpPr>
            <p:nvPr/>
          </p:nvSpPr>
          <p:spPr bwMode="auto">
            <a:xfrm>
              <a:off x="7969250" y="4356100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5350" name="Oval 17"/>
            <p:cNvSpPr>
              <a:spLocks noChangeArrowheads="1"/>
            </p:cNvSpPr>
            <p:nvPr/>
          </p:nvSpPr>
          <p:spPr bwMode="auto">
            <a:xfrm>
              <a:off x="4552950" y="5068888"/>
              <a:ext cx="341313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5351" name="Text Box 18"/>
            <p:cNvSpPr txBox="1">
              <a:spLocks noChangeArrowheads="1"/>
            </p:cNvSpPr>
            <p:nvPr/>
          </p:nvSpPr>
          <p:spPr bwMode="auto">
            <a:xfrm>
              <a:off x="4211638" y="50212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5352" name="Oval 19"/>
            <p:cNvSpPr>
              <a:spLocks noChangeArrowheads="1"/>
            </p:cNvSpPr>
            <p:nvPr/>
          </p:nvSpPr>
          <p:spPr bwMode="auto">
            <a:xfrm>
              <a:off x="5448300" y="5032375"/>
              <a:ext cx="320675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5353" name="Text Box 20"/>
            <p:cNvSpPr txBox="1">
              <a:spLocks noChangeArrowheads="1"/>
            </p:cNvSpPr>
            <p:nvPr/>
          </p:nvSpPr>
          <p:spPr bwMode="auto">
            <a:xfrm>
              <a:off x="5106988" y="5037138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5354" name="Oval 21"/>
            <p:cNvSpPr>
              <a:spLocks noChangeArrowheads="1"/>
            </p:cNvSpPr>
            <p:nvPr/>
          </p:nvSpPr>
          <p:spPr bwMode="auto">
            <a:xfrm>
              <a:off x="6137275" y="5032375"/>
              <a:ext cx="322263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5355" name="Text Box 22"/>
            <p:cNvSpPr txBox="1">
              <a:spLocks noChangeArrowheads="1"/>
            </p:cNvSpPr>
            <p:nvPr/>
          </p:nvSpPr>
          <p:spPr bwMode="auto">
            <a:xfrm>
              <a:off x="6515100" y="5068888"/>
              <a:ext cx="569913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5356" name="AutoShape 23"/>
            <p:cNvCxnSpPr>
              <a:cxnSpLocks noChangeShapeType="1"/>
              <a:stCxn id="55336" idx="3"/>
              <a:endCxn id="55338" idx="7"/>
            </p:cNvCxnSpPr>
            <p:nvPr/>
          </p:nvCxnSpPr>
          <p:spPr bwMode="auto">
            <a:xfrm flipH="1">
              <a:off x="5953125" y="3522663"/>
              <a:ext cx="50800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57" name="AutoShape 24"/>
            <p:cNvCxnSpPr>
              <a:cxnSpLocks noChangeShapeType="1"/>
              <a:stCxn id="55336" idx="5"/>
              <a:endCxn id="55340" idx="1"/>
            </p:cNvCxnSpPr>
            <p:nvPr/>
          </p:nvCxnSpPr>
          <p:spPr bwMode="auto">
            <a:xfrm>
              <a:off x="6688138" y="3522663"/>
              <a:ext cx="509587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58" name="AutoShape 25"/>
            <p:cNvCxnSpPr>
              <a:cxnSpLocks noChangeShapeType="1"/>
              <a:stCxn id="55338" idx="3"/>
              <a:endCxn id="55342" idx="7"/>
            </p:cNvCxnSpPr>
            <p:nvPr/>
          </p:nvCxnSpPr>
          <p:spPr bwMode="auto">
            <a:xfrm flipH="1">
              <a:off x="5400675" y="4094163"/>
              <a:ext cx="323850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59" name="AutoShape 26"/>
            <p:cNvCxnSpPr>
              <a:cxnSpLocks noChangeShapeType="1"/>
              <a:stCxn id="55338" idx="5"/>
              <a:endCxn id="55344" idx="1"/>
            </p:cNvCxnSpPr>
            <p:nvPr/>
          </p:nvCxnSpPr>
          <p:spPr bwMode="auto">
            <a:xfrm>
              <a:off x="5953125" y="4094163"/>
              <a:ext cx="277813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60" name="AutoShape 27"/>
            <p:cNvCxnSpPr>
              <a:cxnSpLocks noChangeShapeType="1"/>
              <a:stCxn id="55342" idx="3"/>
              <a:endCxn id="55350" idx="7"/>
            </p:cNvCxnSpPr>
            <p:nvPr/>
          </p:nvCxnSpPr>
          <p:spPr bwMode="auto">
            <a:xfrm flipH="1">
              <a:off x="4845050" y="4718050"/>
              <a:ext cx="327025" cy="404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61" name="AutoShape 28"/>
            <p:cNvCxnSpPr>
              <a:cxnSpLocks noChangeShapeType="1"/>
              <a:stCxn id="55342" idx="5"/>
              <a:endCxn id="55352" idx="0"/>
            </p:cNvCxnSpPr>
            <p:nvPr/>
          </p:nvCxnSpPr>
          <p:spPr bwMode="auto">
            <a:xfrm>
              <a:off x="5400675" y="4718050"/>
              <a:ext cx="207963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62" name="AutoShape 29"/>
            <p:cNvCxnSpPr>
              <a:cxnSpLocks noChangeShapeType="1"/>
            </p:cNvCxnSpPr>
            <p:nvPr/>
          </p:nvCxnSpPr>
          <p:spPr bwMode="auto">
            <a:xfrm flipH="1">
              <a:off x="6276975" y="4772025"/>
              <a:ext cx="90488" cy="260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63" name="AutoShape 30"/>
            <p:cNvCxnSpPr>
              <a:cxnSpLocks noChangeShapeType="1"/>
              <a:stCxn id="55340" idx="3"/>
              <a:endCxn id="55346" idx="7"/>
            </p:cNvCxnSpPr>
            <p:nvPr/>
          </p:nvCxnSpPr>
          <p:spPr bwMode="auto">
            <a:xfrm flipH="1">
              <a:off x="7010400" y="4094163"/>
              <a:ext cx="187325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64" name="AutoShape 31"/>
            <p:cNvCxnSpPr>
              <a:cxnSpLocks noChangeShapeType="1"/>
              <a:stCxn id="55340" idx="5"/>
              <a:endCxn id="55348" idx="0"/>
            </p:cNvCxnSpPr>
            <p:nvPr/>
          </p:nvCxnSpPr>
          <p:spPr bwMode="auto">
            <a:xfrm>
              <a:off x="7424738" y="4094163"/>
              <a:ext cx="403225" cy="309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65" name="Text Box 32"/>
            <p:cNvSpPr txBox="1">
              <a:spLocks noChangeArrowheads="1"/>
            </p:cNvSpPr>
            <p:nvPr/>
          </p:nvSpPr>
          <p:spPr bwMode="auto">
            <a:xfrm>
              <a:off x="4787702" y="5592763"/>
              <a:ext cx="32015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      (f) Heap size = 4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Sorted = [19, 26, 48, 59, 61, 77]</a:t>
              </a:r>
            </a:p>
          </p:txBody>
        </p:sp>
      </p:grpSp>
      <p:sp>
        <p:nvSpPr>
          <p:cNvPr id="55300" name="Text Box 33"/>
          <p:cNvSpPr txBox="1">
            <a:spLocks noChangeArrowheads="1"/>
          </p:cNvSpPr>
          <p:nvPr/>
        </p:nvSpPr>
        <p:spPr bwMode="auto">
          <a:xfrm>
            <a:off x="2514600" y="381000"/>
            <a:ext cx="4872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55301" name="群組 35"/>
          <p:cNvGrpSpPr>
            <a:grpSpLocks/>
          </p:cNvGrpSpPr>
          <p:nvPr/>
        </p:nvGrpSpPr>
        <p:grpSpPr bwMode="auto">
          <a:xfrm>
            <a:off x="323850" y="1412875"/>
            <a:ext cx="4319588" cy="2930525"/>
            <a:chOff x="3635897" y="3501008"/>
            <a:chExt cx="4320480" cy="2930906"/>
          </a:xfrm>
        </p:grpSpPr>
        <p:sp>
          <p:nvSpPr>
            <p:cNvPr id="55304" name="Oval 4"/>
            <p:cNvSpPr>
              <a:spLocks noChangeArrowheads="1"/>
            </p:cNvSpPr>
            <p:nvPr/>
          </p:nvSpPr>
          <p:spPr bwMode="auto">
            <a:xfrm>
              <a:off x="5962896" y="3529279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5305" name="Text Box 5"/>
            <p:cNvSpPr txBox="1">
              <a:spLocks noChangeArrowheads="1"/>
            </p:cNvSpPr>
            <p:nvPr/>
          </p:nvSpPr>
          <p:spPr bwMode="auto">
            <a:xfrm>
              <a:off x="5602697" y="3501008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5306" name="Oval 6"/>
            <p:cNvSpPr>
              <a:spLocks noChangeArrowheads="1"/>
            </p:cNvSpPr>
            <p:nvPr/>
          </p:nvSpPr>
          <p:spPr bwMode="auto">
            <a:xfrm>
              <a:off x="5170077" y="4070082"/>
              <a:ext cx="346858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5307" name="Text Box 7"/>
            <p:cNvSpPr txBox="1">
              <a:spLocks noChangeArrowheads="1"/>
            </p:cNvSpPr>
            <p:nvPr/>
          </p:nvSpPr>
          <p:spPr bwMode="auto">
            <a:xfrm>
              <a:off x="4825125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5308" name="Oval 8"/>
            <p:cNvSpPr>
              <a:spLocks noChangeArrowheads="1"/>
            </p:cNvSpPr>
            <p:nvPr/>
          </p:nvSpPr>
          <p:spPr bwMode="auto">
            <a:xfrm>
              <a:off x="6755714" y="4070082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5309" name="Text Box 9"/>
            <p:cNvSpPr txBox="1">
              <a:spLocks noChangeArrowheads="1"/>
            </p:cNvSpPr>
            <p:nvPr/>
          </p:nvSpPr>
          <p:spPr bwMode="auto">
            <a:xfrm>
              <a:off x="6426008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5310" name="Oval 10"/>
            <p:cNvSpPr>
              <a:spLocks noChangeArrowheads="1"/>
            </p:cNvSpPr>
            <p:nvPr/>
          </p:nvSpPr>
          <p:spPr bwMode="auto">
            <a:xfrm>
              <a:off x="4573557" y="4661956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5311" name="Text Box 11"/>
            <p:cNvSpPr txBox="1">
              <a:spLocks noChangeArrowheads="1"/>
            </p:cNvSpPr>
            <p:nvPr/>
          </p:nvSpPr>
          <p:spPr bwMode="auto">
            <a:xfrm>
              <a:off x="4230511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5312" name="Oval 12"/>
            <p:cNvSpPr>
              <a:spLocks noChangeArrowheads="1"/>
            </p:cNvSpPr>
            <p:nvPr/>
          </p:nvSpPr>
          <p:spPr bwMode="auto">
            <a:xfrm>
              <a:off x="5715140" y="4661956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5313" name="Text Box 13"/>
            <p:cNvSpPr txBox="1">
              <a:spLocks noChangeArrowheads="1"/>
            </p:cNvSpPr>
            <p:nvPr/>
          </p:nvSpPr>
          <p:spPr bwMode="auto">
            <a:xfrm>
              <a:off x="5373999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5314" name="Oval 14"/>
            <p:cNvSpPr>
              <a:spLocks noChangeArrowheads="1"/>
            </p:cNvSpPr>
            <p:nvPr/>
          </p:nvSpPr>
          <p:spPr bwMode="auto">
            <a:xfrm>
              <a:off x="6310707" y="4661956"/>
              <a:ext cx="346858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5315" name="Text Box 15"/>
            <p:cNvSpPr txBox="1">
              <a:spLocks noChangeArrowheads="1"/>
            </p:cNvSpPr>
            <p:nvPr/>
          </p:nvSpPr>
          <p:spPr bwMode="auto">
            <a:xfrm>
              <a:off x="6654706" y="4726707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5316" name="Oval 16"/>
            <p:cNvSpPr>
              <a:spLocks noChangeArrowheads="1"/>
            </p:cNvSpPr>
            <p:nvPr/>
          </p:nvSpPr>
          <p:spPr bwMode="auto">
            <a:xfrm>
              <a:off x="7203581" y="4639157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5317" name="Text Box 17"/>
            <p:cNvSpPr txBox="1">
              <a:spLocks noChangeArrowheads="1"/>
            </p:cNvSpPr>
            <p:nvPr/>
          </p:nvSpPr>
          <p:spPr bwMode="auto">
            <a:xfrm>
              <a:off x="7528522" y="4647365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5318" name="Oval 18"/>
            <p:cNvSpPr>
              <a:spLocks noChangeArrowheads="1"/>
            </p:cNvSpPr>
            <p:nvPr/>
          </p:nvSpPr>
          <p:spPr bwMode="auto">
            <a:xfrm>
              <a:off x="3978943" y="5214615"/>
              <a:ext cx="388786" cy="34381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5319" name="Text Box 19"/>
            <p:cNvSpPr txBox="1">
              <a:spLocks noChangeArrowheads="1"/>
            </p:cNvSpPr>
            <p:nvPr/>
          </p:nvSpPr>
          <p:spPr bwMode="auto">
            <a:xfrm>
              <a:off x="3635897" y="5227383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5320" name="Oval 20"/>
            <p:cNvSpPr>
              <a:spLocks noChangeArrowheads="1"/>
            </p:cNvSpPr>
            <p:nvPr/>
          </p:nvSpPr>
          <p:spPr bwMode="auto">
            <a:xfrm>
              <a:off x="4870864" y="5208231"/>
              <a:ext cx="365916" cy="350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5321" name="Text Box 21"/>
            <p:cNvSpPr txBox="1">
              <a:spLocks noChangeArrowheads="1"/>
            </p:cNvSpPr>
            <p:nvPr/>
          </p:nvSpPr>
          <p:spPr bwMode="auto">
            <a:xfrm>
              <a:off x="4504948" y="5208231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5322" name="Oval 22"/>
            <p:cNvSpPr>
              <a:spLocks noChangeArrowheads="1"/>
            </p:cNvSpPr>
            <p:nvPr/>
          </p:nvSpPr>
          <p:spPr bwMode="auto">
            <a:xfrm>
              <a:off x="5664636" y="5252918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5323" name="Text Box 23"/>
            <p:cNvSpPr txBox="1">
              <a:spLocks noChangeArrowheads="1"/>
            </p:cNvSpPr>
            <p:nvPr/>
          </p:nvSpPr>
          <p:spPr bwMode="auto">
            <a:xfrm>
              <a:off x="6014353" y="5252006"/>
              <a:ext cx="536487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5324" name="AutoShape 24"/>
            <p:cNvCxnSpPr>
              <a:cxnSpLocks noChangeShapeType="1"/>
              <a:stCxn id="55304" idx="3"/>
              <a:endCxn id="55306" idx="7"/>
            </p:cNvCxnSpPr>
            <p:nvPr/>
          </p:nvCxnSpPr>
          <p:spPr bwMode="auto">
            <a:xfrm flipH="1">
              <a:off x="5466431" y="3823848"/>
              <a:ext cx="546969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25" name="AutoShape 25"/>
            <p:cNvCxnSpPr>
              <a:cxnSpLocks noChangeShapeType="1"/>
              <a:stCxn id="55304" idx="5"/>
              <a:endCxn id="55308" idx="1"/>
            </p:cNvCxnSpPr>
            <p:nvPr/>
          </p:nvCxnSpPr>
          <p:spPr bwMode="auto">
            <a:xfrm>
              <a:off x="6260203" y="3823848"/>
              <a:ext cx="546016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26" name="AutoShape 26"/>
            <p:cNvCxnSpPr>
              <a:cxnSpLocks noChangeShapeType="1"/>
              <a:stCxn id="55306" idx="3"/>
              <a:endCxn id="55310" idx="7"/>
            </p:cNvCxnSpPr>
            <p:nvPr/>
          </p:nvCxnSpPr>
          <p:spPr bwMode="auto">
            <a:xfrm flipH="1">
              <a:off x="4870864" y="4364652"/>
              <a:ext cx="349717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27" name="AutoShape 27"/>
            <p:cNvCxnSpPr>
              <a:cxnSpLocks noChangeShapeType="1"/>
              <a:stCxn id="55306" idx="5"/>
              <a:endCxn id="55312" idx="1"/>
            </p:cNvCxnSpPr>
            <p:nvPr/>
          </p:nvCxnSpPr>
          <p:spPr bwMode="auto">
            <a:xfrm>
              <a:off x="5466431" y="4364652"/>
              <a:ext cx="299213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28" name="AutoShape 28"/>
            <p:cNvCxnSpPr>
              <a:cxnSpLocks noChangeShapeType="1"/>
              <a:stCxn id="55310" idx="3"/>
              <a:endCxn id="55318" idx="7"/>
            </p:cNvCxnSpPr>
            <p:nvPr/>
          </p:nvCxnSpPr>
          <p:spPr bwMode="auto">
            <a:xfrm flipH="1">
              <a:off x="4310555" y="4956525"/>
              <a:ext cx="313506" cy="308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29" name="AutoShape 29"/>
            <p:cNvCxnSpPr>
              <a:cxnSpLocks noChangeShapeType="1"/>
              <a:stCxn id="55310" idx="5"/>
              <a:endCxn id="55320" idx="0"/>
            </p:cNvCxnSpPr>
            <p:nvPr/>
          </p:nvCxnSpPr>
          <p:spPr bwMode="auto">
            <a:xfrm>
              <a:off x="4870864" y="4956525"/>
              <a:ext cx="182958" cy="251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30" name="AutoShape 30"/>
            <p:cNvCxnSpPr>
              <a:cxnSpLocks noChangeShapeType="1"/>
            </p:cNvCxnSpPr>
            <p:nvPr/>
          </p:nvCxnSpPr>
          <p:spPr bwMode="auto">
            <a:xfrm flipH="1">
              <a:off x="5815195" y="5006684"/>
              <a:ext cx="99102" cy="246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31" name="AutoShape 31"/>
            <p:cNvCxnSpPr>
              <a:cxnSpLocks noChangeShapeType="1"/>
              <a:stCxn id="55308" idx="3"/>
              <a:endCxn id="55314" idx="7"/>
            </p:cNvCxnSpPr>
            <p:nvPr/>
          </p:nvCxnSpPr>
          <p:spPr bwMode="auto">
            <a:xfrm flipH="1">
              <a:off x="6607061" y="4364652"/>
              <a:ext cx="199158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332" name="AutoShape 32"/>
            <p:cNvCxnSpPr>
              <a:cxnSpLocks noChangeShapeType="1"/>
              <a:stCxn id="55308" idx="5"/>
              <a:endCxn id="55316" idx="0"/>
            </p:cNvCxnSpPr>
            <p:nvPr/>
          </p:nvCxnSpPr>
          <p:spPr bwMode="auto">
            <a:xfrm>
              <a:off x="7053021" y="4364652"/>
              <a:ext cx="324941" cy="2745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5333" name="Text Box 33"/>
            <p:cNvSpPr txBox="1">
              <a:spLocks noChangeArrowheads="1"/>
            </p:cNvSpPr>
            <p:nvPr/>
          </p:nvSpPr>
          <p:spPr bwMode="auto">
            <a:xfrm>
              <a:off x="4428149" y="5785514"/>
              <a:ext cx="2855859" cy="64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  (e) Heap size = 5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Sorted = [26, 48, 59, 61, 77]</a:t>
              </a:r>
            </a:p>
          </p:txBody>
        </p:sp>
        <p:sp>
          <p:nvSpPr>
            <p:cNvPr id="55334" name="Text Box 34"/>
            <p:cNvSpPr txBox="1">
              <a:spLocks noChangeArrowheads="1"/>
            </p:cNvSpPr>
            <p:nvPr/>
          </p:nvSpPr>
          <p:spPr bwMode="auto">
            <a:xfrm>
              <a:off x="4001813" y="5229200"/>
              <a:ext cx="498179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59</a:t>
              </a:r>
            </a:p>
          </p:txBody>
        </p:sp>
        <p:sp>
          <p:nvSpPr>
            <p:cNvPr id="55335" name="Text Box 35"/>
            <p:cNvSpPr txBox="1">
              <a:spLocks noChangeArrowheads="1"/>
            </p:cNvSpPr>
            <p:nvPr/>
          </p:nvSpPr>
          <p:spPr bwMode="auto">
            <a:xfrm>
              <a:off x="4860032" y="5220087"/>
              <a:ext cx="468448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61</a:t>
              </a:r>
            </a:p>
          </p:txBody>
        </p:sp>
      </p:grpSp>
      <p:sp>
        <p:nvSpPr>
          <p:cNvPr id="55302" name="向右箭號 68"/>
          <p:cNvSpPr>
            <a:spLocks noChangeArrowheads="1"/>
          </p:cNvSpPr>
          <p:nvPr/>
        </p:nvSpPr>
        <p:spPr bwMode="auto">
          <a:xfrm>
            <a:off x="2771775" y="5013325"/>
            <a:ext cx="936625" cy="287338"/>
          </a:xfrm>
          <a:prstGeom prst="rightArrow">
            <a:avLst>
              <a:gd name="adj1" fmla="val 50000"/>
              <a:gd name="adj2" fmla="val 5014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5303" name="文字方塊 68"/>
          <p:cNvSpPr txBox="1">
            <a:spLocks noChangeArrowheads="1"/>
          </p:cNvSpPr>
          <p:nvPr/>
        </p:nvSpPr>
        <p:spPr bwMode="auto">
          <a:xfrm>
            <a:off x="2627313" y="4613275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adjusting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BD7B93-B822-4015-944E-91301B18A63C}" type="slidenum">
              <a:rPr lang="en-US" altLang="zh-TW"/>
              <a:pPr>
                <a:defRPr/>
              </a:pPr>
              <a:t>59</a:t>
            </a:fld>
            <a:endParaRPr lang="en-US" altLang="zh-TW"/>
          </a:p>
        </p:txBody>
      </p:sp>
      <p:grpSp>
        <p:nvGrpSpPr>
          <p:cNvPr id="56323" name="群組 67"/>
          <p:cNvGrpSpPr>
            <a:grpSpLocks/>
          </p:cNvGrpSpPr>
          <p:nvPr/>
        </p:nvGrpSpPr>
        <p:grpSpPr bwMode="auto">
          <a:xfrm>
            <a:off x="647700" y="1341438"/>
            <a:ext cx="4211638" cy="3025775"/>
            <a:chOff x="4211638" y="3213100"/>
            <a:chExt cx="4211637" cy="3025994"/>
          </a:xfrm>
        </p:grpSpPr>
        <p:sp>
          <p:nvSpPr>
            <p:cNvPr id="56360" name="Oval 3"/>
            <p:cNvSpPr>
              <a:spLocks noChangeArrowheads="1"/>
            </p:cNvSpPr>
            <p:nvPr/>
          </p:nvSpPr>
          <p:spPr bwMode="auto">
            <a:xfrm>
              <a:off x="6413500" y="3213100"/>
              <a:ext cx="322263" cy="3635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6361" name="Text Box 4"/>
            <p:cNvSpPr txBox="1">
              <a:spLocks noChangeArrowheads="1"/>
            </p:cNvSpPr>
            <p:nvPr/>
          </p:nvSpPr>
          <p:spPr bwMode="auto">
            <a:xfrm>
              <a:off x="6088063" y="32178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6362" name="Oval 5"/>
            <p:cNvSpPr>
              <a:spLocks noChangeArrowheads="1"/>
            </p:cNvSpPr>
            <p:nvPr/>
          </p:nvSpPr>
          <p:spPr bwMode="auto">
            <a:xfrm>
              <a:off x="5678488" y="3784600"/>
              <a:ext cx="320675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6363" name="Text Box 6"/>
            <p:cNvSpPr txBox="1">
              <a:spLocks noChangeArrowheads="1"/>
            </p:cNvSpPr>
            <p:nvPr/>
          </p:nvSpPr>
          <p:spPr bwMode="auto">
            <a:xfrm>
              <a:off x="532130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6364" name="Oval 7"/>
            <p:cNvSpPr>
              <a:spLocks noChangeArrowheads="1"/>
            </p:cNvSpPr>
            <p:nvPr/>
          </p:nvSpPr>
          <p:spPr bwMode="auto">
            <a:xfrm>
              <a:off x="7150100" y="3784600"/>
              <a:ext cx="322263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6365" name="Text Box 8"/>
            <p:cNvSpPr txBox="1">
              <a:spLocks noChangeArrowheads="1"/>
            </p:cNvSpPr>
            <p:nvPr/>
          </p:nvSpPr>
          <p:spPr bwMode="auto">
            <a:xfrm>
              <a:off x="681355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6366" name="Oval 9"/>
            <p:cNvSpPr>
              <a:spLocks noChangeArrowheads="1"/>
            </p:cNvSpPr>
            <p:nvPr/>
          </p:nvSpPr>
          <p:spPr bwMode="auto">
            <a:xfrm>
              <a:off x="5126038" y="4408488"/>
              <a:ext cx="322262" cy="3635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6367" name="Text Box 10"/>
            <p:cNvSpPr txBox="1">
              <a:spLocks noChangeArrowheads="1"/>
            </p:cNvSpPr>
            <p:nvPr/>
          </p:nvSpPr>
          <p:spPr bwMode="auto">
            <a:xfrm>
              <a:off x="48085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6368" name="Oval 11"/>
            <p:cNvSpPr>
              <a:spLocks noChangeArrowheads="1"/>
            </p:cNvSpPr>
            <p:nvPr/>
          </p:nvSpPr>
          <p:spPr bwMode="auto">
            <a:xfrm>
              <a:off x="6183313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6369" name="Text Box 12"/>
            <p:cNvSpPr txBox="1">
              <a:spLocks noChangeArrowheads="1"/>
            </p:cNvSpPr>
            <p:nvPr/>
          </p:nvSpPr>
          <p:spPr bwMode="auto">
            <a:xfrm>
              <a:off x="58753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6370" name="Oval 13"/>
            <p:cNvSpPr>
              <a:spLocks noChangeArrowheads="1"/>
            </p:cNvSpPr>
            <p:nvPr/>
          </p:nvSpPr>
          <p:spPr bwMode="auto">
            <a:xfrm>
              <a:off x="6735763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6371" name="Text Box 14"/>
            <p:cNvSpPr txBox="1">
              <a:spLocks noChangeArrowheads="1"/>
            </p:cNvSpPr>
            <p:nvPr/>
          </p:nvSpPr>
          <p:spPr bwMode="auto">
            <a:xfrm>
              <a:off x="7031038" y="440372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6372" name="Oval 15"/>
            <p:cNvSpPr>
              <a:spLocks noChangeArrowheads="1"/>
            </p:cNvSpPr>
            <p:nvPr/>
          </p:nvSpPr>
          <p:spPr bwMode="auto">
            <a:xfrm>
              <a:off x="7666038" y="4403725"/>
              <a:ext cx="322262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6373" name="Text Box 16"/>
            <p:cNvSpPr txBox="1">
              <a:spLocks noChangeArrowheads="1"/>
            </p:cNvSpPr>
            <p:nvPr/>
          </p:nvSpPr>
          <p:spPr bwMode="auto">
            <a:xfrm>
              <a:off x="7969250" y="4356100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6374" name="Oval 17"/>
            <p:cNvSpPr>
              <a:spLocks noChangeArrowheads="1"/>
            </p:cNvSpPr>
            <p:nvPr/>
          </p:nvSpPr>
          <p:spPr bwMode="auto">
            <a:xfrm>
              <a:off x="4552950" y="5068888"/>
              <a:ext cx="341313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6375" name="Text Box 18"/>
            <p:cNvSpPr txBox="1">
              <a:spLocks noChangeArrowheads="1"/>
            </p:cNvSpPr>
            <p:nvPr/>
          </p:nvSpPr>
          <p:spPr bwMode="auto">
            <a:xfrm>
              <a:off x="4211638" y="50212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6376" name="Oval 19"/>
            <p:cNvSpPr>
              <a:spLocks noChangeArrowheads="1"/>
            </p:cNvSpPr>
            <p:nvPr/>
          </p:nvSpPr>
          <p:spPr bwMode="auto">
            <a:xfrm>
              <a:off x="5448300" y="5032375"/>
              <a:ext cx="320675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6377" name="Text Box 20"/>
            <p:cNvSpPr txBox="1">
              <a:spLocks noChangeArrowheads="1"/>
            </p:cNvSpPr>
            <p:nvPr/>
          </p:nvSpPr>
          <p:spPr bwMode="auto">
            <a:xfrm>
              <a:off x="5106988" y="5037138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6378" name="Oval 21"/>
            <p:cNvSpPr>
              <a:spLocks noChangeArrowheads="1"/>
            </p:cNvSpPr>
            <p:nvPr/>
          </p:nvSpPr>
          <p:spPr bwMode="auto">
            <a:xfrm>
              <a:off x="6137275" y="5032375"/>
              <a:ext cx="322263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6379" name="Text Box 22"/>
            <p:cNvSpPr txBox="1">
              <a:spLocks noChangeArrowheads="1"/>
            </p:cNvSpPr>
            <p:nvPr/>
          </p:nvSpPr>
          <p:spPr bwMode="auto">
            <a:xfrm>
              <a:off x="6515100" y="5068888"/>
              <a:ext cx="569913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6380" name="AutoShape 23"/>
            <p:cNvCxnSpPr>
              <a:cxnSpLocks noChangeShapeType="1"/>
              <a:stCxn id="56360" idx="3"/>
              <a:endCxn id="56362" idx="7"/>
            </p:cNvCxnSpPr>
            <p:nvPr/>
          </p:nvCxnSpPr>
          <p:spPr bwMode="auto">
            <a:xfrm flipH="1">
              <a:off x="5953125" y="3522663"/>
              <a:ext cx="50800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81" name="AutoShape 24"/>
            <p:cNvCxnSpPr>
              <a:cxnSpLocks noChangeShapeType="1"/>
              <a:stCxn id="56360" idx="5"/>
              <a:endCxn id="56364" idx="1"/>
            </p:cNvCxnSpPr>
            <p:nvPr/>
          </p:nvCxnSpPr>
          <p:spPr bwMode="auto">
            <a:xfrm>
              <a:off x="6688138" y="3522663"/>
              <a:ext cx="509587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82" name="AutoShape 25"/>
            <p:cNvCxnSpPr>
              <a:cxnSpLocks noChangeShapeType="1"/>
              <a:stCxn id="56362" idx="3"/>
              <a:endCxn id="56366" idx="7"/>
            </p:cNvCxnSpPr>
            <p:nvPr/>
          </p:nvCxnSpPr>
          <p:spPr bwMode="auto">
            <a:xfrm flipH="1">
              <a:off x="5400675" y="4094163"/>
              <a:ext cx="323850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83" name="AutoShape 26"/>
            <p:cNvCxnSpPr>
              <a:cxnSpLocks noChangeShapeType="1"/>
              <a:stCxn id="56362" idx="5"/>
              <a:endCxn id="56368" idx="1"/>
            </p:cNvCxnSpPr>
            <p:nvPr/>
          </p:nvCxnSpPr>
          <p:spPr bwMode="auto">
            <a:xfrm>
              <a:off x="5953125" y="4094163"/>
              <a:ext cx="277813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84" name="AutoShape 27"/>
            <p:cNvCxnSpPr>
              <a:cxnSpLocks noChangeShapeType="1"/>
              <a:stCxn id="56366" idx="3"/>
              <a:endCxn id="56374" idx="7"/>
            </p:cNvCxnSpPr>
            <p:nvPr/>
          </p:nvCxnSpPr>
          <p:spPr bwMode="auto">
            <a:xfrm flipH="1">
              <a:off x="4845050" y="4718050"/>
              <a:ext cx="327025" cy="404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85" name="AutoShape 28"/>
            <p:cNvCxnSpPr>
              <a:cxnSpLocks noChangeShapeType="1"/>
              <a:stCxn id="56366" idx="5"/>
              <a:endCxn id="56376" idx="0"/>
            </p:cNvCxnSpPr>
            <p:nvPr/>
          </p:nvCxnSpPr>
          <p:spPr bwMode="auto">
            <a:xfrm>
              <a:off x="5400675" y="4718050"/>
              <a:ext cx="207963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86" name="AutoShape 29"/>
            <p:cNvCxnSpPr>
              <a:cxnSpLocks noChangeShapeType="1"/>
            </p:cNvCxnSpPr>
            <p:nvPr/>
          </p:nvCxnSpPr>
          <p:spPr bwMode="auto">
            <a:xfrm flipH="1">
              <a:off x="6276975" y="4772025"/>
              <a:ext cx="90488" cy="260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87" name="AutoShape 30"/>
            <p:cNvCxnSpPr>
              <a:cxnSpLocks noChangeShapeType="1"/>
              <a:stCxn id="56364" idx="3"/>
              <a:endCxn id="56370" idx="7"/>
            </p:cNvCxnSpPr>
            <p:nvPr/>
          </p:nvCxnSpPr>
          <p:spPr bwMode="auto">
            <a:xfrm flipH="1">
              <a:off x="7010400" y="4094163"/>
              <a:ext cx="187325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88" name="AutoShape 31"/>
            <p:cNvCxnSpPr>
              <a:cxnSpLocks noChangeShapeType="1"/>
              <a:stCxn id="56364" idx="5"/>
              <a:endCxn id="56372" idx="0"/>
            </p:cNvCxnSpPr>
            <p:nvPr/>
          </p:nvCxnSpPr>
          <p:spPr bwMode="auto">
            <a:xfrm>
              <a:off x="7424738" y="4094163"/>
              <a:ext cx="403225" cy="309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389" name="Text Box 32"/>
            <p:cNvSpPr txBox="1">
              <a:spLocks noChangeArrowheads="1"/>
            </p:cNvSpPr>
            <p:nvPr/>
          </p:nvSpPr>
          <p:spPr bwMode="auto">
            <a:xfrm>
              <a:off x="4787702" y="5592763"/>
              <a:ext cx="32015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     (f) Heap size = 4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Sorted = [19, 26, 48, 59, 61, 77]</a:t>
              </a:r>
            </a:p>
          </p:txBody>
        </p:sp>
      </p:grpSp>
      <p:sp>
        <p:nvSpPr>
          <p:cNvPr id="56324" name="Text Box 33"/>
          <p:cNvSpPr txBox="1">
            <a:spLocks noChangeArrowheads="1"/>
          </p:cNvSpPr>
          <p:nvPr/>
        </p:nvSpPr>
        <p:spPr bwMode="auto">
          <a:xfrm>
            <a:off x="2514600" y="381000"/>
            <a:ext cx="4872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56325" name="群組 35"/>
          <p:cNvGrpSpPr>
            <a:grpSpLocks/>
          </p:cNvGrpSpPr>
          <p:nvPr/>
        </p:nvGrpSpPr>
        <p:grpSpPr bwMode="auto">
          <a:xfrm>
            <a:off x="4429125" y="3284538"/>
            <a:ext cx="4324350" cy="2930525"/>
            <a:chOff x="3635897" y="3501008"/>
            <a:chExt cx="4326064" cy="2930905"/>
          </a:xfrm>
        </p:grpSpPr>
        <p:sp>
          <p:nvSpPr>
            <p:cNvPr id="56328" name="Oval 4"/>
            <p:cNvSpPr>
              <a:spLocks noChangeArrowheads="1"/>
            </p:cNvSpPr>
            <p:nvPr/>
          </p:nvSpPr>
          <p:spPr bwMode="auto">
            <a:xfrm>
              <a:off x="5962896" y="3529279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6329" name="Text Box 5"/>
            <p:cNvSpPr txBox="1">
              <a:spLocks noChangeArrowheads="1"/>
            </p:cNvSpPr>
            <p:nvPr/>
          </p:nvSpPr>
          <p:spPr bwMode="auto">
            <a:xfrm>
              <a:off x="5602697" y="3501008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6330" name="Oval 6"/>
            <p:cNvSpPr>
              <a:spLocks noChangeArrowheads="1"/>
            </p:cNvSpPr>
            <p:nvPr/>
          </p:nvSpPr>
          <p:spPr bwMode="auto">
            <a:xfrm>
              <a:off x="5170077" y="4070082"/>
              <a:ext cx="346858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6331" name="Text Box 7"/>
            <p:cNvSpPr txBox="1">
              <a:spLocks noChangeArrowheads="1"/>
            </p:cNvSpPr>
            <p:nvPr/>
          </p:nvSpPr>
          <p:spPr bwMode="auto">
            <a:xfrm>
              <a:off x="4825125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6332" name="Oval 8"/>
            <p:cNvSpPr>
              <a:spLocks noChangeArrowheads="1"/>
            </p:cNvSpPr>
            <p:nvPr/>
          </p:nvSpPr>
          <p:spPr bwMode="auto">
            <a:xfrm>
              <a:off x="6755714" y="4070082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6333" name="Text Box 9"/>
            <p:cNvSpPr txBox="1">
              <a:spLocks noChangeArrowheads="1"/>
            </p:cNvSpPr>
            <p:nvPr/>
          </p:nvSpPr>
          <p:spPr bwMode="auto">
            <a:xfrm>
              <a:off x="6426008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6334" name="Oval 10"/>
            <p:cNvSpPr>
              <a:spLocks noChangeArrowheads="1"/>
            </p:cNvSpPr>
            <p:nvPr/>
          </p:nvSpPr>
          <p:spPr bwMode="auto">
            <a:xfrm>
              <a:off x="4573557" y="4661956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6335" name="Text Box 11"/>
            <p:cNvSpPr txBox="1">
              <a:spLocks noChangeArrowheads="1"/>
            </p:cNvSpPr>
            <p:nvPr/>
          </p:nvSpPr>
          <p:spPr bwMode="auto">
            <a:xfrm>
              <a:off x="4230511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6336" name="Oval 12"/>
            <p:cNvSpPr>
              <a:spLocks noChangeArrowheads="1"/>
            </p:cNvSpPr>
            <p:nvPr/>
          </p:nvSpPr>
          <p:spPr bwMode="auto">
            <a:xfrm>
              <a:off x="5715140" y="4661956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6337" name="Text Box 13"/>
            <p:cNvSpPr txBox="1">
              <a:spLocks noChangeArrowheads="1"/>
            </p:cNvSpPr>
            <p:nvPr/>
          </p:nvSpPr>
          <p:spPr bwMode="auto">
            <a:xfrm>
              <a:off x="5373999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6338" name="Oval 14"/>
            <p:cNvSpPr>
              <a:spLocks noChangeArrowheads="1"/>
            </p:cNvSpPr>
            <p:nvPr/>
          </p:nvSpPr>
          <p:spPr bwMode="auto">
            <a:xfrm>
              <a:off x="6310707" y="4661956"/>
              <a:ext cx="346858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6339" name="Text Box 15"/>
            <p:cNvSpPr txBox="1">
              <a:spLocks noChangeArrowheads="1"/>
            </p:cNvSpPr>
            <p:nvPr/>
          </p:nvSpPr>
          <p:spPr bwMode="auto">
            <a:xfrm>
              <a:off x="6654706" y="4726707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6340" name="Oval 16"/>
            <p:cNvSpPr>
              <a:spLocks noChangeArrowheads="1"/>
            </p:cNvSpPr>
            <p:nvPr/>
          </p:nvSpPr>
          <p:spPr bwMode="auto">
            <a:xfrm>
              <a:off x="7203581" y="4639157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6341" name="Text Box 17"/>
            <p:cNvSpPr txBox="1">
              <a:spLocks noChangeArrowheads="1"/>
            </p:cNvSpPr>
            <p:nvPr/>
          </p:nvSpPr>
          <p:spPr bwMode="auto">
            <a:xfrm>
              <a:off x="7528522" y="4647365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6342" name="Oval 18"/>
            <p:cNvSpPr>
              <a:spLocks noChangeArrowheads="1"/>
            </p:cNvSpPr>
            <p:nvPr/>
          </p:nvSpPr>
          <p:spPr bwMode="auto">
            <a:xfrm>
              <a:off x="3978943" y="5214615"/>
              <a:ext cx="388786" cy="34381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6343" name="Text Box 19"/>
            <p:cNvSpPr txBox="1">
              <a:spLocks noChangeArrowheads="1"/>
            </p:cNvSpPr>
            <p:nvPr/>
          </p:nvSpPr>
          <p:spPr bwMode="auto">
            <a:xfrm>
              <a:off x="3635897" y="5227383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6344" name="Oval 20"/>
            <p:cNvSpPr>
              <a:spLocks noChangeArrowheads="1"/>
            </p:cNvSpPr>
            <p:nvPr/>
          </p:nvSpPr>
          <p:spPr bwMode="auto">
            <a:xfrm>
              <a:off x="4870864" y="5208231"/>
              <a:ext cx="365916" cy="350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6345" name="Text Box 21"/>
            <p:cNvSpPr txBox="1">
              <a:spLocks noChangeArrowheads="1"/>
            </p:cNvSpPr>
            <p:nvPr/>
          </p:nvSpPr>
          <p:spPr bwMode="auto">
            <a:xfrm>
              <a:off x="4504948" y="5208231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6346" name="Oval 22"/>
            <p:cNvSpPr>
              <a:spLocks noChangeArrowheads="1"/>
            </p:cNvSpPr>
            <p:nvPr/>
          </p:nvSpPr>
          <p:spPr bwMode="auto">
            <a:xfrm>
              <a:off x="5664636" y="5252918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6347" name="Text Box 23"/>
            <p:cNvSpPr txBox="1">
              <a:spLocks noChangeArrowheads="1"/>
            </p:cNvSpPr>
            <p:nvPr/>
          </p:nvSpPr>
          <p:spPr bwMode="auto">
            <a:xfrm>
              <a:off x="6014353" y="5252006"/>
              <a:ext cx="536487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6348" name="AutoShape 24"/>
            <p:cNvCxnSpPr>
              <a:cxnSpLocks noChangeShapeType="1"/>
              <a:stCxn id="56328" idx="3"/>
              <a:endCxn id="56330" idx="7"/>
            </p:cNvCxnSpPr>
            <p:nvPr/>
          </p:nvCxnSpPr>
          <p:spPr bwMode="auto">
            <a:xfrm flipH="1">
              <a:off x="5466431" y="3823848"/>
              <a:ext cx="546969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49" name="AutoShape 25"/>
            <p:cNvCxnSpPr>
              <a:cxnSpLocks noChangeShapeType="1"/>
              <a:stCxn id="56328" idx="5"/>
              <a:endCxn id="56332" idx="1"/>
            </p:cNvCxnSpPr>
            <p:nvPr/>
          </p:nvCxnSpPr>
          <p:spPr bwMode="auto">
            <a:xfrm>
              <a:off x="6260203" y="3823848"/>
              <a:ext cx="546016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50" name="AutoShape 26"/>
            <p:cNvCxnSpPr>
              <a:cxnSpLocks noChangeShapeType="1"/>
              <a:stCxn id="56330" idx="3"/>
              <a:endCxn id="56334" idx="7"/>
            </p:cNvCxnSpPr>
            <p:nvPr/>
          </p:nvCxnSpPr>
          <p:spPr bwMode="auto">
            <a:xfrm flipH="1">
              <a:off x="4870864" y="4364652"/>
              <a:ext cx="349717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51" name="AutoShape 27"/>
            <p:cNvCxnSpPr>
              <a:cxnSpLocks noChangeShapeType="1"/>
              <a:stCxn id="56330" idx="5"/>
              <a:endCxn id="56336" idx="1"/>
            </p:cNvCxnSpPr>
            <p:nvPr/>
          </p:nvCxnSpPr>
          <p:spPr bwMode="auto">
            <a:xfrm>
              <a:off x="5466431" y="4364652"/>
              <a:ext cx="299213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52" name="AutoShape 28"/>
            <p:cNvCxnSpPr>
              <a:cxnSpLocks noChangeShapeType="1"/>
              <a:stCxn id="56334" idx="3"/>
              <a:endCxn id="56342" idx="7"/>
            </p:cNvCxnSpPr>
            <p:nvPr/>
          </p:nvCxnSpPr>
          <p:spPr bwMode="auto">
            <a:xfrm flipH="1">
              <a:off x="4310555" y="4956525"/>
              <a:ext cx="313506" cy="308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53" name="AutoShape 29"/>
            <p:cNvCxnSpPr>
              <a:cxnSpLocks noChangeShapeType="1"/>
              <a:stCxn id="56334" idx="5"/>
              <a:endCxn id="56344" idx="0"/>
            </p:cNvCxnSpPr>
            <p:nvPr/>
          </p:nvCxnSpPr>
          <p:spPr bwMode="auto">
            <a:xfrm>
              <a:off x="4870864" y="4956525"/>
              <a:ext cx="182958" cy="251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54" name="AutoShape 30"/>
            <p:cNvCxnSpPr>
              <a:cxnSpLocks noChangeShapeType="1"/>
            </p:cNvCxnSpPr>
            <p:nvPr/>
          </p:nvCxnSpPr>
          <p:spPr bwMode="auto">
            <a:xfrm flipH="1">
              <a:off x="5815195" y="5006684"/>
              <a:ext cx="99102" cy="246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55" name="AutoShape 31"/>
            <p:cNvCxnSpPr>
              <a:cxnSpLocks noChangeShapeType="1"/>
              <a:stCxn id="56332" idx="3"/>
              <a:endCxn id="56338" idx="7"/>
            </p:cNvCxnSpPr>
            <p:nvPr/>
          </p:nvCxnSpPr>
          <p:spPr bwMode="auto">
            <a:xfrm flipH="1">
              <a:off x="6607061" y="4364652"/>
              <a:ext cx="199158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356" name="AutoShape 32"/>
            <p:cNvCxnSpPr>
              <a:cxnSpLocks noChangeShapeType="1"/>
              <a:stCxn id="56332" idx="5"/>
              <a:endCxn id="56340" idx="0"/>
            </p:cNvCxnSpPr>
            <p:nvPr/>
          </p:nvCxnSpPr>
          <p:spPr bwMode="auto">
            <a:xfrm>
              <a:off x="7053021" y="4364652"/>
              <a:ext cx="324941" cy="2745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6357" name="Text Box 33"/>
            <p:cNvSpPr txBox="1">
              <a:spLocks noChangeArrowheads="1"/>
            </p:cNvSpPr>
            <p:nvPr/>
          </p:nvSpPr>
          <p:spPr bwMode="auto">
            <a:xfrm>
              <a:off x="4355233" y="5785513"/>
              <a:ext cx="3606728" cy="64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       (g) Heap size = 3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Sorted = [15, 19, 26, 48, 59, 61, 77]</a:t>
              </a:r>
            </a:p>
          </p:txBody>
        </p:sp>
        <p:sp>
          <p:nvSpPr>
            <p:cNvPr id="56358" name="Text Box 34"/>
            <p:cNvSpPr txBox="1">
              <a:spLocks noChangeArrowheads="1"/>
            </p:cNvSpPr>
            <p:nvPr/>
          </p:nvSpPr>
          <p:spPr bwMode="auto">
            <a:xfrm>
              <a:off x="4001813" y="5229200"/>
              <a:ext cx="498179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59</a:t>
              </a:r>
            </a:p>
          </p:txBody>
        </p:sp>
        <p:sp>
          <p:nvSpPr>
            <p:cNvPr id="56359" name="Text Box 35"/>
            <p:cNvSpPr txBox="1">
              <a:spLocks noChangeArrowheads="1"/>
            </p:cNvSpPr>
            <p:nvPr/>
          </p:nvSpPr>
          <p:spPr bwMode="auto">
            <a:xfrm>
              <a:off x="4860032" y="5220087"/>
              <a:ext cx="468448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61</a:t>
              </a:r>
            </a:p>
          </p:txBody>
        </p:sp>
      </p:grpSp>
      <p:sp>
        <p:nvSpPr>
          <p:cNvPr id="56326" name="向右箭號 68"/>
          <p:cNvSpPr>
            <a:spLocks noChangeArrowheads="1"/>
          </p:cNvSpPr>
          <p:nvPr/>
        </p:nvSpPr>
        <p:spPr bwMode="auto">
          <a:xfrm>
            <a:off x="2771775" y="5013325"/>
            <a:ext cx="936625" cy="287338"/>
          </a:xfrm>
          <a:prstGeom prst="rightArrow">
            <a:avLst>
              <a:gd name="adj1" fmla="val 50000"/>
              <a:gd name="adj2" fmla="val 5014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6327" name="文字方塊 68"/>
          <p:cNvSpPr txBox="1">
            <a:spLocks noChangeArrowheads="1"/>
          </p:cNvSpPr>
          <p:nvPr/>
        </p:nvSpPr>
        <p:spPr bwMode="auto">
          <a:xfrm>
            <a:off x="2627313" y="4613275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adjusting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0E36C-5131-4F85-9FC7-B8F4FFD0A4C1}" type="slidenum">
              <a:rPr lang="en-US" altLang="zh-TW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124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90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/>
            <a:r>
              <a:rPr lang="en-US" altLang="zh-TW" sz="4400" b="1" u="sng" dirty="0" smtClean="0">
                <a:solidFill>
                  <a:schemeClr val="tx1"/>
                </a:solidFill>
                <a:latin typeface="+mj-lt"/>
              </a:rPr>
              <a:t>Stable Sorting</a:t>
            </a:r>
            <a:endParaRPr lang="zh-TW" altLang="en-US" sz="4400" b="1" u="sng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4" y="1196752"/>
            <a:ext cx="8424936" cy="5328592"/>
          </a:xfrm>
          <a:prstGeom prst="rect">
            <a:avLst/>
          </a:prstGeom>
        </p:spPr>
        <p:txBody>
          <a:bodyPr/>
          <a:lstStyle/>
          <a:p>
            <a:pPr marL="342900" lvl="1" indent="-342900" eaLnBrk="0" hangingPunct="0">
              <a:lnSpc>
                <a:spcPts val="2400"/>
              </a:lnSpc>
              <a:spcBef>
                <a:spcPts val="1200"/>
              </a:spcBef>
              <a:buFont typeface="Wingdings" pitchFamily="2" charset="2"/>
              <a:buChar char="q"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若原始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list 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為 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baseline="-250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,</a:t>
            </a:r>
            <a:r>
              <a:rPr lang="en-US" altLang="zh-TW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,…..,</a:t>
            </a:r>
            <a:r>
              <a:rPr lang="en-US" altLang="zh-TW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baseline="-25000" dirty="0" smtClean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，每筆記錄 </a:t>
            </a:r>
            <a:r>
              <a:rPr lang="en-US" altLang="zh-TW" i="1" dirty="0" err="1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baseline="-25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的鍵值為 </a:t>
            </a:r>
            <a:r>
              <a:rPr lang="en-US" altLang="zh-TW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TW" baseline="-25000" dirty="0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+mn-lt"/>
            </a:endParaRPr>
          </a:p>
          <a:p>
            <a:pPr marL="800100" lvl="2" indent="-342900" eaLnBrk="0" hangingPunct="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則遞增排序是要找到一個排列為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i="1" dirty="0" err="1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sz="2000" baseline="-25000" dirty="0" err="1" smtClean="0">
                <a:solidFill>
                  <a:schemeClr val="tx1"/>
                </a:solidFill>
                <a:latin typeface="+mn-lt"/>
              </a:rPr>
              <a:t>σ</a:t>
            </a:r>
            <a:r>
              <a:rPr lang="en-US" altLang="zh-TW" sz="2000" baseline="-25000" dirty="0" smtClean="0">
                <a:solidFill>
                  <a:schemeClr val="tx1"/>
                </a:solidFill>
                <a:latin typeface="+mn-lt"/>
              </a:rPr>
              <a:t>(1)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zh-TW" sz="2000" i="1" dirty="0" err="1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sz="2000" baseline="-25000" dirty="0" err="1" smtClean="0">
                <a:solidFill>
                  <a:schemeClr val="tx1"/>
                </a:solidFill>
                <a:latin typeface="+mn-lt"/>
              </a:rPr>
              <a:t>σ</a:t>
            </a:r>
            <a:r>
              <a:rPr lang="en-US" altLang="zh-TW" sz="2000" baseline="-25000" dirty="0" smtClean="0">
                <a:solidFill>
                  <a:schemeClr val="tx1"/>
                </a:solidFill>
                <a:latin typeface="+mn-lt"/>
              </a:rPr>
              <a:t>(2)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, … </a:t>
            </a:r>
            <a:r>
              <a:rPr lang="en-US" altLang="zh-TW" sz="2000" i="1" dirty="0" err="1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sz="2000" baseline="-25000" dirty="0" err="1" smtClean="0">
                <a:solidFill>
                  <a:schemeClr val="tx1"/>
                </a:solidFill>
                <a:latin typeface="+mn-lt"/>
              </a:rPr>
              <a:t>σ</a:t>
            </a:r>
            <a:r>
              <a:rPr lang="en-US" altLang="zh-TW" sz="2000" baseline="-25000" dirty="0" smtClean="0">
                <a:solidFill>
                  <a:schemeClr val="tx1"/>
                </a:solidFill>
                <a:latin typeface="+mn-lt"/>
              </a:rPr>
              <a:t>(n)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，使得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altLang="zh-TW" sz="2000" dirty="0" smtClean="0">
                <a:solidFill>
                  <a:schemeClr val="tx1"/>
                </a:solidFill>
                <a:latin typeface="+mn-lt"/>
              </a:rPr>
            </a:br>
            <a:r>
              <a:rPr lang="en-US" altLang="zh-TW" sz="2000" i="1" dirty="0" err="1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  <a:latin typeface="+mn-lt"/>
              </a:rPr>
              <a:t>σ</a:t>
            </a:r>
            <a:r>
              <a:rPr lang="en-US" altLang="zh-TW" sz="2000" baseline="-250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0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baseline="-25000" dirty="0" smtClean="0">
                <a:solidFill>
                  <a:schemeClr val="tx1"/>
                </a:solidFill>
                <a:latin typeface="+mn-lt"/>
              </a:rPr>
              <a:t>)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≦ </a:t>
            </a:r>
            <a:r>
              <a:rPr lang="en-US" altLang="zh-TW" sz="2000" i="1" dirty="0" err="1" smtClean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TW" sz="2000" baseline="-25000" dirty="0" err="1" smtClean="0">
                <a:solidFill>
                  <a:schemeClr val="tx1"/>
                </a:solidFill>
                <a:latin typeface="+mn-lt"/>
              </a:rPr>
              <a:t>σ</a:t>
            </a:r>
            <a:r>
              <a:rPr lang="en-US" altLang="zh-TW" sz="2000" baseline="-25000" dirty="0" smtClean="0">
                <a:solidFill>
                  <a:schemeClr val="tx1"/>
                </a:solidFill>
                <a:latin typeface="+mn-lt"/>
              </a:rPr>
              <a:t>(i+1)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1 ≦ </a:t>
            </a:r>
            <a:r>
              <a:rPr lang="en-US" altLang="zh-TW" sz="2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 ≦ n-1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en-US" altLang="zh-TW" sz="2000" dirty="0" smtClean="0">
              <a:solidFill>
                <a:schemeClr val="tx1"/>
              </a:solidFill>
              <a:latin typeface="+mn-lt"/>
            </a:endParaRPr>
          </a:p>
          <a:p>
            <a:pPr marL="800100" lvl="2" indent="-342900" eaLnBrk="0" hangingPunct="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當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list 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內有多筆鍵值一樣時，排列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</a:rPr>
              <a:t>σ</a:t>
            </a:r>
            <a:r>
              <a:rPr lang="zh-TW" altLang="en-US" sz="2000" dirty="0" smtClean="0">
                <a:solidFill>
                  <a:schemeClr val="tx1"/>
                </a:solidFill>
                <a:latin typeface="+mn-lt"/>
              </a:rPr>
              <a:t> 就不是唯一的。</a:t>
            </a:r>
          </a:p>
          <a:p>
            <a:pPr marL="342900" marR="0" lvl="1" indent="-342900" defTabSz="914400" eaLnBrk="0" latinLnBrk="0" hangingPunct="0">
              <a:lnSpc>
                <a:spcPts val="2400"/>
              </a:lnSpc>
              <a:spcBef>
                <a:spcPts val="1200"/>
              </a:spcBef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一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stable</a:t>
            </a:r>
            <a:r>
              <a:rPr lang="zh-TW" altLang="en-US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n-lt"/>
              </a:rPr>
              <a:t>穩定的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) 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排序演算法，可以找到一個</a:t>
            </a:r>
            <a:r>
              <a:rPr lang="zh-TW" altLang="en-US" dirty="0" smtClean="0">
                <a:solidFill>
                  <a:srgbClr val="FF0000"/>
                </a:solidFill>
                <a:latin typeface="+mn-lt"/>
              </a:rPr>
              <a:t>唯一的排列 </a:t>
            </a:r>
            <a:r>
              <a:rPr lang="en-US" altLang="zh-TW" dirty="0" err="1" smtClean="0">
                <a:solidFill>
                  <a:srgbClr val="FF0000"/>
                </a:solidFill>
                <a:latin typeface="+mn-lt"/>
              </a:rPr>
              <a:t>σ</a:t>
            </a:r>
            <a:r>
              <a:rPr lang="en-US" altLang="zh-TW" baseline="-25000" dirty="0" err="1" smtClean="0">
                <a:solidFill>
                  <a:srgbClr val="FF0000"/>
                </a:solidFill>
                <a:latin typeface="+mn-lt"/>
              </a:rPr>
              <a:t>s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altLang="zh-TW" dirty="0" err="1" smtClean="0">
                <a:solidFill>
                  <a:schemeClr val="tx1"/>
                </a:solidFill>
                <a:latin typeface="+mn-lt"/>
              </a:rPr>
              <a:t>σ</a:t>
            </a:r>
            <a:r>
              <a:rPr lang="en-US" altLang="zh-TW" baseline="-25000" dirty="0" err="1" smtClean="0">
                <a:solidFill>
                  <a:schemeClr val="tx1"/>
                </a:solidFill>
                <a:latin typeface="+mn-lt"/>
              </a:rPr>
              <a:t>s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滿足下列兩特性：</a:t>
            </a:r>
          </a:p>
          <a:p>
            <a:pPr marL="742950" lvl="3" indent="-387350" eaLnBrk="0" hangingPunct="0">
              <a:spcBef>
                <a:spcPts val="600"/>
              </a:spcBef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(1)  sorted list = (</a:t>
            </a:r>
            <a:r>
              <a:rPr lang="en-US" altLang="zh-TW" sz="2000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σ(1)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lang="en-US" altLang="zh-TW" sz="2000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σ(2)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… </a:t>
            </a:r>
            <a:r>
              <a:rPr lang="en-US" altLang="zh-TW" sz="2000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σ(n)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， </a:t>
            </a:r>
            <a:r>
              <a:rPr lang="en-US" altLang="zh-TW" sz="2000" i="1" dirty="0" err="1" smtClean="0">
                <a:solidFill>
                  <a:schemeClr val="tx1"/>
                </a:solidFill>
                <a:latin typeface="+mn-lt"/>
              </a:rPr>
              <a:t>K</a:t>
            </a:r>
            <a:r>
              <a:rPr kumimoji="1" lang="en-US" altLang="zh-TW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σ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1" lang="en-US" altLang="zh-TW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≦ </a:t>
            </a:r>
            <a:r>
              <a:rPr lang="en-US" altLang="zh-TW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σ(i+1)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，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1 ≦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≦ n-1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。</a:t>
            </a:r>
          </a:p>
          <a:p>
            <a:pPr marL="742950" lvl="3" indent="-387350" eaLnBrk="0" hangingPunct="0">
              <a:spcBef>
                <a:spcPts val="600"/>
              </a:spcBef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(2) 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在</a:t>
            </a:r>
            <a:r>
              <a:rPr lang="zh-TW" altLang="en-US" sz="2000" dirty="0" smtClean="0">
                <a:solidFill>
                  <a:schemeClr val="tx1"/>
                </a:solidFill>
              </a:rPr>
              <a:t>原始 </a:t>
            </a:r>
            <a:r>
              <a:rPr lang="en-US" altLang="zh-TW" sz="2000" dirty="0" smtClean="0">
                <a:solidFill>
                  <a:schemeClr val="tx1"/>
                </a:solidFill>
              </a:rPr>
              <a:t>list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內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若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&lt; j 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且 </a:t>
            </a:r>
            <a:r>
              <a:rPr lang="en-US" altLang="zh-TW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kumimoji="1" lang="en-US" altLang="zh-TW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= </a:t>
            </a:r>
            <a:r>
              <a:rPr lang="en-US" altLang="zh-TW" sz="2000" i="1" dirty="0" smtClean="0">
                <a:solidFill>
                  <a:schemeClr val="tx1"/>
                </a:solidFill>
                <a:latin typeface="+mn-lt"/>
              </a:rPr>
              <a:t>K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j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，則在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sorted list 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內，</a:t>
            </a:r>
            <a:r>
              <a:rPr lang="en-US" altLang="zh-TW" sz="2000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必在 </a:t>
            </a:r>
            <a:r>
              <a:rPr lang="en-US" altLang="zh-TW" sz="2000" i="1" dirty="0" smtClean="0">
                <a:solidFill>
                  <a:schemeClr val="tx1"/>
                </a:solidFill>
                <a:latin typeface="+mn-lt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j </a:t>
            </a:r>
            <a:r>
              <a:rPr kumimoji="1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之前。</a:t>
            </a:r>
          </a:p>
          <a:p>
            <a:pPr marL="342900" marR="0" lvl="1" indent="-342900" defTabSz="914400" eaLnBrk="0" latinLnBrk="0" hangingPunct="0">
              <a:spcBef>
                <a:spcPts val="1200"/>
              </a:spcBef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若演算法僅能保證</a:t>
            </a:r>
            <a:r>
              <a:rPr lang="zh-TW" altLang="en-US" dirty="0" smtClean="0">
                <a:solidFill>
                  <a:schemeClr val="tx1"/>
                </a:solidFill>
              </a:rPr>
              <a:t>滿足特性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(1)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，而無法保證滿足</a:t>
            </a:r>
            <a:r>
              <a:rPr lang="zh-TW" altLang="en-US" dirty="0" smtClean="0">
                <a:solidFill>
                  <a:schemeClr val="tx1"/>
                </a:solidFill>
              </a:rPr>
              <a:t>特性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(2)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也就是有可能</a:t>
            </a:r>
            <a:r>
              <a:rPr lang="en-US" altLang="zh-TW" dirty="0" err="1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位於</a:t>
            </a:r>
            <a:r>
              <a:rPr lang="en-US" altLang="zh-TW" dirty="0" err="1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baseline="-25000" dirty="0" err="1" smtClean="0">
                <a:solidFill>
                  <a:schemeClr val="tx1"/>
                </a:solidFill>
                <a:latin typeface="+mn-lt"/>
              </a:rPr>
              <a:t>j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之後</a:t>
            </a:r>
            <a:r>
              <a:rPr lang="en-US" altLang="zh-TW" dirty="0" smtClean="0">
                <a:solidFill>
                  <a:schemeClr val="tx1"/>
                </a:solidFill>
                <a:latin typeface="+mn-lt"/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，該排序演算法稱為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unstable</a:t>
            </a:r>
            <a:r>
              <a:rPr lang="zh-TW" altLang="en-US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/>
            </a:r>
            <a:br>
              <a:rPr lang="en-US" altLang="zh-TW" dirty="0" smtClean="0">
                <a:solidFill>
                  <a:srgbClr val="FF0000"/>
                </a:solidFill>
                <a:latin typeface="+mn-lt"/>
              </a:rPr>
            </a:b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+mn-lt"/>
              </a:rPr>
              <a:t>不穩定的</a:t>
            </a: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) </a:t>
            </a: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排序演算法。</a:t>
            </a:r>
          </a:p>
          <a:p>
            <a:pPr marL="342900" marR="0" lvl="1" indent="-342900" defTabSz="914400" eaLnBrk="0" latinLnBrk="0" hangingPunct="0">
              <a:spcBef>
                <a:spcPts val="1200"/>
              </a:spcBef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zh-TW" altLang="en-US" dirty="0" smtClean="0">
                <a:solidFill>
                  <a:schemeClr val="tx1"/>
                </a:solidFill>
                <a:latin typeface="+mn-lt"/>
              </a:rPr>
              <a:t>實際應用場合中，有時會要求必須使用穩定的排序，有時不要求。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1" lang="zh-TW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CBD1E-D7E5-4181-BAB2-996178A90FDA}" type="slidenum">
              <a:rPr lang="en-US" altLang="zh-TW"/>
              <a:pPr>
                <a:defRPr/>
              </a:pPr>
              <a:t>60</a:t>
            </a:fld>
            <a:endParaRPr lang="en-US" altLang="zh-TW"/>
          </a:p>
        </p:txBody>
      </p:sp>
      <p:grpSp>
        <p:nvGrpSpPr>
          <p:cNvPr id="57347" name="群組 67"/>
          <p:cNvGrpSpPr>
            <a:grpSpLocks/>
          </p:cNvGrpSpPr>
          <p:nvPr/>
        </p:nvGrpSpPr>
        <p:grpSpPr bwMode="auto">
          <a:xfrm>
            <a:off x="4248150" y="3282950"/>
            <a:ext cx="4457700" cy="3025775"/>
            <a:chOff x="4211638" y="3213100"/>
            <a:chExt cx="4457319" cy="3025994"/>
          </a:xfrm>
        </p:grpSpPr>
        <p:sp>
          <p:nvSpPr>
            <p:cNvPr id="57384" name="Oval 3"/>
            <p:cNvSpPr>
              <a:spLocks noChangeArrowheads="1"/>
            </p:cNvSpPr>
            <p:nvPr/>
          </p:nvSpPr>
          <p:spPr bwMode="auto">
            <a:xfrm>
              <a:off x="6413500" y="3213100"/>
              <a:ext cx="322263" cy="3635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7385" name="Text Box 4"/>
            <p:cNvSpPr txBox="1">
              <a:spLocks noChangeArrowheads="1"/>
            </p:cNvSpPr>
            <p:nvPr/>
          </p:nvSpPr>
          <p:spPr bwMode="auto">
            <a:xfrm>
              <a:off x="6088063" y="32178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7386" name="Oval 5"/>
            <p:cNvSpPr>
              <a:spLocks noChangeArrowheads="1"/>
            </p:cNvSpPr>
            <p:nvPr/>
          </p:nvSpPr>
          <p:spPr bwMode="auto">
            <a:xfrm>
              <a:off x="5678488" y="3784600"/>
              <a:ext cx="320675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7387" name="Text Box 6"/>
            <p:cNvSpPr txBox="1">
              <a:spLocks noChangeArrowheads="1"/>
            </p:cNvSpPr>
            <p:nvPr/>
          </p:nvSpPr>
          <p:spPr bwMode="auto">
            <a:xfrm>
              <a:off x="532130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7388" name="Oval 7"/>
            <p:cNvSpPr>
              <a:spLocks noChangeArrowheads="1"/>
            </p:cNvSpPr>
            <p:nvPr/>
          </p:nvSpPr>
          <p:spPr bwMode="auto">
            <a:xfrm>
              <a:off x="7150100" y="3784600"/>
              <a:ext cx="322263" cy="361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7389" name="Text Box 8"/>
            <p:cNvSpPr txBox="1">
              <a:spLocks noChangeArrowheads="1"/>
            </p:cNvSpPr>
            <p:nvPr/>
          </p:nvSpPr>
          <p:spPr bwMode="auto">
            <a:xfrm>
              <a:off x="681355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7390" name="Oval 9"/>
            <p:cNvSpPr>
              <a:spLocks noChangeArrowheads="1"/>
            </p:cNvSpPr>
            <p:nvPr/>
          </p:nvSpPr>
          <p:spPr bwMode="auto">
            <a:xfrm>
              <a:off x="5126038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7391" name="Text Box 10"/>
            <p:cNvSpPr txBox="1">
              <a:spLocks noChangeArrowheads="1"/>
            </p:cNvSpPr>
            <p:nvPr/>
          </p:nvSpPr>
          <p:spPr bwMode="auto">
            <a:xfrm>
              <a:off x="48085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7392" name="Oval 11"/>
            <p:cNvSpPr>
              <a:spLocks noChangeArrowheads="1"/>
            </p:cNvSpPr>
            <p:nvPr/>
          </p:nvSpPr>
          <p:spPr bwMode="auto">
            <a:xfrm>
              <a:off x="6183313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7393" name="Text Box 12"/>
            <p:cNvSpPr txBox="1">
              <a:spLocks noChangeArrowheads="1"/>
            </p:cNvSpPr>
            <p:nvPr/>
          </p:nvSpPr>
          <p:spPr bwMode="auto">
            <a:xfrm>
              <a:off x="58753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7394" name="Oval 13"/>
            <p:cNvSpPr>
              <a:spLocks noChangeArrowheads="1"/>
            </p:cNvSpPr>
            <p:nvPr/>
          </p:nvSpPr>
          <p:spPr bwMode="auto">
            <a:xfrm>
              <a:off x="6735763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7395" name="Text Box 14"/>
            <p:cNvSpPr txBox="1">
              <a:spLocks noChangeArrowheads="1"/>
            </p:cNvSpPr>
            <p:nvPr/>
          </p:nvSpPr>
          <p:spPr bwMode="auto">
            <a:xfrm>
              <a:off x="7031038" y="440372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7396" name="Oval 15"/>
            <p:cNvSpPr>
              <a:spLocks noChangeArrowheads="1"/>
            </p:cNvSpPr>
            <p:nvPr/>
          </p:nvSpPr>
          <p:spPr bwMode="auto">
            <a:xfrm>
              <a:off x="7666038" y="4403725"/>
              <a:ext cx="322262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7397" name="Text Box 16"/>
            <p:cNvSpPr txBox="1">
              <a:spLocks noChangeArrowheads="1"/>
            </p:cNvSpPr>
            <p:nvPr/>
          </p:nvSpPr>
          <p:spPr bwMode="auto">
            <a:xfrm>
              <a:off x="7969250" y="4356100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7398" name="Oval 17"/>
            <p:cNvSpPr>
              <a:spLocks noChangeArrowheads="1"/>
            </p:cNvSpPr>
            <p:nvPr/>
          </p:nvSpPr>
          <p:spPr bwMode="auto">
            <a:xfrm>
              <a:off x="4552950" y="5068888"/>
              <a:ext cx="341313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7399" name="Text Box 18"/>
            <p:cNvSpPr txBox="1">
              <a:spLocks noChangeArrowheads="1"/>
            </p:cNvSpPr>
            <p:nvPr/>
          </p:nvSpPr>
          <p:spPr bwMode="auto">
            <a:xfrm>
              <a:off x="4211638" y="50212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7400" name="Oval 19"/>
            <p:cNvSpPr>
              <a:spLocks noChangeArrowheads="1"/>
            </p:cNvSpPr>
            <p:nvPr/>
          </p:nvSpPr>
          <p:spPr bwMode="auto">
            <a:xfrm>
              <a:off x="5448300" y="5032375"/>
              <a:ext cx="320675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7401" name="Text Box 20"/>
            <p:cNvSpPr txBox="1">
              <a:spLocks noChangeArrowheads="1"/>
            </p:cNvSpPr>
            <p:nvPr/>
          </p:nvSpPr>
          <p:spPr bwMode="auto">
            <a:xfrm>
              <a:off x="5106988" y="5037138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7402" name="Oval 21"/>
            <p:cNvSpPr>
              <a:spLocks noChangeArrowheads="1"/>
            </p:cNvSpPr>
            <p:nvPr/>
          </p:nvSpPr>
          <p:spPr bwMode="auto">
            <a:xfrm>
              <a:off x="6137275" y="5032375"/>
              <a:ext cx="322263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7403" name="Text Box 22"/>
            <p:cNvSpPr txBox="1">
              <a:spLocks noChangeArrowheads="1"/>
            </p:cNvSpPr>
            <p:nvPr/>
          </p:nvSpPr>
          <p:spPr bwMode="auto">
            <a:xfrm>
              <a:off x="6515100" y="5068888"/>
              <a:ext cx="569913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7404" name="AutoShape 23"/>
            <p:cNvCxnSpPr>
              <a:cxnSpLocks noChangeShapeType="1"/>
              <a:stCxn id="57384" idx="3"/>
              <a:endCxn id="57386" idx="7"/>
            </p:cNvCxnSpPr>
            <p:nvPr/>
          </p:nvCxnSpPr>
          <p:spPr bwMode="auto">
            <a:xfrm flipH="1">
              <a:off x="5953125" y="3522663"/>
              <a:ext cx="50800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405" name="AutoShape 24"/>
            <p:cNvCxnSpPr>
              <a:cxnSpLocks noChangeShapeType="1"/>
              <a:stCxn id="57384" idx="5"/>
              <a:endCxn id="57388" idx="1"/>
            </p:cNvCxnSpPr>
            <p:nvPr/>
          </p:nvCxnSpPr>
          <p:spPr bwMode="auto">
            <a:xfrm>
              <a:off x="6688138" y="3522663"/>
              <a:ext cx="509587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406" name="AutoShape 25"/>
            <p:cNvCxnSpPr>
              <a:cxnSpLocks noChangeShapeType="1"/>
              <a:stCxn id="57386" idx="3"/>
              <a:endCxn id="57390" idx="7"/>
            </p:cNvCxnSpPr>
            <p:nvPr/>
          </p:nvCxnSpPr>
          <p:spPr bwMode="auto">
            <a:xfrm flipH="1">
              <a:off x="5400675" y="4094163"/>
              <a:ext cx="323850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407" name="AutoShape 26"/>
            <p:cNvCxnSpPr>
              <a:cxnSpLocks noChangeShapeType="1"/>
              <a:stCxn id="57386" idx="5"/>
              <a:endCxn id="57392" idx="1"/>
            </p:cNvCxnSpPr>
            <p:nvPr/>
          </p:nvCxnSpPr>
          <p:spPr bwMode="auto">
            <a:xfrm>
              <a:off x="5953125" y="4094163"/>
              <a:ext cx="277813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408" name="AutoShape 27"/>
            <p:cNvCxnSpPr>
              <a:cxnSpLocks noChangeShapeType="1"/>
              <a:stCxn id="57390" idx="3"/>
              <a:endCxn id="57398" idx="7"/>
            </p:cNvCxnSpPr>
            <p:nvPr/>
          </p:nvCxnSpPr>
          <p:spPr bwMode="auto">
            <a:xfrm flipH="1">
              <a:off x="4845050" y="4718050"/>
              <a:ext cx="327025" cy="404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409" name="AutoShape 28"/>
            <p:cNvCxnSpPr>
              <a:cxnSpLocks noChangeShapeType="1"/>
              <a:stCxn id="57390" idx="5"/>
              <a:endCxn id="57400" idx="0"/>
            </p:cNvCxnSpPr>
            <p:nvPr/>
          </p:nvCxnSpPr>
          <p:spPr bwMode="auto">
            <a:xfrm>
              <a:off x="5400675" y="4718050"/>
              <a:ext cx="207963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410" name="AutoShape 29"/>
            <p:cNvCxnSpPr>
              <a:cxnSpLocks noChangeShapeType="1"/>
            </p:cNvCxnSpPr>
            <p:nvPr/>
          </p:nvCxnSpPr>
          <p:spPr bwMode="auto">
            <a:xfrm flipH="1">
              <a:off x="6276975" y="4772025"/>
              <a:ext cx="90488" cy="260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411" name="AutoShape 30"/>
            <p:cNvCxnSpPr>
              <a:cxnSpLocks noChangeShapeType="1"/>
              <a:stCxn id="57388" idx="3"/>
              <a:endCxn id="57394" idx="7"/>
            </p:cNvCxnSpPr>
            <p:nvPr/>
          </p:nvCxnSpPr>
          <p:spPr bwMode="auto">
            <a:xfrm flipH="1">
              <a:off x="7010400" y="4094163"/>
              <a:ext cx="187325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412" name="AutoShape 31"/>
            <p:cNvCxnSpPr>
              <a:cxnSpLocks noChangeShapeType="1"/>
              <a:stCxn id="57388" idx="5"/>
              <a:endCxn id="57396" idx="0"/>
            </p:cNvCxnSpPr>
            <p:nvPr/>
          </p:nvCxnSpPr>
          <p:spPr bwMode="auto">
            <a:xfrm>
              <a:off x="7424738" y="4094163"/>
              <a:ext cx="403225" cy="309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7413" name="Text Box 32"/>
            <p:cNvSpPr txBox="1">
              <a:spLocks noChangeArrowheads="1"/>
            </p:cNvSpPr>
            <p:nvPr/>
          </p:nvSpPr>
          <p:spPr bwMode="auto">
            <a:xfrm>
              <a:off x="4787702" y="5592763"/>
              <a:ext cx="388125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         (h) Heap size = 2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Sorted = [11, 15, 19, 26, 48, 59, 61, 77]</a:t>
              </a:r>
            </a:p>
          </p:txBody>
        </p:sp>
      </p:grpSp>
      <p:sp>
        <p:nvSpPr>
          <p:cNvPr id="57348" name="Text Box 33"/>
          <p:cNvSpPr txBox="1">
            <a:spLocks noChangeArrowheads="1"/>
          </p:cNvSpPr>
          <p:nvPr/>
        </p:nvSpPr>
        <p:spPr bwMode="auto">
          <a:xfrm>
            <a:off x="2514600" y="381000"/>
            <a:ext cx="4872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57349" name="群組 35"/>
          <p:cNvGrpSpPr>
            <a:grpSpLocks/>
          </p:cNvGrpSpPr>
          <p:nvPr/>
        </p:nvGrpSpPr>
        <p:grpSpPr bwMode="auto">
          <a:xfrm>
            <a:off x="319088" y="1435100"/>
            <a:ext cx="4319587" cy="2930525"/>
            <a:chOff x="3635897" y="3501008"/>
            <a:chExt cx="4320480" cy="2930905"/>
          </a:xfrm>
        </p:grpSpPr>
        <p:sp>
          <p:nvSpPr>
            <p:cNvPr id="57352" name="Oval 4"/>
            <p:cNvSpPr>
              <a:spLocks noChangeArrowheads="1"/>
            </p:cNvSpPr>
            <p:nvPr/>
          </p:nvSpPr>
          <p:spPr bwMode="auto">
            <a:xfrm>
              <a:off x="5962896" y="3529279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7353" name="Text Box 5"/>
            <p:cNvSpPr txBox="1">
              <a:spLocks noChangeArrowheads="1"/>
            </p:cNvSpPr>
            <p:nvPr/>
          </p:nvSpPr>
          <p:spPr bwMode="auto">
            <a:xfrm>
              <a:off x="5602697" y="3501008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7354" name="Oval 6"/>
            <p:cNvSpPr>
              <a:spLocks noChangeArrowheads="1"/>
            </p:cNvSpPr>
            <p:nvPr/>
          </p:nvSpPr>
          <p:spPr bwMode="auto">
            <a:xfrm>
              <a:off x="5170077" y="4070082"/>
              <a:ext cx="346858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7355" name="Text Box 7"/>
            <p:cNvSpPr txBox="1">
              <a:spLocks noChangeArrowheads="1"/>
            </p:cNvSpPr>
            <p:nvPr/>
          </p:nvSpPr>
          <p:spPr bwMode="auto">
            <a:xfrm>
              <a:off x="4825125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7356" name="Oval 8"/>
            <p:cNvSpPr>
              <a:spLocks noChangeArrowheads="1"/>
            </p:cNvSpPr>
            <p:nvPr/>
          </p:nvSpPr>
          <p:spPr bwMode="auto">
            <a:xfrm>
              <a:off x="6755714" y="4070082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7357" name="Text Box 9"/>
            <p:cNvSpPr txBox="1">
              <a:spLocks noChangeArrowheads="1"/>
            </p:cNvSpPr>
            <p:nvPr/>
          </p:nvSpPr>
          <p:spPr bwMode="auto">
            <a:xfrm>
              <a:off x="6426008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7358" name="Oval 10"/>
            <p:cNvSpPr>
              <a:spLocks noChangeArrowheads="1"/>
            </p:cNvSpPr>
            <p:nvPr/>
          </p:nvSpPr>
          <p:spPr bwMode="auto">
            <a:xfrm>
              <a:off x="4573557" y="4661956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7359" name="Text Box 11"/>
            <p:cNvSpPr txBox="1">
              <a:spLocks noChangeArrowheads="1"/>
            </p:cNvSpPr>
            <p:nvPr/>
          </p:nvSpPr>
          <p:spPr bwMode="auto">
            <a:xfrm>
              <a:off x="4230511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7360" name="Oval 12"/>
            <p:cNvSpPr>
              <a:spLocks noChangeArrowheads="1"/>
            </p:cNvSpPr>
            <p:nvPr/>
          </p:nvSpPr>
          <p:spPr bwMode="auto">
            <a:xfrm>
              <a:off x="5715140" y="4661956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7361" name="Text Box 13"/>
            <p:cNvSpPr txBox="1">
              <a:spLocks noChangeArrowheads="1"/>
            </p:cNvSpPr>
            <p:nvPr/>
          </p:nvSpPr>
          <p:spPr bwMode="auto">
            <a:xfrm>
              <a:off x="5373999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7362" name="Oval 14"/>
            <p:cNvSpPr>
              <a:spLocks noChangeArrowheads="1"/>
            </p:cNvSpPr>
            <p:nvPr/>
          </p:nvSpPr>
          <p:spPr bwMode="auto">
            <a:xfrm>
              <a:off x="6310707" y="4661956"/>
              <a:ext cx="346858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7363" name="Text Box 15"/>
            <p:cNvSpPr txBox="1">
              <a:spLocks noChangeArrowheads="1"/>
            </p:cNvSpPr>
            <p:nvPr/>
          </p:nvSpPr>
          <p:spPr bwMode="auto">
            <a:xfrm>
              <a:off x="6654706" y="4726707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7364" name="Oval 16"/>
            <p:cNvSpPr>
              <a:spLocks noChangeArrowheads="1"/>
            </p:cNvSpPr>
            <p:nvPr/>
          </p:nvSpPr>
          <p:spPr bwMode="auto">
            <a:xfrm>
              <a:off x="7203581" y="4639157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7365" name="Text Box 17"/>
            <p:cNvSpPr txBox="1">
              <a:spLocks noChangeArrowheads="1"/>
            </p:cNvSpPr>
            <p:nvPr/>
          </p:nvSpPr>
          <p:spPr bwMode="auto">
            <a:xfrm>
              <a:off x="7528522" y="4647365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7366" name="Oval 18"/>
            <p:cNvSpPr>
              <a:spLocks noChangeArrowheads="1"/>
            </p:cNvSpPr>
            <p:nvPr/>
          </p:nvSpPr>
          <p:spPr bwMode="auto">
            <a:xfrm>
              <a:off x="3978943" y="5214615"/>
              <a:ext cx="388786" cy="34381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7367" name="Text Box 19"/>
            <p:cNvSpPr txBox="1">
              <a:spLocks noChangeArrowheads="1"/>
            </p:cNvSpPr>
            <p:nvPr/>
          </p:nvSpPr>
          <p:spPr bwMode="auto">
            <a:xfrm>
              <a:off x="3635897" y="5227383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7368" name="Oval 20"/>
            <p:cNvSpPr>
              <a:spLocks noChangeArrowheads="1"/>
            </p:cNvSpPr>
            <p:nvPr/>
          </p:nvSpPr>
          <p:spPr bwMode="auto">
            <a:xfrm>
              <a:off x="4870864" y="5208231"/>
              <a:ext cx="365916" cy="350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7369" name="Text Box 21"/>
            <p:cNvSpPr txBox="1">
              <a:spLocks noChangeArrowheads="1"/>
            </p:cNvSpPr>
            <p:nvPr/>
          </p:nvSpPr>
          <p:spPr bwMode="auto">
            <a:xfrm>
              <a:off x="4504948" y="5208231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7370" name="Oval 22"/>
            <p:cNvSpPr>
              <a:spLocks noChangeArrowheads="1"/>
            </p:cNvSpPr>
            <p:nvPr/>
          </p:nvSpPr>
          <p:spPr bwMode="auto">
            <a:xfrm>
              <a:off x="5664636" y="5252918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7371" name="Text Box 23"/>
            <p:cNvSpPr txBox="1">
              <a:spLocks noChangeArrowheads="1"/>
            </p:cNvSpPr>
            <p:nvPr/>
          </p:nvSpPr>
          <p:spPr bwMode="auto">
            <a:xfrm>
              <a:off x="6014353" y="5252006"/>
              <a:ext cx="536487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7372" name="AutoShape 24"/>
            <p:cNvCxnSpPr>
              <a:cxnSpLocks noChangeShapeType="1"/>
              <a:stCxn id="57352" idx="3"/>
              <a:endCxn id="57354" idx="7"/>
            </p:cNvCxnSpPr>
            <p:nvPr/>
          </p:nvCxnSpPr>
          <p:spPr bwMode="auto">
            <a:xfrm flipH="1">
              <a:off x="5466431" y="3823848"/>
              <a:ext cx="546969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373" name="AutoShape 25"/>
            <p:cNvCxnSpPr>
              <a:cxnSpLocks noChangeShapeType="1"/>
              <a:stCxn id="57352" idx="5"/>
              <a:endCxn id="57356" idx="1"/>
            </p:cNvCxnSpPr>
            <p:nvPr/>
          </p:nvCxnSpPr>
          <p:spPr bwMode="auto">
            <a:xfrm>
              <a:off x="6260203" y="3823848"/>
              <a:ext cx="546016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374" name="AutoShape 26"/>
            <p:cNvCxnSpPr>
              <a:cxnSpLocks noChangeShapeType="1"/>
              <a:stCxn id="57354" idx="3"/>
              <a:endCxn id="57358" idx="7"/>
            </p:cNvCxnSpPr>
            <p:nvPr/>
          </p:nvCxnSpPr>
          <p:spPr bwMode="auto">
            <a:xfrm flipH="1">
              <a:off x="4870864" y="4364652"/>
              <a:ext cx="349717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375" name="AutoShape 27"/>
            <p:cNvCxnSpPr>
              <a:cxnSpLocks noChangeShapeType="1"/>
              <a:stCxn id="57354" idx="5"/>
              <a:endCxn id="57360" idx="1"/>
            </p:cNvCxnSpPr>
            <p:nvPr/>
          </p:nvCxnSpPr>
          <p:spPr bwMode="auto">
            <a:xfrm>
              <a:off x="5466431" y="4364652"/>
              <a:ext cx="299213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376" name="AutoShape 28"/>
            <p:cNvCxnSpPr>
              <a:cxnSpLocks noChangeShapeType="1"/>
              <a:stCxn id="57358" idx="3"/>
              <a:endCxn id="57366" idx="7"/>
            </p:cNvCxnSpPr>
            <p:nvPr/>
          </p:nvCxnSpPr>
          <p:spPr bwMode="auto">
            <a:xfrm flipH="1">
              <a:off x="4310555" y="4956525"/>
              <a:ext cx="313506" cy="308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377" name="AutoShape 29"/>
            <p:cNvCxnSpPr>
              <a:cxnSpLocks noChangeShapeType="1"/>
              <a:stCxn id="57358" idx="5"/>
              <a:endCxn id="57368" idx="0"/>
            </p:cNvCxnSpPr>
            <p:nvPr/>
          </p:nvCxnSpPr>
          <p:spPr bwMode="auto">
            <a:xfrm>
              <a:off x="4870864" y="4956525"/>
              <a:ext cx="182958" cy="251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378" name="AutoShape 30"/>
            <p:cNvCxnSpPr>
              <a:cxnSpLocks noChangeShapeType="1"/>
            </p:cNvCxnSpPr>
            <p:nvPr/>
          </p:nvCxnSpPr>
          <p:spPr bwMode="auto">
            <a:xfrm flipH="1">
              <a:off x="5815195" y="5006684"/>
              <a:ext cx="99102" cy="246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379" name="AutoShape 31"/>
            <p:cNvCxnSpPr>
              <a:cxnSpLocks noChangeShapeType="1"/>
              <a:stCxn id="57356" idx="3"/>
              <a:endCxn id="57362" idx="7"/>
            </p:cNvCxnSpPr>
            <p:nvPr/>
          </p:nvCxnSpPr>
          <p:spPr bwMode="auto">
            <a:xfrm flipH="1">
              <a:off x="6607061" y="4364652"/>
              <a:ext cx="199158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380" name="AutoShape 32"/>
            <p:cNvCxnSpPr>
              <a:cxnSpLocks noChangeShapeType="1"/>
              <a:stCxn id="57356" idx="5"/>
              <a:endCxn id="57364" idx="0"/>
            </p:cNvCxnSpPr>
            <p:nvPr/>
          </p:nvCxnSpPr>
          <p:spPr bwMode="auto">
            <a:xfrm>
              <a:off x="7053021" y="4364652"/>
              <a:ext cx="324941" cy="2745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7381" name="Text Box 33"/>
            <p:cNvSpPr txBox="1">
              <a:spLocks noChangeArrowheads="1"/>
            </p:cNvSpPr>
            <p:nvPr/>
          </p:nvSpPr>
          <p:spPr bwMode="auto">
            <a:xfrm>
              <a:off x="4072726" y="5785513"/>
              <a:ext cx="3606728" cy="64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     (g) Heap size = 3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Sorted = [15, 19, 26, 48, 59, 61, 77]</a:t>
              </a:r>
            </a:p>
          </p:txBody>
        </p:sp>
        <p:sp>
          <p:nvSpPr>
            <p:cNvPr id="57382" name="Text Box 34"/>
            <p:cNvSpPr txBox="1">
              <a:spLocks noChangeArrowheads="1"/>
            </p:cNvSpPr>
            <p:nvPr/>
          </p:nvSpPr>
          <p:spPr bwMode="auto">
            <a:xfrm>
              <a:off x="4001813" y="5229200"/>
              <a:ext cx="498179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59</a:t>
              </a:r>
            </a:p>
          </p:txBody>
        </p:sp>
        <p:sp>
          <p:nvSpPr>
            <p:cNvPr id="57383" name="Text Box 35"/>
            <p:cNvSpPr txBox="1">
              <a:spLocks noChangeArrowheads="1"/>
            </p:cNvSpPr>
            <p:nvPr/>
          </p:nvSpPr>
          <p:spPr bwMode="auto">
            <a:xfrm>
              <a:off x="4860032" y="5220087"/>
              <a:ext cx="468448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61</a:t>
              </a:r>
            </a:p>
          </p:txBody>
        </p:sp>
      </p:grpSp>
      <p:sp>
        <p:nvSpPr>
          <p:cNvPr id="57350" name="向右箭號 68"/>
          <p:cNvSpPr>
            <a:spLocks noChangeArrowheads="1"/>
          </p:cNvSpPr>
          <p:nvPr/>
        </p:nvSpPr>
        <p:spPr bwMode="auto">
          <a:xfrm>
            <a:off x="2771775" y="5013325"/>
            <a:ext cx="936625" cy="287338"/>
          </a:xfrm>
          <a:prstGeom prst="rightArrow">
            <a:avLst>
              <a:gd name="adj1" fmla="val 50000"/>
              <a:gd name="adj2" fmla="val 5014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7351" name="文字方塊 68"/>
          <p:cNvSpPr txBox="1">
            <a:spLocks noChangeArrowheads="1"/>
          </p:cNvSpPr>
          <p:nvPr/>
        </p:nvSpPr>
        <p:spPr bwMode="auto">
          <a:xfrm>
            <a:off x="2627313" y="4613275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adjusting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D6E796-510F-4C22-B8F1-1A2F2879D2DB}" type="slidenum">
              <a:rPr lang="en-US" altLang="zh-TW"/>
              <a:pPr>
                <a:defRPr/>
              </a:pPr>
              <a:t>61</a:t>
            </a:fld>
            <a:endParaRPr lang="en-US" altLang="zh-TW"/>
          </a:p>
        </p:txBody>
      </p:sp>
      <p:grpSp>
        <p:nvGrpSpPr>
          <p:cNvPr id="58371" name="群組 67"/>
          <p:cNvGrpSpPr>
            <a:grpSpLocks/>
          </p:cNvGrpSpPr>
          <p:nvPr/>
        </p:nvGrpSpPr>
        <p:grpSpPr bwMode="auto">
          <a:xfrm>
            <a:off x="258763" y="1341438"/>
            <a:ext cx="4211637" cy="3025775"/>
            <a:chOff x="4211638" y="3213100"/>
            <a:chExt cx="4211637" cy="3025994"/>
          </a:xfrm>
        </p:grpSpPr>
        <p:sp>
          <p:nvSpPr>
            <p:cNvPr id="58408" name="Oval 3"/>
            <p:cNvSpPr>
              <a:spLocks noChangeArrowheads="1"/>
            </p:cNvSpPr>
            <p:nvPr/>
          </p:nvSpPr>
          <p:spPr bwMode="auto">
            <a:xfrm>
              <a:off x="6413500" y="3213100"/>
              <a:ext cx="322263" cy="3635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8409" name="Text Box 4"/>
            <p:cNvSpPr txBox="1">
              <a:spLocks noChangeArrowheads="1"/>
            </p:cNvSpPr>
            <p:nvPr/>
          </p:nvSpPr>
          <p:spPr bwMode="auto">
            <a:xfrm>
              <a:off x="6088063" y="32178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8410" name="Oval 5"/>
            <p:cNvSpPr>
              <a:spLocks noChangeArrowheads="1"/>
            </p:cNvSpPr>
            <p:nvPr/>
          </p:nvSpPr>
          <p:spPr bwMode="auto">
            <a:xfrm>
              <a:off x="5678488" y="3784600"/>
              <a:ext cx="320675" cy="361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8411" name="Text Box 6"/>
            <p:cNvSpPr txBox="1">
              <a:spLocks noChangeArrowheads="1"/>
            </p:cNvSpPr>
            <p:nvPr/>
          </p:nvSpPr>
          <p:spPr bwMode="auto">
            <a:xfrm>
              <a:off x="532130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8412" name="Oval 7"/>
            <p:cNvSpPr>
              <a:spLocks noChangeArrowheads="1"/>
            </p:cNvSpPr>
            <p:nvPr/>
          </p:nvSpPr>
          <p:spPr bwMode="auto">
            <a:xfrm>
              <a:off x="7150100" y="3784600"/>
              <a:ext cx="322263" cy="361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8413" name="Text Box 8"/>
            <p:cNvSpPr txBox="1">
              <a:spLocks noChangeArrowheads="1"/>
            </p:cNvSpPr>
            <p:nvPr/>
          </p:nvSpPr>
          <p:spPr bwMode="auto">
            <a:xfrm>
              <a:off x="6813550" y="378777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8414" name="Oval 9"/>
            <p:cNvSpPr>
              <a:spLocks noChangeArrowheads="1"/>
            </p:cNvSpPr>
            <p:nvPr/>
          </p:nvSpPr>
          <p:spPr bwMode="auto">
            <a:xfrm>
              <a:off x="5126038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8415" name="Text Box 10"/>
            <p:cNvSpPr txBox="1">
              <a:spLocks noChangeArrowheads="1"/>
            </p:cNvSpPr>
            <p:nvPr/>
          </p:nvSpPr>
          <p:spPr bwMode="auto">
            <a:xfrm>
              <a:off x="48085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8416" name="Oval 11"/>
            <p:cNvSpPr>
              <a:spLocks noChangeArrowheads="1"/>
            </p:cNvSpPr>
            <p:nvPr/>
          </p:nvSpPr>
          <p:spPr bwMode="auto">
            <a:xfrm>
              <a:off x="6183313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8417" name="Text Box 12"/>
            <p:cNvSpPr txBox="1">
              <a:spLocks noChangeArrowheads="1"/>
            </p:cNvSpPr>
            <p:nvPr/>
          </p:nvSpPr>
          <p:spPr bwMode="auto">
            <a:xfrm>
              <a:off x="5875338" y="4413250"/>
              <a:ext cx="454025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8418" name="Oval 13"/>
            <p:cNvSpPr>
              <a:spLocks noChangeArrowheads="1"/>
            </p:cNvSpPr>
            <p:nvPr/>
          </p:nvSpPr>
          <p:spPr bwMode="auto">
            <a:xfrm>
              <a:off x="6735763" y="4408488"/>
              <a:ext cx="322262" cy="3635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8419" name="Text Box 14"/>
            <p:cNvSpPr txBox="1">
              <a:spLocks noChangeArrowheads="1"/>
            </p:cNvSpPr>
            <p:nvPr/>
          </p:nvSpPr>
          <p:spPr bwMode="auto">
            <a:xfrm>
              <a:off x="7031038" y="4403725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8420" name="Oval 15"/>
            <p:cNvSpPr>
              <a:spLocks noChangeArrowheads="1"/>
            </p:cNvSpPr>
            <p:nvPr/>
          </p:nvSpPr>
          <p:spPr bwMode="auto">
            <a:xfrm>
              <a:off x="7666038" y="4403725"/>
              <a:ext cx="322262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8421" name="Text Box 16"/>
            <p:cNvSpPr txBox="1">
              <a:spLocks noChangeArrowheads="1"/>
            </p:cNvSpPr>
            <p:nvPr/>
          </p:nvSpPr>
          <p:spPr bwMode="auto">
            <a:xfrm>
              <a:off x="7969250" y="4356100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8422" name="Oval 17"/>
            <p:cNvSpPr>
              <a:spLocks noChangeArrowheads="1"/>
            </p:cNvSpPr>
            <p:nvPr/>
          </p:nvSpPr>
          <p:spPr bwMode="auto">
            <a:xfrm>
              <a:off x="4552950" y="5068888"/>
              <a:ext cx="341313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59</a:t>
              </a:r>
            </a:p>
          </p:txBody>
        </p:sp>
        <p:sp>
          <p:nvSpPr>
            <p:cNvPr id="58423" name="Text Box 18"/>
            <p:cNvSpPr txBox="1">
              <a:spLocks noChangeArrowheads="1"/>
            </p:cNvSpPr>
            <p:nvPr/>
          </p:nvSpPr>
          <p:spPr bwMode="auto">
            <a:xfrm>
              <a:off x="4211638" y="5021263"/>
              <a:ext cx="454025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8424" name="Oval 19"/>
            <p:cNvSpPr>
              <a:spLocks noChangeArrowheads="1"/>
            </p:cNvSpPr>
            <p:nvPr/>
          </p:nvSpPr>
          <p:spPr bwMode="auto">
            <a:xfrm>
              <a:off x="5448300" y="5032375"/>
              <a:ext cx="320675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61</a:t>
              </a:r>
            </a:p>
          </p:txBody>
        </p:sp>
        <p:sp>
          <p:nvSpPr>
            <p:cNvPr id="58425" name="Text Box 20"/>
            <p:cNvSpPr txBox="1">
              <a:spLocks noChangeArrowheads="1"/>
            </p:cNvSpPr>
            <p:nvPr/>
          </p:nvSpPr>
          <p:spPr bwMode="auto">
            <a:xfrm>
              <a:off x="5106988" y="5037138"/>
              <a:ext cx="454025" cy="422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8426" name="Oval 21"/>
            <p:cNvSpPr>
              <a:spLocks noChangeArrowheads="1"/>
            </p:cNvSpPr>
            <p:nvPr/>
          </p:nvSpPr>
          <p:spPr bwMode="auto">
            <a:xfrm>
              <a:off x="6137275" y="5032375"/>
              <a:ext cx="322263" cy="3635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8427" name="Text Box 22"/>
            <p:cNvSpPr txBox="1">
              <a:spLocks noChangeArrowheads="1"/>
            </p:cNvSpPr>
            <p:nvPr/>
          </p:nvSpPr>
          <p:spPr bwMode="auto">
            <a:xfrm>
              <a:off x="6515100" y="5068888"/>
              <a:ext cx="569913" cy="4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8428" name="AutoShape 23"/>
            <p:cNvCxnSpPr>
              <a:cxnSpLocks noChangeShapeType="1"/>
              <a:stCxn id="58408" idx="3"/>
              <a:endCxn id="58410" idx="7"/>
            </p:cNvCxnSpPr>
            <p:nvPr/>
          </p:nvCxnSpPr>
          <p:spPr bwMode="auto">
            <a:xfrm flipH="1">
              <a:off x="5953125" y="3522663"/>
              <a:ext cx="50800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29" name="AutoShape 24"/>
            <p:cNvCxnSpPr>
              <a:cxnSpLocks noChangeShapeType="1"/>
              <a:stCxn id="58408" idx="5"/>
              <a:endCxn id="58412" idx="1"/>
            </p:cNvCxnSpPr>
            <p:nvPr/>
          </p:nvCxnSpPr>
          <p:spPr bwMode="auto">
            <a:xfrm>
              <a:off x="6688138" y="3522663"/>
              <a:ext cx="509587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30" name="AutoShape 25"/>
            <p:cNvCxnSpPr>
              <a:cxnSpLocks noChangeShapeType="1"/>
              <a:stCxn id="58410" idx="3"/>
              <a:endCxn id="58414" idx="7"/>
            </p:cNvCxnSpPr>
            <p:nvPr/>
          </p:nvCxnSpPr>
          <p:spPr bwMode="auto">
            <a:xfrm flipH="1">
              <a:off x="5400675" y="4094163"/>
              <a:ext cx="323850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31" name="AutoShape 26"/>
            <p:cNvCxnSpPr>
              <a:cxnSpLocks noChangeShapeType="1"/>
              <a:stCxn id="58410" idx="5"/>
              <a:endCxn id="58416" idx="1"/>
            </p:cNvCxnSpPr>
            <p:nvPr/>
          </p:nvCxnSpPr>
          <p:spPr bwMode="auto">
            <a:xfrm>
              <a:off x="5953125" y="4094163"/>
              <a:ext cx="277813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32" name="AutoShape 27"/>
            <p:cNvCxnSpPr>
              <a:cxnSpLocks noChangeShapeType="1"/>
              <a:stCxn id="58414" idx="3"/>
              <a:endCxn id="58422" idx="7"/>
            </p:cNvCxnSpPr>
            <p:nvPr/>
          </p:nvCxnSpPr>
          <p:spPr bwMode="auto">
            <a:xfrm flipH="1">
              <a:off x="4845050" y="4718050"/>
              <a:ext cx="327025" cy="404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33" name="AutoShape 28"/>
            <p:cNvCxnSpPr>
              <a:cxnSpLocks noChangeShapeType="1"/>
              <a:stCxn id="58414" idx="5"/>
              <a:endCxn id="58424" idx="0"/>
            </p:cNvCxnSpPr>
            <p:nvPr/>
          </p:nvCxnSpPr>
          <p:spPr bwMode="auto">
            <a:xfrm>
              <a:off x="5400675" y="4718050"/>
              <a:ext cx="207963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34" name="AutoShape 29"/>
            <p:cNvCxnSpPr>
              <a:cxnSpLocks noChangeShapeType="1"/>
            </p:cNvCxnSpPr>
            <p:nvPr/>
          </p:nvCxnSpPr>
          <p:spPr bwMode="auto">
            <a:xfrm flipH="1">
              <a:off x="6276975" y="4772025"/>
              <a:ext cx="90488" cy="260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35" name="AutoShape 30"/>
            <p:cNvCxnSpPr>
              <a:cxnSpLocks noChangeShapeType="1"/>
              <a:stCxn id="58412" idx="3"/>
              <a:endCxn id="58418" idx="7"/>
            </p:cNvCxnSpPr>
            <p:nvPr/>
          </p:nvCxnSpPr>
          <p:spPr bwMode="auto">
            <a:xfrm flipH="1">
              <a:off x="7010400" y="4094163"/>
              <a:ext cx="187325" cy="368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36" name="AutoShape 31"/>
            <p:cNvCxnSpPr>
              <a:cxnSpLocks noChangeShapeType="1"/>
              <a:stCxn id="58412" idx="5"/>
              <a:endCxn id="58420" idx="0"/>
            </p:cNvCxnSpPr>
            <p:nvPr/>
          </p:nvCxnSpPr>
          <p:spPr bwMode="auto">
            <a:xfrm>
              <a:off x="7424738" y="4094163"/>
              <a:ext cx="403225" cy="309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437" name="Text Box 32"/>
            <p:cNvSpPr txBox="1">
              <a:spLocks noChangeArrowheads="1"/>
            </p:cNvSpPr>
            <p:nvPr/>
          </p:nvSpPr>
          <p:spPr bwMode="auto">
            <a:xfrm>
              <a:off x="4492493" y="5592763"/>
              <a:ext cx="388125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      (h) Heap size = 2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Sorted = [11, 15, 19, 26, 48, 59, 61, 77]</a:t>
              </a:r>
            </a:p>
          </p:txBody>
        </p:sp>
      </p:grpSp>
      <p:sp>
        <p:nvSpPr>
          <p:cNvPr id="58372" name="Text Box 33"/>
          <p:cNvSpPr txBox="1">
            <a:spLocks noChangeArrowheads="1"/>
          </p:cNvSpPr>
          <p:nvPr/>
        </p:nvSpPr>
        <p:spPr bwMode="auto">
          <a:xfrm>
            <a:off x="2514600" y="381000"/>
            <a:ext cx="4872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>
                <a:solidFill>
                  <a:srgbClr val="003300"/>
                </a:solidFill>
                <a:ea typeface="新細明體" pitchFamily="18" charset="-120"/>
              </a:rPr>
              <a:t>Heap Sort Example</a:t>
            </a:r>
          </a:p>
        </p:txBody>
      </p:sp>
      <p:grpSp>
        <p:nvGrpSpPr>
          <p:cNvPr id="58373" name="群組 35"/>
          <p:cNvGrpSpPr>
            <a:grpSpLocks/>
          </p:cNvGrpSpPr>
          <p:nvPr/>
        </p:nvGrpSpPr>
        <p:grpSpPr bwMode="auto">
          <a:xfrm>
            <a:off x="4279900" y="3141663"/>
            <a:ext cx="4324350" cy="2930525"/>
            <a:chOff x="3635897" y="3501008"/>
            <a:chExt cx="4326065" cy="2930904"/>
          </a:xfrm>
        </p:grpSpPr>
        <p:sp>
          <p:nvSpPr>
            <p:cNvPr id="58376" name="Oval 4"/>
            <p:cNvSpPr>
              <a:spLocks noChangeArrowheads="1"/>
            </p:cNvSpPr>
            <p:nvPr/>
          </p:nvSpPr>
          <p:spPr bwMode="auto">
            <a:xfrm>
              <a:off x="5962896" y="3529279"/>
              <a:ext cx="347811" cy="3447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58377" name="Text Box 5"/>
            <p:cNvSpPr txBox="1">
              <a:spLocks noChangeArrowheads="1"/>
            </p:cNvSpPr>
            <p:nvPr/>
          </p:nvSpPr>
          <p:spPr bwMode="auto">
            <a:xfrm>
              <a:off x="5602697" y="3501008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[1]</a:t>
              </a:r>
            </a:p>
          </p:txBody>
        </p:sp>
        <p:sp>
          <p:nvSpPr>
            <p:cNvPr id="58378" name="Oval 6"/>
            <p:cNvSpPr>
              <a:spLocks noChangeArrowheads="1"/>
            </p:cNvSpPr>
            <p:nvPr/>
          </p:nvSpPr>
          <p:spPr bwMode="auto">
            <a:xfrm>
              <a:off x="5170077" y="4070082"/>
              <a:ext cx="346858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</a:p>
          </p:txBody>
        </p:sp>
        <p:sp>
          <p:nvSpPr>
            <p:cNvPr id="58379" name="Text Box 7"/>
            <p:cNvSpPr txBox="1">
              <a:spLocks noChangeArrowheads="1"/>
            </p:cNvSpPr>
            <p:nvPr/>
          </p:nvSpPr>
          <p:spPr bwMode="auto">
            <a:xfrm>
              <a:off x="4825125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[2]</a:t>
              </a:r>
            </a:p>
          </p:txBody>
        </p:sp>
        <p:sp>
          <p:nvSpPr>
            <p:cNvPr id="58380" name="Oval 8"/>
            <p:cNvSpPr>
              <a:spLocks noChangeArrowheads="1"/>
            </p:cNvSpPr>
            <p:nvPr/>
          </p:nvSpPr>
          <p:spPr bwMode="auto">
            <a:xfrm>
              <a:off x="6755714" y="4070082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11</a:t>
              </a:r>
            </a:p>
          </p:txBody>
        </p:sp>
        <p:sp>
          <p:nvSpPr>
            <p:cNvPr id="58381" name="Text Box 9"/>
            <p:cNvSpPr txBox="1">
              <a:spLocks noChangeArrowheads="1"/>
            </p:cNvSpPr>
            <p:nvPr/>
          </p:nvSpPr>
          <p:spPr bwMode="auto">
            <a:xfrm>
              <a:off x="6426008" y="4082850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[3]</a:t>
              </a:r>
            </a:p>
          </p:txBody>
        </p:sp>
        <p:sp>
          <p:nvSpPr>
            <p:cNvPr id="58382" name="Oval 10"/>
            <p:cNvSpPr>
              <a:spLocks noChangeArrowheads="1"/>
            </p:cNvSpPr>
            <p:nvPr/>
          </p:nvSpPr>
          <p:spPr bwMode="auto">
            <a:xfrm>
              <a:off x="4573557" y="4661956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15</a:t>
              </a:r>
            </a:p>
          </p:txBody>
        </p:sp>
        <p:sp>
          <p:nvSpPr>
            <p:cNvPr id="58383" name="Text Box 11"/>
            <p:cNvSpPr txBox="1">
              <a:spLocks noChangeArrowheads="1"/>
            </p:cNvSpPr>
            <p:nvPr/>
          </p:nvSpPr>
          <p:spPr bwMode="auto">
            <a:xfrm>
              <a:off x="4230511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[4]</a:t>
              </a:r>
            </a:p>
          </p:txBody>
        </p:sp>
        <p:sp>
          <p:nvSpPr>
            <p:cNvPr id="58384" name="Oval 12"/>
            <p:cNvSpPr>
              <a:spLocks noChangeArrowheads="1"/>
            </p:cNvSpPr>
            <p:nvPr/>
          </p:nvSpPr>
          <p:spPr bwMode="auto">
            <a:xfrm>
              <a:off x="5715140" y="4661956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19</a:t>
              </a:r>
            </a:p>
          </p:txBody>
        </p:sp>
        <p:sp>
          <p:nvSpPr>
            <p:cNvPr id="58385" name="Text Box 13"/>
            <p:cNvSpPr txBox="1">
              <a:spLocks noChangeArrowheads="1"/>
            </p:cNvSpPr>
            <p:nvPr/>
          </p:nvSpPr>
          <p:spPr bwMode="auto">
            <a:xfrm>
              <a:off x="5373999" y="4674724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[5]</a:t>
              </a:r>
            </a:p>
          </p:txBody>
        </p:sp>
        <p:sp>
          <p:nvSpPr>
            <p:cNvPr id="58386" name="Oval 14"/>
            <p:cNvSpPr>
              <a:spLocks noChangeArrowheads="1"/>
            </p:cNvSpPr>
            <p:nvPr/>
          </p:nvSpPr>
          <p:spPr bwMode="auto">
            <a:xfrm>
              <a:off x="6310707" y="4661956"/>
              <a:ext cx="346858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26</a:t>
              </a:r>
            </a:p>
          </p:txBody>
        </p:sp>
        <p:sp>
          <p:nvSpPr>
            <p:cNvPr id="58387" name="Text Box 15"/>
            <p:cNvSpPr txBox="1">
              <a:spLocks noChangeArrowheads="1"/>
            </p:cNvSpPr>
            <p:nvPr/>
          </p:nvSpPr>
          <p:spPr bwMode="auto">
            <a:xfrm>
              <a:off x="6654706" y="4726707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[6]</a:t>
              </a:r>
            </a:p>
          </p:txBody>
        </p:sp>
        <p:sp>
          <p:nvSpPr>
            <p:cNvPr id="58388" name="Oval 16"/>
            <p:cNvSpPr>
              <a:spLocks noChangeArrowheads="1"/>
            </p:cNvSpPr>
            <p:nvPr/>
          </p:nvSpPr>
          <p:spPr bwMode="auto">
            <a:xfrm>
              <a:off x="7203581" y="4639157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48</a:t>
              </a:r>
            </a:p>
          </p:txBody>
        </p:sp>
        <p:sp>
          <p:nvSpPr>
            <p:cNvPr id="58389" name="Text Box 17"/>
            <p:cNvSpPr txBox="1">
              <a:spLocks noChangeArrowheads="1"/>
            </p:cNvSpPr>
            <p:nvPr/>
          </p:nvSpPr>
          <p:spPr bwMode="auto">
            <a:xfrm>
              <a:off x="7528522" y="4647365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[7]</a:t>
              </a:r>
            </a:p>
          </p:txBody>
        </p:sp>
        <p:sp>
          <p:nvSpPr>
            <p:cNvPr id="58390" name="Oval 18"/>
            <p:cNvSpPr>
              <a:spLocks noChangeArrowheads="1"/>
            </p:cNvSpPr>
            <p:nvPr/>
          </p:nvSpPr>
          <p:spPr bwMode="auto">
            <a:xfrm>
              <a:off x="3978943" y="5214615"/>
              <a:ext cx="388786" cy="34381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8391" name="Text Box 19"/>
            <p:cNvSpPr txBox="1">
              <a:spLocks noChangeArrowheads="1"/>
            </p:cNvSpPr>
            <p:nvPr/>
          </p:nvSpPr>
          <p:spPr bwMode="auto">
            <a:xfrm>
              <a:off x="3635897" y="5227383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[8]</a:t>
              </a:r>
            </a:p>
          </p:txBody>
        </p:sp>
        <p:sp>
          <p:nvSpPr>
            <p:cNvPr id="58392" name="Oval 20"/>
            <p:cNvSpPr>
              <a:spLocks noChangeArrowheads="1"/>
            </p:cNvSpPr>
            <p:nvPr/>
          </p:nvSpPr>
          <p:spPr bwMode="auto">
            <a:xfrm>
              <a:off x="4870864" y="5208231"/>
              <a:ext cx="365916" cy="350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zh-TW" sz="1800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58393" name="Text Box 21"/>
            <p:cNvSpPr txBox="1">
              <a:spLocks noChangeArrowheads="1"/>
            </p:cNvSpPr>
            <p:nvPr/>
          </p:nvSpPr>
          <p:spPr bwMode="auto">
            <a:xfrm>
              <a:off x="4504948" y="5208231"/>
              <a:ext cx="427855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[9]</a:t>
              </a:r>
            </a:p>
          </p:txBody>
        </p:sp>
        <p:sp>
          <p:nvSpPr>
            <p:cNvPr id="58394" name="Oval 22"/>
            <p:cNvSpPr>
              <a:spLocks noChangeArrowheads="1"/>
            </p:cNvSpPr>
            <p:nvPr/>
          </p:nvSpPr>
          <p:spPr bwMode="auto">
            <a:xfrm>
              <a:off x="5664636" y="5252918"/>
              <a:ext cx="347811" cy="34472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77</a:t>
              </a:r>
            </a:p>
          </p:txBody>
        </p:sp>
        <p:sp>
          <p:nvSpPr>
            <p:cNvPr id="58395" name="Text Box 23"/>
            <p:cNvSpPr txBox="1">
              <a:spLocks noChangeArrowheads="1"/>
            </p:cNvSpPr>
            <p:nvPr/>
          </p:nvSpPr>
          <p:spPr bwMode="auto">
            <a:xfrm>
              <a:off x="6014353" y="5252006"/>
              <a:ext cx="536487" cy="413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solidFill>
                    <a:srgbClr val="FF3300"/>
                  </a:solidFill>
                  <a:ea typeface="新細明體" pitchFamily="18" charset="-120"/>
                </a:rPr>
                <a:t>[10]</a:t>
              </a:r>
            </a:p>
          </p:txBody>
        </p:sp>
        <p:cxnSp>
          <p:nvCxnSpPr>
            <p:cNvPr id="58396" name="AutoShape 24"/>
            <p:cNvCxnSpPr>
              <a:cxnSpLocks noChangeShapeType="1"/>
              <a:stCxn id="58376" idx="3"/>
              <a:endCxn id="58378" idx="7"/>
            </p:cNvCxnSpPr>
            <p:nvPr/>
          </p:nvCxnSpPr>
          <p:spPr bwMode="auto">
            <a:xfrm flipH="1">
              <a:off x="5466431" y="3823848"/>
              <a:ext cx="546969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97" name="AutoShape 25"/>
            <p:cNvCxnSpPr>
              <a:cxnSpLocks noChangeShapeType="1"/>
              <a:stCxn id="58376" idx="5"/>
              <a:endCxn id="58380" idx="1"/>
            </p:cNvCxnSpPr>
            <p:nvPr/>
          </p:nvCxnSpPr>
          <p:spPr bwMode="auto">
            <a:xfrm>
              <a:off x="6260203" y="3823848"/>
              <a:ext cx="546016" cy="296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98" name="AutoShape 26"/>
            <p:cNvCxnSpPr>
              <a:cxnSpLocks noChangeShapeType="1"/>
              <a:stCxn id="58378" idx="3"/>
              <a:endCxn id="58382" idx="7"/>
            </p:cNvCxnSpPr>
            <p:nvPr/>
          </p:nvCxnSpPr>
          <p:spPr bwMode="auto">
            <a:xfrm flipH="1">
              <a:off x="4870864" y="4364652"/>
              <a:ext cx="349717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399" name="AutoShape 27"/>
            <p:cNvCxnSpPr>
              <a:cxnSpLocks noChangeShapeType="1"/>
              <a:stCxn id="58378" idx="5"/>
              <a:endCxn id="58384" idx="1"/>
            </p:cNvCxnSpPr>
            <p:nvPr/>
          </p:nvCxnSpPr>
          <p:spPr bwMode="auto">
            <a:xfrm>
              <a:off x="5466431" y="4364652"/>
              <a:ext cx="299213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0" name="AutoShape 28"/>
            <p:cNvCxnSpPr>
              <a:cxnSpLocks noChangeShapeType="1"/>
              <a:stCxn id="58382" idx="3"/>
              <a:endCxn id="58390" idx="7"/>
            </p:cNvCxnSpPr>
            <p:nvPr/>
          </p:nvCxnSpPr>
          <p:spPr bwMode="auto">
            <a:xfrm flipH="1">
              <a:off x="4310555" y="4956525"/>
              <a:ext cx="313506" cy="308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1" name="AutoShape 29"/>
            <p:cNvCxnSpPr>
              <a:cxnSpLocks noChangeShapeType="1"/>
              <a:stCxn id="58382" idx="5"/>
              <a:endCxn id="58392" idx="0"/>
            </p:cNvCxnSpPr>
            <p:nvPr/>
          </p:nvCxnSpPr>
          <p:spPr bwMode="auto">
            <a:xfrm>
              <a:off x="4870864" y="4956525"/>
              <a:ext cx="182958" cy="251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2" name="AutoShape 30"/>
            <p:cNvCxnSpPr>
              <a:cxnSpLocks noChangeShapeType="1"/>
            </p:cNvCxnSpPr>
            <p:nvPr/>
          </p:nvCxnSpPr>
          <p:spPr bwMode="auto">
            <a:xfrm flipH="1">
              <a:off x="5815195" y="5006684"/>
              <a:ext cx="99102" cy="246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3" name="AutoShape 31"/>
            <p:cNvCxnSpPr>
              <a:cxnSpLocks noChangeShapeType="1"/>
              <a:stCxn id="58380" idx="3"/>
              <a:endCxn id="58386" idx="7"/>
            </p:cNvCxnSpPr>
            <p:nvPr/>
          </p:nvCxnSpPr>
          <p:spPr bwMode="auto">
            <a:xfrm flipH="1">
              <a:off x="6607061" y="4364652"/>
              <a:ext cx="199158" cy="3474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8404" name="AutoShape 32"/>
            <p:cNvCxnSpPr>
              <a:cxnSpLocks noChangeShapeType="1"/>
              <a:stCxn id="58380" idx="5"/>
              <a:endCxn id="58388" idx="0"/>
            </p:cNvCxnSpPr>
            <p:nvPr/>
          </p:nvCxnSpPr>
          <p:spPr bwMode="auto">
            <a:xfrm>
              <a:off x="7053021" y="4364652"/>
              <a:ext cx="324941" cy="2745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405" name="Text Box 33"/>
            <p:cNvSpPr txBox="1">
              <a:spLocks noChangeArrowheads="1"/>
            </p:cNvSpPr>
            <p:nvPr/>
          </p:nvSpPr>
          <p:spPr bwMode="auto">
            <a:xfrm>
              <a:off x="3712612" y="5785512"/>
              <a:ext cx="4249350" cy="64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               (i) Heap size = 1</a:t>
              </a:r>
              <a:b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</a:br>
              <a:r>
                <a:rPr lang="en-US" altLang="zh-TW" sz="1800" b="1">
                  <a:solidFill>
                    <a:schemeClr val="tx1"/>
                  </a:solidFill>
                  <a:ea typeface="新細明體" pitchFamily="18" charset="-120"/>
                </a:rPr>
                <a:t> Sorted = [5, 11, 15, 19, 26, 48, 59, 61, 77]</a:t>
              </a:r>
            </a:p>
          </p:txBody>
        </p:sp>
        <p:sp>
          <p:nvSpPr>
            <p:cNvPr id="58406" name="Text Box 34"/>
            <p:cNvSpPr txBox="1">
              <a:spLocks noChangeArrowheads="1"/>
            </p:cNvSpPr>
            <p:nvPr/>
          </p:nvSpPr>
          <p:spPr bwMode="auto">
            <a:xfrm>
              <a:off x="4001813" y="5229200"/>
              <a:ext cx="498179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59</a:t>
              </a:r>
            </a:p>
          </p:txBody>
        </p:sp>
        <p:sp>
          <p:nvSpPr>
            <p:cNvPr id="58407" name="Text Box 35"/>
            <p:cNvSpPr txBox="1">
              <a:spLocks noChangeArrowheads="1"/>
            </p:cNvSpPr>
            <p:nvPr/>
          </p:nvSpPr>
          <p:spPr bwMode="auto">
            <a:xfrm>
              <a:off x="4860032" y="5220087"/>
              <a:ext cx="468448" cy="371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800" b="1">
                  <a:solidFill>
                    <a:schemeClr val="tx1"/>
                  </a:solidFill>
                </a:rPr>
                <a:t>61</a:t>
              </a:r>
            </a:p>
          </p:txBody>
        </p:sp>
      </p:grpSp>
      <p:sp>
        <p:nvSpPr>
          <p:cNvPr id="58374" name="向右箭號 68"/>
          <p:cNvSpPr>
            <a:spLocks noChangeArrowheads="1"/>
          </p:cNvSpPr>
          <p:nvPr/>
        </p:nvSpPr>
        <p:spPr bwMode="auto">
          <a:xfrm>
            <a:off x="2771775" y="5013325"/>
            <a:ext cx="936625" cy="287338"/>
          </a:xfrm>
          <a:prstGeom prst="rightArrow">
            <a:avLst>
              <a:gd name="adj1" fmla="val 50000"/>
              <a:gd name="adj2" fmla="val 5014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58375" name="文字方塊 68"/>
          <p:cNvSpPr txBox="1">
            <a:spLocks noChangeArrowheads="1"/>
          </p:cNvSpPr>
          <p:nvPr/>
        </p:nvSpPr>
        <p:spPr bwMode="auto">
          <a:xfrm>
            <a:off x="2627313" y="4613275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chemeClr val="tx1"/>
                </a:solidFill>
              </a:rPr>
              <a:t>adjusting</a:t>
            </a:r>
            <a:endParaRPr lang="zh-TW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BAE243-9C4D-4F1A-B547-A4AB02EA416B}" type="slidenum">
              <a:rPr lang="en-US" altLang="zh-TW"/>
              <a:pPr>
                <a:defRPr/>
              </a:pPr>
              <a:t>62</a:t>
            </a:fld>
            <a:endParaRPr lang="en-US" altLang="zh-TW"/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252538" y="152400"/>
            <a:ext cx="697388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 u="sng">
                <a:solidFill>
                  <a:schemeClr val="tx1"/>
                </a:solidFill>
                <a:ea typeface="新細明體" pitchFamily="18" charset="-120"/>
              </a:rPr>
              <a:t>Adjusting a Max Heap</a:t>
            </a:r>
            <a:r>
              <a:rPr lang="en-US" altLang="zh-TW" sz="2000" b="1" u="sng">
                <a:solidFill>
                  <a:schemeClr val="tx1"/>
                </a:solidFill>
                <a:ea typeface="新細明體" pitchFamily="18" charset="-120"/>
              </a:rPr>
              <a:t> (prog. 7.12)</a:t>
            </a:r>
            <a:endParaRPr lang="en-US" altLang="zh-TW" sz="4400" b="1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59396" name="Rectangle 3"/>
          <p:cNvSpPr>
            <a:spLocks noChangeArrowheads="1"/>
          </p:cNvSpPr>
          <p:nvPr/>
        </p:nvSpPr>
        <p:spPr bwMode="auto">
          <a:xfrm>
            <a:off x="685800" y="1143000"/>
            <a:ext cx="7848600" cy="52578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void adjust(element a[],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root,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n)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{ /* </a:t>
            </a:r>
            <a:r>
              <a:rPr lang="zh-TW" altLang="zh-TW" sz="2000" dirty="0">
                <a:solidFill>
                  <a:schemeClr val="tx1"/>
                </a:solidFill>
              </a:rPr>
              <a:t>調整一二元樹來建立出堆積</a:t>
            </a:r>
            <a:r>
              <a:rPr lang="en-US" altLang="zh-TW" sz="2000" dirty="0">
                <a:solidFill>
                  <a:schemeClr val="tx1"/>
                </a:solidFill>
              </a:rPr>
              <a:t> */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child, </a:t>
            </a:r>
            <a:r>
              <a:rPr lang="en-US" altLang="zh-TW" sz="2000" dirty="0" err="1">
                <a:solidFill>
                  <a:schemeClr val="tx1"/>
                </a:solidFill>
              </a:rPr>
              <a:t>rootkey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element temp;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temp = a[root];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</a:t>
            </a:r>
            <a:r>
              <a:rPr lang="en-US" altLang="zh-TW" sz="2000" dirty="0" err="1">
                <a:solidFill>
                  <a:schemeClr val="tx1"/>
                </a:solidFill>
              </a:rPr>
              <a:t>rootkey</a:t>
            </a:r>
            <a:r>
              <a:rPr lang="en-US" altLang="zh-TW" sz="2000" dirty="0">
                <a:solidFill>
                  <a:schemeClr val="tx1"/>
                </a:solidFill>
              </a:rPr>
              <a:t> = a[root].key;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child = 2*root; 	/*</a:t>
            </a:r>
            <a:r>
              <a:rPr lang="zh-TW" altLang="zh-TW" sz="2000" dirty="0">
                <a:solidFill>
                  <a:schemeClr val="tx1"/>
                </a:solidFill>
              </a:rPr>
              <a:t>左子樹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while(child &lt;= n) {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 if ((child &lt; n) &amp;&amp; (a[child].key &lt; a[child+1].key))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	  child++;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 if(</a:t>
            </a:r>
            <a:r>
              <a:rPr lang="en-US" altLang="zh-TW" sz="2000" dirty="0" err="1">
                <a:solidFill>
                  <a:schemeClr val="tx1"/>
                </a:solidFill>
              </a:rPr>
              <a:t>rootkey</a:t>
            </a:r>
            <a:r>
              <a:rPr lang="en-US" altLang="zh-TW" sz="2000" dirty="0">
                <a:solidFill>
                  <a:schemeClr val="tx1"/>
                </a:solidFill>
              </a:rPr>
              <a:t> &gt; a[child].key) 	/*</a:t>
            </a:r>
            <a:r>
              <a:rPr lang="zh-TW" altLang="zh-TW" sz="2000" dirty="0">
                <a:solidFill>
                  <a:schemeClr val="tx1"/>
                </a:solidFill>
              </a:rPr>
              <a:t>比較樹根和最大子樹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	  break;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 else {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	  a[child/2] = a[child];  /*</a:t>
            </a:r>
            <a:r>
              <a:rPr lang="zh-TW" altLang="zh-TW" sz="2000" dirty="0">
                <a:solidFill>
                  <a:schemeClr val="tx1"/>
                </a:solidFill>
              </a:rPr>
              <a:t>移動成父節點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	  child*2;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 }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}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a[child/2] = temp;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}</a:t>
            </a:r>
            <a:endParaRPr lang="en-US" altLang="zh-TW" sz="2000" b="1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9397" name="矩形 5"/>
          <p:cNvSpPr>
            <a:spLocks noChangeArrowheads="1"/>
          </p:cNvSpPr>
          <p:nvPr/>
        </p:nvSpPr>
        <p:spPr bwMode="auto">
          <a:xfrm>
            <a:off x="1042988" y="3141663"/>
            <a:ext cx="6697662" cy="2808287"/>
          </a:xfrm>
          <a:prstGeom prst="rect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71E07A-A4AD-4ADA-836D-0FF955217A93}" type="slidenum">
              <a:rPr lang="en-US" altLang="zh-TW"/>
              <a:pPr>
                <a:defRPr/>
              </a:pPr>
              <a:t>63</a:t>
            </a:fld>
            <a:endParaRPr lang="en-US" altLang="zh-TW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2605088" y="381000"/>
            <a:ext cx="396398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Heap Sort</a:t>
            </a:r>
            <a:r>
              <a:rPr lang="en-US" altLang="zh-TW" sz="2000" b="1" u="sng">
                <a:solidFill>
                  <a:srgbClr val="003300"/>
                </a:solidFill>
                <a:ea typeface="新細明體" pitchFamily="18" charset="-120"/>
              </a:rPr>
              <a:t> (prog. 7.13)</a:t>
            </a:r>
            <a:endParaRPr lang="en-US" altLang="zh-TW" sz="4400" b="1" u="sng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60420" name="Rectangle 3"/>
          <p:cNvSpPr>
            <a:spLocks noChangeArrowheads="1"/>
          </p:cNvSpPr>
          <p:nvPr/>
        </p:nvSpPr>
        <p:spPr bwMode="auto">
          <a:xfrm>
            <a:off x="1281113" y="1700213"/>
            <a:ext cx="6459239" cy="374501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zh-TW" sz="2000" dirty="0">
                <a:solidFill>
                  <a:schemeClr val="tx1"/>
                </a:solidFill>
              </a:rPr>
              <a:t>void </a:t>
            </a:r>
            <a:r>
              <a:rPr lang="en-US" altLang="zh-TW" sz="2000" dirty="0" err="1">
                <a:solidFill>
                  <a:schemeClr val="tx1"/>
                </a:solidFill>
              </a:rPr>
              <a:t>heapSort</a:t>
            </a:r>
            <a:r>
              <a:rPr lang="en-US" altLang="zh-TW" sz="2000" dirty="0">
                <a:solidFill>
                  <a:schemeClr val="tx1"/>
                </a:solidFill>
              </a:rPr>
              <a:t>(element a[],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n)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{ /* </a:t>
            </a:r>
            <a:r>
              <a:rPr lang="zh-TW" altLang="zh-TW" sz="2000" dirty="0">
                <a:solidFill>
                  <a:schemeClr val="tx1"/>
                </a:solidFill>
              </a:rPr>
              <a:t>在</a:t>
            </a:r>
            <a:r>
              <a:rPr lang="en-US" altLang="zh-TW" sz="2000" dirty="0">
                <a:solidFill>
                  <a:schemeClr val="tx1"/>
                </a:solidFill>
              </a:rPr>
              <a:t>a[1:n]</a:t>
            </a:r>
            <a:r>
              <a:rPr lang="zh-TW" altLang="zh-TW" sz="2000" dirty="0">
                <a:solidFill>
                  <a:schemeClr val="tx1"/>
                </a:solidFill>
              </a:rPr>
              <a:t>上執行堆積排序</a:t>
            </a:r>
            <a:r>
              <a:rPr lang="en-US" altLang="zh-TW" sz="2000" dirty="0">
                <a:solidFill>
                  <a:schemeClr val="tx1"/>
                </a:solidFill>
              </a:rPr>
              <a:t>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, j;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element temp;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for(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= n/2;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&gt; 0;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--)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adjust(a,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, n);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for(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= n - 1;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&gt; 0;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--) {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SWAP(a[1], a[i+1], temp);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adjust(a, 1,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);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}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}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4FFA5B-D69B-4885-A7E1-B7EE44B81119}" type="slidenum">
              <a:rPr lang="en-US" altLang="zh-TW"/>
              <a:pPr>
                <a:defRPr/>
              </a:pPr>
              <a:t>64</a:t>
            </a:fld>
            <a:endParaRPr lang="en-US" altLang="zh-TW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2970213" y="381000"/>
            <a:ext cx="2620962" cy="762000"/>
          </a:xfrm>
          <a:noFill/>
        </p:spPr>
        <p:txBody>
          <a:bodyPr wrap="none" anchor="t">
            <a:spAutoFit/>
          </a:bodyPr>
          <a:lstStyle/>
          <a:p>
            <a:pPr algn="ctr" eaLnBrk="1" hangingPunct="1"/>
            <a:r>
              <a:rPr lang="en-US" altLang="zh-TW" b="1" u="sng" smtClean="0"/>
              <a:t>Heap Sort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158038" cy="41148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q"/>
            </a:pPr>
            <a:r>
              <a:rPr lang="en-US" altLang="zh-TW" sz="2400" dirty="0" smtClean="0"/>
              <a:t>Heap sort is unstable </a:t>
            </a:r>
          </a:p>
          <a:p>
            <a:pPr eaLnBrk="1" hangingPunct="1">
              <a:buClrTx/>
              <a:buFont typeface="Wingdings" pitchFamily="2" charset="2"/>
              <a:buChar char="q"/>
            </a:pPr>
            <a:r>
              <a:rPr lang="en-US" altLang="zh-TW" sz="2400" dirty="0" smtClean="0"/>
              <a:t>Time complexity :</a:t>
            </a:r>
          </a:p>
          <a:p>
            <a:pPr eaLnBrk="1" hangingPunct="1">
              <a:buClrTx/>
              <a:buFont typeface="Monotype Sorts" pitchFamily="2" charset="2"/>
              <a:buNone/>
            </a:pPr>
            <a:r>
              <a:rPr lang="en-US" altLang="zh-TW" sz="2400" dirty="0" smtClean="0"/>
              <a:t>                   Best case : O(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log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</a:p>
          <a:p>
            <a:pPr eaLnBrk="1" hangingPunct="1">
              <a:buClrTx/>
              <a:buFont typeface="Monotype Sorts" pitchFamily="2" charset="2"/>
              <a:buNone/>
            </a:pPr>
            <a:r>
              <a:rPr lang="en-US" altLang="zh-TW" sz="2400" dirty="0" smtClean="0"/>
              <a:t>            Average case : O(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log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</a:t>
            </a:r>
          </a:p>
          <a:p>
            <a:pPr eaLnBrk="1" hangingPunct="1">
              <a:buClrTx/>
              <a:buFont typeface="Monotype Sorts" pitchFamily="2" charset="2"/>
              <a:buNone/>
            </a:pPr>
            <a:r>
              <a:rPr lang="en-US" altLang="zh-TW" sz="2400" dirty="0" smtClean="0"/>
              <a:t>               Worst case : O(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log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C0F07E-4E47-451E-88F5-38B117A409BD}" type="slidenum">
              <a:rPr lang="en-US" altLang="zh-TW"/>
              <a:pPr>
                <a:defRPr/>
              </a:pPr>
              <a:t>65</a:t>
            </a:fld>
            <a:endParaRPr lang="en-US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182938" y="228600"/>
            <a:ext cx="2776537" cy="762000"/>
          </a:xfrm>
          <a:noFill/>
        </p:spPr>
        <p:txBody>
          <a:bodyPr wrap="none" anchor="t">
            <a:spAutoFit/>
          </a:bodyPr>
          <a:lstStyle/>
          <a:p>
            <a:pPr algn="ctr" eaLnBrk="1" hangingPunct="1"/>
            <a:r>
              <a:rPr lang="en-US" altLang="zh-TW" b="1" u="sng" smtClean="0"/>
              <a:t>Radix Sort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1187450" y="2276475"/>
            <a:ext cx="227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CC3300"/>
                </a:solidFill>
                <a:ea typeface="新細明體" pitchFamily="18" charset="-120"/>
              </a:rPr>
              <a:t>Most significant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5219700" y="2276475"/>
            <a:ext cx="2325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solidFill>
                  <a:srgbClr val="CC3300"/>
                </a:solidFill>
                <a:ea typeface="新細明體" pitchFamily="18" charset="-120"/>
              </a:rPr>
              <a:t>Least significant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541338" y="2924175"/>
            <a:ext cx="8207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4013" indent="-354013">
              <a:buFont typeface="Wingdings" pitchFamily="2" charset="2"/>
              <a:buChar char="q"/>
            </a:pPr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="1" baseline="-25000">
                <a:solidFill>
                  <a:schemeClr val="tx1"/>
                </a:solidFill>
                <a:ea typeface="新細明體" pitchFamily="18" charset="-120"/>
              </a:rPr>
              <a:t>1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, R</a:t>
            </a:r>
            <a:r>
              <a:rPr lang="en-US" altLang="zh-TW" b="1" baseline="-25000">
                <a:solidFill>
                  <a:schemeClr val="tx1"/>
                </a:solidFill>
                <a:ea typeface="新細明體" pitchFamily="18" charset="-120"/>
              </a:rPr>
              <a:t>2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, …, R</a:t>
            </a:r>
            <a:r>
              <a:rPr lang="en-US" altLang="zh-TW" b="1" baseline="-25000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 are said to be sorted with respect to the keys </a:t>
            </a:r>
            <a:r>
              <a:rPr lang="en-US" altLang="zh-TW" b="1" i="1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b="1" i="1" baseline="30000">
                <a:solidFill>
                  <a:schemeClr val="tx1"/>
                </a:solidFill>
                <a:ea typeface="新細明體" pitchFamily="18" charset="-120"/>
              </a:rPr>
              <a:t>1</a:t>
            </a:r>
            <a:r>
              <a:rPr lang="en-US" altLang="zh-TW" b="1" i="1">
                <a:solidFill>
                  <a:schemeClr val="tx1"/>
                </a:solidFill>
                <a:ea typeface="新細明體" pitchFamily="18" charset="-120"/>
              </a:rPr>
              <a:t>, K</a:t>
            </a:r>
            <a:r>
              <a:rPr lang="en-US" altLang="zh-TW" b="1" i="1" baseline="30000">
                <a:solidFill>
                  <a:schemeClr val="tx1"/>
                </a:solidFill>
                <a:ea typeface="新細明體" pitchFamily="18" charset="-120"/>
              </a:rPr>
              <a:t>2</a:t>
            </a:r>
            <a:r>
              <a:rPr lang="en-US" altLang="zh-TW" b="1" i="1">
                <a:solidFill>
                  <a:schemeClr val="tx1"/>
                </a:solidFill>
                <a:ea typeface="新細明體" pitchFamily="18" charset="-120"/>
              </a:rPr>
              <a:t>, …, K</a:t>
            </a:r>
            <a:r>
              <a:rPr lang="en-US" altLang="zh-TW" b="1" i="1" baseline="30000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="1" baseline="-2500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iff</a:t>
            </a:r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1508125" y="40052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62472" name="Object 7"/>
          <p:cNvGraphicFramePr>
            <a:graphicFrameLocks noChangeAspect="1"/>
          </p:cNvGraphicFramePr>
          <p:nvPr/>
        </p:nvGraphicFramePr>
        <p:xfrm>
          <a:off x="1733550" y="3849688"/>
          <a:ext cx="42354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4" name="Equation" r:id="rId3" imgW="1790700" imgH="254000" progId="Equation.3">
                  <p:embed/>
                </p:oleObj>
              </mc:Choice>
              <mc:Fallback>
                <p:oleObj name="Equation" r:id="rId3" imgW="17907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849688"/>
                        <a:ext cx="42354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Text Box 8"/>
          <p:cNvSpPr txBox="1">
            <a:spLocks noChangeArrowheads="1"/>
          </p:cNvSpPr>
          <p:nvPr/>
        </p:nvSpPr>
        <p:spPr bwMode="auto">
          <a:xfrm>
            <a:off x="6011863" y="3789363"/>
            <a:ext cx="701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i &lt; j</a:t>
            </a:r>
            <a:endParaRPr lang="en-US" altLang="zh-TW" b="1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468313" y="4581525"/>
            <a:ext cx="84470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4013" indent="-354013">
              <a:buFont typeface="Wingdings" pitchFamily="2" charset="2"/>
              <a:buChar char="q"/>
              <a:defRPr/>
            </a:pPr>
            <a:r>
              <a:rPr lang="zh-TW" altLang="en-US" dirty="0">
                <a:solidFill>
                  <a:schemeClr val="tx1"/>
                </a:solidFill>
                <a:latin typeface="+mn-lt"/>
              </a:rPr>
              <a:t>最重要位數優先 </a:t>
            </a:r>
            <a:r>
              <a:rPr lang="en-US" altLang="zh-TW" dirty="0">
                <a:solidFill>
                  <a:schemeClr val="tx1"/>
                </a:solidFill>
                <a:latin typeface="+mn-lt"/>
              </a:rPr>
              <a:t>(Most significant digit (MSD) first) </a:t>
            </a:r>
          </a:p>
          <a:p>
            <a:pPr marL="811213" lvl="1" indent="-354013">
              <a:buFont typeface="Wingdings" pitchFamily="2" charset="2"/>
              <a:buChar char="Ø"/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sort on </a:t>
            </a:r>
            <a:r>
              <a:rPr lang="en-US" altLang="zh-TW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TW" sz="2000" i="1" baseline="3000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then </a:t>
            </a:r>
            <a:r>
              <a:rPr lang="en-US" altLang="zh-TW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TW" sz="2000" i="1" baseline="30000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...</a:t>
            </a:r>
          </a:p>
          <a:p>
            <a:pPr marL="354013" indent="-354013">
              <a:buFont typeface="Wingdings" pitchFamily="2" charset="2"/>
              <a:buChar char="q"/>
              <a:defRPr/>
            </a:pPr>
            <a:endParaRPr lang="en-US" altLang="zh-TW" dirty="0">
              <a:solidFill>
                <a:schemeClr val="tx1"/>
              </a:solidFill>
              <a:latin typeface="+mn-lt"/>
            </a:endParaRPr>
          </a:p>
          <a:p>
            <a:pPr marL="354013" indent="-354013">
              <a:buFont typeface="Wingdings" pitchFamily="2" charset="2"/>
              <a:buChar char="q"/>
              <a:defRPr/>
            </a:pPr>
            <a:r>
              <a:rPr lang="zh-TW" altLang="en-US" dirty="0">
                <a:solidFill>
                  <a:schemeClr val="tx1"/>
                </a:solidFill>
                <a:latin typeface="+mn-lt"/>
              </a:rPr>
              <a:t>最不重要位數優先 </a:t>
            </a:r>
            <a:r>
              <a:rPr lang="en-US" altLang="zh-TW" dirty="0">
                <a:solidFill>
                  <a:schemeClr val="tx1"/>
                </a:solidFill>
                <a:latin typeface="+mn-lt"/>
              </a:rPr>
              <a:t>(Least significant digit (LSD) first)</a:t>
            </a:r>
          </a:p>
          <a:p>
            <a:pPr marL="811213" lvl="1" indent="-354013">
              <a:buFont typeface="Wingdings" pitchFamily="2" charset="2"/>
              <a:buChar char="Ø"/>
              <a:defRPr/>
            </a:pP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sort on </a:t>
            </a:r>
            <a:r>
              <a:rPr lang="en-US" altLang="zh-TW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TW" sz="2000" i="1" baseline="30000" dirty="0">
                <a:solidFill>
                  <a:schemeClr val="tx1"/>
                </a:solidFill>
                <a:latin typeface="+mn-lt"/>
              </a:rPr>
              <a:t>r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then </a:t>
            </a:r>
            <a:r>
              <a:rPr lang="en-US" altLang="zh-TW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TW" sz="2000" i="1" baseline="30000" dirty="0">
                <a:solidFill>
                  <a:schemeClr val="tx1"/>
                </a:solidFill>
                <a:latin typeface="+mn-lt"/>
              </a:rPr>
              <a:t>r-1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, ...</a:t>
            </a:r>
          </a:p>
        </p:txBody>
      </p:sp>
      <p:sp>
        <p:nvSpPr>
          <p:cNvPr id="62475" name="Text Box 10"/>
          <p:cNvSpPr txBox="1">
            <a:spLocks noChangeArrowheads="1"/>
          </p:cNvSpPr>
          <p:nvPr/>
        </p:nvSpPr>
        <p:spPr bwMode="auto">
          <a:xfrm>
            <a:off x="466725" y="1125538"/>
            <a:ext cx="79787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indent="354013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zh-TW" sz="2600">
                <a:solidFill>
                  <a:schemeClr val="tx1"/>
                </a:solidFill>
                <a:ea typeface="新細明體" pitchFamily="18" charset="-120"/>
              </a:rPr>
              <a:t>Sorted by various keys (each record has several keys)</a:t>
            </a:r>
          </a:p>
        </p:txBody>
      </p:sp>
      <p:sp>
        <p:nvSpPr>
          <p:cNvPr id="62476" name="Text Box 11"/>
          <p:cNvSpPr txBox="1">
            <a:spLocks noChangeArrowheads="1"/>
          </p:cNvSpPr>
          <p:nvPr/>
        </p:nvSpPr>
        <p:spPr bwMode="auto">
          <a:xfrm>
            <a:off x="1908175" y="1628775"/>
            <a:ext cx="541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600" b="1" i="1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sz="2600" b="1" i="1" baseline="30000">
                <a:solidFill>
                  <a:schemeClr val="tx1"/>
                </a:solidFill>
                <a:ea typeface="新細明體" pitchFamily="18" charset="-120"/>
              </a:rPr>
              <a:t>0</a:t>
            </a:r>
            <a:r>
              <a:rPr lang="en-US" altLang="zh-TW" sz="2800" b="1">
                <a:solidFill>
                  <a:srgbClr val="006600"/>
                </a:solidFill>
                <a:ea typeface="新細明體" pitchFamily="18" charset="-120"/>
              </a:rPr>
              <a:t>,         </a:t>
            </a:r>
            <a:r>
              <a:rPr lang="en-US" altLang="zh-TW" sz="2600" b="1" i="1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sz="2600" b="1" i="1" baseline="30000">
                <a:solidFill>
                  <a:schemeClr val="tx1"/>
                </a:solidFill>
                <a:ea typeface="新細明體" pitchFamily="18" charset="-120"/>
              </a:rPr>
              <a:t>1</a:t>
            </a:r>
            <a:r>
              <a:rPr lang="en-US" altLang="zh-TW" sz="2800" b="1">
                <a:solidFill>
                  <a:srgbClr val="006600"/>
                </a:solidFill>
                <a:ea typeface="新細明體" pitchFamily="18" charset="-120"/>
              </a:rPr>
              <a:t>,         …,         </a:t>
            </a:r>
            <a:r>
              <a:rPr lang="en-US" altLang="zh-TW" sz="2600" b="1" i="1">
                <a:solidFill>
                  <a:schemeClr val="tx1"/>
                </a:solidFill>
                <a:ea typeface="新細明體" pitchFamily="18" charset="-120"/>
              </a:rPr>
              <a:t>K</a:t>
            </a:r>
            <a:r>
              <a:rPr lang="en-US" altLang="zh-TW" sz="2600" b="1" i="1" baseline="30000">
                <a:solidFill>
                  <a:schemeClr val="tx1"/>
                </a:solidFill>
                <a:ea typeface="新細明體" pitchFamily="18" charset="-120"/>
              </a:rPr>
              <a:t>r-1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E28396-D2D9-4C5C-87AE-A68907212466}" type="slidenum">
              <a:rPr lang="en-US" altLang="zh-TW"/>
              <a:pPr>
                <a:defRPr/>
              </a:pPr>
              <a:t>66</a:t>
            </a:fld>
            <a:endParaRPr lang="en-US" altLang="zh-TW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1268413"/>
            <a:ext cx="8328025" cy="504825"/>
          </a:xfrm>
        </p:spPr>
        <p:txBody>
          <a:bodyPr/>
          <a:lstStyle/>
          <a:p>
            <a:pPr marL="354013" indent="-354013" eaLnBrk="1" hangingPunct="1">
              <a:buFont typeface="Wingdings" pitchFamily="2" charset="2"/>
              <a:buChar char="q"/>
            </a:pPr>
            <a:r>
              <a:rPr lang="en-US" altLang="zh-TW" sz="2400" smtClean="0">
                <a:solidFill>
                  <a:schemeClr val="tx1"/>
                </a:solidFill>
              </a:rPr>
              <a:t>Arrangement of cards after first pass of an MSD sort.</a:t>
            </a:r>
          </a:p>
        </p:txBody>
      </p:sp>
      <p:pic>
        <p:nvPicPr>
          <p:cNvPr id="63492" name="Picture 3" descr="twu63A0"/>
          <p:cNvPicPr>
            <a:picLocks noChangeAspect="1" noChangeArrowheads="1"/>
          </p:cNvPicPr>
          <p:nvPr/>
        </p:nvPicPr>
        <p:blipFill>
          <a:blip r:embed="rId2" cstate="print"/>
          <a:srcRect l="3305" t="44908" b="2257"/>
          <a:stretch>
            <a:fillRect/>
          </a:stretch>
        </p:blipFill>
        <p:spPr bwMode="auto">
          <a:xfrm>
            <a:off x="1905000" y="1905000"/>
            <a:ext cx="609600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395413" y="4235450"/>
            <a:ext cx="57832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Suits:</a:t>
            </a:r>
            <a:r>
              <a:rPr lang="en-US" altLang="zh-TW" b="1">
                <a:solidFill>
                  <a:srgbClr val="CC3300"/>
                </a:solidFill>
                <a:ea typeface="新細明體" pitchFamily="18" charset="-120"/>
              </a:rPr>
              <a:t> 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 &lt; </a:t>
            </a:r>
            <a:r>
              <a:rPr lang="en-US" altLang="zh-TW" b="1">
                <a:solidFill>
                  <a:srgbClr val="CC3300"/>
                </a:solidFill>
                <a:ea typeface="新細明體" pitchFamily="18" charset="-120"/>
                <a:sym typeface="Symbol" pitchFamily="18" charset="2"/>
              </a:rPr>
              <a:t>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 &lt; </a:t>
            </a:r>
            <a:r>
              <a:rPr lang="en-US" altLang="zh-TW" b="1">
                <a:solidFill>
                  <a:srgbClr val="CC3300"/>
                </a:solidFill>
                <a:ea typeface="新細明體" pitchFamily="18" charset="-120"/>
                <a:sym typeface="Symbol" pitchFamily="18" charset="2"/>
              </a:rPr>
              <a:t>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 &lt; </a:t>
            </a:r>
          </a:p>
          <a:p>
            <a:r>
              <a:rPr lang="en-US" altLang="zh-TW" b="1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Face values: 2 &lt; 3 &lt; 4 &lt; … &lt; J &lt; Q &lt; K &lt; A</a:t>
            </a:r>
            <a:endParaRPr lang="en-US" altLang="zh-TW" b="1">
              <a:solidFill>
                <a:srgbClr val="CC3300"/>
              </a:solidFill>
              <a:ea typeface="新細明體" pitchFamily="18" charset="-120"/>
            </a:endParaRP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457200" y="5300663"/>
            <a:ext cx="71421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(1)	MSD sort first, e.g., bin sort, four bins 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 </a:t>
            </a:r>
            <a:r>
              <a:rPr lang="en-US" altLang="zh-TW">
                <a:solidFill>
                  <a:srgbClr val="CC3300"/>
                </a:solidFill>
                <a:ea typeface="新細明體" pitchFamily="18" charset="-120"/>
                <a:sym typeface="Symbol" pitchFamily="18" charset="2"/>
              </a:rPr>
              <a:t>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>
                <a:solidFill>
                  <a:srgbClr val="CC3300"/>
                </a:solidFill>
                <a:ea typeface="新細明體" pitchFamily="18" charset="-120"/>
                <a:sym typeface="Symbol" pitchFamily="18" charset="2"/>
              </a:rPr>
              <a:t>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 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</a:t>
            </a:r>
          </a:p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    	LSD sort second, e.g., insertion sort</a:t>
            </a:r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3182938" y="228600"/>
            <a:ext cx="2776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Radix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463ED6-43A9-4305-B86E-1E1532FC0800}" type="slidenum">
              <a:rPr lang="en-US" altLang="zh-TW"/>
              <a:pPr>
                <a:defRPr/>
              </a:pPr>
              <a:t>67</a:t>
            </a:fld>
            <a:endParaRPr lang="en-US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96975"/>
            <a:ext cx="7848600" cy="555625"/>
          </a:xfrm>
        </p:spPr>
        <p:txBody>
          <a:bodyPr/>
          <a:lstStyle/>
          <a:p>
            <a:pPr marL="354013" indent="-354013" eaLnBrk="1" hangingPunct="1">
              <a:buFont typeface="Wingdings" pitchFamily="2" charset="2"/>
              <a:buChar char="q"/>
            </a:pPr>
            <a:r>
              <a:rPr lang="en-US" altLang="zh-TW" sz="2400" smtClean="0">
                <a:solidFill>
                  <a:schemeClr val="tx1"/>
                </a:solidFill>
              </a:rPr>
              <a:t>Arrangement of cards after first pass of LSD sort .</a:t>
            </a:r>
          </a:p>
        </p:txBody>
      </p:sp>
      <p:pic>
        <p:nvPicPr>
          <p:cNvPr id="64516" name="Picture 3"/>
          <p:cNvPicPr>
            <a:picLocks noChangeAspect="1" noChangeArrowheads="1"/>
          </p:cNvPicPr>
          <p:nvPr/>
        </p:nvPicPr>
        <p:blipFill>
          <a:blip r:embed="rId2" cstate="print"/>
          <a:srcRect l="10309"/>
          <a:stretch>
            <a:fillRect/>
          </a:stretch>
        </p:blipFill>
        <p:spPr bwMode="auto">
          <a:xfrm>
            <a:off x="1447800" y="1828800"/>
            <a:ext cx="6629400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3182938" y="152400"/>
            <a:ext cx="2776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Radix Sort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838200" y="4191000"/>
            <a:ext cx="783748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        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Suits:</a:t>
            </a:r>
            <a:r>
              <a:rPr lang="en-US" altLang="zh-TW" b="1">
                <a:solidFill>
                  <a:srgbClr val="CC3300"/>
                </a:solidFill>
                <a:ea typeface="新細明體" pitchFamily="18" charset="-120"/>
              </a:rPr>
              <a:t> 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 &lt; </a:t>
            </a:r>
            <a:r>
              <a:rPr lang="en-US" altLang="zh-TW" b="1">
                <a:solidFill>
                  <a:srgbClr val="CC3300"/>
                </a:solidFill>
                <a:ea typeface="新細明體" pitchFamily="18" charset="-120"/>
                <a:sym typeface="Symbol" pitchFamily="18" charset="2"/>
              </a:rPr>
              <a:t>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 &lt; </a:t>
            </a:r>
            <a:r>
              <a:rPr lang="en-US" altLang="zh-TW" b="1">
                <a:solidFill>
                  <a:srgbClr val="CC3300"/>
                </a:solidFill>
                <a:ea typeface="新細明體" pitchFamily="18" charset="-120"/>
                <a:sym typeface="Symbol" pitchFamily="18" charset="2"/>
              </a:rPr>
              <a:t>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 &lt; </a:t>
            </a:r>
          </a:p>
          <a:p>
            <a:r>
              <a:rPr lang="en-US" altLang="zh-TW" b="1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         Face values: 2 &lt; 3 &lt; 4 &lt; … &lt; J &lt; Q &lt; K &lt; A</a:t>
            </a:r>
          </a:p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(2)    LSD sort first, e.g., bin sort, 13 bins</a:t>
            </a:r>
          </a:p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       2, 3, 4, …, 10, J, Q, K, A</a:t>
            </a:r>
          </a:p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       MSD sort, e.g., bin sort four bins 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 </a:t>
            </a:r>
            <a:r>
              <a:rPr lang="en-US" altLang="zh-TW">
                <a:solidFill>
                  <a:srgbClr val="CC3300"/>
                </a:solidFill>
                <a:ea typeface="新細明體" pitchFamily="18" charset="-120"/>
                <a:sym typeface="Symbol" pitchFamily="18" charset="2"/>
              </a:rPr>
              <a:t>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>
                <a:solidFill>
                  <a:srgbClr val="CC3300"/>
                </a:solidFill>
                <a:ea typeface="新細明體" pitchFamily="18" charset="-120"/>
                <a:sym typeface="Symbol" pitchFamily="18" charset="2"/>
              </a:rPr>
              <a:t>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 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E69299-1AD9-4693-AB53-341D8F299EB9}" type="slidenum">
              <a:rPr lang="en-US" altLang="zh-TW" smtClean="0"/>
              <a:pPr>
                <a:defRPr/>
              </a:pPr>
              <a:t>68</a:t>
            </a:fld>
            <a:endParaRPr lang="en-US" altLang="zh-TW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1403350" y="201613"/>
            <a:ext cx="653097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000" b="1" u="sng">
                <a:solidFill>
                  <a:srgbClr val="003300"/>
                </a:solidFill>
                <a:ea typeface="新細明體" pitchFamily="18" charset="-120"/>
              </a:rPr>
              <a:t>Example for LSD Radix Sort</a:t>
            </a:r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pic>
        <p:nvPicPr>
          <p:cNvPr id="65541" name="圖片 6" descr="圖片1.png"/>
          <p:cNvPicPr>
            <a:picLocks noChangeAspect="1"/>
          </p:cNvPicPr>
          <p:nvPr/>
        </p:nvPicPr>
        <p:blipFill>
          <a:blip r:embed="rId2" cstate="print"/>
          <a:srcRect t="558" r="5321" b="45720"/>
          <a:stretch>
            <a:fillRect/>
          </a:stretch>
        </p:blipFill>
        <p:spPr bwMode="auto">
          <a:xfrm>
            <a:off x="684213" y="1341438"/>
            <a:ext cx="7848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BF3A0-43F8-4B69-A7E2-313F0D9BE471}" type="slidenum">
              <a:rPr lang="en-US" altLang="zh-TW" smtClean="0"/>
              <a:pPr>
                <a:defRPr/>
              </a:pPr>
              <a:t>69</a:t>
            </a:fld>
            <a:endParaRPr lang="en-US" altLang="zh-TW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1403350" y="201613"/>
            <a:ext cx="653097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000" b="1" u="sng">
                <a:solidFill>
                  <a:srgbClr val="003300"/>
                </a:solidFill>
                <a:ea typeface="新細明體" pitchFamily="18" charset="-120"/>
              </a:rPr>
              <a:t>Example for LSD Radix Sort</a:t>
            </a: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pic>
        <p:nvPicPr>
          <p:cNvPr id="66565" name="圖片 5" descr="圖片1.png"/>
          <p:cNvPicPr>
            <a:picLocks noChangeAspect="1"/>
          </p:cNvPicPr>
          <p:nvPr/>
        </p:nvPicPr>
        <p:blipFill>
          <a:blip r:embed="rId2" cstate="print"/>
          <a:srcRect t="44438" r="5701" b="4695"/>
          <a:stretch>
            <a:fillRect/>
          </a:stretch>
        </p:blipFill>
        <p:spPr bwMode="auto">
          <a:xfrm>
            <a:off x="642938" y="1268413"/>
            <a:ext cx="781685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6" name="文字方塊 6"/>
          <p:cNvSpPr txBox="1">
            <a:spLocks noChangeArrowheads="1"/>
          </p:cNvSpPr>
          <p:nvPr/>
        </p:nvSpPr>
        <p:spPr bwMode="auto">
          <a:xfrm>
            <a:off x="3203575" y="1844675"/>
            <a:ext cx="360045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800">
                <a:solidFill>
                  <a:schemeClr val="tx1"/>
                </a:solidFill>
              </a:rPr>
              <a:t>第一回合所得到的鏈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A0E36C-5131-4F85-9FC7-B8F4FFD0A4C1}" type="slidenum">
              <a:rPr lang="en-US" altLang="zh-TW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26978" name="Rectangle 1026"/>
          <p:cNvSpPr>
            <a:spLocks noChangeArrowheads="1"/>
          </p:cNvSpPr>
          <p:nvPr/>
        </p:nvSpPr>
        <p:spPr bwMode="auto">
          <a:xfrm>
            <a:off x="685800" y="1609725"/>
            <a:ext cx="82066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One way to search for a record with the specified key is to examine the list of records in left-to-right or right-to-left order, known as a sequential search.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Example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: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List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has </a:t>
            </a:r>
            <a:r>
              <a:rPr lang="en-US" altLang="zh-TW" dirty="0"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records.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rgbClr val="993366"/>
                </a:solidFill>
                <a:ea typeface="新細明體" pitchFamily="18" charset="-120"/>
              </a:rPr>
              <a:t>	 </a:t>
            </a:r>
            <a:r>
              <a:rPr lang="en-US" altLang="zh-TW" b="1" dirty="0">
                <a:solidFill>
                  <a:schemeClr val="tx1"/>
                </a:solidFill>
                <a:ea typeface="新細明體" pitchFamily="18" charset="-120"/>
              </a:rPr>
              <a:t>4, 15, 17, 26, 30, 46, 48, 56, 58, 82, 90, 95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unsuccessful search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n+1 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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O(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</a:t>
            </a: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average successful search</a:t>
            </a:r>
          </a:p>
          <a:p>
            <a:pPr marL="800100" lvl="1" indent="-3429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                          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  <a:sym typeface="Symbol" pitchFamily="18" charset="2"/>
              </a:rPr>
              <a:t>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O(</a:t>
            </a: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</a:t>
            </a: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124" name="Rectangle 1027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1" u="sng" dirty="0">
                <a:solidFill>
                  <a:schemeClr val="tx1"/>
                </a:solidFill>
                <a:ea typeface="新細明體" pitchFamily="18" charset="-120"/>
              </a:rPr>
              <a:t>Sequential Search</a:t>
            </a:r>
          </a:p>
        </p:txBody>
      </p:sp>
      <p:graphicFrame>
        <p:nvGraphicFramePr>
          <p:cNvPr id="5125" name="Object 1028"/>
          <p:cNvGraphicFramePr>
            <a:graphicFrameLocks noChangeAspect="1"/>
          </p:cNvGraphicFramePr>
          <p:nvPr/>
        </p:nvGraphicFramePr>
        <p:xfrm>
          <a:off x="1476375" y="4725144"/>
          <a:ext cx="16081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方程式" r:id="rId3" imgW="990170" imgH="431613" progId="Equation.3">
                  <p:embed/>
                </p:oleObj>
              </mc:Choice>
              <mc:Fallback>
                <p:oleObj name="方程式" r:id="rId3" imgW="990170" imgH="431613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25144"/>
                        <a:ext cx="160813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F1F383-0BF8-41F2-B846-08CBABDC68ED}" type="slidenum">
              <a:rPr lang="en-US" altLang="zh-TW" smtClean="0"/>
              <a:pPr>
                <a:defRPr/>
              </a:pPr>
              <a:t>70</a:t>
            </a:fld>
            <a:endParaRPr lang="en-US" altLang="zh-TW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1403350" y="201613"/>
            <a:ext cx="653097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000" b="1" u="sng">
                <a:solidFill>
                  <a:srgbClr val="003300"/>
                </a:solidFill>
                <a:ea typeface="新細明體" pitchFamily="18" charset="-120"/>
              </a:rPr>
              <a:t>Example for LSD Radix Sort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67589" name="Object 1"/>
          <p:cNvGraphicFramePr>
            <a:graphicFrameLocks noChangeAspect="1"/>
          </p:cNvGraphicFramePr>
          <p:nvPr/>
        </p:nvGraphicFramePr>
        <p:xfrm>
          <a:off x="539750" y="2420938"/>
          <a:ext cx="7920038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r:id="rId3" imgW="6166714" imgH="3392995" progId="">
                  <p:embed/>
                </p:oleObj>
              </mc:Choice>
              <mc:Fallback>
                <p:oleObj r:id="rId3" imgW="6166714" imgH="3392995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420938"/>
                        <a:ext cx="7920038" cy="417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590" name="圖片 6" descr="圖片1.png"/>
          <p:cNvPicPr>
            <a:picLocks noChangeAspect="1"/>
          </p:cNvPicPr>
          <p:nvPr/>
        </p:nvPicPr>
        <p:blipFill>
          <a:blip r:embed="rId5" cstate="print"/>
          <a:srcRect l="2226" t="86382" r="4831" b="3989"/>
          <a:stretch>
            <a:fillRect/>
          </a:stretch>
        </p:blipFill>
        <p:spPr bwMode="auto">
          <a:xfrm>
            <a:off x="539750" y="1196975"/>
            <a:ext cx="79930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1" name="文字方塊 7"/>
          <p:cNvSpPr txBox="1">
            <a:spLocks noChangeArrowheads="1"/>
          </p:cNvSpPr>
          <p:nvPr/>
        </p:nvSpPr>
        <p:spPr bwMode="auto">
          <a:xfrm>
            <a:off x="2771775" y="1763713"/>
            <a:ext cx="360045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800">
                <a:solidFill>
                  <a:schemeClr val="tx1"/>
                </a:solidFill>
              </a:rPr>
              <a:t>第二回合所得到的鏈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998CEF-1ED5-42DA-A264-73F3CDA69CE1}" type="slidenum">
              <a:rPr lang="en-US" altLang="zh-TW"/>
              <a:pPr>
                <a:defRPr/>
              </a:pPr>
              <a:t>71</a:t>
            </a:fld>
            <a:endParaRPr lang="en-US" altLang="zh-TW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555625" y="228600"/>
            <a:ext cx="80756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000" b="1" u="sng" dirty="0">
                <a:solidFill>
                  <a:srgbClr val="003300"/>
                </a:solidFill>
                <a:ea typeface="新細明體" pitchFamily="18" charset="-120"/>
              </a:rPr>
              <a:t>Data Structures for LSD Radix Sort</a:t>
            </a: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592832" y="1524000"/>
            <a:ext cx="7939608" cy="132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lnSpc>
                <a:spcPct val="90000"/>
              </a:lnSpc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Develop an LSD radix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sort,</a:t>
            </a:r>
          </a:p>
          <a:p>
            <a:pPr marL="342900" indent="-342900" defTabSz="762000">
              <a:lnSpc>
                <a:spcPct val="90000"/>
              </a:lnSpc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aseline="-25000" dirty="0">
                <a:solidFill>
                  <a:schemeClr val="tx1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,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aseline="-25000" dirty="0">
                <a:solidFill>
                  <a:schemeClr val="tx1"/>
                </a:solidFill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, ..., 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have the keys that are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-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tuples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,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x</a:t>
            </a:r>
            <a:r>
              <a:rPr lang="en-US" altLang="zh-TW" baseline="-25000" dirty="0">
                <a:solidFill>
                  <a:schemeClr val="tx1"/>
                </a:solidFill>
                <a:ea typeface="新細明體" pitchFamily="18" charset="-120"/>
              </a:rPr>
              <a:t>2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, ..., 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x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itchFamily="18" charset="-120"/>
              </a:rPr>
              <a:t>d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), and that 0 &lt;= x</a:t>
            </a:r>
            <a:r>
              <a:rPr lang="en-US" altLang="zh-TW" baseline="-25000" dirty="0">
                <a:solidFill>
                  <a:schemeClr val="tx1"/>
                </a:solidFill>
                <a:ea typeface="新細明體" pitchFamily="18" charset="-120"/>
              </a:rPr>
              <a:t>i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&lt;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r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.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619672" y="3068960"/>
            <a:ext cx="4968552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 defTabSz="762000">
              <a:lnSpc>
                <a:spcPct val="9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#define MAX_DIGIT 3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#define RADIX_SIZE 10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typedef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struct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list_node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*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list_pointer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typedef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struct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list_node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{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key[MAX_DIGIT];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   </a:t>
            </a:r>
            <a:r>
              <a:rPr lang="en-US" altLang="zh-TW" sz="2000" dirty="0" err="1" smtClean="0">
                <a:solidFill>
                  <a:schemeClr val="tx1"/>
                </a:solidFill>
                <a:ea typeface="新細明體" pitchFamily="18" charset="-120"/>
              </a:rPr>
              <a:t>list_pointer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 link;</a:t>
            </a:r>
          </a:p>
          <a:p>
            <a:pPr marL="342900" indent="-342900" defTabSz="762000">
              <a:lnSpc>
                <a:spcPct val="70000"/>
              </a:lnSpc>
              <a:spcBef>
                <a:spcPct val="20000"/>
              </a:spcBef>
              <a:buClr>
                <a:srgbClr val="996633"/>
              </a:buClr>
              <a:buSzPct val="70000"/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}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267903-0724-40EC-BF76-B139C801A2BA}" type="slidenum">
              <a:rPr lang="en-US" altLang="zh-TW"/>
              <a:pPr>
                <a:defRPr/>
              </a:pPr>
              <a:t>72</a:t>
            </a:fld>
            <a:endParaRPr lang="en-US" altLang="zh-TW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1912938" y="152400"/>
            <a:ext cx="5359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LSD Radix Sort</a:t>
            </a:r>
            <a:r>
              <a:rPr lang="en-US" altLang="zh-TW" sz="2000" b="1" u="sng">
                <a:solidFill>
                  <a:srgbClr val="003300"/>
                </a:solidFill>
                <a:ea typeface="新細明體" pitchFamily="18" charset="-120"/>
              </a:rPr>
              <a:t> (prog. 7.14)</a:t>
            </a:r>
            <a:endParaRPr lang="en-US" altLang="zh-TW" sz="4400" b="1" u="sng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451824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radixSort</a:t>
            </a:r>
            <a:r>
              <a:rPr lang="en-US" altLang="zh-TW" sz="2000" dirty="0">
                <a:solidFill>
                  <a:schemeClr val="tx1"/>
                </a:solidFill>
              </a:rPr>
              <a:t>(element a[],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link[],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d,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r,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n)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{/* </a:t>
            </a:r>
            <a:r>
              <a:rPr lang="zh-TW" altLang="zh-TW" sz="2000" dirty="0">
                <a:solidFill>
                  <a:schemeClr val="tx1"/>
                </a:solidFill>
              </a:rPr>
              <a:t>利用一個</a:t>
            </a:r>
            <a:r>
              <a:rPr lang="en-US" altLang="zh-TW" sz="2000" i="1" dirty="0">
                <a:solidFill>
                  <a:schemeClr val="tx1"/>
                </a:solidFill>
              </a:rPr>
              <a:t>d</a:t>
            </a:r>
            <a:r>
              <a:rPr lang="zh-TW" altLang="zh-TW" sz="2000" dirty="0">
                <a:solidFill>
                  <a:schemeClr val="tx1"/>
                </a:solidFill>
              </a:rPr>
              <a:t>位數、基數</a:t>
            </a:r>
            <a:r>
              <a:rPr lang="en-US" altLang="zh-TW" sz="2000" i="1" dirty="0">
                <a:solidFill>
                  <a:schemeClr val="tx1"/>
                </a:solidFill>
              </a:rPr>
              <a:t>r</a:t>
            </a:r>
            <a:r>
              <a:rPr lang="zh-TW" altLang="zh-TW" sz="2000" dirty="0">
                <a:solidFill>
                  <a:schemeClr val="tx1"/>
                </a:solidFill>
              </a:rPr>
              <a:t>的基數排序法來排序</a:t>
            </a:r>
            <a:r>
              <a:rPr lang="en-US" altLang="zh-TW" sz="2000" i="1" dirty="0">
                <a:solidFill>
                  <a:schemeClr val="tx1"/>
                </a:solidFill>
              </a:rPr>
              <a:t>a</a:t>
            </a:r>
            <a:r>
              <a:rPr lang="en-US" altLang="zh-TW" sz="2000" dirty="0">
                <a:solidFill>
                  <a:schemeClr val="tx1"/>
                </a:solidFill>
              </a:rPr>
              <a:t>[1:</a:t>
            </a:r>
            <a:r>
              <a:rPr lang="en-US" altLang="zh-TW" sz="2000" i="1" dirty="0">
                <a:solidFill>
                  <a:schemeClr val="tx1"/>
                </a:solidFill>
              </a:rPr>
              <a:t>n</a:t>
            </a:r>
            <a:r>
              <a:rPr lang="en-US" altLang="zh-TW" sz="2000" dirty="0">
                <a:solidFill>
                  <a:schemeClr val="tx1"/>
                </a:solidFill>
              </a:rPr>
              <a:t>] </a:t>
            </a:r>
            <a:r>
              <a:rPr lang="en-US" altLang="zh-TW" sz="2000" i="1" dirty="0">
                <a:solidFill>
                  <a:schemeClr val="tx1"/>
                </a:solidFill>
              </a:rPr>
              <a:t>digit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en-US" altLang="zh-TW" sz="2000" i="1" dirty="0">
                <a:solidFill>
                  <a:schemeClr val="tx1"/>
                </a:solidFill>
              </a:rPr>
              <a:t>a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i="1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], </a:t>
            </a:r>
            <a:r>
              <a:rPr lang="en-US" altLang="zh-TW" sz="2000" i="1" dirty="0">
                <a:solidFill>
                  <a:schemeClr val="tx1"/>
                </a:solidFill>
              </a:rPr>
              <a:t>j</a:t>
            </a:r>
            <a:r>
              <a:rPr lang="en-US" altLang="zh-TW" sz="2000" dirty="0">
                <a:solidFill>
                  <a:schemeClr val="tx1"/>
                </a:solidFill>
              </a:rPr>
              <a:t>, </a:t>
            </a:r>
            <a:r>
              <a:rPr lang="en-US" altLang="zh-TW" sz="2000" i="1" dirty="0">
                <a:solidFill>
                  <a:schemeClr val="tx1"/>
                </a:solidFill>
              </a:rPr>
              <a:t>r</a:t>
            </a:r>
            <a:r>
              <a:rPr lang="en-US" altLang="zh-TW" sz="2000" dirty="0">
                <a:solidFill>
                  <a:schemeClr val="tx1"/>
                </a:solidFill>
              </a:rPr>
              <a:t>) </a:t>
            </a:r>
            <a:r>
              <a:rPr lang="zh-TW" altLang="zh-TW" sz="2000" dirty="0">
                <a:solidFill>
                  <a:schemeClr val="tx1"/>
                </a:solidFill>
              </a:rPr>
              <a:t>回傳</a:t>
            </a:r>
            <a:r>
              <a:rPr lang="en-US" altLang="zh-TW" sz="2000" i="1" dirty="0">
                <a:solidFill>
                  <a:schemeClr val="tx1"/>
                </a:solidFill>
              </a:rPr>
              <a:t>a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i="1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</a:t>
            </a:r>
            <a:r>
              <a:rPr lang="zh-TW" altLang="zh-TW" sz="2000" dirty="0">
                <a:solidFill>
                  <a:schemeClr val="tx1"/>
                </a:solidFill>
              </a:rPr>
              <a:t>以</a:t>
            </a:r>
            <a:r>
              <a:rPr lang="en-US" altLang="zh-TW" sz="2000" dirty="0">
                <a:solidFill>
                  <a:schemeClr val="tx1"/>
                </a:solidFill>
              </a:rPr>
              <a:t>r</a:t>
            </a:r>
            <a:r>
              <a:rPr lang="zh-TW" altLang="zh-TW" sz="2000" dirty="0">
                <a:solidFill>
                  <a:schemeClr val="tx1"/>
                </a:solidFill>
              </a:rPr>
              <a:t>為基數的鍵值在第</a:t>
            </a:r>
            <a:r>
              <a:rPr lang="en-US" altLang="zh-TW" sz="2000" i="1" dirty="0">
                <a:solidFill>
                  <a:schemeClr val="tx1"/>
                </a:solidFill>
              </a:rPr>
              <a:t>j</a:t>
            </a:r>
            <a:r>
              <a:rPr lang="zh-TW" altLang="zh-TW" sz="2000" dirty="0">
                <a:solidFill>
                  <a:schemeClr val="tx1"/>
                </a:solidFill>
              </a:rPr>
              <a:t>個位數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zh-TW" sz="2000" dirty="0">
                <a:solidFill>
                  <a:schemeClr val="tx1"/>
                </a:solidFill>
              </a:rPr>
              <a:t>從左邊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r>
              <a:rPr lang="zh-TW" altLang="zh-TW" sz="2000" dirty="0">
                <a:solidFill>
                  <a:schemeClr val="tx1"/>
                </a:solidFill>
              </a:rPr>
              <a:t>。每一個位數的範圍是</a:t>
            </a:r>
            <a:r>
              <a:rPr lang="en-US" altLang="zh-TW" sz="2000" dirty="0">
                <a:solidFill>
                  <a:schemeClr val="tx1"/>
                </a:solidFill>
              </a:rPr>
              <a:t>[0, </a:t>
            </a:r>
            <a:r>
              <a:rPr lang="en-US" altLang="zh-TW" sz="2000" i="1" dirty="0">
                <a:solidFill>
                  <a:schemeClr val="tx1"/>
                </a:solidFill>
              </a:rPr>
              <a:t>r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r>
              <a:rPr lang="zh-TW" altLang="zh-TW" sz="2000" dirty="0">
                <a:solidFill>
                  <a:schemeClr val="tx1"/>
                </a:solidFill>
              </a:rPr>
              <a:t>，同一個位數內的排序是使用容器排序法</a:t>
            </a:r>
            <a:r>
              <a:rPr lang="en-US" altLang="zh-TW" sz="2000" dirty="0">
                <a:solidFill>
                  <a:schemeClr val="tx1"/>
                </a:solidFill>
              </a:rPr>
              <a:t>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 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front[r], rear[r]; </a:t>
            </a:r>
            <a:r>
              <a:rPr lang="en-US" altLang="zh-TW" sz="2000" dirty="0" smtClean="0">
                <a:solidFill>
                  <a:schemeClr val="tx1"/>
                </a:solidFill>
              </a:rPr>
              <a:t>      /*</a:t>
            </a:r>
            <a:r>
              <a:rPr lang="zh-TW" altLang="zh-TW" sz="2000" dirty="0">
                <a:solidFill>
                  <a:schemeClr val="tx1"/>
                </a:solidFill>
              </a:rPr>
              <a:t>佇列的開頭和結尾指標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, bin, current, first, last;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/*</a:t>
            </a:r>
            <a:r>
              <a:rPr lang="zh-TW" altLang="zh-TW" sz="2000" dirty="0">
                <a:solidFill>
                  <a:schemeClr val="tx1"/>
                </a:solidFill>
              </a:rPr>
              <a:t>建立一個從</a:t>
            </a:r>
            <a:r>
              <a:rPr lang="en-US" altLang="zh-TW" sz="2000" i="1" dirty="0">
                <a:solidFill>
                  <a:schemeClr val="tx1"/>
                </a:solidFill>
              </a:rPr>
              <a:t>first</a:t>
            </a:r>
            <a:r>
              <a:rPr lang="zh-TW" altLang="zh-TW" sz="2000" dirty="0">
                <a:solidFill>
                  <a:schemeClr val="tx1"/>
                </a:solidFill>
              </a:rPr>
              <a:t>開始的記錄起始鏈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first = 1;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for(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= 1;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&lt; n;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++)  link[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 = i+1;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link[n] = 0;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for(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= d-1;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&gt;=0;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--)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{   /*</a:t>
            </a:r>
            <a:r>
              <a:rPr lang="zh-TW" altLang="zh-TW" sz="2000" dirty="0">
                <a:solidFill>
                  <a:schemeClr val="tx1"/>
                </a:solidFill>
              </a:rPr>
              <a:t>根據第</a:t>
            </a:r>
            <a:r>
              <a:rPr lang="en-US" altLang="zh-TW" sz="2000" i="1" dirty="0" err="1">
                <a:solidFill>
                  <a:schemeClr val="tx1"/>
                </a:solidFill>
              </a:rPr>
              <a:t>i</a:t>
            </a:r>
            <a:r>
              <a:rPr lang="zh-TW" altLang="zh-TW" sz="2000" dirty="0">
                <a:solidFill>
                  <a:schemeClr val="tx1"/>
                </a:solidFill>
              </a:rPr>
              <a:t>位數來排序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/*</a:t>
            </a:r>
            <a:r>
              <a:rPr lang="zh-TW" altLang="zh-TW" sz="2000" dirty="0">
                <a:solidFill>
                  <a:schemeClr val="tx1"/>
                </a:solidFill>
              </a:rPr>
              <a:t>將容器初始化成空的佇列</a:t>
            </a:r>
            <a:r>
              <a:rPr lang="en-US" altLang="zh-TW" sz="2000" dirty="0">
                <a:solidFill>
                  <a:schemeClr val="tx1"/>
                </a:solidFill>
              </a:rPr>
              <a:t>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for(bin = 0; bin&lt;r; bin++)   front[bin] = 0;</a:t>
            </a:r>
            <a:endParaRPr lang="zh-TW" altLang="zh-TW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457200" y="1143000"/>
            <a:ext cx="8229600" cy="559836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zh-TW" sz="2000" dirty="0">
                <a:solidFill>
                  <a:schemeClr val="tx1"/>
                </a:solidFill>
              </a:rPr>
              <a:t>               for(current = first; current; current = link[current])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{     /*  </a:t>
            </a:r>
            <a:r>
              <a:rPr lang="zh-TW" altLang="zh-TW" sz="2000" dirty="0">
                <a:solidFill>
                  <a:schemeClr val="tx1"/>
                </a:solidFill>
              </a:rPr>
              <a:t>把記錄放到佇列</a:t>
            </a:r>
            <a:r>
              <a:rPr lang="en-US" altLang="zh-TW" sz="2000" dirty="0">
                <a:solidFill>
                  <a:schemeClr val="tx1"/>
                </a:solidFill>
              </a:rPr>
              <a:t>/</a:t>
            </a:r>
            <a:r>
              <a:rPr lang="zh-TW" altLang="zh-TW" sz="2000" dirty="0">
                <a:solidFill>
                  <a:schemeClr val="tx1"/>
                </a:solidFill>
              </a:rPr>
              <a:t>容器中</a:t>
            </a:r>
            <a:r>
              <a:rPr lang="en-US" altLang="zh-TW" sz="2000" dirty="0">
                <a:solidFill>
                  <a:schemeClr val="tx1"/>
                </a:solidFill>
              </a:rPr>
              <a:t> 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  bin = digit(a[current],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, r);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  if( front[bin] == 0) front[bin] = current;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           else link[rear[bin]] = current;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  rear[bin] = current;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}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/* </a:t>
            </a:r>
            <a:r>
              <a:rPr lang="zh-TW" altLang="zh-TW" sz="2000" dirty="0">
                <a:solidFill>
                  <a:schemeClr val="tx1"/>
                </a:solidFill>
              </a:rPr>
              <a:t>找出第一個非空的佇列</a:t>
            </a:r>
            <a:r>
              <a:rPr lang="en-US" altLang="zh-TW" sz="2000" dirty="0">
                <a:solidFill>
                  <a:schemeClr val="tx1"/>
                </a:solidFill>
              </a:rPr>
              <a:t>/</a:t>
            </a:r>
            <a:r>
              <a:rPr lang="zh-TW" altLang="zh-TW" sz="2000" dirty="0">
                <a:solidFill>
                  <a:schemeClr val="tx1"/>
                </a:solidFill>
              </a:rPr>
              <a:t>容器</a:t>
            </a:r>
            <a:r>
              <a:rPr lang="en-US" altLang="zh-TW" sz="2000" dirty="0">
                <a:solidFill>
                  <a:schemeClr val="tx1"/>
                </a:solidFill>
              </a:rPr>
              <a:t> 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for(bin = 0; !front[bin]; bin++) 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first = front[bin]; last = rear[bin];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/*  </a:t>
            </a:r>
            <a:r>
              <a:rPr lang="zh-TW" altLang="zh-TW" sz="2000" dirty="0">
                <a:solidFill>
                  <a:schemeClr val="tx1"/>
                </a:solidFill>
              </a:rPr>
              <a:t>連接其餘的佇列</a:t>
            </a:r>
            <a:r>
              <a:rPr lang="en-US" altLang="zh-TW" sz="2000" dirty="0">
                <a:solidFill>
                  <a:schemeClr val="tx1"/>
                </a:solidFill>
              </a:rPr>
              <a:t> 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for(bin++; bin &lt; r; bin++)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   if(front[bin])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            { link[last] =front[bin]; last = rear[bin];}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       link[last] = 0;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}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return first;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}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5D2A436-1243-41DD-AD81-13315D4C89B2}" type="slidenum">
              <a:rPr lang="en-US" altLang="zh-TW"/>
              <a:pPr>
                <a:defRPr/>
              </a:pPr>
              <a:t>73</a:t>
            </a:fld>
            <a:endParaRPr lang="en-US" altLang="zh-TW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912938" y="152400"/>
            <a:ext cx="53594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LSD Radix Sort</a:t>
            </a:r>
            <a:r>
              <a:rPr lang="en-US" altLang="zh-TW" sz="2000" b="1" u="sng">
                <a:solidFill>
                  <a:srgbClr val="003300"/>
                </a:solidFill>
                <a:ea typeface="新細明體" pitchFamily="18" charset="-120"/>
              </a:rPr>
              <a:t> (prog. 7.14)</a:t>
            </a:r>
            <a:endParaRPr lang="en-US" altLang="zh-TW" sz="4400" b="1" u="sng">
              <a:solidFill>
                <a:srgbClr val="0033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C03EA9-524C-4F87-B975-24B7272CB4DA}" type="slidenum">
              <a:rPr lang="en-US" altLang="zh-TW"/>
              <a:pPr>
                <a:defRPr/>
              </a:pPr>
              <a:t>74</a:t>
            </a:fld>
            <a:endParaRPr lang="en-US" altLang="zh-TW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228600"/>
            <a:ext cx="5105400" cy="708025"/>
          </a:xfrm>
          <a:noFill/>
        </p:spPr>
        <p:txBody>
          <a:bodyPr wrap="none" anchor="t">
            <a:spAutoFit/>
          </a:bodyPr>
          <a:lstStyle/>
          <a:p>
            <a:pPr algn="ctr" eaLnBrk="1" hangingPunct="1"/>
            <a:r>
              <a:rPr lang="en-US" altLang="zh-TW" sz="4000" b="1" u="sng" smtClean="0"/>
              <a:t>Analysis of Radix Sort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TW" altLang="zh-TW" sz="4400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838200" y="1600200"/>
            <a:ext cx="80549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lnSpc>
                <a:spcPct val="90000"/>
              </a:lnSpc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radix-sort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makes MAX_DIGIT passes</a:t>
            </a:r>
          </a:p>
          <a:p>
            <a:pPr marL="342900" indent="-342900" defTabSz="762000">
              <a:lnSpc>
                <a:spcPct val="90000"/>
              </a:lnSpc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each pass taking O(RADIX_SIZE +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) time</a:t>
            </a:r>
          </a:p>
          <a:p>
            <a:pPr marL="342900" indent="-342900" defTabSz="762000">
              <a:lnSpc>
                <a:spcPct val="90000"/>
              </a:lnSpc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Time complexity :</a:t>
            </a:r>
          </a:p>
          <a:p>
            <a:pPr marL="342900" indent="-342900" defTabSz="762000">
              <a:lnSpc>
                <a:spcPct val="90000"/>
              </a:lnSpc>
              <a:spcBef>
                <a:spcPct val="20000"/>
              </a:spcBef>
              <a:buSzPct val="70000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   O(MAX_DIGIT(RADIX_SIZE+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n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16FEA6-B951-40CB-B36E-4DF290F9766C}" type="slidenum">
              <a:rPr lang="en-US" altLang="zh-TW"/>
              <a:pPr>
                <a:defRPr/>
              </a:pPr>
              <a:t>75</a:t>
            </a:fld>
            <a:endParaRPr lang="en-US" altLang="zh-TW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2268538" y="228600"/>
            <a:ext cx="49530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List Sort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666750" y="1268413"/>
            <a:ext cx="80962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Apart from radix sort and recursive merge sort, all sorting algorithms require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excessive data movement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since we must physically move records following some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comparisons.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 defTabSz="7620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If the records are large, this slows down the sorting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process.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 defTabSz="7620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We can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reduce data movement by using a linked list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representation.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  <a:p>
            <a:pPr marL="342900" indent="-342900" defTabSz="7620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However, in some applications we must physically rearrange the records so that they are in the required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order.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 defTabSz="7620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We can achieve considerable savings by first performing a linked list sort and then physically rearranging the records according to the order specified in the list.</a:t>
            </a:r>
          </a:p>
          <a:p>
            <a:pPr marL="342900" indent="-342900" defTabSz="7620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This rearranging can be accomplished in linear time using some additional space.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BB3495-0D8D-4F94-8A6D-4C17B734B8F7}" type="slidenum">
              <a:rPr lang="en-US" altLang="zh-TW"/>
              <a:pPr>
                <a:defRPr/>
              </a:pPr>
              <a:t>76</a:t>
            </a:fld>
            <a:endParaRPr lang="en-US" altLang="zh-TW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735013" y="1484313"/>
            <a:ext cx="75819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Practical Considerations for Internal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Sorting.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Data movement</a:t>
            </a:r>
          </a:p>
          <a:p>
            <a:pPr marL="811213" lvl="1" indent="-354013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slow down sorting 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process.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  <a:p>
            <a:pPr marL="811213" lvl="1" indent="-354013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insertion sort and merge sort --&gt; linked 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file.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SzPct val="70000"/>
              <a:buFont typeface="Wingdings" pitchFamily="2" charset="2"/>
              <a:buChar char="q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perform a linked list sort + rearrange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records.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1295400" y="152400"/>
            <a:ext cx="6804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List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7CAA13B-C4B0-4E5C-AC37-D8DA26E28310}" type="slidenum">
              <a:rPr lang="en-US" altLang="zh-TW"/>
              <a:pPr>
                <a:defRPr/>
              </a:pPr>
              <a:t>77</a:t>
            </a:fld>
            <a:endParaRPr lang="en-US" altLang="zh-TW"/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715963" y="1628775"/>
            <a:ext cx="3856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0363" indent="-360363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Sorted linked list ,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</a:t>
            </a:r>
            <a:r>
              <a:rPr lang="en-US" altLang="zh-TW">
                <a:ea typeface="新細明體" pitchFamily="18" charset="-120"/>
              </a:rPr>
              <a:t>4</a:t>
            </a:r>
          </a:p>
        </p:txBody>
      </p:sp>
      <p:sp>
        <p:nvSpPr>
          <p:cNvPr id="74756" name="Rectangle 8"/>
          <p:cNvSpPr>
            <a:spLocks noChangeArrowheads="1"/>
          </p:cNvSpPr>
          <p:nvPr/>
        </p:nvSpPr>
        <p:spPr bwMode="auto">
          <a:xfrm>
            <a:off x="914400" y="152400"/>
            <a:ext cx="7261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List Sorts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11188" y="3789363"/>
            <a:ext cx="4787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0363" indent="-360363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Sorted doubly linked list , </a:t>
            </a:r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4</a:t>
            </a:r>
          </a:p>
        </p:txBody>
      </p:sp>
      <p:graphicFrame>
        <p:nvGraphicFramePr>
          <p:cNvPr id="13" name="Group 14"/>
          <p:cNvGraphicFramePr>
            <a:graphicFrameLocks noGrp="1"/>
          </p:cNvGraphicFramePr>
          <p:nvPr/>
        </p:nvGraphicFramePr>
        <p:xfrm>
          <a:off x="1187450" y="4329113"/>
          <a:ext cx="7416800" cy="1908305"/>
        </p:xfrm>
        <a:graphic>
          <a:graphicData uri="http://schemas.openxmlformats.org/drawingml/2006/table">
            <a:tbl>
              <a:tblPr/>
              <a:tblGrid>
                <a:gridCol w="84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14"/>
          <p:cNvGraphicFramePr>
            <a:graphicFrameLocks noGrp="1"/>
          </p:cNvGraphicFramePr>
          <p:nvPr/>
        </p:nvGraphicFramePr>
        <p:xfrm>
          <a:off x="1187450" y="2205038"/>
          <a:ext cx="7416800" cy="1378080"/>
        </p:xfrm>
        <a:graphic>
          <a:graphicData uri="http://schemas.openxmlformats.org/drawingml/2006/table">
            <a:tbl>
              <a:tblPr/>
              <a:tblGrid>
                <a:gridCol w="84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297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297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9134D5-4BCA-4103-BD5A-E60CC1337F26}" type="slidenum">
              <a:rPr lang="en-US" altLang="zh-TW"/>
              <a:pPr>
                <a:defRPr/>
              </a:pPr>
              <a:t>78</a:t>
            </a:fld>
            <a:endParaRPr lang="en-US" altLang="zh-TW"/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1431925" y="36337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pSp>
        <p:nvGrpSpPr>
          <p:cNvPr id="75781" name="Group 4"/>
          <p:cNvGrpSpPr>
            <a:grpSpLocks/>
          </p:cNvGrpSpPr>
          <p:nvPr/>
        </p:nvGrpSpPr>
        <p:grpSpPr bwMode="auto">
          <a:xfrm>
            <a:off x="2141538" y="3771900"/>
            <a:ext cx="2070100" cy="381000"/>
            <a:chOff x="1680" y="240"/>
            <a:chExt cx="1008" cy="240"/>
          </a:xfrm>
        </p:grpSpPr>
        <p:sp>
          <p:nvSpPr>
            <p:cNvPr id="75910" name="Line 5"/>
            <p:cNvSpPr>
              <a:spLocks noChangeShapeType="1"/>
            </p:cNvSpPr>
            <p:nvPr/>
          </p:nvSpPr>
          <p:spPr bwMode="auto">
            <a:xfrm>
              <a:off x="2688" y="240"/>
              <a:ext cx="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911" name="Line 6"/>
            <p:cNvSpPr>
              <a:spLocks noChangeShapeType="1"/>
            </p:cNvSpPr>
            <p:nvPr/>
          </p:nvSpPr>
          <p:spPr bwMode="auto">
            <a:xfrm>
              <a:off x="1680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912" name="Line 7"/>
            <p:cNvSpPr>
              <a:spLocks noChangeShapeType="1"/>
            </p:cNvSpPr>
            <p:nvPr/>
          </p:nvSpPr>
          <p:spPr bwMode="auto">
            <a:xfrm>
              <a:off x="1680" y="336"/>
              <a:ext cx="91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913" name="Line 8"/>
            <p:cNvSpPr>
              <a:spLocks noChangeShapeType="1"/>
            </p:cNvSpPr>
            <p:nvPr/>
          </p:nvSpPr>
          <p:spPr bwMode="auto">
            <a:xfrm>
              <a:off x="2592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193550" name="Group 14"/>
          <p:cNvGraphicFramePr>
            <a:graphicFrameLocks noGrp="1"/>
          </p:cNvGraphicFramePr>
          <p:nvPr/>
        </p:nvGraphicFramePr>
        <p:xfrm>
          <a:off x="971550" y="4256088"/>
          <a:ext cx="7561263" cy="183744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844" name="Text Box 138"/>
          <p:cNvSpPr txBox="1">
            <a:spLocks noChangeArrowheads="1"/>
          </p:cNvSpPr>
          <p:nvPr/>
        </p:nvSpPr>
        <p:spPr bwMode="auto">
          <a:xfrm>
            <a:off x="-36513" y="3716338"/>
            <a:ext cx="19796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4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1</a:t>
            </a:r>
          </a:p>
        </p:txBody>
      </p:sp>
      <p:sp>
        <p:nvSpPr>
          <p:cNvPr id="75845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47863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0363" indent="-360363">
              <a:buFont typeface="Wingdings" pitchFamily="2" charset="2"/>
              <a:buChar char="q"/>
            </a:pP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Sorted doubly linked list , </a:t>
            </a:r>
            <a:r>
              <a:rPr lang="en-US" altLang="zh-TW" b="1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 b="1">
                <a:solidFill>
                  <a:schemeClr val="tx1"/>
                </a:solidFill>
                <a:ea typeface="新細明體" pitchFamily="18" charset="-120"/>
              </a:rPr>
              <a:t> = </a:t>
            </a:r>
            <a:r>
              <a:rPr lang="en-US" altLang="zh-TW" b="1">
                <a:ea typeface="新細明體" pitchFamily="18" charset="-120"/>
              </a:rPr>
              <a:t>4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1042988" y="1665288"/>
          <a:ext cx="7416800" cy="1908305"/>
        </p:xfrm>
        <a:graphic>
          <a:graphicData uri="http://schemas.openxmlformats.org/drawingml/2006/table">
            <a:tbl>
              <a:tblPr/>
              <a:tblGrid>
                <a:gridCol w="84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橢圓 21"/>
          <p:cNvSpPr/>
          <p:nvPr/>
        </p:nvSpPr>
        <p:spPr bwMode="auto">
          <a:xfrm>
            <a:off x="3851275" y="2060575"/>
            <a:ext cx="649288" cy="1655763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3" name="橢圓 22"/>
          <p:cNvSpPr/>
          <p:nvPr/>
        </p:nvSpPr>
        <p:spPr bwMode="auto">
          <a:xfrm>
            <a:off x="1908175" y="2060575"/>
            <a:ext cx="647700" cy="1655763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3613BB-85F7-4A0C-BFBC-0AE075EC30DB}" type="slidenum">
              <a:rPr lang="en-US" altLang="zh-TW"/>
              <a:pPr>
                <a:defRPr/>
              </a:pPr>
              <a:t>79</a:t>
            </a:fld>
            <a:endParaRPr lang="en-US" altLang="zh-TW"/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1431925" y="852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pSp>
        <p:nvGrpSpPr>
          <p:cNvPr id="76805" name="Group 9"/>
          <p:cNvGrpSpPr>
            <a:grpSpLocks/>
          </p:cNvGrpSpPr>
          <p:nvPr/>
        </p:nvGrpSpPr>
        <p:grpSpPr bwMode="auto">
          <a:xfrm>
            <a:off x="2754313" y="3619500"/>
            <a:ext cx="304800" cy="457200"/>
            <a:chOff x="1869" y="1219"/>
            <a:chExt cx="192" cy="288"/>
          </a:xfrm>
        </p:grpSpPr>
        <p:sp>
          <p:nvSpPr>
            <p:cNvPr id="76933" name="Line 10"/>
            <p:cNvSpPr>
              <a:spLocks noChangeShapeType="1"/>
            </p:cNvSpPr>
            <p:nvPr/>
          </p:nvSpPr>
          <p:spPr bwMode="auto">
            <a:xfrm>
              <a:off x="2061" y="1219"/>
              <a:ext cx="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934" name="Line 11"/>
            <p:cNvSpPr>
              <a:spLocks noChangeShapeType="1"/>
            </p:cNvSpPr>
            <p:nvPr/>
          </p:nvSpPr>
          <p:spPr bwMode="auto">
            <a:xfrm>
              <a:off x="1869" y="1363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935" name="Line 12"/>
            <p:cNvSpPr>
              <a:spLocks noChangeShapeType="1"/>
            </p:cNvSpPr>
            <p:nvPr/>
          </p:nvSpPr>
          <p:spPr bwMode="auto">
            <a:xfrm>
              <a:off x="1869" y="1363"/>
              <a:ext cx="96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6936" name="Line 13"/>
            <p:cNvSpPr>
              <a:spLocks noChangeShapeType="1"/>
            </p:cNvSpPr>
            <p:nvPr/>
          </p:nvSpPr>
          <p:spPr bwMode="auto">
            <a:xfrm>
              <a:off x="1965" y="1363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aphicFrame>
        <p:nvGraphicFramePr>
          <p:cNvPr id="193678" name="Group 142"/>
          <p:cNvGraphicFramePr>
            <a:graphicFrameLocks noGrp="1"/>
          </p:cNvGraphicFramePr>
          <p:nvPr/>
        </p:nvGraphicFramePr>
        <p:xfrm>
          <a:off x="1042988" y="4149725"/>
          <a:ext cx="7488237" cy="185953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79" name="Text Box 138"/>
          <p:cNvSpPr txBox="1">
            <a:spLocks noChangeArrowheads="1"/>
          </p:cNvSpPr>
          <p:nvPr/>
        </p:nvSpPr>
        <p:spPr bwMode="auto">
          <a:xfrm>
            <a:off x="71438" y="981075"/>
            <a:ext cx="2052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first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4,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1</a:t>
            </a:r>
          </a:p>
        </p:txBody>
      </p:sp>
      <p:sp>
        <p:nvSpPr>
          <p:cNvPr id="76869" name="Text Box 138"/>
          <p:cNvSpPr txBox="1">
            <a:spLocks noChangeArrowheads="1"/>
          </p:cNvSpPr>
          <p:nvPr/>
        </p:nvSpPr>
        <p:spPr bwMode="auto">
          <a:xfrm>
            <a:off x="0" y="3602038"/>
            <a:ext cx="20510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2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2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971550" y="1484313"/>
          <a:ext cx="7561263" cy="183744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橢圓 14"/>
          <p:cNvSpPr/>
          <p:nvPr/>
        </p:nvSpPr>
        <p:spPr bwMode="auto">
          <a:xfrm>
            <a:off x="2555875" y="1916113"/>
            <a:ext cx="576263" cy="144145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338489-3FFA-4E2C-AB7E-E064EB32CF3C}" type="slidenum">
              <a:rPr lang="en-US" altLang="zh-TW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6147" name="Rectangle 1026"/>
          <p:cNvSpPr>
            <a:spLocks noChangeArrowheads="1"/>
          </p:cNvSpPr>
          <p:nvPr/>
        </p:nvSpPr>
        <p:spPr bwMode="auto">
          <a:xfrm>
            <a:off x="685800" y="260648"/>
            <a:ext cx="7772400" cy="95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1" u="sng" dirty="0">
                <a:solidFill>
                  <a:schemeClr val="tx1"/>
                </a:solidFill>
                <a:ea typeface="新細明體" pitchFamily="18" charset="-120"/>
              </a:rPr>
              <a:t>Sequential Search</a:t>
            </a:r>
          </a:p>
        </p:txBody>
      </p:sp>
      <p:sp>
        <p:nvSpPr>
          <p:cNvPr id="6148" name="Rectangle 1027"/>
          <p:cNvSpPr>
            <a:spLocks noChangeArrowheads="1"/>
          </p:cNvSpPr>
          <p:nvPr/>
        </p:nvSpPr>
        <p:spPr bwMode="auto">
          <a:xfrm>
            <a:off x="827584" y="1484784"/>
            <a:ext cx="7682110" cy="27363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ts val="1800"/>
              </a:spcBef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# define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MAX_SIZE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1000 </a:t>
            </a:r>
            <a:r>
              <a:rPr lang="zh-TW" altLang="en-US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/* maximum size of  list plus one */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typedef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struct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{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  </a:t>
            </a:r>
            <a:r>
              <a:rPr lang="en-US" altLang="zh-TW" dirty="0" err="1" smtClean="0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key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;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 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/* </a:t>
            </a:r>
            <a:r>
              <a:rPr lang="en-US" altLang="zh-TW" dirty="0">
                <a:ea typeface="新細明體" pitchFamily="18" charset="-120"/>
              </a:rPr>
              <a:t>other fields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*/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} </a:t>
            </a:r>
            <a:r>
              <a:rPr lang="en-US" altLang="zh-TW" dirty="0">
                <a:solidFill>
                  <a:srgbClr val="006600"/>
                </a:solidFill>
                <a:ea typeface="新細明體" pitchFamily="18" charset="-120"/>
              </a:rPr>
              <a:t>element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;</a:t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rgbClr val="006600"/>
                </a:solidFill>
                <a:ea typeface="新細明體" pitchFamily="18" charset="-120"/>
              </a:rPr>
              <a:t>element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list[MAX_SIZE];</a:t>
            </a:r>
            <a:r>
              <a:rPr lang="en-US" altLang="zh-TW" u="sng" dirty="0">
                <a:solidFill>
                  <a:schemeClr val="tx1"/>
                </a:solidFill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80C842-2164-4B02-8252-7473917A6EAA}" type="slidenum">
              <a:rPr lang="en-US" altLang="zh-TW"/>
              <a:pPr>
                <a:defRPr/>
              </a:pPr>
              <a:t>80</a:t>
            </a:fld>
            <a:endParaRPr lang="en-US" altLang="zh-TW"/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1431925" y="852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193678" name="Group 142"/>
          <p:cNvGraphicFramePr>
            <a:graphicFrameLocks noGrp="1"/>
          </p:cNvGraphicFramePr>
          <p:nvPr/>
        </p:nvGraphicFramePr>
        <p:xfrm>
          <a:off x="1042988" y="4149725"/>
          <a:ext cx="7488237" cy="185953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79" name="Text Box 138"/>
          <p:cNvSpPr txBox="1">
            <a:spLocks noChangeArrowheads="1"/>
          </p:cNvSpPr>
          <p:nvPr/>
        </p:nvSpPr>
        <p:spPr bwMode="auto">
          <a:xfrm>
            <a:off x="71438" y="981075"/>
            <a:ext cx="2052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first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2,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2</a:t>
            </a:r>
          </a:p>
        </p:txBody>
      </p:sp>
      <p:sp>
        <p:nvSpPr>
          <p:cNvPr id="77892" name="Text Box 138"/>
          <p:cNvSpPr txBox="1">
            <a:spLocks noChangeArrowheads="1"/>
          </p:cNvSpPr>
          <p:nvPr/>
        </p:nvSpPr>
        <p:spPr bwMode="auto">
          <a:xfrm>
            <a:off x="0" y="3602038"/>
            <a:ext cx="19081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6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3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971550" y="1484313"/>
          <a:ext cx="7561263" cy="183744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7955" name="Group 4"/>
          <p:cNvGrpSpPr>
            <a:grpSpLocks/>
          </p:cNvGrpSpPr>
          <p:nvPr/>
        </p:nvGrpSpPr>
        <p:grpSpPr bwMode="auto">
          <a:xfrm>
            <a:off x="3365500" y="3695700"/>
            <a:ext cx="2214563" cy="381000"/>
            <a:chOff x="1680" y="240"/>
            <a:chExt cx="1008" cy="240"/>
          </a:xfrm>
        </p:grpSpPr>
        <p:sp>
          <p:nvSpPr>
            <p:cNvPr id="77958" name="Line 5"/>
            <p:cNvSpPr>
              <a:spLocks noChangeShapeType="1"/>
            </p:cNvSpPr>
            <p:nvPr/>
          </p:nvSpPr>
          <p:spPr bwMode="auto">
            <a:xfrm>
              <a:off x="2688" y="240"/>
              <a:ext cx="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959" name="Line 6"/>
            <p:cNvSpPr>
              <a:spLocks noChangeShapeType="1"/>
            </p:cNvSpPr>
            <p:nvPr/>
          </p:nvSpPr>
          <p:spPr bwMode="auto">
            <a:xfrm>
              <a:off x="1680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960" name="Line 7"/>
            <p:cNvSpPr>
              <a:spLocks noChangeShapeType="1"/>
            </p:cNvSpPr>
            <p:nvPr/>
          </p:nvSpPr>
          <p:spPr bwMode="auto">
            <a:xfrm>
              <a:off x="1680" y="336"/>
              <a:ext cx="91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7961" name="Line 8"/>
            <p:cNvSpPr>
              <a:spLocks noChangeShapeType="1"/>
            </p:cNvSpPr>
            <p:nvPr/>
          </p:nvSpPr>
          <p:spPr bwMode="auto">
            <a:xfrm>
              <a:off x="2592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6" name="橢圓 25"/>
          <p:cNvSpPr/>
          <p:nvPr/>
        </p:nvSpPr>
        <p:spPr bwMode="auto">
          <a:xfrm>
            <a:off x="3276600" y="1916113"/>
            <a:ext cx="503238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27" name="橢圓 26"/>
          <p:cNvSpPr/>
          <p:nvPr/>
        </p:nvSpPr>
        <p:spPr bwMode="auto">
          <a:xfrm>
            <a:off x="5148263" y="1916113"/>
            <a:ext cx="503237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649EDF-9469-4663-901B-DD1E9519D221}" type="slidenum">
              <a:rPr lang="en-US" altLang="zh-TW"/>
              <a:pPr>
                <a:defRPr/>
              </a:pPr>
              <a:t>81</a:t>
            </a:fld>
            <a:endParaRPr lang="en-US" altLang="zh-TW"/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1431925" y="852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193678" name="Group 142"/>
          <p:cNvGraphicFramePr>
            <a:graphicFrameLocks noGrp="1"/>
          </p:cNvGraphicFramePr>
          <p:nvPr/>
        </p:nvGraphicFramePr>
        <p:xfrm>
          <a:off x="1042988" y="4149725"/>
          <a:ext cx="7488237" cy="185953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79" name="Text Box 138"/>
          <p:cNvSpPr txBox="1">
            <a:spLocks noChangeArrowheads="1"/>
          </p:cNvSpPr>
          <p:nvPr/>
        </p:nvSpPr>
        <p:spPr bwMode="auto">
          <a:xfrm>
            <a:off x="71438" y="981075"/>
            <a:ext cx="2052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first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6,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3</a:t>
            </a:r>
          </a:p>
        </p:txBody>
      </p:sp>
      <p:sp>
        <p:nvSpPr>
          <p:cNvPr id="78916" name="Text Box 138"/>
          <p:cNvSpPr txBox="1">
            <a:spLocks noChangeArrowheads="1"/>
          </p:cNvSpPr>
          <p:nvPr/>
        </p:nvSpPr>
        <p:spPr bwMode="auto">
          <a:xfrm>
            <a:off x="0" y="3602038"/>
            <a:ext cx="19081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8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4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971550" y="1484313"/>
          <a:ext cx="7561263" cy="183744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57663" y="3695700"/>
            <a:ext cx="2790825" cy="381000"/>
            <a:chOff x="1680" y="240"/>
            <a:chExt cx="1008" cy="240"/>
          </a:xfrm>
        </p:grpSpPr>
        <p:sp>
          <p:nvSpPr>
            <p:cNvPr id="78982" name="Line 5"/>
            <p:cNvSpPr>
              <a:spLocks noChangeShapeType="1"/>
            </p:cNvSpPr>
            <p:nvPr/>
          </p:nvSpPr>
          <p:spPr bwMode="auto">
            <a:xfrm>
              <a:off x="2688" y="240"/>
              <a:ext cx="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983" name="Line 6"/>
            <p:cNvSpPr>
              <a:spLocks noChangeShapeType="1"/>
            </p:cNvSpPr>
            <p:nvPr/>
          </p:nvSpPr>
          <p:spPr bwMode="auto">
            <a:xfrm>
              <a:off x="1680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984" name="Line 7"/>
            <p:cNvSpPr>
              <a:spLocks noChangeShapeType="1"/>
            </p:cNvSpPr>
            <p:nvPr/>
          </p:nvSpPr>
          <p:spPr bwMode="auto">
            <a:xfrm>
              <a:off x="1680" y="336"/>
              <a:ext cx="91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8985" name="Line 8"/>
            <p:cNvSpPr>
              <a:spLocks noChangeShapeType="1"/>
            </p:cNvSpPr>
            <p:nvPr/>
          </p:nvSpPr>
          <p:spPr bwMode="auto">
            <a:xfrm>
              <a:off x="2592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" name="橢圓 13"/>
          <p:cNvSpPr/>
          <p:nvPr/>
        </p:nvSpPr>
        <p:spPr bwMode="auto">
          <a:xfrm>
            <a:off x="3924300" y="1916113"/>
            <a:ext cx="503238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 bwMode="auto">
          <a:xfrm>
            <a:off x="6588125" y="1916113"/>
            <a:ext cx="504825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B8C32E-1613-489D-9AB3-21DEEDE23996}" type="slidenum">
              <a:rPr lang="en-US" altLang="zh-TW"/>
              <a:pPr>
                <a:defRPr/>
              </a:pPr>
              <a:t>82</a:t>
            </a:fld>
            <a:endParaRPr lang="en-US" altLang="zh-TW"/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1431925" y="852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193678" name="Group 142"/>
          <p:cNvGraphicFramePr>
            <a:graphicFrameLocks noGrp="1"/>
          </p:cNvGraphicFramePr>
          <p:nvPr/>
        </p:nvGraphicFramePr>
        <p:xfrm>
          <a:off x="1042988" y="4149725"/>
          <a:ext cx="7488237" cy="185953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79" name="Text Box 138"/>
          <p:cNvSpPr txBox="1">
            <a:spLocks noChangeArrowheads="1"/>
          </p:cNvSpPr>
          <p:nvPr/>
        </p:nvSpPr>
        <p:spPr bwMode="auto">
          <a:xfrm>
            <a:off x="71438" y="981075"/>
            <a:ext cx="2052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first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8,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4</a:t>
            </a:r>
          </a:p>
        </p:txBody>
      </p:sp>
      <p:sp>
        <p:nvSpPr>
          <p:cNvPr id="79940" name="Text Box 138"/>
          <p:cNvSpPr txBox="1">
            <a:spLocks noChangeArrowheads="1"/>
          </p:cNvSpPr>
          <p:nvPr/>
        </p:nvSpPr>
        <p:spPr bwMode="auto">
          <a:xfrm>
            <a:off x="0" y="3602038"/>
            <a:ext cx="22685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10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5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971550" y="1484313"/>
          <a:ext cx="7561263" cy="183744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0003" name="Group 4"/>
          <p:cNvGrpSpPr>
            <a:grpSpLocks/>
          </p:cNvGrpSpPr>
          <p:nvPr/>
        </p:nvGrpSpPr>
        <p:grpSpPr bwMode="auto">
          <a:xfrm>
            <a:off x="4733925" y="3695700"/>
            <a:ext cx="3654425" cy="381000"/>
            <a:chOff x="1680" y="240"/>
            <a:chExt cx="1008" cy="240"/>
          </a:xfrm>
        </p:grpSpPr>
        <p:sp>
          <p:nvSpPr>
            <p:cNvPr id="80006" name="Line 5"/>
            <p:cNvSpPr>
              <a:spLocks noChangeShapeType="1"/>
            </p:cNvSpPr>
            <p:nvPr/>
          </p:nvSpPr>
          <p:spPr bwMode="auto">
            <a:xfrm>
              <a:off x="2688" y="240"/>
              <a:ext cx="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007" name="Line 6"/>
            <p:cNvSpPr>
              <a:spLocks noChangeShapeType="1"/>
            </p:cNvSpPr>
            <p:nvPr/>
          </p:nvSpPr>
          <p:spPr bwMode="auto">
            <a:xfrm>
              <a:off x="1680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008" name="Line 7"/>
            <p:cNvSpPr>
              <a:spLocks noChangeShapeType="1"/>
            </p:cNvSpPr>
            <p:nvPr/>
          </p:nvSpPr>
          <p:spPr bwMode="auto">
            <a:xfrm>
              <a:off x="1680" y="336"/>
              <a:ext cx="91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0009" name="Line 8"/>
            <p:cNvSpPr>
              <a:spLocks noChangeShapeType="1"/>
            </p:cNvSpPr>
            <p:nvPr/>
          </p:nvSpPr>
          <p:spPr bwMode="auto">
            <a:xfrm>
              <a:off x="2592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" name="橢圓 13"/>
          <p:cNvSpPr/>
          <p:nvPr/>
        </p:nvSpPr>
        <p:spPr bwMode="auto">
          <a:xfrm>
            <a:off x="4500563" y="1916113"/>
            <a:ext cx="503237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 bwMode="auto">
          <a:xfrm>
            <a:off x="7956550" y="1916113"/>
            <a:ext cx="503238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21EBB1-3020-4C29-9FAE-4074CC072642}" type="slidenum">
              <a:rPr lang="en-US" altLang="zh-TW"/>
              <a:pPr>
                <a:defRPr/>
              </a:pPr>
              <a:t>83</a:t>
            </a:fld>
            <a:endParaRPr lang="en-US" altLang="zh-TW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80900" name="Text Box 3"/>
          <p:cNvSpPr txBox="1">
            <a:spLocks noChangeArrowheads="1"/>
          </p:cNvSpPr>
          <p:nvPr/>
        </p:nvSpPr>
        <p:spPr bwMode="auto">
          <a:xfrm>
            <a:off x="1431925" y="852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193678" name="Group 142"/>
          <p:cNvGraphicFramePr>
            <a:graphicFrameLocks noGrp="1"/>
          </p:cNvGraphicFramePr>
          <p:nvPr/>
        </p:nvGraphicFramePr>
        <p:xfrm>
          <a:off x="1042988" y="4149725"/>
          <a:ext cx="7489825" cy="185953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79" name="Text Box 138"/>
          <p:cNvSpPr txBox="1">
            <a:spLocks noChangeArrowheads="1"/>
          </p:cNvSpPr>
          <p:nvPr/>
        </p:nvSpPr>
        <p:spPr bwMode="auto">
          <a:xfrm>
            <a:off x="71438" y="981075"/>
            <a:ext cx="2052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first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10,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5</a:t>
            </a:r>
          </a:p>
        </p:txBody>
      </p:sp>
      <p:sp>
        <p:nvSpPr>
          <p:cNvPr id="80964" name="Text Box 138"/>
          <p:cNvSpPr txBox="1">
            <a:spLocks noChangeArrowheads="1"/>
          </p:cNvSpPr>
          <p:nvPr/>
        </p:nvSpPr>
        <p:spPr bwMode="auto">
          <a:xfrm>
            <a:off x="0" y="3602038"/>
            <a:ext cx="22685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8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6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971550" y="1484313"/>
          <a:ext cx="7561263" cy="183744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1027" name="Group 4"/>
          <p:cNvGrpSpPr>
            <a:grpSpLocks/>
          </p:cNvGrpSpPr>
          <p:nvPr/>
        </p:nvGrpSpPr>
        <p:grpSpPr bwMode="auto">
          <a:xfrm>
            <a:off x="5454650" y="3695700"/>
            <a:ext cx="1493838" cy="381000"/>
            <a:chOff x="1680" y="240"/>
            <a:chExt cx="1008" cy="240"/>
          </a:xfrm>
        </p:grpSpPr>
        <p:sp>
          <p:nvSpPr>
            <p:cNvPr id="81030" name="Line 5"/>
            <p:cNvSpPr>
              <a:spLocks noChangeShapeType="1"/>
            </p:cNvSpPr>
            <p:nvPr/>
          </p:nvSpPr>
          <p:spPr bwMode="auto">
            <a:xfrm>
              <a:off x="2688" y="240"/>
              <a:ext cx="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031" name="Line 6"/>
            <p:cNvSpPr>
              <a:spLocks noChangeShapeType="1"/>
            </p:cNvSpPr>
            <p:nvPr/>
          </p:nvSpPr>
          <p:spPr bwMode="auto">
            <a:xfrm>
              <a:off x="1680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032" name="Line 7"/>
            <p:cNvSpPr>
              <a:spLocks noChangeShapeType="1"/>
            </p:cNvSpPr>
            <p:nvPr/>
          </p:nvSpPr>
          <p:spPr bwMode="auto">
            <a:xfrm>
              <a:off x="1680" y="336"/>
              <a:ext cx="91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033" name="Line 8"/>
            <p:cNvSpPr>
              <a:spLocks noChangeShapeType="1"/>
            </p:cNvSpPr>
            <p:nvPr/>
          </p:nvSpPr>
          <p:spPr bwMode="auto">
            <a:xfrm>
              <a:off x="2592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" name="橢圓 13"/>
          <p:cNvSpPr/>
          <p:nvPr/>
        </p:nvSpPr>
        <p:spPr bwMode="auto">
          <a:xfrm>
            <a:off x="5148263" y="1916113"/>
            <a:ext cx="503237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 bwMode="auto">
          <a:xfrm>
            <a:off x="6588125" y="1916113"/>
            <a:ext cx="504825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3FFECA-6492-405D-9F03-429371D3A46A}" type="slidenum">
              <a:rPr lang="en-US" altLang="zh-TW"/>
              <a:pPr>
                <a:defRPr/>
              </a:pPr>
              <a:t>84</a:t>
            </a:fld>
            <a:endParaRPr lang="en-US" altLang="zh-TW"/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1431925" y="852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193678" name="Group 142"/>
          <p:cNvGraphicFramePr>
            <a:graphicFrameLocks noGrp="1"/>
          </p:cNvGraphicFramePr>
          <p:nvPr/>
        </p:nvGraphicFramePr>
        <p:xfrm>
          <a:off x="1042988" y="1484313"/>
          <a:ext cx="7488237" cy="185953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79" name="Text Box 138"/>
          <p:cNvSpPr txBox="1">
            <a:spLocks noChangeArrowheads="1"/>
          </p:cNvSpPr>
          <p:nvPr/>
        </p:nvSpPr>
        <p:spPr bwMode="auto">
          <a:xfrm>
            <a:off x="71438" y="981075"/>
            <a:ext cx="2052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first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8,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6</a:t>
            </a:r>
          </a:p>
        </p:txBody>
      </p:sp>
      <p:sp>
        <p:nvSpPr>
          <p:cNvPr id="81988" name="Text Box 138"/>
          <p:cNvSpPr txBox="1">
            <a:spLocks noChangeArrowheads="1"/>
          </p:cNvSpPr>
          <p:nvPr/>
        </p:nvSpPr>
        <p:spPr bwMode="auto">
          <a:xfrm>
            <a:off x="0" y="3602038"/>
            <a:ext cx="22685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9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7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971550" y="4183063"/>
          <a:ext cx="7561263" cy="183744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2051" name="Group 4"/>
          <p:cNvGrpSpPr>
            <a:grpSpLocks/>
          </p:cNvGrpSpPr>
          <p:nvPr/>
        </p:nvGrpSpPr>
        <p:grpSpPr bwMode="auto">
          <a:xfrm>
            <a:off x="6030913" y="3695700"/>
            <a:ext cx="1493837" cy="381000"/>
            <a:chOff x="1680" y="240"/>
            <a:chExt cx="1008" cy="240"/>
          </a:xfrm>
        </p:grpSpPr>
        <p:sp>
          <p:nvSpPr>
            <p:cNvPr id="82054" name="Line 5"/>
            <p:cNvSpPr>
              <a:spLocks noChangeShapeType="1"/>
            </p:cNvSpPr>
            <p:nvPr/>
          </p:nvSpPr>
          <p:spPr bwMode="auto">
            <a:xfrm>
              <a:off x="2688" y="240"/>
              <a:ext cx="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55" name="Line 6"/>
            <p:cNvSpPr>
              <a:spLocks noChangeShapeType="1"/>
            </p:cNvSpPr>
            <p:nvPr/>
          </p:nvSpPr>
          <p:spPr bwMode="auto">
            <a:xfrm>
              <a:off x="1680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56" name="Line 7"/>
            <p:cNvSpPr>
              <a:spLocks noChangeShapeType="1"/>
            </p:cNvSpPr>
            <p:nvPr/>
          </p:nvSpPr>
          <p:spPr bwMode="auto">
            <a:xfrm>
              <a:off x="1680" y="336"/>
              <a:ext cx="91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057" name="Line 8"/>
            <p:cNvSpPr>
              <a:spLocks noChangeShapeType="1"/>
            </p:cNvSpPr>
            <p:nvPr/>
          </p:nvSpPr>
          <p:spPr bwMode="auto">
            <a:xfrm>
              <a:off x="2592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" name="橢圓 13"/>
          <p:cNvSpPr/>
          <p:nvPr/>
        </p:nvSpPr>
        <p:spPr bwMode="auto">
          <a:xfrm>
            <a:off x="5867400" y="1916113"/>
            <a:ext cx="504825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 bwMode="auto">
          <a:xfrm>
            <a:off x="7235825" y="1916113"/>
            <a:ext cx="504825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46772E-6574-4F8B-965E-F7C71A81D09E}" type="slidenum">
              <a:rPr lang="en-US" altLang="zh-TW"/>
              <a:pPr>
                <a:defRPr/>
              </a:pPr>
              <a:t>85</a:t>
            </a:fld>
            <a:endParaRPr lang="en-US" altLang="zh-TW"/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1431925" y="852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193678" name="Group 142"/>
          <p:cNvGraphicFramePr>
            <a:graphicFrameLocks noGrp="1"/>
          </p:cNvGraphicFramePr>
          <p:nvPr/>
        </p:nvGraphicFramePr>
        <p:xfrm>
          <a:off x="1042988" y="4233863"/>
          <a:ext cx="7488237" cy="185953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79" name="Text Box 138"/>
          <p:cNvSpPr txBox="1">
            <a:spLocks noChangeArrowheads="1"/>
          </p:cNvSpPr>
          <p:nvPr/>
        </p:nvSpPr>
        <p:spPr bwMode="auto">
          <a:xfrm>
            <a:off x="71438" y="981075"/>
            <a:ext cx="2052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first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9,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7</a:t>
            </a:r>
          </a:p>
        </p:txBody>
      </p:sp>
      <p:sp>
        <p:nvSpPr>
          <p:cNvPr id="83012" name="Text Box 138"/>
          <p:cNvSpPr txBox="1">
            <a:spLocks noChangeArrowheads="1"/>
          </p:cNvSpPr>
          <p:nvPr/>
        </p:nvSpPr>
        <p:spPr bwMode="auto">
          <a:xfrm>
            <a:off x="0" y="3602038"/>
            <a:ext cx="22685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9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8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971550" y="1519238"/>
          <a:ext cx="7561263" cy="183744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3075" name="Group 4"/>
          <p:cNvGrpSpPr>
            <a:grpSpLocks/>
          </p:cNvGrpSpPr>
          <p:nvPr/>
        </p:nvGrpSpPr>
        <p:grpSpPr bwMode="auto">
          <a:xfrm>
            <a:off x="6732588" y="3695700"/>
            <a:ext cx="792162" cy="381000"/>
            <a:chOff x="1680" y="240"/>
            <a:chExt cx="1008" cy="240"/>
          </a:xfrm>
        </p:grpSpPr>
        <p:sp>
          <p:nvSpPr>
            <p:cNvPr id="83078" name="Line 5"/>
            <p:cNvSpPr>
              <a:spLocks noChangeShapeType="1"/>
            </p:cNvSpPr>
            <p:nvPr/>
          </p:nvSpPr>
          <p:spPr bwMode="auto">
            <a:xfrm>
              <a:off x="2688" y="240"/>
              <a:ext cx="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3079" name="Line 6"/>
            <p:cNvSpPr>
              <a:spLocks noChangeShapeType="1"/>
            </p:cNvSpPr>
            <p:nvPr/>
          </p:nvSpPr>
          <p:spPr bwMode="auto">
            <a:xfrm>
              <a:off x="1680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3080" name="Line 7"/>
            <p:cNvSpPr>
              <a:spLocks noChangeShapeType="1"/>
            </p:cNvSpPr>
            <p:nvPr/>
          </p:nvSpPr>
          <p:spPr bwMode="auto">
            <a:xfrm>
              <a:off x="1680" y="336"/>
              <a:ext cx="91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3081" name="Line 8"/>
            <p:cNvSpPr>
              <a:spLocks noChangeShapeType="1"/>
            </p:cNvSpPr>
            <p:nvPr/>
          </p:nvSpPr>
          <p:spPr bwMode="auto">
            <a:xfrm>
              <a:off x="2592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" name="橢圓 13"/>
          <p:cNvSpPr/>
          <p:nvPr/>
        </p:nvSpPr>
        <p:spPr bwMode="auto">
          <a:xfrm>
            <a:off x="6562725" y="1895475"/>
            <a:ext cx="504825" cy="1512888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 bwMode="auto">
          <a:xfrm>
            <a:off x="7235825" y="1916113"/>
            <a:ext cx="504825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F1DB-DDD6-44FF-B35F-1380CDBE77A3}" type="slidenum">
              <a:rPr lang="en-US" altLang="zh-TW"/>
              <a:pPr>
                <a:defRPr/>
              </a:pPr>
              <a:t>86</a:t>
            </a:fld>
            <a:endParaRPr lang="en-US" altLang="zh-TW"/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1431925" y="852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193678" name="Group 142"/>
          <p:cNvGraphicFramePr>
            <a:graphicFrameLocks noGrp="1"/>
          </p:cNvGraphicFramePr>
          <p:nvPr/>
        </p:nvGraphicFramePr>
        <p:xfrm>
          <a:off x="900113" y="1557338"/>
          <a:ext cx="7488237" cy="185953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79" name="Text Box 138"/>
          <p:cNvSpPr txBox="1">
            <a:spLocks noChangeArrowheads="1"/>
          </p:cNvSpPr>
          <p:nvPr/>
        </p:nvSpPr>
        <p:spPr bwMode="auto">
          <a:xfrm>
            <a:off x="71438" y="981075"/>
            <a:ext cx="2052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first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9,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8</a:t>
            </a:r>
          </a:p>
        </p:txBody>
      </p:sp>
      <p:sp>
        <p:nvSpPr>
          <p:cNvPr id="84036" name="Text Box 138"/>
          <p:cNvSpPr txBox="1">
            <a:spLocks noChangeArrowheads="1"/>
          </p:cNvSpPr>
          <p:nvPr/>
        </p:nvSpPr>
        <p:spPr bwMode="auto">
          <a:xfrm>
            <a:off x="0" y="3602038"/>
            <a:ext cx="22685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10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9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900113" y="4149725"/>
          <a:ext cx="7561262" cy="1837440"/>
        </p:xfrm>
        <a:graphic>
          <a:graphicData uri="http://schemas.openxmlformats.org/drawingml/2006/table">
            <a:tbl>
              <a:tblPr/>
              <a:tblGrid>
                <a:gridCol w="86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4099" name="Group 4"/>
          <p:cNvGrpSpPr>
            <a:grpSpLocks/>
          </p:cNvGrpSpPr>
          <p:nvPr/>
        </p:nvGrpSpPr>
        <p:grpSpPr bwMode="auto">
          <a:xfrm>
            <a:off x="7380288" y="3695700"/>
            <a:ext cx="792162" cy="381000"/>
            <a:chOff x="1680" y="240"/>
            <a:chExt cx="1008" cy="240"/>
          </a:xfrm>
        </p:grpSpPr>
        <p:sp>
          <p:nvSpPr>
            <p:cNvPr id="84102" name="Line 5"/>
            <p:cNvSpPr>
              <a:spLocks noChangeShapeType="1"/>
            </p:cNvSpPr>
            <p:nvPr/>
          </p:nvSpPr>
          <p:spPr bwMode="auto">
            <a:xfrm>
              <a:off x="2688" y="240"/>
              <a:ext cx="0" cy="24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103" name="Line 6"/>
            <p:cNvSpPr>
              <a:spLocks noChangeShapeType="1"/>
            </p:cNvSpPr>
            <p:nvPr/>
          </p:nvSpPr>
          <p:spPr bwMode="auto">
            <a:xfrm>
              <a:off x="1680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104" name="Line 7"/>
            <p:cNvSpPr>
              <a:spLocks noChangeShapeType="1"/>
            </p:cNvSpPr>
            <p:nvPr/>
          </p:nvSpPr>
          <p:spPr bwMode="auto">
            <a:xfrm>
              <a:off x="1680" y="336"/>
              <a:ext cx="91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4105" name="Line 8"/>
            <p:cNvSpPr>
              <a:spLocks noChangeShapeType="1"/>
            </p:cNvSpPr>
            <p:nvPr/>
          </p:nvSpPr>
          <p:spPr bwMode="auto">
            <a:xfrm>
              <a:off x="2592" y="336"/>
              <a:ext cx="0" cy="14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" name="橢圓 13"/>
          <p:cNvSpPr/>
          <p:nvPr/>
        </p:nvSpPr>
        <p:spPr bwMode="auto">
          <a:xfrm>
            <a:off x="7123113" y="1973263"/>
            <a:ext cx="504825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 bwMode="auto">
          <a:xfrm>
            <a:off x="7786688" y="2000250"/>
            <a:ext cx="504825" cy="1512888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7B0DA4-99B0-4D4A-A0B2-302F1CC0799E}" type="slidenum">
              <a:rPr lang="en-US" altLang="zh-TW"/>
              <a:pPr>
                <a:defRPr/>
              </a:pPr>
              <a:t>87</a:t>
            </a:fld>
            <a:endParaRPr lang="en-US" altLang="zh-TW"/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051050" y="0"/>
            <a:ext cx="533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Doubly Linked List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31925" y="8524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 sz="2000">
              <a:solidFill>
                <a:srgbClr val="CC3300"/>
              </a:solidFill>
              <a:ea typeface="新細明體" pitchFamily="18" charset="-120"/>
            </a:endParaRPr>
          </a:p>
        </p:txBody>
      </p:sp>
      <p:graphicFrame>
        <p:nvGraphicFramePr>
          <p:cNvPr id="193678" name="Group 142"/>
          <p:cNvGraphicFramePr>
            <a:graphicFrameLocks noGrp="1"/>
          </p:cNvGraphicFramePr>
          <p:nvPr/>
        </p:nvGraphicFramePr>
        <p:xfrm>
          <a:off x="900113" y="4149725"/>
          <a:ext cx="7488237" cy="1859535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10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79" name="Text Box 138"/>
          <p:cNvSpPr txBox="1">
            <a:spLocks noChangeArrowheads="1"/>
          </p:cNvSpPr>
          <p:nvPr/>
        </p:nvSpPr>
        <p:spPr bwMode="auto">
          <a:xfrm>
            <a:off x="71438" y="981075"/>
            <a:ext cx="20526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first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= 10, </a:t>
            </a:r>
            <a:r>
              <a:rPr lang="en-US" altLang="zh-TW" i="1" dirty="0" err="1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= 9</a:t>
            </a:r>
          </a:p>
        </p:txBody>
      </p:sp>
      <p:sp>
        <p:nvSpPr>
          <p:cNvPr id="85060" name="Text Box 138"/>
          <p:cNvSpPr txBox="1">
            <a:spLocks noChangeArrowheads="1"/>
          </p:cNvSpPr>
          <p:nvPr/>
        </p:nvSpPr>
        <p:spPr bwMode="auto">
          <a:xfrm>
            <a:off x="0" y="3602038"/>
            <a:ext cx="22685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i="1">
                <a:solidFill>
                  <a:schemeClr val="tx1"/>
                </a:solidFill>
              </a:rPr>
              <a:t>first </a:t>
            </a:r>
            <a:r>
              <a:rPr lang="en-US" altLang="zh-TW" b="1">
                <a:solidFill>
                  <a:schemeClr val="tx1"/>
                </a:solidFill>
              </a:rPr>
              <a:t>= </a:t>
            </a:r>
            <a:r>
              <a:rPr lang="en-US" altLang="zh-TW" b="1"/>
              <a:t>10</a:t>
            </a:r>
            <a:r>
              <a:rPr lang="en-US" altLang="zh-TW" b="1">
                <a:solidFill>
                  <a:schemeClr val="tx1"/>
                </a:solidFill>
              </a:rPr>
              <a:t>, </a:t>
            </a:r>
            <a:r>
              <a:rPr lang="en-US" altLang="zh-TW" b="1" i="1">
                <a:solidFill>
                  <a:schemeClr val="tx1"/>
                </a:solidFill>
              </a:rPr>
              <a:t>i</a:t>
            </a:r>
            <a:r>
              <a:rPr lang="en-US" altLang="zh-TW" b="1">
                <a:solidFill>
                  <a:schemeClr val="tx1"/>
                </a:solidFill>
              </a:rPr>
              <a:t> = 10</a:t>
            </a:r>
          </a:p>
        </p:txBody>
      </p:sp>
      <p:graphicFrame>
        <p:nvGraphicFramePr>
          <p:cNvPr id="20" name="Group 14"/>
          <p:cNvGraphicFramePr>
            <a:graphicFrameLocks noGrp="1"/>
          </p:cNvGraphicFramePr>
          <p:nvPr/>
        </p:nvGraphicFramePr>
        <p:xfrm>
          <a:off x="900113" y="1557338"/>
          <a:ext cx="7561262" cy="1837440"/>
        </p:xfrm>
        <a:graphic>
          <a:graphicData uri="http://schemas.openxmlformats.org/drawingml/2006/table">
            <a:tbl>
              <a:tblPr/>
              <a:tblGrid>
                <a:gridCol w="862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linka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linkb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橢圓 15"/>
          <p:cNvSpPr/>
          <p:nvPr/>
        </p:nvSpPr>
        <p:spPr bwMode="auto">
          <a:xfrm>
            <a:off x="7853363" y="1973263"/>
            <a:ext cx="504825" cy="1512887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60E46F-9F9C-4D0A-8D48-BEFA9C5B1ECD}" type="slidenum">
              <a:rPr lang="en-US" altLang="zh-TW"/>
              <a:pPr>
                <a:defRPr/>
              </a:pPr>
              <a:t>88</a:t>
            </a:fld>
            <a:endParaRPr lang="en-US" altLang="zh-TW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603250" y="152400"/>
            <a:ext cx="793115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3200" b="1" u="sng">
                <a:solidFill>
                  <a:srgbClr val="003300"/>
                </a:solidFill>
                <a:ea typeface="新細明體" pitchFamily="18" charset="-120"/>
              </a:rPr>
              <a:t>Rearranging Records using a Doubly Linked List</a:t>
            </a:r>
            <a:r>
              <a:rPr lang="en-US" altLang="zh-TW" sz="2000" b="1" u="sng">
                <a:solidFill>
                  <a:srgbClr val="003300"/>
                </a:solidFill>
                <a:ea typeface="新細明體" pitchFamily="18" charset="-120"/>
              </a:rPr>
              <a:t> (prog. 7.15)</a:t>
            </a:r>
            <a:endParaRPr lang="en-US" altLang="zh-TW" sz="3200" b="1" u="sng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385340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zh-TW" sz="2000" dirty="0">
                <a:solidFill>
                  <a:schemeClr val="tx1"/>
                </a:solidFill>
              </a:rPr>
              <a:t>void listSort1(element a[],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linka</a:t>
            </a:r>
            <a:r>
              <a:rPr lang="en-US" altLang="zh-TW" sz="2000" dirty="0">
                <a:solidFill>
                  <a:schemeClr val="tx1"/>
                </a:solidFill>
              </a:rPr>
              <a:t>[],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n,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first)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{ /*  rearrange the sorted chain beginning at first so that the records a[1:n] 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are in sorted order 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linkb</a:t>
            </a:r>
            <a:r>
              <a:rPr lang="en-US" altLang="zh-TW" sz="2000" dirty="0">
                <a:solidFill>
                  <a:schemeClr val="tx1"/>
                </a:solidFill>
              </a:rPr>
              <a:t>[MAX_SIZE];   /* array for backward links 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, current, </a:t>
            </a:r>
            <a:r>
              <a:rPr lang="en-US" altLang="zh-TW" sz="2000" dirty="0" err="1">
                <a:solidFill>
                  <a:schemeClr val="tx1"/>
                </a:solidFill>
              </a:rPr>
              <a:t>prev</a:t>
            </a:r>
            <a:r>
              <a:rPr lang="en-US" altLang="zh-TW" sz="2000" dirty="0">
                <a:solidFill>
                  <a:schemeClr val="tx1"/>
                </a:solidFill>
              </a:rPr>
              <a:t> = 0;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element temp;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for (current = first; current; current = </a:t>
            </a:r>
            <a:r>
              <a:rPr lang="en-US" altLang="zh-TW" sz="2000" dirty="0" err="1">
                <a:solidFill>
                  <a:schemeClr val="tx1"/>
                </a:solidFill>
              </a:rPr>
              <a:t>linka</a:t>
            </a:r>
            <a:r>
              <a:rPr lang="en-US" altLang="zh-TW" sz="2000" dirty="0">
                <a:solidFill>
                  <a:schemeClr val="tx1"/>
                </a:solidFill>
              </a:rPr>
              <a:t>[current])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{ /* convert chain into a doubly linked list  */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</a:t>
            </a:r>
            <a:r>
              <a:rPr lang="en-US" altLang="zh-TW" sz="2000" dirty="0" err="1">
                <a:solidFill>
                  <a:schemeClr val="tx1"/>
                </a:solidFill>
              </a:rPr>
              <a:t>linkb</a:t>
            </a:r>
            <a:r>
              <a:rPr lang="en-US" altLang="zh-TW" sz="2000" dirty="0">
                <a:solidFill>
                  <a:schemeClr val="tx1"/>
                </a:solidFill>
              </a:rPr>
              <a:t>[current] = </a:t>
            </a:r>
            <a:r>
              <a:rPr lang="en-US" altLang="zh-TW" sz="2000" dirty="0" err="1">
                <a:solidFill>
                  <a:schemeClr val="tx1"/>
                </a:solidFill>
              </a:rPr>
              <a:t>prev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</a:t>
            </a:r>
            <a:r>
              <a:rPr lang="en-US" altLang="zh-TW" sz="2000" dirty="0" err="1">
                <a:solidFill>
                  <a:schemeClr val="tx1"/>
                </a:solidFill>
              </a:rPr>
              <a:t>prev</a:t>
            </a:r>
            <a:r>
              <a:rPr lang="en-US" altLang="zh-TW" sz="2000" dirty="0">
                <a:solidFill>
                  <a:schemeClr val="tx1"/>
                </a:solidFill>
              </a:rPr>
              <a:t> = current;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  }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6021" name="矩形 5"/>
          <p:cNvSpPr>
            <a:spLocks noChangeArrowheads="1"/>
          </p:cNvSpPr>
          <p:nvPr/>
        </p:nvSpPr>
        <p:spPr bwMode="auto">
          <a:xfrm>
            <a:off x="1331913" y="3328988"/>
            <a:ext cx="5688012" cy="15843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4346AB-D560-4BF0-B7E9-23C6F4496247}" type="slidenum">
              <a:rPr lang="en-US" altLang="zh-TW"/>
              <a:pPr>
                <a:defRPr/>
              </a:pPr>
              <a:t>89</a:t>
            </a:fld>
            <a:endParaRPr lang="en-US" altLang="zh-TW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603250" y="152400"/>
            <a:ext cx="793115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3200" b="1" u="sng">
                <a:solidFill>
                  <a:srgbClr val="003300"/>
                </a:solidFill>
                <a:ea typeface="新細明體" pitchFamily="18" charset="-120"/>
              </a:rPr>
              <a:t>Rearranging Records using a Doubly Linked List</a:t>
            </a:r>
            <a:r>
              <a:rPr lang="en-US" altLang="zh-TW" sz="2000" b="1" u="sng">
                <a:solidFill>
                  <a:srgbClr val="003300"/>
                </a:solidFill>
                <a:ea typeface="新細明體" pitchFamily="18" charset="-120"/>
              </a:rPr>
              <a:t> (prog. 7.15)</a:t>
            </a:r>
            <a:endParaRPr lang="en-US" altLang="zh-TW" sz="3200" b="1" u="sng">
              <a:solidFill>
                <a:srgbClr val="003300"/>
              </a:solidFill>
              <a:ea typeface="新細明體" pitchFamily="18" charset="-120"/>
            </a:endParaRP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14144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r>
              <a:rPr lang="en-US" altLang="zh-TW" sz="2000" dirty="0">
                <a:solidFill>
                  <a:schemeClr val="tx1"/>
                </a:solidFill>
              </a:rPr>
              <a:t>      /*  move a[first] to position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while maintaining the list */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       for (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= 1;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&lt; n 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++)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en-US" altLang="zh-TW" sz="2000" dirty="0">
                <a:solidFill>
                  <a:schemeClr val="tx1"/>
                </a:solidFill>
              </a:rPr>
              <a:t>       {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if (first !=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) {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if (</a:t>
            </a:r>
            <a:r>
              <a:rPr lang="en-US" altLang="zh-TW" sz="2000" dirty="0" err="1">
                <a:solidFill>
                  <a:schemeClr val="tx1"/>
                </a:solidFill>
              </a:rPr>
              <a:t>linka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]) </a:t>
            </a:r>
            <a:r>
              <a:rPr lang="en-US" altLang="zh-TW" sz="2000" dirty="0" err="1">
                <a:solidFill>
                  <a:schemeClr val="tx1"/>
                </a:solidFill>
              </a:rPr>
              <a:t>linkb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</a:rPr>
              <a:t>linka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]] = first;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</a:t>
            </a:r>
            <a:r>
              <a:rPr lang="en-US" altLang="zh-TW" sz="2000" dirty="0" err="1">
                <a:solidFill>
                  <a:schemeClr val="tx1"/>
                </a:solidFill>
              </a:rPr>
              <a:t>linka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</a:rPr>
              <a:t>linkb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]] = first;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SWAP(a[first], a[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], temp);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SWAP(</a:t>
            </a:r>
            <a:r>
              <a:rPr lang="en-US" altLang="zh-TW" sz="2000" dirty="0" err="1">
                <a:solidFill>
                  <a:schemeClr val="tx1"/>
                </a:solidFill>
              </a:rPr>
              <a:t>linka</a:t>
            </a:r>
            <a:r>
              <a:rPr lang="en-US" altLang="zh-TW" sz="2000" dirty="0">
                <a:solidFill>
                  <a:schemeClr val="tx1"/>
                </a:solidFill>
              </a:rPr>
              <a:t>[first], </a:t>
            </a:r>
            <a:r>
              <a:rPr lang="en-US" altLang="zh-TW" sz="2000" dirty="0" err="1">
                <a:solidFill>
                  <a:schemeClr val="tx1"/>
                </a:solidFill>
              </a:rPr>
              <a:t>linka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], temp);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     SWAP(</a:t>
            </a:r>
            <a:r>
              <a:rPr lang="en-US" altLang="zh-TW" sz="2000" dirty="0" err="1">
                <a:solidFill>
                  <a:schemeClr val="tx1"/>
                </a:solidFill>
              </a:rPr>
              <a:t>linkb</a:t>
            </a:r>
            <a:r>
              <a:rPr lang="en-US" altLang="zh-TW" sz="2000" dirty="0">
                <a:solidFill>
                  <a:schemeClr val="tx1"/>
                </a:solidFill>
              </a:rPr>
              <a:t>[first], </a:t>
            </a:r>
            <a:r>
              <a:rPr lang="en-US" altLang="zh-TW" sz="2000" dirty="0" err="1">
                <a:solidFill>
                  <a:schemeClr val="tx1"/>
                </a:solidFill>
              </a:rPr>
              <a:t>linkb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], temp);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}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	first = </a:t>
            </a:r>
            <a:r>
              <a:rPr lang="en-US" altLang="zh-TW" sz="2000" dirty="0" err="1">
                <a:solidFill>
                  <a:schemeClr val="tx1"/>
                </a:solidFill>
              </a:rPr>
              <a:t>linka</a:t>
            </a:r>
            <a:r>
              <a:rPr lang="en-US" altLang="zh-TW" sz="2000" dirty="0">
                <a:solidFill>
                  <a:schemeClr val="tx1"/>
                </a:solidFill>
              </a:rPr>
              <a:t>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];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        }</a:t>
            </a:r>
            <a:endParaRPr lang="zh-TW" altLang="zh-TW" sz="2000" dirty="0">
              <a:solidFill>
                <a:schemeClr val="tx1"/>
              </a:solidFill>
            </a:endParaRPr>
          </a:p>
          <a:p>
            <a:r>
              <a:rPr lang="en-US" altLang="zh-TW" sz="2000" dirty="0">
                <a:solidFill>
                  <a:schemeClr val="tx1"/>
                </a:solidFill>
              </a:rPr>
              <a:t>}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868292-BC98-4F8D-8F8C-376E0871AEBE}" type="slidenum">
              <a:rPr lang="en-US" altLang="zh-TW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7171" name="Rectangle 1026"/>
          <p:cNvSpPr>
            <a:spLocks noChangeArrowheads="1"/>
          </p:cNvSpPr>
          <p:nvPr/>
        </p:nvSpPr>
        <p:spPr bwMode="auto">
          <a:xfrm>
            <a:off x="762000" y="76200"/>
            <a:ext cx="7772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1" u="sng" dirty="0">
                <a:solidFill>
                  <a:schemeClr val="tx1"/>
                </a:solidFill>
                <a:ea typeface="新細明體" pitchFamily="18" charset="-120"/>
              </a:rPr>
              <a:t>Sequential Search </a:t>
            </a:r>
            <a:r>
              <a:rPr lang="en-US" altLang="zh-TW" sz="2000" b="1" u="sng" dirty="0">
                <a:solidFill>
                  <a:schemeClr val="tx1"/>
                </a:solidFill>
                <a:ea typeface="新細明體" pitchFamily="18" charset="-120"/>
              </a:rPr>
              <a:t>(</a:t>
            </a:r>
            <a:r>
              <a:rPr lang="en-US" altLang="zh-TW" sz="2000" b="1" u="sng" dirty="0" err="1">
                <a:solidFill>
                  <a:schemeClr val="tx1"/>
                </a:solidFill>
                <a:ea typeface="新細明體" pitchFamily="18" charset="-120"/>
              </a:rPr>
              <a:t>Prog</a:t>
            </a:r>
            <a:r>
              <a:rPr lang="en-US" altLang="zh-TW" sz="2000" b="1" u="sng" dirty="0">
                <a:solidFill>
                  <a:schemeClr val="tx1"/>
                </a:solidFill>
                <a:ea typeface="新細明體" pitchFamily="18" charset="-120"/>
              </a:rPr>
              <a:t>. 7.1)</a:t>
            </a:r>
          </a:p>
        </p:txBody>
      </p:sp>
      <p:sp>
        <p:nvSpPr>
          <p:cNvPr id="7172" name="Rectangle 1027"/>
          <p:cNvSpPr>
            <a:spLocks noChangeArrowheads="1"/>
          </p:cNvSpPr>
          <p:nvPr/>
        </p:nvSpPr>
        <p:spPr bwMode="auto">
          <a:xfrm>
            <a:off x="900113" y="1196975"/>
            <a:ext cx="6910387" cy="3167063"/>
          </a:xfrm>
          <a:prstGeom prst="rect">
            <a:avLst/>
          </a:prstGeom>
          <a:solidFill>
            <a:srgbClr val="FFFF0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ea typeface="新細明體" pitchFamily="18" charset="-120"/>
              </a:rPr>
              <a:t>seqSearch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(element a[ ],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n,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k ){</a:t>
            </a:r>
          </a:p>
          <a:p>
            <a:r>
              <a:rPr lang="en-US" altLang="zh-TW" dirty="0" smtClean="0">
                <a:solidFill>
                  <a:schemeClr val="tx1"/>
                </a:solidFill>
                <a:ea typeface="新細明體" pitchFamily="18" charset="-120"/>
              </a:rPr>
              <a:t>/</a:t>
            </a:r>
            <a:r>
              <a:rPr lang="en-US" altLang="zh-TW" sz="2000" dirty="0" smtClean="0">
                <a:solidFill>
                  <a:schemeClr val="tx1"/>
                </a:solidFill>
                <a:ea typeface="新細明體" pitchFamily="18" charset="-120"/>
              </a:rPr>
              <a:t>*</a:t>
            </a:r>
            <a:r>
              <a:rPr lang="zh-TW" altLang="en-US" sz="2000" dirty="0">
                <a:solidFill>
                  <a:schemeClr val="tx1"/>
                </a:solidFill>
              </a:rPr>
              <a:t>在串列 </a:t>
            </a:r>
            <a:r>
              <a:rPr lang="en-US" altLang="zh-TW" sz="2000" dirty="0">
                <a:solidFill>
                  <a:schemeClr val="tx1"/>
                </a:solidFill>
              </a:rPr>
              <a:t>a[1 : n</a:t>
            </a:r>
            <a:r>
              <a:rPr lang="en-US" altLang="zh-TW" sz="2000" dirty="0" smtClean="0">
                <a:solidFill>
                  <a:schemeClr val="tx1"/>
                </a:solidFill>
              </a:rPr>
              <a:t>] </a:t>
            </a:r>
            <a:r>
              <a:rPr lang="zh-TW" altLang="en-US" sz="2000" dirty="0" smtClean="0">
                <a:solidFill>
                  <a:schemeClr val="tx1"/>
                </a:solidFill>
              </a:rPr>
              <a:t>中</a:t>
            </a:r>
            <a:r>
              <a:rPr lang="zh-TW" altLang="en-US" sz="2000" dirty="0">
                <a:solidFill>
                  <a:schemeClr val="tx1"/>
                </a:solidFill>
              </a:rPr>
              <a:t>尋找最小</a:t>
            </a:r>
            <a:r>
              <a:rPr lang="zh-TW" altLang="en-US" sz="2000" dirty="0" smtClean="0">
                <a:solidFill>
                  <a:schemeClr val="tx1"/>
                </a:solidFill>
              </a:rPr>
              <a:t>的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</a:rPr>
              <a:t>值</a:t>
            </a:r>
            <a:r>
              <a:rPr lang="zh-TW" altLang="en-US" sz="2000" dirty="0">
                <a:solidFill>
                  <a:schemeClr val="tx1"/>
                </a:solidFill>
              </a:rPr>
              <a:t>，</a:t>
            </a:r>
            <a:r>
              <a:rPr lang="zh-TW" altLang="en-US" sz="2000" dirty="0" smtClean="0">
                <a:solidFill>
                  <a:schemeClr val="tx1"/>
                </a:solidFill>
              </a:rPr>
              <a:t>使得 </a:t>
            </a:r>
            <a:r>
              <a:rPr lang="en-US" altLang="zh-TW" sz="2000" dirty="0" smtClean="0">
                <a:solidFill>
                  <a:schemeClr val="tx1"/>
                </a:solidFill>
              </a:rPr>
              <a:t>a[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].key = k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      </a:t>
            </a:r>
            <a:r>
              <a:rPr lang="zh-TW" altLang="en-US" sz="2000" dirty="0" smtClean="0">
                <a:solidFill>
                  <a:schemeClr val="tx1"/>
                </a:solidFill>
              </a:rPr>
              <a:t>如果 </a:t>
            </a:r>
            <a:r>
              <a:rPr lang="en-US" altLang="zh-TW" sz="2000" dirty="0" smtClean="0">
                <a:solidFill>
                  <a:schemeClr val="tx1"/>
                </a:solidFill>
              </a:rPr>
              <a:t>k </a:t>
            </a:r>
            <a:r>
              <a:rPr lang="zh-TW" altLang="en-US" sz="2000" dirty="0" smtClean="0">
                <a:solidFill>
                  <a:schemeClr val="tx1"/>
                </a:solidFill>
              </a:rPr>
              <a:t>在串列 </a:t>
            </a:r>
            <a:r>
              <a:rPr lang="en-US" altLang="zh-TW" sz="2000" dirty="0">
                <a:solidFill>
                  <a:schemeClr val="tx1"/>
                </a:solidFill>
              </a:rPr>
              <a:t>a[1 : n</a:t>
            </a:r>
            <a:r>
              <a:rPr lang="en-US" altLang="zh-TW" sz="2000" dirty="0" smtClean="0">
                <a:solidFill>
                  <a:schemeClr val="tx1"/>
                </a:solidFill>
              </a:rPr>
              <a:t>] </a:t>
            </a:r>
            <a:r>
              <a:rPr lang="zh-TW" altLang="en-US" sz="2000" dirty="0" smtClean="0">
                <a:solidFill>
                  <a:schemeClr val="tx1"/>
                </a:solidFill>
              </a:rPr>
              <a:t>中</a:t>
            </a:r>
            <a:r>
              <a:rPr lang="zh-TW" altLang="en-US" sz="2000" dirty="0">
                <a:solidFill>
                  <a:schemeClr val="tx1"/>
                </a:solidFill>
              </a:rPr>
              <a:t>找不到，則回</a:t>
            </a:r>
            <a:r>
              <a:rPr lang="zh-TW" altLang="en-US" sz="2000" dirty="0" smtClean="0">
                <a:solidFill>
                  <a:schemeClr val="tx1"/>
                </a:solidFill>
              </a:rPr>
              <a:t>傳 </a:t>
            </a:r>
            <a:r>
              <a:rPr lang="en-US" altLang="zh-TW" sz="2000" dirty="0" smtClean="0">
                <a:solidFill>
                  <a:schemeClr val="tx1"/>
                </a:solidFill>
              </a:rPr>
              <a:t>0</a:t>
            </a:r>
            <a:r>
              <a:rPr lang="zh-TW" altLang="en-US" sz="2000" dirty="0">
                <a:solidFill>
                  <a:schemeClr val="tx1"/>
                </a:solidFill>
              </a:rPr>
              <a:t>。 </a:t>
            </a:r>
            <a:r>
              <a:rPr lang="zh-TW" altLang="en-US" sz="2000" dirty="0">
                <a:solidFill>
                  <a:schemeClr val="tx1"/>
                </a:solidFill>
                <a:ea typeface="新細明體" pitchFamily="18" charset="-120"/>
              </a:rPr>
              <a:t>*</a:t>
            </a:r>
            <a:r>
              <a:rPr lang="en-US" altLang="zh-TW" sz="2000" dirty="0">
                <a:solidFill>
                  <a:schemeClr val="tx1"/>
                </a:solidFill>
                <a:ea typeface="新細明體" pitchFamily="18" charset="-120"/>
              </a:rPr>
              <a:t>/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 </a:t>
            </a:r>
            <a:r>
              <a:rPr lang="en-US" altLang="zh-TW" dirty="0" err="1">
                <a:solidFill>
                  <a:schemeClr val="tx1"/>
                </a:solidFill>
              </a:rPr>
              <a:t>int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      for(</a:t>
            </a:r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 = 1; </a:t>
            </a:r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 &lt;= n &amp;&amp; </a:t>
            </a:r>
            <a:r>
              <a:rPr lang="en-US" altLang="zh-TW" dirty="0">
                <a:solidFill>
                  <a:srgbClr val="FF0000"/>
                </a:solidFill>
              </a:rPr>
              <a:t>a[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].key != k</a:t>
            </a:r>
            <a:r>
              <a:rPr lang="en-US" altLang="zh-TW" dirty="0">
                <a:solidFill>
                  <a:schemeClr val="tx1"/>
                </a:solidFill>
              </a:rPr>
              <a:t>; </a:t>
            </a:r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++)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      if (</a:t>
            </a:r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 &gt; n) return 0;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      return </a:t>
            </a:r>
            <a:r>
              <a:rPr lang="en-US" altLang="zh-TW" dirty="0" err="1">
                <a:solidFill>
                  <a:schemeClr val="tx1"/>
                </a:solidFill>
              </a:rPr>
              <a:t>i</a:t>
            </a:r>
            <a:r>
              <a:rPr lang="en-US" altLang="zh-TW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29028" name="Rectangle 1028"/>
          <p:cNvSpPr>
            <a:spLocks noChangeArrowheads="1"/>
          </p:cNvSpPr>
          <p:nvPr/>
        </p:nvSpPr>
        <p:spPr bwMode="auto">
          <a:xfrm>
            <a:off x="2771800" y="3860800"/>
            <a:ext cx="6192813" cy="27606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TW" sz="2000" dirty="0" err="1">
                <a:solidFill>
                  <a:schemeClr val="tx1"/>
                </a:solidFill>
                <a:latin typeface="+mn-lt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  <a:ea typeface="新細明體" pitchFamily="18" charset="-120"/>
              </a:rPr>
              <a:t> </a:t>
            </a:r>
            <a:r>
              <a:rPr lang="en-US" altLang="zh-TW" sz="2000" b="1" dirty="0" err="1">
                <a:solidFill>
                  <a:srgbClr val="00B050"/>
                </a:solidFill>
                <a:latin typeface="+mn-lt"/>
                <a:ea typeface="新細明體" pitchFamily="18" charset="-120"/>
              </a:rPr>
              <a:t>seqSearchSorted</a:t>
            </a:r>
            <a:r>
              <a:rPr lang="en-US" altLang="zh-TW" sz="2000" dirty="0">
                <a:solidFill>
                  <a:schemeClr val="tx1"/>
                </a:solidFill>
                <a:latin typeface="+mn-lt"/>
                <a:ea typeface="新細明體" pitchFamily="18" charset="-120"/>
              </a:rPr>
              <a:t>(element a[ ],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  <a:ea typeface="新細明體" pitchFamily="18" charset="-120"/>
              </a:rPr>
              <a:t>n,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  <a:ea typeface="新細明體" pitchFamily="18" charset="-120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+mn-lt"/>
                <a:ea typeface="新細明體" pitchFamily="18" charset="-120"/>
              </a:rPr>
              <a:t>k ){</a:t>
            </a:r>
          </a:p>
          <a:p>
            <a:r>
              <a:rPr lang="en-US" altLang="zh-TW" sz="1800" dirty="0" smtClean="0">
                <a:solidFill>
                  <a:schemeClr val="tx1"/>
                </a:solidFill>
                <a:latin typeface="+mn-lt"/>
                <a:ea typeface="新細明體" pitchFamily="18" charset="-120"/>
              </a:rPr>
              <a:t>/* 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在</a:t>
            </a:r>
            <a:r>
              <a:rPr lang="zh-TW" altLang="en-US" sz="1800" dirty="0">
                <a:solidFill>
                  <a:srgbClr val="FF0000"/>
                </a:solidFill>
                <a:latin typeface="+mn-lt"/>
              </a:rPr>
              <a:t>已排序</a:t>
            </a:r>
            <a:r>
              <a:rPr lang="zh-TW" altLang="en-US" sz="1800" dirty="0">
                <a:solidFill>
                  <a:schemeClr val="tx1"/>
                </a:solidFill>
                <a:latin typeface="+mn-lt"/>
              </a:rPr>
              <a:t>串列 </a:t>
            </a:r>
            <a:r>
              <a:rPr lang="en-US" altLang="zh-TW" sz="1800" dirty="0">
                <a:solidFill>
                  <a:schemeClr val="tx1"/>
                </a:solidFill>
                <a:latin typeface="+mn-lt"/>
              </a:rPr>
              <a:t>a[1 : n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] 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中</a:t>
            </a:r>
            <a:r>
              <a:rPr lang="zh-TW" altLang="en-US" sz="1800" dirty="0">
                <a:solidFill>
                  <a:schemeClr val="tx1"/>
                </a:solidFill>
                <a:latin typeface="+mn-lt"/>
              </a:rPr>
              <a:t>尋找最小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的 </a:t>
            </a:r>
            <a:r>
              <a:rPr lang="en-US" altLang="zh-TW" sz="18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值</a:t>
            </a:r>
            <a:r>
              <a:rPr lang="zh-TW" altLang="en-US" sz="1800" dirty="0">
                <a:solidFill>
                  <a:schemeClr val="tx1"/>
                </a:solidFill>
                <a:latin typeface="+mn-lt"/>
              </a:rPr>
              <a:t>，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使得 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a[</a:t>
            </a:r>
            <a:r>
              <a:rPr lang="en-US" altLang="zh-TW" sz="18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1800" dirty="0">
                <a:solidFill>
                  <a:schemeClr val="tx1"/>
                </a:solidFill>
                <a:latin typeface="+mn-lt"/>
              </a:rPr>
              <a:t>].key = k</a:t>
            </a:r>
          </a:p>
          <a:p>
            <a:r>
              <a:rPr lang="en-US" altLang="zh-TW" sz="18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如果 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k 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在串列 </a:t>
            </a:r>
            <a:r>
              <a:rPr lang="en-US" altLang="zh-TW" sz="1800" dirty="0" smtClean="0">
                <a:solidFill>
                  <a:schemeClr val="tx1"/>
                </a:solidFill>
              </a:rPr>
              <a:t>a[1 </a:t>
            </a:r>
            <a:r>
              <a:rPr lang="en-US" altLang="zh-TW" sz="1800" dirty="0">
                <a:solidFill>
                  <a:schemeClr val="tx1"/>
                </a:solidFill>
              </a:rPr>
              <a:t>: n</a:t>
            </a:r>
            <a:r>
              <a:rPr lang="en-US" altLang="zh-TW" sz="1800" dirty="0" smtClean="0">
                <a:solidFill>
                  <a:schemeClr val="tx1"/>
                </a:solidFill>
              </a:rPr>
              <a:t>] 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中</a:t>
            </a:r>
            <a:r>
              <a:rPr lang="zh-TW" altLang="en-US" sz="1800" dirty="0">
                <a:solidFill>
                  <a:schemeClr val="tx1"/>
                </a:solidFill>
                <a:latin typeface="+mn-lt"/>
              </a:rPr>
              <a:t>找不到，則回</a:t>
            </a:r>
            <a:r>
              <a:rPr lang="zh-TW" altLang="en-US" sz="1800" dirty="0" smtClean="0">
                <a:solidFill>
                  <a:schemeClr val="tx1"/>
                </a:solidFill>
                <a:latin typeface="+mn-lt"/>
              </a:rPr>
              <a:t>傳 </a:t>
            </a:r>
            <a:r>
              <a:rPr lang="en-US" altLang="zh-TW" sz="18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TW" altLang="en-US" sz="1800" dirty="0">
                <a:solidFill>
                  <a:schemeClr val="tx1"/>
                </a:solidFill>
                <a:latin typeface="+mn-lt"/>
              </a:rPr>
              <a:t>。 </a:t>
            </a:r>
            <a:r>
              <a:rPr lang="zh-TW" altLang="en-US" sz="1800" dirty="0">
                <a:solidFill>
                  <a:schemeClr val="tx1"/>
                </a:solidFill>
                <a:latin typeface="+mn-lt"/>
                <a:ea typeface="新細明體" pitchFamily="18" charset="-120"/>
              </a:rPr>
              <a:t>*</a:t>
            </a:r>
            <a:r>
              <a:rPr lang="en-US" altLang="zh-TW" sz="1800" dirty="0">
                <a:solidFill>
                  <a:schemeClr val="tx1"/>
                </a:solidFill>
                <a:latin typeface="+mn-lt"/>
                <a:ea typeface="新細明體" pitchFamily="18" charset="-120"/>
              </a:rPr>
              <a:t>/</a:t>
            </a:r>
            <a:r>
              <a:rPr lang="en-US" altLang="zh-TW" sz="2000" dirty="0">
                <a:solidFill>
                  <a:schemeClr val="tx1"/>
                </a:solidFill>
                <a:latin typeface="+mn-lt"/>
                <a:ea typeface="新細明體" pitchFamily="18" charset="-120"/>
              </a:rPr>
              <a:t/>
            </a:r>
            <a:br>
              <a:rPr lang="en-US" altLang="zh-TW" sz="2000" dirty="0">
                <a:solidFill>
                  <a:schemeClr val="tx1"/>
                </a:solidFill>
                <a:latin typeface="+mn-lt"/>
                <a:ea typeface="新細明體" pitchFamily="18" charset="-120"/>
              </a:rPr>
            </a:br>
            <a:r>
              <a:rPr lang="en-US" altLang="zh-TW" sz="2000" dirty="0">
                <a:solidFill>
                  <a:schemeClr val="tx1"/>
                </a:solidFill>
                <a:latin typeface="+mn-lt"/>
                <a:ea typeface="新細明體" pitchFamily="18" charset="-120"/>
              </a:rPr>
              <a:t>      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for(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= 1;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&lt;= n &amp;&amp;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a[</a:t>
            </a:r>
            <a:r>
              <a:rPr lang="en-US" altLang="zh-TW" sz="20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].key &lt; 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++)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	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if (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&gt; n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||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a[</a:t>
            </a:r>
            <a:r>
              <a:rPr lang="en-US" altLang="zh-TW" sz="200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rgbClr val="FF0000"/>
                </a:solidFill>
                <a:latin typeface="+mn-lt"/>
              </a:rPr>
              <a:t>].key != k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) return 0;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       return </a:t>
            </a:r>
            <a:r>
              <a:rPr lang="en-US" altLang="zh-TW" sz="2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+mn-lt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07CC1D-2614-4C40-B6ED-7264526F6334}" type="slidenum">
              <a:rPr lang="en-US" altLang="zh-TW"/>
              <a:pPr>
                <a:defRPr/>
              </a:pPr>
              <a:t>90</a:t>
            </a:fld>
            <a:endParaRPr lang="en-US" altLang="zh-TW"/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07950" y="3357563"/>
            <a:ext cx="178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2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i=1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179388" y="981075"/>
            <a:ext cx="11604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 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= 4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1592263" y="1484313"/>
          <a:ext cx="6580187" cy="137808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8119" name="群組 25"/>
          <p:cNvGrpSpPr>
            <a:grpSpLocks/>
          </p:cNvGrpSpPr>
          <p:nvPr/>
        </p:nvGrpSpPr>
        <p:grpSpPr bwMode="auto">
          <a:xfrm>
            <a:off x="2514600" y="765175"/>
            <a:ext cx="1985963" cy="609600"/>
            <a:chOff x="2514600" y="838200"/>
            <a:chExt cx="2209800" cy="609600"/>
          </a:xfrm>
        </p:grpSpPr>
        <p:grpSp>
          <p:nvGrpSpPr>
            <p:cNvPr id="88190" name="Group 54"/>
            <p:cNvGrpSpPr>
              <a:grpSpLocks/>
            </p:cNvGrpSpPr>
            <p:nvPr/>
          </p:nvGrpSpPr>
          <p:grpSpPr bwMode="auto">
            <a:xfrm>
              <a:off x="2514600" y="1219200"/>
              <a:ext cx="2057400" cy="228600"/>
              <a:chOff x="1632" y="144"/>
              <a:chExt cx="960" cy="144"/>
            </a:xfrm>
          </p:grpSpPr>
          <p:sp>
            <p:nvSpPr>
              <p:cNvPr id="88193" name="Line 55"/>
              <p:cNvSpPr>
                <a:spLocks noChangeShapeType="1"/>
              </p:cNvSpPr>
              <p:nvPr/>
            </p:nvSpPr>
            <p:spPr bwMode="auto">
              <a:xfrm>
                <a:off x="1632" y="14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194" name="Line 56"/>
              <p:cNvSpPr>
                <a:spLocks noChangeShapeType="1"/>
              </p:cNvSpPr>
              <p:nvPr/>
            </p:nvSpPr>
            <p:spPr bwMode="auto">
              <a:xfrm>
                <a:off x="1632" y="144"/>
                <a:ext cx="960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195" name="Line 57"/>
              <p:cNvSpPr>
                <a:spLocks noChangeShapeType="1"/>
              </p:cNvSpPr>
              <p:nvPr/>
            </p:nvSpPr>
            <p:spPr bwMode="auto">
              <a:xfrm>
                <a:off x="2592" y="14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8191" name="Line 58"/>
            <p:cNvSpPr>
              <a:spLocks noChangeShapeType="1"/>
            </p:cNvSpPr>
            <p:nvPr/>
          </p:nvSpPr>
          <p:spPr bwMode="auto">
            <a:xfrm>
              <a:off x="4724400" y="990600"/>
              <a:ext cx="0" cy="4572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192" name="Text Box 59"/>
            <p:cNvSpPr txBox="1">
              <a:spLocks noChangeArrowheads="1"/>
            </p:cNvSpPr>
            <p:nvPr/>
          </p:nvSpPr>
          <p:spPr bwMode="auto">
            <a:xfrm>
              <a:off x="3254375" y="838200"/>
              <a:ext cx="4794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1">
                  <a:solidFill>
                    <a:srgbClr val="CC3300"/>
                  </a:solidFill>
                  <a:ea typeface="新細明體" pitchFamily="18" charset="-120"/>
                </a:rPr>
                <a:t>(2)</a:t>
              </a:r>
            </a:p>
          </p:txBody>
        </p:sp>
      </p:grpSp>
      <p:graphicFrame>
        <p:nvGraphicFramePr>
          <p:cNvPr id="198778" name="Group 122"/>
          <p:cNvGraphicFramePr>
            <a:graphicFrameLocks noGrp="1"/>
          </p:cNvGraphicFramePr>
          <p:nvPr/>
        </p:nvGraphicFramePr>
        <p:xfrm>
          <a:off x="1619250" y="3860800"/>
          <a:ext cx="6624638" cy="13780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8170" name="群組 26"/>
          <p:cNvGrpSpPr>
            <a:grpSpLocks/>
          </p:cNvGrpSpPr>
          <p:nvPr/>
        </p:nvGrpSpPr>
        <p:grpSpPr bwMode="auto">
          <a:xfrm>
            <a:off x="3043238" y="3429000"/>
            <a:ext cx="376237" cy="385763"/>
            <a:chOff x="2971800" y="3500438"/>
            <a:chExt cx="520700" cy="385762"/>
          </a:xfrm>
        </p:grpSpPr>
        <p:grpSp>
          <p:nvGrpSpPr>
            <p:cNvPr id="88185" name="Group 114"/>
            <p:cNvGrpSpPr>
              <a:grpSpLocks/>
            </p:cNvGrpSpPr>
            <p:nvPr/>
          </p:nvGrpSpPr>
          <p:grpSpPr bwMode="auto">
            <a:xfrm>
              <a:off x="2971800" y="3733800"/>
              <a:ext cx="381000" cy="152400"/>
              <a:chOff x="1824" y="1056"/>
              <a:chExt cx="240" cy="96"/>
            </a:xfrm>
          </p:grpSpPr>
          <p:sp>
            <p:nvSpPr>
              <p:cNvPr id="88187" name="Line 115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188" name="Line 116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189" name="Line 117"/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8186" name="Line 121"/>
            <p:cNvSpPr>
              <a:spLocks noChangeShapeType="1"/>
            </p:cNvSpPr>
            <p:nvPr/>
          </p:nvSpPr>
          <p:spPr bwMode="auto">
            <a:xfrm>
              <a:off x="3492500" y="3500438"/>
              <a:ext cx="0" cy="38576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8171" name="Text Box 2"/>
          <p:cNvSpPr txBox="1">
            <a:spLocks noChangeArrowheads="1"/>
          </p:cNvSpPr>
          <p:nvPr/>
        </p:nvSpPr>
        <p:spPr bwMode="auto">
          <a:xfrm>
            <a:off x="1331913" y="0"/>
            <a:ext cx="66246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Singly Linked List</a:t>
            </a:r>
          </a:p>
        </p:txBody>
      </p:sp>
      <p:sp>
        <p:nvSpPr>
          <p:cNvPr id="88172" name="橢圓 27"/>
          <p:cNvSpPr>
            <a:spLocks noChangeArrowheads="1"/>
          </p:cNvSpPr>
          <p:nvPr/>
        </p:nvSpPr>
        <p:spPr bwMode="auto">
          <a:xfrm>
            <a:off x="4211638" y="1989138"/>
            <a:ext cx="431800" cy="9350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88173" name="橢圓 28"/>
          <p:cNvSpPr>
            <a:spLocks noChangeArrowheads="1"/>
          </p:cNvSpPr>
          <p:nvPr/>
        </p:nvSpPr>
        <p:spPr bwMode="auto">
          <a:xfrm>
            <a:off x="2339975" y="1989138"/>
            <a:ext cx="431800" cy="93503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grpSp>
        <p:nvGrpSpPr>
          <p:cNvPr id="88174" name="Group 103"/>
          <p:cNvGrpSpPr>
            <a:grpSpLocks/>
          </p:cNvGrpSpPr>
          <p:nvPr/>
        </p:nvGrpSpPr>
        <p:grpSpPr bwMode="auto">
          <a:xfrm>
            <a:off x="1042988" y="2997200"/>
            <a:ext cx="3457575" cy="431800"/>
            <a:chOff x="1008" y="816"/>
            <a:chExt cx="1680" cy="336"/>
          </a:xfrm>
        </p:grpSpPr>
        <p:sp>
          <p:nvSpPr>
            <p:cNvPr id="88182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183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184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8175" name="Text Box 59"/>
          <p:cNvSpPr txBox="1">
            <a:spLocks noChangeArrowheads="1"/>
          </p:cNvSpPr>
          <p:nvPr/>
        </p:nvSpPr>
        <p:spPr bwMode="auto">
          <a:xfrm>
            <a:off x="2746375" y="2852738"/>
            <a:ext cx="48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 b="1">
                <a:solidFill>
                  <a:srgbClr val="CC3300"/>
                </a:solidFill>
                <a:ea typeface="新細明體" pitchFamily="18" charset="-120"/>
              </a:rPr>
              <a:t>(1)</a:t>
            </a:r>
          </a:p>
        </p:txBody>
      </p:sp>
      <p:sp>
        <p:nvSpPr>
          <p:cNvPr id="88176" name="橢圓 34"/>
          <p:cNvSpPr>
            <a:spLocks noChangeArrowheads="1"/>
          </p:cNvSpPr>
          <p:nvPr/>
        </p:nvSpPr>
        <p:spPr bwMode="auto">
          <a:xfrm>
            <a:off x="2987675" y="4292600"/>
            <a:ext cx="431800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88177" name="Text Box 2"/>
          <p:cNvSpPr txBox="1">
            <a:spLocks noChangeArrowheads="1"/>
          </p:cNvSpPr>
          <p:nvPr/>
        </p:nvSpPr>
        <p:spPr bwMode="auto">
          <a:xfrm>
            <a:off x="53975" y="5559425"/>
            <a:ext cx="1781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6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i=2</a:t>
            </a:r>
          </a:p>
        </p:txBody>
      </p:sp>
      <p:grpSp>
        <p:nvGrpSpPr>
          <p:cNvPr id="88178" name="Group 103"/>
          <p:cNvGrpSpPr>
            <a:grpSpLocks/>
          </p:cNvGrpSpPr>
          <p:nvPr/>
        </p:nvGrpSpPr>
        <p:grpSpPr bwMode="auto">
          <a:xfrm>
            <a:off x="1042988" y="5300663"/>
            <a:ext cx="2160587" cy="288925"/>
            <a:chOff x="1008" y="816"/>
            <a:chExt cx="1680" cy="336"/>
          </a:xfrm>
        </p:grpSpPr>
        <p:sp>
          <p:nvSpPr>
            <p:cNvPr id="88179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180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8181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1BE9CF-6475-419E-92C8-1F37191A7A52}" type="slidenum">
              <a:rPr lang="en-US" altLang="zh-TW"/>
              <a:pPr>
                <a:defRPr/>
              </a:pPr>
              <a:t>91</a:t>
            </a:fld>
            <a:endParaRPr lang="en-US" altLang="zh-TW"/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107950" y="3357563"/>
            <a:ext cx="19431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8,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 = 3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79388" y="981075"/>
            <a:ext cx="1936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first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6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= 2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1592263" y="3995738"/>
          <a:ext cx="6580187" cy="137808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778" name="Group 122"/>
          <p:cNvGraphicFramePr>
            <a:graphicFrameLocks noGrp="1"/>
          </p:cNvGraphicFramePr>
          <p:nvPr/>
        </p:nvGraphicFramePr>
        <p:xfrm>
          <a:off x="1619250" y="1628775"/>
          <a:ext cx="6624638" cy="13780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9193" name="群組 20"/>
          <p:cNvGrpSpPr>
            <a:grpSpLocks/>
          </p:cNvGrpSpPr>
          <p:nvPr/>
        </p:nvGrpSpPr>
        <p:grpSpPr bwMode="auto">
          <a:xfrm>
            <a:off x="3851275" y="1125538"/>
            <a:ext cx="1728788" cy="384175"/>
            <a:chOff x="3851920" y="3429000"/>
            <a:chExt cx="1728192" cy="385762"/>
          </a:xfrm>
        </p:grpSpPr>
        <p:grpSp>
          <p:nvGrpSpPr>
            <p:cNvPr id="89206" name="Group 114"/>
            <p:cNvGrpSpPr>
              <a:grpSpLocks/>
            </p:cNvGrpSpPr>
            <p:nvPr/>
          </p:nvGrpSpPr>
          <p:grpSpPr bwMode="auto">
            <a:xfrm>
              <a:off x="3851920" y="3662362"/>
              <a:ext cx="1580663" cy="152400"/>
              <a:chOff x="1824" y="1056"/>
              <a:chExt cx="240" cy="96"/>
            </a:xfrm>
          </p:grpSpPr>
          <p:sp>
            <p:nvSpPr>
              <p:cNvPr id="89208" name="Line 115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209" name="Line 116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210" name="Line 117"/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89207" name="Line 121"/>
            <p:cNvSpPr>
              <a:spLocks noChangeShapeType="1"/>
            </p:cNvSpPr>
            <p:nvPr/>
          </p:nvSpPr>
          <p:spPr bwMode="auto">
            <a:xfrm>
              <a:off x="5580112" y="3429000"/>
              <a:ext cx="0" cy="38576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9194" name="Text Box 2"/>
          <p:cNvSpPr txBox="1">
            <a:spLocks noChangeArrowheads="1"/>
          </p:cNvSpPr>
          <p:nvPr/>
        </p:nvSpPr>
        <p:spPr bwMode="auto">
          <a:xfrm>
            <a:off x="1331913" y="0"/>
            <a:ext cx="66246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Singly Linked List</a:t>
            </a:r>
          </a:p>
        </p:txBody>
      </p:sp>
      <p:sp>
        <p:nvSpPr>
          <p:cNvPr id="89195" name="橢圓 21"/>
          <p:cNvSpPr>
            <a:spLocks noChangeArrowheads="1"/>
          </p:cNvSpPr>
          <p:nvPr/>
        </p:nvSpPr>
        <p:spPr bwMode="auto">
          <a:xfrm>
            <a:off x="3579813" y="2144713"/>
            <a:ext cx="431800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89196" name="橢圓 22"/>
          <p:cNvSpPr>
            <a:spLocks noChangeArrowheads="1"/>
          </p:cNvSpPr>
          <p:nvPr/>
        </p:nvSpPr>
        <p:spPr bwMode="auto">
          <a:xfrm>
            <a:off x="5435600" y="2133600"/>
            <a:ext cx="431800" cy="9350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grpSp>
        <p:nvGrpSpPr>
          <p:cNvPr id="89197" name="Group 103"/>
          <p:cNvGrpSpPr>
            <a:grpSpLocks/>
          </p:cNvGrpSpPr>
          <p:nvPr/>
        </p:nvGrpSpPr>
        <p:grpSpPr bwMode="auto">
          <a:xfrm>
            <a:off x="1042988" y="3068638"/>
            <a:ext cx="4608512" cy="377825"/>
            <a:chOff x="1008" y="816"/>
            <a:chExt cx="1680" cy="336"/>
          </a:xfrm>
        </p:grpSpPr>
        <p:sp>
          <p:nvSpPr>
            <p:cNvPr id="89203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9204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9205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9198" name="Text Box 2"/>
          <p:cNvSpPr txBox="1">
            <a:spLocks noChangeArrowheads="1"/>
          </p:cNvSpPr>
          <p:nvPr/>
        </p:nvSpPr>
        <p:spPr bwMode="auto">
          <a:xfrm>
            <a:off x="53975" y="5703888"/>
            <a:ext cx="2357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</a:rPr>
              <a:t>10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i=4</a:t>
            </a:r>
          </a:p>
        </p:txBody>
      </p:sp>
      <p:grpSp>
        <p:nvGrpSpPr>
          <p:cNvPr id="89199" name="Group 103"/>
          <p:cNvGrpSpPr>
            <a:grpSpLocks/>
          </p:cNvGrpSpPr>
          <p:nvPr/>
        </p:nvGrpSpPr>
        <p:grpSpPr bwMode="auto">
          <a:xfrm>
            <a:off x="1116013" y="5427663"/>
            <a:ext cx="5543550" cy="377825"/>
            <a:chOff x="1008" y="816"/>
            <a:chExt cx="1680" cy="336"/>
          </a:xfrm>
        </p:grpSpPr>
        <p:sp>
          <p:nvSpPr>
            <p:cNvPr id="89200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9201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9202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D52CB7-F2AF-42C4-85C5-2FEC1974FB8B}" type="slidenum">
              <a:rPr lang="en-US" altLang="zh-TW"/>
              <a:pPr>
                <a:defRPr/>
              </a:pPr>
              <a:t>92</a:t>
            </a:fld>
            <a:endParaRPr lang="en-US" altLang="zh-TW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107950" y="3357563"/>
            <a:ext cx="2232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10,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 = 4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79388" y="981075"/>
            <a:ext cx="188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first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8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= 3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1592263" y="1628775"/>
          <a:ext cx="6580187" cy="137808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778" name="Group 122"/>
          <p:cNvGraphicFramePr>
            <a:graphicFrameLocks noGrp="1"/>
          </p:cNvGraphicFramePr>
          <p:nvPr/>
        </p:nvGraphicFramePr>
        <p:xfrm>
          <a:off x="1619250" y="4138613"/>
          <a:ext cx="6624638" cy="13780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0217" name="群組 20"/>
          <p:cNvGrpSpPr>
            <a:grpSpLocks/>
          </p:cNvGrpSpPr>
          <p:nvPr/>
        </p:nvGrpSpPr>
        <p:grpSpPr bwMode="auto">
          <a:xfrm>
            <a:off x="4427538" y="1125538"/>
            <a:ext cx="2376487" cy="384175"/>
            <a:chOff x="3851920" y="3429000"/>
            <a:chExt cx="1728192" cy="385762"/>
          </a:xfrm>
        </p:grpSpPr>
        <p:grpSp>
          <p:nvGrpSpPr>
            <p:cNvPr id="90225" name="Group 114"/>
            <p:cNvGrpSpPr>
              <a:grpSpLocks/>
            </p:cNvGrpSpPr>
            <p:nvPr/>
          </p:nvGrpSpPr>
          <p:grpSpPr bwMode="auto">
            <a:xfrm>
              <a:off x="3851920" y="3662362"/>
              <a:ext cx="1580663" cy="152400"/>
              <a:chOff x="1824" y="1056"/>
              <a:chExt cx="240" cy="96"/>
            </a:xfrm>
          </p:grpSpPr>
          <p:sp>
            <p:nvSpPr>
              <p:cNvPr id="90227" name="Line 115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228" name="Line 116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229" name="Line 117"/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90226" name="Line 121"/>
            <p:cNvSpPr>
              <a:spLocks noChangeShapeType="1"/>
            </p:cNvSpPr>
            <p:nvPr/>
          </p:nvSpPr>
          <p:spPr bwMode="auto">
            <a:xfrm>
              <a:off x="5580112" y="3429000"/>
              <a:ext cx="0" cy="38576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0218" name="Text Box 2"/>
          <p:cNvSpPr txBox="1">
            <a:spLocks noChangeArrowheads="1"/>
          </p:cNvSpPr>
          <p:nvPr/>
        </p:nvSpPr>
        <p:spPr bwMode="auto">
          <a:xfrm>
            <a:off x="1331913" y="0"/>
            <a:ext cx="66246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Singly Linked List</a:t>
            </a:r>
          </a:p>
        </p:txBody>
      </p:sp>
      <p:sp>
        <p:nvSpPr>
          <p:cNvPr id="90219" name="橢圓 21"/>
          <p:cNvSpPr>
            <a:spLocks noChangeArrowheads="1"/>
          </p:cNvSpPr>
          <p:nvPr/>
        </p:nvSpPr>
        <p:spPr bwMode="auto">
          <a:xfrm>
            <a:off x="4211638" y="2144713"/>
            <a:ext cx="431800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0220" name="橢圓 22"/>
          <p:cNvSpPr>
            <a:spLocks noChangeArrowheads="1"/>
          </p:cNvSpPr>
          <p:nvPr/>
        </p:nvSpPr>
        <p:spPr bwMode="auto">
          <a:xfrm>
            <a:off x="6443663" y="2133600"/>
            <a:ext cx="431800" cy="9350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grpSp>
        <p:nvGrpSpPr>
          <p:cNvPr id="90221" name="Group 103"/>
          <p:cNvGrpSpPr>
            <a:grpSpLocks/>
          </p:cNvGrpSpPr>
          <p:nvPr/>
        </p:nvGrpSpPr>
        <p:grpSpPr bwMode="auto">
          <a:xfrm>
            <a:off x="1042988" y="3141663"/>
            <a:ext cx="5689600" cy="304800"/>
            <a:chOff x="1008" y="816"/>
            <a:chExt cx="1680" cy="336"/>
          </a:xfrm>
        </p:grpSpPr>
        <p:sp>
          <p:nvSpPr>
            <p:cNvPr id="90222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223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0224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C1DCED-47F2-47D2-91D2-02178A3786A1}" type="slidenum">
              <a:rPr lang="en-US" altLang="zh-TW"/>
              <a:pPr>
                <a:defRPr/>
              </a:pPr>
              <a:t>93</a:t>
            </a:fld>
            <a:endParaRPr lang="en-US" altLang="zh-TW"/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107950" y="3357563"/>
            <a:ext cx="2016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1</a:t>
            </a:r>
            <a:endParaRPr lang="en-US" altLang="zh-TW" u="sng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79388" y="981075"/>
            <a:ext cx="2035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first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10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= 4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1592263" y="1628775"/>
          <a:ext cx="6580187" cy="137808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778" name="Group 122"/>
          <p:cNvGraphicFramePr>
            <a:graphicFrameLocks noGrp="1"/>
          </p:cNvGraphicFramePr>
          <p:nvPr/>
        </p:nvGraphicFramePr>
        <p:xfrm>
          <a:off x="1619250" y="4138613"/>
          <a:ext cx="6624638" cy="13780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1241" name="群組 20"/>
          <p:cNvGrpSpPr>
            <a:grpSpLocks/>
          </p:cNvGrpSpPr>
          <p:nvPr/>
        </p:nvGrpSpPr>
        <p:grpSpPr bwMode="auto">
          <a:xfrm>
            <a:off x="4932363" y="1125538"/>
            <a:ext cx="3024187" cy="384175"/>
            <a:chOff x="3851920" y="3429000"/>
            <a:chExt cx="1728192" cy="385762"/>
          </a:xfrm>
        </p:grpSpPr>
        <p:grpSp>
          <p:nvGrpSpPr>
            <p:cNvPr id="91254" name="Group 114"/>
            <p:cNvGrpSpPr>
              <a:grpSpLocks/>
            </p:cNvGrpSpPr>
            <p:nvPr/>
          </p:nvGrpSpPr>
          <p:grpSpPr bwMode="auto">
            <a:xfrm>
              <a:off x="3851920" y="3662362"/>
              <a:ext cx="1580663" cy="152400"/>
              <a:chOff x="1824" y="1056"/>
              <a:chExt cx="240" cy="96"/>
            </a:xfrm>
          </p:grpSpPr>
          <p:sp>
            <p:nvSpPr>
              <p:cNvPr id="91256" name="Line 115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257" name="Line 116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258" name="Line 117"/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91255" name="Line 121"/>
            <p:cNvSpPr>
              <a:spLocks noChangeShapeType="1"/>
            </p:cNvSpPr>
            <p:nvPr/>
          </p:nvSpPr>
          <p:spPr bwMode="auto">
            <a:xfrm>
              <a:off x="5580112" y="3429000"/>
              <a:ext cx="0" cy="38576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1242" name="Text Box 2"/>
          <p:cNvSpPr txBox="1">
            <a:spLocks noChangeArrowheads="1"/>
          </p:cNvSpPr>
          <p:nvPr/>
        </p:nvSpPr>
        <p:spPr bwMode="auto">
          <a:xfrm>
            <a:off x="1331913" y="0"/>
            <a:ext cx="66246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Singly Linked List</a:t>
            </a:r>
          </a:p>
        </p:txBody>
      </p:sp>
      <p:sp>
        <p:nvSpPr>
          <p:cNvPr id="91243" name="橢圓 21"/>
          <p:cNvSpPr>
            <a:spLocks noChangeArrowheads="1"/>
          </p:cNvSpPr>
          <p:nvPr/>
        </p:nvSpPr>
        <p:spPr bwMode="auto">
          <a:xfrm>
            <a:off x="4764088" y="2132013"/>
            <a:ext cx="431800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1244" name="橢圓 22"/>
          <p:cNvSpPr>
            <a:spLocks noChangeArrowheads="1"/>
          </p:cNvSpPr>
          <p:nvPr/>
        </p:nvSpPr>
        <p:spPr bwMode="auto">
          <a:xfrm>
            <a:off x="7667625" y="2133600"/>
            <a:ext cx="433388" cy="9350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grpSp>
        <p:nvGrpSpPr>
          <p:cNvPr id="91245" name="Group 103"/>
          <p:cNvGrpSpPr>
            <a:grpSpLocks/>
          </p:cNvGrpSpPr>
          <p:nvPr/>
        </p:nvGrpSpPr>
        <p:grpSpPr bwMode="auto">
          <a:xfrm>
            <a:off x="1042988" y="3141663"/>
            <a:ext cx="6842125" cy="304800"/>
            <a:chOff x="1008" y="816"/>
            <a:chExt cx="1680" cy="336"/>
          </a:xfrm>
        </p:grpSpPr>
        <p:sp>
          <p:nvSpPr>
            <p:cNvPr id="91251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252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1253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91246" name="直線單箭頭接點 27"/>
          <p:cNvCxnSpPr>
            <a:cxnSpLocks noChangeShapeType="1"/>
          </p:cNvCxnSpPr>
          <p:nvPr/>
        </p:nvCxnSpPr>
        <p:spPr bwMode="auto">
          <a:xfrm rot="5400000">
            <a:off x="2410619" y="3933032"/>
            <a:ext cx="288925" cy="1587"/>
          </a:xfrm>
          <a:prstGeom prst="straightConnector1">
            <a:avLst/>
          </a:prstGeom>
          <a:noFill/>
          <a:ln w="19050" algn="ctr">
            <a:solidFill>
              <a:srgbClr val="CC3300"/>
            </a:solidFill>
            <a:round/>
            <a:headEnd/>
            <a:tailEnd type="arrow" w="med" len="med"/>
          </a:ln>
        </p:spPr>
      </p:cxnSp>
      <p:sp>
        <p:nvSpPr>
          <p:cNvPr id="91247" name="手繪多邊形 30"/>
          <p:cNvSpPr>
            <a:spLocks/>
          </p:cNvSpPr>
          <p:nvPr/>
        </p:nvSpPr>
        <p:spPr bwMode="auto">
          <a:xfrm>
            <a:off x="2609850" y="5634038"/>
            <a:ext cx="1741488" cy="339725"/>
          </a:xfrm>
          <a:custGeom>
            <a:avLst/>
            <a:gdLst>
              <a:gd name="T0" fmla="*/ 0 w 1740309"/>
              <a:gd name="T1" fmla="*/ 0 h 339213"/>
              <a:gd name="T2" fmla="*/ 1050686 w 1740309"/>
              <a:gd name="T3" fmla="*/ 341781 h 339213"/>
              <a:gd name="T4" fmla="*/ 1746212 w 1740309"/>
              <a:gd name="T5" fmla="*/ 0 h 339213"/>
              <a:gd name="T6" fmla="*/ 0 60000 65536"/>
              <a:gd name="T7" fmla="*/ 0 60000 65536"/>
              <a:gd name="T8" fmla="*/ 0 60000 65536"/>
              <a:gd name="T9" fmla="*/ 0 w 1740309"/>
              <a:gd name="T10" fmla="*/ 0 h 339213"/>
              <a:gd name="T11" fmla="*/ 1740309 w 1740309"/>
              <a:gd name="T12" fmla="*/ 339213 h 339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309" h="339213">
                <a:moveTo>
                  <a:pt x="0" y="0"/>
                </a:moveTo>
                <a:cubicBezTo>
                  <a:pt x="378542" y="169606"/>
                  <a:pt x="757084" y="339213"/>
                  <a:pt x="1047135" y="339213"/>
                </a:cubicBezTo>
                <a:cubicBezTo>
                  <a:pt x="1337186" y="339213"/>
                  <a:pt x="1538747" y="169606"/>
                  <a:pt x="1740309" y="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cxnSp>
        <p:nvCxnSpPr>
          <p:cNvPr id="91248" name="直線接點 32"/>
          <p:cNvCxnSpPr>
            <a:cxnSpLocks noChangeShapeType="1"/>
          </p:cNvCxnSpPr>
          <p:nvPr/>
        </p:nvCxnSpPr>
        <p:spPr bwMode="auto">
          <a:xfrm flipV="1">
            <a:off x="971550" y="3573463"/>
            <a:ext cx="215900" cy="71437"/>
          </a:xfrm>
          <a:prstGeom prst="lin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</p:cxnSp>
      <p:sp>
        <p:nvSpPr>
          <p:cNvPr id="91249" name="Text Box 2"/>
          <p:cNvSpPr txBox="1">
            <a:spLocks noChangeArrowheads="1"/>
          </p:cNvSpPr>
          <p:nvPr/>
        </p:nvSpPr>
        <p:spPr bwMode="auto">
          <a:xfrm>
            <a:off x="1908175" y="3357563"/>
            <a:ext cx="2016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8,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 = 5</a:t>
            </a:r>
          </a:p>
        </p:txBody>
      </p:sp>
      <p:sp>
        <p:nvSpPr>
          <p:cNvPr id="91250" name="向右箭號 34"/>
          <p:cNvSpPr>
            <a:spLocks noChangeArrowheads="1"/>
          </p:cNvSpPr>
          <p:nvPr/>
        </p:nvSpPr>
        <p:spPr bwMode="auto">
          <a:xfrm>
            <a:off x="1331913" y="3573463"/>
            <a:ext cx="431800" cy="142875"/>
          </a:xfrm>
          <a:prstGeom prst="rightArrow">
            <a:avLst>
              <a:gd name="adj1" fmla="val 50000"/>
              <a:gd name="adj2" fmla="val 5037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FF614D-18B3-471F-B3CC-6CEB7B1786A8}" type="slidenum">
              <a:rPr lang="en-US" altLang="zh-TW"/>
              <a:pPr>
                <a:defRPr/>
              </a:pPr>
              <a:t>94</a:t>
            </a:fld>
            <a:endParaRPr lang="en-US" altLang="zh-TW"/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107950" y="3357563"/>
            <a:ext cx="2016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9,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 = 6</a:t>
            </a: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79388" y="981075"/>
            <a:ext cx="188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first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8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= 5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1592263" y="1628775"/>
          <a:ext cx="6580187" cy="137808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778" name="Group 122"/>
          <p:cNvGraphicFramePr>
            <a:graphicFrameLocks noGrp="1"/>
          </p:cNvGraphicFramePr>
          <p:nvPr/>
        </p:nvGraphicFramePr>
        <p:xfrm>
          <a:off x="1619250" y="4138613"/>
          <a:ext cx="6624638" cy="13780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2265" name="群組 20"/>
          <p:cNvGrpSpPr>
            <a:grpSpLocks/>
          </p:cNvGrpSpPr>
          <p:nvPr/>
        </p:nvGrpSpPr>
        <p:grpSpPr bwMode="auto">
          <a:xfrm>
            <a:off x="5580063" y="1125538"/>
            <a:ext cx="1223962" cy="384175"/>
            <a:chOff x="3851920" y="3429000"/>
            <a:chExt cx="1728192" cy="385762"/>
          </a:xfrm>
        </p:grpSpPr>
        <p:grpSp>
          <p:nvGrpSpPr>
            <p:cNvPr id="92273" name="Group 114"/>
            <p:cNvGrpSpPr>
              <a:grpSpLocks/>
            </p:cNvGrpSpPr>
            <p:nvPr/>
          </p:nvGrpSpPr>
          <p:grpSpPr bwMode="auto">
            <a:xfrm>
              <a:off x="3851920" y="3662362"/>
              <a:ext cx="1580663" cy="152400"/>
              <a:chOff x="1824" y="1056"/>
              <a:chExt cx="240" cy="96"/>
            </a:xfrm>
          </p:grpSpPr>
          <p:sp>
            <p:nvSpPr>
              <p:cNvPr id="92275" name="Line 115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276" name="Line 116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277" name="Line 117"/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92274" name="Line 121"/>
            <p:cNvSpPr>
              <a:spLocks noChangeShapeType="1"/>
            </p:cNvSpPr>
            <p:nvPr/>
          </p:nvSpPr>
          <p:spPr bwMode="auto">
            <a:xfrm>
              <a:off x="5580112" y="3429000"/>
              <a:ext cx="0" cy="38576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2266" name="Text Box 2"/>
          <p:cNvSpPr txBox="1">
            <a:spLocks noChangeArrowheads="1"/>
          </p:cNvSpPr>
          <p:nvPr/>
        </p:nvSpPr>
        <p:spPr bwMode="auto">
          <a:xfrm>
            <a:off x="1331913" y="0"/>
            <a:ext cx="66246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Singly Linked List</a:t>
            </a:r>
          </a:p>
        </p:txBody>
      </p:sp>
      <p:sp>
        <p:nvSpPr>
          <p:cNvPr id="92267" name="橢圓 21"/>
          <p:cNvSpPr>
            <a:spLocks noChangeArrowheads="1"/>
          </p:cNvSpPr>
          <p:nvPr/>
        </p:nvSpPr>
        <p:spPr bwMode="auto">
          <a:xfrm>
            <a:off x="5337175" y="2078038"/>
            <a:ext cx="431800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2268" name="橢圓 22"/>
          <p:cNvSpPr>
            <a:spLocks noChangeArrowheads="1"/>
          </p:cNvSpPr>
          <p:nvPr/>
        </p:nvSpPr>
        <p:spPr bwMode="auto">
          <a:xfrm>
            <a:off x="6470650" y="2085975"/>
            <a:ext cx="431800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grpSp>
        <p:nvGrpSpPr>
          <p:cNvPr id="92269" name="Group 103"/>
          <p:cNvGrpSpPr>
            <a:grpSpLocks/>
          </p:cNvGrpSpPr>
          <p:nvPr/>
        </p:nvGrpSpPr>
        <p:grpSpPr bwMode="auto">
          <a:xfrm>
            <a:off x="1042988" y="3141663"/>
            <a:ext cx="5616575" cy="304800"/>
            <a:chOff x="1008" y="816"/>
            <a:chExt cx="1680" cy="336"/>
          </a:xfrm>
        </p:grpSpPr>
        <p:sp>
          <p:nvSpPr>
            <p:cNvPr id="92270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271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2272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AF278A-9563-43BB-B844-C9EF6FCA49EF}" type="slidenum">
              <a:rPr lang="en-US" altLang="zh-TW"/>
              <a:pPr>
                <a:defRPr/>
              </a:pPr>
              <a:t>95</a:t>
            </a:fld>
            <a:endParaRPr lang="en-US" altLang="zh-TW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107950" y="3357563"/>
            <a:ext cx="1295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7</a:t>
            </a:r>
            <a:endParaRPr lang="en-US" altLang="zh-TW" u="sng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79388" y="981075"/>
            <a:ext cx="188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first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9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= 6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1592263" y="1628775"/>
          <a:ext cx="6580187" cy="137808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778" name="Group 122"/>
          <p:cNvGraphicFramePr>
            <a:graphicFrameLocks noGrp="1"/>
          </p:cNvGraphicFramePr>
          <p:nvPr/>
        </p:nvGraphicFramePr>
        <p:xfrm>
          <a:off x="1619250" y="4138613"/>
          <a:ext cx="6624638" cy="13780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3289" name="群組 20"/>
          <p:cNvGrpSpPr>
            <a:grpSpLocks/>
          </p:cNvGrpSpPr>
          <p:nvPr/>
        </p:nvGrpSpPr>
        <p:grpSpPr bwMode="auto">
          <a:xfrm>
            <a:off x="6084888" y="1125538"/>
            <a:ext cx="1223962" cy="384175"/>
            <a:chOff x="3851920" y="3429000"/>
            <a:chExt cx="1728192" cy="385762"/>
          </a:xfrm>
        </p:grpSpPr>
        <p:grpSp>
          <p:nvGrpSpPr>
            <p:cNvPr id="93302" name="Group 114"/>
            <p:cNvGrpSpPr>
              <a:grpSpLocks/>
            </p:cNvGrpSpPr>
            <p:nvPr/>
          </p:nvGrpSpPr>
          <p:grpSpPr bwMode="auto">
            <a:xfrm>
              <a:off x="3851920" y="3662362"/>
              <a:ext cx="1580663" cy="152400"/>
              <a:chOff x="1824" y="1056"/>
              <a:chExt cx="240" cy="96"/>
            </a:xfrm>
          </p:grpSpPr>
          <p:sp>
            <p:nvSpPr>
              <p:cNvPr id="93304" name="Line 115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305" name="Line 116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3306" name="Line 117"/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93303" name="Line 121"/>
            <p:cNvSpPr>
              <a:spLocks noChangeShapeType="1"/>
            </p:cNvSpPr>
            <p:nvPr/>
          </p:nvSpPr>
          <p:spPr bwMode="auto">
            <a:xfrm>
              <a:off x="5580112" y="3429000"/>
              <a:ext cx="0" cy="38576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3290" name="Text Box 2"/>
          <p:cNvSpPr txBox="1">
            <a:spLocks noChangeArrowheads="1"/>
          </p:cNvSpPr>
          <p:nvPr/>
        </p:nvSpPr>
        <p:spPr bwMode="auto">
          <a:xfrm>
            <a:off x="1331913" y="0"/>
            <a:ext cx="66246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Singly Linked List</a:t>
            </a:r>
          </a:p>
        </p:txBody>
      </p:sp>
      <p:sp>
        <p:nvSpPr>
          <p:cNvPr id="93291" name="橢圓 21"/>
          <p:cNvSpPr>
            <a:spLocks noChangeArrowheads="1"/>
          </p:cNvSpPr>
          <p:nvPr/>
        </p:nvSpPr>
        <p:spPr bwMode="auto">
          <a:xfrm>
            <a:off x="5894388" y="2089150"/>
            <a:ext cx="433387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3292" name="橢圓 22"/>
          <p:cNvSpPr>
            <a:spLocks noChangeArrowheads="1"/>
          </p:cNvSpPr>
          <p:nvPr/>
        </p:nvSpPr>
        <p:spPr bwMode="auto">
          <a:xfrm>
            <a:off x="7019925" y="2085975"/>
            <a:ext cx="431800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grpSp>
        <p:nvGrpSpPr>
          <p:cNvPr id="93293" name="Group 103"/>
          <p:cNvGrpSpPr>
            <a:grpSpLocks/>
          </p:cNvGrpSpPr>
          <p:nvPr/>
        </p:nvGrpSpPr>
        <p:grpSpPr bwMode="auto">
          <a:xfrm>
            <a:off x="1042988" y="3141663"/>
            <a:ext cx="6265862" cy="304800"/>
            <a:chOff x="1008" y="816"/>
            <a:chExt cx="1680" cy="336"/>
          </a:xfrm>
        </p:grpSpPr>
        <p:sp>
          <p:nvSpPr>
            <p:cNvPr id="93299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300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3301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93294" name="直線單箭頭接點 20"/>
          <p:cNvCxnSpPr>
            <a:cxnSpLocks noChangeShapeType="1"/>
          </p:cNvCxnSpPr>
          <p:nvPr/>
        </p:nvCxnSpPr>
        <p:spPr bwMode="auto">
          <a:xfrm rot="5400000">
            <a:off x="6011069" y="3933032"/>
            <a:ext cx="288925" cy="1587"/>
          </a:xfrm>
          <a:prstGeom prst="straightConnector1">
            <a:avLst/>
          </a:prstGeom>
          <a:noFill/>
          <a:ln w="19050" algn="ctr">
            <a:solidFill>
              <a:srgbClr val="CC3300"/>
            </a:solidFill>
            <a:round/>
            <a:headEnd/>
            <a:tailEnd type="arrow" w="med" len="med"/>
          </a:ln>
        </p:spPr>
      </p:cxnSp>
      <p:sp>
        <p:nvSpPr>
          <p:cNvPr id="93295" name="手繪多邊形 23"/>
          <p:cNvSpPr>
            <a:spLocks/>
          </p:cNvSpPr>
          <p:nvPr/>
        </p:nvSpPr>
        <p:spPr bwMode="auto">
          <a:xfrm>
            <a:off x="6156325" y="5589588"/>
            <a:ext cx="1152525" cy="252412"/>
          </a:xfrm>
          <a:custGeom>
            <a:avLst/>
            <a:gdLst>
              <a:gd name="T0" fmla="*/ 0 w 1740309"/>
              <a:gd name="T1" fmla="*/ 0 h 339213"/>
              <a:gd name="T2" fmla="*/ 88307 w 1740309"/>
              <a:gd name="T3" fmla="*/ 57490 h 339213"/>
              <a:gd name="T4" fmla="*/ 146765 w 1740309"/>
              <a:gd name="T5" fmla="*/ 0 h 339213"/>
              <a:gd name="T6" fmla="*/ 0 60000 65536"/>
              <a:gd name="T7" fmla="*/ 0 60000 65536"/>
              <a:gd name="T8" fmla="*/ 0 60000 65536"/>
              <a:gd name="T9" fmla="*/ 0 w 1740309"/>
              <a:gd name="T10" fmla="*/ 0 h 339213"/>
              <a:gd name="T11" fmla="*/ 1740309 w 1740309"/>
              <a:gd name="T12" fmla="*/ 339213 h 339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309" h="339213">
                <a:moveTo>
                  <a:pt x="0" y="0"/>
                </a:moveTo>
                <a:cubicBezTo>
                  <a:pt x="378542" y="169606"/>
                  <a:pt x="757084" y="339213"/>
                  <a:pt x="1047135" y="339213"/>
                </a:cubicBezTo>
                <a:cubicBezTo>
                  <a:pt x="1337186" y="339213"/>
                  <a:pt x="1538747" y="169606"/>
                  <a:pt x="1740309" y="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3296" name="Text Box 2"/>
          <p:cNvSpPr txBox="1">
            <a:spLocks noChangeArrowheads="1"/>
          </p:cNvSpPr>
          <p:nvPr/>
        </p:nvSpPr>
        <p:spPr bwMode="auto">
          <a:xfrm>
            <a:off x="1908175" y="3357563"/>
            <a:ext cx="20875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9 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 = 7</a:t>
            </a:r>
          </a:p>
        </p:txBody>
      </p:sp>
      <p:cxnSp>
        <p:nvCxnSpPr>
          <p:cNvPr id="93297" name="直線接點 27"/>
          <p:cNvCxnSpPr>
            <a:cxnSpLocks noChangeShapeType="1"/>
          </p:cNvCxnSpPr>
          <p:nvPr/>
        </p:nvCxnSpPr>
        <p:spPr bwMode="auto">
          <a:xfrm flipV="1">
            <a:off x="971550" y="3500438"/>
            <a:ext cx="287338" cy="144462"/>
          </a:xfrm>
          <a:prstGeom prst="line">
            <a:avLst/>
          </a:prstGeom>
          <a:noFill/>
          <a:ln w="9525" algn="ctr">
            <a:solidFill>
              <a:srgbClr val="CC3300"/>
            </a:solidFill>
            <a:round/>
            <a:headEnd/>
            <a:tailEnd/>
          </a:ln>
        </p:spPr>
      </p:cxnSp>
      <p:sp>
        <p:nvSpPr>
          <p:cNvPr id="93298" name="向右箭號 28"/>
          <p:cNvSpPr>
            <a:spLocks noChangeArrowheads="1"/>
          </p:cNvSpPr>
          <p:nvPr/>
        </p:nvSpPr>
        <p:spPr bwMode="auto">
          <a:xfrm>
            <a:off x="1331913" y="3573463"/>
            <a:ext cx="431800" cy="71437"/>
          </a:xfrm>
          <a:prstGeom prst="rightArrow">
            <a:avLst>
              <a:gd name="adj1" fmla="val 50000"/>
              <a:gd name="adj2" fmla="val 50371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B031D2-BEE3-48A9-9595-A38678D92C9D}" type="slidenum">
              <a:rPr lang="en-US" altLang="zh-TW"/>
              <a:pPr>
                <a:defRPr/>
              </a:pPr>
              <a:t>96</a:t>
            </a:fld>
            <a:endParaRPr lang="en-US" altLang="zh-TW"/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107950" y="34290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5</a:t>
            </a:r>
            <a:endParaRPr lang="en-US" altLang="zh-TW" u="sng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79388" y="981075"/>
            <a:ext cx="188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first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9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= 7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1592263" y="1628775"/>
          <a:ext cx="6580187" cy="137808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778" name="Group 122"/>
          <p:cNvGraphicFramePr>
            <a:graphicFrameLocks noGrp="1"/>
          </p:cNvGraphicFramePr>
          <p:nvPr/>
        </p:nvGraphicFramePr>
        <p:xfrm>
          <a:off x="1619250" y="4138613"/>
          <a:ext cx="6624638" cy="13780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4313" name="群組 20"/>
          <p:cNvGrpSpPr>
            <a:grpSpLocks/>
          </p:cNvGrpSpPr>
          <p:nvPr/>
        </p:nvGrpSpPr>
        <p:grpSpPr bwMode="auto">
          <a:xfrm>
            <a:off x="6588125" y="1125538"/>
            <a:ext cx="720725" cy="384175"/>
            <a:chOff x="3851920" y="3429000"/>
            <a:chExt cx="1728192" cy="385762"/>
          </a:xfrm>
        </p:grpSpPr>
        <p:grpSp>
          <p:nvGrpSpPr>
            <p:cNvPr id="94326" name="Group 114"/>
            <p:cNvGrpSpPr>
              <a:grpSpLocks/>
            </p:cNvGrpSpPr>
            <p:nvPr/>
          </p:nvGrpSpPr>
          <p:grpSpPr bwMode="auto">
            <a:xfrm>
              <a:off x="3851920" y="3662362"/>
              <a:ext cx="1580663" cy="152400"/>
              <a:chOff x="1824" y="1056"/>
              <a:chExt cx="240" cy="96"/>
            </a:xfrm>
          </p:grpSpPr>
          <p:sp>
            <p:nvSpPr>
              <p:cNvPr id="94328" name="Line 115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329" name="Line 116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4330" name="Line 117"/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94327" name="Line 121"/>
            <p:cNvSpPr>
              <a:spLocks noChangeShapeType="1"/>
            </p:cNvSpPr>
            <p:nvPr/>
          </p:nvSpPr>
          <p:spPr bwMode="auto">
            <a:xfrm>
              <a:off x="5580112" y="3429000"/>
              <a:ext cx="0" cy="38576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4314" name="Text Box 2"/>
          <p:cNvSpPr txBox="1">
            <a:spLocks noChangeArrowheads="1"/>
          </p:cNvSpPr>
          <p:nvPr/>
        </p:nvSpPr>
        <p:spPr bwMode="auto">
          <a:xfrm>
            <a:off x="1331913" y="0"/>
            <a:ext cx="66246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Singly Linked List</a:t>
            </a:r>
          </a:p>
        </p:txBody>
      </p:sp>
      <p:sp>
        <p:nvSpPr>
          <p:cNvPr id="94315" name="橢圓 21"/>
          <p:cNvSpPr>
            <a:spLocks noChangeArrowheads="1"/>
          </p:cNvSpPr>
          <p:nvPr/>
        </p:nvSpPr>
        <p:spPr bwMode="auto">
          <a:xfrm>
            <a:off x="6454775" y="2087563"/>
            <a:ext cx="433388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4316" name="橢圓 22"/>
          <p:cNvSpPr>
            <a:spLocks noChangeArrowheads="1"/>
          </p:cNvSpPr>
          <p:nvPr/>
        </p:nvSpPr>
        <p:spPr bwMode="auto">
          <a:xfrm>
            <a:off x="7019925" y="2085975"/>
            <a:ext cx="431800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grpSp>
        <p:nvGrpSpPr>
          <p:cNvPr id="94317" name="Group 103"/>
          <p:cNvGrpSpPr>
            <a:grpSpLocks/>
          </p:cNvGrpSpPr>
          <p:nvPr/>
        </p:nvGrpSpPr>
        <p:grpSpPr bwMode="auto">
          <a:xfrm>
            <a:off x="1042988" y="3141663"/>
            <a:ext cx="6265862" cy="304800"/>
            <a:chOff x="1008" y="816"/>
            <a:chExt cx="1680" cy="336"/>
          </a:xfrm>
        </p:grpSpPr>
        <p:sp>
          <p:nvSpPr>
            <p:cNvPr id="94323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324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4325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94318" name="直線單箭頭接點 20"/>
          <p:cNvCxnSpPr>
            <a:cxnSpLocks noChangeShapeType="1"/>
          </p:cNvCxnSpPr>
          <p:nvPr/>
        </p:nvCxnSpPr>
        <p:spPr bwMode="auto">
          <a:xfrm rot="5400000">
            <a:off x="4860131" y="3933032"/>
            <a:ext cx="288925" cy="1588"/>
          </a:xfrm>
          <a:prstGeom prst="straightConnector1">
            <a:avLst/>
          </a:prstGeom>
          <a:noFill/>
          <a:ln w="19050" algn="ctr">
            <a:solidFill>
              <a:srgbClr val="CC3300"/>
            </a:solidFill>
            <a:round/>
            <a:headEnd/>
            <a:tailEnd type="arrow" w="med" len="med"/>
          </a:ln>
        </p:spPr>
      </p:cxnSp>
      <p:sp>
        <p:nvSpPr>
          <p:cNvPr id="94319" name="手繪多邊形 23"/>
          <p:cNvSpPr>
            <a:spLocks/>
          </p:cNvSpPr>
          <p:nvPr/>
        </p:nvSpPr>
        <p:spPr bwMode="auto">
          <a:xfrm>
            <a:off x="5148263" y="5661025"/>
            <a:ext cx="2736850" cy="323850"/>
          </a:xfrm>
          <a:custGeom>
            <a:avLst/>
            <a:gdLst>
              <a:gd name="T0" fmla="*/ 0 w 1740309"/>
              <a:gd name="T1" fmla="*/ 0 h 339213"/>
              <a:gd name="T2" fmla="*/ 15836654 w 1740309"/>
              <a:gd name="T3" fmla="*/ 256982 h 339213"/>
              <a:gd name="T4" fmla="*/ 26320083 w 1740309"/>
              <a:gd name="T5" fmla="*/ 0 h 339213"/>
              <a:gd name="T6" fmla="*/ 0 60000 65536"/>
              <a:gd name="T7" fmla="*/ 0 60000 65536"/>
              <a:gd name="T8" fmla="*/ 0 60000 65536"/>
              <a:gd name="T9" fmla="*/ 0 w 1740309"/>
              <a:gd name="T10" fmla="*/ 0 h 339213"/>
              <a:gd name="T11" fmla="*/ 1740309 w 1740309"/>
              <a:gd name="T12" fmla="*/ 339213 h 339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309" h="339213">
                <a:moveTo>
                  <a:pt x="0" y="0"/>
                </a:moveTo>
                <a:cubicBezTo>
                  <a:pt x="378542" y="169606"/>
                  <a:pt x="757084" y="339213"/>
                  <a:pt x="1047135" y="339213"/>
                </a:cubicBezTo>
                <a:cubicBezTo>
                  <a:pt x="1337186" y="339213"/>
                  <a:pt x="1538747" y="169606"/>
                  <a:pt x="1740309" y="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4320" name="Text Box 2"/>
          <p:cNvSpPr txBox="1">
            <a:spLocks noChangeArrowheads="1"/>
          </p:cNvSpPr>
          <p:nvPr/>
        </p:nvSpPr>
        <p:spPr bwMode="auto">
          <a:xfrm>
            <a:off x="1763713" y="3429000"/>
            <a:ext cx="244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10 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 = 8</a:t>
            </a:r>
          </a:p>
        </p:txBody>
      </p:sp>
      <p:cxnSp>
        <p:nvCxnSpPr>
          <p:cNvPr id="94321" name="直線接點 29"/>
          <p:cNvCxnSpPr>
            <a:cxnSpLocks noChangeShapeType="1"/>
          </p:cNvCxnSpPr>
          <p:nvPr/>
        </p:nvCxnSpPr>
        <p:spPr bwMode="auto">
          <a:xfrm rot="5400000" flipH="1" flipV="1">
            <a:off x="971550" y="3573463"/>
            <a:ext cx="215900" cy="215900"/>
          </a:xfrm>
          <a:prstGeom prst="line">
            <a:avLst/>
          </a:prstGeom>
          <a:noFill/>
          <a:ln w="19050" algn="ctr">
            <a:solidFill>
              <a:srgbClr val="CC3300"/>
            </a:solidFill>
            <a:round/>
            <a:headEnd/>
            <a:tailEnd/>
          </a:ln>
        </p:spPr>
      </p:cxnSp>
      <p:sp>
        <p:nvSpPr>
          <p:cNvPr id="94322" name="向右箭號 30"/>
          <p:cNvSpPr>
            <a:spLocks noChangeArrowheads="1"/>
          </p:cNvSpPr>
          <p:nvPr/>
        </p:nvSpPr>
        <p:spPr bwMode="auto">
          <a:xfrm>
            <a:off x="1331913" y="3644900"/>
            <a:ext cx="431800" cy="71438"/>
          </a:xfrm>
          <a:prstGeom prst="rightArrow">
            <a:avLst>
              <a:gd name="adj1" fmla="val 50000"/>
              <a:gd name="adj2" fmla="val 5037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73E330-2E48-47C3-8F31-2465EC92CC95}" type="slidenum">
              <a:rPr lang="en-US" altLang="zh-TW"/>
              <a:pPr>
                <a:defRPr/>
              </a:pPr>
              <a:t>97</a:t>
            </a:fld>
            <a:endParaRPr lang="en-US" altLang="zh-TW"/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107950" y="3429000"/>
            <a:ext cx="1295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3</a:t>
            </a:r>
            <a:endParaRPr lang="en-US" altLang="zh-TW" u="sng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179388" y="981075"/>
            <a:ext cx="20351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first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=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10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= 8</a:t>
            </a:r>
          </a:p>
        </p:txBody>
      </p:sp>
      <p:graphicFrame>
        <p:nvGraphicFramePr>
          <p:cNvPr id="198660" name="Group 4"/>
          <p:cNvGraphicFramePr>
            <a:graphicFrameLocks noGrp="1"/>
          </p:cNvGraphicFramePr>
          <p:nvPr/>
        </p:nvGraphicFramePr>
        <p:xfrm>
          <a:off x="1592263" y="1628775"/>
          <a:ext cx="6580187" cy="1378080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8778" name="Group 122"/>
          <p:cNvGraphicFramePr>
            <a:graphicFrameLocks noGrp="1"/>
          </p:cNvGraphicFramePr>
          <p:nvPr/>
        </p:nvGraphicFramePr>
        <p:xfrm>
          <a:off x="1619250" y="4138613"/>
          <a:ext cx="6624638" cy="137808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A6A6A6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7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5337" name="群組 20"/>
          <p:cNvGrpSpPr>
            <a:grpSpLocks/>
          </p:cNvGrpSpPr>
          <p:nvPr/>
        </p:nvGrpSpPr>
        <p:grpSpPr bwMode="auto">
          <a:xfrm>
            <a:off x="7164388" y="1125538"/>
            <a:ext cx="720725" cy="384175"/>
            <a:chOff x="3851920" y="3429000"/>
            <a:chExt cx="1728192" cy="385762"/>
          </a:xfrm>
        </p:grpSpPr>
        <p:grpSp>
          <p:nvGrpSpPr>
            <p:cNvPr id="95352" name="Group 114"/>
            <p:cNvGrpSpPr>
              <a:grpSpLocks/>
            </p:cNvGrpSpPr>
            <p:nvPr/>
          </p:nvGrpSpPr>
          <p:grpSpPr bwMode="auto">
            <a:xfrm>
              <a:off x="3851920" y="3662362"/>
              <a:ext cx="1580663" cy="152400"/>
              <a:chOff x="1824" y="1056"/>
              <a:chExt cx="240" cy="96"/>
            </a:xfrm>
          </p:grpSpPr>
          <p:sp>
            <p:nvSpPr>
              <p:cNvPr id="95354" name="Line 115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355" name="Line 116"/>
              <p:cNvSpPr>
                <a:spLocks noChangeShapeType="1"/>
              </p:cNvSpPr>
              <p:nvPr/>
            </p:nvSpPr>
            <p:spPr bwMode="auto">
              <a:xfrm>
                <a:off x="1824" y="105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5356" name="Line 117"/>
              <p:cNvSpPr>
                <a:spLocks noChangeShapeType="1"/>
              </p:cNvSpPr>
              <p:nvPr/>
            </p:nvSpPr>
            <p:spPr bwMode="auto">
              <a:xfrm>
                <a:off x="2064" y="10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95353" name="Line 121"/>
            <p:cNvSpPr>
              <a:spLocks noChangeShapeType="1"/>
            </p:cNvSpPr>
            <p:nvPr/>
          </p:nvSpPr>
          <p:spPr bwMode="auto">
            <a:xfrm>
              <a:off x="5580112" y="3429000"/>
              <a:ext cx="0" cy="38576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5338" name="Text Box 2"/>
          <p:cNvSpPr txBox="1">
            <a:spLocks noChangeArrowheads="1"/>
          </p:cNvSpPr>
          <p:nvPr/>
        </p:nvSpPr>
        <p:spPr bwMode="auto">
          <a:xfrm>
            <a:off x="1331913" y="0"/>
            <a:ext cx="66246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4400" b="1" u="sng">
                <a:solidFill>
                  <a:srgbClr val="003300"/>
                </a:solidFill>
                <a:ea typeface="新細明體" pitchFamily="18" charset="-120"/>
              </a:rPr>
              <a:t>Singly Linked List</a:t>
            </a:r>
          </a:p>
        </p:txBody>
      </p:sp>
      <p:sp>
        <p:nvSpPr>
          <p:cNvPr id="95339" name="橢圓 21"/>
          <p:cNvSpPr>
            <a:spLocks noChangeArrowheads="1"/>
          </p:cNvSpPr>
          <p:nvPr/>
        </p:nvSpPr>
        <p:spPr bwMode="auto">
          <a:xfrm>
            <a:off x="6454775" y="2087563"/>
            <a:ext cx="433388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5340" name="橢圓 22"/>
          <p:cNvSpPr>
            <a:spLocks noChangeArrowheads="1"/>
          </p:cNvSpPr>
          <p:nvPr/>
        </p:nvSpPr>
        <p:spPr bwMode="auto">
          <a:xfrm>
            <a:off x="7019925" y="2085975"/>
            <a:ext cx="431800" cy="93662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grpSp>
        <p:nvGrpSpPr>
          <p:cNvPr id="95341" name="Group 103"/>
          <p:cNvGrpSpPr>
            <a:grpSpLocks/>
          </p:cNvGrpSpPr>
          <p:nvPr/>
        </p:nvGrpSpPr>
        <p:grpSpPr bwMode="auto">
          <a:xfrm>
            <a:off x="1042988" y="3141663"/>
            <a:ext cx="6842125" cy="358775"/>
            <a:chOff x="1008" y="816"/>
            <a:chExt cx="1680" cy="336"/>
          </a:xfrm>
        </p:grpSpPr>
        <p:sp>
          <p:nvSpPr>
            <p:cNvPr id="95349" name="Line 104"/>
            <p:cNvSpPr>
              <a:spLocks noChangeShapeType="1"/>
            </p:cNvSpPr>
            <p:nvPr/>
          </p:nvSpPr>
          <p:spPr bwMode="auto">
            <a:xfrm>
              <a:off x="2688" y="8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5350" name="Line 105"/>
            <p:cNvSpPr>
              <a:spLocks noChangeShapeType="1"/>
            </p:cNvSpPr>
            <p:nvPr/>
          </p:nvSpPr>
          <p:spPr bwMode="auto">
            <a:xfrm>
              <a:off x="1008" y="9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5351" name="Line 106"/>
            <p:cNvSpPr>
              <a:spLocks noChangeShapeType="1"/>
            </p:cNvSpPr>
            <p:nvPr/>
          </p:nvSpPr>
          <p:spPr bwMode="auto">
            <a:xfrm>
              <a:off x="1008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cxnSp>
        <p:nvCxnSpPr>
          <p:cNvPr id="95342" name="直線單箭頭接點 20"/>
          <p:cNvCxnSpPr>
            <a:cxnSpLocks noChangeShapeType="1"/>
          </p:cNvCxnSpPr>
          <p:nvPr/>
        </p:nvCxnSpPr>
        <p:spPr bwMode="auto">
          <a:xfrm rot="5400000">
            <a:off x="6011069" y="3933032"/>
            <a:ext cx="288925" cy="1587"/>
          </a:xfrm>
          <a:prstGeom prst="straightConnector1">
            <a:avLst/>
          </a:prstGeom>
          <a:noFill/>
          <a:ln w="19050" algn="ctr">
            <a:solidFill>
              <a:srgbClr val="CC3300"/>
            </a:solidFill>
            <a:round/>
            <a:headEnd/>
            <a:tailEnd type="arrow" w="med" len="med"/>
          </a:ln>
        </p:spPr>
      </p:cxnSp>
      <p:sp>
        <p:nvSpPr>
          <p:cNvPr id="95343" name="手繪多邊形 23"/>
          <p:cNvSpPr>
            <a:spLocks/>
          </p:cNvSpPr>
          <p:nvPr/>
        </p:nvSpPr>
        <p:spPr bwMode="auto">
          <a:xfrm>
            <a:off x="3851275" y="5661025"/>
            <a:ext cx="1800225" cy="323850"/>
          </a:xfrm>
          <a:custGeom>
            <a:avLst/>
            <a:gdLst>
              <a:gd name="T0" fmla="*/ 0 w 1740309"/>
              <a:gd name="T1" fmla="*/ 0 h 339213"/>
              <a:gd name="T2" fmla="*/ 1282919 w 1740309"/>
              <a:gd name="T3" fmla="*/ 256982 h 339213"/>
              <a:gd name="T4" fmla="*/ 2132174 w 1740309"/>
              <a:gd name="T5" fmla="*/ 0 h 339213"/>
              <a:gd name="T6" fmla="*/ 0 60000 65536"/>
              <a:gd name="T7" fmla="*/ 0 60000 65536"/>
              <a:gd name="T8" fmla="*/ 0 60000 65536"/>
              <a:gd name="T9" fmla="*/ 0 w 1740309"/>
              <a:gd name="T10" fmla="*/ 0 h 339213"/>
              <a:gd name="T11" fmla="*/ 1740309 w 1740309"/>
              <a:gd name="T12" fmla="*/ 339213 h 339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309" h="339213">
                <a:moveTo>
                  <a:pt x="0" y="0"/>
                </a:moveTo>
                <a:cubicBezTo>
                  <a:pt x="378542" y="169606"/>
                  <a:pt x="757084" y="339213"/>
                  <a:pt x="1047135" y="339213"/>
                </a:cubicBezTo>
                <a:cubicBezTo>
                  <a:pt x="1337186" y="339213"/>
                  <a:pt x="1538747" y="169606"/>
                  <a:pt x="1740309" y="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5344" name="Text Box 2"/>
          <p:cNvSpPr txBox="1">
            <a:spLocks noChangeArrowheads="1"/>
          </p:cNvSpPr>
          <p:nvPr/>
        </p:nvSpPr>
        <p:spPr bwMode="auto">
          <a:xfrm>
            <a:off x="1763713" y="3429000"/>
            <a:ext cx="2376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i="1">
                <a:solidFill>
                  <a:schemeClr val="tx1"/>
                </a:solidFill>
                <a:ea typeface="新細明體" pitchFamily="18" charset="-120"/>
              </a:rPr>
              <a:t>first</a:t>
            </a:r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 = 10 , </a:t>
            </a:r>
            <a:r>
              <a:rPr lang="en-US" altLang="zh-TW" u="sng">
                <a:solidFill>
                  <a:schemeClr val="tx1"/>
                </a:solidFill>
                <a:ea typeface="新細明體" pitchFamily="18" charset="-120"/>
              </a:rPr>
              <a:t>i = 9</a:t>
            </a:r>
          </a:p>
        </p:txBody>
      </p:sp>
      <p:cxnSp>
        <p:nvCxnSpPr>
          <p:cNvPr id="95345" name="直線接點 29"/>
          <p:cNvCxnSpPr>
            <a:cxnSpLocks noChangeShapeType="1"/>
          </p:cNvCxnSpPr>
          <p:nvPr/>
        </p:nvCxnSpPr>
        <p:spPr bwMode="auto">
          <a:xfrm rot="5400000" flipH="1" flipV="1">
            <a:off x="971550" y="3573463"/>
            <a:ext cx="215900" cy="215900"/>
          </a:xfrm>
          <a:prstGeom prst="line">
            <a:avLst/>
          </a:prstGeom>
          <a:noFill/>
          <a:ln w="19050" algn="ctr">
            <a:solidFill>
              <a:srgbClr val="CC3300"/>
            </a:solidFill>
            <a:round/>
            <a:headEnd/>
            <a:tailEnd/>
          </a:ln>
        </p:spPr>
      </p:cxnSp>
      <p:sp>
        <p:nvSpPr>
          <p:cNvPr id="95346" name="向右箭號 30"/>
          <p:cNvSpPr>
            <a:spLocks noChangeArrowheads="1"/>
          </p:cNvSpPr>
          <p:nvPr/>
        </p:nvSpPr>
        <p:spPr bwMode="auto">
          <a:xfrm>
            <a:off x="1331913" y="3644900"/>
            <a:ext cx="431800" cy="71438"/>
          </a:xfrm>
          <a:prstGeom prst="rightArrow">
            <a:avLst>
              <a:gd name="adj1" fmla="val 50000"/>
              <a:gd name="adj2" fmla="val 5037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5347" name="手繪多邊形 26"/>
          <p:cNvSpPr>
            <a:spLocks/>
          </p:cNvSpPr>
          <p:nvPr/>
        </p:nvSpPr>
        <p:spPr bwMode="auto">
          <a:xfrm>
            <a:off x="5651500" y="5661025"/>
            <a:ext cx="1152525" cy="288925"/>
          </a:xfrm>
          <a:custGeom>
            <a:avLst/>
            <a:gdLst>
              <a:gd name="T0" fmla="*/ 0 w 1740309"/>
              <a:gd name="T1" fmla="*/ 0 h 339213"/>
              <a:gd name="T2" fmla="*/ 88307 w 1740309"/>
              <a:gd name="T3" fmla="*/ 129108 h 339213"/>
              <a:gd name="T4" fmla="*/ 146765 w 1740309"/>
              <a:gd name="T5" fmla="*/ 0 h 339213"/>
              <a:gd name="T6" fmla="*/ 0 60000 65536"/>
              <a:gd name="T7" fmla="*/ 0 60000 65536"/>
              <a:gd name="T8" fmla="*/ 0 60000 65536"/>
              <a:gd name="T9" fmla="*/ 0 w 1740309"/>
              <a:gd name="T10" fmla="*/ 0 h 339213"/>
              <a:gd name="T11" fmla="*/ 1740309 w 1740309"/>
              <a:gd name="T12" fmla="*/ 339213 h 339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309" h="339213">
                <a:moveTo>
                  <a:pt x="0" y="0"/>
                </a:moveTo>
                <a:cubicBezTo>
                  <a:pt x="378542" y="169606"/>
                  <a:pt x="757084" y="339213"/>
                  <a:pt x="1047135" y="339213"/>
                </a:cubicBezTo>
                <a:cubicBezTo>
                  <a:pt x="1337186" y="339213"/>
                  <a:pt x="1538747" y="169606"/>
                  <a:pt x="1740309" y="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  <p:sp>
        <p:nvSpPr>
          <p:cNvPr id="95348" name="手繪多邊形 27"/>
          <p:cNvSpPr>
            <a:spLocks/>
          </p:cNvSpPr>
          <p:nvPr/>
        </p:nvSpPr>
        <p:spPr bwMode="auto">
          <a:xfrm>
            <a:off x="6804025" y="5661025"/>
            <a:ext cx="504825" cy="180975"/>
          </a:xfrm>
          <a:custGeom>
            <a:avLst/>
            <a:gdLst>
              <a:gd name="T0" fmla="*/ 0 w 1740309"/>
              <a:gd name="T1" fmla="*/ 0 h 339213"/>
              <a:gd name="T2" fmla="*/ 623 w 1740309"/>
              <a:gd name="T3" fmla="*/ 7781 h 339213"/>
              <a:gd name="T4" fmla="*/ 1035 w 1740309"/>
              <a:gd name="T5" fmla="*/ 0 h 339213"/>
              <a:gd name="T6" fmla="*/ 0 60000 65536"/>
              <a:gd name="T7" fmla="*/ 0 60000 65536"/>
              <a:gd name="T8" fmla="*/ 0 60000 65536"/>
              <a:gd name="T9" fmla="*/ 0 w 1740309"/>
              <a:gd name="T10" fmla="*/ 0 h 339213"/>
              <a:gd name="T11" fmla="*/ 1740309 w 1740309"/>
              <a:gd name="T12" fmla="*/ 339213 h 339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40309" h="339213">
                <a:moveTo>
                  <a:pt x="0" y="0"/>
                </a:moveTo>
                <a:cubicBezTo>
                  <a:pt x="378542" y="169606"/>
                  <a:pt x="757084" y="339213"/>
                  <a:pt x="1047135" y="339213"/>
                </a:cubicBezTo>
                <a:cubicBezTo>
                  <a:pt x="1337186" y="339213"/>
                  <a:pt x="1538747" y="169606"/>
                  <a:pt x="1740309" y="0"/>
                </a:cubicBezTo>
              </a:path>
            </a:pathLst>
          </a:custGeom>
          <a:noFill/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468313" y="1547813"/>
            <a:ext cx="8424862" cy="512154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void listSort2(element a[],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linka</a:t>
            </a:r>
            <a:r>
              <a:rPr lang="en-US" altLang="zh-TW" sz="2000" dirty="0">
                <a:solidFill>
                  <a:schemeClr val="tx1"/>
                </a:solidFill>
              </a:rPr>
              <a:t>[],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n,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first)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{ /* same function as list1 except that a second link array </a:t>
            </a:r>
            <a:r>
              <a:rPr lang="en-US" altLang="zh-TW" sz="2000" dirty="0" err="1">
                <a:solidFill>
                  <a:schemeClr val="tx1"/>
                </a:solidFill>
              </a:rPr>
              <a:t>linkb</a:t>
            </a:r>
            <a:r>
              <a:rPr lang="en-US" altLang="zh-TW" sz="2000" dirty="0">
                <a:solidFill>
                  <a:schemeClr val="tx1"/>
                </a:solidFill>
              </a:rPr>
              <a:t> is not required */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 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element temp;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for (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= 1;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 &lt; n 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++)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{/*</a:t>
            </a:r>
            <a:r>
              <a:rPr lang="zh-TW" altLang="zh-TW" sz="2000" dirty="0">
                <a:solidFill>
                  <a:schemeClr val="tx1"/>
                </a:solidFill>
              </a:rPr>
              <a:t>尋找在第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zh-TW" altLang="zh-TW" sz="2000" dirty="0">
                <a:solidFill>
                  <a:schemeClr val="tx1"/>
                </a:solidFill>
              </a:rPr>
              <a:t>個位置上正確的記錄，它的索引值 </a:t>
            </a:r>
            <a:r>
              <a:rPr lang="en-US" altLang="zh-TW" sz="2000" dirty="0">
                <a:solidFill>
                  <a:schemeClr val="tx1"/>
                </a:solidFill>
              </a:rPr>
              <a:t>≥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zh-TW" altLang="zh-TW" sz="2000" dirty="0">
                <a:solidFill>
                  <a:schemeClr val="tx1"/>
                </a:solidFill>
              </a:rPr>
              <a:t>因為在位置</a:t>
            </a:r>
            <a:r>
              <a:rPr lang="en-US" altLang="zh-TW" sz="2000" dirty="0">
                <a:solidFill>
                  <a:schemeClr val="tx1"/>
                </a:solidFill>
              </a:rPr>
              <a:t>			1, 2, …, i-1</a:t>
            </a:r>
            <a:r>
              <a:rPr lang="zh-TW" altLang="zh-TW" sz="2000" dirty="0">
                <a:solidFill>
                  <a:schemeClr val="tx1"/>
                </a:solidFill>
              </a:rPr>
              <a:t>位置上的記錄已經放在正確的位置上</a:t>
            </a:r>
            <a:r>
              <a:rPr lang="en-US" altLang="zh-TW" sz="2000" dirty="0">
                <a:solidFill>
                  <a:schemeClr val="tx1"/>
                </a:solidFill>
              </a:rPr>
              <a:t> */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while (first &lt;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) first = link[first];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</a:t>
            </a:r>
            <a:r>
              <a:rPr lang="en-US" altLang="zh-TW" sz="2000" dirty="0" err="1">
                <a:solidFill>
                  <a:schemeClr val="tx1"/>
                </a:solidFill>
              </a:rPr>
              <a:t>int</a:t>
            </a:r>
            <a:r>
              <a:rPr lang="en-US" altLang="zh-TW" sz="2000" dirty="0">
                <a:solidFill>
                  <a:schemeClr val="tx1"/>
                </a:solidFill>
              </a:rPr>
              <a:t> q = link[first];    /* a[q] is next in sorted order */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if (first != 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     /* a[first]</a:t>
            </a:r>
            <a:r>
              <a:rPr lang="zh-TW" altLang="zh-TW" sz="2000" dirty="0">
                <a:solidFill>
                  <a:schemeClr val="tx1"/>
                </a:solidFill>
              </a:rPr>
              <a:t>的鍵值是第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zh-TW" altLang="zh-TW" sz="2000" dirty="0">
                <a:solidFill>
                  <a:schemeClr val="tx1"/>
                </a:solidFill>
              </a:rPr>
              <a:t>小的，並將與</a:t>
            </a:r>
            <a:r>
              <a:rPr lang="en-US" altLang="zh-TW" sz="2000" dirty="0">
                <a:solidFill>
                  <a:schemeClr val="tx1"/>
                </a:solidFill>
              </a:rPr>
              <a:t>a[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</a:t>
            </a:r>
            <a:r>
              <a:rPr lang="zh-TW" altLang="zh-TW" sz="2000" dirty="0">
                <a:solidFill>
                  <a:schemeClr val="tx1"/>
                </a:solidFill>
              </a:rPr>
              <a:t>互換以將鏈結值更新</a:t>
            </a:r>
            <a:r>
              <a:rPr lang="en-US" altLang="zh-TW" sz="2000" dirty="0">
                <a:solidFill>
                  <a:schemeClr val="tx1"/>
                </a:solidFill>
              </a:rPr>
              <a:t> */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	SWAP(a[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], a[first], temp);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	link[first] = link[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	link[</a:t>
            </a:r>
            <a:r>
              <a:rPr lang="en-US" altLang="zh-TW" sz="2000" dirty="0" err="1">
                <a:solidFill>
                  <a:schemeClr val="tx1"/>
                </a:solidFill>
              </a:rPr>
              <a:t>i</a:t>
            </a:r>
            <a:r>
              <a:rPr lang="en-US" altLang="zh-TW" sz="2000" dirty="0">
                <a:solidFill>
                  <a:schemeClr val="tx1"/>
                </a:solidFill>
              </a:rPr>
              <a:t>] = first;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}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    first = q;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      }</a:t>
            </a:r>
            <a:endParaRPr lang="zh-TW" altLang="zh-TW" sz="2000" dirty="0"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}</a:t>
            </a:r>
            <a:endParaRPr lang="en-US" altLang="zh-TW" sz="20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3514C1-50FA-4633-8ACA-3DF1D86A115E}" type="slidenum">
              <a:rPr lang="en-US" altLang="zh-TW"/>
              <a:pPr>
                <a:defRPr/>
              </a:pPr>
              <a:t>98</a:t>
            </a:fld>
            <a:endParaRPr lang="en-US" altLang="zh-TW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603250" y="152400"/>
            <a:ext cx="793115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defTabSz="762000"/>
            <a:r>
              <a:rPr lang="en-US" altLang="zh-TW" sz="3200" b="1" u="sng">
                <a:solidFill>
                  <a:srgbClr val="003300"/>
                </a:solidFill>
                <a:ea typeface="新細明體" pitchFamily="18" charset="-120"/>
              </a:rPr>
              <a:t>Rearranging Records using only one Link Field</a:t>
            </a:r>
            <a:r>
              <a:rPr lang="en-US" altLang="zh-TW" sz="2000" b="1" u="sng">
                <a:solidFill>
                  <a:srgbClr val="003300"/>
                </a:solidFill>
                <a:ea typeface="新細明體" pitchFamily="18" charset="-120"/>
              </a:rPr>
              <a:t> (prog. 7.16)</a:t>
            </a:r>
            <a:endParaRPr lang="en-US" altLang="zh-TW" sz="3200" b="1" u="sng">
              <a:solidFill>
                <a:srgbClr val="0033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A6F2BF-9C55-4968-B2EE-D8A6B5DBE6A7}" type="slidenum">
              <a:rPr lang="en-US" altLang="zh-TW"/>
              <a:pPr>
                <a:defRPr/>
              </a:pPr>
              <a:t>99</a:t>
            </a:fld>
            <a:endParaRPr lang="en-US" altLang="zh-TW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239000" cy="900113"/>
          </a:xfrm>
          <a:noFill/>
        </p:spPr>
        <p:txBody>
          <a:bodyPr lIns="92075" tIns="46038" rIns="92075" bIns="46038"/>
          <a:lstStyle/>
          <a:p>
            <a:pPr algn="ctr" defTabSz="762000" eaLnBrk="1" hangingPunct="1"/>
            <a:r>
              <a:rPr lang="en-US" altLang="zh-TW" b="1" u="sng" smtClean="0"/>
              <a:t>Table Sort</a:t>
            </a:r>
          </a:p>
        </p:txBody>
      </p:sp>
      <p:grpSp>
        <p:nvGrpSpPr>
          <p:cNvPr id="97284" name="Group 3"/>
          <p:cNvGrpSpPr>
            <a:grpSpLocks/>
          </p:cNvGrpSpPr>
          <p:nvPr/>
        </p:nvGrpSpPr>
        <p:grpSpPr bwMode="auto">
          <a:xfrm>
            <a:off x="1371600" y="1219200"/>
            <a:ext cx="7010400" cy="4678363"/>
            <a:chOff x="864" y="768"/>
            <a:chExt cx="4416" cy="2947"/>
          </a:xfrm>
        </p:grpSpPr>
        <p:grpSp>
          <p:nvGrpSpPr>
            <p:cNvPr id="97285" name="Group 4"/>
            <p:cNvGrpSpPr>
              <a:grpSpLocks/>
            </p:cNvGrpSpPr>
            <p:nvPr/>
          </p:nvGrpSpPr>
          <p:grpSpPr bwMode="auto">
            <a:xfrm>
              <a:off x="1575" y="924"/>
              <a:ext cx="2688" cy="336"/>
              <a:chOff x="864" y="1296"/>
              <a:chExt cx="2688" cy="336"/>
            </a:xfrm>
          </p:grpSpPr>
          <p:sp>
            <p:nvSpPr>
              <p:cNvPr id="97342" name="Rectangle 5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2688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b="1">
                    <a:solidFill>
                      <a:schemeClr val="tx1"/>
                    </a:solidFill>
                    <a:ea typeface="新細明體" pitchFamily="18" charset="-120"/>
                  </a:rPr>
                  <a:t>   1 </a:t>
                </a:r>
                <a:r>
                  <a:rPr lang="en-US" altLang="zh-TW" b="1">
                    <a:solidFill>
                      <a:schemeClr val="tx1"/>
                    </a:solidFill>
                    <a:ea typeface="新細明體" pitchFamily="18" charset="-120"/>
                    <a:sym typeface="Wingdings" pitchFamily="2" charset="2"/>
                  </a:rPr>
                  <a:t>      2        3       4       5 </a:t>
                </a:r>
                <a:endParaRPr lang="en-US" altLang="zh-TW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97343" name="Line 6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344" name="Line 7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345" name="Line 8"/>
              <p:cNvSpPr>
                <a:spLocks noChangeShapeType="1"/>
              </p:cNvSpPr>
              <p:nvPr/>
            </p:nvSpPr>
            <p:spPr bwMode="auto">
              <a:xfrm>
                <a:off x="2448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346" name="Line 9"/>
              <p:cNvSpPr>
                <a:spLocks noChangeShapeType="1"/>
              </p:cNvSpPr>
              <p:nvPr/>
            </p:nvSpPr>
            <p:spPr bwMode="auto">
              <a:xfrm>
                <a:off x="3013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97286" name="Line 10"/>
            <p:cNvSpPr>
              <a:spLocks noChangeShapeType="1"/>
            </p:cNvSpPr>
            <p:nvPr/>
          </p:nvSpPr>
          <p:spPr bwMode="auto">
            <a:xfrm>
              <a:off x="1956" y="1095"/>
              <a:ext cx="0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87" name="Line 11"/>
            <p:cNvSpPr>
              <a:spLocks noChangeShapeType="1"/>
            </p:cNvSpPr>
            <p:nvPr/>
          </p:nvSpPr>
          <p:spPr bwMode="auto">
            <a:xfrm>
              <a:off x="2463" y="1101"/>
              <a:ext cx="0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88" name="Line 12"/>
            <p:cNvSpPr>
              <a:spLocks noChangeShapeType="1"/>
            </p:cNvSpPr>
            <p:nvPr/>
          </p:nvSpPr>
          <p:spPr bwMode="auto">
            <a:xfrm>
              <a:off x="3040" y="1091"/>
              <a:ext cx="0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89" name="Line 13"/>
            <p:cNvSpPr>
              <a:spLocks noChangeShapeType="1"/>
            </p:cNvSpPr>
            <p:nvPr/>
          </p:nvSpPr>
          <p:spPr bwMode="auto">
            <a:xfrm>
              <a:off x="3563" y="1102"/>
              <a:ext cx="0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90" name="Line 14"/>
            <p:cNvSpPr>
              <a:spLocks noChangeShapeType="1"/>
            </p:cNvSpPr>
            <p:nvPr/>
          </p:nvSpPr>
          <p:spPr bwMode="auto">
            <a:xfrm>
              <a:off x="4128" y="1102"/>
              <a:ext cx="0" cy="5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97291" name="Group 15"/>
            <p:cNvGrpSpPr>
              <a:grpSpLocks/>
            </p:cNvGrpSpPr>
            <p:nvPr/>
          </p:nvGrpSpPr>
          <p:grpSpPr bwMode="auto">
            <a:xfrm>
              <a:off x="1616" y="3309"/>
              <a:ext cx="2688" cy="336"/>
              <a:chOff x="864" y="1296"/>
              <a:chExt cx="2688" cy="336"/>
            </a:xfrm>
          </p:grpSpPr>
          <p:sp>
            <p:nvSpPr>
              <p:cNvPr id="97337" name="Rectangle 16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2688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zh-TW" b="1">
                    <a:solidFill>
                      <a:schemeClr val="tx1"/>
                    </a:solidFill>
                    <a:ea typeface="新細明體" pitchFamily="18" charset="-120"/>
                  </a:rPr>
                  <a:t>   4 </a:t>
                </a:r>
                <a:r>
                  <a:rPr lang="en-US" altLang="zh-TW" b="1">
                    <a:solidFill>
                      <a:schemeClr val="tx1"/>
                    </a:solidFill>
                    <a:ea typeface="新細明體" pitchFamily="18" charset="-120"/>
                    <a:sym typeface="Wingdings" pitchFamily="2" charset="2"/>
                  </a:rPr>
                  <a:t>      3       1      2        0 </a:t>
                </a:r>
                <a:endParaRPr lang="en-US" altLang="zh-TW" b="1">
                  <a:solidFill>
                    <a:schemeClr val="tx1"/>
                  </a:solidFill>
                  <a:ea typeface="新細明體" pitchFamily="18" charset="-120"/>
                </a:endParaRPr>
              </a:p>
            </p:txBody>
          </p:sp>
          <p:sp>
            <p:nvSpPr>
              <p:cNvPr id="97338" name="Line 17"/>
              <p:cNvSpPr>
                <a:spLocks noChangeShapeType="1"/>
              </p:cNvSpPr>
              <p:nvPr/>
            </p:nvSpPr>
            <p:spPr bwMode="auto">
              <a:xfrm>
                <a:off x="1392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339" name="Line 18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340" name="Line 19"/>
              <p:cNvSpPr>
                <a:spLocks noChangeShapeType="1"/>
              </p:cNvSpPr>
              <p:nvPr/>
            </p:nvSpPr>
            <p:spPr bwMode="auto">
              <a:xfrm>
                <a:off x="2448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7341" name="Line 20"/>
              <p:cNvSpPr>
                <a:spLocks noChangeShapeType="1"/>
              </p:cNvSpPr>
              <p:nvPr/>
            </p:nvSpPr>
            <p:spPr bwMode="auto">
              <a:xfrm>
                <a:off x="3013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aphicFrame>
          <p:nvGraphicFramePr>
            <p:cNvPr id="97292" name="Object 21"/>
            <p:cNvGraphicFramePr>
              <a:graphicFrameLocks noChangeAspect="1"/>
            </p:cNvGraphicFramePr>
            <p:nvPr/>
          </p:nvGraphicFramePr>
          <p:xfrm>
            <a:off x="1697" y="1837"/>
            <a:ext cx="384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4" name="文件" r:id="rId3" imgW="609600" imgH="1118616" progId="Word.Document.8">
                    <p:embed/>
                  </p:oleObj>
                </mc:Choice>
                <mc:Fallback>
                  <p:oleObj name="文件" r:id="rId3" imgW="609600" imgH="1118616" progId="Word.Document.8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1837"/>
                          <a:ext cx="384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3" name="Rectangle 22"/>
            <p:cNvSpPr>
              <a:spLocks noChangeArrowheads="1"/>
            </p:cNvSpPr>
            <p:nvPr/>
          </p:nvSpPr>
          <p:spPr bwMode="auto">
            <a:xfrm>
              <a:off x="1689" y="1850"/>
              <a:ext cx="311" cy="6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94" name="Line 23"/>
            <p:cNvSpPr>
              <a:spLocks noChangeShapeType="1"/>
            </p:cNvSpPr>
            <p:nvPr/>
          </p:nvSpPr>
          <p:spPr bwMode="auto">
            <a:xfrm>
              <a:off x="1689" y="2106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95" name="Text Box 24"/>
            <p:cNvSpPr txBox="1">
              <a:spLocks noChangeArrowheads="1"/>
            </p:cNvSpPr>
            <p:nvPr/>
          </p:nvSpPr>
          <p:spPr bwMode="auto">
            <a:xfrm>
              <a:off x="1686" y="153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R</a:t>
              </a:r>
              <a:r>
                <a:rPr lang="en-US" altLang="zh-TW" b="1" baseline="-25000">
                  <a:solidFill>
                    <a:schemeClr val="tx1"/>
                  </a:solidFill>
                  <a:ea typeface="新細明體" pitchFamily="18" charset="-120"/>
                </a:rPr>
                <a:t>1</a:t>
              </a:r>
              <a:endParaRPr lang="en-US" altLang="zh-TW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graphicFrame>
          <p:nvGraphicFramePr>
            <p:cNvPr id="97296" name="Object 25"/>
            <p:cNvGraphicFramePr>
              <a:graphicFrameLocks noChangeAspect="1"/>
            </p:cNvGraphicFramePr>
            <p:nvPr/>
          </p:nvGraphicFramePr>
          <p:xfrm>
            <a:off x="2261" y="1832"/>
            <a:ext cx="384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5" name="文件" r:id="rId5" imgW="609600" imgH="1118616" progId="Word.Document.8">
                    <p:embed/>
                  </p:oleObj>
                </mc:Choice>
                <mc:Fallback>
                  <p:oleObj name="文件" r:id="rId5" imgW="609600" imgH="1118616" progId="Word.Document.8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1" y="1832"/>
                          <a:ext cx="384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7" name="Rectangle 26"/>
            <p:cNvSpPr>
              <a:spLocks noChangeArrowheads="1"/>
            </p:cNvSpPr>
            <p:nvPr/>
          </p:nvSpPr>
          <p:spPr bwMode="auto">
            <a:xfrm>
              <a:off x="2253" y="1845"/>
              <a:ext cx="311" cy="6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98" name="Line 27"/>
            <p:cNvSpPr>
              <a:spLocks noChangeShapeType="1"/>
            </p:cNvSpPr>
            <p:nvPr/>
          </p:nvSpPr>
          <p:spPr bwMode="auto">
            <a:xfrm>
              <a:off x="2253" y="2101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299" name="Text Box 28"/>
            <p:cNvSpPr txBox="1">
              <a:spLocks noChangeArrowheads="1"/>
            </p:cNvSpPr>
            <p:nvPr/>
          </p:nvSpPr>
          <p:spPr bwMode="auto">
            <a:xfrm>
              <a:off x="2250" y="1536"/>
              <a:ext cx="3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R</a:t>
              </a:r>
              <a:r>
                <a:rPr lang="en-US" altLang="zh-TW" b="1" baseline="-25000">
                  <a:solidFill>
                    <a:schemeClr val="tx1"/>
                  </a:solidFill>
                  <a:ea typeface="新細明體" pitchFamily="18" charset="-120"/>
                </a:rPr>
                <a:t>2</a:t>
              </a:r>
              <a:endParaRPr lang="en-US" altLang="zh-TW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graphicFrame>
          <p:nvGraphicFramePr>
            <p:cNvPr id="97300" name="Object 29"/>
            <p:cNvGraphicFramePr>
              <a:graphicFrameLocks noChangeAspect="1"/>
            </p:cNvGraphicFramePr>
            <p:nvPr/>
          </p:nvGraphicFramePr>
          <p:xfrm>
            <a:off x="2782" y="1822"/>
            <a:ext cx="384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6" name="文件" r:id="rId6" imgW="609600" imgH="1118616" progId="Word.Document.8">
                    <p:embed/>
                  </p:oleObj>
                </mc:Choice>
                <mc:Fallback>
                  <p:oleObj name="文件" r:id="rId6" imgW="609600" imgH="1118616" progId="Word.Document.8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1822"/>
                          <a:ext cx="384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1" name="Rectangle 30"/>
            <p:cNvSpPr>
              <a:spLocks noChangeArrowheads="1"/>
            </p:cNvSpPr>
            <p:nvPr/>
          </p:nvSpPr>
          <p:spPr bwMode="auto">
            <a:xfrm>
              <a:off x="2774" y="1835"/>
              <a:ext cx="311" cy="6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02" name="Line 31"/>
            <p:cNvSpPr>
              <a:spLocks noChangeShapeType="1"/>
            </p:cNvSpPr>
            <p:nvPr/>
          </p:nvSpPr>
          <p:spPr bwMode="auto">
            <a:xfrm>
              <a:off x="2774" y="2091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03" name="Text Box 32"/>
            <p:cNvSpPr txBox="1">
              <a:spLocks noChangeArrowheads="1"/>
            </p:cNvSpPr>
            <p:nvPr/>
          </p:nvSpPr>
          <p:spPr bwMode="auto">
            <a:xfrm>
              <a:off x="2771" y="1536"/>
              <a:ext cx="3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R</a:t>
              </a:r>
              <a:r>
                <a:rPr lang="en-US" altLang="zh-TW" b="1" baseline="-25000">
                  <a:solidFill>
                    <a:schemeClr val="tx1"/>
                  </a:solidFill>
                  <a:ea typeface="新細明體" pitchFamily="18" charset="-120"/>
                </a:rPr>
                <a:t>3</a:t>
              </a:r>
              <a:endParaRPr lang="en-US" altLang="zh-TW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graphicFrame>
          <p:nvGraphicFramePr>
            <p:cNvPr id="97304" name="Object 33"/>
            <p:cNvGraphicFramePr>
              <a:graphicFrameLocks noChangeAspect="1"/>
            </p:cNvGraphicFramePr>
            <p:nvPr/>
          </p:nvGraphicFramePr>
          <p:xfrm>
            <a:off x="3349" y="1844"/>
            <a:ext cx="384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7" name="文件" r:id="rId7" imgW="609600" imgH="1118616" progId="Word.Document.8">
                    <p:embed/>
                  </p:oleObj>
                </mc:Choice>
                <mc:Fallback>
                  <p:oleObj name="文件" r:id="rId7" imgW="609600" imgH="1118616" progId="Word.Document.8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1844"/>
                          <a:ext cx="384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5" name="Rectangle 34"/>
            <p:cNvSpPr>
              <a:spLocks noChangeArrowheads="1"/>
            </p:cNvSpPr>
            <p:nvPr/>
          </p:nvSpPr>
          <p:spPr bwMode="auto">
            <a:xfrm>
              <a:off x="3341" y="1857"/>
              <a:ext cx="311" cy="6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06" name="Line 35"/>
            <p:cNvSpPr>
              <a:spLocks noChangeShapeType="1"/>
            </p:cNvSpPr>
            <p:nvPr/>
          </p:nvSpPr>
          <p:spPr bwMode="auto">
            <a:xfrm>
              <a:off x="3341" y="2113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07" name="Text Box 36"/>
            <p:cNvSpPr txBox="1">
              <a:spLocks noChangeArrowheads="1"/>
            </p:cNvSpPr>
            <p:nvPr/>
          </p:nvSpPr>
          <p:spPr bwMode="auto">
            <a:xfrm>
              <a:off x="3338" y="1536"/>
              <a:ext cx="3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R</a:t>
              </a:r>
              <a:r>
                <a:rPr lang="en-US" altLang="zh-TW" b="1" baseline="-25000">
                  <a:solidFill>
                    <a:schemeClr val="tx1"/>
                  </a:solidFill>
                  <a:ea typeface="新細明體" pitchFamily="18" charset="-120"/>
                </a:rPr>
                <a:t>4</a:t>
              </a:r>
              <a:endParaRPr lang="en-US" altLang="zh-TW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graphicFrame>
          <p:nvGraphicFramePr>
            <p:cNvPr id="97308" name="Object 37"/>
            <p:cNvGraphicFramePr>
              <a:graphicFrameLocks noChangeAspect="1"/>
            </p:cNvGraphicFramePr>
            <p:nvPr/>
          </p:nvGraphicFramePr>
          <p:xfrm>
            <a:off x="3904" y="1833"/>
            <a:ext cx="384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8" name="文件" r:id="rId8" imgW="609600" imgH="1118616" progId="Word.Document.8">
                    <p:embed/>
                  </p:oleObj>
                </mc:Choice>
                <mc:Fallback>
                  <p:oleObj name="文件" r:id="rId8" imgW="609600" imgH="1118616" progId="Word.Document.8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1833"/>
                          <a:ext cx="384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9" name="Rectangle 38"/>
            <p:cNvSpPr>
              <a:spLocks noChangeArrowheads="1"/>
            </p:cNvSpPr>
            <p:nvPr/>
          </p:nvSpPr>
          <p:spPr bwMode="auto">
            <a:xfrm>
              <a:off x="3896" y="1846"/>
              <a:ext cx="311" cy="6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10" name="Line 39"/>
            <p:cNvSpPr>
              <a:spLocks noChangeShapeType="1"/>
            </p:cNvSpPr>
            <p:nvPr/>
          </p:nvSpPr>
          <p:spPr bwMode="auto">
            <a:xfrm>
              <a:off x="3896" y="2102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11" name="Text Box 40"/>
            <p:cNvSpPr txBox="1">
              <a:spLocks noChangeArrowheads="1"/>
            </p:cNvSpPr>
            <p:nvPr/>
          </p:nvSpPr>
          <p:spPr bwMode="auto">
            <a:xfrm>
              <a:off x="3893" y="1536"/>
              <a:ext cx="3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R</a:t>
              </a:r>
              <a:r>
                <a:rPr lang="en-US" altLang="zh-TW" b="1" baseline="-25000">
                  <a:solidFill>
                    <a:schemeClr val="tx1"/>
                  </a:solidFill>
                  <a:ea typeface="新細明體" pitchFamily="18" charset="-120"/>
                </a:rPr>
                <a:t>5</a:t>
              </a:r>
              <a:endParaRPr lang="en-US" altLang="zh-TW" b="1">
                <a:solidFill>
                  <a:schemeClr val="tx1"/>
                </a:solidFill>
                <a:ea typeface="新細明體" pitchFamily="18" charset="-120"/>
              </a:endParaRPr>
            </a:p>
          </p:txBody>
        </p:sp>
        <p:sp>
          <p:nvSpPr>
            <p:cNvPr id="97312" name="Line 41"/>
            <p:cNvSpPr>
              <a:spLocks noChangeShapeType="1"/>
            </p:cNvSpPr>
            <p:nvPr/>
          </p:nvSpPr>
          <p:spPr bwMode="auto">
            <a:xfrm flipV="1">
              <a:off x="2000" y="3117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13" name="Line 42"/>
            <p:cNvSpPr>
              <a:spLocks noChangeShapeType="1"/>
            </p:cNvSpPr>
            <p:nvPr/>
          </p:nvSpPr>
          <p:spPr bwMode="auto">
            <a:xfrm>
              <a:off x="2000" y="3128"/>
              <a:ext cx="2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14" name="Line 43"/>
            <p:cNvSpPr>
              <a:spLocks noChangeShapeType="1"/>
            </p:cNvSpPr>
            <p:nvPr/>
          </p:nvSpPr>
          <p:spPr bwMode="auto">
            <a:xfrm flipV="1">
              <a:off x="4067" y="2572"/>
              <a:ext cx="0" cy="5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15" name="Line 44"/>
            <p:cNvSpPr>
              <a:spLocks noChangeShapeType="1"/>
            </p:cNvSpPr>
            <p:nvPr/>
          </p:nvSpPr>
          <p:spPr bwMode="auto">
            <a:xfrm flipV="1">
              <a:off x="2533" y="3028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16" name="Line 45"/>
            <p:cNvSpPr>
              <a:spLocks noChangeShapeType="1"/>
            </p:cNvSpPr>
            <p:nvPr/>
          </p:nvSpPr>
          <p:spPr bwMode="auto">
            <a:xfrm>
              <a:off x="2533" y="3039"/>
              <a:ext cx="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17" name="Line 46"/>
            <p:cNvSpPr>
              <a:spLocks noChangeShapeType="1"/>
            </p:cNvSpPr>
            <p:nvPr/>
          </p:nvSpPr>
          <p:spPr bwMode="auto">
            <a:xfrm flipV="1">
              <a:off x="3511" y="2595"/>
              <a:ext cx="0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18" name="Line 47"/>
            <p:cNvSpPr>
              <a:spLocks noChangeShapeType="1"/>
            </p:cNvSpPr>
            <p:nvPr/>
          </p:nvSpPr>
          <p:spPr bwMode="auto">
            <a:xfrm flipH="1" flipV="1">
              <a:off x="3100" y="2939"/>
              <a:ext cx="0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19" name="Line 48"/>
            <p:cNvSpPr>
              <a:spLocks noChangeShapeType="1"/>
            </p:cNvSpPr>
            <p:nvPr/>
          </p:nvSpPr>
          <p:spPr bwMode="auto">
            <a:xfrm flipH="1">
              <a:off x="2422" y="2939"/>
              <a:ext cx="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20" name="Line 49"/>
            <p:cNvSpPr>
              <a:spLocks noChangeShapeType="1"/>
            </p:cNvSpPr>
            <p:nvPr/>
          </p:nvSpPr>
          <p:spPr bwMode="auto">
            <a:xfrm flipV="1">
              <a:off x="2433" y="2627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21" name="Line 50"/>
            <p:cNvSpPr>
              <a:spLocks noChangeShapeType="1"/>
            </p:cNvSpPr>
            <p:nvPr/>
          </p:nvSpPr>
          <p:spPr bwMode="auto">
            <a:xfrm flipV="1">
              <a:off x="3611" y="2839"/>
              <a:ext cx="0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22" name="Line 51"/>
            <p:cNvSpPr>
              <a:spLocks noChangeShapeType="1"/>
            </p:cNvSpPr>
            <p:nvPr/>
          </p:nvSpPr>
          <p:spPr bwMode="auto">
            <a:xfrm flipH="1">
              <a:off x="2934" y="285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23" name="Line 52"/>
            <p:cNvSpPr>
              <a:spLocks noChangeShapeType="1"/>
            </p:cNvSpPr>
            <p:nvPr/>
          </p:nvSpPr>
          <p:spPr bwMode="auto">
            <a:xfrm flipV="1">
              <a:off x="2934" y="2617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24" name="Line 53"/>
            <p:cNvSpPr>
              <a:spLocks noChangeShapeType="1"/>
            </p:cNvSpPr>
            <p:nvPr/>
          </p:nvSpPr>
          <p:spPr bwMode="auto">
            <a:xfrm flipV="1">
              <a:off x="4223" y="2761"/>
              <a:ext cx="0" cy="7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25" name="Line 54"/>
            <p:cNvSpPr>
              <a:spLocks noChangeShapeType="1"/>
            </p:cNvSpPr>
            <p:nvPr/>
          </p:nvSpPr>
          <p:spPr bwMode="auto">
            <a:xfrm flipH="1">
              <a:off x="1845" y="2772"/>
              <a:ext cx="2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26" name="Line 55"/>
            <p:cNvSpPr>
              <a:spLocks noChangeShapeType="1"/>
            </p:cNvSpPr>
            <p:nvPr/>
          </p:nvSpPr>
          <p:spPr bwMode="auto">
            <a:xfrm flipV="1">
              <a:off x="1844" y="2617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7327" name="Text Box 56"/>
            <p:cNvSpPr txBox="1">
              <a:spLocks noChangeArrowheads="1"/>
            </p:cNvSpPr>
            <p:nvPr/>
          </p:nvSpPr>
          <p:spPr bwMode="auto">
            <a:xfrm>
              <a:off x="864" y="847"/>
              <a:ext cx="65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Before</a:t>
              </a:r>
            </a:p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sort</a:t>
              </a:r>
            </a:p>
          </p:txBody>
        </p:sp>
        <p:sp>
          <p:nvSpPr>
            <p:cNvPr id="97328" name="Text Box 57"/>
            <p:cNvSpPr txBox="1">
              <a:spLocks noChangeArrowheads="1"/>
            </p:cNvSpPr>
            <p:nvPr/>
          </p:nvSpPr>
          <p:spPr bwMode="auto">
            <a:xfrm>
              <a:off x="4338" y="768"/>
              <a:ext cx="94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Auxiliary</a:t>
              </a:r>
            </a:p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Table T</a:t>
              </a:r>
            </a:p>
          </p:txBody>
        </p:sp>
        <p:sp>
          <p:nvSpPr>
            <p:cNvPr id="97329" name="Text Box 58"/>
            <p:cNvSpPr txBox="1">
              <a:spLocks noChangeArrowheads="1"/>
            </p:cNvSpPr>
            <p:nvPr/>
          </p:nvSpPr>
          <p:spPr bwMode="auto">
            <a:xfrm>
              <a:off x="1178" y="1785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Key</a:t>
              </a:r>
            </a:p>
          </p:txBody>
        </p:sp>
        <p:sp>
          <p:nvSpPr>
            <p:cNvPr id="97330" name="Rectangle 59"/>
            <p:cNvSpPr>
              <a:spLocks noChangeArrowheads="1"/>
            </p:cNvSpPr>
            <p:nvPr/>
          </p:nvSpPr>
          <p:spPr bwMode="auto">
            <a:xfrm>
              <a:off x="1070" y="3174"/>
              <a:ext cx="55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After</a:t>
              </a:r>
            </a:p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sort</a:t>
              </a:r>
            </a:p>
          </p:txBody>
        </p:sp>
        <p:sp>
          <p:nvSpPr>
            <p:cNvPr id="97331" name="Rectangle 60"/>
            <p:cNvSpPr>
              <a:spLocks noChangeArrowheads="1"/>
            </p:cNvSpPr>
            <p:nvPr/>
          </p:nvSpPr>
          <p:spPr bwMode="auto">
            <a:xfrm>
              <a:off x="4338" y="3197"/>
              <a:ext cx="89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Auxiliary</a:t>
              </a:r>
            </a:p>
            <a:p>
              <a:r>
                <a:rPr lang="en-US" altLang="zh-TW" b="1">
                  <a:solidFill>
                    <a:schemeClr val="tx1"/>
                  </a:solidFill>
                  <a:ea typeface="新細明體" pitchFamily="18" charset="-120"/>
                </a:rPr>
                <a:t>Table T</a:t>
              </a:r>
            </a:p>
          </p:txBody>
        </p:sp>
        <p:sp>
          <p:nvSpPr>
            <p:cNvPr id="97332" name="Text Box 61"/>
            <p:cNvSpPr txBox="1">
              <a:spLocks noChangeArrowheads="1"/>
            </p:cNvSpPr>
            <p:nvPr/>
          </p:nvSpPr>
          <p:spPr bwMode="auto">
            <a:xfrm>
              <a:off x="1692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/>
                <a:t>50</a:t>
              </a:r>
            </a:p>
          </p:txBody>
        </p:sp>
        <p:sp>
          <p:nvSpPr>
            <p:cNvPr id="97333" name="Text Box 62"/>
            <p:cNvSpPr txBox="1">
              <a:spLocks noChangeArrowheads="1"/>
            </p:cNvSpPr>
            <p:nvPr/>
          </p:nvSpPr>
          <p:spPr bwMode="auto">
            <a:xfrm>
              <a:off x="3384" y="183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/>
                <a:t>8</a:t>
              </a:r>
            </a:p>
          </p:txBody>
        </p:sp>
        <p:sp>
          <p:nvSpPr>
            <p:cNvPr id="97334" name="Text Box 63"/>
            <p:cNvSpPr txBox="1">
              <a:spLocks noChangeArrowheads="1"/>
            </p:cNvSpPr>
            <p:nvPr/>
          </p:nvSpPr>
          <p:spPr bwMode="auto">
            <a:xfrm>
              <a:off x="2772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/>
                <a:t>11</a:t>
              </a:r>
            </a:p>
          </p:txBody>
        </p:sp>
        <p:sp>
          <p:nvSpPr>
            <p:cNvPr id="97335" name="Text Box 64"/>
            <p:cNvSpPr txBox="1">
              <a:spLocks noChangeArrowheads="1"/>
            </p:cNvSpPr>
            <p:nvPr/>
          </p:nvSpPr>
          <p:spPr bwMode="auto">
            <a:xfrm>
              <a:off x="3960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/>
                <a:t>3</a:t>
              </a:r>
            </a:p>
          </p:txBody>
        </p:sp>
        <p:sp>
          <p:nvSpPr>
            <p:cNvPr id="97336" name="Text Box 65"/>
            <p:cNvSpPr txBox="1">
              <a:spLocks noChangeArrowheads="1"/>
            </p:cNvSpPr>
            <p:nvPr/>
          </p:nvSpPr>
          <p:spPr bwMode="auto">
            <a:xfrm>
              <a:off x="2304" y="182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b="1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ds Tie">
  <a:themeElements>
    <a:clrScheme name="Dad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s Ti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Dad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3731</TotalTime>
  <Words>6888</Words>
  <Application>Microsoft Office PowerPoint</Application>
  <PresentationFormat>如螢幕大小 (4:3)</PresentationFormat>
  <Paragraphs>3130</Paragraphs>
  <Slides>113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113</vt:i4>
      </vt:variant>
    </vt:vector>
  </HeadingPairs>
  <TitlesOfParts>
    <vt:vector size="127" baseType="lpstr">
      <vt:lpstr>Monotype Sorts</vt:lpstr>
      <vt:lpstr>新細明體</vt:lpstr>
      <vt:lpstr>標楷體</vt:lpstr>
      <vt:lpstr>Arial</vt:lpstr>
      <vt:lpstr>Constantia</vt:lpstr>
      <vt:lpstr>Symbol</vt:lpstr>
      <vt:lpstr>Times New Roman</vt:lpstr>
      <vt:lpstr>Wingdings</vt:lpstr>
      <vt:lpstr>Dads Tie</vt:lpstr>
      <vt:lpstr>方程式</vt:lpstr>
      <vt:lpstr>Equation</vt:lpstr>
      <vt:lpstr>點陣圖影像</vt:lpstr>
      <vt:lpstr>文件</vt:lpstr>
      <vt:lpstr>Document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Decision tree for binary search.</vt:lpstr>
      <vt:lpstr>int binsearch(element a[ ], int k, int n){ /* Search a[1] ≦ a[2] ≦…≦ a[n] for k. Return its position if found.       Otherwise return -1 */      int left = 1, right = n, middle;     while (left &lt;= right) {          middle = (left + right)/2;          switch (COMPARE(a[middle].key, k)) {               case -1: left = middle +1;                            break;               case  0: return middle;               case  1: right = middle - 1;           }      }      return -1; }</vt:lpstr>
      <vt:lpstr>PowerPoint 簡報</vt:lpstr>
      <vt:lpstr>PowerPoint 簡報</vt:lpstr>
      <vt:lpstr>PowerPoint 簡報</vt:lpstr>
      <vt:lpstr>List Verification</vt:lpstr>
      <vt:lpstr>/* sequential search*/ void verify1(element list1[ ], element list2[ ], int n, int m){ /* compare two unordered lists list1[1 : n] and list2[1 : m]   */     int i, j;     int marked[MAX_SIZE];   /* for list2 */      for(i = 1; i &lt;= m; i++)           marked[i] = FALSE;</vt:lpstr>
      <vt:lpstr>void verify2(element list1[ ], element list2 [ ], int n, int m){ /* Same task as verify1, but list1 and list2 are sorted */    int i, j;    sort(list1, n);    sort(list2, m);    i = j = 1;    while (i &lt;= n &amp;&amp; j &lt;= m)</vt:lpstr>
      <vt:lpstr>     for(; i &lt;= n; i++)           printf (“%d is not in list 2\n”, list1[i].key);      for(; j &lt;= m; j++)           printf(“%d is not in list 1\n”, list2[j].key); }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Insertion Sort Variations</vt:lpstr>
      <vt:lpstr>Quick Sort</vt:lpstr>
      <vt:lpstr>In-Place Partitioning Example</vt:lpstr>
      <vt:lpstr>PowerPoint 簡報</vt:lpstr>
      <vt:lpstr>PowerPoint 簡報</vt:lpstr>
      <vt:lpstr>PowerPoint 簡報</vt:lpstr>
      <vt:lpstr>PowerPoint 簡報</vt:lpstr>
      <vt:lpstr>PowerPoint 簡報</vt:lpstr>
      <vt:lpstr>Time for Quick Sort</vt:lpstr>
      <vt:lpstr>Quick Sort</vt:lpstr>
      <vt:lpstr>Merge Sort</vt:lpstr>
      <vt:lpstr>PowerPoint 簡報</vt:lpstr>
      <vt:lpstr>Analysis for Merge Sort</vt:lpstr>
      <vt:lpstr>Iterative Merge Tree</vt:lpstr>
      <vt:lpstr>A Merge Pass (prog. 7.8)</vt:lpstr>
      <vt:lpstr>Merge Sort (prog. 7.9)</vt:lpstr>
      <vt:lpstr>Recursive Merge Sort</vt:lpstr>
      <vt:lpstr>Recursive Merge Sort (prog. 7.10)</vt:lpstr>
      <vt:lpstr>Merging Sorted Chains (prog. 7.11)</vt:lpstr>
      <vt:lpstr>Natural Merge Sort</vt:lpstr>
      <vt:lpstr>Merge Sort</vt:lpstr>
      <vt:lpstr>Merge Sort</vt:lpstr>
      <vt:lpstr>Array interpreted as a (complete) binary tree. </vt:lpstr>
      <vt:lpstr>Max heap following first for loop of heapsort.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Heap Sort</vt:lpstr>
      <vt:lpstr>Radix Sort</vt:lpstr>
      <vt:lpstr>Arrangement of cards after first pass of an MSD sort.</vt:lpstr>
      <vt:lpstr>Arrangement of cards after first pass of LSD sort 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Analysis of Radix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Table Sort</vt:lpstr>
      <vt:lpstr>Table Sort Example</vt:lpstr>
      <vt:lpstr>PowerPoint 簡報</vt:lpstr>
      <vt:lpstr>Summary of Internal Sorting</vt:lpstr>
      <vt:lpstr>PowerPoint 簡報</vt:lpstr>
      <vt:lpstr>External Sorting</vt:lpstr>
      <vt:lpstr>External Sorting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Analysis</vt:lpstr>
    </vt:vector>
  </TitlesOfParts>
  <Company>nlg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              SORTING</dc:title>
  <dc:creator>Bandi</dc:creator>
  <cp:lastModifiedBy>USER</cp:lastModifiedBy>
  <cp:revision>292</cp:revision>
  <cp:lastPrinted>1999-12-13T03:54:44Z</cp:lastPrinted>
  <dcterms:created xsi:type="dcterms:W3CDTF">1998-08-03T05:16:35Z</dcterms:created>
  <dcterms:modified xsi:type="dcterms:W3CDTF">2017-12-04T13:50:13Z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\\PCLABNT\users\get\Personal</vt:lpwstr>
  </property>
  <property fmtid="{D5CDD505-2E9C-101B-9397-08002B2CF9AE}" pid="22" name="EncodingType">
    <vt:i4>5</vt:i4>
  </property>
</Properties>
</file>