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91" r:id="rId7"/>
    <p:sldId id="292" r:id="rId8"/>
    <p:sldId id="263" r:id="rId9"/>
    <p:sldId id="285" r:id="rId10"/>
    <p:sldId id="264" r:id="rId11"/>
    <p:sldId id="265" r:id="rId12"/>
    <p:sldId id="267" r:id="rId13"/>
    <p:sldId id="293" r:id="rId14"/>
    <p:sldId id="271" r:id="rId15"/>
    <p:sldId id="298" r:id="rId16"/>
    <p:sldId id="289" r:id="rId17"/>
    <p:sldId id="286" r:id="rId18"/>
    <p:sldId id="294" r:id="rId19"/>
    <p:sldId id="275" r:id="rId20"/>
    <p:sldId id="290" r:id="rId21"/>
    <p:sldId id="282" r:id="rId22"/>
    <p:sldId id="295" r:id="rId23"/>
    <p:sldId id="296" r:id="rId24"/>
    <p:sldId id="280" r:id="rId25"/>
    <p:sldId id="288" r:id="rId26"/>
    <p:sldId id="297" r:id="rId27"/>
    <p:sldId id="281" r:id="rId28"/>
    <p:sldId id="299" r:id="rId29"/>
  </p:sldIdLst>
  <p:sldSz cx="9144000" cy="6858000" type="screen4x3"/>
  <p:notesSz cx="6662738" cy="98329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8" autoAdjust="0"/>
  </p:normalViewPr>
  <p:slideViewPr>
    <p:cSldViewPr>
      <p:cViewPr varScale="1">
        <p:scale>
          <a:sx n="50" d="100"/>
          <a:sy n="50" d="100"/>
        </p:scale>
        <p:origin x="11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0253400-2C0F-4684-8369-DBBB070231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2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2A873BF-4841-43A3-8B60-57FD133283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41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6976-A3A6-4022-9D05-B3A9FCAEA5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295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E8241-D4A4-4601-A727-5757537769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206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5A48E-6344-4FF8-9038-6FD757DEB0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1267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8338345-4048-4882-BA59-D4B013D34A7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4185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99355C2-B26C-41E0-B600-F4AE96486D9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2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A891F-A725-49BD-9D8B-50C5D0D515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866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C4076-8D3F-4B65-A175-8208B28B47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73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9DEB2-3BF8-4513-8C95-C0027094A2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65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7410E-08BF-4AE8-8C34-5F01DCBC3D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97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2EC28-A3A3-420D-ABAF-04FF157087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0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88C82-941D-46EB-8FC8-9B79316091B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67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D2DD3-F382-4F8B-AF54-0C13E972C60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81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417A0-A7C1-4D12-8B38-9539F955D1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51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16CE46-956E-44AE-A2AE-A4CD60AA0E7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r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836613"/>
            <a:ext cx="2952750" cy="503237"/>
          </a:xfrm>
        </p:spPr>
        <p:txBody>
          <a:bodyPr/>
          <a:lstStyle/>
          <a:p>
            <a:pPr algn="l"/>
            <a:r>
              <a:rPr lang="en-US" altLang="zh-TW" sz="2800" b="1" u="sng">
                <a:latin typeface="Times New Roman" pitchFamily="18" charset="0"/>
              </a:rPr>
              <a:t>Chapter 8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339850"/>
            <a:ext cx="4067175" cy="503238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TW" sz="3200" b="1" i="1">
                <a:latin typeface="Times New Roman" pitchFamily="18" charset="0"/>
              </a:rPr>
              <a:t>Hashing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4213" y="2132013"/>
            <a:ext cx="6119812" cy="211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SzPct val="70000"/>
              <a:buFont typeface="Wingdings" pitchFamily="2" charset="2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algn="ctr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algn="ctr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algn="ctr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>
              <a:buFont typeface="Wingdings" pitchFamily="2" charset="2"/>
              <a:buChar char="r"/>
            </a:pPr>
            <a:r>
              <a:rPr lang="en-US" altLang="zh-TW" dirty="0">
                <a:latin typeface="Times New Roman" pitchFamily="18" charset="0"/>
              </a:rPr>
              <a:t> The Symbol Table Abstract Data Type</a:t>
            </a:r>
          </a:p>
          <a:p>
            <a:pPr algn="l">
              <a:buFont typeface="Wingdings" pitchFamily="2" charset="2"/>
              <a:buChar char="r"/>
            </a:pPr>
            <a:r>
              <a:rPr lang="en-US" altLang="zh-TW" dirty="0">
                <a:latin typeface="Times New Roman" pitchFamily="18" charset="0"/>
              </a:rPr>
              <a:t> Hash Tables</a:t>
            </a:r>
          </a:p>
          <a:p>
            <a:pPr algn="l">
              <a:buFont typeface="Wingdings" pitchFamily="2" charset="2"/>
              <a:buChar char="r"/>
            </a:pPr>
            <a:r>
              <a:rPr lang="en-US" altLang="zh-TW" dirty="0">
                <a:latin typeface="Times New Roman" pitchFamily="18" charset="0"/>
              </a:rPr>
              <a:t> Hash Functions</a:t>
            </a:r>
          </a:p>
          <a:p>
            <a:pPr algn="l">
              <a:buFont typeface="Wingdings" pitchFamily="2" charset="2"/>
              <a:buChar char="r"/>
            </a:pPr>
            <a:r>
              <a:rPr lang="en-US" altLang="zh-TW" dirty="0">
                <a:latin typeface="Times New Roman" pitchFamily="18" charset="0"/>
              </a:rPr>
              <a:t> Overflow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CBBB-7136-45B5-817A-8D7CD7E16F7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and Collision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itchFamily="18" charset="0"/>
              </a:rPr>
              <a:t>An </a:t>
            </a:r>
            <a:r>
              <a:rPr lang="en-US" altLang="zh-TW" sz="2400" dirty="0">
                <a:solidFill>
                  <a:srgbClr val="FF3300"/>
                </a:solidFill>
                <a:latin typeface="Times New Roman" pitchFamily="18" charset="0"/>
              </a:rPr>
              <a:t>overflow</a:t>
            </a:r>
            <a:r>
              <a:rPr lang="en-US" altLang="zh-TW" sz="2400" dirty="0">
                <a:latin typeface="Times New Roman" pitchFamily="18" charset="0"/>
              </a:rPr>
              <a:t> occurs when we hash a new identifier into a full bucket.</a:t>
            </a:r>
          </a:p>
          <a:p>
            <a:r>
              <a:rPr lang="en-US" altLang="zh-TW" sz="2400" dirty="0">
                <a:latin typeface="Times New Roman" pitchFamily="18" charset="0"/>
              </a:rPr>
              <a:t>A </a:t>
            </a:r>
            <a:r>
              <a:rPr lang="en-US" altLang="zh-TW" sz="2400" dirty="0">
                <a:solidFill>
                  <a:srgbClr val="FF3300"/>
                </a:solidFill>
                <a:latin typeface="Times New Roman" pitchFamily="18" charset="0"/>
              </a:rPr>
              <a:t>collision</a:t>
            </a:r>
            <a:r>
              <a:rPr lang="en-US" altLang="zh-TW" sz="2400" dirty="0">
                <a:latin typeface="Times New Roman" pitchFamily="18" charset="0"/>
              </a:rPr>
              <a:t> occurs when we hash two non-identical identifiers into the same bucket.</a:t>
            </a:r>
          </a:p>
          <a:p>
            <a:r>
              <a:rPr lang="en-US" altLang="zh-TW" sz="2400" dirty="0">
                <a:latin typeface="Times New Roman" pitchFamily="18" charset="0"/>
              </a:rPr>
              <a:t>When the </a:t>
            </a:r>
            <a:r>
              <a:rPr lang="en-US" altLang="zh-TW" sz="2400" dirty="0">
                <a:solidFill>
                  <a:srgbClr val="FF3300"/>
                </a:solidFill>
                <a:latin typeface="Times New Roman" pitchFamily="18" charset="0"/>
              </a:rPr>
              <a:t>bucket size is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</a:rPr>
              <a:t>, collisions and overflows occur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D1D-3052-4832-A6F0-7150586B1AB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and Collision </a:t>
            </a:r>
            <a:r>
              <a:rPr lang="en-US" altLang="zh-TW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</a:p>
        </p:txBody>
      </p:sp>
      <p:graphicFrame>
        <p:nvGraphicFramePr>
          <p:cNvPr id="1126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46160"/>
              </p:ext>
            </p:extLst>
          </p:nvPr>
        </p:nvGraphicFramePr>
        <p:xfrm>
          <a:off x="407640" y="1340768"/>
          <a:ext cx="63246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Document" r:id="rId3" imgW="6760808" imgH="5075965" progId="Word.Document.8">
                  <p:embed/>
                </p:oleObj>
              </mc:Choice>
              <mc:Fallback>
                <p:oleObj name="Document" r:id="rId3" imgW="6760808" imgH="5075965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40" y="1340768"/>
                        <a:ext cx="6324600" cy="473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6718300" y="2730500"/>
            <a:ext cx="767432" cy="2032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452320" y="2590800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latin typeface="Times New Roman" pitchFamily="18" charset="0"/>
              </a:rPr>
              <a:t>clock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877050" y="2884874"/>
            <a:ext cx="144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>
                <a:solidFill>
                  <a:srgbClr val="FF3300"/>
                </a:solidFill>
                <a:latin typeface="Times New Roman" pitchFamily="18" charset="0"/>
              </a:rPr>
              <a:t>Overflow !!</a:t>
            </a:r>
            <a:endParaRPr lang="en-US" altLang="zh-TW" sz="20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3306415" y="4261768"/>
            <a:ext cx="530225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3836640" y="4261768"/>
            <a:ext cx="1125538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303240" y="5760368"/>
            <a:ext cx="2133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3300"/>
                </a:solidFill>
                <a:latin typeface="Times New Roman" pitchFamily="18" charset="0"/>
              </a:rPr>
              <a:t>Collision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65C7A-AC35-4011-8793-10E45CB223C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84213" y="1557338"/>
            <a:ext cx="7991475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ct val="70000"/>
              <a:buFont typeface="Wingdings" pitchFamily="2" charset="2"/>
              <a:buChar char="r"/>
            </a:pPr>
            <a:r>
              <a:rPr lang="en-US" altLang="zh-TW" sz="2800" dirty="0">
                <a:latin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</a:rPr>
              <a:t>A hash function maps a key into the hash table.</a:t>
            </a:r>
          </a:p>
          <a:p>
            <a:pPr>
              <a:spcBef>
                <a:spcPts val="12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latin typeface="Times New Roman" pitchFamily="18" charset="0"/>
              </a:rPr>
              <a:t> Desired </a:t>
            </a:r>
            <a:r>
              <a:rPr lang="en-US" altLang="zh-TW" sz="2400" dirty="0" smtClean="0">
                <a:latin typeface="Times New Roman" pitchFamily="18" charset="0"/>
              </a:rPr>
              <a:t>properties</a:t>
            </a:r>
          </a:p>
          <a:p>
            <a:pPr marL="622300" lvl="1" indent="-177800">
              <a:buSzPct val="70000"/>
              <a:buFont typeface="Arial" charset="0"/>
              <a:buChar char="–"/>
            </a:pPr>
            <a:r>
              <a:rPr lang="en-US" altLang="zh-TW" sz="2000" dirty="0" smtClean="0">
                <a:latin typeface="Times New Roman" pitchFamily="18" charset="0"/>
              </a:rPr>
              <a:t> easy </a:t>
            </a:r>
            <a:r>
              <a:rPr lang="en-US" altLang="zh-TW" sz="2000" dirty="0">
                <a:latin typeface="Times New Roman" pitchFamily="18" charset="0"/>
              </a:rPr>
              <a:t>to compute.</a:t>
            </a:r>
          </a:p>
          <a:p>
            <a:pPr lvl="1">
              <a:buSzPct val="70000"/>
              <a:buFont typeface="Arial" charset="0"/>
              <a:buChar char="–"/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 minimize </a:t>
            </a:r>
            <a:r>
              <a:rPr lang="en-US" altLang="zh-TW" sz="2000" dirty="0">
                <a:latin typeface="Times New Roman" pitchFamily="18" charset="0"/>
              </a:rPr>
              <a:t>the number of collisions.</a:t>
            </a:r>
          </a:p>
          <a:p>
            <a:pPr>
              <a:spcBef>
                <a:spcPts val="1200"/>
              </a:spcBef>
              <a:buSzPct val="70000"/>
              <a:buFont typeface="Wingdings" pitchFamily="2" charset="2"/>
              <a:buChar char="r"/>
            </a:pPr>
            <a:r>
              <a:rPr lang="en-US" altLang="zh-TW" sz="2800" dirty="0">
                <a:latin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</a:rPr>
              <a:t>Uniform hash function</a:t>
            </a:r>
          </a:p>
          <a:p>
            <a:pPr lvl="1">
              <a:buSzPct val="70000"/>
              <a:buFont typeface="Arial" charset="0"/>
              <a:buChar char="–"/>
            </a:pP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</a:rPr>
              <a:t>a random key has an equal chance of hashing into </a:t>
            </a:r>
            <a:r>
              <a:rPr lang="en-US" altLang="zh-TW" sz="2000" dirty="0" smtClean="0">
                <a:latin typeface="Times New Roman" pitchFamily="18" charset="0"/>
              </a:rPr>
              <a:t>any </a:t>
            </a:r>
            <a:r>
              <a:rPr lang="en-US" altLang="zh-TW" sz="2000" dirty="0">
                <a:latin typeface="Times New Roman" pitchFamily="18" charset="0"/>
              </a:rPr>
              <a:t>of the buckets.</a:t>
            </a:r>
          </a:p>
          <a:p>
            <a:pPr lvl="1">
              <a:buSzPct val="70000"/>
              <a:buFont typeface="Arial" charset="0"/>
              <a:buChar char="–"/>
            </a:pPr>
            <a:r>
              <a:rPr lang="en-US" altLang="zh-TW" sz="2000" dirty="0" smtClean="0">
                <a:latin typeface="Times New Roman" pitchFamily="18" charset="0"/>
              </a:rPr>
              <a:t> The </a:t>
            </a:r>
            <a:r>
              <a:rPr lang="en-US" altLang="zh-TW" sz="2000" dirty="0">
                <a:latin typeface="Times New Roman" pitchFamily="18" charset="0"/>
              </a:rPr>
              <a:t>probability that </a:t>
            </a:r>
            <a:r>
              <a:rPr lang="en-US" altLang="zh-TW" sz="2000" i="1" dirty="0">
                <a:latin typeface="Times New Roman" pitchFamily="18" charset="0"/>
              </a:rPr>
              <a:t>f(k)</a:t>
            </a:r>
            <a:r>
              <a:rPr lang="en-US" altLang="zh-TW" sz="2000" dirty="0">
                <a:latin typeface="Times New Roman" pitchFamily="18" charset="0"/>
              </a:rPr>
              <a:t> = </a:t>
            </a:r>
            <a:r>
              <a:rPr lang="en-US" altLang="zh-TW" sz="2000" i="1" dirty="0" err="1">
                <a:latin typeface="Times New Roman" pitchFamily="18" charset="0"/>
              </a:rPr>
              <a:t>i</a:t>
            </a:r>
            <a:r>
              <a:rPr lang="en-US" altLang="zh-TW" sz="2000" dirty="0">
                <a:latin typeface="Times New Roman" pitchFamily="18" charset="0"/>
              </a:rPr>
              <a:t> to be </a:t>
            </a:r>
            <a:r>
              <a:rPr lang="en-US" altLang="zh-TW" sz="2000" i="1" dirty="0">
                <a:latin typeface="Times New Roman" pitchFamily="18" charset="0"/>
              </a:rPr>
              <a:t>1</a:t>
            </a:r>
            <a:r>
              <a:rPr lang="en-US" altLang="zh-TW" sz="2000" dirty="0">
                <a:latin typeface="Times New Roman" pitchFamily="18" charset="0"/>
              </a:rPr>
              <a:t>/</a:t>
            </a:r>
            <a:r>
              <a:rPr lang="en-US" altLang="zh-TW" sz="2000" i="1" dirty="0">
                <a:latin typeface="Times New Roman" pitchFamily="18" charset="0"/>
              </a:rPr>
              <a:t>b</a:t>
            </a:r>
            <a:r>
              <a:rPr lang="en-US" altLang="zh-TW" sz="2000" dirty="0">
                <a:latin typeface="Times New Roman" pitchFamily="18" charset="0"/>
              </a:rPr>
              <a:t> for all buckets </a:t>
            </a:r>
            <a:r>
              <a:rPr lang="en-US" altLang="zh-TW" sz="2000" i="1" dirty="0" err="1">
                <a:latin typeface="Times New Roman" pitchFamily="18" charset="0"/>
              </a:rPr>
              <a:t>i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latin typeface="Times New Roman" pitchFamily="18" charset="0"/>
              </a:rPr>
              <a:t> Perfect hash function</a:t>
            </a:r>
          </a:p>
          <a:p>
            <a:pPr lvl="1">
              <a:buSzPct val="70000"/>
              <a:buFont typeface="Arial" charset="0"/>
              <a:buChar char="–"/>
            </a:pPr>
            <a:r>
              <a:rPr lang="en-US" altLang="zh-TW" sz="2000" dirty="0">
                <a:latin typeface="Times New Roman" pitchFamily="18" charset="0"/>
              </a:rPr>
              <a:t> no collisions.</a:t>
            </a:r>
          </a:p>
          <a:p>
            <a:pPr>
              <a:spcBef>
                <a:spcPts val="1200"/>
              </a:spcBef>
              <a:buSzPct val="70000"/>
              <a:buFont typeface="Wingdings" pitchFamily="2" charset="2"/>
              <a:buChar char="r"/>
            </a:pPr>
            <a:r>
              <a:rPr lang="en-US" altLang="zh-TW" sz="2400" dirty="0">
                <a:latin typeface="Times New Roman" pitchFamily="18" charset="0"/>
              </a:rPr>
              <a:t> Minimal perfect hash function</a:t>
            </a:r>
          </a:p>
          <a:p>
            <a:pPr lvl="1">
              <a:buSzPct val="70000"/>
              <a:buFont typeface="Arial" charset="0"/>
              <a:buChar char="–"/>
            </a:pP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</a:rPr>
              <a:t>loading density is 1. </a:t>
            </a:r>
          </a:p>
          <a:p>
            <a:pPr lvl="1">
              <a:buSzPct val="70000"/>
              <a:buFont typeface="Arial" charset="0"/>
              <a:buChar char="–"/>
            </a:pPr>
            <a:r>
              <a:rPr lang="en-US" altLang="zh-TW" sz="2000" dirty="0">
                <a:latin typeface="Times New Roman" pitchFamily="18" charset="0"/>
              </a:rPr>
              <a:t> no collisions.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2800-404A-4EFA-AD6F-41BF27B8E37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  <a:r>
              <a:rPr lang="en-US" altLang="zh-TW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US" altLang="zh-TW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7416" y="1600200"/>
            <a:ext cx="4038600" cy="4525963"/>
          </a:xfrm>
        </p:spPr>
        <p:txBody>
          <a:bodyPr/>
          <a:lstStyle/>
          <a:p>
            <a:r>
              <a:rPr lang="en-US" altLang="zh-TW" sz="2400" dirty="0">
                <a:latin typeface="Times New Roman" pitchFamily="18" charset="0"/>
              </a:rPr>
              <a:t>Mid-square</a:t>
            </a:r>
          </a:p>
          <a:p>
            <a:r>
              <a:rPr lang="en-US" altLang="zh-TW" sz="2400" dirty="0">
                <a:latin typeface="Times New Roman" pitchFamily="18" charset="0"/>
              </a:rPr>
              <a:t>Division</a:t>
            </a:r>
          </a:p>
          <a:p>
            <a:r>
              <a:rPr lang="en-US" altLang="zh-TW" sz="2400" dirty="0">
                <a:latin typeface="Times New Roman" pitchFamily="18" charset="0"/>
              </a:rPr>
              <a:t>Folding</a:t>
            </a:r>
          </a:p>
          <a:p>
            <a:r>
              <a:rPr lang="en-US" altLang="zh-TW" sz="2400" dirty="0">
                <a:latin typeface="Times New Roman" pitchFamily="18" charset="0"/>
              </a:rPr>
              <a:t>Digit Analysis</a:t>
            </a:r>
          </a:p>
          <a:p>
            <a:r>
              <a:rPr lang="en-US" altLang="zh-TW" sz="2400" dirty="0">
                <a:latin typeface="Times New Roman" pitchFamily="18" charset="0"/>
              </a:rPr>
              <a:t>Random method</a:t>
            </a:r>
          </a:p>
        </p:txBody>
      </p:sp>
      <p:graphicFrame>
        <p:nvGraphicFramePr>
          <p:cNvPr id="52231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4604289"/>
              </p:ext>
            </p:extLst>
          </p:nvPr>
        </p:nvGraphicFramePr>
        <p:xfrm>
          <a:off x="3432572" y="3391471"/>
          <a:ext cx="3371675" cy="43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方程式" r:id="rId3" imgW="1473120" imgH="203040" progId="Equation.3">
                  <p:embed/>
                </p:oleObj>
              </mc:Choice>
              <mc:Fallback>
                <p:oleObj name="方程式" r:id="rId3" imgW="14731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572" y="3391471"/>
                        <a:ext cx="3371675" cy="431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58267208"/>
              </p:ext>
            </p:extLst>
          </p:nvPr>
        </p:nvGraphicFramePr>
        <p:xfrm>
          <a:off x="3419872" y="2060575"/>
          <a:ext cx="1944216" cy="38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方程式" r:id="rId5" imgW="901440" imgH="203040" progId="Equation.3">
                  <p:embed/>
                </p:oleObj>
              </mc:Choice>
              <mc:Fallback>
                <p:oleObj name="方程式" r:id="rId5" imgW="90144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060575"/>
                        <a:ext cx="1944216" cy="381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054449"/>
              </p:ext>
            </p:extLst>
          </p:nvPr>
        </p:nvGraphicFramePr>
        <p:xfrm>
          <a:off x="3419873" y="1643169"/>
          <a:ext cx="2664295" cy="41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方程式" r:id="rId7" imgW="1218960" imgH="228600" progId="Equation.3">
                  <p:embed/>
                </p:oleObj>
              </mc:Choice>
              <mc:Fallback>
                <p:oleObj name="方程式" r:id="rId7" imgW="12189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3" y="1643169"/>
                        <a:ext cx="2664295" cy="417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FB1F-1EE7-493C-AD64-B39973997519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47248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Partition the identifier x into several parts.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All parts except for the last one have the same length.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Add the parts together to obtain the hash address.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Two possibilities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</a:rPr>
              <a:t>Shift folding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</a:rPr>
              <a:t>x1=123, x2=</a:t>
            </a:r>
            <a:r>
              <a:rPr lang="en-US" altLang="zh-TW" sz="2000" dirty="0">
                <a:solidFill>
                  <a:srgbClr val="FF3300"/>
                </a:solidFill>
                <a:latin typeface="Times New Roman" pitchFamily="18" charset="0"/>
              </a:rPr>
              <a:t>203</a:t>
            </a:r>
            <a:r>
              <a:rPr lang="en-US" altLang="zh-TW" sz="2000" dirty="0">
                <a:latin typeface="Times New Roman" pitchFamily="18" charset="0"/>
              </a:rPr>
              <a:t>, x3=241, x4=</a:t>
            </a:r>
            <a:r>
              <a:rPr lang="en-US" altLang="zh-TW" sz="2000" dirty="0">
                <a:solidFill>
                  <a:srgbClr val="FF3300"/>
                </a:solidFill>
                <a:latin typeface="Times New Roman" pitchFamily="18" charset="0"/>
              </a:rPr>
              <a:t>112</a:t>
            </a:r>
            <a:r>
              <a:rPr lang="en-US" altLang="zh-TW" sz="2000" dirty="0">
                <a:latin typeface="Times New Roman" pitchFamily="18" charset="0"/>
              </a:rPr>
              <a:t>, x5=20, 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sym typeface="Monotype Sorts" pitchFamily="2" charset="2"/>
              </a:rPr>
              <a:t> </a:t>
            </a:r>
            <a:r>
              <a:rPr lang="en-US" altLang="zh-TW" sz="2000" dirty="0">
                <a:latin typeface="Times New Roman" pitchFamily="18" charset="0"/>
              </a:rPr>
              <a:t>address=699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</a:rPr>
              <a:t>Folding at the boundaries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</a:rPr>
              <a:t>x1=123, x2=</a:t>
            </a:r>
            <a:r>
              <a:rPr lang="en-US" altLang="zh-TW" sz="2000" dirty="0">
                <a:solidFill>
                  <a:srgbClr val="FF3300"/>
                </a:solidFill>
                <a:latin typeface="Times New Roman" pitchFamily="18" charset="0"/>
              </a:rPr>
              <a:t>302</a:t>
            </a:r>
            <a:r>
              <a:rPr lang="en-US" altLang="zh-TW" sz="2000" dirty="0">
                <a:latin typeface="Times New Roman" pitchFamily="18" charset="0"/>
              </a:rPr>
              <a:t>, x3=241, x4=</a:t>
            </a:r>
            <a:r>
              <a:rPr lang="en-US" altLang="zh-TW" sz="2000" dirty="0">
                <a:solidFill>
                  <a:srgbClr val="FF3300"/>
                </a:solidFill>
                <a:latin typeface="Times New Roman" pitchFamily="18" charset="0"/>
              </a:rPr>
              <a:t>211</a:t>
            </a:r>
            <a:r>
              <a:rPr lang="en-US" altLang="zh-TW" sz="2000" dirty="0">
                <a:latin typeface="Times New Roman" pitchFamily="18" charset="0"/>
              </a:rPr>
              <a:t>, x5=20, 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  <a:sym typeface="Monotype Sorts" pitchFamily="2" charset="2"/>
              </a:rPr>
              <a:t> </a:t>
            </a:r>
            <a:r>
              <a:rPr lang="en-US" altLang="zh-TW" sz="2000" dirty="0">
                <a:latin typeface="Times New Roman" pitchFamily="18" charset="0"/>
              </a:rPr>
              <a:t>address=897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64010" y="5374233"/>
            <a:ext cx="4248150" cy="51911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/>
              <a:t>X = 123</a:t>
            </a:r>
            <a:r>
              <a:rPr lang="en-US" altLang="zh-TW" sz="2800">
                <a:solidFill>
                  <a:srgbClr val="FF3300"/>
                </a:solidFill>
              </a:rPr>
              <a:t>203</a:t>
            </a:r>
            <a:r>
              <a:rPr lang="en-US" altLang="zh-TW" sz="2800"/>
              <a:t>241</a:t>
            </a:r>
            <a:r>
              <a:rPr lang="en-US" altLang="zh-TW" sz="2800">
                <a:solidFill>
                  <a:srgbClr val="FF3300"/>
                </a:solidFill>
              </a:rPr>
              <a:t>112</a:t>
            </a:r>
            <a:r>
              <a:rPr lang="en-US" altLang="zh-TW" sz="2800"/>
              <a:t>20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086398" y="530120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683298" y="530120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292898" y="530120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4902498" y="530120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394B-EE0B-4A5E-979D-9930B79AA28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Particularly useful in the case of a static file where all the keys in the table are know in advance.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Each key is interpreted as a number using some radix r. The same radix is used for all the keys in the table.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Using this radix, the digits of each key are examined.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Digits having the most skewed distributions are deleted.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Enough digits are deleted so that the number of remaining digits is small enough to give an address in the range of the hash table.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DC0F-3B73-42BE-BC5C-35A293932CB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for Hash Table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422648" y="1628800"/>
            <a:ext cx="5597624" cy="26776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MAX_CHAR  10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TABLE_SIZE  13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key[MAX_CHAR];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other fields */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[TABLE_SIZE];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776"/>
            <a:ext cx="8291512" cy="511256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initTable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(element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[]){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&lt;TABLE_SIZE;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].key[0]=NULL;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*key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additive approach to create a natural number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within the integer range  */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 = 0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(*key) 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number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*key++;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hash(char *key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stringToInt</a:t>
            </a:r>
            <a:r>
              <a:rPr lang="en-US" altLang="zh-TW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 % TABLE_SIZE);</a:t>
            </a:r>
          </a:p>
          <a:p>
            <a:pPr marL="533400" indent="-533400">
              <a:lnSpc>
                <a:spcPct val="7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4A8F-2E0E-41D2-88D7-67DAC7361AF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 Hash Function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752851" y="1227476"/>
            <a:ext cx="3067621" cy="20313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MAX_CHAR  10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TABLE_SIZE  13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key[MAX_CHAR];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other fields */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[TABLE_SIZE];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212" y="1557338"/>
            <a:ext cx="7705228" cy="4391942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unsigned </a:t>
            </a:r>
            <a:r>
              <a:rPr lang="en-US" altLang="zh-TW" sz="2000" dirty="0" err="1">
                <a:latin typeface="Times New Roman" pitchFamily="18" charset="0"/>
              </a:rPr>
              <a:t>int</a:t>
            </a: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stringToInt</a:t>
            </a:r>
            <a:r>
              <a:rPr lang="en-US" altLang="zh-TW" sz="2000" dirty="0">
                <a:latin typeface="Times New Roman" pitchFamily="18" charset="0"/>
              </a:rPr>
              <a:t>(char *key</a:t>
            </a:r>
            <a:r>
              <a:rPr lang="en-US" altLang="zh-TW" sz="2000" dirty="0" smtClean="0">
                <a:latin typeface="Times New Roman" pitchFamily="18" charset="0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 smtClean="0">
                <a:latin typeface="Times New Roman" pitchFamily="18" charset="0"/>
              </a:rPr>
              <a:t>/* </a:t>
            </a:r>
            <a:r>
              <a:rPr lang="en-US" altLang="zh-TW" sz="2000" dirty="0">
                <a:latin typeface="Times New Roman" pitchFamily="18" charset="0"/>
              </a:rPr>
              <a:t>alternative additive approach to create a natural number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 that is within the integer range  */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</a:rPr>
              <a:t>int</a:t>
            </a: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number = 0</a:t>
            </a:r>
            <a:r>
              <a:rPr lang="en-US" altLang="zh-TW" sz="2000" dirty="0">
                <a:latin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while (*key)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{ 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    number += *key++;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    if (*key) 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         number += ((</a:t>
            </a:r>
            <a:r>
              <a:rPr lang="en-US" altLang="zh-TW" sz="2000" dirty="0" err="1">
                <a:latin typeface="Times New Roman" pitchFamily="18" charset="0"/>
              </a:rPr>
              <a:t>int</a:t>
            </a:r>
            <a:r>
              <a:rPr lang="en-US" altLang="zh-TW" sz="2000" dirty="0">
                <a:latin typeface="Times New Roman" pitchFamily="18" charset="0"/>
              </a:rPr>
              <a:t>) *key++) &lt;&lt; 8;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return number;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}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F084-3191-4B59-ADFA-C458B91F4666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way to convert a string into a non-negative integer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759E-9B93-4AFF-B4CE-4B04EF0F2AEB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transformation and Division</a:t>
            </a:r>
          </a:p>
        </p:txBody>
      </p:sp>
      <p:graphicFrame>
        <p:nvGraphicFramePr>
          <p:cNvPr id="21507" name="Object 3"/>
          <p:cNvGraphicFramePr>
            <a:graphicFrameLocks/>
          </p:cNvGraphicFramePr>
          <p:nvPr/>
        </p:nvGraphicFramePr>
        <p:xfrm>
          <a:off x="533400" y="1676400"/>
          <a:ext cx="8196263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文件" r:id="rId3" imgW="9403200" imgH="3233880" progId="Word.Document.8">
                  <p:embed/>
                </p:oleObj>
              </mc:Choice>
              <mc:Fallback>
                <p:oleObj name="文件" r:id="rId3" imgW="9403200" imgH="323388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196263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55" name="Text Box 151"/>
          <p:cNvSpPr txBox="1">
            <a:spLocks noChangeArrowheads="1"/>
          </p:cNvSpPr>
          <p:nvPr/>
        </p:nvSpPr>
        <p:spPr bwMode="auto">
          <a:xfrm>
            <a:off x="1187450" y="4652963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8D6A-0947-4870-9B26-AB8BC11A6C1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name-attribute pairs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Dictionary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a symbol table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a particular name is in the table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attributes of the name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attributes of that name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new name and its attributes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 name and its attributes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basic operations: search, insert, delete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F21F-B996-456C-B883-7E703226FEE1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Handling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427912" cy="2476500"/>
          </a:xfrm>
        </p:spPr>
        <p:txBody>
          <a:bodyPr/>
          <a:lstStyle/>
          <a:p>
            <a:r>
              <a:rPr lang="en-US" altLang="zh-TW" sz="2400" dirty="0">
                <a:latin typeface="Times New Roman" pitchFamily="18" charset="0"/>
              </a:rPr>
              <a:t>Linear probing (Linear open addressing)</a:t>
            </a:r>
          </a:p>
          <a:p>
            <a:r>
              <a:rPr lang="en-US" altLang="zh-TW" sz="2400" dirty="0">
                <a:latin typeface="Times New Roman" pitchFamily="18" charset="0"/>
              </a:rPr>
              <a:t>Rehashing</a:t>
            </a:r>
          </a:p>
          <a:p>
            <a:r>
              <a:rPr lang="en-US" altLang="zh-TW" sz="2400" dirty="0">
                <a:latin typeface="Times New Roman" pitchFamily="18" charset="0"/>
              </a:rPr>
              <a:t>Chaining (linked list)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843-A063-4BB9-B2EA-8DAD0C9CF44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994" y="188913"/>
            <a:ext cx="5986462" cy="1143000"/>
          </a:xfrm>
        </p:spPr>
        <p:txBody>
          <a:bodyPr/>
          <a:lstStyle/>
          <a:p>
            <a:pPr algn="l"/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</a:p>
        </p:txBody>
      </p:sp>
      <p:graphicFrame>
        <p:nvGraphicFramePr>
          <p:cNvPr id="28775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70932"/>
              </p:ext>
            </p:extLst>
          </p:nvPr>
        </p:nvGraphicFramePr>
        <p:xfrm>
          <a:off x="4500563" y="1412776"/>
          <a:ext cx="3505200" cy="522192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[5]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[6]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[7]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[8]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[9]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[10]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[11]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[12]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876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97084"/>
              </p:ext>
            </p:extLst>
          </p:nvPr>
        </p:nvGraphicFramePr>
        <p:xfrm>
          <a:off x="684213" y="1412776"/>
          <a:ext cx="3200400" cy="298227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02" name="Group 13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6483637"/>
              </p:ext>
            </p:extLst>
          </p:nvPr>
        </p:nvGraphicFramePr>
        <p:xfrm>
          <a:off x="611956" y="919688"/>
          <a:ext cx="8064500" cy="5821680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element*  search(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k)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/* search the linear probing hash table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(each bucket has exactly one slot) for k, if a pair with key k is found, return a pointer to this pair; otherwise, return NULL */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</a:t>
                      </a: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int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homeBucket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currentBucket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homeBucket = hash(k)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for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currentBucket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=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homeBucket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;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currentBucket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] &amp;&amp;   </a:t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                                   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currentBucket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]→key != k;)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{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   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currentBucket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= 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currentBucket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+ 1 ) % b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	                              /* treat the table as circular  */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    if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currentBucket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= =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homeBucket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)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return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NULL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		                      /* back to start point */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}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	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if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(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currentBucket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]→key = = k)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    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return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currentBucket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]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	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   return NULL;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3B5B-3D6B-4252-9CFC-ACAA8DA76F5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4403" name="Rectangle 131"/>
          <p:cNvSpPr>
            <a:spLocks noChangeArrowheads="1"/>
          </p:cNvSpPr>
          <p:nvPr/>
        </p:nvSpPr>
        <p:spPr bwMode="auto">
          <a:xfrm>
            <a:off x="1908175" y="0"/>
            <a:ext cx="5986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1pPr>
            <a:lvl2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  <a:r>
              <a:rPr lang="en-US" altLang="zh-TW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US" altLang="zh-TW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EFF-77CD-4A90-ADE4-EFC22D5F551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with linear probing</a:t>
            </a:r>
          </a:p>
        </p:txBody>
      </p:sp>
      <p:graphicFrame>
        <p:nvGraphicFramePr>
          <p:cNvPr id="56600" name="Group 280"/>
          <p:cNvGraphicFramePr>
            <a:graphicFrameLocks noGrp="1"/>
          </p:cNvGraphicFramePr>
          <p:nvPr>
            <p:ph type="tbl" idx="1"/>
          </p:nvPr>
        </p:nvGraphicFramePr>
        <p:xfrm>
          <a:off x="1908175" y="1341438"/>
          <a:ext cx="4105275" cy="5245418"/>
        </p:xfrm>
        <a:graphic>
          <a:graphicData uri="http://schemas.openxmlformats.org/drawingml/2006/table">
            <a:tbl>
              <a:tblPr/>
              <a:tblGrid>
                <a:gridCol w="141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bucket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Buckets search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acos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atoi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char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define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exp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ceil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cos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float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atol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floor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ctime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…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6601" name="Text Box 281"/>
          <p:cNvSpPr txBox="1">
            <a:spLocks noChangeArrowheads="1"/>
          </p:cNvSpPr>
          <p:nvPr/>
        </p:nvSpPr>
        <p:spPr bwMode="auto">
          <a:xfrm>
            <a:off x="6372225" y="1484313"/>
            <a:ext cx="252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</a:rPr>
              <a:t>26 buckets, </a:t>
            </a:r>
            <a:br>
              <a:rPr lang="en-US" altLang="zh-TW" dirty="0">
                <a:latin typeface="Times New Roman" pitchFamily="18" charset="0"/>
              </a:rPr>
            </a:br>
            <a:r>
              <a:rPr lang="en-US" altLang="zh-TW" dirty="0">
                <a:latin typeface="Times New Roman" pitchFamily="18" charset="0"/>
              </a:rPr>
              <a:t>one slot per bucket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AA25-70E5-4A98-9A9A-50D2B74CCF6C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Rehashing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itchFamily="18" charset="0"/>
              </a:rPr>
              <a:t>Reduce the clustering that occurs with linear probing.</a:t>
            </a:r>
          </a:p>
          <a:p>
            <a:r>
              <a:rPr lang="en-US" altLang="zh-TW" sz="2400" dirty="0">
                <a:latin typeface="Times New Roman" pitchFamily="18" charset="0"/>
              </a:rPr>
              <a:t>Try f</a:t>
            </a:r>
            <a:r>
              <a:rPr lang="en-US" altLang="zh-TW" sz="2400" baseline="-25000" dirty="0">
                <a:latin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</a:rPr>
              <a:t>, f</a:t>
            </a:r>
            <a:r>
              <a:rPr lang="en-US" altLang="zh-TW" sz="2400" baseline="-25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, …, </a:t>
            </a:r>
            <a:r>
              <a:rPr lang="en-US" altLang="zh-TW" sz="2400" dirty="0" err="1">
                <a:latin typeface="Times New Roman" pitchFamily="18" charset="0"/>
              </a:rPr>
              <a:t>f</a:t>
            </a:r>
            <a:r>
              <a:rPr lang="en-US" altLang="zh-TW" sz="2400" baseline="-25000" dirty="0" err="1">
                <a:latin typeface="Times New Roman" pitchFamily="18" charset="0"/>
              </a:rPr>
              <a:t>m</a:t>
            </a:r>
            <a:r>
              <a:rPr lang="en-US" altLang="zh-TW" sz="2400" dirty="0">
                <a:latin typeface="Times New Roman" pitchFamily="18" charset="0"/>
              </a:rPr>
              <a:t> in sequence if collision occurs.</a:t>
            </a:r>
          </a:p>
          <a:p>
            <a:r>
              <a:rPr lang="en-US" altLang="zh-TW" sz="2400" dirty="0">
                <a:latin typeface="Times New Roman" pitchFamily="18" charset="0"/>
              </a:rPr>
              <a:t>disadvantage</a:t>
            </a:r>
          </a:p>
          <a:p>
            <a:pPr lvl="1"/>
            <a:r>
              <a:rPr lang="en-US" altLang="zh-TW" sz="2000" dirty="0">
                <a:latin typeface="Times New Roman" pitchFamily="18" charset="0"/>
              </a:rPr>
              <a:t>comparison of identifiers with different hash values.</a:t>
            </a:r>
          </a:p>
          <a:p>
            <a:pPr lvl="1"/>
            <a:r>
              <a:rPr lang="en-US" altLang="zh-TW" sz="2000" dirty="0">
                <a:latin typeface="Times New Roman" pitchFamily="18" charset="0"/>
              </a:rPr>
              <a:t>use chain to resolve collisions.</a:t>
            </a:r>
          </a:p>
          <a:p>
            <a:pPr>
              <a:buFont typeface="Wingdings" pitchFamily="2" charset="2"/>
              <a:buNone/>
            </a:pPr>
            <a:endParaRPr lang="en-US" altLang="zh-TW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60CA-2994-48F4-AE08-1584E1E3345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n-US" altLang="zh-TW" sz="2400" dirty="0">
                <a:latin typeface="Times New Roman" pitchFamily="18" charset="0"/>
              </a:rPr>
              <a:t>Maintained a </a:t>
            </a:r>
            <a:r>
              <a:rPr lang="en-US" altLang="zh-TW" sz="2400" dirty="0">
                <a:solidFill>
                  <a:srgbClr val="FF3300"/>
                </a:solidFill>
                <a:latin typeface="Times New Roman" pitchFamily="18" charset="0"/>
              </a:rPr>
              <a:t>list</a:t>
            </a:r>
            <a:r>
              <a:rPr lang="en-US" altLang="zh-TW" sz="2400" dirty="0">
                <a:latin typeface="Times New Roman" pitchFamily="18" charset="0"/>
              </a:rPr>
              <a:t> of synonyms for each bucket.</a:t>
            </a:r>
          </a:p>
          <a:p>
            <a:r>
              <a:rPr lang="en-US" altLang="zh-TW" sz="2400" dirty="0">
                <a:latin typeface="Times New Roman" pitchFamily="18" charset="0"/>
              </a:rPr>
              <a:t>To insert a new element</a:t>
            </a:r>
          </a:p>
          <a:p>
            <a:pPr lvl="1"/>
            <a:r>
              <a:rPr lang="en-US" altLang="zh-TW" sz="2000" dirty="0">
                <a:latin typeface="Times New Roman" pitchFamily="18" charset="0"/>
              </a:rPr>
              <a:t>Compute the hash address f(x).</a:t>
            </a:r>
          </a:p>
          <a:p>
            <a:pPr lvl="1"/>
            <a:r>
              <a:rPr lang="en-US" altLang="zh-TW" sz="2000" dirty="0">
                <a:latin typeface="Times New Roman" pitchFamily="18" charset="0"/>
              </a:rPr>
              <a:t>Examine the identifiers in the list for f(x).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241F-BA85-4761-BE58-F7F4F4BCA20F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search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1485454"/>
            <a:ext cx="8229600" cy="417579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element*  search(</a:t>
            </a:r>
            <a:r>
              <a:rPr lang="en-US" altLang="zh-TW" sz="2000" dirty="0" err="1">
                <a:latin typeface="Times New Roman" pitchFamily="18" charset="0"/>
              </a:rPr>
              <a:t>int</a:t>
            </a:r>
            <a:r>
              <a:rPr lang="en-US" altLang="zh-TW" sz="2000" dirty="0">
                <a:latin typeface="Times New Roman" pitchFamily="18" charset="0"/>
              </a:rPr>
              <a:t> k</a:t>
            </a:r>
            <a:r>
              <a:rPr lang="en-US" altLang="zh-TW" sz="2000" dirty="0" smtClean="0">
                <a:latin typeface="Times New Roman" pitchFamily="18" charset="0"/>
              </a:rPr>
              <a:t>){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Times New Roman" pitchFamily="18" charset="0"/>
              </a:rPr>
              <a:t>/* </a:t>
            </a:r>
            <a:r>
              <a:rPr lang="en-US" altLang="zh-TW" sz="2000" dirty="0">
                <a:latin typeface="Times New Roman" pitchFamily="18" charset="0"/>
              </a:rPr>
              <a:t>search the chained hash table </a:t>
            </a:r>
            <a:r>
              <a:rPr lang="en-US" altLang="zh-TW" sz="2000" dirty="0" err="1">
                <a:latin typeface="Times New Roman" pitchFamily="18" charset="0"/>
              </a:rPr>
              <a:t>ht</a:t>
            </a:r>
            <a:r>
              <a:rPr lang="en-US" altLang="zh-TW" sz="2000" dirty="0">
                <a:latin typeface="Times New Roman" pitchFamily="18" charset="0"/>
              </a:rPr>
              <a:t> for k, if a pair with this key is found, return a pointer to this pair; otherwise return NULL */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</a:rPr>
              <a:t>nodePointer</a:t>
            </a:r>
            <a:r>
              <a:rPr lang="en-US" altLang="zh-TW" sz="2000" dirty="0">
                <a:latin typeface="Times New Roman" pitchFamily="18" charset="0"/>
              </a:rPr>
              <a:t> current;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</a:rPr>
              <a:t>int</a:t>
            </a: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homeBucket</a:t>
            </a:r>
            <a:r>
              <a:rPr lang="en-US" altLang="zh-TW" sz="2000" dirty="0">
                <a:latin typeface="Times New Roman" pitchFamily="18" charset="0"/>
              </a:rPr>
              <a:t> = hash(k</a:t>
            </a:r>
            <a:r>
              <a:rPr lang="en-US" altLang="zh-TW" sz="2000" dirty="0" smtClean="0">
                <a:latin typeface="Times New Roman" pitchFamily="18" charset="0"/>
              </a:rPr>
              <a:t>);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smtClean="0">
                <a:latin typeface="Times New Roman" pitchFamily="18" charset="0"/>
              </a:rPr>
              <a:t>/* </a:t>
            </a:r>
            <a:r>
              <a:rPr lang="en-US" altLang="zh-TW" sz="2000" dirty="0">
                <a:latin typeface="Times New Roman" pitchFamily="18" charset="0"/>
              </a:rPr>
              <a:t>search the chain </a:t>
            </a:r>
            <a:r>
              <a:rPr lang="en-US" altLang="zh-TW" sz="2000" dirty="0" err="1">
                <a:latin typeface="Times New Roman" pitchFamily="18" charset="0"/>
              </a:rPr>
              <a:t>ht</a:t>
            </a:r>
            <a:r>
              <a:rPr lang="en-US" altLang="zh-TW" sz="2000" dirty="0">
                <a:latin typeface="Times New Roman" pitchFamily="18" charset="0"/>
              </a:rPr>
              <a:t>[</a:t>
            </a:r>
            <a:r>
              <a:rPr lang="en-US" altLang="zh-TW" sz="2000" dirty="0" err="1">
                <a:latin typeface="Times New Roman" pitchFamily="18" charset="0"/>
              </a:rPr>
              <a:t>homeBucket</a:t>
            </a:r>
            <a:r>
              <a:rPr lang="en-US" altLang="zh-TW" sz="2000" dirty="0">
                <a:latin typeface="Times New Roman" pitchFamily="18" charset="0"/>
              </a:rPr>
              <a:t>]  */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for  (current = </a:t>
            </a:r>
            <a:r>
              <a:rPr lang="en-US" altLang="zh-TW" sz="2000" dirty="0" err="1">
                <a:latin typeface="Times New Roman" pitchFamily="18" charset="0"/>
              </a:rPr>
              <a:t>hthomeBucket</a:t>
            </a:r>
            <a:r>
              <a:rPr lang="en-US" altLang="zh-TW" sz="2000" dirty="0">
                <a:latin typeface="Times New Roman" pitchFamily="18" charset="0"/>
              </a:rPr>
              <a:t>]; </a:t>
            </a:r>
            <a:r>
              <a:rPr lang="en-US" altLang="zh-TW" sz="2000" dirty="0" smtClean="0">
                <a:latin typeface="Times New Roman" pitchFamily="18" charset="0"/>
              </a:rPr>
              <a:t>current</a:t>
            </a:r>
            <a:r>
              <a:rPr lang="en-US" altLang="zh-TW" sz="2000" dirty="0">
                <a:latin typeface="Times New Roman" pitchFamily="18" charset="0"/>
              </a:rPr>
              <a:t>; </a:t>
            </a:r>
            <a:r>
              <a:rPr lang="en-US" altLang="zh-TW" sz="2000" dirty="0" smtClean="0">
                <a:latin typeface="Times New Roman" pitchFamily="18" charset="0"/>
              </a:rPr>
              <a:t>current </a:t>
            </a:r>
            <a:r>
              <a:rPr lang="en-US" altLang="zh-TW" sz="2000" dirty="0">
                <a:latin typeface="Times New Roman" pitchFamily="18" charset="0"/>
              </a:rPr>
              <a:t>= current -&gt; link)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     </a:t>
            </a:r>
            <a:r>
              <a:rPr lang="en-US" altLang="zh-TW" sz="2000" dirty="0" smtClean="0">
                <a:latin typeface="Times New Roman" pitchFamily="18" charset="0"/>
              </a:rPr>
              <a:t>if </a:t>
            </a:r>
            <a:r>
              <a:rPr lang="en-US" altLang="zh-TW" sz="2000" dirty="0">
                <a:latin typeface="Times New Roman" pitchFamily="18" charset="0"/>
              </a:rPr>
              <a:t>(current -&gt; </a:t>
            </a:r>
            <a:r>
              <a:rPr lang="en-US" altLang="zh-TW" sz="2000" dirty="0" err="1">
                <a:latin typeface="Times New Roman" pitchFamily="18" charset="0"/>
              </a:rPr>
              <a:t>data.key</a:t>
            </a:r>
            <a:r>
              <a:rPr lang="en-US" altLang="zh-TW" sz="2000" dirty="0">
                <a:latin typeface="Times New Roman" pitchFamily="18" charset="0"/>
              </a:rPr>
              <a:t> == k)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            return  &amp;current -&gt; data;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    return NULL;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1876-1F8A-477B-A3E3-BE9C9506A24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Hash Chaining</a:t>
            </a:r>
          </a:p>
        </p:txBody>
      </p:sp>
      <p:graphicFrame>
        <p:nvGraphicFramePr>
          <p:cNvPr id="2765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059780"/>
              </p:ext>
            </p:extLst>
          </p:nvPr>
        </p:nvGraphicFramePr>
        <p:xfrm>
          <a:off x="1003300" y="2389088"/>
          <a:ext cx="67818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3" imgW="6868544" imgH="3806704" progId="Word.Document.8">
                  <p:embed/>
                </p:oleObj>
              </mc:Choice>
              <mc:Fallback>
                <p:oleObj name="Document" r:id="rId3" imgW="6868544" imgH="3806704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389088"/>
                        <a:ext cx="678180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99592" y="1340768"/>
            <a:ext cx="76011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 err="1">
                <a:latin typeface="Times New Roman" pitchFamily="18" charset="0"/>
              </a:rPr>
              <a:t>acos</a:t>
            </a:r>
            <a:r>
              <a:rPr lang="en-US" altLang="zh-TW" sz="2400" dirty="0">
                <a:latin typeface="Times New Roman" pitchFamily="18" charset="0"/>
              </a:rPr>
              <a:t>, </a:t>
            </a:r>
            <a:r>
              <a:rPr lang="en-US" altLang="zh-TW" sz="2400" dirty="0" err="1">
                <a:latin typeface="Times New Roman" pitchFamily="18" charset="0"/>
              </a:rPr>
              <a:t>atoi</a:t>
            </a:r>
            <a:r>
              <a:rPr lang="en-US" altLang="zh-TW" sz="2400" dirty="0">
                <a:latin typeface="Times New Roman" pitchFamily="18" charset="0"/>
              </a:rPr>
              <a:t>, char, define, </a:t>
            </a:r>
            <a:r>
              <a:rPr lang="en-US" altLang="zh-TW" sz="2400" dirty="0" err="1">
                <a:latin typeface="Times New Roman" pitchFamily="18" charset="0"/>
              </a:rPr>
              <a:t>exp</a:t>
            </a:r>
            <a:r>
              <a:rPr lang="en-US" altLang="zh-TW" sz="2400" dirty="0">
                <a:latin typeface="Times New Roman" pitchFamily="18" charset="0"/>
              </a:rPr>
              <a:t>, ceil, cos, float, </a:t>
            </a:r>
            <a:r>
              <a:rPr lang="en-US" altLang="zh-TW" sz="2400" dirty="0" err="1">
                <a:latin typeface="Times New Roman" pitchFamily="18" charset="0"/>
              </a:rPr>
              <a:t>atol</a:t>
            </a:r>
            <a:r>
              <a:rPr lang="en-US" altLang="zh-TW" sz="2400" dirty="0">
                <a:latin typeface="Times New Roman" pitchFamily="18" charset="0"/>
              </a:rPr>
              <a:t>, floor, </a:t>
            </a:r>
            <a:r>
              <a:rPr lang="en-US" altLang="zh-TW" sz="2400" dirty="0" err="1">
                <a:latin typeface="Times New Roman" pitchFamily="18" charset="0"/>
              </a:rPr>
              <a:t>ctime</a:t>
            </a:r>
            <a:endParaRPr lang="en-US" altLang="zh-TW" sz="2400" dirty="0">
              <a:latin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</a:rPr>
              <a:t>f(x) = first character of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41A8-DF4C-4FEE-AE6D-F6D1E6568800}" type="slidenum">
              <a:rPr lang="en-US" altLang="zh-TW"/>
              <a:pPr/>
              <a:t>28</a:t>
            </a:fld>
            <a:endParaRPr lang="en-US" altLang="zh-TW"/>
          </a:p>
        </p:txBody>
      </p:sp>
      <p:pic>
        <p:nvPicPr>
          <p:cNvPr id="6248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7551738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611188" y="476250"/>
            <a:ext cx="82819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Bucket Accesses Per Identifier Retrieved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4F19-066C-463A-8F04-0E96306322A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ADT of a Symbol Table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name-attribute pairs, where the names are unique.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/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SymTab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max_size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symtab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symtab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SymTab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symtab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SymTab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symtab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D6A7-05AF-44EA-8C7D-CAFE32B19A0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Techniques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283450" cy="3700462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tree methods</a:t>
            </a:r>
          </a:p>
          <a:p>
            <a:pPr lvl="1"/>
            <a:r>
              <a:rPr lang="en-US" altLang="zh-TW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comparisons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methods</a:t>
            </a:r>
          </a:p>
          <a:p>
            <a:pPr lvl="1"/>
            <a:r>
              <a:rPr lang="en-US" altLang="zh-TW" sz="20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time is O(size).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time is O(1).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hashing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hashing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hashing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6753-E8A5-4939-BFD8-D0881B7A324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Hashing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identifiers in a fixed table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 table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in sequential memory locations that are partitioned into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buckets,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…,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[b-1].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bucket is capable of holding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identifiers 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pointers to this many identifiers)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bucket is consist of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each slot being large enough to hold one identifier.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C1A8-10AE-436F-9F21-E0AF1F3C00E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</a:t>
            </a:r>
            <a:endParaRPr lang="en-US" altLang="zh-TW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3816350"/>
          </a:xfrm>
        </p:spPr>
        <p:txBody>
          <a:bodyPr/>
          <a:lstStyle/>
          <a:p>
            <a:r>
              <a:rPr lang="en-US" altLang="zh-TW" sz="2400" dirty="0">
                <a:latin typeface="Times New Roman" pitchFamily="18" charset="0"/>
              </a:rPr>
              <a:t>Arithmetic function, </a:t>
            </a:r>
            <a:r>
              <a:rPr lang="en-US" altLang="zh-TW" sz="2400" i="1" dirty="0">
                <a:latin typeface="Times New Roman" pitchFamily="18" charset="0"/>
              </a:rPr>
              <a:t>f</a:t>
            </a:r>
          </a:p>
          <a:p>
            <a:r>
              <a:rPr lang="en-US" altLang="zh-TW" sz="2400" dirty="0">
                <a:latin typeface="Times New Roman" pitchFamily="18" charset="0"/>
              </a:rPr>
              <a:t>To determine the address or location of an identifier, x, in the table, which maps keys into buckets.</a:t>
            </a:r>
          </a:p>
          <a:p>
            <a:r>
              <a:rPr lang="en-US" altLang="zh-TW" sz="2400" dirty="0">
                <a:latin typeface="Times New Roman" pitchFamily="18" charset="0"/>
              </a:rPr>
              <a:t>For any key </a:t>
            </a:r>
            <a:r>
              <a:rPr lang="en-US" altLang="zh-TW" sz="2400" i="1" dirty="0">
                <a:latin typeface="Times New Roman" pitchFamily="18" charset="0"/>
              </a:rPr>
              <a:t>k</a:t>
            </a:r>
            <a:r>
              <a:rPr lang="en-US" altLang="zh-TW" sz="2400" dirty="0">
                <a:latin typeface="Times New Roman" pitchFamily="18" charset="0"/>
              </a:rPr>
              <a:t>, </a:t>
            </a:r>
            <a:r>
              <a:rPr lang="en-US" altLang="zh-TW" sz="2400" i="1" dirty="0">
                <a:latin typeface="Times New Roman" pitchFamily="18" charset="0"/>
              </a:rPr>
              <a:t>f</a:t>
            </a:r>
            <a:r>
              <a:rPr lang="en-US" altLang="zh-TW" sz="2400" dirty="0">
                <a:latin typeface="Times New Roman" pitchFamily="18" charset="0"/>
              </a:rPr>
              <a:t>(</a:t>
            </a:r>
            <a:r>
              <a:rPr lang="en-US" altLang="zh-TW" sz="2400" i="1" dirty="0">
                <a:latin typeface="Times New Roman" pitchFamily="18" charset="0"/>
              </a:rPr>
              <a:t>k</a:t>
            </a:r>
            <a:r>
              <a:rPr lang="en-US" altLang="zh-TW" sz="2400" dirty="0">
                <a:latin typeface="Times New Roman" pitchFamily="18" charset="0"/>
              </a:rPr>
              <a:t>) is </a:t>
            </a:r>
          </a:p>
          <a:p>
            <a:pPr lvl="1"/>
            <a:r>
              <a:rPr lang="en-US" altLang="zh-TW" sz="2000" dirty="0">
                <a:latin typeface="Times New Roman" pitchFamily="18" charset="0"/>
              </a:rPr>
              <a:t>an integer : 0 ~ b-1</a:t>
            </a:r>
          </a:p>
          <a:p>
            <a:pPr lvl="1"/>
            <a:r>
              <a:rPr lang="en-US" altLang="zh-TW" sz="2000" dirty="0">
                <a:latin typeface="Times New Roman" pitchFamily="18" charset="0"/>
              </a:rPr>
              <a:t>The hash or home address of </a:t>
            </a:r>
            <a:r>
              <a:rPr lang="en-US" altLang="zh-TW" sz="2000" i="1" dirty="0">
                <a:latin typeface="Times New Roman" pitchFamily="18" charset="0"/>
              </a:rPr>
              <a:t>k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r>
              <a:rPr lang="en-US" altLang="zh-TW" sz="2400" dirty="0">
                <a:latin typeface="Times New Roman" pitchFamily="18" charset="0"/>
              </a:rPr>
              <a:t>Under ideal conditions, identifiers are stored in their home buckets.</a:t>
            </a:r>
          </a:p>
          <a:p>
            <a:r>
              <a:rPr lang="en-US" altLang="zh-TW" sz="2400" dirty="0">
                <a:latin typeface="Times New Roman" pitchFamily="18" charset="0"/>
              </a:rPr>
              <a:t>Hashing, key-to-address transformation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331913" y="5300663"/>
            <a:ext cx="5543550" cy="11525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203575" y="5588000"/>
            <a:ext cx="360363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>
                <a:latin typeface="Times New Roman" pitchFamily="18" charset="0"/>
              </a:rPr>
              <a:t>f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692275" y="5516563"/>
            <a:ext cx="1368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Identifier with </a:t>
            </a:r>
            <a:r>
              <a:rPr lang="en-US" altLang="zh-TW" sz="2000" i="1">
                <a:latin typeface="Times New Roman" pitchFamily="18" charset="0"/>
              </a:rPr>
              <a:t>k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771775" y="58769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924300" y="5588000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f</a:t>
            </a:r>
            <a:r>
              <a:rPr lang="en-US" altLang="zh-TW" sz="2400">
                <a:latin typeface="Times New Roman" pitchFamily="18" charset="0"/>
              </a:rPr>
              <a:t>(</a:t>
            </a:r>
            <a:r>
              <a:rPr lang="en-US" altLang="zh-TW" sz="2400" i="1">
                <a:latin typeface="Times New Roman" pitchFamily="18" charset="0"/>
              </a:rPr>
              <a:t>k</a:t>
            </a:r>
            <a:r>
              <a:rPr lang="en-US" altLang="zh-TW" sz="2400">
                <a:latin typeface="Times New Roman" pitchFamily="18" charset="0"/>
              </a:rPr>
              <a:t>)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635375" y="5876925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 flipH="1">
            <a:off x="4495800" y="5765800"/>
            <a:ext cx="431800" cy="190500"/>
          </a:xfrm>
          <a:prstGeom prst="leftArrow">
            <a:avLst>
              <a:gd name="adj1" fmla="val 50000"/>
              <a:gd name="adj2" fmla="val 5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5003800" y="5445125"/>
            <a:ext cx="1728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Hash table, </a:t>
            </a:r>
            <a:r>
              <a:rPr lang="en-US" altLang="zh-TW" sz="2000" i="1">
                <a:latin typeface="Times New Roman" pitchFamily="18" charset="0"/>
              </a:rPr>
              <a:t>ht[0]…ht[b-1]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 animBg="1"/>
      <p:bldP spid="50180" grpId="0"/>
      <p:bldP spid="50181" grpId="0"/>
      <p:bldP spid="50182" grpId="0" animBg="1"/>
      <p:bldP spid="50183" grpId="0"/>
      <p:bldP spid="50184" grpId="0" animBg="1"/>
      <p:bldP spid="50186" grpId="0" animBg="1"/>
      <p:bldP spid="501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4CFE-577F-4FB5-8F1B-5F777A820FF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density &amp; Loading density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686800" cy="4525963"/>
          </a:xfrm>
        </p:spPr>
        <p:txBody>
          <a:bodyPr/>
          <a:lstStyle/>
          <a:p>
            <a:r>
              <a:rPr lang="en-US" altLang="zh-TW" sz="2400" dirty="0">
                <a:latin typeface="Times New Roman" pitchFamily="18" charset="0"/>
              </a:rPr>
              <a:t>The </a:t>
            </a:r>
            <a:r>
              <a:rPr lang="en-US" altLang="zh-TW" sz="2400" dirty="0">
                <a:solidFill>
                  <a:srgbClr val="FF3300"/>
                </a:solidFill>
                <a:latin typeface="Times New Roman" pitchFamily="18" charset="0"/>
              </a:rPr>
              <a:t>key density</a:t>
            </a:r>
            <a:r>
              <a:rPr lang="en-US" altLang="zh-TW" sz="2400" dirty="0">
                <a:latin typeface="Times New Roman" pitchFamily="18" charset="0"/>
              </a:rPr>
              <a:t> of a hash table is the ratio </a:t>
            </a:r>
            <a:r>
              <a:rPr lang="en-US" altLang="zh-TW" sz="2400" i="1" dirty="0">
                <a:latin typeface="Times New Roman" pitchFamily="18" charset="0"/>
              </a:rPr>
              <a:t>n</a:t>
            </a:r>
            <a:r>
              <a:rPr lang="en-US" altLang="zh-TW" sz="2400" dirty="0">
                <a:latin typeface="Times New Roman" pitchFamily="18" charset="0"/>
              </a:rPr>
              <a:t>/</a:t>
            </a:r>
            <a:r>
              <a:rPr lang="en-US" altLang="zh-TW" sz="2400" i="1" dirty="0">
                <a:latin typeface="Times New Roman" pitchFamily="18" charset="0"/>
              </a:rPr>
              <a:t>T.</a:t>
            </a:r>
          </a:p>
          <a:p>
            <a:pPr lvl="1"/>
            <a:r>
              <a:rPr lang="en-US" altLang="zh-TW" sz="2000" dirty="0">
                <a:latin typeface="Times New Roman" pitchFamily="18" charset="0"/>
              </a:rPr>
              <a:t>n : the number of identifiers in the table</a:t>
            </a:r>
          </a:p>
          <a:p>
            <a:pPr lvl="1"/>
            <a:r>
              <a:rPr lang="en-US" altLang="zh-TW" sz="2000" dirty="0">
                <a:latin typeface="Times New Roman" pitchFamily="18" charset="0"/>
              </a:rPr>
              <a:t>T : the total number of possible keys.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latin typeface="Times New Roman" pitchFamily="18" charset="0"/>
              </a:rPr>
              <a:t>The </a:t>
            </a:r>
            <a:r>
              <a:rPr lang="en-US" altLang="zh-TW" sz="2400" dirty="0">
                <a:solidFill>
                  <a:srgbClr val="FF3300"/>
                </a:solidFill>
                <a:latin typeface="Times New Roman" pitchFamily="18" charset="0"/>
              </a:rPr>
              <a:t>loading density</a:t>
            </a:r>
            <a:r>
              <a:rPr lang="en-US" altLang="zh-TW" sz="2400" dirty="0">
                <a:latin typeface="Times New Roman" pitchFamily="18" charset="0"/>
              </a:rPr>
              <a:t> or </a:t>
            </a:r>
            <a:r>
              <a:rPr lang="en-US" altLang="zh-TW" sz="2400" dirty="0">
                <a:solidFill>
                  <a:srgbClr val="FF3300"/>
                </a:solidFill>
                <a:latin typeface="Times New Roman" pitchFamily="18" charset="0"/>
              </a:rPr>
              <a:t>loading factor</a:t>
            </a:r>
            <a:r>
              <a:rPr lang="en-US" altLang="zh-TW" sz="2400" dirty="0">
                <a:latin typeface="Times New Roman" pitchFamily="18" charset="0"/>
              </a:rPr>
              <a:t> of a hash table is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α=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/(</a:t>
            </a:r>
            <a:r>
              <a:rPr lang="en-US" altLang="zh-TW" sz="2400" i="1" dirty="0" err="1">
                <a:solidFill>
                  <a:srgbClr val="FF0000"/>
                </a:solidFill>
                <a:latin typeface="Times New Roman" pitchFamily="18" charset="0"/>
              </a:rPr>
              <a:t>sb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TW" sz="24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F591-1FC3-4608-B264-7387B98210B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itchFamily="18" charset="0"/>
              </a:rPr>
              <a:t>Two identifiers, </a:t>
            </a:r>
            <a:r>
              <a:rPr lang="en-US" altLang="zh-TW" sz="2400" i="1" dirty="0">
                <a:latin typeface="Times New Roman" pitchFamily="18" charset="0"/>
              </a:rPr>
              <a:t>k</a:t>
            </a:r>
            <a:r>
              <a:rPr lang="en-US" altLang="zh-TW" sz="2400" i="1" baseline="-25000" dirty="0">
                <a:latin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</a:rPr>
              <a:t> and </a:t>
            </a:r>
            <a:r>
              <a:rPr lang="en-US" altLang="zh-TW" sz="2400" i="1" dirty="0">
                <a:latin typeface="Times New Roman" pitchFamily="18" charset="0"/>
              </a:rPr>
              <a:t>k</a:t>
            </a:r>
            <a:r>
              <a:rPr lang="en-US" altLang="zh-TW" sz="2400" i="1" baseline="-25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 are </a:t>
            </a:r>
            <a:r>
              <a:rPr lang="en-US" altLang="zh-TW" sz="2400" dirty="0">
                <a:solidFill>
                  <a:srgbClr val="FF3300"/>
                </a:solidFill>
                <a:latin typeface="Times New Roman" pitchFamily="18" charset="0"/>
              </a:rPr>
              <a:t>synonyms</a:t>
            </a:r>
            <a:r>
              <a:rPr lang="en-US" altLang="zh-TW" sz="2400" dirty="0">
                <a:latin typeface="Times New Roman" pitchFamily="18" charset="0"/>
              </a:rPr>
              <a:t> with respect to f,  </a:t>
            </a:r>
            <a:r>
              <a:rPr lang="en-US" altLang="zh-TW" sz="2400" dirty="0" smtClean="0">
                <a:latin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</a:rPr>
            </a:br>
            <a:r>
              <a:rPr lang="en-US" altLang="zh-TW" sz="2400" dirty="0" smtClean="0">
                <a:latin typeface="Times New Roman" pitchFamily="18" charset="0"/>
              </a:rPr>
              <a:t>if  </a:t>
            </a:r>
            <a:r>
              <a:rPr lang="en-US" altLang="zh-TW" sz="2400" i="1" dirty="0">
                <a:latin typeface="Times New Roman" pitchFamily="18" charset="0"/>
              </a:rPr>
              <a:t>f</a:t>
            </a:r>
            <a:r>
              <a:rPr lang="en-US" altLang="zh-TW" sz="2400" dirty="0">
                <a:latin typeface="Times New Roman" pitchFamily="18" charset="0"/>
              </a:rPr>
              <a:t>(</a:t>
            </a:r>
            <a:r>
              <a:rPr lang="en-US" altLang="zh-TW" sz="2400" i="1" dirty="0">
                <a:latin typeface="Times New Roman" pitchFamily="18" charset="0"/>
              </a:rPr>
              <a:t>k</a:t>
            </a:r>
            <a:r>
              <a:rPr lang="en-US" altLang="zh-TW" sz="2400" i="1" baseline="-25000" dirty="0">
                <a:latin typeface="Times New Roman" pitchFamily="18" charset="0"/>
              </a:rPr>
              <a:t>1</a:t>
            </a:r>
            <a:r>
              <a:rPr lang="en-US" altLang="zh-TW" sz="2400" dirty="0">
                <a:latin typeface="Times New Roman" pitchFamily="18" charset="0"/>
              </a:rPr>
              <a:t>) = </a:t>
            </a:r>
            <a:r>
              <a:rPr lang="en-US" altLang="zh-TW" sz="2400" i="1" dirty="0">
                <a:latin typeface="Times New Roman" pitchFamily="18" charset="0"/>
              </a:rPr>
              <a:t>f</a:t>
            </a:r>
            <a:r>
              <a:rPr lang="en-US" altLang="zh-TW" sz="2400" dirty="0">
                <a:latin typeface="Times New Roman" pitchFamily="18" charset="0"/>
              </a:rPr>
              <a:t>(</a:t>
            </a:r>
            <a:r>
              <a:rPr lang="en-US" altLang="zh-TW" sz="2400" i="1" dirty="0">
                <a:latin typeface="Times New Roman" pitchFamily="18" charset="0"/>
              </a:rPr>
              <a:t>k</a:t>
            </a:r>
            <a:r>
              <a:rPr lang="en-US" altLang="zh-TW" sz="2400" i="1" baseline="-25000" dirty="0"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).</a:t>
            </a:r>
          </a:p>
          <a:p>
            <a:r>
              <a:rPr lang="en-US" altLang="zh-TW" sz="2400" dirty="0">
                <a:latin typeface="Times New Roman" pitchFamily="18" charset="0"/>
              </a:rPr>
              <a:t>We enter distinct synonyms into the same bucket as long as the bucket has slots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AE02-CC9D-4BF7-AEAB-A65BDD28C84D}" type="slidenum">
              <a:rPr lang="en-US" altLang="zh-TW"/>
              <a:pPr/>
              <a:t>9</a:t>
            </a:fld>
            <a:endParaRPr lang="en-US" altLang="zh-TW"/>
          </a:p>
        </p:txBody>
      </p:sp>
      <p:graphicFrame>
        <p:nvGraphicFramePr>
          <p:cNvPr id="3174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760226"/>
              </p:ext>
            </p:extLst>
          </p:nvPr>
        </p:nvGraphicFramePr>
        <p:xfrm>
          <a:off x="1295400" y="1905000"/>
          <a:ext cx="63246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Document" r:id="rId3" imgW="6760808" imgH="5075965" progId="Word.Document.8">
                  <p:embed/>
                </p:oleObj>
              </mc:Choice>
              <mc:Fallback>
                <p:oleObj name="Document" r:id="rId3" imgW="6760808" imgH="5075965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6324600" cy="473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5181600" y="14478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4038600" y="1447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648200" y="1066800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3300"/>
                </a:solidFill>
                <a:latin typeface="Times New Roman" pitchFamily="18" charset="0"/>
              </a:rPr>
              <a:t>Synonyms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 flipV="1">
            <a:off x="4356100" y="3429000"/>
            <a:ext cx="3340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 flipV="1">
            <a:off x="6248400" y="3352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696200" y="3733800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3300"/>
                </a:solidFill>
                <a:latin typeface="Times New Roman" pitchFamily="18" charset="0"/>
              </a:rPr>
              <a:t>Synonyms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4067175" y="4797425"/>
            <a:ext cx="504825" cy="152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572000" y="4797425"/>
            <a:ext cx="1295400" cy="152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3923928" y="6237312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3300"/>
                </a:solidFill>
                <a:latin typeface="Times New Roman" pitchFamily="18" charset="0"/>
              </a:rPr>
              <a:t>Synonyms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68313" y="188913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1pPr>
            <a:lvl2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Synonyms</a:t>
            </a:r>
            <a:r>
              <a:rPr lang="en-US" altLang="zh-TW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en-US" altLang="zh-TW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1201</Words>
  <Application>Microsoft Office PowerPoint</Application>
  <PresentationFormat>如螢幕大小 (4:3)</PresentationFormat>
  <Paragraphs>300</Paragraphs>
  <Slides>28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Monotype Sorts</vt:lpstr>
      <vt:lpstr>新細明體</vt:lpstr>
      <vt:lpstr>Arial</vt:lpstr>
      <vt:lpstr>Times New Roman</vt:lpstr>
      <vt:lpstr>Wingdings</vt:lpstr>
      <vt:lpstr>預設簡報設計</vt:lpstr>
      <vt:lpstr>Document</vt:lpstr>
      <vt:lpstr>方程式</vt:lpstr>
      <vt:lpstr>文件</vt:lpstr>
      <vt:lpstr>Chapter 8</vt:lpstr>
      <vt:lpstr>Symbol Table</vt:lpstr>
      <vt:lpstr>The ADT of a Symbol Table</vt:lpstr>
      <vt:lpstr>Search Techniques</vt:lpstr>
      <vt:lpstr>Static Hashing</vt:lpstr>
      <vt:lpstr>Hash function</vt:lpstr>
      <vt:lpstr>Key density &amp; Loading density</vt:lpstr>
      <vt:lpstr>Synonyms</vt:lpstr>
      <vt:lpstr>PowerPoint 簡報</vt:lpstr>
      <vt:lpstr>Overflow and Collision</vt:lpstr>
      <vt:lpstr>Overflow and Collision (cont.)</vt:lpstr>
      <vt:lpstr>Hash Functions</vt:lpstr>
      <vt:lpstr>Hash Functions (cont.)</vt:lpstr>
      <vt:lpstr>Folding</vt:lpstr>
      <vt:lpstr>Digit Analysis</vt:lpstr>
      <vt:lpstr>Data Structure for Hash Table</vt:lpstr>
      <vt:lpstr>Creation of a Hash Function</vt:lpstr>
      <vt:lpstr>Alternative way to convert a string into a non-negative integer </vt:lpstr>
      <vt:lpstr>Additive transformation and Division</vt:lpstr>
      <vt:lpstr>Overflow Handling</vt:lpstr>
      <vt:lpstr>Linear Probing</vt:lpstr>
      <vt:lpstr>PowerPoint 簡報</vt:lpstr>
      <vt:lpstr>Hash table with linear probing</vt:lpstr>
      <vt:lpstr>Rehashing</vt:lpstr>
      <vt:lpstr>Chaining</vt:lpstr>
      <vt:lpstr>Chain search</vt:lpstr>
      <vt:lpstr>An Example of Hash Chaining</vt:lpstr>
      <vt:lpstr>PowerPoint 簡報</vt:lpstr>
    </vt:vector>
  </TitlesOfParts>
  <Company>####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</dc:creator>
  <cp:lastModifiedBy>USER</cp:lastModifiedBy>
  <cp:revision>58</cp:revision>
  <cp:lastPrinted>2000-11-14T06:22:02Z</cp:lastPrinted>
  <dcterms:created xsi:type="dcterms:W3CDTF">1999-12-07T13:15:10Z</dcterms:created>
  <dcterms:modified xsi:type="dcterms:W3CDTF">2017-12-04T13:55:52Z</dcterms:modified>
</cp:coreProperties>
</file>