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Lst>
  <p:notesMasterIdLst>
    <p:notesMasterId r:id="rId24"/>
  </p:notesMasterIdLst>
  <p:handoutMasterIdLst>
    <p:handoutMasterId r:id="rId25"/>
  </p:handoutMasterIdLst>
  <p:sldIdLst>
    <p:sldId id="256" r:id="rId2"/>
    <p:sldId id="585" r:id="rId3"/>
    <p:sldId id="366" r:id="rId4"/>
    <p:sldId id="586" r:id="rId5"/>
    <p:sldId id="587" r:id="rId6"/>
    <p:sldId id="588" r:id="rId7"/>
    <p:sldId id="589" r:id="rId8"/>
    <p:sldId id="469" r:id="rId9"/>
    <p:sldId id="392" r:id="rId10"/>
    <p:sldId id="590" r:id="rId11"/>
    <p:sldId id="591" r:id="rId12"/>
    <p:sldId id="592" r:id="rId13"/>
    <p:sldId id="593" r:id="rId14"/>
    <p:sldId id="594" r:id="rId15"/>
    <p:sldId id="471" r:id="rId16"/>
    <p:sldId id="595" r:id="rId17"/>
    <p:sldId id="596" r:id="rId18"/>
    <p:sldId id="597" r:id="rId19"/>
    <p:sldId id="598" r:id="rId20"/>
    <p:sldId id="599" r:id="rId21"/>
    <p:sldId id="601" r:id="rId22"/>
    <p:sldId id="600" r:id="rId23"/>
  </p:sldIdLst>
  <p:sldSz cx="9144000" cy="6858000" type="screen4x3"/>
  <p:notesSz cx="6669088" cy="9820275"/>
  <p:custDataLst>
    <p:tags r:id="rId26"/>
  </p:custDataLst>
  <p:defaultTextStyle>
    <a:defPPr>
      <a:defRPr lang="en-US"/>
    </a:defPPr>
    <a:lvl1pPr algn="l" rtl="0" fontAlgn="base">
      <a:spcBef>
        <a:spcPct val="0"/>
      </a:spcBef>
      <a:spcAft>
        <a:spcPct val="0"/>
      </a:spcAft>
      <a:defRPr kumimoji="1" sz="1600" kern="1200">
        <a:solidFill>
          <a:schemeClr val="tx1"/>
        </a:solidFill>
        <a:latin typeface="Arial" panose="020B0604020202020204" pitchFamily="34" charset="0"/>
        <a:ea typeface="標楷體" panose="03000509000000000000" pitchFamily="65" charset="-120"/>
        <a:cs typeface="+mn-cs"/>
      </a:defRPr>
    </a:lvl1pPr>
    <a:lvl2pPr marL="457200" algn="l" rtl="0" fontAlgn="base">
      <a:spcBef>
        <a:spcPct val="0"/>
      </a:spcBef>
      <a:spcAft>
        <a:spcPct val="0"/>
      </a:spcAft>
      <a:defRPr kumimoji="1" sz="1600" kern="1200">
        <a:solidFill>
          <a:schemeClr val="tx1"/>
        </a:solidFill>
        <a:latin typeface="Arial" panose="020B0604020202020204" pitchFamily="34" charset="0"/>
        <a:ea typeface="標楷體" panose="03000509000000000000" pitchFamily="65" charset="-120"/>
        <a:cs typeface="+mn-cs"/>
      </a:defRPr>
    </a:lvl2pPr>
    <a:lvl3pPr marL="914400" algn="l" rtl="0" fontAlgn="base">
      <a:spcBef>
        <a:spcPct val="0"/>
      </a:spcBef>
      <a:spcAft>
        <a:spcPct val="0"/>
      </a:spcAft>
      <a:defRPr kumimoji="1" sz="1600" kern="1200">
        <a:solidFill>
          <a:schemeClr val="tx1"/>
        </a:solidFill>
        <a:latin typeface="Arial" panose="020B0604020202020204" pitchFamily="34" charset="0"/>
        <a:ea typeface="標楷體" panose="03000509000000000000" pitchFamily="65" charset="-120"/>
        <a:cs typeface="+mn-cs"/>
      </a:defRPr>
    </a:lvl3pPr>
    <a:lvl4pPr marL="1371600" algn="l" rtl="0" fontAlgn="base">
      <a:spcBef>
        <a:spcPct val="0"/>
      </a:spcBef>
      <a:spcAft>
        <a:spcPct val="0"/>
      </a:spcAft>
      <a:defRPr kumimoji="1" sz="1600" kern="1200">
        <a:solidFill>
          <a:schemeClr val="tx1"/>
        </a:solidFill>
        <a:latin typeface="Arial" panose="020B0604020202020204" pitchFamily="34" charset="0"/>
        <a:ea typeface="標楷體" panose="03000509000000000000" pitchFamily="65" charset="-120"/>
        <a:cs typeface="+mn-cs"/>
      </a:defRPr>
    </a:lvl4pPr>
    <a:lvl5pPr marL="1828800" algn="l" rtl="0" fontAlgn="base">
      <a:spcBef>
        <a:spcPct val="0"/>
      </a:spcBef>
      <a:spcAft>
        <a:spcPct val="0"/>
      </a:spcAft>
      <a:defRPr kumimoji="1" sz="1600" kern="1200">
        <a:solidFill>
          <a:schemeClr val="tx1"/>
        </a:solidFill>
        <a:latin typeface="Arial" panose="020B0604020202020204" pitchFamily="34" charset="0"/>
        <a:ea typeface="標楷體" panose="03000509000000000000" pitchFamily="65" charset="-120"/>
        <a:cs typeface="+mn-cs"/>
      </a:defRPr>
    </a:lvl5pPr>
    <a:lvl6pPr marL="2286000" algn="l" defTabSz="914400" rtl="0" eaLnBrk="1" latinLnBrk="0" hangingPunct="1">
      <a:defRPr kumimoji="1" sz="1600" kern="1200">
        <a:solidFill>
          <a:schemeClr val="tx1"/>
        </a:solidFill>
        <a:latin typeface="Arial" panose="020B0604020202020204" pitchFamily="34" charset="0"/>
        <a:ea typeface="標楷體" panose="03000509000000000000" pitchFamily="65" charset="-120"/>
        <a:cs typeface="+mn-cs"/>
      </a:defRPr>
    </a:lvl6pPr>
    <a:lvl7pPr marL="2743200" algn="l" defTabSz="914400" rtl="0" eaLnBrk="1" latinLnBrk="0" hangingPunct="1">
      <a:defRPr kumimoji="1" sz="1600" kern="1200">
        <a:solidFill>
          <a:schemeClr val="tx1"/>
        </a:solidFill>
        <a:latin typeface="Arial" panose="020B0604020202020204" pitchFamily="34" charset="0"/>
        <a:ea typeface="標楷體" panose="03000509000000000000" pitchFamily="65" charset="-120"/>
        <a:cs typeface="+mn-cs"/>
      </a:defRPr>
    </a:lvl7pPr>
    <a:lvl8pPr marL="3200400" algn="l" defTabSz="914400" rtl="0" eaLnBrk="1" latinLnBrk="0" hangingPunct="1">
      <a:defRPr kumimoji="1" sz="1600" kern="1200">
        <a:solidFill>
          <a:schemeClr val="tx1"/>
        </a:solidFill>
        <a:latin typeface="Arial" panose="020B0604020202020204" pitchFamily="34" charset="0"/>
        <a:ea typeface="標楷體" panose="03000509000000000000" pitchFamily="65" charset="-120"/>
        <a:cs typeface="+mn-cs"/>
      </a:defRPr>
    </a:lvl8pPr>
    <a:lvl9pPr marL="3657600" algn="l" defTabSz="914400" rtl="0" eaLnBrk="1" latinLnBrk="0" hangingPunct="1">
      <a:defRPr kumimoji="1" sz="1600" kern="1200">
        <a:solidFill>
          <a:schemeClr val="tx1"/>
        </a:solidFill>
        <a:latin typeface="Arial" panose="020B0604020202020204" pitchFamily="34" charset="0"/>
        <a:ea typeface="標楷體" panose="03000509000000000000" pitchFamily="65"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99FF99"/>
    <a:srgbClr val="C0C0C0"/>
    <a:srgbClr val="FF66FF"/>
    <a:srgbClr val="CCFFFF"/>
    <a:srgbClr val="0099CC"/>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489" autoAdjust="0"/>
  </p:normalViewPr>
  <p:slideViewPr>
    <p:cSldViewPr>
      <p:cViewPr varScale="1">
        <p:scale>
          <a:sx n="46" d="100"/>
          <a:sy n="46" d="100"/>
        </p:scale>
        <p:origin x="1310"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554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746" name="Rectangle 2"/>
          <p:cNvSpPr>
            <a:spLocks noGrp="1" noChangeArrowheads="1"/>
          </p:cNvSpPr>
          <p:nvPr>
            <p:ph type="hdr" sz="quarter"/>
          </p:nvPr>
        </p:nvSpPr>
        <p:spPr bwMode="auto">
          <a:xfrm>
            <a:off x="0" y="0"/>
            <a:ext cx="2890838"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200">
                <a:latin typeface="Tahoma" pitchFamily="34" charset="0"/>
                <a:ea typeface="新細明體" pitchFamily="18" charset="-120"/>
              </a:defRPr>
            </a:lvl1pPr>
          </a:lstStyle>
          <a:p>
            <a:pPr>
              <a:defRPr/>
            </a:pPr>
            <a:endParaRPr lang="en-US" altLang="zh-TW"/>
          </a:p>
        </p:txBody>
      </p:sp>
      <p:sp>
        <p:nvSpPr>
          <p:cNvPr id="159747" name="Rectangle 3"/>
          <p:cNvSpPr>
            <a:spLocks noGrp="1" noChangeArrowheads="1"/>
          </p:cNvSpPr>
          <p:nvPr>
            <p:ph type="dt" sz="quarter" idx="1"/>
          </p:nvPr>
        </p:nvSpPr>
        <p:spPr bwMode="auto">
          <a:xfrm>
            <a:off x="3778250" y="0"/>
            <a:ext cx="2890838"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a:latin typeface="Tahoma" pitchFamily="34" charset="0"/>
                <a:ea typeface="新細明體" pitchFamily="18" charset="-120"/>
              </a:defRPr>
            </a:lvl1pPr>
          </a:lstStyle>
          <a:p>
            <a:pPr>
              <a:defRPr/>
            </a:pPr>
            <a:endParaRPr lang="en-US" altLang="zh-TW"/>
          </a:p>
        </p:txBody>
      </p:sp>
      <p:sp>
        <p:nvSpPr>
          <p:cNvPr id="159748" name="Rectangle 4"/>
          <p:cNvSpPr>
            <a:spLocks noGrp="1" noChangeArrowheads="1"/>
          </p:cNvSpPr>
          <p:nvPr>
            <p:ph type="ftr" sz="quarter" idx="2"/>
          </p:nvPr>
        </p:nvSpPr>
        <p:spPr bwMode="auto">
          <a:xfrm>
            <a:off x="0" y="9328150"/>
            <a:ext cx="2890838"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a:latin typeface="Tahoma" pitchFamily="34" charset="0"/>
                <a:ea typeface="新細明體" pitchFamily="18" charset="-120"/>
              </a:defRPr>
            </a:lvl1pPr>
          </a:lstStyle>
          <a:p>
            <a:pPr>
              <a:defRPr/>
            </a:pPr>
            <a:endParaRPr lang="en-US" altLang="zh-TW"/>
          </a:p>
        </p:txBody>
      </p:sp>
      <p:sp>
        <p:nvSpPr>
          <p:cNvPr id="159749" name="Rectangle 5"/>
          <p:cNvSpPr>
            <a:spLocks noGrp="1" noChangeArrowheads="1"/>
          </p:cNvSpPr>
          <p:nvPr>
            <p:ph type="sldNum" sz="quarter" idx="3"/>
          </p:nvPr>
        </p:nvSpPr>
        <p:spPr bwMode="auto">
          <a:xfrm>
            <a:off x="3778250" y="9328150"/>
            <a:ext cx="2890838"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latin typeface="Tahoma" panose="020B0604030504040204" pitchFamily="34" charset="0"/>
                <a:ea typeface="新細明體" panose="02020500000000000000" pitchFamily="18" charset="-120"/>
              </a:defRPr>
            </a:lvl1pPr>
          </a:lstStyle>
          <a:p>
            <a:fld id="{84512014-169A-4758-A9DF-C14D43F8631B}" type="slidenum">
              <a:rPr lang="zh-TW" altLang="en-US"/>
              <a:pPr/>
              <a:t>‹#›</a:t>
            </a:fld>
            <a:endParaRPr lang="en-US" altLang="zh-TW"/>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22" name="Rectangle 2"/>
          <p:cNvSpPr>
            <a:spLocks noGrp="1" noChangeArrowheads="1"/>
          </p:cNvSpPr>
          <p:nvPr>
            <p:ph type="hdr" sz="quarter"/>
          </p:nvPr>
        </p:nvSpPr>
        <p:spPr bwMode="auto">
          <a:xfrm>
            <a:off x="0" y="0"/>
            <a:ext cx="2890838"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TW"/>
          </a:p>
        </p:txBody>
      </p:sp>
      <p:sp>
        <p:nvSpPr>
          <p:cNvPr id="235523" name="Rectangle 3"/>
          <p:cNvSpPr>
            <a:spLocks noGrp="1" noChangeArrowheads="1"/>
          </p:cNvSpPr>
          <p:nvPr>
            <p:ph type="dt" idx="1"/>
          </p:nvPr>
        </p:nvSpPr>
        <p:spPr bwMode="auto">
          <a:xfrm>
            <a:off x="3778250" y="0"/>
            <a:ext cx="2890838"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TW"/>
          </a:p>
        </p:txBody>
      </p:sp>
      <p:sp>
        <p:nvSpPr>
          <p:cNvPr id="25604" name="Rectangle 4"/>
          <p:cNvSpPr>
            <a:spLocks noChangeArrowheads="1" noTextEdit="1"/>
          </p:cNvSpPr>
          <p:nvPr>
            <p:ph type="sldImg" idx="2"/>
          </p:nvPr>
        </p:nvSpPr>
        <p:spPr bwMode="auto">
          <a:xfrm>
            <a:off x="881063" y="736600"/>
            <a:ext cx="4910137" cy="3683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25" name="Rectangle 5"/>
          <p:cNvSpPr>
            <a:spLocks noGrp="1" noChangeArrowheads="1"/>
          </p:cNvSpPr>
          <p:nvPr>
            <p:ph type="body" sz="quarter" idx="3"/>
          </p:nvPr>
        </p:nvSpPr>
        <p:spPr bwMode="auto">
          <a:xfrm>
            <a:off x="890588" y="4664075"/>
            <a:ext cx="4887912"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235526" name="Rectangle 6"/>
          <p:cNvSpPr>
            <a:spLocks noGrp="1" noChangeArrowheads="1"/>
          </p:cNvSpPr>
          <p:nvPr>
            <p:ph type="ftr" sz="quarter" idx="4"/>
          </p:nvPr>
        </p:nvSpPr>
        <p:spPr bwMode="auto">
          <a:xfrm>
            <a:off x="0" y="9328150"/>
            <a:ext cx="2890838"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TW"/>
          </a:p>
        </p:txBody>
      </p:sp>
      <p:sp>
        <p:nvSpPr>
          <p:cNvPr id="235527" name="Rectangle 7"/>
          <p:cNvSpPr>
            <a:spLocks noGrp="1" noChangeArrowheads="1"/>
          </p:cNvSpPr>
          <p:nvPr>
            <p:ph type="sldNum" sz="quarter" idx="5"/>
          </p:nvPr>
        </p:nvSpPr>
        <p:spPr bwMode="auto">
          <a:xfrm>
            <a:off x="3778250" y="9328150"/>
            <a:ext cx="2890838"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1FA873A-4ADA-4E1B-A648-7760ED285F4D}" type="slidenum">
              <a:rPr lang="zh-TW" altLang="en-US"/>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Line 7"/>
          <p:cNvSpPr>
            <a:spLocks noChangeShapeType="1"/>
          </p:cNvSpPr>
          <p:nvPr/>
        </p:nvSpPr>
        <p:spPr bwMode="auto">
          <a:xfrm>
            <a:off x="685800" y="3657600"/>
            <a:ext cx="7772400" cy="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42050" name="Rectangle 2"/>
          <p:cNvSpPr>
            <a:spLocks noGrp="1" noChangeArrowheads="1"/>
          </p:cNvSpPr>
          <p:nvPr>
            <p:ph type="ctrTitle"/>
          </p:nvPr>
        </p:nvSpPr>
        <p:spPr>
          <a:xfrm>
            <a:off x="685800" y="1981200"/>
            <a:ext cx="7772400" cy="1143000"/>
          </a:xfrm>
        </p:spPr>
        <p:txBody>
          <a:bodyPr/>
          <a:lstStyle>
            <a:lvl1pPr algn="ctr">
              <a:defRPr/>
            </a:lvl1pPr>
          </a:lstStyle>
          <a:p>
            <a:r>
              <a:rPr lang="zh-TW" altLang="en-US"/>
              <a:t>按一下以編輯母片標題樣式</a:t>
            </a:r>
          </a:p>
        </p:txBody>
      </p:sp>
      <p:sp>
        <p:nvSpPr>
          <p:cNvPr id="64205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TW" altLang="en-US"/>
              <a:t>按一下以編輯母片副標題樣式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fld id="{C693F72D-B6ED-4151-856B-9127A28DA9F8}" type="slidenum">
              <a:rPr lang="zh-TW" altLang="en-US"/>
              <a:pPr/>
              <a:t>‹#›</a:t>
            </a:fld>
            <a:endParaRPr lang="en-US" altLang="zh-TW"/>
          </a:p>
        </p:txBody>
      </p:sp>
    </p:spTree>
    <p:extLst>
      <p:ext uri="{BB962C8B-B14F-4D97-AF65-F5344CB8AC3E}">
        <p14:creationId xmlns:p14="http://schemas.microsoft.com/office/powerpoint/2010/main" val="2546647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8"/>
          <p:cNvSpPr>
            <a:spLocks noGrp="1" noChangeArrowheads="1"/>
          </p:cNvSpPr>
          <p:nvPr>
            <p:ph type="sldNum" sz="quarter" idx="12"/>
          </p:nvPr>
        </p:nvSpPr>
        <p:spPr>
          <a:ln/>
        </p:spPr>
        <p:txBody>
          <a:bodyPr/>
          <a:lstStyle>
            <a:lvl1pPr>
              <a:defRPr/>
            </a:lvl1pPr>
          </a:lstStyle>
          <a:p>
            <a:fld id="{EB3848D2-6734-44C6-BE01-414457EB9BA6}" type="slidenum">
              <a:rPr lang="zh-TW" altLang="en-US"/>
              <a:pPr/>
              <a:t>‹#›</a:t>
            </a:fld>
            <a:endParaRPr lang="en-US" altLang="zh-TW"/>
          </a:p>
        </p:txBody>
      </p:sp>
    </p:spTree>
    <p:extLst>
      <p:ext uri="{BB962C8B-B14F-4D97-AF65-F5344CB8AC3E}">
        <p14:creationId xmlns:p14="http://schemas.microsoft.com/office/powerpoint/2010/main" val="341151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743700" y="304800"/>
            <a:ext cx="2171700" cy="57150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228600" y="304800"/>
            <a:ext cx="6362700" cy="57150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8"/>
          <p:cNvSpPr>
            <a:spLocks noGrp="1" noChangeArrowheads="1"/>
          </p:cNvSpPr>
          <p:nvPr>
            <p:ph type="sldNum" sz="quarter" idx="12"/>
          </p:nvPr>
        </p:nvSpPr>
        <p:spPr>
          <a:ln/>
        </p:spPr>
        <p:txBody>
          <a:bodyPr/>
          <a:lstStyle>
            <a:lvl1pPr>
              <a:defRPr/>
            </a:lvl1pPr>
          </a:lstStyle>
          <a:p>
            <a:fld id="{73FFF1EF-74E8-40F4-A10A-74FE9CBB09A4}" type="slidenum">
              <a:rPr lang="zh-TW" altLang="en-US"/>
              <a:pPr/>
              <a:t>‹#›</a:t>
            </a:fld>
            <a:endParaRPr lang="en-US" altLang="zh-TW"/>
          </a:p>
        </p:txBody>
      </p:sp>
    </p:spTree>
    <p:extLst>
      <p:ext uri="{BB962C8B-B14F-4D97-AF65-F5344CB8AC3E}">
        <p14:creationId xmlns:p14="http://schemas.microsoft.com/office/powerpoint/2010/main" val="4178286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8"/>
          <p:cNvSpPr>
            <a:spLocks noGrp="1" noChangeArrowheads="1"/>
          </p:cNvSpPr>
          <p:nvPr>
            <p:ph type="sldNum" sz="quarter" idx="12"/>
          </p:nvPr>
        </p:nvSpPr>
        <p:spPr>
          <a:ln/>
        </p:spPr>
        <p:txBody>
          <a:bodyPr/>
          <a:lstStyle>
            <a:lvl1pPr>
              <a:defRPr/>
            </a:lvl1pPr>
          </a:lstStyle>
          <a:p>
            <a:fld id="{8D1053C2-DF84-49B5-8916-4407D2B1087C}" type="slidenum">
              <a:rPr lang="zh-TW" altLang="en-US"/>
              <a:pPr/>
              <a:t>‹#›</a:t>
            </a:fld>
            <a:endParaRPr lang="en-US" altLang="zh-TW"/>
          </a:p>
        </p:txBody>
      </p:sp>
    </p:spTree>
    <p:extLst>
      <p:ext uri="{BB962C8B-B14F-4D97-AF65-F5344CB8AC3E}">
        <p14:creationId xmlns:p14="http://schemas.microsoft.com/office/powerpoint/2010/main" val="4095063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8"/>
          <p:cNvSpPr>
            <a:spLocks noGrp="1" noChangeArrowheads="1"/>
          </p:cNvSpPr>
          <p:nvPr>
            <p:ph type="sldNum" sz="quarter" idx="12"/>
          </p:nvPr>
        </p:nvSpPr>
        <p:spPr>
          <a:ln/>
        </p:spPr>
        <p:txBody>
          <a:bodyPr/>
          <a:lstStyle>
            <a:lvl1pPr>
              <a:defRPr/>
            </a:lvl1pPr>
          </a:lstStyle>
          <a:p>
            <a:fld id="{DC983F1E-48A4-49AD-AF27-0501AE526634}" type="slidenum">
              <a:rPr lang="zh-TW" altLang="en-US"/>
              <a:pPr/>
              <a:t>‹#›</a:t>
            </a:fld>
            <a:endParaRPr lang="en-US" altLang="zh-TW"/>
          </a:p>
        </p:txBody>
      </p:sp>
    </p:spTree>
    <p:extLst>
      <p:ext uri="{BB962C8B-B14F-4D97-AF65-F5344CB8AC3E}">
        <p14:creationId xmlns:p14="http://schemas.microsoft.com/office/powerpoint/2010/main" val="2460988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228600" y="1600200"/>
            <a:ext cx="4267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267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8"/>
          <p:cNvSpPr>
            <a:spLocks noGrp="1" noChangeArrowheads="1"/>
          </p:cNvSpPr>
          <p:nvPr>
            <p:ph type="sldNum" sz="quarter" idx="12"/>
          </p:nvPr>
        </p:nvSpPr>
        <p:spPr>
          <a:ln/>
        </p:spPr>
        <p:txBody>
          <a:bodyPr/>
          <a:lstStyle>
            <a:lvl1pPr>
              <a:defRPr/>
            </a:lvl1pPr>
          </a:lstStyle>
          <a:p>
            <a:fld id="{C25C4889-C08C-4190-A8F3-CB8CB3A45B54}" type="slidenum">
              <a:rPr lang="zh-TW" altLang="en-US"/>
              <a:pPr/>
              <a:t>‹#›</a:t>
            </a:fld>
            <a:endParaRPr lang="en-US" altLang="zh-TW"/>
          </a:p>
        </p:txBody>
      </p:sp>
    </p:spTree>
    <p:extLst>
      <p:ext uri="{BB962C8B-B14F-4D97-AF65-F5344CB8AC3E}">
        <p14:creationId xmlns:p14="http://schemas.microsoft.com/office/powerpoint/2010/main" val="715759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8"/>
          <p:cNvSpPr>
            <a:spLocks noGrp="1" noChangeArrowheads="1"/>
          </p:cNvSpPr>
          <p:nvPr>
            <p:ph type="sldNum" sz="quarter" idx="12"/>
          </p:nvPr>
        </p:nvSpPr>
        <p:spPr>
          <a:ln/>
        </p:spPr>
        <p:txBody>
          <a:bodyPr/>
          <a:lstStyle>
            <a:lvl1pPr>
              <a:defRPr/>
            </a:lvl1pPr>
          </a:lstStyle>
          <a:p>
            <a:fld id="{E15760A7-D241-4682-96A7-26B4B81CD4A1}" type="slidenum">
              <a:rPr lang="zh-TW" altLang="en-US"/>
              <a:pPr/>
              <a:t>‹#›</a:t>
            </a:fld>
            <a:endParaRPr lang="en-US" altLang="zh-TW"/>
          </a:p>
        </p:txBody>
      </p:sp>
    </p:spTree>
    <p:extLst>
      <p:ext uri="{BB962C8B-B14F-4D97-AF65-F5344CB8AC3E}">
        <p14:creationId xmlns:p14="http://schemas.microsoft.com/office/powerpoint/2010/main" val="2945417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8"/>
          <p:cNvSpPr>
            <a:spLocks noGrp="1" noChangeArrowheads="1"/>
          </p:cNvSpPr>
          <p:nvPr>
            <p:ph type="sldNum" sz="quarter" idx="12"/>
          </p:nvPr>
        </p:nvSpPr>
        <p:spPr>
          <a:ln/>
        </p:spPr>
        <p:txBody>
          <a:bodyPr/>
          <a:lstStyle>
            <a:lvl1pPr>
              <a:defRPr/>
            </a:lvl1pPr>
          </a:lstStyle>
          <a:p>
            <a:fld id="{13F2A1C7-3E32-4B7D-A637-5EF77A09A253}" type="slidenum">
              <a:rPr lang="zh-TW" altLang="en-US"/>
              <a:pPr/>
              <a:t>‹#›</a:t>
            </a:fld>
            <a:endParaRPr lang="en-US" altLang="zh-TW"/>
          </a:p>
        </p:txBody>
      </p:sp>
    </p:spTree>
    <p:extLst>
      <p:ext uri="{BB962C8B-B14F-4D97-AF65-F5344CB8AC3E}">
        <p14:creationId xmlns:p14="http://schemas.microsoft.com/office/powerpoint/2010/main" val="2350741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8"/>
          <p:cNvSpPr>
            <a:spLocks noGrp="1" noChangeArrowheads="1"/>
          </p:cNvSpPr>
          <p:nvPr>
            <p:ph type="sldNum" sz="quarter" idx="12"/>
          </p:nvPr>
        </p:nvSpPr>
        <p:spPr>
          <a:ln/>
        </p:spPr>
        <p:txBody>
          <a:bodyPr/>
          <a:lstStyle>
            <a:lvl1pPr>
              <a:defRPr/>
            </a:lvl1pPr>
          </a:lstStyle>
          <a:p>
            <a:fld id="{9B3183BA-F6BD-4CEA-8728-6788020061F3}" type="slidenum">
              <a:rPr lang="zh-TW" altLang="en-US"/>
              <a:pPr/>
              <a:t>‹#›</a:t>
            </a:fld>
            <a:endParaRPr lang="en-US" altLang="zh-TW"/>
          </a:p>
        </p:txBody>
      </p:sp>
    </p:spTree>
    <p:extLst>
      <p:ext uri="{BB962C8B-B14F-4D97-AF65-F5344CB8AC3E}">
        <p14:creationId xmlns:p14="http://schemas.microsoft.com/office/powerpoint/2010/main" val="3037740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8"/>
          <p:cNvSpPr>
            <a:spLocks noGrp="1" noChangeArrowheads="1"/>
          </p:cNvSpPr>
          <p:nvPr>
            <p:ph type="sldNum" sz="quarter" idx="12"/>
          </p:nvPr>
        </p:nvSpPr>
        <p:spPr>
          <a:ln/>
        </p:spPr>
        <p:txBody>
          <a:bodyPr/>
          <a:lstStyle>
            <a:lvl1pPr>
              <a:defRPr/>
            </a:lvl1pPr>
          </a:lstStyle>
          <a:p>
            <a:fld id="{360ED066-5E39-4256-8221-B2747313B241}" type="slidenum">
              <a:rPr lang="zh-TW" altLang="en-US"/>
              <a:pPr/>
              <a:t>‹#›</a:t>
            </a:fld>
            <a:endParaRPr lang="en-US" altLang="zh-TW"/>
          </a:p>
        </p:txBody>
      </p:sp>
    </p:spTree>
    <p:extLst>
      <p:ext uri="{BB962C8B-B14F-4D97-AF65-F5344CB8AC3E}">
        <p14:creationId xmlns:p14="http://schemas.microsoft.com/office/powerpoint/2010/main" val="1349522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8"/>
          <p:cNvSpPr>
            <a:spLocks noGrp="1" noChangeArrowheads="1"/>
          </p:cNvSpPr>
          <p:nvPr>
            <p:ph type="sldNum" sz="quarter" idx="12"/>
          </p:nvPr>
        </p:nvSpPr>
        <p:spPr>
          <a:ln/>
        </p:spPr>
        <p:txBody>
          <a:bodyPr/>
          <a:lstStyle>
            <a:lvl1pPr>
              <a:defRPr/>
            </a:lvl1pPr>
          </a:lstStyle>
          <a:p>
            <a:fld id="{C2F5C97C-0ABE-4238-8ADA-C8FCA5049A3F}" type="slidenum">
              <a:rPr lang="zh-TW" altLang="en-US"/>
              <a:pPr/>
              <a:t>‹#›</a:t>
            </a:fld>
            <a:endParaRPr lang="en-US" altLang="zh-TW"/>
          </a:p>
        </p:txBody>
      </p:sp>
    </p:spTree>
    <p:extLst>
      <p:ext uri="{BB962C8B-B14F-4D97-AF65-F5344CB8AC3E}">
        <p14:creationId xmlns:p14="http://schemas.microsoft.com/office/powerpoint/2010/main" val="2985598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0" y="304800"/>
            <a:ext cx="6934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Rectangle 3"/>
          <p:cNvSpPr>
            <a:spLocks noGrp="1" noChangeArrowheads="1"/>
          </p:cNvSpPr>
          <p:nvPr>
            <p:ph type="body" idx="1"/>
          </p:nvPr>
        </p:nvSpPr>
        <p:spPr bwMode="auto">
          <a:xfrm>
            <a:off x="228600" y="1600200"/>
            <a:ext cx="8686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64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ea typeface="新細明體" pitchFamily="18" charset="-120"/>
              </a:defRPr>
            </a:lvl1pPr>
          </a:lstStyle>
          <a:p>
            <a:pPr>
              <a:defRPr/>
            </a:pPr>
            <a:endParaRPr lang="en-US" altLang="zh-TW"/>
          </a:p>
        </p:txBody>
      </p:sp>
      <p:sp>
        <p:nvSpPr>
          <p:cNvPr id="641029" name="Rectangle 5"/>
          <p:cNvSpPr>
            <a:spLocks noGrp="1" noChangeArrowheads="1"/>
          </p:cNvSpPr>
          <p:nvPr>
            <p:ph type="ftr" sz="quarter" idx="3"/>
          </p:nvPr>
        </p:nvSpPr>
        <p:spPr bwMode="auto">
          <a:xfrm>
            <a:off x="5410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ea typeface="新細明體" pitchFamily="18" charset="-120"/>
              </a:defRPr>
            </a:lvl1pPr>
          </a:lstStyle>
          <a:p>
            <a:pPr>
              <a:defRPr/>
            </a:pPr>
            <a:endParaRPr lang="en-US" altLang="zh-TW"/>
          </a:p>
        </p:txBody>
      </p:sp>
      <p:sp>
        <p:nvSpPr>
          <p:cNvPr id="1030" name="Line 6"/>
          <p:cNvSpPr>
            <a:spLocks noChangeShapeType="1"/>
          </p:cNvSpPr>
          <p:nvPr/>
        </p:nvSpPr>
        <p:spPr bwMode="auto">
          <a:xfrm>
            <a:off x="381000" y="1447800"/>
            <a:ext cx="8382000" cy="0"/>
          </a:xfrm>
          <a:prstGeom prst="line">
            <a:avLst/>
          </a:prstGeom>
          <a:noFill/>
          <a:ln w="5715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31" name="Line 7"/>
          <p:cNvSpPr>
            <a:spLocks noChangeShapeType="1"/>
          </p:cNvSpPr>
          <p:nvPr/>
        </p:nvSpPr>
        <p:spPr bwMode="auto">
          <a:xfrm>
            <a:off x="381000" y="6172200"/>
            <a:ext cx="8458200" cy="0"/>
          </a:xfrm>
          <a:prstGeom prst="line">
            <a:avLst/>
          </a:prstGeom>
          <a:noFill/>
          <a:ln w="5715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41032" name="Rectangle 8"/>
          <p:cNvSpPr>
            <a:spLocks noGrp="1" noChangeArrowheads="1"/>
          </p:cNvSpPr>
          <p:nvPr>
            <p:ph type="sldNum" sz="quarter" idx="4"/>
          </p:nvPr>
        </p:nvSpPr>
        <p:spPr bwMode="auto">
          <a:xfrm>
            <a:off x="289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anose="02020603050405020304" pitchFamily="18" charset="0"/>
                <a:ea typeface="新細明體" panose="02020500000000000000" pitchFamily="18" charset="-120"/>
              </a:defRPr>
            </a:lvl1pPr>
          </a:lstStyle>
          <a:p>
            <a:fld id="{5B5A9DDA-CE1B-467A-BB15-DEB3021B9FBA}" type="slidenum">
              <a:rPr lang="zh-TW" altLang="en-US"/>
              <a:pPr/>
              <a:t>‹#›</a:t>
            </a:fld>
            <a:endParaRPr lang="en-US" altLang="zh-TW"/>
          </a:p>
        </p:txBody>
      </p:sp>
    </p:spTree>
  </p:cSld>
  <p:clrMap bg1="lt1" tx1="dk1" bg2="lt2" tx2="dk2" accent1="accent1" accent2="accent2" accent3="accent3" accent4="accent4" accent5="accent5" accent6="accent6" hlink="hlink" folHlink="folHlink"/>
  <p:sldLayoutIdLst>
    <p:sldLayoutId id="2147483702"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ftr="0" dt="0"/>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charset="0"/>
          <a:ea typeface="標楷體" pitchFamily="65" charset="-120"/>
        </a:defRPr>
      </a:lvl2pPr>
      <a:lvl3pPr algn="l" rtl="0" eaLnBrk="0" fontAlgn="base" hangingPunct="0">
        <a:spcBef>
          <a:spcPct val="0"/>
        </a:spcBef>
        <a:spcAft>
          <a:spcPct val="0"/>
        </a:spcAft>
        <a:defRPr kumimoji="1" sz="4000">
          <a:solidFill>
            <a:schemeClr val="tx2"/>
          </a:solidFill>
          <a:latin typeface="Arial" charset="0"/>
          <a:ea typeface="標楷體" pitchFamily="65" charset="-120"/>
        </a:defRPr>
      </a:lvl3pPr>
      <a:lvl4pPr algn="l" rtl="0" eaLnBrk="0" fontAlgn="base" hangingPunct="0">
        <a:spcBef>
          <a:spcPct val="0"/>
        </a:spcBef>
        <a:spcAft>
          <a:spcPct val="0"/>
        </a:spcAft>
        <a:defRPr kumimoji="1" sz="4000">
          <a:solidFill>
            <a:schemeClr val="tx2"/>
          </a:solidFill>
          <a:latin typeface="Arial" charset="0"/>
          <a:ea typeface="標楷體" pitchFamily="65" charset="-120"/>
        </a:defRPr>
      </a:lvl4pPr>
      <a:lvl5pPr algn="l" rtl="0" eaLnBrk="0" fontAlgn="base" hangingPunct="0">
        <a:spcBef>
          <a:spcPct val="0"/>
        </a:spcBef>
        <a:spcAft>
          <a:spcPct val="0"/>
        </a:spcAft>
        <a:defRPr kumimoji="1" sz="4000">
          <a:solidFill>
            <a:schemeClr val="tx2"/>
          </a:solidFill>
          <a:latin typeface="Arial" charset="0"/>
          <a:ea typeface="標楷體" pitchFamily="65" charset="-120"/>
        </a:defRPr>
      </a:lvl5pPr>
      <a:lvl6pPr marL="457200" algn="l" rtl="0" fontAlgn="base">
        <a:spcBef>
          <a:spcPct val="0"/>
        </a:spcBef>
        <a:spcAft>
          <a:spcPct val="0"/>
        </a:spcAft>
        <a:defRPr kumimoji="1" sz="4000">
          <a:solidFill>
            <a:schemeClr val="tx2"/>
          </a:solidFill>
          <a:latin typeface="Arial" charset="0"/>
          <a:ea typeface="標楷體" pitchFamily="65" charset="-120"/>
        </a:defRPr>
      </a:lvl6pPr>
      <a:lvl7pPr marL="914400" algn="l" rtl="0" fontAlgn="base">
        <a:spcBef>
          <a:spcPct val="0"/>
        </a:spcBef>
        <a:spcAft>
          <a:spcPct val="0"/>
        </a:spcAft>
        <a:defRPr kumimoji="1" sz="4000">
          <a:solidFill>
            <a:schemeClr val="tx2"/>
          </a:solidFill>
          <a:latin typeface="Arial" charset="0"/>
          <a:ea typeface="標楷體" pitchFamily="65" charset="-120"/>
        </a:defRPr>
      </a:lvl7pPr>
      <a:lvl8pPr marL="1371600" algn="l" rtl="0" fontAlgn="base">
        <a:spcBef>
          <a:spcPct val="0"/>
        </a:spcBef>
        <a:spcAft>
          <a:spcPct val="0"/>
        </a:spcAft>
        <a:defRPr kumimoji="1" sz="4000">
          <a:solidFill>
            <a:schemeClr val="tx2"/>
          </a:solidFill>
          <a:latin typeface="Arial" charset="0"/>
          <a:ea typeface="標楷體" pitchFamily="65" charset="-120"/>
        </a:defRPr>
      </a:lvl8pPr>
      <a:lvl9pPr marL="1828800" algn="l" rtl="0" fontAlgn="base">
        <a:spcBef>
          <a:spcPct val="0"/>
        </a:spcBef>
        <a:spcAft>
          <a:spcPct val="0"/>
        </a:spcAft>
        <a:defRPr kumimoji="1" sz="4000">
          <a:solidFill>
            <a:schemeClr val="tx2"/>
          </a:solidFill>
          <a:latin typeface="Arial" charset="0"/>
          <a:ea typeface="標楷體" pitchFamily="65" charset="-120"/>
        </a:defRPr>
      </a:lvl9pPr>
    </p:titleStyle>
    <p:bodyStyle>
      <a:lvl1pPr marL="342900" indent="-342900" algn="l" rtl="0" eaLnBrk="0" fontAlgn="base" hangingPunct="0">
        <a:spcBef>
          <a:spcPct val="20000"/>
        </a:spcBef>
        <a:spcAft>
          <a:spcPct val="0"/>
        </a:spcAft>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rgbClr val="008000"/>
          </a:solidFill>
          <a:latin typeface="+mn-lt"/>
          <a:ea typeface="+mn-ea"/>
        </a:defRPr>
      </a:lvl2pPr>
      <a:lvl3pPr marL="1143000" indent="-228600" algn="l" rtl="0" eaLnBrk="0" fontAlgn="base" hangingPunct="0">
        <a:spcBef>
          <a:spcPct val="20000"/>
        </a:spcBef>
        <a:spcAft>
          <a:spcPct val="0"/>
        </a:spcAft>
        <a:buChar char="•"/>
        <a:defRPr kumimoji="1" sz="2000">
          <a:solidFill>
            <a:srgbClr val="800080"/>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a:xfrm>
            <a:off x="1331913" y="2133600"/>
            <a:ext cx="6400800" cy="1511300"/>
          </a:xfrm>
        </p:spPr>
        <p:txBody>
          <a:bodyPr/>
          <a:lstStyle/>
          <a:p>
            <a:pPr eaLnBrk="1" hangingPunct="1"/>
            <a:r>
              <a:rPr lang="zh-TW" altLang="en-US" sz="4000" smtClean="0"/>
              <a:t>資料抽象化</a:t>
            </a:r>
            <a:endParaRPr lang="en-US" altLang="zh-TW" sz="4000" smtClean="0"/>
          </a:p>
          <a:p>
            <a:pPr eaLnBrk="1" hangingPunct="1"/>
            <a:r>
              <a:rPr lang="en-US" altLang="zh-TW" sz="4000" smtClean="0"/>
              <a:t>(Data Abstraction)</a:t>
            </a:r>
            <a:endParaRPr lang="zh-TW" altLang="en-US" sz="4000" smtClean="0"/>
          </a:p>
        </p:txBody>
      </p:sp>
      <p:sp>
        <p:nvSpPr>
          <p:cNvPr id="3075" name="文字方塊 5"/>
          <p:cNvSpPr txBox="1">
            <a:spLocks noChangeArrowheads="1"/>
          </p:cNvSpPr>
          <p:nvPr/>
        </p:nvSpPr>
        <p:spPr bwMode="auto">
          <a:xfrm>
            <a:off x="1376363" y="6165850"/>
            <a:ext cx="62658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600">
                <a:solidFill>
                  <a:schemeClr val="tx1"/>
                </a:solidFill>
                <a:latin typeface="Arial" panose="020B0604020202020204" pitchFamily="34" charset="0"/>
                <a:ea typeface="標楷體" panose="03000509000000000000" pitchFamily="65" charset="-120"/>
              </a:defRPr>
            </a:lvl1pPr>
            <a:lvl2pPr marL="742950" indent="-285750" eaLnBrk="0" hangingPunct="0">
              <a:defRPr kumimoji="1" sz="1600">
                <a:solidFill>
                  <a:schemeClr val="tx1"/>
                </a:solidFill>
                <a:latin typeface="Arial" panose="020B0604020202020204" pitchFamily="34" charset="0"/>
                <a:ea typeface="標楷體" panose="03000509000000000000" pitchFamily="65" charset="-120"/>
              </a:defRPr>
            </a:lvl2pPr>
            <a:lvl3pPr marL="1143000" indent="-228600" eaLnBrk="0" hangingPunct="0">
              <a:defRPr kumimoji="1" sz="1600">
                <a:solidFill>
                  <a:schemeClr val="tx1"/>
                </a:solidFill>
                <a:latin typeface="Arial" panose="020B0604020202020204" pitchFamily="34" charset="0"/>
                <a:ea typeface="標楷體" panose="03000509000000000000" pitchFamily="65" charset="-120"/>
              </a:defRPr>
            </a:lvl3pPr>
            <a:lvl4pPr marL="1600200" indent="-228600" eaLnBrk="0" hangingPunct="0">
              <a:defRPr kumimoji="1" sz="1600">
                <a:solidFill>
                  <a:schemeClr val="tx1"/>
                </a:solidFill>
                <a:latin typeface="Arial" panose="020B0604020202020204" pitchFamily="34" charset="0"/>
                <a:ea typeface="標楷體" panose="03000509000000000000" pitchFamily="65" charset="-120"/>
              </a:defRPr>
            </a:lvl4pPr>
            <a:lvl5pPr marL="2057400" indent="-228600" eaLnBrk="0" hangingPunct="0">
              <a:defRPr kumimoji="1" sz="16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9pPr>
          </a:lstStyle>
          <a:p>
            <a:pPr algn="ctr" eaLnBrk="1" hangingPunct="1"/>
            <a:r>
              <a:rPr lang="zh-TW" altLang="zh-TW" sz="2000"/>
              <a:t>陳錦輝</a:t>
            </a:r>
            <a:r>
              <a:rPr lang="en-US" altLang="zh-TW" sz="2000"/>
              <a:t>, </a:t>
            </a:r>
            <a:r>
              <a:rPr lang="zh-TW" altLang="zh-TW" sz="2000" i="1"/>
              <a:t>資料結構初學指引 </a:t>
            </a:r>
            <a:r>
              <a:rPr lang="en-US" altLang="zh-TW" sz="2000" i="1"/>
              <a:t>-- </a:t>
            </a:r>
            <a:r>
              <a:rPr lang="zh-TW" altLang="zh-TW" sz="2000" i="1"/>
              <a:t>使用</a:t>
            </a:r>
            <a:r>
              <a:rPr lang="en-US" altLang="zh-TW" sz="2000" i="1"/>
              <a:t>C</a:t>
            </a:r>
            <a:r>
              <a:rPr lang="zh-TW" altLang="zh-TW" sz="2000" i="1"/>
              <a:t>語言</a:t>
            </a:r>
            <a:r>
              <a:rPr lang="en-US" altLang="zh-TW" sz="2000"/>
              <a:t>, </a:t>
            </a:r>
            <a:r>
              <a:rPr lang="zh-TW" altLang="zh-TW" sz="2000"/>
              <a:t>博碩</a:t>
            </a:r>
            <a:r>
              <a:rPr lang="en-US" altLang="zh-TW" sz="2000"/>
              <a:t>, 2008</a:t>
            </a:r>
            <a:endParaRPr lang="zh-TW" altLang="en-US" sz="2000"/>
          </a:p>
        </p:txBody>
      </p:sp>
      <p:sp>
        <p:nvSpPr>
          <p:cNvPr id="3076" name="標題 4"/>
          <p:cNvSpPr>
            <a:spLocks noGrp="1"/>
          </p:cNvSpPr>
          <p:nvPr>
            <p:ph type="ctrTitle"/>
          </p:nvPr>
        </p:nvSpPr>
        <p:spPr>
          <a:xfrm>
            <a:off x="755651" y="4292600"/>
            <a:ext cx="7632774" cy="1873250"/>
          </a:xfrm>
        </p:spPr>
        <p:txBody>
          <a:bodyPr/>
          <a:lstStyle/>
          <a:p>
            <a:pPr algn="l" eaLnBrk="1" hangingPunct="1"/>
            <a:r>
              <a:rPr lang="zh-TW" altLang="en-US" sz="2000" dirty="0" smtClean="0"/>
              <a:t>資料結構 </a:t>
            </a:r>
            <a:r>
              <a:rPr lang="en-US" altLang="zh-TW" sz="2000" dirty="0" smtClean="0"/>
              <a:t>(data structure)</a:t>
            </a:r>
            <a:r>
              <a:rPr lang="zh-TW" altLang="en-US" sz="2000" dirty="0" smtClean="0"/>
              <a:t> 事實上背後隱含的概念即為資料抽象化；資料結構就是介紹各類計算機科學常用的 </a:t>
            </a:r>
            <a:r>
              <a:rPr lang="en-US" altLang="zh-TW" sz="2000" dirty="0" smtClean="0"/>
              <a:t>ADT</a:t>
            </a:r>
            <a:r>
              <a:rPr lang="zh-TW" altLang="en-US" sz="2000" dirty="0" smtClean="0"/>
              <a:t> </a:t>
            </a:r>
            <a:r>
              <a:rPr lang="en-US" altLang="zh-TW" sz="2000" dirty="0" smtClean="0"/>
              <a:t>(</a:t>
            </a:r>
            <a:r>
              <a:rPr lang="zh-TW" altLang="en-US" sz="2000" dirty="0" smtClean="0"/>
              <a:t>如堆疊、佇列、樹等</a:t>
            </a:r>
            <a:r>
              <a:rPr lang="en-US" altLang="zh-TW" sz="2000" dirty="0" smtClean="0"/>
              <a:t>)</a:t>
            </a:r>
            <a:r>
              <a:rPr lang="zh-TW" altLang="en-US" sz="2000" dirty="0" smtClean="0"/>
              <a:t>，由於這些 </a:t>
            </a:r>
            <a:r>
              <a:rPr lang="en-US" altLang="zh-TW" sz="2000" dirty="0" smtClean="0"/>
              <a:t>ADT</a:t>
            </a:r>
            <a:r>
              <a:rPr lang="zh-TW" altLang="en-US" sz="2000" dirty="0" smtClean="0"/>
              <a:t> 包含了某些運算，而這些</a:t>
            </a:r>
            <a:r>
              <a:rPr lang="zh-TW" altLang="en-US" sz="2000" dirty="0" smtClean="0"/>
              <a:t>運算被</a:t>
            </a:r>
            <a:r>
              <a:rPr lang="zh-TW" altLang="en-US" sz="2000" dirty="0" smtClean="0"/>
              <a:t>寫成演算法或程式來加以介紹。</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p:txBody>
          <a:bodyPr/>
          <a:lstStyle/>
          <a:p>
            <a:pPr marL="438150" lvl="1" eaLnBrk="1" hangingPunct="1">
              <a:defRPr/>
            </a:pPr>
            <a:r>
              <a:rPr lang="en-US" altLang="zh-TW" sz="1800" dirty="0" smtClean="0"/>
              <a:t>【</a:t>
            </a:r>
            <a:r>
              <a:rPr lang="zh-TW" altLang="en-US" sz="1800" dirty="0" smtClean="0"/>
              <a:t>說明</a:t>
            </a:r>
            <a:r>
              <a:rPr lang="en-US" altLang="zh-TW" sz="1800" dirty="0" smtClean="0"/>
              <a:t>】</a:t>
            </a:r>
            <a:r>
              <a:rPr lang="zh-TW" altLang="en-US" sz="1800" dirty="0" smtClean="0"/>
              <a:t>：</a:t>
            </a:r>
          </a:p>
          <a:p>
            <a:pPr marL="990600" lvl="2" indent="-457200" eaLnBrk="1" hangingPunct="1">
              <a:buFontTx/>
              <a:buNone/>
              <a:defRPr/>
            </a:pPr>
            <a:r>
              <a:rPr lang="en-US" altLang="zh-TW" sz="1800" dirty="0" smtClean="0"/>
              <a:t>(1)</a:t>
            </a:r>
            <a:r>
              <a:rPr lang="zh-TW" altLang="en-US" sz="1800" dirty="0" smtClean="0"/>
              <a:t>上述 </a:t>
            </a:r>
            <a:r>
              <a:rPr lang="en-US" altLang="zh-TW" sz="1800" dirty="0" smtClean="0"/>
              <a:t>ADT</a:t>
            </a:r>
            <a:r>
              <a:rPr lang="zh-TW" altLang="en-US" sz="1800" dirty="0" smtClean="0"/>
              <a:t> 中的「</a:t>
            </a:r>
            <a:r>
              <a:rPr lang="en-US" altLang="zh-TW" sz="1800" dirty="0" smtClean="0"/>
              <a:t>::=</a:t>
            </a:r>
            <a:r>
              <a:rPr lang="zh-TW" altLang="en-US" sz="1800" dirty="0" smtClean="0"/>
              <a:t>」相當於</a:t>
            </a:r>
            <a:r>
              <a:rPr lang="en-US" altLang="zh-TW" sz="1800" dirty="0" smtClean="0"/>
              <a:t>『</a:t>
            </a:r>
            <a:r>
              <a:rPr lang="zh-TW" altLang="en-US" sz="1800" dirty="0" smtClean="0"/>
              <a:t>定義為</a:t>
            </a:r>
            <a:r>
              <a:rPr lang="en-US" altLang="zh-TW" sz="1800" dirty="0" smtClean="0"/>
              <a:t>』</a:t>
            </a:r>
            <a:r>
              <a:rPr lang="zh-TW" altLang="en-US" sz="1800" dirty="0" smtClean="0"/>
              <a:t>之意，採用的是 </a:t>
            </a:r>
            <a:r>
              <a:rPr lang="en-US" altLang="zh-TW" sz="1800" dirty="0" smtClean="0"/>
              <a:t>EBNF</a:t>
            </a:r>
            <a:r>
              <a:rPr lang="zh-TW" altLang="en-US" sz="1800" dirty="0" smtClean="0"/>
              <a:t> 語法符號。</a:t>
            </a:r>
          </a:p>
          <a:p>
            <a:pPr marL="990600" lvl="2" indent="-457200" eaLnBrk="1" hangingPunct="1">
              <a:buFontTx/>
              <a:buNone/>
              <a:defRPr/>
            </a:pPr>
            <a:r>
              <a:rPr lang="en-US" altLang="zh-TW" sz="1800" dirty="0" smtClean="0"/>
              <a:t>(2)</a:t>
            </a:r>
            <a:r>
              <a:rPr lang="zh-TW" altLang="en-US" sz="1800" dirty="0" smtClean="0"/>
              <a:t>請讀者先將「</a:t>
            </a:r>
            <a:r>
              <a:rPr lang="en-US" altLang="zh-TW" sz="1800" dirty="0" smtClean="0"/>
              <a:t>0,1</a:t>
            </a:r>
            <a:r>
              <a:rPr lang="zh-TW" altLang="en-US" sz="1800" dirty="0" smtClean="0"/>
              <a:t>」和「</a:t>
            </a:r>
            <a:r>
              <a:rPr lang="en-US" altLang="zh-TW" sz="1800" dirty="0" err="1" smtClean="0"/>
              <a:t>False,True</a:t>
            </a:r>
            <a:r>
              <a:rPr lang="zh-TW" altLang="en-US" sz="1800" dirty="0" smtClean="0"/>
              <a:t>」脫勾來看待上述 </a:t>
            </a:r>
            <a:r>
              <a:rPr lang="en-US" altLang="zh-TW" sz="1800" dirty="0" smtClean="0"/>
              <a:t>ADT</a:t>
            </a:r>
            <a:r>
              <a:rPr lang="zh-TW" altLang="en-US" sz="1800" dirty="0" smtClean="0"/>
              <a:t> 規格定義。</a:t>
            </a:r>
          </a:p>
          <a:p>
            <a:pPr marL="990600" lvl="2" indent="-457200" eaLnBrk="1" hangingPunct="1">
              <a:buFontTx/>
              <a:buNone/>
              <a:defRPr/>
            </a:pPr>
            <a:r>
              <a:rPr lang="en-US" altLang="zh-TW" sz="1800" dirty="0" smtClean="0"/>
              <a:t>(3)</a:t>
            </a:r>
            <a:r>
              <a:rPr lang="en-US" altLang="zh-TW" sz="1800" dirty="0" err="1" smtClean="0"/>
              <a:t>SetOne</a:t>
            </a:r>
            <a:r>
              <a:rPr lang="en-US" altLang="zh-TW" sz="1800" dirty="0" smtClean="0"/>
              <a:t>()</a:t>
            </a:r>
            <a:r>
              <a:rPr lang="zh-TW" altLang="en-US" sz="1800" dirty="0" smtClean="0"/>
              <a:t> 函數是建構運算，用來建立一基本的布林值 </a:t>
            </a:r>
            <a:r>
              <a:rPr lang="en-US" altLang="zh-TW" sz="1800" dirty="0" smtClean="0"/>
              <a:t>1</a:t>
            </a:r>
            <a:r>
              <a:rPr lang="zh-TW" altLang="en-US" sz="1800" dirty="0" smtClean="0"/>
              <a:t>，我們並不需要設計</a:t>
            </a:r>
            <a:r>
              <a:rPr lang="en-US" altLang="zh-TW" sz="1800" dirty="0" err="1" smtClean="0"/>
              <a:t>SetZero</a:t>
            </a:r>
            <a:r>
              <a:rPr lang="en-US" altLang="zh-TW" sz="1800" dirty="0" smtClean="0"/>
              <a:t>()</a:t>
            </a:r>
            <a:r>
              <a:rPr lang="zh-TW" altLang="en-US" sz="1800" dirty="0" smtClean="0"/>
              <a:t> 建構函數，因為經由 </a:t>
            </a:r>
            <a:r>
              <a:rPr lang="en-US" altLang="zh-TW" sz="1800" dirty="0" smtClean="0"/>
              <a:t>NOT</a:t>
            </a:r>
            <a:r>
              <a:rPr lang="zh-TW" altLang="en-US" sz="1800" dirty="0" smtClean="0"/>
              <a:t> 的運算，自然可以得到布林值 </a:t>
            </a:r>
            <a:r>
              <a:rPr lang="en-US" altLang="zh-TW" sz="1800" dirty="0" smtClean="0"/>
              <a:t>0</a:t>
            </a:r>
            <a:r>
              <a:rPr lang="zh-TW" altLang="en-US" sz="1800" dirty="0" smtClean="0"/>
              <a:t>。</a:t>
            </a:r>
          </a:p>
          <a:p>
            <a:pPr marL="990600" lvl="2" indent="-457200" eaLnBrk="1" hangingPunct="1">
              <a:buFontTx/>
              <a:buNone/>
              <a:defRPr/>
            </a:pPr>
            <a:r>
              <a:rPr lang="en-US" altLang="zh-TW" sz="1800" dirty="0" smtClean="0"/>
              <a:t>(4)</a:t>
            </a:r>
            <a:r>
              <a:rPr lang="en-US" altLang="zh-TW" sz="1800" dirty="0" err="1" smtClean="0"/>
              <a:t>IsOne</a:t>
            </a:r>
            <a:r>
              <a:rPr lang="en-US" altLang="zh-TW" sz="1800" dirty="0" smtClean="0"/>
              <a:t>(x),</a:t>
            </a:r>
            <a:r>
              <a:rPr lang="zh-TW" altLang="en-US" sz="1800" dirty="0" smtClean="0"/>
              <a:t> </a:t>
            </a:r>
            <a:r>
              <a:rPr lang="en-US" altLang="zh-TW" sz="1800" dirty="0" err="1" smtClean="0"/>
              <a:t>Eequal</a:t>
            </a:r>
            <a:r>
              <a:rPr lang="en-US" altLang="zh-TW" sz="1800" dirty="0" smtClean="0"/>
              <a:t>(</a:t>
            </a:r>
            <a:r>
              <a:rPr lang="en-US" altLang="zh-TW" sz="1800" dirty="0" err="1" smtClean="0"/>
              <a:t>x,y</a:t>
            </a:r>
            <a:r>
              <a:rPr lang="en-US" altLang="zh-TW" sz="1800" dirty="0" smtClean="0"/>
              <a:t>)</a:t>
            </a:r>
            <a:r>
              <a:rPr lang="zh-TW" altLang="en-US" sz="1800" dirty="0" smtClean="0"/>
              <a:t> 是觀察運算，可觀察 </a:t>
            </a:r>
            <a:r>
              <a:rPr lang="en-US" altLang="zh-TW" sz="1800" dirty="0" smtClean="0"/>
              <a:t>x</a:t>
            </a:r>
            <a:r>
              <a:rPr lang="zh-TW" altLang="en-US" sz="1800" dirty="0" smtClean="0"/>
              <a:t> 是否為 </a:t>
            </a:r>
            <a:r>
              <a:rPr lang="en-US" altLang="zh-TW" sz="1800" dirty="0" smtClean="0"/>
              <a:t>1</a:t>
            </a:r>
            <a:r>
              <a:rPr lang="zh-TW" altLang="en-US" sz="1800" dirty="0" smtClean="0"/>
              <a:t> 以及 </a:t>
            </a:r>
            <a:r>
              <a:rPr lang="en-US" altLang="zh-TW" sz="1800" dirty="0" smtClean="0"/>
              <a:t>x</a:t>
            </a:r>
            <a:r>
              <a:rPr lang="zh-TW" altLang="en-US" sz="1800" dirty="0" smtClean="0"/>
              <a:t> 與 </a:t>
            </a:r>
            <a:r>
              <a:rPr lang="en-US" altLang="zh-TW" sz="1800" dirty="0" smtClean="0"/>
              <a:t>y</a:t>
            </a:r>
            <a:r>
              <a:rPr lang="zh-TW" altLang="en-US" sz="1800" dirty="0" smtClean="0"/>
              <a:t> 是否相等。</a:t>
            </a:r>
          </a:p>
          <a:p>
            <a:pPr marL="990600" lvl="2" indent="-457200" eaLnBrk="1" hangingPunct="1">
              <a:buFontTx/>
              <a:buNone/>
              <a:defRPr/>
            </a:pPr>
            <a:r>
              <a:rPr lang="en-US" altLang="zh-TW" sz="1800" dirty="0" smtClean="0"/>
              <a:t>(5)NOT(x),AND(</a:t>
            </a:r>
            <a:r>
              <a:rPr lang="en-US" altLang="zh-TW" sz="1800" dirty="0" err="1" smtClean="0"/>
              <a:t>x,y</a:t>
            </a:r>
            <a:r>
              <a:rPr lang="en-US" altLang="zh-TW" sz="1800" dirty="0" smtClean="0"/>
              <a:t>),OR(</a:t>
            </a:r>
            <a:r>
              <a:rPr lang="en-US" altLang="zh-TW" sz="1800" dirty="0" err="1" smtClean="0"/>
              <a:t>x,y</a:t>
            </a:r>
            <a:r>
              <a:rPr lang="en-US" altLang="zh-TW" sz="1800" dirty="0" smtClean="0"/>
              <a:t>)</a:t>
            </a:r>
            <a:r>
              <a:rPr lang="zh-TW" altLang="en-US" sz="1800" dirty="0" smtClean="0"/>
              <a:t>是轉換運算，可得到一個 </a:t>
            </a:r>
            <a:r>
              <a:rPr lang="en-US" altLang="zh-TW" sz="1800" dirty="0" err="1" smtClean="0"/>
              <a:t>BooleanAlgebra</a:t>
            </a:r>
            <a:r>
              <a:rPr lang="zh-TW" altLang="en-US" sz="1800" dirty="0" smtClean="0"/>
              <a:t> 的值 </a:t>
            </a:r>
            <a:r>
              <a:rPr lang="en-US" altLang="zh-TW" sz="1800" dirty="0" smtClean="0"/>
              <a:t>(</a:t>
            </a:r>
            <a:r>
              <a:rPr lang="zh-TW" altLang="en-US" sz="1800" dirty="0" smtClean="0"/>
              <a:t>即</a:t>
            </a:r>
            <a:r>
              <a:rPr lang="en-US" altLang="zh-TW" sz="1800" dirty="0" smtClean="0"/>
              <a:t>0</a:t>
            </a:r>
            <a:r>
              <a:rPr lang="zh-TW" altLang="en-US" sz="1800" dirty="0" smtClean="0"/>
              <a:t>或</a:t>
            </a:r>
            <a:r>
              <a:rPr lang="en-US" altLang="zh-TW" sz="1800" dirty="0" smtClean="0"/>
              <a:t>1)</a:t>
            </a:r>
            <a:r>
              <a:rPr lang="zh-TW" altLang="en-US" sz="1800" dirty="0" smtClean="0"/>
              <a:t>，例如 </a:t>
            </a:r>
            <a:endParaRPr lang="en-US" altLang="zh-TW" sz="1800" dirty="0" smtClean="0"/>
          </a:p>
          <a:p>
            <a:pPr marL="1168400" lvl="2" indent="-266700" eaLnBrk="1" hangingPunct="1">
              <a:buFont typeface="Wingdings" panose="05000000000000000000" pitchFamily="2" charset="2"/>
              <a:buChar char="ü"/>
              <a:defRPr/>
            </a:pPr>
            <a:r>
              <a:rPr lang="en-US" altLang="zh-TW" sz="1800" dirty="0" smtClean="0"/>
              <a:t>x</a:t>
            </a:r>
            <a:r>
              <a:rPr lang="zh-TW" altLang="en-US" sz="1800" dirty="0" smtClean="0"/>
              <a:t> 為 </a:t>
            </a:r>
            <a:r>
              <a:rPr lang="en-US" altLang="zh-TW" sz="1800" dirty="0" smtClean="0"/>
              <a:t>0,</a:t>
            </a:r>
            <a:r>
              <a:rPr lang="zh-TW" altLang="en-US" sz="1800" dirty="0" smtClean="0"/>
              <a:t> </a:t>
            </a:r>
            <a:r>
              <a:rPr lang="en-US" altLang="zh-TW" sz="1800" dirty="0" smtClean="0"/>
              <a:t>y</a:t>
            </a:r>
            <a:r>
              <a:rPr lang="zh-TW" altLang="en-US" sz="1800" dirty="0" smtClean="0"/>
              <a:t>為</a:t>
            </a:r>
            <a:r>
              <a:rPr lang="en-US" altLang="zh-TW" sz="1800" dirty="0" smtClean="0"/>
              <a:t>1,</a:t>
            </a:r>
            <a:r>
              <a:rPr lang="zh-TW" altLang="en-US" sz="1800" dirty="0" smtClean="0"/>
              <a:t> 則 </a:t>
            </a:r>
            <a:r>
              <a:rPr lang="en-US" altLang="zh-TW" sz="1800" dirty="0" smtClean="0"/>
              <a:t>AND(</a:t>
            </a:r>
            <a:r>
              <a:rPr lang="en-US" altLang="zh-TW" sz="1800" dirty="0" err="1" smtClean="0"/>
              <a:t>x,y</a:t>
            </a:r>
            <a:r>
              <a:rPr lang="en-US" altLang="zh-TW" sz="1800" dirty="0" smtClean="0"/>
              <a:t>)</a:t>
            </a:r>
            <a:r>
              <a:rPr lang="zh-TW" altLang="en-US" sz="1800" dirty="0" smtClean="0"/>
              <a:t> 將得到 </a:t>
            </a:r>
            <a:r>
              <a:rPr lang="en-US" altLang="zh-TW" sz="1800" dirty="0" smtClean="0"/>
              <a:t>0</a:t>
            </a:r>
            <a:r>
              <a:rPr lang="zh-TW" altLang="en-US" sz="1800" dirty="0" smtClean="0"/>
              <a:t>。</a:t>
            </a:r>
          </a:p>
          <a:p>
            <a:pPr marL="990600" lvl="2" indent="-457200" eaLnBrk="1" hangingPunct="1">
              <a:buFontTx/>
              <a:buNone/>
              <a:defRPr/>
            </a:pPr>
            <a:r>
              <a:rPr lang="en-US" altLang="zh-TW" sz="1800" dirty="0" smtClean="0"/>
              <a:t>(6)</a:t>
            </a:r>
            <a:r>
              <a:rPr lang="zh-TW" altLang="en-US" sz="1800" dirty="0" smtClean="0"/>
              <a:t>對使用者 </a:t>
            </a:r>
            <a:r>
              <a:rPr lang="en-US" altLang="zh-TW" sz="1800" dirty="0" smtClean="0"/>
              <a:t>U</a:t>
            </a:r>
            <a:r>
              <a:rPr lang="zh-TW" altLang="en-US" sz="1800" dirty="0" smtClean="0"/>
              <a:t> 而言，它並不需要知道</a:t>
            </a:r>
            <a:r>
              <a:rPr lang="en-US" altLang="zh-TW" sz="1800" dirty="0" smtClean="0"/>
              <a:t>AND</a:t>
            </a:r>
            <a:r>
              <a:rPr lang="zh-TW" altLang="en-US" sz="1800" dirty="0" smtClean="0"/>
              <a:t>運算如何被實作，只要能夠依照上述規格使用</a:t>
            </a:r>
            <a:r>
              <a:rPr lang="en-US" altLang="zh-TW" sz="1800" dirty="0" smtClean="0"/>
              <a:t>AND</a:t>
            </a:r>
            <a:r>
              <a:rPr lang="zh-TW" altLang="en-US" sz="1800" dirty="0" smtClean="0"/>
              <a:t>運算即可，這就是</a:t>
            </a:r>
            <a:r>
              <a:rPr lang="en-US" altLang="zh-TW" sz="1800" dirty="0" smtClean="0"/>
              <a:t>ADT</a:t>
            </a:r>
            <a:r>
              <a:rPr lang="zh-TW" altLang="en-US" sz="1800" dirty="0" smtClean="0"/>
              <a:t>的精神。</a:t>
            </a:r>
          </a:p>
          <a:p>
            <a:pPr>
              <a:defRPr/>
            </a:pPr>
            <a:endParaRPr lang="zh-TW" altLang="en-US" sz="2000" dirty="0" smtClean="0"/>
          </a:p>
        </p:txBody>
      </p:sp>
      <p:sp>
        <p:nvSpPr>
          <p:cNvPr id="12291"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anose="020B0604020202020204" pitchFamily="34" charset="0"/>
                <a:ea typeface="標楷體" panose="03000509000000000000" pitchFamily="65" charset="-120"/>
              </a:defRPr>
            </a:lvl1pPr>
            <a:lvl2pPr marL="742950" indent="-285750" eaLnBrk="0" hangingPunct="0">
              <a:defRPr kumimoji="1" sz="1600">
                <a:solidFill>
                  <a:schemeClr val="tx1"/>
                </a:solidFill>
                <a:latin typeface="Arial" panose="020B0604020202020204" pitchFamily="34" charset="0"/>
                <a:ea typeface="標楷體" panose="03000509000000000000" pitchFamily="65" charset="-120"/>
              </a:defRPr>
            </a:lvl2pPr>
            <a:lvl3pPr marL="1143000" indent="-228600" eaLnBrk="0" hangingPunct="0">
              <a:defRPr kumimoji="1" sz="1600">
                <a:solidFill>
                  <a:schemeClr val="tx1"/>
                </a:solidFill>
                <a:latin typeface="Arial" panose="020B0604020202020204" pitchFamily="34" charset="0"/>
                <a:ea typeface="標楷體" panose="03000509000000000000" pitchFamily="65" charset="-120"/>
              </a:defRPr>
            </a:lvl3pPr>
            <a:lvl4pPr marL="1600200" indent="-228600" eaLnBrk="0" hangingPunct="0">
              <a:defRPr kumimoji="1" sz="1600">
                <a:solidFill>
                  <a:schemeClr val="tx1"/>
                </a:solidFill>
                <a:latin typeface="Arial" panose="020B0604020202020204" pitchFamily="34" charset="0"/>
                <a:ea typeface="標楷體" panose="03000509000000000000" pitchFamily="65" charset="-120"/>
              </a:defRPr>
            </a:lvl4pPr>
            <a:lvl5pPr marL="2057400" indent="-228600" eaLnBrk="0" hangingPunct="0">
              <a:defRPr kumimoji="1" sz="16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9pPr>
          </a:lstStyle>
          <a:p>
            <a:pPr eaLnBrk="1" hangingPunct="1"/>
            <a:fld id="{1C648723-ED2B-49FD-813E-0B5769A518BD}" type="slidenum">
              <a:rPr lang="zh-TW" altLang="en-US" sz="1400">
                <a:latin typeface="Times New Roman" panose="02020603050405020304" pitchFamily="18" charset="0"/>
                <a:ea typeface="新細明體" panose="02020500000000000000" pitchFamily="18" charset="-120"/>
              </a:rPr>
              <a:pPr eaLnBrk="1" hangingPunct="1"/>
              <a:t>10</a:t>
            </a:fld>
            <a:endParaRPr lang="en-US" altLang="zh-TW" sz="1400">
              <a:latin typeface="Times New Roman" panose="02020603050405020304" pitchFamily="18" charset="0"/>
              <a:ea typeface="新細明體" panose="02020500000000000000" pitchFamily="18" charset="-120"/>
            </a:endParaRPr>
          </a:p>
        </p:txBody>
      </p:sp>
      <p:sp>
        <p:nvSpPr>
          <p:cNvPr id="12292" name="Rectangle 2"/>
          <p:cNvSpPr>
            <a:spLocks noGrp="1" noChangeArrowheads="1"/>
          </p:cNvSpPr>
          <p:nvPr>
            <p:ph type="title"/>
          </p:nvPr>
        </p:nvSpPr>
        <p:spPr>
          <a:xfrm>
            <a:off x="1187450" y="574675"/>
            <a:ext cx="6934200" cy="838200"/>
          </a:xfrm>
        </p:spPr>
        <p:txBody>
          <a:bodyPr/>
          <a:lstStyle/>
          <a:p>
            <a:pPr algn="ctr" eaLnBrk="1" hangingPunct="1"/>
            <a:r>
              <a:rPr lang="en-US" altLang="zh-TW" smtClean="0"/>
              <a:t>ADT</a:t>
            </a:r>
            <a:r>
              <a:rPr lang="zh-TW" altLang="en-US" smtClean="0"/>
              <a:t>實例</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p:txBody>
          <a:bodyPr/>
          <a:lstStyle/>
          <a:p>
            <a:pPr lvl="1"/>
            <a:r>
              <a:rPr lang="zh-TW" altLang="en-US" smtClean="0"/>
              <a:t>對於某一個設計者 </a:t>
            </a:r>
            <a:r>
              <a:rPr lang="en-US" altLang="zh-TW" smtClean="0"/>
              <a:t>D</a:t>
            </a:r>
            <a:r>
              <a:rPr lang="en-US" altLang="zh-TW" baseline="-25000" smtClean="0"/>
              <a:t>1</a:t>
            </a:r>
            <a:r>
              <a:rPr lang="zh-TW" altLang="en-US" baseline="-25000" smtClean="0"/>
              <a:t> </a:t>
            </a:r>
            <a:r>
              <a:rPr lang="zh-TW" altLang="en-US" smtClean="0"/>
              <a:t>而言，可能將上述 </a:t>
            </a:r>
            <a:r>
              <a:rPr lang="en-US" altLang="zh-TW" smtClean="0"/>
              <a:t>ADT</a:t>
            </a:r>
            <a:r>
              <a:rPr lang="zh-TW" altLang="en-US" smtClean="0"/>
              <a:t> 規格使用演算法來實現如下：</a:t>
            </a:r>
          </a:p>
        </p:txBody>
      </p:sp>
      <p:sp>
        <p:nvSpPr>
          <p:cNvPr id="13315" name="Text Box 4"/>
          <p:cNvSpPr txBox="1">
            <a:spLocks noChangeArrowheads="1"/>
          </p:cNvSpPr>
          <p:nvPr/>
        </p:nvSpPr>
        <p:spPr bwMode="auto">
          <a:xfrm>
            <a:off x="1692275" y="2336800"/>
            <a:ext cx="5184775" cy="1323975"/>
          </a:xfrm>
          <a:prstGeom prst="rect">
            <a:avLst/>
          </a:prstGeom>
          <a:solidFill>
            <a:srgbClr val="CC99FF"/>
          </a:solidFill>
          <a:ln w="9525">
            <a:solidFill>
              <a:srgbClr val="CC99FF"/>
            </a:solidFill>
            <a:miter lim="800000"/>
            <a:headEnd/>
            <a:tailEnd/>
          </a:ln>
        </p:spPr>
        <p:txBody>
          <a:bodyPr>
            <a:spAutoFit/>
          </a:bodyPr>
          <a:lstStyle>
            <a:lvl1pPr eaLnBrk="0" hangingPunct="0">
              <a:spcBef>
                <a:spcPct val="20000"/>
              </a:spcBef>
              <a:buChar char="•"/>
              <a:defRPr kumimoji="1" sz="2400">
                <a:solidFill>
                  <a:schemeClr val="tx1"/>
                </a:solidFill>
                <a:latin typeface="Arial" panose="020B0604020202020204" pitchFamily="34" charset="0"/>
                <a:ea typeface="標楷體" panose="03000509000000000000" pitchFamily="65" charset="-120"/>
              </a:defRPr>
            </a:lvl1pPr>
            <a:lvl2pPr marL="742950" indent="-285750" eaLnBrk="0" hangingPunct="0">
              <a:spcBef>
                <a:spcPct val="20000"/>
              </a:spcBef>
              <a:buChar char="–"/>
              <a:defRPr kumimoji="1" sz="2000">
                <a:solidFill>
                  <a:srgbClr val="008000"/>
                </a:solidFill>
                <a:latin typeface="Arial" panose="020B0604020202020204" pitchFamily="34" charset="0"/>
                <a:ea typeface="標楷體" panose="03000509000000000000" pitchFamily="65" charset="-120"/>
              </a:defRPr>
            </a:lvl2pPr>
            <a:lvl3pPr marL="1143000" indent="-228600" eaLnBrk="0" hangingPunct="0">
              <a:spcBef>
                <a:spcPct val="20000"/>
              </a:spcBef>
              <a:buChar char="•"/>
              <a:defRPr kumimoji="1" sz="2000">
                <a:solidFill>
                  <a:srgbClr val="800080"/>
                </a:solidFill>
                <a:latin typeface="Arial" panose="020B0604020202020204" pitchFamily="34" charset="0"/>
                <a:ea typeface="標楷體" panose="03000509000000000000" pitchFamily="65" charset="-120"/>
              </a:defRPr>
            </a:lvl3pPr>
            <a:lvl4pPr marL="1600200" indent="-228600" eaLnBrk="0" hangingPunct="0">
              <a:spcBef>
                <a:spcPct val="20000"/>
              </a:spcBef>
              <a:buChar char="–"/>
              <a:defRPr kumimoji="1" sz="2000">
                <a:solidFill>
                  <a:schemeClr val="tx1"/>
                </a:solidFill>
                <a:latin typeface="Arial" panose="020B0604020202020204" pitchFamily="34" charset="0"/>
                <a:ea typeface="標楷體" panose="03000509000000000000" pitchFamily="65" charset="-120"/>
              </a:defRPr>
            </a:lvl4pPr>
            <a:lvl5pPr marL="2057400" indent="-228600" eaLnBrk="0" hangingPunct="0">
              <a:spcBef>
                <a:spcPct val="20000"/>
              </a:spcBef>
              <a:buChar char="»"/>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9pPr>
          </a:lstStyle>
          <a:p>
            <a:pPr eaLnBrk="1" hangingPunct="1">
              <a:spcBef>
                <a:spcPct val="0"/>
              </a:spcBef>
              <a:buFontTx/>
              <a:buNone/>
            </a:pPr>
            <a:r>
              <a:rPr lang="en-US" altLang="zh-TW" sz="1600"/>
              <a:t>Output</a:t>
            </a:r>
            <a:r>
              <a:rPr lang="zh-TW" altLang="en-US" sz="1600"/>
              <a:t>：輸出布林代數之常數</a:t>
            </a:r>
            <a:r>
              <a:rPr lang="en-US" altLang="zh-TW" sz="1600"/>
              <a:t>1</a:t>
            </a:r>
            <a:endParaRPr lang="en-US" altLang="zh-TW" sz="1600" b="1"/>
          </a:p>
          <a:p>
            <a:pPr eaLnBrk="1" hangingPunct="1">
              <a:spcBef>
                <a:spcPct val="0"/>
              </a:spcBef>
              <a:buFontTx/>
              <a:buNone/>
            </a:pPr>
            <a:r>
              <a:rPr lang="en-US" altLang="zh-TW" sz="1600"/>
              <a:t>----------------------------------------------------------------</a:t>
            </a:r>
            <a:endParaRPr lang="en-US" altLang="zh-TW" sz="1600" b="1"/>
          </a:p>
          <a:p>
            <a:pPr eaLnBrk="1" hangingPunct="1">
              <a:spcBef>
                <a:spcPct val="0"/>
              </a:spcBef>
              <a:buFontTx/>
              <a:buNone/>
            </a:pPr>
            <a:r>
              <a:rPr lang="en-US" altLang="zh-TW" sz="1600" b="1"/>
              <a:t>Function</a:t>
            </a:r>
            <a:r>
              <a:rPr lang="en-US" altLang="zh-TW" sz="1600"/>
              <a:t> SetOne()</a:t>
            </a:r>
          </a:p>
          <a:p>
            <a:pPr eaLnBrk="1" hangingPunct="1">
              <a:spcBef>
                <a:spcPct val="0"/>
              </a:spcBef>
              <a:buFontTx/>
              <a:buNone/>
            </a:pPr>
            <a:r>
              <a:rPr lang="en-US" altLang="zh-TW" sz="1600"/>
              <a:t>     return 1</a:t>
            </a:r>
            <a:endParaRPr lang="en-US" altLang="zh-TW" sz="1600" b="1"/>
          </a:p>
          <a:p>
            <a:pPr eaLnBrk="1" hangingPunct="1">
              <a:spcBef>
                <a:spcPct val="0"/>
              </a:spcBef>
              <a:buFontTx/>
              <a:buNone/>
            </a:pPr>
            <a:r>
              <a:rPr lang="en-US" altLang="zh-TW" sz="1600" b="1"/>
              <a:t>endFunction</a:t>
            </a:r>
            <a:r>
              <a:rPr lang="en-US" altLang="zh-TW" sz="1600"/>
              <a:t> </a:t>
            </a:r>
          </a:p>
        </p:txBody>
      </p:sp>
      <p:sp>
        <p:nvSpPr>
          <p:cNvPr id="13316" name="Text Box 4"/>
          <p:cNvSpPr txBox="1">
            <a:spLocks noChangeArrowheads="1"/>
          </p:cNvSpPr>
          <p:nvPr/>
        </p:nvSpPr>
        <p:spPr bwMode="auto">
          <a:xfrm>
            <a:off x="1692275" y="3848100"/>
            <a:ext cx="5184775" cy="1812925"/>
          </a:xfrm>
          <a:prstGeom prst="rect">
            <a:avLst/>
          </a:prstGeom>
          <a:solidFill>
            <a:srgbClr val="CC99FF"/>
          </a:solidFill>
          <a:ln w="9525">
            <a:solidFill>
              <a:srgbClr val="CC99FF"/>
            </a:solidFill>
            <a:miter lim="800000"/>
            <a:headEnd/>
            <a:tailEnd/>
          </a:ln>
        </p:spPr>
        <p:txBody>
          <a:bodyPr>
            <a:spAutoFit/>
          </a:bodyPr>
          <a:lstStyle>
            <a:lvl1pPr eaLnBrk="0" hangingPunct="0">
              <a:spcBef>
                <a:spcPct val="20000"/>
              </a:spcBef>
              <a:buChar char="•"/>
              <a:defRPr kumimoji="1" sz="2400">
                <a:solidFill>
                  <a:schemeClr val="tx1"/>
                </a:solidFill>
                <a:latin typeface="Arial" panose="020B0604020202020204" pitchFamily="34" charset="0"/>
                <a:ea typeface="標楷體" panose="03000509000000000000" pitchFamily="65" charset="-120"/>
              </a:defRPr>
            </a:lvl1pPr>
            <a:lvl2pPr marL="742950" indent="-285750" eaLnBrk="0" hangingPunct="0">
              <a:spcBef>
                <a:spcPct val="20000"/>
              </a:spcBef>
              <a:buChar char="–"/>
              <a:defRPr kumimoji="1" sz="2000">
                <a:solidFill>
                  <a:srgbClr val="008000"/>
                </a:solidFill>
                <a:latin typeface="Arial" panose="020B0604020202020204" pitchFamily="34" charset="0"/>
                <a:ea typeface="標楷體" panose="03000509000000000000" pitchFamily="65" charset="-120"/>
              </a:defRPr>
            </a:lvl2pPr>
            <a:lvl3pPr marL="1143000" indent="-228600" eaLnBrk="0" hangingPunct="0">
              <a:spcBef>
                <a:spcPct val="20000"/>
              </a:spcBef>
              <a:buChar char="•"/>
              <a:defRPr kumimoji="1" sz="2000">
                <a:solidFill>
                  <a:srgbClr val="800080"/>
                </a:solidFill>
                <a:latin typeface="Arial" panose="020B0604020202020204" pitchFamily="34" charset="0"/>
                <a:ea typeface="標楷體" panose="03000509000000000000" pitchFamily="65" charset="-120"/>
              </a:defRPr>
            </a:lvl3pPr>
            <a:lvl4pPr marL="1600200" indent="-228600" eaLnBrk="0" hangingPunct="0">
              <a:spcBef>
                <a:spcPct val="20000"/>
              </a:spcBef>
              <a:buChar char="–"/>
              <a:defRPr kumimoji="1" sz="2000">
                <a:solidFill>
                  <a:schemeClr val="tx1"/>
                </a:solidFill>
                <a:latin typeface="Arial" panose="020B0604020202020204" pitchFamily="34" charset="0"/>
                <a:ea typeface="標楷體" panose="03000509000000000000" pitchFamily="65" charset="-120"/>
              </a:defRPr>
            </a:lvl4pPr>
            <a:lvl5pPr marL="2057400" indent="-228600" eaLnBrk="0" hangingPunct="0">
              <a:spcBef>
                <a:spcPct val="20000"/>
              </a:spcBef>
              <a:buChar char="»"/>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9pPr>
          </a:lstStyle>
          <a:p>
            <a:pPr eaLnBrk="1" hangingPunct="1">
              <a:spcBef>
                <a:spcPct val="0"/>
              </a:spcBef>
              <a:buFontTx/>
              <a:buNone/>
            </a:pPr>
            <a:r>
              <a:rPr lang="en-US" altLang="zh-TW" sz="1600"/>
              <a:t>Input</a:t>
            </a:r>
            <a:r>
              <a:rPr lang="zh-TW" altLang="en-US" sz="1600"/>
              <a:t>：輸入布林代數之變數</a:t>
            </a:r>
            <a:r>
              <a:rPr lang="en-US" altLang="zh-TW" sz="1600"/>
              <a:t>x</a:t>
            </a:r>
          </a:p>
          <a:p>
            <a:pPr eaLnBrk="1" hangingPunct="1">
              <a:spcBef>
                <a:spcPct val="0"/>
              </a:spcBef>
              <a:buFontTx/>
              <a:buNone/>
            </a:pPr>
            <a:r>
              <a:rPr lang="en-US" altLang="zh-TW" sz="1600"/>
              <a:t>Output</a:t>
            </a:r>
            <a:r>
              <a:rPr lang="zh-TW" altLang="en-US" sz="1600"/>
              <a:t>：輸出</a:t>
            </a:r>
            <a:r>
              <a:rPr lang="en-US" altLang="zh-TW" sz="1600"/>
              <a:t>True</a:t>
            </a:r>
            <a:r>
              <a:rPr lang="zh-TW" altLang="en-US" sz="1600"/>
              <a:t>或</a:t>
            </a:r>
            <a:r>
              <a:rPr lang="en-US" altLang="zh-TW" sz="1600"/>
              <a:t>False</a:t>
            </a:r>
            <a:r>
              <a:rPr lang="zh-TW" altLang="en-US" sz="1600"/>
              <a:t>（當</a:t>
            </a:r>
            <a:r>
              <a:rPr lang="en-US" altLang="zh-TW" sz="1600"/>
              <a:t>x</a:t>
            </a:r>
            <a:r>
              <a:rPr lang="zh-TW" altLang="en-US" sz="1600"/>
              <a:t>為</a:t>
            </a:r>
            <a:r>
              <a:rPr lang="en-US" altLang="zh-TW" sz="1600"/>
              <a:t>1</a:t>
            </a:r>
            <a:r>
              <a:rPr lang="zh-TW" altLang="en-US" sz="1600"/>
              <a:t>時，輸出</a:t>
            </a:r>
            <a:r>
              <a:rPr lang="en-US" altLang="zh-TW" sz="1600"/>
              <a:t>True</a:t>
            </a:r>
            <a:r>
              <a:rPr lang="zh-TW" altLang="en-US" sz="1600"/>
              <a:t>）</a:t>
            </a:r>
          </a:p>
          <a:p>
            <a:pPr eaLnBrk="1" hangingPunct="1">
              <a:spcBef>
                <a:spcPct val="0"/>
              </a:spcBef>
              <a:buFontTx/>
              <a:buNone/>
            </a:pPr>
            <a:r>
              <a:rPr lang="en-US" altLang="zh-TW" sz="1600"/>
              <a:t>----------------------------------------------------------------</a:t>
            </a:r>
            <a:endParaRPr lang="en-US" altLang="zh-TW" sz="1600" b="1"/>
          </a:p>
          <a:p>
            <a:pPr eaLnBrk="1" hangingPunct="1">
              <a:spcBef>
                <a:spcPct val="0"/>
              </a:spcBef>
              <a:buFontTx/>
              <a:buNone/>
            </a:pPr>
            <a:r>
              <a:rPr lang="en-US" altLang="zh-TW" sz="1600" b="1"/>
              <a:t>Function</a:t>
            </a:r>
            <a:r>
              <a:rPr lang="en-US" altLang="zh-TW" sz="1600"/>
              <a:t> IsOne(x)</a:t>
            </a:r>
          </a:p>
          <a:p>
            <a:pPr eaLnBrk="1" hangingPunct="1">
              <a:spcBef>
                <a:spcPct val="0"/>
              </a:spcBef>
              <a:buFontTx/>
              <a:buNone/>
            </a:pPr>
            <a:r>
              <a:rPr lang="en-US" altLang="zh-TW" sz="1600"/>
              <a:t>     </a:t>
            </a:r>
            <a:r>
              <a:rPr lang="en-US" altLang="zh-TW" sz="1600" b="1"/>
              <a:t>If </a:t>
            </a:r>
            <a:r>
              <a:rPr lang="en-US" altLang="zh-TW" sz="1600"/>
              <a:t> (x=1)  </a:t>
            </a:r>
            <a:r>
              <a:rPr lang="en-US" altLang="zh-TW" sz="1600" b="1"/>
              <a:t>then</a:t>
            </a:r>
            <a:r>
              <a:rPr lang="en-US" altLang="zh-TW" sz="1600"/>
              <a:t>   [return True]</a:t>
            </a:r>
          </a:p>
          <a:p>
            <a:pPr eaLnBrk="1" hangingPunct="1">
              <a:spcBef>
                <a:spcPct val="0"/>
              </a:spcBef>
              <a:buFontTx/>
              <a:buNone/>
            </a:pPr>
            <a:r>
              <a:rPr lang="en-US" altLang="zh-TW" sz="1600"/>
              <a:t>     return False</a:t>
            </a:r>
            <a:endParaRPr lang="en-US" altLang="zh-TW" sz="1600" b="1"/>
          </a:p>
          <a:p>
            <a:pPr eaLnBrk="1" hangingPunct="1">
              <a:spcBef>
                <a:spcPct val="0"/>
              </a:spcBef>
              <a:buFontTx/>
              <a:buNone/>
            </a:pPr>
            <a:r>
              <a:rPr lang="en-US" altLang="zh-TW" sz="1600" b="1"/>
              <a:t>endFunction</a:t>
            </a:r>
            <a:r>
              <a:rPr lang="en-US" altLang="zh-TW" sz="1600"/>
              <a:t> </a:t>
            </a:r>
          </a:p>
        </p:txBody>
      </p:sp>
      <p:sp>
        <p:nvSpPr>
          <p:cNvPr id="13317"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anose="020B0604020202020204" pitchFamily="34" charset="0"/>
                <a:ea typeface="標楷體" panose="03000509000000000000" pitchFamily="65" charset="-120"/>
              </a:defRPr>
            </a:lvl1pPr>
            <a:lvl2pPr marL="742950" indent="-285750" eaLnBrk="0" hangingPunct="0">
              <a:defRPr kumimoji="1" sz="1600">
                <a:solidFill>
                  <a:schemeClr val="tx1"/>
                </a:solidFill>
                <a:latin typeface="Arial" panose="020B0604020202020204" pitchFamily="34" charset="0"/>
                <a:ea typeface="標楷體" panose="03000509000000000000" pitchFamily="65" charset="-120"/>
              </a:defRPr>
            </a:lvl2pPr>
            <a:lvl3pPr marL="1143000" indent="-228600" eaLnBrk="0" hangingPunct="0">
              <a:defRPr kumimoji="1" sz="1600">
                <a:solidFill>
                  <a:schemeClr val="tx1"/>
                </a:solidFill>
                <a:latin typeface="Arial" panose="020B0604020202020204" pitchFamily="34" charset="0"/>
                <a:ea typeface="標楷體" panose="03000509000000000000" pitchFamily="65" charset="-120"/>
              </a:defRPr>
            </a:lvl3pPr>
            <a:lvl4pPr marL="1600200" indent="-228600" eaLnBrk="0" hangingPunct="0">
              <a:defRPr kumimoji="1" sz="1600">
                <a:solidFill>
                  <a:schemeClr val="tx1"/>
                </a:solidFill>
                <a:latin typeface="Arial" panose="020B0604020202020204" pitchFamily="34" charset="0"/>
                <a:ea typeface="標楷體" panose="03000509000000000000" pitchFamily="65" charset="-120"/>
              </a:defRPr>
            </a:lvl4pPr>
            <a:lvl5pPr marL="2057400" indent="-228600" eaLnBrk="0" hangingPunct="0">
              <a:defRPr kumimoji="1" sz="16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9pPr>
          </a:lstStyle>
          <a:p>
            <a:pPr eaLnBrk="1" hangingPunct="1"/>
            <a:fld id="{DF72BECD-95CB-4C47-BE01-79AC1252904D}" type="slidenum">
              <a:rPr lang="zh-TW" altLang="en-US" sz="1400">
                <a:latin typeface="Times New Roman" panose="02020603050405020304" pitchFamily="18" charset="0"/>
                <a:ea typeface="新細明體" panose="02020500000000000000" pitchFamily="18" charset="-120"/>
              </a:rPr>
              <a:pPr eaLnBrk="1" hangingPunct="1"/>
              <a:t>11</a:t>
            </a:fld>
            <a:endParaRPr lang="en-US" altLang="zh-TW" sz="1400">
              <a:latin typeface="Times New Roman" panose="02020603050405020304" pitchFamily="18" charset="0"/>
              <a:ea typeface="新細明體" panose="02020500000000000000" pitchFamily="18" charset="-120"/>
            </a:endParaRPr>
          </a:p>
        </p:txBody>
      </p:sp>
      <p:sp>
        <p:nvSpPr>
          <p:cNvPr id="13318" name="Rectangle 2"/>
          <p:cNvSpPr>
            <a:spLocks noGrp="1" noChangeArrowheads="1"/>
          </p:cNvSpPr>
          <p:nvPr>
            <p:ph type="title"/>
          </p:nvPr>
        </p:nvSpPr>
        <p:spPr>
          <a:xfrm>
            <a:off x="1187450" y="574675"/>
            <a:ext cx="6934200" cy="838200"/>
          </a:xfrm>
        </p:spPr>
        <p:txBody>
          <a:bodyPr/>
          <a:lstStyle/>
          <a:p>
            <a:pPr algn="ctr" eaLnBrk="1" hangingPunct="1"/>
            <a:r>
              <a:rPr lang="en-US" altLang="zh-TW" smtClean="0"/>
              <a:t>ADT</a:t>
            </a:r>
            <a:r>
              <a:rPr lang="zh-TW" altLang="en-US" smtClean="0"/>
              <a:t>實例</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4"/>
          <p:cNvSpPr txBox="1">
            <a:spLocks noChangeArrowheads="1"/>
          </p:cNvSpPr>
          <p:nvPr/>
        </p:nvSpPr>
        <p:spPr bwMode="auto">
          <a:xfrm>
            <a:off x="1692275" y="1916113"/>
            <a:ext cx="5400675" cy="1812925"/>
          </a:xfrm>
          <a:prstGeom prst="rect">
            <a:avLst/>
          </a:prstGeom>
          <a:solidFill>
            <a:srgbClr val="CC99FF"/>
          </a:solidFill>
          <a:ln w="9525">
            <a:solidFill>
              <a:srgbClr val="CC99FF"/>
            </a:solidFill>
            <a:miter lim="800000"/>
            <a:headEnd/>
            <a:tailEnd/>
          </a:ln>
        </p:spPr>
        <p:txBody>
          <a:bodyPr>
            <a:spAutoFit/>
          </a:bodyPr>
          <a:lstStyle>
            <a:lvl1pPr eaLnBrk="0" hangingPunct="0">
              <a:spcBef>
                <a:spcPct val="20000"/>
              </a:spcBef>
              <a:buChar char="•"/>
              <a:defRPr kumimoji="1" sz="2400">
                <a:solidFill>
                  <a:schemeClr val="tx1"/>
                </a:solidFill>
                <a:latin typeface="Arial" panose="020B0604020202020204" pitchFamily="34" charset="0"/>
                <a:ea typeface="標楷體" panose="03000509000000000000" pitchFamily="65" charset="-120"/>
              </a:defRPr>
            </a:lvl1pPr>
            <a:lvl2pPr marL="742950" indent="-285750" eaLnBrk="0" hangingPunct="0">
              <a:spcBef>
                <a:spcPct val="20000"/>
              </a:spcBef>
              <a:buChar char="–"/>
              <a:defRPr kumimoji="1" sz="2000">
                <a:solidFill>
                  <a:srgbClr val="008000"/>
                </a:solidFill>
                <a:latin typeface="Arial" panose="020B0604020202020204" pitchFamily="34" charset="0"/>
                <a:ea typeface="標楷體" panose="03000509000000000000" pitchFamily="65" charset="-120"/>
              </a:defRPr>
            </a:lvl2pPr>
            <a:lvl3pPr marL="1143000" indent="-228600" eaLnBrk="0" hangingPunct="0">
              <a:spcBef>
                <a:spcPct val="20000"/>
              </a:spcBef>
              <a:buChar char="•"/>
              <a:defRPr kumimoji="1" sz="2000">
                <a:solidFill>
                  <a:srgbClr val="800080"/>
                </a:solidFill>
                <a:latin typeface="Arial" panose="020B0604020202020204" pitchFamily="34" charset="0"/>
                <a:ea typeface="標楷體" panose="03000509000000000000" pitchFamily="65" charset="-120"/>
              </a:defRPr>
            </a:lvl3pPr>
            <a:lvl4pPr marL="1600200" indent="-228600" eaLnBrk="0" hangingPunct="0">
              <a:spcBef>
                <a:spcPct val="20000"/>
              </a:spcBef>
              <a:buChar char="–"/>
              <a:defRPr kumimoji="1" sz="2000">
                <a:solidFill>
                  <a:schemeClr val="tx1"/>
                </a:solidFill>
                <a:latin typeface="Arial" panose="020B0604020202020204" pitchFamily="34" charset="0"/>
                <a:ea typeface="標楷體" panose="03000509000000000000" pitchFamily="65" charset="-120"/>
              </a:defRPr>
            </a:lvl4pPr>
            <a:lvl5pPr marL="2057400" indent="-228600" eaLnBrk="0" hangingPunct="0">
              <a:spcBef>
                <a:spcPct val="20000"/>
              </a:spcBef>
              <a:buChar char="»"/>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9pPr>
          </a:lstStyle>
          <a:p>
            <a:pPr eaLnBrk="1" hangingPunct="1">
              <a:spcBef>
                <a:spcPct val="0"/>
              </a:spcBef>
              <a:buFontTx/>
              <a:buNone/>
            </a:pPr>
            <a:r>
              <a:rPr lang="en-US" altLang="zh-TW" sz="1600"/>
              <a:t>Input</a:t>
            </a:r>
            <a:r>
              <a:rPr lang="zh-TW" altLang="en-US" sz="1600"/>
              <a:t>：輸入布林代數之變數</a:t>
            </a:r>
            <a:r>
              <a:rPr lang="en-US" altLang="zh-TW" sz="1600"/>
              <a:t>x,y</a:t>
            </a:r>
          </a:p>
          <a:p>
            <a:pPr eaLnBrk="1" hangingPunct="1">
              <a:spcBef>
                <a:spcPct val="0"/>
              </a:spcBef>
              <a:buFontTx/>
              <a:buNone/>
            </a:pPr>
            <a:r>
              <a:rPr lang="en-US" altLang="zh-TW" sz="1600"/>
              <a:t>Output</a:t>
            </a:r>
            <a:r>
              <a:rPr lang="zh-TW" altLang="en-US" sz="1600"/>
              <a:t>：輸出</a:t>
            </a:r>
            <a:r>
              <a:rPr lang="en-US" altLang="zh-TW" sz="1600"/>
              <a:t>True</a:t>
            </a:r>
            <a:r>
              <a:rPr lang="zh-TW" altLang="en-US" sz="1600"/>
              <a:t>或</a:t>
            </a:r>
            <a:r>
              <a:rPr lang="en-US" altLang="zh-TW" sz="1600"/>
              <a:t>False</a:t>
            </a:r>
            <a:r>
              <a:rPr lang="zh-TW" altLang="en-US" sz="1600"/>
              <a:t>（當</a:t>
            </a:r>
            <a:r>
              <a:rPr lang="en-US" altLang="zh-TW" sz="1600"/>
              <a:t>x</a:t>
            </a:r>
            <a:r>
              <a:rPr lang="zh-TW" altLang="en-US" sz="1600"/>
              <a:t>與</a:t>
            </a:r>
            <a:r>
              <a:rPr lang="en-US" altLang="zh-TW" sz="1600"/>
              <a:t>y</a:t>
            </a:r>
            <a:r>
              <a:rPr lang="zh-TW" altLang="en-US" sz="1600"/>
              <a:t>相等時，輸出</a:t>
            </a:r>
            <a:r>
              <a:rPr lang="en-US" altLang="zh-TW" sz="1600"/>
              <a:t>True</a:t>
            </a:r>
            <a:r>
              <a:rPr lang="zh-TW" altLang="en-US" sz="1600"/>
              <a:t>）</a:t>
            </a:r>
          </a:p>
          <a:p>
            <a:pPr eaLnBrk="1" hangingPunct="1">
              <a:spcBef>
                <a:spcPct val="0"/>
              </a:spcBef>
              <a:buFontTx/>
              <a:buNone/>
            </a:pPr>
            <a:r>
              <a:rPr lang="en-US" altLang="zh-TW" sz="1600"/>
              <a:t>--------------------------------------------------------------------------</a:t>
            </a:r>
            <a:endParaRPr lang="en-US" altLang="zh-TW" sz="1600" b="1"/>
          </a:p>
          <a:p>
            <a:pPr eaLnBrk="1" hangingPunct="1">
              <a:spcBef>
                <a:spcPct val="0"/>
              </a:spcBef>
              <a:buFontTx/>
              <a:buNone/>
            </a:pPr>
            <a:r>
              <a:rPr lang="en-US" altLang="zh-TW" sz="1600" b="1"/>
              <a:t>Function</a:t>
            </a:r>
            <a:r>
              <a:rPr lang="en-US" altLang="zh-TW" sz="1600"/>
              <a:t> IsEqual(x)</a:t>
            </a:r>
          </a:p>
          <a:p>
            <a:pPr eaLnBrk="1" hangingPunct="1">
              <a:spcBef>
                <a:spcPct val="0"/>
              </a:spcBef>
              <a:buFontTx/>
              <a:buNone/>
            </a:pPr>
            <a:r>
              <a:rPr lang="en-US" altLang="zh-TW" sz="1600"/>
              <a:t>    </a:t>
            </a:r>
            <a:r>
              <a:rPr lang="en-US" altLang="zh-TW" sz="1600" b="1"/>
              <a:t> If  </a:t>
            </a:r>
            <a:r>
              <a:rPr lang="en-US" altLang="zh-TW" sz="1600"/>
              <a:t>(x=y)  </a:t>
            </a:r>
            <a:r>
              <a:rPr lang="en-US" altLang="zh-TW" sz="1600" b="1"/>
              <a:t>then</a:t>
            </a:r>
            <a:r>
              <a:rPr lang="en-US" altLang="zh-TW" sz="1600"/>
              <a:t>   [return True]</a:t>
            </a:r>
          </a:p>
          <a:p>
            <a:pPr eaLnBrk="1" hangingPunct="1">
              <a:spcBef>
                <a:spcPct val="0"/>
              </a:spcBef>
              <a:buFontTx/>
              <a:buNone/>
            </a:pPr>
            <a:r>
              <a:rPr lang="en-US" altLang="zh-TW" sz="1600"/>
              <a:t>     return False</a:t>
            </a:r>
            <a:endParaRPr lang="en-US" altLang="zh-TW" sz="1600" b="1"/>
          </a:p>
          <a:p>
            <a:pPr eaLnBrk="1" hangingPunct="1">
              <a:spcBef>
                <a:spcPct val="0"/>
              </a:spcBef>
              <a:buFontTx/>
              <a:buNone/>
            </a:pPr>
            <a:r>
              <a:rPr lang="en-US" altLang="zh-TW" sz="1600" b="1"/>
              <a:t>endFunction</a:t>
            </a:r>
            <a:r>
              <a:rPr lang="en-US" altLang="zh-TW" sz="1600"/>
              <a:t> </a:t>
            </a:r>
          </a:p>
        </p:txBody>
      </p:sp>
      <p:sp>
        <p:nvSpPr>
          <p:cNvPr id="14339" name="Text Box 4"/>
          <p:cNvSpPr txBox="1">
            <a:spLocks noChangeArrowheads="1"/>
          </p:cNvSpPr>
          <p:nvPr/>
        </p:nvSpPr>
        <p:spPr bwMode="auto">
          <a:xfrm>
            <a:off x="1692275" y="3859213"/>
            <a:ext cx="5400675" cy="1812925"/>
          </a:xfrm>
          <a:prstGeom prst="rect">
            <a:avLst/>
          </a:prstGeom>
          <a:solidFill>
            <a:srgbClr val="CC99FF"/>
          </a:solidFill>
          <a:ln w="9525">
            <a:solidFill>
              <a:srgbClr val="CC99FF"/>
            </a:solidFill>
            <a:miter lim="800000"/>
            <a:headEnd/>
            <a:tailEnd/>
          </a:ln>
        </p:spPr>
        <p:txBody>
          <a:bodyPr>
            <a:spAutoFit/>
          </a:bodyPr>
          <a:lstStyle>
            <a:lvl1pPr eaLnBrk="0" hangingPunct="0">
              <a:spcBef>
                <a:spcPct val="20000"/>
              </a:spcBef>
              <a:buChar char="•"/>
              <a:defRPr kumimoji="1" sz="2400">
                <a:solidFill>
                  <a:schemeClr val="tx1"/>
                </a:solidFill>
                <a:latin typeface="Arial" panose="020B0604020202020204" pitchFamily="34" charset="0"/>
                <a:ea typeface="標楷體" panose="03000509000000000000" pitchFamily="65" charset="-120"/>
              </a:defRPr>
            </a:lvl1pPr>
            <a:lvl2pPr marL="742950" indent="-285750" eaLnBrk="0" hangingPunct="0">
              <a:spcBef>
                <a:spcPct val="20000"/>
              </a:spcBef>
              <a:buChar char="–"/>
              <a:defRPr kumimoji="1" sz="2000">
                <a:solidFill>
                  <a:srgbClr val="008000"/>
                </a:solidFill>
                <a:latin typeface="Arial" panose="020B0604020202020204" pitchFamily="34" charset="0"/>
                <a:ea typeface="標楷體" panose="03000509000000000000" pitchFamily="65" charset="-120"/>
              </a:defRPr>
            </a:lvl2pPr>
            <a:lvl3pPr marL="1143000" indent="-228600" eaLnBrk="0" hangingPunct="0">
              <a:spcBef>
                <a:spcPct val="20000"/>
              </a:spcBef>
              <a:buChar char="•"/>
              <a:defRPr kumimoji="1" sz="2000">
                <a:solidFill>
                  <a:srgbClr val="800080"/>
                </a:solidFill>
                <a:latin typeface="Arial" panose="020B0604020202020204" pitchFamily="34" charset="0"/>
                <a:ea typeface="標楷體" panose="03000509000000000000" pitchFamily="65" charset="-120"/>
              </a:defRPr>
            </a:lvl3pPr>
            <a:lvl4pPr marL="1600200" indent="-228600" eaLnBrk="0" hangingPunct="0">
              <a:spcBef>
                <a:spcPct val="20000"/>
              </a:spcBef>
              <a:buChar char="–"/>
              <a:defRPr kumimoji="1" sz="2000">
                <a:solidFill>
                  <a:schemeClr val="tx1"/>
                </a:solidFill>
                <a:latin typeface="Arial" panose="020B0604020202020204" pitchFamily="34" charset="0"/>
                <a:ea typeface="標楷體" panose="03000509000000000000" pitchFamily="65" charset="-120"/>
              </a:defRPr>
            </a:lvl4pPr>
            <a:lvl5pPr marL="2057400" indent="-228600" eaLnBrk="0" hangingPunct="0">
              <a:spcBef>
                <a:spcPct val="20000"/>
              </a:spcBef>
              <a:buChar char="»"/>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9pPr>
          </a:lstStyle>
          <a:p>
            <a:pPr eaLnBrk="1" hangingPunct="1">
              <a:spcBef>
                <a:spcPct val="0"/>
              </a:spcBef>
              <a:buFontTx/>
              <a:buNone/>
            </a:pPr>
            <a:r>
              <a:rPr lang="en-US" altLang="zh-TW" sz="1600"/>
              <a:t>Input</a:t>
            </a:r>
            <a:r>
              <a:rPr lang="zh-TW" altLang="en-US" sz="1600"/>
              <a:t>：輸入布林代數之變數</a:t>
            </a:r>
            <a:r>
              <a:rPr lang="en-US" altLang="zh-TW" sz="1600"/>
              <a:t>x</a:t>
            </a:r>
          </a:p>
          <a:p>
            <a:pPr eaLnBrk="1" hangingPunct="1">
              <a:spcBef>
                <a:spcPct val="0"/>
              </a:spcBef>
              <a:buFontTx/>
              <a:buNone/>
            </a:pPr>
            <a:r>
              <a:rPr lang="en-US" altLang="zh-TW" sz="1600"/>
              <a:t>Output</a:t>
            </a:r>
            <a:r>
              <a:rPr lang="zh-TW" altLang="en-US" sz="1600"/>
              <a:t>：輸出布林代數之常數</a:t>
            </a:r>
            <a:r>
              <a:rPr lang="en-US" altLang="zh-TW" sz="1600"/>
              <a:t>0</a:t>
            </a:r>
            <a:r>
              <a:rPr lang="zh-TW" altLang="en-US" sz="1600"/>
              <a:t>或</a:t>
            </a:r>
            <a:r>
              <a:rPr lang="en-US" altLang="zh-TW" sz="1600"/>
              <a:t>1</a:t>
            </a:r>
            <a:r>
              <a:rPr lang="zh-TW" altLang="en-US" sz="1600"/>
              <a:t>（當</a:t>
            </a:r>
            <a:r>
              <a:rPr lang="en-US" altLang="zh-TW" sz="1600"/>
              <a:t>x</a:t>
            </a:r>
            <a:r>
              <a:rPr lang="zh-TW" altLang="en-US" sz="1600"/>
              <a:t>為</a:t>
            </a:r>
            <a:r>
              <a:rPr lang="en-US" altLang="zh-TW" sz="1600"/>
              <a:t>1</a:t>
            </a:r>
            <a:r>
              <a:rPr lang="zh-TW" altLang="en-US" sz="1600"/>
              <a:t>時，輸出</a:t>
            </a:r>
            <a:r>
              <a:rPr lang="en-US" altLang="zh-TW" sz="1600"/>
              <a:t>0</a:t>
            </a:r>
            <a:r>
              <a:rPr lang="zh-TW" altLang="en-US" sz="1600"/>
              <a:t>）</a:t>
            </a:r>
          </a:p>
          <a:p>
            <a:pPr eaLnBrk="1" hangingPunct="1">
              <a:spcBef>
                <a:spcPct val="0"/>
              </a:spcBef>
              <a:buFontTx/>
              <a:buNone/>
            </a:pPr>
            <a:r>
              <a:rPr lang="en-US" altLang="zh-TW" sz="1600"/>
              <a:t>--------------------------------------------------------------------------</a:t>
            </a:r>
            <a:endParaRPr lang="en-US" altLang="zh-TW" sz="1600" b="1"/>
          </a:p>
          <a:p>
            <a:pPr eaLnBrk="1" hangingPunct="1">
              <a:spcBef>
                <a:spcPct val="0"/>
              </a:spcBef>
              <a:buFontTx/>
              <a:buNone/>
            </a:pPr>
            <a:r>
              <a:rPr lang="en-US" altLang="zh-TW" sz="1600" b="1"/>
              <a:t>Function</a:t>
            </a:r>
            <a:r>
              <a:rPr lang="en-US" altLang="zh-TW" sz="1600"/>
              <a:t> NOT(x)</a:t>
            </a:r>
          </a:p>
          <a:p>
            <a:pPr eaLnBrk="1" hangingPunct="1">
              <a:spcBef>
                <a:spcPct val="0"/>
              </a:spcBef>
              <a:buFontTx/>
              <a:buNone/>
            </a:pPr>
            <a:r>
              <a:rPr lang="en-US" altLang="zh-TW" sz="1600"/>
              <a:t>     </a:t>
            </a:r>
            <a:r>
              <a:rPr lang="en-US" altLang="zh-TW" sz="1600" b="1"/>
              <a:t>If </a:t>
            </a:r>
            <a:r>
              <a:rPr lang="en-US" altLang="zh-TW" sz="1600"/>
              <a:t> (x=1) </a:t>
            </a:r>
            <a:r>
              <a:rPr lang="en-US" altLang="zh-TW" sz="1600" b="1"/>
              <a:t> then </a:t>
            </a:r>
            <a:r>
              <a:rPr lang="en-US" altLang="zh-TW" sz="1600"/>
              <a:t>  [return 0]</a:t>
            </a:r>
          </a:p>
          <a:p>
            <a:pPr eaLnBrk="1" hangingPunct="1">
              <a:spcBef>
                <a:spcPct val="0"/>
              </a:spcBef>
              <a:buFontTx/>
              <a:buNone/>
            </a:pPr>
            <a:r>
              <a:rPr lang="en-US" altLang="zh-TW" sz="1600"/>
              <a:t>     return 1</a:t>
            </a:r>
            <a:endParaRPr lang="en-US" altLang="zh-TW" sz="1600" b="1"/>
          </a:p>
          <a:p>
            <a:pPr eaLnBrk="1" hangingPunct="1">
              <a:spcBef>
                <a:spcPct val="0"/>
              </a:spcBef>
              <a:buFontTx/>
              <a:buNone/>
            </a:pPr>
            <a:r>
              <a:rPr lang="en-US" altLang="zh-TW" sz="1600" b="1"/>
              <a:t>endFunction</a:t>
            </a:r>
            <a:r>
              <a:rPr lang="en-US" altLang="zh-TW" sz="1600"/>
              <a:t> </a:t>
            </a:r>
          </a:p>
        </p:txBody>
      </p:sp>
      <p:sp>
        <p:nvSpPr>
          <p:cNvPr id="14340"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anose="020B0604020202020204" pitchFamily="34" charset="0"/>
                <a:ea typeface="標楷體" panose="03000509000000000000" pitchFamily="65" charset="-120"/>
              </a:defRPr>
            </a:lvl1pPr>
            <a:lvl2pPr marL="742950" indent="-285750" eaLnBrk="0" hangingPunct="0">
              <a:defRPr kumimoji="1" sz="1600">
                <a:solidFill>
                  <a:schemeClr val="tx1"/>
                </a:solidFill>
                <a:latin typeface="Arial" panose="020B0604020202020204" pitchFamily="34" charset="0"/>
                <a:ea typeface="標楷體" panose="03000509000000000000" pitchFamily="65" charset="-120"/>
              </a:defRPr>
            </a:lvl2pPr>
            <a:lvl3pPr marL="1143000" indent="-228600" eaLnBrk="0" hangingPunct="0">
              <a:defRPr kumimoji="1" sz="1600">
                <a:solidFill>
                  <a:schemeClr val="tx1"/>
                </a:solidFill>
                <a:latin typeface="Arial" panose="020B0604020202020204" pitchFamily="34" charset="0"/>
                <a:ea typeface="標楷體" panose="03000509000000000000" pitchFamily="65" charset="-120"/>
              </a:defRPr>
            </a:lvl3pPr>
            <a:lvl4pPr marL="1600200" indent="-228600" eaLnBrk="0" hangingPunct="0">
              <a:defRPr kumimoji="1" sz="1600">
                <a:solidFill>
                  <a:schemeClr val="tx1"/>
                </a:solidFill>
                <a:latin typeface="Arial" panose="020B0604020202020204" pitchFamily="34" charset="0"/>
                <a:ea typeface="標楷體" panose="03000509000000000000" pitchFamily="65" charset="-120"/>
              </a:defRPr>
            </a:lvl4pPr>
            <a:lvl5pPr marL="2057400" indent="-228600" eaLnBrk="0" hangingPunct="0">
              <a:defRPr kumimoji="1" sz="16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9pPr>
          </a:lstStyle>
          <a:p>
            <a:pPr eaLnBrk="1" hangingPunct="1"/>
            <a:fld id="{F28DF4E3-F468-4515-A6FC-B7C8B942831D}" type="slidenum">
              <a:rPr lang="zh-TW" altLang="en-US" sz="1400">
                <a:latin typeface="Times New Roman" panose="02020603050405020304" pitchFamily="18" charset="0"/>
                <a:ea typeface="新細明體" panose="02020500000000000000" pitchFamily="18" charset="-120"/>
              </a:rPr>
              <a:pPr eaLnBrk="1" hangingPunct="1"/>
              <a:t>12</a:t>
            </a:fld>
            <a:endParaRPr lang="en-US" altLang="zh-TW" sz="1400">
              <a:latin typeface="Times New Roman" panose="02020603050405020304" pitchFamily="18" charset="0"/>
              <a:ea typeface="新細明體" panose="02020500000000000000" pitchFamily="18" charset="-120"/>
            </a:endParaRPr>
          </a:p>
        </p:txBody>
      </p:sp>
      <p:sp>
        <p:nvSpPr>
          <p:cNvPr id="14341" name="Rectangle 2"/>
          <p:cNvSpPr>
            <a:spLocks noGrp="1" noChangeArrowheads="1"/>
          </p:cNvSpPr>
          <p:nvPr>
            <p:ph type="title"/>
          </p:nvPr>
        </p:nvSpPr>
        <p:spPr>
          <a:xfrm>
            <a:off x="1187450" y="574675"/>
            <a:ext cx="6934200" cy="838200"/>
          </a:xfrm>
        </p:spPr>
        <p:txBody>
          <a:bodyPr/>
          <a:lstStyle/>
          <a:p>
            <a:pPr algn="ctr" eaLnBrk="1" hangingPunct="1"/>
            <a:r>
              <a:rPr lang="en-US" altLang="zh-TW" smtClean="0"/>
              <a:t>ADT</a:t>
            </a:r>
            <a:r>
              <a:rPr lang="zh-TW" altLang="en-US" smtClean="0"/>
              <a:t>實例</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4"/>
          <p:cNvSpPr txBox="1">
            <a:spLocks noChangeArrowheads="1"/>
          </p:cNvSpPr>
          <p:nvPr/>
        </p:nvSpPr>
        <p:spPr bwMode="auto">
          <a:xfrm>
            <a:off x="1692275" y="1773238"/>
            <a:ext cx="5832475" cy="2057400"/>
          </a:xfrm>
          <a:prstGeom prst="rect">
            <a:avLst/>
          </a:prstGeom>
          <a:solidFill>
            <a:srgbClr val="CC99FF"/>
          </a:solidFill>
          <a:ln w="9525">
            <a:solidFill>
              <a:srgbClr val="CC99FF"/>
            </a:solidFill>
            <a:miter lim="800000"/>
            <a:headEnd/>
            <a:tailEnd/>
          </a:ln>
        </p:spPr>
        <p:txBody>
          <a:bodyPr>
            <a:spAutoFit/>
          </a:bodyPr>
          <a:lstStyle>
            <a:lvl1pPr eaLnBrk="0" hangingPunct="0">
              <a:spcBef>
                <a:spcPct val="20000"/>
              </a:spcBef>
              <a:buChar char="•"/>
              <a:defRPr kumimoji="1" sz="2400">
                <a:solidFill>
                  <a:schemeClr val="tx1"/>
                </a:solidFill>
                <a:latin typeface="Arial" panose="020B0604020202020204" pitchFamily="34" charset="0"/>
                <a:ea typeface="標楷體" panose="03000509000000000000" pitchFamily="65" charset="-120"/>
              </a:defRPr>
            </a:lvl1pPr>
            <a:lvl2pPr marL="742950" indent="-285750" eaLnBrk="0" hangingPunct="0">
              <a:spcBef>
                <a:spcPct val="20000"/>
              </a:spcBef>
              <a:buChar char="–"/>
              <a:defRPr kumimoji="1" sz="2000">
                <a:solidFill>
                  <a:srgbClr val="008000"/>
                </a:solidFill>
                <a:latin typeface="Arial" panose="020B0604020202020204" pitchFamily="34" charset="0"/>
                <a:ea typeface="標楷體" panose="03000509000000000000" pitchFamily="65" charset="-120"/>
              </a:defRPr>
            </a:lvl2pPr>
            <a:lvl3pPr marL="1143000" indent="-228600" eaLnBrk="0" hangingPunct="0">
              <a:spcBef>
                <a:spcPct val="20000"/>
              </a:spcBef>
              <a:buChar char="•"/>
              <a:defRPr kumimoji="1" sz="2000">
                <a:solidFill>
                  <a:srgbClr val="800080"/>
                </a:solidFill>
                <a:latin typeface="Arial" panose="020B0604020202020204" pitchFamily="34" charset="0"/>
                <a:ea typeface="標楷體" panose="03000509000000000000" pitchFamily="65" charset="-120"/>
              </a:defRPr>
            </a:lvl3pPr>
            <a:lvl4pPr marL="1600200" indent="-228600" eaLnBrk="0" hangingPunct="0">
              <a:spcBef>
                <a:spcPct val="20000"/>
              </a:spcBef>
              <a:buChar char="–"/>
              <a:defRPr kumimoji="1" sz="2000">
                <a:solidFill>
                  <a:schemeClr val="tx1"/>
                </a:solidFill>
                <a:latin typeface="Arial" panose="020B0604020202020204" pitchFamily="34" charset="0"/>
                <a:ea typeface="標楷體" panose="03000509000000000000" pitchFamily="65" charset="-120"/>
              </a:defRPr>
            </a:lvl4pPr>
            <a:lvl5pPr marL="2057400" indent="-228600" eaLnBrk="0" hangingPunct="0">
              <a:spcBef>
                <a:spcPct val="20000"/>
              </a:spcBef>
              <a:buChar char="»"/>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9pPr>
          </a:lstStyle>
          <a:p>
            <a:pPr eaLnBrk="1" hangingPunct="1">
              <a:spcBef>
                <a:spcPct val="0"/>
              </a:spcBef>
              <a:buFontTx/>
              <a:buNone/>
            </a:pPr>
            <a:r>
              <a:rPr lang="en-US" altLang="zh-TW" sz="1600"/>
              <a:t>Input</a:t>
            </a:r>
            <a:r>
              <a:rPr lang="zh-TW" altLang="en-US" sz="1600"/>
              <a:t>：輸入布林代數之變數</a:t>
            </a:r>
            <a:r>
              <a:rPr lang="en-US" altLang="zh-TW" sz="1600"/>
              <a:t>x,y</a:t>
            </a:r>
          </a:p>
          <a:p>
            <a:pPr eaLnBrk="1" hangingPunct="1">
              <a:spcBef>
                <a:spcPct val="0"/>
              </a:spcBef>
              <a:buFontTx/>
              <a:buNone/>
            </a:pPr>
            <a:r>
              <a:rPr lang="en-US" altLang="zh-TW" sz="1600"/>
              <a:t>Output</a:t>
            </a:r>
            <a:r>
              <a:rPr lang="zh-TW" altLang="en-US" sz="1600"/>
              <a:t>：輸出布林代數之常數</a:t>
            </a:r>
            <a:r>
              <a:rPr lang="en-US" altLang="zh-TW" sz="1600"/>
              <a:t>0</a:t>
            </a:r>
            <a:r>
              <a:rPr lang="zh-TW" altLang="en-US" sz="1600"/>
              <a:t>或</a:t>
            </a:r>
            <a:r>
              <a:rPr lang="en-US" altLang="zh-TW" sz="1600"/>
              <a:t>1</a:t>
            </a:r>
            <a:r>
              <a:rPr lang="zh-TW" altLang="en-US" sz="1600"/>
              <a:t>（若</a:t>
            </a:r>
            <a:r>
              <a:rPr lang="en-US" altLang="zh-TW" sz="1600"/>
              <a:t>x</a:t>
            </a:r>
            <a:r>
              <a:rPr lang="zh-TW" altLang="en-US" sz="1600"/>
              <a:t>與</a:t>
            </a:r>
            <a:r>
              <a:rPr lang="en-US" altLang="zh-TW" sz="1600"/>
              <a:t>y</a:t>
            </a:r>
            <a:r>
              <a:rPr lang="zh-TW" altLang="en-US" sz="1600"/>
              <a:t>皆為</a:t>
            </a:r>
            <a:r>
              <a:rPr lang="en-US" altLang="zh-TW" sz="1600"/>
              <a:t>1,</a:t>
            </a:r>
            <a:r>
              <a:rPr lang="zh-TW" altLang="en-US" sz="1600"/>
              <a:t>則輸出</a:t>
            </a:r>
            <a:r>
              <a:rPr lang="en-US" altLang="zh-TW" sz="1600"/>
              <a:t>1</a:t>
            </a:r>
            <a:r>
              <a:rPr lang="zh-TW" altLang="en-US" sz="1600"/>
              <a:t>）</a:t>
            </a:r>
          </a:p>
          <a:p>
            <a:pPr eaLnBrk="1" hangingPunct="1">
              <a:spcBef>
                <a:spcPct val="0"/>
              </a:spcBef>
              <a:buFontTx/>
              <a:buNone/>
            </a:pPr>
            <a:r>
              <a:rPr lang="en-US" altLang="zh-TW" sz="1600"/>
              <a:t>----------------------------------------------------------------------------------</a:t>
            </a:r>
            <a:endParaRPr lang="zh-TW" altLang="en-US" sz="1600" b="1"/>
          </a:p>
          <a:p>
            <a:pPr eaLnBrk="1" hangingPunct="1">
              <a:spcBef>
                <a:spcPct val="0"/>
              </a:spcBef>
              <a:buFontTx/>
              <a:buNone/>
            </a:pPr>
            <a:r>
              <a:rPr lang="en-US" altLang="zh-TW" sz="1600" b="1"/>
              <a:t>Function</a:t>
            </a:r>
            <a:r>
              <a:rPr lang="en-US" altLang="zh-TW" sz="1600"/>
              <a:t> AND(x)</a:t>
            </a:r>
          </a:p>
          <a:p>
            <a:pPr eaLnBrk="1" hangingPunct="1">
              <a:spcBef>
                <a:spcPct val="0"/>
              </a:spcBef>
              <a:buFontTx/>
              <a:buNone/>
            </a:pPr>
            <a:r>
              <a:rPr lang="en-US" altLang="zh-TW" sz="1600"/>
              <a:t>     </a:t>
            </a:r>
            <a:r>
              <a:rPr lang="en-US" altLang="zh-TW" sz="1600" b="1"/>
              <a:t>If </a:t>
            </a:r>
            <a:r>
              <a:rPr lang="en-US" altLang="zh-TW" sz="1600"/>
              <a:t> (x=1)  </a:t>
            </a:r>
            <a:r>
              <a:rPr lang="en-US" altLang="zh-TW" sz="1600" b="1"/>
              <a:t>then</a:t>
            </a:r>
            <a:r>
              <a:rPr lang="en-US" altLang="zh-TW" sz="1600"/>
              <a:t>  </a:t>
            </a:r>
          </a:p>
          <a:p>
            <a:pPr eaLnBrk="1" hangingPunct="1">
              <a:spcBef>
                <a:spcPct val="0"/>
              </a:spcBef>
              <a:buFontTx/>
              <a:buNone/>
            </a:pPr>
            <a:r>
              <a:rPr lang="en-US" altLang="zh-TW" sz="1600"/>
              <a:t>        [  </a:t>
            </a:r>
            <a:r>
              <a:rPr lang="en-US" altLang="zh-TW" sz="1600" b="1"/>
              <a:t>If  </a:t>
            </a:r>
            <a:r>
              <a:rPr lang="en-US" altLang="zh-TW" sz="1600"/>
              <a:t>(y=1)  </a:t>
            </a:r>
            <a:r>
              <a:rPr lang="en-US" altLang="zh-TW" sz="1600" b="1"/>
              <a:t>the</a:t>
            </a:r>
            <a:r>
              <a:rPr lang="en-US" altLang="zh-TW" sz="1600"/>
              <a:t>n  [return 1]   ]</a:t>
            </a:r>
          </a:p>
          <a:p>
            <a:pPr eaLnBrk="1" hangingPunct="1">
              <a:spcBef>
                <a:spcPct val="0"/>
              </a:spcBef>
              <a:buFontTx/>
              <a:buNone/>
            </a:pPr>
            <a:r>
              <a:rPr lang="en-US" altLang="zh-TW" sz="1600"/>
              <a:t>     return 0</a:t>
            </a:r>
            <a:endParaRPr lang="en-US" altLang="zh-TW" sz="1600" b="1"/>
          </a:p>
          <a:p>
            <a:pPr eaLnBrk="1" hangingPunct="1">
              <a:spcBef>
                <a:spcPct val="0"/>
              </a:spcBef>
              <a:buFontTx/>
              <a:buNone/>
            </a:pPr>
            <a:r>
              <a:rPr lang="en-US" altLang="zh-TW" sz="1600" b="1"/>
              <a:t>endFunction</a:t>
            </a:r>
            <a:r>
              <a:rPr lang="en-US" altLang="zh-TW" sz="1600"/>
              <a:t> </a:t>
            </a:r>
          </a:p>
        </p:txBody>
      </p:sp>
      <p:sp>
        <p:nvSpPr>
          <p:cNvPr id="15363" name="Text Box 4"/>
          <p:cNvSpPr txBox="1">
            <a:spLocks noChangeArrowheads="1"/>
          </p:cNvSpPr>
          <p:nvPr/>
        </p:nvSpPr>
        <p:spPr bwMode="auto">
          <a:xfrm>
            <a:off x="1692275" y="4005263"/>
            <a:ext cx="5832475" cy="2057400"/>
          </a:xfrm>
          <a:prstGeom prst="rect">
            <a:avLst/>
          </a:prstGeom>
          <a:solidFill>
            <a:srgbClr val="CC99FF"/>
          </a:solidFill>
          <a:ln w="9525">
            <a:solidFill>
              <a:srgbClr val="CC99FF"/>
            </a:solidFill>
            <a:miter lim="800000"/>
            <a:headEnd/>
            <a:tailEnd/>
          </a:ln>
        </p:spPr>
        <p:txBody>
          <a:bodyPr>
            <a:spAutoFit/>
          </a:bodyPr>
          <a:lstStyle>
            <a:lvl1pPr eaLnBrk="0" hangingPunct="0">
              <a:spcBef>
                <a:spcPct val="20000"/>
              </a:spcBef>
              <a:buChar char="•"/>
              <a:defRPr kumimoji="1" sz="2400">
                <a:solidFill>
                  <a:schemeClr val="tx1"/>
                </a:solidFill>
                <a:latin typeface="Arial" panose="020B0604020202020204" pitchFamily="34" charset="0"/>
                <a:ea typeface="標楷體" panose="03000509000000000000" pitchFamily="65" charset="-120"/>
              </a:defRPr>
            </a:lvl1pPr>
            <a:lvl2pPr marL="742950" indent="-285750" eaLnBrk="0" hangingPunct="0">
              <a:spcBef>
                <a:spcPct val="20000"/>
              </a:spcBef>
              <a:buChar char="–"/>
              <a:defRPr kumimoji="1" sz="2000">
                <a:solidFill>
                  <a:srgbClr val="008000"/>
                </a:solidFill>
                <a:latin typeface="Arial" panose="020B0604020202020204" pitchFamily="34" charset="0"/>
                <a:ea typeface="標楷體" panose="03000509000000000000" pitchFamily="65" charset="-120"/>
              </a:defRPr>
            </a:lvl2pPr>
            <a:lvl3pPr marL="1143000" indent="-228600" eaLnBrk="0" hangingPunct="0">
              <a:spcBef>
                <a:spcPct val="20000"/>
              </a:spcBef>
              <a:buChar char="•"/>
              <a:defRPr kumimoji="1" sz="2000">
                <a:solidFill>
                  <a:srgbClr val="800080"/>
                </a:solidFill>
                <a:latin typeface="Arial" panose="020B0604020202020204" pitchFamily="34" charset="0"/>
                <a:ea typeface="標楷體" panose="03000509000000000000" pitchFamily="65" charset="-120"/>
              </a:defRPr>
            </a:lvl3pPr>
            <a:lvl4pPr marL="1600200" indent="-228600" eaLnBrk="0" hangingPunct="0">
              <a:spcBef>
                <a:spcPct val="20000"/>
              </a:spcBef>
              <a:buChar char="–"/>
              <a:defRPr kumimoji="1" sz="2000">
                <a:solidFill>
                  <a:schemeClr val="tx1"/>
                </a:solidFill>
                <a:latin typeface="Arial" panose="020B0604020202020204" pitchFamily="34" charset="0"/>
                <a:ea typeface="標楷體" panose="03000509000000000000" pitchFamily="65" charset="-120"/>
              </a:defRPr>
            </a:lvl4pPr>
            <a:lvl5pPr marL="2057400" indent="-228600" eaLnBrk="0" hangingPunct="0">
              <a:spcBef>
                <a:spcPct val="20000"/>
              </a:spcBef>
              <a:buChar char="»"/>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9pPr>
          </a:lstStyle>
          <a:p>
            <a:pPr eaLnBrk="1" hangingPunct="1">
              <a:spcBef>
                <a:spcPct val="0"/>
              </a:spcBef>
              <a:buFontTx/>
              <a:buNone/>
            </a:pPr>
            <a:r>
              <a:rPr lang="en-US" altLang="zh-TW" sz="1600"/>
              <a:t>Input</a:t>
            </a:r>
            <a:r>
              <a:rPr lang="zh-TW" altLang="en-US" sz="1600"/>
              <a:t>：輸入布林代數之變數</a:t>
            </a:r>
            <a:r>
              <a:rPr lang="en-US" altLang="zh-TW" sz="1600"/>
              <a:t>x,y</a:t>
            </a:r>
          </a:p>
          <a:p>
            <a:pPr eaLnBrk="1" hangingPunct="1">
              <a:spcBef>
                <a:spcPct val="0"/>
              </a:spcBef>
              <a:buFontTx/>
              <a:buNone/>
            </a:pPr>
            <a:r>
              <a:rPr lang="en-US" altLang="zh-TW" sz="1600"/>
              <a:t>Output</a:t>
            </a:r>
            <a:r>
              <a:rPr lang="zh-TW" altLang="en-US" sz="1600"/>
              <a:t>：輸出布林代數之常數</a:t>
            </a:r>
            <a:r>
              <a:rPr lang="en-US" altLang="zh-TW" sz="1600"/>
              <a:t>0</a:t>
            </a:r>
            <a:r>
              <a:rPr lang="zh-TW" altLang="en-US" sz="1600"/>
              <a:t>或</a:t>
            </a:r>
            <a:r>
              <a:rPr lang="en-US" altLang="zh-TW" sz="1600"/>
              <a:t>1</a:t>
            </a:r>
            <a:r>
              <a:rPr lang="zh-TW" altLang="en-US" sz="1600"/>
              <a:t>（若</a:t>
            </a:r>
            <a:r>
              <a:rPr lang="en-US" altLang="zh-TW" sz="1600"/>
              <a:t>x</a:t>
            </a:r>
            <a:r>
              <a:rPr lang="zh-TW" altLang="en-US" sz="1600"/>
              <a:t>與</a:t>
            </a:r>
            <a:r>
              <a:rPr lang="en-US" altLang="zh-TW" sz="1600"/>
              <a:t>y</a:t>
            </a:r>
            <a:r>
              <a:rPr lang="zh-TW" altLang="en-US" sz="1600"/>
              <a:t>皆為</a:t>
            </a:r>
            <a:r>
              <a:rPr lang="en-US" altLang="zh-TW" sz="1600"/>
              <a:t>0,</a:t>
            </a:r>
            <a:r>
              <a:rPr lang="zh-TW" altLang="en-US" sz="1600"/>
              <a:t>則輸出</a:t>
            </a:r>
            <a:r>
              <a:rPr lang="en-US" altLang="zh-TW" sz="1600"/>
              <a:t>0</a:t>
            </a:r>
            <a:r>
              <a:rPr lang="zh-TW" altLang="en-US" sz="1600"/>
              <a:t>）</a:t>
            </a:r>
          </a:p>
          <a:p>
            <a:pPr eaLnBrk="1" hangingPunct="1">
              <a:spcBef>
                <a:spcPct val="0"/>
              </a:spcBef>
              <a:buFontTx/>
              <a:buNone/>
            </a:pPr>
            <a:r>
              <a:rPr lang="en-US" altLang="zh-TW" sz="1600"/>
              <a:t>----------------------------------------------------------------------------------</a:t>
            </a:r>
            <a:endParaRPr lang="zh-TW" altLang="en-US" sz="1600" b="1"/>
          </a:p>
          <a:p>
            <a:pPr eaLnBrk="1" hangingPunct="1">
              <a:spcBef>
                <a:spcPct val="0"/>
              </a:spcBef>
              <a:buFontTx/>
              <a:buNone/>
            </a:pPr>
            <a:r>
              <a:rPr lang="en-US" altLang="zh-TW" sz="1600" b="1"/>
              <a:t>Function</a:t>
            </a:r>
            <a:r>
              <a:rPr lang="en-US" altLang="zh-TW" sz="1600"/>
              <a:t> OR(x)</a:t>
            </a:r>
          </a:p>
          <a:p>
            <a:pPr eaLnBrk="1" hangingPunct="1">
              <a:spcBef>
                <a:spcPct val="0"/>
              </a:spcBef>
              <a:buFontTx/>
              <a:buNone/>
            </a:pPr>
            <a:r>
              <a:rPr lang="en-US" altLang="zh-TW" sz="1600"/>
              <a:t>     </a:t>
            </a:r>
            <a:r>
              <a:rPr lang="en-US" altLang="zh-TW" sz="1600" b="1"/>
              <a:t>If</a:t>
            </a:r>
            <a:r>
              <a:rPr lang="en-US" altLang="zh-TW" sz="1600"/>
              <a:t>  (x=0)  </a:t>
            </a:r>
            <a:r>
              <a:rPr lang="en-US" altLang="zh-TW" sz="1600" b="1"/>
              <a:t>then</a:t>
            </a:r>
            <a:r>
              <a:rPr lang="en-US" altLang="zh-TW" sz="1600"/>
              <a:t>  </a:t>
            </a:r>
          </a:p>
          <a:p>
            <a:pPr eaLnBrk="1" hangingPunct="1">
              <a:spcBef>
                <a:spcPct val="0"/>
              </a:spcBef>
              <a:buFontTx/>
              <a:buNone/>
            </a:pPr>
            <a:r>
              <a:rPr lang="en-US" altLang="zh-TW" sz="1600"/>
              <a:t>         [  </a:t>
            </a:r>
            <a:r>
              <a:rPr lang="en-US" altLang="zh-TW" sz="1600" b="1"/>
              <a:t>If </a:t>
            </a:r>
            <a:r>
              <a:rPr lang="en-US" altLang="zh-TW" sz="1600"/>
              <a:t> (y=0)  </a:t>
            </a:r>
            <a:r>
              <a:rPr lang="en-US" altLang="zh-TW" sz="1600" b="1"/>
              <a:t>then </a:t>
            </a:r>
            <a:r>
              <a:rPr lang="en-US" altLang="zh-TW" sz="1600"/>
              <a:t> [return 0]  ]</a:t>
            </a:r>
          </a:p>
          <a:p>
            <a:pPr eaLnBrk="1" hangingPunct="1">
              <a:spcBef>
                <a:spcPct val="0"/>
              </a:spcBef>
              <a:buFontTx/>
              <a:buNone/>
            </a:pPr>
            <a:r>
              <a:rPr lang="en-US" altLang="zh-TW" sz="1600"/>
              <a:t>     return 1</a:t>
            </a:r>
          </a:p>
          <a:p>
            <a:pPr eaLnBrk="1" hangingPunct="1">
              <a:spcBef>
                <a:spcPct val="0"/>
              </a:spcBef>
              <a:buFontTx/>
              <a:buNone/>
            </a:pPr>
            <a:r>
              <a:rPr lang="en-US" altLang="zh-TW" sz="1600" b="1"/>
              <a:t>endFunction </a:t>
            </a:r>
          </a:p>
        </p:txBody>
      </p:sp>
      <p:sp>
        <p:nvSpPr>
          <p:cNvPr id="15364"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anose="020B0604020202020204" pitchFamily="34" charset="0"/>
                <a:ea typeface="標楷體" panose="03000509000000000000" pitchFamily="65" charset="-120"/>
              </a:defRPr>
            </a:lvl1pPr>
            <a:lvl2pPr marL="742950" indent="-285750" eaLnBrk="0" hangingPunct="0">
              <a:defRPr kumimoji="1" sz="1600">
                <a:solidFill>
                  <a:schemeClr val="tx1"/>
                </a:solidFill>
                <a:latin typeface="Arial" panose="020B0604020202020204" pitchFamily="34" charset="0"/>
                <a:ea typeface="標楷體" panose="03000509000000000000" pitchFamily="65" charset="-120"/>
              </a:defRPr>
            </a:lvl2pPr>
            <a:lvl3pPr marL="1143000" indent="-228600" eaLnBrk="0" hangingPunct="0">
              <a:defRPr kumimoji="1" sz="1600">
                <a:solidFill>
                  <a:schemeClr val="tx1"/>
                </a:solidFill>
                <a:latin typeface="Arial" panose="020B0604020202020204" pitchFamily="34" charset="0"/>
                <a:ea typeface="標楷體" panose="03000509000000000000" pitchFamily="65" charset="-120"/>
              </a:defRPr>
            </a:lvl3pPr>
            <a:lvl4pPr marL="1600200" indent="-228600" eaLnBrk="0" hangingPunct="0">
              <a:defRPr kumimoji="1" sz="1600">
                <a:solidFill>
                  <a:schemeClr val="tx1"/>
                </a:solidFill>
                <a:latin typeface="Arial" panose="020B0604020202020204" pitchFamily="34" charset="0"/>
                <a:ea typeface="標楷體" panose="03000509000000000000" pitchFamily="65" charset="-120"/>
              </a:defRPr>
            </a:lvl4pPr>
            <a:lvl5pPr marL="2057400" indent="-228600" eaLnBrk="0" hangingPunct="0">
              <a:defRPr kumimoji="1" sz="16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9pPr>
          </a:lstStyle>
          <a:p>
            <a:pPr eaLnBrk="1" hangingPunct="1"/>
            <a:fld id="{C52D2015-AB69-462C-A9AA-645C409AB385}" type="slidenum">
              <a:rPr lang="zh-TW" altLang="en-US" sz="1400">
                <a:latin typeface="Times New Roman" panose="02020603050405020304" pitchFamily="18" charset="0"/>
                <a:ea typeface="新細明體" panose="02020500000000000000" pitchFamily="18" charset="-120"/>
              </a:rPr>
              <a:pPr eaLnBrk="1" hangingPunct="1"/>
              <a:t>13</a:t>
            </a:fld>
            <a:endParaRPr lang="en-US" altLang="zh-TW" sz="1400">
              <a:latin typeface="Times New Roman" panose="02020603050405020304" pitchFamily="18" charset="0"/>
              <a:ea typeface="新細明體" panose="02020500000000000000" pitchFamily="18" charset="-120"/>
            </a:endParaRPr>
          </a:p>
        </p:txBody>
      </p:sp>
      <p:sp>
        <p:nvSpPr>
          <p:cNvPr id="15365" name="Rectangle 2"/>
          <p:cNvSpPr>
            <a:spLocks noGrp="1" noChangeArrowheads="1"/>
          </p:cNvSpPr>
          <p:nvPr>
            <p:ph type="title"/>
          </p:nvPr>
        </p:nvSpPr>
        <p:spPr>
          <a:xfrm>
            <a:off x="1187450" y="574675"/>
            <a:ext cx="6934200" cy="838200"/>
          </a:xfrm>
        </p:spPr>
        <p:txBody>
          <a:bodyPr/>
          <a:lstStyle/>
          <a:p>
            <a:pPr algn="ctr" eaLnBrk="1" hangingPunct="1"/>
            <a:r>
              <a:rPr lang="en-US" altLang="zh-TW" smtClean="0"/>
              <a:t>ADT</a:t>
            </a:r>
            <a:r>
              <a:rPr lang="zh-TW" altLang="en-US" smtClean="0"/>
              <a:t>實例</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p:txBody>
          <a:bodyPr/>
          <a:lstStyle/>
          <a:p>
            <a:pPr lvl="1"/>
            <a:r>
              <a:rPr lang="zh-TW" altLang="en-US" smtClean="0"/>
              <a:t>對於某一個設計者 </a:t>
            </a:r>
            <a:r>
              <a:rPr lang="en-US" altLang="zh-TW" smtClean="0"/>
              <a:t>D</a:t>
            </a:r>
            <a:r>
              <a:rPr lang="en-US" altLang="zh-TW" baseline="-25000" smtClean="0"/>
              <a:t>2</a:t>
            </a:r>
            <a:r>
              <a:rPr lang="zh-TW" altLang="en-US" baseline="-25000" smtClean="0"/>
              <a:t> </a:t>
            </a:r>
            <a:r>
              <a:rPr lang="zh-TW" altLang="en-US" smtClean="0"/>
              <a:t>而言，可能將上述 </a:t>
            </a:r>
            <a:r>
              <a:rPr lang="en-US" altLang="zh-TW" smtClean="0"/>
              <a:t>ADT</a:t>
            </a:r>
            <a:r>
              <a:rPr lang="zh-TW" altLang="en-US" smtClean="0"/>
              <a:t> 規格使用演算法來實現如下：</a:t>
            </a:r>
          </a:p>
        </p:txBody>
      </p:sp>
      <p:sp>
        <p:nvSpPr>
          <p:cNvPr id="16387" name="Text Box 4"/>
          <p:cNvSpPr txBox="1">
            <a:spLocks noChangeArrowheads="1"/>
          </p:cNvSpPr>
          <p:nvPr/>
        </p:nvSpPr>
        <p:spPr bwMode="auto">
          <a:xfrm>
            <a:off x="1692275" y="2408238"/>
            <a:ext cx="5184775" cy="1323975"/>
          </a:xfrm>
          <a:prstGeom prst="rect">
            <a:avLst/>
          </a:prstGeom>
          <a:solidFill>
            <a:srgbClr val="CC99FF"/>
          </a:solidFill>
          <a:ln w="9525">
            <a:solidFill>
              <a:srgbClr val="CC99FF"/>
            </a:solidFill>
            <a:miter lim="800000"/>
            <a:headEnd/>
            <a:tailEnd/>
          </a:ln>
        </p:spPr>
        <p:txBody>
          <a:bodyPr>
            <a:spAutoFit/>
          </a:bodyPr>
          <a:lstStyle>
            <a:lvl1pPr eaLnBrk="0" hangingPunct="0">
              <a:spcBef>
                <a:spcPct val="20000"/>
              </a:spcBef>
              <a:buChar char="•"/>
              <a:defRPr kumimoji="1" sz="2400">
                <a:solidFill>
                  <a:schemeClr val="tx1"/>
                </a:solidFill>
                <a:latin typeface="Arial" panose="020B0604020202020204" pitchFamily="34" charset="0"/>
                <a:ea typeface="標楷體" panose="03000509000000000000" pitchFamily="65" charset="-120"/>
              </a:defRPr>
            </a:lvl1pPr>
            <a:lvl2pPr marL="742950" indent="-285750" eaLnBrk="0" hangingPunct="0">
              <a:spcBef>
                <a:spcPct val="20000"/>
              </a:spcBef>
              <a:buChar char="–"/>
              <a:defRPr kumimoji="1" sz="2000">
                <a:solidFill>
                  <a:srgbClr val="008000"/>
                </a:solidFill>
                <a:latin typeface="Arial" panose="020B0604020202020204" pitchFamily="34" charset="0"/>
                <a:ea typeface="標楷體" panose="03000509000000000000" pitchFamily="65" charset="-120"/>
              </a:defRPr>
            </a:lvl2pPr>
            <a:lvl3pPr marL="1143000" indent="-228600" eaLnBrk="0" hangingPunct="0">
              <a:spcBef>
                <a:spcPct val="20000"/>
              </a:spcBef>
              <a:buChar char="•"/>
              <a:defRPr kumimoji="1" sz="2000">
                <a:solidFill>
                  <a:srgbClr val="800080"/>
                </a:solidFill>
                <a:latin typeface="Arial" panose="020B0604020202020204" pitchFamily="34" charset="0"/>
                <a:ea typeface="標楷體" panose="03000509000000000000" pitchFamily="65" charset="-120"/>
              </a:defRPr>
            </a:lvl3pPr>
            <a:lvl4pPr marL="1600200" indent="-228600" eaLnBrk="0" hangingPunct="0">
              <a:spcBef>
                <a:spcPct val="20000"/>
              </a:spcBef>
              <a:buChar char="–"/>
              <a:defRPr kumimoji="1" sz="2000">
                <a:solidFill>
                  <a:schemeClr val="tx1"/>
                </a:solidFill>
                <a:latin typeface="Arial" panose="020B0604020202020204" pitchFamily="34" charset="0"/>
                <a:ea typeface="標楷體" panose="03000509000000000000" pitchFamily="65" charset="-120"/>
              </a:defRPr>
            </a:lvl4pPr>
            <a:lvl5pPr marL="2057400" indent="-228600" eaLnBrk="0" hangingPunct="0">
              <a:spcBef>
                <a:spcPct val="20000"/>
              </a:spcBef>
              <a:buChar char="»"/>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9pPr>
          </a:lstStyle>
          <a:p>
            <a:pPr eaLnBrk="1" hangingPunct="1">
              <a:spcBef>
                <a:spcPct val="0"/>
              </a:spcBef>
              <a:buFontTx/>
              <a:buNone/>
            </a:pPr>
            <a:r>
              <a:rPr lang="en-US" altLang="zh-TW" sz="1600"/>
              <a:t>Output</a:t>
            </a:r>
            <a:r>
              <a:rPr lang="zh-TW" altLang="en-US" sz="1600"/>
              <a:t>：輸出布林代數之常數</a:t>
            </a:r>
            <a:r>
              <a:rPr lang="en-US" altLang="zh-TW" sz="1600"/>
              <a:t>1</a:t>
            </a:r>
            <a:endParaRPr lang="en-US" altLang="zh-TW" sz="1600" b="1"/>
          </a:p>
          <a:p>
            <a:pPr eaLnBrk="1" hangingPunct="1">
              <a:spcBef>
                <a:spcPct val="0"/>
              </a:spcBef>
              <a:buFontTx/>
              <a:buNone/>
            </a:pPr>
            <a:r>
              <a:rPr lang="en-US" altLang="zh-TW" sz="1600"/>
              <a:t>----------------------------------------------------------------</a:t>
            </a:r>
            <a:endParaRPr lang="en-US" altLang="zh-TW" sz="1600" b="1"/>
          </a:p>
          <a:p>
            <a:pPr eaLnBrk="1" hangingPunct="1">
              <a:spcBef>
                <a:spcPct val="0"/>
              </a:spcBef>
              <a:buFontTx/>
              <a:buNone/>
            </a:pPr>
            <a:r>
              <a:rPr lang="en-US" altLang="zh-TW" sz="1600" b="1"/>
              <a:t>Function</a:t>
            </a:r>
            <a:r>
              <a:rPr lang="en-US" altLang="zh-TW" sz="1600"/>
              <a:t> SetOne()</a:t>
            </a:r>
          </a:p>
          <a:p>
            <a:pPr eaLnBrk="1" hangingPunct="1">
              <a:spcBef>
                <a:spcPct val="0"/>
              </a:spcBef>
              <a:buFontTx/>
              <a:buNone/>
            </a:pPr>
            <a:r>
              <a:rPr lang="en-US" altLang="zh-TW" sz="1600"/>
              <a:t>     return 1</a:t>
            </a:r>
            <a:endParaRPr lang="en-US" altLang="zh-TW" sz="1600" b="1"/>
          </a:p>
          <a:p>
            <a:pPr eaLnBrk="1" hangingPunct="1">
              <a:spcBef>
                <a:spcPct val="0"/>
              </a:spcBef>
              <a:buFontTx/>
              <a:buNone/>
            </a:pPr>
            <a:r>
              <a:rPr lang="en-US" altLang="zh-TW" sz="1600" b="1"/>
              <a:t>endFunction</a:t>
            </a:r>
            <a:r>
              <a:rPr lang="en-US" altLang="zh-TW" sz="1600"/>
              <a:t> </a:t>
            </a:r>
          </a:p>
        </p:txBody>
      </p:sp>
      <p:sp>
        <p:nvSpPr>
          <p:cNvPr id="16388" name="Text Box 4"/>
          <p:cNvSpPr txBox="1">
            <a:spLocks noChangeArrowheads="1"/>
          </p:cNvSpPr>
          <p:nvPr/>
        </p:nvSpPr>
        <p:spPr bwMode="auto">
          <a:xfrm>
            <a:off x="1692275" y="3919538"/>
            <a:ext cx="5184775" cy="1812925"/>
          </a:xfrm>
          <a:prstGeom prst="rect">
            <a:avLst/>
          </a:prstGeom>
          <a:solidFill>
            <a:srgbClr val="CC99FF"/>
          </a:solidFill>
          <a:ln w="9525">
            <a:solidFill>
              <a:srgbClr val="CC99FF"/>
            </a:solidFill>
            <a:miter lim="800000"/>
            <a:headEnd/>
            <a:tailEnd/>
          </a:ln>
        </p:spPr>
        <p:txBody>
          <a:bodyPr>
            <a:spAutoFit/>
          </a:bodyPr>
          <a:lstStyle>
            <a:lvl1pPr eaLnBrk="0" hangingPunct="0">
              <a:spcBef>
                <a:spcPct val="20000"/>
              </a:spcBef>
              <a:buChar char="•"/>
              <a:defRPr kumimoji="1" sz="2400">
                <a:solidFill>
                  <a:schemeClr val="tx1"/>
                </a:solidFill>
                <a:latin typeface="Arial" panose="020B0604020202020204" pitchFamily="34" charset="0"/>
                <a:ea typeface="標楷體" panose="03000509000000000000" pitchFamily="65" charset="-120"/>
              </a:defRPr>
            </a:lvl1pPr>
            <a:lvl2pPr marL="742950" indent="-285750" eaLnBrk="0" hangingPunct="0">
              <a:spcBef>
                <a:spcPct val="20000"/>
              </a:spcBef>
              <a:buChar char="–"/>
              <a:defRPr kumimoji="1" sz="2000">
                <a:solidFill>
                  <a:srgbClr val="008000"/>
                </a:solidFill>
                <a:latin typeface="Arial" panose="020B0604020202020204" pitchFamily="34" charset="0"/>
                <a:ea typeface="標楷體" panose="03000509000000000000" pitchFamily="65" charset="-120"/>
              </a:defRPr>
            </a:lvl2pPr>
            <a:lvl3pPr marL="1143000" indent="-228600" eaLnBrk="0" hangingPunct="0">
              <a:spcBef>
                <a:spcPct val="20000"/>
              </a:spcBef>
              <a:buChar char="•"/>
              <a:defRPr kumimoji="1" sz="2000">
                <a:solidFill>
                  <a:srgbClr val="800080"/>
                </a:solidFill>
                <a:latin typeface="Arial" panose="020B0604020202020204" pitchFamily="34" charset="0"/>
                <a:ea typeface="標楷體" panose="03000509000000000000" pitchFamily="65" charset="-120"/>
              </a:defRPr>
            </a:lvl3pPr>
            <a:lvl4pPr marL="1600200" indent="-228600" eaLnBrk="0" hangingPunct="0">
              <a:spcBef>
                <a:spcPct val="20000"/>
              </a:spcBef>
              <a:buChar char="–"/>
              <a:defRPr kumimoji="1" sz="2000">
                <a:solidFill>
                  <a:schemeClr val="tx1"/>
                </a:solidFill>
                <a:latin typeface="Arial" panose="020B0604020202020204" pitchFamily="34" charset="0"/>
                <a:ea typeface="標楷體" panose="03000509000000000000" pitchFamily="65" charset="-120"/>
              </a:defRPr>
            </a:lvl4pPr>
            <a:lvl5pPr marL="2057400" indent="-228600" eaLnBrk="0" hangingPunct="0">
              <a:spcBef>
                <a:spcPct val="20000"/>
              </a:spcBef>
              <a:buChar char="»"/>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9pPr>
          </a:lstStyle>
          <a:p>
            <a:pPr eaLnBrk="1" hangingPunct="1">
              <a:spcBef>
                <a:spcPct val="0"/>
              </a:spcBef>
              <a:buFontTx/>
              <a:buNone/>
            </a:pPr>
            <a:r>
              <a:rPr lang="en-US" altLang="zh-TW" sz="1600"/>
              <a:t>Input</a:t>
            </a:r>
            <a:r>
              <a:rPr lang="zh-TW" altLang="en-US" sz="1600"/>
              <a:t>：輸入布林代數之變數</a:t>
            </a:r>
            <a:r>
              <a:rPr lang="en-US" altLang="zh-TW" sz="1600"/>
              <a:t>x</a:t>
            </a:r>
          </a:p>
          <a:p>
            <a:pPr eaLnBrk="1" hangingPunct="1">
              <a:spcBef>
                <a:spcPct val="0"/>
              </a:spcBef>
              <a:buFontTx/>
              <a:buNone/>
            </a:pPr>
            <a:r>
              <a:rPr lang="en-US" altLang="zh-TW" sz="1600"/>
              <a:t>Output</a:t>
            </a:r>
            <a:r>
              <a:rPr lang="zh-TW" altLang="en-US" sz="1600"/>
              <a:t>：輸出</a:t>
            </a:r>
            <a:r>
              <a:rPr lang="en-US" altLang="zh-TW" sz="1600"/>
              <a:t>True</a:t>
            </a:r>
            <a:r>
              <a:rPr lang="zh-TW" altLang="en-US" sz="1600"/>
              <a:t>或</a:t>
            </a:r>
            <a:r>
              <a:rPr lang="en-US" altLang="zh-TW" sz="1600"/>
              <a:t>False</a:t>
            </a:r>
            <a:r>
              <a:rPr lang="zh-TW" altLang="en-US" sz="1600"/>
              <a:t>（當</a:t>
            </a:r>
            <a:r>
              <a:rPr lang="en-US" altLang="zh-TW" sz="1600"/>
              <a:t>x</a:t>
            </a:r>
            <a:r>
              <a:rPr lang="zh-TW" altLang="en-US" sz="1600"/>
              <a:t>為</a:t>
            </a:r>
            <a:r>
              <a:rPr lang="en-US" altLang="zh-TW" sz="1600"/>
              <a:t>1</a:t>
            </a:r>
            <a:r>
              <a:rPr lang="zh-TW" altLang="en-US" sz="1600"/>
              <a:t>時，輸出</a:t>
            </a:r>
            <a:r>
              <a:rPr lang="en-US" altLang="zh-TW" sz="1600"/>
              <a:t>True</a:t>
            </a:r>
            <a:r>
              <a:rPr lang="zh-TW" altLang="en-US" sz="1600"/>
              <a:t>）</a:t>
            </a:r>
            <a:endParaRPr lang="zh-TW" altLang="en-US" sz="1600" b="1"/>
          </a:p>
          <a:p>
            <a:pPr eaLnBrk="1" hangingPunct="1">
              <a:spcBef>
                <a:spcPct val="0"/>
              </a:spcBef>
              <a:buFontTx/>
              <a:buNone/>
            </a:pPr>
            <a:r>
              <a:rPr lang="en-US" altLang="zh-TW" sz="1600"/>
              <a:t>----------------------------------------------------------------</a:t>
            </a:r>
            <a:endParaRPr lang="en-US" altLang="zh-TW" sz="1600" b="1"/>
          </a:p>
          <a:p>
            <a:pPr eaLnBrk="1" hangingPunct="1">
              <a:spcBef>
                <a:spcPct val="0"/>
              </a:spcBef>
              <a:buFontTx/>
              <a:buNone/>
            </a:pPr>
            <a:r>
              <a:rPr lang="en-US" altLang="zh-TW" sz="1600" b="1"/>
              <a:t>Function</a:t>
            </a:r>
            <a:r>
              <a:rPr lang="en-US" altLang="zh-TW" sz="1600"/>
              <a:t> IsOne(x)</a:t>
            </a:r>
          </a:p>
          <a:p>
            <a:pPr eaLnBrk="1" hangingPunct="1">
              <a:spcBef>
                <a:spcPct val="0"/>
              </a:spcBef>
              <a:buFontTx/>
              <a:buNone/>
            </a:pPr>
            <a:r>
              <a:rPr lang="en-US" altLang="zh-TW" sz="1600"/>
              <a:t>     </a:t>
            </a:r>
            <a:r>
              <a:rPr lang="en-US" altLang="zh-TW" sz="1600" b="1"/>
              <a:t>If</a:t>
            </a:r>
            <a:r>
              <a:rPr lang="en-US" altLang="zh-TW" sz="1600"/>
              <a:t>  (x=0)  </a:t>
            </a:r>
            <a:r>
              <a:rPr lang="en-US" altLang="zh-TW" sz="1600" b="1"/>
              <a:t>then</a:t>
            </a:r>
            <a:r>
              <a:rPr lang="en-US" altLang="zh-TW" sz="1600"/>
              <a:t>   [return False]</a:t>
            </a:r>
          </a:p>
          <a:p>
            <a:pPr eaLnBrk="1" hangingPunct="1">
              <a:spcBef>
                <a:spcPct val="0"/>
              </a:spcBef>
              <a:buFontTx/>
              <a:buNone/>
            </a:pPr>
            <a:r>
              <a:rPr lang="en-US" altLang="zh-TW" sz="1600"/>
              <a:t>     return True</a:t>
            </a:r>
            <a:endParaRPr lang="en-US" altLang="zh-TW" sz="1600" b="1"/>
          </a:p>
          <a:p>
            <a:pPr eaLnBrk="1" hangingPunct="1">
              <a:spcBef>
                <a:spcPct val="0"/>
              </a:spcBef>
              <a:buFontTx/>
              <a:buNone/>
            </a:pPr>
            <a:r>
              <a:rPr lang="en-US" altLang="zh-TW" sz="1600" b="1"/>
              <a:t>endFunction</a:t>
            </a:r>
            <a:r>
              <a:rPr lang="en-US" altLang="zh-TW" sz="1600"/>
              <a:t> </a:t>
            </a:r>
          </a:p>
        </p:txBody>
      </p:sp>
      <p:sp>
        <p:nvSpPr>
          <p:cNvPr id="16389"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anose="020B0604020202020204" pitchFamily="34" charset="0"/>
                <a:ea typeface="標楷體" panose="03000509000000000000" pitchFamily="65" charset="-120"/>
              </a:defRPr>
            </a:lvl1pPr>
            <a:lvl2pPr marL="742950" indent="-285750" eaLnBrk="0" hangingPunct="0">
              <a:defRPr kumimoji="1" sz="1600">
                <a:solidFill>
                  <a:schemeClr val="tx1"/>
                </a:solidFill>
                <a:latin typeface="Arial" panose="020B0604020202020204" pitchFamily="34" charset="0"/>
                <a:ea typeface="標楷體" panose="03000509000000000000" pitchFamily="65" charset="-120"/>
              </a:defRPr>
            </a:lvl2pPr>
            <a:lvl3pPr marL="1143000" indent="-228600" eaLnBrk="0" hangingPunct="0">
              <a:defRPr kumimoji="1" sz="1600">
                <a:solidFill>
                  <a:schemeClr val="tx1"/>
                </a:solidFill>
                <a:latin typeface="Arial" panose="020B0604020202020204" pitchFamily="34" charset="0"/>
                <a:ea typeface="標楷體" panose="03000509000000000000" pitchFamily="65" charset="-120"/>
              </a:defRPr>
            </a:lvl3pPr>
            <a:lvl4pPr marL="1600200" indent="-228600" eaLnBrk="0" hangingPunct="0">
              <a:defRPr kumimoji="1" sz="1600">
                <a:solidFill>
                  <a:schemeClr val="tx1"/>
                </a:solidFill>
                <a:latin typeface="Arial" panose="020B0604020202020204" pitchFamily="34" charset="0"/>
                <a:ea typeface="標楷體" panose="03000509000000000000" pitchFamily="65" charset="-120"/>
              </a:defRPr>
            </a:lvl4pPr>
            <a:lvl5pPr marL="2057400" indent="-228600" eaLnBrk="0" hangingPunct="0">
              <a:defRPr kumimoji="1" sz="16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9pPr>
          </a:lstStyle>
          <a:p>
            <a:pPr eaLnBrk="1" hangingPunct="1"/>
            <a:fld id="{3143F40C-ADEE-47FE-87C5-C3D844FF3E73}" type="slidenum">
              <a:rPr lang="zh-TW" altLang="en-US" sz="1400">
                <a:latin typeface="Times New Roman" panose="02020603050405020304" pitchFamily="18" charset="0"/>
                <a:ea typeface="新細明體" panose="02020500000000000000" pitchFamily="18" charset="-120"/>
              </a:rPr>
              <a:pPr eaLnBrk="1" hangingPunct="1"/>
              <a:t>14</a:t>
            </a:fld>
            <a:endParaRPr lang="en-US" altLang="zh-TW" sz="1400">
              <a:latin typeface="Times New Roman" panose="02020603050405020304" pitchFamily="18" charset="0"/>
              <a:ea typeface="新細明體" panose="02020500000000000000" pitchFamily="18" charset="-120"/>
            </a:endParaRPr>
          </a:p>
        </p:txBody>
      </p:sp>
      <p:sp>
        <p:nvSpPr>
          <p:cNvPr id="16390" name="Rectangle 2"/>
          <p:cNvSpPr>
            <a:spLocks noGrp="1" noChangeArrowheads="1"/>
          </p:cNvSpPr>
          <p:nvPr>
            <p:ph type="title"/>
          </p:nvPr>
        </p:nvSpPr>
        <p:spPr>
          <a:xfrm>
            <a:off x="1187450" y="574675"/>
            <a:ext cx="6934200" cy="838200"/>
          </a:xfrm>
        </p:spPr>
        <p:txBody>
          <a:bodyPr/>
          <a:lstStyle/>
          <a:p>
            <a:pPr algn="ctr" eaLnBrk="1" hangingPunct="1"/>
            <a:r>
              <a:rPr lang="en-US" altLang="zh-TW" smtClean="0"/>
              <a:t>ADT</a:t>
            </a:r>
            <a:r>
              <a:rPr lang="zh-TW" altLang="en-US" smtClean="0"/>
              <a:t>實例</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400">
                <a:solidFill>
                  <a:schemeClr val="tx1"/>
                </a:solidFill>
                <a:latin typeface="Arial" panose="020B0604020202020204" pitchFamily="34" charset="0"/>
                <a:ea typeface="標楷體" panose="03000509000000000000" pitchFamily="65" charset="-120"/>
              </a:defRPr>
            </a:lvl1pPr>
            <a:lvl2pPr marL="742950" indent="-285750" eaLnBrk="0" hangingPunct="0">
              <a:spcBef>
                <a:spcPct val="20000"/>
              </a:spcBef>
              <a:buChar char="–"/>
              <a:defRPr kumimoji="1" sz="2000">
                <a:solidFill>
                  <a:srgbClr val="008000"/>
                </a:solidFill>
                <a:latin typeface="Arial" panose="020B0604020202020204" pitchFamily="34" charset="0"/>
                <a:ea typeface="標楷體" panose="03000509000000000000" pitchFamily="65" charset="-120"/>
              </a:defRPr>
            </a:lvl2pPr>
            <a:lvl3pPr marL="1143000" indent="-228600" eaLnBrk="0" hangingPunct="0">
              <a:spcBef>
                <a:spcPct val="20000"/>
              </a:spcBef>
              <a:buChar char="•"/>
              <a:defRPr kumimoji="1" sz="2000">
                <a:solidFill>
                  <a:srgbClr val="800080"/>
                </a:solidFill>
                <a:latin typeface="Arial" panose="020B0604020202020204" pitchFamily="34" charset="0"/>
                <a:ea typeface="標楷體" panose="03000509000000000000" pitchFamily="65" charset="-120"/>
              </a:defRPr>
            </a:lvl3pPr>
            <a:lvl4pPr marL="1600200" indent="-228600" eaLnBrk="0" hangingPunct="0">
              <a:spcBef>
                <a:spcPct val="20000"/>
              </a:spcBef>
              <a:buChar char="–"/>
              <a:defRPr kumimoji="1" sz="2000">
                <a:solidFill>
                  <a:schemeClr val="tx1"/>
                </a:solidFill>
                <a:latin typeface="Arial" panose="020B0604020202020204" pitchFamily="34" charset="0"/>
                <a:ea typeface="標楷體" panose="03000509000000000000" pitchFamily="65" charset="-120"/>
              </a:defRPr>
            </a:lvl4pPr>
            <a:lvl5pPr marL="2057400" indent="-228600" eaLnBrk="0" hangingPunct="0">
              <a:spcBef>
                <a:spcPct val="20000"/>
              </a:spcBef>
              <a:buChar char="»"/>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9pPr>
          </a:lstStyle>
          <a:p>
            <a:pPr eaLnBrk="1" hangingPunct="1">
              <a:spcBef>
                <a:spcPct val="0"/>
              </a:spcBef>
              <a:buFontTx/>
              <a:buNone/>
            </a:pPr>
            <a:fld id="{DB0BE4AD-B0D1-4FE3-BDA1-064C1494B58E}" type="slidenum">
              <a:rPr lang="zh-TW" altLang="en-US" sz="1400">
                <a:latin typeface="Times New Roman" panose="02020603050405020304" pitchFamily="18" charset="0"/>
                <a:ea typeface="新細明體" panose="02020500000000000000" pitchFamily="18" charset="-120"/>
              </a:rPr>
              <a:pPr eaLnBrk="1" hangingPunct="1">
                <a:spcBef>
                  <a:spcPct val="0"/>
                </a:spcBef>
                <a:buFontTx/>
                <a:buNone/>
              </a:pPr>
              <a:t>15</a:t>
            </a:fld>
            <a:endParaRPr lang="en-US" altLang="zh-TW" sz="1400">
              <a:latin typeface="Times New Roman" panose="02020603050405020304" pitchFamily="18" charset="0"/>
              <a:ea typeface="新細明體" panose="02020500000000000000" pitchFamily="18" charset="-120"/>
            </a:endParaRPr>
          </a:p>
        </p:txBody>
      </p:sp>
      <p:sp>
        <p:nvSpPr>
          <p:cNvPr id="17411" name="Text Box 4"/>
          <p:cNvSpPr txBox="1">
            <a:spLocks noChangeArrowheads="1"/>
          </p:cNvSpPr>
          <p:nvPr/>
        </p:nvSpPr>
        <p:spPr bwMode="auto">
          <a:xfrm>
            <a:off x="1692275" y="1557338"/>
            <a:ext cx="5400675" cy="2546350"/>
          </a:xfrm>
          <a:prstGeom prst="rect">
            <a:avLst/>
          </a:prstGeom>
          <a:solidFill>
            <a:srgbClr val="CC99FF"/>
          </a:solidFill>
          <a:ln w="9525">
            <a:solidFill>
              <a:srgbClr val="CC99FF"/>
            </a:solidFill>
            <a:miter lim="800000"/>
            <a:headEnd/>
            <a:tailEnd/>
          </a:ln>
        </p:spPr>
        <p:txBody>
          <a:bodyPr>
            <a:spAutoFit/>
          </a:bodyPr>
          <a:lstStyle>
            <a:lvl1pPr eaLnBrk="0" hangingPunct="0">
              <a:spcBef>
                <a:spcPct val="20000"/>
              </a:spcBef>
              <a:buChar char="•"/>
              <a:defRPr kumimoji="1" sz="2400">
                <a:solidFill>
                  <a:schemeClr val="tx1"/>
                </a:solidFill>
                <a:latin typeface="Arial" panose="020B0604020202020204" pitchFamily="34" charset="0"/>
                <a:ea typeface="標楷體" panose="03000509000000000000" pitchFamily="65" charset="-120"/>
              </a:defRPr>
            </a:lvl1pPr>
            <a:lvl2pPr marL="742950" indent="-285750" eaLnBrk="0" hangingPunct="0">
              <a:spcBef>
                <a:spcPct val="20000"/>
              </a:spcBef>
              <a:buChar char="–"/>
              <a:defRPr kumimoji="1" sz="2000">
                <a:solidFill>
                  <a:srgbClr val="008000"/>
                </a:solidFill>
                <a:latin typeface="Arial" panose="020B0604020202020204" pitchFamily="34" charset="0"/>
                <a:ea typeface="標楷體" panose="03000509000000000000" pitchFamily="65" charset="-120"/>
              </a:defRPr>
            </a:lvl2pPr>
            <a:lvl3pPr marL="1143000" indent="-228600" eaLnBrk="0" hangingPunct="0">
              <a:spcBef>
                <a:spcPct val="20000"/>
              </a:spcBef>
              <a:buChar char="•"/>
              <a:defRPr kumimoji="1" sz="2000">
                <a:solidFill>
                  <a:srgbClr val="800080"/>
                </a:solidFill>
                <a:latin typeface="Arial" panose="020B0604020202020204" pitchFamily="34" charset="0"/>
                <a:ea typeface="標楷體" panose="03000509000000000000" pitchFamily="65" charset="-120"/>
              </a:defRPr>
            </a:lvl3pPr>
            <a:lvl4pPr marL="1600200" indent="-228600" eaLnBrk="0" hangingPunct="0">
              <a:spcBef>
                <a:spcPct val="20000"/>
              </a:spcBef>
              <a:buChar char="–"/>
              <a:defRPr kumimoji="1" sz="2000">
                <a:solidFill>
                  <a:schemeClr val="tx1"/>
                </a:solidFill>
                <a:latin typeface="Arial" panose="020B0604020202020204" pitchFamily="34" charset="0"/>
                <a:ea typeface="標楷體" panose="03000509000000000000" pitchFamily="65" charset="-120"/>
              </a:defRPr>
            </a:lvl4pPr>
            <a:lvl5pPr marL="2057400" indent="-228600" eaLnBrk="0" hangingPunct="0">
              <a:spcBef>
                <a:spcPct val="20000"/>
              </a:spcBef>
              <a:buChar char="»"/>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9pPr>
          </a:lstStyle>
          <a:p>
            <a:pPr eaLnBrk="1" hangingPunct="1">
              <a:spcBef>
                <a:spcPct val="0"/>
              </a:spcBef>
              <a:buFontTx/>
              <a:buNone/>
            </a:pPr>
            <a:r>
              <a:rPr lang="en-US" altLang="zh-TW" sz="1600"/>
              <a:t>Input</a:t>
            </a:r>
            <a:r>
              <a:rPr lang="zh-TW" altLang="en-US" sz="1600"/>
              <a:t>：輸入布林代數之變數</a:t>
            </a:r>
            <a:r>
              <a:rPr lang="en-US" altLang="zh-TW" sz="1600"/>
              <a:t>x,y</a:t>
            </a:r>
          </a:p>
          <a:p>
            <a:pPr eaLnBrk="1" hangingPunct="1">
              <a:spcBef>
                <a:spcPct val="0"/>
              </a:spcBef>
              <a:buFontTx/>
              <a:buNone/>
            </a:pPr>
            <a:r>
              <a:rPr lang="en-US" altLang="zh-TW" sz="1600"/>
              <a:t>Output</a:t>
            </a:r>
            <a:r>
              <a:rPr lang="zh-TW" altLang="en-US" sz="1600"/>
              <a:t>：輸出</a:t>
            </a:r>
            <a:r>
              <a:rPr lang="en-US" altLang="zh-TW" sz="1600"/>
              <a:t>True</a:t>
            </a:r>
            <a:r>
              <a:rPr lang="zh-TW" altLang="en-US" sz="1600"/>
              <a:t>或</a:t>
            </a:r>
            <a:r>
              <a:rPr lang="en-US" altLang="zh-TW" sz="1600"/>
              <a:t>False</a:t>
            </a:r>
            <a:r>
              <a:rPr lang="zh-TW" altLang="en-US" sz="1600"/>
              <a:t>（當</a:t>
            </a:r>
            <a:r>
              <a:rPr lang="en-US" altLang="zh-TW" sz="1600"/>
              <a:t>x</a:t>
            </a:r>
            <a:r>
              <a:rPr lang="zh-TW" altLang="en-US" sz="1600"/>
              <a:t>與</a:t>
            </a:r>
            <a:r>
              <a:rPr lang="en-US" altLang="zh-TW" sz="1600"/>
              <a:t>y</a:t>
            </a:r>
            <a:r>
              <a:rPr lang="zh-TW" altLang="en-US" sz="1600"/>
              <a:t>相等時，輸出</a:t>
            </a:r>
            <a:r>
              <a:rPr lang="en-US" altLang="zh-TW" sz="1600"/>
              <a:t>True</a:t>
            </a:r>
            <a:r>
              <a:rPr lang="zh-TW" altLang="en-US" sz="1600"/>
              <a:t>）</a:t>
            </a:r>
          </a:p>
          <a:p>
            <a:pPr eaLnBrk="1" hangingPunct="1">
              <a:spcBef>
                <a:spcPct val="0"/>
              </a:spcBef>
              <a:buFontTx/>
              <a:buNone/>
            </a:pPr>
            <a:r>
              <a:rPr lang="en-US" altLang="zh-TW" sz="1600"/>
              <a:t>--------------------------------------------------------------------------</a:t>
            </a:r>
            <a:endParaRPr lang="en-US" altLang="zh-TW" sz="1600" b="1"/>
          </a:p>
          <a:p>
            <a:pPr eaLnBrk="1" hangingPunct="1">
              <a:spcBef>
                <a:spcPct val="0"/>
              </a:spcBef>
              <a:buFontTx/>
              <a:buNone/>
            </a:pPr>
            <a:r>
              <a:rPr lang="en-US" altLang="zh-TW" sz="1600" b="1"/>
              <a:t>Function</a:t>
            </a:r>
            <a:r>
              <a:rPr lang="en-US" altLang="zh-TW" sz="1600"/>
              <a:t> IsEqual(x)</a:t>
            </a:r>
          </a:p>
          <a:p>
            <a:pPr eaLnBrk="1" hangingPunct="1">
              <a:spcBef>
                <a:spcPct val="0"/>
              </a:spcBef>
              <a:buFontTx/>
              <a:buNone/>
            </a:pPr>
            <a:r>
              <a:rPr lang="en-US" altLang="zh-TW" sz="1600"/>
              <a:t>    </a:t>
            </a:r>
            <a:r>
              <a:rPr lang="en-US" altLang="zh-TW" sz="1600" b="1"/>
              <a:t>If </a:t>
            </a:r>
            <a:r>
              <a:rPr lang="en-US" altLang="zh-TW" sz="1600"/>
              <a:t> (x=0)  </a:t>
            </a:r>
            <a:r>
              <a:rPr lang="en-US" altLang="zh-TW" sz="1600" b="1"/>
              <a:t>then</a:t>
            </a:r>
            <a:r>
              <a:rPr lang="en-US" altLang="zh-TW" sz="1600"/>
              <a:t>  </a:t>
            </a:r>
          </a:p>
          <a:p>
            <a:pPr eaLnBrk="1" hangingPunct="1">
              <a:spcBef>
                <a:spcPct val="0"/>
              </a:spcBef>
              <a:buFontTx/>
              <a:buNone/>
            </a:pPr>
            <a:r>
              <a:rPr lang="en-US" altLang="zh-TW" sz="1600"/>
              <a:t>        [ </a:t>
            </a:r>
            <a:r>
              <a:rPr lang="en-US" altLang="zh-TW" sz="1600" b="1"/>
              <a:t> If </a:t>
            </a:r>
            <a:r>
              <a:rPr lang="en-US" altLang="zh-TW" sz="1600"/>
              <a:t> (y=0)  </a:t>
            </a:r>
            <a:r>
              <a:rPr lang="en-US" altLang="zh-TW" sz="1600" b="1"/>
              <a:t>then </a:t>
            </a:r>
            <a:r>
              <a:rPr lang="en-US" altLang="zh-TW" sz="1600"/>
              <a:t> [return True]  ]</a:t>
            </a:r>
          </a:p>
          <a:p>
            <a:pPr eaLnBrk="1" hangingPunct="1">
              <a:spcBef>
                <a:spcPct val="0"/>
              </a:spcBef>
              <a:buFontTx/>
              <a:buNone/>
            </a:pPr>
            <a:r>
              <a:rPr lang="en-US" altLang="zh-TW" sz="1600"/>
              <a:t>    </a:t>
            </a:r>
            <a:r>
              <a:rPr lang="en-US" altLang="zh-TW" sz="1600" b="1"/>
              <a:t>If </a:t>
            </a:r>
            <a:r>
              <a:rPr lang="en-US" altLang="zh-TW" sz="1600"/>
              <a:t> (x=1)  </a:t>
            </a:r>
            <a:r>
              <a:rPr lang="en-US" altLang="zh-TW" sz="1600" b="1"/>
              <a:t>then</a:t>
            </a:r>
            <a:r>
              <a:rPr lang="en-US" altLang="zh-TW" sz="1600"/>
              <a:t>  </a:t>
            </a:r>
          </a:p>
          <a:p>
            <a:pPr eaLnBrk="1" hangingPunct="1">
              <a:spcBef>
                <a:spcPct val="0"/>
              </a:spcBef>
              <a:buFontTx/>
              <a:buNone/>
            </a:pPr>
            <a:r>
              <a:rPr lang="en-US" altLang="zh-TW" sz="1600"/>
              <a:t>        [  </a:t>
            </a:r>
            <a:r>
              <a:rPr lang="en-US" altLang="zh-TW" sz="1600" b="1"/>
              <a:t>If  </a:t>
            </a:r>
            <a:r>
              <a:rPr lang="en-US" altLang="zh-TW" sz="1600"/>
              <a:t>(y=1)  </a:t>
            </a:r>
            <a:r>
              <a:rPr lang="en-US" altLang="zh-TW" sz="1600" b="1"/>
              <a:t>then </a:t>
            </a:r>
            <a:r>
              <a:rPr lang="en-US" altLang="zh-TW" sz="1600"/>
              <a:t> [return True]  ]</a:t>
            </a:r>
          </a:p>
          <a:p>
            <a:pPr eaLnBrk="1" hangingPunct="1">
              <a:spcBef>
                <a:spcPct val="0"/>
              </a:spcBef>
              <a:buFontTx/>
              <a:buNone/>
            </a:pPr>
            <a:r>
              <a:rPr lang="en-US" altLang="zh-TW" sz="1600"/>
              <a:t>    return False</a:t>
            </a:r>
            <a:endParaRPr lang="en-US" altLang="zh-TW" sz="1600" b="1"/>
          </a:p>
          <a:p>
            <a:pPr eaLnBrk="1" hangingPunct="1">
              <a:spcBef>
                <a:spcPct val="0"/>
              </a:spcBef>
              <a:buFontTx/>
              <a:buNone/>
            </a:pPr>
            <a:r>
              <a:rPr lang="en-US" altLang="zh-TW" sz="1600" b="1"/>
              <a:t>endFunction</a:t>
            </a:r>
            <a:r>
              <a:rPr lang="en-US" altLang="zh-TW" sz="1600"/>
              <a:t> </a:t>
            </a:r>
          </a:p>
        </p:txBody>
      </p:sp>
      <p:sp>
        <p:nvSpPr>
          <p:cNvPr id="17412" name="Text Box 4"/>
          <p:cNvSpPr txBox="1">
            <a:spLocks noChangeArrowheads="1"/>
          </p:cNvSpPr>
          <p:nvPr/>
        </p:nvSpPr>
        <p:spPr bwMode="auto">
          <a:xfrm>
            <a:off x="1692275" y="4292600"/>
            <a:ext cx="5400675" cy="1812925"/>
          </a:xfrm>
          <a:prstGeom prst="rect">
            <a:avLst/>
          </a:prstGeom>
          <a:solidFill>
            <a:srgbClr val="CC99FF"/>
          </a:solidFill>
          <a:ln w="9525">
            <a:solidFill>
              <a:srgbClr val="CC99FF"/>
            </a:solidFill>
            <a:miter lim="800000"/>
            <a:headEnd/>
            <a:tailEnd/>
          </a:ln>
        </p:spPr>
        <p:txBody>
          <a:bodyPr>
            <a:spAutoFit/>
          </a:bodyPr>
          <a:lstStyle>
            <a:lvl1pPr eaLnBrk="0" hangingPunct="0">
              <a:spcBef>
                <a:spcPct val="20000"/>
              </a:spcBef>
              <a:buChar char="•"/>
              <a:defRPr kumimoji="1" sz="2400">
                <a:solidFill>
                  <a:schemeClr val="tx1"/>
                </a:solidFill>
                <a:latin typeface="Arial" panose="020B0604020202020204" pitchFamily="34" charset="0"/>
                <a:ea typeface="標楷體" panose="03000509000000000000" pitchFamily="65" charset="-120"/>
              </a:defRPr>
            </a:lvl1pPr>
            <a:lvl2pPr marL="742950" indent="-285750" eaLnBrk="0" hangingPunct="0">
              <a:spcBef>
                <a:spcPct val="20000"/>
              </a:spcBef>
              <a:buChar char="–"/>
              <a:defRPr kumimoji="1" sz="2000">
                <a:solidFill>
                  <a:srgbClr val="008000"/>
                </a:solidFill>
                <a:latin typeface="Arial" panose="020B0604020202020204" pitchFamily="34" charset="0"/>
                <a:ea typeface="標楷體" panose="03000509000000000000" pitchFamily="65" charset="-120"/>
              </a:defRPr>
            </a:lvl2pPr>
            <a:lvl3pPr marL="1143000" indent="-228600" eaLnBrk="0" hangingPunct="0">
              <a:spcBef>
                <a:spcPct val="20000"/>
              </a:spcBef>
              <a:buChar char="•"/>
              <a:defRPr kumimoji="1" sz="2000">
                <a:solidFill>
                  <a:srgbClr val="800080"/>
                </a:solidFill>
                <a:latin typeface="Arial" panose="020B0604020202020204" pitchFamily="34" charset="0"/>
                <a:ea typeface="標楷體" panose="03000509000000000000" pitchFamily="65" charset="-120"/>
              </a:defRPr>
            </a:lvl3pPr>
            <a:lvl4pPr marL="1600200" indent="-228600" eaLnBrk="0" hangingPunct="0">
              <a:spcBef>
                <a:spcPct val="20000"/>
              </a:spcBef>
              <a:buChar char="–"/>
              <a:defRPr kumimoji="1" sz="2000">
                <a:solidFill>
                  <a:schemeClr val="tx1"/>
                </a:solidFill>
                <a:latin typeface="Arial" panose="020B0604020202020204" pitchFamily="34" charset="0"/>
                <a:ea typeface="標楷體" panose="03000509000000000000" pitchFamily="65" charset="-120"/>
              </a:defRPr>
            </a:lvl4pPr>
            <a:lvl5pPr marL="2057400" indent="-228600" eaLnBrk="0" hangingPunct="0">
              <a:spcBef>
                <a:spcPct val="20000"/>
              </a:spcBef>
              <a:buChar char="»"/>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9pPr>
          </a:lstStyle>
          <a:p>
            <a:pPr eaLnBrk="1" hangingPunct="1">
              <a:spcBef>
                <a:spcPct val="0"/>
              </a:spcBef>
              <a:buFontTx/>
              <a:buNone/>
            </a:pPr>
            <a:r>
              <a:rPr lang="en-US" altLang="zh-TW" sz="1600"/>
              <a:t>Input</a:t>
            </a:r>
            <a:r>
              <a:rPr lang="zh-TW" altLang="en-US" sz="1600"/>
              <a:t>：輸入布林代數之變數</a:t>
            </a:r>
            <a:r>
              <a:rPr lang="en-US" altLang="zh-TW" sz="1600"/>
              <a:t>x</a:t>
            </a:r>
          </a:p>
          <a:p>
            <a:pPr eaLnBrk="1" hangingPunct="1">
              <a:spcBef>
                <a:spcPct val="0"/>
              </a:spcBef>
              <a:buFontTx/>
              <a:buNone/>
            </a:pPr>
            <a:r>
              <a:rPr lang="en-US" altLang="zh-TW" sz="1600"/>
              <a:t>Output</a:t>
            </a:r>
            <a:r>
              <a:rPr lang="zh-TW" altLang="en-US" sz="1600"/>
              <a:t>：輸出布林代數之常數</a:t>
            </a:r>
            <a:r>
              <a:rPr lang="en-US" altLang="zh-TW" sz="1600"/>
              <a:t>0</a:t>
            </a:r>
            <a:r>
              <a:rPr lang="zh-TW" altLang="en-US" sz="1600"/>
              <a:t>或</a:t>
            </a:r>
            <a:r>
              <a:rPr lang="en-US" altLang="zh-TW" sz="1600"/>
              <a:t>1</a:t>
            </a:r>
            <a:r>
              <a:rPr lang="zh-TW" altLang="en-US" sz="1600"/>
              <a:t>（當</a:t>
            </a:r>
            <a:r>
              <a:rPr lang="en-US" altLang="zh-TW" sz="1600"/>
              <a:t>x</a:t>
            </a:r>
            <a:r>
              <a:rPr lang="zh-TW" altLang="en-US" sz="1600"/>
              <a:t>為</a:t>
            </a:r>
            <a:r>
              <a:rPr lang="en-US" altLang="zh-TW" sz="1600"/>
              <a:t>1</a:t>
            </a:r>
            <a:r>
              <a:rPr lang="zh-TW" altLang="en-US" sz="1600"/>
              <a:t>時，輸出</a:t>
            </a:r>
            <a:r>
              <a:rPr lang="en-US" altLang="zh-TW" sz="1600"/>
              <a:t>0</a:t>
            </a:r>
            <a:r>
              <a:rPr lang="zh-TW" altLang="en-US" sz="1600"/>
              <a:t>）</a:t>
            </a:r>
          </a:p>
          <a:p>
            <a:pPr eaLnBrk="1" hangingPunct="1">
              <a:spcBef>
                <a:spcPct val="0"/>
              </a:spcBef>
              <a:buFontTx/>
              <a:buNone/>
            </a:pPr>
            <a:r>
              <a:rPr lang="en-US" altLang="zh-TW" sz="1600"/>
              <a:t>--------------------------------------------------------------------------</a:t>
            </a:r>
            <a:endParaRPr lang="en-US" altLang="zh-TW" sz="1600" b="1"/>
          </a:p>
          <a:p>
            <a:pPr eaLnBrk="1" hangingPunct="1">
              <a:spcBef>
                <a:spcPct val="0"/>
              </a:spcBef>
              <a:buFontTx/>
              <a:buNone/>
            </a:pPr>
            <a:r>
              <a:rPr lang="en-US" altLang="zh-TW" sz="1600" b="1"/>
              <a:t>Function</a:t>
            </a:r>
            <a:r>
              <a:rPr lang="en-US" altLang="zh-TW" sz="1600"/>
              <a:t> NOT(x)</a:t>
            </a:r>
          </a:p>
          <a:p>
            <a:pPr eaLnBrk="1" hangingPunct="1">
              <a:spcBef>
                <a:spcPct val="0"/>
              </a:spcBef>
              <a:buFontTx/>
              <a:buNone/>
            </a:pPr>
            <a:r>
              <a:rPr lang="en-US" altLang="zh-TW" sz="1600"/>
              <a:t>    </a:t>
            </a:r>
            <a:r>
              <a:rPr lang="en-US" altLang="zh-TW" sz="1600" b="1"/>
              <a:t>If</a:t>
            </a:r>
            <a:r>
              <a:rPr lang="en-US" altLang="zh-TW" sz="1600"/>
              <a:t>  (x=0)  </a:t>
            </a:r>
            <a:r>
              <a:rPr lang="en-US" altLang="zh-TW" sz="1600" b="1"/>
              <a:t>then</a:t>
            </a:r>
            <a:r>
              <a:rPr lang="en-US" altLang="zh-TW" sz="1600"/>
              <a:t>   [return 1]</a:t>
            </a:r>
          </a:p>
          <a:p>
            <a:pPr eaLnBrk="1" hangingPunct="1">
              <a:spcBef>
                <a:spcPct val="0"/>
              </a:spcBef>
              <a:buFontTx/>
              <a:buNone/>
            </a:pPr>
            <a:r>
              <a:rPr lang="en-US" altLang="zh-TW" sz="1600"/>
              <a:t>    return 0</a:t>
            </a:r>
            <a:endParaRPr lang="en-US" altLang="zh-TW" sz="1600" b="1"/>
          </a:p>
          <a:p>
            <a:pPr eaLnBrk="1" hangingPunct="1">
              <a:spcBef>
                <a:spcPct val="0"/>
              </a:spcBef>
              <a:buFontTx/>
              <a:buNone/>
            </a:pPr>
            <a:r>
              <a:rPr lang="en-US" altLang="zh-TW" sz="1600" b="1"/>
              <a:t>endFunction</a:t>
            </a:r>
            <a:r>
              <a:rPr lang="en-US" altLang="zh-TW" sz="1600"/>
              <a:t> </a:t>
            </a:r>
          </a:p>
        </p:txBody>
      </p:sp>
      <p:sp>
        <p:nvSpPr>
          <p:cNvPr id="17413" name="Rectangle 2"/>
          <p:cNvSpPr>
            <a:spLocks noGrp="1" noChangeArrowheads="1"/>
          </p:cNvSpPr>
          <p:nvPr>
            <p:ph type="title"/>
          </p:nvPr>
        </p:nvSpPr>
        <p:spPr>
          <a:xfrm>
            <a:off x="1187450" y="574675"/>
            <a:ext cx="6934200" cy="838200"/>
          </a:xfrm>
        </p:spPr>
        <p:txBody>
          <a:bodyPr/>
          <a:lstStyle/>
          <a:p>
            <a:pPr algn="ctr" eaLnBrk="1" hangingPunct="1"/>
            <a:r>
              <a:rPr lang="en-US" altLang="zh-TW" smtClean="0"/>
              <a:t>ADT</a:t>
            </a:r>
            <a:r>
              <a:rPr lang="zh-TW" altLang="en-US" smtClean="0"/>
              <a:t>實例</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1692275" y="1773238"/>
            <a:ext cx="5832475" cy="2057400"/>
          </a:xfrm>
          <a:prstGeom prst="rect">
            <a:avLst/>
          </a:prstGeom>
          <a:solidFill>
            <a:srgbClr val="CC99FF"/>
          </a:solidFill>
          <a:ln w="9525">
            <a:solidFill>
              <a:srgbClr val="CC99FF"/>
            </a:solidFill>
            <a:miter lim="800000"/>
            <a:headEnd/>
            <a:tailEnd/>
          </a:ln>
        </p:spPr>
        <p:txBody>
          <a:bodyPr>
            <a:spAutoFit/>
          </a:bodyPr>
          <a:lstStyle>
            <a:lvl1pPr eaLnBrk="0" hangingPunct="0">
              <a:spcBef>
                <a:spcPct val="20000"/>
              </a:spcBef>
              <a:buChar char="•"/>
              <a:defRPr kumimoji="1" sz="2400">
                <a:solidFill>
                  <a:schemeClr val="tx1"/>
                </a:solidFill>
                <a:latin typeface="Arial" panose="020B0604020202020204" pitchFamily="34" charset="0"/>
                <a:ea typeface="標楷體" panose="03000509000000000000" pitchFamily="65" charset="-120"/>
              </a:defRPr>
            </a:lvl1pPr>
            <a:lvl2pPr marL="742950" indent="-285750" eaLnBrk="0" hangingPunct="0">
              <a:spcBef>
                <a:spcPct val="20000"/>
              </a:spcBef>
              <a:buChar char="–"/>
              <a:defRPr kumimoji="1" sz="2000">
                <a:solidFill>
                  <a:srgbClr val="008000"/>
                </a:solidFill>
                <a:latin typeface="Arial" panose="020B0604020202020204" pitchFamily="34" charset="0"/>
                <a:ea typeface="標楷體" panose="03000509000000000000" pitchFamily="65" charset="-120"/>
              </a:defRPr>
            </a:lvl2pPr>
            <a:lvl3pPr marL="1143000" indent="-228600" eaLnBrk="0" hangingPunct="0">
              <a:spcBef>
                <a:spcPct val="20000"/>
              </a:spcBef>
              <a:buChar char="•"/>
              <a:defRPr kumimoji="1" sz="2000">
                <a:solidFill>
                  <a:srgbClr val="800080"/>
                </a:solidFill>
                <a:latin typeface="Arial" panose="020B0604020202020204" pitchFamily="34" charset="0"/>
                <a:ea typeface="標楷體" panose="03000509000000000000" pitchFamily="65" charset="-120"/>
              </a:defRPr>
            </a:lvl3pPr>
            <a:lvl4pPr marL="1600200" indent="-228600" eaLnBrk="0" hangingPunct="0">
              <a:spcBef>
                <a:spcPct val="20000"/>
              </a:spcBef>
              <a:buChar char="–"/>
              <a:defRPr kumimoji="1" sz="2000">
                <a:solidFill>
                  <a:schemeClr val="tx1"/>
                </a:solidFill>
                <a:latin typeface="Arial" panose="020B0604020202020204" pitchFamily="34" charset="0"/>
                <a:ea typeface="標楷體" panose="03000509000000000000" pitchFamily="65" charset="-120"/>
              </a:defRPr>
            </a:lvl4pPr>
            <a:lvl5pPr marL="2057400" indent="-228600" eaLnBrk="0" hangingPunct="0">
              <a:spcBef>
                <a:spcPct val="20000"/>
              </a:spcBef>
              <a:buChar char="»"/>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9pPr>
          </a:lstStyle>
          <a:p>
            <a:pPr eaLnBrk="1" hangingPunct="1">
              <a:spcBef>
                <a:spcPct val="0"/>
              </a:spcBef>
              <a:buFontTx/>
              <a:buNone/>
            </a:pPr>
            <a:r>
              <a:rPr lang="en-US" altLang="zh-TW" sz="1600"/>
              <a:t>Input</a:t>
            </a:r>
            <a:r>
              <a:rPr lang="zh-TW" altLang="en-US" sz="1600"/>
              <a:t>：輸入布林代數之變數</a:t>
            </a:r>
            <a:r>
              <a:rPr lang="en-US" altLang="zh-TW" sz="1600"/>
              <a:t>x,y</a:t>
            </a:r>
          </a:p>
          <a:p>
            <a:pPr eaLnBrk="1" hangingPunct="1">
              <a:spcBef>
                <a:spcPct val="0"/>
              </a:spcBef>
              <a:buFontTx/>
              <a:buNone/>
            </a:pPr>
            <a:r>
              <a:rPr lang="en-US" altLang="zh-TW" sz="1600"/>
              <a:t>Output</a:t>
            </a:r>
            <a:r>
              <a:rPr lang="zh-TW" altLang="en-US" sz="1600"/>
              <a:t>：輸出布林代數之常數</a:t>
            </a:r>
            <a:r>
              <a:rPr lang="en-US" altLang="zh-TW" sz="1600"/>
              <a:t>0</a:t>
            </a:r>
            <a:r>
              <a:rPr lang="zh-TW" altLang="en-US" sz="1600"/>
              <a:t>或</a:t>
            </a:r>
            <a:r>
              <a:rPr lang="en-US" altLang="zh-TW" sz="1600"/>
              <a:t>1</a:t>
            </a:r>
            <a:r>
              <a:rPr lang="zh-TW" altLang="en-US" sz="1600"/>
              <a:t>（若</a:t>
            </a:r>
            <a:r>
              <a:rPr lang="en-US" altLang="zh-TW" sz="1600"/>
              <a:t>x</a:t>
            </a:r>
            <a:r>
              <a:rPr lang="zh-TW" altLang="en-US" sz="1600"/>
              <a:t>與</a:t>
            </a:r>
            <a:r>
              <a:rPr lang="en-US" altLang="zh-TW" sz="1600"/>
              <a:t>y</a:t>
            </a:r>
            <a:r>
              <a:rPr lang="zh-TW" altLang="en-US" sz="1600"/>
              <a:t>皆為</a:t>
            </a:r>
            <a:r>
              <a:rPr lang="en-US" altLang="zh-TW" sz="1600"/>
              <a:t>1,</a:t>
            </a:r>
            <a:r>
              <a:rPr lang="zh-TW" altLang="en-US" sz="1600"/>
              <a:t>則輸出</a:t>
            </a:r>
            <a:r>
              <a:rPr lang="en-US" altLang="zh-TW" sz="1600"/>
              <a:t>1</a:t>
            </a:r>
            <a:r>
              <a:rPr lang="zh-TW" altLang="en-US" sz="1600"/>
              <a:t>）</a:t>
            </a:r>
            <a:endParaRPr lang="zh-TW" altLang="en-US" sz="1600" b="1"/>
          </a:p>
          <a:p>
            <a:pPr eaLnBrk="1" hangingPunct="1">
              <a:spcBef>
                <a:spcPct val="0"/>
              </a:spcBef>
              <a:buFontTx/>
              <a:buNone/>
            </a:pPr>
            <a:r>
              <a:rPr lang="en-US" altLang="zh-TW" sz="1600"/>
              <a:t>----------------------------------------------------------------------------------</a:t>
            </a:r>
            <a:endParaRPr lang="zh-TW" altLang="en-US" sz="1600" b="1"/>
          </a:p>
          <a:p>
            <a:pPr eaLnBrk="1" hangingPunct="1">
              <a:spcBef>
                <a:spcPct val="0"/>
              </a:spcBef>
              <a:buFontTx/>
              <a:buNone/>
            </a:pPr>
            <a:r>
              <a:rPr lang="en-US" altLang="zh-TW" sz="1600" b="1"/>
              <a:t>Function</a:t>
            </a:r>
            <a:r>
              <a:rPr lang="en-US" altLang="zh-TW" sz="1600"/>
              <a:t> AND(x)</a:t>
            </a:r>
          </a:p>
          <a:p>
            <a:pPr eaLnBrk="1" hangingPunct="1">
              <a:spcBef>
                <a:spcPct val="0"/>
              </a:spcBef>
              <a:buFontTx/>
              <a:buNone/>
            </a:pPr>
            <a:r>
              <a:rPr lang="en-US" altLang="zh-TW" sz="1600"/>
              <a:t>    </a:t>
            </a:r>
            <a:r>
              <a:rPr lang="en-US" altLang="zh-TW" sz="1600" b="1"/>
              <a:t>If</a:t>
            </a:r>
            <a:r>
              <a:rPr lang="en-US" altLang="zh-TW" sz="1600"/>
              <a:t>  (y=1) </a:t>
            </a:r>
            <a:r>
              <a:rPr lang="en-US" altLang="zh-TW" sz="1600" b="1"/>
              <a:t> then </a:t>
            </a:r>
            <a:r>
              <a:rPr lang="en-US" altLang="zh-TW" sz="1600"/>
              <a:t> </a:t>
            </a:r>
          </a:p>
          <a:p>
            <a:pPr eaLnBrk="1" hangingPunct="1">
              <a:spcBef>
                <a:spcPct val="0"/>
              </a:spcBef>
              <a:buFontTx/>
              <a:buNone/>
            </a:pPr>
            <a:r>
              <a:rPr lang="en-US" altLang="zh-TW" sz="1600"/>
              <a:t>         [  </a:t>
            </a:r>
            <a:r>
              <a:rPr lang="en-US" altLang="zh-TW" sz="1600" b="1"/>
              <a:t>If</a:t>
            </a:r>
            <a:r>
              <a:rPr lang="en-US" altLang="zh-TW" sz="1600"/>
              <a:t>  (x=1)  </a:t>
            </a:r>
            <a:r>
              <a:rPr lang="en-US" altLang="zh-TW" sz="1600" b="1"/>
              <a:t>then</a:t>
            </a:r>
            <a:r>
              <a:rPr lang="en-US" altLang="zh-TW" sz="1600"/>
              <a:t>  [return 1]   ]</a:t>
            </a:r>
          </a:p>
          <a:p>
            <a:pPr eaLnBrk="1" hangingPunct="1">
              <a:spcBef>
                <a:spcPct val="0"/>
              </a:spcBef>
              <a:buFontTx/>
              <a:buNone/>
            </a:pPr>
            <a:r>
              <a:rPr lang="en-US" altLang="zh-TW" sz="1600"/>
              <a:t>    return 0</a:t>
            </a:r>
            <a:endParaRPr lang="en-US" altLang="zh-TW" sz="1600" b="1"/>
          </a:p>
          <a:p>
            <a:pPr eaLnBrk="1" hangingPunct="1">
              <a:spcBef>
                <a:spcPct val="0"/>
              </a:spcBef>
              <a:buFontTx/>
              <a:buNone/>
            </a:pPr>
            <a:r>
              <a:rPr lang="en-US" altLang="zh-TW" sz="1600" b="1"/>
              <a:t>endFunction</a:t>
            </a:r>
            <a:r>
              <a:rPr lang="en-US" altLang="zh-TW" sz="1600"/>
              <a:t> </a:t>
            </a:r>
          </a:p>
        </p:txBody>
      </p:sp>
      <p:sp>
        <p:nvSpPr>
          <p:cNvPr id="18435" name="Text Box 4"/>
          <p:cNvSpPr txBox="1">
            <a:spLocks noChangeArrowheads="1"/>
          </p:cNvSpPr>
          <p:nvPr/>
        </p:nvSpPr>
        <p:spPr bwMode="auto">
          <a:xfrm>
            <a:off x="1692275" y="4005263"/>
            <a:ext cx="5832475" cy="2057400"/>
          </a:xfrm>
          <a:prstGeom prst="rect">
            <a:avLst/>
          </a:prstGeom>
          <a:solidFill>
            <a:srgbClr val="CC99FF"/>
          </a:solidFill>
          <a:ln w="9525">
            <a:solidFill>
              <a:srgbClr val="CC99FF"/>
            </a:solidFill>
            <a:miter lim="800000"/>
            <a:headEnd/>
            <a:tailEnd/>
          </a:ln>
        </p:spPr>
        <p:txBody>
          <a:bodyPr>
            <a:spAutoFit/>
          </a:bodyPr>
          <a:lstStyle>
            <a:lvl1pPr eaLnBrk="0" hangingPunct="0">
              <a:spcBef>
                <a:spcPct val="20000"/>
              </a:spcBef>
              <a:buChar char="•"/>
              <a:defRPr kumimoji="1" sz="2400">
                <a:solidFill>
                  <a:schemeClr val="tx1"/>
                </a:solidFill>
                <a:latin typeface="Arial" panose="020B0604020202020204" pitchFamily="34" charset="0"/>
                <a:ea typeface="標楷體" panose="03000509000000000000" pitchFamily="65" charset="-120"/>
              </a:defRPr>
            </a:lvl1pPr>
            <a:lvl2pPr marL="742950" indent="-285750" eaLnBrk="0" hangingPunct="0">
              <a:spcBef>
                <a:spcPct val="20000"/>
              </a:spcBef>
              <a:buChar char="–"/>
              <a:defRPr kumimoji="1" sz="2000">
                <a:solidFill>
                  <a:srgbClr val="008000"/>
                </a:solidFill>
                <a:latin typeface="Arial" panose="020B0604020202020204" pitchFamily="34" charset="0"/>
                <a:ea typeface="標楷體" panose="03000509000000000000" pitchFamily="65" charset="-120"/>
              </a:defRPr>
            </a:lvl2pPr>
            <a:lvl3pPr marL="1143000" indent="-228600" eaLnBrk="0" hangingPunct="0">
              <a:spcBef>
                <a:spcPct val="20000"/>
              </a:spcBef>
              <a:buChar char="•"/>
              <a:defRPr kumimoji="1" sz="2000">
                <a:solidFill>
                  <a:srgbClr val="800080"/>
                </a:solidFill>
                <a:latin typeface="Arial" panose="020B0604020202020204" pitchFamily="34" charset="0"/>
                <a:ea typeface="標楷體" panose="03000509000000000000" pitchFamily="65" charset="-120"/>
              </a:defRPr>
            </a:lvl3pPr>
            <a:lvl4pPr marL="1600200" indent="-228600" eaLnBrk="0" hangingPunct="0">
              <a:spcBef>
                <a:spcPct val="20000"/>
              </a:spcBef>
              <a:buChar char="–"/>
              <a:defRPr kumimoji="1" sz="2000">
                <a:solidFill>
                  <a:schemeClr val="tx1"/>
                </a:solidFill>
                <a:latin typeface="Arial" panose="020B0604020202020204" pitchFamily="34" charset="0"/>
                <a:ea typeface="標楷體" panose="03000509000000000000" pitchFamily="65" charset="-120"/>
              </a:defRPr>
            </a:lvl4pPr>
            <a:lvl5pPr marL="2057400" indent="-228600" eaLnBrk="0" hangingPunct="0">
              <a:spcBef>
                <a:spcPct val="20000"/>
              </a:spcBef>
              <a:buChar char="»"/>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9pPr>
          </a:lstStyle>
          <a:p>
            <a:pPr eaLnBrk="1" hangingPunct="1">
              <a:spcBef>
                <a:spcPct val="0"/>
              </a:spcBef>
              <a:buFontTx/>
              <a:buNone/>
            </a:pPr>
            <a:r>
              <a:rPr lang="en-US" altLang="zh-TW" sz="1600"/>
              <a:t>Input</a:t>
            </a:r>
            <a:r>
              <a:rPr lang="zh-TW" altLang="en-US" sz="1600"/>
              <a:t>：輸入布林代數之變數</a:t>
            </a:r>
            <a:r>
              <a:rPr lang="en-US" altLang="zh-TW" sz="1600"/>
              <a:t>x,y</a:t>
            </a:r>
          </a:p>
          <a:p>
            <a:pPr eaLnBrk="1" hangingPunct="1">
              <a:spcBef>
                <a:spcPct val="0"/>
              </a:spcBef>
              <a:buFontTx/>
              <a:buNone/>
            </a:pPr>
            <a:r>
              <a:rPr lang="en-US" altLang="zh-TW" sz="1600"/>
              <a:t>Output</a:t>
            </a:r>
            <a:r>
              <a:rPr lang="zh-TW" altLang="en-US" sz="1600"/>
              <a:t>：輸出布林代數之常數</a:t>
            </a:r>
            <a:r>
              <a:rPr lang="en-US" altLang="zh-TW" sz="1600"/>
              <a:t>0</a:t>
            </a:r>
            <a:r>
              <a:rPr lang="zh-TW" altLang="en-US" sz="1600"/>
              <a:t>或</a:t>
            </a:r>
            <a:r>
              <a:rPr lang="en-US" altLang="zh-TW" sz="1600"/>
              <a:t>1</a:t>
            </a:r>
            <a:r>
              <a:rPr lang="zh-TW" altLang="en-US" sz="1600"/>
              <a:t>（若</a:t>
            </a:r>
            <a:r>
              <a:rPr lang="en-US" altLang="zh-TW" sz="1600"/>
              <a:t>x</a:t>
            </a:r>
            <a:r>
              <a:rPr lang="zh-TW" altLang="en-US" sz="1600"/>
              <a:t>與</a:t>
            </a:r>
            <a:r>
              <a:rPr lang="en-US" altLang="zh-TW" sz="1600"/>
              <a:t>y</a:t>
            </a:r>
            <a:r>
              <a:rPr lang="zh-TW" altLang="en-US" sz="1600"/>
              <a:t>皆為</a:t>
            </a:r>
            <a:r>
              <a:rPr lang="en-US" altLang="zh-TW" sz="1600"/>
              <a:t>0,</a:t>
            </a:r>
            <a:r>
              <a:rPr lang="zh-TW" altLang="en-US" sz="1600"/>
              <a:t>則輸出</a:t>
            </a:r>
            <a:r>
              <a:rPr lang="en-US" altLang="zh-TW" sz="1600"/>
              <a:t>0</a:t>
            </a:r>
            <a:r>
              <a:rPr lang="zh-TW" altLang="en-US" sz="1600"/>
              <a:t>）</a:t>
            </a:r>
          </a:p>
          <a:p>
            <a:pPr eaLnBrk="1" hangingPunct="1">
              <a:spcBef>
                <a:spcPct val="0"/>
              </a:spcBef>
              <a:buFontTx/>
              <a:buNone/>
            </a:pPr>
            <a:r>
              <a:rPr lang="en-US" altLang="zh-TW" sz="1600"/>
              <a:t>----------------------------------------------------------------------------------</a:t>
            </a:r>
            <a:endParaRPr lang="zh-TW" altLang="en-US" sz="1600" b="1"/>
          </a:p>
          <a:p>
            <a:pPr eaLnBrk="1" hangingPunct="1">
              <a:spcBef>
                <a:spcPct val="0"/>
              </a:spcBef>
              <a:buFontTx/>
              <a:buNone/>
            </a:pPr>
            <a:r>
              <a:rPr lang="en-US" altLang="zh-TW" sz="1600" b="1"/>
              <a:t>Function</a:t>
            </a:r>
            <a:r>
              <a:rPr lang="en-US" altLang="zh-TW" sz="1600"/>
              <a:t> OR(x)</a:t>
            </a:r>
          </a:p>
          <a:p>
            <a:pPr eaLnBrk="1" hangingPunct="1">
              <a:spcBef>
                <a:spcPct val="0"/>
              </a:spcBef>
              <a:buFontTx/>
              <a:buNone/>
            </a:pPr>
            <a:r>
              <a:rPr lang="en-US" altLang="zh-TW" sz="1600"/>
              <a:t>    </a:t>
            </a:r>
            <a:r>
              <a:rPr lang="en-US" altLang="zh-TW" sz="1600" b="1"/>
              <a:t>If </a:t>
            </a:r>
            <a:r>
              <a:rPr lang="en-US" altLang="zh-TW" sz="1600"/>
              <a:t> (y=0)  </a:t>
            </a:r>
            <a:r>
              <a:rPr lang="en-US" altLang="zh-TW" sz="1600" b="1"/>
              <a:t>then</a:t>
            </a:r>
            <a:r>
              <a:rPr lang="en-US" altLang="zh-TW" sz="1600"/>
              <a:t>  </a:t>
            </a:r>
          </a:p>
          <a:p>
            <a:pPr eaLnBrk="1" hangingPunct="1">
              <a:spcBef>
                <a:spcPct val="0"/>
              </a:spcBef>
              <a:buFontTx/>
              <a:buNone/>
            </a:pPr>
            <a:r>
              <a:rPr lang="en-US" altLang="zh-TW" sz="1600"/>
              <a:t>         [  </a:t>
            </a:r>
            <a:r>
              <a:rPr lang="en-US" altLang="zh-TW" sz="1600" b="1"/>
              <a:t>If</a:t>
            </a:r>
            <a:r>
              <a:rPr lang="en-US" altLang="zh-TW" sz="1600"/>
              <a:t>  (x=0) </a:t>
            </a:r>
            <a:r>
              <a:rPr lang="en-US" altLang="zh-TW" sz="1600" b="1"/>
              <a:t> then  </a:t>
            </a:r>
            <a:r>
              <a:rPr lang="en-US" altLang="zh-TW" sz="1600"/>
              <a:t>[return 0]   ]</a:t>
            </a:r>
          </a:p>
          <a:p>
            <a:pPr eaLnBrk="1" hangingPunct="1">
              <a:spcBef>
                <a:spcPct val="0"/>
              </a:spcBef>
              <a:buFontTx/>
              <a:buNone/>
            </a:pPr>
            <a:r>
              <a:rPr lang="en-US" altLang="zh-TW" sz="1600"/>
              <a:t>    return 1</a:t>
            </a:r>
            <a:endParaRPr lang="en-US" altLang="zh-TW" sz="1600" b="1"/>
          </a:p>
          <a:p>
            <a:pPr eaLnBrk="1" hangingPunct="1">
              <a:spcBef>
                <a:spcPct val="0"/>
              </a:spcBef>
              <a:buFontTx/>
              <a:buNone/>
            </a:pPr>
            <a:r>
              <a:rPr lang="en-US" altLang="zh-TW" sz="1600" b="1"/>
              <a:t>endFunction</a:t>
            </a:r>
            <a:r>
              <a:rPr lang="en-US" altLang="zh-TW" sz="1600"/>
              <a:t> </a:t>
            </a:r>
          </a:p>
        </p:txBody>
      </p:sp>
      <p:sp>
        <p:nvSpPr>
          <p:cNvPr id="18436"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anose="020B0604020202020204" pitchFamily="34" charset="0"/>
                <a:ea typeface="標楷體" panose="03000509000000000000" pitchFamily="65" charset="-120"/>
              </a:defRPr>
            </a:lvl1pPr>
            <a:lvl2pPr marL="742950" indent="-285750" eaLnBrk="0" hangingPunct="0">
              <a:defRPr kumimoji="1" sz="1600">
                <a:solidFill>
                  <a:schemeClr val="tx1"/>
                </a:solidFill>
                <a:latin typeface="Arial" panose="020B0604020202020204" pitchFamily="34" charset="0"/>
                <a:ea typeface="標楷體" panose="03000509000000000000" pitchFamily="65" charset="-120"/>
              </a:defRPr>
            </a:lvl2pPr>
            <a:lvl3pPr marL="1143000" indent="-228600" eaLnBrk="0" hangingPunct="0">
              <a:defRPr kumimoji="1" sz="1600">
                <a:solidFill>
                  <a:schemeClr val="tx1"/>
                </a:solidFill>
                <a:latin typeface="Arial" panose="020B0604020202020204" pitchFamily="34" charset="0"/>
                <a:ea typeface="標楷體" panose="03000509000000000000" pitchFamily="65" charset="-120"/>
              </a:defRPr>
            </a:lvl3pPr>
            <a:lvl4pPr marL="1600200" indent="-228600" eaLnBrk="0" hangingPunct="0">
              <a:defRPr kumimoji="1" sz="1600">
                <a:solidFill>
                  <a:schemeClr val="tx1"/>
                </a:solidFill>
                <a:latin typeface="Arial" panose="020B0604020202020204" pitchFamily="34" charset="0"/>
                <a:ea typeface="標楷體" panose="03000509000000000000" pitchFamily="65" charset="-120"/>
              </a:defRPr>
            </a:lvl4pPr>
            <a:lvl5pPr marL="2057400" indent="-228600" eaLnBrk="0" hangingPunct="0">
              <a:defRPr kumimoji="1" sz="16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9pPr>
          </a:lstStyle>
          <a:p>
            <a:pPr eaLnBrk="1" hangingPunct="1"/>
            <a:fld id="{2707CEB8-18A1-4531-8329-55F142D04DF9}" type="slidenum">
              <a:rPr lang="zh-TW" altLang="en-US" sz="1400">
                <a:latin typeface="Times New Roman" panose="02020603050405020304" pitchFamily="18" charset="0"/>
                <a:ea typeface="新細明體" panose="02020500000000000000" pitchFamily="18" charset="-120"/>
              </a:rPr>
              <a:pPr eaLnBrk="1" hangingPunct="1"/>
              <a:t>16</a:t>
            </a:fld>
            <a:endParaRPr lang="en-US" altLang="zh-TW" sz="1400">
              <a:latin typeface="Times New Roman" panose="02020603050405020304" pitchFamily="18" charset="0"/>
              <a:ea typeface="新細明體" panose="02020500000000000000" pitchFamily="18" charset="-120"/>
            </a:endParaRPr>
          </a:p>
        </p:txBody>
      </p:sp>
      <p:sp>
        <p:nvSpPr>
          <p:cNvPr id="18437" name="Rectangle 2"/>
          <p:cNvSpPr>
            <a:spLocks noGrp="1" noChangeArrowheads="1"/>
          </p:cNvSpPr>
          <p:nvPr>
            <p:ph type="title"/>
          </p:nvPr>
        </p:nvSpPr>
        <p:spPr>
          <a:xfrm>
            <a:off x="1187450" y="574675"/>
            <a:ext cx="6934200" cy="838200"/>
          </a:xfrm>
        </p:spPr>
        <p:txBody>
          <a:bodyPr/>
          <a:lstStyle/>
          <a:p>
            <a:pPr algn="ctr" eaLnBrk="1" hangingPunct="1"/>
            <a:r>
              <a:rPr lang="en-US" altLang="zh-TW" smtClean="0"/>
              <a:t>ADT</a:t>
            </a:r>
            <a:r>
              <a:rPr lang="zh-TW" altLang="en-US" smtClean="0"/>
              <a:t>實例</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228600" y="1600200"/>
            <a:ext cx="8686800" cy="3844925"/>
          </a:xfrm>
        </p:spPr>
        <p:txBody>
          <a:bodyPr/>
          <a:lstStyle/>
          <a:p>
            <a:pPr lvl="1"/>
            <a:r>
              <a:rPr lang="zh-TW" altLang="en-US" smtClean="0"/>
              <a:t>對於設計者 </a:t>
            </a:r>
            <a:r>
              <a:rPr lang="en-US" altLang="zh-TW" smtClean="0"/>
              <a:t>D</a:t>
            </a:r>
            <a:r>
              <a:rPr lang="en-US" altLang="zh-TW" baseline="-25000" smtClean="0"/>
              <a:t>1</a:t>
            </a:r>
            <a:r>
              <a:rPr lang="en-US" altLang="zh-TW" smtClean="0"/>
              <a:t>,</a:t>
            </a:r>
            <a:r>
              <a:rPr lang="zh-TW" altLang="en-US" smtClean="0"/>
              <a:t> </a:t>
            </a:r>
            <a:r>
              <a:rPr lang="en-US" altLang="zh-TW" smtClean="0"/>
              <a:t>D</a:t>
            </a:r>
            <a:r>
              <a:rPr lang="en-US" altLang="zh-TW" baseline="-25000" smtClean="0"/>
              <a:t>2</a:t>
            </a:r>
            <a:r>
              <a:rPr lang="zh-TW" altLang="en-US" baseline="-25000" smtClean="0"/>
              <a:t> </a:t>
            </a:r>
            <a:r>
              <a:rPr lang="zh-TW" altLang="en-US" smtClean="0"/>
              <a:t>而言，他們都依照規格使用演算法實現了</a:t>
            </a:r>
            <a:r>
              <a:rPr lang="en-US" altLang="zh-TW" smtClean="0"/>
              <a:t>BooleanAlgebra</a:t>
            </a:r>
            <a:r>
              <a:rPr lang="zh-TW" altLang="en-US" smtClean="0"/>
              <a:t> 的 </a:t>
            </a:r>
            <a:r>
              <a:rPr lang="en-US" altLang="zh-TW" smtClean="0"/>
              <a:t>ADT</a:t>
            </a:r>
            <a:r>
              <a:rPr lang="zh-TW" altLang="en-US" smtClean="0"/>
              <a:t>，雖然演算法內部有所不同，但使用者</a:t>
            </a:r>
            <a:r>
              <a:rPr lang="en-US" altLang="zh-TW" smtClean="0"/>
              <a:t>U</a:t>
            </a:r>
            <a:r>
              <a:rPr lang="zh-TW" altLang="en-US" smtClean="0"/>
              <a:t>並不用關心 </a:t>
            </a:r>
            <a:r>
              <a:rPr lang="en-US" altLang="zh-TW" smtClean="0"/>
              <a:t>D</a:t>
            </a:r>
            <a:r>
              <a:rPr lang="en-US" altLang="zh-TW" baseline="-25000" smtClean="0"/>
              <a:t>1</a:t>
            </a:r>
            <a:r>
              <a:rPr lang="en-US" altLang="zh-TW" smtClean="0"/>
              <a:t>,</a:t>
            </a:r>
            <a:r>
              <a:rPr lang="zh-TW" altLang="en-US" smtClean="0"/>
              <a:t> </a:t>
            </a:r>
            <a:r>
              <a:rPr lang="en-US" altLang="zh-TW" smtClean="0"/>
              <a:t>D</a:t>
            </a:r>
            <a:r>
              <a:rPr lang="en-US" altLang="zh-TW" baseline="-25000" smtClean="0"/>
              <a:t>2</a:t>
            </a:r>
            <a:r>
              <a:rPr lang="zh-TW" altLang="en-US" baseline="-25000" smtClean="0"/>
              <a:t> </a:t>
            </a:r>
            <a:r>
              <a:rPr lang="zh-TW" altLang="en-US" smtClean="0"/>
              <a:t>所設計的演算法細節。</a:t>
            </a:r>
          </a:p>
          <a:p>
            <a:r>
              <a:rPr lang="zh-TW" altLang="en-US" smtClean="0"/>
              <a:t>對於某一個程式設計師 </a:t>
            </a:r>
            <a:r>
              <a:rPr lang="en-US" altLang="zh-TW" smtClean="0"/>
              <a:t>P</a:t>
            </a:r>
            <a:r>
              <a:rPr lang="zh-TW" altLang="en-US" smtClean="0"/>
              <a:t> 而言</a:t>
            </a:r>
          </a:p>
          <a:p>
            <a:pPr lvl="1"/>
            <a:r>
              <a:rPr lang="zh-TW" altLang="en-US" smtClean="0"/>
              <a:t>可能必須將上述 </a:t>
            </a:r>
            <a:r>
              <a:rPr lang="en-US" altLang="zh-TW" smtClean="0"/>
              <a:t>ADT</a:t>
            </a:r>
            <a:r>
              <a:rPr lang="zh-TW" altLang="en-US" smtClean="0"/>
              <a:t> 規格使用程式來實現</a:t>
            </a:r>
          </a:p>
          <a:p>
            <a:pPr lvl="1"/>
            <a:r>
              <a:rPr lang="zh-TW" altLang="en-US" smtClean="0"/>
              <a:t>或者使用程式實現 </a:t>
            </a:r>
            <a:r>
              <a:rPr lang="en-US" altLang="zh-TW" smtClean="0"/>
              <a:t>D</a:t>
            </a:r>
            <a:r>
              <a:rPr lang="en-US" altLang="zh-TW" baseline="-25000" smtClean="0"/>
              <a:t>1</a:t>
            </a:r>
            <a:r>
              <a:rPr lang="zh-TW" altLang="en-US" baseline="-25000" smtClean="0"/>
              <a:t> </a:t>
            </a:r>
            <a:r>
              <a:rPr lang="zh-TW" altLang="en-US" smtClean="0"/>
              <a:t>或 </a:t>
            </a:r>
            <a:r>
              <a:rPr lang="en-US" altLang="zh-TW" smtClean="0"/>
              <a:t>D</a:t>
            </a:r>
            <a:r>
              <a:rPr lang="en-US" altLang="zh-TW" baseline="-25000" smtClean="0"/>
              <a:t>2</a:t>
            </a:r>
            <a:r>
              <a:rPr lang="zh-TW" altLang="en-US" baseline="-25000" smtClean="0"/>
              <a:t> </a:t>
            </a:r>
            <a:r>
              <a:rPr lang="zh-TW" altLang="en-US" smtClean="0"/>
              <a:t>所設計的演算法。</a:t>
            </a:r>
          </a:p>
          <a:p>
            <a:endParaRPr lang="en-US" altLang="zh-TW" smtClean="0"/>
          </a:p>
          <a:p>
            <a:r>
              <a:rPr lang="en-US" altLang="zh-TW" smtClean="0"/>
              <a:t>【</a:t>
            </a:r>
            <a:r>
              <a:rPr lang="zh-TW" altLang="en-US" smtClean="0"/>
              <a:t>範例</a:t>
            </a:r>
            <a:r>
              <a:rPr lang="en-US" altLang="zh-TW" smtClean="0"/>
              <a:t>】</a:t>
            </a:r>
          </a:p>
          <a:p>
            <a:pPr lvl="1"/>
            <a:r>
              <a:rPr lang="zh-TW" altLang="en-US" smtClean="0"/>
              <a:t>試扮演程式設計師 </a:t>
            </a:r>
            <a:r>
              <a:rPr lang="en-US" altLang="zh-TW" smtClean="0"/>
              <a:t>P</a:t>
            </a:r>
            <a:r>
              <a:rPr lang="zh-TW" altLang="en-US" smtClean="0"/>
              <a:t> 的角色，使用 </a:t>
            </a:r>
            <a:r>
              <a:rPr lang="en-US" altLang="zh-TW" smtClean="0"/>
              <a:t>C</a:t>
            </a:r>
            <a:r>
              <a:rPr lang="zh-TW" altLang="en-US" smtClean="0"/>
              <a:t> 語言實作設計者 </a:t>
            </a:r>
            <a:r>
              <a:rPr lang="en-US" altLang="zh-TW" smtClean="0"/>
              <a:t>D</a:t>
            </a:r>
            <a:r>
              <a:rPr lang="en-US" altLang="zh-TW" baseline="-25000" smtClean="0"/>
              <a:t>1</a:t>
            </a:r>
            <a:r>
              <a:rPr lang="zh-TW" altLang="en-US" baseline="-25000" smtClean="0"/>
              <a:t> </a:t>
            </a:r>
            <a:r>
              <a:rPr lang="zh-TW" altLang="en-US" smtClean="0"/>
              <a:t>設計的演算法，以符合 </a:t>
            </a:r>
            <a:r>
              <a:rPr lang="en-US" altLang="zh-TW" smtClean="0"/>
              <a:t>BooleanAlgebra ADT</a:t>
            </a:r>
            <a:r>
              <a:rPr lang="zh-TW" altLang="en-US" smtClean="0"/>
              <a:t> 的需求。</a:t>
            </a:r>
          </a:p>
        </p:txBody>
      </p:sp>
      <p:sp>
        <p:nvSpPr>
          <p:cNvPr id="19459"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anose="020B0604020202020204" pitchFamily="34" charset="0"/>
                <a:ea typeface="標楷體" panose="03000509000000000000" pitchFamily="65" charset="-120"/>
              </a:defRPr>
            </a:lvl1pPr>
            <a:lvl2pPr marL="742950" indent="-285750" eaLnBrk="0" hangingPunct="0">
              <a:defRPr kumimoji="1" sz="1600">
                <a:solidFill>
                  <a:schemeClr val="tx1"/>
                </a:solidFill>
                <a:latin typeface="Arial" panose="020B0604020202020204" pitchFamily="34" charset="0"/>
                <a:ea typeface="標楷體" panose="03000509000000000000" pitchFamily="65" charset="-120"/>
              </a:defRPr>
            </a:lvl2pPr>
            <a:lvl3pPr marL="1143000" indent="-228600" eaLnBrk="0" hangingPunct="0">
              <a:defRPr kumimoji="1" sz="1600">
                <a:solidFill>
                  <a:schemeClr val="tx1"/>
                </a:solidFill>
                <a:latin typeface="Arial" panose="020B0604020202020204" pitchFamily="34" charset="0"/>
                <a:ea typeface="標楷體" panose="03000509000000000000" pitchFamily="65" charset="-120"/>
              </a:defRPr>
            </a:lvl3pPr>
            <a:lvl4pPr marL="1600200" indent="-228600" eaLnBrk="0" hangingPunct="0">
              <a:defRPr kumimoji="1" sz="1600">
                <a:solidFill>
                  <a:schemeClr val="tx1"/>
                </a:solidFill>
                <a:latin typeface="Arial" panose="020B0604020202020204" pitchFamily="34" charset="0"/>
                <a:ea typeface="標楷體" panose="03000509000000000000" pitchFamily="65" charset="-120"/>
              </a:defRPr>
            </a:lvl4pPr>
            <a:lvl5pPr marL="2057400" indent="-228600" eaLnBrk="0" hangingPunct="0">
              <a:defRPr kumimoji="1" sz="16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9pPr>
          </a:lstStyle>
          <a:p>
            <a:pPr eaLnBrk="1" hangingPunct="1"/>
            <a:fld id="{3870ACC8-262F-4752-B6E8-5BF87675F436}" type="slidenum">
              <a:rPr lang="zh-TW" altLang="en-US" sz="1400">
                <a:latin typeface="Times New Roman" panose="02020603050405020304" pitchFamily="18" charset="0"/>
                <a:ea typeface="新細明體" panose="02020500000000000000" pitchFamily="18" charset="-120"/>
              </a:rPr>
              <a:pPr eaLnBrk="1" hangingPunct="1"/>
              <a:t>17</a:t>
            </a:fld>
            <a:endParaRPr lang="en-US" altLang="zh-TW" sz="1400">
              <a:latin typeface="Times New Roman" panose="02020603050405020304" pitchFamily="18" charset="0"/>
              <a:ea typeface="新細明體" panose="02020500000000000000" pitchFamily="18" charset="-120"/>
            </a:endParaRPr>
          </a:p>
        </p:txBody>
      </p:sp>
      <p:sp>
        <p:nvSpPr>
          <p:cNvPr id="19460" name="Rectangle 2"/>
          <p:cNvSpPr>
            <a:spLocks noGrp="1" noChangeArrowheads="1"/>
          </p:cNvSpPr>
          <p:nvPr>
            <p:ph type="title"/>
          </p:nvPr>
        </p:nvSpPr>
        <p:spPr>
          <a:xfrm>
            <a:off x="1187450" y="574675"/>
            <a:ext cx="6934200" cy="838200"/>
          </a:xfrm>
        </p:spPr>
        <p:txBody>
          <a:bodyPr/>
          <a:lstStyle/>
          <a:p>
            <a:pPr algn="ctr" eaLnBrk="1" hangingPunct="1"/>
            <a:r>
              <a:rPr lang="en-US" altLang="zh-TW" smtClean="0"/>
              <a:t>ADT</a:t>
            </a:r>
            <a:r>
              <a:rPr lang="zh-TW" altLang="en-US" smtClean="0"/>
              <a:t>實例</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4642" name="Group 18"/>
          <p:cNvGraphicFramePr>
            <a:graphicFrameLocks noGrp="1"/>
          </p:cNvGraphicFramePr>
          <p:nvPr/>
        </p:nvGraphicFramePr>
        <p:xfrm>
          <a:off x="1403350" y="1412875"/>
          <a:ext cx="5832475" cy="4913372"/>
        </p:xfrm>
        <a:graphic>
          <a:graphicData uri="http://schemas.openxmlformats.org/drawingml/2006/table">
            <a:tbl>
              <a:tblPr/>
              <a:tblGrid>
                <a:gridCol w="504825">
                  <a:extLst>
                    <a:ext uri="{9D8B030D-6E8A-4147-A177-3AD203B41FA5}">
                      <a16:colId xmlns:a16="http://schemas.microsoft.com/office/drawing/2014/main" val="20000"/>
                    </a:ext>
                  </a:extLst>
                </a:gridCol>
                <a:gridCol w="5327650">
                  <a:extLst>
                    <a:ext uri="{9D8B030D-6E8A-4147-A177-3AD203B41FA5}">
                      <a16:colId xmlns:a16="http://schemas.microsoft.com/office/drawing/2014/main" val="20001"/>
                    </a:ext>
                  </a:extLst>
                </a:gridCol>
              </a:tblGrid>
              <a:tr h="4913313">
                <a:tc>
                  <a:txBody>
                    <a:bodyPr/>
                    <a:lstStyle>
                      <a:lvl1pPr eaLnBrk="0" hangingPunct="0">
                        <a:spcBef>
                          <a:spcPct val="20000"/>
                        </a:spcBef>
                        <a:defRPr kumimoji="1" sz="2000">
                          <a:solidFill>
                            <a:schemeClr val="tx1"/>
                          </a:solidFill>
                          <a:latin typeface="Arial" charset="0"/>
                          <a:ea typeface="標楷體" pitchFamily="65" charset="-120"/>
                        </a:defRPr>
                      </a:lvl1pPr>
                      <a:lvl2pPr marL="393700" eaLnBrk="0" hangingPunct="0">
                        <a:spcBef>
                          <a:spcPct val="20000"/>
                        </a:spcBef>
                        <a:defRPr kumimoji="1">
                          <a:solidFill>
                            <a:srgbClr val="008000"/>
                          </a:solidFill>
                          <a:latin typeface="Arial" charset="0"/>
                          <a:ea typeface="標楷體" pitchFamily="65" charset="-120"/>
                        </a:defRPr>
                      </a:lvl2pPr>
                      <a:lvl3pPr marL="804863" eaLnBrk="0" hangingPunct="0">
                        <a:spcBef>
                          <a:spcPct val="20000"/>
                        </a:spcBef>
                        <a:defRPr kumimoji="1">
                          <a:solidFill>
                            <a:srgbClr val="800080"/>
                          </a:solidFill>
                          <a:latin typeface="Arial" charset="0"/>
                          <a:ea typeface="標楷體" pitchFamily="65" charset="-120"/>
                        </a:defRPr>
                      </a:lvl3pPr>
                      <a:lvl4pPr marL="919163" eaLnBrk="0" hangingPunct="0">
                        <a:spcBef>
                          <a:spcPct val="20000"/>
                        </a:spcBef>
                        <a:defRPr kumimoji="1">
                          <a:solidFill>
                            <a:schemeClr val="tx1"/>
                          </a:solidFill>
                          <a:latin typeface="Arial" charset="0"/>
                          <a:ea typeface="標楷體" pitchFamily="65" charset="-120"/>
                        </a:defRPr>
                      </a:lvl4pPr>
                      <a:lvl5pPr marL="1033463" eaLnBrk="0" hangingPunct="0">
                        <a:spcBef>
                          <a:spcPct val="20000"/>
                        </a:spcBef>
                        <a:defRPr kumimoji="1">
                          <a:solidFill>
                            <a:schemeClr val="tx1"/>
                          </a:solidFill>
                          <a:latin typeface="Arial" charset="0"/>
                          <a:ea typeface="標楷體" pitchFamily="65" charset="-120"/>
                        </a:defRPr>
                      </a:lvl5pPr>
                      <a:lvl6pPr marL="1490663" eaLnBrk="0" fontAlgn="base" hangingPunct="0">
                        <a:spcBef>
                          <a:spcPct val="20000"/>
                        </a:spcBef>
                        <a:spcAft>
                          <a:spcPct val="0"/>
                        </a:spcAft>
                        <a:defRPr kumimoji="1">
                          <a:solidFill>
                            <a:schemeClr val="tx1"/>
                          </a:solidFill>
                          <a:latin typeface="Arial" charset="0"/>
                          <a:ea typeface="標楷體" pitchFamily="65" charset="-120"/>
                        </a:defRPr>
                      </a:lvl6pPr>
                      <a:lvl7pPr marL="1947863" eaLnBrk="0" fontAlgn="base" hangingPunct="0">
                        <a:spcBef>
                          <a:spcPct val="20000"/>
                        </a:spcBef>
                        <a:spcAft>
                          <a:spcPct val="0"/>
                        </a:spcAft>
                        <a:defRPr kumimoji="1">
                          <a:solidFill>
                            <a:schemeClr val="tx1"/>
                          </a:solidFill>
                          <a:latin typeface="Arial" charset="0"/>
                          <a:ea typeface="標楷體" pitchFamily="65" charset="-120"/>
                        </a:defRPr>
                      </a:lvl7pPr>
                      <a:lvl8pPr marL="2405063" eaLnBrk="0" fontAlgn="base" hangingPunct="0">
                        <a:spcBef>
                          <a:spcPct val="20000"/>
                        </a:spcBef>
                        <a:spcAft>
                          <a:spcPct val="0"/>
                        </a:spcAft>
                        <a:defRPr kumimoji="1">
                          <a:solidFill>
                            <a:schemeClr val="tx1"/>
                          </a:solidFill>
                          <a:latin typeface="Arial" charset="0"/>
                          <a:ea typeface="標楷體" pitchFamily="65" charset="-120"/>
                        </a:defRPr>
                      </a:lvl8pPr>
                      <a:lvl9pPr marL="2862263" eaLnBrk="0" fontAlgn="base" hangingPunct="0">
                        <a:spcBef>
                          <a:spcPct val="20000"/>
                        </a:spcBef>
                        <a:spcAft>
                          <a:spcPct val="0"/>
                        </a:spcAft>
                        <a:defRPr kumimoji="1">
                          <a:solidFill>
                            <a:schemeClr val="tx1"/>
                          </a:solidFill>
                          <a:latin typeface="Arial" charset="0"/>
                          <a:ea typeface="標楷體" pitchFamily="65" charset="-12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1</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2</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3</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4</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5</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6</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7</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8</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9</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10</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11</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12</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13</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14</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15</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16</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17</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18</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19 </a:t>
                      </a:r>
                    </a:p>
                  </a:txBody>
                  <a:tcPr marT="45718" marB="4571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spcBef>
                          <a:spcPct val="20000"/>
                        </a:spcBef>
                        <a:defRPr kumimoji="1" sz="2000">
                          <a:solidFill>
                            <a:schemeClr val="tx1"/>
                          </a:solidFill>
                          <a:latin typeface="Arial" charset="0"/>
                          <a:ea typeface="標楷體" pitchFamily="65" charset="-120"/>
                        </a:defRPr>
                      </a:lvl1pPr>
                      <a:lvl2pPr marL="393700" eaLnBrk="0" hangingPunct="0">
                        <a:spcBef>
                          <a:spcPct val="20000"/>
                        </a:spcBef>
                        <a:defRPr kumimoji="1">
                          <a:solidFill>
                            <a:srgbClr val="008000"/>
                          </a:solidFill>
                          <a:latin typeface="Arial" charset="0"/>
                          <a:ea typeface="標楷體" pitchFamily="65" charset="-120"/>
                        </a:defRPr>
                      </a:lvl2pPr>
                      <a:lvl3pPr marL="804863" eaLnBrk="0" hangingPunct="0">
                        <a:spcBef>
                          <a:spcPct val="20000"/>
                        </a:spcBef>
                        <a:defRPr kumimoji="1">
                          <a:solidFill>
                            <a:srgbClr val="800080"/>
                          </a:solidFill>
                          <a:latin typeface="Arial" charset="0"/>
                          <a:ea typeface="標楷體" pitchFamily="65" charset="-120"/>
                        </a:defRPr>
                      </a:lvl3pPr>
                      <a:lvl4pPr marL="919163" eaLnBrk="0" hangingPunct="0">
                        <a:spcBef>
                          <a:spcPct val="20000"/>
                        </a:spcBef>
                        <a:defRPr kumimoji="1">
                          <a:solidFill>
                            <a:schemeClr val="tx1"/>
                          </a:solidFill>
                          <a:latin typeface="Arial" charset="0"/>
                          <a:ea typeface="標楷體" pitchFamily="65" charset="-120"/>
                        </a:defRPr>
                      </a:lvl4pPr>
                      <a:lvl5pPr marL="1033463" eaLnBrk="0" hangingPunct="0">
                        <a:spcBef>
                          <a:spcPct val="20000"/>
                        </a:spcBef>
                        <a:defRPr kumimoji="1">
                          <a:solidFill>
                            <a:schemeClr val="tx1"/>
                          </a:solidFill>
                          <a:latin typeface="Arial" charset="0"/>
                          <a:ea typeface="標楷體" pitchFamily="65" charset="-120"/>
                        </a:defRPr>
                      </a:lvl5pPr>
                      <a:lvl6pPr marL="1490663" eaLnBrk="0" fontAlgn="base" hangingPunct="0">
                        <a:spcBef>
                          <a:spcPct val="20000"/>
                        </a:spcBef>
                        <a:spcAft>
                          <a:spcPct val="0"/>
                        </a:spcAft>
                        <a:defRPr kumimoji="1">
                          <a:solidFill>
                            <a:schemeClr val="tx1"/>
                          </a:solidFill>
                          <a:latin typeface="Arial" charset="0"/>
                          <a:ea typeface="標楷體" pitchFamily="65" charset="-120"/>
                        </a:defRPr>
                      </a:lvl6pPr>
                      <a:lvl7pPr marL="1947863" eaLnBrk="0" fontAlgn="base" hangingPunct="0">
                        <a:spcBef>
                          <a:spcPct val="20000"/>
                        </a:spcBef>
                        <a:spcAft>
                          <a:spcPct val="0"/>
                        </a:spcAft>
                        <a:defRPr kumimoji="1">
                          <a:solidFill>
                            <a:schemeClr val="tx1"/>
                          </a:solidFill>
                          <a:latin typeface="Arial" charset="0"/>
                          <a:ea typeface="標楷體" pitchFamily="65" charset="-120"/>
                        </a:defRPr>
                      </a:lvl7pPr>
                      <a:lvl8pPr marL="2405063" eaLnBrk="0" fontAlgn="base" hangingPunct="0">
                        <a:spcBef>
                          <a:spcPct val="20000"/>
                        </a:spcBef>
                        <a:spcAft>
                          <a:spcPct val="0"/>
                        </a:spcAft>
                        <a:defRPr kumimoji="1">
                          <a:solidFill>
                            <a:schemeClr val="tx1"/>
                          </a:solidFill>
                          <a:latin typeface="Arial" charset="0"/>
                          <a:ea typeface="標楷體" pitchFamily="65" charset="-120"/>
                        </a:defRPr>
                      </a:lvl8pPr>
                      <a:lvl9pPr marL="2862263" eaLnBrk="0" fontAlgn="base" hangingPunct="0">
                        <a:spcBef>
                          <a:spcPct val="20000"/>
                        </a:spcBef>
                        <a:spcAft>
                          <a:spcPct val="0"/>
                        </a:spcAft>
                        <a:defRPr kumimoji="1">
                          <a:solidFill>
                            <a:schemeClr val="tx1"/>
                          </a:solidFill>
                          <a:latin typeface="Arial" charset="0"/>
                          <a:ea typeface="標楷體" pitchFamily="65" charset="-12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#include &lt;stdio.h&gt;</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#include &lt;stdlib.h&gt;</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#include &lt;stdbool.h&gt;           /* </a:t>
                      </a:r>
                      <a:r>
                        <a:rPr kumimoji="1" lang="zh-TW" altLang="en-US" sz="1400" b="0" i="0" u="none" strike="noStrike" cap="none" normalizeH="0" baseline="0" smtClean="0">
                          <a:ln>
                            <a:noFill/>
                          </a:ln>
                          <a:solidFill>
                            <a:schemeClr val="tx1"/>
                          </a:solidFill>
                          <a:effectLst/>
                          <a:latin typeface="細明體" pitchFamily="49" charset="-120"/>
                          <a:ea typeface="細明體" pitchFamily="49" charset="-120"/>
                        </a:rPr>
                        <a:t>記錄 </a:t>
                      </a: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bool</a:t>
                      </a:r>
                      <a:r>
                        <a:rPr kumimoji="1" lang="zh-TW" altLang="en-US" sz="1400" b="0" i="0" u="none" strike="noStrike" cap="none" normalizeH="0" baseline="0" smtClean="0">
                          <a:ln>
                            <a:noFill/>
                          </a:ln>
                          <a:solidFill>
                            <a:schemeClr val="tx1"/>
                          </a:solidFill>
                          <a:effectLst/>
                          <a:latin typeface="細明體" pitchFamily="49" charset="-120"/>
                          <a:ea typeface="細明體" pitchFamily="49" charset="-120"/>
                        </a:rPr>
                        <a:t>列舉值 *</a:t>
                      </a: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altLang="zh-TW" sz="1400" b="0" i="0" u="none" strike="noStrike" cap="none" normalizeH="0" baseline="0" smtClean="0">
                        <a:ln>
                          <a:noFill/>
                        </a:ln>
                        <a:solidFill>
                          <a:schemeClr val="tx1"/>
                        </a:solidFill>
                        <a:effectLst/>
                        <a:latin typeface="細明體" pitchFamily="49" charset="-120"/>
                        <a:ea typeface="細明體" pitchFamily="49" charset="-12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enum BoolAlgebra {Zero,One};  /*</a:t>
                      </a:r>
                      <a:r>
                        <a:rPr kumimoji="1" lang="zh-TW" altLang="en-US" sz="1400" b="0" i="0" u="none" strike="noStrike" cap="none" normalizeH="0" baseline="0" smtClean="0">
                          <a:ln>
                            <a:noFill/>
                          </a:ln>
                          <a:solidFill>
                            <a:schemeClr val="tx1"/>
                          </a:solidFill>
                          <a:effectLst/>
                          <a:latin typeface="細明體" pitchFamily="49" charset="-120"/>
                          <a:ea typeface="細明體" pitchFamily="49" charset="-120"/>
                        </a:rPr>
                        <a:t>列舉型態</a:t>
                      </a: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,Zero</a:t>
                      </a:r>
                      <a:r>
                        <a:rPr kumimoji="1" lang="zh-TW" altLang="en-US" sz="1400" b="0" i="0" u="none" strike="noStrike" cap="none" normalizeH="0" baseline="0" smtClean="0">
                          <a:ln>
                            <a:noFill/>
                          </a:ln>
                          <a:solidFill>
                            <a:schemeClr val="tx1"/>
                          </a:solidFill>
                          <a:effectLst/>
                          <a:latin typeface="細明體" pitchFamily="49" charset="-120"/>
                          <a:ea typeface="細明體" pitchFamily="49" charset="-120"/>
                        </a:rPr>
                        <a:t>為</a:t>
                      </a: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0,One</a:t>
                      </a:r>
                      <a:r>
                        <a:rPr kumimoji="1" lang="zh-TW" altLang="en-US" sz="1400" b="0" i="0" u="none" strike="noStrike" cap="none" normalizeH="0" baseline="0" smtClean="0">
                          <a:ln>
                            <a:noFill/>
                          </a:ln>
                          <a:solidFill>
                            <a:schemeClr val="tx1"/>
                          </a:solidFill>
                          <a:effectLst/>
                          <a:latin typeface="細明體" pitchFamily="49" charset="-120"/>
                          <a:ea typeface="細明體" pitchFamily="49" charset="-120"/>
                        </a:rPr>
                        <a:t>為</a:t>
                      </a: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1*/</a:t>
                      </a: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altLang="zh-TW" sz="1400" b="0" i="0" u="none" strike="noStrike" cap="none" normalizeH="0" baseline="0" smtClean="0">
                        <a:ln>
                          <a:noFill/>
                        </a:ln>
                        <a:solidFill>
                          <a:schemeClr val="tx1"/>
                        </a:solidFill>
                        <a:effectLst/>
                        <a:latin typeface="細明體" pitchFamily="49" charset="-120"/>
                        <a:ea typeface="細明體" pitchFamily="49" charset="-12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enum BoolAlgebra SetOne()</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 return One;</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altLang="zh-TW" sz="1400" b="0" i="0" u="none" strike="noStrike" cap="none" normalizeH="0" baseline="0" smtClean="0">
                        <a:ln>
                          <a:noFill/>
                        </a:ln>
                        <a:solidFill>
                          <a:schemeClr val="tx1"/>
                        </a:solidFill>
                        <a:effectLst/>
                        <a:latin typeface="細明體" pitchFamily="49" charset="-120"/>
                        <a:ea typeface="細明體" pitchFamily="49" charset="-12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bool IsOne(enum BoolAlgebra x)</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 if(x==One)</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   return true;</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 return false;</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altLang="zh-TW" sz="1400" b="0" i="0" u="none" strike="noStrike" cap="none" normalizeH="0" baseline="0" smtClean="0">
                        <a:ln>
                          <a:noFill/>
                        </a:ln>
                        <a:solidFill>
                          <a:schemeClr val="tx1"/>
                        </a:solidFill>
                        <a:effectLst/>
                        <a:latin typeface="細明體" pitchFamily="49" charset="-120"/>
                        <a:ea typeface="細明體" pitchFamily="49" charset="-120"/>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altLang="zh-TW" sz="1400" b="0" i="0" u="none" strike="noStrike" cap="none" normalizeH="0" baseline="0" smtClean="0">
                        <a:ln>
                          <a:noFill/>
                        </a:ln>
                        <a:solidFill>
                          <a:schemeClr val="tx1"/>
                        </a:solidFill>
                        <a:effectLst/>
                        <a:latin typeface="細明體" pitchFamily="49" charset="-120"/>
                        <a:ea typeface="細明體" pitchFamily="49" charset="-120"/>
                      </a:endParaRPr>
                    </a:p>
                  </a:txBody>
                  <a:tcPr marT="45718" marB="4571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bl>
          </a:graphicData>
        </a:graphic>
      </p:graphicFrame>
      <p:sp>
        <p:nvSpPr>
          <p:cNvPr id="20490"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anose="020B0604020202020204" pitchFamily="34" charset="0"/>
                <a:ea typeface="標楷體" panose="03000509000000000000" pitchFamily="65" charset="-120"/>
              </a:defRPr>
            </a:lvl1pPr>
            <a:lvl2pPr marL="742950" indent="-285750" eaLnBrk="0" hangingPunct="0">
              <a:defRPr kumimoji="1" sz="1600">
                <a:solidFill>
                  <a:schemeClr val="tx1"/>
                </a:solidFill>
                <a:latin typeface="Arial" panose="020B0604020202020204" pitchFamily="34" charset="0"/>
                <a:ea typeface="標楷體" panose="03000509000000000000" pitchFamily="65" charset="-120"/>
              </a:defRPr>
            </a:lvl2pPr>
            <a:lvl3pPr marL="1143000" indent="-228600" eaLnBrk="0" hangingPunct="0">
              <a:defRPr kumimoji="1" sz="1600">
                <a:solidFill>
                  <a:schemeClr val="tx1"/>
                </a:solidFill>
                <a:latin typeface="Arial" panose="020B0604020202020204" pitchFamily="34" charset="0"/>
                <a:ea typeface="標楷體" panose="03000509000000000000" pitchFamily="65" charset="-120"/>
              </a:defRPr>
            </a:lvl3pPr>
            <a:lvl4pPr marL="1600200" indent="-228600" eaLnBrk="0" hangingPunct="0">
              <a:defRPr kumimoji="1" sz="1600">
                <a:solidFill>
                  <a:schemeClr val="tx1"/>
                </a:solidFill>
                <a:latin typeface="Arial" panose="020B0604020202020204" pitchFamily="34" charset="0"/>
                <a:ea typeface="標楷體" panose="03000509000000000000" pitchFamily="65" charset="-120"/>
              </a:defRPr>
            </a:lvl4pPr>
            <a:lvl5pPr marL="2057400" indent="-228600" eaLnBrk="0" hangingPunct="0">
              <a:defRPr kumimoji="1" sz="16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9pPr>
          </a:lstStyle>
          <a:p>
            <a:pPr eaLnBrk="1" hangingPunct="1"/>
            <a:fld id="{8392C468-8325-4CB4-8835-6B232ABE91A0}" type="slidenum">
              <a:rPr lang="zh-TW" altLang="en-US" sz="1400">
                <a:latin typeface="Times New Roman" panose="02020603050405020304" pitchFamily="18" charset="0"/>
                <a:ea typeface="新細明體" panose="02020500000000000000" pitchFamily="18" charset="-120"/>
              </a:rPr>
              <a:pPr eaLnBrk="1" hangingPunct="1"/>
              <a:t>18</a:t>
            </a:fld>
            <a:endParaRPr lang="en-US" altLang="zh-TW" sz="1400">
              <a:latin typeface="Times New Roman" panose="02020603050405020304" pitchFamily="18" charset="0"/>
              <a:ea typeface="新細明體" panose="02020500000000000000" pitchFamily="18" charset="-120"/>
            </a:endParaRPr>
          </a:p>
        </p:txBody>
      </p:sp>
      <p:sp>
        <p:nvSpPr>
          <p:cNvPr id="20491" name="Rectangle 2"/>
          <p:cNvSpPr>
            <a:spLocks noGrp="1" noChangeArrowheads="1"/>
          </p:cNvSpPr>
          <p:nvPr>
            <p:ph type="title"/>
          </p:nvPr>
        </p:nvSpPr>
        <p:spPr>
          <a:xfrm>
            <a:off x="1187450" y="574675"/>
            <a:ext cx="6934200" cy="838200"/>
          </a:xfrm>
        </p:spPr>
        <p:txBody>
          <a:bodyPr/>
          <a:lstStyle/>
          <a:p>
            <a:pPr algn="ctr" eaLnBrk="1" hangingPunct="1"/>
            <a:r>
              <a:rPr lang="en-US" altLang="zh-TW" smtClean="0"/>
              <a:t>ADT</a:t>
            </a:r>
            <a:r>
              <a:rPr lang="zh-TW" altLang="en-US" smtClean="0"/>
              <a:t>實例</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5667" name="Group 19"/>
          <p:cNvGraphicFramePr>
            <a:graphicFrameLocks noGrp="1"/>
          </p:cNvGraphicFramePr>
          <p:nvPr/>
        </p:nvGraphicFramePr>
        <p:xfrm>
          <a:off x="250825" y="206375"/>
          <a:ext cx="6408738" cy="5681663"/>
        </p:xfrm>
        <a:graphic>
          <a:graphicData uri="http://schemas.openxmlformats.org/drawingml/2006/table">
            <a:tbl>
              <a:tblPr/>
              <a:tblGrid>
                <a:gridCol w="504825">
                  <a:extLst>
                    <a:ext uri="{9D8B030D-6E8A-4147-A177-3AD203B41FA5}">
                      <a16:colId xmlns:a16="http://schemas.microsoft.com/office/drawing/2014/main" val="20000"/>
                    </a:ext>
                  </a:extLst>
                </a:gridCol>
                <a:gridCol w="5903913">
                  <a:extLst>
                    <a:ext uri="{9D8B030D-6E8A-4147-A177-3AD203B41FA5}">
                      <a16:colId xmlns:a16="http://schemas.microsoft.com/office/drawing/2014/main" val="20001"/>
                    </a:ext>
                  </a:extLst>
                </a:gridCol>
              </a:tblGrid>
              <a:tr h="5681663">
                <a:tc>
                  <a:txBody>
                    <a:bodyPr/>
                    <a:lstStyle>
                      <a:lvl1pPr eaLnBrk="0" hangingPunct="0">
                        <a:spcBef>
                          <a:spcPct val="20000"/>
                        </a:spcBef>
                        <a:defRPr kumimoji="1" sz="2000">
                          <a:solidFill>
                            <a:schemeClr val="tx1"/>
                          </a:solidFill>
                          <a:latin typeface="Arial" charset="0"/>
                          <a:ea typeface="標楷體" pitchFamily="65" charset="-120"/>
                        </a:defRPr>
                      </a:lvl1pPr>
                      <a:lvl2pPr marL="393700" eaLnBrk="0" hangingPunct="0">
                        <a:spcBef>
                          <a:spcPct val="20000"/>
                        </a:spcBef>
                        <a:defRPr kumimoji="1">
                          <a:solidFill>
                            <a:srgbClr val="008000"/>
                          </a:solidFill>
                          <a:latin typeface="Arial" charset="0"/>
                          <a:ea typeface="標楷體" pitchFamily="65" charset="-120"/>
                        </a:defRPr>
                      </a:lvl2pPr>
                      <a:lvl3pPr marL="804863" eaLnBrk="0" hangingPunct="0">
                        <a:spcBef>
                          <a:spcPct val="20000"/>
                        </a:spcBef>
                        <a:defRPr kumimoji="1">
                          <a:solidFill>
                            <a:srgbClr val="800080"/>
                          </a:solidFill>
                          <a:latin typeface="Arial" charset="0"/>
                          <a:ea typeface="標楷體" pitchFamily="65" charset="-120"/>
                        </a:defRPr>
                      </a:lvl3pPr>
                      <a:lvl4pPr marL="919163" eaLnBrk="0" hangingPunct="0">
                        <a:spcBef>
                          <a:spcPct val="20000"/>
                        </a:spcBef>
                        <a:defRPr kumimoji="1">
                          <a:solidFill>
                            <a:schemeClr val="tx1"/>
                          </a:solidFill>
                          <a:latin typeface="Arial" charset="0"/>
                          <a:ea typeface="標楷體" pitchFamily="65" charset="-120"/>
                        </a:defRPr>
                      </a:lvl4pPr>
                      <a:lvl5pPr marL="1033463" eaLnBrk="0" hangingPunct="0">
                        <a:spcBef>
                          <a:spcPct val="20000"/>
                        </a:spcBef>
                        <a:defRPr kumimoji="1">
                          <a:solidFill>
                            <a:schemeClr val="tx1"/>
                          </a:solidFill>
                          <a:latin typeface="Arial" charset="0"/>
                          <a:ea typeface="標楷體" pitchFamily="65" charset="-120"/>
                        </a:defRPr>
                      </a:lvl5pPr>
                      <a:lvl6pPr marL="1490663" eaLnBrk="0" fontAlgn="base" hangingPunct="0">
                        <a:spcBef>
                          <a:spcPct val="20000"/>
                        </a:spcBef>
                        <a:spcAft>
                          <a:spcPct val="0"/>
                        </a:spcAft>
                        <a:defRPr kumimoji="1">
                          <a:solidFill>
                            <a:schemeClr val="tx1"/>
                          </a:solidFill>
                          <a:latin typeface="Arial" charset="0"/>
                          <a:ea typeface="標楷體" pitchFamily="65" charset="-120"/>
                        </a:defRPr>
                      </a:lvl6pPr>
                      <a:lvl7pPr marL="1947863" eaLnBrk="0" fontAlgn="base" hangingPunct="0">
                        <a:spcBef>
                          <a:spcPct val="20000"/>
                        </a:spcBef>
                        <a:spcAft>
                          <a:spcPct val="0"/>
                        </a:spcAft>
                        <a:defRPr kumimoji="1">
                          <a:solidFill>
                            <a:schemeClr val="tx1"/>
                          </a:solidFill>
                          <a:latin typeface="Arial" charset="0"/>
                          <a:ea typeface="標楷體" pitchFamily="65" charset="-120"/>
                        </a:defRPr>
                      </a:lvl7pPr>
                      <a:lvl8pPr marL="2405063" eaLnBrk="0" fontAlgn="base" hangingPunct="0">
                        <a:spcBef>
                          <a:spcPct val="20000"/>
                        </a:spcBef>
                        <a:spcAft>
                          <a:spcPct val="0"/>
                        </a:spcAft>
                        <a:defRPr kumimoji="1">
                          <a:solidFill>
                            <a:schemeClr val="tx1"/>
                          </a:solidFill>
                          <a:latin typeface="Arial" charset="0"/>
                          <a:ea typeface="標楷體" pitchFamily="65" charset="-120"/>
                        </a:defRPr>
                      </a:lvl8pPr>
                      <a:lvl9pPr marL="2862263" eaLnBrk="0" fontAlgn="base" hangingPunct="0">
                        <a:spcBef>
                          <a:spcPct val="20000"/>
                        </a:spcBef>
                        <a:spcAft>
                          <a:spcPct val="0"/>
                        </a:spcAft>
                        <a:defRPr kumimoji="1">
                          <a:solidFill>
                            <a:schemeClr val="tx1"/>
                          </a:solidFill>
                          <a:latin typeface="Arial" charset="0"/>
                          <a:ea typeface="標楷體" pitchFamily="65" charset="-12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20</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21</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22</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23</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24</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25</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26</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27</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28</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29</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30</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31</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32</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33</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34</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35</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36</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37</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38</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39</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40</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41</a:t>
                      </a:r>
                    </a:p>
                  </a:txBody>
                  <a:tcPr marT="45722" marB="4572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spcBef>
                          <a:spcPct val="20000"/>
                        </a:spcBef>
                        <a:defRPr kumimoji="1" sz="2000">
                          <a:solidFill>
                            <a:schemeClr val="tx1"/>
                          </a:solidFill>
                          <a:latin typeface="Arial" charset="0"/>
                          <a:ea typeface="標楷體" pitchFamily="65" charset="-120"/>
                        </a:defRPr>
                      </a:lvl1pPr>
                      <a:lvl2pPr marL="393700" eaLnBrk="0" hangingPunct="0">
                        <a:spcBef>
                          <a:spcPct val="20000"/>
                        </a:spcBef>
                        <a:defRPr kumimoji="1">
                          <a:solidFill>
                            <a:srgbClr val="008000"/>
                          </a:solidFill>
                          <a:latin typeface="Arial" charset="0"/>
                          <a:ea typeface="標楷體" pitchFamily="65" charset="-120"/>
                        </a:defRPr>
                      </a:lvl2pPr>
                      <a:lvl3pPr marL="804863" eaLnBrk="0" hangingPunct="0">
                        <a:spcBef>
                          <a:spcPct val="20000"/>
                        </a:spcBef>
                        <a:defRPr kumimoji="1">
                          <a:solidFill>
                            <a:srgbClr val="800080"/>
                          </a:solidFill>
                          <a:latin typeface="Arial" charset="0"/>
                          <a:ea typeface="標楷體" pitchFamily="65" charset="-120"/>
                        </a:defRPr>
                      </a:lvl3pPr>
                      <a:lvl4pPr marL="919163" eaLnBrk="0" hangingPunct="0">
                        <a:spcBef>
                          <a:spcPct val="20000"/>
                        </a:spcBef>
                        <a:defRPr kumimoji="1">
                          <a:solidFill>
                            <a:schemeClr val="tx1"/>
                          </a:solidFill>
                          <a:latin typeface="Arial" charset="0"/>
                          <a:ea typeface="標楷體" pitchFamily="65" charset="-120"/>
                        </a:defRPr>
                      </a:lvl4pPr>
                      <a:lvl5pPr marL="1033463" eaLnBrk="0" hangingPunct="0">
                        <a:spcBef>
                          <a:spcPct val="20000"/>
                        </a:spcBef>
                        <a:defRPr kumimoji="1">
                          <a:solidFill>
                            <a:schemeClr val="tx1"/>
                          </a:solidFill>
                          <a:latin typeface="Arial" charset="0"/>
                          <a:ea typeface="標楷體" pitchFamily="65" charset="-120"/>
                        </a:defRPr>
                      </a:lvl5pPr>
                      <a:lvl6pPr marL="1490663" eaLnBrk="0" fontAlgn="base" hangingPunct="0">
                        <a:spcBef>
                          <a:spcPct val="20000"/>
                        </a:spcBef>
                        <a:spcAft>
                          <a:spcPct val="0"/>
                        </a:spcAft>
                        <a:defRPr kumimoji="1">
                          <a:solidFill>
                            <a:schemeClr val="tx1"/>
                          </a:solidFill>
                          <a:latin typeface="Arial" charset="0"/>
                          <a:ea typeface="標楷體" pitchFamily="65" charset="-120"/>
                        </a:defRPr>
                      </a:lvl6pPr>
                      <a:lvl7pPr marL="1947863" eaLnBrk="0" fontAlgn="base" hangingPunct="0">
                        <a:spcBef>
                          <a:spcPct val="20000"/>
                        </a:spcBef>
                        <a:spcAft>
                          <a:spcPct val="0"/>
                        </a:spcAft>
                        <a:defRPr kumimoji="1">
                          <a:solidFill>
                            <a:schemeClr val="tx1"/>
                          </a:solidFill>
                          <a:latin typeface="Arial" charset="0"/>
                          <a:ea typeface="標楷體" pitchFamily="65" charset="-120"/>
                        </a:defRPr>
                      </a:lvl7pPr>
                      <a:lvl8pPr marL="2405063" eaLnBrk="0" fontAlgn="base" hangingPunct="0">
                        <a:spcBef>
                          <a:spcPct val="20000"/>
                        </a:spcBef>
                        <a:spcAft>
                          <a:spcPct val="0"/>
                        </a:spcAft>
                        <a:defRPr kumimoji="1">
                          <a:solidFill>
                            <a:schemeClr val="tx1"/>
                          </a:solidFill>
                          <a:latin typeface="Arial" charset="0"/>
                          <a:ea typeface="標楷體" pitchFamily="65" charset="-120"/>
                        </a:defRPr>
                      </a:lvl8pPr>
                      <a:lvl9pPr marL="2862263" eaLnBrk="0" fontAlgn="base" hangingPunct="0">
                        <a:spcBef>
                          <a:spcPct val="20000"/>
                        </a:spcBef>
                        <a:spcAft>
                          <a:spcPct val="0"/>
                        </a:spcAft>
                        <a:defRPr kumimoji="1">
                          <a:solidFill>
                            <a:schemeClr val="tx1"/>
                          </a:solidFill>
                          <a:latin typeface="Arial" charset="0"/>
                          <a:ea typeface="標楷體" pitchFamily="65" charset="-12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bool IsEqual(enum BoolAlgebra x,enum BoolAlgebra y)</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 if(x==y) </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    return true;</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 return false;</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altLang="zh-TW" sz="1400" b="0" i="0" u="none" strike="noStrike" cap="none" normalizeH="0" baseline="0" smtClean="0">
                        <a:ln>
                          <a:noFill/>
                        </a:ln>
                        <a:solidFill>
                          <a:schemeClr val="tx1"/>
                        </a:solidFill>
                        <a:effectLst/>
                        <a:latin typeface="細明體" pitchFamily="49" charset="-120"/>
                        <a:ea typeface="細明體" pitchFamily="49" charset="-12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enum BoolAlgebra  NOT(enum BoolAlgebra x)</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 if(x==One)</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    return Zero;</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 return One;</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altLang="zh-TW" sz="1400" b="0" i="0" u="none" strike="noStrike" cap="none" normalizeH="0" baseline="0" smtClean="0">
                        <a:ln>
                          <a:noFill/>
                        </a:ln>
                        <a:solidFill>
                          <a:schemeClr val="tx1"/>
                        </a:solidFill>
                        <a:effectLst/>
                        <a:latin typeface="細明體" pitchFamily="49" charset="-120"/>
                        <a:ea typeface="細明體" pitchFamily="49" charset="-12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enum BoolAlgebra AND(enum BoolAlgebra x,enum BoolAlgebra y)</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 if(x==One)</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    if (y==One)</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        return One;</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 return Zero;</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altLang="zh-TW" sz="1400" b="0" i="0" u="none" strike="noStrike" cap="none" normalizeH="0" baseline="0" smtClean="0">
                        <a:ln>
                          <a:noFill/>
                        </a:ln>
                        <a:solidFill>
                          <a:schemeClr val="tx1"/>
                        </a:solidFill>
                        <a:effectLst/>
                        <a:latin typeface="細明體" pitchFamily="49" charset="-120"/>
                        <a:ea typeface="細明體" pitchFamily="49" charset="-120"/>
                      </a:endParaRPr>
                    </a:p>
                  </a:txBody>
                  <a:tcPr marT="45722" marB="4572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bl>
          </a:graphicData>
        </a:graphic>
      </p:graphicFrame>
      <p:graphicFrame>
        <p:nvGraphicFramePr>
          <p:cNvPr id="155679" name="Group 31"/>
          <p:cNvGraphicFramePr>
            <a:graphicFrameLocks noGrp="1"/>
          </p:cNvGraphicFramePr>
          <p:nvPr/>
        </p:nvGraphicFramePr>
        <p:xfrm>
          <a:off x="2771775" y="4724400"/>
          <a:ext cx="6048375" cy="1841500"/>
        </p:xfrm>
        <a:graphic>
          <a:graphicData uri="http://schemas.openxmlformats.org/drawingml/2006/table">
            <a:tbl>
              <a:tblPr/>
              <a:tblGrid>
                <a:gridCol w="504825">
                  <a:extLst>
                    <a:ext uri="{9D8B030D-6E8A-4147-A177-3AD203B41FA5}">
                      <a16:colId xmlns:a16="http://schemas.microsoft.com/office/drawing/2014/main" val="20000"/>
                    </a:ext>
                  </a:extLst>
                </a:gridCol>
                <a:gridCol w="5543550">
                  <a:extLst>
                    <a:ext uri="{9D8B030D-6E8A-4147-A177-3AD203B41FA5}">
                      <a16:colId xmlns:a16="http://schemas.microsoft.com/office/drawing/2014/main" val="20001"/>
                    </a:ext>
                  </a:extLst>
                </a:gridCol>
              </a:tblGrid>
              <a:tr h="1841500">
                <a:tc>
                  <a:txBody>
                    <a:bodyPr/>
                    <a:lstStyle>
                      <a:lvl1pPr eaLnBrk="0" hangingPunct="0">
                        <a:spcBef>
                          <a:spcPct val="20000"/>
                        </a:spcBef>
                        <a:defRPr kumimoji="1" sz="2000">
                          <a:solidFill>
                            <a:schemeClr val="tx1"/>
                          </a:solidFill>
                          <a:latin typeface="Arial" charset="0"/>
                          <a:ea typeface="標楷體" pitchFamily="65" charset="-120"/>
                        </a:defRPr>
                      </a:lvl1pPr>
                      <a:lvl2pPr marL="393700" eaLnBrk="0" hangingPunct="0">
                        <a:spcBef>
                          <a:spcPct val="20000"/>
                        </a:spcBef>
                        <a:defRPr kumimoji="1">
                          <a:solidFill>
                            <a:srgbClr val="008000"/>
                          </a:solidFill>
                          <a:latin typeface="Arial" charset="0"/>
                          <a:ea typeface="標楷體" pitchFamily="65" charset="-120"/>
                        </a:defRPr>
                      </a:lvl2pPr>
                      <a:lvl3pPr marL="804863" eaLnBrk="0" hangingPunct="0">
                        <a:spcBef>
                          <a:spcPct val="20000"/>
                        </a:spcBef>
                        <a:defRPr kumimoji="1">
                          <a:solidFill>
                            <a:srgbClr val="800080"/>
                          </a:solidFill>
                          <a:latin typeface="Arial" charset="0"/>
                          <a:ea typeface="標楷體" pitchFamily="65" charset="-120"/>
                        </a:defRPr>
                      </a:lvl3pPr>
                      <a:lvl4pPr marL="919163" eaLnBrk="0" hangingPunct="0">
                        <a:spcBef>
                          <a:spcPct val="20000"/>
                        </a:spcBef>
                        <a:defRPr kumimoji="1">
                          <a:solidFill>
                            <a:schemeClr val="tx1"/>
                          </a:solidFill>
                          <a:latin typeface="Arial" charset="0"/>
                          <a:ea typeface="標楷體" pitchFamily="65" charset="-120"/>
                        </a:defRPr>
                      </a:lvl4pPr>
                      <a:lvl5pPr marL="1033463" eaLnBrk="0" hangingPunct="0">
                        <a:spcBef>
                          <a:spcPct val="20000"/>
                        </a:spcBef>
                        <a:defRPr kumimoji="1">
                          <a:solidFill>
                            <a:schemeClr val="tx1"/>
                          </a:solidFill>
                          <a:latin typeface="Arial" charset="0"/>
                          <a:ea typeface="標楷體" pitchFamily="65" charset="-120"/>
                        </a:defRPr>
                      </a:lvl5pPr>
                      <a:lvl6pPr marL="1490663" eaLnBrk="0" fontAlgn="base" hangingPunct="0">
                        <a:spcBef>
                          <a:spcPct val="20000"/>
                        </a:spcBef>
                        <a:spcAft>
                          <a:spcPct val="0"/>
                        </a:spcAft>
                        <a:defRPr kumimoji="1">
                          <a:solidFill>
                            <a:schemeClr val="tx1"/>
                          </a:solidFill>
                          <a:latin typeface="Arial" charset="0"/>
                          <a:ea typeface="標楷體" pitchFamily="65" charset="-120"/>
                        </a:defRPr>
                      </a:lvl6pPr>
                      <a:lvl7pPr marL="1947863" eaLnBrk="0" fontAlgn="base" hangingPunct="0">
                        <a:spcBef>
                          <a:spcPct val="20000"/>
                        </a:spcBef>
                        <a:spcAft>
                          <a:spcPct val="0"/>
                        </a:spcAft>
                        <a:defRPr kumimoji="1">
                          <a:solidFill>
                            <a:schemeClr val="tx1"/>
                          </a:solidFill>
                          <a:latin typeface="Arial" charset="0"/>
                          <a:ea typeface="標楷體" pitchFamily="65" charset="-120"/>
                        </a:defRPr>
                      </a:lvl7pPr>
                      <a:lvl8pPr marL="2405063" eaLnBrk="0" fontAlgn="base" hangingPunct="0">
                        <a:spcBef>
                          <a:spcPct val="20000"/>
                        </a:spcBef>
                        <a:spcAft>
                          <a:spcPct val="0"/>
                        </a:spcAft>
                        <a:defRPr kumimoji="1">
                          <a:solidFill>
                            <a:schemeClr val="tx1"/>
                          </a:solidFill>
                          <a:latin typeface="Arial" charset="0"/>
                          <a:ea typeface="標楷體" pitchFamily="65" charset="-120"/>
                        </a:defRPr>
                      </a:lvl8pPr>
                      <a:lvl9pPr marL="2862263" eaLnBrk="0" fontAlgn="base" hangingPunct="0">
                        <a:spcBef>
                          <a:spcPct val="20000"/>
                        </a:spcBef>
                        <a:spcAft>
                          <a:spcPct val="0"/>
                        </a:spcAft>
                        <a:defRPr kumimoji="1">
                          <a:solidFill>
                            <a:schemeClr val="tx1"/>
                          </a:solidFill>
                          <a:latin typeface="Arial" charset="0"/>
                          <a:ea typeface="標楷體" pitchFamily="65" charset="-12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42</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43</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44</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45</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46</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47</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48</a:t>
                      </a:r>
                    </a:p>
                  </a:txBody>
                  <a:tcPr marT="45733" marB="4573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spcBef>
                          <a:spcPct val="20000"/>
                        </a:spcBef>
                        <a:defRPr kumimoji="1" sz="2000">
                          <a:solidFill>
                            <a:schemeClr val="tx1"/>
                          </a:solidFill>
                          <a:latin typeface="Arial" charset="0"/>
                          <a:ea typeface="標楷體" pitchFamily="65" charset="-120"/>
                        </a:defRPr>
                      </a:lvl1pPr>
                      <a:lvl2pPr marL="393700" eaLnBrk="0" hangingPunct="0">
                        <a:spcBef>
                          <a:spcPct val="20000"/>
                        </a:spcBef>
                        <a:defRPr kumimoji="1">
                          <a:solidFill>
                            <a:srgbClr val="008000"/>
                          </a:solidFill>
                          <a:latin typeface="Arial" charset="0"/>
                          <a:ea typeface="標楷體" pitchFamily="65" charset="-120"/>
                        </a:defRPr>
                      </a:lvl2pPr>
                      <a:lvl3pPr marL="804863" eaLnBrk="0" hangingPunct="0">
                        <a:spcBef>
                          <a:spcPct val="20000"/>
                        </a:spcBef>
                        <a:defRPr kumimoji="1">
                          <a:solidFill>
                            <a:srgbClr val="800080"/>
                          </a:solidFill>
                          <a:latin typeface="Arial" charset="0"/>
                          <a:ea typeface="標楷體" pitchFamily="65" charset="-120"/>
                        </a:defRPr>
                      </a:lvl3pPr>
                      <a:lvl4pPr marL="919163" eaLnBrk="0" hangingPunct="0">
                        <a:spcBef>
                          <a:spcPct val="20000"/>
                        </a:spcBef>
                        <a:defRPr kumimoji="1">
                          <a:solidFill>
                            <a:schemeClr val="tx1"/>
                          </a:solidFill>
                          <a:latin typeface="Arial" charset="0"/>
                          <a:ea typeface="標楷體" pitchFamily="65" charset="-120"/>
                        </a:defRPr>
                      </a:lvl4pPr>
                      <a:lvl5pPr marL="1033463" eaLnBrk="0" hangingPunct="0">
                        <a:spcBef>
                          <a:spcPct val="20000"/>
                        </a:spcBef>
                        <a:defRPr kumimoji="1">
                          <a:solidFill>
                            <a:schemeClr val="tx1"/>
                          </a:solidFill>
                          <a:latin typeface="Arial" charset="0"/>
                          <a:ea typeface="標楷體" pitchFamily="65" charset="-120"/>
                        </a:defRPr>
                      </a:lvl5pPr>
                      <a:lvl6pPr marL="1490663" eaLnBrk="0" fontAlgn="base" hangingPunct="0">
                        <a:spcBef>
                          <a:spcPct val="20000"/>
                        </a:spcBef>
                        <a:spcAft>
                          <a:spcPct val="0"/>
                        </a:spcAft>
                        <a:defRPr kumimoji="1">
                          <a:solidFill>
                            <a:schemeClr val="tx1"/>
                          </a:solidFill>
                          <a:latin typeface="Arial" charset="0"/>
                          <a:ea typeface="標楷體" pitchFamily="65" charset="-120"/>
                        </a:defRPr>
                      </a:lvl6pPr>
                      <a:lvl7pPr marL="1947863" eaLnBrk="0" fontAlgn="base" hangingPunct="0">
                        <a:spcBef>
                          <a:spcPct val="20000"/>
                        </a:spcBef>
                        <a:spcAft>
                          <a:spcPct val="0"/>
                        </a:spcAft>
                        <a:defRPr kumimoji="1">
                          <a:solidFill>
                            <a:schemeClr val="tx1"/>
                          </a:solidFill>
                          <a:latin typeface="Arial" charset="0"/>
                          <a:ea typeface="標楷體" pitchFamily="65" charset="-120"/>
                        </a:defRPr>
                      </a:lvl7pPr>
                      <a:lvl8pPr marL="2405063" eaLnBrk="0" fontAlgn="base" hangingPunct="0">
                        <a:spcBef>
                          <a:spcPct val="20000"/>
                        </a:spcBef>
                        <a:spcAft>
                          <a:spcPct val="0"/>
                        </a:spcAft>
                        <a:defRPr kumimoji="1">
                          <a:solidFill>
                            <a:schemeClr val="tx1"/>
                          </a:solidFill>
                          <a:latin typeface="Arial" charset="0"/>
                          <a:ea typeface="標楷體" pitchFamily="65" charset="-120"/>
                        </a:defRPr>
                      </a:lvl8pPr>
                      <a:lvl9pPr marL="2862263" eaLnBrk="0" fontAlgn="base" hangingPunct="0">
                        <a:spcBef>
                          <a:spcPct val="20000"/>
                        </a:spcBef>
                        <a:spcAft>
                          <a:spcPct val="0"/>
                        </a:spcAft>
                        <a:defRPr kumimoji="1">
                          <a:solidFill>
                            <a:schemeClr val="tx1"/>
                          </a:solidFill>
                          <a:latin typeface="Arial" charset="0"/>
                          <a:ea typeface="標楷體" pitchFamily="65" charset="-12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dirty="0" err="1" smtClean="0">
                          <a:ln>
                            <a:noFill/>
                          </a:ln>
                          <a:solidFill>
                            <a:schemeClr val="tx1"/>
                          </a:solidFill>
                          <a:effectLst/>
                          <a:latin typeface="細明體" pitchFamily="49" charset="-120"/>
                          <a:ea typeface="細明體" pitchFamily="49" charset="-120"/>
                        </a:rPr>
                        <a:t>enum</a:t>
                      </a:r>
                      <a:r>
                        <a:rPr kumimoji="1" lang="en-US" altLang="zh-TW" sz="1400" b="0" i="0" u="none" strike="noStrike" cap="none" normalizeH="0" baseline="0" dirty="0" smtClean="0">
                          <a:ln>
                            <a:noFill/>
                          </a:ln>
                          <a:solidFill>
                            <a:schemeClr val="tx1"/>
                          </a:solidFill>
                          <a:effectLst/>
                          <a:latin typeface="細明體" pitchFamily="49" charset="-120"/>
                          <a:ea typeface="細明體" pitchFamily="49" charset="-120"/>
                        </a:rPr>
                        <a:t> </a:t>
                      </a:r>
                      <a:r>
                        <a:rPr kumimoji="1" lang="en-US" altLang="zh-TW" sz="1400" b="0" i="0" u="none" strike="noStrike" cap="none" normalizeH="0" baseline="0" dirty="0" err="1" smtClean="0">
                          <a:ln>
                            <a:noFill/>
                          </a:ln>
                          <a:solidFill>
                            <a:schemeClr val="tx1"/>
                          </a:solidFill>
                          <a:effectLst/>
                          <a:latin typeface="細明體" pitchFamily="49" charset="-120"/>
                          <a:ea typeface="細明體" pitchFamily="49" charset="-120"/>
                        </a:rPr>
                        <a:t>BoolAlgebra</a:t>
                      </a:r>
                      <a:r>
                        <a:rPr kumimoji="1" lang="en-US" altLang="zh-TW" sz="1400" b="0" i="0" u="none" strike="noStrike" cap="none" normalizeH="0" baseline="0" dirty="0" smtClean="0">
                          <a:ln>
                            <a:noFill/>
                          </a:ln>
                          <a:solidFill>
                            <a:schemeClr val="tx1"/>
                          </a:solidFill>
                          <a:effectLst/>
                          <a:latin typeface="細明體" pitchFamily="49" charset="-120"/>
                          <a:ea typeface="細明體" pitchFamily="49" charset="-120"/>
                        </a:rPr>
                        <a:t> OR(</a:t>
                      </a:r>
                      <a:r>
                        <a:rPr kumimoji="1" lang="en-US" altLang="zh-TW" sz="1400" b="0" i="0" u="none" strike="noStrike" cap="none" normalizeH="0" baseline="0" dirty="0" err="1" smtClean="0">
                          <a:ln>
                            <a:noFill/>
                          </a:ln>
                          <a:solidFill>
                            <a:schemeClr val="tx1"/>
                          </a:solidFill>
                          <a:effectLst/>
                          <a:latin typeface="細明體" pitchFamily="49" charset="-120"/>
                          <a:ea typeface="細明體" pitchFamily="49" charset="-120"/>
                        </a:rPr>
                        <a:t>enum</a:t>
                      </a:r>
                      <a:r>
                        <a:rPr kumimoji="1" lang="en-US" altLang="zh-TW" sz="1400" b="0" i="0" u="none" strike="noStrike" cap="none" normalizeH="0" baseline="0" dirty="0" smtClean="0">
                          <a:ln>
                            <a:noFill/>
                          </a:ln>
                          <a:solidFill>
                            <a:schemeClr val="tx1"/>
                          </a:solidFill>
                          <a:effectLst/>
                          <a:latin typeface="細明體" pitchFamily="49" charset="-120"/>
                          <a:ea typeface="細明體" pitchFamily="49" charset="-120"/>
                        </a:rPr>
                        <a:t> </a:t>
                      </a:r>
                      <a:r>
                        <a:rPr kumimoji="1" lang="en-US" altLang="zh-TW" sz="1400" b="0" i="0" u="none" strike="noStrike" cap="none" normalizeH="0" baseline="0" dirty="0" err="1" smtClean="0">
                          <a:ln>
                            <a:noFill/>
                          </a:ln>
                          <a:solidFill>
                            <a:schemeClr val="tx1"/>
                          </a:solidFill>
                          <a:effectLst/>
                          <a:latin typeface="細明體" pitchFamily="49" charset="-120"/>
                          <a:ea typeface="細明體" pitchFamily="49" charset="-120"/>
                        </a:rPr>
                        <a:t>BoolAlgebra</a:t>
                      </a:r>
                      <a:r>
                        <a:rPr kumimoji="1" lang="en-US" altLang="zh-TW" sz="1400" b="0" i="0" u="none" strike="noStrike" cap="none" normalizeH="0" baseline="0" dirty="0" smtClean="0">
                          <a:ln>
                            <a:noFill/>
                          </a:ln>
                          <a:solidFill>
                            <a:schemeClr val="tx1"/>
                          </a:solidFill>
                          <a:effectLst/>
                          <a:latin typeface="細明體" pitchFamily="49" charset="-120"/>
                          <a:ea typeface="細明體" pitchFamily="49" charset="-120"/>
                        </a:rPr>
                        <a:t> </a:t>
                      </a:r>
                      <a:r>
                        <a:rPr kumimoji="1" lang="en-US" altLang="zh-TW" sz="1400" b="0" i="0" u="none" strike="noStrike" cap="none" normalizeH="0" baseline="0" dirty="0" err="1" smtClean="0">
                          <a:ln>
                            <a:noFill/>
                          </a:ln>
                          <a:solidFill>
                            <a:schemeClr val="tx1"/>
                          </a:solidFill>
                          <a:effectLst/>
                          <a:latin typeface="細明體" pitchFamily="49" charset="-120"/>
                          <a:ea typeface="細明體" pitchFamily="49" charset="-120"/>
                        </a:rPr>
                        <a:t>x,enum</a:t>
                      </a:r>
                      <a:r>
                        <a:rPr kumimoji="1" lang="en-US" altLang="zh-TW" sz="1400" b="0" i="0" u="none" strike="noStrike" cap="none" normalizeH="0" baseline="0" dirty="0" smtClean="0">
                          <a:ln>
                            <a:noFill/>
                          </a:ln>
                          <a:solidFill>
                            <a:schemeClr val="tx1"/>
                          </a:solidFill>
                          <a:effectLst/>
                          <a:latin typeface="細明體" pitchFamily="49" charset="-120"/>
                          <a:ea typeface="細明體" pitchFamily="49" charset="-120"/>
                        </a:rPr>
                        <a:t> </a:t>
                      </a:r>
                      <a:r>
                        <a:rPr kumimoji="1" lang="en-US" altLang="zh-TW" sz="1400" b="0" i="0" u="none" strike="noStrike" cap="none" normalizeH="0" baseline="0" dirty="0" err="1" smtClean="0">
                          <a:ln>
                            <a:noFill/>
                          </a:ln>
                          <a:solidFill>
                            <a:schemeClr val="tx1"/>
                          </a:solidFill>
                          <a:effectLst/>
                          <a:latin typeface="細明體" pitchFamily="49" charset="-120"/>
                          <a:ea typeface="細明體" pitchFamily="49" charset="-120"/>
                        </a:rPr>
                        <a:t>BoolAlgebra</a:t>
                      </a:r>
                      <a:r>
                        <a:rPr kumimoji="1" lang="en-US" altLang="zh-TW" sz="1400" b="0" i="0" u="none" strike="noStrike" cap="none" normalizeH="0" baseline="0" dirty="0" smtClean="0">
                          <a:ln>
                            <a:noFill/>
                          </a:ln>
                          <a:solidFill>
                            <a:schemeClr val="tx1"/>
                          </a:solidFill>
                          <a:effectLst/>
                          <a:latin typeface="細明體" pitchFamily="49" charset="-120"/>
                          <a:ea typeface="細明體" pitchFamily="49" charset="-120"/>
                        </a:rPr>
                        <a:t> y)</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細明體" pitchFamily="49" charset="-120"/>
                          <a:ea typeface="細明體" pitchFamily="49" charset="-120"/>
                        </a:rPr>
                        <a:t>{</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細明體" pitchFamily="49" charset="-120"/>
                          <a:ea typeface="細明體" pitchFamily="49" charset="-120"/>
                        </a:rPr>
                        <a:t> if(x==Zero)</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細明體" pitchFamily="49" charset="-120"/>
                          <a:ea typeface="細明體" pitchFamily="49" charset="-120"/>
                        </a:rPr>
                        <a:t>   if (y==Zero)</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細明體" pitchFamily="49" charset="-120"/>
                          <a:ea typeface="細明體" pitchFamily="49" charset="-120"/>
                        </a:rPr>
                        <a:t>       return Zero;</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細明體" pitchFamily="49" charset="-120"/>
                          <a:ea typeface="細明體" pitchFamily="49" charset="-120"/>
                        </a:rPr>
                        <a:t> return One;</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細明體" pitchFamily="49" charset="-120"/>
                          <a:ea typeface="細明體" pitchFamily="49" charset="-120"/>
                        </a:rPr>
                        <a:t>}</a:t>
                      </a:r>
                    </a:p>
                  </a:txBody>
                  <a:tcPr marT="45733" marB="4573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bl>
          </a:graphicData>
        </a:graphic>
      </p:graphicFrame>
      <p:sp>
        <p:nvSpPr>
          <p:cNvPr id="21522"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anose="020B0604020202020204" pitchFamily="34" charset="0"/>
                <a:ea typeface="標楷體" panose="03000509000000000000" pitchFamily="65" charset="-120"/>
              </a:defRPr>
            </a:lvl1pPr>
            <a:lvl2pPr marL="742950" indent="-285750" eaLnBrk="0" hangingPunct="0">
              <a:defRPr kumimoji="1" sz="1600">
                <a:solidFill>
                  <a:schemeClr val="tx1"/>
                </a:solidFill>
                <a:latin typeface="Arial" panose="020B0604020202020204" pitchFamily="34" charset="0"/>
                <a:ea typeface="標楷體" panose="03000509000000000000" pitchFamily="65" charset="-120"/>
              </a:defRPr>
            </a:lvl2pPr>
            <a:lvl3pPr marL="1143000" indent="-228600" eaLnBrk="0" hangingPunct="0">
              <a:defRPr kumimoji="1" sz="1600">
                <a:solidFill>
                  <a:schemeClr val="tx1"/>
                </a:solidFill>
                <a:latin typeface="Arial" panose="020B0604020202020204" pitchFamily="34" charset="0"/>
                <a:ea typeface="標楷體" panose="03000509000000000000" pitchFamily="65" charset="-120"/>
              </a:defRPr>
            </a:lvl3pPr>
            <a:lvl4pPr marL="1600200" indent="-228600" eaLnBrk="0" hangingPunct="0">
              <a:defRPr kumimoji="1" sz="1600">
                <a:solidFill>
                  <a:schemeClr val="tx1"/>
                </a:solidFill>
                <a:latin typeface="Arial" panose="020B0604020202020204" pitchFamily="34" charset="0"/>
                <a:ea typeface="標楷體" panose="03000509000000000000" pitchFamily="65" charset="-120"/>
              </a:defRPr>
            </a:lvl4pPr>
            <a:lvl5pPr marL="2057400" indent="-228600" eaLnBrk="0" hangingPunct="0">
              <a:defRPr kumimoji="1" sz="16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9pPr>
          </a:lstStyle>
          <a:p>
            <a:pPr eaLnBrk="1" hangingPunct="1"/>
            <a:fld id="{4CE83E0C-E5D0-473B-9396-4F37404928CF}" type="slidenum">
              <a:rPr lang="zh-TW" altLang="en-US" sz="1400">
                <a:latin typeface="Times New Roman" panose="02020603050405020304" pitchFamily="18" charset="0"/>
                <a:ea typeface="新細明體" panose="02020500000000000000" pitchFamily="18" charset="-120"/>
              </a:rPr>
              <a:pPr eaLnBrk="1" hangingPunct="1"/>
              <a:t>19</a:t>
            </a:fld>
            <a:endParaRPr lang="en-US" altLang="zh-TW" sz="1400">
              <a:latin typeface="Times New Roman" panose="02020603050405020304" pitchFamily="18" charset="0"/>
              <a:ea typeface="新細明體" panose="02020500000000000000" pitchFamily="18" charset="-12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187450" y="574675"/>
            <a:ext cx="6934200" cy="838200"/>
          </a:xfrm>
        </p:spPr>
        <p:txBody>
          <a:bodyPr/>
          <a:lstStyle/>
          <a:p>
            <a:pPr algn="ctr"/>
            <a:r>
              <a:rPr lang="zh-TW" altLang="en-US" smtClean="0"/>
              <a:t>大綱</a:t>
            </a:r>
          </a:p>
        </p:txBody>
      </p:sp>
      <p:sp>
        <p:nvSpPr>
          <p:cNvPr id="4099" name="Rectangle 3"/>
          <p:cNvSpPr>
            <a:spLocks noGrp="1" noChangeArrowheads="1"/>
          </p:cNvSpPr>
          <p:nvPr>
            <p:ph type="body" idx="1"/>
          </p:nvPr>
        </p:nvSpPr>
        <p:spPr>
          <a:xfrm>
            <a:off x="827088" y="1600200"/>
            <a:ext cx="8088312" cy="4419600"/>
          </a:xfrm>
        </p:spPr>
        <p:txBody>
          <a:bodyPr/>
          <a:lstStyle/>
          <a:p>
            <a:r>
              <a:rPr lang="zh-TW" altLang="en-US" smtClean="0"/>
              <a:t>何謂資料抽象化</a:t>
            </a:r>
          </a:p>
          <a:p>
            <a:r>
              <a:rPr lang="en-US" altLang="zh-TW" smtClean="0"/>
              <a:t>ADT</a:t>
            </a:r>
          </a:p>
          <a:p>
            <a:r>
              <a:rPr lang="en-US" altLang="zh-TW" smtClean="0"/>
              <a:t>ADT</a:t>
            </a:r>
            <a:r>
              <a:rPr lang="zh-TW" altLang="en-US" smtClean="0"/>
              <a:t>實例</a:t>
            </a:r>
            <a:endParaRPr lang="en-US" altLang="zh-TW" smtClean="0"/>
          </a:p>
          <a:p>
            <a:r>
              <a:rPr lang="zh-TW" altLang="en-US" smtClean="0"/>
              <a:t>結論</a:t>
            </a:r>
          </a:p>
          <a:p>
            <a:endParaRPr lang="zh-TW" altLang="en-US" smtClean="0"/>
          </a:p>
          <a:p>
            <a:endParaRPr lang="zh-TW" altLang="en-US" smtClean="0"/>
          </a:p>
        </p:txBody>
      </p:sp>
      <p:sp>
        <p:nvSpPr>
          <p:cNvPr id="4100"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anose="020B0604020202020204" pitchFamily="34" charset="0"/>
                <a:ea typeface="標楷體" panose="03000509000000000000" pitchFamily="65" charset="-120"/>
              </a:defRPr>
            </a:lvl1pPr>
            <a:lvl2pPr marL="742950" indent="-285750" eaLnBrk="0" hangingPunct="0">
              <a:defRPr kumimoji="1" sz="1600">
                <a:solidFill>
                  <a:schemeClr val="tx1"/>
                </a:solidFill>
                <a:latin typeface="Arial" panose="020B0604020202020204" pitchFamily="34" charset="0"/>
                <a:ea typeface="標楷體" panose="03000509000000000000" pitchFamily="65" charset="-120"/>
              </a:defRPr>
            </a:lvl2pPr>
            <a:lvl3pPr marL="1143000" indent="-228600" eaLnBrk="0" hangingPunct="0">
              <a:defRPr kumimoji="1" sz="1600">
                <a:solidFill>
                  <a:schemeClr val="tx1"/>
                </a:solidFill>
                <a:latin typeface="Arial" panose="020B0604020202020204" pitchFamily="34" charset="0"/>
                <a:ea typeface="標楷體" panose="03000509000000000000" pitchFamily="65" charset="-120"/>
              </a:defRPr>
            </a:lvl3pPr>
            <a:lvl4pPr marL="1600200" indent="-228600" eaLnBrk="0" hangingPunct="0">
              <a:defRPr kumimoji="1" sz="1600">
                <a:solidFill>
                  <a:schemeClr val="tx1"/>
                </a:solidFill>
                <a:latin typeface="Arial" panose="020B0604020202020204" pitchFamily="34" charset="0"/>
                <a:ea typeface="標楷體" panose="03000509000000000000" pitchFamily="65" charset="-120"/>
              </a:defRPr>
            </a:lvl4pPr>
            <a:lvl5pPr marL="2057400" indent="-228600" eaLnBrk="0" hangingPunct="0">
              <a:defRPr kumimoji="1" sz="16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9pPr>
          </a:lstStyle>
          <a:p>
            <a:pPr eaLnBrk="1" hangingPunct="1"/>
            <a:fld id="{4C965C6B-C2D2-418C-9F33-545975F7E5F8}" type="slidenum">
              <a:rPr lang="zh-TW" altLang="en-US" sz="1400">
                <a:latin typeface="Times New Roman" panose="02020603050405020304" pitchFamily="18" charset="0"/>
                <a:ea typeface="新細明體" panose="02020500000000000000" pitchFamily="18" charset="-120"/>
              </a:rPr>
              <a:pPr eaLnBrk="1" hangingPunct="1"/>
              <a:t>2</a:t>
            </a:fld>
            <a:endParaRPr lang="en-US" altLang="zh-TW" sz="1400">
              <a:latin typeface="Times New Roman" panose="02020603050405020304" pitchFamily="18" charset="0"/>
              <a:ea typeface="新細明體" panose="02020500000000000000" pitchFamily="18" charset="-12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a:xfrm>
            <a:off x="5292725" y="1600200"/>
            <a:ext cx="3743325" cy="4419600"/>
          </a:xfrm>
        </p:spPr>
        <p:txBody>
          <a:bodyPr/>
          <a:lstStyle/>
          <a:p>
            <a:pPr lvl="1">
              <a:lnSpc>
                <a:spcPct val="90000"/>
              </a:lnSpc>
            </a:pPr>
            <a:r>
              <a:rPr lang="en-US" altLang="zh-TW" sz="1800" smtClean="0"/>
              <a:t>【</a:t>
            </a:r>
            <a:r>
              <a:rPr lang="zh-TW" altLang="en-US" sz="1800" smtClean="0"/>
              <a:t>執行結果</a:t>
            </a:r>
            <a:r>
              <a:rPr lang="en-US" altLang="zh-TW" sz="1800" smtClean="0"/>
              <a:t>】</a:t>
            </a:r>
            <a:r>
              <a:rPr lang="zh-TW" altLang="en-US" sz="1800" smtClean="0"/>
              <a:t>：</a:t>
            </a:r>
          </a:p>
          <a:p>
            <a:pPr lvl="1">
              <a:lnSpc>
                <a:spcPct val="90000"/>
              </a:lnSpc>
            </a:pPr>
            <a:endParaRPr lang="zh-TW" altLang="en-US" sz="1800" smtClean="0"/>
          </a:p>
          <a:p>
            <a:pPr lvl="1">
              <a:lnSpc>
                <a:spcPct val="90000"/>
              </a:lnSpc>
            </a:pPr>
            <a:endParaRPr lang="zh-TW" altLang="en-US" sz="1800" smtClean="0"/>
          </a:p>
          <a:p>
            <a:pPr lvl="1">
              <a:lnSpc>
                <a:spcPct val="90000"/>
              </a:lnSpc>
            </a:pPr>
            <a:endParaRPr lang="zh-TW" altLang="en-US" sz="1800" smtClean="0"/>
          </a:p>
          <a:p>
            <a:pPr lvl="1">
              <a:lnSpc>
                <a:spcPct val="90000"/>
              </a:lnSpc>
            </a:pPr>
            <a:endParaRPr lang="zh-TW" altLang="en-US" sz="1800" smtClean="0"/>
          </a:p>
          <a:p>
            <a:pPr lvl="1">
              <a:lnSpc>
                <a:spcPct val="90000"/>
              </a:lnSpc>
            </a:pPr>
            <a:endParaRPr lang="zh-TW" altLang="en-US" sz="1800" smtClean="0"/>
          </a:p>
          <a:p>
            <a:pPr lvl="1">
              <a:lnSpc>
                <a:spcPct val="90000"/>
              </a:lnSpc>
            </a:pPr>
            <a:endParaRPr lang="en-US" altLang="zh-TW" sz="1800" smtClean="0"/>
          </a:p>
          <a:p>
            <a:pPr lvl="1">
              <a:lnSpc>
                <a:spcPct val="90000"/>
              </a:lnSpc>
            </a:pPr>
            <a:endParaRPr lang="en-US" altLang="zh-TW" sz="1800" smtClean="0"/>
          </a:p>
          <a:p>
            <a:pPr lvl="1">
              <a:lnSpc>
                <a:spcPct val="90000"/>
              </a:lnSpc>
            </a:pPr>
            <a:r>
              <a:rPr lang="en-US" altLang="zh-TW" sz="1800" smtClean="0"/>
              <a:t>【</a:t>
            </a:r>
            <a:r>
              <a:rPr lang="zh-TW" altLang="en-US" sz="1800" smtClean="0"/>
              <a:t>說明</a:t>
            </a:r>
            <a:r>
              <a:rPr lang="en-US" altLang="zh-TW" sz="1800" smtClean="0"/>
              <a:t>】</a:t>
            </a:r>
            <a:r>
              <a:rPr lang="zh-TW" altLang="en-US" sz="1800" smtClean="0"/>
              <a:t>：</a:t>
            </a:r>
          </a:p>
          <a:p>
            <a:pPr marL="990600" lvl="2" indent="-177800">
              <a:lnSpc>
                <a:spcPct val="90000"/>
              </a:lnSpc>
            </a:pPr>
            <a:r>
              <a:rPr lang="zh-TW" altLang="en-US" sz="1800" smtClean="0"/>
              <a:t>使用列舉型態 </a:t>
            </a:r>
            <a:r>
              <a:rPr lang="en-US" altLang="zh-TW" sz="1800" smtClean="0"/>
              <a:t>enum</a:t>
            </a:r>
            <a:r>
              <a:rPr lang="zh-TW" altLang="en-US" sz="1800" smtClean="0"/>
              <a:t> 來實作布林代數之常數</a:t>
            </a:r>
            <a:r>
              <a:rPr lang="en-US" altLang="zh-TW" sz="1800" smtClean="0"/>
              <a:t>0,1</a:t>
            </a:r>
            <a:r>
              <a:rPr lang="zh-TW" altLang="en-US" sz="1800" smtClean="0"/>
              <a:t>。</a:t>
            </a:r>
          </a:p>
        </p:txBody>
      </p:sp>
      <p:graphicFrame>
        <p:nvGraphicFramePr>
          <p:cNvPr id="156692" name="Group 20"/>
          <p:cNvGraphicFramePr>
            <a:graphicFrameLocks noGrp="1"/>
          </p:cNvGraphicFramePr>
          <p:nvPr/>
        </p:nvGraphicFramePr>
        <p:xfrm>
          <a:off x="179388" y="160338"/>
          <a:ext cx="5400675" cy="6450012"/>
        </p:xfrm>
        <a:graphic>
          <a:graphicData uri="http://schemas.openxmlformats.org/drawingml/2006/table">
            <a:tbl>
              <a:tblPr/>
              <a:tblGrid>
                <a:gridCol w="504825">
                  <a:extLst>
                    <a:ext uri="{9D8B030D-6E8A-4147-A177-3AD203B41FA5}">
                      <a16:colId xmlns:a16="http://schemas.microsoft.com/office/drawing/2014/main" val="20000"/>
                    </a:ext>
                  </a:extLst>
                </a:gridCol>
                <a:gridCol w="4895850">
                  <a:extLst>
                    <a:ext uri="{9D8B030D-6E8A-4147-A177-3AD203B41FA5}">
                      <a16:colId xmlns:a16="http://schemas.microsoft.com/office/drawing/2014/main" val="20001"/>
                    </a:ext>
                  </a:extLst>
                </a:gridCol>
              </a:tblGrid>
              <a:tr h="6450012">
                <a:tc>
                  <a:txBody>
                    <a:bodyPr/>
                    <a:lstStyle>
                      <a:lvl1pPr eaLnBrk="0" hangingPunct="0">
                        <a:spcBef>
                          <a:spcPct val="20000"/>
                        </a:spcBef>
                        <a:defRPr kumimoji="1" sz="2000">
                          <a:solidFill>
                            <a:schemeClr val="tx1"/>
                          </a:solidFill>
                          <a:latin typeface="Arial" charset="0"/>
                          <a:ea typeface="標楷體" pitchFamily="65" charset="-120"/>
                        </a:defRPr>
                      </a:lvl1pPr>
                      <a:lvl2pPr marL="393700" eaLnBrk="0" hangingPunct="0">
                        <a:spcBef>
                          <a:spcPct val="20000"/>
                        </a:spcBef>
                        <a:defRPr kumimoji="1">
                          <a:solidFill>
                            <a:srgbClr val="008000"/>
                          </a:solidFill>
                          <a:latin typeface="Arial" charset="0"/>
                          <a:ea typeface="標楷體" pitchFamily="65" charset="-120"/>
                        </a:defRPr>
                      </a:lvl2pPr>
                      <a:lvl3pPr marL="804863" eaLnBrk="0" hangingPunct="0">
                        <a:spcBef>
                          <a:spcPct val="20000"/>
                        </a:spcBef>
                        <a:defRPr kumimoji="1">
                          <a:solidFill>
                            <a:srgbClr val="800080"/>
                          </a:solidFill>
                          <a:latin typeface="Arial" charset="0"/>
                          <a:ea typeface="標楷體" pitchFamily="65" charset="-120"/>
                        </a:defRPr>
                      </a:lvl3pPr>
                      <a:lvl4pPr marL="919163" eaLnBrk="0" hangingPunct="0">
                        <a:spcBef>
                          <a:spcPct val="20000"/>
                        </a:spcBef>
                        <a:defRPr kumimoji="1">
                          <a:solidFill>
                            <a:schemeClr val="tx1"/>
                          </a:solidFill>
                          <a:latin typeface="Arial" charset="0"/>
                          <a:ea typeface="標楷體" pitchFamily="65" charset="-120"/>
                        </a:defRPr>
                      </a:lvl4pPr>
                      <a:lvl5pPr marL="1033463" eaLnBrk="0" hangingPunct="0">
                        <a:spcBef>
                          <a:spcPct val="20000"/>
                        </a:spcBef>
                        <a:defRPr kumimoji="1">
                          <a:solidFill>
                            <a:schemeClr val="tx1"/>
                          </a:solidFill>
                          <a:latin typeface="Arial" charset="0"/>
                          <a:ea typeface="標楷體" pitchFamily="65" charset="-120"/>
                        </a:defRPr>
                      </a:lvl5pPr>
                      <a:lvl6pPr marL="1490663" eaLnBrk="0" fontAlgn="base" hangingPunct="0">
                        <a:spcBef>
                          <a:spcPct val="20000"/>
                        </a:spcBef>
                        <a:spcAft>
                          <a:spcPct val="0"/>
                        </a:spcAft>
                        <a:defRPr kumimoji="1">
                          <a:solidFill>
                            <a:schemeClr val="tx1"/>
                          </a:solidFill>
                          <a:latin typeface="Arial" charset="0"/>
                          <a:ea typeface="標楷體" pitchFamily="65" charset="-120"/>
                        </a:defRPr>
                      </a:lvl6pPr>
                      <a:lvl7pPr marL="1947863" eaLnBrk="0" fontAlgn="base" hangingPunct="0">
                        <a:spcBef>
                          <a:spcPct val="20000"/>
                        </a:spcBef>
                        <a:spcAft>
                          <a:spcPct val="0"/>
                        </a:spcAft>
                        <a:defRPr kumimoji="1">
                          <a:solidFill>
                            <a:schemeClr val="tx1"/>
                          </a:solidFill>
                          <a:latin typeface="Arial" charset="0"/>
                          <a:ea typeface="標楷體" pitchFamily="65" charset="-120"/>
                        </a:defRPr>
                      </a:lvl7pPr>
                      <a:lvl8pPr marL="2405063" eaLnBrk="0" fontAlgn="base" hangingPunct="0">
                        <a:spcBef>
                          <a:spcPct val="20000"/>
                        </a:spcBef>
                        <a:spcAft>
                          <a:spcPct val="0"/>
                        </a:spcAft>
                        <a:defRPr kumimoji="1">
                          <a:solidFill>
                            <a:schemeClr val="tx1"/>
                          </a:solidFill>
                          <a:latin typeface="Arial" charset="0"/>
                          <a:ea typeface="標楷體" pitchFamily="65" charset="-120"/>
                        </a:defRPr>
                      </a:lvl8pPr>
                      <a:lvl9pPr marL="2862263" eaLnBrk="0" fontAlgn="base" hangingPunct="0">
                        <a:spcBef>
                          <a:spcPct val="20000"/>
                        </a:spcBef>
                        <a:spcAft>
                          <a:spcPct val="0"/>
                        </a:spcAft>
                        <a:defRPr kumimoji="1">
                          <a:solidFill>
                            <a:schemeClr val="tx1"/>
                          </a:solidFill>
                          <a:latin typeface="Arial" charset="0"/>
                          <a:ea typeface="標楷體" pitchFamily="65" charset="-12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50</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51</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52</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53</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54</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55</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56</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57</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58</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59</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60</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61</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62</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63</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64</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65</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66</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67</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68</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69</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70</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71</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72</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73</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74 </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spcBef>
                          <a:spcPct val="20000"/>
                        </a:spcBef>
                        <a:defRPr kumimoji="1" sz="2000">
                          <a:solidFill>
                            <a:schemeClr val="tx1"/>
                          </a:solidFill>
                          <a:latin typeface="Arial" charset="0"/>
                          <a:ea typeface="標楷體" pitchFamily="65" charset="-120"/>
                        </a:defRPr>
                      </a:lvl1pPr>
                      <a:lvl2pPr marL="393700" eaLnBrk="0" hangingPunct="0">
                        <a:spcBef>
                          <a:spcPct val="20000"/>
                        </a:spcBef>
                        <a:defRPr kumimoji="1">
                          <a:solidFill>
                            <a:srgbClr val="008000"/>
                          </a:solidFill>
                          <a:latin typeface="Arial" charset="0"/>
                          <a:ea typeface="標楷體" pitchFamily="65" charset="-120"/>
                        </a:defRPr>
                      </a:lvl2pPr>
                      <a:lvl3pPr marL="804863" eaLnBrk="0" hangingPunct="0">
                        <a:spcBef>
                          <a:spcPct val="20000"/>
                        </a:spcBef>
                        <a:defRPr kumimoji="1">
                          <a:solidFill>
                            <a:srgbClr val="800080"/>
                          </a:solidFill>
                          <a:latin typeface="Arial" charset="0"/>
                          <a:ea typeface="標楷體" pitchFamily="65" charset="-120"/>
                        </a:defRPr>
                      </a:lvl3pPr>
                      <a:lvl4pPr marL="919163" eaLnBrk="0" hangingPunct="0">
                        <a:spcBef>
                          <a:spcPct val="20000"/>
                        </a:spcBef>
                        <a:defRPr kumimoji="1">
                          <a:solidFill>
                            <a:schemeClr val="tx1"/>
                          </a:solidFill>
                          <a:latin typeface="Arial" charset="0"/>
                          <a:ea typeface="標楷體" pitchFamily="65" charset="-120"/>
                        </a:defRPr>
                      </a:lvl4pPr>
                      <a:lvl5pPr marL="1033463" eaLnBrk="0" hangingPunct="0">
                        <a:spcBef>
                          <a:spcPct val="20000"/>
                        </a:spcBef>
                        <a:defRPr kumimoji="1">
                          <a:solidFill>
                            <a:schemeClr val="tx1"/>
                          </a:solidFill>
                          <a:latin typeface="Arial" charset="0"/>
                          <a:ea typeface="標楷體" pitchFamily="65" charset="-120"/>
                        </a:defRPr>
                      </a:lvl5pPr>
                      <a:lvl6pPr marL="1490663" eaLnBrk="0" fontAlgn="base" hangingPunct="0">
                        <a:spcBef>
                          <a:spcPct val="20000"/>
                        </a:spcBef>
                        <a:spcAft>
                          <a:spcPct val="0"/>
                        </a:spcAft>
                        <a:defRPr kumimoji="1">
                          <a:solidFill>
                            <a:schemeClr val="tx1"/>
                          </a:solidFill>
                          <a:latin typeface="Arial" charset="0"/>
                          <a:ea typeface="標楷體" pitchFamily="65" charset="-120"/>
                        </a:defRPr>
                      </a:lvl6pPr>
                      <a:lvl7pPr marL="1947863" eaLnBrk="0" fontAlgn="base" hangingPunct="0">
                        <a:spcBef>
                          <a:spcPct val="20000"/>
                        </a:spcBef>
                        <a:spcAft>
                          <a:spcPct val="0"/>
                        </a:spcAft>
                        <a:defRPr kumimoji="1">
                          <a:solidFill>
                            <a:schemeClr val="tx1"/>
                          </a:solidFill>
                          <a:latin typeface="Arial" charset="0"/>
                          <a:ea typeface="標楷體" pitchFamily="65" charset="-120"/>
                        </a:defRPr>
                      </a:lvl7pPr>
                      <a:lvl8pPr marL="2405063" eaLnBrk="0" fontAlgn="base" hangingPunct="0">
                        <a:spcBef>
                          <a:spcPct val="20000"/>
                        </a:spcBef>
                        <a:spcAft>
                          <a:spcPct val="0"/>
                        </a:spcAft>
                        <a:defRPr kumimoji="1">
                          <a:solidFill>
                            <a:schemeClr val="tx1"/>
                          </a:solidFill>
                          <a:latin typeface="Arial" charset="0"/>
                          <a:ea typeface="標楷體" pitchFamily="65" charset="-120"/>
                        </a:defRPr>
                      </a:lvl8pPr>
                      <a:lvl9pPr marL="2862263" eaLnBrk="0" fontAlgn="base" hangingPunct="0">
                        <a:spcBef>
                          <a:spcPct val="20000"/>
                        </a:spcBef>
                        <a:spcAft>
                          <a:spcPct val="0"/>
                        </a:spcAft>
                        <a:defRPr kumimoji="1">
                          <a:solidFill>
                            <a:schemeClr val="tx1"/>
                          </a:solidFill>
                          <a:latin typeface="Arial" charset="0"/>
                          <a:ea typeface="標楷體" pitchFamily="65" charset="-12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int main(void)</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  enum BoolAlgebra a,b;</a:t>
                      </a: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altLang="zh-TW" sz="1400" b="0" i="0" u="none" strike="noStrike" cap="none" normalizeH="0" baseline="0" smtClean="0">
                        <a:ln>
                          <a:noFill/>
                        </a:ln>
                        <a:solidFill>
                          <a:schemeClr val="tx1"/>
                        </a:solidFill>
                        <a:effectLst/>
                        <a:latin typeface="細明體" pitchFamily="49" charset="-120"/>
                        <a:ea typeface="細明體" pitchFamily="49" charset="-12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  a=SetOne();                         /*  a</a:t>
                      </a:r>
                      <a:r>
                        <a:rPr kumimoji="1" lang="zh-TW" altLang="en-US" sz="1400" b="0" i="0" u="none" strike="noStrike" cap="none" normalizeH="0" baseline="0" smtClean="0">
                          <a:ln>
                            <a:noFill/>
                          </a:ln>
                          <a:solidFill>
                            <a:schemeClr val="tx1"/>
                          </a:solidFill>
                          <a:effectLst/>
                          <a:latin typeface="細明體" pitchFamily="49" charset="-120"/>
                          <a:ea typeface="細明體" pitchFamily="49" charset="-120"/>
                        </a:rPr>
                        <a:t>設為</a:t>
                      </a: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1  */</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  b=NOT(SetOne());                    /*  b</a:t>
                      </a:r>
                      <a:r>
                        <a:rPr kumimoji="1" lang="zh-TW" altLang="en-US" sz="1400" b="0" i="0" u="none" strike="noStrike" cap="none" normalizeH="0" baseline="0" smtClean="0">
                          <a:ln>
                            <a:noFill/>
                          </a:ln>
                          <a:solidFill>
                            <a:schemeClr val="tx1"/>
                          </a:solidFill>
                          <a:effectLst/>
                          <a:latin typeface="細明體" pitchFamily="49" charset="-120"/>
                          <a:ea typeface="細明體" pitchFamily="49" charset="-120"/>
                        </a:rPr>
                        <a:t>設為</a:t>
                      </a: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0  */</a:t>
                      </a: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altLang="zh-TW" sz="1400" b="0" i="0" u="none" strike="noStrike" cap="none" normalizeH="0" baseline="0" smtClean="0">
                        <a:ln>
                          <a:noFill/>
                        </a:ln>
                        <a:solidFill>
                          <a:schemeClr val="tx1"/>
                        </a:solidFill>
                        <a:effectLst/>
                        <a:latin typeface="細明體" pitchFamily="49" charset="-120"/>
                        <a:ea typeface="細明體" pitchFamily="49" charset="-12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  printf("a=%d\n",a);</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  printf("b=%d\n",b);</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  printf("(a AND b)=%d\n",AND(a,b));</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  printf("(a OR  b)=%d\n",OR(a,b));</a:t>
                      </a: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altLang="zh-TW" sz="1400" b="0" i="0" u="none" strike="noStrike" cap="none" normalizeH="0" baseline="0" smtClean="0">
                        <a:ln>
                          <a:noFill/>
                        </a:ln>
                        <a:solidFill>
                          <a:schemeClr val="tx1"/>
                        </a:solidFill>
                        <a:effectLst/>
                        <a:latin typeface="細明體" pitchFamily="49" charset="-120"/>
                        <a:ea typeface="細明體" pitchFamily="49" charset="-12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  switch(IsOne(b))</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  {</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    case true:</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         printf("b</a:t>
                      </a:r>
                      <a:r>
                        <a:rPr kumimoji="1" lang="zh-TW" altLang="en-US" sz="1400" b="0" i="0" u="none" strike="noStrike" cap="none" normalizeH="0" baseline="0" smtClean="0">
                          <a:ln>
                            <a:noFill/>
                          </a:ln>
                          <a:solidFill>
                            <a:schemeClr val="tx1"/>
                          </a:solidFill>
                          <a:effectLst/>
                          <a:latin typeface="細明體" pitchFamily="49" charset="-120"/>
                          <a:ea typeface="細明體" pitchFamily="49" charset="-120"/>
                        </a:rPr>
                        <a:t>是否為</a:t>
                      </a: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1 ==&gt;True\n");</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         break;</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    case false:</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         printf("b</a:t>
                      </a:r>
                      <a:r>
                        <a:rPr kumimoji="1" lang="zh-TW" altLang="en-US" sz="1400" b="0" i="0" u="none" strike="noStrike" cap="none" normalizeH="0" baseline="0" smtClean="0">
                          <a:ln>
                            <a:noFill/>
                          </a:ln>
                          <a:solidFill>
                            <a:schemeClr val="tx1"/>
                          </a:solidFill>
                          <a:effectLst/>
                          <a:latin typeface="細明體" pitchFamily="49" charset="-120"/>
                          <a:ea typeface="細明體" pitchFamily="49" charset="-120"/>
                        </a:rPr>
                        <a:t>是否為</a:t>
                      </a: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1 ==&gt;False\n");</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         break;</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  }</a:t>
                      </a: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altLang="zh-TW" sz="1400" b="0" i="0" u="none" strike="noStrike" cap="none" normalizeH="0" baseline="0" smtClean="0">
                        <a:ln>
                          <a:noFill/>
                        </a:ln>
                        <a:solidFill>
                          <a:schemeClr val="tx1"/>
                        </a:solidFill>
                        <a:effectLst/>
                        <a:latin typeface="細明體" pitchFamily="49" charset="-120"/>
                        <a:ea typeface="細明體" pitchFamily="49" charset="-12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  /* system("pause"); */</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  return 0;</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細明體" pitchFamily="49" charset="-120"/>
                          <a:ea typeface="細明體" pitchFamily="49" charset="-120"/>
                        </a:rPr>
                        <a:t>} </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bl>
          </a:graphicData>
        </a:graphic>
      </p:graphicFrame>
      <p:sp>
        <p:nvSpPr>
          <p:cNvPr id="22539" name="Text Box 21"/>
          <p:cNvSpPr txBox="1">
            <a:spLocks noChangeArrowheads="1"/>
          </p:cNvSpPr>
          <p:nvPr/>
        </p:nvSpPr>
        <p:spPr bwMode="auto">
          <a:xfrm>
            <a:off x="6011863" y="2276475"/>
            <a:ext cx="2735262" cy="1323975"/>
          </a:xfrm>
          <a:prstGeom prst="rect">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2400">
                <a:solidFill>
                  <a:schemeClr val="tx1"/>
                </a:solidFill>
                <a:latin typeface="Arial" panose="020B0604020202020204" pitchFamily="34" charset="0"/>
                <a:ea typeface="標楷體" panose="03000509000000000000" pitchFamily="65" charset="-120"/>
              </a:defRPr>
            </a:lvl1pPr>
            <a:lvl2pPr marL="742950" indent="-285750" eaLnBrk="0" hangingPunct="0">
              <a:spcBef>
                <a:spcPct val="20000"/>
              </a:spcBef>
              <a:buChar char="–"/>
              <a:defRPr kumimoji="1" sz="2000">
                <a:solidFill>
                  <a:srgbClr val="008000"/>
                </a:solidFill>
                <a:latin typeface="Arial" panose="020B0604020202020204" pitchFamily="34" charset="0"/>
                <a:ea typeface="標楷體" panose="03000509000000000000" pitchFamily="65" charset="-120"/>
              </a:defRPr>
            </a:lvl2pPr>
            <a:lvl3pPr marL="1143000" indent="-228600" eaLnBrk="0" hangingPunct="0">
              <a:spcBef>
                <a:spcPct val="20000"/>
              </a:spcBef>
              <a:buChar char="•"/>
              <a:defRPr kumimoji="1" sz="2000">
                <a:solidFill>
                  <a:srgbClr val="800080"/>
                </a:solidFill>
                <a:latin typeface="Arial" panose="020B0604020202020204" pitchFamily="34" charset="0"/>
                <a:ea typeface="標楷體" panose="03000509000000000000" pitchFamily="65" charset="-120"/>
              </a:defRPr>
            </a:lvl3pPr>
            <a:lvl4pPr marL="1600200" indent="-228600" eaLnBrk="0" hangingPunct="0">
              <a:spcBef>
                <a:spcPct val="20000"/>
              </a:spcBef>
              <a:buChar char="–"/>
              <a:defRPr kumimoji="1" sz="2000">
                <a:solidFill>
                  <a:schemeClr val="tx1"/>
                </a:solidFill>
                <a:latin typeface="Arial" panose="020B0604020202020204" pitchFamily="34" charset="0"/>
                <a:ea typeface="標楷體" panose="03000509000000000000" pitchFamily="65" charset="-120"/>
              </a:defRPr>
            </a:lvl4pPr>
            <a:lvl5pPr marL="2057400" indent="-228600" eaLnBrk="0" hangingPunct="0">
              <a:spcBef>
                <a:spcPct val="20000"/>
              </a:spcBef>
              <a:buChar char="»"/>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9pPr>
          </a:lstStyle>
          <a:p>
            <a:pPr eaLnBrk="1" hangingPunct="1">
              <a:spcBef>
                <a:spcPct val="0"/>
              </a:spcBef>
              <a:buFontTx/>
              <a:buNone/>
            </a:pPr>
            <a:r>
              <a:rPr lang="en-US" altLang="zh-TW" sz="1600">
                <a:latin typeface="細明體" panose="02020509000000000000" pitchFamily="49" charset="-120"/>
                <a:ea typeface="細明體" panose="02020509000000000000" pitchFamily="49" charset="-120"/>
              </a:rPr>
              <a:t>a=1</a:t>
            </a:r>
          </a:p>
          <a:p>
            <a:pPr eaLnBrk="1" hangingPunct="1">
              <a:spcBef>
                <a:spcPct val="0"/>
              </a:spcBef>
              <a:buFontTx/>
              <a:buNone/>
            </a:pPr>
            <a:r>
              <a:rPr lang="en-US" altLang="zh-TW" sz="1600">
                <a:latin typeface="細明體" panose="02020509000000000000" pitchFamily="49" charset="-120"/>
                <a:ea typeface="細明體" panose="02020509000000000000" pitchFamily="49" charset="-120"/>
              </a:rPr>
              <a:t>b=0</a:t>
            </a:r>
          </a:p>
          <a:p>
            <a:pPr eaLnBrk="1" hangingPunct="1">
              <a:spcBef>
                <a:spcPct val="0"/>
              </a:spcBef>
              <a:buFontTx/>
              <a:buNone/>
            </a:pPr>
            <a:r>
              <a:rPr lang="en-US" altLang="zh-TW" sz="1600">
                <a:latin typeface="細明體" panose="02020509000000000000" pitchFamily="49" charset="-120"/>
                <a:ea typeface="細明體" panose="02020509000000000000" pitchFamily="49" charset="-120"/>
              </a:rPr>
              <a:t>(a AND b)=0</a:t>
            </a:r>
          </a:p>
          <a:p>
            <a:pPr eaLnBrk="1" hangingPunct="1">
              <a:spcBef>
                <a:spcPct val="0"/>
              </a:spcBef>
              <a:buFontTx/>
              <a:buNone/>
            </a:pPr>
            <a:r>
              <a:rPr lang="en-US" altLang="zh-TW" sz="1600">
                <a:latin typeface="細明體" panose="02020509000000000000" pitchFamily="49" charset="-120"/>
                <a:ea typeface="細明體" panose="02020509000000000000" pitchFamily="49" charset="-120"/>
              </a:rPr>
              <a:t>(a OR  b)=1</a:t>
            </a:r>
          </a:p>
          <a:p>
            <a:pPr eaLnBrk="1" hangingPunct="1">
              <a:spcBef>
                <a:spcPct val="0"/>
              </a:spcBef>
              <a:buFontTx/>
              <a:buNone/>
            </a:pPr>
            <a:r>
              <a:rPr lang="en-US" altLang="zh-TW" sz="1600">
                <a:latin typeface="細明體" panose="02020509000000000000" pitchFamily="49" charset="-120"/>
                <a:ea typeface="細明體" panose="02020509000000000000" pitchFamily="49" charset="-120"/>
              </a:rPr>
              <a:t>b</a:t>
            </a:r>
            <a:r>
              <a:rPr lang="zh-TW" altLang="en-US" sz="1600">
                <a:latin typeface="細明體" panose="02020509000000000000" pitchFamily="49" charset="-120"/>
                <a:ea typeface="細明體" panose="02020509000000000000" pitchFamily="49" charset="-120"/>
              </a:rPr>
              <a:t>是否為</a:t>
            </a:r>
            <a:r>
              <a:rPr lang="en-US" altLang="zh-TW" sz="1600">
                <a:latin typeface="細明體" panose="02020509000000000000" pitchFamily="49" charset="-120"/>
                <a:ea typeface="細明體" panose="02020509000000000000" pitchFamily="49" charset="-120"/>
              </a:rPr>
              <a:t>1 ==&gt;False </a:t>
            </a:r>
          </a:p>
        </p:txBody>
      </p:sp>
      <p:sp>
        <p:nvSpPr>
          <p:cNvPr id="22540"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anose="020B0604020202020204" pitchFamily="34" charset="0"/>
                <a:ea typeface="標楷體" panose="03000509000000000000" pitchFamily="65" charset="-120"/>
              </a:defRPr>
            </a:lvl1pPr>
            <a:lvl2pPr marL="742950" indent="-285750" eaLnBrk="0" hangingPunct="0">
              <a:defRPr kumimoji="1" sz="1600">
                <a:solidFill>
                  <a:schemeClr val="tx1"/>
                </a:solidFill>
                <a:latin typeface="Arial" panose="020B0604020202020204" pitchFamily="34" charset="0"/>
                <a:ea typeface="標楷體" panose="03000509000000000000" pitchFamily="65" charset="-120"/>
              </a:defRPr>
            </a:lvl2pPr>
            <a:lvl3pPr marL="1143000" indent="-228600" eaLnBrk="0" hangingPunct="0">
              <a:defRPr kumimoji="1" sz="1600">
                <a:solidFill>
                  <a:schemeClr val="tx1"/>
                </a:solidFill>
                <a:latin typeface="Arial" panose="020B0604020202020204" pitchFamily="34" charset="0"/>
                <a:ea typeface="標楷體" panose="03000509000000000000" pitchFamily="65" charset="-120"/>
              </a:defRPr>
            </a:lvl3pPr>
            <a:lvl4pPr marL="1600200" indent="-228600" eaLnBrk="0" hangingPunct="0">
              <a:defRPr kumimoji="1" sz="1600">
                <a:solidFill>
                  <a:schemeClr val="tx1"/>
                </a:solidFill>
                <a:latin typeface="Arial" panose="020B0604020202020204" pitchFamily="34" charset="0"/>
                <a:ea typeface="標楷體" panose="03000509000000000000" pitchFamily="65" charset="-120"/>
              </a:defRPr>
            </a:lvl4pPr>
            <a:lvl5pPr marL="2057400" indent="-228600" eaLnBrk="0" hangingPunct="0">
              <a:defRPr kumimoji="1" sz="16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9pPr>
          </a:lstStyle>
          <a:p>
            <a:pPr eaLnBrk="1" hangingPunct="1"/>
            <a:fld id="{F5EDF7E6-2587-4D20-B578-992DF546D388}" type="slidenum">
              <a:rPr lang="zh-TW" altLang="en-US" sz="1400">
                <a:latin typeface="Times New Roman" panose="02020603050405020304" pitchFamily="18" charset="0"/>
                <a:ea typeface="新細明體" panose="02020500000000000000" pitchFamily="18" charset="-120"/>
              </a:rPr>
              <a:pPr eaLnBrk="1" hangingPunct="1"/>
              <a:t>20</a:t>
            </a:fld>
            <a:endParaRPr lang="en-US" altLang="zh-TW" sz="1400">
              <a:latin typeface="Times New Roman" panose="02020603050405020304" pitchFamily="18" charset="0"/>
              <a:ea typeface="新細明體" panose="02020500000000000000" pitchFamily="18" charset="-12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611188" y="1600200"/>
            <a:ext cx="8137525" cy="4419600"/>
          </a:xfrm>
        </p:spPr>
        <p:txBody>
          <a:bodyPr/>
          <a:lstStyle/>
          <a:p>
            <a:pPr marL="266700" lvl="2">
              <a:lnSpc>
                <a:spcPct val="90000"/>
              </a:lnSpc>
              <a:defRPr/>
            </a:pPr>
            <a:r>
              <a:rPr lang="zh-TW" altLang="en-US" sz="1800" dirty="0" smtClean="0"/>
              <a:t>舊版 </a:t>
            </a:r>
            <a:r>
              <a:rPr lang="en-US" altLang="zh-TW" sz="1800" dirty="0" smtClean="0"/>
              <a:t>C</a:t>
            </a:r>
            <a:r>
              <a:rPr lang="zh-TW" altLang="en-US" sz="1800" dirty="0" smtClean="0"/>
              <a:t> 語言未提供布林資料型態 </a:t>
            </a:r>
            <a:r>
              <a:rPr lang="en-US" altLang="zh-TW" sz="1800" dirty="0" smtClean="0"/>
              <a:t>(C++</a:t>
            </a:r>
            <a:r>
              <a:rPr lang="zh-TW" altLang="en-US" sz="1800" dirty="0" smtClean="0"/>
              <a:t>則提供</a:t>
            </a:r>
            <a:r>
              <a:rPr lang="en-US" altLang="zh-TW" sz="1800" dirty="0" smtClean="0"/>
              <a:t>bool</a:t>
            </a:r>
            <a:r>
              <a:rPr lang="zh-TW" altLang="en-US" sz="1800" dirty="0" smtClean="0"/>
              <a:t>作為布林資料型態</a:t>
            </a:r>
            <a:r>
              <a:rPr lang="en-US" altLang="zh-TW" sz="1800" dirty="0" smtClean="0"/>
              <a:t>)</a:t>
            </a:r>
            <a:r>
              <a:rPr lang="zh-TW" altLang="en-US" sz="1800" dirty="0" smtClean="0"/>
              <a:t>，但新版 </a:t>
            </a:r>
            <a:r>
              <a:rPr lang="en-US" altLang="zh-TW" sz="1800" dirty="0" smtClean="0"/>
              <a:t>C99</a:t>
            </a:r>
            <a:r>
              <a:rPr lang="zh-TW" altLang="en-US" sz="1800" dirty="0" smtClean="0"/>
              <a:t> 則將 </a:t>
            </a:r>
            <a:r>
              <a:rPr lang="en-US" altLang="zh-TW" sz="1800" dirty="0" smtClean="0"/>
              <a:t>bool</a:t>
            </a:r>
            <a:r>
              <a:rPr lang="zh-TW" altLang="en-US" sz="1800" dirty="0" smtClean="0"/>
              <a:t> 採用列舉型態 </a:t>
            </a:r>
            <a:r>
              <a:rPr lang="en-US" altLang="zh-TW" sz="1800" dirty="0" err="1" smtClean="0"/>
              <a:t>enum</a:t>
            </a:r>
            <a:r>
              <a:rPr lang="zh-TW" altLang="en-US" sz="1800" dirty="0" smtClean="0"/>
              <a:t> 來定義於 </a:t>
            </a:r>
            <a:r>
              <a:rPr lang="en-US" altLang="zh-TW" sz="1800" dirty="0" smtClean="0"/>
              <a:t>&lt;</a:t>
            </a:r>
            <a:r>
              <a:rPr lang="en-US" altLang="zh-TW" sz="1800" dirty="0" err="1" smtClean="0"/>
              <a:t>stdbool.h</a:t>
            </a:r>
            <a:r>
              <a:rPr lang="en-US" altLang="zh-TW" sz="1800" dirty="0" smtClean="0"/>
              <a:t>&gt;</a:t>
            </a:r>
            <a:r>
              <a:rPr lang="zh-TW" altLang="en-US" sz="1800" dirty="0" smtClean="0"/>
              <a:t>，若您的編譯器不支援 </a:t>
            </a:r>
            <a:r>
              <a:rPr lang="en-US" altLang="zh-TW" sz="1800" dirty="0" smtClean="0"/>
              <a:t>&lt;</a:t>
            </a:r>
            <a:r>
              <a:rPr lang="en-US" altLang="zh-TW" sz="1800" dirty="0" err="1" smtClean="0"/>
              <a:t>stdbool.h</a:t>
            </a:r>
            <a:r>
              <a:rPr lang="en-US" altLang="zh-TW" sz="1800" dirty="0" smtClean="0"/>
              <a:t>&gt;</a:t>
            </a:r>
            <a:r>
              <a:rPr lang="zh-TW" altLang="en-US" sz="1800" dirty="0" smtClean="0"/>
              <a:t> 函式庫，則請將 </a:t>
            </a:r>
            <a:r>
              <a:rPr lang="en-US" altLang="zh-TW" sz="1800" dirty="0" smtClean="0"/>
              <a:t>#include &lt;</a:t>
            </a:r>
            <a:r>
              <a:rPr lang="en-US" altLang="zh-TW" sz="1800" dirty="0" err="1" smtClean="0"/>
              <a:t>stdbool.h</a:t>
            </a:r>
            <a:r>
              <a:rPr lang="en-US" altLang="zh-TW" sz="1800" dirty="0" smtClean="0"/>
              <a:t>&gt;</a:t>
            </a:r>
            <a:r>
              <a:rPr lang="zh-TW" altLang="en-US" sz="1800" dirty="0" smtClean="0"/>
              <a:t> 替換為下列程式。</a:t>
            </a:r>
          </a:p>
          <a:p>
            <a:pPr lvl="2">
              <a:lnSpc>
                <a:spcPct val="90000"/>
              </a:lnSpc>
              <a:defRPr/>
            </a:pPr>
            <a:endParaRPr lang="zh-TW" altLang="en-US" sz="1800" dirty="0" smtClean="0"/>
          </a:p>
          <a:p>
            <a:pPr lvl="2">
              <a:lnSpc>
                <a:spcPct val="90000"/>
              </a:lnSpc>
              <a:defRPr/>
            </a:pPr>
            <a:endParaRPr lang="zh-TW" altLang="en-US" sz="1800" dirty="0" smtClean="0"/>
          </a:p>
          <a:p>
            <a:pPr marL="266700" lvl="2">
              <a:lnSpc>
                <a:spcPct val="90000"/>
              </a:lnSpc>
              <a:defRPr/>
            </a:pPr>
            <a:r>
              <a:rPr lang="zh-TW" altLang="en-US" sz="1800" dirty="0" smtClean="0"/>
              <a:t>此程式實現了 </a:t>
            </a:r>
            <a:r>
              <a:rPr lang="en-US" altLang="zh-TW" sz="1800" dirty="0" smtClean="0"/>
              <a:t>D</a:t>
            </a:r>
            <a:r>
              <a:rPr lang="en-US" altLang="zh-TW" sz="1800" baseline="-25000" dirty="0" smtClean="0"/>
              <a:t>1</a:t>
            </a:r>
            <a:r>
              <a:rPr lang="zh-TW" altLang="en-US" sz="1800" baseline="-25000" dirty="0" smtClean="0"/>
              <a:t> </a:t>
            </a:r>
            <a:r>
              <a:rPr lang="zh-TW" altLang="en-US" sz="1800" dirty="0" smtClean="0"/>
              <a:t>設計者的演算法，也就代表實作了 </a:t>
            </a:r>
            <a:r>
              <a:rPr lang="en-US" altLang="zh-TW" sz="1800" dirty="0" err="1" smtClean="0"/>
              <a:t>BooleanAlgebra</a:t>
            </a:r>
            <a:r>
              <a:rPr lang="zh-TW" altLang="en-US" sz="1800" dirty="0" smtClean="0"/>
              <a:t> 的 </a:t>
            </a:r>
            <a:r>
              <a:rPr lang="en-US" altLang="zh-TW" sz="1800" dirty="0" smtClean="0"/>
              <a:t>ADT</a:t>
            </a:r>
            <a:r>
              <a:rPr lang="zh-TW" altLang="en-US" sz="1800" dirty="0" smtClean="0"/>
              <a:t>，對於使用者而言，它應該撰寫的程式是在 </a:t>
            </a:r>
            <a:r>
              <a:rPr lang="en-US" altLang="zh-TW" sz="1800" dirty="0" smtClean="0"/>
              <a:t>main</a:t>
            </a:r>
            <a:r>
              <a:rPr lang="zh-TW" altLang="en-US" sz="1800" dirty="0" smtClean="0"/>
              <a:t> 函式中的程式碼，也就是對 </a:t>
            </a:r>
            <a:r>
              <a:rPr lang="en-US" altLang="zh-TW" sz="1800" dirty="0" err="1" smtClean="0"/>
              <a:t>BooleanAlgebra</a:t>
            </a:r>
            <a:r>
              <a:rPr lang="zh-TW" altLang="en-US" sz="1800" dirty="0" smtClean="0"/>
              <a:t> 的各類運算作應用。</a:t>
            </a:r>
          </a:p>
          <a:p>
            <a:pPr marL="266700" lvl="2">
              <a:lnSpc>
                <a:spcPct val="90000"/>
              </a:lnSpc>
              <a:defRPr/>
            </a:pPr>
            <a:r>
              <a:rPr lang="en-US" altLang="zh-TW" sz="1800" dirty="0" smtClean="0"/>
              <a:t>C</a:t>
            </a:r>
            <a:r>
              <a:rPr lang="zh-TW" altLang="en-US" sz="1800" dirty="0" smtClean="0"/>
              <a:t> 語言未對於 </a:t>
            </a:r>
            <a:r>
              <a:rPr lang="en-US" altLang="zh-TW" sz="1800" dirty="0" smtClean="0"/>
              <a:t>ADT</a:t>
            </a:r>
            <a:r>
              <a:rPr lang="zh-TW" altLang="en-US" sz="1800" dirty="0" smtClean="0"/>
              <a:t> 提供最直接且明確的程式語法，因此，我們無法將 </a:t>
            </a:r>
            <a:r>
              <a:rPr lang="en-US" altLang="zh-TW" sz="1800" dirty="0" smtClean="0"/>
              <a:t>ADT</a:t>
            </a:r>
            <a:r>
              <a:rPr lang="zh-TW" altLang="en-US" sz="1800" dirty="0" smtClean="0"/>
              <a:t> 中的資料加以封裝</a:t>
            </a:r>
          </a:p>
          <a:p>
            <a:pPr marL="723900" lvl="3">
              <a:lnSpc>
                <a:spcPct val="90000"/>
              </a:lnSpc>
              <a:defRPr/>
            </a:pPr>
            <a:r>
              <a:rPr lang="zh-TW" altLang="en-US" sz="1800" dirty="0" smtClean="0"/>
              <a:t>如果使用 </a:t>
            </a:r>
            <a:r>
              <a:rPr lang="en-US" altLang="zh-TW" sz="1800" dirty="0" smtClean="0"/>
              <a:t>C++</a:t>
            </a:r>
            <a:r>
              <a:rPr lang="zh-TW" altLang="en-US" sz="1800" dirty="0" smtClean="0"/>
              <a:t> 來設計程式，則可以透過類別與物件，將資料封裝起來，不過由於本範例的大多數運算 </a:t>
            </a:r>
            <a:r>
              <a:rPr lang="en-US" altLang="zh-TW" sz="1800" dirty="0" smtClean="0"/>
              <a:t>(</a:t>
            </a:r>
            <a:r>
              <a:rPr lang="zh-TW" altLang="en-US" sz="1800" dirty="0" smtClean="0"/>
              <a:t>如</a:t>
            </a:r>
            <a:r>
              <a:rPr lang="en-US" altLang="zh-TW" sz="1800" dirty="0" smtClean="0"/>
              <a:t>AND,</a:t>
            </a:r>
            <a:r>
              <a:rPr lang="zh-TW" altLang="en-US" sz="1800" dirty="0" smtClean="0"/>
              <a:t> </a:t>
            </a:r>
            <a:r>
              <a:rPr lang="en-US" altLang="zh-TW" sz="1800" dirty="0" smtClean="0"/>
              <a:t>OR,</a:t>
            </a:r>
            <a:r>
              <a:rPr lang="zh-TW" altLang="en-US" sz="1800" dirty="0" smtClean="0"/>
              <a:t> </a:t>
            </a:r>
            <a:r>
              <a:rPr lang="en-US" altLang="zh-TW" sz="1800" dirty="0" smtClean="0"/>
              <a:t>NOT)</a:t>
            </a:r>
            <a:r>
              <a:rPr lang="zh-TW" altLang="en-US" sz="1800" dirty="0" smtClean="0"/>
              <a:t> 都是簡單並對外開放的，因此，差異性並不大。</a:t>
            </a:r>
          </a:p>
          <a:p>
            <a:pPr marL="723900" lvl="3">
              <a:lnSpc>
                <a:spcPct val="90000"/>
              </a:lnSpc>
              <a:defRPr/>
            </a:pPr>
            <a:r>
              <a:rPr lang="zh-TW" altLang="en-US" sz="1800" dirty="0" smtClean="0"/>
              <a:t>而若以物件導向觀念來看，則 </a:t>
            </a:r>
            <a:r>
              <a:rPr lang="en-US" altLang="zh-TW" sz="1800" dirty="0" err="1" smtClean="0"/>
              <a:t>SetOne</a:t>
            </a:r>
            <a:r>
              <a:rPr lang="zh-TW" altLang="en-US" sz="1800" dirty="0" smtClean="0"/>
              <a:t> 函式應該實作為建構函式，並且可將資料項設定為私有資料項。</a:t>
            </a:r>
          </a:p>
        </p:txBody>
      </p:sp>
      <p:sp>
        <p:nvSpPr>
          <p:cNvPr id="23555" name="Text Box 4"/>
          <p:cNvSpPr txBox="1">
            <a:spLocks noChangeArrowheads="1"/>
          </p:cNvSpPr>
          <p:nvPr/>
        </p:nvSpPr>
        <p:spPr bwMode="auto">
          <a:xfrm>
            <a:off x="1692275" y="2565400"/>
            <a:ext cx="4608513" cy="346075"/>
          </a:xfrm>
          <a:prstGeom prst="rect">
            <a:avLst/>
          </a:prstGeom>
          <a:solidFill>
            <a:srgbClr val="CC99FF"/>
          </a:solidFill>
          <a:ln w="9525">
            <a:solidFill>
              <a:srgbClr val="CC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2400">
                <a:solidFill>
                  <a:schemeClr val="tx1"/>
                </a:solidFill>
                <a:latin typeface="Arial" panose="020B0604020202020204" pitchFamily="34" charset="0"/>
                <a:ea typeface="標楷體" panose="03000509000000000000" pitchFamily="65" charset="-120"/>
              </a:defRPr>
            </a:lvl1pPr>
            <a:lvl2pPr marL="742950" indent="-285750" eaLnBrk="0" hangingPunct="0">
              <a:spcBef>
                <a:spcPct val="20000"/>
              </a:spcBef>
              <a:buChar char="–"/>
              <a:defRPr kumimoji="1" sz="2000">
                <a:solidFill>
                  <a:srgbClr val="008000"/>
                </a:solidFill>
                <a:latin typeface="Arial" panose="020B0604020202020204" pitchFamily="34" charset="0"/>
                <a:ea typeface="標楷體" panose="03000509000000000000" pitchFamily="65" charset="-120"/>
              </a:defRPr>
            </a:lvl2pPr>
            <a:lvl3pPr marL="1143000" indent="-228600" eaLnBrk="0" hangingPunct="0">
              <a:spcBef>
                <a:spcPct val="20000"/>
              </a:spcBef>
              <a:buChar char="•"/>
              <a:defRPr kumimoji="1" sz="2000">
                <a:solidFill>
                  <a:srgbClr val="800080"/>
                </a:solidFill>
                <a:latin typeface="Arial" panose="020B0604020202020204" pitchFamily="34" charset="0"/>
                <a:ea typeface="標楷體" panose="03000509000000000000" pitchFamily="65" charset="-120"/>
              </a:defRPr>
            </a:lvl3pPr>
            <a:lvl4pPr marL="1600200" indent="-228600" eaLnBrk="0" hangingPunct="0">
              <a:spcBef>
                <a:spcPct val="20000"/>
              </a:spcBef>
              <a:buChar char="–"/>
              <a:defRPr kumimoji="1" sz="2000">
                <a:solidFill>
                  <a:schemeClr val="tx1"/>
                </a:solidFill>
                <a:latin typeface="Arial" panose="020B0604020202020204" pitchFamily="34" charset="0"/>
                <a:ea typeface="標楷體" panose="03000509000000000000" pitchFamily="65" charset="-120"/>
              </a:defRPr>
            </a:lvl4pPr>
            <a:lvl5pPr marL="2057400" indent="-228600" eaLnBrk="0" hangingPunct="0">
              <a:spcBef>
                <a:spcPct val="20000"/>
              </a:spcBef>
              <a:buChar char="»"/>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9pPr>
          </a:lstStyle>
          <a:p>
            <a:pPr eaLnBrk="1" hangingPunct="1">
              <a:spcBef>
                <a:spcPct val="0"/>
              </a:spcBef>
              <a:buFontTx/>
              <a:buNone/>
            </a:pPr>
            <a:r>
              <a:rPr lang="en-US" altLang="zh-TW" sz="1600"/>
              <a:t>typedef enum  { false = 0, true = 1} bool;</a:t>
            </a:r>
          </a:p>
        </p:txBody>
      </p:sp>
      <p:sp>
        <p:nvSpPr>
          <p:cNvPr id="23556"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anose="020B0604020202020204" pitchFamily="34" charset="0"/>
                <a:ea typeface="標楷體" panose="03000509000000000000" pitchFamily="65" charset="-120"/>
              </a:defRPr>
            </a:lvl1pPr>
            <a:lvl2pPr marL="742950" indent="-285750" eaLnBrk="0" hangingPunct="0">
              <a:defRPr kumimoji="1" sz="1600">
                <a:solidFill>
                  <a:schemeClr val="tx1"/>
                </a:solidFill>
                <a:latin typeface="Arial" panose="020B0604020202020204" pitchFamily="34" charset="0"/>
                <a:ea typeface="標楷體" panose="03000509000000000000" pitchFamily="65" charset="-120"/>
              </a:defRPr>
            </a:lvl2pPr>
            <a:lvl3pPr marL="1143000" indent="-228600" eaLnBrk="0" hangingPunct="0">
              <a:defRPr kumimoji="1" sz="1600">
                <a:solidFill>
                  <a:schemeClr val="tx1"/>
                </a:solidFill>
                <a:latin typeface="Arial" panose="020B0604020202020204" pitchFamily="34" charset="0"/>
                <a:ea typeface="標楷體" panose="03000509000000000000" pitchFamily="65" charset="-120"/>
              </a:defRPr>
            </a:lvl3pPr>
            <a:lvl4pPr marL="1600200" indent="-228600" eaLnBrk="0" hangingPunct="0">
              <a:defRPr kumimoji="1" sz="1600">
                <a:solidFill>
                  <a:schemeClr val="tx1"/>
                </a:solidFill>
                <a:latin typeface="Arial" panose="020B0604020202020204" pitchFamily="34" charset="0"/>
                <a:ea typeface="標楷體" panose="03000509000000000000" pitchFamily="65" charset="-120"/>
              </a:defRPr>
            </a:lvl4pPr>
            <a:lvl5pPr marL="2057400" indent="-228600" eaLnBrk="0" hangingPunct="0">
              <a:defRPr kumimoji="1" sz="16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9pPr>
          </a:lstStyle>
          <a:p>
            <a:pPr eaLnBrk="1" hangingPunct="1"/>
            <a:fld id="{601E8B41-C8A7-4A6E-8717-922C8A7CFED3}" type="slidenum">
              <a:rPr lang="zh-TW" altLang="en-US" sz="1400">
                <a:latin typeface="Times New Roman" panose="02020603050405020304" pitchFamily="18" charset="0"/>
                <a:ea typeface="新細明體" panose="02020500000000000000" pitchFamily="18" charset="-120"/>
              </a:rPr>
              <a:pPr eaLnBrk="1" hangingPunct="1"/>
              <a:t>21</a:t>
            </a:fld>
            <a:endParaRPr lang="en-US" altLang="zh-TW" sz="1400">
              <a:latin typeface="Times New Roman" panose="02020603050405020304" pitchFamily="18" charset="0"/>
              <a:ea typeface="新細明體" panose="02020500000000000000" pitchFamily="18" charset="-120"/>
            </a:endParaRPr>
          </a:p>
        </p:txBody>
      </p:sp>
      <p:sp>
        <p:nvSpPr>
          <p:cNvPr id="23557" name="Rectangle 2"/>
          <p:cNvSpPr>
            <a:spLocks noGrp="1" noChangeArrowheads="1"/>
          </p:cNvSpPr>
          <p:nvPr>
            <p:ph type="title"/>
          </p:nvPr>
        </p:nvSpPr>
        <p:spPr>
          <a:xfrm>
            <a:off x="1187450" y="574675"/>
            <a:ext cx="6934200" cy="838200"/>
          </a:xfrm>
        </p:spPr>
        <p:txBody>
          <a:bodyPr/>
          <a:lstStyle/>
          <a:p>
            <a:pPr algn="ctr" eaLnBrk="1" hangingPunct="1"/>
            <a:r>
              <a:rPr lang="en-US" altLang="zh-TW" smtClean="0"/>
              <a:t>ADT</a:t>
            </a:r>
            <a:r>
              <a:rPr lang="zh-TW" altLang="en-US" smtClean="0"/>
              <a:t>實例</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116013" y="574675"/>
            <a:ext cx="6934200" cy="838200"/>
          </a:xfrm>
        </p:spPr>
        <p:txBody>
          <a:bodyPr/>
          <a:lstStyle/>
          <a:p>
            <a:pPr algn="ctr"/>
            <a:r>
              <a:rPr lang="zh-TW" altLang="en-US" smtClean="0"/>
              <a:t>結論</a:t>
            </a:r>
          </a:p>
        </p:txBody>
      </p:sp>
      <p:sp>
        <p:nvSpPr>
          <p:cNvPr id="24579" name="Rectangle 3"/>
          <p:cNvSpPr>
            <a:spLocks noGrp="1" noChangeArrowheads="1"/>
          </p:cNvSpPr>
          <p:nvPr>
            <p:ph type="body" idx="1"/>
          </p:nvPr>
        </p:nvSpPr>
        <p:spPr/>
        <p:txBody>
          <a:bodyPr/>
          <a:lstStyle/>
          <a:p>
            <a:r>
              <a:rPr lang="zh-TW" altLang="en-US" smtClean="0"/>
              <a:t>資料抽象化是此處重點，它也是「資料結構」的基本精神</a:t>
            </a:r>
          </a:p>
          <a:p>
            <a:pPr lvl="1"/>
            <a:r>
              <a:rPr lang="zh-TW" altLang="en-US" smtClean="0"/>
              <a:t>程式在實作資料抽象化時，可以分為基本資料型態、結構型資料型態、抽象資料型態 </a:t>
            </a:r>
            <a:r>
              <a:rPr lang="en-US" altLang="zh-TW" smtClean="0"/>
              <a:t>(ADT)</a:t>
            </a:r>
            <a:r>
              <a:rPr lang="zh-TW" altLang="en-US" smtClean="0"/>
              <a:t> 等三個層次。</a:t>
            </a:r>
          </a:p>
          <a:p>
            <a:pPr lvl="1"/>
            <a:r>
              <a:rPr lang="zh-TW" altLang="en-US" smtClean="0"/>
              <a:t>對於 </a:t>
            </a:r>
            <a:r>
              <a:rPr lang="en-US" altLang="zh-TW" smtClean="0"/>
              <a:t>C</a:t>
            </a:r>
            <a:r>
              <a:rPr lang="zh-TW" altLang="en-US" smtClean="0"/>
              <a:t> 語言而言，它只支援到結構型資料型態，至於 </a:t>
            </a:r>
            <a:r>
              <a:rPr lang="en-US" altLang="zh-TW" smtClean="0"/>
              <a:t>C++</a:t>
            </a:r>
            <a:r>
              <a:rPr lang="zh-TW" altLang="en-US" smtClean="0"/>
              <a:t>、</a:t>
            </a:r>
            <a:r>
              <a:rPr lang="en-US" altLang="zh-TW" smtClean="0"/>
              <a:t>Java </a:t>
            </a:r>
            <a:r>
              <a:rPr lang="zh-TW" altLang="en-US" smtClean="0"/>
              <a:t>等物件導向程式語言，則已支援到抽象資料型態。</a:t>
            </a:r>
          </a:p>
          <a:p>
            <a:pPr lvl="1"/>
            <a:r>
              <a:rPr lang="zh-TW" altLang="en-US" smtClean="0"/>
              <a:t>本書將使用 </a:t>
            </a:r>
            <a:r>
              <a:rPr lang="en-US" altLang="zh-TW" smtClean="0"/>
              <a:t>C</a:t>
            </a:r>
            <a:r>
              <a:rPr lang="zh-TW" altLang="en-US" smtClean="0"/>
              <a:t> 語言實作各類資料結構，因此在實作時，可能無法達到封裝效果。</a:t>
            </a:r>
          </a:p>
        </p:txBody>
      </p:sp>
      <p:sp>
        <p:nvSpPr>
          <p:cNvPr id="24580"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anose="020B0604020202020204" pitchFamily="34" charset="0"/>
                <a:ea typeface="標楷體" panose="03000509000000000000" pitchFamily="65" charset="-120"/>
              </a:defRPr>
            </a:lvl1pPr>
            <a:lvl2pPr marL="742950" indent="-285750" eaLnBrk="0" hangingPunct="0">
              <a:defRPr kumimoji="1" sz="1600">
                <a:solidFill>
                  <a:schemeClr val="tx1"/>
                </a:solidFill>
                <a:latin typeface="Arial" panose="020B0604020202020204" pitchFamily="34" charset="0"/>
                <a:ea typeface="標楷體" panose="03000509000000000000" pitchFamily="65" charset="-120"/>
              </a:defRPr>
            </a:lvl2pPr>
            <a:lvl3pPr marL="1143000" indent="-228600" eaLnBrk="0" hangingPunct="0">
              <a:defRPr kumimoji="1" sz="1600">
                <a:solidFill>
                  <a:schemeClr val="tx1"/>
                </a:solidFill>
                <a:latin typeface="Arial" panose="020B0604020202020204" pitchFamily="34" charset="0"/>
                <a:ea typeface="標楷體" panose="03000509000000000000" pitchFamily="65" charset="-120"/>
              </a:defRPr>
            </a:lvl3pPr>
            <a:lvl4pPr marL="1600200" indent="-228600" eaLnBrk="0" hangingPunct="0">
              <a:defRPr kumimoji="1" sz="1600">
                <a:solidFill>
                  <a:schemeClr val="tx1"/>
                </a:solidFill>
                <a:latin typeface="Arial" panose="020B0604020202020204" pitchFamily="34" charset="0"/>
                <a:ea typeface="標楷體" panose="03000509000000000000" pitchFamily="65" charset="-120"/>
              </a:defRPr>
            </a:lvl4pPr>
            <a:lvl5pPr marL="2057400" indent="-228600" eaLnBrk="0" hangingPunct="0">
              <a:defRPr kumimoji="1" sz="16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9pPr>
          </a:lstStyle>
          <a:p>
            <a:pPr eaLnBrk="1" hangingPunct="1"/>
            <a:fld id="{C2C8FE41-0D1D-43F0-A746-FF3A5255D7FB}" type="slidenum">
              <a:rPr lang="zh-TW" altLang="en-US" sz="1400">
                <a:latin typeface="Times New Roman" panose="02020603050405020304" pitchFamily="18" charset="0"/>
                <a:ea typeface="新細明體" panose="02020500000000000000" pitchFamily="18" charset="-120"/>
              </a:rPr>
              <a:pPr eaLnBrk="1" hangingPunct="1"/>
              <a:t>22</a:t>
            </a:fld>
            <a:endParaRPr lang="en-US" altLang="zh-TW" sz="1400">
              <a:latin typeface="Times New Roman" panose="02020603050405020304" pitchFamily="18" charset="0"/>
              <a:ea typeface="新細明體" panose="02020500000000000000" pitchFamily="18"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400">
                <a:solidFill>
                  <a:schemeClr val="tx1"/>
                </a:solidFill>
                <a:latin typeface="Arial" panose="020B0604020202020204" pitchFamily="34" charset="0"/>
                <a:ea typeface="標楷體" panose="03000509000000000000" pitchFamily="65" charset="-120"/>
              </a:defRPr>
            </a:lvl1pPr>
            <a:lvl2pPr marL="742950" indent="-285750" eaLnBrk="0" hangingPunct="0">
              <a:spcBef>
                <a:spcPct val="20000"/>
              </a:spcBef>
              <a:buChar char="–"/>
              <a:defRPr kumimoji="1" sz="2000">
                <a:solidFill>
                  <a:srgbClr val="008000"/>
                </a:solidFill>
                <a:latin typeface="Arial" panose="020B0604020202020204" pitchFamily="34" charset="0"/>
                <a:ea typeface="標楷體" panose="03000509000000000000" pitchFamily="65" charset="-120"/>
              </a:defRPr>
            </a:lvl2pPr>
            <a:lvl3pPr marL="1143000" indent="-228600" eaLnBrk="0" hangingPunct="0">
              <a:spcBef>
                <a:spcPct val="20000"/>
              </a:spcBef>
              <a:buChar char="•"/>
              <a:defRPr kumimoji="1" sz="2000">
                <a:solidFill>
                  <a:srgbClr val="800080"/>
                </a:solidFill>
                <a:latin typeface="Arial" panose="020B0604020202020204" pitchFamily="34" charset="0"/>
                <a:ea typeface="標楷體" panose="03000509000000000000" pitchFamily="65" charset="-120"/>
              </a:defRPr>
            </a:lvl3pPr>
            <a:lvl4pPr marL="1600200" indent="-228600" eaLnBrk="0" hangingPunct="0">
              <a:spcBef>
                <a:spcPct val="20000"/>
              </a:spcBef>
              <a:buChar char="–"/>
              <a:defRPr kumimoji="1" sz="2000">
                <a:solidFill>
                  <a:schemeClr val="tx1"/>
                </a:solidFill>
                <a:latin typeface="Arial" panose="020B0604020202020204" pitchFamily="34" charset="0"/>
                <a:ea typeface="標楷體" panose="03000509000000000000" pitchFamily="65" charset="-120"/>
              </a:defRPr>
            </a:lvl4pPr>
            <a:lvl5pPr marL="2057400" indent="-228600" eaLnBrk="0" hangingPunct="0">
              <a:spcBef>
                <a:spcPct val="20000"/>
              </a:spcBef>
              <a:buChar char="»"/>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9pPr>
          </a:lstStyle>
          <a:p>
            <a:pPr eaLnBrk="1" hangingPunct="1">
              <a:spcBef>
                <a:spcPct val="0"/>
              </a:spcBef>
              <a:buFontTx/>
              <a:buNone/>
            </a:pPr>
            <a:fld id="{803CDDC5-C718-4799-9979-C97C6AE5D173}" type="slidenum">
              <a:rPr lang="zh-TW" altLang="en-US" sz="1400">
                <a:latin typeface="Times New Roman" panose="02020603050405020304" pitchFamily="18" charset="0"/>
                <a:ea typeface="新細明體" panose="02020500000000000000" pitchFamily="18" charset="-120"/>
              </a:rPr>
              <a:pPr eaLnBrk="1" hangingPunct="1">
                <a:spcBef>
                  <a:spcPct val="0"/>
                </a:spcBef>
                <a:buFontTx/>
                <a:buNone/>
              </a:pPr>
              <a:t>3</a:t>
            </a:fld>
            <a:endParaRPr lang="en-US" altLang="zh-TW" sz="1400">
              <a:latin typeface="Times New Roman" panose="02020603050405020304" pitchFamily="18" charset="0"/>
              <a:ea typeface="新細明體" panose="02020500000000000000" pitchFamily="18" charset="-120"/>
            </a:endParaRPr>
          </a:p>
        </p:txBody>
      </p:sp>
      <p:sp>
        <p:nvSpPr>
          <p:cNvPr id="5123" name="Rectangle 1026"/>
          <p:cNvSpPr>
            <a:spLocks noGrp="1" noChangeArrowheads="1"/>
          </p:cNvSpPr>
          <p:nvPr>
            <p:ph type="title"/>
          </p:nvPr>
        </p:nvSpPr>
        <p:spPr>
          <a:xfrm>
            <a:off x="1187450" y="574675"/>
            <a:ext cx="6983413" cy="838200"/>
          </a:xfrm>
        </p:spPr>
        <p:txBody>
          <a:bodyPr/>
          <a:lstStyle/>
          <a:p>
            <a:pPr algn="ctr" eaLnBrk="1" hangingPunct="1"/>
            <a:r>
              <a:rPr lang="zh-TW" altLang="en-US" smtClean="0"/>
              <a:t>何謂資料抽象化</a:t>
            </a:r>
            <a:endParaRPr lang="en-US" altLang="zh-TW" smtClean="0"/>
          </a:p>
        </p:txBody>
      </p:sp>
      <p:sp>
        <p:nvSpPr>
          <p:cNvPr id="6148" name="Rectangle 1027"/>
          <p:cNvSpPr>
            <a:spLocks noGrp="1" noChangeArrowheads="1"/>
          </p:cNvSpPr>
          <p:nvPr>
            <p:ph type="body" idx="1"/>
          </p:nvPr>
        </p:nvSpPr>
        <p:spPr>
          <a:xfrm>
            <a:off x="228600" y="1600200"/>
            <a:ext cx="8686800" cy="4492625"/>
          </a:xfrm>
        </p:spPr>
        <p:txBody>
          <a:bodyPr/>
          <a:lstStyle/>
          <a:p>
            <a:pPr eaLnBrk="1" hangingPunct="1">
              <a:lnSpc>
                <a:spcPct val="90000"/>
              </a:lnSpc>
              <a:defRPr/>
            </a:pPr>
            <a:r>
              <a:rPr lang="zh-TW" altLang="en-US" dirty="0" smtClean="0"/>
              <a:t>資料結構 </a:t>
            </a:r>
            <a:r>
              <a:rPr lang="en-US" altLang="zh-TW" dirty="0" smtClean="0"/>
              <a:t>(Data Structure) </a:t>
            </a:r>
            <a:r>
              <a:rPr lang="zh-TW" altLang="en-US" dirty="0" smtClean="0"/>
              <a:t>可以分為下列兩大項：</a:t>
            </a:r>
          </a:p>
          <a:p>
            <a:pPr marL="457200" lvl="1" indent="0" eaLnBrk="1" hangingPunct="1">
              <a:lnSpc>
                <a:spcPct val="90000"/>
              </a:lnSpc>
              <a:buFontTx/>
              <a:buNone/>
              <a:defRPr/>
            </a:pPr>
            <a:r>
              <a:rPr lang="en-US" altLang="zh-TW" dirty="0" smtClean="0"/>
              <a:t>1. </a:t>
            </a:r>
            <a:r>
              <a:rPr lang="zh-TW" altLang="en-US" dirty="0" smtClean="0"/>
              <a:t>資料的定義與組識方式</a:t>
            </a:r>
          </a:p>
          <a:p>
            <a:pPr marL="457200" lvl="1" indent="0" eaLnBrk="1" hangingPunct="1">
              <a:lnSpc>
                <a:spcPct val="90000"/>
              </a:lnSpc>
              <a:buFontTx/>
              <a:buNone/>
              <a:defRPr/>
            </a:pPr>
            <a:r>
              <a:rPr lang="en-US" altLang="zh-TW" dirty="0" smtClean="0"/>
              <a:t>2. </a:t>
            </a:r>
            <a:r>
              <a:rPr lang="zh-TW" altLang="en-US" dirty="0" smtClean="0"/>
              <a:t>和資料有關的運算操作</a:t>
            </a:r>
            <a:endParaRPr lang="en-US" altLang="zh-TW" dirty="0" smtClean="0"/>
          </a:p>
          <a:p>
            <a:pPr eaLnBrk="1" hangingPunct="1">
              <a:lnSpc>
                <a:spcPct val="90000"/>
              </a:lnSpc>
              <a:spcBef>
                <a:spcPts val="1200"/>
              </a:spcBef>
              <a:defRPr/>
            </a:pPr>
            <a:r>
              <a:rPr lang="zh-TW" altLang="en-US" dirty="0" smtClean="0"/>
              <a:t>何謂資料抽象化呢，它與資料結構有何關聯？事實上，合併上述兩項重點就與資料抽象化 </a:t>
            </a:r>
            <a:r>
              <a:rPr lang="en-US" altLang="zh-TW" dirty="0" smtClean="0"/>
              <a:t>(Data Abstraction) </a:t>
            </a:r>
            <a:r>
              <a:rPr lang="zh-TW" altLang="en-US" dirty="0" smtClean="0"/>
              <a:t>的概念不謀而合，而資料抽象化早就已經存在真實世界。</a:t>
            </a:r>
            <a:endParaRPr lang="en-US" altLang="zh-TW" dirty="0" smtClean="0"/>
          </a:p>
          <a:p>
            <a:pPr lvl="1" eaLnBrk="1" hangingPunct="1">
              <a:lnSpc>
                <a:spcPct val="90000"/>
              </a:lnSpc>
              <a:defRPr/>
            </a:pPr>
            <a:r>
              <a:rPr lang="zh-TW" altLang="en-US" dirty="0" smtClean="0"/>
              <a:t>真實世界中，許多個體都是資料抽象化的結果，例如，一架飛機，代表的其實是許多物件 </a:t>
            </a:r>
            <a:r>
              <a:rPr lang="en-US" altLang="zh-TW" dirty="0" smtClean="0"/>
              <a:t>(</a:t>
            </a:r>
            <a:r>
              <a:rPr lang="zh-TW" altLang="en-US" dirty="0" smtClean="0"/>
              <a:t>飛機零件</a:t>
            </a:r>
            <a:r>
              <a:rPr lang="en-US" altLang="zh-TW" dirty="0" smtClean="0"/>
              <a:t>) </a:t>
            </a:r>
            <a:r>
              <a:rPr lang="zh-TW" altLang="en-US" dirty="0" smtClean="0"/>
              <a:t>的集合，例如座椅、引擎、操縱桿等等，甚至在這些個體被組裝後，它還具備了新的特性 </a:t>
            </a:r>
            <a:r>
              <a:rPr lang="en-US" altLang="zh-TW" dirty="0" smtClean="0"/>
              <a:t>(</a:t>
            </a:r>
            <a:r>
              <a:rPr lang="zh-TW" altLang="en-US" dirty="0" smtClean="0"/>
              <a:t>例如重量、載重量等</a:t>
            </a:r>
            <a:r>
              <a:rPr lang="en-US" altLang="zh-TW" dirty="0" smtClean="0"/>
              <a:t>)</a:t>
            </a:r>
            <a:r>
              <a:rPr lang="zh-TW" altLang="en-US" dirty="0" smtClean="0"/>
              <a:t>，也可能具備新的功能 </a:t>
            </a:r>
            <a:r>
              <a:rPr lang="en-US" altLang="zh-TW" dirty="0" smtClean="0"/>
              <a:t>(</a:t>
            </a:r>
            <a:r>
              <a:rPr lang="zh-TW" altLang="en-US" dirty="0" smtClean="0"/>
              <a:t>例如引擎點火、起飛、降落、逃生等</a:t>
            </a:r>
            <a:r>
              <a:rPr lang="en-US" altLang="zh-TW" dirty="0" smtClean="0"/>
              <a:t>)</a:t>
            </a:r>
            <a:r>
              <a:rPr lang="zh-TW" altLang="en-US" dirty="0" smtClean="0"/>
              <a:t>。</a:t>
            </a:r>
            <a:endParaRPr lang="en-US" altLang="zh-TW" dirty="0" smtClean="0"/>
          </a:p>
          <a:p>
            <a:pPr lvl="1" eaLnBrk="1" hangingPunct="1">
              <a:lnSpc>
                <a:spcPct val="90000"/>
              </a:lnSpc>
              <a:defRPr/>
            </a:pPr>
            <a:r>
              <a:rPr lang="zh-TW" altLang="en-US" dirty="0" smtClean="0"/>
              <a:t>換句話說，我們在真實世界中，只要說到</a:t>
            </a:r>
            <a:r>
              <a:rPr lang="en-US" altLang="zh-TW" dirty="0" smtClean="0"/>
              <a:t>『</a:t>
            </a:r>
            <a:r>
              <a:rPr lang="zh-TW" altLang="en-US" dirty="0" smtClean="0"/>
              <a:t>飛機</a:t>
            </a:r>
            <a:r>
              <a:rPr lang="en-US" altLang="zh-TW" dirty="0" smtClean="0"/>
              <a:t>』</a:t>
            </a:r>
            <a:r>
              <a:rPr lang="zh-TW" altLang="en-US" dirty="0" smtClean="0"/>
              <a:t>，事實上，是包含了眾多特定個體與功能的集合。</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p:txBody>
          <a:bodyPr/>
          <a:lstStyle/>
          <a:p>
            <a:pPr eaLnBrk="1" hangingPunct="1"/>
            <a:r>
              <a:rPr lang="zh-TW" altLang="en-US" smtClean="0"/>
              <a:t>在程式中實作資料抽象化，必須分為三個層次來討論：</a:t>
            </a:r>
          </a:p>
          <a:p>
            <a:pPr marL="457200" lvl="1" indent="0" eaLnBrk="1" hangingPunct="1">
              <a:buFontTx/>
              <a:buNone/>
            </a:pPr>
            <a:r>
              <a:rPr lang="en-US" altLang="zh-TW" smtClean="0"/>
              <a:t>1. </a:t>
            </a:r>
            <a:r>
              <a:rPr lang="zh-TW" altLang="en-US" smtClean="0"/>
              <a:t>基本資料型態 </a:t>
            </a:r>
            <a:r>
              <a:rPr lang="en-US" altLang="zh-TW" smtClean="0"/>
              <a:t>(Atomic Data Type)</a:t>
            </a:r>
            <a:r>
              <a:rPr lang="zh-TW" altLang="en-US" smtClean="0"/>
              <a:t>：</a:t>
            </a:r>
            <a:endParaRPr lang="en-US" altLang="zh-TW" smtClean="0"/>
          </a:p>
          <a:p>
            <a:pPr lvl="2" eaLnBrk="1" hangingPunct="1"/>
            <a:r>
              <a:rPr lang="zh-TW" altLang="en-US" sz="1800" smtClean="0"/>
              <a:t>任何一種程式語言都會提供一些基本的資料型態，以供程式設計師使用。</a:t>
            </a:r>
            <a:endParaRPr lang="en-US" altLang="zh-TW" sz="1800" smtClean="0"/>
          </a:p>
          <a:p>
            <a:pPr lvl="2" eaLnBrk="1" hangingPunct="1"/>
            <a:r>
              <a:rPr lang="zh-TW" altLang="en-US" sz="1800" smtClean="0"/>
              <a:t>例如 </a:t>
            </a:r>
            <a:r>
              <a:rPr lang="en-US" altLang="zh-TW" sz="1800" smtClean="0"/>
              <a:t>C </a:t>
            </a:r>
            <a:r>
              <a:rPr lang="zh-TW" altLang="en-US" sz="1800" smtClean="0"/>
              <a:t>語言提供的基本資料型態有 </a:t>
            </a:r>
            <a:r>
              <a:rPr lang="en-US" altLang="zh-TW" sz="1800" smtClean="0"/>
              <a:t>char, int, float, double</a:t>
            </a:r>
            <a:r>
              <a:rPr lang="zh-TW" altLang="en-US" sz="1800" smtClean="0"/>
              <a:t>，其中有眾多資料型態可搭配修飾字 </a:t>
            </a:r>
            <a:r>
              <a:rPr lang="en-US" altLang="zh-TW" sz="1800" smtClean="0"/>
              <a:t>short, long, unsigned, signed </a:t>
            </a:r>
            <a:r>
              <a:rPr lang="zh-TW" altLang="en-US" sz="1800" smtClean="0"/>
              <a:t>改變其使用的記憶體空間長度或規範內容是否僅為正數。</a:t>
            </a:r>
          </a:p>
          <a:p>
            <a:pPr marL="457200" lvl="1" indent="0" eaLnBrk="1" hangingPunct="1">
              <a:buFontTx/>
              <a:buNone/>
            </a:pPr>
            <a:r>
              <a:rPr lang="en-US" altLang="zh-TW" smtClean="0"/>
              <a:t>2. </a:t>
            </a:r>
            <a:r>
              <a:rPr lang="zh-TW" altLang="en-US" smtClean="0"/>
              <a:t>結構型資料型態 </a:t>
            </a:r>
            <a:r>
              <a:rPr lang="en-US" altLang="zh-TW" smtClean="0"/>
              <a:t>(Structural Data Type)</a:t>
            </a:r>
            <a:r>
              <a:rPr lang="zh-TW" altLang="en-US" smtClean="0"/>
              <a:t>：</a:t>
            </a:r>
            <a:endParaRPr lang="en-US" altLang="zh-TW" smtClean="0"/>
          </a:p>
          <a:p>
            <a:pPr lvl="2" eaLnBrk="1" hangingPunct="1"/>
            <a:r>
              <a:rPr lang="zh-TW" altLang="en-US" sz="1800" smtClean="0"/>
              <a:t>許多程式語言允許將資料項目整合在一起成為一種更高一層的資料型態</a:t>
            </a:r>
            <a:endParaRPr lang="en-US" altLang="zh-TW" sz="1800" smtClean="0"/>
          </a:p>
          <a:p>
            <a:pPr lvl="2" eaLnBrk="1" hangingPunct="1"/>
            <a:r>
              <a:rPr lang="zh-TW" altLang="en-US" sz="1800" smtClean="0"/>
              <a:t>例如 </a:t>
            </a:r>
            <a:r>
              <a:rPr lang="en-US" altLang="zh-TW" sz="1800" smtClean="0"/>
              <a:t>C </a:t>
            </a:r>
            <a:r>
              <a:rPr lang="zh-TW" altLang="en-US" sz="1800" smtClean="0"/>
              <a:t>語言提供的陣列、字串 </a:t>
            </a:r>
            <a:r>
              <a:rPr lang="en-US" altLang="zh-TW" sz="1800" smtClean="0"/>
              <a:t>(C</a:t>
            </a:r>
            <a:r>
              <a:rPr lang="zh-TW" altLang="en-US" sz="1800" smtClean="0"/>
              <a:t>語言將字串視為一種特殊的字元陣列，其結尾字元為</a:t>
            </a:r>
            <a:r>
              <a:rPr lang="en-US" altLang="zh-TW" sz="1800" smtClean="0"/>
              <a:t>‘\0‘)</a:t>
            </a:r>
            <a:r>
              <a:rPr lang="zh-TW" altLang="en-US" sz="1800" smtClean="0"/>
              <a:t>、結構體 </a:t>
            </a:r>
            <a:r>
              <a:rPr lang="en-US" altLang="zh-TW" sz="1800" smtClean="0"/>
              <a:t>(struct)</a:t>
            </a:r>
            <a:r>
              <a:rPr lang="zh-TW" altLang="en-US" sz="1800" smtClean="0"/>
              <a:t>、聯合結構體 </a:t>
            </a:r>
            <a:r>
              <a:rPr lang="en-US" altLang="zh-TW" sz="1800" smtClean="0"/>
              <a:t>(union) </a:t>
            </a:r>
            <a:r>
              <a:rPr lang="zh-TW" altLang="en-US" sz="1800" smtClean="0"/>
              <a:t>等。</a:t>
            </a:r>
            <a:endParaRPr lang="en-US" altLang="zh-TW" sz="1800" smtClean="0"/>
          </a:p>
          <a:p>
            <a:pPr lvl="3" eaLnBrk="1" hangingPunct="1"/>
            <a:r>
              <a:rPr lang="zh-TW" altLang="en-US" sz="1800" smtClean="0"/>
              <a:t>其中，陣列、字串是將同一種類的基本資料型態整合在一起，</a:t>
            </a:r>
            <a:endParaRPr lang="en-US" altLang="zh-TW" sz="1800" smtClean="0"/>
          </a:p>
          <a:p>
            <a:pPr lvl="3" eaLnBrk="1" hangingPunct="1"/>
            <a:r>
              <a:rPr lang="zh-TW" altLang="en-US" sz="1800" smtClean="0"/>
              <a:t>而結構體、聯合結構體則允許將不同種類的資料型態整合在一起。</a:t>
            </a:r>
          </a:p>
          <a:p>
            <a:endParaRPr lang="zh-TW" altLang="en-US" sz="2000" smtClean="0"/>
          </a:p>
        </p:txBody>
      </p:sp>
      <p:sp>
        <p:nvSpPr>
          <p:cNvPr id="6147"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anose="020B0604020202020204" pitchFamily="34" charset="0"/>
                <a:ea typeface="標楷體" panose="03000509000000000000" pitchFamily="65" charset="-120"/>
              </a:defRPr>
            </a:lvl1pPr>
            <a:lvl2pPr marL="742950" indent="-285750" eaLnBrk="0" hangingPunct="0">
              <a:defRPr kumimoji="1" sz="1600">
                <a:solidFill>
                  <a:schemeClr val="tx1"/>
                </a:solidFill>
                <a:latin typeface="Arial" panose="020B0604020202020204" pitchFamily="34" charset="0"/>
                <a:ea typeface="標楷體" panose="03000509000000000000" pitchFamily="65" charset="-120"/>
              </a:defRPr>
            </a:lvl2pPr>
            <a:lvl3pPr marL="1143000" indent="-228600" eaLnBrk="0" hangingPunct="0">
              <a:defRPr kumimoji="1" sz="1600">
                <a:solidFill>
                  <a:schemeClr val="tx1"/>
                </a:solidFill>
                <a:latin typeface="Arial" panose="020B0604020202020204" pitchFamily="34" charset="0"/>
                <a:ea typeface="標楷體" panose="03000509000000000000" pitchFamily="65" charset="-120"/>
              </a:defRPr>
            </a:lvl3pPr>
            <a:lvl4pPr marL="1600200" indent="-228600" eaLnBrk="0" hangingPunct="0">
              <a:defRPr kumimoji="1" sz="1600">
                <a:solidFill>
                  <a:schemeClr val="tx1"/>
                </a:solidFill>
                <a:latin typeface="Arial" panose="020B0604020202020204" pitchFamily="34" charset="0"/>
                <a:ea typeface="標楷體" panose="03000509000000000000" pitchFamily="65" charset="-120"/>
              </a:defRPr>
            </a:lvl4pPr>
            <a:lvl5pPr marL="2057400" indent="-228600" eaLnBrk="0" hangingPunct="0">
              <a:defRPr kumimoji="1" sz="16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9pPr>
          </a:lstStyle>
          <a:p>
            <a:pPr eaLnBrk="1" hangingPunct="1"/>
            <a:fld id="{E6E08CA0-2202-472F-B014-2EDB4FCDB6C2}" type="slidenum">
              <a:rPr lang="zh-TW" altLang="en-US" sz="1400">
                <a:latin typeface="Times New Roman" panose="02020603050405020304" pitchFamily="18" charset="0"/>
                <a:ea typeface="新細明體" panose="02020500000000000000" pitchFamily="18" charset="-120"/>
              </a:rPr>
              <a:pPr eaLnBrk="1" hangingPunct="1"/>
              <a:t>4</a:t>
            </a:fld>
            <a:endParaRPr lang="en-US" altLang="zh-TW" sz="1400">
              <a:latin typeface="Times New Roman" panose="02020603050405020304" pitchFamily="18" charset="0"/>
              <a:ea typeface="新細明體" panose="02020500000000000000" pitchFamily="18" charset="-120"/>
            </a:endParaRPr>
          </a:p>
        </p:txBody>
      </p:sp>
      <p:sp>
        <p:nvSpPr>
          <p:cNvPr id="6148" name="Rectangle 1026"/>
          <p:cNvSpPr>
            <a:spLocks noGrp="1" noChangeArrowheads="1"/>
          </p:cNvSpPr>
          <p:nvPr>
            <p:ph type="title"/>
          </p:nvPr>
        </p:nvSpPr>
        <p:spPr>
          <a:xfrm>
            <a:off x="1187450" y="574675"/>
            <a:ext cx="6983413" cy="838200"/>
          </a:xfrm>
        </p:spPr>
        <p:txBody>
          <a:bodyPr/>
          <a:lstStyle/>
          <a:p>
            <a:pPr algn="ctr" eaLnBrk="1" hangingPunct="1"/>
            <a:r>
              <a:rPr lang="zh-TW" altLang="en-US" smtClean="0"/>
              <a:t>何謂資料抽象化</a:t>
            </a:r>
            <a:endParaRPr lang="en-US" altLang="zh-TW"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87450" y="574675"/>
            <a:ext cx="6934200" cy="838200"/>
          </a:xfrm>
        </p:spPr>
        <p:txBody>
          <a:bodyPr/>
          <a:lstStyle/>
          <a:p>
            <a:pPr algn="ctr"/>
            <a:r>
              <a:rPr lang="zh-TW" altLang="en-US" smtClean="0"/>
              <a:t>何謂資料抽象化</a:t>
            </a:r>
          </a:p>
        </p:txBody>
      </p:sp>
      <p:sp>
        <p:nvSpPr>
          <p:cNvPr id="7171" name="Rectangle 3"/>
          <p:cNvSpPr>
            <a:spLocks noGrp="1" noChangeArrowheads="1"/>
          </p:cNvSpPr>
          <p:nvPr>
            <p:ph type="body" idx="1"/>
          </p:nvPr>
        </p:nvSpPr>
        <p:spPr/>
        <p:txBody>
          <a:bodyPr/>
          <a:lstStyle/>
          <a:p>
            <a:pPr marL="457200" lvl="1" indent="0" eaLnBrk="1" hangingPunct="1">
              <a:buFontTx/>
              <a:buNone/>
            </a:pPr>
            <a:r>
              <a:rPr lang="en-US" altLang="zh-TW" smtClean="0"/>
              <a:t>3. </a:t>
            </a:r>
            <a:r>
              <a:rPr lang="zh-TW" altLang="en-US" smtClean="0"/>
              <a:t>抽象資料型態 </a:t>
            </a:r>
            <a:r>
              <a:rPr lang="en-US" altLang="zh-TW" smtClean="0"/>
              <a:t>(Abstract Data Type</a:t>
            </a:r>
            <a:r>
              <a:rPr lang="zh-TW" altLang="en-US" smtClean="0"/>
              <a:t>；簡稱 </a:t>
            </a:r>
            <a:r>
              <a:rPr lang="en-US" altLang="zh-TW" smtClean="0"/>
              <a:t>ADT)</a:t>
            </a:r>
            <a:r>
              <a:rPr lang="zh-TW" altLang="en-US" smtClean="0"/>
              <a:t>：</a:t>
            </a:r>
            <a:endParaRPr lang="en-US" altLang="zh-TW" smtClean="0"/>
          </a:p>
          <a:p>
            <a:pPr lvl="2" eaLnBrk="1" hangingPunct="1"/>
            <a:r>
              <a:rPr lang="en-US" altLang="zh-TW" sz="1800" smtClean="0"/>
              <a:t>ADT </a:t>
            </a:r>
            <a:r>
              <a:rPr lang="zh-TW" altLang="en-US" sz="1800" smtClean="0"/>
              <a:t>是一種最高層資料型態的展現方式，它除了能夠將眾多不同種類的資料型態整合在一起之外，還能夠將作用於該資料型態的運算也包含在內。</a:t>
            </a:r>
            <a:endParaRPr lang="en-US" altLang="zh-TW" sz="1800" smtClean="0"/>
          </a:p>
          <a:p>
            <a:pPr lvl="2" eaLnBrk="1" hangingPunct="1"/>
            <a:r>
              <a:rPr lang="zh-TW" altLang="en-US" sz="1800" smtClean="0"/>
              <a:t>例如堆疊</a:t>
            </a:r>
            <a:r>
              <a:rPr lang="en-US" altLang="zh-TW" sz="1800" smtClean="0"/>
              <a:t>(stack) </a:t>
            </a:r>
            <a:r>
              <a:rPr lang="zh-TW" altLang="en-US" sz="1800" smtClean="0"/>
              <a:t>就是典型的 </a:t>
            </a:r>
            <a:r>
              <a:rPr lang="en-US" altLang="zh-TW" sz="1800" smtClean="0"/>
              <a:t>ADT</a:t>
            </a:r>
            <a:r>
              <a:rPr lang="zh-TW" altLang="en-US" sz="1800" smtClean="0"/>
              <a:t>，它可能包含了用來存放資料的陣列，也同時包含了 </a:t>
            </a:r>
            <a:r>
              <a:rPr lang="en-US" altLang="zh-TW" sz="1800" smtClean="0"/>
              <a:t>push, pop </a:t>
            </a:r>
            <a:r>
              <a:rPr lang="zh-TW" altLang="en-US" sz="1800" smtClean="0"/>
              <a:t>等用來存入與取出堆疊資料的運算。</a:t>
            </a:r>
            <a:endParaRPr lang="en-US" altLang="zh-TW" sz="1800" smtClean="0"/>
          </a:p>
          <a:p>
            <a:pPr lvl="2" eaLnBrk="1" hangingPunct="1"/>
            <a:r>
              <a:rPr lang="zh-TW" altLang="en-US" sz="1800" smtClean="0"/>
              <a:t>並非所有的程式語言都提供了實作 </a:t>
            </a:r>
            <a:r>
              <a:rPr lang="en-US" altLang="zh-TW" sz="1800" smtClean="0"/>
              <a:t>ADT </a:t>
            </a:r>
            <a:r>
              <a:rPr lang="zh-TW" altLang="en-US" sz="1800" smtClean="0"/>
              <a:t>的明確方法，例如 </a:t>
            </a:r>
            <a:r>
              <a:rPr lang="en-US" altLang="zh-TW" sz="1800" smtClean="0"/>
              <a:t>C </a:t>
            </a:r>
            <a:r>
              <a:rPr lang="zh-TW" altLang="en-US" sz="1800" smtClean="0"/>
              <a:t>語言就沒有提供此類方法。</a:t>
            </a:r>
            <a:endParaRPr lang="en-US" altLang="zh-TW" sz="1800" smtClean="0"/>
          </a:p>
          <a:p>
            <a:pPr lvl="2" eaLnBrk="1" hangingPunct="1"/>
            <a:r>
              <a:rPr lang="zh-TW" altLang="en-US" sz="1800" smtClean="0"/>
              <a:t>而一般來說，物件導向程式語言通常都提供了實作 </a:t>
            </a:r>
            <a:r>
              <a:rPr lang="en-US" altLang="zh-TW" sz="1800" smtClean="0"/>
              <a:t>ADT </a:t>
            </a:r>
            <a:r>
              <a:rPr lang="zh-TW" altLang="en-US" sz="1800" smtClean="0"/>
              <a:t>的明確方法，例如 </a:t>
            </a:r>
            <a:r>
              <a:rPr lang="en-US" altLang="zh-TW" sz="1800" smtClean="0"/>
              <a:t>C++</a:t>
            </a:r>
            <a:r>
              <a:rPr lang="zh-TW" altLang="en-US" sz="1800" smtClean="0"/>
              <a:t>、</a:t>
            </a:r>
            <a:r>
              <a:rPr lang="en-US" altLang="zh-TW" sz="1800" smtClean="0"/>
              <a:t>Java </a:t>
            </a:r>
            <a:r>
              <a:rPr lang="zh-TW" altLang="en-US" sz="1800" smtClean="0"/>
              <a:t>語言採用類別 </a:t>
            </a:r>
            <a:r>
              <a:rPr lang="en-US" altLang="zh-TW" sz="1800" smtClean="0"/>
              <a:t>(class) </a:t>
            </a:r>
            <a:r>
              <a:rPr lang="zh-TW" altLang="en-US" sz="1800" smtClean="0"/>
              <a:t>來提供實作 </a:t>
            </a:r>
            <a:r>
              <a:rPr lang="en-US" altLang="zh-TW" sz="1800" smtClean="0"/>
              <a:t>ADT</a:t>
            </a:r>
            <a:r>
              <a:rPr lang="zh-TW" altLang="en-US" sz="1800" smtClean="0"/>
              <a:t>。</a:t>
            </a:r>
          </a:p>
        </p:txBody>
      </p:sp>
      <p:sp>
        <p:nvSpPr>
          <p:cNvPr id="7172"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anose="020B0604020202020204" pitchFamily="34" charset="0"/>
                <a:ea typeface="標楷體" panose="03000509000000000000" pitchFamily="65" charset="-120"/>
              </a:defRPr>
            </a:lvl1pPr>
            <a:lvl2pPr marL="742950" indent="-285750" eaLnBrk="0" hangingPunct="0">
              <a:defRPr kumimoji="1" sz="1600">
                <a:solidFill>
                  <a:schemeClr val="tx1"/>
                </a:solidFill>
                <a:latin typeface="Arial" panose="020B0604020202020204" pitchFamily="34" charset="0"/>
                <a:ea typeface="標楷體" panose="03000509000000000000" pitchFamily="65" charset="-120"/>
              </a:defRPr>
            </a:lvl2pPr>
            <a:lvl3pPr marL="1143000" indent="-228600" eaLnBrk="0" hangingPunct="0">
              <a:defRPr kumimoji="1" sz="1600">
                <a:solidFill>
                  <a:schemeClr val="tx1"/>
                </a:solidFill>
                <a:latin typeface="Arial" panose="020B0604020202020204" pitchFamily="34" charset="0"/>
                <a:ea typeface="標楷體" panose="03000509000000000000" pitchFamily="65" charset="-120"/>
              </a:defRPr>
            </a:lvl3pPr>
            <a:lvl4pPr marL="1600200" indent="-228600" eaLnBrk="0" hangingPunct="0">
              <a:defRPr kumimoji="1" sz="1600">
                <a:solidFill>
                  <a:schemeClr val="tx1"/>
                </a:solidFill>
                <a:latin typeface="Arial" panose="020B0604020202020204" pitchFamily="34" charset="0"/>
                <a:ea typeface="標楷體" panose="03000509000000000000" pitchFamily="65" charset="-120"/>
              </a:defRPr>
            </a:lvl4pPr>
            <a:lvl5pPr marL="2057400" indent="-228600" eaLnBrk="0" hangingPunct="0">
              <a:defRPr kumimoji="1" sz="16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9pPr>
          </a:lstStyle>
          <a:p>
            <a:pPr eaLnBrk="1" hangingPunct="1"/>
            <a:fld id="{0EA3AF39-9299-4390-86DF-E660B39D6004}" type="slidenum">
              <a:rPr lang="zh-TW" altLang="en-US" sz="1400">
                <a:latin typeface="Times New Roman" panose="02020603050405020304" pitchFamily="18" charset="0"/>
                <a:ea typeface="新細明體" panose="02020500000000000000" pitchFamily="18" charset="-120"/>
              </a:rPr>
              <a:pPr eaLnBrk="1" hangingPunct="1"/>
              <a:t>5</a:t>
            </a:fld>
            <a:endParaRPr lang="en-US" altLang="zh-TW" sz="1400">
              <a:latin typeface="Times New Roman" panose="02020603050405020304" pitchFamily="18" charset="0"/>
              <a:ea typeface="新細明體" panose="02020500000000000000" pitchFamily="18" charset="-12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66813" y="574675"/>
            <a:ext cx="6934200" cy="838200"/>
          </a:xfrm>
        </p:spPr>
        <p:txBody>
          <a:bodyPr/>
          <a:lstStyle/>
          <a:p>
            <a:pPr algn="ctr"/>
            <a:r>
              <a:rPr lang="en-US" altLang="zh-TW" smtClean="0"/>
              <a:t>ADT</a:t>
            </a:r>
            <a:endParaRPr lang="zh-TW" altLang="en-US" smtClean="0"/>
          </a:p>
        </p:txBody>
      </p:sp>
      <p:sp>
        <p:nvSpPr>
          <p:cNvPr id="8195" name="Rectangle 3"/>
          <p:cNvSpPr>
            <a:spLocks noGrp="1" noChangeArrowheads="1"/>
          </p:cNvSpPr>
          <p:nvPr>
            <p:ph type="body" idx="1"/>
          </p:nvPr>
        </p:nvSpPr>
        <p:spPr/>
        <p:txBody>
          <a:bodyPr/>
          <a:lstStyle/>
          <a:p>
            <a:pPr eaLnBrk="1" hangingPunct="1"/>
            <a:r>
              <a:rPr lang="zh-TW" altLang="en-US" sz="2000" smtClean="0"/>
              <a:t>既然資料結構是介紹各類計算機科學常用的 </a:t>
            </a:r>
            <a:r>
              <a:rPr lang="en-US" altLang="zh-TW" sz="2000" smtClean="0"/>
              <a:t>ADT</a:t>
            </a:r>
            <a:r>
              <a:rPr lang="zh-TW" altLang="en-US" sz="2000" smtClean="0"/>
              <a:t>，我們有必要對 </a:t>
            </a:r>
            <a:r>
              <a:rPr lang="en-US" altLang="zh-TW" sz="2000" smtClean="0"/>
              <a:t>ADT</a:t>
            </a:r>
            <a:r>
              <a:rPr lang="zh-TW" altLang="en-US" sz="2000" smtClean="0"/>
              <a:t> 進行更深入的了解。</a:t>
            </a:r>
            <a:endParaRPr lang="en-US" altLang="zh-TW" sz="2000" smtClean="0"/>
          </a:p>
          <a:p>
            <a:pPr eaLnBrk="1" hangingPunct="1"/>
            <a:r>
              <a:rPr lang="en-US" altLang="zh-TW" sz="2000" smtClean="0"/>
              <a:t>ADT</a:t>
            </a:r>
            <a:r>
              <a:rPr lang="zh-TW" altLang="en-US" sz="2000" smtClean="0"/>
              <a:t> 具有一個重要定義，即物件或類別 </a:t>
            </a:r>
            <a:r>
              <a:rPr lang="en-US" altLang="zh-TW" sz="2000" smtClean="0"/>
              <a:t>(</a:t>
            </a:r>
            <a:r>
              <a:rPr lang="zh-TW" altLang="en-US" sz="2000" smtClean="0"/>
              <a:t>物件為 </a:t>
            </a:r>
            <a:r>
              <a:rPr lang="en-US" altLang="zh-TW" sz="2000" smtClean="0"/>
              <a:t>ADT</a:t>
            </a:r>
            <a:r>
              <a:rPr lang="zh-TW" altLang="en-US" sz="2000" smtClean="0"/>
              <a:t> 的某一個實體表現</a:t>
            </a:r>
            <a:r>
              <a:rPr lang="en-US" altLang="zh-TW" sz="2000" smtClean="0"/>
              <a:t>)</a:t>
            </a:r>
            <a:r>
              <a:rPr lang="zh-TW" altLang="en-US" sz="2000" smtClean="0"/>
              <a:t> 運算規格應該與物件的實作分別獨立開來。</a:t>
            </a:r>
          </a:p>
          <a:p>
            <a:pPr lvl="1" eaLnBrk="1" hangingPunct="1"/>
            <a:r>
              <a:rPr lang="en-US" altLang="zh-TW" sz="1800" smtClean="0"/>
              <a:t>ADT</a:t>
            </a:r>
            <a:r>
              <a:rPr lang="zh-TW" altLang="en-US" sz="1800" smtClean="0"/>
              <a:t>的使用者不必關心</a:t>
            </a:r>
            <a:r>
              <a:rPr lang="en-US" altLang="zh-TW" sz="1800" smtClean="0"/>
              <a:t>ADT</a:t>
            </a:r>
            <a:r>
              <a:rPr lang="zh-TW" altLang="en-US" sz="1800" smtClean="0"/>
              <a:t>內部如何定義資料項與實作方法，只要根據規格由外部進行</a:t>
            </a:r>
            <a:r>
              <a:rPr lang="en-US" altLang="zh-TW" sz="1800" smtClean="0"/>
              <a:t>ADT</a:t>
            </a:r>
            <a:r>
              <a:rPr lang="zh-TW" altLang="en-US" sz="1800" smtClean="0"/>
              <a:t>的應用即可</a:t>
            </a:r>
            <a:endParaRPr lang="en-US" altLang="zh-TW" sz="1800" smtClean="0"/>
          </a:p>
          <a:p>
            <a:pPr lvl="1" eaLnBrk="1" hangingPunct="1"/>
            <a:r>
              <a:rPr lang="zh-TW" altLang="en-US" sz="1800" smtClean="0"/>
              <a:t>而</a:t>
            </a:r>
            <a:r>
              <a:rPr lang="en-US" altLang="zh-TW" sz="1800" smtClean="0"/>
              <a:t>ADT</a:t>
            </a:r>
            <a:r>
              <a:rPr lang="zh-TW" altLang="en-US" sz="1800" smtClean="0"/>
              <a:t>的設計者則可以在遵守規格的狀況下，任意擴充資料項或改進運算實作的效率。</a:t>
            </a:r>
          </a:p>
          <a:p>
            <a:pPr lvl="2" eaLnBrk="1" hangingPunct="1"/>
            <a:r>
              <a:rPr lang="zh-TW" altLang="en-US" sz="1800" smtClean="0"/>
              <a:t>正如上述所言，使用者關心的是該 </a:t>
            </a:r>
            <a:r>
              <a:rPr lang="en-US" altLang="zh-TW" sz="1800" smtClean="0"/>
              <a:t>ADT</a:t>
            </a:r>
            <a:r>
              <a:rPr lang="zh-TW" altLang="en-US" sz="1800" smtClean="0"/>
              <a:t> 的規格 </a:t>
            </a:r>
            <a:r>
              <a:rPr lang="en-US" altLang="zh-TW" sz="1800" smtClean="0"/>
              <a:t>(</a:t>
            </a:r>
            <a:r>
              <a:rPr lang="zh-TW" altLang="en-US" sz="1800" smtClean="0"/>
              <a:t>也就是該 </a:t>
            </a:r>
            <a:r>
              <a:rPr lang="en-US" altLang="zh-TW" sz="1800" smtClean="0"/>
              <a:t>ADT</a:t>
            </a:r>
            <a:r>
              <a:rPr lang="zh-TW" altLang="en-US" sz="1800" smtClean="0"/>
              <a:t> 的定義</a:t>
            </a:r>
            <a:r>
              <a:rPr lang="en-US" altLang="zh-TW" sz="1800" smtClean="0"/>
              <a:t>)</a:t>
            </a:r>
          </a:p>
          <a:p>
            <a:pPr lvl="2" eaLnBrk="1" hangingPunct="1"/>
            <a:r>
              <a:rPr lang="zh-TW" altLang="en-US" sz="1800" smtClean="0"/>
              <a:t>而設計者關心的則是該 </a:t>
            </a:r>
            <a:r>
              <a:rPr lang="en-US" altLang="zh-TW" sz="1800" smtClean="0"/>
              <a:t>ADT</a:t>
            </a:r>
            <a:r>
              <a:rPr lang="zh-TW" altLang="en-US" sz="1800" smtClean="0"/>
              <a:t> 的實作，也就是包含資料項的實際儲存方式 </a:t>
            </a:r>
            <a:r>
              <a:rPr lang="en-US" altLang="zh-TW" sz="1800" smtClean="0"/>
              <a:t>(</a:t>
            </a:r>
            <a:r>
              <a:rPr lang="zh-TW" altLang="en-US" sz="1800" smtClean="0"/>
              <a:t>如整數</a:t>
            </a:r>
            <a:r>
              <a:rPr lang="en-US" altLang="zh-TW" sz="1800" smtClean="0"/>
              <a:t>,</a:t>
            </a:r>
            <a:r>
              <a:rPr lang="zh-TW" altLang="en-US" sz="1800" smtClean="0"/>
              <a:t>陣列</a:t>
            </a:r>
            <a:r>
              <a:rPr lang="en-US" altLang="zh-TW" sz="1800" smtClean="0"/>
              <a:t>,</a:t>
            </a:r>
            <a:r>
              <a:rPr lang="zh-TW" altLang="en-US" sz="1800" smtClean="0"/>
              <a:t>結構等</a:t>
            </a:r>
            <a:r>
              <a:rPr lang="en-US" altLang="zh-TW" sz="1800" smtClean="0"/>
              <a:t>)</a:t>
            </a:r>
            <a:r>
              <a:rPr lang="zh-TW" altLang="en-US" sz="1800" smtClean="0"/>
              <a:t>，以及運算的實際演算法。</a:t>
            </a:r>
            <a:endParaRPr lang="en-US" altLang="zh-TW" sz="1800" smtClean="0"/>
          </a:p>
          <a:p>
            <a:pPr lvl="2" eaLnBrk="1" hangingPunct="1"/>
            <a:r>
              <a:rPr lang="zh-TW" altLang="en-US" sz="1800" smtClean="0"/>
              <a:t>對於程式設計師而言，關心的不但是 </a:t>
            </a:r>
            <a:r>
              <a:rPr lang="en-US" altLang="zh-TW" sz="1800" smtClean="0"/>
              <a:t>ADT</a:t>
            </a:r>
            <a:r>
              <a:rPr lang="zh-TW" altLang="en-US" sz="1800" smtClean="0"/>
              <a:t> 的實作，而且是實際的實作，也就是資料項目儲存的實際資料型態 </a:t>
            </a:r>
            <a:r>
              <a:rPr lang="en-US" altLang="zh-TW" sz="1800" smtClean="0"/>
              <a:t>(</a:t>
            </a:r>
            <a:r>
              <a:rPr lang="zh-TW" altLang="en-US" sz="1800" smtClean="0"/>
              <a:t>如</a:t>
            </a:r>
            <a:r>
              <a:rPr lang="en-US" altLang="zh-TW" sz="1800" smtClean="0"/>
              <a:t>int,</a:t>
            </a:r>
            <a:r>
              <a:rPr lang="zh-TW" altLang="en-US" sz="1800" smtClean="0"/>
              <a:t> </a:t>
            </a:r>
            <a:r>
              <a:rPr lang="en-US" altLang="zh-TW" sz="1800" smtClean="0"/>
              <a:t>array,</a:t>
            </a:r>
            <a:r>
              <a:rPr lang="zh-TW" altLang="en-US" sz="1800" smtClean="0"/>
              <a:t> </a:t>
            </a:r>
            <a:r>
              <a:rPr lang="en-US" altLang="zh-TW" sz="1800" smtClean="0"/>
              <a:t>struct</a:t>
            </a:r>
            <a:r>
              <a:rPr lang="zh-TW" altLang="en-US" sz="1800" smtClean="0"/>
              <a:t>等</a:t>
            </a:r>
            <a:r>
              <a:rPr lang="en-US" altLang="zh-TW" sz="1800" smtClean="0"/>
              <a:t>)</a:t>
            </a:r>
            <a:r>
              <a:rPr lang="zh-TW" altLang="en-US" sz="1800" smtClean="0"/>
              <a:t>，以及代表運算的函式程式碼。</a:t>
            </a:r>
          </a:p>
          <a:p>
            <a:endParaRPr lang="zh-TW" altLang="en-US" sz="2000" smtClean="0"/>
          </a:p>
        </p:txBody>
      </p:sp>
      <p:sp>
        <p:nvSpPr>
          <p:cNvPr id="8196"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anose="020B0604020202020204" pitchFamily="34" charset="0"/>
                <a:ea typeface="標楷體" panose="03000509000000000000" pitchFamily="65" charset="-120"/>
              </a:defRPr>
            </a:lvl1pPr>
            <a:lvl2pPr marL="742950" indent="-285750" eaLnBrk="0" hangingPunct="0">
              <a:defRPr kumimoji="1" sz="1600">
                <a:solidFill>
                  <a:schemeClr val="tx1"/>
                </a:solidFill>
                <a:latin typeface="Arial" panose="020B0604020202020204" pitchFamily="34" charset="0"/>
                <a:ea typeface="標楷體" panose="03000509000000000000" pitchFamily="65" charset="-120"/>
              </a:defRPr>
            </a:lvl2pPr>
            <a:lvl3pPr marL="1143000" indent="-228600" eaLnBrk="0" hangingPunct="0">
              <a:defRPr kumimoji="1" sz="1600">
                <a:solidFill>
                  <a:schemeClr val="tx1"/>
                </a:solidFill>
                <a:latin typeface="Arial" panose="020B0604020202020204" pitchFamily="34" charset="0"/>
                <a:ea typeface="標楷體" panose="03000509000000000000" pitchFamily="65" charset="-120"/>
              </a:defRPr>
            </a:lvl3pPr>
            <a:lvl4pPr marL="1600200" indent="-228600" eaLnBrk="0" hangingPunct="0">
              <a:defRPr kumimoji="1" sz="1600">
                <a:solidFill>
                  <a:schemeClr val="tx1"/>
                </a:solidFill>
                <a:latin typeface="Arial" panose="020B0604020202020204" pitchFamily="34" charset="0"/>
                <a:ea typeface="標楷體" panose="03000509000000000000" pitchFamily="65" charset="-120"/>
              </a:defRPr>
            </a:lvl4pPr>
            <a:lvl5pPr marL="2057400" indent="-228600" eaLnBrk="0" hangingPunct="0">
              <a:defRPr kumimoji="1" sz="16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9pPr>
          </a:lstStyle>
          <a:p>
            <a:pPr eaLnBrk="1" hangingPunct="1"/>
            <a:fld id="{DD11E300-DA36-4858-9FEF-645EF40EB4DC}" type="slidenum">
              <a:rPr lang="zh-TW" altLang="en-US" sz="1400">
                <a:latin typeface="Times New Roman" panose="02020603050405020304" pitchFamily="18" charset="0"/>
                <a:ea typeface="新細明體" panose="02020500000000000000" pitchFamily="18" charset="-120"/>
              </a:rPr>
              <a:pPr eaLnBrk="1" hangingPunct="1"/>
              <a:t>6</a:t>
            </a:fld>
            <a:endParaRPr lang="en-US" altLang="zh-TW" sz="1400">
              <a:latin typeface="Times New Roman" panose="02020603050405020304" pitchFamily="18" charset="0"/>
              <a:ea typeface="新細明體" panose="02020500000000000000" pitchFamily="18" charset="-12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166813" y="574675"/>
            <a:ext cx="6934200" cy="838200"/>
          </a:xfrm>
        </p:spPr>
        <p:txBody>
          <a:bodyPr/>
          <a:lstStyle/>
          <a:p>
            <a:pPr algn="ctr"/>
            <a:r>
              <a:rPr lang="en-US" altLang="zh-TW" smtClean="0"/>
              <a:t>ADT</a:t>
            </a:r>
            <a:endParaRPr lang="zh-TW" altLang="en-US" smtClean="0"/>
          </a:p>
        </p:txBody>
      </p:sp>
      <p:sp>
        <p:nvSpPr>
          <p:cNvPr id="9219" name="Rectangle 3"/>
          <p:cNvSpPr>
            <a:spLocks noGrp="1" noChangeArrowheads="1"/>
          </p:cNvSpPr>
          <p:nvPr>
            <p:ph type="body" idx="1"/>
          </p:nvPr>
        </p:nvSpPr>
        <p:spPr/>
        <p:txBody>
          <a:bodyPr/>
          <a:lstStyle/>
          <a:p>
            <a:pPr eaLnBrk="1" hangingPunct="1"/>
            <a:r>
              <a:rPr lang="zh-TW" altLang="en-US" smtClean="0"/>
              <a:t>一 </a:t>
            </a:r>
            <a:r>
              <a:rPr lang="en-US" altLang="zh-TW" smtClean="0"/>
              <a:t>ADT</a:t>
            </a:r>
            <a:r>
              <a:rPr lang="zh-TW" altLang="en-US" smtClean="0"/>
              <a:t> 必須包含運算，這是它與結構型資料型態最大的差別，而 </a:t>
            </a:r>
            <a:r>
              <a:rPr lang="en-US" altLang="zh-TW" smtClean="0"/>
              <a:t>ADT</a:t>
            </a:r>
            <a:r>
              <a:rPr lang="zh-TW" altLang="en-US" smtClean="0"/>
              <a:t> 的運算可以分為下列三大類：</a:t>
            </a:r>
          </a:p>
          <a:p>
            <a:pPr marL="457200" lvl="1" indent="0" eaLnBrk="1" hangingPunct="1">
              <a:buFontTx/>
              <a:buNone/>
            </a:pPr>
            <a:r>
              <a:rPr lang="en-US" altLang="zh-TW" smtClean="0"/>
              <a:t>1. </a:t>
            </a:r>
            <a:r>
              <a:rPr lang="zh-TW" altLang="en-US" smtClean="0"/>
              <a:t>建構運算：</a:t>
            </a:r>
            <a:endParaRPr lang="en-US" altLang="zh-TW" smtClean="0"/>
          </a:p>
          <a:p>
            <a:pPr lvl="2" eaLnBrk="1" hangingPunct="1"/>
            <a:r>
              <a:rPr lang="zh-TW" altLang="en-US" sz="1800" smtClean="0"/>
              <a:t>建構運算是為了建立</a:t>
            </a:r>
            <a:r>
              <a:rPr lang="en-US" altLang="zh-TW" sz="1800" smtClean="0"/>
              <a:t>ADT</a:t>
            </a:r>
            <a:r>
              <a:rPr lang="zh-TW" altLang="en-US" sz="1800" smtClean="0"/>
              <a:t>的一個實體 </a:t>
            </a:r>
            <a:r>
              <a:rPr lang="en-US" altLang="zh-TW" sz="1800" smtClean="0"/>
              <a:t>(instance)</a:t>
            </a:r>
            <a:r>
              <a:rPr lang="zh-TW" altLang="en-US" sz="1800" smtClean="0"/>
              <a:t>，以供後續使用。</a:t>
            </a:r>
          </a:p>
          <a:p>
            <a:pPr marL="457200" lvl="1" indent="0" eaLnBrk="1" hangingPunct="1">
              <a:buFontTx/>
              <a:buNone/>
            </a:pPr>
            <a:r>
              <a:rPr lang="en-US" altLang="zh-TW" smtClean="0"/>
              <a:t>2. </a:t>
            </a:r>
            <a:r>
              <a:rPr lang="zh-TW" altLang="en-US" smtClean="0"/>
              <a:t>轉換運算：</a:t>
            </a:r>
            <a:endParaRPr lang="en-US" altLang="zh-TW" smtClean="0"/>
          </a:p>
          <a:p>
            <a:pPr lvl="2" eaLnBrk="1" hangingPunct="1"/>
            <a:r>
              <a:rPr lang="zh-TW" altLang="en-US" sz="1800" smtClean="0"/>
              <a:t>轉換運算將改變</a:t>
            </a:r>
            <a:r>
              <a:rPr lang="en-US" altLang="zh-TW" sz="1800" smtClean="0"/>
              <a:t>ADT</a:t>
            </a:r>
            <a:r>
              <a:rPr lang="zh-TW" altLang="en-US" sz="1800" smtClean="0"/>
              <a:t>實體內的資料值。</a:t>
            </a:r>
          </a:p>
          <a:p>
            <a:pPr marL="457200" lvl="1" indent="0" eaLnBrk="1" hangingPunct="1">
              <a:buFontTx/>
              <a:buNone/>
            </a:pPr>
            <a:r>
              <a:rPr lang="en-US" altLang="zh-TW" smtClean="0"/>
              <a:t>3. </a:t>
            </a:r>
            <a:r>
              <a:rPr lang="zh-TW" altLang="en-US" smtClean="0"/>
              <a:t>觀察運算：</a:t>
            </a:r>
            <a:endParaRPr lang="en-US" altLang="zh-TW" smtClean="0"/>
          </a:p>
          <a:p>
            <a:pPr lvl="2" eaLnBrk="1" hangingPunct="1"/>
            <a:r>
              <a:rPr lang="zh-TW" altLang="en-US" sz="1800" smtClean="0"/>
              <a:t>僅用來觀察</a:t>
            </a:r>
            <a:r>
              <a:rPr lang="en-US" altLang="zh-TW" sz="1800" smtClean="0"/>
              <a:t>ADT</a:t>
            </a:r>
            <a:r>
              <a:rPr lang="zh-TW" altLang="en-US" sz="1800" smtClean="0"/>
              <a:t>實體的資料或測試某些資料，它並不會改變</a:t>
            </a:r>
            <a:r>
              <a:rPr lang="en-US" altLang="zh-TW" sz="1800" smtClean="0"/>
              <a:t>ADT</a:t>
            </a:r>
            <a:r>
              <a:rPr lang="zh-TW" altLang="en-US" sz="1800" smtClean="0"/>
              <a:t>實體內的資料值。</a:t>
            </a:r>
          </a:p>
          <a:p>
            <a:pPr eaLnBrk="1" hangingPunct="1"/>
            <a:endParaRPr lang="zh-TW" altLang="en-US" sz="2800" smtClean="0"/>
          </a:p>
          <a:p>
            <a:endParaRPr lang="zh-TW" altLang="en-US" smtClean="0"/>
          </a:p>
        </p:txBody>
      </p:sp>
      <p:sp>
        <p:nvSpPr>
          <p:cNvPr id="9220"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anose="020B0604020202020204" pitchFamily="34" charset="0"/>
                <a:ea typeface="標楷體" panose="03000509000000000000" pitchFamily="65" charset="-120"/>
              </a:defRPr>
            </a:lvl1pPr>
            <a:lvl2pPr marL="742950" indent="-285750" eaLnBrk="0" hangingPunct="0">
              <a:defRPr kumimoji="1" sz="1600">
                <a:solidFill>
                  <a:schemeClr val="tx1"/>
                </a:solidFill>
                <a:latin typeface="Arial" panose="020B0604020202020204" pitchFamily="34" charset="0"/>
                <a:ea typeface="標楷體" panose="03000509000000000000" pitchFamily="65" charset="-120"/>
              </a:defRPr>
            </a:lvl2pPr>
            <a:lvl3pPr marL="1143000" indent="-228600" eaLnBrk="0" hangingPunct="0">
              <a:defRPr kumimoji="1" sz="1600">
                <a:solidFill>
                  <a:schemeClr val="tx1"/>
                </a:solidFill>
                <a:latin typeface="Arial" panose="020B0604020202020204" pitchFamily="34" charset="0"/>
                <a:ea typeface="標楷體" panose="03000509000000000000" pitchFamily="65" charset="-120"/>
              </a:defRPr>
            </a:lvl3pPr>
            <a:lvl4pPr marL="1600200" indent="-228600" eaLnBrk="0" hangingPunct="0">
              <a:defRPr kumimoji="1" sz="1600">
                <a:solidFill>
                  <a:schemeClr val="tx1"/>
                </a:solidFill>
                <a:latin typeface="Arial" panose="020B0604020202020204" pitchFamily="34" charset="0"/>
                <a:ea typeface="標楷體" panose="03000509000000000000" pitchFamily="65" charset="-120"/>
              </a:defRPr>
            </a:lvl4pPr>
            <a:lvl5pPr marL="2057400" indent="-228600" eaLnBrk="0" hangingPunct="0">
              <a:defRPr kumimoji="1" sz="16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9pPr>
          </a:lstStyle>
          <a:p>
            <a:pPr eaLnBrk="1" hangingPunct="1"/>
            <a:fld id="{32D2E12B-A0B3-4860-901F-5C670491CBE3}" type="slidenum">
              <a:rPr lang="zh-TW" altLang="en-US" sz="1400">
                <a:latin typeface="Times New Roman" panose="02020603050405020304" pitchFamily="18" charset="0"/>
                <a:ea typeface="新細明體" panose="02020500000000000000" pitchFamily="18" charset="-120"/>
              </a:rPr>
              <a:pPr eaLnBrk="1" hangingPunct="1"/>
              <a:t>7</a:t>
            </a:fld>
            <a:endParaRPr lang="en-US" altLang="zh-TW" sz="1400">
              <a:latin typeface="Times New Roman" panose="02020603050405020304" pitchFamily="18" charset="0"/>
              <a:ea typeface="新細明體" panose="02020500000000000000" pitchFamily="18" charset="-12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400">
                <a:solidFill>
                  <a:schemeClr val="tx1"/>
                </a:solidFill>
                <a:latin typeface="Arial" panose="020B0604020202020204" pitchFamily="34" charset="0"/>
                <a:ea typeface="標楷體" panose="03000509000000000000" pitchFamily="65" charset="-120"/>
              </a:defRPr>
            </a:lvl1pPr>
            <a:lvl2pPr marL="742950" indent="-285750" eaLnBrk="0" hangingPunct="0">
              <a:spcBef>
                <a:spcPct val="20000"/>
              </a:spcBef>
              <a:buChar char="–"/>
              <a:defRPr kumimoji="1" sz="2000">
                <a:solidFill>
                  <a:srgbClr val="008000"/>
                </a:solidFill>
                <a:latin typeface="Arial" panose="020B0604020202020204" pitchFamily="34" charset="0"/>
                <a:ea typeface="標楷體" panose="03000509000000000000" pitchFamily="65" charset="-120"/>
              </a:defRPr>
            </a:lvl2pPr>
            <a:lvl3pPr marL="1143000" indent="-228600" eaLnBrk="0" hangingPunct="0">
              <a:spcBef>
                <a:spcPct val="20000"/>
              </a:spcBef>
              <a:buChar char="•"/>
              <a:defRPr kumimoji="1" sz="2000">
                <a:solidFill>
                  <a:srgbClr val="800080"/>
                </a:solidFill>
                <a:latin typeface="Arial" panose="020B0604020202020204" pitchFamily="34" charset="0"/>
                <a:ea typeface="標楷體" panose="03000509000000000000" pitchFamily="65" charset="-120"/>
              </a:defRPr>
            </a:lvl3pPr>
            <a:lvl4pPr marL="1600200" indent="-228600" eaLnBrk="0" hangingPunct="0">
              <a:spcBef>
                <a:spcPct val="20000"/>
              </a:spcBef>
              <a:buChar char="–"/>
              <a:defRPr kumimoji="1" sz="2000">
                <a:solidFill>
                  <a:schemeClr val="tx1"/>
                </a:solidFill>
                <a:latin typeface="Arial" panose="020B0604020202020204" pitchFamily="34" charset="0"/>
                <a:ea typeface="標楷體" panose="03000509000000000000" pitchFamily="65" charset="-120"/>
              </a:defRPr>
            </a:lvl4pPr>
            <a:lvl5pPr marL="2057400" indent="-228600" eaLnBrk="0" hangingPunct="0">
              <a:spcBef>
                <a:spcPct val="20000"/>
              </a:spcBef>
              <a:buChar char="»"/>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9pPr>
          </a:lstStyle>
          <a:p>
            <a:pPr eaLnBrk="1" hangingPunct="1">
              <a:spcBef>
                <a:spcPct val="0"/>
              </a:spcBef>
              <a:buFontTx/>
              <a:buNone/>
            </a:pPr>
            <a:fld id="{47864E3F-FCA9-4D0C-841C-E19B1D68CDF6}" type="slidenum">
              <a:rPr lang="zh-TW" altLang="en-US" sz="1400">
                <a:latin typeface="Times New Roman" panose="02020603050405020304" pitchFamily="18" charset="0"/>
                <a:ea typeface="新細明體" panose="02020500000000000000" pitchFamily="18" charset="-120"/>
              </a:rPr>
              <a:pPr eaLnBrk="1" hangingPunct="1">
                <a:spcBef>
                  <a:spcPct val="0"/>
                </a:spcBef>
                <a:buFontTx/>
                <a:buNone/>
              </a:pPr>
              <a:t>8</a:t>
            </a:fld>
            <a:endParaRPr lang="en-US" altLang="zh-TW" sz="1400">
              <a:latin typeface="Times New Roman" panose="02020603050405020304" pitchFamily="18" charset="0"/>
              <a:ea typeface="新細明體" panose="02020500000000000000" pitchFamily="18" charset="-120"/>
            </a:endParaRPr>
          </a:p>
        </p:txBody>
      </p:sp>
      <p:sp>
        <p:nvSpPr>
          <p:cNvPr id="10243" name="Rectangle 2"/>
          <p:cNvSpPr>
            <a:spLocks noGrp="1" noChangeArrowheads="1"/>
          </p:cNvSpPr>
          <p:nvPr>
            <p:ph type="title"/>
          </p:nvPr>
        </p:nvSpPr>
        <p:spPr>
          <a:xfrm>
            <a:off x="1187450" y="574675"/>
            <a:ext cx="6934200" cy="838200"/>
          </a:xfrm>
        </p:spPr>
        <p:txBody>
          <a:bodyPr/>
          <a:lstStyle/>
          <a:p>
            <a:pPr algn="ctr" eaLnBrk="1" hangingPunct="1"/>
            <a:r>
              <a:rPr lang="en-US" altLang="zh-TW" smtClean="0"/>
              <a:t>ADT</a:t>
            </a:r>
            <a:r>
              <a:rPr lang="zh-TW" altLang="en-US" smtClean="0"/>
              <a:t>實例</a:t>
            </a:r>
          </a:p>
        </p:txBody>
      </p:sp>
      <p:sp>
        <p:nvSpPr>
          <p:cNvPr id="10244" name="Rectangle 3"/>
          <p:cNvSpPr>
            <a:spLocks noGrp="1" noChangeArrowheads="1"/>
          </p:cNvSpPr>
          <p:nvPr>
            <p:ph type="body" idx="1"/>
          </p:nvPr>
        </p:nvSpPr>
        <p:spPr>
          <a:xfrm>
            <a:off x="228600" y="1600200"/>
            <a:ext cx="8686800" cy="3413125"/>
          </a:xfrm>
        </p:spPr>
        <p:txBody>
          <a:bodyPr/>
          <a:lstStyle/>
          <a:p>
            <a:pPr eaLnBrk="1" hangingPunct="1"/>
            <a:r>
              <a:rPr lang="zh-TW" altLang="en-US" smtClean="0"/>
              <a:t>一個 </a:t>
            </a:r>
            <a:r>
              <a:rPr lang="en-US" altLang="zh-TW" smtClean="0"/>
              <a:t>ADT</a:t>
            </a:r>
            <a:r>
              <a:rPr lang="zh-TW" altLang="en-US" smtClean="0"/>
              <a:t> 的定義實例，它將以特殊的表示法來呈現</a:t>
            </a:r>
            <a:endParaRPr lang="en-US" altLang="zh-TW" smtClean="0"/>
          </a:p>
          <a:p>
            <a:pPr lvl="1" eaLnBrk="1" hangingPunct="1"/>
            <a:r>
              <a:rPr lang="zh-TW" altLang="en-US" sz="1800" smtClean="0"/>
              <a:t>而在往後的 </a:t>
            </a:r>
            <a:r>
              <a:rPr lang="en-US" altLang="zh-TW" sz="1800" smtClean="0"/>
              <a:t>ADT</a:t>
            </a:r>
            <a:r>
              <a:rPr lang="zh-TW" altLang="en-US" sz="1800" smtClean="0"/>
              <a:t> 範例中，我們將同樣先介紹 </a:t>
            </a:r>
            <a:r>
              <a:rPr lang="en-US" altLang="zh-TW" sz="1800" smtClean="0"/>
              <a:t>ADT</a:t>
            </a:r>
            <a:r>
              <a:rPr lang="zh-TW" altLang="en-US" sz="1800" smtClean="0"/>
              <a:t> 的定義 </a:t>
            </a:r>
            <a:r>
              <a:rPr lang="en-US" altLang="zh-TW" sz="1800" smtClean="0"/>
              <a:t>(</a:t>
            </a:r>
            <a:r>
              <a:rPr lang="zh-TW" altLang="en-US" sz="1800" smtClean="0"/>
              <a:t>也就是規格</a:t>
            </a:r>
            <a:r>
              <a:rPr lang="en-US" altLang="zh-TW" sz="1800" smtClean="0"/>
              <a:t>)</a:t>
            </a:r>
            <a:r>
              <a:rPr lang="zh-TW" altLang="en-US" sz="1800" smtClean="0"/>
              <a:t>，然後介紹 </a:t>
            </a:r>
            <a:r>
              <a:rPr lang="en-US" altLang="zh-TW" sz="1800" smtClean="0"/>
              <a:t>ADT</a:t>
            </a:r>
            <a:r>
              <a:rPr lang="zh-TW" altLang="en-US" sz="1800" smtClean="0"/>
              <a:t> 的實作以及 </a:t>
            </a:r>
            <a:r>
              <a:rPr lang="en-US" altLang="zh-TW" sz="1800" smtClean="0"/>
              <a:t>ADT</a:t>
            </a:r>
            <a:r>
              <a:rPr lang="zh-TW" altLang="en-US" sz="1800" smtClean="0"/>
              <a:t> 的 </a:t>
            </a:r>
            <a:r>
              <a:rPr lang="en-US" altLang="zh-TW" sz="1800" smtClean="0"/>
              <a:t>C</a:t>
            </a:r>
            <a:r>
              <a:rPr lang="zh-TW" altLang="en-US" sz="1800" smtClean="0"/>
              <a:t> 程式碼實作。</a:t>
            </a:r>
            <a:endParaRPr lang="en-US" altLang="zh-TW" sz="1800" smtClean="0"/>
          </a:p>
          <a:p>
            <a:pPr lvl="1" eaLnBrk="1" hangingPunct="1"/>
            <a:r>
              <a:rPr lang="zh-TW" altLang="en-US" sz="1800" smtClean="0"/>
              <a:t>對於過於簡單的 </a:t>
            </a:r>
            <a:r>
              <a:rPr lang="en-US" altLang="zh-TW" sz="1800" smtClean="0"/>
              <a:t>ADT</a:t>
            </a:r>
            <a:r>
              <a:rPr lang="zh-TW" altLang="en-US" sz="1800" smtClean="0"/>
              <a:t> 實作，我們則可能只會列出 </a:t>
            </a:r>
            <a:r>
              <a:rPr lang="en-US" altLang="zh-TW" sz="1800" smtClean="0"/>
              <a:t>ADT</a:t>
            </a:r>
            <a:r>
              <a:rPr lang="zh-TW" altLang="en-US" sz="1800" smtClean="0"/>
              <a:t> 的實作或 </a:t>
            </a:r>
            <a:r>
              <a:rPr lang="en-US" altLang="zh-TW" sz="1800" smtClean="0"/>
              <a:t>AD</a:t>
            </a:r>
            <a:r>
              <a:rPr lang="zh-TW" altLang="en-US" sz="1800" smtClean="0"/>
              <a:t> </a:t>
            </a:r>
            <a:r>
              <a:rPr lang="en-US" altLang="zh-TW" sz="1800" smtClean="0"/>
              <a:t>T</a:t>
            </a:r>
            <a:r>
              <a:rPr lang="zh-TW" altLang="en-US" sz="1800" smtClean="0"/>
              <a:t>的 </a:t>
            </a:r>
            <a:r>
              <a:rPr lang="en-US" altLang="zh-TW" sz="1800" smtClean="0"/>
              <a:t>C</a:t>
            </a:r>
            <a:r>
              <a:rPr lang="zh-TW" altLang="en-US" sz="1800" smtClean="0"/>
              <a:t> 程式碼實作。</a:t>
            </a:r>
            <a:endParaRPr lang="en-US" altLang="zh-TW" sz="1800" smtClean="0"/>
          </a:p>
          <a:p>
            <a:pPr lvl="2" eaLnBrk="1" hangingPunct="1"/>
            <a:r>
              <a:rPr lang="zh-TW" altLang="en-US" sz="1800" smtClean="0"/>
              <a:t>因此，您應該具備一些關於撰寫 </a:t>
            </a:r>
            <a:r>
              <a:rPr lang="en-US" altLang="zh-TW" sz="1800" smtClean="0"/>
              <a:t>C</a:t>
            </a:r>
            <a:r>
              <a:rPr lang="zh-TW" altLang="en-US" sz="1800" smtClean="0"/>
              <a:t> 程式的基本及進階能力。</a:t>
            </a:r>
          </a:p>
          <a:p>
            <a:pPr eaLnBrk="1" hangingPunct="1"/>
            <a:r>
              <a:rPr lang="zh-TW" altLang="en-US" smtClean="0"/>
              <a:t>以下是一布林代數</a:t>
            </a:r>
            <a:r>
              <a:rPr lang="en-US" altLang="zh-TW" smtClean="0"/>
              <a:t>(Boolean Algebra) </a:t>
            </a:r>
            <a:r>
              <a:rPr lang="zh-TW" altLang="en-US" smtClean="0"/>
              <a:t>的 </a:t>
            </a:r>
            <a:r>
              <a:rPr lang="en-US" altLang="zh-TW" smtClean="0"/>
              <a:t>ADT</a:t>
            </a:r>
            <a:r>
              <a:rPr lang="zh-TW" altLang="en-US" smtClean="0"/>
              <a:t> 規格定義如下</a:t>
            </a:r>
            <a:endParaRPr lang="en-US" altLang="zh-TW" smtClean="0"/>
          </a:p>
          <a:p>
            <a:pPr lvl="1" eaLnBrk="1" hangingPunct="1"/>
            <a:r>
              <a:rPr lang="zh-TW" altLang="en-US" sz="1800" smtClean="0"/>
              <a:t>其中包含 </a:t>
            </a:r>
            <a:r>
              <a:rPr lang="en-US" altLang="zh-TW" sz="1800" smtClean="0"/>
              <a:t>NOT</a:t>
            </a:r>
            <a:r>
              <a:rPr lang="zh-TW" altLang="en-US" sz="1800" smtClean="0"/>
              <a:t>、</a:t>
            </a:r>
            <a:r>
              <a:rPr lang="en-US" altLang="zh-TW" sz="1800" smtClean="0"/>
              <a:t>AND</a:t>
            </a:r>
            <a:r>
              <a:rPr lang="zh-TW" altLang="en-US" sz="1800" smtClean="0"/>
              <a:t>、</a:t>
            </a:r>
            <a:r>
              <a:rPr lang="en-US" altLang="zh-TW" sz="1800" smtClean="0"/>
              <a:t>OR</a:t>
            </a:r>
            <a:r>
              <a:rPr lang="zh-TW" altLang="en-US" sz="1800" smtClean="0"/>
              <a:t> 等三種基本布林運算，並使用二進制的單一位元表達布林值</a:t>
            </a:r>
            <a:r>
              <a:rPr lang="en-US" altLang="zh-TW" sz="1800" smtClean="0"/>
              <a:t>)</a:t>
            </a:r>
            <a:r>
              <a:rPr lang="zh-TW" altLang="en-US" sz="1800" smtClean="0"/>
              <a:t>：</a:t>
            </a:r>
          </a:p>
          <a:p>
            <a:pPr eaLnBrk="1" hangingPunct="1"/>
            <a:endParaRPr lang="zh-TW" altLang="en-US" sz="200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p:cNvSpPr txBox="1">
            <a:spLocks noChangeArrowheads="1"/>
          </p:cNvSpPr>
          <p:nvPr/>
        </p:nvSpPr>
        <p:spPr bwMode="auto">
          <a:xfrm>
            <a:off x="571500" y="1785938"/>
            <a:ext cx="7993063" cy="3416300"/>
          </a:xfrm>
          <a:prstGeom prst="rect">
            <a:avLst/>
          </a:prstGeom>
          <a:solidFill>
            <a:srgbClr val="C0C0C0"/>
          </a:solidFill>
          <a:ln w="9525">
            <a:solidFill>
              <a:srgbClr val="000000"/>
            </a:solidFill>
            <a:miter lim="800000"/>
            <a:headEnd/>
            <a:tailEnd/>
          </a:ln>
        </p:spPr>
        <p:txBody>
          <a:bodyPr>
            <a:spAutoFit/>
          </a:bodyPr>
          <a:lstStyle>
            <a:lvl1pPr eaLnBrk="0" hangingPunct="0">
              <a:spcBef>
                <a:spcPct val="20000"/>
              </a:spcBef>
              <a:buChar char="•"/>
              <a:defRPr kumimoji="1" sz="2400">
                <a:solidFill>
                  <a:schemeClr val="tx1"/>
                </a:solidFill>
                <a:latin typeface="Arial" panose="020B0604020202020204" pitchFamily="34" charset="0"/>
                <a:ea typeface="標楷體" panose="03000509000000000000" pitchFamily="65" charset="-120"/>
              </a:defRPr>
            </a:lvl1pPr>
            <a:lvl2pPr marL="742950" indent="-285750" eaLnBrk="0" hangingPunct="0">
              <a:spcBef>
                <a:spcPct val="20000"/>
              </a:spcBef>
              <a:buChar char="–"/>
              <a:defRPr kumimoji="1" sz="2000">
                <a:solidFill>
                  <a:srgbClr val="008000"/>
                </a:solidFill>
                <a:latin typeface="Arial" panose="020B0604020202020204" pitchFamily="34" charset="0"/>
                <a:ea typeface="標楷體" panose="03000509000000000000" pitchFamily="65" charset="-120"/>
              </a:defRPr>
            </a:lvl2pPr>
            <a:lvl3pPr marL="1143000" indent="-228600" eaLnBrk="0" hangingPunct="0">
              <a:spcBef>
                <a:spcPct val="20000"/>
              </a:spcBef>
              <a:buChar char="•"/>
              <a:defRPr kumimoji="1" sz="2000">
                <a:solidFill>
                  <a:srgbClr val="800080"/>
                </a:solidFill>
                <a:latin typeface="Arial" panose="020B0604020202020204" pitchFamily="34" charset="0"/>
                <a:ea typeface="標楷體" panose="03000509000000000000" pitchFamily="65" charset="-120"/>
              </a:defRPr>
            </a:lvl3pPr>
            <a:lvl4pPr marL="1600200" indent="-228600" eaLnBrk="0" hangingPunct="0">
              <a:spcBef>
                <a:spcPct val="20000"/>
              </a:spcBef>
              <a:buChar char="–"/>
              <a:defRPr kumimoji="1" sz="2000">
                <a:solidFill>
                  <a:schemeClr val="tx1"/>
                </a:solidFill>
                <a:latin typeface="Arial" panose="020B0604020202020204" pitchFamily="34" charset="0"/>
                <a:ea typeface="標楷體" panose="03000509000000000000" pitchFamily="65" charset="-120"/>
              </a:defRPr>
            </a:lvl4pPr>
            <a:lvl5pPr marL="2057400" indent="-228600" eaLnBrk="0" hangingPunct="0">
              <a:spcBef>
                <a:spcPct val="20000"/>
              </a:spcBef>
              <a:buChar char="»"/>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標楷體" panose="03000509000000000000" pitchFamily="65" charset="-120"/>
              </a:defRPr>
            </a:lvl9pPr>
          </a:lstStyle>
          <a:p>
            <a:pPr eaLnBrk="1" hangingPunct="1">
              <a:spcBef>
                <a:spcPct val="0"/>
              </a:spcBef>
              <a:buFontTx/>
              <a:buNone/>
            </a:pPr>
            <a:r>
              <a:rPr lang="en-US" altLang="zh-TW" sz="1800" b="1">
                <a:latin typeface="細明體" panose="02020509000000000000" pitchFamily="49" charset="-120"/>
                <a:ea typeface="細明體" panose="02020509000000000000" pitchFamily="49" charset="-120"/>
              </a:rPr>
              <a:t>ADT BooleanAlgebra is</a:t>
            </a:r>
            <a:endParaRPr lang="zh-TW" altLang="en-US" sz="1800">
              <a:latin typeface="細明體" panose="02020509000000000000" pitchFamily="49" charset="-120"/>
              <a:ea typeface="細明體" panose="02020509000000000000" pitchFamily="49" charset="-120"/>
            </a:endParaRPr>
          </a:p>
          <a:p>
            <a:pPr eaLnBrk="1" hangingPunct="1">
              <a:spcBef>
                <a:spcPct val="0"/>
              </a:spcBef>
              <a:buFontTx/>
              <a:buNone/>
            </a:pPr>
            <a:r>
              <a:rPr lang="en-US" altLang="zh-TW" sz="1800">
                <a:latin typeface="細明體" panose="02020509000000000000" pitchFamily="49" charset="-120"/>
                <a:ea typeface="細明體" panose="02020509000000000000" pitchFamily="49" charset="-120"/>
              </a:rPr>
              <a:t>objects: </a:t>
            </a:r>
            <a:r>
              <a:rPr lang="zh-TW" altLang="en-US" sz="1800">
                <a:latin typeface="細明體" panose="02020509000000000000" pitchFamily="49" charset="-120"/>
                <a:ea typeface="細明體" panose="02020509000000000000" pitchFamily="49" charset="-120"/>
              </a:rPr>
              <a:t>一個值為</a:t>
            </a:r>
            <a:r>
              <a:rPr lang="en-US" altLang="zh-TW" sz="1800">
                <a:latin typeface="細明體" panose="02020509000000000000" pitchFamily="49" charset="-120"/>
                <a:ea typeface="細明體" panose="02020509000000000000" pitchFamily="49" charset="-120"/>
              </a:rPr>
              <a:t>{0,1}</a:t>
            </a:r>
            <a:r>
              <a:rPr lang="zh-TW" altLang="en-US" sz="1800">
                <a:latin typeface="細明體" panose="02020509000000000000" pitchFamily="49" charset="-120"/>
                <a:ea typeface="細明體" panose="02020509000000000000" pitchFamily="49" charset="-120"/>
              </a:rPr>
              <a:t>的常數或變數</a:t>
            </a:r>
            <a:r>
              <a:rPr lang="en-US" altLang="zh-TW" sz="1800">
                <a:latin typeface="細明體" panose="02020509000000000000" pitchFamily="49" charset="-120"/>
                <a:ea typeface="細明體" panose="02020509000000000000" pitchFamily="49" charset="-120"/>
              </a:rPr>
              <a:t>.</a:t>
            </a:r>
            <a:endParaRPr lang="zh-TW" altLang="en-US" sz="1800">
              <a:latin typeface="細明體" panose="02020509000000000000" pitchFamily="49" charset="-120"/>
              <a:ea typeface="細明體" panose="02020509000000000000" pitchFamily="49" charset="-120"/>
            </a:endParaRPr>
          </a:p>
          <a:p>
            <a:pPr eaLnBrk="1" hangingPunct="1">
              <a:spcBef>
                <a:spcPct val="0"/>
              </a:spcBef>
              <a:buFontTx/>
              <a:buNone/>
            </a:pPr>
            <a:r>
              <a:rPr lang="en-US" altLang="zh-TW" sz="1800">
                <a:latin typeface="細明體" panose="02020509000000000000" pitchFamily="49" charset="-120"/>
                <a:ea typeface="細明體" panose="02020509000000000000" pitchFamily="49" charset="-120"/>
              </a:rPr>
              <a:t>functions:</a:t>
            </a:r>
            <a:endParaRPr lang="zh-TW" altLang="en-US" sz="1800">
              <a:latin typeface="細明體" panose="02020509000000000000" pitchFamily="49" charset="-120"/>
              <a:ea typeface="細明體" panose="02020509000000000000" pitchFamily="49" charset="-120"/>
            </a:endParaRPr>
          </a:p>
          <a:p>
            <a:pPr eaLnBrk="1" hangingPunct="1">
              <a:spcBef>
                <a:spcPct val="0"/>
              </a:spcBef>
              <a:buFontTx/>
              <a:buNone/>
            </a:pPr>
            <a:r>
              <a:rPr lang="zh-TW" altLang="en-US" sz="1800">
                <a:latin typeface="細明體" panose="02020509000000000000" pitchFamily="49" charset="-120"/>
                <a:ea typeface="細明體" panose="02020509000000000000" pitchFamily="49" charset="-120"/>
              </a:rPr>
              <a:t>對於所有</a:t>
            </a:r>
            <a:r>
              <a:rPr lang="en-US" altLang="zh-TW" sz="1800">
                <a:latin typeface="細明體" panose="02020509000000000000" pitchFamily="49" charset="-120"/>
                <a:ea typeface="細明體" panose="02020509000000000000" pitchFamily="49" charset="-120"/>
              </a:rPr>
              <a:t>x,y</a:t>
            </a:r>
            <a:r>
              <a:rPr lang="en-US" altLang="zh-TW" sz="1800">
                <a:latin typeface="細明體" panose="02020509000000000000" pitchFamily="49" charset="-120"/>
                <a:ea typeface="細明體" panose="02020509000000000000" pitchFamily="49" charset="-120"/>
                <a:sym typeface="Symbol" panose="05050102010706020507" pitchFamily="18" charset="2"/>
              </a:rPr>
              <a:t></a:t>
            </a:r>
            <a:r>
              <a:rPr lang="en-US" altLang="zh-TW" sz="1800">
                <a:latin typeface="細明體" panose="02020509000000000000" pitchFamily="49" charset="-120"/>
                <a:ea typeface="細明體" panose="02020509000000000000" pitchFamily="49" charset="-120"/>
              </a:rPr>
              <a:t>BooleanAlgebra; True,False</a:t>
            </a:r>
            <a:r>
              <a:rPr lang="en-US" altLang="zh-TW" sz="1800">
                <a:latin typeface="細明體" panose="02020509000000000000" pitchFamily="49" charset="-120"/>
                <a:ea typeface="細明體" panose="02020509000000000000" pitchFamily="49" charset="-120"/>
                <a:sym typeface="Symbol" panose="05050102010706020507" pitchFamily="18" charset="2"/>
              </a:rPr>
              <a:t></a:t>
            </a:r>
            <a:r>
              <a:rPr lang="en-US" altLang="zh-TW" sz="1800">
                <a:latin typeface="細明體" panose="02020509000000000000" pitchFamily="49" charset="-120"/>
                <a:ea typeface="細明體" panose="02020509000000000000" pitchFamily="49" charset="-120"/>
              </a:rPr>
              <a:t>Boolean;</a:t>
            </a:r>
            <a:endParaRPr lang="zh-TW" altLang="en-US" sz="1800">
              <a:latin typeface="細明體" panose="02020509000000000000" pitchFamily="49" charset="-120"/>
              <a:ea typeface="細明體" panose="02020509000000000000" pitchFamily="49" charset="-120"/>
            </a:endParaRPr>
          </a:p>
          <a:p>
            <a:pPr eaLnBrk="1" hangingPunct="1">
              <a:spcBef>
                <a:spcPct val="0"/>
              </a:spcBef>
              <a:buFontTx/>
              <a:buNone/>
            </a:pPr>
            <a:r>
              <a:rPr lang="en-US" altLang="zh-TW" sz="1800">
                <a:latin typeface="細明體" panose="02020509000000000000" pitchFamily="49" charset="-120"/>
                <a:ea typeface="細明體" panose="02020509000000000000" pitchFamily="49" charset="-120"/>
              </a:rPr>
              <a:t>==</a:t>
            </a:r>
            <a:r>
              <a:rPr lang="zh-TW" altLang="en-US" sz="1800">
                <a:latin typeface="細明體" panose="02020509000000000000" pitchFamily="49" charset="-120"/>
                <a:ea typeface="細明體" panose="02020509000000000000" pitchFamily="49" charset="-120"/>
              </a:rPr>
              <a:t>為等於之運算子</a:t>
            </a:r>
          </a:p>
          <a:p>
            <a:pPr eaLnBrk="1" hangingPunct="1">
              <a:spcBef>
                <a:spcPct val="0"/>
              </a:spcBef>
              <a:buFontTx/>
              <a:buNone/>
            </a:pPr>
            <a:r>
              <a:rPr lang="en-US" altLang="zh-TW" sz="1800">
                <a:latin typeface="細明體" panose="02020509000000000000" pitchFamily="49" charset="-120"/>
                <a:ea typeface="細明體" panose="02020509000000000000" pitchFamily="49" charset="-120"/>
              </a:rPr>
              <a:t>   BooleanAlgebra SetOne()::=1</a:t>
            </a:r>
            <a:endParaRPr lang="zh-TW" altLang="en-US" sz="1800">
              <a:latin typeface="細明體" panose="02020509000000000000" pitchFamily="49" charset="-120"/>
              <a:ea typeface="細明體" panose="02020509000000000000" pitchFamily="49" charset="-120"/>
            </a:endParaRPr>
          </a:p>
          <a:p>
            <a:pPr eaLnBrk="1" hangingPunct="1">
              <a:spcBef>
                <a:spcPct val="0"/>
              </a:spcBef>
              <a:buFontTx/>
              <a:buNone/>
            </a:pPr>
            <a:r>
              <a:rPr lang="en-US" altLang="zh-TW" sz="1800">
                <a:latin typeface="細明體" panose="02020509000000000000" pitchFamily="49" charset="-120"/>
                <a:ea typeface="細明體" panose="02020509000000000000" pitchFamily="49" charset="-120"/>
              </a:rPr>
              <a:t>   Boolean IsOne (x)	       ::= </a:t>
            </a:r>
            <a:r>
              <a:rPr lang="zh-TW" altLang="en-US" sz="1800">
                <a:latin typeface="細明體" panose="02020509000000000000" pitchFamily="49" charset="-120"/>
                <a:ea typeface="細明體" panose="02020509000000000000" pitchFamily="49" charset="-120"/>
              </a:rPr>
              <a:t>若</a:t>
            </a:r>
            <a:r>
              <a:rPr lang="en-US" altLang="zh-TW" sz="1800">
                <a:latin typeface="細明體" panose="02020509000000000000" pitchFamily="49" charset="-120"/>
                <a:ea typeface="細明體" panose="02020509000000000000" pitchFamily="49" charset="-120"/>
              </a:rPr>
              <a:t>x==1,</a:t>
            </a:r>
            <a:r>
              <a:rPr lang="zh-TW" altLang="en-US" sz="1800">
                <a:latin typeface="細明體" panose="02020509000000000000" pitchFamily="49" charset="-120"/>
                <a:ea typeface="細明體" panose="02020509000000000000" pitchFamily="49" charset="-120"/>
              </a:rPr>
              <a:t>則回傳</a:t>
            </a:r>
            <a:r>
              <a:rPr lang="en-US" altLang="zh-TW" sz="1800">
                <a:latin typeface="細明體" panose="02020509000000000000" pitchFamily="49" charset="-120"/>
                <a:ea typeface="細明體" panose="02020509000000000000" pitchFamily="49" charset="-120"/>
              </a:rPr>
              <a:t>True,</a:t>
            </a:r>
            <a:r>
              <a:rPr lang="zh-TW" altLang="en-US" sz="1800">
                <a:latin typeface="細明體" panose="02020509000000000000" pitchFamily="49" charset="-120"/>
                <a:ea typeface="細明體" panose="02020509000000000000" pitchFamily="49" charset="-120"/>
              </a:rPr>
              <a:t>否則回傳</a:t>
            </a:r>
            <a:r>
              <a:rPr lang="en-US" altLang="zh-TW" sz="1800">
                <a:latin typeface="細明體" panose="02020509000000000000" pitchFamily="49" charset="-120"/>
                <a:ea typeface="細明體" panose="02020509000000000000" pitchFamily="49" charset="-120"/>
              </a:rPr>
              <a:t>False</a:t>
            </a:r>
            <a:endParaRPr lang="zh-TW" altLang="en-US" sz="1800">
              <a:latin typeface="細明體" panose="02020509000000000000" pitchFamily="49" charset="-120"/>
              <a:ea typeface="細明體" panose="02020509000000000000" pitchFamily="49" charset="-120"/>
            </a:endParaRPr>
          </a:p>
          <a:p>
            <a:pPr eaLnBrk="1" hangingPunct="1">
              <a:spcBef>
                <a:spcPct val="0"/>
              </a:spcBef>
              <a:buFontTx/>
              <a:buNone/>
            </a:pPr>
            <a:r>
              <a:rPr lang="en-US" altLang="zh-TW" sz="1800">
                <a:latin typeface="細明體" panose="02020509000000000000" pitchFamily="49" charset="-120"/>
                <a:ea typeface="細明體" panose="02020509000000000000" pitchFamily="49" charset="-120"/>
              </a:rPr>
              <a:t>   Boolean Eequal(x,y)	       ::= </a:t>
            </a:r>
            <a:r>
              <a:rPr lang="zh-TW" altLang="en-US" sz="1800">
                <a:latin typeface="細明體" panose="02020509000000000000" pitchFamily="49" charset="-120"/>
                <a:ea typeface="細明體" panose="02020509000000000000" pitchFamily="49" charset="-120"/>
              </a:rPr>
              <a:t>若</a:t>
            </a:r>
            <a:r>
              <a:rPr lang="en-US" altLang="zh-TW" sz="1800">
                <a:latin typeface="細明體" panose="02020509000000000000" pitchFamily="49" charset="-120"/>
                <a:ea typeface="細明體" panose="02020509000000000000" pitchFamily="49" charset="-120"/>
              </a:rPr>
              <a:t>x==y,</a:t>
            </a:r>
            <a:r>
              <a:rPr lang="zh-TW" altLang="en-US" sz="1800">
                <a:latin typeface="細明體" panose="02020509000000000000" pitchFamily="49" charset="-120"/>
                <a:ea typeface="細明體" panose="02020509000000000000" pitchFamily="49" charset="-120"/>
              </a:rPr>
              <a:t>則回傳</a:t>
            </a:r>
            <a:r>
              <a:rPr lang="en-US" altLang="zh-TW" sz="1800">
                <a:latin typeface="細明體" panose="02020509000000000000" pitchFamily="49" charset="-120"/>
                <a:ea typeface="細明體" panose="02020509000000000000" pitchFamily="49" charset="-120"/>
              </a:rPr>
              <a:t>True,</a:t>
            </a:r>
            <a:r>
              <a:rPr lang="zh-TW" altLang="en-US" sz="1800">
                <a:latin typeface="細明體" panose="02020509000000000000" pitchFamily="49" charset="-120"/>
                <a:ea typeface="細明體" panose="02020509000000000000" pitchFamily="49" charset="-120"/>
              </a:rPr>
              <a:t>否則回傳</a:t>
            </a:r>
            <a:r>
              <a:rPr lang="en-US" altLang="zh-TW" sz="1800">
                <a:latin typeface="細明體" panose="02020509000000000000" pitchFamily="49" charset="-120"/>
                <a:ea typeface="細明體" panose="02020509000000000000" pitchFamily="49" charset="-120"/>
              </a:rPr>
              <a:t>False</a:t>
            </a:r>
            <a:endParaRPr lang="zh-TW" altLang="en-US" sz="1800">
              <a:latin typeface="細明體" panose="02020509000000000000" pitchFamily="49" charset="-120"/>
              <a:ea typeface="細明體" panose="02020509000000000000" pitchFamily="49" charset="-120"/>
            </a:endParaRPr>
          </a:p>
          <a:p>
            <a:pPr eaLnBrk="1" hangingPunct="1">
              <a:spcBef>
                <a:spcPct val="0"/>
              </a:spcBef>
              <a:buFontTx/>
              <a:buNone/>
            </a:pPr>
            <a:r>
              <a:rPr lang="en-US" altLang="zh-TW" sz="1800">
                <a:latin typeface="細明體" panose="02020509000000000000" pitchFamily="49" charset="-120"/>
                <a:ea typeface="細明體" panose="02020509000000000000" pitchFamily="49" charset="-120"/>
              </a:rPr>
              <a:t>   BooleanAlgebra NOT(x)       ::= </a:t>
            </a:r>
            <a:r>
              <a:rPr lang="zh-TW" altLang="en-US" sz="1800">
                <a:latin typeface="細明體" panose="02020509000000000000" pitchFamily="49" charset="-120"/>
                <a:ea typeface="細明體" panose="02020509000000000000" pitchFamily="49" charset="-120"/>
              </a:rPr>
              <a:t>若</a:t>
            </a:r>
            <a:r>
              <a:rPr lang="en-US" altLang="zh-TW" sz="1800">
                <a:latin typeface="細明體" panose="02020509000000000000" pitchFamily="49" charset="-120"/>
                <a:ea typeface="細明體" panose="02020509000000000000" pitchFamily="49" charset="-120"/>
              </a:rPr>
              <a:t>x==1,</a:t>
            </a:r>
            <a:r>
              <a:rPr lang="zh-TW" altLang="en-US" sz="1800">
                <a:latin typeface="細明體" panose="02020509000000000000" pitchFamily="49" charset="-120"/>
                <a:ea typeface="細明體" panose="02020509000000000000" pitchFamily="49" charset="-120"/>
              </a:rPr>
              <a:t>則回傳</a:t>
            </a:r>
            <a:r>
              <a:rPr lang="en-US" altLang="zh-TW" sz="1800">
                <a:latin typeface="細明體" panose="02020509000000000000" pitchFamily="49" charset="-120"/>
                <a:ea typeface="細明體" panose="02020509000000000000" pitchFamily="49" charset="-120"/>
              </a:rPr>
              <a:t>0,</a:t>
            </a:r>
            <a:r>
              <a:rPr lang="zh-TW" altLang="en-US" sz="1800">
                <a:latin typeface="細明體" panose="02020509000000000000" pitchFamily="49" charset="-120"/>
                <a:ea typeface="細明體" panose="02020509000000000000" pitchFamily="49" charset="-120"/>
              </a:rPr>
              <a:t>否則回傳</a:t>
            </a:r>
            <a:r>
              <a:rPr lang="en-US" altLang="zh-TW" sz="1800">
                <a:latin typeface="細明體" panose="02020509000000000000" pitchFamily="49" charset="-120"/>
                <a:ea typeface="細明體" panose="02020509000000000000" pitchFamily="49" charset="-120"/>
              </a:rPr>
              <a:t>1</a:t>
            </a:r>
            <a:endParaRPr lang="zh-TW" altLang="en-US" sz="1800">
              <a:latin typeface="細明體" panose="02020509000000000000" pitchFamily="49" charset="-120"/>
              <a:ea typeface="細明體" panose="02020509000000000000" pitchFamily="49" charset="-120"/>
            </a:endParaRPr>
          </a:p>
          <a:p>
            <a:pPr eaLnBrk="1" hangingPunct="1">
              <a:spcBef>
                <a:spcPct val="0"/>
              </a:spcBef>
              <a:buFontTx/>
              <a:buNone/>
            </a:pPr>
            <a:r>
              <a:rPr lang="en-US" altLang="zh-TW" sz="1800">
                <a:latin typeface="細明體" panose="02020509000000000000" pitchFamily="49" charset="-120"/>
                <a:ea typeface="細明體" panose="02020509000000000000" pitchFamily="49" charset="-120"/>
              </a:rPr>
              <a:t>   BooleanAlgebra AND(x,y)     ::= </a:t>
            </a:r>
            <a:r>
              <a:rPr lang="zh-TW" altLang="en-US" sz="1800">
                <a:latin typeface="細明體" panose="02020509000000000000" pitchFamily="49" charset="-120"/>
                <a:ea typeface="細明體" panose="02020509000000000000" pitchFamily="49" charset="-120"/>
              </a:rPr>
              <a:t>若</a:t>
            </a:r>
            <a:r>
              <a:rPr lang="en-US" altLang="zh-TW" sz="1800">
                <a:latin typeface="細明體" panose="02020509000000000000" pitchFamily="49" charset="-120"/>
                <a:ea typeface="細明體" panose="02020509000000000000" pitchFamily="49" charset="-120"/>
              </a:rPr>
              <a:t>x</a:t>
            </a:r>
            <a:r>
              <a:rPr lang="zh-TW" altLang="en-US" sz="1800">
                <a:latin typeface="細明體" panose="02020509000000000000" pitchFamily="49" charset="-120"/>
                <a:ea typeface="細明體" panose="02020509000000000000" pitchFamily="49" charset="-120"/>
              </a:rPr>
              <a:t>與</a:t>
            </a:r>
            <a:r>
              <a:rPr lang="en-US" altLang="zh-TW" sz="1800">
                <a:latin typeface="細明體" panose="02020509000000000000" pitchFamily="49" charset="-120"/>
                <a:ea typeface="細明體" panose="02020509000000000000" pitchFamily="49" charset="-120"/>
              </a:rPr>
              <a:t>y</a:t>
            </a:r>
            <a:r>
              <a:rPr lang="zh-TW" altLang="en-US" sz="1800">
                <a:latin typeface="細明體" panose="02020509000000000000" pitchFamily="49" charset="-120"/>
                <a:ea typeface="細明體" panose="02020509000000000000" pitchFamily="49" charset="-120"/>
              </a:rPr>
              <a:t>皆為</a:t>
            </a:r>
            <a:r>
              <a:rPr lang="en-US" altLang="zh-TW" sz="1800">
                <a:latin typeface="細明體" panose="02020509000000000000" pitchFamily="49" charset="-120"/>
                <a:ea typeface="細明體" panose="02020509000000000000" pitchFamily="49" charset="-120"/>
              </a:rPr>
              <a:t>1,</a:t>
            </a:r>
            <a:r>
              <a:rPr lang="zh-TW" altLang="en-US" sz="1800">
                <a:latin typeface="細明體" panose="02020509000000000000" pitchFamily="49" charset="-120"/>
                <a:ea typeface="細明體" panose="02020509000000000000" pitchFamily="49" charset="-120"/>
              </a:rPr>
              <a:t>則回傳</a:t>
            </a:r>
            <a:r>
              <a:rPr lang="en-US" altLang="zh-TW" sz="1800">
                <a:latin typeface="細明體" panose="02020509000000000000" pitchFamily="49" charset="-120"/>
                <a:ea typeface="細明體" panose="02020509000000000000" pitchFamily="49" charset="-120"/>
              </a:rPr>
              <a:t>1,</a:t>
            </a:r>
            <a:r>
              <a:rPr lang="zh-TW" altLang="en-US" sz="1800">
                <a:latin typeface="細明體" panose="02020509000000000000" pitchFamily="49" charset="-120"/>
                <a:ea typeface="細明體" panose="02020509000000000000" pitchFamily="49" charset="-120"/>
              </a:rPr>
              <a:t>否則回傳</a:t>
            </a:r>
            <a:r>
              <a:rPr lang="en-US" altLang="zh-TW" sz="1800">
                <a:latin typeface="細明體" panose="02020509000000000000" pitchFamily="49" charset="-120"/>
                <a:ea typeface="細明體" panose="02020509000000000000" pitchFamily="49" charset="-120"/>
              </a:rPr>
              <a:t>0</a:t>
            </a:r>
            <a:endParaRPr lang="zh-TW" altLang="en-US" sz="1800">
              <a:latin typeface="細明體" panose="02020509000000000000" pitchFamily="49" charset="-120"/>
              <a:ea typeface="細明體" panose="02020509000000000000" pitchFamily="49" charset="-120"/>
            </a:endParaRPr>
          </a:p>
          <a:p>
            <a:pPr eaLnBrk="1" hangingPunct="1">
              <a:spcBef>
                <a:spcPct val="0"/>
              </a:spcBef>
              <a:buFontTx/>
              <a:buNone/>
            </a:pPr>
            <a:r>
              <a:rPr lang="en-US" altLang="zh-TW" sz="1800">
                <a:latin typeface="細明體" panose="02020509000000000000" pitchFamily="49" charset="-120"/>
                <a:ea typeface="細明體" panose="02020509000000000000" pitchFamily="49" charset="-120"/>
              </a:rPr>
              <a:t>   BooleanAlgebra OR(x,y)      ::= </a:t>
            </a:r>
            <a:r>
              <a:rPr lang="zh-TW" altLang="en-US" sz="1800">
                <a:latin typeface="細明體" panose="02020509000000000000" pitchFamily="49" charset="-120"/>
                <a:ea typeface="細明體" panose="02020509000000000000" pitchFamily="49" charset="-120"/>
              </a:rPr>
              <a:t>若</a:t>
            </a:r>
            <a:r>
              <a:rPr lang="en-US" altLang="zh-TW" sz="1800">
                <a:latin typeface="細明體" panose="02020509000000000000" pitchFamily="49" charset="-120"/>
                <a:ea typeface="細明體" panose="02020509000000000000" pitchFamily="49" charset="-120"/>
              </a:rPr>
              <a:t>x</a:t>
            </a:r>
            <a:r>
              <a:rPr lang="zh-TW" altLang="en-US" sz="1800">
                <a:latin typeface="細明體" panose="02020509000000000000" pitchFamily="49" charset="-120"/>
                <a:ea typeface="細明體" panose="02020509000000000000" pitchFamily="49" charset="-120"/>
              </a:rPr>
              <a:t>與</a:t>
            </a:r>
            <a:r>
              <a:rPr lang="en-US" altLang="zh-TW" sz="1800">
                <a:latin typeface="細明體" panose="02020509000000000000" pitchFamily="49" charset="-120"/>
                <a:ea typeface="細明體" panose="02020509000000000000" pitchFamily="49" charset="-120"/>
              </a:rPr>
              <a:t>y</a:t>
            </a:r>
            <a:r>
              <a:rPr lang="zh-TW" altLang="en-US" sz="1800">
                <a:latin typeface="細明體" panose="02020509000000000000" pitchFamily="49" charset="-120"/>
                <a:ea typeface="細明體" panose="02020509000000000000" pitchFamily="49" charset="-120"/>
              </a:rPr>
              <a:t>皆為</a:t>
            </a:r>
            <a:r>
              <a:rPr lang="en-US" altLang="zh-TW" sz="1800">
                <a:latin typeface="細明體" panose="02020509000000000000" pitchFamily="49" charset="-120"/>
                <a:ea typeface="細明體" panose="02020509000000000000" pitchFamily="49" charset="-120"/>
              </a:rPr>
              <a:t>0,</a:t>
            </a:r>
            <a:r>
              <a:rPr lang="zh-TW" altLang="en-US" sz="1800">
                <a:latin typeface="細明體" panose="02020509000000000000" pitchFamily="49" charset="-120"/>
                <a:ea typeface="細明體" panose="02020509000000000000" pitchFamily="49" charset="-120"/>
              </a:rPr>
              <a:t>則回傳</a:t>
            </a:r>
            <a:r>
              <a:rPr lang="en-US" altLang="zh-TW" sz="1800">
                <a:latin typeface="細明體" panose="02020509000000000000" pitchFamily="49" charset="-120"/>
                <a:ea typeface="細明體" panose="02020509000000000000" pitchFamily="49" charset="-120"/>
              </a:rPr>
              <a:t>0,</a:t>
            </a:r>
            <a:r>
              <a:rPr lang="zh-TW" altLang="en-US" sz="1800">
                <a:latin typeface="細明體" panose="02020509000000000000" pitchFamily="49" charset="-120"/>
                <a:ea typeface="細明體" panose="02020509000000000000" pitchFamily="49" charset="-120"/>
              </a:rPr>
              <a:t>否則回傳</a:t>
            </a:r>
            <a:r>
              <a:rPr lang="en-US" altLang="zh-TW" sz="1800">
                <a:latin typeface="細明體" panose="02020509000000000000" pitchFamily="49" charset="-120"/>
                <a:ea typeface="細明體" panose="02020509000000000000" pitchFamily="49" charset="-120"/>
              </a:rPr>
              <a:t>1</a:t>
            </a:r>
            <a:endParaRPr lang="zh-TW" altLang="en-US" sz="1800">
              <a:latin typeface="細明體" panose="02020509000000000000" pitchFamily="49" charset="-120"/>
              <a:ea typeface="細明體" panose="02020509000000000000" pitchFamily="49" charset="-120"/>
            </a:endParaRPr>
          </a:p>
          <a:p>
            <a:pPr eaLnBrk="1" hangingPunct="1">
              <a:spcBef>
                <a:spcPct val="0"/>
              </a:spcBef>
              <a:buFontTx/>
              <a:buNone/>
            </a:pPr>
            <a:r>
              <a:rPr lang="en-US" altLang="zh-TW" sz="1800" b="1">
                <a:latin typeface="細明體" panose="02020509000000000000" pitchFamily="49" charset="-120"/>
                <a:ea typeface="細明體" panose="02020509000000000000" pitchFamily="49" charset="-120"/>
              </a:rPr>
              <a:t>End BooleanAlgebra</a:t>
            </a:r>
            <a:r>
              <a:rPr lang="en-US" altLang="en-US" sz="1800" noProof="1">
                <a:latin typeface="細明體" panose="02020509000000000000" pitchFamily="49" charset="-120"/>
                <a:ea typeface="細明體" panose="02020509000000000000" pitchFamily="49" charset="-120"/>
              </a:rPr>
              <a:t>    </a:t>
            </a:r>
            <a:endParaRPr lang="zh-TW" altLang="en-US">
              <a:latin typeface="細明體" panose="02020509000000000000" pitchFamily="49" charset="-120"/>
              <a:ea typeface="細明體" panose="02020509000000000000" pitchFamily="49" charset="-120"/>
            </a:endParaRPr>
          </a:p>
        </p:txBody>
      </p:sp>
      <p:sp>
        <p:nvSpPr>
          <p:cNvPr id="11267"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anose="020B0604020202020204" pitchFamily="34" charset="0"/>
                <a:ea typeface="標楷體" panose="03000509000000000000" pitchFamily="65" charset="-120"/>
              </a:defRPr>
            </a:lvl1pPr>
            <a:lvl2pPr marL="742950" indent="-285750" eaLnBrk="0" hangingPunct="0">
              <a:defRPr kumimoji="1" sz="1600">
                <a:solidFill>
                  <a:schemeClr val="tx1"/>
                </a:solidFill>
                <a:latin typeface="Arial" panose="020B0604020202020204" pitchFamily="34" charset="0"/>
                <a:ea typeface="標楷體" panose="03000509000000000000" pitchFamily="65" charset="-120"/>
              </a:defRPr>
            </a:lvl2pPr>
            <a:lvl3pPr marL="1143000" indent="-228600" eaLnBrk="0" hangingPunct="0">
              <a:defRPr kumimoji="1" sz="1600">
                <a:solidFill>
                  <a:schemeClr val="tx1"/>
                </a:solidFill>
                <a:latin typeface="Arial" panose="020B0604020202020204" pitchFamily="34" charset="0"/>
                <a:ea typeface="標楷體" panose="03000509000000000000" pitchFamily="65" charset="-120"/>
              </a:defRPr>
            </a:lvl3pPr>
            <a:lvl4pPr marL="1600200" indent="-228600" eaLnBrk="0" hangingPunct="0">
              <a:defRPr kumimoji="1" sz="1600">
                <a:solidFill>
                  <a:schemeClr val="tx1"/>
                </a:solidFill>
                <a:latin typeface="Arial" panose="020B0604020202020204" pitchFamily="34" charset="0"/>
                <a:ea typeface="標楷體" panose="03000509000000000000" pitchFamily="65" charset="-120"/>
              </a:defRPr>
            </a:lvl4pPr>
            <a:lvl5pPr marL="2057400" indent="-228600" eaLnBrk="0" hangingPunct="0">
              <a:defRPr kumimoji="1" sz="16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9pPr>
          </a:lstStyle>
          <a:p>
            <a:pPr eaLnBrk="1" hangingPunct="1"/>
            <a:fld id="{274F23D8-7568-4D50-A041-3E0E40CB2912}" type="slidenum">
              <a:rPr lang="zh-TW" altLang="en-US" sz="1400">
                <a:latin typeface="Times New Roman" panose="02020603050405020304" pitchFamily="18" charset="0"/>
                <a:ea typeface="新細明體" panose="02020500000000000000" pitchFamily="18" charset="-120"/>
              </a:rPr>
              <a:pPr eaLnBrk="1" hangingPunct="1"/>
              <a:t>9</a:t>
            </a:fld>
            <a:endParaRPr lang="en-US" altLang="zh-TW" sz="1400">
              <a:latin typeface="Times New Roman" panose="02020603050405020304" pitchFamily="18" charset="0"/>
              <a:ea typeface="新細明體" panose="02020500000000000000" pitchFamily="18" charset="-120"/>
            </a:endParaRPr>
          </a:p>
        </p:txBody>
      </p:sp>
      <p:sp>
        <p:nvSpPr>
          <p:cNvPr id="11268" name="Rectangle 2"/>
          <p:cNvSpPr>
            <a:spLocks noGrp="1" noChangeArrowheads="1"/>
          </p:cNvSpPr>
          <p:nvPr>
            <p:ph type="title"/>
          </p:nvPr>
        </p:nvSpPr>
        <p:spPr>
          <a:xfrm>
            <a:off x="1187450" y="574675"/>
            <a:ext cx="6934200" cy="838200"/>
          </a:xfrm>
        </p:spPr>
        <p:txBody>
          <a:bodyPr/>
          <a:lstStyle/>
          <a:p>
            <a:pPr algn="ctr" eaLnBrk="1" hangingPunct="1"/>
            <a:r>
              <a:rPr lang="en-US" altLang="zh-TW" smtClean="0"/>
              <a:t>ADT</a:t>
            </a:r>
            <a:r>
              <a:rPr lang="zh-TW" altLang="en-US" smtClean="0"/>
              <a:t>實例</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ETITLE" val="Remote User Authentication"/>
</p:tagLst>
</file>

<file path=ppt/theme/theme1.xml><?xml version="1.0" encoding="utf-8"?>
<a:theme xmlns:a="http://schemas.openxmlformats.org/drawingml/2006/main" name="Chapter04">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00"/>
      </a:hlink>
      <a:folHlink>
        <a:srgbClr val="FFFF66"/>
      </a:folHlink>
    </a:clrScheme>
    <a:fontScheme name="Chapter04">
      <a:majorFont>
        <a:latin typeface="Arial"/>
        <a:ea typeface="標楷體"/>
        <a:cs typeface=""/>
      </a:majorFont>
      <a:minorFont>
        <a:latin typeface="Arial"/>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600" b="0" i="0" u="none" strike="noStrike" cap="none" normalizeH="0" baseline="0" smtClean="0">
            <a:ln>
              <a:noFill/>
            </a:ln>
            <a:solidFill>
              <a:schemeClr val="tx1"/>
            </a:solidFill>
            <a:effectLst/>
            <a:latin typeface="Arial" charset="0"/>
            <a:ea typeface="標楷體" pitchFamily="65" charset="-12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600" b="0" i="0" u="none" strike="noStrike" cap="none" normalizeH="0" baseline="0" smtClean="0">
            <a:ln>
              <a:noFill/>
            </a:ln>
            <a:solidFill>
              <a:schemeClr val="tx1"/>
            </a:solidFill>
            <a:effectLst/>
            <a:latin typeface="Arial" charset="0"/>
            <a:ea typeface="標楷體" pitchFamily="65" charset="-120"/>
          </a:defRPr>
        </a:defPPr>
      </a:lstStyle>
    </a:lnDef>
  </a:objectDefaults>
  <a:extraClrSchemeLst>
    <a:extraClrScheme>
      <a:clrScheme name="Chapter04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er04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er04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er04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er0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er0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er0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D:\教授課程\高等作業系統\Chapter04.ppt</Template>
  <TotalTime>3218</TotalTime>
  <Words>2730</Words>
  <Application>Microsoft Office PowerPoint</Application>
  <PresentationFormat>如螢幕大小 (4:3)</PresentationFormat>
  <Paragraphs>374</Paragraphs>
  <Slides>22</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22</vt:i4>
      </vt:variant>
    </vt:vector>
  </HeadingPairs>
  <TitlesOfParts>
    <vt:vector size="31" baseType="lpstr">
      <vt:lpstr>Arial</vt:lpstr>
      <vt:lpstr>標楷體</vt:lpstr>
      <vt:lpstr>Tahoma</vt:lpstr>
      <vt:lpstr>Times New Roman</vt:lpstr>
      <vt:lpstr>新細明體</vt:lpstr>
      <vt:lpstr>細明體</vt:lpstr>
      <vt:lpstr>Symbol</vt:lpstr>
      <vt:lpstr>Wingdings</vt:lpstr>
      <vt:lpstr>Chapter04</vt:lpstr>
      <vt:lpstr>資料結構 (data structure) 事實上背後隱含的概念即為資料抽象化；資料結構就是介紹各類計算機科學常用的 ADT (如堆疊、佇列、樹等)，由於這些 ADT 包含了某些運算，而這些運算被寫成演算法或程式來加以介紹。</vt:lpstr>
      <vt:lpstr>大綱</vt:lpstr>
      <vt:lpstr>何謂資料抽象化</vt:lpstr>
      <vt:lpstr>何謂資料抽象化</vt:lpstr>
      <vt:lpstr>何謂資料抽象化</vt:lpstr>
      <vt:lpstr>ADT</vt:lpstr>
      <vt:lpstr>ADT</vt:lpstr>
      <vt:lpstr>ADT實例</vt:lpstr>
      <vt:lpstr>ADT實例</vt:lpstr>
      <vt:lpstr>ADT實例</vt:lpstr>
      <vt:lpstr>ADT實例</vt:lpstr>
      <vt:lpstr>ADT實例</vt:lpstr>
      <vt:lpstr>ADT實例</vt:lpstr>
      <vt:lpstr>ADT實例</vt:lpstr>
      <vt:lpstr>ADT實例</vt:lpstr>
      <vt:lpstr>ADT實例</vt:lpstr>
      <vt:lpstr>ADT實例</vt:lpstr>
      <vt:lpstr>ADT實例</vt:lpstr>
      <vt:lpstr>PowerPoint 簡報</vt:lpstr>
      <vt:lpstr>PowerPoint 簡報</vt:lpstr>
      <vt:lpstr>ADT實例</vt:lpstr>
      <vt:lpstr>結論</vt:lpstr>
    </vt:vector>
  </TitlesOfParts>
  <Company>Time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C語言 ch1</dc:title>
  <dc:creator>陳錦輝</dc:creator>
  <cp:lastModifiedBy>USER</cp:lastModifiedBy>
  <cp:revision>366</cp:revision>
  <cp:lastPrinted>2001-03-06T22:50:36Z</cp:lastPrinted>
  <dcterms:created xsi:type="dcterms:W3CDTF">2001-11-05T05:55:41Z</dcterms:created>
  <dcterms:modified xsi:type="dcterms:W3CDTF">2017-08-09T03:37:11Z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and time">
    <vt:lpwstr>sadf</vt:lpwstr>
  </property>
</Properties>
</file>