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9" r:id="rId3"/>
    <p:sldId id="363" r:id="rId4"/>
    <p:sldId id="396" r:id="rId5"/>
    <p:sldId id="397" r:id="rId6"/>
    <p:sldId id="398" r:id="rId7"/>
    <p:sldId id="399" r:id="rId8"/>
    <p:sldId id="370" r:id="rId9"/>
    <p:sldId id="400" r:id="rId10"/>
    <p:sldId id="401" r:id="rId11"/>
    <p:sldId id="402" r:id="rId12"/>
    <p:sldId id="371" r:id="rId13"/>
    <p:sldId id="364" r:id="rId14"/>
    <p:sldId id="403" r:id="rId15"/>
    <p:sldId id="404" r:id="rId16"/>
    <p:sldId id="405" r:id="rId17"/>
    <p:sldId id="406" r:id="rId18"/>
    <p:sldId id="407" r:id="rId19"/>
    <p:sldId id="365" r:id="rId20"/>
    <p:sldId id="409" r:id="rId21"/>
    <p:sldId id="410" r:id="rId22"/>
    <p:sldId id="372" r:id="rId23"/>
    <p:sldId id="367" r:id="rId24"/>
    <p:sldId id="412" r:id="rId25"/>
    <p:sldId id="413" r:id="rId26"/>
    <p:sldId id="414" r:id="rId27"/>
    <p:sldId id="349" r:id="rId28"/>
  </p:sldIdLst>
  <p:sldSz cx="9906000" cy="6858000" type="A4"/>
  <p:notesSz cx="6985000" cy="101219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666"/>
    <a:srgbClr val="000000"/>
    <a:srgbClr val="9900CC"/>
    <a:srgbClr val="CCECFF"/>
    <a:srgbClr val="993300"/>
    <a:srgbClr val="6666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4679" autoAdjust="0"/>
  </p:normalViewPr>
  <p:slideViewPr>
    <p:cSldViewPr>
      <p:cViewPr>
        <p:scale>
          <a:sx n="70" d="100"/>
          <a:sy n="70" d="100"/>
        </p:scale>
        <p:origin x="-48" y="-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0AE6473-C655-4330-8CB0-4BA8ADAD653E}" type="datetimeFigureOut">
              <a:rPr lang="zh-TW" altLang="en-US"/>
              <a:pPr>
                <a:defRPr/>
              </a:pPr>
              <a:t>2016/10/1</a:t>
            </a:fld>
            <a:endParaRPr lang="en-US" altLang="zh-TW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13900"/>
            <a:ext cx="30273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9613900"/>
            <a:ext cx="30273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F45924F-F73A-4825-AC9A-96A0D2BF37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4481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273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749" tIns="48875" rIns="97749" bIns="48875" numCol="1" anchor="t" anchorCtr="0" compatLnSpc="1">
            <a:prstTxWarp prst="textNoShape">
              <a:avLst/>
            </a:prstTxWarp>
          </a:bodyPr>
          <a:lstStyle>
            <a:lvl1pPr defTabSz="977900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956050" y="0"/>
            <a:ext cx="30273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749" tIns="48875" rIns="97749" bIns="48875" numCol="1" anchor="t" anchorCtr="0" compatLnSpc="1">
            <a:prstTxWarp prst="textNoShape">
              <a:avLst/>
            </a:prstTxWarp>
          </a:bodyPr>
          <a:lstStyle>
            <a:lvl1pPr algn="r" defTabSz="977900">
              <a:defRPr sz="1300"/>
            </a:lvl1pPr>
          </a:lstStyle>
          <a:p>
            <a:pPr>
              <a:defRPr/>
            </a:pPr>
            <a:fld id="{B34776F6-77CA-49CF-8DA7-F12906F20784}" type="datetimeFigureOut">
              <a:rPr lang="zh-TW" altLang="en-US"/>
              <a:pPr>
                <a:defRPr/>
              </a:pPr>
              <a:t>2016/10/1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50888" y="758825"/>
            <a:ext cx="5483225" cy="379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98500" y="4808538"/>
            <a:ext cx="558800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749" tIns="48875" rIns="97749" bIns="48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613900"/>
            <a:ext cx="30273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749" tIns="48875" rIns="97749" bIns="48875" numCol="1" anchor="b" anchorCtr="0" compatLnSpc="1">
            <a:prstTxWarp prst="textNoShape">
              <a:avLst/>
            </a:prstTxWarp>
          </a:bodyPr>
          <a:lstStyle>
            <a:lvl1pPr defTabSz="977900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956050" y="9613900"/>
            <a:ext cx="30273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749" tIns="48875" rIns="97749" bIns="48875" numCol="1" anchor="b" anchorCtr="0" compatLnSpc="1">
            <a:prstTxWarp prst="textNoShape">
              <a:avLst/>
            </a:prstTxWarp>
          </a:bodyPr>
          <a:lstStyle>
            <a:lvl1pPr algn="r" defTabSz="977900">
              <a:defRPr sz="1300"/>
            </a:lvl1pPr>
          </a:lstStyle>
          <a:p>
            <a:pPr>
              <a:defRPr/>
            </a:pPr>
            <a:fld id="{40128895-614B-429F-9C9A-43C3CF575E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9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906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320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LOGO</a:t>
            </a:r>
          </a:p>
        </p:txBody>
      </p:sp>
      <p:pic>
        <p:nvPicPr>
          <p:cNvPr id="6" name="Picture 16" descr="2008-01-02_13564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935163"/>
            <a:ext cx="1978025" cy="257333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-15875" y="6413500"/>
            <a:ext cx="2160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altLang="zh-TW" sz="2000">
                <a:solidFill>
                  <a:schemeClr val="bg1"/>
                </a:solidFill>
              </a:rPr>
              <a:t>Cengage Learning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505075" y="6245225"/>
            <a:ext cx="23114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953000" y="6237288"/>
            <a:ext cx="2566988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96200" y="6245225"/>
            <a:ext cx="172085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E1DAA9-90E5-4D32-82D7-A8274CB7B2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74C4E-21C2-4735-A796-200AD6167E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7263" y="12700"/>
            <a:ext cx="2247900" cy="64404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0388" y="12700"/>
            <a:ext cx="6594475" cy="64404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46AF-6129-47B5-BDCC-86A79A7C571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buClr>
                <a:schemeClr val="tx1"/>
              </a:buClr>
              <a:buFont typeface="Wingdings" pitchFamily="2" charset="2"/>
              <a:buChar char="q"/>
              <a:defRPr sz="2400">
                <a:latin typeface="+mn-lt"/>
              </a:defRPr>
            </a:lvl1pPr>
            <a:lvl2pPr marL="804863" indent="-347663">
              <a:buFont typeface="Wingdings" pitchFamily="2" charset="2"/>
              <a:buChar char="Ø"/>
              <a:defRPr sz="2000"/>
            </a:lvl2pPr>
            <a:lvl3pPr marL="1160463" indent="-355600">
              <a:buFont typeface="Wingdings" pitchFamily="2" charset="2"/>
              <a:buChar char="ü"/>
              <a:defRPr sz="1800"/>
            </a:lvl3pPr>
            <a:lvl4pPr marL="1528763" indent="-368300">
              <a:defRPr/>
            </a:lvl4pPr>
            <a:lvl5pPr marL="1979613" indent="-450850"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2E0AC-8A72-470F-9AB7-DA852079C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96992-634F-4432-9B10-2A3E2CD2CB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0388" y="1125538"/>
            <a:ext cx="4421187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33975" y="1125538"/>
            <a:ext cx="4421188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5C7A7-DC70-4DCD-9BDD-DB2EC1F278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0F75-E19B-4FA3-9702-1039D327F5C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C3A45-FFF2-4081-9A7A-7640411C68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1908E-04AA-4C46-8B4B-362745AB33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DB55-9614-4BFF-BCB1-F051939FF1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41BA-9188-4497-9ADE-08EB2F302B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j0427704"/>
          <p:cNvPicPr>
            <a:picLocks noChangeAspect="1" noChangeArrowheads="1"/>
          </p:cNvPicPr>
          <p:nvPr userDrawn="1"/>
        </p:nvPicPr>
        <p:blipFill>
          <a:blip r:embed="rId13" cstate="print">
            <a:lum bright="66000" contrast="-72000"/>
          </a:blip>
          <a:srcRect/>
          <a:stretch>
            <a:fillRect/>
          </a:stretch>
        </p:blipFill>
        <p:spPr bwMode="auto">
          <a:xfrm>
            <a:off x="0" y="-1588"/>
            <a:ext cx="98933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127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25538"/>
            <a:ext cx="899477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第４レベル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8CDAA5C-CA0E-4C16-93BC-0D75BB8E20B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lang="ja-JP" altLang="en-US" sz="24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lang="ja-JP" altLang="en-US" sz="2000" dirty="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charset="0"/>
        <a:buChar char="●"/>
        <a:defRPr kumimoji="1" lang="ja-JP" altLang="en-US" dirty="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charset="0"/>
        <a:buChar char="■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charset="0"/>
        <a:buChar char="►"/>
        <a:defRPr kumimoji="1"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rgbClr val="000066"/>
        </a:buClr>
        <a:buFont typeface="Arial" charset="0"/>
        <a:buChar char="►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rgbClr val="000066"/>
        </a:buClr>
        <a:buFont typeface="Arial" charset="0"/>
        <a:buChar char="►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rgbClr val="000066"/>
        </a:buClr>
        <a:buFont typeface="Arial" charset="0"/>
        <a:buChar char="►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rgbClr val="000066"/>
        </a:buClr>
        <a:buFont typeface="Arial" charset="0"/>
        <a:buChar char="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7113" y="2852936"/>
            <a:ext cx="4608512" cy="780852"/>
          </a:xfrm>
        </p:spPr>
        <p:txBody>
          <a:bodyPr/>
          <a:lstStyle/>
          <a:p>
            <a:pPr marL="609600" indent="-609600" algn="l" eaLnBrk="1" hangingPunct="1">
              <a:defRPr/>
            </a:pPr>
            <a:r>
              <a:rPr lang="en-US" altLang="zh-TW" sz="40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Gothic" pitchFamily="49" charset="-128"/>
              </a:rPr>
              <a:t>Linked Lists</a:t>
            </a:r>
            <a:endParaRPr lang="zh-TW" sz="4000" i="1" dirty="0" smtClean="0">
              <a:effectLst>
                <a:outerShdw blurRad="38100" dist="38100" dir="2700000" algn="tl">
                  <a:srgbClr val="C0C0C0"/>
                </a:outerShdw>
              </a:effectLst>
              <a:ea typeface="MS Gothic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D948D-5B19-43FD-9FB8-5228B0CCE7BA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705446"/>
            <a:ext cx="8564563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Searching a Linked List</a:t>
            </a:r>
            <a:endParaRPr lang="zh-TW" altLang="en-US" sz="3600" dirty="0" smtClean="0"/>
          </a:p>
        </p:txBody>
      </p:sp>
      <p:sp>
        <p:nvSpPr>
          <p:cNvPr id="37894" name="文字方塊 14"/>
          <p:cNvSpPr txBox="1">
            <a:spLocks noChangeArrowheads="1"/>
          </p:cNvSpPr>
          <p:nvPr/>
        </p:nvSpPr>
        <p:spPr bwMode="auto">
          <a:xfrm>
            <a:off x="488950" y="981075"/>
            <a:ext cx="5184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altLang="zh-TW"/>
              <a:t>Target value is 220.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TW" altLang="en-US" sz="2000" dirty="0" smtClean="0">
                <a:latin typeface="Times New Roman" pitchFamily="18" charset="0"/>
                <a:ea typeface="新細明體" pitchFamily="18" charset="-120"/>
              </a:rPr>
              <a:t>此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搜尋演算法用了一個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旗標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當目標被找到的時候，旗標會被設為真；當目標沒有被找到的時候，旗標就會被設為偽。</a:t>
            </a:r>
            <a:endParaRPr lang="en-US" altLang="zh-TW" sz="18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當旗標為真時，指標 </a:t>
            </a: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</a:rPr>
              <a:t>cur 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就是指向目標數值</a:t>
            </a:r>
            <a:r>
              <a:rPr lang="zh-TW" altLang="en-US" sz="1800" dirty="0" smtClean="0">
                <a:latin typeface="Times New Roman" pitchFamily="18" charset="0"/>
                <a:ea typeface="新細明體" pitchFamily="18" charset="-120"/>
              </a:rPr>
              <a:t>。</a:t>
            </a:r>
            <a:endParaRPr lang="en-US" altLang="zh-TW" sz="18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當旗標為偽時，指標 </a:t>
            </a: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</a:rPr>
              <a:t>cur 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便是指向比目標數值大的數值。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數值不存在於串列中，而且小於串列中任何的數值時，</a:t>
            </a:r>
            <a:r>
              <a:rPr lang="zh-TW" altLang="en-US" sz="2000" dirty="0" smtClean="0">
                <a:latin typeface="Times New Roman" pitchFamily="18" charset="0"/>
                <a:ea typeface="新細明體" pitchFamily="18" charset="-120"/>
              </a:rPr>
              <a:t>此搜尋演算法會停止於：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z="1800" dirty="0" smtClean="0">
                <a:latin typeface="Times New Roman" pitchFamily="18" charset="0"/>
                <a:ea typeface="新細明體" pitchFamily="18" charset="-120"/>
              </a:rPr>
              <a:t>指標 </a:t>
            </a: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</a:rPr>
              <a:t>pre </a:t>
            </a:r>
            <a:r>
              <a:rPr lang="zh-TW" altLang="en-US" sz="1800" dirty="0" smtClean="0">
                <a:latin typeface="Times New Roman" pitchFamily="18" charset="0"/>
                <a:ea typeface="新細明體" pitchFamily="18" charset="-120"/>
              </a:rPr>
              <a:t>是空指標。</a:t>
            </a:r>
            <a:endParaRPr lang="en-US" altLang="zh-TW" sz="18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z="1800" dirty="0" smtClean="0">
                <a:latin typeface="Times New Roman" pitchFamily="18" charset="0"/>
                <a:ea typeface="新細明體" pitchFamily="18" charset="-120"/>
              </a:rPr>
              <a:t>指標 </a:t>
            </a: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</a:rPr>
              <a:t>cur </a:t>
            </a:r>
            <a:r>
              <a:rPr lang="zh-TW" altLang="en-US" sz="1800" dirty="0" smtClean="0">
                <a:latin typeface="Times New Roman" pitchFamily="18" charset="0"/>
                <a:ea typeface="新細明體" pitchFamily="18" charset="-120"/>
              </a:rPr>
              <a:t>指向第一個節點。</a:t>
            </a:r>
            <a:endParaRPr lang="en-US" altLang="zh-TW" sz="18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z="1800" dirty="0" smtClean="0">
                <a:latin typeface="Times New Roman" pitchFamily="18" charset="0"/>
                <a:ea typeface="新細明體" pitchFamily="18" charset="-120"/>
              </a:rPr>
              <a:t>因為目標沒有被找到，旗標的數值會是偽。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281113" y="5132040"/>
            <a:ext cx="7416800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>
                <a:solidFill>
                  <a:srgbClr val="000066"/>
                </a:solidFill>
              </a:rPr>
              <a:t>pre ← cur</a:t>
            </a:r>
            <a:r>
              <a:rPr lang="zh-TW" altLang="en-US" dirty="0">
                <a:solidFill>
                  <a:srgbClr val="000066"/>
                </a:solidFill>
              </a:rPr>
              <a:t>　　和　　</a:t>
            </a:r>
            <a:r>
              <a:rPr lang="en-US" altLang="zh-TW" dirty="0">
                <a:solidFill>
                  <a:srgbClr val="000066"/>
                </a:solidFill>
              </a:rPr>
              <a:t>cur ←  (*cur).link</a:t>
            </a:r>
            <a:endParaRPr lang="zh-TW" altLang="en-US" dirty="0">
              <a:solidFill>
                <a:srgbClr val="000066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A9BD9-1317-41E8-A2EC-3667411ECEAA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Searching a Linked List</a:t>
            </a:r>
            <a:endParaRPr lang="zh-TW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1760538" y="6153150"/>
            <a:ext cx="69119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200" dirty="0" smtClean="0">
                <a:ea typeface="標楷體" pitchFamily="65" charset="-120"/>
              </a:rPr>
              <a:t>不同</a:t>
            </a:r>
            <a:r>
              <a:rPr lang="zh-TW" altLang="en-US" sz="2200" dirty="0">
                <a:ea typeface="標楷體" pitchFamily="65" charset="-120"/>
              </a:rPr>
              <a:t>案例中，指標 </a:t>
            </a:r>
            <a:r>
              <a:rPr lang="en-US" altLang="zh-TW" sz="2200" dirty="0">
                <a:ea typeface="標楷體" pitchFamily="65" charset="-120"/>
              </a:rPr>
              <a:t>pre </a:t>
            </a:r>
            <a:r>
              <a:rPr lang="zh-TW" altLang="en-US" sz="2200" dirty="0">
                <a:ea typeface="標楷體" pitchFamily="65" charset="-120"/>
              </a:rPr>
              <a:t>和 </a:t>
            </a:r>
            <a:r>
              <a:rPr lang="en-US" altLang="zh-TW" sz="2200" dirty="0">
                <a:ea typeface="標楷體" pitchFamily="65" charset="-120"/>
              </a:rPr>
              <a:t>cur </a:t>
            </a:r>
            <a:r>
              <a:rPr lang="zh-TW" altLang="en-US" sz="2200" dirty="0">
                <a:ea typeface="標楷體" pitchFamily="65" charset="-120"/>
              </a:rPr>
              <a:t>之數值</a:t>
            </a:r>
          </a:p>
        </p:txBody>
      </p:sp>
      <p:pic>
        <p:nvPicPr>
          <p:cNvPr id="399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0350"/>
            <a:ext cx="6508750" cy="59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FC7D8-CECC-47DA-9A78-91C68B2E0FCE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1136650" y="260648"/>
            <a:ext cx="6911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Searching a Linked List</a:t>
            </a:r>
          </a:p>
        </p:txBody>
      </p:sp>
      <p:grpSp>
        <p:nvGrpSpPr>
          <p:cNvPr id="40963" name="Group 9"/>
          <p:cNvGrpSpPr>
            <a:grpSpLocks/>
          </p:cNvGrpSpPr>
          <p:nvPr/>
        </p:nvGrpSpPr>
        <p:grpSpPr bwMode="auto">
          <a:xfrm>
            <a:off x="1111250" y="1000125"/>
            <a:ext cx="7658100" cy="5343525"/>
            <a:chOff x="436" y="46"/>
            <a:chExt cx="5368" cy="3947"/>
          </a:xfrm>
        </p:grpSpPr>
        <p:pic>
          <p:nvPicPr>
            <p:cNvPr id="40965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b="1392"/>
            <a:stretch>
              <a:fillRect/>
            </a:stretch>
          </p:blipFill>
          <p:spPr bwMode="auto">
            <a:xfrm>
              <a:off x="436" y="46"/>
              <a:ext cx="5368" cy="2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6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t="5176"/>
            <a:stretch>
              <a:fillRect/>
            </a:stretch>
          </p:blipFill>
          <p:spPr bwMode="auto">
            <a:xfrm>
              <a:off x="440" y="3022"/>
              <a:ext cx="5356" cy="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0E611-949E-4E88-96E4-515DB27A47F0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rPr>
              <a:t>插入一個節點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rPr>
              <a:t>(inserting a node)</a:t>
            </a:r>
            <a:endParaRPr lang="zh-TW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在插入到鏈結串列之前，我們必須先套用</a:t>
            </a:r>
            <a:r>
              <a:rPr lang="zh-TW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搜尋演算法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。如果從搜尋演算法回傳的旗標是偽，那麼我們就可以進行插入，否則我們必須中止插入演算法，這是因為我們不允許資料有重複數值的狀況出現。四種案例可能發生：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1.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插入到一個空</a:t>
            </a:r>
            <a:r>
              <a:rPr lang="zh-TW" altLang="en-US" sz="2000" dirty="0" smtClean="0">
                <a:latin typeface="Times New Roman" pitchFamily="18" charset="0"/>
                <a:ea typeface="新細明體" pitchFamily="18" charset="-120"/>
              </a:rPr>
              <a:t>的鏈結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串列。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2.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插入到</a:t>
            </a:r>
            <a:r>
              <a:rPr lang="zh-TW" altLang="en-US" sz="2000" dirty="0" smtClean="0">
                <a:latin typeface="Times New Roman" pitchFamily="18" charset="0"/>
                <a:ea typeface="新細明體" pitchFamily="18" charset="-120"/>
              </a:rPr>
              <a:t>鏈結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串列的開頭。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3.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插入到</a:t>
            </a:r>
            <a:r>
              <a:rPr lang="zh-TW" altLang="en-US" sz="2000" dirty="0" smtClean="0">
                <a:latin typeface="Times New Roman" pitchFamily="18" charset="0"/>
                <a:ea typeface="新細明體" pitchFamily="18" charset="-120"/>
              </a:rPr>
              <a:t>鏈結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串列的結尾。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4.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插入到</a:t>
            </a:r>
            <a:r>
              <a:rPr lang="zh-TW" altLang="en-US" sz="2000" dirty="0" smtClean="0">
                <a:latin typeface="Times New Roman" pitchFamily="18" charset="0"/>
                <a:ea typeface="新細明體" pitchFamily="18" charset="-120"/>
              </a:rPr>
              <a:t>鏈結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串列的中間。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DD67D-EF4B-4A03-938E-E647E7777856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Inserting a Node</a:t>
            </a:r>
            <a:endParaRPr lang="zh-TW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TW" b="1" dirty="0" smtClean="0">
                <a:latin typeface="Times New Roman" pitchFamily="18" charset="0"/>
                <a:ea typeface="新細明體" pitchFamily="18" charset="-120"/>
              </a:rPr>
              <a:t>插入到一個空串列 </a:t>
            </a:r>
            <a:r>
              <a:rPr lang="en-US" altLang="zh-TW" b="1" dirty="0" smtClean="0">
                <a:latin typeface="Times New Roman" pitchFamily="18" charset="0"/>
                <a:ea typeface="新細明體" pitchFamily="18" charset="-120"/>
              </a:rPr>
              <a:t>(insertion into an empty list)</a:t>
            </a:r>
            <a:endParaRPr lang="zh-TW" b="1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/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如果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串列是空的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(list = null)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，新的項目會被插入成為第一個元素。</a:t>
            </a:r>
          </a:p>
          <a:p>
            <a:pPr eaLnBrk="1" hangingPunct="1"/>
            <a:endParaRPr lang="zh-TW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b="1" dirty="0" smtClean="0">
                <a:latin typeface="Times New Roman" pitchFamily="18" charset="0"/>
                <a:ea typeface="新細明體" pitchFamily="18" charset="-120"/>
              </a:rPr>
              <a:t>插入到串列的開頭 </a:t>
            </a:r>
            <a:r>
              <a:rPr lang="en-US" altLang="zh-TW" b="1" dirty="0" smtClean="0">
                <a:latin typeface="Times New Roman" pitchFamily="18" charset="0"/>
                <a:ea typeface="新細明體" pitchFamily="18" charset="-120"/>
              </a:rPr>
              <a:t>(insertion at the beginning)</a:t>
            </a:r>
            <a:endParaRPr lang="zh-TW" b="1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/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如果搜尋演算法回傳一個帶有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偽值的旗標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，而且指標 </a:t>
            </a:r>
            <a:r>
              <a:rPr lang="en-US" altLang="zh-TW" sz="2000" b="1" i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pre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的值是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空指標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的話，資料就必須被插入到串列的開頭。</a:t>
            </a:r>
          </a:p>
          <a:p>
            <a:pPr eaLnBrk="1" hangingPunct="1">
              <a:buFontTx/>
              <a:buNone/>
            </a:pPr>
            <a:endParaRPr lang="zh-TW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b="1" dirty="0" smtClean="0">
                <a:latin typeface="Times New Roman" pitchFamily="18" charset="0"/>
                <a:ea typeface="新細明體" pitchFamily="18" charset="-120"/>
              </a:rPr>
              <a:t>插入到串列的結尾  </a:t>
            </a:r>
            <a:r>
              <a:rPr lang="en-US" altLang="zh-TW" b="1" dirty="0" smtClean="0">
                <a:latin typeface="Times New Roman" pitchFamily="18" charset="0"/>
                <a:ea typeface="新細明體" pitchFamily="18" charset="-120"/>
              </a:rPr>
              <a:t>(insertion at the end)</a:t>
            </a:r>
            <a:endParaRPr lang="zh-TW" b="1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/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如果搜尋演算法回傳一個帶有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偽值的旗標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，而且指標 </a:t>
            </a:r>
            <a:r>
              <a:rPr lang="en-US" altLang="zh-TW" sz="2000" b="1" i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cur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的值是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空指標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的話，資料就必須被插入到串列的結尾。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1268413" y="1989138"/>
            <a:ext cx="7343775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0066"/>
                </a:solidFill>
              </a:rPr>
              <a:t>list ← new</a:t>
            </a:r>
            <a:endParaRPr lang="zh-TW" altLang="en-US">
              <a:solidFill>
                <a:srgbClr val="000066"/>
              </a:solidFill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281113" y="3644900"/>
            <a:ext cx="7343775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 (*new).link ← cur　　和　　list ← new</a:t>
            </a:r>
            <a:endParaRPr lang="zh-TW" altLang="en-US">
              <a:solidFill>
                <a:srgbClr val="000066"/>
              </a:solidFill>
            </a:endParaRP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1281113" y="5373688"/>
            <a:ext cx="7343775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 (*pre).link ← new　　和　　 (*new).link ← null</a:t>
            </a:r>
            <a:endParaRPr lang="zh-TW" altLang="en-US">
              <a:solidFill>
                <a:srgbClr val="000066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40A9-02BB-4BC7-A95F-72CAD8EFDAAE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Inserting a Node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BCD6D-BDFE-4E2C-966D-7268AFBD5AFD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Insertion at the Beginning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925513" y="1834033"/>
            <a:ext cx="8034337" cy="4259263"/>
            <a:chOff x="925513" y="1298575"/>
            <a:chExt cx="8034337" cy="4259263"/>
          </a:xfrm>
        </p:grpSpPr>
        <p:grpSp>
          <p:nvGrpSpPr>
            <p:cNvPr id="44035" name="Group 9"/>
            <p:cNvGrpSpPr>
              <a:grpSpLocks/>
            </p:cNvGrpSpPr>
            <p:nvPr/>
          </p:nvGrpSpPr>
          <p:grpSpPr bwMode="auto">
            <a:xfrm>
              <a:off x="925513" y="1341438"/>
              <a:ext cx="8034337" cy="4216400"/>
              <a:chOff x="583" y="845"/>
              <a:chExt cx="5061" cy="2656"/>
            </a:xfrm>
          </p:grpSpPr>
          <p:pic>
            <p:nvPicPr>
              <p:cNvPr id="4403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83" y="890"/>
                <a:ext cx="5061" cy="2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0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67" y="845"/>
                <a:ext cx="130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1" name="Picture 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08" y="3331"/>
                <a:ext cx="896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038" name="文字方塊 9"/>
            <p:cNvSpPr txBox="1">
              <a:spLocks noChangeArrowheads="1"/>
            </p:cNvSpPr>
            <p:nvPr/>
          </p:nvSpPr>
          <p:spPr bwMode="auto">
            <a:xfrm>
              <a:off x="3859213" y="1298575"/>
              <a:ext cx="2016125" cy="368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>
                  <a:solidFill>
                    <a:srgbClr val="FF0000"/>
                  </a:solidFill>
                </a:rPr>
                <a:t>(*new).link ← cur</a:t>
              </a:r>
              <a:endParaRPr lang="zh-TW" altLang="en-US" sz="18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9" name="Group 9"/>
          <p:cNvGrpSpPr>
            <a:grpSpLocks/>
          </p:cNvGrpSpPr>
          <p:nvPr/>
        </p:nvGrpSpPr>
        <p:grpSpPr bwMode="auto">
          <a:xfrm>
            <a:off x="908050" y="1293813"/>
            <a:ext cx="8062913" cy="4227512"/>
            <a:chOff x="572" y="815"/>
            <a:chExt cx="5079" cy="2663"/>
          </a:xfrm>
        </p:grpSpPr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" y="860"/>
              <a:ext cx="5079" cy="2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" y="815"/>
              <a:ext cx="117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4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04" y="3310"/>
              <a:ext cx="76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F3460-8FEE-4CCB-A2C8-49CF7AFFB15A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Insertion at the End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980728"/>
            <a:ext cx="8994775" cy="1655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如果搜尋演算法回傳一個帶有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偽值的旗標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，而且回傳的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指標沒有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一個值是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空指標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的話，資料就必須被插入到串列的中間。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268413" y="1844824"/>
            <a:ext cx="7343775" cy="36933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dirty="0">
                <a:solidFill>
                  <a:srgbClr val="000066"/>
                </a:solidFill>
              </a:rPr>
              <a:t> (*new).link ← cur　　和　　 (*pre).link ← new</a:t>
            </a:r>
            <a:endParaRPr lang="zh-TW" altLang="en-US" sz="1800" dirty="0">
              <a:solidFill>
                <a:srgbClr val="000066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9C445-37EB-4F34-AB36-B42497EF33B1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Insertion in the Middle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001713" y="2348880"/>
            <a:ext cx="7119639" cy="4320480"/>
            <a:chOff x="631" y="647"/>
            <a:chExt cx="4787" cy="3101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6" y="647"/>
              <a:ext cx="4612" cy="3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6" y="1107"/>
              <a:ext cx="9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1" y="3326"/>
              <a:ext cx="58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7"/>
          <p:cNvPicPr>
            <a:picLocks noChangeAspect="1" noChangeArrowheads="1"/>
          </p:cNvPicPr>
          <p:nvPr/>
        </p:nvPicPr>
        <p:blipFill>
          <a:blip r:embed="rId2" cstate="print"/>
          <a:srcRect r="34422"/>
          <a:stretch>
            <a:fillRect/>
          </a:stretch>
        </p:blipFill>
        <p:spPr bwMode="auto">
          <a:xfrm>
            <a:off x="151730" y="980728"/>
            <a:ext cx="480127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5BC71-69C7-4E33-9022-234B580DB385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7" name="矩形 6"/>
          <p:cNvSpPr/>
          <p:nvPr/>
        </p:nvSpPr>
        <p:spPr>
          <a:xfrm>
            <a:off x="2352675" y="3937000"/>
            <a:ext cx="71438" cy="209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025008" y="1916832"/>
            <a:ext cx="4680520" cy="3363913"/>
            <a:chOff x="481" y="981"/>
            <a:chExt cx="3256" cy="2119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124"/>
            <a:stretch>
              <a:fillRect/>
            </a:stretch>
          </p:blipFill>
          <p:spPr bwMode="auto">
            <a:xfrm>
              <a:off x="481" y="981"/>
              <a:ext cx="325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r="38124"/>
            <a:stretch>
              <a:fillRect/>
            </a:stretch>
          </p:blipFill>
          <p:spPr bwMode="auto">
            <a:xfrm>
              <a:off x="481" y="1434"/>
              <a:ext cx="3256" cy="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Inserting a Node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/>
              <a:t>鏈結串列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TW" b="1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鏈結串列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mtClean="0">
                <a:latin typeface="Times New Roman" pitchFamily="18" charset="0"/>
                <a:ea typeface="新細明體" pitchFamily="18" charset="-120"/>
              </a:rPr>
              <a:t> (linked list) 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是一個</a:t>
            </a:r>
            <a:r>
              <a:rPr lang="zh-TW" u="sng" smtClean="0">
                <a:latin typeface="Times New Roman" pitchFamily="18" charset="0"/>
                <a:ea typeface="新細明體" pitchFamily="18" charset="-120"/>
              </a:rPr>
              <a:t>有次序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的資料集合，其中每一個元素含有下一個元素的位址；也就是每一個元素都含有兩個部分：</a:t>
            </a:r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lnSpc>
                <a:spcPts val="2400"/>
              </a:lnSpc>
              <a:spcBef>
                <a:spcPts val="600"/>
              </a:spcBef>
            </a:pPr>
            <a:r>
              <a:rPr 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資料 </a:t>
            </a:r>
            <a:r>
              <a:rPr lang="en-US" altLang="zh-TW" smtClean="0">
                <a:latin typeface="Times New Roman" pitchFamily="18" charset="0"/>
                <a:ea typeface="新細明體" pitchFamily="18" charset="-120"/>
              </a:rPr>
              <a:t>(data) 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：擁有</a:t>
            </a:r>
            <a:r>
              <a:rPr lang="zh-TW" u="sng" smtClean="0">
                <a:latin typeface="Times New Roman" pitchFamily="18" charset="0"/>
                <a:ea typeface="新細明體" pitchFamily="18" charset="-120"/>
              </a:rPr>
              <a:t>值的資訊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，亦即是要處理的資料</a:t>
            </a:r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lnSpc>
                <a:spcPts val="2400"/>
              </a:lnSpc>
              <a:spcBef>
                <a:spcPts val="600"/>
              </a:spcBef>
            </a:pPr>
            <a:r>
              <a:rPr 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鏈結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mtClean="0">
                <a:latin typeface="Times New Roman" pitchFamily="18" charset="0"/>
                <a:ea typeface="新細明體" pitchFamily="18" charset="-120"/>
              </a:rPr>
              <a:t>(link) 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：被用來將這些資料串連在一起，它還包含了一個</a:t>
            </a:r>
            <a:r>
              <a:rPr lang="zh-TW" b="1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指標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mtClean="0">
                <a:latin typeface="Times New Roman" pitchFamily="18" charset="0"/>
                <a:ea typeface="新細明體" pitchFamily="18" charset="-120"/>
              </a:rPr>
              <a:t> (pointer) 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mtClean="0">
                <a:latin typeface="Times New Roman" pitchFamily="18" charset="0"/>
                <a:ea typeface="新細明體" pitchFamily="18" charset="-120"/>
              </a:rPr>
              <a:t> (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即位址</a:t>
            </a:r>
            <a:r>
              <a:rPr lang="en-US" altLang="zh-TW" smtClean="0">
                <a:latin typeface="Times New Roman" pitchFamily="18" charset="0"/>
                <a:ea typeface="新細明體" pitchFamily="18" charset="-120"/>
              </a:rPr>
              <a:t>)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，用以辨識串列中的下一個元素。</a:t>
            </a:r>
          </a:p>
          <a:p>
            <a:pPr eaLnBrk="1" hangingPunct="1">
              <a:lnSpc>
                <a:spcPct val="120000"/>
              </a:lnSpc>
            </a:pPr>
            <a:r>
              <a:rPr lang="zh-TW" smtClean="0">
                <a:latin typeface="Times New Roman" pitchFamily="18" charset="0"/>
                <a:ea typeface="新細明體" pitchFamily="18" charset="-120"/>
              </a:rPr>
              <a:t>有一</a:t>
            </a:r>
            <a:r>
              <a:rPr lang="zh-TW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指標變數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是用來識別串列中的第一個元素，此</a:t>
            </a:r>
            <a:r>
              <a:rPr lang="zh-TW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串列的名稱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與此</a:t>
            </a:r>
            <a:r>
              <a:rPr lang="zh-TW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指標變數的名稱</a:t>
            </a:r>
            <a:r>
              <a:rPr lang="zh-TW" smtClean="0">
                <a:latin typeface="Times New Roman" pitchFamily="18" charset="0"/>
                <a:ea typeface="新細明體" pitchFamily="18" charset="-120"/>
              </a:rPr>
              <a:t>是相同的。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79448A-EC36-4963-86ED-AE3A8B67B98C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rPr>
              <a:t>刪除一個節點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在刪除鏈結串列的節點之前，我們必須先套用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搜尋演算法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。如果從搜尋演算法回傳的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旗標是真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節點找到了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</a:t>
            </a:r>
            <a:r>
              <a:rPr lang="zh-TW" altLang="en-US" sz="2000" dirty="0" smtClean="0">
                <a:latin typeface="Times New Roman" pitchFamily="18" charset="0"/>
                <a:ea typeface="新細明體" pitchFamily="18" charset="-120"/>
              </a:rPr>
              <a:t>才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可從鏈結串列中進行刪除。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FontTx/>
              <a:buNone/>
              <a:defRPr/>
            </a:pPr>
            <a:r>
              <a:rPr lang="zh-TW" b="1" dirty="0" smtClean="0">
                <a:latin typeface="Times New Roman" pitchFamily="18" charset="0"/>
                <a:ea typeface="新細明體" pitchFamily="18" charset="-120"/>
              </a:rPr>
              <a:t>刪除第一個節點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rPr>
              <a:t>(deleting the first node)</a:t>
            </a:r>
            <a:endParaRPr lang="zh-TW" b="1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如果指標 </a:t>
            </a:r>
            <a:r>
              <a:rPr lang="en-US" altLang="zh-TW" sz="2000" b="1" i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pre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是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空指標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，第一個節點就能夠準備被刪除。指標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cur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指向第一個節點，並且刪除可以用一個</a:t>
            </a:r>
            <a:r>
              <a:rPr lang="zh-TW" altLang="en-US" sz="2000" dirty="0" smtClean="0">
                <a:latin typeface="Times New Roman" pitchFamily="18" charset="0"/>
                <a:ea typeface="新細明體" pitchFamily="18" charset="-120"/>
              </a:rPr>
              <a:t>指令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來完成：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zh-TW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defRPr/>
            </a:pPr>
            <a:r>
              <a:rPr lang="zh-TW" altLang="en-US" sz="1800" dirty="0" smtClean="0">
                <a:latin typeface="Times New Roman" pitchFamily="18" charset="0"/>
                <a:ea typeface="新細明體" pitchFamily="18" charset="-120"/>
              </a:rPr>
              <a:t>此指令將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第二個節點</a:t>
            </a:r>
            <a:r>
              <a:rPr lang="zh-TW" altLang="en-US" sz="1800" dirty="0" smtClean="0">
                <a:latin typeface="Times New Roman" pitchFamily="18" charset="0"/>
                <a:ea typeface="新細明體" pitchFamily="18" charset="-120"/>
              </a:rPr>
              <a:t>位址存入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指標 </a:t>
            </a: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</a:rPr>
              <a:t>list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，這表示第一個節點被刪除了。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1281113" y="3717032"/>
            <a:ext cx="7343775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0066"/>
                </a:solidFill>
              </a:rPr>
              <a:t>list ←  (*cur).link</a:t>
            </a:r>
            <a:endParaRPr lang="zh-TW" altLang="en-US">
              <a:solidFill>
                <a:srgbClr val="000066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911C5-F945-4065-97B7-9E6B4C9BF0E6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Deleting a Node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Group 10"/>
          <p:cNvGrpSpPr>
            <a:grpSpLocks/>
          </p:cNvGrpSpPr>
          <p:nvPr/>
        </p:nvGrpSpPr>
        <p:grpSpPr bwMode="auto">
          <a:xfrm>
            <a:off x="1036638" y="1481138"/>
            <a:ext cx="7804150" cy="3848100"/>
            <a:chOff x="653" y="933"/>
            <a:chExt cx="4916" cy="2424"/>
          </a:xfrm>
        </p:grpSpPr>
        <p:pic>
          <p:nvPicPr>
            <p:cNvPr id="5120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" y="963"/>
              <a:ext cx="4916" cy="2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8" y="933"/>
              <a:ext cx="135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66" y="2894"/>
              <a:ext cx="87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44" y="3158"/>
              <a:ext cx="75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A7262-08BD-4856-A52B-F7CD73AE071C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Deleting the First Node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052190"/>
            <a:ext cx="8994775" cy="27368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如果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兩個指標都不是空指標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，那這個要被刪除的節點不是中間節點就是最後一個節點。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指標 </a:t>
            </a: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</a:rPr>
              <a:t>cur 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指向對應的節點而且刪除，可以用一行</a:t>
            </a:r>
            <a:r>
              <a:rPr lang="zh-TW" altLang="zh-TW" sz="1800" dirty="0" smtClean="0">
                <a:latin typeface="Times New Roman" pitchFamily="18" charset="0"/>
                <a:ea typeface="新細明體" pitchFamily="18" charset="-120"/>
              </a:rPr>
              <a:t>敘述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endParaRPr lang="zh-TW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此敘述連接後面的節點到前面的節點，這正代表了目前這個節點被刪除了。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2720975" y="2276872"/>
            <a:ext cx="4895850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000066"/>
                </a:solidFill>
              </a:rPr>
              <a:t> (*pre).link ←  (*cur).link</a:t>
            </a:r>
            <a:endParaRPr lang="zh-TW" altLang="en-US" sz="2000">
              <a:solidFill>
                <a:srgbClr val="000066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B199-72C3-4C70-BC36-19341BC43BF3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55638" y="44624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Deleting the Middle or the Last Node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2231" name="Group 12"/>
          <p:cNvGrpSpPr>
            <a:grpSpLocks/>
          </p:cNvGrpSpPr>
          <p:nvPr/>
        </p:nvGrpSpPr>
        <p:grpSpPr bwMode="auto">
          <a:xfrm>
            <a:off x="1280592" y="3573016"/>
            <a:ext cx="6888163" cy="3024187"/>
            <a:chOff x="495" y="1063"/>
            <a:chExt cx="5240" cy="2148"/>
          </a:xfrm>
        </p:grpSpPr>
        <p:pic>
          <p:nvPicPr>
            <p:cNvPr id="5223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5" y="1071"/>
              <a:ext cx="5240" cy="2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6" y="1063"/>
              <a:ext cx="145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4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" y="2406"/>
              <a:ext cx="79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5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36" y="2406"/>
              <a:ext cx="77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6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28" y="2808"/>
              <a:ext cx="62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7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78" y="3059"/>
              <a:ext cx="484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0" y="1092919"/>
            <a:ext cx="76581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233EA-4262-41F3-8206-ECF4845F22D1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Deleting a Node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994775" cy="165539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取出</a:t>
            </a:r>
            <a:r>
              <a:rPr lang="zh-TW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rPr>
              <a:t>一個節點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代表著為了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檢視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或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複製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節點所包含資料之目的而進行的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隨機存取節點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的動作，取出之前，鏈結串列必須被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搜尋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如果資料被找到，那麼就可以取出，否則，這個處理就要中止。取出只會用到指標 </a:t>
            </a:r>
            <a:r>
              <a:rPr lang="en-US" altLang="zh-TW" sz="2000" i="1" dirty="0" smtClean="0">
                <a:latin typeface="Times New Roman" pitchFamily="18" charset="0"/>
                <a:ea typeface="新細明體" pitchFamily="18" charset="-120"/>
              </a:rPr>
              <a:t>cur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，用來指向在搜尋演算法中找到的節點。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2BA43-3AEE-4101-A6A0-817013308C85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Retrieving a Node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3" y="2932385"/>
            <a:ext cx="8220075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為了要拜訪串列，你需要一個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移動指標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(walking pointer)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它是當每一個元素被處理時從一節點移動到下一節點之指標。</a:t>
            </a:r>
            <a:endParaRPr lang="en-US" altLang="zh-TW" sz="18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一開始是先設定移動指標指到串列的第一個節點，然後使用迴圈直到所有資料都被處理完畢。</a:t>
            </a:r>
          </a:p>
        </p:txBody>
      </p:sp>
      <p:pic>
        <p:nvPicPr>
          <p:cNvPr id="563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513" y="3501008"/>
            <a:ext cx="75184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F2BF4-BC54-467B-8F30-67177F1BE897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Traversing a Linked List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1466850"/>
            <a:ext cx="8216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318E9-D6BB-479E-9847-BC691C0A86CD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Traversing a Linked List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994775" cy="36718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鏈結串列是一種非常有效率的資料結構，可以用來儲存未來需要完成許多插入與刪除的資料。鏈結串列也是一種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動態資料結構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，一個節點可以</a:t>
            </a:r>
            <a:r>
              <a:rPr lang="zh-TW" sz="2000" dirty="0" smtClean="0">
                <a:solidFill>
                  <a:schemeClr val="accent6"/>
                </a:solidFill>
                <a:latin typeface="Times New Roman" pitchFamily="18" charset="0"/>
                <a:ea typeface="新細明體" pitchFamily="18" charset="-120"/>
              </a:rPr>
              <a:t>輕易地被</a:t>
            </a:r>
            <a:r>
              <a:rPr lang="zh-TW" sz="2000" b="1" dirty="0" smtClean="0">
                <a:solidFill>
                  <a:schemeClr val="accent6"/>
                </a:solidFill>
                <a:latin typeface="Times New Roman" pitchFamily="18" charset="0"/>
                <a:ea typeface="新細明體" pitchFamily="18" charset="-120"/>
              </a:rPr>
              <a:t>刪除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，而不必移動其他節點。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鏈結串列</a:t>
            </a:r>
            <a:r>
              <a:rPr lang="zh-TW" sz="2000" b="1" dirty="0" smtClean="0">
                <a:solidFill>
                  <a:schemeClr val="accent6"/>
                </a:solidFill>
                <a:latin typeface="Times New Roman" pitchFamily="18" charset="0"/>
                <a:ea typeface="新細明體" pitchFamily="18" charset="-120"/>
              </a:rPr>
              <a:t>可以無限地成長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，也</a:t>
            </a:r>
            <a:r>
              <a:rPr lang="zh-TW" sz="2000" b="1" dirty="0" smtClean="0">
                <a:solidFill>
                  <a:schemeClr val="accent6"/>
                </a:solidFill>
                <a:latin typeface="Times New Roman" pitchFamily="18" charset="0"/>
                <a:ea typeface="新細明體" pitchFamily="18" charset="-120"/>
              </a:rPr>
              <a:t>可以縮減成一個空串列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。它的</a:t>
            </a:r>
            <a:r>
              <a:rPr lang="zh-TW" sz="20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負擔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只是需要替每個節點多保留</a:t>
            </a:r>
            <a:r>
              <a:rPr lang="zh-TW" sz="20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一個額外的欄位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對於那些需要經常搜尋的資料，鏈結串列並不是個好的候選選項。這顯然是個窘境，因為每個刪除和插入都需要用到搜尋。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371" name="Text Box 6"/>
          <p:cNvSpPr txBox="1">
            <a:spLocks noChangeArrowheads="1"/>
          </p:cNvSpPr>
          <p:nvPr/>
        </p:nvSpPr>
        <p:spPr bwMode="auto">
          <a:xfrm>
            <a:off x="847725" y="5084763"/>
            <a:ext cx="8497888" cy="8302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000066"/>
                </a:solidFill>
                <a:ea typeface="標楷體" pitchFamily="65" charset="-120"/>
              </a:rPr>
              <a:t>如果需要大量的插入與刪除，鏈結串列是一種相當適合的結構，但是搜尋鏈結串列是比陣列搜尋還要慢的。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8EB04-05E6-4F06-99DB-C2326FDEDF09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55638" y="38100"/>
            <a:ext cx="89233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360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Applications of Linked Lists</a:t>
            </a:r>
            <a:endParaRPr lang="zh-TW" altLang="en-US" sz="36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" y="2924175"/>
            <a:ext cx="8953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E92E6-94E2-4547-9D4F-E402B1402D4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/>
              <a:t>鏈結串列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0388" y="1125538"/>
            <a:ext cx="8994775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altLang="zh-TW" dirty="0" smtClean="0"/>
              <a:t>Chain -- </a:t>
            </a:r>
            <a:r>
              <a:rPr lang="zh-TW" altLang="en-US" dirty="0" smtClean="0"/>
              <a:t>一</a:t>
            </a:r>
            <a:r>
              <a:rPr lang="zh-TW" altLang="en-US" kern="0" dirty="0"/>
              <a:t>鏈結串列最後一個元素的鏈結含有一</a:t>
            </a:r>
            <a:r>
              <a:rPr lang="zh-TW" altLang="en-US" b="1" dirty="0">
                <a:solidFill>
                  <a:schemeClr val="accent2"/>
                </a:solidFill>
              </a:rPr>
              <a:t>空指標 </a:t>
            </a:r>
            <a:r>
              <a:rPr lang="en-US" altLang="zh-TW" dirty="0"/>
              <a:t>(null pointer) </a:t>
            </a:r>
            <a:r>
              <a:rPr lang="zh-TW" altLang="en-US" dirty="0"/>
              <a:t>，表示了串列的結尾</a:t>
            </a:r>
            <a:r>
              <a:rPr lang="zh-TW" altLang="en-US" kern="0" dirty="0"/>
              <a:t>。</a:t>
            </a:r>
            <a:endParaRPr lang="en-US" altLang="zh-TW" kern="0" dirty="0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TW" altLang="en-US" sz="2000" kern="0" dirty="0"/>
              <a:t>空的鏈結串列 </a:t>
            </a:r>
            <a:r>
              <a:rPr lang="en-US" altLang="zh-TW" sz="2000" kern="0" dirty="0"/>
              <a:t>(empty linked list)</a:t>
            </a:r>
            <a:r>
              <a:rPr lang="zh-TW" altLang="en-US" sz="2000" kern="0" dirty="0"/>
              <a:t>為一個只有空指標的串列。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9145587" cy="1871414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鏈結串列中的</a:t>
            </a:r>
            <a:r>
              <a:rPr lang="zh-TW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元素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在傳統上稱作</a:t>
            </a:r>
            <a:r>
              <a:rPr lang="zh-TW" u="sng" dirty="0" smtClean="0">
                <a:latin typeface="Times New Roman" pitchFamily="18" charset="0"/>
                <a:ea typeface="新細明體" pitchFamily="18" charset="-120"/>
              </a:rPr>
              <a:t>節點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，鏈結串列中的</a:t>
            </a:r>
            <a:r>
              <a:rPr lang="zh-TW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節點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 (node) 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是一個</a:t>
            </a:r>
            <a:r>
              <a:rPr lang="zh-TW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記錄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，它至少具有</a:t>
            </a:r>
            <a:r>
              <a:rPr lang="zh-TW" dirty="0" smtClean="0">
                <a:solidFill>
                  <a:srgbClr val="000066"/>
                </a:solidFill>
                <a:latin typeface="Times New Roman" pitchFamily="18" charset="0"/>
                <a:ea typeface="新細明體" pitchFamily="18" charset="-120"/>
              </a:rPr>
              <a:t>兩個欄位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：</a:t>
            </a:r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一個含有</a:t>
            </a:r>
            <a:r>
              <a:rPr 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資料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(data)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，</a:t>
            </a:r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另一個含有在順序上為</a:t>
            </a:r>
            <a:r>
              <a:rPr 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下一個節點的位址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鏈結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(link)) </a:t>
            </a:r>
            <a:r>
              <a:rPr lang="zh-TW" dirty="0" smtClean="0">
                <a:latin typeface="Times New Roman" pitchFamily="18" charset="0"/>
                <a:ea typeface="新細明體" pitchFamily="18" charset="-120"/>
              </a:rPr>
              <a:t>。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8476F-2C9A-4C60-A38B-E19E5A090C56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31750"/>
            <a:ext cx="9274175" cy="908050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Concept of Coping and Storing Pointers</a:t>
            </a:r>
            <a:endParaRPr lang="zh-TW" altLang="en-US" sz="3600" dirty="0" smtClean="0"/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" y="3357587"/>
            <a:ext cx="89281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994775" cy="54848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陣列與鏈結串列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陣列和鏈結串列兩者都是記憶體中串列項目的表現。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在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記錄陣列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中，連結的工具是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索引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。在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鏈結串列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中，連結工具是指向下一個元素的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鏈結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--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亦即下一個元素的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指標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或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位址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陣列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元素是一個接著一個地被存放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在記憶體中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，兩兩之間並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無空隙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：串列是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連續的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鏈結串列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節點的儲存，兩兩之間是可以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有空隙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的：節點中的鏈結部分可以將項目給黏在一起。電腦可選擇把它們連續地儲存在一起，或是將節點分散在整個記憶體中，這會使在鏈結串列</a:t>
            </a:r>
            <a:r>
              <a:rPr lang="zh-TW" sz="2000" b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</a:rPr>
              <a:t>插入或刪除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來得容易多了。需要改變的地方只有一個，就是下一個元素位址的指標。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另一個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負擔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：鏈結串列的節點必須有一個額外的欄位，也就是記憶體中下一個節點的位址。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A3B80-A05C-49B3-A74F-66C4A8DA777C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Arrays vs. Linked Lists</a:t>
            </a:r>
            <a:endParaRPr lang="zh-TW" altLang="en-US" sz="3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AC8CE-A5B4-4E5C-AC50-274CD923BB2E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Arrays vs. Linked Lists</a:t>
            </a:r>
            <a:endParaRPr lang="zh-TW" altLang="en-US" sz="3600" dirty="0" smtClean="0"/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650" y="1557338"/>
            <a:ext cx="7345363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鏈結串列名稱與節點名稱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鏈結串列的名稱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就是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前端指標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(head pointer)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的名稱，前端指標總是</a:t>
            </a:r>
            <a:r>
              <a:rPr lang="zh-TW" sz="2000" u="sng" dirty="0" smtClean="0">
                <a:latin typeface="Times New Roman" pitchFamily="18" charset="0"/>
                <a:ea typeface="新細明體" pitchFamily="18" charset="-120"/>
              </a:rPr>
              <a:t>指向串列的第一個節點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TW" sz="20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節點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沒有一個明顯的名字，只有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隱含的名字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，節點名稱是與指向該節點的指標名稱有關聯。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如果指向某個節點的</a:t>
            </a:r>
            <a:r>
              <a:rPr 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指標是 </a:t>
            </a:r>
            <a:r>
              <a:rPr lang="en-US" altLang="zh-TW" sz="2000" b="1" dirty="0" smtClean="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p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，那麼我們會把該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節點稱為 *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p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因為該節點是個記錄，我們可以用節點名稱來存取該節點內的欄位。</a:t>
            </a:r>
            <a:endParaRPr lang="en-US" altLang="zh-TW" sz="1800" dirty="0" smtClean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例如，被指標 </a:t>
            </a: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</a:rPr>
              <a:t>p 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所指向之節點的資料與鏈結部分，就可以被叫做 </a:t>
            </a:r>
            <a:r>
              <a:rPr lang="en-US" altLang="zh-TW" sz="18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 b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</a:rPr>
              <a:t>(*p).data 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和</a:t>
            </a:r>
            <a:r>
              <a:rPr lang="zh-TW" sz="1800" b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 b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</a:rPr>
              <a:t> (*p).link</a:t>
            </a:r>
            <a:r>
              <a:rPr lang="zh-TW" sz="1800" dirty="0" smtClean="0">
                <a:latin typeface="Times New Roman" pitchFamily="18" charset="0"/>
                <a:ea typeface="新細明體" pitchFamily="18" charset="-120"/>
              </a:rPr>
              <a:t>。這種命名慣例隱指一個節點可以有一個以上的名稱。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4BE73-2883-4DF9-92A6-FCE2898B5D30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Linked List Names vs. Node Names</a:t>
            </a:r>
            <a:endParaRPr lang="zh-TW" altLang="en-US" sz="3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2341563"/>
            <a:ext cx="8382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0CFFC-37D7-4C8E-A180-C3163F5BECF8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Linked List Names vs. Node Names</a:t>
            </a:r>
            <a:endParaRPr lang="zh-TW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856662" cy="53276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rPr>
              <a:t>鏈結串列之搜尋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+mj-lt"/>
              </a:rPr>
              <a:t>searching a linked list)</a:t>
            </a:r>
            <a:endParaRPr lang="zh-TW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因為鏈結串列的節點沒有特定名稱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 (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不像陣列元素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可以被二元搜尋法來找出；鏈結串列的搜尋只能是</a:t>
            </a:r>
            <a:r>
              <a:rPr 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循序式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(sequential)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因為鏈結串列中的節點沒有名稱，因此我們使用了兩個指標：</a:t>
            </a:r>
            <a:r>
              <a:rPr lang="en-US" altLang="zh-TW" sz="2000" i="1" dirty="0" smtClean="0">
                <a:latin typeface="Times New Roman" pitchFamily="18" charset="0"/>
                <a:ea typeface="新細明體" pitchFamily="18" charset="-120"/>
              </a:rPr>
              <a:t>pre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指向上一個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和 </a:t>
            </a:r>
            <a:r>
              <a:rPr lang="en-US" altLang="zh-TW" sz="2000" i="1" dirty="0" smtClean="0">
                <a:latin typeface="Times New Roman" pitchFamily="18" charset="0"/>
                <a:ea typeface="新細明體" pitchFamily="18" charset="-120"/>
              </a:rPr>
              <a:t>cur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指向現在的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開始搜尋的時候，指標 </a:t>
            </a:r>
            <a:r>
              <a:rPr lang="en-US" altLang="zh-TW" sz="2000" i="1" dirty="0" smtClean="0">
                <a:latin typeface="Times New Roman" pitchFamily="18" charset="0"/>
                <a:ea typeface="新細明體" pitchFamily="18" charset="-120"/>
              </a:rPr>
              <a:t>pre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是個空指標而指標 </a:t>
            </a:r>
            <a:r>
              <a:rPr lang="en-US" altLang="zh-TW" sz="2000" i="1" dirty="0" smtClean="0">
                <a:latin typeface="Times New Roman" pitchFamily="18" charset="0"/>
                <a:ea typeface="新細明體" pitchFamily="18" charset="-120"/>
              </a:rPr>
              <a:t>cur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指向第一個節點，搜尋演算法會把這兩個指標一起往串列的結尾處移動。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當搜尋停止時，指標 </a:t>
            </a:r>
            <a:r>
              <a:rPr lang="en-US" altLang="zh-TW" sz="2000" i="1" dirty="0" smtClean="0">
                <a:latin typeface="Times New Roman" pitchFamily="18" charset="0"/>
                <a:ea typeface="新細明體" pitchFamily="18" charset="-120"/>
              </a:rPr>
              <a:t>cur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會指向讓搜尋停止的節點，並且指標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pre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會指向前一個節點。</a:t>
            </a:r>
            <a:endParaRPr lang="en-US" altLang="zh-TW" sz="2000" dirty="0" smtClean="0"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如果目標數值沒有被找到的話，那麼指標 </a:t>
            </a:r>
            <a:r>
              <a:rPr lang="en-US" altLang="zh-TW" sz="2000" i="1" dirty="0" smtClean="0">
                <a:latin typeface="Times New Roman" pitchFamily="18" charset="0"/>
                <a:ea typeface="新細明體" pitchFamily="18" charset="-120"/>
              </a:rPr>
              <a:t>cur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zh-TW" sz="2000" dirty="0" smtClean="0">
                <a:latin typeface="Times New Roman" pitchFamily="18" charset="0"/>
                <a:ea typeface="新細明體" pitchFamily="18" charset="-120"/>
              </a:rPr>
              <a:t>就是指到擁有比目標數值還要大的節點。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E4D85-AA41-4051-96A2-E1C124E33F4C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Operations on Linked Lists</a:t>
            </a:r>
            <a:endParaRPr lang="zh-TW" altLang="en-US" sz="3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桌上型電腦設計範本">
  <a:themeElements>
    <a:clrScheme name="桌上型電腦設計範本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桌上型電腦設計範本">
      <a:majorFont>
        <a:latin typeface="Times New Roman"/>
        <a:ea typeface="標楷體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桌上型電腦設計範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桌上型電腦設計範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桌上型電腦設計範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桌上型電腦設計範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桌上型電腦設計範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桌上型電腦設計範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桌上型電腦設計範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桌上型電腦設計範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桌上型電腦設計範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桌上型電腦設計範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桌上型電腦設計範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桌上型電腦設計範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桌上型電腦設計範本</Template>
  <TotalTime>2515</TotalTime>
  <Words>2410</Words>
  <Application>Microsoft Office PowerPoint</Application>
  <PresentationFormat>A4 紙張 (210x297 公釐)</PresentationFormat>
  <Paragraphs>131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桌上型電腦設計範本</vt:lpstr>
      <vt:lpstr>PowerPoint 簡報</vt:lpstr>
      <vt:lpstr>鏈結串列</vt:lpstr>
      <vt:lpstr>鏈結串列</vt:lpstr>
      <vt:lpstr>Concept of Coping and Storing Pointers</vt:lpstr>
      <vt:lpstr>Arrays vs. Linked Lists</vt:lpstr>
      <vt:lpstr>Arrays vs. Linked Lists</vt:lpstr>
      <vt:lpstr>Linked List Names vs. Node Names</vt:lpstr>
      <vt:lpstr>Linked List Names vs. Node Names</vt:lpstr>
      <vt:lpstr>Operations on Linked Lists</vt:lpstr>
      <vt:lpstr>Searching a Linked List</vt:lpstr>
      <vt:lpstr>Searching a Linked List</vt:lpstr>
      <vt:lpstr>PowerPoint 簡報</vt:lpstr>
      <vt:lpstr>PowerPoint 簡報</vt:lpstr>
      <vt:lpstr>Inserting a Node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  第二版</dc:title>
  <dc:creator>user</dc:creator>
  <cp:lastModifiedBy>黃偉仲</cp:lastModifiedBy>
  <cp:revision>228</cp:revision>
  <dcterms:created xsi:type="dcterms:W3CDTF">2008-05-29T06:44:44Z</dcterms:created>
  <dcterms:modified xsi:type="dcterms:W3CDTF">2016-09-30T23:53:54Z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TC011946081028</vt:lpwstr>
  </property>
</Properties>
</file>