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49"/>
  </p:notes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>
      <p:cViewPr varScale="1">
        <p:scale>
          <a:sx n="117" d="100"/>
          <a:sy n="117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1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03C3-03E9-1249-BF1D-C74A6F334ACE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A6D1-1F4E-9346-8896-FD04ECE6565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BEEF-E837-8343-9903-BEEF1E89A211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9615-6DDE-7F47-BBD0-930B68BB9801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C74-3FC2-7545-8600-D49FB04C9639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2648-0120-D74E-97ED-C8C2B552132F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895A-7F17-CB4C-BBA7-F34C1A2CEEEC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7467-E20F-D946-9CE7-ACE83B4E5E60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769-98DD-B64D-B377-15138FF2791D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BB2D-5FB7-E74C-8B61-8A519D639A7B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BE26-DC2F-4D48-A77E-74D855DFC970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3FE040-4B55-2E43-9C57-DFDE702C553A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colors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css/tryit.asp?filename=trycss_background-image_gradient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tryit.asp?filename=trycss_link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table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6000" dirty="0"/>
              <a:t>Web</a:t>
            </a:r>
            <a:r>
              <a:rPr lang="zh-TW" altLang="en-US" sz="6000" dirty="0"/>
              <a:t>程式設計</a:t>
            </a:r>
            <a:endParaRPr lang="en" sz="6000" dirty="0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Email: hmchen@mail.fcu.edu.tw</a:t>
            </a:r>
            <a:endParaRPr lang="zh-TW" altLang="en-US" dirty="0"/>
          </a:p>
        </p:txBody>
      </p:sp>
      <p:sp>
        <p:nvSpPr>
          <p:cNvPr id="2" name="AutoShape 2" descr="「css 3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「css 3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「css 3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「css 3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「css 3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1"/>
            <a:ext cx="1002440" cy="141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1376"/>
            <a:ext cx="8229600" cy="4464787"/>
          </a:xfrm>
        </p:spPr>
        <p:txBody>
          <a:bodyPr>
            <a:normAutofit/>
          </a:bodyPr>
          <a:lstStyle/>
          <a:p>
            <a:pPr lvl="1"/>
            <a:r>
              <a:rPr kumimoji="1" lang="en-US" altLang="zh-TW" sz="2000" dirty="0"/>
              <a:t>The style rule below will be applied to the HTML element with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id="para1":</a:t>
            </a:r>
            <a:endParaRPr kumimoji="1" lang="zh-TW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01414"/>
            <a:ext cx="5544616" cy="35166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9840" y="4808161"/>
            <a:ext cx="1501960" cy="180020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59632" y="3068960"/>
            <a:ext cx="2520280" cy="1223283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962460"/>
            <a:ext cx="4808871" cy="8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The class Selector</a:t>
            </a:r>
          </a:p>
          <a:p>
            <a:pPr lvl="1"/>
            <a:r>
              <a:rPr kumimoji="1" lang="en-US" altLang="zh-TW" dirty="0"/>
              <a:t>The class selector selects </a:t>
            </a:r>
            <a:r>
              <a:rPr kumimoji="1" lang="en-US" altLang="zh-TW" b="1" dirty="0"/>
              <a:t>element</a:t>
            </a:r>
            <a:r>
              <a:rPr kumimoji="1" lang="en-US" altLang="zh-TW" b="1" dirty="0">
                <a:solidFill>
                  <a:srgbClr val="FF0000"/>
                </a:solidFill>
              </a:rPr>
              <a:t>s</a:t>
            </a:r>
            <a:r>
              <a:rPr kumimoji="1" lang="en-US" altLang="zh-TW" dirty="0"/>
              <a:t> with a specific </a:t>
            </a:r>
            <a:r>
              <a:rPr kumimoji="1" lang="en-US" altLang="zh-TW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kumimoji="1" lang="en-US" altLang="zh-TW" b="1" dirty="0"/>
              <a:t> attribute</a:t>
            </a:r>
            <a:r>
              <a:rPr kumimoji="1" lang="en-US" altLang="zh-TW" dirty="0"/>
              <a:t>.</a:t>
            </a:r>
          </a:p>
          <a:p>
            <a:pPr lvl="1"/>
            <a:r>
              <a:rPr kumimoji="1" lang="en-US" altLang="zh-TW" dirty="0"/>
              <a:t>To select elements with a specific class, write a period (</a:t>
            </a:r>
            <a:r>
              <a:rPr kumimoji="1" lang="en-US" altLang="zh-TW" dirty="0">
                <a:solidFill>
                  <a:srgbClr val="FF0000"/>
                </a:solidFill>
              </a:rPr>
              <a:t>.</a:t>
            </a:r>
            <a:r>
              <a:rPr kumimoji="1" lang="en-US" altLang="zh-TW" dirty="0"/>
              <a:t>) character, followed by the name of the class.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000" dirty="0"/>
              <a:t>In the example below, all HTML elements with class="center" will be red and center-aligned:</a:t>
            </a:r>
            <a:endParaRPr kumimoji="1" lang="zh-TW" altLang="en-US" sz="2000" dirty="0"/>
          </a:p>
          <a:p>
            <a:pPr lvl="1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65474"/>
            <a:ext cx="5556771" cy="3195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7624" y="3068960"/>
            <a:ext cx="2304256" cy="720081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02025" y="4454315"/>
            <a:ext cx="1769910" cy="414846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583520"/>
            <a:ext cx="5533377" cy="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Selectors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You can also specify that only </a:t>
            </a:r>
            <a:r>
              <a:rPr kumimoji="1" lang="en-US" altLang="zh-TW" sz="2400" b="1" dirty="0"/>
              <a:t>specific</a:t>
            </a:r>
            <a:r>
              <a:rPr kumimoji="1" lang="en-US" altLang="zh-TW" sz="2400" dirty="0"/>
              <a:t> HTML elements should be affected by a class.</a:t>
            </a:r>
          </a:p>
          <a:p>
            <a:pPr lvl="2"/>
            <a:r>
              <a:rPr kumimoji="1" lang="en-US" altLang="zh-TW" sz="2000" dirty="0"/>
              <a:t>In the example below, only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&lt;p&gt;</a:t>
            </a:r>
            <a:r>
              <a:rPr kumimoji="1" lang="en-US" altLang="zh-TW" sz="2000" dirty="0"/>
              <a:t> elements with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class="center" </a:t>
            </a:r>
            <a:r>
              <a:rPr kumimoji="1" lang="en-US" altLang="zh-TW" sz="2000" dirty="0"/>
              <a:t>will be center-aligned: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725616" cy="26895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36575" y="3717032"/>
            <a:ext cx="2071329" cy="648072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36575" y="5085184"/>
            <a:ext cx="1495265" cy="216024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23" y="5885587"/>
            <a:ext cx="5286739" cy="6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0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HTML elements can also refer to </a:t>
            </a:r>
            <a:r>
              <a:rPr kumimoji="1" lang="en-US" altLang="zh-TW" sz="2400" b="1" dirty="0"/>
              <a:t>more than one class</a:t>
            </a:r>
            <a:r>
              <a:rPr kumimoji="1" lang="en-US" altLang="zh-TW" sz="2400" dirty="0"/>
              <a:t>.</a:t>
            </a:r>
          </a:p>
          <a:p>
            <a:pPr lvl="2"/>
            <a:r>
              <a:rPr kumimoji="1" lang="en-US" altLang="zh-TW" sz="2000" dirty="0"/>
              <a:t>In the example below, the &lt;p&gt; element will be styled according to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class="center" </a:t>
            </a:r>
            <a:r>
              <a:rPr kumimoji="1" lang="en-US" altLang="zh-TW" sz="2000" dirty="0"/>
              <a:t>and to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class="large"</a:t>
            </a:r>
            <a:r>
              <a:rPr kumimoji="1" lang="en-US" altLang="zh-TW" sz="2000" dirty="0"/>
              <a:t>: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95" y="3163387"/>
            <a:ext cx="5853410" cy="33604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45295" y="3789040"/>
            <a:ext cx="1846585" cy="115212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45295" y="5733255"/>
            <a:ext cx="1846585" cy="216025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9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kumimoji="1" lang="en-US" altLang="zh-TW" sz="2800" dirty="0"/>
              <a:t>Grouping Selectors</a:t>
            </a:r>
          </a:p>
          <a:p>
            <a:pPr lvl="1"/>
            <a:r>
              <a:rPr kumimoji="1" lang="en-US" altLang="zh-TW" sz="2400" dirty="0"/>
              <a:t>If you have elements with the same style definitions, like this:</a:t>
            </a:r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r>
              <a:rPr kumimoji="1" lang="en-US" altLang="zh-TW" sz="2400" dirty="0"/>
              <a:t>It will be better to </a:t>
            </a:r>
            <a:r>
              <a:rPr kumimoji="1" lang="en-US" altLang="zh-TW" sz="2400" b="1" dirty="0"/>
              <a:t>group</a:t>
            </a:r>
            <a:r>
              <a:rPr kumimoji="1" lang="en-US" altLang="zh-TW" sz="2400" dirty="0"/>
              <a:t> the selectors, to minimize the code.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2338707" cy="3001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1" y="2780928"/>
            <a:ext cx="1872208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71801" y="3789040"/>
            <a:ext cx="1872208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89449" y="4869160"/>
            <a:ext cx="1872208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256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To group selectors, separate each selector with a </a:t>
            </a:r>
            <a:r>
              <a:rPr kumimoji="1" lang="en-US" altLang="zh-TW" sz="2400" b="1" dirty="0"/>
              <a:t>comma</a:t>
            </a:r>
            <a:r>
              <a:rPr kumimoji="1" lang="en-US" altLang="zh-TW" sz="2400" dirty="0"/>
              <a:t>.</a:t>
            </a:r>
          </a:p>
          <a:p>
            <a:pPr lvl="2"/>
            <a:r>
              <a:rPr kumimoji="1" lang="en-US" altLang="zh-TW" sz="2000" dirty="0"/>
              <a:t>In the example below we have grouped the selectors from the code above: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04" y="3286533"/>
            <a:ext cx="2280592" cy="9345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12976"/>
            <a:ext cx="2775170" cy="3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 CSS with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https://flukeout.github.io/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12451"/>
            <a:ext cx="44218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3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Comments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b="1" dirty="0"/>
              <a:t>Comments</a:t>
            </a:r>
            <a:r>
              <a:rPr kumimoji="1" lang="en-US" altLang="zh-TW" sz="2400" dirty="0"/>
              <a:t> are used to explain the code, and may help when you edit the source code at a later date.</a:t>
            </a:r>
          </a:p>
          <a:p>
            <a:r>
              <a:rPr kumimoji="1" lang="en-US" altLang="zh-TW" sz="2400" dirty="0"/>
              <a:t>Comments are </a:t>
            </a:r>
            <a:r>
              <a:rPr kumimoji="1" lang="en-US" altLang="zh-TW" sz="2400" b="1" dirty="0"/>
              <a:t>ignored</a:t>
            </a:r>
            <a:r>
              <a:rPr kumimoji="1" lang="en-US" altLang="zh-TW" sz="2400" dirty="0"/>
              <a:t> by browsers.</a:t>
            </a:r>
          </a:p>
          <a:p>
            <a:r>
              <a:rPr kumimoji="1" lang="en-US" altLang="zh-TW" sz="2400" dirty="0"/>
              <a:t>A CSS comment </a:t>
            </a:r>
            <a:r>
              <a:rPr kumimoji="1" lang="en-US" altLang="zh-TW" sz="2400" b="1" dirty="0"/>
              <a:t>starts</a:t>
            </a:r>
            <a:r>
              <a:rPr kumimoji="1" lang="en-US" altLang="zh-TW" sz="2400" dirty="0"/>
              <a:t> with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/*</a:t>
            </a:r>
            <a:r>
              <a:rPr kumimoji="1" lang="en-US" altLang="zh-TW" sz="2400" dirty="0"/>
              <a:t> and </a:t>
            </a:r>
            <a:r>
              <a:rPr kumimoji="1" lang="en-US" altLang="zh-TW" sz="2400" b="1" dirty="0"/>
              <a:t>ends</a:t>
            </a:r>
            <a:r>
              <a:rPr kumimoji="1" lang="en-US" altLang="zh-TW" sz="2400" dirty="0"/>
              <a:t> with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*/</a:t>
            </a:r>
            <a:r>
              <a:rPr kumimoji="1" lang="en-US" altLang="zh-TW" sz="2400" dirty="0"/>
              <a:t>. Comments can also span multiple lines: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61048"/>
            <a:ext cx="4536504" cy="12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8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Three Ways to Insert CSS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External style sheet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Internal style sheet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Inline style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CSS (Cascading Style Sheets)</a:t>
            </a:r>
            <a:r>
              <a:rPr lang="en-US" sz="2800" dirty="0"/>
              <a:t> allows us to apply </a:t>
            </a:r>
            <a:r>
              <a:rPr lang="en-US" sz="2800" b="1" dirty="0"/>
              <a:t>formatting</a:t>
            </a:r>
            <a:r>
              <a:rPr lang="en-US" sz="2800" dirty="0"/>
              <a:t> and </a:t>
            </a:r>
            <a:r>
              <a:rPr lang="en-US" sz="2800" b="1" dirty="0"/>
              <a:t>styling </a:t>
            </a:r>
            <a:r>
              <a:rPr lang="en-US" sz="2800" dirty="0"/>
              <a:t>to the HTML that builds our web pages.</a:t>
            </a:r>
          </a:p>
          <a:p>
            <a:endParaRPr lang="en-US" sz="2800" dirty="0"/>
          </a:p>
          <a:p>
            <a:r>
              <a:rPr lang="en-US" sz="2800" dirty="0"/>
              <a:t>CSS can control many elements of our web pages: </a:t>
            </a:r>
            <a:r>
              <a:rPr lang="en-US" sz="2800" b="1" dirty="0"/>
              <a:t>colors</a:t>
            </a:r>
            <a:r>
              <a:rPr lang="en-US" sz="2800" dirty="0"/>
              <a:t>, </a:t>
            </a:r>
            <a:r>
              <a:rPr lang="en-US" sz="2800" b="1" dirty="0"/>
              <a:t>fonts</a:t>
            </a:r>
            <a:r>
              <a:rPr lang="en-US" sz="2800" dirty="0"/>
              <a:t>, </a:t>
            </a:r>
            <a:r>
              <a:rPr lang="en-US" sz="2800" b="1" dirty="0"/>
              <a:t>alignment</a:t>
            </a:r>
            <a:r>
              <a:rPr lang="en-US" sz="2800" dirty="0"/>
              <a:t>, </a:t>
            </a:r>
            <a:r>
              <a:rPr lang="en-US" sz="2800" b="1" dirty="0"/>
              <a:t>borders</a:t>
            </a:r>
            <a:r>
              <a:rPr lang="en-US" sz="2800" dirty="0"/>
              <a:t>, </a:t>
            </a:r>
            <a:r>
              <a:rPr lang="en-US" sz="2800" b="1" dirty="0"/>
              <a:t>backgrounds</a:t>
            </a:r>
            <a:r>
              <a:rPr lang="en-US" sz="2800" dirty="0"/>
              <a:t>, </a:t>
            </a:r>
            <a:r>
              <a:rPr lang="en-US" sz="2800" b="1" dirty="0"/>
              <a:t>spacing</a:t>
            </a:r>
            <a:r>
              <a:rPr lang="en-US" sz="2800" dirty="0"/>
              <a:t>, </a:t>
            </a:r>
            <a:r>
              <a:rPr lang="en-US" sz="2800" b="1" dirty="0"/>
              <a:t>margins</a:t>
            </a:r>
            <a:r>
              <a:rPr lang="en-US" sz="2800" dirty="0"/>
              <a:t>, and </a:t>
            </a:r>
            <a:r>
              <a:rPr lang="en-US" sz="2800" b="1" dirty="0"/>
              <a:t>much more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Difference between with and without CSS</a:t>
            </a:r>
          </a:p>
          <a:p>
            <a:pPr lvl="1"/>
            <a:r>
              <a:rPr lang="en-US" sz="2400" dirty="0"/>
              <a:t>http://www.w3schools.com/</a:t>
            </a:r>
            <a:r>
              <a:rPr lang="en-US" sz="2400" dirty="0" err="1"/>
              <a:t>css</a:t>
            </a:r>
            <a:r>
              <a:rPr lang="en-US" sz="2400" dirty="0"/>
              <a:t>/</a:t>
            </a:r>
            <a:r>
              <a:rPr lang="en-US" sz="2400" dirty="0" err="1"/>
              <a:t>demo_default.htm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6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External Style Sheet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With an </a:t>
            </a:r>
            <a:r>
              <a:rPr kumimoji="1" lang="en-US" altLang="zh-TW" sz="2400" b="1" dirty="0"/>
              <a:t>external style sheet</a:t>
            </a:r>
            <a:r>
              <a:rPr kumimoji="1" lang="en-US" altLang="zh-TW" sz="2400" dirty="0"/>
              <a:t>, you can change the look of an </a:t>
            </a:r>
            <a:r>
              <a:rPr kumimoji="1" lang="en-US" altLang="zh-TW" sz="2400" b="1" dirty="0"/>
              <a:t>entire</a:t>
            </a:r>
            <a:r>
              <a:rPr kumimoji="1" lang="en-US" altLang="zh-TW" sz="2400" dirty="0"/>
              <a:t> website by changing </a:t>
            </a:r>
            <a:r>
              <a:rPr kumimoji="1" lang="en-US" altLang="zh-TW" sz="2400" b="1" dirty="0"/>
              <a:t>just one file</a:t>
            </a:r>
            <a:r>
              <a:rPr kumimoji="1" lang="en-US" altLang="zh-TW" sz="2400" dirty="0"/>
              <a:t>!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Each page must include a </a:t>
            </a:r>
            <a:r>
              <a:rPr kumimoji="1" lang="en-US" altLang="zh-TW" sz="2400" b="1" dirty="0"/>
              <a:t>reference</a:t>
            </a:r>
            <a:r>
              <a:rPr kumimoji="1" lang="en-US" altLang="zh-TW" sz="2400" dirty="0"/>
              <a:t> to the external style sheet file inside the </a:t>
            </a:r>
            <a:r>
              <a:rPr kumimoji="1" lang="en-US" altLang="zh-TW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&lt;link&gt; </a:t>
            </a:r>
            <a:r>
              <a:rPr kumimoji="1" lang="en-US" altLang="zh-TW" sz="2400" dirty="0"/>
              <a:t>element. 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&lt;link&gt; </a:t>
            </a:r>
            <a:r>
              <a:rPr kumimoji="1" lang="en-US" altLang="zh-TW" sz="2400" dirty="0"/>
              <a:t>element goes inside 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kumimoji="1" lang="en-US" altLang="zh-TW" sz="2400" dirty="0"/>
              <a:t>section: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27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6945" y="604055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/>
              <a:t>myStyle.css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4" y="604055"/>
            <a:ext cx="3196318" cy="17966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5" y="2924944"/>
            <a:ext cx="5730869" cy="223224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467544" y="2636912"/>
            <a:ext cx="82089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712192"/>
            <a:ext cx="3240360" cy="952568"/>
          </a:xfrm>
          <a:prstGeom prst="rect">
            <a:avLst/>
          </a:prstGeom>
        </p:spPr>
      </p:pic>
      <p:cxnSp>
        <p:nvCxnSpPr>
          <p:cNvPr id="14" name="直線箭頭接點 13"/>
          <p:cNvCxnSpPr/>
          <p:nvPr/>
        </p:nvCxnSpPr>
        <p:spPr>
          <a:xfrm>
            <a:off x="3543263" y="2444286"/>
            <a:ext cx="1604801" cy="9179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4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Internal Style Sheet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An </a:t>
            </a:r>
            <a:r>
              <a:rPr kumimoji="1" lang="en-US" altLang="zh-TW" sz="2800" b="1" dirty="0"/>
              <a:t>internal style sheet </a:t>
            </a:r>
            <a:r>
              <a:rPr kumimoji="1" lang="en-US" altLang="zh-TW" sz="2800" dirty="0"/>
              <a:t>may be used if </a:t>
            </a:r>
            <a:r>
              <a:rPr kumimoji="1" lang="en-US" altLang="zh-TW" sz="2800" b="1" dirty="0"/>
              <a:t>one single page </a:t>
            </a:r>
            <a:r>
              <a:rPr kumimoji="1" lang="en-US" altLang="zh-TW" sz="2800" dirty="0"/>
              <a:t>has a unique style.</a:t>
            </a:r>
          </a:p>
          <a:p>
            <a:r>
              <a:rPr kumimoji="1" lang="en-US" altLang="zh-TW" sz="2800" dirty="0"/>
              <a:t>Internal styles are defined within the </a:t>
            </a:r>
            <a:r>
              <a:rPr kumimoji="1" lang="en-US" altLang="zh-TW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&lt;style&gt; </a:t>
            </a:r>
            <a:r>
              <a:rPr kumimoji="1" lang="en-US" altLang="zh-TW" sz="2800" dirty="0"/>
              <a:t>element, inside the </a:t>
            </a:r>
            <a:r>
              <a:rPr kumimoji="1" lang="en-US" altLang="zh-TW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kumimoji="1" lang="en-US" altLang="zh-TW" sz="2800" dirty="0"/>
              <a:t>section of an HTML page:</a:t>
            </a:r>
            <a:endParaRPr kumimoji="1"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3717032"/>
            <a:ext cx="3088354" cy="2840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2195735" y="4005063"/>
            <a:ext cx="2956454" cy="2351286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730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Inline Styles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An </a:t>
            </a:r>
            <a:r>
              <a:rPr kumimoji="1" lang="en-US" altLang="zh-TW" sz="2400" b="1" dirty="0"/>
              <a:t>inline style </a:t>
            </a:r>
            <a:r>
              <a:rPr kumimoji="1" lang="en-US" altLang="zh-TW" sz="2400" dirty="0"/>
              <a:t>may be used to apply a </a:t>
            </a:r>
            <a:r>
              <a:rPr kumimoji="1" lang="en-US" altLang="zh-TW" sz="2400" b="1" dirty="0"/>
              <a:t>unique style </a:t>
            </a:r>
            <a:r>
              <a:rPr kumimoji="1" lang="en-US" altLang="zh-TW" sz="2400" dirty="0"/>
              <a:t>for a </a:t>
            </a:r>
            <a:r>
              <a:rPr kumimoji="1" lang="en-US" altLang="zh-TW" sz="2400" b="1" dirty="0"/>
              <a:t>single element</a:t>
            </a:r>
            <a:r>
              <a:rPr kumimoji="1" lang="en-US" altLang="zh-TW" sz="2400" dirty="0"/>
              <a:t>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To use inline styles, add 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kumimoji="1" lang="en-US" altLang="zh-TW" sz="2400" dirty="0"/>
              <a:t> attribute to the relevant element. 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kumimoji="1" lang="en-US" altLang="zh-TW" sz="2400" dirty="0"/>
              <a:t> attribute can contain any CSS property.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6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Inline Styles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The example below shows how to change the color and the left margin of a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&lt;h1&gt; </a:t>
            </a:r>
            <a:r>
              <a:rPr kumimoji="1" lang="en-US" altLang="zh-TW" sz="2400" dirty="0"/>
              <a:t>element:</a:t>
            </a:r>
            <a:endParaRPr kumimoji="1" lang="zh-TW" altLang="en-US" sz="24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64320"/>
            <a:ext cx="6463754" cy="16847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55819"/>
            <a:ext cx="3816424" cy="9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Times New Roman" charset="0"/>
                <a:cs typeface="Times New Roman" charset="0"/>
              </a:rPr>
              <a:t>Multiple Style Sheets</a:t>
            </a:r>
            <a:endParaRPr lang="en-US" altLang="zh-TW" sz="40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some properties have been defined for the same selector (element) in </a:t>
            </a:r>
            <a:r>
              <a:rPr lang="en-US" altLang="zh-TW" sz="2800" b="1" dirty="0"/>
              <a:t>different style sheets</a:t>
            </a:r>
            <a:r>
              <a:rPr lang="en-US" altLang="zh-TW" sz="2800" dirty="0"/>
              <a:t>, the value from </a:t>
            </a:r>
            <a:r>
              <a:rPr lang="en-US" altLang="zh-TW" sz="2800" b="1" dirty="0"/>
              <a:t>the last read </a:t>
            </a:r>
            <a:r>
              <a:rPr lang="en-US" altLang="zh-TW" sz="2800" dirty="0"/>
              <a:t>style sheet will be used. </a:t>
            </a:r>
          </a:p>
        </p:txBody>
      </p:sp>
    </p:spTree>
    <p:extLst>
      <p:ext uri="{BB962C8B-B14F-4D97-AF65-F5344CB8AC3E}">
        <p14:creationId xmlns:p14="http://schemas.microsoft.com/office/powerpoint/2010/main" val="34808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2581" y="884600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/>
              <a:t>myStyle.css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67544" y="2060848"/>
            <a:ext cx="82089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13301"/>
            <a:ext cx="1662780" cy="715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3" y="2348880"/>
            <a:ext cx="5831319" cy="27095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432247"/>
            <a:ext cx="5818988" cy="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6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2581" y="884600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/>
              <a:t>myStyle.css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67544" y="2060848"/>
            <a:ext cx="82089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13301"/>
            <a:ext cx="1662780" cy="715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" y="2196184"/>
            <a:ext cx="6552728" cy="3034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428896"/>
            <a:ext cx="6336704" cy="8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Cascading Order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800" dirty="0"/>
              <a:t>What style will be used when there is more than one style specified for an HTML element?</a:t>
            </a:r>
          </a:p>
          <a:p>
            <a:pPr lvl="1"/>
            <a:r>
              <a:rPr kumimoji="1" lang="en-US" altLang="zh-TW" sz="2400" dirty="0"/>
              <a:t>Inline style (inside an HTML element)</a:t>
            </a:r>
          </a:p>
          <a:p>
            <a:pPr lvl="1"/>
            <a:r>
              <a:rPr kumimoji="1" lang="en-US" altLang="zh-TW" sz="2400" dirty="0"/>
              <a:t>External and internal style sheets (in the head section)</a:t>
            </a:r>
          </a:p>
          <a:p>
            <a:pPr lvl="1"/>
            <a:r>
              <a:rPr kumimoji="1" lang="en-US" altLang="zh-TW" sz="2400" dirty="0"/>
              <a:t>Browser default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So, an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inline style </a:t>
            </a:r>
            <a:r>
              <a:rPr kumimoji="1" lang="en-US" altLang="zh-TW" sz="2800" dirty="0"/>
              <a:t>(inside a specific HTML element) has the </a:t>
            </a:r>
            <a:r>
              <a:rPr kumimoji="1" lang="en-US" altLang="zh-TW" sz="2800" b="1" dirty="0"/>
              <a:t>highest priority</a:t>
            </a:r>
            <a:r>
              <a:rPr kumimoji="1" lang="en-US" altLang="zh-TW" sz="2800" dirty="0"/>
              <a:t>, which means that it will </a:t>
            </a:r>
            <a:r>
              <a:rPr kumimoji="1" lang="en-US" altLang="zh-TW" sz="2800" b="1" dirty="0"/>
              <a:t>override</a:t>
            </a:r>
            <a:r>
              <a:rPr kumimoji="1" lang="en-US" altLang="zh-TW" sz="2800" dirty="0"/>
              <a:t> a style defined inside the </a:t>
            </a:r>
            <a:r>
              <a:rPr kumimoji="1" lang="en-US" altLang="zh-TW" sz="2800" dirty="0"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kumimoji="1" lang="en-US" altLang="zh-TW" sz="2800" dirty="0"/>
              <a:t>tag, or in an external style sheet, or a browser default value.</a:t>
            </a:r>
            <a:endParaRPr kumimoji="1"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4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Times New Roman" charset="0"/>
                <a:cs typeface="Times New Roman" charset="0"/>
              </a:rPr>
              <a:t>Style Inheritance</a:t>
            </a:r>
            <a:endParaRPr lang="en-US" altLang="zh-TW" sz="40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An element that is present within another element (child) </a:t>
            </a:r>
            <a:r>
              <a:rPr lang="en-US" altLang="zh-TW" sz="2400" b="1" dirty="0"/>
              <a:t>inherits</a:t>
            </a:r>
            <a:r>
              <a:rPr lang="en-US" altLang="zh-TW" sz="2400" dirty="0"/>
              <a:t> all style properties from its “</a:t>
            </a:r>
            <a:r>
              <a:rPr lang="en-US" altLang="zh-TW" sz="2400" b="1" dirty="0"/>
              <a:t>parent</a:t>
            </a:r>
            <a:r>
              <a:rPr lang="en-US" altLang="zh-TW" sz="2400" dirty="0"/>
              <a:t>” element</a:t>
            </a:r>
          </a:p>
          <a:p>
            <a:pPr lvl="1">
              <a:lnSpc>
                <a:spcPct val="90000"/>
              </a:lnSpc>
            </a:pP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However, if such child (or descendant) element has properties that </a:t>
            </a:r>
            <a:r>
              <a:rPr lang="en-US" altLang="zh-TW" sz="2400" b="1" dirty="0"/>
              <a:t>conflict with </a:t>
            </a:r>
            <a:r>
              <a:rPr lang="en-US" altLang="zh-TW" sz="2400" dirty="0"/>
              <a:t>defined properties of its parent element, conflict is resolved </a:t>
            </a:r>
            <a:r>
              <a:rPr lang="en-US" altLang="zh-TW" sz="2400" b="1" dirty="0"/>
              <a:t>in favors of properties of a child element</a:t>
            </a:r>
            <a:r>
              <a:rPr lang="en-US" altLang="zh-TW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Child element properties have greater </a:t>
            </a:r>
            <a:r>
              <a:rPr lang="en-US" altLang="zh-TW" sz="2000" b="1" dirty="0"/>
              <a:t>specificity</a:t>
            </a:r>
            <a:r>
              <a:rPr lang="en-US" altLang="zh-TW" sz="2000" dirty="0"/>
              <a:t> than ancestor’s properties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045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CSS?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Separation of structure</a:t>
            </a:r>
            <a:r>
              <a:rPr lang="zh-TW" altLang="en-US" sz="2400" dirty="0"/>
              <a:t> </a:t>
            </a:r>
            <a:r>
              <a:rPr lang="en-US" altLang="zh-TW" sz="2400" dirty="0"/>
              <a:t>(HTML) from presentation (CSS)</a:t>
            </a:r>
          </a:p>
          <a:p>
            <a:endParaRPr lang="en-US" altLang="zh-TW" sz="2400" dirty="0"/>
          </a:p>
          <a:p>
            <a:r>
              <a:rPr lang="en-US" altLang="zh-TW" sz="2400" dirty="0"/>
              <a:t>Relationship between the </a:t>
            </a:r>
            <a:r>
              <a:rPr lang="en-US" altLang="zh-TW" sz="2400" b="1" dirty="0"/>
              <a:t>style formatting </a:t>
            </a:r>
            <a:r>
              <a:rPr lang="en-US" altLang="zh-TW" sz="2400" dirty="0"/>
              <a:t>and the </a:t>
            </a:r>
            <a:r>
              <a:rPr lang="en-US" altLang="zh-TW" sz="2400" b="1" dirty="0"/>
              <a:t>structure/content</a:t>
            </a:r>
            <a:r>
              <a:rPr lang="en-US" altLang="zh-TW" sz="2400" dirty="0"/>
              <a:t> is </a:t>
            </a:r>
            <a:r>
              <a:rPr lang="en-US" altLang="zh-TW" sz="2400" b="1" dirty="0"/>
              <a:t>no longer 1:1</a:t>
            </a:r>
          </a:p>
          <a:p>
            <a:pPr lvl="1"/>
            <a:r>
              <a:rPr lang="en-US" altLang="zh-TW" sz="2000" dirty="0"/>
              <a:t>multiple style sheets can be applied to the same Web page</a:t>
            </a:r>
          </a:p>
          <a:p>
            <a:pPr lvl="1"/>
            <a:r>
              <a:rPr lang="en-US" altLang="zh-TW" sz="2000" dirty="0"/>
              <a:t>Same style sheet can be applied to the multiple Web page</a:t>
            </a:r>
          </a:p>
        </p:txBody>
      </p:sp>
      <p:pic>
        <p:nvPicPr>
          <p:cNvPr id="1026" name="Picture 2" descr="圖像裡可能有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83766"/>
            <a:ext cx="3902224" cy="18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9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Colors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Colors in CSS are most often specified by:</a:t>
            </a:r>
          </a:p>
          <a:p>
            <a:pPr lvl="1"/>
            <a:r>
              <a:rPr kumimoji="1" lang="en-US" altLang="zh-TW" sz="2000" dirty="0"/>
              <a:t>a valid color name - like "red”</a:t>
            </a:r>
          </a:p>
          <a:p>
            <a:pPr lvl="1"/>
            <a:r>
              <a:rPr kumimoji="1" lang="en-US" altLang="zh-TW" sz="2000" dirty="0"/>
              <a:t>an RGB value - like "</a:t>
            </a:r>
            <a:r>
              <a:rPr kumimoji="1" lang="en-US" altLang="zh-TW" sz="2000" dirty="0" err="1"/>
              <a:t>rgb</a:t>
            </a:r>
            <a:r>
              <a:rPr kumimoji="1" lang="en-US" altLang="zh-TW" sz="2000" dirty="0"/>
              <a:t>(255, 0, 0)”</a:t>
            </a:r>
          </a:p>
          <a:p>
            <a:pPr lvl="1"/>
            <a:r>
              <a:rPr kumimoji="1" lang="en-US" altLang="zh-TW" sz="2000" dirty="0"/>
              <a:t>a HEX value - like "#ff0000”</a:t>
            </a:r>
          </a:p>
          <a:p>
            <a:pPr lvl="1"/>
            <a:endParaRPr kumimoji="1" lang="en-US" altLang="zh-TW" sz="2000" dirty="0"/>
          </a:p>
          <a:p>
            <a:r>
              <a:rPr kumimoji="1" lang="en-US" altLang="zh-TW" sz="2400" dirty="0"/>
              <a:t>Ref:</a:t>
            </a:r>
            <a:r>
              <a:rPr kumimoji="1" lang="en-US" altLang="zh-TW" sz="2800" dirty="0"/>
              <a:t> </a:t>
            </a:r>
            <a:r>
              <a:rPr kumimoji="1" lang="en-US" altLang="zh-TW" sz="2400" dirty="0">
                <a:hlinkClick r:id="rId2"/>
              </a:rPr>
              <a:t>http://www.w3schools.com/css/css_colors.asp</a:t>
            </a:r>
            <a:endParaRPr kumimoji="1" lang="en-US" altLang="zh-TW" sz="24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8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Background Color</a:t>
            </a:r>
          </a:p>
          <a:p>
            <a:pPr lvl="1"/>
            <a:r>
              <a:rPr kumimoji="1" lang="en-US" altLang="zh-TW" sz="2000" dirty="0"/>
              <a:t>The background-color property specifies the </a:t>
            </a:r>
            <a:r>
              <a:rPr kumimoji="1" lang="en-US" altLang="zh-TW" sz="2000" b="1" dirty="0"/>
              <a:t>background color of an element</a:t>
            </a:r>
            <a:r>
              <a:rPr kumimoji="1" lang="en-US" altLang="zh-TW" sz="2000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3312368" cy="25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Background Image</a:t>
            </a:r>
          </a:p>
          <a:p>
            <a:pPr lvl="1"/>
            <a:r>
              <a:rPr kumimoji="1" lang="en-US" altLang="zh-TW" sz="2400" dirty="0"/>
              <a:t>The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background-image</a:t>
            </a:r>
            <a:r>
              <a:rPr kumimoji="1" lang="en-US" altLang="zh-TW" sz="2400" dirty="0"/>
              <a:t> property specifies an image to use as the background of an element.</a:t>
            </a:r>
          </a:p>
          <a:p>
            <a:pPr lvl="1"/>
            <a:r>
              <a:rPr kumimoji="1" lang="en-US" altLang="zh-TW" sz="2400" dirty="0"/>
              <a:t>By default, the image is </a:t>
            </a:r>
            <a:r>
              <a:rPr kumimoji="1" lang="en-US" altLang="zh-TW" sz="2400" b="1" dirty="0"/>
              <a:t>repeated </a:t>
            </a:r>
            <a:r>
              <a:rPr kumimoji="1" lang="en-US" altLang="zh-TW" sz="2400" dirty="0"/>
              <a:t>so it covers the entire element.</a:t>
            </a:r>
          </a:p>
          <a:p>
            <a:pPr lvl="1"/>
            <a:r>
              <a:rPr kumimoji="1" lang="en-US" altLang="zh-TW" sz="2400" dirty="0"/>
              <a:t>The background image for a page can be set like this: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65104"/>
            <a:ext cx="4940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800" dirty="0"/>
              <a:t>Background Image</a:t>
            </a:r>
          </a:p>
          <a:p>
            <a:pPr lvl="1"/>
            <a:r>
              <a:rPr kumimoji="1" lang="en-US" altLang="zh-TW" sz="2400" dirty="0"/>
              <a:t>Repeat Horizontally or Vertically</a:t>
            </a:r>
          </a:p>
          <a:p>
            <a:pPr lvl="1"/>
            <a:r>
              <a:rPr kumimoji="1" lang="en-US" altLang="zh-TW" sz="2400" dirty="0"/>
              <a:t>By default, the background-image property repeats an image </a:t>
            </a:r>
            <a:r>
              <a:rPr kumimoji="1" lang="en-US" altLang="zh-TW" sz="2400" b="1" dirty="0"/>
              <a:t>both horizontally and vertically</a:t>
            </a:r>
            <a:r>
              <a:rPr kumimoji="1" lang="en-US" altLang="zh-TW" sz="2400" dirty="0"/>
              <a:t>.</a:t>
            </a:r>
          </a:p>
          <a:p>
            <a:pPr lvl="1"/>
            <a:r>
              <a:rPr kumimoji="1" lang="en-US" altLang="zh-TW" sz="2400" dirty="0"/>
              <a:t>Some images should be repeated only horizontally or vertically, or they will look strange, like this:</a:t>
            </a:r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pPr lvl="1"/>
            <a:r>
              <a:rPr kumimoji="1" lang="en-US" altLang="zh-TW" sz="1800" dirty="0"/>
              <a:t>Ref: </a:t>
            </a:r>
            <a:r>
              <a:rPr kumimoji="1" lang="en-US" altLang="zh-TW" sz="1800" dirty="0">
                <a:hlinkClick r:id="rId2"/>
              </a:rPr>
              <a:t>http://www.w3schools.com/css/tryit.asp?filename=trycss_background-image_gradient2</a:t>
            </a:r>
            <a:endParaRPr kumimoji="1" lang="en-US" altLang="zh-TW" sz="1800" dirty="0"/>
          </a:p>
          <a:p>
            <a:pPr lvl="1"/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93096"/>
            <a:ext cx="5040560" cy="9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/>
              <a:t>Background Image - Set position and no-repeat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4032448" cy="10177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52764"/>
            <a:ext cx="4798690" cy="29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Text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Text Color</a:t>
            </a:r>
          </a:p>
          <a:p>
            <a:pPr lvl="1"/>
            <a:r>
              <a:rPr kumimoji="1" lang="en-US" altLang="zh-TW" sz="2400" dirty="0"/>
              <a:t>The color property is used to set the color of the text.</a:t>
            </a:r>
          </a:p>
          <a:p>
            <a:pPr lvl="1"/>
            <a:r>
              <a:rPr kumimoji="1" lang="en-US" altLang="zh-TW" sz="2400" dirty="0"/>
              <a:t>With CSS, a color is most often specified by:</a:t>
            </a:r>
          </a:p>
          <a:p>
            <a:pPr lvl="2"/>
            <a:r>
              <a:rPr kumimoji="1" lang="en-US" altLang="zh-TW" sz="1800" dirty="0"/>
              <a:t>a color name - like "red”</a:t>
            </a:r>
          </a:p>
          <a:p>
            <a:pPr lvl="2"/>
            <a:r>
              <a:rPr kumimoji="1" lang="en-US" altLang="zh-TW" sz="1800" dirty="0"/>
              <a:t>a HEX value - like "#ff0000”</a:t>
            </a:r>
          </a:p>
          <a:p>
            <a:pPr lvl="2"/>
            <a:r>
              <a:rPr kumimoji="1" lang="en-US" altLang="zh-TW" sz="1800" dirty="0"/>
              <a:t>an RGB value - like "</a:t>
            </a:r>
            <a:r>
              <a:rPr kumimoji="1" lang="en-US" altLang="zh-TW" sz="1800" dirty="0" err="1"/>
              <a:t>rgb</a:t>
            </a:r>
            <a:r>
              <a:rPr kumimoji="1" lang="en-US" altLang="zh-TW" sz="1800" dirty="0"/>
              <a:t>(255,0,0)"</a:t>
            </a:r>
            <a:endParaRPr kumimoji="1" lang="zh-TW" altLang="en-US" sz="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123986"/>
            <a:ext cx="1632397" cy="14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9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Text Alignment</a:t>
            </a:r>
          </a:p>
          <a:p>
            <a:pPr lvl="1"/>
            <a:r>
              <a:rPr kumimoji="1" lang="en-US" altLang="zh-TW" sz="2000" dirty="0"/>
              <a:t>The text-align property is used to set the horizontal alignment of a text.</a:t>
            </a:r>
          </a:p>
          <a:p>
            <a:pPr lvl="1"/>
            <a:r>
              <a:rPr kumimoji="1" lang="en-US" altLang="zh-TW" sz="2000" dirty="0"/>
              <a:t>A text can be left or right aligned, centered, or justified.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8200"/>
            <a:ext cx="5706437" cy="42891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41" y="2995028"/>
            <a:ext cx="5667936" cy="13718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883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Fonts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The CSS font properties define </a:t>
            </a:r>
          </a:p>
          <a:p>
            <a:pPr lvl="1"/>
            <a:r>
              <a:rPr kumimoji="1" lang="en-US" altLang="zh-TW" sz="2400" dirty="0"/>
              <a:t>the font family, </a:t>
            </a:r>
          </a:p>
          <a:p>
            <a:pPr lvl="1"/>
            <a:r>
              <a:rPr kumimoji="1" lang="en-US" altLang="zh-TW" sz="2400" dirty="0"/>
              <a:t>boldness, </a:t>
            </a:r>
          </a:p>
          <a:p>
            <a:pPr lvl="1"/>
            <a:r>
              <a:rPr kumimoji="1" lang="en-US" altLang="zh-TW" sz="2400" dirty="0"/>
              <a:t>size, and </a:t>
            </a:r>
          </a:p>
          <a:p>
            <a:pPr lvl="1"/>
            <a:r>
              <a:rPr kumimoji="1" lang="en-US" altLang="zh-TW" sz="2400" dirty="0"/>
              <a:t>the style of a text.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8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Font Family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The font family of a text is set with the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font-family</a:t>
            </a:r>
            <a:r>
              <a:rPr kumimoji="1" lang="en-US" altLang="zh-TW" sz="2000" dirty="0"/>
              <a:t> property.</a:t>
            </a:r>
          </a:p>
          <a:p>
            <a:r>
              <a:rPr kumimoji="1" lang="en-US" altLang="zh-TW" sz="2000" dirty="0"/>
              <a:t>The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font-family</a:t>
            </a:r>
            <a:r>
              <a:rPr kumimoji="1" lang="en-US" altLang="zh-TW" sz="2000" dirty="0"/>
              <a:t> property should hold several font names as a "</a:t>
            </a:r>
            <a:r>
              <a:rPr kumimoji="1" lang="en-US" altLang="zh-TW" sz="2000" b="1" dirty="0"/>
              <a:t>fallback</a:t>
            </a:r>
            <a:r>
              <a:rPr kumimoji="1" lang="en-US" altLang="zh-TW" sz="2000" dirty="0"/>
              <a:t>" system. </a:t>
            </a:r>
          </a:p>
          <a:p>
            <a:pPr lvl="1"/>
            <a:r>
              <a:rPr kumimoji="1" lang="en-US" altLang="zh-TW" sz="1800" dirty="0"/>
              <a:t>If the browser does not support the first font, it tries the next font, and so on.</a:t>
            </a:r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8" y="3593726"/>
            <a:ext cx="5414866" cy="2833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24" y="3467434"/>
            <a:ext cx="3574752" cy="11581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565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Font Style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The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font-style</a:t>
            </a:r>
            <a:r>
              <a:rPr kumimoji="1" lang="en-US" altLang="zh-TW" sz="2000" dirty="0"/>
              <a:t> property is mostly used to specify italic text.</a:t>
            </a:r>
          </a:p>
          <a:p>
            <a:r>
              <a:rPr kumimoji="1" lang="en-US" altLang="zh-TW" sz="2000" dirty="0"/>
              <a:t>This property has three values:</a:t>
            </a:r>
          </a:p>
          <a:p>
            <a:pPr lvl="1"/>
            <a:r>
              <a:rPr kumimoji="1" lang="en-US" altLang="zh-TW" sz="1800" dirty="0"/>
              <a:t>normal - The text is shown normally</a:t>
            </a:r>
          </a:p>
          <a:p>
            <a:pPr lvl="1"/>
            <a:r>
              <a:rPr kumimoji="1" lang="en-US" altLang="zh-TW" sz="1800" dirty="0"/>
              <a:t>italic - The text is shown in italics</a:t>
            </a:r>
          </a:p>
          <a:p>
            <a:pPr lvl="1"/>
            <a:r>
              <a:rPr kumimoji="1" lang="en-US" altLang="zh-TW" sz="1800" dirty="0"/>
              <a:t>oblique - The text is "leaning" (oblique is very similar to italic, but less supported)</a:t>
            </a:r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379496"/>
            <a:ext cx="4284588" cy="33419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33152"/>
            <a:ext cx="2808312" cy="92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CSS?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256584" cy="447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58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Box Model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The CSS Box Model</a:t>
            </a:r>
          </a:p>
          <a:p>
            <a:pPr lvl="1"/>
            <a:r>
              <a:rPr kumimoji="1" lang="en-US" altLang="zh-TW" sz="2400" dirty="0"/>
              <a:t>All HTML elements can be considered as </a:t>
            </a:r>
            <a:r>
              <a:rPr kumimoji="1" lang="en-US" altLang="zh-TW" sz="2400" b="1" dirty="0"/>
              <a:t>boxes</a:t>
            </a:r>
            <a:r>
              <a:rPr kumimoji="1" lang="en-US" altLang="zh-TW" sz="2400" dirty="0"/>
              <a:t>. </a:t>
            </a:r>
          </a:p>
          <a:p>
            <a:pPr lvl="1"/>
            <a:r>
              <a:rPr kumimoji="1" lang="en-US" altLang="zh-TW" sz="2400" dirty="0"/>
              <a:t>In CSS, the term "box model" is used when talking about </a:t>
            </a:r>
            <a:r>
              <a:rPr kumimoji="1" lang="en-US" altLang="zh-TW" sz="2400" b="1" dirty="0"/>
              <a:t>design</a:t>
            </a:r>
            <a:r>
              <a:rPr kumimoji="1" lang="en-US" altLang="zh-TW" sz="2400" dirty="0"/>
              <a:t> and </a:t>
            </a:r>
            <a:r>
              <a:rPr kumimoji="1" lang="en-US" altLang="zh-TW" sz="2400" b="1" dirty="0"/>
              <a:t>layout</a:t>
            </a:r>
            <a:r>
              <a:rPr kumimoji="1" lang="en-US" altLang="zh-TW" sz="2400" dirty="0"/>
              <a:t>.</a:t>
            </a:r>
          </a:p>
          <a:p>
            <a:pPr lvl="1"/>
            <a:r>
              <a:rPr kumimoji="1" lang="en-US" altLang="zh-TW" sz="2400" dirty="0"/>
              <a:t>The CSS box model is essentially a box that wraps around every HTML element. It consists of: </a:t>
            </a:r>
          </a:p>
          <a:p>
            <a:pPr lvl="2"/>
            <a:r>
              <a:rPr kumimoji="1" lang="en-US" altLang="zh-TW" sz="2000" dirty="0"/>
              <a:t>margins, </a:t>
            </a:r>
          </a:p>
          <a:p>
            <a:pPr lvl="2"/>
            <a:r>
              <a:rPr kumimoji="1" lang="en-US" altLang="zh-TW" sz="2000" dirty="0"/>
              <a:t>borders, </a:t>
            </a:r>
          </a:p>
          <a:p>
            <a:pPr lvl="2"/>
            <a:r>
              <a:rPr kumimoji="1" lang="en-US" altLang="zh-TW" sz="2000" dirty="0"/>
              <a:t>padding, and the </a:t>
            </a:r>
          </a:p>
          <a:p>
            <a:pPr lvl="2"/>
            <a:r>
              <a:rPr kumimoji="1" lang="en-US" altLang="zh-TW" sz="2000" dirty="0"/>
              <a:t>actual content.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3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Box Model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Explanation of the different parts:</a:t>
            </a:r>
          </a:p>
          <a:p>
            <a:pPr lvl="1"/>
            <a:r>
              <a:rPr kumimoji="1" lang="en-US" altLang="zh-TW" sz="2000" dirty="0"/>
              <a:t>Content - The content of the box, where text and images appear</a:t>
            </a:r>
          </a:p>
          <a:p>
            <a:pPr lvl="1"/>
            <a:r>
              <a:rPr kumimoji="1" lang="en-US" altLang="zh-TW" sz="2000" dirty="0"/>
              <a:t>Padding - Clears an area around the content. The padding is transparent</a:t>
            </a:r>
          </a:p>
          <a:p>
            <a:pPr lvl="1"/>
            <a:r>
              <a:rPr kumimoji="1" lang="en-US" altLang="zh-TW" sz="2000" dirty="0"/>
              <a:t>Border - A border that goes around the padding and content</a:t>
            </a:r>
          </a:p>
          <a:p>
            <a:pPr lvl="1"/>
            <a:r>
              <a:rPr kumimoji="1" lang="en-US" altLang="zh-TW" sz="2000" dirty="0"/>
              <a:t>Margin - Clears an area outside the border. The margin is transparent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4" y="4157906"/>
            <a:ext cx="6300192" cy="25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5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56" y="476672"/>
            <a:ext cx="6914480" cy="37669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83" y="4378838"/>
            <a:ext cx="5116686" cy="215351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9523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Links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Styling Links</a:t>
            </a:r>
          </a:p>
          <a:p>
            <a:pPr lvl="1"/>
            <a:r>
              <a:rPr kumimoji="1" lang="en-US" altLang="zh-TW" sz="2000" dirty="0"/>
              <a:t>Links can be styled with any CSS property (e.g. color, font-family, background, etc.)</a:t>
            </a:r>
          </a:p>
          <a:p>
            <a:pPr lvl="1"/>
            <a:r>
              <a:rPr kumimoji="1" lang="en-US" altLang="zh-TW" sz="2000" dirty="0"/>
              <a:t>In addition, links can be styled differently depending on what state they are in.</a:t>
            </a:r>
          </a:p>
          <a:p>
            <a:pPr lvl="1"/>
            <a:r>
              <a:rPr kumimoji="1" lang="en-US" altLang="zh-TW" sz="2000" dirty="0"/>
              <a:t>The four links states are:</a:t>
            </a:r>
          </a:p>
          <a:p>
            <a:pPr lvl="2"/>
            <a:r>
              <a:rPr kumimoji="1" lang="en-US" altLang="zh-TW" sz="1800" dirty="0" err="1"/>
              <a:t>a:link</a:t>
            </a:r>
            <a:r>
              <a:rPr kumimoji="1" lang="en-US" altLang="zh-TW" sz="1800" dirty="0"/>
              <a:t> - a normal, unvisited link</a:t>
            </a:r>
          </a:p>
          <a:p>
            <a:pPr lvl="2"/>
            <a:r>
              <a:rPr kumimoji="1" lang="en-US" altLang="zh-TW" sz="1800" dirty="0" err="1"/>
              <a:t>a:visited</a:t>
            </a:r>
            <a:r>
              <a:rPr kumimoji="1" lang="en-US" altLang="zh-TW" sz="1800" dirty="0"/>
              <a:t> - a link the user has visited</a:t>
            </a:r>
          </a:p>
          <a:p>
            <a:pPr lvl="2"/>
            <a:r>
              <a:rPr kumimoji="1" lang="en-US" altLang="zh-TW" sz="1800" dirty="0" err="1"/>
              <a:t>a:hover</a:t>
            </a:r>
            <a:r>
              <a:rPr kumimoji="1" lang="en-US" altLang="zh-TW" sz="1800" dirty="0"/>
              <a:t> - a link when the user </a:t>
            </a:r>
            <a:r>
              <a:rPr kumimoji="1" lang="en-US" altLang="zh-TW" sz="1800" dirty="0" err="1"/>
              <a:t>mouses</a:t>
            </a:r>
            <a:r>
              <a:rPr kumimoji="1" lang="en-US" altLang="zh-TW" sz="1800" dirty="0"/>
              <a:t> over it</a:t>
            </a:r>
          </a:p>
          <a:p>
            <a:pPr lvl="2"/>
            <a:r>
              <a:rPr kumimoji="1" lang="en-US" altLang="zh-TW" sz="1800" dirty="0" err="1"/>
              <a:t>a:active</a:t>
            </a:r>
            <a:r>
              <a:rPr kumimoji="1" lang="en-US" altLang="zh-TW" sz="1800" dirty="0"/>
              <a:t> - a link the moment it is clicked</a:t>
            </a:r>
            <a:endParaRPr kumimoji="1"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16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Links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0" y="1628800"/>
            <a:ext cx="5361408" cy="44202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21037"/>
            <a:ext cx="1231900" cy="381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98803" y="6356350"/>
            <a:ext cx="5386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Ref: </a:t>
            </a:r>
            <a:r>
              <a:rPr kumimoji="1" lang="en-US" altLang="zh-TW" dirty="0">
                <a:hlinkClick r:id="rId4"/>
              </a:rPr>
              <a:t>http://www.w3schools.com/css/tryit.asp?filename=trycss_link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4733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Tables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Table Borders</a:t>
            </a:r>
          </a:p>
          <a:p>
            <a:pPr lvl="1"/>
            <a:r>
              <a:rPr kumimoji="1" lang="en-US" altLang="zh-TW" sz="2400" dirty="0"/>
              <a:t>To specify table borders in CSS, use the border property.</a:t>
            </a:r>
          </a:p>
          <a:p>
            <a:pPr lvl="1"/>
            <a:r>
              <a:rPr kumimoji="1" lang="en-US" altLang="zh-TW" sz="2400" dirty="0"/>
              <a:t>The example below specifies a black border for &lt;table&gt;, &lt;</a:t>
            </a:r>
            <a:r>
              <a:rPr kumimoji="1" lang="en-US" altLang="zh-TW" sz="2400" dirty="0" err="1"/>
              <a:t>th</a:t>
            </a:r>
            <a:r>
              <a:rPr kumimoji="1" lang="en-US" altLang="zh-TW" sz="2400" dirty="0"/>
              <a:t>&gt;, and &lt;td&gt; elements:</a:t>
            </a:r>
          </a:p>
          <a:p>
            <a:pPr lvl="1"/>
            <a:endParaRPr kumimoji="1" lang="en-US" altLang="zh-TW" sz="2400" dirty="0"/>
          </a:p>
          <a:p>
            <a:pPr lvl="1"/>
            <a:r>
              <a:rPr kumimoji="1" lang="en-US" altLang="zh-TW" sz="2400" dirty="0"/>
              <a:t>Ref </a:t>
            </a:r>
            <a:r>
              <a:rPr kumimoji="1" lang="en-US" altLang="zh-TW" sz="2400" dirty="0">
                <a:hlinkClick r:id="rId2"/>
              </a:rPr>
              <a:t>http://www.w3schools.com/css/css_table.asp</a:t>
            </a:r>
            <a:endParaRPr kumimoji="1" lang="en-US" altLang="zh-TW" sz="2400" dirty="0"/>
          </a:p>
          <a:p>
            <a:pPr lvl="1"/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0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42250"/>
            <a:ext cx="3715153" cy="60966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212976"/>
            <a:ext cx="2952328" cy="12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4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Tables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Collapse Table Borders</a:t>
            </a:r>
          </a:p>
          <a:p>
            <a:pPr lvl="1"/>
            <a:r>
              <a:rPr kumimoji="1" lang="en-US" altLang="zh-TW" sz="2000" dirty="0"/>
              <a:t>The border-collapse property sets whether the table borders should be collapsed into a single border:</a:t>
            </a:r>
            <a:endParaRPr kumimoji="1" lang="zh-TW" altLang="en-US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92405"/>
            <a:ext cx="2448272" cy="3992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00" y="4869160"/>
            <a:ext cx="2545057" cy="9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Times New Roman" charset="0"/>
                <a:cs typeface="Times New Roman" charset="0"/>
              </a:rPr>
              <a:t>CSS Syntax and Selectors</a:t>
            </a:r>
            <a:endParaRPr lang="en-US" altLang="zh-TW" sz="32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400" dirty="0"/>
              <a:t>CSS Syntax</a:t>
            </a:r>
          </a:p>
          <a:p>
            <a:pPr lvl="1"/>
            <a:r>
              <a:rPr kumimoji="1" lang="en-US" altLang="zh-TW" sz="2000" dirty="0"/>
              <a:t>A CSS rule-set consists of a </a:t>
            </a:r>
            <a:r>
              <a:rPr kumimoji="1" lang="en-US" altLang="zh-TW" sz="2000" b="1" dirty="0"/>
              <a:t>selector</a:t>
            </a:r>
            <a:r>
              <a:rPr kumimoji="1" lang="en-US" altLang="zh-TW" sz="2000" dirty="0"/>
              <a:t> and a </a:t>
            </a:r>
            <a:r>
              <a:rPr kumimoji="1" lang="en-US" altLang="zh-TW" sz="2000" b="1" dirty="0"/>
              <a:t>declaration block</a:t>
            </a:r>
            <a:r>
              <a:rPr kumimoji="1" lang="en-US" altLang="zh-TW" sz="2000" dirty="0"/>
              <a:t>:</a:t>
            </a:r>
          </a:p>
          <a:p>
            <a:pPr lvl="1"/>
            <a:endParaRPr kumimoji="1" lang="en-US" altLang="zh-TW" sz="2000" dirty="0"/>
          </a:p>
          <a:p>
            <a:pPr lvl="1"/>
            <a:endParaRPr kumimoji="1" lang="en-US" altLang="zh-TW" sz="2000" dirty="0"/>
          </a:p>
          <a:p>
            <a:pPr lvl="1"/>
            <a:endParaRPr kumimoji="1" lang="en-US" altLang="zh-TW" sz="2000" dirty="0"/>
          </a:p>
          <a:p>
            <a:pPr lvl="1"/>
            <a:r>
              <a:rPr kumimoji="1" lang="en-US" altLang="zh-TW" sz="2000" dirty="0"/>
              <a:t>The </a:t>
            </a:r>
            <a:r>
              <a:rPr kumimoji="1" lang="en-US" altLang="zh-TW" sz="2000" b="1" dirty="0"/>
              <a:t>selector</a:t>
            </a:r>
            <a:r>
              <a:rPr kumimoji="1" lang="en-US" altLang="zh-TW" sz="2000" dirty="0"/>
              <a:t> points to the </a:t>
            </a:r>
            <a:r>
              <a:rPr kumimoji="1" lang="en-US" altLang="zh-TW" sz="2000" b="1" dirty="0"/>
              <a:t>HTML element </a:t>
            </a:r>
            <a:r>
              <a:rPr kumimoji="1" lang="en-US" altLang="zh-TW" sz="2000" dirty="0"/>
              <a:t>you want to style.</a:t>
            </a:r>
          </a:p>
          <a:p>
            <a:pPr lvl="1"/>
            <a:r>
              <a:rPr kumimoji="1" lang="en-US" altLang="zh-TW" sz="2000" dirty="0"/>
              <a:t>The </a:t>
            </a:r>
            <a:r>
              <a:rPr kumimoji="1" lang="en-US" altLang="zh-TW" sz="2000" b="1" dirty="0"/>
              <a:t>declaration block </a:t>
            </a:r>
            <a:r>
              <a:rPr kumimoji="1" lang="en-US" altLang="zh-TW" sz="2000" dirty="0"/>
              <a:t>contains one or more </a:t>
            </a:r>
            <a:r>
              <a:rPr kumimoji="1" lang="en-US" altLang="zh-TW" sz="2000" b="1" dirty="0"/>
              <a:t>declarations</a:t>
            </a:r>
            <a:r>
              <a:rPr kumimoji="1" lang="en-US" altLang="zh-TW" sz="2000" dirty="0"/>
              <a:t> separated by semicolons.</a:t>
            </a:r>
          </a:p>
          <a:p>
            <a:pPr lvl="1"/>
            <a:r>
              <a:rPr kumimoji="1" lang="en-US" altLang="zh-TW" sz="2000" dirty="0"/>
              <a:t>Each </a:t>
            </a:r>
            <a:r>
              <a:rPr kumimoji="1" lang="en-US" altLang="zh-TW" sz="2000" b="1" dirty="0"/>
              <a:t>declaration</a:t>
            </a:r>
            <a:r>
              <a:rPr kumimoji="1" lang="en-US" altLang="zh-TW" sz="2000" dirty="0"/>
              <a:t> includes a </a:t>
            </a:r>
            <a:r>
              <a:rPr kumimoji="1" lang="en-US" altLang="zh-TW" sz="2000" b="1" dirty="0"/>
              <a:t>CSS property name </a:t>
            </a:r>
            <a:r>
              <a:rPr kumimoji="1" lang="en-US" altLang="zh-TW" sz="2000" dirty="0"/>
              <a:t>and a </a:t>
            </a:r>
            <a:r>
              <a:rPr kumimoji="1" lang="en-US" altLang="zh-TW" sz="2000" b="1" dirty="0"/>
              <a:t>value</a:t>
            </a:r>
            <a:r>
              <a:rPr kumimoji="1" lang="en-US" altLang="zh-TW" sz="2000" dirty="0"/>
              <a:t>, separated by a colon.</a:t>
            </a:r>
          </a:p>
          <a:p>
            <a:pPr lvl="1"/>
            <a:r>
              <a:rPr kumimoji="1" lang="en-US" altLang="zh-TW" sz="2000" dirty="0"/>
              <a:t>A CSS declaration always </a:t>
            </a:r>
            <a:r>
              <a:rPr kumimoji="1" lang="en-US" altLang="zh-TW" sz="2000" b="1" dirty="0"/>
              <a:t>ends with a semicolon</a:t>
            </a:r>
            <a:r>
              <a:rPr kumimoji="1" lang="en-US" altLang="zh-TW" sz="2000" dirty="0"/>
              <a:t>, and declaration blocks are surrounded by curly braces.</a:t>
            </a:r>
            <a:endParaRPr kumimoji="1"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20888"/>
            <a:ext cx="4839320" cy="1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>
                <a:ea typeface="Times New Roman" charset="0"/>
                <a:cs typeface="Times New Roman" charset="0"/>
              </a:rPr>
              <a:t>CSS Syntax and Selectors</a:t>
            </a:r>
            <a:endParaRPr kumimoji="1"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429250"/>
            <a:ext cx="4229100" cy="927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653627"/>
            <a:ext cx="4471423" cy="3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Selectors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CSS selectors are used to "</a:t>
            </a:r>
            <a:r>
              <a:rPr kumimoji="1" lang="en-US" altLang="zh-TW" b="1" dirty="0"/>
              <a:t>find</a:t>
            </a:r>
            <a:r>
              <a:rPr kumimoji="1" lang="en-US" altLang="zh-TW" dirty="0"/>
              <a:t>" (or select) </a:t>
            </a:r>
            <a:r>
              <a:rPr kumimoji="1" lang="en-US" altLang="zh-TW" b="1" dirty="0"/>
              <a:t>HTML elements </a:t>
            </a:r>
            <a:r>
              <a:rPr kumimoji="1" lang="en-US" altLang="zh-TW" dirty="0"/>
              <a:t>based on their </a:t>
            </a:r>
          </a:p>
          <a:p>
            <a:pPr lvl="1"/>
            <a:r>
              <a:rPr kumimoji="1" lang="en-US" altLang="zh-TW" dirty="0"/>
              <a:t>element name, </a:t>
            </a:r>
          </a:p>
          <a:p>
            <a:pPr lvl="1"/>
            <a:r>
              <a:rPr kumimoji="1" lang="en-US" altLang="zh-TW" dirty="0"/>
              <a:t>id, </a:t>
            </a:r>
          </a:p>
          <a:p>
            <a:pPr lvl="1"/>
            <a:r>
              <a:rPr kumimoji="1" lang="en-US" altLang="zh-TW" dirty="0"/>
              <a:t>class, </a:t>
            </a:r>
          </a:p>
          <a:p>
            <a:pPr lvl="1"/>
            <a:r>
              <a:rPr kumimoji="1" lang="en-US" altLang="zh-TW" dirty="0"/>
              <a:t>attribute, </a:t>
            </a:r>
          </a:p>
          <a:p>
            <a:pPr lvl="1"/>
            <a:r>
              <a:rPr kumimoji="1" lang="en-US" altLang="zh-TW" dirty="0"/>
              <a:t>and more.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kumimoji="1" lang="en-US" altLang="zh-TW" b="1" dirty="0"/>
              <a:t>element</a:t>
            </a:r>
            <a:r>
              <a:rPr kumimoji="1" lang="en-US" altLang="zh-TW" dirty="0"/>
              <a:t> Selector</a:t>
            </a:r>
          </a:p>
          <a:p>
            <a:pPr lvl="1"/>
            <a:r>
              <a:rPr kumimoji="1" lang="en-US" altLang="zh-TW" dirty="0"/>
              <a:t>The element selector selects elements based on the </a:t>
            </a:r>
            <a:r>
              <a:rPr kumimoji="1" lang="en-US" altLang="zh-TW" b="1" dirty="0"/>
              <a:t>element name</a:t>
            </a:r>
            <a:r>
              <a:rPr kumimoji="1" lang="en-US" altLang="zh-TW" dirty="0"/>
              <a:t>.</a:t>
            </a:r>
          </a:p>
          <a:p>
            <a:pPr lvl="2"/>
            <a:r>
              <a:rPr kumimoji="1" lang="en-US" altLang="zh-TW" dirty="0"/>
              <a:t>e.g. You can select all &lt;p&gt; elements on a page like this (in this case, all &lt;p&gt; elements will be center-aligned, with a red text color)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4460919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l-PL" altLang="zh-TW" sz="1800" dirty="0">
                <a:solidFill>
                  <a:srgbClr val="A52A2A"/>
                </a:solidFill>
                <a:latin typeface="Consolas" charset="0"/>
              </a:rPr>
              <a:t>p </a:t>
            </a:r>
            <a:r>
              <a:rPr lang="pl-PL" altLang="zh-TW" sz="1800" dirty="0">
                <a:latin typeface="Consolas" charset="0"/>
              </a:rPr>
              <a:t>{</a:t>
            </a:r>
            <a:br>
              <a:rPr lang="pl-PL" altLang="zh-TW" sz="1800" dirty="0"/>
            </a:br>
            <a:r>
              <a:rPr lang="pl-PL" altLang="zh-TW" sz="1800" dirty="0">
                <a:latin typeface="Consolas" charset="0"/>
              </a:rPr>
              <a:t>    </a:t>
            </a:r>
            <a:r>
              <a:rPr lang="pl-PL" altLang="zh-TW" sz="1800" dirty="0" err="1">
                <a:solidFill>
                  <a:srgbClr val="FF0000"/>
                </a:solidFill>
                <a:latin typeface="Consolas" charset="0"/>
              </a:rPr>
              <a:t>text-align</a:t>
            </a:r>
            <a:r>
              <a:rPr lang="pl-PL" altLang="zh-TW" sz="1800" dirty="0">
                <a:solidFill>
                  <a:srgbClr val="FF0000"/>
                </a:solidFill>
                <a:latin typeface="Consolas" charset="0"/>
              </a:rPr>
              <a:t>:</a:t>
            </a:r>
            <a:r>
              <a:rPr lang="pl-PL" altLang="zh-TW" sz="1800" dirty="0">
                <a:solidFill>
                  <a:srgbClr val="0000CD"/>
                </a:solidFill>
                <a:latin typeface="Consolas" charset="0"/>
              </a:rPr>
              <a:t> </a:t>
            </a:r>
            <a:r>
              <a:rPr lang="pl-PL" altLang="zh-TW" sz="1800" dirty="0" err="1">
                <a:solidFill>
                  <a:srgbClr val="0000CD"/>
                </a:solidFill>
                <a:latin typeface="Consolas" charset="0"/>
              </a:rPr>
              <a:t>center</a:t>
            </a:r>
            <a:r>
              <a:rPr lang="pl-PL" altLang="zh-TW" sz="1800" dirty="0">
                <a:solidFill>
                  <a:srgbClr val="0000CD"/>
                </a:solidFill>
                <a:latin typeface="Consolas" charset="0"/>
              </a:rPr>
              <a:t>;</a:t>
            </a:r>
            <a:br>
              <a:rPr lang="pl-PL" altLang="zh-TW" sz="1800" dirty="0"/>
            </a:br>
            <a:r>
              <a:rPr lang="pl-PL" altLang="zh-TW" sz="1800" dirty="0">
                <a:latin typeface="Consolas" charset="0"/>
              </a:rPr>
              <a:t>    </a:t>
            </a:r>
            <a:r>
              <a:rPr lang="pl-PL" altLang="zh-TW" sz="1800" dirty="0" err="1">
                <a:solidFill>
                  <a:srgbClr val="FF0000"/>
                </a:solidFill>
                <a:latin typeface="Consolas" charset="0"/>
              </a:rPr>
              <a:t>color</a:t>
            </a:r>
            <a:r>
              <a:rPr lang="pl-PL" altLang="zh-TW" sz="1800" dirty="0">
                <a:solidFill>
                  <a:srgbClr val="FF0000"/>
                </a:solidFill>
                <a:latin typeface="Consolas" charset="0"/>
              </a:rPr>
              <a:t>:</a:t>
            </a:r>
            <a:r>
              <a:rPr lang="pl-PL" altLang="zh-TW" sz="1800" dirty="0">
                <a:solidFill>
                  <a:srgbClr val="0000CD"/>
                </a:solidFill>
                <a:latin typeface="Consolas" charset="0"/>
              </a:rPr>
              <a:t> red;</a:t>
            </a:r>
            <a:br>
              <a:rPr lang="pl-PL" altLang="zh-TW" sz="1800" dirty="0"/>
            </a:br>
            <a:r>
              <a:rPr lang="pl-PL" altLang="zh-TW" sz="1800" dirty="0">
                <a:latin typeface="Consolas" charset="0"/>
              </a:rPr>
              <a:t>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78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The </a:t>
            </a:r>
            <a:r>
              <a:rPr kumimoji="1" lang="en-US" altLang="zh-TW" b="1" dirty="0"/>
              <a:t>id</a:t>
            </a:r>
            <a:r>
              <a:rPr kumimoji="1" lang="en-US" altLang="zh-TW" dirty="0"/>
              <a:t> Selector</a:t>
            </a:r>
          </a:p>
          <a:p>
            <a:pPr lvl="1"/>
            <a:r>
              <a:rPr kumimoji="1" lang="en-US" altLang="zh-TW" dirty="0"/>
              <a:t>The id selector uses the </a:t>
            </a:r>
            <a:r>
              <a:rPr kumimoji="1" lang="en-US" altLang="zh-TW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kumimoji="1" lang="en-US" altLang="zh-TW" b="1" dirty="0"/>
              <a:t> attribute </a:t>
            </a:r>
            <a:r>
              <a:rPr kumimoji="1" lang="en-US" altLang="zh-TW" dirty="0"/>
              <a:t>of an HTML element to select a specific element.</a:t>
            </a:r>
          </a:p>
          <a:p>
            <a:pPr lvl="1"/>
            <a:r>
              <a:rPr kumimoji="1" lang="en-US" altLang="zh-TW" dirty="0"/>
              <a:t>The id of an element should be </a:t>
            </a:r>
            <a:r>
              <a:rPr kumimoji="1" lang="en-US" altLang="zh-TW" b="1" dirty="0">
                <a:solidFill>
                  <a:srgbClr val="FF0000"/>
                </a:solidFill>
              </a:rPr>
              <a:t>unique</a:t>
            </a:r>
            <a:r>
              <a:rPr kumimoji="1" lang="en-US" altLang="zh-TW" b="1" dirty="0"/>
              <a:t> within a document</a:t>
            </a:r>
            <a:r>
              <a:rPr kumimoji="1" lang="en-US" altLang="zh-TW" dirty="0"/>
              <a:t>, so the id selector is used to select one unique element!</a:t>
            </a:r>
          </a:p>
          <a:p>
            <a:pPr lvl="1"/>
            <a:r>
              <a:rPr kumimoji="1" lang="en-US" altLang="zh-TW" dirty="0"/>
              <a:t>To select an element with a specific id, write a </a:t>
            </a:r>
            <a:r>
              <a:rPr kumimoji="1" lang="en-US" altLang="zh-TW" b="1" dirty="0"/>
              <a:t>hash (</a:t>
            </a:r>
            <a:r>
              <a:rPr kumimoji="1" lang="en-US" altLang="zh-TW" b="1" dirty="0">
                <a:solidFill>
                  <a:srgbClr val="FF0000"/>
                </a:solidFill>
              </a:rPr>
              <a:t>#</a:t>
            </a:r>
            <a:r>
              <a:rPr kumimoji="1" lang="en-US" altLang="zh-TW" b="1" dirty="0"/>
              <a:t>) character</a:t>
            </a:r>
            <a:r>
              <a:rPr kumimoji="1" lang="en-US" altLang="zh-TW" dirty="0"/>
              <a:t>, followed by the id of the element.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82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10267</TotalTime>
  <Words>1776</Words>
  <Application>Microsoft Office PowerPoint</Application>
  <PresentationFormat>On-screen Show (4:3)</PresentationFormat>
  <Paragraphs>250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微軟正黑體</vt:lpstr>
      <vt:lpstr>Arial</vt:lpstr>
      <vt:lpstr>Consolas</vt:lpstr>
      <vt:lpstr>Courier New</vt:lpstr>
      <vt:lpstr>清晰度</vt:lpstr>
      <vt:lpstr>Web程式設計</vt:lpstr>
      <vt:lpstr>What is CSS?</vt:lpstr>
      <vt:lpstr>What is CSS?</vt:lpstr>
      <vt:lpstr>What is CSS?</vt:lpstr>
      <vt:lpstr>CSS Syntax and Selectors</vt:lpstr>
      <vt:lpstr>CSS Syntax and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Learn CSS with Game</vt:lpstr>
      <vt:lpstr>CSS Comments</vt:lpstr>
      <vt:lpstr>Three Ways to Insert CSS</vt:lpstr>
      <vt:lpstr>External Style Sheet</vt:lpstr>
      <vt:lpstr>PowerPoint Presentation</vt:lpstr>
      <vt:lpstr>Internal Style Sheet</vt:lpstr>
      <vt:lpstr>Inline Styles</vt:lpstr>
      <vt:lpstr>Inline Styles</vt:lpstr>
      <vt:lpstr>Multiple Style Sheets</vt:lpstr>
      <vt:lpstr>PowerPoint Presentation</vt:lpstr>
      <vt:lpstr>PowerPoint Presentation</vt:lpstr>
      <vt:lpstr>Cascading Order</vt:lpstr>
      <vt:lpstr>Style Inheritance</vt:lpstr>
      <vt:lpstr>CSS Colors</vt:lpstr>
      <vt:lpstr>CSS Backgrounds</vt:lpstr>
      <vt:lpstr>CSS Backgrounds</vt:lpstr>
      <vt:lpstr>CSS Backgrounds</vt:lpstr>
      <vt:lpstr>CSS Backgrounds</vt:lpstr>
      <vt:lpstr>CSS Text</vt:lpstr>
      <vt:lpstr>PowerPoint Presentation</vt:lpstr>
      <vt:lpstr>CSS Fonts</vt:lpstr>
      <vt:lpstr>Font Family</vt:lpstr>
      <vt:lpstr>Font Style</vt:lpstr>
      <vt:lpstr>CSS Box Model</vt:lpstr>
      <vt:lpstr>CSS Box Model</vt:lpstr>
      <vt:lpstr>PowerPoint Presentation</vt:lpstr>
      <vt:lpstr>CSS Links</vt:lpstr>
      <vt:lpstr>CSS Links</vt:lpstr>
      <vt:lpstr>CSS Tables</vt:lpstr>
      <vt:lpstr>PowerPoint Presentation</vt:lpstr>
      <vt:lpstr>CSS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網頁設計與網站架設</dc:title>
  <dc:creator>sammy</dc:creator>
  <cp:lastModifiedBy> </cp:lastModifiedBy>
  <cp:revision>21</cp:revision>
  <dcterms:modified xsi:type="dcterms:W3CDTF">2019-10-16T04:56:33Z</dcterms:modified>
</cp:coreProperties>
</file>