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  <p:sldMasterId id="2147483666" r:id="rId11"/>
    <p:sldMasterId id="2147484099" r:id="rId12"/>
  </p:sldMasterIdLst>
  <p:notesMasterIdLst>
    <p:notesMasterId r:id="rId68"/>
  </p:notesMasterIdLst>
  <p:handoutMasterIdLst>
    <p:handoutMasterId r:id="rId69"/>
  </p:handoutMasterIdLst>
  <p:sldIdLst>
    <p:sldId id="392" r:id="rId13"/>
    <p:sldId id="468" r:id="rId14"/>
    <p:sldId id="469" r:id="rId15"/>
    <p:sldId id="470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3" r:id="rId36"/>
    <p:sldId id="492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02" r:id="rId46"/>
    <p:sldId id="503" r:id="rId47"/>
    <p:sldId id="504" r:id="rId48"/>
    <p:sldId id="505" r:id="rId49"/>
    <p:sldId id="506" r:id="rId50"/>
    <p:sldId id="507" r:id="rId51"/>
    <p:sldId id="508" r:id="rId52"/>
    <p:sldId id="509" r:id="rId53"/>
    <p:sldId id="510" r:id="rId54"/>
    <p:sldId id="511" r:id="rId55"/>
    <p:sldId id="512" r:id="rId56"/>
    <p:sldId id="513" r:id="rId57"/>
    <p:sldId id="514" r:id="rId58"/>
    <p:sldId id="515" r:id="rId59"/>
    <p:sldId id="516" r:id="rId60"/>
    <p:sldId id="517" r:id="rId61"/>
    <p:sldId id="518" r:id="rId62"/>
    <p:sldId id="519" r:id="rId63"/>
    <p:sldId id="520" r:id="rId64"/>
    <p:sldId id="521" r:id="rId65"/>
    <p:sldId id="522" r:id="rId66"/>
    <p:sldId id="523" r:id="rId6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2B3"/>
    <a:srgbClr val="FDC382"/>
    <a:srgbClr val="D8A57E"/>
    <a:srgbClr val="F9F9F7"/>
    <a:srgbClr val="A0CED6"/>
    <a:srgbClr val="F0F5F7"/>
    <a:srgbClr val="4F87C6"/>
    <a:srgbClr val="B3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01" autoAdjust="0"/>
    <p:restoredTop sz="94622" autoAdjust="0"/>
  </p:normalViewPr>
  <p:slideViewPr>
    <p:cSldViewPr>
      <p:cViewPr varScale="1">
        <p:scale>
          <a:sx n="121" d="100"/>
          <a:sy n="121" d="100"/>
        </p:scale>
        <p:origin x="-1723" y="-67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D3B273EF-A822-40DD-A8DC-F3DEFEEBCD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6059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E4771937-0C9F-460A-A509-7DC5C34503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782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2B25C-882D-474D-92BA-CF89F8D0DF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39337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2A456-3083-4414-B719-6DED7F2D8C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19466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9B819-824E-43B5-83FA-1ADA2F38D8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771773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D1634-BE14-4249-BF45-763933CF95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27762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5559D-B37D-4305-8F7E-2291DC86F6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3194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BEF4F-3873-4A49-8DB6-2EC0AE6C4B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7805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92968-C794-49D2-BFD0-E588695DA2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173820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478BA-BEFE-46B4-B35A-CF88694357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256831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6D023-A182-489B-BE0B-6725C0B526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8666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3FFCC-76C3-453E-A0B3-6C5C4ECF15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905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6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D0BF9-F65F-43A6-B682-23DFD62B920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29729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E96C4-BE96-48FF-AB0A-85E61B2697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0313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1F0AC-65AF-4136-B1E9-EB0940749E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06981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600A0-9720-4257-8A03-B5701B7A8C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37120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FFC97-137D-48B0-A1D9-4B0283E42E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94044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7027C-ED43-4A61-AAA6-70BADB8895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046462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2DF88-1B23-4790-B3D6-D1013B223A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652124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78826-1C18-4803-AEFB-4700779E6A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342708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2DE2F-8470-4981-86DB-CB36CD7FDE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141912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4FCA0-9E81-4897-8CA0-47A189DF27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977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E3FAC-F35C-45CB-87F9-55AE6C6860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59366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91806-BBCC-47FC-8279-75AAD0B0F8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0149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192DB-EB38-4CC6-A11F-24E3AF7A2B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4757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A6891-1AC6-4779-AAD9-444B5D814C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476533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C3495-1E97-49EB-B105-717B7198F1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17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9E110-61BF-4DAA-852A-C3E7385E10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35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4CA0B-2FA8-4212-BB82-DA68AF2B1E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91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8823F-9926-4355-A76C-EBAFB2BEA0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948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DC227-5BE4-4570-8F98-F79A88F0E5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428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2638E-45BE-4525-B1B8-D2FB166297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238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3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00F4B-A1F4-4580-8E6B-DA72CC4B2B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936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214EC-39CF-4CC9-A9C5-6E3775E1EE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760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A90BA-9714-4CC5-95EE-49EA73717D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7516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6CE35-40B5-48F5-831D-AE4B44E9BB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075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9900E-E989-4FB0-BE9D-1A1EAF74D2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81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53E7D-C4F8-4731-ADD4-C3EF290134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509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A8216-0716-4B2B-89FA-FA98586964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748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A2B42-F6B8-4DBE-8B1A-7D79D3DEAA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7424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66F70-DDF4-45C7-9687-386A3B3287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113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5BA37-ABC5-40AB-BCC6-376765E5FC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29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355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E67AA-84B8-4DD0-811C-01C126AD36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411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0E12AE-DB06-47D1-8505-5741BD43F0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6655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C205A-32EC-45F5-B2D9-0AEB12BA75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617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C1E42-18ED-4ABB-854D-43D32988D9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3298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2C97C-6693-434A-9C5D-DC20A00A38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610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A992F-523E-459B-99E8-A1F0E8F6F1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4376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3C55D-C7AE-49BA-9284-B81BCC24F6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37069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6B855-C3A8-4A17-8E55-6C69312526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6174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E652B-DAE2-48BE-BAB2-C163B14D74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62289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49470-9381-4318-8D33-2B2E37F342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06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6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E75C2-F717-4F30-9609-8078F8E097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7878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C66D5-9244-47D4-9479-171A6B314D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5555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0DE4C-AD9B-4513-9CA2-E6EB3132DC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8155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0BFCF-65FC-479A-9FED-739AA1A05A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2031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2E347-1D0A-4C0F-B91B-5296796CB4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7137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31E0E-096F-4BB4-982D-FB8DE4D50F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50085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A9D2C-E423-4132-AF02-01389342FF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34396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DBCE9-92B3-4EDC-9E06-D69A5E47E1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643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4D991-206D-4EFF-BF1F-3759B33568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9765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F0D14-8809-40A0-B671-7994C848AD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928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25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24EC0-2ABE-4BC9-985D-1215EF5558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49956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FB6AD-644C-4BEA-AA0C-9D7050818B0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7277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03E7D-FFD5-4D7E-9835-CE6CF524BA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18613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BC6AA-5273-44CB-8A3B-90B79A2F3A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07468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F09DF-5F39-45E8-BCA8-8BC6B2AC43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88296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0875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08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C56E8-55E8-438F-8D77-34E02C75AE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4906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8C907-5CE3-4D51-8621-7AD7AB2F78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71896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E51B5-FFB9-4A01-9EB0-9EFBBE7D1F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8255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7498F-BCDE-4C94-B79E-4F4F54F597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77442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84F5C-E794-4FB7-918D-E391601B8A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510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11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31D6B-342A-4DDC-A5C7-C3F73D3683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848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16D90-3CE8-4DF8-99C5-03F34CAC35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7533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7356C-DA38-49D7-99C4-D2AF639DF6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31136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10BE3-F20D-41D7-8AF4-AC6C2C5375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6280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1F627-9DCB-4D86-8051-3E39D653EE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0526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AB1AB-E6F3-4EDA-9AE2-E014CE962B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57015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54A8A-BA6B-412F-862F-9F7CDD83ED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44964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B9BE2-2641-482B-AA7A-FBBCF13F2E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0774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06142-4762-4F82-9BF5-27D12163A4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4086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B7167-2F33-4A36-850C-6F88DD47AA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78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8182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C2D04-726D-4CF5-896C-38566C0BEF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566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12279-5632-4115-996A-C7BA885487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62589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9D37D-B4FC-416C-A930-EA8825F072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23688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B1242-1B50-437C-BC28-48CEDA8D74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4183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2256A-25EE-40BF-815E-8F9430479B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2140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E3A52-92C3-4044-81D3-BCC8BD7A9D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17658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C8FAF-6CF9-4575-8DE8-DB14A31342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36339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00200"/>
            <a:ext cx="21717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600200"/>
            <a:ext cx="63627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BB85C-2D2E-4B6B-9189-246724D66F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97341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0227D-D03A-4EBE-8C78-3EDCAA1165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34443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A41D6-C0F1-4C75-AC7B-C0A2839DBA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19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020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42C17-3DC8-41CC-9B36-1DAA8C9BDC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7635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F043D-E345-4C1B-A828-F813E3ECF0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84257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697-E53D-4A9B-BD73-E27655776A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9454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FBB8A-CB2E-48E5-A009-D544215F19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70959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AC06A-E81F-452F-A8ED-D963701F2A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7011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BE102-8F8D-4588-960A-5C67D055712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84618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7BE1E-A611-4FA4-B7FD-89E0F11A912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4629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9CF35-63A2-4B55-8870-AF2AE3AE96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23553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17B42-0465-4387-98B9-852131034A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4425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6B460-4E0E-4673-AFB2-568F835AEF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963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6926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B3903-17EE-4C01-87C9-F63E3AE1C3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98262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599CFE-6C2C-4DED-8654-0CCE5CD610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7797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8DEE-10FE-4C64-9869-9928848014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842119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D220E-C856-4F7D-8CE9-4602B57059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25781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70F1D-5318-4C0A-943F-B502CABC150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8251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53F11-B946-44C0-989B-5705E0C2BD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5776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F218A-A44A-4B8A-A5B6-6207788F69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05480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3ADD8-A649-481E-8C6C-F5296CD4EA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339041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8C52F-3FC2-4BD4-861D-E545BBEB46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668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9E48B-DD93-4CD3-8FBF-00E48423791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72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7719AB9E-3517-4AF9-9825-60655ED1EAA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-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C6156BEE-919C-4F8E-8229-9D040F6728D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45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46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47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9F522102-D3B9-4AB5-91D3-6947E7428D8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 2008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E086161D-A999-4B51-85AA-DDAF2DED0DC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58" name="Rectangle 1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itchFamily="18" charset="0"/>
        <a:buChar char="•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5D619D07-26C1-4C93-B4DD-41BAC5A8209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081" name="Rectangle 16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859D03B2-20AC-45D5-BD73-029EE3D8C78E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4104" name="Rectangle 17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itchFamily="2" charset="2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charset="0"/>
        <a:buChar char="–"/>
        <a:defRPr sz="2000" b="1">
          <a:solidFill>
            <a:srgbClr val="000000"/>
          </a:solidFill>
          <a:latin typeface="+mn-lt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itchFamily="18" charset="0"/>
        <a:buChar char="»"/>
        <a:defRPr sz="2000">
          <a:solidFill>
            <a:schemeClr val="tx1"/>
          </a:solidFill>
          <a:latin typeface="+mn-lt"/>
        </a:defRPr>
      </a:lvl5pPr>
      <a:lvl6pPr marL="48545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6pPr>
      <a:lvl7pPr marL="53117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7pPr>
      <a:lvl8pPr marL="57689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8pPr>
      <a:lvl9pPr marL="62261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9539DE4E-EFAC-49EC-BF28-D3BCA9F0CCC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9214F7FF-3F0F-4F3C-ADEB-1FEB3F9C130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6198C581-E8CF-4D39-A186-31DBEFF91B8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chemeClr val="tx1"/>
                </a:solidFill>
                <a:ea typeface="新細明體" charset="-120"/>
              </a:rPr>
              <a:t> 2008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>
          <a:solidFill>
            <a:schemeClr val="tx1"/>
          </a:solidFill>
          <a:latin typeface="Times New Roman" pitchFamily="18" charset="0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Times New Roman" pitchFamily="18" charset="0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4927E0A8-0A82-4458-8A92-F9EDC49CE30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zh-TW" sz="12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</a:t>
            </a:r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5400" dirty="0" smtClean="0"/>
              <a:t>Web</a:t>
            </a:r>
            <a:r>
              <a:rPr lang="zh-TW" altLang="en-US" sz="5400" dirty="0" smtClean="0"/>
              <a:t>程式設計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 smtClean="0"/>
              <a:t>JavaScript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922368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When adding a number and a string, JavaScript will treat the </a:t>
            </a:r>
            <a:r>
              <a:rPr lang="en-US" altLang="zh-TW" sz="2000" b="1" dirty="0"/>
              <a:t>number</a:t>
            </a:r>
            <a:r>
              <a:rPr lang="en-US" altLang="zh-TW" sz="2000" dirty="0"/>
              <a:t> as a </a:t>
            </a:r>
            <a:r>
              <a:rPr lang="en-US" altLang="zh-TW" sz="2000" b="1" dirty="0"/>
              <a:t>string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/>
              <a:t>JavaScript evaluates expressions from left to right. Different sequences can produce different results</a:t>
            </a:r>
            <a:r>
              <a:rPr lang="en-US" altLang="zh-TW" sz="2000" dirty="0" smtClean="0"/>
              <a:t>: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55541" y="2362200"/>
            <a:ext cx="7467600" cy="4201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&lt;h2&gt;JavaScript&lt;/h2&gt;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</a:t>
            </a:r>
            <a:r>
              <a:rPr lang="en-US" altLang="zh-TW" sz="1200" dirty="0" smtClean="0">
                <a:solidFill>
                  <a:schemeClr val="tx1"/>
                </a:solidFill>
              </a:rPr>
              <a:t>demo1"&gt;&lt;/</a:t>
            </a:r>
            <a:r>
              <a:rPr lang="en-US" altLang="zh-TW" sz="1200" dirty="0">
                <a:solidFill>
                  <a:schemeClr val="tx1"/>
                </a:solidFill>
              </a:rPr>
              <a:t>p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</a:t>
            </a:r>
            <a:r>
              <a:rPr lang="en-US" altLang="zh-TW" sz="1200" dirty="0" smtClean="0">
                <a:solidFill>
                  <a:schemeClr val="tx1"/>
                </a:solidFill>
              </a:rPr>
              <a:t>demo2"&gt;&lt;/</a:t>
            </a:r>
            <a:r>
              <a:rPr lang="en-US" altLang="zh-TW" sz="1200" dirty="0">
                <a:solidFill>
                  <a:schemeClr val="tx1"/>
                </a:solidFill>
              </a:rPr>
              <a:t>p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x = 16 + 4 + "Volvo</a:t>
            </a:r>
            <a:r>
              <a:rPr lang="en-US" altLang="zh-TW" sz="1200" dirty="0" smtClean="0">
                <a:solidFill>
                  <a:schemeClr val="tx1"/>
                </a:solidFill>
              </a:rPr>
              <a:t>";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ar</a:t>
            </a:r>
            <a:r>
              <a:rPr lang="en-US" altLang="zh-TW" sz="1200" dirty="0" smtClean="0">
                <a:solidFill>
                  <a:schemeClr val="tx1"/>
                </a:solidFill>
              </a:rPr>
              <a:t> y = </a:t>
            </a:r>
            <a:r>
              <a:rPr lang="en-US" altLang="zh-TW" sz="1200" dirty="0">
                <a:solidFill>
                  <a:schemeClr val="tx1"/>
                </a:solidFill>
              </a:rPr>
              <a:t>"</a:t>
            </a:r>
            <a:r>
              <a:rPr lang="en-US" altLang="zh-TW" sz="1200" dirty="0" smtClean="0">
                <a:solidFill>
                  <a:schemeClr val="tx1"/>
                </a:solidFill>
              </a:rPr>
              <a:t>Volvo"+16 </a:t>
            </a:r>
            <a:r>
              <a:rPr lang="en-US" altLang="zh-TW" sz="1200" dirty="0">
                <a:solidFill>
                  <a:schemeClr val="tx1"/>
                </a:solidFill>
              </a:rPr>
              <a:t>+ 4 </a:t>
            </a:r>
            <a:r>
              <a:rPr lang="en-US" altLang="zh-TW" sz="1200" dirty="0" smtClean="0">
                <a:solidFill>
                  <a:schemeClr val="tx1"/>
                </a:solidFill>
              </a:rPr>
              <a:t>+;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</a:t>
            </a:r>
            <a:r>
              <a:rPr lang="en-US" altLang="zh-TW" sz="1200" dirty="0" smtClean="0">
                <a:solidFill>
                  <a:schemeClr val="tx1"/>
                </a:solidFill>
              </a:rPr>
              <a:t>demo1").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x</a:t>
            </a:r>
            <a:r>
              <a:rPr lang="en-US" altLang="zh-TW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</a:t>
            </a:r>
            <a:r>
              <a:rPr lang="en-US" altLang="zh-TW" sz="1200" dirty="0" smtClean="0">
                <a:solidFill>
                  <a:schemeClr val="tx1"/>
                </a:solidFill>
              </a:rPr>
              <a:t>demo2").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</a:t>
            </a:r>
            <a:r>
              <a:rPr lang="en-US" altLang="zh-TW" sz="1200" dirty="0" smtClean="0">
                <a:solidFill>
                  <a:schemeClr val="tx1"/>
                </a:solidFill>
              </a:rPr>
              <a:t>y;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7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Types are </a:t>
            </a:r>
            <a:r>
              <a:rPr lang="en-US" altLang="zh-TW" dirty="0" smtClean="0"/>
              <a:t>Dynamic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has dynamic types. This means that the </a:t>
            </a:r>
            <a:r>
              <a:rPr lang="en-US" altLang="zh-TW" b="1" dirty="0"/>
              <a:t>same variable</a:t>
            </a:r>
            <a:r>
              <a:rPr lang="en-US" altLang="zh-TW" dirty="0"/>
              <a:t> </a:t>
            </a:r>
            <a:r>
              <a:rPr lang="en-US" altLang="zh-TW" dirty="0" smtClean="0"/>
              <a:t>can </a:t>
            </a:r>
            <a:r>
              <a:rPr lang="en-US" altLang="zh-TW" dirty="0"/>
              <a:t>be used to </a:t>
            </a:r>
            <a:r>
              <a:rPr lang="en-US" altLang="zh-TW" b="1" dirty="0"/>
              <a:t>hold different data </a:t>
            </a:r>
            <a:r>
              <a:rPr lang="en-US" altLang="zh-TW" b="1" dirty="0" smtClean="0"/>
              <a:t>types</a:t>
            </a:r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dirty="0"/>
              <a:t>The</a:t>
            </a:r>
            <a:r>
              <a:rPr lang="en-US" altLang="zh-TW" b="1" dirty="0"/>
              <a:t> </a:t>
            </a:r>
            <a:r>
              <a:rPr lang="en-US" altLang="zh-TW" b="1" dirty="0" err="1"/>
              <a:t>typeof</a:t>
            </a:r>
            <a:r>
              <a:rPr lang="en-US" altLang="zh-TW" b="1" dirty="0"/>
              <a:t> </a:t>
            </a:r>
            <a:r>
              <a:rPr lang="en-US" altLang="zh-TW" dirty="0" smtClean="0"/>
              <a:t>Operator</a:t>
            </a:r>
          </a:p>
          <a:p>
            <a:pPr lvl="1"/>
            <a:r>
              <a:rPr lang="en-US" altLang="zh-TW" dirty="0"/>
              <a:t>You can use the JavaScript </a:t>
            </a:r>
            <a:r>
              <a:rPr lang="en-US" altLang="zh-TW" dirty="0" err="1"/>
              <a:t>typeof</a:t>
            </a:r>
            <a:r>
              <a:rPr lang="en-US" altLang="zh-TW" dirty="0"/>
              <a:t> operator to find the type of a JavaScript variable</a:t>
            </a:r>
            <a:endParaRPr lang="en-US" altLang="zh-TW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685800" y="2590800"/>
            <a:ext cx="4572000" cy="8771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sz="1400" dirty="0" err="1">
                <a:solidFill>
                  <a:schemeClr val="tx1"/>
                </a:solidFill>
              </a:rPr>
              <a:t>var</a:t>
            </a:r>
            <a:r>
              <a:rPr lang="en-US" altLang="zh-TW" sz="1400" dirty="0">
                <a:solidFill>
                  <a:schemeClr val="tx1"/>
                </a:solidFill>
              </a:rPr>
              <a:t> x;               // Now x is </a:t>
            </a:r>
            <a:r>
              <a:rPr lang="en-US" altLang="zh-TW" sz="1400" b="1" dirty="0">
                <a:solidFill>
                  <a:schemeClr val="tx1"/>
                </a:solidFill>
              </a:rPr>
              <a:t>undefined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var</a:t>
            </a:r>
            <a:r>
              <a:rPr lang="en-US" altLang="zh-TW" sz="1400" dirty="0">
                <a:solidFill>
                  <a:schemeClr val="tx1"/>
                </a:solidFill>
              </a:rPr>
              <a:t> x = 5;           // Now x is a Number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var</a:t>
            </a:r>
            <a:r>
              <a:rPr lang="en-US" altLang="zh-TW" sz="1400" dirty="0">
                <a:solidFill>
                  <a:schemeClr val="tx1"/>
                </a:solidFill>
              </a:rPr>
              <a:t> x = "John";      // Now x is a String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0" y="5035569"/>
            <a:ext cx="3424335" cy="5770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chemeClr val="tx1"/>
                </a:solidFill>
              </a:rPr>
              <a:t>typeof</a:t>
            </a:r>
            <a:r>
              <a:rPr lang="en-US" altLang="zh-TW" sz="1400" dirty="0">
                <a:solidFill>
                  <a:schemeClr val="tx1"/>
                </a:solidFill>
              </a:rPr>
              <a:t> "John"              // Returns "</a:t>
            </a:r>
            <a:r>
              <a:rPr lang="en-US" altLang="zh-TW" sz="1400" dirty="0" smtClean="0">
                <a:solidFill>
                  <a:schemeClr val="tx1"/>
                </a:solidFill>
              </a:rPr>
              <a:t>string“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typeof</a:t>
            </a:r>
            <a:r>
              <a:rPr lang="en-US" altLang="zh-TW" sz="1400" dirty="0">
                <a:solidFill>
                  <a:schemeClr val="tx1"/>
                </a:solidFill>
              </a:rPr>
              <a:t> 3.14                // Returns "number"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Undefined, Empty and Null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 </a:t>
            </a:r>
            <a:r>
              <a:rPr lang="en-US" altLang="zh-TW" sz="2000" dirty="0"/>
              <a:t>JavaScript, a variable </a:t>
            </a:r>
            <a:r>
              <a:rPr lang="en-US" altLang="zh-TW" sz="2000" b="1" dirty="0"/>
              <a:t>without</a:t>
            </a:r>
            <a:r>
              <a:rPr lang="en-US" altLang="zh-TW" sz="2000" dirty="0"/>
              <a:t> a value, has the value undefined. The </a:t>
            </a:r>
            <a:r>
              <a:rPr lang="en-US" altLang="zh-TW" sz="2000" dirty="0" err="1"/>
              <a:t>typeof</a:t>
            </a:r>
            <a:r>
              <a:rPr lang="en-US" altLang="zh-TW" sz="2000" dirty="0"/>
              <a:t> is also undefined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1800" dirty="0" err="1"/>
              <a:t>var</a:t>
            </a:r>
            <a:r>
              <a:rPr lang="en-US" altLang="zh-TW" sz="1800" dirty="0"/>
              <a:t> car;                // Value is undefined, type is </a:t>
            </a:r>
            <a:r>
              <a:rPr lang="en-US" altLang="zh-TW" sz="1800" dirty="0" smtClean="0"/>
              <a:t>undefined</a:t>
            </a:r>
          </a:p>
          <a:p>
            <a:pPr lvl="1"/>
            <a:endParaRPr lang="en-US" altLang="zh-TW" sz="1800" dirty="0"/>
          </a:p>
          <a:p>
            <a:r>
              <a:rPr lang="en-US" altLang="zh-TW" sz="2000" dirty="0"/>
              <a:t>Empty </a:t>
            </a:r>
            <a:r>
              <a:rPr lang="en-US" altLang="zh-TW" sz="2000" dirty="0" smtClean="0"/>
              <a:t>Values</a:t>
            </a:r>
          </a:p>
          <a:p>
            <a:pPr lvl="1"/>
            <a:r>
              <a:rPr lang="en-US" altLang="zh-TW" sz="1800" dirty="0"/>
              <a:t>An empty string has both a legal value and a type</a:t>
            </a:r>
            <a:r>
              <a:rPr lang="en-US" altLang="zh-TW" sz="1800" dirty="0" smtClean="0"/>
              <a:t>.</a:t>
            </a:r>
          </a:p>
          <a:p>
            <a:pPr lvl="1"/>
            <a:r>
              <a:rPr lang="en-US" altLang="zh-TW" sz="1800" dirty="0" err="1"/>
              <a:t>var</a:t>
            </a:r>
            <a:r>
              <a:rPr lang="en-US" altLang="zh-TW" sz="1800" dirty="0"/>
              <a:t> car = "";              // The value is "", the </a:t>
            </a:r>
            <a:r>
              <a:rPr lang="en-US" altLang="zh-TW" sz="1800" dirty="0" err="1"/>
              <a:t>typeof</a:t>
            </a:r>
            <a:r>
              <a:rPr lang="en-US" altLang="zh-TW" sz="1800" dirty="0"/>
              <a:t> is "</a:t>
            </a:r>
            <a:r>
              <a:rPr lang="en-US" altLang="zh-TW" sz="1800" dirty="0" smtClean="0"/>
              <a:t>string“</a:t>
            </a:r>
          </a:p>
          <a:p>
            <a:pPr lvl="1"/>
            <a:endParaRPr lang="en-US" altLang="zh-TW" sz="1800" dirty="0"/>
          </a:p>
          <a:p>
            <a:r>
              <a:rPr lang="en-US" altLang="zh-TW" sz="2200" dirty="0" smtClean="0"/>
              <a:t>Null</a:t>
            </a:r>
          </a:p>
          <a:p>
            <a:pPr lvl="1"/>
            <a:r>
              <a:rPr lang="en-US" altLang="zh-TW" sz="1800" dirty="0"/>
              <a:t>In JavaScript null is "nothing". It is supposed to be something that doesn't exist</a:t>
            </a:r>
            <a:r>
              <a:rPr lang="en-US" altLang="zh-TW" sz="1800" dirty="0" smtClean="0"/>
              <a:t>.</a:t>
            </a:r>
          </a:p>
          <a:p>
            <a:pPr lvl="1"/>
            <a:r>
              <a:rPr lang="en-US" altLang="zh-TW" sz="1800" dirty="0" err="1"/>
              <a:t>var</a:t>
            </a:r>
            <a:r>
              <a:rPr lang="en-US" altLang="zh-TW" sz="1800" dirty="0"/>
              <a:t> person = {</a:t>
            </a:r>
            <a:r>
              <a:rPr lang="en-US" altLang="zh-TW" sz="1800" dirty="0" err="1"/>
              <a:t>firstName</a:t>
            </a:r>
            <a:r>
              <a:rPr lang="en-US" altLang="zh-TW" sz="1800" dirty="0"/>
              <a:t>:"John", </a:t>
            </a:r>
            <a:r>
              <a:rPr lang="en-US" altLang="zh-TW" sz="1800" dirty="0" err="1"/>
              <a:t>lastName</a:t>
            </a:r>
            <a:r>
              <a:rPr lang="en-US" altLang="zh-TW" sz="1800" dirty="0"/>
              <a:t>:"Doe", age:50, </a:t>
            </a:r>
            <a:r>
              <a:rPr lang="en-US" altLang="zh-TW" sz="1800" dirty="0" err="1"/>
              <a:t>eyeColor</a:t>
            </a:r>
            <a:r>
              <a:rPr lang="en-US" altLang="zh-TW" sz="1800" dirty="0"/>
              <a:t>:"blue"};</a:t>
            </a:r>
          </a:p>
          <a:p>
            <a:pPr lvl="1"/>
            <a:r>
              <a:rPr lang="en-US" altLang="zh-TW" sz="1800" dirty="0"/>
              <a:t>person = null;        // Now value is null, but type is still an object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34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Undefined, Empty and Null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Difference Between Undefined and </a:t>
            </a:r>
            <a:r>
              <a:rPr lang="en-US" altLang="zh-TW" dirty="0" smtClean="0"/>
              <a:t>Null</a:t>
            </a:r>
          </a:p>
          <a:p>
            <a:pPr lvl="1"/>
            <a:r>
              <a:rPr lang="en-US" altLang="zh-TW" dirty="0"/>
              <a:t>Undefined and null are equal in value but different in type: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38200" y="2667000"/>
            <a:ext cx="4572000" cy="11695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sz="1400" dirty="0" err="1">
                <a:solidFill>
                  <a:schemeClr val="tx1"/>
                </a:solidFill>
              </a:rPr>
              <a:t>typeof</a:t>
            </a:r>
            <a:r>
              <a:rPr lang="en-US" altLang="zh-TW" sz="1400" dirty="0">
                <a:solidFill>
                  <a:schemeClr val="tx1"/>
                </a:solidFill>
              </a:rPr>
              <a:t> undefined           // undefined</a:t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 err="1">
                <a:solidFill>
                  <a:schemeClr val="tx1"/>
                </a:solidFill>
              </a:rPr>
              <a:t>typeof</a:t>
            </a:r>
            <a:r>
              <a:rPr lang="en-US" altLang="zh-TW" sz="1400" dirty="0">
                <a:solidFill>
                  <a:schemeClr val="tx1"/>
                </a:solidFill>
              </a:rPr>
              <a:t> null                // object</a:t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>
                <a:solidFill>
                  <a:schemeClr val="tx1"/>
                </a:solidFill>
              </a:rPr>
              <a:t/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>
                <a:solidFill>
                  <a:schemeClr val="tx1"/>
                </a:solidFill>
              </a:rPr>
              <a:t>null</a:t>
            </a:r>
            <a:r>
              <a:rPr lang="en-US" altLang="zh-TW" sz="1400" dirty="0">
                <a:solidFill>
                  <a:schemeClr val="tx2"/>
                </a:solidFill>
              </a:rPr>
              <a:t> === </a:t>
            </a:r>
            <a:r>
              <a:rPr lang="en-US" altLang="zh-TW" sz="1400" dirty="0">
                <a:solidFill>
                  <a:schemeClr val="tx1"/>
                </a:solidFill>
              </a:rPr>
              <a:t>undefined         // false</a:t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>
                <a:solidFill>
                  <a:schemeClr val="tx1"/>
                </a:solidFill>
              </a:rPr>
              <a:t>null == undefined          // true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0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A JavaScript function is defined with the </a:t>
            </a:r>
            <a:r>
              <a:rPr lang="en-US" altLang="zh-TW" sz="2000" b="1" dirty="0"/>
              <a:t>function</a:t>
            </a:r>
            <a:r>
              <a:rPr lang="en-US" altLang="zh-TW" sz="2000" dirty="0"/>
              <a:t> keyword, followed by a </a:t>
            </a:r>
            <a:r>
              <a:rPr lang="en-US" altLang="zh-TW" sz="2000" b="1" dirty="0"/>
              <a:t>name</a:t>
            </a:r>
            <a:r>
              <a:rPr lang="en-US" altLang="zh-TW" sz="2000" dirty="0"/>
              <a:t>, followed by </a:t>
            </a:r>
            <a:r>
              <a:rPr lang="en-US" altLang="zh-TW" sz="2000" b="1" dirty="0"/>
              <a:t>parentheses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().</a:t>
            </a:r>
            <a:endParaRPr lang="en-US" altLang="zh-TW" sz="2000" dirty="0"/>
          </a:p>
          <a:p>
            <a:r>
              <a:rPr lang="en-US" altLang="zh-TW" sz="2000" dirty="0"/>
              <a:t>Function names can contain </a:t>
            </a:r>
            <a:r>
              <a:rPr lang="en-US" altLang="zh-TW" sz="2000" b="1" dirty="0"/>
              <a:t>letters</a:t>
            </a:r>
            <a:r>
              <a:rPr lang="en-US" altLang="zh-TW" sz="2000" dirty="0"/>
              <a:t>, </a:t>
            </a:r>
            <a:r>
              <a:rPr lang="en-US" altLang="zh-TW" sz="2000" b="1" dirty="0"/>
              <a:t>digits</a:t>
            </a:r>
            <a:r>
              <a:rPr lang="en-US" altLang="zh-TW" sz="2000" dirty="0"/>
              <a:t>, </a:t>
            </a:r>
            <a:r>
              <a:rPr lang="en-US" altLang="zh-TW" sz="2000" b="1" dirty="0"/>
              <a:t>underscores</a:t>
            </a:r>
            <a:r>
              <a:rPr lang="en-US" altLang="zh-TW" sz="2000" dirty="0"/>
              <a:t>, and </a:t>
            </a:r>
            <a:r>
              <a:rPr lang="en-US" altLang="zh-TW" sz="2000" b="1" dirty="0"/>
              <a:t>dollar signs</a:t>
            </a:r>
            <a:r>
              <a:rPr lang="en-US" altLang="zh-TW" sz="2000" dirty="0"/>
              <a:t> (same rules as variables</a:t>
            </a:r>
            <a:r>
              <a:rPr lang="en-US" altLang="zh-TW" sz="2000" dirty="0" smtClean="0"/>
              <a:t>).</a:t>
            </a:r>
            <a:endParaRPr lang="en-US" altLang="zh-TW" sz="2000" dirty="0"/>
          </a:p>
          <a:p>
            <a:r>
              <a:rPr lang="en-US" altLang="zh-TW" sz="2000" dirty="0"/>
              <a:t>The parentheses may include </a:t>
            </a:r>
            <a:r>
              <a:rPr lang="en-US" altLang="zh-TW" sz="2000" b="1" dirty="0"/>
              <a:t>parameter names </a:t>
            </a:r>
            <a:r>
              <a:rPr lang="en-US" altLang="zh-TW" sz="2000" dirty="0"/>
              <a:t>separated by </a:t>
            </a:r>
            <a:r>
              <a:rPr lang="en-US" altLang="zh-TW" sz="2000" b="1" dirty="0"/>
              <a:t>commas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600" dirty="0"/>
              <a:t>(parameter1, parameter2, </a:t>
            </a:r>
            <a:r>
              <a:rPr lang="en-US" altLang="zh-TW" sz="1600" dirty="0" smtClean="0"/>
              <a:t>...)</a:t>
            </a:r>
          </a:p>
          <a:p>
            <a:endParaRPr lang="en-US" altLang="zh-TW" dirty="0"/>
          </a:p>
          <a:p>
            <a:r>
              <a:rPr lang="en-US" altLang="zh-TW" sz="2000" dirty="0"/>
              <a:t>Function Return</a:t>
            </a:r>
          </a:p>
          <a:p>
            <a:pPr lvl="1"/>
            <a:r>
              <a:rPr lang="en-US" altLang="zh-TW" sz="1800" dirty="0"/>
              <a:t>When JavaScript reaches a </a:t>
            </a:r>
            <a:r>
              <a:rPr lang="en-US" altLang="zh-TW" sz="1800" b="1" dirty="0">
                <a:solidFill>
                  <a:schemeClr val="tx2"/>
                </a:solidFill>
              </a:rPr>
              <a:t>return</a:t>
            </a:r>
            <a:r>
              <a:rPr lang="en-US" altLang="zh-TW" sz="1800" dirty="0">
                <a:solidFill>
                  <a:schemeClr val="tx2"/>
                </a:solidFill>
              </a:rPr>
              <a:t> </a:t>
            </a:r>
            <a:r>
              <a:rPr lang="en-US" altLang="zh-TW" sz="1800" dirty="0"/>
              <a:t>statement, the function will stop executing.</a:t>
            </a:r>
          </a:p>
          <a:p>
            <a:pPr lvl="1"/>
            <a:r>
              <a:rPr lang="en-US" altLang="zh-TW" sz="1800" dirty="0"/>
              <a:t>Functions often compute a return value. The return value is "returned" back to the "caller</a:t>
            </a:r>
            <a:r>
              <a:rPr lang="en-US" altLang="zh-TW" sz="1800" dirty="0" smtClean="0"/>
              <a:t>"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26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Functions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600200" y="2057400"/>
            <a:ext cx="6096000" cy="39703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&lt;h2&gt;JavaScript Functions&lt;/h2&gt;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2"/>
                </a:solidFill>
              </a:rPr>
              <a:t>myFunction</a:t>
            </a:r>
            <a:r>
              <a:rPr lang="en-US" altLang="zh-TW" sz="1200" dirty="0">
                <a:solidFill>
                  <a:schemeClr val="tx2"/>
                </a:solidFill>
              </a:rPr>
              <a:t>(a</a:t>
            </a:r>
            <a:r>
              <a:rPr lang="en-US" altLang="zh-TW" sz="1200" dirty="0">
                <a:solidFill>
                  <a:schemeClr val="tx1"/>
                </a:solidFill>
              </a:rPr>
              <a:t>, b)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return a * b;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</a:t>
            </a:r>
            <a:r>
              <a:rPr lang="en-US" altLang="zh-TW" sz="1200" dirty="0" err="1">
                <a:solidFill>
                  <a:schemeClr val="tx2"/>
                </a:solidFill>
              </a:rPr>
              <a:t>myFunction</a:t>
            </a:r>
            <a:r>
              <a:rPr lang="en-US" altLang="zh-TW" sz="1200" dirty="0">
                <a:solidFill>
                  <a:schemeClr val="tx2"/>
                </a:solidFill>
              </a:rPr>
              <a:t>(4</a:t>
            </a:r>
            <a:r>
              <a:rPr lang="en-US" altLang="zh-TW" sz="1200" dirty="0">
                <a:solidFill>
                  <a:schemeClr val="tx1"/>
                </a:solidFill>
              </a:rPr>
              <a:t>, 3);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4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Objects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Real Life Objects, Properties, and </a:t>
            </a:r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/>
              <a:t>In real life, a </a:t>
            </a:r>
            <a:r>
              <a:rPr lang="en-US" altLang="zh-TW" b="1" dirty="0"/>
              <a:t>car</a:t>
            </a:r>
            <a:r>
              <a:rPr lang="en-US" altLang="zh-TW" dirty="0"/>
              <a:t> is an </a:t>
            </a:r>
            <a:r>
              <a:rPr lang="en-US" altLang="zh-TW" b="1" dirty="0"/>
              <a:t>object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/>
              <a:t>A car has </a:t>
            </a:r>
            <a:r>
              <a:rPr lang="en-US" altLang="zh-TW" b="1" dirty="0"/>
              <a:t>properties</a:t>
            </a:r>
            <a:r>
              <a:rPr lang="en-US" altLang="zh-TW" dirty="0"/>
              <a:t> like weight and color, and </a:t>
            </a:r>
            <a:r>
              <a:rPr lang="en-US" altLang="zh-TW" b="1" dirty="0"/>
              <a:t>methods</a:t>
            </a:r>
            <a:r>
              <a:rPr lang="en-US" altLang="zh-TW" dirty="0"/>
              <a:t> like start and </a:t>
            </a:r>
            <a:r>
              <a:rPr lang="en-US" altLang="zh-TW" dirty="0" smtClean="0"/>
              <a:t>stop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16</a:t>
            </a:fld>
            <a:endParaRPr lang="en-US" altLang="zh-TW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276600"/>
            <a:ext cx="77089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24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 </a:t>
            </a:r>
            <a:r>
              <a:rPr lang="en-US" altLang="zh-TW" dirty="0" smtClean="0"/>
              <a:t>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Objects are variables too. But objects can contain many </a:t>
            </a:r>
            <a:r>
              <a:rPr lang="en-US" altLang="zh-TW" sz="2000" dirty="0" smtClean="0"/>
              <a:t>values</a:t>
            </a:r>
          </a:p>
          <a:p>
            <a:r>
              <a:rPr lang="en-US" altLang="zh-TW" sz="2000" dirty="0"/>
              <a:t>The values are written as </a:t>
            </a:r>
            <a:r>
              <a:rPr lang="en-US" altLang="zh-TW" sz="2000" b="1" dirty="0" err="1"/>
              <a:t>name:value</a:t>
            </a:r>
            <a:r>
              <a:rPr lang="en-US" altLang="zh-TW" sz="2000" dirty="0"/>
              <a:t> </a:t>
            </a:r>
            <a:r>
              <a:rPr lang="en-US" altLang="zh-TW" sz="2000" dirty="0" smtClean="0"/>
              <a:t>pairs</a:t>
            </a:r>
          </a:p>
          <a:p>
            <a:r>
              <a:rPr lang="en-US" altLang="zh-TW" sz="2000" dirty="0"/>
              <a:t>The </a:t>
            </a:r>
            <a:r>
              <a:rPr lang="en-US" altLang="zh-TW" sz="2000" dirty="0" err="1"/>
              <a:t>name:values</a:t>
            </a:r>
            <a:r>
              <a:rPr lang="en-US" altLang="zh-TW" sz="2000" dirty="0"/>
              <a:t> pairs (in JavaScript objects) are called properties.</a:t>
            </a:r>
            <a:endParaRPr lang="en-US" altLang="zh-TW" sz="2000" dirty="0" smtClean="0"/>
          </a:p>
          <a:p>
            <a:pPr lvl="1"/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763636" y="2895600"/>
            <a:ext cx="5638800" cy="35086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&lt;p&gt;Creating a JavaScript Object.&lt;/p&gt;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rgbClr val="5172B3"/>
                </a:solidFill>
              </a:rPr>
              <a:t>var</a:t>
            </a:r>
            <a:r>
              <a:rPr lang="en-US" altLang="zh-TW" sz="1200" dirty="0">
                <a:solidFill>
                  <a:srgbClr val="5172B3"/>
                </a:solidFill>
              </a:rPr>
              <a:t> car = {</a:t>
            </a:r>
            <a:r>
              <a:rPr lang="en-US" altLang="zh-TW" sz="1200" dirty="0" err="1">
                <a:solidFill>
                  <a:srgbClr val="5172B3"/>
                </a:solidFill>
              </a:rPr>
              <a:t>type:"Fiat</a:t>
            </a:r>
            <a:r>
              <a:rPr lang="en-US" altLang="zh-TW" sz="1200" dirty="0">
                <a:solidFill>
                  <a:srgbClr val="5172B3"/>
                </a:solidFill>
              </a:rPr>
              <a:t>", model:"500", </a:t>
            </a:r>
            <a:r>
              <a:rPr lang="en-US" altLang="zh-TW" sz="1200" dirty="0" err="1">
                <a:solidFill>
                  <a:srgbClr val="5172B3"/>
                </a:solidFill>
              </a:rPr>
              <a:t>color:"white</a:t>
            </a:r>
            <a:r>
              <a:rPr lang="en-US" altLang="zh-TW" sz="1200" dirty="0">
                <a:solidFill>
                  <a:srgbClr val="5172B3"/>
                </a:solidFill>
              </a:rPr>
              <a:t>"};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</a:t>
            </a:r>
            <a:r>
              <a:rPr lang="en-US" altLang="zh-TW" sz="1200" dirty="0" err="1">
                <a:solidFill>
                  <a:srgbClr val="5172B3"/>
                </a:solidFill>
              </a:rPr>
              <a:t>car.type</a:t>
            </a:r>
            <a:r>
              <a:rPr lang="en-US" altLang="zh-TW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58456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altLang="zh-TW" dirty="0"/>
              <a:t>Object </a:t>
            </a:r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/>
              <a:t>Methods are </a:t>
            </a:r>
            <a:r>
              <a:rPr lang="en-US" altLang="zh-TW" b="1" dirty="0"/>
              <a:t>actions</a:t>
            </a:r>
            <a:r>
              <a:rPr lang="en-US" altLang="zh-TW" dirty="0"/>
              <a:t> that can be performed on objects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/>
              <a:t>Methods are stored in </a:t>
            </a:r>
            <a:r>
              <a:rPr lang="en-US" altLang="zh-TW" b="1" dirty="0"/>
              <a:t>properties</a:t>
            </a:r>
            <a:r>
              <a:rPr lang="en-US" altLang="zh-TW" dirty="0"/>
              <a:t> as function definitions.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066800" y="2193509"/>
            <a:ext cx="6248400" cy="4431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person =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firstName</a:t>
            </a:r>
            <a:r>
              <a:rPr lang="en-US" altLang="zh-TW" sz="1200" dirty="0">
                <a:solidFill>
                  <a:schemeClr val="tx1"/>
                </a:solidFill>
              </a:rPr>
              <a:t>: "John",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lastName</a:t>
            </a:r>
            <a:r>
              <a:rPr lang="en-US" altLang="zh-TW" sz="1200" dirty="0">
                <a:solidFill>
                  <a:schemeClr val="tx1"/>
                </a:solidFill>
              </a:rPr>
              <a:t> : "Doe",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id       : 5566,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rgbClr val="5172B3"/>
                </a:solidFill>
              </a:rPr>
              <a:t>fullName</a:t>
            </a:r>
            <a:r>
              <a:rPr lang="en-US" altLang="zh-TW" sz="1200" dirty="0">
                <a:solidFill>
                  <a:srgbClr val="5172B3"/>
                </a:solidFill>
              </a:rPr>
              <a:t> : function() {</a:t>
            </a:r>
          </a:p>
          <a:p>
            <a:r>
              <a:rPr lang="en-US" altLang="zh-TW" sz="1200" dirty="0">
                <a:solidFill>
                  <a:srgbClr val="5172B3"/>
                </a:solidFill>
              </a:rPr>
              <a:t>       return </a:t>
            </a:r>
            <a:r>
              <a:rPr lang="en-US" altLang="zh-TW" sz="1200" dirty="0" err="1">
                <a:solidFill>
                  <a:srgbClr val="5172B3"/>
                </a:solidFill>
              </a:rPr>
              <a:t>this.firstName</a:t>
            </a:r>
            <a:r>
              <a:rPr lang="en-US" altLang="zh-TW" sz="1200" dirty="0">
                <a:solidFill>
                  <a:srgbClr val="5172B3"/>
                </a:solidFill>
              </a:rPr>
              <a:t> + " " + </a:t>
            </a:r>
            <a:r>
              <a:rPr lang="en-US" altLang="zh-TW" sz="1200" dirty="0" err="1">
                <a:solidFill>
                  <a:srgbClr val="5172B3"/>
                </a:solidFill>
              </a:rPr>
              <a:t>this.lastName</a:t>
            </a:r>
            <a:r>
              <a:rPr lang="en-US" altLang="zh-TW" sz="1200" dirty="0">
                <a:solidFill>
                  <a:srgbClr val="5172B3"/>
                </a:solidFill>
              </a:rPr>
              <a:t>;</a:t>
            </a:r>
          </a:p>
          <a:p>
            <a:r>
              <a:rPr lang="en-US" altLang="zh-TW" sz="1200" dirty="0">
                <a:solidFill>
                  <a:srgbClr val="5172B3"/>
                </a:solidFill>
              </a:rPr>
              <a:t>    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</a:t>
            </a:r>
            <a:r>
              <a:rPr lang="en-US" altLang="zh-TW" sz="1200" dirty="0" err="1">
                <a:solidFill>
                  <a:srgbClr val="5172B3"/>
                </a:solidFill>
              </a:rPr>
              <a:t>person.fullName</a:t>
            </a:r>
            <a:r>
              <a:rPr lang="en-US" altLang="zh-TW" sz="1200" dirty="0">
                <a:solidFill>
                  <a:schemeClr val="tx2"/>
                </a:solidFill>
              </a:rPr>
              <a:t>()</a:t>
            </a:r>
            <a:r>
              <a:rPr lang="en-US" altLang="zh-TW" sz="1200" dirty="0">
                <a:solidFill>
                  <a:srgbClr val="5172B3"/>
                </a:solidFill>
              </a:rPr>
              <a:t>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0" y="3657600"/>
            <a:ext cx="4572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dirty="0"/>
              <a:t>If you access the </a:t>
            </a:r>
            <a:r>
              <a:rPr lang="en-US" altLang="zh-TW" dirty="0" err="1"/>
              <a:t>fullName</a:t>
            </a:r>
            <a:r>
              <a:rPr lang="en-US" altLang="zh-TW" dirty="0"/>
              <a:t> </a:t>
            </a:r>
            <a:r>
              <a:rPr lang="en-US" altLang="zh-TW" b="1" dirty="0"/>
              <a:t>method</a:t>
            </a:r>
            <a:r>
              <a:rPr lang="en-US" altLang="zh-TW" dirty="0"/>
              <a:t>, without (), it will return the </a:t>
            </a:r>
            <a:r>
              <a:rPr lang="en-US" altLang="zh-TW" b="1" dirty="0"/>
              <a:t>function definition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58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Scope determines the accessibility (visibility) of variables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 JavaScript there are two types of scope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/>
              <a:t>Local scope</a:t>
            </a:r>
          </a:p>
          <a:p>
            <a:pPr lvl="1"/>
            <a:r>
              <a:rPr lang="en-US" altLang="zh-TW" dirty="0"/>
              <a:t>Global </a:t>
            </a:r>
            <a:r>
              <a:rPr lang="en-US" altLang="zh-TW" dirty="0" smtClean="0"/>
              <a:t>scope</a:t>
            </a:r>
          </a:p>
          <a:p>
            <a:r>
              <a:rPr lang="en-US" altLang="zh-TW" dirty="0"/>
              <a:t>JavaScript has function scope: Each function creates a new scope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Variables defined inside a function are not accessible (visible) from outside the function.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86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Where 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&lt;script&gt; </a:t>
            </a:r>
            <a:r>
              <a:rPr lang="en-US" altLang="zh-TW" dirty="0" smtClean="0"/>
              <a:t>Tag</a:t>
            </a:r>
          </a:p>
          <a:p>
            <a:pPr lvl="1"/>
            <a:r>
              <a:rPr lang="en-US" altLang="zh-TW" dirty="0"/>
              <a:t>In HTML, JavaScript code must be inserted between &lt;script&gt; and &lt;/script&gt; tags.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600200" y="2971799"/>
            <a:ext cx="4800600" cy="3012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&lt;h2&gt;JavaScript in Body&lt;/h2&gt;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2"/>
                </a:solidFill>
              </a:rPr>
              <a:t>&lt;script&gt;</a:t>
            </a:r>
          </a:p>
          <a:p>
            <a:r>
              <a:rPr lang="en-US" altLang="zh-TW" sz="1100" dirty="0" smtClean="0">
                <a:solidFill>
                  <a:schemeClr val="tx1"/>
                </a:solidFill>
              </a:rPr>
              <a:t>    </a:t>
            </a:r>
            <a:r>
              <a:rPr lang="en-US" altLang="zh-TW" sz="1100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altLang="zh-TW" sz="1100" dirty="0">
                <a:solidFill>
                  <a:schemeClr val="tx1"/>
                </a:solidFill>
              </a:rPr>
              <a:t>("demo").</a:t>
            </a:r>
            <a:r>
              <a:rPr lang="en-US" altLang="zh-TW" sz="1100" dirty="0" err="1">
                <a:solidFill>
                  <a:schemeClr val="tx1"/>
                </a:solidFill>
              </a:rPr>
              <a:t>innerHTML</a:t>
            </a:r>
            <a:r>
              <a:rPr lang="en-US" altLang="zh-TW" sz="1100" dirty="0">
                <a:solidFill>
                  <a:schemeClr val="tx1"/>
                </a:solidFill>
              </a:rPr>
              <a:t> = "My First JavaScript";</a:t>
            </a:r>
          </a:p>
          <a:p>
            <a:r>
              <a:rPr lang="en-US" altLang="zh-TW" sz="1100" dirty="0">
                <a:solidFill>
                  <a:schemeClr val="tx2"/>
                </a:solidFill>
              </a:rPr>
              <a:t>&lt;/script&gt;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51004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JavaScript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Variables declared within a JavaScript function, become </a:t>
            </a:r>
            <a:r>
              <a:rPr lang="en-US" altLang="zh-TW" sz="2000" b="1" dirty="0"/>
              <a:t>LOCAL</a:t>
            </a:r>
            <a:r>
              <a:rPr lang="en-US" altLang="zh-TW" sz="2000" dirty="0"/>
              <a:t> to the function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en-US" altLang="zh-TW" sz="2000" dirty="0"/>
              <a:t>Local variables have local scope: They can only be accessed within the function.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2590800" y="2743200"/>
            <a:ext cx="4879953" cy="39703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&lt;</a:t>
            </a:r>
            <a:r>
              <a:rPr lang="en-US" altLang="zh-TW" sz="1200" dirty="0">
                <a:solidFill>
                  <a:schemeClr val="tx1"/>
                </a:solidFill>
              </a:rPr>
              <a:t>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"</a:t>
            </a:r>
            <a:r>
              <a:rPr lang="en-US" altLang="zh-TW" sz="1200" dirty="0">
                <a:solidFill>
                  <a:schemeClr val="tx1"/>
                </a:solidFill>
              </a:rPr>
              <a:t>The type of </a:t>
            </a:r>
            <a:r>
              <a:rPr lang="en-US" altLang="zh-TW" sz="1200" dirty="0" err="1">
                <a:solidFill>
                  <a:schemeClr val="tx1"/>
                </a:solidFill>
              </a:rPr>
              <a:t>carName</a:t>
            </a:r>
            <a:r>
              <a:rPr lang="en-US" altLang="zh-TW" sz="1200" dirty="0">
                <a:solidFill>
                  <a:schemeClr val="tx1"/>
                </a:solidFill>
              </a:rPr>
              <a:t> is " + </a:t>
            </a:r>
            <a:r>
              <a:rPr lang="en-US" altLang="zh-TW" sz="1200" dirty="0" err="1">
                <a:solidFill>
                  <a:srgbClr val="5172B3"/>
                </a:solidFill>
              </a:rPr>
              <a:t>typeof</a:t>
            </a:r>
            <a:r>
              <a:rPr lang="en-US" altLang="zh-TW" sz="1200" dirty="0">
                <a:solidFill>
                  <a:srgbClr val="5172B3"/>
                </a:solidFill>
              </a:rPr>
              <a:t> </a:t>
            </a:r>
            <a:r>
              <a:rPr lang="en-US" altLang="zh-TW" sz="1200" dirty="0" err="1">
                <a:solidFill>
                  <a:srgbClr val="5172B3"/>
                </a:solidFill>
              </a:rPr>
              <a:t>carName</a:t>
            </a:r>
            <a:r>
              <a:rPr lang="en-US" altLang="zh-TW" sz="1200" dirty="0">
                <a:solidFill>
                  <a:schemeClr val="tx1"/>
                </a:solidFill>
              </a:rPr>
              <a:t>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b="1" dirty="0" err="1">
                <a:solidFill>
                  <a:srgbClr val="5172B3"/>
                </a:solidFill>
              </a:rPr>
              <a:t>var</a:t>
            </a:r>
            <a:r>
              <a:rPr lang="en-US" altLang="zh-TW" sz="1200" b="1" dirty="0">
                <a:solidFill>
                  <a:srgbClr val="5172B3"/>
                </a:solidFill>
              </a:rPr>
              <a:t> </a:t>
            </a:r>
            <a:r>
              <a:rPr lang="en-US" altLang="zh-TW" sz="1200" b="1" dirty="0" err="1">
                <a:solidFill>
                  <a:srgbClr val="5172B3"/>
                </a:solidFill>
              </a:rPr>
              <a:t>carName</a:t>
            </a:r>
            <a:r>
              <a:rPr lang="en-US" altLang="zh-TW" sz="1200" b="1" dirty="0">
                <a:solidFill>
                  <a:srgbClr val="5172B3"/>
                </a:solidFill>
              </a:rPr>
              <a:t> = "Volvo";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124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Global JavaScript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A variable declared </a:t>
            </a:r>
            <a:r>
              <a:rPr lang="en-US" altLang="zh-TW" sz="2000" b="1" dirty="0"/>
              <a:t>outside</a:t>
            </a:r>
            <a:r>
              <a:rPr lang="en-US" altLang="zh-TW" sz="2000" dirty="0"/>
              <a:t> a function, becomes </a:t>
            </a:r>
            <a:r>
              <a:rPr lang="en-US" altLang="zh-TW" sz="2000" b="1" dirty="0"/>
              <a:t>GLOBAL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en-US" altLang="zh-TW" sz="2000" dirty="0"/>
              <a:t>A global variable has global scope: </a:t>
            </a:r>
            <a:r>
              <a:rPr lang="en-US" altLang="zh-TW" sz="2000" b="1" dirty="0"/>
              <a:t>All</a:t>
            </a:r>
            <a:r>
              <a:rPr lang="en-US" altLang="zh-TW" sz="2000" dirty="0"/>
              <a:t> scripts and functions on a web page can access it.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200400" y="2438400"/>
            <a:ext cx="5029200" cy="4201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b="1" dirty="0" err="1">
                <a:solidFill>
                  <a:srgbClr val="5172B3"/>
                </a:solidFill>
              </a:rPr>
              <a:t>var</a:t>
            </a:r>
            <a:r>
              <a:rPr lang="en-US" altLang="zh-TW" sz="1200" b="1" dirty="0">
                <a:solidFill>
                  <a:srgbClr val="5172B3"/>
                </a:solidFill>
              </a:rPr>
              <a:t> </a:t>
            </a:r>
            <a:r>
              <a:rPr lang="en-US" altLang="zh-TW" sz="1200" b="1" dirty="0" err="1">
                <a:solidFill>
                  <a:srgbClr val="5172B3"/>
                </a:solidFill>
              </a:rPr>
              <a:t>carName</a:t>
            </a:r>
            <a:r>
              <a:rPr lang="en-US" altLang="zh-TW" sz="1200" b="1" dirty="0">
                <a:solidFill>
                  <a:srgbClr val="5172B3"/>
                </a:solidFill>
              </a:rPr>
              <a:t> = "Volvo";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"I can display " + </a:t>
            </a:r>
            <a:r>
              <a:rPr lang="en-US" altLang="zh-TW" sz="1200" b="1" dirty="0" err="1">
                <a:solidFill>
                  <a:srgbClr val="5172B3"/>
                </a:solidFill>
              </a:rPr>
              <a:t>carName</a:t>
            </a:r>
            <a:r>
              <a:rPr lang="en-US" altLang="zh-TW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970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Automatically </a:t>
            </a:r>
            <a:r>
              <a:rPr lang="en-US" altLang="zh-TW" dirty="0" smtClean="0"/>
              <a:t>Global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If you assign a value to a variable that has </a:t>
            </a:r>
            <a:r>
              <a:rPr lang="en-US" altLang="zh-TW" sz="2000" b="1" dirty="0"/>
              <a:t>not been declared</a:t>
            </a:r>
            <a:r>
              <a:rPr lang="en-US" altLang="zh-TW" sz="2000" dirty="0"/>
              <a:t>, it will automatically become a </a:t>
            </a:r>
            <a:r>
              <a:rPr lang="en-US" altLang="zh-TW" sz="2000" b="1" dirty="0"/>
              <a:t>GLOBAL</a:t>
            </a:r>
            <a:r>
              <a:rPr lang="en-US" altLang="zh-TW" sz="2000" dirty="0"/>
              <a:t> variable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en-US" altLang="zh-TW" sz="2000" dirty="0"/>
              <a:t>This code example will declare a global variable </a:t>
            </a:r>
            <a:r>
              <a:rPr lang="en-US" altLang="zh-TW" sz="2000" dirty="0" err="1"/>
              <a:t>carName</a:t>
            </a:r>
            <a:r>
              <a:rPr lang="en-US" altLang="zh-TW" sz="2000" dirty="0"/>
              <a:t>, even if the value is assigned inside a function.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398927" y="3044547"/>
            <a:ext cx="6400800" cy="35086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 smtClean="0">
                <a:solidFill>
                  <a:schemeClr val="tx1"/>
                </a:solidFill>
              </a:rPr>
              <a:t>();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// code here can use </a:t>
            </a:r>
            <a:r>
              <a:rPr lang="en-US" altLang="zh-TW" sz="1200" dirty="0" err="1">
                <a:solidFill>
                  <a:schemeClr val="tx1"/>
                </a:solidFill>
              </a:rPr>
              <a:t>carName</a:t>
            </a:r>
            <a:r>
              <a:rPr lang="en-US" altLang="zh-TW" sz="1200" dirty="0">
                <a:solidFill>
                  <a:schemeClr val="tx1"/>
                </a:solidFill>
              </a:rPr>
              <a:t> as a global variable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"I can display " + </a:t>
            </a:r>
            <a:r>
              <a:rPr lang="en-US" altLang="zh-TW" sz="1200" b="1" dirty="0" err="1">
                <a:solidFill>
                  <a:srgbClr val="5172B3"/>
                </a:solidFill>
              </a:rPr>
              <a:t>carName</a:t>
            </a:r>
            <a:r>
              <a:rPr lang="en-US" altLang="zh-TW" sz="1200" dirty="0" smtClean="0">
                <a:solidFill>
                  <a:schemeClr val="tx1"/>
                </a:solidFill>
              </a:rPr>
              <a:t>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b="1" dirty="0" err="1">
                <a:solidFill>
                  <a:srgbClr val="5172B3"/>
                </a:solidFill>
              </a:rPr>
              <a:t>carName</a:t>
            </a:r>
            <a:r>
              <a:rPr lang="en-US" altLang="zh-TW" sz="1200" b="1" dirty="0">
                <a:solidFill>
                  <a:srgbClr val="5172B3"/>
                </a:solidFill>
              </a:rPr>
              <a:t> = "Volvo";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5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HTML events are "things" that happen to HTML elements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When JavaScript is used in HTML pages, JavaScript can "</a:t>
            </a:r>
            <a:r>
              <a:rPr lang="en-US" altLang="zh-TW" b="1" dirty="0"/>
              <a:t>react</a:t>
            </a:r>
            <a:r>
              <a:rPr lang="en-US" altLang="zh-TW" dirty="0"/>
              <a:t>" on these events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An HTML event can be something the browser does, or something a user does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Here are some examples of HTML events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/>
              <a:t>An HTML web page has finished loading</a:t>
            </a:r>
          </a:p>
          <a:p>
            <a:pPr lvl="1"/>
            <a:r>
              <a:rPr lang="en-US" altLang="zh-TW" dirty="0"/>
              <a:t>An HTML input field was changed</a:t>
            </a:r>
          </a:p>
          <a:p>
            <a:pPr lvl="1"/>
            <a:r>
              <a:rPr lang="en-US" altLang="zh-TW" dirty="0"/>
              <a:t>An HTML button was </a:t>
            </a:r>
            <a:r>
              <a:rPr lang="en-US" altLang="zh-TW" dirty="0" smtClean="0"/>
              <a:t>clicked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Often</a:t>
            </a:r>
            <a:r>
              <a:rPr lang="en-US" altLang="zh-TW" dirty="0"/>
              <a:t>, when events happen, you may want to do something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JavaScript lets you execute code when events are detected.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824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Common HTML 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24</a:t>
            </a:fld>
            <a:endParaRPr lang="en-US" altLang="zh-TW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13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34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allows </a:t>
            </a:r>
            <a:r>
              <a:rPr lang="en-US" altLang="zh-TW" b="1" dirty="0"/>
              <a:t>event handler attributes</a:t>
            </a:r>
            <a:r>
              <a:rPr lang="en-US" altLang="zh-TW" dirty="0"/>
              <a:t>, with JavaScript code, to be added to HTML elements.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609600" y="2667000"/>
            <a:ext cx="3733800" cy="27238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&lt;button </a:t>
            </a:r>
            <a:r>
              <a:rPr lang="en-US" altLang="zh-TW" sz="1200" b="1" dirty="0" err="1">
                <a:solidFill>
                  <a:srgbClr val="5172B3"/>
                </a:solidFill>
              </a:rPr>
              <a:t>onclick</a:t>
            </a:r>
            <a:r>
              <a:rPr lang="en-US" altLang="zh-TW" sz="1200" dirty="0">
                <a:solidFill>
                  <a:schemeClr val="tx1"/>
                </a:solidFill>
              </a:rPr>
              <a:t>="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('demo').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=Date()"&gt;The time is?&lt;/button&gt;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9898" y="2583347"/>
            <a:ext cx="4421702" cy="3739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&lt;button </a:t>
            </a:r>
            <a:r>
              <a:rPr lang="en-US" altLang="zh-TW" sz="1200" b="1" dirty="0" err="1">
                <a:solidFill>
                  <a:srgbClr val="5172B3"/>
                </a:solidFill>
              </a:rPr>
              <a:t>onclick</a:t>
            </a:r>
            <a:r>
              <a:rPr lang="en-US" altLang="zh-TW" sz="1200" dirty="0">
                <a:solidFill>
                  <a:schemeClr val="tx1"/>
                </a:solidFill>
              </a:rPr>
              <a:t>="</a:t>
            </a:r>
            <a:r>
              <a:rPr lang="en-US" altLang="zh-TW" sz="1200" b="1" dirty="0" err="1">
                <a:solidFill>
                  <a:schemeClr val="accent1"/>
                </a:solidFill>
              </a:rPr>
              <a:t>displayDate</a:t>
            </a:r>
            <a:r>
              <a:rPr lang="en-US" altLang="zh-TW" sz="1200" b="1" dirty="0">
                <a:solidFill>
                  <a:schemeClr val="accent1"/>
                </a:solidFill>
              </a:rPr>
              <a:t>()</a:t>
            </a:r>
            <a:r>
              <a:rPr lang="en-US" altLang="zh-TW" sz="1200" dirty="0">
                <a:solidFill>
                  <a:schemeClr val="tx1"/>
                </a:solidFill>
              </a:rPr>
              <a:t>"&gt;The time is?&lt;/button&gt;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b="1" dirty="0" err="1">
                <a:solidFill>
                  <a:schemeClr val="accent1"/>
                </a:solidFill>
              </a:rPr>
              <a:t>displayDate</a:t>
            </a:r>
            <a:r>
              <a:rPr lang="en-US" altLang="zh-TW" sz="1200" b="1" dirty="0">
                <a:solidFill>
                  <a:schemeClr val="accent1"/>
                </a:solidFill>
              </a:rPr>
              <a:t>() </a:t>
            </a:r>
            <a:r>
              <a:rPr lang="en-US" altLang="zh-TW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Date();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755639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 </a:t>
            </a:r>
            <a:r>
              <a:rPr lang="en-US" altLang="zh-TW" dirty="0" smtClean="0"/>
              <a:t>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A JavaScript string simply stores a series of characters like "John Doe</a:t>
            </a:r>
            <a:r>
              <a:rPr lang="en-US" altLang="zh-TW" sz="2000" dirty="0" smtClean="0"/>
              <a:t>".</a:t>
            </a:r>
            <a:endParaRPr lang="en-US" altLang="zh-TW" sz="2000" dirty="0"/>
          </a:p>
          <a:p>
            <a:r>
              <a:rPr lang="en-US" altLang="zh-TW" sz="2000" dirty="0"/>
              <a:t>A string can be any text inside quotes. You can use </a:t>
            </a:r>
            <a:r>
              <a:rPr lang="en-US" altLang="zh-TW" sz="2000" b="1" dirty="0"/>
              <a:t>single</a:t>
            </a:r>
            <a:r>
              <a:rPr lang="en-US" altLang="zh-TW" sz="2000" dirty="0"/>
              <a:t> or </a:t>
            </a:r>
            <a:r>
              <a:rPr lang="en-US" altLang="zh-TW" sz="2000" b="1" dirty="0"/>
              <a:t>double</a:t>
            </a:r>
            <a:r>
              <a:rPr lang="en-US" altLang="zh-TW" sz="2000" dirty="0"/>
              <a:t> quotes</a:t>
            </a:r>
            <a:r>
              <a:rPr lang="en-US" altLang="zh-TW" sz="2000" dirty="0" smtClean="0"/>
              <a:t>: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/>
              <a:t>String Length</a:t>
            </a:r>
            <a:endParaRPr lang="en-US" altLang="zh-TW" sz="2000" dirty="0" smtClean="0"/>
          </a:p>
          <a:p>
            <a:pPr lvl="1"/>
            <a:r>
              <a:rPr lang="en-US" altLang="zh-TW" sz="1600" dirty="0"/>
              <a:t>The length of a string is found in the built in property </a:t>
            </a:r>
            <a:r>
              <a:rPr lang="en-US" altLang="zh-TW" sz="1600" b="1" dirty="0"/>
              <a:t>length</a:t>
            </a:r>
            <a:r>
              <a:rPr lang="en-US" altLang="zh-TW" sz="1600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762000" y="3124200"/>
            <a:ext cx="3048000" cy="5232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zh-TW" sz="1400" dirty="0">
                <a:solidFill>
                  <a:schemeClr val="tx1"/>
                </a:solidFill>
              </a:rPr>
              <a:t>var carname = "Volvo XC60";</a:t>
            </a:r>
            <a:r>
              <a:rPr lang="pt-BR" altLang="zh-TW" sz="1400" dirty="0">
                <a:solidFill>
                  <a:schemeClr val="tx1"/>
                </a:solidFill>
              </a:rPr>
              <a:t/>
            </a:r>
            <a:br>
              <a:rPr lang="pt-BR" altLang="zh-TW" sz="1400" dirty="0">
                <a:solidFill>
                  <a:schemeClr val="tx1"/>
                </a:solidFill>
              </a:rPr>
            </a:br>
            <a:r>
              <a:rPr lang="pt-BR" altLang="zh-TW" sz="1400" dirty="0">
                <a:solidFill>
                  <a:schemeClr val="tx1"/>
                </a:solidFill>
              </a:rPr>
              <a:t>var carname = 'Volvo XC60';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0" y="4953000"/>
            <a:ext cx="4572000" cy="5232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chemeClr val="tx1"/>
                </a:solidFill>
              </a:rPr>
              <a:t>var</a:t>
            </a:r>
            <a:r>
              <a:rPr lang="en-US" altLang="zh-TW" sz="1400" dirty="0">
                <a:solidFill>
                  <a:schemeClr val="tx1"/>
                </a:solidFill>
              </a:rPr>
              <a:t> txt = "ABCDEFGHIJKLMNOPQRSTUVWXYZ";</a:t>
            </a:r>
            <a:r>
              <a:rPr lang="en-US" altLang="zh-TW" sz="1400" dirty="0">
                <a:solidFill>
                  <a:schemeClr val="tx1"/>
                </a:solidFill>
              </a:rPr>
              <a:t/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 err="1">
                <a:solidFill>
                  <a:schemeClr val="tx1"/>
                </a:solidFill>
              </a:rPr>
              <a:t>var</a:t>
            </a:r>
            <a:r>
              <a:rPr lang="en-US" altLang="zh-TW" sz="1400" dirty="0">
                <a:solidFill>
                  <a:schemeClr val="tx1"/>
                </a:solidFill>
              </a:rPr>
              <a:t> </a:t>
            </a:r>
            <a:r>
              <a:rPr lang="en-US" altLang="zh-TW" sz="1400" dirty="0" err="1">
                <a:solidFill>
                  <a:schemeClr val="tx1"/>
                </a:solidFill>
              </a:rPr>
              <a:t>sln</a:t>
            </a:r>
            <a:r>
              <a:rPr lang="en-US" altLang="zh-TW" sz="1400" dirty="0">
                <a:solidFill>
                  <a:schemeClr val="tx1"/>
                </a:solidFill>
              </a:rPr>
              <a:t> = </a:t>
            </a:r>
            <a:r>
              <a:rPr lang="en-US" altLang="zh-TW" sz="1400" dirty="0" err="1">
                <a:solidFill>
                  <a:schemeClr val="tx1"/>
                </a:solidFill>
              </a:rPr>
              <a:t>txt.length</a:t>
            </a:r>
            <a:r>
              <a:rPr lang="en-US" altLang="zh-TW" sz="1400" dirty="0">
                <a:solidFill>
                  <a:schemeClr val="tx1"/>
                </a:solidFill>
              </a:rPr>
              <a:t>;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0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String Methods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27</a:t>
            </a:fld>
            <a:endParaRPr lang="en-US" altLang="zh-TW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188200" cy="444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9600" y="6477000"/>
            <a:ext cx="4644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Ref: https://www.w3schools.com/js/js_events.asp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29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Converting to Upper and Lower Case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762000" y="2133600"/>
            <a:ext cx="6781800" cy="4431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&lt;p&gt;Convert string to upper case:&lt;/p&gt;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&lt;button </a:t>
            </a:r>
            <a:r>
              <a:rPr lang="en-US" altLang="zh-TW" sz="1200" dirty="0" err="1">
                <a:solidFill>
                  <a:schemeClr val="tx1"/>
                </a:solidFill>
              </a:rPr>
              <a:t>onclick</a:t>
            </a:r>
            <a:r>
              <a:rPr lang="en-US" altLang="zh-TW" sz="1200" dirty="0">
                <a:solidFill>
                  <a:schemeClr val="tx1"/>
                </a:solidFill>
              </a:rPr>
              <a:t>="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()"&gt;Try it&lt;/button&gt;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id="demo"&gt;Hello World!&lt;/p&gt;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text =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</a:t>
            </a:r>
            <a:r>
              <a:rPr lang="en-US" altLang="zh-TW" sz="1200" dirty="0" err="1">
                <a:solidFill>
                  <a:schemeClr val="tx1"/>
                </a:solidFill>
              </a:rPr>
              <a:t>text.</a:t>
            </a:r>
            <a:r>
              <a:rPr lang="en-US" altLang="zh-TW" sz="1200" b="1" dirty="0" err="1">
                <a:solidFill>
                  <a:srgbClr val="5172B3"/>
                </a:solidFill>
              </a:rPr>
              <a:t>toUpperCase</a:t>
            </a:r>
            <a:r>
              <a:rPr lang="en-US" altLang="zh-TW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 Math 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JavaScript Math object allows you to perform mathematical tasks on </a:t>
            </a:r>
            <a:r>
              <a:rPr lang="en-US" altLang="zh-TW" dirty="0" smtClean="0"/>
              <a:t>numbers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29</a:t>
            </a:fld>
            <a:endParaRPr lang="en-US" altLang="zh-TW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683500" cy="412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09600" y="6477000"/>
            <a:ext cx="5363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Ref: https://</a:t>
            </a:r>
            <a:r>
              <a:rPr lang="en-US" altLang="zh-TW" dirty="0" smtClean="0"/>
              <a:t>www.w3schools.com/jsref/jsref_obj_math.asp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66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Where 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in &lt;head&gt; or &lt;body&gt;</a:t>
            </a:r>
          </a:p>
          <a:p>
            <a:pPr lvl="1"/>
            <a:r>
              <a:rPr lang="en-US" altLang="zh-TW" dirty="0"/>
              <a:t>You can place </a:t>
            </a:r>
            <a:r>
              <a:rPr lang="en-US" altLang="zh-TW" b="1" dirty="0"/>
              <a:t>any number </a:t>
            </a:r>
            <a:r>
              <a:rPr lang="en-US" altLang="zh-TW" dirty="0"/>
              <a:t>of scripts in an HTML </a:t>
            </a:r>
            <a:r>
              <a:rPr lang="en-US" altLang="zh-TW" dirty="0" smtClean="0"/>
              <a:t>document.</a:t>
            </a:r>
          </a:p>
          <a:p>
            <a:pPr lvl="1"/>
            <a:r>
              <a:rPr lang="en-US" altLang="zh-TW" dirty="0" smtClean="0"/>
              <a:t>Scripts </a:t>
            </a:r>
            <a:r>
              <a:rPr lang="en-US" altLang="zh-TW" dirty="0"/>
              <a:t>can be placed in the </a:t>
            </a:r>
            <a:r>
              <a:rPr lang="en-US" altLang="zh-TW" b="1" dirty="0"/>
              <a:t>&lt;body&gt;</a:t>
            </a:r>
            <a:r>
              <a:rPr lang="en-US" altLang="zh-TW" dirty="0"/>
              <a:t>, or in the </a:t>
            </a:r>
            <a:r>
              <a:rPr lang="en-US" altLang="zh-TW" b="1" dirty="0"/>
              <a:t>&lt;head&gt; </a:t>
            </a:r>
            <a:r>
              <a:rPr lang="en-US" altLang="zh-TW" dirty="0"/>
              <a:t>section of an HTML page, or </a:t>
            </a:r>
            <a:r>
              <a:rPr lang="en-US" altLang="zh-TW" b="1" dirty="0"/>
              <a:t>in both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Placing scripts at the bottom of the &lt;body&gt; element improves the </a:t>
            </a:r>
            <a:r>
              <a:rPr lang="en-US" altLang="zh-TW" b="1" dirty="0"/>
              <a:t>display speed</a:t>
            </a:r>
            <a:r>
              <a:rPr lang="en-US" altLang="zh-TW" dirty="0"/>
              <a:t>, because script compilation slows down the display.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838259" y="3733800"/>
            <a:ext cx="5324541" cy="30469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 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2"/>
                </a:solidFill>
              </a:rPr>
              <a:t>&lt;body&gt; </a:t>
            </a:r>
            <a:r>
              <a:rPr lang="en-US" altLang="zh-TW" sz="1200" dirty="0">
                <a:solidFill>
                  <a:schemeClr val="tx2"/>
                </a:solidFill>
              </a:rPr>
              <a:t/>
            </a:r>
            <a:br>
              <a:rPr lang="en-US" altLang="zh-TW" sz="1200" dirty="0">
                <a:solidFill>
                  <a:schemeClr val="tx2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&lt;h1&gt;A Web Page&lt;/h1&gt;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&lt;p id="demo"&gt;A Paragraph&lt;/p&gt;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&lt;button type="button" </a:t>
            </a:r>
            <a:r>
              <a:rPr lang="en-US" altLang="zh-TW" sz="1200" dirty="0" err="1">
                <a:solidFill>
                  <a:schemeClr val="tx1"/>
                </a:solidFill>
              </a:rPr>
              <a:t>onclick</a:t>
            </a:r>
            <a:r>
              <a:rPr lang="en-US" altLang="zh-TW" sz="1200" dirty="0">
                <a:solidFill>
                  <a:schemeClr val="tx1"/>
                </a:solidFill>
              </a:rPr>
              <a:t>="</a:t>
            </a:r>
            <a:r>
              <a:rPr lang="en-US" altLang="zh-TW" sz="1200" dirty="0" err="1">
                <a:solidFill>
                  <a:srgbClr val="5172B3"/>
                </a:solidFill>
              </a:rPr>
              <a:t>myFunction</a:t>
            </a:r>
            <a:r>
              <a:rPr lang="en-US" altLang="zh-TW" sz="1200" dirty="0">
                <a:solidFill>
                  <a:srgbClr val="5172B3"/>
                </a:solidFill>
              </a:rPr>
              <a:t>()</a:t>
            </a:r>
            <a:r>
              <a:rPr lang="en-US" altLang="zh-TW" sz="1200" dirty="0">
                <a:solidFill>
                  <a:schemeClr val="tx1"/>
                </a:solidFill>
              </a:rPr>
              <a:t>"&gt;Try it&lt;/button&gt;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 smtClean="0">
                <a:solidFill>
                  <a:schemeClr val="tx1"/>
                </a:solidFill>
              </a:rPr>
              <a:t>function </a:t>
            </a:r>
            <a:r>
              <a:rPr lang="en-US" altLang="zh-TW" sz="1200" dirty="0" err="1" smtClean="0">
                <a:solidFill>
                  <a:srgbClr val="5172B3"/>
                </a:solidFill>
              </a:rPr>
              <a:t>myFunction</a:t>
            </a:r>
            <a:r>
              <a:rPr lang="en-US" altLang="zh-TW" sz="1200" dirty="0" smtClean="0">
                <a:solidFill>
                  <a:schemeClr val="tx1"/>
                </a:solidFill>
              </a:rPr>
              <a:t>() {</a:t>
            </a:r>
            <a:br>
              <a:rPr lang="en-US" altLang="zh-TW" sz="1200" dirty="0" smtClean="0">
                <a:solidFill>
                  <a:schemeClr val="tx1"/>
                </a:solidFill>
              </a:rPr>
            </a:br>
            <a:r>
              <a:rPr lang="en-US" altLang="zh-TW" sz="1200" dirty="0" smtClean="0">
                <a:solidFill>
                  <a:schemeClr val="tx1"/>
                </a:solidFill>
              </a:rPr>
              <a:t>   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 smtClean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innerHTML</a:t>
            </a:r>
            <a:r>
              <a:rPr lang="en-US" altLang="zh-TW" sz="1200" dirty="0" smtClean="0">
                <a:solidFill>
                  <a:schemeClr val="tx1"/>
                </a:solidFill>
              </a:rPr>
              <a:t> = "Paragraph changed.";</a:t>
            </a:r>
            <a:br>
              <a:rPr lang="en-US" altLang="zh-TW" sz="1200" dirty="0" smtClean="0">
                <a:solidFill>
                  <a:schemeClr val="tx1"/>
                </a:solidFill>
              </a:rPr>
            </a:br>
            <a:r>
              <a:rPr lang="en-US" altLang="zh-TW" sz="1200" dirty="0" smtClean="0">
                <a:solidFill>
                  <a:schemeClr val="tx1"/>
                </a:solidFill>
              </a:rPr>
              <a:t>}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2"/>
                </a:solidFill>
              </a:rPr>
              <a:t>&lt;/body&gt;</a:t>
            </a:r>
            <a:r>
              <a:rPr lang="en-US" altLang="zh-TW" sz="1200" dirty="0">
                <a:solidFill>
                  <a:schemeClr val="tx2"/>
                </a:solidFill>
              </a:rPr>
              <a:t/>
            </a:r>
            <a:br>
              <a:rPr lang="en-US" altLang="zh-TW" sz="1200" dirty="0">
                <a:solidFill>
                  <a:schemeClr val="tx2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9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Math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JavaScript </a:t>
            </a:r>
            <a:r>
              <a:rPr lang="en-US" altLang="zh-TW" dirty="0" err="1"/>
              <a:t>Math.round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371600" y="2209800"/>
            <a:ext cx="5029200" cy="3277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&lt;h2&gt;JavaScript </a:t>
            </a:r>
            <a:r>
              <a:rPr lang="en-US" altLang="zh-TW" sz="1200" dirty="0" err="1">
                <a:solidFill>
                  <a:schemeClr val="tx1"/>
                </a:solidFill>
              </a:rPr>
              <a:t>Math.round</a:t>
            </a:r>
            <a:r>
              <a:rPr lang="en-US" altLang="zh-TW" sz="1200" dirty="0">
                <a:solidFill>
                  <a:schemeClr val="tx1"/>
                </a:solidFill>
              </a:rPr>
              <a:t>()&lt;/h2&gt;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</a:t>
            </a:r>
            <a:r>
              <a:rPr lang="en-US" altLang="zh-TW" sz="1200" dirty="0" err="1">
                <a:solidFill>
                  <a:schemeClr val="tx1"/>
                </a:solidFill>
              </a:rPr>
              <a:t>Math.</a:t>
            </a:r>
            <a:r>
              <a:rPr lang="en-US" altLang="zh-TW" sz="1200" b="1" dirty="0" err="1">
                <a:solidFill>
                  <a:srgbClr val="5172B3"/>
                </a:solidFill>
              </a:rPr>
              <a:t>round</a:t>
            </a:r>
            <a:r>
              <a:rPr lang="en-US" altLang="zh-TW" sz="1200" dirty="0">
                <a:solidFill>
                  <a:schemeClr val="tx1"/>
                </a:solidFill>
              </a:rPr>
              <a:t>(4.4);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53997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en-US" altLang="zh-TW" dirty="0" smtClean="0"/>
              <a:t>Date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Date object lets you work with dates (years, months, days, hours, minutes, seconds, and milliseconds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JavaScript date can be written as a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Tue </a:t>
            </a:r>
            <a:r>
              <a:rPr lang="en-US" altLang="zh-TW" dirty="0"/>
              <a:t>Nov 28 2017 15:33:08 GMT+0800 (</a:t>
            </a:r>
            <a:r>
              <a:rPr lang="zh-TW" altLang="en-US" dirty="0"/>
              <a:t>台北標準時間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or as a </a:t>
            </a:r>
            <a:r>
              <a:rPr lang="en-US" altLang="zh-TW" b="1" dirty="0" smtClean="0"/>
              <a:t>number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1511854388352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Dates written as numbers, </a:t>
            </a:r>
            <a:r>
              <a:rPr lang="en-US" altLang="zh-TW" dirty="0" err="1"/>
              <a:t>specifiy</a:t>
            </a:r>
            <a:r>
              <a:rPr lang="en-US" altLang="zh-TW" dirty="0"/>
              <a:t> the number of milliseconds since </a:t>
            </a:r>
            <a:r>
              <a:rPr lang="en-US" altLang="zh-TW" dirty="0">
                <a:solidFill>
                  <a:srgbClr val="5172B3"/>
                </a:solidFill>
              </a:rPr>
              <a:t>January 1, 1970, 00:00:00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2602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Date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Displaying Dates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457200" y="2133600"/>
            <a:ext cx="3962400" cy="28161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</a:t>
            </a:r>
            <a:r>
              <a:rPr lang="en-US" altLang="zh-TW" sz="1200" b="1" dirty="0">
                <a:solidFill>
                  <a:srgbClr val="5172B3"/>
                </a:solidFill>
              </a:rPr>
              <a:t>Date()</a:t>
            </a:r>
            <a:r>
              <a:rPr lang="en-US" altLang="zh-TW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6" name="矩形 5"/>
          <p:cNvSpPr/>
          <p:nvPr/>
        </p:nvSpPr>
        <p:spPr>
          <a:xfrm>
            <a:off x="4648200" y="2133600"/>
            <a:ext cx="3962400" cy="30469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d = </a:t>
            </a:r>
            <a:r>
              <a:rPr lang="en-US" altLang="zh-TW" sz="1200" b="1" dirty="0">
                <a:solidFill>
                  <a:srgbClr val="5172B3"/>
                </a:solidFill>
              </a:rPr>
              <a:t>new Date()</a:t>
            </a:r>
            <a:r>
              <a:rPr lang="en-US" altLang="zh-TW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d;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10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 Date </a:t>
            </a:r>
            <a:r>
              <a:rPr lang="en-US" altLang="zh-TW" dirty="0" smtClean="0"/>
              <a:t>Formats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generally 4 types of JavaScript date input </a:t>
            </a:r>
            <a:r>
              <a:rPr lang="en-US" altLang="zh-TW" dirty="0" smtClean="0"/>
              <a:t>formats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33</a:t>
            </a:fld>
            <a:endParaRPr lang="en-US" altLang="zh-TW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2" y="2590800"/>
            <a:ext cx="697244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115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Date Formats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/>
              <a:t>ISO Dates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685800" y="2145905"/>
            <a:ext cx="4876800" cy="3012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&lt;h2&gt;JavaScript ISO Dates&lt;/h2&gt;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1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100" dirty="0">
                <a:solidFill>
                  <a:schemeClr val="tx1"/>
                </a:solidFill>
              </a:rPr>
              <a:t>("demo").</a:t>
            </a:r>
            <a:r>
              <a:rPr lang="en-US" altLang="zh-TW" sz="1100" dirty="0" err="1">
                <a:solidFill>
                  <a:schemeClr val="tx1"/>
                </a:solidFill>
              </a:rPr>
              <a:t>innerHTML</a:t>
            </a:r>
            <a:r>
              <a:rPr lang="en-US" altLang="zh-TW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 smtClean="0">
                <a:solidFill>
                  <a:schemeClr val="tx1"/>
                </a:solidFill>
              </a:rPr>
              <a:t>= </a:t>
            </a:r>
            <a:r>
              <a:rPr lang="en-US" altLang="zh-TW" sz="1100" b="1" dirty="0" smtClean="0">
                <a:solidFill>
                  <a:srgbClr val="5172B3"/>
                </a:solidFill>
              </a:rPr>
              <a:t>new </a:t>
            </a:r>
            <a:r>
              <a:rPr lang="en-US" altLang="zh-TW" sz="1100" b="1" dirty="0">
                <a:solidFill>
                  <a:srgbClr val="5172B3"/>
                </a:solidFill>
              </a:rPr>
              <a:t>Date("2015-03-25");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78723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Date Formats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 Date </a:t>
            </a:r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Get methods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35</a:t>
            </a:fld>
            <a:endParaRPr lang="en-US" altLang="zh-TW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5867400" cy="293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219200" y="5486400"/>
            <a:ext cx="5363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Ref: https://www.w3schools.com/js/js_date_methods.asp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459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Date Formats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getFullYear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524000" y="2209800"/>
            <a:ext cx="4953000" cy="35086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&lt;p&gt;The </a:t>
            </a:r>
            <a:r>
              <a:rPr lang="en-US" altLang="zh-TW" sz="1200" dirty="0" err="1">
                <a:solidFill>
                  <a:schemeClr val="tx1"/>
                </a:solidFill>
              </a:rPr>
              <a:t>getFullYear</a:t>
            </a:r>
            <a:r>
              <a:rPr lang="en-US" altLang="zh-TW" sz="1200" dirty="0">
                <a:solidFill>
                  <a:schemeClr val="tx1"/>
                </a:solidFill>
              </a:rPr>
              <a:t>() method returns the full year of a date:&lt;/p&gt;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d = new Date</a:t>
            </a:r>
            <a:r>
              <a:rPr lang="en-US" altLang="zh-TW" sz="1200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</a:t>
            </a:r>
            <a:r>
              <a:rPr lang="en-US" altLang="zh-TW" sz="1200" b="1" dirty="0" err="1">
                <a:solidFill>
                  <a:srgbClr val="5172B3"/>
                </a:solidFill>
              </a:rPr>
              <a:t>d.getFullYear</a:t>
            </a:r>
            <a:r>
              <a:rPr lang="en-US" altLang="zh-TW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45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 </a:t>
            </a:r>
            <a:r>
              <a:rPr lang="en-US" altLang="zh-TW" dirty="0" smtClean="0"/>
              <a:t>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arrays are written with square brackets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Array items are separated by commas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524000" y="2739521"/>
            <a:ext cx="4953000" cy="3739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&lt;h2&gt;JavaScript Arrays&lt;/h2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rgbClr val="5172B3"/>
                </a:solidFill>
              </a:rPr>
              <a:t>var</a:t>
            </a:r>
            <a:r>
              <a:rPr lang="en-US" altLang="zh-TW" sz="1200" dirty="0">
                <a:solidFill>
                  <a:srgbClr val="5172B3"/>
                </a:solidFill>
              </a:rPr>
              <a:t> cars = ["</a:t>
            </a:r>
            <a:r>
              <a:rPr lang="en-US" altLang="zh-TW" sz="1200" dirty="0" err="1">
                <a:solidFill>
                  <a:srgbClr val="5172B3"/>
                </a:solidFill>
              </a:rPr>
              <a:t>Saab","Volvo","BMW</a:t>
            </a:r>
            <a:r>
              <a:rPr lang="en-US" altLang="zh-TW" sz="1200" dirty="0">
                <a:solidFill>
                  <a:srgbClr val="5172B3"/>
                </a:solidFill>
              </a:rPr>
              <a:t>"];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 err="1">
                <a:solidFill>
                  <a:srgbClr val="5172B3"/>
                </a:solidFill>
              </a:rPr>
              <a:t>document.getElementById</a:t>
            </a:r>
            <a:r>
              <a:rPr lang="en-US" altLang="zh-TW" sz="1200" dirty="0">
                <a:solidFill>
                  <a:srgbClr val="5172B3"/>
                </a:solidFill>
              </a:rPr>
              <a:t>("demo").</a:t>
            </a:r>
            <a:r>
              <a:rPr lang="en-US" altLang="zh-TW" sz="1200" dirty="0" err="1">
                <a:solidFill>
                  <a:srgbClr val="5172B3"/>
                </a:solidFill>
              </a:rPr>
              <a:t>innerHTML</a:t>
            </a:r>
            <a:r>
              <a:rPr lang="en-US" altLang="zh-TW" sz="1200" dirty="0">
                <a:solidFill>
                  <a:srgbClr val="5172B3"/>
                </a:solidFill>
              </a:rPr>
              <a:t> = cars[0];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75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r>
              <a:rPr lang="en-US" altLang="zh-TW" dirty="0"/>
              <a:t>Adding Array Elements</a:t>
            </a:r>
          </a:p>
          <a:p>
            <a:pPr lvl="1"/>
            <a:r>
              <a:rPr lang="en-US" altLang="zh-TW" dirty="0"/>
              <a:t>The easiest way to add a new element to an array is using the </a:t>
            </a:r>
            <a:r>
              <a:rPr lang="en-US" altLang="zh-TW" b="1" dirty="0"/>
              <a:t>push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2209800" y="1919189"/>
            <a:ext cx="5029200" cy="46628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&lt;button </a:t>
            </a:r>
            <a:r>
              <a:rPr lang="en-US" altLang="zh-TW" sz="1200" dirty="0" err="1">
                <a:solidFill>
                  <a:schemeClr val="tx1"/>
                </a:solidFill>
              </a:rPr>
              <a:t>onclick</a:t>
            </a:r>
            <a:r>
              <a:rPr lang="en-US" altLang="zh-TW" sz="1200" dirty="0">
                <a:solidFill>
                  <a:schemeClr val="tx1"/>
                </a:solidFill>
              </a:rPr>
              <a:t>="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()"&gt;Try it&lt;/button&gt;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fruits;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fruits.</a:t>
            </a:r>
            <a:r>
              <a:rPr lang="en-US" altLang="zh-TW" sz="1200" b="1" dirty="0" err="1">
                <a:solidFill>
                  <a:srgbClr val="5172B3"/>
                </a:solidFill>
              </a:rPr>
              <a:t>push</a:t>
            </a:r>
            <a:r>
              <a:rPr lang="en-US" altLang="zh-TW" sz="1200" dirty="0">
                <a:solidFill>
                  <a:schemeClr val="tx1"/>
                </a:solidFill>
              </a:rPr>
              <a:t>("Lemon");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fruits;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11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Sorting an </a:t>
            </a:r>
            <a:r>
              <a:rPr lang="en-US" altLang="zh-TW" dirty="0" smtClean="0"/>
              <a:t>Array</a:t>
            </a:r>
          </a:p>
          <a:p>
            <a:pPr lvl="1"/>
            <a:r>
              <a:rPr lang="en-US" altLang="zh-TW" dirty="0"/>
              <a:t>The sort() method sorts an array </a:t>
            </a:r>
            <a:r>
              <a:rPr lang="en-US" altLang="zh-TW" b="1" dirty="0"/>
              <a:t>alphabetically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447800" y="2514600"/>
            <a:ext cx="6248400" cy="4201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&lt;button </a:t>
            </a:r>
            <a:r>
              <a:rPr lang="en-US" altLang="zh-TW" sz="1200" dirty="0" err="1">
                <a:solidFill>
                  <a:schemeClr val="tx1"/>
                </a:solidFill>
              </a:rPr>
              <a:t>onclick</a:t>
            </a:r>
            <a:r>
              <a:rPr lang="en-US" altLang="zh-TW" sz="1200" dirty="0">
                <a:solidFill>
                  <a:schemeClr val="tx1"/>
                </a:solidFill>
              </a:rPr>
              <a:t>="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()"&gt;Try it&lt;/button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fruits;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fruits.</a:t>
            </a:r>
            <a:r>
              <a:rPr lang="en-US" altLang="zh-TW" sz="1200" b="1" dirty="0" err="1">
                <a:solidFill>
                  <a:srgbClr val="5172B3"/>
                </a:solidFill>
              </a:rPr>
              <a:t>sort</a:t>
            </a:r>
            <a:r>
              <a:rPr lang="en-US" altLang="zh-TW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fruits;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6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Where 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External JavaScript</a:t>
            </a:r>
          </a:p>
          <a:p>
            <a:pPr lvl="1"/>
            <a:r>
              <a:rPr lang="en-US" altLang="zh-TW" dirty="0"/>
              <a:t>Scripts can also be placed in external </a:t>
            </a:r>
            <a:r>
              <a:rPr lang="en-US" altLang="zh-TW" dirty="0" smtClean="0"/>
              <a:t>files</a:t>
            </a:r>
          </a:p>
          <a:p>
            <a:pPr lvl="1"/>
            <a:r>
              <a:rPr lang="en-US" altLang="zh-TW" dirty="0"/>
              <a:t>External scripts are practical when the </a:t>
            </a:r>
            <a:r>
              <a:rPr lang="en-US" altLang="zh-TW" b="1" dirty="0"/>
              <a:t>same code </a:t>
            </a:r>
            <a:r>
              <a:rPr lang="en-US" altLang="zh-TW" dirty="0"/>
              <a:t>is used in many </a:t>
            </a:r>
            <a:r>
              <a:rPr lang="en-US" altLang="zh-TW" b="1" dirty="0"/>
              <a:t>different web pages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/>
              <a:t>JavaScript files have the file extension </a:t>
            </a:r>
            <a:r>
              <a:rPr lang="en-US" altLang="zh-TW" b="1" dirty="0"/>
              <a:t>.</a:t>
            </a:r>
            <a:r>
              <a:rPr lang="en-US" altLang="zh-TW" b="1" dirty="0" err="1"/>
              <a:t>js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/>
              <a:t>To use an external script, put the name of the script file in the </a:t>
            </a:r>
            <a:r>
              <a:rPr lang="en-US" altLang="zh-TW" b="1" dirty="0" err="1">
                <a:solidFill>
                  <a:schemeClr val="tx2"/>
                </a:solidFill>
              </a:rPr>
              <a:t>src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/>
              <a:t>(source) attribute of a &lt;script&gt; tag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990600" y="4343400"/>
            <a:ext cx="2819400" cy="15696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 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&lt;script </a:t>
            </a:r>
            <a:r>
              <a:rPr lang="en-US" altLang="zh-TW" sz="1200" b="1" dirty="0" err="1">
                <a:solidFill>
                  <a:schemeClr val="tx2"/>
                </a:solidFill>
              </a:rPr>
              <a:t>src</a:t>
            </a:r>
            <a:r>
              <a:rPr lang="en-US" altLang="zh-TW" sz="1200" dirty="0">
                <a:solidFill>
                  <a:schemeClr val="tx1"/>
                </a:solidFill>
              </a:rPr>
              <a:t>="myScript.js"&gt;&lt;/script&gt;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95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 HTML 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</a:t>
            </a:r>
            <a:r>
              <a:rPr lang="en-US" altLang="zh-TW" dirty="0"/>
              <a:t>a web page is loaded, the browser creates a </a:t>
            </a:r>
            <a:r>
              <a:rPr lang="en-US" altLang="zh-TW" dirty="0" smtClean="0"/>
              <a:t>DOM (</a:t>
            </a:r>
            <a:r>
              <a:rPr lang="en-US" altLang="zh-TW" b="1" u="sng" dirty="0" smtClean="0"/>
              <a:t>D</a:t>
            </a:r>
            <a:r>
              <a:rPr lang="en-US" altLang="zh-TW" dirty="0" smtClean="0"/>
              <a:t>ocument </a:t>
            </a:r>
            <a:r>
              <a:rPr lang="en-US" altLang="zh-TW" b="1" u="sng" dirty="0"/>
              <a:t>O</a:t>
            </a:r>
            <a:r>
              <a:rPr lang="en-US" altLang="zh-TW" dirty="0"/>
              <a:t>bject </a:t>
            </a:r>
            <a:r>
              <a:rPr lang="en-US" altLang="zh-TW" b="1" u="sng" dirty="0" smtClean="0"/>
              <a:t>M</a:t>
            </a:r>
            <a:r>
              <a:rPr lang="en-US" altLang="zh-TW" dirty="0" smtClean="0"/>
              <a:t>odel) </a:t>
            </a:r>
            <a:r>
              <a:rPr lang="en-US" altLang="zh-TW" dirty="0"/>
              <a:t>of the page.</a:t>
            </a:r>
          </a:p>
          <a:p>
            <a:r>
              <a:rPr lang="en-US" altLang="zh-TW" dirty="0" smtClean="0"/>
              <a:t>With </a:t>
            </a:r>
            <a:r>
              <a:rPr lang="en-US" altLang="zh-TW" dirty="0"/>
              <a:t>the HTML DOM, JavaScript can access and change </a:t>
            </a:r>
            <a:r>
              <a:rPr lang="en-US" altLang="zh-TW" b="1" dirty="0"/>
              <a:t>all the elements </a:t>
            </a:r>
            <a:r>
              <a:rPr lang="en-US" altLang="zh-TW" dirty="0"/>
              <a:t>of an HTML document.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40</a:t>
            </a:fld>
            <a:endParaRPr lang="en-US" altLang="zh-TW"/>
          </a:p>
        </p:txBody>
      </p:sp>
      <p:pic>
        <p:nvPicPr>
          <p:cNvPr id="12290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3505200"/>
            <a:ext cx="46291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83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HTML 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the object model, JavaScript gets all the power it needs to create dynamic </a:t>
            </a:r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/>
              <a:t>JavaScript can change all the HTML </a:t>
            </a:r>
            <a:r>
              <a:rPr lang="en-US" altLang="zh-TW" b="1" dirty="0"/>
              <a:t>elements</a:t>
            </a:r>
            <a:r>
              <a:rPr lang="en-US" altLang="zh-TW" dirty="0"/>
              <a:t> in the page</a:t>
            </a:r>
          </a:p>
          <a:p>
            <a:pPr lvl="1"/>
            <a:r>
              <a:rPr lang="en-US" altLang="zh-TW" dirty="0"/>
              <a:t>JavaScript can change all the HTML </a:t>
            </a:r>
            <a:r>
              <a:rPr lang="en-US" altLang="zh-TW" b="1" dirty="0"/>
              <a:t>attributes</a:t>
            </a:r>
            <a:r>
              <a:rPr lang="en-US" altLang="zh-TW" dirty="0"/>
              <a:t> in the page</a:t>
            </a:r>
          </a:p>
          <a:p>
            <a:pPr lvl="1"/>
            <a:r>
              <a:rPr lang="en-US" altLang="zh-TW" dirty="0"/>
              <a:t>JavaScript can change all the </a:t>
            </a:r>
            <a:r>
              <a:rPr lang="en-US" altLang="zh-TW" b="1" dirty="0"/>
              <a:t>CSS styles </a:t>
            </a:r>
            <a:r>
              <a:rPr lang="en-US" altLang="zh-TW" dirty="0"/>
              <a:t>in the page</a:t>
            </a:r>
          </a:p>
          <a:p>
            <a:pPr lvl="1"/>
            <a:r>
              <a:rPr lang="en-US" altLang="zh-TW" dirty="0"/>
              <a:t>JavaScript can </a:t>
            </a:r>
            <a:r>
              <a:rPr lang="en-US" altLang="zh-TW" b="1" dirty="0"/>
              <a:t>remove</a:t>
            </a:r>
            <a:r>
              <a:rPr lang="en-US" altLang="zh-TW" dirty="0"/>
              <a:t> existing HTML elements and attributes</a:t>
            </a:r>
          </a:p>
          <a:p>
            <a:pPr lvl="1"/>
            <a:r>
              <a:rPr lang="en-US" altLang="zh-TW" dirty="0"/>
              <a:t>JavaScript can </a:t>
            </a:r>
            <a:r>
              <a:rPr lang="en-US" altLang="zh-TW" b="1" dirty="0"/>
              <a:t>add</a:t>
            </a:r>
            <a:r>
              <a:rPr lang="en-US" altLang="zh-TW" dirty="0"/>
              <a:t> new HTML elements and attributes</a:t>
            </a:r>
          </a:p>
          <a:p>
            <a:pPr lvl="1"/>
            <a:r>
              <a:rPr lang="en-US" altLang="zh-TW" dirty="0"/>
              <a:t>JavaScript can </a:t>
            </a:r>
            <a:r>
              <a:rPr lang="en-US" altLang="zh-TW" b="1" dirty="0"/>
              <a:t>react</a:t>
            </a:r>
            <a:r>
              <a:rPr lang="en-US" altLang="zh-TW" dirty="0"/>
              <a:t> to all existing HTML </a:t>
            </a:r>
            <a:r>
              <a:rPr lang="en-US" altLang="zh-TW" b="1" dirty="0"/>
              <a:t>events</a:t>
            </a:r>
            <a:r>
              <a:rPr lang="en-US" altLang="zh-TW" dirty="0"/>
              <a:t> in the page</a:t>
            </a:r>
          </a:p>
          <a:p>
            <a:pPr lvl="1"/>
            <a:r>
              <a:rPr lang="en-US" altLang="zh-TW" dirty="0"/>
              <a:t>JavaScript can </a:t>
            </a:r>
            <a:r>
              <a:rPr lang="en-US" altLang="zh-TW" b="1" dirty="0"/>
              <a:t>create</a:t>
            </a:r>
            <a:r>
              <a:rPr lang="en-US" altLang="zh-TW" dirty="0"/>
              <a:t> new HTML </a:t>
            </a:r>
            <a:r>
              <a:rPr lang="en-US" altLang="zh-TW" b="1" dirty="0"/>
              <a:t>events</a:t>
            </a:r>
            <a:r>
              <a:rPr lang="en-US" altLang="zh-TW" dirty="0"/>
              <a:t> in the page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606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HTML 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the HTML DOM?</a:t>
            </a:r>
          </a:p>
          <a:p>
            <a:pPr lvl="1"/>
            <a:r>
              <a:rPr lang="en-US" altLang="zh-TW" dirty="0"/>
              <a:t>The HTML DOM is a standard object model and programming interface for HTML. It defines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2"/>
            <a:r>
              <a:rPr lang="en-US" altLang="zh-TW" dirty="0"/>
              <a:t>The HTML elements as objects</a:t>
            </a:r>
          </a:p>
          <a:p>
            <a:pPr lvl="2"/>
            <a:r>
              <a:rPr lang="en-US" altLang="zh-TW" dirty="0"/>
              <a:t>The properties of all HTML elements</a:t>
            </a:r>
          </a:p>
          <a:p>
            <a:pPr lvl="2"/>
            <a:r>
              <a:rPr lang="en-US" altLang="zh-TW" dirty="0"/>
              <a:t>The methods to access all HTML elements</a:t>
            </a:r>
          </a:p>
          <a:p>
            <a:pPr lvl="2"/>
            <a:r>
              <a:rPr lang="en-US" altLang="zh-TW" dirty="0"/>
              <a:t>The events for all HTML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682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DOM 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DOM methods are actions you can perform (on HTML Elements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r>
              <a:rPr lang="en-US" altLang="zh-TW" dirty="0"/>
              <a:t>HTML DOM properties are values (of HTML Elements) that you can set or change.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676400" y="3352800"/>
            <a:ext cx="4724400" cy="3277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&lt;h2&gt;My First Page&lt;/h2&gt;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4191000"/>
            <a:ext cx="3200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getElementById</a:t>
            </a:r>
            <a:r>
              <a:rPr lang="en-US" altLang="zh-TW" dirty="0"/>
              <a:t> is a </a:t>
            </a:r>
            <a:r>
              <a:rPr lang="en-US" altLang="zh-TW" b="1" dirty="0"/>
              <a:t>method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 smtClean="0"/>
              <a:t>while </a:t>
            </a:r>
            <a:r>
              <a:rPr lang="en-US" altLang="zh-TW" dirty="0" err="1"/>
              <a:t>innerHTML</a:t>
            </a:r>
            <a:r>
              <a:rPr lang="en-US" altLang="zh-TW" dirty="0"/>
              <a:t> is a </a:t>
            </a:r>
            <a:r>
              <a:rPr lang="en-US" altLang="zh-TW" b="1" dirty="0"/>
              <a:t>property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189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DOM Document Object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Finding HTML </a:t>
            </a:r>
            <a:r>
              <a:rPr lang="en-US" altLang="zh-TW" dirty="0" smtClean="0"/>
              <a:t>Elements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Changing HTML </a:t>
            </a:r>
            <a:r>
              <a:rPr lang="en-US" altLang="zh-TW" dirty="0" smtClean="0"/>
              <a:t>Elements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44</a:t>
            </a:fld>
            <a:endParaRPr lang="en-US" altLang="zh-TW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6548437" cy="149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" y="4267200"/>
            <a:ext cx="739255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983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DOM Document 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Adding and Deleting </a:t>
            </a:r>
            <a:r>
              <a:rPr lang="en-US" altLang="zh-TW" dirty="0" smtClean="0"/>
              <a:t>Elements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Adding Events Handlers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45</a:t>
            </a:fld>
            <a:endParaRPr lang="en-US" altLang="zh-TW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77089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3" y="4724400"/>
            <a:ext cx="77025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747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DOM Document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en-US" altLang="zh-TW" dirty="0"/>
              <a:t>: Finding HTML Elements by Tag Name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086600" cy="4201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&lt;p&gt;Hello World!&lt;/p&gt;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&lt;p&gt;The DOM is very useful.&lt;/p&gt;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&lt;p&gt;This example demonstrates the &lt;b&gt;</a:t>
            </a:r>
            <a:r>
              <a:rPr lang="en-US" altLang="zh-TW" sz="1200" dirty="0" err="1">
                <a:solidFill>
                  <a:schemeClr val="tx1"/>
                </a:solidFill>
              </a:rPr>
              <a:t>getElementsByTagName</a:t>
            </a:r>
            <a:r>
              <a:rPr lang="en-US" altLang="zh-TW" sz="1200" dirty="0">
                <a:solidFill>
                  <a:schemeClr val="tx1"/>
                </a:solidFill>
              </a:rPr>
              <a:t>&lt;/b&gt; method&lt;/p&gt;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x = </a:t>
            </a:r>
            <a:r>
              <a:rPr lang="en-US" altLang="zh-TW" sz="1200" dirty="0" err="1">
                <a:solidFill>
                  <a:schemeClr val="tx1"/>
                </a:solidFill>
              </a:rPr>
              <a:t>document.</a:t>
            </a:r>
            <a:r>
              <a:rPr lang="en-US" altLang="zh-TW" sz="1200" b="1" dirty="0" err="1">
                <a:solidFill>
                  <a:srgbClr val="5172B3"/>
                </a:solidFill>
              </a:rPr>
              <a:t>getElementsByTagName</a:t>
            </a:r>
            <a:r>
              <a:rPr lang="en-US" altLang="zh-TW" sz="1200" dirty="0">
                <a:solidFill>
                  <a:schemeClr val="tx1"/>
                </a:solidFill>
              </a:rPr>
              <a:t>("p");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</a:t>
            </a:r>
            <a:r>
              <a:rPr lang="en-US" altLang="zh-TW" sz="1200" dirty="0" smtClean="0">
                <a:solidFill>
                  <a:schemeClr val="tx1"/>
                </a:solidFill>
              </a:rPr>
              <a:t>'The </a:t>
            </a:r>
            <a:r>
              <a:rPr lang="en-US" altLang="zh-TW" sz="1200" dirty="0">
                <a:solidFill>
                  <a:schemeClr val="tx1"/>
                </a:solidFill>
              </a:rPr>
              <a:t>first paragraph (index 0) is: ' + x[0].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66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DOM Document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Changing the Value of an Attribute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066800" y="2362200"/>
            <a:ext cx="6096000" cy="3277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</a:t>
            </a:r>
            <a:r>
              <a:rPr lang="en-US" altLang="zh-TW" sz="1200" dirty="0" err="1">
                <a:solidFill>
                  <a:schemeClr val="tx1"/>
                </a:solidFill>
              </a:rPr>
              <a:t>img</a:t>
            </a:r>
            <a:r>
              <a:rPr lang="en-US" altLang="zh-TW" sz="1200" dirty="0">
                <a:solidFill>
                  <a:schemeClr val="tx1"/>
                </a:solidFill>
              </a:rPr>
              <a:t> id="image" </a:t>
            </a:r>
            <a:r>
              <a:rPr lang="en-US" altLang="zh-TW" sz="1200" dirty="0" err="1">
                <a:solidFill>
                  <a:schemeClr val="tx1"/>
                </a:solidFill>
              </a:rPr>
              <a:t>src</a:t>
            </a:r>
            <a:r>
              <a:rPr lang="en-US" altLang="zh-TW" sz="1200" dirty="0">
                <a:solidFill>
                  <a:schemeClr val="tx1"/>
                </a:solidFill>
              </a:rPr>
              <a:t>="smiley.gif" width="160" height="120"&gt;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("image").</a:t>
            </a:r>
            <a:r>
              <a:rPr lang="en-US" altLang="zh-TW" sz="1200" b="1" dirty="0" err="1">
                <a:solidFill>
                  <a:srgbClr val="5172B3"/>
                </a:solidFill>
              </a:rPr>
              <a:t>src</a:t>
            </a:r>
            <a:r>
              <a:rPr lang="en-US" altLang="zh-TW" sz="12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&lt;p&gt;The original image was smiley.gif, but the script changed it to landscape.jpg&lt;/p&gt;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57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DOM Document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Changing HTML Style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752600" y="2209800"/>
            <a:ext cx="4572000" cy="39703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id="p1"&gt;Hello World!&lt;/p&gt;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id="p2"&gt;Hello World!&lt;/p&gt;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("p2").</a:t>
            </a:r>
            <a:r>
              <a:rPr lang="en-US" altLang="zh-TW" sz="1200" b="1" dirty="0" err="1">
                <a:solidFill>
                  <a:srgbClr val="5172B3"/>
                </a:solidFill>
              </a:rPr>
              <a:t>style.color</a:t>
            </a:r>
            <a:r>
              <a:rPr lang="en-US" altLang="zh-TW" sz="1200" dirty="0">
                <a:solidFill>
                  <a:schemeClr val="tx1"/>
                </a:solidFill>
              </a:rPr>
              <a:t> = "blue";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("p2").</a:t>
            </a:r>
            <a:r>
              <a:rPr lang="en-US" altLang="zh-TW" sz="1200" b="1" dirty="0" err="1">
                <a:solidFill>
                  <a:srgbClr val="5172B3"/>
                </a:solidFill>
              </a:rPr>
              <a:t>style.fontFamily</a:t>
            </a:r>
            <a:r>
              <a:rPr lang="en-US" altLang="zh-TW" sz="1200" dirty="0">
                <a:solidFill>
                  <a:schemeClr val="tx1"/>
                </a:solidFill>
              </a:rPr>
              <a:t> = "Arial";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("p2").</a:t>
            </a:r>
            <a:r>
              <a:rPr lang="en-US" altLang="zh-TW" sz="1200" b="1" dirty="0" err="1">
                <a:solidFill>
                  <a:srgbClr val="5172B3"/>
                </a:solidFill>
              </a:rPr>
              <a:t>style.fontSize</a:t>
            </a:r>
            <a:r>
              <a:rPr lang="en-US" altLang="zh-TW" sz="1200" dirty="0">
                <a:solidFill>
                  <a:schemeClr val="tx1"/>
                </a:solidFill>
              </a:rPr>
              <a:t> = "larger";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&lt;p&gt;The paragraph above was changed by a script.&lt;/p&gt;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61936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 HTML DOM </a:t>
            </a:r>
            <a:r>
              <a:rPr lang="en-US" altLang="zh-TW" dirty="0" smtClean="0"/>
              <a:t>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Examples of HTML events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/>
              <a:t>When a user clicks the mouse</a:t>
            </a:r>
          </a:p>
          <a:p>
            <a:pPr lvl="1"/>
            <a:r>
              <a:rPr lang="en-US" altLang="zh-TW" dirty="0"/>
              <a:t>When a web page has loaded</a:t>
            </a:r>
          </a:p>
          <a:p>
            <a:pPr lvl="1"/>
            <a:r>
              <a:rPr lang="en-US" altLang="zh-TW" dirty="0"/>
              <a:t>When an image has been loaded</a:t>
            </a:r>
          </a:p>
          <a:p>
            <a:pPr lvl="1"/>
            <a:r>
              <a:rPr lang="en-US" altLang="zh-TW" dirty="0"/>
              <a:t>When the mouse moves over an element</a:t>
            </a:r>
          </a:p>
          <a:p>
            <a:pPr lvl="1"/>
            <a:r>
              <a:rPr lang="en-US" altLang="zh-TW" dirty="0"/>
              <a:t>When an input field is changed</a:t>
            </a:r>
          </a:p>
          <a:p>
            <a:pPr lvl="1"/>
            <a:r>
              <a:rPr lang="en-US" altLang="zh-TW" dirty="0"/>
              <a:t>When an HTML form is submitted</a:t>
            </a:r>
          </a:p>
          <a:p>
            <a:pPr lvl="1"/>
            <a:r>
              <a:rPr lang="en-US" altLang="zh-TW" dirty="0"/>
              <a:t>When a user strokes a 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053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can "display" data in different ways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/>
              <a:t>Writing into an HTML element, using </a:t>
            </a:r>
            <a:r>
              <a:rPr lang="en-US" altLang="zh-TW" dirty="0" err="1"/>
              <a:t>innerHTML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Writing into the HTML output using </a:t>
            </a:r>
            <a:r>
              <a:rPr lang="en-US" altLang="zh-TW" dirty="0" err="1"/>
              <a:t>document.write</a:t>
            </a:r>
            <a:r>
              <a:rPr lang="en-US" altLang="zh-TW" dirty="0"/>
              <a:t>().</a:t>
            </a:r>
          </a:p>
          <a:p>
            <a:pPr lvl="1"/>
            <a:r>
              <a:rPr lang="en-US" altLang="zh-TW" dirty="0"/>
              <a:t>Writing into an alert box, using </a:t>
            </a:r>
            <a:r>
              <a:rPr lang="en-US" altLang="zh-TW" dirty="0" err="1"/>
              <a:t>window.alert</a:t>
            </a:r>
            <a:r>
              <a:rPr lang="en-US" altLang="zh-TW" dirty="0"/>
              <a:t>().</a:t>
            </a:r>
          </a:p>
          <a:p>
            <a:pPr lvl="1"/>
            <a:r>
              <a:rPr lang="en-US" altLang="zh-TW" dirty="0"/>
              <a:t>Writing into the browser console, using console.log().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5849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HTML DOM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HTML Event Attributes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828800" y="2286000"/>
            <a:ext cx="4419600" cy="4201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&lt;p&gt;Click the button to display the date.&lt;/p&gt;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&lt;button </a:t>
            </a:r>
            <a:r>
              <a:rPr lang="en-US" altLang="zh-TW" sz="1200" b="1" dirty="0" err="1">
                <a:solidFill>
                  <a:srgbClr val="5172B3"/>
                </a:solidFill>
              </a:rPr>
              <a:t>onclick</a:t>
            </a:r>
            <a:r>
              <a:rPr lang="en-US" altLang="zh-TW" sz="1200" b="1" dirty="0">
                <a:solidFill>
                  <a:srgbClr val="5172B3"/>
                </a:solidFill>
              </a:rPr>
              <a:t>="</a:t>
            </a:r>
            <a:r>
              <a:rPr lang="en-US" altLang="zh-TW" sz="1200" b="1" dirty="0" err="1">
                <a:solidFill>
                  <a:srgbClr val="5172B3"/>
                </a:solidFill>
              </a:rPr>
              <a:t>displayDate</a:t>
            </a:r>
            <a:r>
              <a:rPr lang="en-US" altLang="zh-TW" sz="1200" b="1" dirty="0">
                <a:solidFill>
                  <a:srgbClr val="5172B3"/>
                </a:solidFill>
              </a:rPr>
              <a:t>()</a:t>
            </a:r>
            <a:r>
              <a:rPr lang="en-US" altLang="zh-TW" sz="1200" dirty="0">
                <a:solidFill>
                  <a:schemeClr val="tx1"/>
                </a:solidFill>
              </a:rPr>
              <a:t>"&gt;The time is?&lt;/button&gt;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displayDate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Date();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35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 HTML DOM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/>
              <a:t>Assign Events Using the HTML DOM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2209800" y="2057400"/>
            <a:ext cx="4572000" cy="46628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&lt;p&gt;Click "Try it" to execute the </a:t>
            </a:r>
            <a:r>
              <a:rPr lang="en-US" altLang="zh-TW" sz="1200" dirty="0" err="1">
                <a:solidFill>
                  <a:schemeClr val="tx1"/>
                </a:solidFill>
              </a:rPr>
              <a:t>displayDate</a:t>
            </a:r>
            <a:r>
              <a:rPr lang="en-US" altLang="zh-TW" sz="1200" dirty="0">
                <a:solidFill>
                  <a:schemeClr val="tx1"/>
                </a:solidFill>
              </a:rPr>
              <a:t>() function.&lt;/p&gt;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&lt;button id="</a:t>
            </a:r>
            <a:r>
              <a:rPr lang="en-US" altLang="zh-TW" sz="1200" dirty="0" err="1">
                <a:solidFill>
                  <a:schemeClr val="tx1"/>
                </a:solidFill>
              </a:rPr>
              <a:t>myBtn</a:t>
            </a:r>
            <a:r>
              <a:rPr lang="en-US" altLang="zh-TW" sz="1200" dirty="0">
                <a:solidFill>
                  <a:schemeClr val="tx1"/>
                </a:solidFill>
              </a:rPr>
              <a:t>"&gt;Try it&lt;/button&gt;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b="1" dirty="0" err="1">
                <a:solidFill>
                  <a:srgbClr val="5172B3"/>
                </a:solidFill>
              </a:rPr>
              <a:t>document.getElementById</a:t>
            </a:r>
            <a:r>
              <a:rPr lang="en-US" altLang="zh-TW" sz="1200" b="1" dirty="0">
                <a:solidFill>
                  <a:srgbClr val="5172B3"/>
                </a:solidFill>
              </a:rPr>
              <a:t>("</a:t>
            </a:r>
            <a:r>
              <a:rPr lang="en-US" altLang="zh-TW" sz="1200" b="1" dirty="0" err="1">
                <a:solidFill>
                  <a:srgbClr val="5172B3"/>
                </a:solidFill>
              </a:rPr>
              <a:t>myBtn</a:t>
            </a:r>
            <a:r>
              <a:rPr lang="en-US" altLang="zh-TW" sz="1200" b="1" dirty="0">
                <a:solidFill>
                  <a:srgbClr val="5172B3"/>
                </a:solidFill>
              </a:rPr>
              <a:t>").</a:t>
            </a:r>
            <a:r>
              <a:rPr lang="en-US" altLang="zh-TW" sz="1200" b="1" dirty="0" err="1">
                <a:solidFill>
                  <a:srgbClr val="5172B3"/>
                </a:solidFill>
              </a:rPr>
              <a:t>onclick</a:t>
            </a:r>
            <a:r>
              <a:rPr lang="en-US" altLang="zh-TW" sz="1200" b="1" dirty="0">
                <a:solidFill>
                  <a:srgbClr val="5172B3"/>
                </a:solidFill>
              </a:rPr>
              <a:t> = </a:t>
            </a:r>
            <a:r>
              <a:rPr lang="en-US" altLang="zh-TW" sz="1200" b="1" dirty="0" err="1">
                <a:solidFill>
                  <a:schemeClr val="tx2"/>
                </a:solidFill>
              </a:rPr>
              <a:t>displayDate</a:t>
            </a:r>
            <a:r>
              <a:rPr lang="en-US" altLang="zh-TW" sz="1200" dirty="0">
                <a:solidFill>
                  <a:schemeClr val="tx1"/>
                </a:solidFill>
              </a:rPr>
              <a:t>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b="1" dirty="0" err="1">
                <a:solidFill>
                  <a:schemeClr val="tx2"/>
                </a:solidFill>
              </a:rPr>
              <a:t>displayDate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Date();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70120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DOM </a:t>
            </a:r>
            <a:r>
              <a:rPr lang="en-US" altLang="zh-TW" dirty="0" err="1"/>
              <a:t>EventListener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 err="1"/>
              <a:t>addEventListener</a:t>
            </a:r>
            <a:r>
              <a:rPr lang="en-US" altLang="zh-TW" b="1" dirty="0"/>
              <a:t>() </a:t>
            </a:r>
            <a:r>
              <a:rPr lang="en-US" altLang="zh-TW" dirty="0"/>
              <a:t>method attaches an event handler to the specified element.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752600" y="2428250"/>
            <a:ext cx="5715000" cy="4201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&lt;button id="</a:t>
            </a:r>
            <a:r>
              <a:rPr lang="en-US" altLang="zh-TW" sz="1200" dirty="0" err="1">
                <a:solidFill>
                  <a:schemeClr val="tx1"/>
                </a:solidFill>
              </a:rPr>
              <a:t>myBtn</a:t>
            </a:r>
            <a:r>
              <a:rPr lang="en-US" altLang="zh-TW" sz="1200" dirty="0">
                <a:solidFill>
                  <a:schemeClr val="tx1"/>
                </a:solidFill>
              </a:rPr>
              <a:t>"&gt;Try it&lt;/button&gt;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id="demo"&gt;&lt;/p&gt;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</a:t>
            </a:r>
            <a:r>
              <a:rPr lang="en-US" altLang="zh-TW" sz="1200" dirty="0" err="1">
                <a:solidFill>
                  <a:schemeClr val="tx1"/>
                </a:solidFill>
              </a:rPr>
              <a:t>myBtn</a:t>
            </a:r>
            <a:r>
              <a:rPr lang="en-US" altLang="zh-TW" sz="1200" dirty="0">
                <a:solidFill>
                  <a:schemeClr val="tx1"/>
                </a:solidFill>
              </a:rPr>
              <a:t>").</a:t>
            </a:r>
            <a:r>
              <a:rPr lang="en-US" altLang="zh-TW" sz="1200" b="1" dirty="0" err="1">
                <a:solidFill>
                  <a:srgbClr val="5172B3"/>
                </a:solidFill>
              </a:rPr>
              <a:t>addEventListener</a:t>
            </a:r>
            <a:r>
              <a:rPr lang="en-US" altLang="zh-TW" sz="1200" b="1" dirty="0">
                <a:solidFill>
                  <a:srgbClr val="5172B3"/>
                </a:solidFill>
              </a:rPr>
              <a:t>("click", </a:t>
            </a:r>
            <a:r>
              <a:rPr lang="en-US" altLang="zh-TW" sz="1200" b="1" dirty="0" err="1">
                <a:solidFill>
                  <a:srgbClr val="5172B3"/>
                </a:solidFill>
              </a:rPr>
              <a:t>displayDate</a:t>
            </a:r>
            <a:r>
              <a:rPr lang="en-US" altLang="zh-TW" sz="1200" b="1" dirty="0">
                <a:solidFill>
                  <a:srgbClr val="5172B3"/>
                </a:solidFill>
              </a:rPr>
              <a:t>);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displayDate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("demo").</a:t>
            </a:r>
            <a:r>
              <a:rPr lang="en-US" altLang="zh-TW" sz="1200" dirty="0" err="1">
                <a:solidFill>
                  <a:schemeClr val="tx1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 = Date();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67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r>
              <a:rPr lang="en-US" altLang="zh-TW" dirty="0"/>
              <a:t>Add Many Event Handlers to the Same Element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905000" y="1504920"/>
            <a:ext cx="5029200" cy="5124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&lt;</a:t>
            </a:r>
            <a:r>
              <a:rPr lang="en-US" altLang="zh-TW" sz="1200" dirty="0">
                <a:solidFill>
                  <a:schemeClr val="tx1"/>
                </a:solidFill>
              </a:rPr>
              <a:t>button id="</a:t>
            </a:r>
            <a:r>
              <a:rPr lang="en-US" altLang="zh-TW" sz="1200" dirty="0" err="1">
                <a:solidFill>
                  <a:schemeClr val="tx1"/>
                </a:solidFill>
              </a:rPr>
              <a:t>myBtn</a:t>
            </a:r>
            <a:r>
              <a:rPr lang="en-US" altLang="zh-TW" sz="1200" dirty="0">
                <a:solidFill>
                  <a:schemeClr val="tx1"/>
                </a:solidFill>
              </a:rPr>
              <a:t>"&gt;Try it&lt;/button&gt;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x =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</a:t>
            </a:r>
            <a:r>
              <a:rPr lang="en-US" altLang="zh-TW" sz="1200" dirty="0" err="1">
                <a:solidFill>
                  <a:schemeClr val="tx1"/>
                </a:solidFill>
              </a:rPr>
              <a:t>myBtn</a:t>
            </a:r>
            <a:r>
              <a:rPr lang="en-US" altLang="zh-TW" sz="12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TW" sz="1200" b="1" dirty="0" err="1">
                <a:solidFill>
                  <a:srgbClr val="5172B3"/>
                </a:solidFill>
              </a:rPr>
              <a:t>x.addEventListener</a:t>
            </a:r>
            <a:r>
              <a:rPr lang="en-US" altLang="zh-TW" sz="1200" dirty="0">
                <a:solidFill>
                  <a:schemeClr val="tx1"/>
                </a:solidFill>
              </a:rPr>
              <a:t>("click", 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TW" sz="1200" b="1" dirty="0" err="1">
                <a:solidFill>
                  <a:srgbClr val="5172B3"/>
                </a:solidFill>
              </a:rPr>
              <a:t>x.addEventListener</a:t>
            </a:r>
            <a:r>
              <a:rPr lang="en-US" altLang="zh-TW" sz="1200" dirty="0">
                <a:solidFill>
                  <a:schemeClr val="tx1"/>
                </a:solidFill>
              </a:rPr>
              <a:t>("click", </a:t>
            </a:r>
            <a:r>
              <a:rPr lang="en-US" altLang="zh-TW" sz="1200" dirty="0" err="1">
                <a:solidFill>
                  <a:schemeClr val="tx1"/>
                </a:solidFill>
              </a:rPr>
              <a:t>someOtherFunction</a:t>
            </a:r>
            <a:r>
              <a:rPr lang="en-US" altLang="zh-TW" sz="1200" dirty="0">
                <a:solidFill>
                  <a:schemeClr val="tx1"/>
                </a:solidFill>
              </a:rPr>
              <a:t>);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myFunction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alert ("Hello World!");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function </a:t>
            </a:r>
            <a:r>
              <a:rPr lang="en-US" altLang="zh-TW" sz="1200" dirty="0" err="1">
                <a:solidFill>
                  <a:schemeClr val="tx1"/>
                </a:solidFill>
              </a:rPr>
              <a:t>someOtherFunction</a:t>
            </a:r>
            <a:r>
              <a:rPr lang="en-US" altLang="zh-TW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    alert ("This function was also executed!");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06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JavaScript HTML DOM Elements (Nodes)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Creating New HTML Elements (Nodes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1800" dirty="0"/>
              <a:t>To add a new element to the HTML DOM, you must create the element (element node) first, and then append it to an existing element.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981200" y="2590800"/>
            <a:ext cx="4648200" cy="4201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&lt;div id="div1"&gt;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id="p1"&gt;This is a paragraph.&lt;/p&gt;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id="p2"&gt;This is another paragraph.&lt;/p&gt;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&lt;/div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para = </a:t>
            </a:r>
            <a:r>
              <a:rPr lang="en-US" altLang="zh-TW" sz="1200" dirty="0" err="1">
                <a:solidFill>
                  <a:schemeClr val="tx1"/>
                </a:solidFill>
              </a:rPr>
              <a:t>document.createElement</a:t>
            </a:r>
            <a:r>
              <a:rPr lang="en-US" altLang="zh-TW" sz="1200" dirty="0">
                <a:solidFill>
                  <a:schemeClr val="tx1"/>
                </a:solidFill>
              </a:rPr>
              <a:t>("p");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node = </a:t>
            </a:r>
            <a:r>
              <a:rPr lang="en-US" altLang="zh-TW" sz="1200" dirty="0" err="1">
                <a:solidFill>
                  <a:schemeClr val="tx1"/>
                </a:solidFill>
              </a:rPr>
              <a:t>document.</a:t>
            </a:r>
            <a:r>
              <a:rPr lang="en-US" altLang="zh-TW" sz="1200" b="1" dirty="0" err="1">
                <a:solidFill>
                  <a:srgbClr val="5172B3"/>
                </a:solidFill>
              </a:rPr>
              <a:t>createTextNode</a:t>
            </a:r>
            <a:r>
              <a:rPr lang="en-US" altLang="zh-TW" sz="1200" dirty="0">
                <a:solidFill>
                  <a:schemeClr val="tx1"/>
                </a:solidFill>
              </a:rPr>
              <a:t>("This is new.");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para.</a:t>
            </a:r>
            <a:r>
              <a:rPr lang="en-US" altLang="zh-TW" sz="1200" b="1" dirty="0" err="1">
                <a:solidFill>
                  <a:srgbClr val="5172B3"/>
                </a:solidFill>
              </a:rPr>
              <a:t>appendChild</a:t>
            </a:r>
            <a:r>
              <a:rPr lang="en-US" altLang="zh-TW" sz="1200" dirty="0">
                <a:solidFill>
                  <a:schemeClr val="tx1"/>
                </a:solidFill>
              </a:rPr>
              <a:t>(node);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element =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("div1");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element.appendChild</a:t>
            </a:r>
            <a:r>
              <a:rPr lang="en-US" altLang="zh-TW" sz="1200" dirty="0">
                <a:solidFill>
                  <a:schemeClr val="tx1"/>
                </a:solidFill>
              </a:rPr>
              <a:t>(para);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48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r>
              <a:rPr lang="en-US" altLang="zh-TW" dirty="0"/>
              <a:t>Removing Existing HTML </a:t>
            </a:r>
            <a:r>
              <a:rPr lang="en-US" altLang="zh-TW" dirty="0" smtClean="0"/>
              <a:t>Elements</a:t>
            </a:r>
          </a:p>
          <a:p>
            <a:pPr lvl="1"/>
            <a:r>
              <a:rPr lang="en-US" altLang="zh-TW" dirty="0"/>
              <a:t>To remove an HTML element, you must know the parent of the element: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55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2206121" y="1981200"/>
            <a:ext cx="4572000" cy="39703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&lt;div id="div1"&gt;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id="p1"&gt;This is a paragraph.&lt;/p&gt;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&lt;p id="p2"&gt;This is another paragraph.&lt;/p&gt;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&lt;/div&gt;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parent =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("div1");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var</a:t>
            </a:r>
            <a:r>
              <a:rPr lang="en-US" altLang="zh-TW" sz="1200" dirty="0">
                <a:solidFill>
                  <a:schemeClr val="tx1"/>
                </a:solidFill>
              </a:rPr>
              <a:t> child = </a:t>
            </a:r>
            <a:r>
              <a:rPr lang="en-US" altLang="zh-TW" sz="1200" dirty="0" err="1">
                <a:solidFill>
                  <a:schemeClr val="tx1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1"/>
                </a:solidFill>
              </a:rPr>
              <a:t>("p1");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parent.</a:t>
            </a:r>
            <a:r>
              <a:rPr lang="en-US" altLang="zh-TW" sz="1200" b="1" dirty="0" err="1">
                <a:solidFill>
                  <a:srgbClr val="5172B3"/>
                </a:solidFill>
              </a:rPr>
              <a:t>removeChild</a:t>
            </a:r>
            <a:r>
              <a:rPr lang="en-US" altLang="zh-TW" sz="1200" dirty="0">
                <a:solidFill>
                  <a:schemeClr val="tx1"/>
                </a:solidFill>
              </a:rPr>
              <a:t>(child);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304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innerHTML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To access an HTML element, JavaScript can use the </a:t>
            </a:r>
            <a:r>
              <a:rPr lang="en-US" altLang="zh-TW" sz="2000" b="1" dirty="0" err="1">
                <a:solidFill>
                  <a:schemeClr val="tx2"/>
                </a:solidFill>
              </a:rPr>
              <a:t>document.getElementById</a:t>
            </a:r>
            <a:r>
              <a:rPr lang="en-US" altLang="zh-TW" sz="2000" b="1" dirty="0">
                <a:solidFill>
                  <a:schemeClr val="tx2"/>
                </a:solidFill>
              </a:rPr>
              <a:t>(id)</a:t>
            </a:r>
            <a:r>
              <a:rPr lang="en-US" altLang="zh-TW" sz="2000" dirty="0"/>
              <a:t> method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en-US" altLang="zh-TW" sz="2000" dirty="0"/>
              <a:t>The id attribute defines the HTML element. The </a:t>
            </a:r>
            <a:r>
              <a:rPr lang="en-US" altLang="zh-TW" sz="2000" b="1" dirty="0" err="1"/>
              <a:t>innerHTML</a:t>
            </a:r>
            <a:r>
              <a:rPr lang="en-US" altLang="zh-TW" sz="2000" dirty="0"/>
              <a:t> property defines the HTML content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2133600" y="3200400"/>
            <a:ext cx="4495800" cy="28623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 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&lt;h1&gt;My First Web Page&lt;/h1&gt;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&lt;p&gt;My First Paragraph&lt;/p&gt;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&lt;p id="</a:t>
            </a:r>
            <a:r>
              <a:rPr lang="en-US" altLang="zh-TW" sz="1200" b="1" dirty="0">
                <a:solidFill>
                  <a:schemeClr val="tx2"/>
                </a:solidFill>
              </a:rPr>
              <a:t>demo</a:t>
            </a:r>
            <a:r>
              <a:rPr lang="en-US" altLang="zh-TW" sz="1200" dirty="0">
                <a:solidFill>
                  <a:schemeClr val="tx1"/>
                </a:solidFill>
              </a:rPr>
              <a:t>"&gt;&lt;/p&gt;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b="1" dirty="0" err="1">
                <a:solidFill>
                  <a:srgbClr val="5172B3"/>
                </a:solidFill>
              </a:rPr>
              <a:t>document.getElementById</a:t>
            </a:r>
            <a:r>
              <a:rPr lang="en-US" altLang="zh-TW" sz="1200" b="1" dirty="0">
                <a:solidFill>
                  <a:srgbClr val="5172B3"/>
                </a:solidFill>
              </a:rPr>
              <a:t>("</a:t>
            </a:r>
            <a:r>
              <a:rPr lang="en-US" altLang="zh-TW" sz="1200" b="1" dirty="0">
                <a:solidFill>
                  <a:schemeClr val="tx2"/>
                </a:solidFill>
              </a:rPr>
              <a:t>demo</a:t>
            </a:r>
            <a:r>
              <a:rPr lang="en-US" altLang="zh-TW" sz="1200" b="1" dirty="0">
                <a:solidFill>
                  <a:srgbClr val="5172B3"/>
                </a:solidFill>
              </a:rPr>
              <a:t>").</a:t>
            </a:r>
            <a:r>
              <a:rPr lang="en-US" altLang="zh-TW" sz="1200" b="1" dirty="0" err="1">
                <a:solidFill>
                  <a:srgbClr val="5172B3"/>
                </a:solidFill>
              </a:rPr>
              <a:t>innerHTML</a:t>
            </a:r>
            <a:r>
              <a:rPr lang="en-US" altLang="zh-TW" sz="1200" dirty="0">
                <a:solidFill>
                  <a:schemeClr val="tx1"/>
                </a:solidFill>
              </a:rPr>
              <a:t> = 5 + 6;</a:t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document.write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762000" y="1676400"/>
            <a:ext cx="2590800" cy="24929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 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&lt;h1&gt;My First Web Page&lt;/h1&gt;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&lt;p&gt;My first paragraph.&lt;/p&gt;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&lt;script&gt;</a:t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b="1" dirty="0" err="1">
                <a:solidFill>
                  <a:srgbClr val="5172B3"/>
                </a:solidFill>
              </a:rPr>
              <a:t>document.write</a:t>
            </a:r>
            <a:r>
              <a:rPr lang="en-US" altLang="zh-TW" sz="1200" dirty="0">
                <a:solidFill>
                  <a:schemeClr val="tx1"/>
                </a:solidFill>
              </a:rPr>
              <a:t>(5 + 6);</a:t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7600" y="167411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Using </a:t>
            </a:r>
            <a:r>
              <a:rPr lang="en-US" altLang="zh-TW" dirty="0" err="1">
                <a:solidFill>
                  <a:schemeClr val="tx1"/>
                </a:solidFill>
              </a:rPr>
              <a:t>document.write</a:t>
            </a:r>
            <a:r>
              <a:rPr lang="en-US" altLang="zh-TW" dirty="0">
                <a:solidFill>
                  <a:schemeClr val="tx1"/>
                </a:solidFill>
              </a:rPr>
              <a:t>() after an HTML document is fully loaded, will </a:t>
            </a:r>
            <a:r>
              <a:rPr lang="en-US" altLang="zh-TW" b="1" dirty="0">
                <a:solidFill>
                  <a:schemeClr val="tx1"/>
                </a:solidFill>
              </a:rPr>
              <a:t>delete all existing HTML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3800" y="2590800"/>
            <a:ext cx="4572000" cy="21236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 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&lt;h1&gt;My First Web Page&lt;/h1&gt;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&lt;p&gt;My first paragraph.&lt;/p&gt;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&lt;button </a:t>
            </a:r>
            <a:r>
              <a:rPr lang="en-US" altLang="zh-TW" sz="1200" dirty="0" err="1">
                <a:solidFill>
                  <a:srgbClr val="5172B3"/>
                </a:solidFill>
              </a:rPr>
              <a:t>onclick</a:t>
            </a:r>
            <a:r>
              <a:rPr lang="en-US" altLang="zh-TW" sz="1200" dirty="0">
                <a:solidFill>
                  <a:schemeClr val="tx1"/>
                </a:solidFill>
              </a:rPr>
              <a:t>="</a:t>
            </a:r>
            <a:r>
              <a:rPr lang="en-US" altLang="zh-TW" sz="1200" b="1" dirty="0" err="1">
                <a:solidFill>
                  <a:schemeClr val="tx2"/>
                </a:solidFill>
              </a:rPr>
              <a:t>document.write</a:t>
            </a:r>
            <a:r>
              <a:rPr lang="en-US" altLang="zh-TW" sz="1200" b="1" dirty="0">
                <a:solidFill>
                  <a:schemeClr val="tx2"/>
                </a:solidFill>
              </a:rPr>
              <a:t>(5 + 6)</a:t>
            </a:r>
            <a:r>
              <a:rPr lang="en-US" altLang="zh-TW" sz="1200" dirty="0">
                <a:solidFill>
                  <a:schemeClr val="tx1"/>
                </a:solidFill>
              </a:rPr>
              <a:t>"&gt;Try it&lt;/button&gt;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2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console.log()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debugging purposes, you can use the </a:t>
            </a:r>
            <a:r>
              <a:rPr lang="en-US" altLang="zh-TW" b="1" dirty="0">
                <a:solidFill>
                  <a:schemeClr val="tx2"/>
                </a:solidFill>
              </a:rPr>
              <a:t>console.log() </a:t>
            </a:r>
            <a:r>
              <a:rPr lang="en-US" altLang="zh-TW" dirty="0" smtClean="0"/>
              <a:t>method </a:t>
            </a:r>
            <a:r>
              <a:rPr lang="en-US" altLang="zh-TW" dirty="0"/>
              <a:t>to display data.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38200" y="2657541"/>
            <a:ext cx="2362200" cy="21698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&lt;!DOCTYPE 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&lt;html&gt;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&lt;script</a:t>
            </a:r>
            <a:r>
              <a:rPr lang="en-US" altLang="zh-TW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TW" sz="1200" dirty="0" err="1">
                <a:solidFill>
                  <a:schemeClr val="tx1"/>
                </a:solidFill>
              </a:rPr>
              <a:t>v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ar</a:t>
            </a:r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</a:rPr>
              <a:t> = 5 + 6;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b="1" dirty="0" smtClean="0">
                <a:solidFill>
                  <a:srgbClr val="5172B3"/>
                </a:solidFill>
              </a:rPr>
              <a:t>console.log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</a:rPr>
              <a:t>);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&lt;/script&gt;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&lt;/body&gt;</a:t>
            </a:r>
            <a:r>
              <a:rPr lang="en-US" altLang="zh-TW" sz="1200" dirty="0">
                <a:solidFill>
                  <a:schemeClr val="tx1"/>
                </a:solidFill>
              </a:rPr>
              <a:t/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dirty="0">
                <a:solidFill>
                  <a:schemeClr val="tx1"/>
                </a:solidFill>
              </a:rPr>
              <a:t>&lt;/html&gt;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91469"/>
            <a:ext cx="5010150" cy="11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30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Data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variables can hold many data types: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numbers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strings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objects </a:t>
            </a:r>
          </a:p>
          <a:p>
            <a:pPr lvl="1"/>
            <a:r>
              <a:rPr lang="en-US" altLang="zh-TW" dirty="0" smtClean="0"/>
              <a:t>and </a:t>
            </a:r>
            <a:r>
              <a:rPr lang="en-US" altLang="zh-TW" dirty="0"/>
              <a:t>more: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38F4-E8F5-4BC9-9F84-35CD582F11FF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38200" y="3733800"/>
            <a:ext cx="5943600" cy="7386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chemeClr val="tx1"/>
                </a:solidFill>
              </a:rPr>
              <a:t>var</a:t>
            </a:r>
            <a:r>
              <a:rPr lang="en-US" altLang="zh-TW" sz="1400" dirty="0">
                <a:solidFill>
                  <a:schemeClr val="tx1"/>
                </a:solidFill>
              </a:rPr>
              <a:t> length = 16;                               // Number</a:t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 err="1">
                <a:solidFill>
                  <a:schemeClr val="tx1"/>
                </a:solidFill>
              </a:rPr>
              <a:t>var</a:t>
            </a:r>
            <a:r>
              <a:rPr lang="en-US" altLang="zh-TW" sz="1400" dirty="0">
                <a:solidFill>
                  <a:schemeClr val="tx1"/>
                </a:solidFill>
              </a:rPr>
              <a:t> </a:t>
            </a:r>
            <a:r>
              <a:rPr lang="en-US" altLang="zh-TW" sz="1400" dirty="0" err="1">
                <a:solidFill>
                  <a:schemeClr val="tx1"/>
                </a:solidFill>
              </a:rPr>
              <a:t>lastName</a:t>
            </a:r>
            <a:r>
              <a:rPr lang="en-US" altLang="zh-TW" sz="1400" dirty="0">
                <a:solidFill>
                  <a:schemeClr val="tx1"/>
                </a:solidFill>
              </a:rPr>
              <a:t> = "Johnson";                      // String</a:t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 err="1">
                <a:solidFill>
                  <a:schemeClr val="tx1"/>
                </a:solidFill>
              </a:rPr>
              <a:t>var</a:t>
            </a:r>
            <a:r>
              <a:rPr lang="en-US" altLang="zh-TW" sz="1400" dirty="0">
                <a:solidFill>
                  <a:schemeClr val="tx1"/>
                </a:solidFill>
              </a:rPr>
              <a:t> x = {</a:t>
            </a:r>
            <a:r>
              <a:rPr lang="en-US" altLang="zh-TW" sz="1400" dirty="0" err="1">
                <a:solidFill>
                  <a:schemeClr val="tx1"/>
                </a:solidFill>
              </a:rPr>
              <a:t>firstName</a:t>
            </a:r>
            <a:r>
              <a:rPr lang="en-US" altLang="zh-TW" sz="1400" dirty="0">
                <a:solidFill>
                  <a:schemeClr val="tx1"/>
                </a:solidFill>
              </a:rPr>
              <a:t>:"John", </a:t>
            </a:r>
            <a:r>
              <a:rPr lang="en-US" altLang="zh-TW" sz="1400" dirty="0" err="1">
                <a:solidFill>
                  <a:schemeClr val="tx1"/>
                </a:solidFill>
              </a:rPr>
              <a:t>lastName</a:t>
            </a:r>
            <a:r>
              <a:rPr lang="en-US" altLang="zh-TW" sz="1400" dirty="0">
                <a:solidFill>
                  <a:schemeClr val="tx1"/>
                </a:solidFill>
              </a:rPr>
              <a:t>:"Doe"};    // Object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57257"/>
      </p:ext>
    </p:extLst>
  </p:cSld>
  <p:clrMapOvr>
    <a:masterClrMapping/>
  </p:clrMapOvr>
</p:sld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itel_HTP_AlphaTemplate">
  <a:themeElements>
    <a:clrScheme name="Deitel_HTP_Alpha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Alpha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Alpha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Alpha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Alpha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Alpha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Alpha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Alpha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Alpha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Alpha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Alpha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Alpha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Alpha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Alpha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Paragraphs">
  <a:themeElements>
    <a:clrScheme name="1_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Deitel_HTP_AlphaTemplate</Template>
  <TotalTime>1020</TotalTime>
  <Words>3591</Words>
  <Application>Microsoft Office PowerPoint</Application>
  <PresentationFormat>如螢幕大小 (4:3)</PresentationFormat>
  <Paragraphs>773</Paragraphs>
  <Slides>55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12</vt:i4>
      </vt:variant>
      <vt:variant>
        <vt:lpstr>投影片標題</vt:lpstr>
      </vt:variant>
      <vt:variant>
        <vt:i4>55</vt:i4>
      </vt:variant>
    </vt:vector>
  </HeadingPairs>
  <TitlesOfParts>
    <vt:vector size="67" baseType="lpstr">
      <vt:lpstr>Deitel_HTP_AlphaTemplate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1_Paragraphs</vt:lpstr>
      <vt:lpstr>清晰度</vt:lpstr>
      <vt:lpstr>Web程式設計</vt:lpstr>
      <vt:lpstr>JavaScript Where To</vt:lpstr>
      <vt:lpstr>JavaScript Where To</vt:lpstr>
      <vt:lpstr>JavaScript Where To</vt:lpstr>
      <vt:lpstr>JavaScript Output</vt:lpstr>
      <vt:lpstr>Using innerHTML</vt:lpstr>
      <vt:lpstr>Using document.write()</vt:lpstr>
      <vt:lpstr>Using console.log()</vt:lpstr>
      <vt:lpstr>JavaScript Data Types</vt:lpstr>
      <vt:lpstr>PowerPoint 簡報</vt:lpstr>
      <vt:lpstr>JavaScript Types are Dynamic</vt:lpstr>
      <vt:lpstr>Undefined, Empty and Null</vt:lpstr>
      <vt:lpstr>Undefined, Empty and Null</vt:lpstr>
      <vt:lpstr>JavaScript Functions</vt:lpstr>
      <vt:lpstr>JavaScript Functions</vt:lpstr>
      <vt:lpstr>JavaScript Objects</vt:lpstr>
      <vt:lpstr>JavaScript Objects</vt:lpstr>
      <vt:lpstr>PowerPoint 簡報</vt:lpstr>
      <vt:lpstr>JavaScript Scope</vt:lpstr>
      <vt:lpstr>Local JavaScript Variables</vt:lpstr>
      <vt:lpstr>Global JavaScript Variables</vt:lpstr>
      <vt:lpstr>Automatically Global</vt:lpstr>
      <vt:lpstr>JavaScript Events</vt:lpstr>
      <vt:lpstr>JavaScript Events</vt:lpstr>
      <vt:lpstr>JavaScript Events</vt:lpstr>
      <vt:lpstr>JavaScript Strings</vt:lpstr>
      <vt:lpstr>JavaScript Strings</vt:lpstr>
      <vt:lpstr>JavaScript Strings</vt:lpstr>
      <vt:lpstr>JavaScript Math Object</vt:lpstr>
      <vt:lpstr>JavaScript Math Object</vt:lpstr>
      <vt:lpstr>JavaScript Date Object</vt:lpstr>
      <vt:lpstr>JavaScript Date Object</vt:lpstr>
      <vt:lpstr>JavaScript Date Formats</vt:lpstr>
      <vt:lpstr>JavaScript Date Formats</vt:lpstr>
      <vt:lpstr>JavaScript Date Formats</vt:lpstr>
      <vt:lpstr>JavaScript Date Formats</vt:lpstr>
      <vt:lpstr>JavaScript Arrays</vt:lpstr>
      <vt:lpstr>PowerPoint 簡報</vt:lpstr>
      <vt:lpstr>JavaScript Arrays</vt:lpstr>
      <vt:lpstr>JavaScript HTML DOM</vt:lpstr>
      <vt:lpstr>JavaScript HTML DOM</vt:lpstr>
      <vt:lpstr>JavaScript HTML DOM</vt:lpstr>
      <vt:lpstr>HTML DOM Methods</vt:lpstr>
      <vt:lpstr>HTML DOM Document Object</vt:lpstr>
      <vt:lpstr>HTML DOM Document Object</vt:lpstr>
      <vt:lpstr>HTML DOM Document Object</vt:lpstr>
      <vt:lpstr>HTML DOM Document Object</vt:lpstr>
      <vt:lpstr>HTML DOM Document Object</vt:lpstr>
      <vt:lpstr>JavaScript HTML DOM Events</vt:lpstr>
      <vt:lpstr>JavaScript HTML DOM Events</vt:lpstr>
      <vt:lpstr>JavaScript HTML DOM Events</vt:lpstr>
      <vt:lpstr>HTML DOM EventListener</vt:lpstr>
      <vt:lpstr>PowerPoint 簡報</vt:lpstr>
      <vt:lpstr>JavaScript HTML DOM Elements (Nodes)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CK</dc:creator>
  <cp:lastModifiedBy>sammy</cp:lastModifiedBy>
  <cp:revision>301</cp:revision>
  <dcterms:created xsi:type="dcterms:W3CDTF">2007-08-19T03:10:31Z</dcterms:created>
  <dcterms:modified xsi:type="dcterms:W3CDTF">2017-11-28T10:15:22Z</dcterms:modified>
  <cp:category>Temlpate v. 07-27-04</cp:category>
</cp:coreProperties>
</file>