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61" r:id="rId3"/>
    <p:sldId id="294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92" r:id="rId12"/>
    <p:sldId id="287" r:id="rId13"/>
    <p:sldId id="288" r:id="rId14"/>
    <p:sldId id="289" r:id="rId15"/>
    <p:sldId id="291" r:id="rId16"/>
    <p:sldId id="295" r:id="rId17"/>
    <p:sldId id="298" r:id="rId18"/>
    <p:sldId id="307" r:id="rId19"/>
    <p:sldId id="299" r:id="rId20"/>
    <p:sldId id="300" r:id="rId21"/>
    <p:sldId id="302" r:id="rId22"/>
    <p:sldId id="304" r:id="rId23"/>
    <p:sldId id="305" r:id="rId24"/>
    <p:sldId id="306" r:id="rId25"/>
    <p:sldId id="293" r:id="rId26"/>
    <p:sldId id="285" r:id="rId27"/>
    <p:sldId id="286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9700C0"/>
    <a:srgbClr val="009900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81344" autoAdjust="0"/>
  </p:normalViewPr>
  <p:slideViewPr>
    <p:cSldViewPr>
      <p:cViewPr varScale="1">
        <p:scale>
          <a:sx n="92" d="100"/>
          <a:sy n="92" d="100"/>
        </p:scale>
        <p:origin x="22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B9934-1FB2-415D-A19C-9B5413997E63}" type="datetimeFigureOut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BD5D6-D82B-45C0-8443-E64A44DE16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756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BD5D6-D82B-45C0-8443-E64A44DE161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070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BD5D6-D82B-45C0-8443-E64A44DE161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85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BD5D6-D82B-45C0-8443-E64A44DE161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760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BD5D6-D82B-45C0-8443-E64A44DE161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391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BD5D6-D82B-45C0-8443-E64A44DE161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72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BD5D6-D82B-45C0-8443-E64A44DE161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03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BD5D6-D82B-45C0-8443-E64A44DE161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222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BD5D6-D82B-45C0-8443-E64A44DE161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175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Rectangle 23"/>
          <p:cNvSpPr/>
          <p:nvPr/>
        </p:nvSpPr>
        <p:spPr>
          <a:xfrm flipV="1">
            <a:off x="5410200" y="3897317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le 24"/>
          <p:cNvSpPr/>
          <p:nvPr/>
        </p:nvSpPr>
        <p:spPr>
          <a:xfrm flipV="1">
            <a:off x="5410200" y="4114801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Rectangle 25"/>
          <p:cNvSpPr/>
          <p:nvPr/>
        </p:nvSpPr>
        <p:spPr>
          <a:xfrm flipV="1">
            <a:off x="5410202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" name="Rectangle 26"/>
          <p:cNvSpPr/>
          <p:nvPr/>
        </p:nvSpPr>
        <p:spPr>
          <a:xfrm flipV="1">
            <a:off x="5410202" y="4198942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 useBgFill="1">
        <p:nvSpPr>
          <p:cNvPr id="11" name="Rounded Rectangle 29"/>
          <p:cNvSpPr/>
          <p:nvPr/>
        </p:nvSpPr>
        <p:spPr bwMode="white">
          <a:xfrm>
            <a:off x="5410202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 useBgFill="1">
        <p:nvSpPr>
          <p:cNvPr id="12" name="Rounded Rectangle 30"/>
          <p:cNvSpPr/>
          <p:nvPr/>
        </p:nvSpPr>
        <p:spPr bwMode="white">
          <a:xfrm>
            <a:off x="7377113" y="4060827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Rectangle 6"/>
          <p:cNvSpPr/>
          <p:nvPr/>
        </p:nvSpPr>
        <p:spPr>
          <a:xfrm>
            <a:off x="0" y="3649667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4" name="Rectangle 9"/>
          <p:cNvSpPr/>
          <p:nvPr/>
        </p:nvSpPr>
        <p:spPr>
          <a:xfrm>
            <a:off x="0" y="3675067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" name="Rectangle 10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Rectangle 18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7" name="Picture 17" descr="selab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701" y="5486400"/>
            <a:ext cx="10033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457200" y="2401891"/>
            <a:ext cx="8458200" cy="1470025"/>
          </a:xfrm>
        </p:spPr>
        <p:txBody>
          <a:bodyPr anchor="b"/>
          <a:lstStyle>
            <a:lvl1pPr>
              <a:defRPr sz="260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altLang="zh-TW" dirty="0"/>
              <a:t>Click to edit Master title style</a:t>
            </a:r>
            <a:br>
              <a:rPr lang="en-US" altLang="zh-TW" dirty="0"/>
            </a:b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36005" indent="0" algn="l">
              <a:buNone/>
              <a:defRPr sz="1600">
                <a:solidFill>
                  <a:schemeClr val="tx2"/>
                </a:solidFill>
                <a:latin typeface="+mj-lt"/>
              </a:defRPr>
            </a:lvl1pPr>
            <a:lvl2pPr marL="257175" indent="0" algn="ctr">
              <a:buNone/>
            </a:lvl2pPr>
            <a:lvl3pPr marL="514350" indent="0" algn="ctr">
              <a:buNone/>
            </a:lvl3pPr>
            <a:lvl4pPr marL="771525" indent="0" algn="ctr">
              <a:buNone/>
            </a:lvl4pPr>
            <a:lvl5pPr marL="1028700" indent="0" algn="ctr">
              <a:buNone/>
            </a:lvl5pPr>
            <a:lvl6pPr marL="1285875" indent="0" algn="ctr">
              <a:buNone/>
            </a:lvl6pPr>
            <a:lvl7pPr marL="1543050" indent="0" algn="ctr">
              <a:buNone/>
            </a:lvl7pPr>
            <a:lvl8pPr marL="1800225" indent="0" algn="ctr">
              <a:buNone/>
            </a:lvl8pPr>
            <a:lvl9pPr marL="20574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1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fld id="{5735899C-86EF-4EC1-90DB-A595748EC360}" type="datetime1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19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20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9" y="1592"/>
            <a:ext cx="7477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AB68BA-4AAF-4570-9410-D66D32C7B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14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6C46CD-EB08-42B4-82DB-64440BE3931F}" type="datetime1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B68BA-4AAF-4570-9410-D66D32C7B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4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9988"/>
            <a:ext cx="8229600" cy="1066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8313" y="2276475"/>
            <a:ext cx="8229600" cy="4324350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D046DB-9FA3-45FE-AC48-8499289625F8}" type="datetime1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B68BA-4AAF-4570-9410-D66D32C7B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727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257175" indent="0" algn="ctr">
              <a:buNone/>
              <a:defRPr/>
            </a:lvl2pPr>
            <a:lvl3pPr marL="514350" indent="0" algn="ctr">
              <a:buNone/>
              <a:defRPr/>
            </a:lvl3pPr>
            <a:lvl4pPr marL="771525" indent="0" algn="ctr">
              <a:buNone/>
              <a:defRPr/>
            </a:lvl4pPr>
            <a:lvl5pPr marL="1028700" indent="0" algn="ctr">
              <a:buNone/>
              <a:defRPr/>
            </a:lvl5pPr>
            <a:lvl6pPr marL="1285875" indent="0" algn="ctr">
              <a:buNone/>
              <a:defRPr/>
            </a:lvl6pPr>
            <a:lvl7pPr marL="1543050" indent="0" algn="ctr">
              <a:buNone/>
              <a:defRPr/>
            </a:lvl7pPr>
            <a:lvl8pPr marL="1800225" indent="0" algn="ctr">
              <a:buNone/>
              <a:defRPr/>
            </a:lvl8pPr>
            <a:lvl9pPr marL="20574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50DA25-6211-481F-B8B1-81C1F2E3CF38}" type="datetime1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B68BA-4AAF-4570-9410-D66D32C7B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48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9988"/>
            <a:ext cx="8229600" cy="1066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0480FB-90FD-4F78-9DE1-EE64E089276B}" type="datetime1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B68BA-4AAF-4570-9410-D66D32C7B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071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9988"/>
            <a:ext cx="8229600" cy="1066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468313" y="2276475"/>
            <a:ext cx="8229600" cy="4324350"/>
          </a:xfrm>
        </p:spPr>
        <p:txBody>
          <a:bodyPr/>
          <a:lstStyle/>
          <a:p>
            <a:pPr lvl="0"/>
            <a:r>
              <a:rPr lang="zh-TW" altLang="en-US" noProof="0"/>
              <a:t>按一下圖示以新增圖表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7D1549-EEAB-42E9-9FC7-26296AC20365}" type="datetime1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B68BA-4AAF-4570-9410-D66D32C7B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06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0713"/>
            <a:ext cx="8686800" cy="1066800"/>
          </a:xfrm>
        </p:spPr>
        <p:txBody>
          <a:bodyPr/>
          <a:lstStyle>
            <a:lvl1pPr>
              <a:defRPr sz="2400"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+mj-lt"/>
              </a:defRPr>
            </a:lvl1pPr>
            <a:lvl2pPr>
              <a:defRPr sz="1800">
                <a:solidFill>
                  <a:srgbClr val="002060"/>
                </a:solidFill>
                <a:latin typeface="+mj-lt"/>
              </a:defRPr>
            </a:lvl2pPr>
            <a:lvl3pPr>
              <a:defRPr sz="1600">
                <a:solidFill>
                  <a:srgbClr val="7030A0"/>
                </a:solidFill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EB71CB-85FD-4DC9-8496-06F7B50B7BDA}" type="datetime1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B68BA-4AAF-4570-9410-D66D32C7B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48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4"/>
            <a:ext cx="7772400" cy="1362075"/>
          </a:xfrm>
        </p:spPr>
        <p:txBody>
          <a:bodyPr anchor="b">
            <a:noAutofit/>
          </a:bodyPr>
          <a:lstStyle>
            <a:lvl1pPr algn="ctr">
              <a:buNone/>
              <a:defRPr sz="48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tx1">
                    <a:lumMod val="75000"/>
                  </a:schemeClr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25718" indent="0">
              <a:buNone/>
              <a:defRPr sz="1181" b="0">
                <a:solidFill>
                  <a:schemeClr val="tx2"/>
                </a:solidFill>
              </a:defRPr>
            </a:lvl1pPr>
            <a:lvl2pPr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BF9B2C-3D9D-4636-84F0-9033CCCBBAC4}" type="datetime1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B68BA-4AAF-4570-9410-D66D32C7B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08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8"/>
            <a:ext cx="4038600" cy="4525963"/>
          </a:xfrm>
        </p:spPr>
        <p:txBody>
          <a:bodyPr/>
          <a:lstStyle>
            <a:lvl1pPr>
              <a:defRPr sz="1125"/>
            </a:lvl1pPr>
            <a:lvl2pPr>
              <a:defRPr sz="1069"/>
            </a:lvl2pPr>
            <a:lvl3pPr>
              <a:defRPr sz="1013"/>
            </a:lvl3pPr>
            <a:lvl4pPr>
              <a:defRPr sz="1013"/>
            </a:lvl4pPr>
            <a:lvl5pPr>
              <a:defRPr sz="1013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8"/>
            <a:ext cx="4038600" cy="4525963"/>
          </a:xfrm>
        </p:spPr>
        <p:txBody>
          <a:bodyPr/>
          <a:lstStyle>
            <a:lvl1pPr>
              <a:defRPr sz="1125"/>
            </a:lvl1pPr>
            <a:lvl2pPr>
              <a:defRPr sz="1069"/>
            </a:lvl2pPr>
            <a:lvl3pPr>
              <a:defRPr sz="1013"/>
            </a:lvl3pPr>
            <a:lvl4pPr>
              <a:defRPr sz="1013"/>
            </a:lvl4pPr>
            <a:lvl5pPr>
              <a:defRPr sz="1013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776217-6744-408E-803C-2BA54002CD61}" type="datetime1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B68BA-4AAF-4570-9410-D66D32C7B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14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2250" b="0" i="0" cap="none" baseline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25718" indent="0">
              <a:buNone/>
              <a:defRPr sz="1069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1125" b="1"/>
            </a:lvl2pPr>
            <a:lvl3pPr>
              <a:buNone/>
              <a:defRPr sz="1013" b="1"/>
            </a:lvl3pPr>
            <a:lvl4pPr>
              <a:buNone/>
              <a:defRPr sz="900" b="1"/>
            </a:lvl4pPr>
            <a:lvl5pPr>
              <a:buNone/>
              <a:defRPr sz="9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7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25718" indent="0">
              <a:buNone/>
              <a:defRPr sz="1069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1125" b="1"/>
            </a:lvl2pPr>
            <a:lvl3pPr>
              <a:buNone/>
              <a:defRPr sz="1013" b="1"/>
            </a:lvl3pPr>
            <a:lvl4pPr>
              <a:buNone/>
              <a:defRPr sz="900" b="1"/>
            </a:lvl4pPr>
            <a:lvl5pPr>
              <a:buNone/>
              <a:defRPr sz="9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1125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708519"/>
            <a:ext cx="4041775" cy="3886200"/>
          </a:xfrm>
        </p:spPr>
        <p:txBody>
          <a:bodyPr/>
          <a:lstStyle>
            <a:lvl1pPr>
              <a:defRPr sz="1125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501A5E-1D2F-4375-9D3B-88DB31577E01}" type="datetime1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B68BA-4AAF-4570-9410-D66D32C7B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43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250640-8097-4C24-87D0-36640C98E3DE}" type="datetime1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B68BA-4AAF-4570-9410-D66D32C7B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30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013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5144" indent="0">
              <a:buNone/>
              <a:defRPr sz="788"/>
            </a:lvl1pPr>
            <a:lvl2pPr>
              <a:buNone/>
              <a:defRPr sz="675"/>
            </a:lvl2pPr>
            <a:lvl3pPr>
              <a:buNone/>
              <a:defRPr sz="563"/>
            </a:lvl3pPr>
            <a:lvl4pPr>
              <a:buNone/>
              <a:defRPr sz="506"/>
            </a:lvl4pPr>
            <a:lvl5pPr>
              <a:buNone/>
              <a:defRPr sz="506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338788-9234-4A1D-B2AB-EF9F7B7D2A19}" type="datetime1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B68BA-4AAF-4570-9410-D66D32C7B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04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1125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2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731"/>
            </a:lvl1pPr>
            <a:lvl2pPr>
              <a:buFontTx/>
              <a:buNone/>
              <a:defRPr sz="675"/>
            </a:lvl2pPr>
            <a:lvl3pPr>
              <a:buFontTx/>
              <a:buNone/>
              <a:defRPr sz="563"/>
            </a:lvl3pPr>
            <a:lvl4pPr>
              <a:buFontTx/>
              <a:buNone/>
              <a:defRPr sz="506"/>
            </a:lvl4pPr>
            <a:lvl5pPr>
              <a:buFontTx/>
              <a:buNone/>
              <a:defRPr sz="506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2D365B-47B9-448B-99F7-A6E3E8D86693}" type="datetime1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B68BA-4AAF-4570-9410-D66D32C7B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9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E14710-6EDC-47E7-8139-9B552A34479F}" type="datetime1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B68BA-4AAF-4570-9410-D66D32C7B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051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7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307979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7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42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7" y="496889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invGray">
          <a:xfrm>
            <a:off x="8915402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620713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68313" y="1773239"/>
            <a:ext cx="8229600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9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450">
                <a:solidFill>
                  <a:schemeClr val="accent2"/>
                </a:solidFill>
                <a:latin typeface="Calibri" pitchFamily="34" charset="0"/>
              </a:defRPr>
            </a:lvl1pPr>
          </a:lstStyle>
          <a:p>
            <a:fld id="{09FE8AC8-D67D-4643-8E33-FC458A40FE2B}" type="datetime1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2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450">
                <a:solidFill>
                  <a:schemeClr val="accent2"/>
                </a:solidFill>
                <a:latin typeface="Calibri" pitchFamily="34" charset="0"/>
              </a:defRPr>
            </a:lvl1pPr>
          </a:lstStyle>
          <a:p>
            <a:endParaRPr lang="zh-TW" altLang="en-US"/>
          </a:p>
        </p:txBody>
      </p:sp>
      <p:pic>
        <p:nvPicPr>
          <p:cNvPr id="1043" name="Picture 19" descr="selablogo.jp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4" y="15875"/>
            <a:ext cx="10033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39113" y="6391279"/>
            <a:ext cx="885825" cy="366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>
                <a:latin typeface="Calibri" pitchFamily="34" charset="0"/>
              </a:defRPr>
            </a:lvl1pPr>
          </a:lstStyle>
          <a:p>
            <a:fld id="{60AB68BA-4AAF-4570-9410-D66D32C7B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44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Calibri" pitchFamily="34" charset="0"/>
          <a:ea typeface="微軟正黑體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Calibri" pitchFamily="34" charset="0"/>
          <a:ea typeface="微軟正黑體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Calibri" pitchFamily="34" charset="0"/>
          <a:ea typeface="微軟正黑體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Calibri" pitchFamily="34" charset="0"/>
          <a:ea typeface="微軟正黑體" pitchFamily="34" charset="-120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Trebuchet MS" pitchFamily="34" charset="0"/>
          <a:ea typeface="微軟正黑體" pitchFamily="34" charset="-120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Trebuchet MS" pitchFamily="34" charset="0"/>
          <a:ea typeface="微軟正黑體" pitchFamily="34" charset="-120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Trebuchet MS" pitchFamily="34" charset="0"/>
          <a:ea typeface="微軟正黑體" pitchFamily="34" charset="-120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Trebuchet MS" pitchFamily="34" charset="0"/>
          <a:ea typeface="微軟正黑體" pitchFamily="34" charset="-120"/>
        </a:defRPr>
      </a:lvl9pPr>
    </p:titleStyle>
    <p:bodyStyle>
      <a:lvl1pPr marL="205383" indent="-143768" algn="l" rtl="0" eaLnBrk="1" fontAlgn="base" hangingPunct="1">
        <a:spcBef>
          <a:spcPts val="169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369689" indent="-138410" algn="l" rtl="0" eaLnBrk="1" fontAlgn="base" hangingPunct="1">
        <a:spcBef>
          <a:spcPts val="169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1800" kern="1200">
          <a:solidFill>
            <a:srgbClr val="002060"/>
          </a:solidFill>
          <a:latin typeface="Calibri" pitchFamily="34" charset="0"/>
          <a:ea typeface="+mn-ea"/>
          <a:cs typeface="+mn-cs"/>
        </a:defRPr>
      </a:lvl2pPr>
      <a:lvl3pPr marL="518816" indent="-123230" algn="l" rtl="0" eaLnBrk="1" fontAlgn="base" hangingPunct="1">
        <a:spcBef>
          <a:spcPts val="169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rgbClr val="7030A0"/>
          </a:solidFill>
          <a:latin typeface="Calibri" pitchFamily="34" charset="0"/>
          <a:ea typeface="+mn-ea"/>
          <a:cs typeface="+mn-cs"/>
        </a:defRPr>
      </a:lvl3pPr>
      <a:lvl4pPr marL="663476" indent="-112514" algn="l" rtl="0" eaLnBrk="1" fontAlgn="base" hangingPunct="1">
        <a:spcBef>
          <a:spcPts val="169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accent1"/>
          </a:solidFill>
          <a:latin typeface="Calibri" pitchFamily="34" charset="0"/>
          <a:ea typeface="+mn-ea"/>
          <a:cs typeface="+mn-cs"/>
        </a:defRPr>
      </a:lvl4pPr>
      <a:lvl5pPr marL="781348" indent="-102692" algn="l" rtl="0" eaLnBrk="1" fontAlgn="base" hangingPunct="1">
        <a:spcBef>
          <a:spcPts val="169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1200" kern="1200">
          <a:solidFill>
            <a:srgbClr val="A04DA3"/>
          </a:solidFill>
          <a:latin typeface="Calibri" pitchFamily="34" charset="0"/>
          <a:ea typeface="+mn-ea"/>
          <a:cs typeface="+mn-cs"/>
        </a:defRPr>
      </a:lvl5pPr>
      <a:lvl6pPr marL="905256" indent="-102870" algn="l" rtl="0" eaLnBrk="1" latinLnBrk="0" hangingPunct="1">
        <a:spcBef>
          <a:spcPts val="169"/>
        </a:spcBef>
        <a:buClr>
          <a:schemeClr val="accent3"/>
        </a:buClr>
        <a:buFont typeface="Georgia"/>
        <a:buChar char="▫"/>
        <a:defRPr kumimoji="0" sz="1013" kern="1200">
          <a:solidFill>
            <a:schemeClr val="accent3"/>
          </a:solidFill>
          <a:latin typeface="+mn-lt"/>
          <a:ea typeface="+mn-ea"/>
          <a:cs typeface="+mn-cs"/>
        </a:defRPr>
      </a:lvl6pPr>
      <a:lvl7pPr marL="1028700" indent="-102870" algn="l" rtl="0" eaLnBrk="1" latinLnBrk="0" hangingPunct="1">
        <a:spcBef>
          <a:spcPts val="169"/>
        </a:spcBef>
        <a:buClr>
          <a:schemeClr val="accent3"/>
        </a:buClr>
        <a:buFont typeface="Georgia"/>
        <a:buChar char="▫"/>
        <a:defRPr kumimoji="0" sz="9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1141857" indent="-102870" algn="l" rtl="0" eaLnBrk="1" latinLnBrk="0" hangingPunct="1">
        <a:spcBef>
          <a:spcPts val="169"/>
        </a:spcBef>
        <a:buClr>
          <a:schemeClr val="accent3"/>
        </a:buClr>
        <a:buFont typeface="Georgia"/>
        <a:buChar char="◦"/>
        <a:defRPr kumimoji="0" sz="844" kern="1200">
          <a:solidFill>
            <a:schemeClr val="accent3"/>
          </a:solidFill>
          <a:latin typeface="+mn-lt"/>
          <a:ea typeface="+mn-ea"/>
          <a:cs typeface="+mn-cs"/>
        </a:defRPr>
      </a:lvl8pPr>
      <a:lvl9pPr marL="1260158" indent="-102870" algn="l" rtl="0" eaLnBrk="1" latinLnBrk="0" hangingPunct="1">
        <a:spcBef>
          <a:spcPts val="169"/>
        </a:spcBef>
        <a:buClr>
          <a:schemeClr val="accent3"/>
        </a:buClr>
        <a:buFont typeface="Georgia"/>
        <a:buChar char="◦"/>
        <a:defRPr kumimoji="0" sz="788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544" y="2060848"/>
            <a:ext cx="8458200" cy="1470025"/>
          </a:xfrm>
        </p:spPr>
        <p:txBody>
          <a:bodyPr/>
          <a:lstStyle/>
          <a:p>
            <a:r>
              <a:rPr lang="en-US" altLang="zh-TW" b="1" dirty="0" err="1"/>
              <a:t>ProgEdu</a:t>
            </a:r>
            <a:r>
              <a:rPr lang="en-US" altLang="zh-TW" b="1" dirty="0"/>
              <a:t> Group Project</a:t>
            </a:r>
            <a:r>
              <a:rPr lang="zh-TW" altLang="en-US" b="1" dirty="0"/>
              <a:t> </a:t>
            </a:r>
            <a:r>
              <a:rPr lang="en-US" altLang="zh-TW" b="1" dirty="0"/>
              <a:t>&amp;</a:t>
            </a:r>
            <a:r>
              <a:rPr lang="zh-TW" altLang="en-US" b="1" dirty="0"/>
              <a:t> </a:t>
            </a:r>
            <a:r>
              <a:rPr lang="en-US" altLang="zh-TW" b="1" dirty="0"/>
              <a:t>Visual Studio Code</a:t>
            </a:r>
            <a:endParaRPr lang="zh-TW" altLang="zh-TW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3933056"/>
            <a:ext cx="7499176" cy="2736304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8BA-4AAF-4570-9410-D66D32C7B1C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117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CAE655-1B63-46AE-8D25-17FA732C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成功後會看到左側有名為「</a:t>
            </a:r>
            <a:r>
              <a:rPr lang="en-US" altLang="zh-TW" dirty="0"/>
              <a:t>WEB</a:t>
            </a:r>
            <a:r>
              <a:rPr lang="zh-TW" altLang="en-US" dirty="0"/>
              <a:t>」的專案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8820C7D-D81A-4545-8F35-CA088B116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8313" y="1958181"/>
            <a:ext cx="8229600" cy="44577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A0F4CE-0C5C-480A-BE5C-7587B78D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8BA-4AAF-4570-9410-D66D32C7B1C3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74FF6F-693E-4A63-861A-46891CD8E415}"/>
              </a:ext>
            </a:extLst>
          </p:cNvPr>
          <p:cNvSpPr/>
          <p:nvPr/>
        </p:nvSpPr>
        <p:spPr>
          <a:xfrm>
            <a:off x="683569" y="2276872"/>
            <a:ext cx="1224136" cy="792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66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B35C16-FBFC-4892-BEFB-AAD5F5A41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44824"/>
            <a:ext cx="9024938" cy="3168352"/>
          </a:xfrm>
        </p:spPr>
        <p:txBody>
          <a:bodyPr/>
          <a:lstStyle/>
          <a:p>
            <a:pPr algn="ctr"/>
            <a:r>
              <a:rPr lang="zh-TW" altLang="en-US" sz="4800" dirty="0"/>
              <a:t>上傳專案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695D65-5EAF-41C9-8F0F-FECD75D6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8BA-4AAF-4570-9410-D66D32C7B1C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22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759221-404E-4B69-BAD7-63716F77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點擊左側工具列紅框處的按鈕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759DCC-9853-498C-9B18-646164DB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8BA-4AAF-4570-9410-D66D32C7B1C3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5C24183-2BB7-4FF5-949F-BFF3B2BEF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13" y="1958181"/>
            <a:ext cx="8229600" cy="44577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86D88D3-9438-45E0-9E38-CFDCF48CDBD2}"/>
              </a:ext>
            </a:extLst>
          </p:cNvPr>
          <p:cNvSpPr/>
          <p:nvPr/>
        </p:nvSpPr>
        <p:spPr>
          <a:xfrm>
            <a:off x="446087" y="2492896"/>
            <a:ext cx="237481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855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759221-404E-4B69-BAD7-63716F77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點擊</a:t>
            </a:r>
            <a:r>
              <a:rPr lang="en-US" altLang="zh-TW" dirty="0"/>
              <a:t>CHANGES</a:t>
            </a:r>
            <a:r>
              <a:rPr lang="zh-TW" altLang="en-US" dirty="0"/>
              <a:t> 中的「＋」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759DCC-9853-498C-9B18-646164DB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8BA-4AAF-4570-9410-D66D32C7B1C3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5C24183-2BB7-4FF5-949F-BFF3B2BEF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13" y="1958181"/>
            <a:ext cx="8229600" cy="44577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86D88D3-9438-45E0-9E38-CFDCF48CDBD2}"/>
              </a:ext>
            </a:extLst>
          </p:cNvPr>
          <p:cNvSpPr/>
          <p:nvPr/>
        </p:nvSpPr>
        <p:spPr>
          <a:xfrm>
            <a:off x="1691681" y="2348880"/>
            <a:ext cx="144016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409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83D9A4-0949-4EBA-932A-BCBC6161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在紅框處輸入本次提交的訊息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581B301-8EC8-4C17-BB67-5F6D9B7CF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13" y="1958181"/>
            <a:ext cx="8229600" cy="44577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0AB021-8291-4422-8697-065AEA65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8BA-4AAF-4570-9410-D66D32C7B1C3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A2C416-8075-49FD-BF07-B1EDCAA6FA1B}"/>
              </a:ext>
            </a:extLst>
          </p:cNvPr>
          <p:cNvSpPr/>
          <p:nvPr/>
        </p:nvSpPr>
        <p:spPr>
          <a:xfrm>
            <a:off x="683568" y="2204864"/>
            <a:ext cx="1224136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941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83D9A4-0949-4EBA-932A-BCBC6161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點擊「✓」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581B301-8EC8-4C17-BB67-5F6D9B7CF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13" y="1958181"/>
            <a:ext cx="8229600" cy="44577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0AB021-8291-4422-8697-065AEA65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8BA-4AAF-4570-9410-D66D32C7B1C3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A2C416-8075-49FD-BF07-B1EDCAA6FA1B}"/>
              </a:ext>
            </a:extLst>
          </p:cNvPr>
          <p:cNvSpPr/>
          <p:nvPr/>
        </p:nvSpPr>
        <p:spPr>
          <a:xfrm>
            <a:off x="1475656" y="2060848"/>
            <a:ext cx="144016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721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3DDBAC-495F-4508-AA83-FA0B4259D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點擊「</a:t>
            </a:r>
            <a:r>
              <a:rPr lang="en-US" altLang="zh-TW" dirty="0"/>
              <a:t>view</a:t>
            </a:r>
            <a:r>
              <a:rPr lang="zh-TW" altLang="en-US" dirty="0"/>
              <a:t>」，再點擊「</a:t>
            </a:r>
            <a:r>
              <a:rPr lang="en-US" altLang="zh-TW" dirty="0"/>
              <a:t>Command Palette</a:t>
            </a:r>
            <a:r>
              <a:rPr lang="zh-TW" altLang="en-US" dirty="0"/>
              <a:t>」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7ED754D-A375-4185-82A2-55476A727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13" y="1958181"/>
            <a:ext cx="8229600" cy="44577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4E790D-15D4-4D6F-BAEF-1B428E40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8BA-4AAF-4570-9410-D66D32C7B1C3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11C7B1-A321-4A6A-8BEE-C5C4FD6D90EF}"/>
              </a:ext>
            </a:extLst>
          </p:cNvPr>
          <p:cNvSpPr/>
          <p:nvPr/>
        </p:nvSpPr>
        <p:spPr>
          <a:xfrm>
            <a:off x="1187624" y="1958181"/>
            <a:ext cx="216024" cy="1026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5E429D-15B4-4ED2-9131-FA4DADC41286}"/>
              </a:ext>
            </a:extLst>
          </p:cNvPr>
          <p:cNvSpPr/>
          <p:nvPr/>
        </p:nvSpPr>
        <p:spPr>
          <a:xfrm>
            <a:off x="1223628" y="2087888"/>
            <a:ext cx="1260140" cy="140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124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424E8669-EA64-4B78-B0F5-2EB3A9D4A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13" y="1958181"/>
            <a:ext cx="8229600" cy="44577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D80A342-6722-473C-B3E5-E2C4CB4E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</a:t>
            </a:r>
            <a:r>
              <a:rPr lang="en-US" altLang="zh-TW" dirty="0"/>
              <a:t>git fetch</a:t>
            </a:r>
            <a:r>
              <a:rPr lang="zh-TW" altLang="en-US" dirty="0"/>
              <a:t>，並點擊「</a:t>
            </a:r>
            <a:r>
              <a:rPr lang="en-US" altLang="zh-TW" dirty="0"/>
              <a:t>Git:</a:t>
            </a:r>
            <a:r>
              <a:rPr lang="zh-TW" altLang="en-US" dirty="0"/>
              <a:t> </a:t>
            </a:r>
            <a:r>
              <a:rPr lang="en-US" altLang="zh-TW" dirty="0"/>
              <a:t>Fetch</a:t>
            </a:r>
            <a:r>
              <a:rPr lang="zh-TW" altLang="en-US" dirty="0"/>
              <a:t>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91D396-B52D-4957-8E03-E68D35BB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8BA-4AAF-4570-9410-D66D32C7B1C3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125D07-0BDA-4B53-8D89-3584477E55D1}"/>
              </a:ext>
            </a:extLst>
          </p:cNvPr>
          <p:cNvSpPr/>
          <p:nvPr/>
        </p:nvSpPr>
        <p:spPr>
          <a:xfrm>
            <a:off x="3275856" y="2060848"/>
            <a:ext cx="2592288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327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80A342-6722-473C-B3E5-E2C4CB4E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再次打開「</a:t>
            </a:r>
            <a:r>
              <a:rPr lang="en-US" altLang="zh-TW" dirty="0"/>
              <a:t> Command Palette </a:t>
            </a:r>
            <a:r>
              <a:rPr lang="zh-TW" altLang="en-US" dirty="0"/>
              <a:t>」，並輸入</a:t>
            </a:r>
            <a:r>
              <a:rPr lang="en-US" altLang="zh-TW" dirty="0"/>
              <a:t>git merge</a:t>
            </a:r>
            <a:r>
              <a:rPr lang="zh-TW" altLang="en-US" dirty="0"/>
              <a:t>，</a:t>
            </a:r>
            <a:br>
              <a:rPr lang="en-US" altLang="zh-TW" dirty="0"/>
            </a:br>
            <a:r>
              <a:rPr lang="zh-TW" altLang="en-US" dirty="0"/>
              <a:t>並點擊「</a:t>
            </a:r>
            <a:r>
              <a:rPr lang="en-US" altLang="zh-TW" dirty="0"/>
              <a:t>Git:</a:t>
            </a:r>
            <a:r>
              <a:rPr lang="zh-TW" altLang="en-US" dirty="0"/>
              <a:t> </a:t>
            </a:r>
            <a:r>
              <a:rPr lang="en-US" altLang="zh-TW" dirty="0"/>
              <a:t>Merge</a:t>
            </a:r>
            <a:r>
              <a:rPr lang="zh-TW" altLang="en-US" dirty="0"/>
              <a:t> </a:t>
            </a:r>
            <a:r>
              <a:rPr lang="en-US" altLang="zh-TW" dirty="0"/>
              <a:t>Branch…</a:t>
            </a:r>
            <a:r>
              <a:rPr lang="zh-TW" altLang="en-US" dirty="0"/>
              <a:t>」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24A3607-C852-4678-9716-E1046EEE0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13" y="1958181"/>
            <a:ext cx="8229600" cy="44577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91D396-B52D-4957-8E03-E68D35BB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8BA-4AAF-4570-9410-D66D32C7B1C3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125D07-0BDA-4B53-8D89-3584477E55D1}"/>
              </a:ext>
            </a:extLst>
          </p:cNvPr>
          <p:cNvSpPr/>
          <p:nvPr/>
        </p:nvSpPr>
        <p:spPr>
          <a:xfrm>
            <a:off x="3275856" y="2060848"/>
            <a:ext cx="2592288" cy="2849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881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E602E-91FE-4792-B163-1F905A79F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點擊「</a:t>
            </a:r>
            <a:r>
              <a:rPr lang="en-US" altLang="zh-TW" dirty="0"/>
              <a:t>origin/master</a:t>
            </a:r>
            <a:r>
              <a:rPr lang="zh-TW" altLang="en-US" dirty="0"/>
              <a:t>」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C2AEA2D-EE36-4CAF-A564-67725E72D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13" y="1958181"/>
            <a:ext cx="8229600" cy="44577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6AFD53-2F94-46AE-8FCD-9A800607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8BA-4AAF-4570-9410-D66D32C7B1C3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8B5FA0-B8AB-4BC4-91BA-D05C7AAEF0CE}"/>
              </a:ext>
            </a:extLst>
          </p:cNvPr>
          <p:cNvSpPr/>
          <p:nvPr/>
        </p:nvSpPr>
        <p:spPr>
          <a:xfrm>
            <a:off x="3275856" y="2276872"/>
            <a:ext cx="1188132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8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49887-712B-47D7-B85F-BE41EE966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r>
              <a:rPr lang="en-US" altLang="zh-TW" dirty="0" err="1"/>
              <a:t>ProgEdu</a:t>
            </a:r>
            <a:r>
              <a:rPr lang="en-US" altLang="zh-TW" dirty="0"/>
              <a:t> </a:t>
            </a:r>
            <a:r>
              <a:rPr lang="zh-TW" altLang="en-US" dirty="0"/>
              <a:t>（帳號及密碼皆預設為學號）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71D1E9-B53A-4E4A-8239-06271C94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8BA-4AAF-4570-9410-D66D32C7B1C3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8EFDDAE-1E57-42D1-AE6C-9B60DBDC9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8313" y="1958181"/>
            <a:ext cx="8229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12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54D96E-2197-4290-93B9-142CE48C5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若出現衝突則表示自己和其他組員同時修改了同一段程式碼，</a:t>
            </a:r>
            <a:br>
              <a:rPr lang="en-US" altLang="zh-TW" dirty="0"/>
            </a:br>
            <a:r>
              <a:rPr lang="zh-TW" altLang="en-US" dirty="0"/>
              <a:t>若「</a:t>
            </a:r>
            <a:r>
              <a:rPr lang="en-US" altLang="zh-TW" dirty="0"/>
              <a:t>MERGE</a:t>
            </a:r>
            <a:r>
              <a:rPr lang="zh-TW" altLang="en-US" dirty="0"/>
              <a:t> </a:t>
            </a:r>
            <a:r>
              <a:rPr lang="en-US" altLang="zh-TW" dirty="0"/>
              <a:t>CHANGES</a:t>
            </a:r>
            <a:r>
              <a:rPr lang="zh-TW" altLang="en-US" dirty="0"/>
              <a:t>」為空，則跳到</a:t>
            </a:r>
            <a:r>
              <a:rPr lang="en-US" altLang="zh-TW" dirty="0"/>
              <a:t>p.25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25A796D-A110-425F-BB13-5D220DB80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13" y="1958181"/>
            <a:ext cx="8229600" cy="44577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B68E7F-E0EA-4AD4-AE2F-C8C622C9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8BA-4AAF-4570-9410-D66D32C7B1C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880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54D96E-2197-4290-93B9-142CE48C5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若要保留自己的則按「</a:t>
            </a:r>
            <a:r>
              <a:rPr lang="en-US" altLang="zh-TW" dirty="0"/>
              <a:t>Accept</a:t>
            </a:r>
            <a:r>
              <a:rPr lang="zh-TW" altLang="en-US" dirty="0"/>
              <a:t> </a:t>
            </a:r>
            <a:r>
              <a:rPr lang="en-US" altLang="zh-TW" dirty="0"/>
              <a:t>Current</a:t>
            </a:r>
            <a:r>
              <a:rPr lang="zh-TW" altLang="en-US" dirty="0"/>
              <a:t> </a:t>
            </a:r>
            <a:r>
              <a:rPr lang="en-US" altLang="zh-TW" dirty="0"/>
              <a:t>Change</a:t>
            </a:r>
            <a:r>
              <a:rPr lang="zh-TW" altLang="en-US" dirty="0"/>
              <a:t>」，</a:t>
            </a:r>
            <a:br>
              <a:rPr lang="en-US" altLang="zh-TW" dirty="0"/>
            </a:br>
            <a:r>
              <a:rPr lang="zh-TW" altLang="en-US" dirty="0"/>
              <a:t>反之則按「</a:t>
            </a:r>
            <a:r>
              <a:rPr lang="en-US" altLang="zh-TW" dirty="0"/>
              <a:t>Accept Incoming Change</a:t>
            </a:r>
            <a:r>
              <a:rPr lang="zh-TW" altLang="en-US" dirty="0"/>
              <a:t>」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25A796D-A110-425F-BB13-5D220DB80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8313" y="1958181"/>
            <a:ext cx="8229600" cy="44577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B68E7F-E0EA-4AD4-AE2F-C8C622C9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8BA-4AAF-4570-9410-D66D32C7B1C3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3D02CE-2609-42A7-AD3A-95B442502C59}"/>
              </a:ext>
            </a:extLst>
          </p:cNvPr>
          <p:cNvSpPr/>
          <p:nvPr/>
        </p:nvSpPr>
        <p:spPr>
          <a:xfrm>
            <a:off x="2195736" y="2564904"/>
            <a:ext cx="1296144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918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9">
            <a:extLst>
              <a:ext uri="{FF2B5EF4-FFF2-40B4-BE49-F238E27FC236}">
                <a16:creationId xmlns:a16="http://schemas.microsoft.com/office/drawing/2014/main" id="{BBB30F15-0277-4102-891F-D5AB11221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13" y="1958181"/>
            <a:ext cx="8229600" cy="44577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3759221-404E-4B69-BAD7-63716F77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點擊「</a:t>
            </a:r>
            <a:r>
              <a:rPr lang="en-US" altLang="zh-TW" dirty="0"/>
              <a:t>MERGE</a:t>
            </a:r>
            <a:r>
              <a:rPr lang="zh-TW" altLang="en-US" dirty="0"/>
              <a:t> </a:t>
            </a:r>
            <a:r>
              <a:rPr lang="en-US" altLang="zh-TW" dirty="0"/>
              <a:t>CHANGES</a:t>
            </a:r>
            <a:r>
              <a:rPr lang="zh-TW" altLang="en-US" dirty="0"/>
              <a:t>」 中的「＋」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759DCC-9853-498C-9B18-646164DB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8BA-4AAF-4570-9410-D66D32C7B1C3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6D88D3-9438-45E0-9E38-CFDCF48CDBD2}"/>
              </a:ext>
            </a:extLst>
          </p:cNvPr>
          <p:cNvSpPr/>
          <p:nvPr/>
        </p:nvSpPr>
        <p:spPr>
          <a:xfrm>
            <a:off x="1691681" y="2348880"/>
            <a:ext cx="144016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670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9">
            <a:extLst>
              <a:ext uri="{FF2B5EF4-FFF2-40B4-BE49-F238E27FC236}">
                <a16:creationId xmlns:a16="http://schemas.microsoft.com/office/drawing/2014/main" id="{320990DE-1534-4FDF-A279-A6D74A15C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13" y="1958181"/>
            <a:ext cx="8229600" cy="44577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F83D9A4-0949-4EBA-932A-BCBC6161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在紅框處輸入本次提交的訊息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0AB021-8291-4422-8697-065AEA65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8BA-4AAF-4570-9410-D66D32C7B1C3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A2C416-8075-49FD-BF07-B1EDCAA6FA1B}"/>
              </a:ext>
            </a:extLst>
          </p:cNvPr>
          <p:cNvSpPr/>
          <p:nvPr/>
        </p:nvSpPr>
        <p:spPr>
          <a:xfrm>
            <a:off x="683568" y="2204864"/>
            <a:ext cx="1224136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121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9">
            <a:extLst>
              <a:ext uri="{FF2B5EF4-FFF2-40B4-BE49-F238E27FC236}">
                <a16:creationId xmlns:a16="http://schemas.microsoft.com/office/drawing/2014/main" id="{45FE3C40-8B18-4A68-B933-E1AA083FD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13" y="1958181"/>
            <a:ext cx="8229600" cy="44577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F83D9A4-0949-4EBA-932A-BCBC6161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點擊「✓」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0AB021-8291-4422-8697-065AEA65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8BA-4AAF-4570-9410-D66D32C7B1C3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A2C416-8075-49FD-BF07-B1EDCAA6FA1B}"/>
              </a:ext>
            </a:extLst>
          </p:cNvPr>
          <p:cNvSpPr/>
          <p:nvPr/>
        </p:nvSpPr>
        <p:spPr>
          <a:xfrm>
            <a:off x="1475656" y="2060848"/>
            <a:ext cx="144016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631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DBE86-9E8A-451E-898B-01C998B5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接著點擊「</a:t>
            </a:r>
            <a:r>
              <a:rPr lang="en-US" altLang="zh-TW" dirty="0"/>
              <a:t>…</a:t>
            </a:r>
            <a:r>
              <a:rPr lang="zh-TW" altLang="en-US" dirty="0"/>
              <a:t>」，再點擊</a:t>
            </a:r>
            <a:r>
              <a:rPr lang="en-US" altLang="zh-TW" dirty="0"/>
              <a:t>Push</a:t>
            </a:r>
            <a:r>
              <a:rPr lang="zh-TW" altLang="en-US" dirty="0"/>
              <a:t>，即可上傳專案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4E89D92-2DF8-427E-8EC3-BACB5B4C2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13" y="1958181"/>
            <a:ext cx="8229600" cy="44577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4448F8-91E3-47D8-9384-EE06BC61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8BA-4AAF-4570-9410-D66D32C7B1C3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3510FE-4190-49C4-B181-A1A32849C217}"/>
              </a:ext>
            </a:extLst>
          </p:cNvPr>
          <p:cNvSpPr/>
          <p:nvPr/>
        </p:nvSpPr>
        <p:spPr>
          <a:xfrm>
            <a:off x="1763688" y="2060848"/>
            <a:ext cx="144016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0F89C7-2B0C-4856-97D1-E11205B76E43}"/>
              </a:ext>
            </a:extLst>
          </p:cNvPr>
          <p:cNvSpPr/>
          <p:nvPr/>
        </p:nvSpPr>
        <p:spPr>
          <a:xfrm>
            <a:off x="1763688" y="2564904"/>
            <a:ext cx="360040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457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0E9993-ABAA-4263-B695-0954AD7A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成功上傳專案後，可以回到</a:t>
            </a:r>
            <a:r>
              <a:rPr lang="en-US" altLang="zh-TW" dirty="0" err="1"/>
              <a:t>ProgEdu</a:t>
            </a:r>
            <a:r>
              <a:rPr lang="zh-TW" altLang="en-US" dirty="0"/>
              <a:t>查看專案的狀態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ED94F7-9782-4AC7-9D71-C8B7886A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8BA-4AAF-4570-9410-D66D32C7B1C3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52F0BBB-72F3-43EB-A886-0A1E6AA71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13" y="1958181"/>
            <a:ext cx="8229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18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B3FCCB-A31F-4A08-9B25-FAF49E46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如果專案狀態不是「</a:t>
            </a:r>
            <a:r>
              <a:rPr lang="en-US" altLang="zh-TW" dirty="0"/>
              <a:t>Build Success</a:t>
            </a:r>
            <a:r>
              <a:rPr lang="zh-TW" altLang="en-US" dirty="0"/>
              <a:t>」，</a:t>
            </a:r>
            <a:br>
              <a:rPr lang="en-US" altLang="zh-TW" dirty="0"/>
            </a:br>
            <a:r>
              <a:rPr lang="zh-TW" altLang="en-US" dirty="0"/>
              <a:t>則下方的</a:t>
            </a:r>
            <a:r>
              <a:rPr lang="en-US" altLang="zh-TW" dirty="0"/>
              <a:t>Feedback Information</a:t>
            </a:r>
            <a:r>
              <a:rPr lang="zh-TW" altLang="en-US" dirty="0"/>
              <a:t>將會提示哪裡有錯誤需要修改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A8D223-5E2A-48FF-A2EE-E374FAA2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8BA-4AAF-4570-9410-D66D32C7B1C3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E612A0E-75F8-46B2-B658-C87EBF7F4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13" y="1958181"/>
            <a:ext cx="8229600" cy="44577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42C67B5-6ED9-4AE9-8FF2-CA233340BF78}"/>
              </a:ext>
            </a:extLst>
          </p:cNvPr>
          <p:cNvSpPr/>
          <p:nvPr/>
        </p:nvSpPr>
        <p:spPr>
          <a:xfrm>
            <a:off x="683568" y="5373215"/>
            <a:ext cx="7704856" cy="747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75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FA0BFD-C634-4535-B422-2FBEDADE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點擊「</a:t>
            </a:r>
            <a:r>
              <a:rPr lang="en-US" altLang="zh-TW" dirty="0"/>
              <a:t>Group</a:t>
            </a:r>
            <a:r>
              <a:rPr lang="zh-TW" altLang="en-US" dirty="0"/>
              <a:t> </a:t>
            </a:r>
            <a:r>
              <a:rPr lang="en-US" altLang="zh-TW" dirty="0"/>
              <a:t>Dashboard</a:t>
            </a:r>
            <a:r>
              <a:rPr lang="zh-TW" altLang="en-US" dirty="0"/>
              <a:t>」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4CD2B3C-279B-42CF-A5D8-732E26FF4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13" y="1958181"/>
            <a:ext cx="8229600" cy="44577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D277FF-2EFE-48F7-A39B-F757422D0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8BA-4AAF-4570-9410-D66D32C7B1C3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D52087-792D-4A14-9014-4DE7B0541388}"/>
              </a:ext>
            </a:extLst>
          </p:cNvPr>
          <p:cNvSpPr/>
          <p:nvPr/>
        </p:nvSpPr>
        <p:spPr>
          <a:xfrm>
            <a:off x="1763688" y="2276872"/>
            <a:ext cx="576064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96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7549ACD-ECF1-4C6D-8D69-B661630CB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8313" y="1958181"/>
            <a:ext cx="8229600" cy="44577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6149887-712B-47D7-B85F-BE41EE966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請點擊專案的狀態圖示（例如紅框處）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71D1E9-B53A-4E4A-8239-06271C94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8BA-4AAF-4570-9410-D66D32C7B1C3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BF1241-615B-4966-A9AD-D0F1066D5418}"/>
              </a:ext>
            </a:extLst>
          </p:cNvPr>
          <p:cNvSpPr/>
          <p:nvPr/>
        </p:nvSpPr>
        <p:spPr>
          <a:xfrm>
            <a:off x="5004048" y="3335482"/>
            <a:ext cx="360040" cy="237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53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F0AEFDC-6F46-4CA9-BF38-676AF4084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13" y="1958181"/>
            <a:ext cx="8229600" cy="44577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6149887-712B-47D7-B85F-BE41EE966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點擊紅框處，複製專案的</a:t>
            </a:r>
            <a:r>
              <a:rPr lang="en-US" altLang="zh-TW" dirty="0"/>
              <a:t>URL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71D1E9-B53A-4E4A-8239-06271C94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8BA-4AAF-4570-9410-D66D32C7B1C3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156611-0DEE-428F-8601-A2BBF89EBAA4}"/>
              </a:ext>
            </a:extLst>
          </p:cNvPr>
          <p:cNvSpPr/>
          <p:nvPr/>
        </p:nvSpPr>
        <p:spPr>
          <a:xfrm>
            <a:off x="3131840" y="3140968"/>
            <a:ext cx="360040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670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49887-712B-47D7-B85F-BE41EE966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點擊上方工具列中的</a:t>
            </a:r>
            <a:r>
              <a:rPr lang="en-US" altLang="zh-TW" dirty="0"/>
              <a:t>Terminal </a:t>
            </a:r>
            <a:r>
              <a:rPr lang="zh-TW" altLang="en-US" dirty="0"/>
              <a:t>→ 再點擊</a:t>
            </a:r>
            <a:r>
              <a:rPr lang="en-US" altLang="zh-TW" dirty="0"/>
              <a:t>New Terminal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71D1E9-B53A-4E4A-8239-06271C94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8BA-4AAF-4570-9410-D66D32C7B1C3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F817BA2-7D4A-4437-A369-03DD903B5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8313" y="1958181"/>
            <a:ext cx="8229600" cy="44577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D9CAEAA-1617-4DEB-9222-6BEF416B3E66}"/>
              </a:ext>
            </a:extLst>
          </p:cNvPr>
          <p:cNvSpPr/>
          <p:nvPr/>
        </p:nvSpPr>
        <p:spPr>
          <a:xfrm>
            <a:off x="1763688" y="2060848"/>
            <a:ext cx="1152128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31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49887-712B-47D7-B85F-BE41EE966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Terminal</a:t>
            </a:r>
            <a:r>
              <a:rPr lang="zh-TW" altLang="en-US" dirty="0"/>
              <a:t>中輸入你想將專案放在哪個目錄</a:t>
            </a:r>
            <a:r>
              <a:rPr lang="en-US" altLang="zh-TW" dirty="0"/>
              <a:t>(cd </a:t>
            </a:r>
            <a:r>
              <a:rPr lang="zh-TW" altLang="en-US" dirty="0"/>
              <a:t>為切換目錄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zh-TW" altLang="en-US" dirty="0"/>
              <a:t>接著輸入 </a:t>
            </a:r>
            <a:r>
              <a:rPr lang="en-US" altLang="zh-TW" dirty="0"/>
              <a:t>git clone </a:t>
            </a:r>
            <a:r>
              <a:rPr lang="zh-TW" altLang="en-US" dirty="0"/>
              <a:t>再加上剛剛在</a:t>
            </a:r>
            <a:r>
              <a:rPr lang="en-US" altLang="zh-TW" dirty="0" err="1"/>
              <a:t>ProgEdu</a:t>
            </a:r>
            <a:r>
              <a:rPr lang="zh-TW" altLang="en-US" dirty="0"/>
              <a:t>複製的專案的</a:t>
            </a:r>
            <a:r>
              <a:rPr lang="en-US" altLang="zh-TW" dirty="0"/>
              <a:t>URL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71D1E9-B53A-4E4A-8239-06271C94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8BA-4AAF-4570-9410-D66D32C7B1C3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0F0C1B29-79A6-412F-8FB1-7135D2A01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8313" y="1958181"/>
            <a:ext cx="8229600" cy="44577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BFEC669-7E08-49BA-9487-E8D96F0A8434}"/>
              </a:ext>
            </a:extLst>
          </p:cNvPr>
          <p:cNvSpPr/>
          <p:nvPr/>
        </p:nvSpPr>
        <p:spPr>
          <a:xfrm>
            <a:off x="1979711" y="4797152"/>
            <a:ext cx="6695975" cy="1512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69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49887-712B-47D7-B85F-BE41EE966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</a:t>
            </a:r>
            <a:r>
              <a:rPr lang="en-US" altLang="zh-TW" dirty="0" err="1"/>
              <a:t>ProgEdu</a:t>
            </a:r>
            <a:r>
              <a:rPr lang="zh-TW" altLang="en-US" dirty="0"/>
              <a:t>的帳號及密碼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F0E7C6A-48EA-424D-8F49-BB85C5A0E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11413" y="2848769"/>
            <a:ext cx="4343400" cy="2676525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71D1E9-B53A-4E4A-8239-06271C94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8BA-4AAF-4570-9410-D66D32C7B1C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852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49887-712B-47D7-B85F-BE41EE966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點擊上方工具列的</a:t>
            </a:r>
            <a:r>
              <a:rPr lang="en-US" altLang="zh-TW" dirty="0"/>
              <a:t>File </a:t>
            </a:r>
            <a:r>
              <a:rPr lang="zh-TW" altLang="en-US" dirty="0"/>
              <a:t>→ 再點擊</a:t>
            </a:r>
            <a:r>
              <a:rPr lang="en-US" altLang="zh-TW" dirty="0"/>
              <a:t>Open Folder </a:t>
            </a:r>
            <a:r>
              <a:rPr lang="zh-TW" altLang="en-US" dirty="0"/>
              <a:t>→ 選擇剛剛</a:t>
            </a:r>
            <a:r>
              <a:rPr lang="en-US" altLang="zh-TW" dirty="0"/>
              <a:t>clone</a:t>
            </a:r>
            <a:r>
              <a:rPr lang="zh-TW" altLang="en-US" dirty="0"/>
              <a:t> 下來的專案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DEADDA5-A887-4969-BD89-D82F73D99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13" y="1958181"/>
            <a:ext cx="8229600" cy="44577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71D1E9-B53A-4E4A-8239-06271C94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8BA-4AAF-4570-9410-D66D32C7B1C3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DCD9E8-C80D-4256-8430-4E22AB94E937}"/>
              </a:ext>
            </a:extLst>
          </p:cNvPr>
          <p:cNvSpPr/>
          <p:nvPr/>
        </p:nvSpPr>
        <p:spPr>
          <a:xfrm>
            <a:off x="611560" y="2420888"/>
            <a:ext cx="1152129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915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_Lab_PPT_Theme">
  <a:themeElements>
    <a:clrScheme name="Custom 6">
      <a:dk1>
        <a:srgbClr val="455C19"/>
      </a:dk1>
      <a:lt1>
        <a:srgbClr val="F3F3F3"/>
      </a:lt1>
      <a:dk2>
        <a:srgbClr val="424242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ustom 2">
      <a:majorFont>
        <a:latin typeface="Times New Roman"/>
        <a:ea typeface="楷体"/>
        <a:cs typeface=""/>
      </a:majorFont>
      <a:minorFont>
        <a:latin typeface="Times New Roman"/>
        <a:ea typeface="楷体"/>
        <a:cs typeface="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E Lab PPT Theme" id="{587E90E3-CBBD-48CB-9679-64DE5E59F133}" vid="{9EE2EB10-85CB-457F-AE7C-62EED6D492E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SE_Lab_PPT_Theme</Template>
  <TotalTime>10391</TotalTime>
  <Words>381</Words>
  <Application>Microsoft Office PowerPoint</Application>
  <PresentationFormat>如螢幕大小 (4:3)</PresentationFormat>
  <Paragraphs>65</Paragraphs>
  <Slides>27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Calibri</vt:lpstr>
      <vt:lpstr>Georgia</vt:lpstr>
      <vt:lpstr>Times New Roman</vt:lpstr>
      <vt:lpstr>Trebuchet MS</vt:lpstr>
      <vt:lpstr>Wingdings 2</vt:lpstr>
      <vt:lpstr>SE_Lab_PPT_Theme</vt:lpstr>
      <vt:lpstr>ProgEdu Group Project &amp; Visual Studio Code</vt:lpstr>
      <vt:lpstr>登入ProgEdu （帳號及密碼皆預設為學號）</vt:lpstr>
      <vt:lpstr>點擊「Group Dashboard」</vt:lpstr>
      <vt:lpstr>請點擊專案的狀態圖示（例如紅框處）</vt:lpstr>
      <vt:lpstr>點擊紅框處，複製專案的URL</vt:lpstr>
      <vt:lpstr>點擊上方工具列中的Terminal → 再點擊New Terminal</vt:lpstr>
      <vt:lpstr>在Terminal中輸入你想將專案放在哪個目錄(cd 為切換目錄) 接著輸入 git clone 再加上剛剛在ProgEdu複製的專案的URL</vt:lpstr>
      <vt:lpstr>輸入ProgEdu的帳號及密碼</vt:lpstr>
      <vt:lpstr>點擊上方工具列的File → 再點擊Open Folder → 選擇剛剛clone 下來的專案</vt:lpstr>
      <vt:lpstr>成功後會看到左側有名為「WEB」的專案</vt:lpstr>
      <vt:lpstr>上傳專案</vt:lpstr>
      <vt:lpstr>點擊左側工具列紅框處的按鈕</vt:lpstr>
      <vt:lpstr>點擊CHANGES 中的「＋」</vt:lpstr>
      <vt:lpstr>在紅框處輸入本次提交的訊息</vt:lpstr>
      <vt:lpstr>點擊「✓」</vt:lpstr>
      <vt:lpstr>點擊「view」，再點擊「Command Palette」</vt:lpstr>
      <vt:lpstr>輸入git fetch，並點擊「Git: Fetch」</vt:lpstr>
      <vt:lpstr>再次打開「 Command Palette 」，並輸入git merge， 並點擊「Git: Merge Branch…」</vt:lpstr>
      <vt:lpstr>點擊「origin/master」</vt:lpstr>
      <vt:lpstr>若出現衝突則表示自己和其他組員同時修改了同一段程式碼， 若「MERGE CHANGES」為空，則跳到p.25</vt:lpstr>
      <vt:lpstr>若要保留自己的則按「Accept Current Change」， 反之則按「Accept Incoming Change」</vt:lpstr>
      <vt:lpstr>點擊「MERGE CHANGES」 中的「＋」</vt:lpstr>
      <vt:lpstr>在紅框處輸入本次提交的訊息</vt:lpstr>
      <vt:lpstr>點擊「✓」</vt:lpstr>
      <vt:lpstr>接著點擊「…」，再點擊Push，即可上傳專案</vt:lpstr>
      <vt:lpstr>成功上傳專案後，可以回到ProgEdu查看專案的狀態</vt:lpstr>
      <vt:lpstr>如果專案狀態不是「Build Success」， 則下方的Feedback Information將會提示哪裡有錯誤需要修改</vt:lpstr>
    </vt:vector>
  </TitlesOfParts>
  <Company>逢甲大學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the monolithic and the microservice architecture pattern to deploy web applications in the cloud</dc:title>
  <dc:creator>逢甲大學</dc:creator>
  <cp:lastModifiedBy>何寬昱</cp:lastModifiedBy>
  <cp:revision>392</cp:revision>
  <dcterms:created xsi:type="dcterms:W3CDTF">2016-03-14T08:17:29Z</dcterms:created>
  <dcterms:modified xsi:type="dcterms:W3CDTF">2019-11-06T08:30:52Z</dcterms:modified>
</cp:coreProperties>
</file>