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66" r:id="rId12"/>
    <p:sldId id="267" r:id="rId13"/>
    <p:sldId id="269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bK6U3RAOpI" TargetMode="External"/><Relationship Id="rId2" Type="http://schemas.openxmlformats.org/officeDocument/2006/relationships/hyperlink" Target="https://www.youtube.com/watch?v=WksNGuTZcL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0411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>
                <a:latin typeface="+mn-ea"/>
              </a:rPr>
              <a:t>Ubuntu</a:t>
            </a:r>
            <a:endParaRPr lang="en-US" altLang="zh-TW" sz="32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本地端登入與操作</a:t>
            </a:r>
            <a:endParaRPr lang="en-US" altLang="zh-TW" sz="2800" dirty="0" smtClean="0">
              <a:latin typeface="+mn-ea"/>
            </a:endParaRPr>
          </a:p>
          <a:p>
            <a:pPr lvl="2" algn="just"/>
            <a:r>
              <a:rPr lang="zh-TW" altLang="en-US" sz="2400" dirty="0" smtClean="0">
                <a:latin typeface="+mn-ea"/>
              </a:rPr>
              <a:t>圖形化介面</a:t>
            </a:r>
            <a:endParaRPr lang="en-US" altLang="zh-TW" sz="2400" dirty="0" smtClean="0">
              <a:latin typeface="+mn-ea"/>
            </a:endParaRPr>
          </a:p>
          <a:p>
            <a:pPr lvl="2" algn="just"/>
            <a:r>
              <a:rPr lang="zh-TW" altLang="en-US" sz="2400" dirty="0" smtClean="0">
                <a:latin typeface="+mn-ea"/>
              </a:rPr>
              <a:t>文字介面（終端機）</a:t>
            </a:r>
            <a:endParaRPr lang="en-US" altLang="zh-TW" sz="24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遠端登入</a:t>
            </a:r>
            <a:r>
              <a:rPr lang="zh-TW" altLang="en-US" sz="2800" dirty="0">
                <a:latin typeface="+mn-ea"/>
              </a:rPr>
              <a:t>與操作</a:t>
            </a:r>
            <a:endParaRPr lang="en-US" altLang="zh-TW" sz="2800" dirty="0">
              <a:latin typeface="+mn-ea"/>
            </a:endParaRPr>
          </a:p>
          <a:p>
            <a:pPr lvl="2" algn="just"/>
            <a:r>
              <a:rPr lang="zh-TW" altLang="en-US" sz="2400" dirty="0">
                <a:latin typeface="+mn-ea"/>
              </a:rPr>
              <a:t>圖形化介面</a:t>
            </a:r>
            <a:endParaRPr lang="en-US" altLang="zh-TW" sz="2400" dirty="0">
              <a:latin typeface="+mn-ea"/>
            </a:endParaRPr>
          </a:p>
          <a:p>
            <a:pPr lvl="2" algn="just"/>
            <a:r>
              <a:rPr lang="zh-TW" altLang="en-US" sz="2400" dirty="0">
                <a:latin typeface="+mn-ea"/>
              </a:rPr>
              <a:t>文字</a:t>
            </a:r>
            <a:r>
              <a:rPr lang="zh-TW" altLang="en-US" sz="2400" dirty="0" smtClean="0">
                <a:latin typeface="+mn-ea"/>
              </a:rPr>
              <a:t>介面</a:t>
            </a:r>
            <a:r>
              <a:rPr lang="zh-TW" altLang="en-US" sz="2400" dirty="0">
                <a:latin typeface="+mn-ea"/>
              </a:rPr>
              <a:t>（終端機）</a:t>
            </a:r>
            <a:endParaRPr lang="en-US" altLang="zh-TW" sz="2400" dirty="0">
              <a:latin typeface="+mn-ea"/>
            </a:endParaRPr>
          </a:p>
          <a:p>
            <a:pPr lvl="2" algn="just"/>
            <a:r>
              <a:rPr lang="zh-TW" altLang="en-US" sz="2400" dirty="0">
                <a:latin typeface="+mn-ea"/>
              </a:rPr>
              <a:t>文字</a:t>
            </a:r>
            <a:r>
              <a:rPr lang="zh-TW" altLang="en-US" sz="2400" dirty="0" smtClean="0">
                <a:latin typeface="+mn-ea"/>
              </a:rPr>
              <a:t>介面（</a:t>
            </a:r>
            <a:r>
              <a:rPr lang="en-US" altLang="zh-TW" sz="2400" dirty="0" smtClean="0">
                <a:latin typeface="+mn-ea"/>
              </a:rPr>
              <a:t>FTP</a:t>
            </a:r>
            <a:r>
              <a:rPr lang="zh-TW" altLang="en-US" sz="2400" dirty="0" smtClean="0">
                <a:latin typeface="+mn-ea"/>
              </a:rPr>
              <a:t>）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43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>
                <a:latin typeface="+mn-ea"/>
              </a:rPr>
              <a:t>VMware</a:t>
            </a:r>
            <a:endParaRPr lang="en-US" altLang="zh-TW" sz="3200" dirty="0" smtClean="0">
              <a:latin typeface="+mn-ea"/>
            </a:endParaRPr>
          </a:p>
          <a:p>
            <a:pPr lvl="1" algn="just"/>
            <a:r>
              <a:rPr lang="en-US" altLang="zh-TW" sz="2800" dirty="0">
                <a:latin typeface="+mn-ea"/>
              </a:rPr>
              <a:t>VMware </a:t>
            </a:r>
            <a:r>
              <a:rPr lang="en-US" altLang="zh-TW" sz="2800" dirty="0" smtClean="0">
                <a:latin typeface="+mn-ea"/>
              </a:rPr>
              <a:t>Workstation</a:t>
            </a:r>
            <a:r>
              <a:rPr lang="zh-TW" altLang="en-US" sz="2800" dirty="0" smtClean="0">
                <a:latin typeface="+mn-ea"/>
              </a:rPr>
              <a:t>允許</a:t>
            </a:r>
            <a:r>
              <a:rPr lang="zh-TW" altLang="en-US" sz="2800" dirty="0">
                <a:latin typeface="+mn-ea"/>
              </a:rPr>
              <a:t>用戶同時建立和執行多</a:t>
            </a:r>
            <a:r>
              <a:rPr lang="zh-TW" altLang="en-US" sz="2800" dirty="0" smtClean="0">
                <a:latin typeface="+mn-ea"/>
              </a:rPr>
              <a:t>個虛擬機器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每</a:t>
            </a:r>
            <a:r>
              <a:rPr lang="zh-TW" altLang="en-US" sz="2800" dirty="0">
                <a:latin typeface="+mn-ea"/>
              </a:rPr>
              <a:t>個虛擬機器可以</a:t>
            </a:r>
            <a:r>
              <a:rPr lang="zh-TW" altLang="en-US" sz="2800" dirty="0" smtClean="0">
                <a:latin typeface="+mn-ea"/>
              </a:rPr>
              <a:t>執行獨立的作業系統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免費</a:t>
            </a:r>
            <a:r>
              <a:rPr lang="zh-TW" altLang="en-US" sz="2800" dirty="0">
                <a:latin typeface="+mn-ea"/>
              </a:rPr>
              <a:t>版本為</a:t>
            </a:r>
            <a:r>
              <a:rPr lang="en-US" altLang="zh-TW" sz="2800" dirty="0">
                <a:latin typeface="+mn-ea"/>
              </a:rPr>
              <a:t>VMware Workstation </a:t>
            </a:r>
            <a:r>
              <a:rPr lang="en-US" altLang="zh-TW" sz="2800" dirty="0" smtClean="0">
                <a:latin typeface="+mn-ea"/>
              </a:rPr>
              <a:t>Player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zh-TW" altLang="en-US" sz="2800" dirty="0">
                <a:latin typeface="+mn-ea"/>
              </a:rPr>
              <a:t>免費版本可供非商業，以及個人與家庭</a:t>
            </a:r>
            <a:r>
              <a:rPr lang="zh-TW" altLang="en-US" sz="2800" dirty="0" smtClean="0">
                <a:latin typeface="+mn-ea"/>
              </a:rPr>
              <a:t>使用（也</a:t>
            </a:r>
            <a:r>
              <a:rPr lang="zh-TW" altLang="en-US" sz="2800" dirty="0">
                <a:latin typeface="+mn-ea"/>
              </a:rPr>
              <a:t>鼓勵學生與非營利組織善用此免費</a:t>
            </a:r>
            <a:r>
              <a:rPr lang="zh-TW" altLang="en-US" sz="2800" dirty="0" smtClean="0">
                <a:latin typeface="+mn-ea"/>
              </a:rPr>
              <a:t>版本）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02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227012"/>
            <a:ext cx="9393238" cy="65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722775"/>
            <a:ext cx="1909763" cy="26878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722775"/>
            <a:ext cx="66675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+mn-ea"/>
              </a:rPr>
              <a:t>帳號：</a:t>
            </a:r>
            <a:r>
              <a:rPr lang="en-US" altLang="zh-TW" sz="3200" dirty="0" smtClean="0">
                <a:latin typeface="+mn-ea"/>
              </a:rPr>
              <a:t>Student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密碼：</a:t>
            </a:r>
            <a:r>
              <a:rPr lang="en-US" altLang="zh-TW" sz="3200" dirty="0" err="1" smtClean="0">
                <a:latin typeface="+mn-ea"/>
              </a:rPr>
              <a:t>fengchia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51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>
                <a:latin typeface="+mn-ea"/>
              </a:rPr>
              <a:t>UNIX</a:t>
            </a:r>
          </a:p>
          <a:p>
            <a:pPr lvl="1" algn="just"/>
            <a:r>
              <a:rPr lang="zh-TW" altLang="en-US" sz="2800" dirty="0" smtClean="0">
                <a:latin typeface="+mn-ea"/>
              </a:rPr>
              <a:t>作業系統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en-US" altLang="zh-TW" sz="2800" dirty="0" smtClean="0">
                <a:latin typeface="+mn-ea"/>
              </a:rPr>
              <a:t>1970</a:t>
            </a:r>
            <a:r>
              <a:rPr lang="zh-TW" altLang="en-US" sz="2800" dirty="0" smtClean="0">
                <a:latin typeface="+mn-ea"/>
              </a:rPr>
              <a:t>年代從美國</a:t>
            </a:r>
            <a:r>
              <a:rPr lang="en-US" altLang="zh-TW" sz="2800" dirty="0" smtClean="0">
                <a:latin typeface="+mn-ea"/>
              </a:rPr>
              <a:t>AT&amp;T</a:t>
            </a:r>
            <a:r>
              <a:rPr lang="zh-TW" altLang="en-US" sz="2800" dirty="0" smtClean="0">
                <a:latin typeface="+mn-ea"/>
              </a:rPr>
              <a:t>的</a:t>
            </a:r>
            <a:r>
              <a:rPr lang="zh-TW" altLang="en-US" sz="2800" dirty="0">
                <a:latin typeface="+mn-ea"/>
              </a:rPr>
              <a:t>貝爾實驗室</a:t>
            </a:r>
            <a:r>
              <a:rPr lang="zh-TW" altLang="en-US" sz="2800" dirty="0" smtClean="0">
                <a:latin typeface="+mn-ea"/>
              </a:rPr>
              <a:t>開發出來的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en-US" altLang="zh-TW" sz="2800" dirty="0">
                <a:latin typeface="+mn-ea"/>
              </a:rPr>
              <a:t>MINIX</a:t>
            </a:r>
            <a:r>
              <a:rPr lang="zh-TW" altLang="en-US" sz="2800" dirty="0">
                <a:latin typeface="+mn-ea"/>
              </a:rPr>
              <a:t>是</a:t>
            </a:r>
            <a:r>
              <a:rPr lang="zh-TW" altLang="en-US" sz="2800" dirty="0" smtClean="0">
                <a:latin typeface="+mn-ea"/>
              </a:rPr>
              <a:t>一個類</a:t>
            </a:r>
            <a:r>
              <a:rPr lang="en-US" altLang="zh-TW" sz="2800" dirty="0" smtClean="0">
                <a:latin typeface="+mn-ea"/>
              </a:rPr>
              <a:t>Unix</a:t>
            </a:r>
            <a:r>
              <a:rPr lang="zh-TW" altLang="en-US" sz="2800" dirty="0" smtClean="0">
                <a:latin typeface="+mn-ea"/>
              </a:rPr>
              <a:t>的作業系統，在</a:t>
            </a:r>
            <a:r>
              <a:rPr lang="zh-TW" altLang="en-US" sz="2800" dirty="0">
                <a:latin typeface="+mn-ea"/>
              </a:rPr>
              <a:t>電腦</a:t>
            </a:r>
            <a:r>
              <a:rPr lang="zh-TW" altLang="en-US" sz="2800" dirty="0" smtClean="0">
                <a:latin typeface="+mn-ea"/>
              </a:rPr>
              <a:t>科學領域用作</a:t>
            </a:r>
            <a:r>
              <a:rPr lang="zh-TW" altLang="en-US" sz="2800" dirty="0">
                <a:latin typeface="+mn-ea"/>
              </a:rPr>
              <a:t>教學而設計</a:t>
            </a:r>
            <a:r>
              <a:rPr lang="zh-TW" altLang="en-US" sz="2800" dirty="0" smtClean="0">
                <a:latin typeface="+mn-ea"/>
              </a:rPr>
              <a:t>的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5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>
                <a:latin typeface="+mn-ea"/>
              </a:rPr>
              <a:t>Linux</a:t>
            </a:r>
          </a:p>
          <a:p>
            <a:pPr lvl="1" algn="just"/>
            <a:r>
              <a:rPr lang="zh-TW" altLang="en-US" sz="2800" dirty="0" smtClean="0">
                <a:latin typeface="+mn-ea"/>
              </a:rPr>
              <a:t>作業系統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en-US" altLang="zh-TW" sz="2800" dirty="0">
                <a:latin typeface="+mn-ea"/>
              </a:rPr>
              <a:t>Linus </a:t>
            </a:r>
            <a:r>
              <a:rPr lang="en-US" altLang="zh-TW" sz="2800" dirty="0" smtClean="0">
                <a:latin typeface="+mn-ea"/>
              </a:rPr>
              <a:t>Torvalds</a:t>
            </a:r>
            <a:r>
              <a:rPr lang="zh-TW" altLang="en-US" sz="2800" dirty="0" smtClean="0">
                <a:latin typeface="+mn-ea"/>
              </a:rPr>
              <a:t>在讀大學的時候，</a:t>
            </a:r>
            <a:r>
              <a:rPr lang="zh-TW" altLang="en-US" sz="2800" dirty="0">
                <a:latin typeface="+mn-ea"/>
              </a:rPr>
              <a:t>對作業系統很</a:t>
            </a:r>
            <a:r>
              <a:rPr lang="zh-TW" altLang="en-US" sz="2800" dirty="0" smtClean="0">
                <a:latin typeface="+mn-ea"/>
              </a:rPr>
              <a:t>好奇並對</a:t>
            </a:r>
            <a:r>
              <a:rPr lang="en-US" altLang="zh-TW" sz="2800" dirty="0">
                <a:latin typeface="+mn-ea"/>
              </a:rPr>
              <a:t>MINIX</a:t>
            </a:r>
            <a:r>
              <a:rPr lang="zh-TW" altLang="en-US" sz="2800" dirty="0">
                <a:latin typeface="+mn-ea"/>
              </a:rPr>
              <a:t>只允許在教育上使用很</a:t>
            </a:r>
            <a:r>
              <a:rPr lang="zh-TW" altLang="en-US" sz="2800" dirty="0" smtClean="0">
                <a:latin typeface="+mn-ea"/>
              </a:rPr>
              <a:t>不滿，</a:t>
            </a:r>
            <a:r>
              <a:rPr lang="zh-TW" altLang="en-US" sz="2800" dirty="0">
                <a:latin typeface="+mn-ea"/>
              </a:rPr>
              <a:t>於是他便開始寫他自己的</a:t>
            </a:r>
            <a:r>
              <a:rPr lang="zh-TW" altLang="en-US" sz="2800" dirty="0" smtClean="0">
                <a:latin typeface="+mn-ea"/>
              </a:rPr>
              <a:t>作業系統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zh-TW" altLang="en-US" sz="2800" dirty="0">
                <a:latin typeface="+mn-ea"/>
              </a:rPr>
              <a:t>為</a:t>
            </a:r>
            <a:r>
              <a:rPr lang="en-US" altLang="zh-TW" sz="2800" dirty="0">
                <a:latin typeface="+mn-ea"/>
              </a:rPr>
              <a:t>MINIX</a:t>
            </a:r>
            <a:r>
              <a:rPr lang="zh-TW" altLang="en-US" sz="2800" dirty="0">
                <a:latin typeface="+mn-ea"/>
              </a:rPr>
              <a:t>寫的軟體也可以在</a:t>
            </a:r>
            <a:r>
              <a:rPr lang="en-US" altLang="zh-TW" sz="2800" dirty="0" smtClean="0">
                <a:latin typeface="+mn-ea"/>
              </a:rPr>
              <a:t>Linux</a:t>
            </a:r>
            <a:r>
              <a:rPr lang="zh-TW" altLang="en-US" sz="2800" dirty="0" smtClean="0">
                <a:latin typeface="+mn-ea"/>
              </a:rPr>
              <a:t>上面使用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95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>
                <a:latin typeface="+mn-ea"/>
              </a:rPr>
              <a:t>Linux</a:t>
            </a:r>
          </a:p>
          <a:p>
            <a:pPr lvl="1" algn="just"/>
            <a:r>
              <a:rPr lang="zh-TW" altLang="en-US" sz="2800" dirty="0" smtClean="0">
                <a:latin typeface="+mn-ea"/>
              </a:rPr>
              <a:t>標誌</a:t>
            </a:r>
            <a:r>
              <a:rPr lang="zh-TW" altLang="en-US" sz="2800" dirty="0">
                <a:latin typeface="+mn-ea"/>
              </a:rPr>
              <a:t>和吉祥物是一隻名字</a:t>
            </a:r>
            <a:r>
              <a:rPr lang="zh-TW" altLang="en-US" sz="2800" dirty="0" smtClean="0">
                <a:latin typeface="+mn-ea"/>
              </a:rPr>
              <a:t>叫做</a:t>
            </a:r>
            <a:r>
              <a:rPr lang="en-US" altLang="zh-TW" sz="2800" dirty="0" smtClean="0">
                <a:latin typeface="+mn-ea"/>
              </a:rPr>
              <a:t>Tux</a:t>
            </a:r>
            <a:r>
              <a:rPr lang="zh-TW" altLang="en-US" sz="2800" dirty="0" smtClean="0">
                <a:latin typeface="+mn-ea"/>
              </a:rPr>
              <a:t>的企鵝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說法</a:t>
            </a:r>
            <a:r>
              <a:rPr lang="en-US" altLang="zh-TW" sz="2800" dirty="0" smtClean="0">
                <a:latin typeface="+mn-ea"/>
              </a:rPr>
              <a:t>1</a:t>
            </a:r>
            <a:r>
              <a:rPr lang="zh-TW" altLang="en-US" sz="2800" dirty="0" smtClean="0">
                <a:latin typeface="+mn-ea"/>
              </a:rPr>
              <a:t>：</a:t>
            </a:r>
            <a:r>
              <a:rPr lang="en-US" altLang="zh-TW" sz="2800" dirty="0" smtClean="0">
                <a:latin typeface="+mn-ea"/>
              </a:rPr>
              <a:t>Linus</a:t>
            </a:r>
            <a:r>
              <a:rPr lang="zh-TW" altLang="en-US" sz="2800" dirty="0" smtClean="0">
                <a:latin typeface="+mn-ea"/>
              </a:rPr>
              <a:t>曾</a:t>
            </a:r>
            <a:r>
              <a:rPr lang="zh-TW" altLang="en-US" sz="2800" dirty="0">
                <a:latin typeface="+mn-ea"/>
              </a:rPr>
              <a:t>被一隻動物園裡的企鵝咬了一口，便選擇企鵝作為</a:t>
            </a:r>
            <a:r>
              <a:rPr lang="en-US" altLang="zh-TW" sz="2800" dirty="0">
                <a:latin typeface="+mn-ea"/>
              </a:rPr>
              <a:t>Linux</a:t>
            </a:r>
            <a:r>
              <a:rPr lang="zh-TW" altLang="en-US" sz="2800" dirty="0">
                <a:latin typeface="+mn-ea"/>
              </a:rPr>
              <a:t>的</a:t>
            </a:r>
            <a:r>
              <a:rPr lang="zh-TW" altLang="en-US" sz="2800" dirty="0" smtClean="0">
                <a:latin typeface="+mn-ea"/>
              </a:rPr>
              <a:t>標誌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說法</a:t>
            </a:r>
            <a:r>
              <a:rPr lang="en-US" altLang="zh-TW" sz="2800" dirty="0" smtClean="0">
                <a:latin typeface="+mn-ea"/>
              </a:rPr>
              <a:t>2</a:t>
            </a:r>
            <a:r>
              <a:rPr lang="zh-TW" altLang="en-US" sz="2800" dirty="0" smtClean="0">
                <a:latin typeface="+mn-ea"/>
              </a:rPr>
              <a:t>：</a:t>
            </a:r>
            <a:r>
              <a:rPr lang="zh-TW" altLang="en-US" sz="2800" dirty="0">
                <a:latin typeface="+mn-ea"/>
              </a:rPr>
              <a:t>企鵝代表南極，而南極又是全世界所共有</a:t>
            </a:r>
            <a:r>
              <a:rPr lang="zh-TW" altLang="en-US" sz="2800" dirty="0" smtClean="0">
                <a:latin typeface="+mn-ea"/>
              </a:rPr>
              <a:t>的陸地，也</a:t>
            </a:r>
            <a:r>
              <a:rPr lang="zh-TW" altLang="en-US" sz="2800" dirty="0">
                <a:latin typeface="+mn-ea"/>
              </a:rPr>
              <a:t>就代表</a:t>
            </a:r>
            <a:r>
              <a:rPr lang="en-US" altLang="zh-TW" sz="2800" dirty="0">
                <a:latin typeface="+mn-ea"/>
              </a:rPr>
              <a:t>Linux</a:t>
            </a:r>
            <a:r>
              <a:rPr lang="zh-TW" altLang="en-US" sz="2800" dirty="0" smtClean="0">
                <a:latin typeface="+mn-ea"/>
              </a:rPr>
              <a:t>是大家的</a:t>
            </a:r>
            <a:r>
              <a:rPr lang="en-US" altLang="zh-TW" sz="2800" dirty="0" smtClean="0">
                <a:latin typeface="+mn-ea"/>
              </a:rPr>
              <a:t>Linux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1026" name="Picture 2" descr="https://upload.wikimedia.org/wikipedia/commons/1/1c/Crystal_128_penguin.png?1583067496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40" y="3986675"/>
            <a:ext cx="2713460" cy="27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>
                <a:latin typeface="+mn-ea"/>
              </a:rPr>
              <a:t>Ubuntu</a:t>
            </a:r>
            <a:endParaRPr lang="en-US" altLang="zh-TW" sz="32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是</a:t>
            </a:r>
            <a:r>
              <a:rPr lang="zh-TW" altLang="en-US" sz="2800" dirty="0">
                <a:latin typeface="+mn-ea"/>
              </a:rPr>
              <a:t>以桌面應用為主的</a:t>
            </a:r>
            <a:r>
              <a:rPr lang="en-US" altLang="zh-TW" sz="2800" dirty="0">
                <a:latin typeface="+mn-ea"/>
              </a:rPr>
              <a:t>Linux</a:t>
            </a:r>
            <a:r>
              <a:rPr lang="zh-TW" altLang="en-US" sz="2800" dirty="0">
                <a:latin typeface="+mn-ea"/>
              </a:rPr>
              <a:t>發行</a:t>
            </a:r>
            <a:r>
              <a:rPr lang="zh-TW" altLang="en-US" sz="2800" dirty="0" smtClean="0">
                <a:latin typeface="+mn-ea"/>
              </a:rPr>
              <a:t>版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名稱</a:t>
            </a:r>
            <a:r>
              <a:rPr lang="zh-TW" altLang="en-US" sz="2800" dirty="0">
                <a:latin typeface="+mn-ea"/>
              </a:rPr>
              <a:t>來自非洲南部祖魯語或科薩</a:t>
            </a:r>
            <a:r>
              <a:rPr lang="zh-TW" altLang="en-US" sz="2800" dirty="0" smtClean="0">
                <a:latin typeface="+mn-ea"/>
              </a:rPr>
              <a:t>語（譯</a:t>
            </a:r>
            <a:r>
              <a:rPr lang="zh-TW" altLang="en-US" sz="2800" dirty="0">
                <a:latin typeface="+mn-ea"/>
              </a:rPr>
              <a:t>為烏班</a:t>
            </a:r>
            <a:r>
              <a:rPr lang="zh-TW" altLang="en-US" sz="2800" dirty="0" smtClean="0">
                <a:latin typeface="+mn-ea"/>
              </a:rPr>
              <a:t>圖），</a:t>
            </a:r>
            <a:r>
              <a:rPr lang="zh-TW" altLang="en-US" sz="2800" dirty="0">
                <a:latin typeface="+mn-ea"/>
              </a:rPr>
              <a:t>意思</a:t>
            </a:r>
            <a:r>
              <a:rPr lang="zh-TW" altLang="en-US" sz="2800" dirty="0" smtClean="0">
                <a:latin typeface="+mn-ea"/>
              </a:rPr>
              <a:t>是</a:t>
            </a:r>
            <a:r>
              <a:rPr lang="en-US" altLang="zh-TW" sz="2800" dirty="0">
                <a:latin typeface="+mn-ea"/>
              </a:rPr>
              <a:t>『</a:t>
            </a:r>
            <a:r>
              <a:rPr lang="zh-TW" altLang="en-US" sz="2800" dirty="0">
                <a:latin typeface="+mn-ea"/>
              </a:rPr>
              <a:t>人道待人</a:t>
            </a:r>
            <a:r>
              <a:rPr lang="en-US" altLang="zh-TW" sz="2800" dirty="0">
                <a:latin typeface="+mn-ea"/>
              </a:rPr>
              <a:t>』</a:t>
            </a:r>
            <a:r>
              <a:rPr lang="zh-TW" altLang="en-US" sz="2800" dirty="0">
                <a:latin typeface="+mn-ea"/>
              </a:rPr>
              <a:t>或</a:t>
            </a:r>
            <a:r>
              <a:rPr lang="en-US" altLang="zh-TW" sz="2800" dirty="0">
                <a:latin typeface="+mn-ea"/>
              </a:rPr>
              <a:t>『</a:t>
            </a:r>
            <a:r>
              <a:rPr lang="zh-TW" altLang="en-US" sz="2800" dirty="0">
                <a:latin typeface="+mn-ea"/>
              </a:rPr>
              <a:t>樂於分享</a:t>
            </a:r>
            <a:r>
              <a:rPr lang="en-US" altLang="zh-TW" sz="2800" dirty="0">
                <a:latin typeface="+mn-ea"/>
              </a:rPr>
              <a:t>』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也是</a:t>
            </a:r>
            <a:r>
              <a:rPr lang="zh-TW" altLang="en-US" sz="2800" dirty="0">
                <a:latin typeface="+mn-ea"/>
              </a:rPr>
              <a:t>目前最多使用者的</a:t>
            </a:r>
            <a:r>
              <a:rPr lang="en-US" altLang="zh-TW" sz="2800" dirty="0">
                <a:latin typeface="+mn-ea"/>
              </a:rPr>
              <a:t>Linux</a:t>
            </a:r>
            <a:r>
              <a:rPr lang="zh-TW" altLang="en-US" sz="2800" dirty="0">
                <a:latin typeface="+mn-ea"/>
              </a:rPr>
              <a:t>版本，用戶數超過</a:t>
            </a:r>
            <a:r>
              <a:rPr lang="en-US" altLang="zh-TW" sz="2800" dirty="0">
                <a:latin typeface="+mn-ea"/>
              </a:rPr>
              <a:t>10</a:t>
            </a:r>
            <a:r>
              <a:rPr lang="zh-TW" altLang="en-US" sz="2800" dirty="0">
                <a:latin typeface="+mn-ea"/>
              </a:rPr>
              <a:t>億</a:t>
            </a:r>
            <a:r>
              <a:rPr lang="zh-TW" altLang="en-US" sz="2800" dirty="0" smtClean="0">
                <a:latin typeface="+mn-ea"/>
              </a:rPr>
              <a:t>人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>
                <a:latin typeface="+mn-ea"/>
              </a:rPr>
              <a:t>Linux</a:t>
            </a:r>
          </a:p>
          <a:p>
            <a:pPr lvl="1" algn="just"/>
            <a:r>
              <a:rPr lang="en-US" altLang="zh-TW" sz="2400" dirty="0">
                <a:latin typeface="+mn-ea"/>
                <a:hlinkClick r:id="rId2"/>
              </a:rPr>
              <a:t>https://</a:t>
            </a:r>
            <a:r>
              <a:rPr lang="en-US" altLang="zh-TW" sz="2400" dirty="0" smtClean="0">
                <a:latin typeface="+mn-ea"/>
                <a:hlinkClick r:id="rId2"/>
              </a:rPr>
              <a:t>www.youtube.com/watch?v=WksNGuTZcL0</a:t>
            </a:r>
            <a:endParaRPr lang="en-US" altLang="zh-TW" sz="2400" dirty="0" smtClean="0">
              <a:latin typeface="+mn-ea"/>
            </a:endParaRPr>
          </a:p>
          <a:p>
            <a:pPr algn="just"/>
            <a:r>
              <a:rPr lang="en-US" altLang="zh-TW" sz="3200" dirty="0" smtClean="0">
                <a:latin typeface="+mn-ea"/>
              </a:rPr>
              <a:t>Ubuntu</a:t>
            </a:r>
          </a:p>
          <a:p>
            <a:pPr lvl="1" algn="just"/>
            <a:r>
              <a:rPr lang="en-US" altLang="zh-TW" sz="2400" dirty="0">
                <a:latin typeface="+mn-ea"/>
                <a:hlinkClick r:id="rId3"/>
              </a:rPr>
              <a:t>https://www.youtube.com/watch?v=ZbK6U3RAOpI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9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sz="3200" dirty="0">
                <a:latin typeface="+mn-ea"/>
              </a:rPr>
              <a:t>Ubuntu</a:t>
            </a:r>
            <a:endParaRPr lang="en-US" altLang="zh-TW" sz="3200" dirty="0" smtClean="0">
              <a:latin typeface="+mn-ea"/>
            </a:endParaRPr>
          </a:p>
          <a:p>
            <a:pPr lvl="1" algn="just"/>
            <a:r>
              <a:rPr lang="en-US" altLang="zh-TW" sz="2800" dirty="0">
                <a:latin typeface="+mn-ea"/>
              </a:rPr>
              <a:t>3D</a:t>
            </a:r>
            <a:r>
              <a:rPr lang="zh-TW" altLang="en-US" sz="2800" dirty="0">
                <a:latin typeface="+mn-ea"/>
              </a:rPr>
              <a:t>桌面環境、預設多個桌面、上萬種佈景</a:t>
            </a:r>
            <a:r>
              <a:rPr lang="zh-TW" altLang="en-US" sz="2800" dirty="0" smtClean="0">
                <a:latin typeface="+mn-ea"/>
              </a:rPr>
              <a:t>主題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zh-TW" altLang="en-US" sz="2800" dirty="0">
                <a:latin typeface="+mn-ea"/>
              </a:rPr>
              <a:t>可以安裝在任何</a:t>
            </a:r>
            <a:r>
              <a:rPr lang="zh-TW" altLang="en-US" sz="2800" dirty="0" smtClean="0">
                <a:latin typeface="+mn-ea"/>
              </a:rPr>
              <a:t>地方，</a:t>
            </a:r>
            <a:r>
              <a:rPr lang="zh-TW" altLang="en-US" sz="2800" dirty="0">
                <a:latin typeface="+mn-ea"/>
              </a:rPr>
              <a:t>桌面帶著</a:t>
            </a:r>
            <a:r>
              <a:rPr lang="zh-TW" altLang="en-US" sz="2800" dirty="0" smtClean="0">
                <a:latin typeface="+mn-ea"/>
              </a:rPr>
              <a:t>走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zh-TW" altLang="en-US" sz="2800" dirty="0">
                <a:latin typeface="+mn-ea"/>
              </a:rPr>
              <a:t>開機快速，進到桌面只需要</a:t>
            </a:r>
            <a:r>
              <a:rPr lang="en-US" altLang="zh-TW" sz="2800" dirty="0">
                <a:latin typeface="+mn-ea"/>
              </a:rPr>
              <a:t>10</a:t>
            </a:r>
            <a:r>
              <a:rPr lang="zh-TW" altLang="en-US" sz="2800" dirty="0" smtClean="0">
                <a:latin typeface="+mn-ea"/>
              </a:rPr>
              <a:t>秒</a:t>
            </a:r>
            <a:endParaRPr lang="en-US" altLang="zh-TW" sz="2800" dirty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免費提供軟體，也可購買</a:t>
            </a:r>
            <a:r>
              <a:rPr lang="zh-TW" altLang="en-US" sz="2800" dirty="0">
                <a:latin typeface="+mn-ea"/>
              </a:rPr>
              <a:t>軟體和</a:t>
            </a:r>
            <a:r>
              <a:rPr lang="zh-TW" altLang="en-US" sz="2800" dirty="0" smtClean="0">
                <a:latin typeface="+mn-ea"/>
              </a:rPr>
              <a:t>音樂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zh-TW" altLang="en-US" sz="2800" dirty="0">
                <a:latin typeface="+mn-ea"/>
              </a:rPr>
              <a:t>穩定，當機頻率超</a:t>
            </a:r>
            <a:r>
              <a:rPr lang="zh-TW" altLang="en-US" sz="2800" dirty="0" smtClean="0">
                <a:latin typeface="+mn-ea"/>
              </a:rPr>
              <a:t>低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沒有</a:t>
            </a:r>
            <a:r>
              <a:rPr lang="zh-TW" altLang="en-US" sz="2800" dirty="0">
                <a:latin typeface="+mn-ea"/>
              </a:rPr>
              <a:t>任何煩人的限制，創造屬於您自己的</a:t>
            </a:r>
            <a:r>
              <a:rPr lang="zh-TW" altLang="en-US" sz="2800" dirty="0" smtClean="0">
                <a:latin typeface="+mn-ea"/>
              </a:rPr>
              <a:t>電腦</a:t>
            </a:r>
            <a:endParaRPr lang="en-US" altLang="zh-TW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77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>
                <a:latin typeface="+mn-ea"/>
              </a:rPr>
              <a:t>Ubuntu</a:t>
            </a:r>
            <a:endParaRPr lang="en-US" altLang="zh-TW" sz="3200" dirty="0" smtClean="0">
              <a:latin typeface="+mn-ea"/>
            </a:endParaRPr>
          </a:p>
          <a:p>
            <a:pPr lvl="1" algn="just"/>
            <a:r>
              <a:rPr lang="zh-TW" altLang="en-US" sz="2800" dirty="0" smtClean="0">
                <a:latin typeface="+mn-ea"/>
              </a:rPr>
              <a:t>每六</a:t>
            </a:r>
            <a:r>
              <a:rPr lang="zh-TW" altLang="en-US" sz="2800" dirty="0">
                <a:latin typeface="+mn-ea"/>
              </a:rPr>
              <a:t>個</a:t>
            </a:r>
            <a:r>
              <a:rPr lang="zh-TW" altLang="en-US" sz="2800" dirty="0" smtClean="0">
                <a:latin typeface="+mn-ea"/>
              </a:rPr>
              <a:t>月就會</a:t>
            </a:r>
            <a:r>
              <a:rPr lang="zh-TW" altLang="en-US" sz="2800" dirty="0">
                <a:latin typeface="+mn-ea"/>
              </a:rPr>
              <a:t>發佈一個</a:t>
            </a:r>
            <a:r>
              <a:rPr lang="zh-TW" altLang="en-US" sz="2800" dirty="0" smtClean="0">
                <a:latin typeface="+mn-ea"/>
              </a:rPr>
              <a:t>新版本，以便及時地使用</a:t>
            </a:r>
            <a:r>
              <a:rPr lang="zh-TW" altLang="en-US" sz="2800" dirty="0">
                <a:latin typeface="+mn-ea"/>
              </a:rPr>
              <a:t>新</a:t>
            </a:r>
            <a:r>
              <a:rPr lang="zh-TW" altLang="en-US" sz="2800" dirty="0" smtClean="0">
                <a:latin typeface="+mn-ea"/>
              </a:rPr>
              <a:t>軟體</a:t>
            </a:r>
            <a:endParaRPr lang="en-US" altLang="zh-TW" sz="2800" dirty="0" smtClean="0">
              <a:latin typeface="+mn-ea"/>
            </a:endParaRPr>
          </a:p>
          <a:p>
            <a:pPr lvl="1" algn="just"/>
            <a:r>
              <a:rPr lang="en-US" altLang="zh-TW" sz="2800" dirty="0" smtClean="0">
                <a:latin typeface="+mn-ea"/>
              </a:rPr>
              <a:t>LTS</a:t>
            </a:r>
            <a:r>
              <a:rPr lang="zh-TW" altLang="en-US" sz="2800" dirty="0" smtClean="0">
                <a:latin typeface="+mn-ea"/>
              </a:rPr>
              <a:t>（</a:t>
            </a:r>
            <a:r>
              <a:rPr lang="en-US" altLang="zh-TW" sz="2800" dirty="0" smtClean="0">
                <a:latin typeface="+mn-ea"/>
              </a:rPr>
              <a:t>Long-</a:t>
            </a:r>
            <a:r>
              <a:rPr lang="en-US" altLang="zh-TW" sz="2800" dirty="0" err="1" smtClean="0">
                <a:latin typeface="+mn-ea"/>
              </a:rPr>
              <a:t>TermSupport</a:t>
            </a:r>
            <a:r>
              <a:rPr lang="zh-TW" altLang="en-US" sz="2800" dirty="0" smtClean="0">
                <a:latin typeface="+mn-ea"/>
              </a:rPr>
              <a:t>）：</a:t>
            </a:r>
            <a:endParaRPr lang="zh-TW" altLang="en-US" sz="2800" dirty="0">
              <a:latin typeface="+mn-ea"/>
            </a:endParaRPr>
          </a:p>
          <a:p>
            <a:pPr lvl="2" algn="just"/>
            <a:r>
              <a:rPr lang="zh-TW" altLang="en-US" sz="2400" dirty="0">
                <a:latin typeface="+mn-ea"/>
              </a:rPr>
              <a:t>長期支援版本，</a:t>
            </a:r>
            <a:r>
              <a:rPr lang="zh-TW" altLang="en-US" sz="2400" dirty="0" smtClean="0">
                <a:latin typeface="+mn-ea"/>
              </a:rPr>
              <a:t>提供更長的支援時間</a:t>
            </a:r>
            <a:endParaRPr lang="en-US" altLang="zh-TW" sz="2400" dirty="0" smtClean="0">
              <a:latin typeface="+mn-ea"/>
            </a:endParaRPr>
          </a:p>
          <a:p>
            <a:pPr lvl="2" algn="just"/>
            <a:r>
              <a:rPr lang="zh-TW" altLang="en-US" sz="2400" dirty="0" smtClean="0">
                <a:latin typeface="+mn-ea"/>
              </a:rPr>
              <a:t>如：更新、軟體下載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02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>
                <a:latin typeface="+mn-ea"/>
              </a:rPr>
              <a:t>Ubuntu</a:t>
            </a:r>
            <a:endParaRPr lang="en-US" altLang="zh-TW" sz="3200" dirty="0" smtClean="0">
              <a:latin typeface="+mn-ea"/>
            </a:endParaRPr>
          </a:p>
          <a:p>
            <a:pPr lvl="1" algn="just"/>
            <a:r>
              <a:rPr lang="en-US" altLang="zh-TW" sz="2800" dirty="0">
                <a:latin typeface="+mn-ea"/>
              </a:rPr>
              <a:t>i386</a:t>
            </a:r>
            <a:r>
              <a:rPr lang="zh-TW" altLang="en-US" sz="2800" dirty="0">
                <a:latin typeface="+mn-ea"/>
              </a:rPr>
              <a:t>：可執行於</a:t>
            </a:r>
            <a:r>
              <a:rPr lang="en-US" altLang="zh-TW" sz="2800" dirty="0">
                <a:latin typeface="+mn-ea"/>
              </a:rPr>
              <a:t>32</a:t>
            </a:r>
            <a:r>
              <a:rPr lang="zh-TW" altLang="en-US" sz="2800" dirty="0">
                <a:latin typeface="+mn-ea"/>
              </a:rPr>
              <a:t>位元</a:t>
            </a:r>
            <a:r>
              <a:rPr lang="zh-TW" altLang="en-US" sz="2800" dirty="0" smtClean="0">
                <a:latin typeface="+mn-ea"/>
              </a:rPr>
              <a:t>的</a:t>
            </a:r>
            <a:r>
              <a:rPr lang="en-US" altLang="zh-TW" sz="2800" dirty="0" smtClean="0">
                <a:latin typeface="+mn-ea"/>
              </a:rPr>
              <a:t>CPU</a:t>
            </a:r>
            <a:r>
              <a:rPr lang="zh-TW" altLang="en-US" sz="2800" dirty="0" smtClean="0">
                <a:latin typeface="+mn-ea"/>
              </a:rPr>
              <a:t>上</a:t>
            </a:r>
            <a:r>
              <a:rPr lang="zh-TW" altLang="en-US" sz="2800" dirty="0">
                <a:latin typeface="+mn-ea"/>
              </a:rPr>
              <a:t>的版本</a:t>
            </a:r>
            <a:r>
              <a:rPr lang="zh-TW" altLang="en-US" sz="2800" dirty="0" smtClean="0">
                <a:latin typeface="+mn-ea"/>
              </a:rPr>
              <a:t>，</a:t>
            </a:r>
            <a:r>
              <a:rPr lang="zh-TW" altLang="en-US" sz="2800" dirty="0">
                <a:latin typeface="+mn-ea"/>
              </a:rPr>
              <a:t>建議</a:t>
            </a:r>
            <a:r>
              <a:rPr lang="zh-TW" altLang="en-US" sz="2800" dirty="0" smtClean="0">
                <a:latin typeface="+mn-ea"/>
              </a:rPr>
              <a:t>使用於較</a:t>
            </a:r>
            <a:r>
              <a:rPr lang="zh-TW" altLang="en-US" sz="2800" dirty="0">
                <a:latin typeface="+mn-ea"/>
              </a:rPr>
              <a:t>舊的機型和</a:t>
            </a:r>
            <a:r>
              <a:rPr lang="zh-TW" altLang="en-US" sz="2800" dirty="0" smtClean="0">
                <a:latin typeface="+mn-ea"/>
              </a:rPr>
              <a:t>記憶體較少</a:t>
            </a:r>
            <a:r>
              <a:rPr lang="zh-TW" altLang="en-US" sz="2800" dirty="0">
                <a:latin typeface="+mn-ea"/>
              </a:rPr>
              <a:t>的</a:t>
            </a:r>
            <a:r>
              <a:rPr lang="zh-TW" altLang="en-US" sz="2800" dirty="0" smtClean="0">
                <a:latin typeface="+mn-ea"/>
              </a:rPr>
              <a:t>機器</a:t>
            </a:r>
            <a:endParaRPr lang="zh-TW" altLang="en-US" sz="2800" dirty="0">
              <a:latin typeface="+mn-ea"/>
            </a:endParaRPr>
          </a:p>
          <a:p>
            <a:pPr lvl="1" algn="just"/>
            <a:r>
              <a:rPr lang="en-US" altLang="zh-TW" sz="2800" dirty="0">
                <a:latin typeface="+mn-ea"/>
              </a:rPr>
              <a:t>amd64</a:t>
            </a:r>
            <a:r>
              <a:rPr lang="zh-TW" altLang="en-US" sz="2800" dirty="0">
                <a:latin typeface="+mn-ea"/>
              </a:rPr>
              <a:t>：僅能執行在</a:t>
            </a:r>
            <a:r>
              <a:rPr lang="en-US" altLang="zh-TW" sz="2800" dirty="0">
                <a:latin typeface="+mn-ea"/>
              </a:rPr>
              <a:t>64</a:t>
            </a:r>
            <a:r>
              <a:rPr lang="zh-TW" altLang="en-US" sz="2800" dirty="0">
                <a:latin typeface="+mn-ea"/>
              </a:rPr>
              <a:t>位元</a:t>
            </a:r>
            <a:r>
              <a:rPr lang="zh-TW" altLang="en-US" sz="2800" dirty="0" smtClean="0">
                <a:latin typeface="+mn-ea"/>
              </a:rPr>
              <a:t>的</a:t>
            </a:r>
            <a:r>
              <a:rPr lang="en-US" altLang="zh-TW" sz="2800" dirty="0" smtClean="0">
                <a:latin typeface="+mn-ea"/>
              </a:rPr>
              <a:t>CPU</a:t>
            </a:r>
            <a:r>
              <a:rPr lang="zh-TW" altLang="en-US" sz="2800" dirty="0" smtClean="0">
                <a:latin typeface="+mn-ea"/>
              </a:rPr>
              <a:t>上</a:t>
            </a:r>
            <a:r>
              <a:rPr lang="zh-TW" altLang="en-US" sz="2800" dirty="0">
                <a:latin typeface="+mn-ea"/>
              </a:rPr>
              <a:t>，近幾年的機器皆可</a:t>
            </a:r>
            <a:r>
              <a:rPr lang="zh-TW" altLang="en-US" sz="2800" dirty="0" smtClean="0">
                <a:latin typeface="+mn-ea"/>
              </a:rPr>
              <a:t>使用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509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438</Words>
  <Application>Microsoft Office PowerPoint</Application>
  <PresentationFormat>寬螢幕</PresentationFormat>
  <Paragraphs>52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Trebuchet MS</vt:lpstr>
      <vt:lpstr>Wingdings 3</vt:lpstr>
      <vt:lpstr>多面向</vt:lpstr>
      <vt:lpstr>UNIX應用與實務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11</cp:revision>
  <dcterms:created xsi:type="dcterms:W3CDTF">2020-03-01T09:32:47Z</dcterms:created>
  <dcterms:modified xsi:type="dcterms:W3CDTF">2020-03-01T15:10:20Z</dcterms:modified>
</cp:coreProperties>
</file>