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8" r:id="rId3"/>
    <p:sldId id="402" r:id="rId4"/>
    <p:sldId id="404" r:id="rId5"/>
    <p:sldId id="405" r:id="rId6"/>
    <p:sldId id="406" r:id="rId7"/>
    <p:sldId id="407" r:id="rId8"/>
    <p:sldId id="408" r:id="rId9"/>
    <p:sldId id="409" r:id="rId10"/>
    <p:sldId id="403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395" r:id="rId19"/>
    <p:sldId id="417" r:id="rId20"/>
    <p:sldId id="419" r:id="rId21"/>
    <p:sldId id="420" r:id="rId22"/>
    <p:sldId id="421" r:id="rId23"/>
    <p:sldId id="418" r:id="rId24"/>
    <p:sldId id="30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變數指定方式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variable1=value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variable2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='value 2'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variable3="value 3"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變數使用方式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zh-TW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變數名稱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path=demo.sh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path}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7" y="5279590"/>
            <a:ext cx="11940609" cy="12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刪除變數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unset </a:t>
            </a:r>
            <a:r>
              <a:rPr lang="zh-TW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變數名稱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path=demo.sh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path}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unset path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${path}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5561470"/>
            <a:ext cx="11400292" cy="11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7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運算式使用方法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fr-FR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ans=`expr 9 + 2`</a:t>
            </a:r>
          </a:p>
          <a:p>
            <a:pPr lvl="1"/>
            <a:r>
              <a:rPr lang="fr-FR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echo "ans: $ans"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1" y="4381727"/>
            <a:ext cx="11709854" cy="9261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7334" y="6213625"/>
            <a:ext cx="6545943" cy="461665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乘號*：因為*有其它用途，</a:t>
            </a:r>
            <a:r>
              <a:rPr lang="zh-TW" altLang="en-US" sz="2400" dirty="0">
                <a:latin typeface="+mn-ea"/>
              </a:rPr>
              <a:t>所以要</a:t>
            </a:r>
            <a:r>
              <a:rPr lang="zh-TW" altLang="en-US" sz="2400" dirty="0" smtClean="0">
                <a:latin typeface="+mn-ea"/>
              </a:rPr>
              <a:t>使用</a:t>
            </a:r>
            <a:r>
              <a:rPr lang="en-US" altLang="zh-TW" sz="2400" dirty="0" smtClean="0">
                <a:latin typeface="+mn-ea"/>
              </a:rPr>
              <a:t>\*</a:t>
            </a:r>
            <a:r>
              <a:rPr lang="zh-TW" altLang="en-US" sz="2400" dirty="0" smtClean="0">
                <a:latin typeface="+mn-ea"/>
              </a:rPr>
              <a:t>來代替</a:t>
            </a:r>
            <a:endParaRPr lang="zh-TW" altLang="en-US" sz="24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517720"/>
            <a:ext cx="6545943" cy="461665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包含：加減乘除餘數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1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運算式使用方法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y=40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[ $x == $y ]; then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"x is equal to y"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[ $x != $y ]; then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"x is not equal to y"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0" y="5900057"/>
            <a:ext cx="10950112" cy="8695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56000" y="245001"/>
            <a:ext cx="8505372" cy="1200329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可以</a:t>
            </a:r>
            <a:r>
              <a:rPr lang="zh-TW" altLang="en-US" sz="2400" dirty="0">
                <a:latin typeface="+mn-ea"/>
              </a:rPr>
              <a:t>使用 </a:t>
            </a:r>
            <a:r>
              <a:rPr lang="en-US" altLang="zh-TW" sz="2400" dirty="0">
                <a:latin typeface="+mn-ea"/>
              </a:rPr>
              <a:t>-</a:t>
            </a:r>
            <a:r>
              <a:rPr lang="en-US" altLang="zh-TW" sz="2400" dirty="0" err="1">
                <a:latin typeface="+mn-ea"/>
              </a:rPr>
              <a:t>gt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（</a:t>
            </a:r>
            <a:r>
              <a:rPr lang="en-US" altLang="zh-TW" sz="2400" dirty="0">
                <a:latin typeface="+mn-ea"/>
              </a:rPr>
              <a:t>greater </a:t>
            </a:r>
            <a:r>
              <a:rPr lang="en-US" altLang="zh-TW" sz="2400" dirty="0" smtClean="0">
                <a:latin typeface="+mn-ea"/>
              </a:rPr>
              <a:t>than</a:t>
            </a:r>
            <a:r>
              <a:rPr lang="zh-TW" altLang="en-US" sz="2400" dirty="0" smtClean="0">
                <a:latin typeface="+mn-ea"/>
              </a:rPr>
              <a:t>）和 </a:t>
            </a:r>
            <a:r>
              <a:rPr lang="en-US" altLang="zh-TW" sz="2400" dirty="0">
                <a:latin typeface="+mn-ea"/>
              </a:rPr>
              <a:t>-</a:t>
            </a:r>
            <a:r>
              <a:rPr lang="en-US" altLang="zh-TW" sz="2400" dirty="0" err="1">
                <a:latin typeface="+mn-ea"/>
              </a:rPr>
              <a:t>lt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（</a:t>
            </a:r>
            <a:r>
              <a:rPr lang="en-US" altLang="zh-TW" sz="2400" dirty="0">
                <a:latin typeface="+mn-ea"/>
              </a:rPr>
              <a:t>less </a:t>
            </a:r>
            <a:r>
              <a:rPr lang="en-US" altLang="zh-TW" sz="2400" dirty="0" smtClean="0">
                <a:latin typeface="+mn-ea"/>
              </a:rPr>
              <a:t>than</a:t>
            </a:r>
            <a:r>
              <a:rPr lang="zh-TW" altLang="en-US" sz="2400" dirty="0" smtClean="0">
                <a:latin typeface="+mn-ea"/>
              </a:rPr>
              <a:t>）</a:t>
            </a:r>
            <a:r>
              <a:rPr lang="zh-TW" altLang="en-US" sz="2400" dirty="0">
                <a:latin typeface="+mn-ea"/>
              </a:rPr>
              <a:t>代表大於和小於，而 </a:t>
            </a:r>
            <a:r>
              <a:rPr lang="en-US" altLang="zh-TW" sz="2400" dirty="0">
                <a:latin typeface="+mn-ea"/>
              </a:rPr>
              <a:t>-</a:t>
            </a:r>
            <a:r>
              <a:rPr lang="en-US" altLang="zh-TW" sz="2400" dirty="0" err="1">
                <a:latin typeface="+mn-ea"/>
              </a:rPr>
              <a:t>ge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（</a:t>
            </a:r>
            <a:r>
              <a:rPr lang="en-US" altLang="zh-TW" sz="2400" dirty="0">
                <a:latin typeface="+mn-ea"/>
              </a:rPr>
              <a:t>greater </a:t>
            </a:r>
            <a:r>
              <a:rPr lang="en-US" altLang="zh-TW" sz="2400" dirty="0" smtClean="0">
                <a:latin typeface="+mn-ea"/>
              </a:rPr>
              <a:t>equal</a:t>
            </a:r>
            <a:r>
              <a:rPr lang="zh-TW" altLang="en-US" sz="2400" dirty="0" smtClean="0">
                <a:latin typeface="+mn-ea"/>
              </a:rPr>
              <a:t>）</a:t>
            </a:r>
            <a:r>
              <a:rPr lang="zh-TW" altLang="en-US" sz="2400" dirty="0">
                <a:latin typeface="+mn-ea"/>
              </a:rPr>
              <a:t>和 </a:t>
            </a:r>
            <a:r>
              <a:rPr lang="en-US" altLang="zh-TW" sz="2400" dirty="0">
                <a:latin typeface="+mn-ea"/>
              </a:rPr>
              <a:t>-le</a:t>
            </a:r>
            <a:r>
              <a:rPr lang="zh-TW" altLang="en-US" sz="2400" dirty="0">
                <a:latin typeface="+mn-ea"/>
              </a:rPr>
              <a:t>（</a:t>
            </a:r>
            <a:r>
              <a:rPr lang="en-US" altLang="zh-TW" sz="2400" dirty="0">
                <a:latin typeface="+mn-ea"/>
              </a:rPr>
              <a:t>less </a:t>
            </a:r>
            <a:r>
              <a:rPr lang="en-US" altLang="zh-TW" sz="2400" dirty="0" smtClean="0">
                <a:latin typeface="+mn-ea"/>
              </a:rPr>
              <a:t>equal</a:t>
            </a:r>
            <a:r>
              <a:rPr lang="zh-TW" altLang="en-US" sz="2400" dirty="0" smtClean="0">
                <a:latin typeface="+mn-ea"/>
              </a:rPr>
              <a:t>）</a:t>
            </a:r>
            <a:r>
              <a:rPr lang="zh-TW" altLang="en-US" sz="2400" dirty="0">
                <a:latin typeface="+mn-ea"/>
              </a:rPr>
              <a:t>則是大於等於和小於</a:t>
            </a:r>
            <a:r>
              <a:rPr lang="zh-TW" altLang="en-US" sz="2400" dirty="0" smtClean="0">
                <a:latin typeface="+mn-ea"/>
              </a:rPr>
              <a:t>等於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7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運算式使用方法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(fi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else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(fi)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(fi)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迴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圈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使用方法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loop in 1 2 3; do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"number: $loop"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4557712"/>
            <a:ext cx="11588087" cy="14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當成</a:t>
            </a:r>
            <a:r>
              <a:rPr lang="zh-TW" altLang="en-US" sz="2400" dirty="0">
                <a:latin typeface="+mn-ea"/>
              </a:rPr>
              <a:t>一連串命令的</a:t>
            </a:r>
            <a:r>
              <a:rPr lang="zh-TW" altLang="en-US" sz="2400" dirty="0" smtClean="0">
                <a:latin typeface="+mn-ea"/>
              </a:rPr>
              <a:t>集合，不用</a:t>
            </a:r>
            <a:r>
              <a:rPr lang="zh-TW" altLang="en-US" sz="2400" dirty="0">
                <a:latin typeface="+mn-ea"/>
              </a:rPr>
              <a:t>編譯就</a:t>
            </a:r>
            <a:r>
              <a:rPr lang="zh-TW" altLang="en-US" sz="2400" dirty="0" smtClean="0">
                <a:latin typeface="+mn-ea"/>
              </a:rPr>
              <a:t>可以執行（</a:t>
            </a:r>
            <a:r>
              <a:rPr lang="en-US" altLang="zh-TW" sz="2400" dirty="0" smtClean="0">
                <a:latin typeface="+mn-ea"/>
              </a:rPr>
              <a:t>*.</a:t>
            </a:r>
            <a:r>
              <a:rPr lang="en-US" altLang="zh-TW" sz="2400" dirty="0" err="1" smtClean="0">
                <a:latin typeface="+mn-ea"/>
              </a:rPr>
              <a:t>sh</a:t>
            </a:r>
            <a:r>
              <a:rPr lang="zh-TW" altLang="en-US" sz="2400" dirty="0" smtClean="0">
                <a:latin typeface="+mn-ea"/>
              </a:rPr>
              <a:t>）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err="1">
                <a:latin typeface="+mn-ea"/>
              </a:rPr>
              <a:t>chmod</a:t>
            </a:r>
            <a:r>
              <a:rPr lang="en-US" altLang="zh-TW" sz="2400" dirty="0">
                <a:latin typeface="+mn-ea"/>
              </a:rPr>
              <a:t> +x demo.sh</a:t>
            </a:r>
          </a:p>
          <a:p>
            <a:r>
              <a:rPr lang="en-US" altLang="zh-TW" sz="2400" dirty="0" smtClean="0">
                <a:latin typeface="+mn-ea"/>
              </a:rPr>
              <a:t>ls -l demo.sh</a:t>
            </a:r>
          </a:p>
          <a:p>
            <a:r>
              <a:rPr lang="en-US" altLang="zh-TW" sz="2400" dirty="0" smtClean="0">
                <a:latin typeface="+mn-ea"/>
              </a:rPr>
              <a:t>./demo.sh</a:t>
            </a:r>
            <a:endParaRPr lang="zh-TW" altLang="en-US" sz="2400" dirty="0">
              <a:latin typeface="+mn-ea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迴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圈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使用方法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counter=0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[ $counter -le 5 ]; do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counter=`expr $counter + 1`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$counter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5005387"/>
            <a:ext cx="8864427" cy="17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迴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圈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使用方法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counter=0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until [ $counter -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10 ]; do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$counter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counter=`expr $counter + 1`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3" y="89817"/>
            <a:ext cx="8603747" cy="27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迴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圈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使用方法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(done)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(done)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(done)</a:t>
            </a:r>
            <a:endParaRPr lang="en-US" altLang="zh-TW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1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2600" dirty="0" smtClean="0">
                <a:latin typeface="+mn-ea"/>
              </a:rPr>
              <a:t>使用</a:t>
            </a:r>
            <a:r>
              <a:rPr lang="en-US" altLang="zh-TW" sz="2600" dirty="0" smtClean="0">
                <a:latin typeface="+mn-ea"/>
              </a:rPr>
              <a:t>shell scripts</a:t>
            </a:r>
            <a:r>
              <a:rPr lang="zh-TW" altLang="en-US" sz="2600" dirty="0" smtClean="0">
                <a:latin typeface="+mn-ea"/>
              </a:rPr>
              <a:t>的概念，印出</a:t>
            </a:r>
            <a:r>
              <a:rPr lang="en-US" altLang="zh-TW" sz="2600" dirty="0" smtClean="0">
                <a:latin typeface="+mn-ea"/>
              </a:rPr>
              <a:t>99</a:t>
            </a:r>
            <a:r>
              <a:rPr lang="zh-TW" altLang="en-US" sz="2600" dirty="0" smtClean="0">
                <a:latin typeface="+mn-ea"/>
              </a:rPr>
              <a:t>乘法表</a:t>
            </a:r>
            <a:endParaRPr lang="en-US" altLang="zh-TW" sz="26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400" dirty="0" smtClean="0">
                <a:latin typeface="+mn-ea"/>
              </a:rPr>
              <a:t>其中兩層迴圈的計數需可以在檢查時指定（在文件裡修改即可）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+mn-ea"/>
              </a:rPr>
              <a:t>#!/bin/bash</a:t>
            </a:r>
          </a:p>
          <a:p>
            <a:r>
              <a:rPr lang="en-US" altLang="zh-TW" sz="2400" dirty="0">
                <a:latin typeface="+mn-ea"/>
              </a:rPr>
              <a:t>echo Hello </a:t>
            </a:r>
            <a:r>
              <a:rPr lang="en-US" altLang="zh-TW" sz="2400" dirty="0" smtClean="0">
                <a:latin typeface="+mn-ea"/>
              </a:rPr>
              <a:t>World</a:t>
            </a:r>
            <a:endParaRPr lang="en-US" altLang="zh-TW" sz="2400" dirty="0">
              <a:latin typeface="+mn-ea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7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4500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0" y="1171575"/>
            <a:ext cx="36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38337"/>
            <a:ext cx="7086600" cy="4810125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985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4500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85725" y="1895475"/>
            <a:ext cx="64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4500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0" y="2409825"/>
            <a:ext cx="64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4500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0" y="2638425"/>
            <a:ext cx="64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4500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0" y="3133725"/>
            <a:ext cx="64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4500" cy="6858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0" y="3600450"/>
            <a:ext cx="64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50" y="1863725"/>
            <a:ext cx="7115175" cy="485775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953350" y="4768850"/>
            <a:ext cx="28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4079</TotalTime>
  <Words>384</Words>
  <Application>Microsoft Office PowerPoint</Application>
  <PresentationFormat>寬螢幕</PresentationFormat>
  <Paragraphs>83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Arial</vt:lpstr>
      <vt:lpstr>Courier New</vt:lpstr>
      <vt:lpstr>Trebuchet MS</vt:lpstr>
      <vt:lpstr>Wingdings</vt:lpstr>
      <vt:lpstr>Wingdings 3</vt:lpstr>
      <vt:lpstr>多面向</vt:lpstr>
      <vt:lpstr>UNIX應用與實務 </vt:lpstr>
      <vt:lpstr>Shell scripts</vt:lpstr>
      <vt:lpstr>Shell scripts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Shell scripts</vt:lpstr>
      <vt:lpstr>Shell scripts</vt:lpstr>
      <vt:lpstr>Shell scripts</vt:lpstr>
      <vt:lpstr>PowerPoint 簡報</vt:lpstr>
      <vt:lpstr>Shell scripts</vt:lpstr>
      <vt:lpstr>Shell scripts</vt:lpstr>
      <vt:lpstr>Shell scripts</vt:lpstr>
      <vt:lpstr>PowerPoint 簡報</vt:lpstr>
      <vt:lpstr>Shell scripts</vt:lpstr>
      <vt:lpstr>Shell scripts</vt:lpstr>
      <vt:lpstr>Shell scripts</vt:lpstr>
      <vt:lpstr>Shell scripts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150</cp:revision>
  <dcterms:created xsi:type="dcterms:W3CDTF">2020-03-01T09:32:47Z</dcterms:created>
  <dcterms:modified xsi:type="dcterms:W3CDTF">2020-06-07T19:39:44Z</dcterms:modified>
</cp:coreProperties>
</file>