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2" r:id="rId18"/>
    <p:sldId id="301" r:id="rId19"/>
    <p:sldId id="304" r:id="rId20"/>
    <p:sldId id="303" r:id="rId21"/>
    <p:sldId id="305" r:id="rId22"/>
    <p:sldId id="306" r:id="rId23"/>
    <p:sldId id="307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0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01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05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2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01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7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3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1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43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3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55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7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9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92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97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A11E-23FB-400C-AC50-FEE1F5277A8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UNIX</a:t>
            </a:r>
            <a:r>
              <a:rPr lang="zh-TW" altLang="en-US" dirty="0">
                <a:latin typeface="+mn-ea"/>
                <a:ea typeface="+mn-ea"/>
              </a:rPr>
              <a:t>應用與實務	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資訊工程學系  </a:t>
            </a:r>
            <a:r>
              <a:rPr lang="zh-TW" altLang="en-US" sz="2400" dirty="0" smtClean="0"/>
              <a:t>張哲誠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96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380" y="0"/>
            <a:ext cx="626124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917998" y="0"/>
            <a:ext cx="3773088" cy="2757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2723848" y="3178629"/>
            <a:ext cx="38656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723848" y="6814457"/>
            <a:ext cx="2160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36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指令的使用說明：</a:t>
            </a:r>
            <a:r>
              <a:rPr lang="en-US" altLang="zh-TW" sz="2800" dirty="0" smtClean="0">
                <a:latin typeface="+mn-ea"/>
              </a:rPr>
              <a:t>info</a:t>
            </a:r>
            <a:r>
              <a:rPr lang="zh-TW" altLang="en-US" sz="2800" dirty="0" smtClean="0">
                <a:latin typeface="+mn-ea"/>
              </a:rPr>
              <a:t> 指令</a:t>
            </a:r>
            <a:endParaRPr lang="en-US" altLang="zh-TW" sz="2800" dirty="0" smtClean="0">
              <a:latin typeface="+mn-ea"/>
            </a:endParaRPr>
          </a:p>
          <a:p>
            <a:pPr lvl="1"/>
            <a:r>
              <a:rPr lang="zh-TW" altLang="en-US" sz="2600" dirty="0" smtClean="0">
                <a:latin typeface="+mn-ea"/>
              </a:rPr>
              <a:t>類似網頁的超連結架構</a:t>
            </a:r>
            <a:endParaRPr lang="en-US" altLang="zh-TW" sz="2600" dirty="0" smtClean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67318"/>
              </p:ext>
            </p:extLst>
          </p:nvPr>
        </p:nvGraphicFramePr>
        <p:xfrm>
          <a:off x="1690287" y="3372323"/>
          <a:ext cx="57246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13">
                  <a:extLst>
                    <a:ext uri="{9D8B030D-6E8A-4147-A177-3AD203B41FA5}">
                      <a16:colId xmlns:a16="http://schemas.microsoft.com/office/drawing/2014/main" val="659352511"/>
                    </a:ext>
                  </a:extLst>
                </a:gridCol>
                <a:gridCol w="4366985">
                  <a:extLst>
                    <a:ext uri="{9D8B030D-6E8A-4147-A177-3AD203B41FA5}">
                      <a16:colId xmlns:a16="http://schemas.microsoft.com/office/drawing/2014/main" val="243490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符號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意義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3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Enter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進入超連結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5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向上一層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99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指標在連結間移動（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* or 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底線）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7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空白鍵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向下一頁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7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Page Down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向下一頁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7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Up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向上一頁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5577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90287" y="3714161"/>
            <a:ext cx="3773088" cy="7824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66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指令的使用說明：</a:t>
            </a:r>
            <a:r>
              <a:rPr lang="en-US" altLang="zh-TW" sz="2800" dirty="0" smtClean="0">
                <a:latin typeface="+mn-ea"/>
              </a:rPr>
              <a:t>info</a:t>
            </a:r>
            <a:r>
              <a:rPr lang="zh-TW" altLang="en-US" sz="2800" dirty="0" smtClean="0">
                <a:latin typeface="+mn-ea"/>
              </a:rPr>
              <a:t> 指令</a:t>
            </a:r>
            <a:endParaRPr lang="en-US" altLang="zh-TW" sz="2800" dirty="0" smtClean="0">
              <a:latin typeface="+mn-ea"/>
            </a:endParaRPr>
          </a:p>
          <a:p>
            <a:pPr lvl="1"/>
            <a:r>
              <a:rPr lang="zh-TW" altLang="en-US" sz="2600" dirty="0" smtClean="0">
                <a:latin typeface="+mn-ea"/>
              </a:rPr>
              <a:t>類似網頁的超連結架構</a:t>
            </a:r>
            <a:endParaRPr lang="en-US" altLang="zh-TW" sz="2600" dirty="0" smtClean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569330"/>
              </p:ext>
            </p:extLst>
          </p:nvPr>
        </p:nvGraphicFramePr>
        <p:xfrm>
          <a:off x="1690287" y="3372323"/>
          <a:ext cx="57246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13">
                  <a:extLst>
                    <a:ext uri="{9D8B030D-6E8A-4147-A177-3AD203B41FA5}">
                      <a16:colId xmlns:a16="http://schemas.microsoft.com/office/drawing/2014/main" val="659352511"/>
                    </a:ext>
                  </a:extLst>
                </a:gridCol>
                <a:gridCol w="4366985">
                  <a:extLst>
                    <a:ext uri="{9D8B030D-6E8A-4147-A177-3AD203B41FA5}">
                      <a16:colId xmlns:a16="http://schemas.microsoft.com/office/drawing/2014/main" val="243490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符號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意義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3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同層的下一筆資料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5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同層的上一筆資料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99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s(/)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搜尋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7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結束這次操作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7892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90287" y="3705364"/>
            <a:ext cx="3773088" cy="8006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0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02" y="2292600"/>
            <a:ext cx="6790170" cy="22481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6602" y="2696066"/>
            <a:ext cx="3254948" cy="2757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5" idx="3"/>
          </p:cNvCxnSpPr>
          <p:nvPr/>
        </p:nvCxnSpPr>
        <p:spPr>
          <a:xfrm>
            <a:off x="3921550" y="2833932"/>
            <a:ext cx="4110087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66602" y="2971798"/>
            <a:ext cx="3254948" cy="27573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921550" y="3109664"/>
            <a:ext cx="4110087" cy="0"/>
          </a:xfrm>
          <a:prstGeom prst="straightConnector1">
            <a:avLst/>
          </a:prstGeom>
          <a:ln w="508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521072" y="2511400"/>
            <a:ext cx="735290" cy="3693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521072" y="3197365"/>
            <a:ext cx="735290" cy="369332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Date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10614581" y="2696066"/>
            <a:ext cx="0" cy="68596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0918940" y="2828033"/>
            <a:ext cx="367645" cy="3693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9183278" y="2766681"/>
            <a:ext cx="0" cy="685965"/>
          </a:xfrm>
          <a:prstGeom prst="straightConnector1">
            <a:avLst/>
          </a:prstGeom>
          <a:ln w="50800">
            <a:solidFill>
              <a:srgbClr val="FFC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8509605" y="2828033"/>
            <a:ext cx="367645" cy="369332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24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9" grpId="0" animBg="1"/>
      <p:bldP spid="20" grpId="0" animBg="1"/>
      <p:bldP spid="24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文字編輯器：</a:t>
            </a:r>
            <a:r>
              <a:rPr lang="en-US" altLang="zh-TW" sz="2800" dirty="0" err="1" smtClean="0">
                <a:latin typeface="+mn-ea"/>
              </a:rPr>
              <a:t>nano</a:t>
            </a:r>
            <a:r>
              <a:rPr lang="en-US" altLang="zh-TW" sz="2800" dirty="0" smtClean="0">
                <a:latin typeface="+mn-ea"/>
              </a:rPr>
              <a:t> </a:t>
            </a:r>
            <a:r>
              <a:rPr lang="zh-TW" altLang="en-US" sz="2800" dirty="0" smtClean="0">
                <a:latin typeface="+mn-ea"/>
              </a:rPr>
              <a:t>檔名</a:t>
            </a:r>
            <a:endParaRPr lang="en-US" altLang="zh-TW" sz="2800" dirty="0" smtClean="0">
              <a:latin typeface="+mn-ea"/>
            </a:endParaRPr>
          </a:p>
          <a:p>
            <a:pPr lvl="1"/>
            <a:r>
              <a:rPr lang="en-US" altLang="zh-TW" sz="2600" dirty="0" err="1" smtClean="0">
                <a:latin typeface="+mn-ea"/>
              </a:rPr>
              <a:t>nano</a:t>
            </a:r>
            <a:r>
              <a:rPr lang="en-US" altLang="zh-TW" sz="2600" dirty="0" smtClean="0">
                <a:latin typeface="+mn-ea"/>
              </a:rPr>
              <a:t> test.txt</a:t>
            </a:r>
          </a:p>
          <a:p>
            <a:pPr lvl="1"/>
            <a:r>
              <a:rPr lang="zh-TW" altLang="en-US" sz="2600" dirty="0" smtClean="0">
                <a:latin typeface="+mn-ea"/>
              </a:rPr>
              <a:t>有沒有舊檔都沒有關係，有的話就開舊檔，沒的話就開新檔</a:t>
            </a:r>
            <a:endParaRPr lang="en-US" altLang="zh-TW" sz="2600" dirty="0" smtClean="0">
              <a:latin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4341131"/>
            <a:ext cx="10913596" cy="4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9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7" y="187551"/>
            <a:ext cx="9465652" cy="647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7" y="178026"/>
            <a:ext cx="9540016" cy="65420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22400" y="6023428"/>
            <a:ext cx="1570236" cy="3483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6284685"/>
            <a:ext cx="1570236" cy="3483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3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24279"/>
            <a:ext cx="9613622" cy="65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1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5" y="148544"/>
            <a:ext cx="9670149" cy="657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7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正確關機指令：</a:t>
            </a:r>
            <a:r>
              <a:rPr lang="en-US" altLang="zh-TW" sz="2800" dirty="0" smtClean="0">
                <a:latin typeface="+mn-ea"/>
              </a:rPr>
              <a:t>shutdown</a:t>
            </a:r>
          </a:p>
          <a:p>
            <a:pPr lvl="1"/>
            <a:r>
              <a:rPr lang="en-US" altLang="zh-TW" sz="2600" dirty="0" smtClean="0">
                <a:latin typeface="+mn-ea"/>
              </a:rPr>
              <a:t>shutdown</a:t>
            </a:r>
            <a:r>
              <a:rPr lang="zh-TW" altLang="en-US" sz="2600" dirty="0" smtClean="0">
                <a:latin typeface="+mn-ea"/>
              </a:rPr>
              <a:t>之後</a:t>
            </a:r>
            <a:r>
              <a:rPr lang="zh-TW" altLang="en-US" sz="2600" dirty="0">
                <a:latin typeface="+mn-ea"/>
              </a:rPr>
              <a:t>， 系統預設會</a:t>
            </a:r>
            <a:r>
              <a:rPr lang="zh-TW" altLang="en-US" sz="2600" dirty="0" smtClean="0">
                <a:latin typeface="+mn-ea"/>
              </a:rPr>
              <a:t>在</a:t>
            </a:r>
            <a:r>
              <a:rPr lang="en-US" altLang="zh-TW" sz="2600" dirty="0" smtClean="0">
                <a:latin typeface="+mn-ea"/>
              </a:rPr>
              <a:t>1</a:t>
            </a:r>
            <a:r>
              <a:rPr lang="zh-TW" altLang="en-US" sz="2600" dirty="0" smtClean="0">
                <a:latin typeface="+mn-ea"/>
              </a:rPr>
              <a:t>分鐘</a:t>
            </a:r>
            <a:r>
              <a:rPr lang="zh-TW" altLang="en-US" sz="2600" dirty="0">
                <a:latin typeface="+mn-ea"/>
              </a:rPr>
              <a:t>後</a:t>
            </a:r>
            <a:r>
              <a:rPr lang="zh-TW" altLang="en-US" sz="2600" dirty="0" smtClean="0">
                <a:latin typeface="+mn-ea"/>
              </a:rPr>
              <a:t>進行關機</a:t>
            </a:r>
            <a:endParaRPr lang="en-US" altLang="zh-TW" sz="2600" dirty="0" smtClean="0">
              <a:latin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290286"/>
            <a:ext cx="9392254" cy="63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指令的使用說明：</a:t>
            </a:r>
            <a:r>
              <a:rPr lang="en-US" altLang="zh-TW" sz="2800" dirty="0" smtClean="0">
                <a:latin typeface="+mn-ea"/>
              </a:rPr>
              <a:t>--help</a:t>
            </a:r>
            <a:endParaRPr lang="zh-TW" altLang="en-US" sz="2800" dirty="0">
              <a:latin typeface="+mn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2909887"/>
            <a:ext cx="71342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正確關機指令：</a:t>
            </a:r>
            <a:r>
              <a:rPr lang="en-US" altLang="zh-TW" sz="2800" dirty="0" smtClean="0">
                <a:latin typeface="+mn-ea"/>
              </a:rPr>
              <a:t>shutdown</a:t>
            </a:r>
          </a:p>
          <a:p>
            <a:pPr lvl="1"/>
            <a:r>
              <a:rPr lang="en-US" altLang="zh-TW" sz="2600" dirty="0" smtClean="0">
                <a:latin typeface="+mn-ea"/>
              </a:rPr>
              <a:t>shutdown</a:t>
            </a:r>
            <a:r>
              <a:rPr lang="zh-TW" altLang="en-US" sz="2600" dirty="0" smtClean="0">
                <a:latin typeface="+mn-ea"/>
              </a:rPr>
              <a:t>之後</a:t>
            </a:r>
            <a:r>
              <a:rPr lang="zh-TW" altLang="en-US" sz="2600" dirty="0">
                <a:latin typeface="+mn-ea"/>
              </a:rPr>
              <a:t>， 系統預設會</a:t>
            </a:r>
            <a:r>
              <a:rPr lang="zh-TW" altLang="en-US" sz="2600" dirty="0" smtClean="0">
                <a:latin typeface="+mn-ea"/>
              </a:rPr>
              <a:t>在</a:t>
            </a:r>
            <a:r>
              <a:rPr lang="en-US" altLang="zh-TW" sz="2600" dirty="0" smtClean="0">
                <a:latin typeface="+mn-ea"/>
              </a:rPr>
              <a:t>1</a:t>
            </a:r>
            <a:r>
              <a:rPr lang="zh-TW" altLang="en-US" sz="2600" dirty="0" smtClean="0">
                <a:latin typeface="+mn-ea"/>
              </a:rPr>
              <a:t>分鐘</a:t>
            </a:r>
            <a:r>
              <a:rPr lang="zh-TW" altLang="en-US" sz="2600" dirty="0">
                <a:latin typeface="+mn-ea"/>
              </a:rPr>
              <a:t>後</a:t>
            </a:r>
            <a:r>
              <a:rPr lang="zh-TW" altLang="en-US" sz="2600" dirty="0" smtClean="0">
                <a:latin typeface="+mn-ea"/>
              </a:rPr>
              <a:t>進行關機</a:t>
            </a:r>
            <a:endParaRPr lang="en-US" altLang="zh-TW" sz="2600" dirty="0" smtClean="0">
              <a:latin typeface="+mn-ea"/>
            </a:endParaRPr>
          </a:p>
          <a:p>
            <a:pPr lvl="1"/>
            <a:r>
              <a:rPr lang="zh-TW" altLang="en-US" sz="2600" dirty="0" smtClean="0">
                <a:latin typeface="+mn-ea"/>
              </a:rPr>
              <a:t>反悔的話，就快點使用</a:t>
            </a:r>
            <a:r>
              <a:rPr lang="en-US" altLang="zh-TW" sz="2600" dirty="0" smtClean="0">
                <a:latin typeface="+mn-ea"/>
              </a:rPr>
              <a:t>shutdown -c</a:t>
            </a:r>
          </a:p>
        </p:txBody>
      </p:sp>
    </p:spTree>
    <p:extLst>
      <p:ext uri="{BB962C8B-B14F-4D97-AF65-F5344CB8AC3E}">
        <p14:creationId xmlns:p14="http://schemas.microsoft.com/office/powerpoint/2010/main" val="21577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正確關機指令：</a:t>
            </a:r>
            <a:r>
              <a:rPr lang="en-US" altLang="zh-TW" sz="2800" dirty="0" smtClean="0">
                <a:latin typeface="+mn-ea"/>
              </a:rPr>
              <a:t>shutdown</a:t>
            </a:r>
          </a:p>
          <a:p>
            <a:pPr lvl="1"/>
            <a:r>
              <a:rPr lang="zh-TW" altLang="en-US" sz="2600" dirty="0">
                <a:latin typeface="+mn-ea"/>
              </a:rPr>
              <a:t>資料同步寫入</a:t>
            </a:r>
            <a:r>
              <a:rPr lang="zh-TW" altLang="en-US" sz="2600" dirty="0" smtClean="0">
                <a:latin typeface="+mn-ea"/>
              </a:rPr>
              <a:t>磁碟：</a:t>
            </a:r>
            <a:r>
              <a:rPr lang="en-US" altLang="zh-TW" sz="2600" dirty="0" smtClean="0">
                <a:latin typeface="+mn-ea"/>
              </a:rPr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28621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3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使用</a:t>
            </a:r>
            <a:r>
              <a:rPr lang="en-US" altLang="zh-TW" sz="2800" dirty="0" err="1" smtClean="0">
                <a:latin typeface="+mn-ea"/>
              </a:rPr>
              <a:t>nano</a:t>
            </a:r>
            <a:r>
              <a:rPr lang="zh-TW" altLang="en-US" sz="2800" dirty="0" smtClean="0">
                <a:latin typeface="+mn-ea"/>
              </a:rPr>
              <a:t>指令，打開一個剛剛編輯過有內容的檔案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2800" dirty="0" smtClean="0">
                <a:latin typeface="+mn-ea"/>
              </a:rPr>
              <a:t>使用</a:t>
            </a:r>
            <a:r>
              <a:rPr lang="en-US" altLang="zh-TW" sz="2800" dirty="0" smtClean="0">
                <a:latin typeface="+mn-ea"/>
              </a:rPr>
              <a:t>man or info</a:t>
            </a:r>
            <a:r>
              <a:rPr lang="zh-TW" altLang="en-US" sz="2800" dirty="0" smtClean="0">
                <a:latin typeface="+mn-ea"/>
              </a:rPr>
              <a:t>，找到</a:t>
            </a:r>
            <a:r>
              <a:rPr lang="en-US" altLang="zh-TW" sz="2800" dirty="0" smtClean="0">
                <a:latin typeface="+mn-ea"/>
              </a:rPr>
              <a:t>shutdown</a:t>
            </a:r>
            <a:r>
              <a:rPr lang="zh-TW" altLang="en-US" sz="2800" dirty="0" smtClean="0">
                <a:latin typeface="+mn-ea"/>
              </a:rPr>
              <a:t>的額外功能，解釋查詢過程並實作給助教看</a:t>
            </a:r>
            <a:endParaRPr lang="en-US" altLang="zh-TW" sz="2800" dirty="0" smtClean="0">
              <a:latin typeface="+mn-ea"/>
            </a:endParaRPr>
          </a:p>
          <a:p>
            <a:pPr lvl="1"/>
            <a:r>
              <a:rPr lang="zh-TW" altLang="en-US" sz="2600" dirty="0" smtClean="0">
                <a:latin typeface="+mn-ea"/>
              </a:rPr>
              <a:t>重開機</a:t>
            </a:r>
            <a:endParaRPr lang="en-US" altLang="zh-TW" sz="2600" dirty="0" smtClean="0">
              <a:latin typeface="+mn-ea"/>
            </a:endParaRPr>
          </a:p>
          <a:p>
            <a:pPr lvl="1"/>
            <a:r>
              <a:rPr lang="zh-TW" altLang="en-US" sz="2600" dirty="0" smtClean="0">
                <a:latin typeface="+mn-ea"/>
              </a:rPr>
              <a:t>五分鐘後關機（實作這個）</a:t>
            </a:r>
            <a:endParaRPr lang="en-US" altLang="zh-TW" sz="2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16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指令的使用說明：</a:t>
            </a:r>
            <a:r>
              <a:rPr lang="en-US" altLang="zh-TW" sz="2800" dirty="0" smtClean="0">
                <a:latin typeface="+mn-ea"/>
              </a:rPr>
              <a:t>--help</a:t>
            </a:r>
            <a:endParaRPr lang="zh-TW" altLang="en-US" sz="2800" dirty="0">
              <a:latin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" y="1615410"/>
            <a:ext cx="7153275" cy="37338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505" y="5579399"/>
            <a:ext cx="71342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指令的使用說明：</a:t>
            </a:r>
            <a:r>
              <a:rPr lang="en-US" altLang="zh-TW" sz="2800" dirty="0" smtClean="0">
                <a:latin typeface="+mn-ea"/>
              </a:rPr>
              <a:t>man</a:t>
            </a:r>
            <a:r>
              <a:rPr lang="zh-TW" altLang="en-US" sz="2800" dirty="0" smtClean="0">
                <a:latin typeface="+mn-ea"/>
              </a:rPr>
              <a:t> 指令</a:t>
            </a:r>
            <a:endParaRPr lang="en-US" altLang="zh-TW" sz="2800" dirty="0" smtClean="0">
              <a:latin typeface="+mn-ea"/>
            </a:endParaRPr>
          </a:p>
          <a:p>
            <a:pPr lvl="1"/>
            <a:r>
              <a:rPr lang="en-US" altLang="zh-TW" sz="2600" dirty="0" smtClean="0">
                <a:latin typeface="+mn-ea"/>
              </a:rPr>
              <a:t>manual</a:t>
            </a:r>
            <a:endParaRPr lang="zh-TW" altLang="en-US" sz="2600" dirty="0">
              <a:latin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68" y="3443750"/>
            <a:ext cx="106299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7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指令的使用說明：</a:t>
            </a:r>
            <a:r>
              <a:rPr lang="en-US" altLang="zh-TW" sz="2800" dirty="0" smtClean="0">
                <a:latin typeface="+mn-ea"/>
              </a:rPr>
              <a:t>man</a:t>
            </a:r>
            <a:r>
              <a:rPr lang="zh-TW" altLang="en-US" sz="2800" dirty="0" smtClean="0">
                <a:latin typeface="+mn-ea"/>
              </a:rPr>
              <a:t> 指令</a:t>
            </a:r>
            <a:endParaRPr lang="en-US" altLang="zh-TW" sz="2800" dirty="0" smtClean="0">
              <a:latin typeface="+mn-ea"/>
            </a:endParaRPr>
          </a:p>
          <a:p>
            <a:pPr lvl="1"/>
            <a:r>
              <a:rPr lang="en-US" altLang="zh-TW" sz="2600" dirty="0" smtClean="0">
                <a:latin typeface="+mn-ea"/>
              </a:rPr>
              <a:t>manual</a:t>
            </a:r>
            <a:endParaRPr lang="zh-TW" altLang="en-US" sz="2600" dirty="0">
              <a:latin typeface="+mn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261937"/>
            <a:ext cx="9389831" cy="640556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00725" y="6266126"/>
            <a:ext cx="1352550" cy="3959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59" y="1072025"/>
            <a:ext cx="1352550" cy="3959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01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指令的使用說明：</a:t>
            </a:r>
            <a:r>
              <a:rPr lang="en-US" altLang="zh-TW" sz="2800" dirty="0" smtClean="0">
                <a:latin typeface="+mn-ea"/>
              </a:rPr>
              <a:t>man</a:t>
            </a:r>
            <a:r>
              <a:rPr lang="zh-TW" altLang="en-US" sz="2800" dirty="0" smtClean="0">
                <a:latin typeface="+mn-ea"/>
              </a:rPr>
              <a:t> 指令</a:t>
            </a:r>
            <a:endParaRPr lang="en-US" altLang="zh-TW" sz="2800" dirty="0" smtClean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35210"/>
              </p:ext>
            </p:extLst>
          </p:nvPr>
        </p:nvGraphicFramePr>
        <p:xfrm>
          <a:off x="1857202" y="2827866"/>
          <a:ext cx="57246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398">
                  <a:extLst>
                    <a:ext uri="{9D8B030D-6E8A-4147-A177-3AD203B41FA5}">
                      <a16:colId xmlns:a16="http://schemas.microsoft.com/office/drawing/2014/main" val="659352511"/>
                    </a:ext>
                  </a:extLst>
                </a:gridCol>
                <a:gridCol w="4940300">
                  <a:extLst>
                    <a:ext uri="{9D8B030D-6E8A-4147-A177-3AD203B41FA5}">
                      <a16:colId xmlns:a16="http://schemas.microsoft.com/office/drawing/2014/main" val="243490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編號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意義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3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使用者可以操作的指令或可執行檔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5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設定檔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7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系統管理員的管理指令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78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8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指令的使用說明：</a:t>
            </a:r>
            <a:r>
              <a:rPr lang="en-US" altLang="zh-TW" sz="2800" dirty="0" smtClean="0">
                <a:latin typeface="+mn-ea"/>
              </a:rPr>
              <a:t>man</a:t>
            </a:r>
            <a:r>
              <a:rPr lang="zh-TW" altLang="en-US" sz="2800" dirty="0" smtClean="0">
                <a:latin typeface="+mn-ea"/>
              </a:rPr>
              <a:t> 指令</a:t>
            </a:r>
            <a:endParaRPr lang="en-US" altLang="zh-TW" sz="2800" dirty="0" smtClean="0">
              <a:latin typeface="+mn-ea"/>
            </a:endParaRPr>
          </a:p>
          <a:p>
            <a:pPr lvl="1"/>
            <a:r>
              <a:rPr lang="en-US" altLang="zh-TW" sz="2600" dirty="0" smtClean="0">
                <a:latin typeface="+mn-ea"/>
              </a:rPr>
              <a:t>CTRL+F </a:t>
            </a:r>
            <a:r>
              <a:rPr lang="zh-TW" altLang="en-US" sz="2600" dirty="0" smtClean="0">
                <a:latin typeface="+mn-ea"/>
              </a:rPr>
              <a:t>關鍵字</a:t>
            </a:r>
            <a:endParaRPr lang="en-US" altLang="zh-TW" sz="2600" dirty="0" smtClean="0"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93513"/>
              </p:ext>
            </p:extLst>
          </p:nvPr>
        </p:nvGraphicFramePr>
        <p:xfrm>
          <a:off x="1791887" y="3512974"/>
          <a:ext cx="57246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12">
                  <a:extLst>
                    <a:ext uri="{9D8B030D-6E8A-4147-A177-3AD203B41FA5}">
                      <a16:colId xmlns:a16="http://schemas.microsoft.com/office/drawing/2014/main" val="659352511"/>
                    </a:ext>
                  </a:extLst>
                </a:gridCol>
                <a:gridCol w="4620986">
                  <a:extLst>
                    <a:ext uri="{9D8B030D-6E8A-4147-A177-3AD203B41FA5}">
                      <a16:colId xmlns:a16="http://schemas.microsoft.com/office/drawing/2014/main" val="243490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符號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意義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3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往下找出關鍵字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5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往上找出關鍵字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7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下一個關鍵字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7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上一個關鍵字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5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指令的使用說明：</a:t>
            </a:r>
            <a:r>
              <a:rPr lang="en-US" altLang="zh-TW" sz="2800" dirty="0" smtClean="0">
                <a:latin typeface="+mn-ea"/>
              </a:rPr>
              <a:t>man</a:t>
            </a:r>
            <a:r>
              <a:rPr lang="zh-TW" altLang="en-US" sz="2800" dirty="0" smtClean="0">
                <a:latin typeface="+mn-ea"/>
              </a:rPr>
              <a:t> 指令</a:t>
            </a:r>
            <a:endParaRPr lang="en-US" altLang="zh-TW" sz="2800" dirty="0" smtClean="0">
              <a:latin typeface="+mn-ea"/>
            </a:endParaRPr>
          </a:p>
          <a:p>
            <a:pPr lvl="1"/>
            <a:r>
              <a:rPr lang="zh-TW" altLang="en-US" sz="2600" dirty="0" smtClean="0">
                <a:latin typeface="+mn-ea"/>
              </a:rPr>
              <a:t>資料路徑：</a:t>
            </a:r>
            <a:r>
              <a:rPr lang="en-US" altLang="zh-TW" sz="2600" dirty="0">
                <a:latin typeface="+mn-ea"/>
              </a:rPr>
              <a:t>/</a:t>
            </a:r>
            <a:r>
              <a:rPr lang="en-US" altLang="zh-TW" sz="2600" dirty="0" err="1" smtClean="0">
                <a:latin typeface="+mn-ea"/>
              </a:rPr>
              <a:t>usr</a:t>
            </a:r>
            <a:r>
              <a:rPr lang="en-US" altLang="zh-TW" sz="2600" dirty="0" smtClean="0">
                <a:latin typeface="+mn-ea"/>
              </a:rPr>
              <a:t>/share/man</a:t>
            </a:r>
          </a:p>
          <a:p>
            <a:pPr lvl="1"/>
            <a:r>
              <a:rPr lang="zh-TW" altLang="en-US" sz="2600" dirty="0" smtClean="0">
                <a:latin typeface="+mn-ea"/>
              </a:rPr>
              <a:t>補充資料：</a:t>
            </a:r>
            <a:r>
              <a:rPr lang="en-US" altLang="zh-TW" sz="2600" dirty="0" smtClean="0">
                <a:latin typeface="+mn-ea"/>
              </a:rPr>
              <a:t>man -f </a:t>
            </a:r>
            <a:r>
              <a:rPr lang="zh-TW" altLang="en-US" sz="2600" dirty="0" smtClean="0">
                <a:latin typeface="+mn-ea"/>
              </a:rPr>
              <a:t>指令</a:t>
            </a:r>
            <a:endParaRPr lang="en-US" altLang="zh-TW" sz="2600" dirty="0" smtClean="0">
              <a:latin typeface="+mn-ea"/>
            </a:endParaRPr>
          </a:p>
          <a:p>
            <a:pPr lvl="2"/>
            <a:r>
              <a:rPr lang="zh-TW" altLang="en-US" sz="2400" dirty="0" smtClean="0">
                <a:latin typeface="+mn-ea"/>
              </a:rPr>
              <a:t>獲得更多資料，有可能同時存在多種說明文件</a:t>
            </a:r>
            <a:endParaRPr lang="en-US" altLang="zh-TW" sz="2400" dirty="0" smtClean="0">
              <a:latin typeface="+mn-ea"/>
            </a:endParaRPr>
          </a:p>
          <a:p>
            <a:pPr lvl="2"/>
            <a:r>
              <a:rPr lang="zh-TW" altLang="en-US" sz="2400" dirty="0" smtClean="0">
                <a:latin typeface="+mn-ea"/>
              </a:rPr>
              <a:t>要看第幾個就使用</a:t>
            </a:r>
            <a:r>
              <a:rPr lang="en-US" altLang="zh-TW" sz="2400" dirty="0" smtClean="0">
                <a:latin typeface="+mn-ea"/>
              </a:rPr>
              <a:t>man </a:t>
            </a:r>
            <a:r>
              <a:rPr lang="zh-TW" altLang="en-US" sz="2400" dirty="0" smtClean="0">
                <a:latin typeface="+mn-ea"/>
              </a:rPr>
              <a:t>編號 指令</a:t>
            </a:r>
            <a:endParaRPr lang="en-US" altLang="zh-TW" sz="2400" dirty="0" smtClean="0">
              <a:latin typeface="+mn-ea"/>
            </a:endParaRPr>
          </a:p>
          <a:p>
            <a:pPr lvl="1"/>
            <a:r>
              <a:rPr lang="zh-TW" altLang="en-US" sz="2600" dirty="0">
                <a:latin typeface="+mn-ea"/>
              </a:rPr>
              <a:t>補充資料：</a:t>
            </a:r>
            <a:r>
              <a:rPr lang="en-US" altLang="zh-TW" sz="2600" dirty="0">
                <a:latin typeface="+mn-ea"/>
              </a:rPr>
              <a:t>man </a:t>
            </a:r>
            <a:r>
              <a:rPr lang="en-US" altLang="zh-TW" sz="2600" dirty="0" smtClean="0">
                <a:latin typeface="+mn-ea"/>
              </a:rPr>
              <a:t>-f </a:t>
            </a:r>
            <a:r>
              <a:rPr lang="zh-TW" altLang="en-US" sz="2600" dirty="0" smtClean="0">
                <a:latin typeface="+mn-ea"/>
              </a:rPr>
              <a:t>指令</a:t>
            </a:r>
            <a:endParaRPr lang="en-US" altLang="zh-TW" sz="2600" dirty="0" smtClean="0">
              <a:latin typeface="+mn-ea"/>
            </a:endParaRPr>
          </a:p>
          <a:p>
            <a:pPr lvl="2"/>
            <a:r>
              <a:rPr lang="zh-TW" altLang="en-US" sz="2400" dirty="0" smtClean="0">
                <a:latin typeface="+mn-ea"/>
              </a:rPr>
              <a:t>找到所有相關的文件，其它文件裡有提到就算</a:t>
            </a:r>
            <a:r>
              <a:rPr lang="en-US" altLang="zh-TW" sz="2400" dirty="0" smtClean="0">
                <a:latin typeface="+mn-ea"/>
              </a:rPr>
              <a:t>……</a:t>
            </a:r>
            <a:endParaRPr lang="en-US" altLang="zh-TW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297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終端機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指令的使用說明：</a:t>
            </a:r>
            <a:r>
              <a:rPr lang="en-US" altLang="zh-TW" sz="2800" dirty="0" smtClean="0">
                <a:latin typeface="+mn-ea"/>
              </a:rPr>
              <a:t>info</a:t>
            </a:r>
            <a:r>
              <a:rPr lang="zh-TW" altLang="en-US" sz="2800" dirty="0" smtClean="0">
                <a:latin typeface="+mn-ea"/>
              </a:rPr>
              <a:t> 指令</a:t>
            </a:r>
            <a:endParaRPr lang="en-US" altLang="zh-TW" sz="2800" dirty="0" smtClean="0">
              <a:latin typeface="+mn-ea"/>
            </a:endParaRPr>
          </a:p>
          <a:p>
            <a:pPr lvl="1"/>
            <a:r>
              <a:rPr lang="zh-TW" altLang="en-US" sz="2600" dirty="0" smtClean="0">
                <a:latin typeface="+mn-ea"/>
              </a:rPr>
              <a:t>類似網頁的超連結架構</a:t>
            </a:r>
            <a:endParaRPr lang="en-US" altLang="zh-TW" sz="2600" dirty="0" smtClean="0">
              <a:latin typeface="+mn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4" y="3367550"/>
            <a:ext cx="97440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7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1262</TotalTime>
  <Words>392</Words>
  <Application>Microsoft Office PowerPoint</Application>
  <PresentationFormat>寬螢幕</PresentationFormat>
  <Paragraphs>100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微軟正黑體</vt:lpstr>
      <vt:lpstr>Arial</vt:lpstr>
      <vt:lpstr>Trebuchet MS</vt:lpstr>
      <vt:lpstr>Wingdings 3</vt:lpstr>
      <vt:lpstr>多面向</vt:lpstr>
      <vt:lpstr>UNIX應用與實務 </vt:lpstr>
      <vt:lpstr>終端機</vt:lpstr>
      <vt:lpstr>終端機</vt:lpstr>
      <vt:lpstr>終端機</vt:lpstr>
      <vt:lpstr>終端機</vt:lpstr>
      <vt:lpstr>終端機</vt:lpstr>
      <vt:lpstr>終端機</vt:lpstr>
      <vt:lpstr>終端機</vt:lpstr>
      <vt:lpstr>終端機</vt:lpstr>
      <vt:lpstr>終端機</vt:lpstr>
      <vt:lpstr>終端機</vt:lpstr>
      <vt:lpstr>終端機</vt:lpstr>
      <vt:lpstr>PowerPoint 簡報</vt:lpstr>
      <vt:lpstr>終端機</vt:lpstr>
      <vt:lpstr>PowerPoint 簡報</vt:lpstr>
      <vt:lpstr>PowerPoint 簡報</vt:lpstr>
      <vt:lpstr>PowerPoint 簡報</vt:lpstr>
      <vt:lpstr>PowerPoint 簡報</vt:lpstr>
      <vt:lpstr>終端機</vt:lpstr>
      <vt:lpstr>終端機</vt:lpstr>
      <vt:lpstr>終端機</vt:lpstr>
      <vt:lpstr>PowerPoint 簡報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UNIX應用與實務 </dc:title>
  <dc:creator>Ray</dc:creator>
  <cp:lastModifiedBy>Ray</cp:lastModifiedBy>
  <cp:revision>36</cp:revision>
  <dcterms:created xsi:type="dcterms:W3CDTF">2020-03-01T09:32:47Z</dcterms:created>
  <dcterms:modified xsi:type="dcterms:W3CDTF">2020-03-15T20:14:14Z</dcterms:modified>
</cp:coreProperties>
</file>