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308" r:id="rId4"/>
    <p:sldId id="309" r:id="rId5"/>
    <p:sldId id="310" r:id="rId6"/>
    <p:sldId id="311" r:id="rId7"/>
    <p:sldId id="312" r:id="rId8"/>
    <p:sldId id="287" r:id="rId9"/>
    <p:sldId id="313" r:id="rId10"/>
    <p:sldId id="314" r:id="rId11"/>
    <p:sldId id="315" r:id="rId12"/>
    <p:sldId id="316" r:id="rId13"/>
    <p:sldId id="317" r:id="rId14"/>
    <p:sldId id="323" r:id="rId15"/>
    <p:sldId id="318" r:id="rId16"/>
    <p:sldId id="324" r:id="rId17"/>
    <p:sldId id="325" r:id="rId18"/>
    <p:sldId id="326" r:id="rId19"/>
    <p:sldId id="319" r:id="rId20"/>
    <p:sldId id="320" r:id="rId21"/>
    <p:sldId id="327" r:id="rId22"/>
    <p:sldId id="306" r:id="rId23"/>
    <p:sldId id="30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90C2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014412"/>
            <a:ext cx="71056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0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19175"/>
            <a:ext cx="7086600" cy="4819650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2400794" y="1855307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2400794" y="2199256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>
                <a:latin typeface="+mn-ea"/>
              </a:rPr>
              <a:t>第一次使用</a:t>
            </a:r>
            <a:r>
              <a:rPr lang="en-US" altLang="zh-TW" sz="2600" dirty="0" smtClean="0">
                <a:latin typeface="+mn-ea"/>
              </a:rPr>
              <a:t>root</a:t>
            </a:r>
            <a:r>
              <a:rPr lang="zh-TW" altLang="en-US" sz="2600" dirty="0" smtClean="0">
                <a:latin typeface="+mn-ea"/>
              </a:rPr>
              <a:t>時，會需要設定密碼，不然會無法使用：</a:t>
            </a:r>
            <a:endParaRPr lang="en-US" altLang="zh-TW" sz="2600" dirty="0">
              <a:latin typeface="+mn-ea"/>
            </a:endParaRPr>
          </a:p>
          <a:p>
            <a:pPr lvl="1"/>
            <a:r>
              <a:rPr lang="en-US" altLang="zh-TW" sz="2600" dirty="0" err="1" smtClean="0">
                <a:latin typeface="+mn-ea"/>
              </a:rPr>
              <a:t>sudo</a:t>
            </a:r>
            <a:r>
              <a:rPr lang="en-US" altLang="zh-TW" sz="2600" dirty="0" smtClean="0">
                <a:latin typeface="+mn-ea"/>
              </a:rPr>
              <a:t> </a:t>
            </a:r>
            <a:r>
              <a:rPr lang="en-US" altLang="zh-TW" sz="2600" dirty="0" err="1" smtClean="0">
                <a:latin typeface="+mn-ea"/>
              </a:rPr>
              <a:t>passwd</a:t>
            </a:r>
            <a:r>
              <a:rPr lang="en-US" altLang="zh-TW" sz="2600" dirty="0" smtClean="0">
                <a:latin typeface="+mn-ea"/>
              </a:rPr>
              <a:t> root</a:t>
            </a:r>
          </a:p>
          <a:p>
            <a:pPr lvl="1"/>
            <a:r>
              <a:rPr lang="zh-TW" altLang="en-US" sz="2600" dirty="0" smtClean="0">
                <a:latin typeface="+mn-ea"/>
              </a:rPr>
              <a:t>課程時，建議設定跟原先的密碼一樣就好：</a:t>
            </a:r>
            <a:r>
              <a:rPr lang="en-US" altLang="zh-TW" sz="2600" dirty="0" err="1" smtClean="0">
                <a:latin typeface="+mn-ea"/>
              </a:rPr>
              <a:t>fengchia</a:t>
            </a:r>
            <a:r>
              <a:rPr lang="zh-TW" altLang="en-US" sz="2600" dirty="0" smtClean="0">
                <a:latin typeface="+mn-ea"/>
              </a:rPr>
              <a:t>，才不會忘記或搞混</a:t>
            </a:r>
            <a:endParaRPr lang="en-US" altLang="zh-TW" sz="2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6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09650"/>
            <a:ext cx="7086600" cy="48387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2429369" y="2179157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429369" y="4246082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95249"/>
            <a:ext cx="9723150" cy="6638925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0" y="4293707"/>
            <a:ext cx="648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37893"/>
              </p:ext>
            </p:extLst>
          </p:nvPr>
        </p:nvGraphicFramePr>
        <p:xfrm>
          <a:off x="527049" y="548600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098812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290056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4813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15422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919118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6047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83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權限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關連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擁有者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群組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檔案大小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修改日期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檔名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2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41469"/>
              </p:ext>
            </p:extLst>
          </p:nvPr>
        </p:nvGraphicFramePr>
        <p:xfrm>
          <a:off x="965199" y="5139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098812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290056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4813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15422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919118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6047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83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權限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關連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擁有者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群組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檔案大小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修改日期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檔名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773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05787"/>
              </p:ext>
            </p:extLst>
          </p:nvPr>
        </p:nvGraphicFramePr>
        <p:xfrm>
          <a:off x="965199" y="2538941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965199" y="884791"/>
            <a:ext cx="0" cy="165415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124075" y="884791"/>
            <a:ext cx="6969124" cy="165415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65199" y="2909781"/>
            <a:ext cx="0" cy="1654150"/>
          </a:xfrm>
          <a:prstGeom prst="line">
            <a:avLst/>
          </a:prstGeom>
          <a:ln w="50800">
            <a:solidFill>
              <a:srgbClr val="E76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15027"/>
              </p:ext>
            </p:extLst>
          </p:nvPr>
        </p:nvGraphicFramePr>
        <p:xfrm>
          <a:off x="965199" y="4563931"/>
          <a:ext cx="8128001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44638">
                  <a:extLst>
                    <a:ext uri="{9D8B030D-6E8A-4147-A177-3AD203B41FA5}">
                      <a16:colId xmlns:a16="http://schemas.microsoft.com/office/drawing/2014/main" val="440226218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3479379896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3274859670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3919008682"/>
                    </a:ext>
                  </a:extLst>
                </a:gridCol>
                <a:gridCol w="1949449">
                  <a:extLst>
                    <a:ext uri="{9D8B030D-6E8A-4147-A177-3AD203B41FA5}">
                      <a16:colId xmlns:a16="http://schemas.microsoft.com/office/drawing/2014/main" val="78761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：目錄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：檔案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：連結檔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：儲存設備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：序列埠設備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71888"/>
                  </a:ext>
                </a:extLst>
              </a:tr>
            </a:tbl>
          </a:graphicData>
        </a:graphic>
      </p:graphicFrame>
      <p:cxnSp>
        <p:nvCxnSpPr>
          <p:cNvPr id="20" name="直線接點 19"/>
          <p:cNvCxnSpPr/>
          <p:nvPr/>
        </p:nvCxnSpPr>
        <p:spPr>
          <a:xfrm>
            <a:off x="1781175" y="2909781"/>
            <a:ext cx="7312024" cy="1654150"/>
          </a:xfrm>
          <a:prstGeom prst="line">
            <a:avLst/>
          </a:prstGeom>
          <a:ln w="50800">
            <a:solidFill>
              <a:srgbClr val="E76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1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65199" y="5139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098812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290056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4813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15422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919118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6047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83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權限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關連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擁有者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群組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檔案大小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修改日期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檔名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773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65199" y="2538941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965199" y="884791"/>
            <a:ext cx="0" cy="165415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124075" y="884791"/>
            <a:ext cx="6969124" cy="165415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790700" y="3071706"/>
            <a:ext cx="2409825" cy="14394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200525" y="3353222"/>
            <a:ext cx="2409825" cy="14394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610350" y="3634738"/>
            <a:ext cx="2409825" cy="14394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30412" y="3367616"/>
            <a:ext cx="1930400" cy="13081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owner</a:t>
            </a:r>
            <a:endParaRPr lang="zh-TW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40237" y="3683000"/>
            <a:ext cx="1930400" cy="13081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group</a:t>
            </a:r>
            <a:endParaRPr lang="zh-TW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50062" y="4193091"/>
            <a:ext cx="1930400" cy="13081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others</a:t>
            </a:r>
            <a:endParaRPr lang="zh-TW" altLang="en-US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5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65199" y="5139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098812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290056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4813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15422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919118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6047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83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權限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關連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擁有者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群組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檔案大小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修改日期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檔名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7738"/>
                  </a:ext>
                </a:extLst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>
          <a:xfrm>
            <a:off x="8490857" y="884791"/>
            <a:ext cx="0" cy="1248809"/>
          </a:xfrm>
          <a:prstGeom prst="line">
            <a:avLst/>
          </a:prstGeom>
          <a:ln w="508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525657" y="2133600"/>
            <a:ext cx="1930400" cy="1308100"/>
          </a:xfrm>
          <a:prstGeom prst="rect">
            <a:avLst/>
          </a:prstGeom>
          <a:solidFill>
            <a:srgbClr val="90C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3200" dirty="0" smtClean="0">
                <a:solidFill>
                  <a:schemeClr val="tx1"/>
                </a:solidFill>
                <a:latin typeface="+mn-ea"/>
              </a:rPr>
              <a:t>：隱藏檔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" y="1218274"/>
            <a:ext cx="7271300" cy="49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8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改變擁有者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en-US" altLang="zh-TW" sz="2400" dirty="0" err="1" smtClean="0">
                <a:latin typeface="+mn-ea"/>
              </a:rPr>
              <a:t>chown</a:t>
            </a:r>
            <a:r>
              <a:rPr lang="en-US" altLang="zh-TW" sz="2400" dirty="0" smtClean="0">
                <a:latin typeface="+mn-ea"/>
              </a:rPr>
              <a:t> [-R] </a:t>
            </a:r>
            <a:r>
              <a:rPr lang="en-US" altLang="zh-TW" sz="2400" dirty="0" err="1" smtClean="0">
                <a:latin typeface="+mn-ea"/>
              </a:rPr>
              <a:t>new_owner</a:t>
            </a:r>
            <a:r>
              <a:rPr lang="en-US" altLang="zh-TW" sz="2400" dirty="0" smtClean="0">
                <a:latin typeface="+mn-ea"/>
              </a:rPr>
              <a:t> </a:t>
            </a:r>
            <a:r>
              <a:rPr lang="en-US" altLang="zh-TW" sz="2400" dirty="0" err="1" smtClean="0">
                <a:latin typeface="+mn-ea"/>
              </a:rPr>
              <a:t>file_name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600" dirty="0" smtClean="0">
                <a:latin typeface="+mn-ea"/>
              </a:rPr>
              <a:t>改變群組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en-US" altLang="zh-TW" sz="2400" dirty="0" err="1" smtClean="0">
                <a:latin typeface="+mn-ea"/>
              </a:rPr>
              <a:t>chgrp</a:t>
            </a:r>
            <a:r>
              <a:rPr lang="en-US" altLang="zh-TW" sz="2400" dirty="0" smtClean="0">
                <a:latin typeface="+mn-ea"/>
              </a:rPr>
              <a:t> [-R] </a:t>
            </a:r>
            <a:r>
              <a:rPr lang="en-US" altLang="zh-TW" sz="2400" dirty="0" err="1" smtClean="0">
                <a:latin typeface="+mn-ea"/>
              </a:rPr>
              <a:t>new_group</a:t>
            </a:r>
            <a:r>
              <a:rPr lang="en-US" altLang="zh-TW" sz="2400" dirty="0" smtClean="0">
                <a:latin typeface="+mn-ea"/>
              </a:rPr>
              <a:t> </a:t>
            </a:r>
            <a:r>
              <a:rPr lang="en-US" altLang="zh-TW" sz="2400" dirty="0" err="1" smtClean="0">
                <a:latin typeface="+mn-ea"/>
              </a:rPr>
              <a:t>file_name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600" dirty="0" smtClean="0">
                <a:latin typeface="+mn-ea"/>
              </a:rPr>
              <a:t>改變權限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en-US" altLang="zh-TW" sz="2400" dirty="0" err="1" smtClean="0">
                <a:latin typeface="+mn-ea"/>
              </a:rPr>
              <a:t>chmod</a:t>
            </a:r>
            <a:r>
              <a:rPr lang="en-US" altLang="zh-TW" sz="2400" dirty="0" smtClean="0">
                <a:latin typeface="+mn-ea"/>
              </a:rPr>
              <a:t> [-R] </a:t>
            </a:r>
            <a:r>
              <a:rPr lang="en-US" altLang="zh-TW" sz="2400" dirty="0" err="1" smtClean="0">
                <a:latin typeface="+mn-ea"/>
              </a:rPr>
              <a:t>abc</a:t>
            </a:r>
            <a:r>
              <a:rPr lang="en-US" altLang="zh-TW" sz="2400" dirty="0" smtClean="0">
                <a:latin typeface="+mn-ea"/>
              </a:rPr>
              <a:t> </a:t>
            </a:r>
            <a:r>
              <a:rPr lang="en-US" altLang="zh-TW" sz="2400" dirty="0" err="1" smtClean="0">
                <a:latin typeface="+mn-ea"/>
              </a:rPr>
              <a:t>file_name</a:t>
            </a:r>
            <a:endParaRPr lang="zh-TW" altLang="en-US" sz="2400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17" y="816637"/>
            <a:ext cx="7707272" cy="3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32" y="1685495"/>
            <a:ext cx="8382857" cy="3600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842507" y="5334000"/>
            <a:ext cx="502489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+mn-ea"/>
              </a:rPr>
              <a:t>Linux</a:t>
            </a:r>
            <a:r>
              <a:rPr lang="zh-TW" altLang="en-US" sz="2800" dirty="0">
                <a:latin typeface="+mn-ea"/>
              </a:rPr>
              <a:t>最優秀的地方之一就</a:t>
            </a:r>
            <a:r>
              <a:rPr lang="zh-TW" altLang="en-US" sz="2800" dirty="0" smtClean="0">
                <a:latin typeface="+mn-ea"/>
              </a:rPr>
              <a:t>在於它的</a:t>
            </a:r>
            <a:r>
              <a:rPr lang="zh-TW" altLang="en-US" sz="2800" dirty="0">
                <a:latin typeface="+mn-ea"/>
              </a:rPr>
              <a:t>多人多工</a:t>
            </a:r>
            <a:r>
              <a:rPr lang="zh-TW" altLang="en-US" sz="2800" dirty="0" smtClean="0">
                <a:latin typeface="+mn-ea"/>
              </a:rPr>
              <a:t>環境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所以檔案的管理</a:t>
            </a:r>
            <a:r>
              <a:rPr lang="zh-TW" altLang="en-US" sz="2800" dirty="0">
                <a:latin typeface="+mn-ea"/>
              </a:rPr>
              <a:t>就變的很</a:t>
            </a:r>
            <a:r>
              <a:rPr lang="zh-TW" altLang="en-US" sz="2800" dirty="0" smtClean="0">
                <a:latin typeface="+mn-ea"/>
              </a:rPr>
              <a:t>重要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檔案存取</a:t>
            </a:r>
            <a:r>
              <a:rPr lang="zh-TW" altLang="en-US" sz="2800" dirty="0">
                <a:latin typeface="+mn-ea"/>
              </a:rPr>
              <a:t>的身份</a:t>
            </a:r>
            <a:r>
              <a:rPr lang="zh-TW" altLang="en-US" sz="2800" dirty="0" smtClean="0">
                <a:latin typeface="+mn-ea"/>
              </a:rPr>
              <a:t>分為：</a:t>
            </a:r>
            <a:r>
              <a:rPr lang="en-US" altLang="zh-TW" sz="2800" dirty="0" smtClean="0">
                <a:latin typeface="+mn-ea"/>
              </a:rPr>
              <a:t>owner/group/others</a:t>
            </a:r>
            <a:r>
              <a:rPr lang="zh-TW" altLang="en-US" sz="2800" dirty="0" smtClean="0">
                <a:latin typeface="+mn-ea"/>
              </a:rPr>
              <a:t>，且各有：</a:t>
            </a:r>
            <a:r>
              <a:rPr lang="en-US" altLang="zh-TW" sz="2800" dirty="0" smtClean="0">
                <a:latin typeface="+mn-ea"/>
              </a:rPr>
              <a:t>read/write/execute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4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>
                <a:latin typeface="+mn-ea"/>
              </a:rPr>
              <a:t>改變權限</a:t>
            </a:r>
            <a:endParaRPr lang="en-US" altLang="zh-TW" sz="2600" dirty="0">
              <a:latin typeface="+mn-ea"/>
            </a:endParaRPr>
          </a:p>
          <a:p>
            <a:pPr lvl="1"/>
            <a:r>
              <a:rPr lang="en-US" altLang="zh-TW" sz="2400" dirty="0" err="1">
                <a:latin typeface="+mn-ea"/>
              </a:rPr>
              <a:t>chmod</a:t>
            </a:r>
            <a:r>
              <a:rPr lang="en-US" altLang="zh-TW" sz="2400" dirty="0">
                <a:latin typeface="+mn-ea"/>
              </a:rPr>
              <a:t> [-R] </a:t>
            </a:r>
            <a:r>
              <a:rPr lang="en-US" altLang="zh-TW" sz="2400" dirty="0" err="1">
                <a:latin typeface="+mn-ea"/>
              </a:rPr>
              <a:t>abc</a:t>
            </a:r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err="1" smtClean="0">
                <a:latin typeface="+mn-ea"/>
              </a:rPr>
              <a:t>file_name</a:t>
            </a:r>
            <a:endParaRPr lang="zh-TW" altLang="en-US" sz="2400" dirty="0">
              <a:latin typeface="+mn-ea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3090407" y="3187700"/>
            <a:ext cx="7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53171"/>
              </p:ext>
            </p:extLst>
          </p:nvPr>
        </p:nvGraphicFramePr>
        <p:xfrm>
          <a:off x="406399" y="3450735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 flipV="1">
            <a:off x="1363207" y="3987800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3810407" y="4241800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6227307" y="4521200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63207" y="4364009"/>
            <a:ext cx="2160000" cy="1016000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3810407" y="4587775"/>
            <a:ext cx="2160000" cy="1016000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b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6227307" y="4883121"/>
            <a:ext cx="2160000" cy="1016000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393507" y="5525179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2</a:t>
            </a:r>
            <a:endParaRPr lang="zh-TW" altLang="en-US" sz="2400" baseline="30000" dirty="0"/>
          </a:p>
        </p:txBody>
      </p:sp>
      <p:sp>
        <p:nvSpPr>
          <p:cNvPr id="13" name="矩形 12"/>
          <p:cNvSpPr/>
          <p:nvPr/>
        </p:nvSpPr>
        <p:spPr>
          <a:xfrm>
            <a:off x="2155710" y="5524046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917913" y="5524045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0</a:t>
            </a:r>
            <a:endParaRPr lang="zh-TW" altLang="en-US" sz="2400" baseline="30000" dirty="0"/>
          </a:p>
        </p:txBody>
      </p:sp>
      <p:sp>
        <p:nvSpPr>
          <p:cNvPr id="15" name="矩形 14"/>
          <p:cNvSpPr/>
          <p:nvPr/>
        </p:nvSpPr>
        <p:spPr>
          <a:xfrm>
            <a:off x="1393507" y="6208721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 baseline="30000" dirty="0"/>
          </a:p>
        </p:txBody>
      </p:sp>
      <p:sp>
        <p:nvSpPr>
          <p:cNvPr id="16" name="矩形 15"/>
          <p:cNvSpPr/>
          <p:nvPr/>
        </p:nvSpPr>
        <p:spPr>
          <a:xfrm>
            <a:off x="2155710" y="6207588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2917913" y="6207587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9784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>
                <a:latin typeface="+mn-ea"/>
              </a:rPr>
              <a:t>改變權限</a:t>
            </a:r>
            <a:endParaRPr lang="en-US" altLang="zh-TW" sz="2600" dirty="0">
              <a:latin typeface="+mn-ea"/>
            </a:endParaRPr>
          </a:p>
          <a:p>
            <a:pPr lvl="1"/>
            <a:r>
              <a:rPr lang="en-US" altLang="zh-TW" sz="2400" dirty="0" err="1">
                <a:latin typeface="+mn-ea"/>
              </a:rPr>
              <a:t>chmod</a:t>
            </a:r>
            <a:r>
              <a:rPr lang="en-US" altLang="zh-TW" sz="2400" dirty="0">
                <a:latin typeface="+mn-ea"/>
              </a:rPr>
              <a:t> [-R] </a:t>
            </a:r>
            <a:r>
              <a:rPr lang="en-US" altLang="zh-TW" sz="2400" dirty="0" err="1">
                <a:latin typeface="+mn-ea"/>
              </a:rPr>
              <a:t>abc</a:t>
            </a:r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err="1" smtClean="0">
                <a:latin typeface="+mn-ea"/>
              </a:rPr>
              <a:t>file_name</a:t>
            </a:r>
            <a:endParaRPr lang="zh-TW" altLang="en-US" sz="2400" dirty="0">
              <a:latin typeface="+mn-ea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3090407" y="3187700"/>
            <a:ext cx="7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6399" y="3450735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 flipV="1">
            <a:off x="1363207" y="3987800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3810407" y="4241800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6227307" y="4521200"/>
            <a:ext cx="21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63207" y="4364009"/>
            <a:ext cx="2160000" cy="1016000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3810407" y="4587775"/>
            <a:ext cx="2160000" cy="1016000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b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6227307" y="4883121"/>
            <a:ext cx="2160000" cy="1016000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393507" y="5525179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2</a:t>
            </a:r>
            <a:endParaRPr lang="zh-TW" altLang="en-US" sz="2400" baseline="30000" dirty="0"/>
          </a:p>
        </p:txBody>
      </p:sp>
      <p:sp>
        <p:nvSpPr>
          <p:cNvPr id="13" name="矩形 12"/>
          <p:cNvSpPr/>
          <p:nvPr/>
        </p:nvSpPr>
        <p:spPr>
          <a:xfrm>
            <a:off x="2155710" y="5524046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917913" y="5524045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0</a:t>
            </a:r>
            <a:endParaRPr lang="zh-TW" altLang="en-US" sz="2400" baseline="30000" dirty="0"/>
          </a:p>
        </p:txBody>
      </p:sp>
      <p:sp>
        <p:nvSpPr>
          <p:cNvPr id="15" name="矩形 14"/>
          <p:cNvSpPr/>
          <p:nvPr/>
        </p:nvSpPr>
        <p:spPr>
          <a:xfrm>
            <a:off x="1393507" y="6208721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 baseline="30000" dirty="0"/>
          </a:p>
        </p:txBody>
      </p:sp>
      <p:sp>
        <p:nvSpPr>
          <p:cNvPr id="16" name="矩形 15"/>
          <p:cNvSpPr/>
          <p:nvPr/>
        </p:nvSpPr>
        <p:spPr>
          <a:xfrm>
            <a:off x="2155710" y="6207588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2917913" y="6207587"/>
            <a:ext cx="574993" cy="612991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300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07" y="104430"/>
            <a:ext cx="8382857" cy="360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450544" y="566722"/>
            <a:ext cx="1862728" cy="480609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???</a:t>
            </a:r>
            <a:endParaRPr lang="zh-TW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5444579" y="569440"/>
            <a:ext cx="1862728" cy="480609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644</a:t>
            </a:r>
            <a:endParaRPr lang="zh-TW" altLang="en-US" sz="32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63" b="-4673"/>
          <a:stretch/>
        </p:blipFill>
        <p:spPr>
          <a:xfrm>
            <a:off x="2730703" y="1189595"/>
            <a:ext cx="9258097" cy="37682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450407" y="1705965"/>
            <a:ext cx="1862728" cy="480609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???</a:t>
            </a:r>
            <a:endParaRPr lang="zh-TW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5444579" y="1709739"/>
            <a:ext cx="1862728" cy="480609"/>
          </a:xfrm>
          <a:prstGeom prst="rect">
            <a:avLst/>
          </a:prstGeom>
          <a:solidFill>
            <a:srgbClr val="E76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555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10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3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>
                <a:latin typeface="+mn-ea"/>
              </a:rPr>
              <a:t>在</a:t>
            </a:r>
            <a:r>
              <a:rPr lang="en-US" altLang="zh-TW" sz="2600" dirty="0" smtClean="0">
                <a:latin typeface="+mn-ea"/>
              </a:rPr>
              <a:t>root</a:t>
            </a:r>
            <a:r>
              <a:rPr lang="zh-TW" altLang="en-US" sz="2600" dirty="0" smtClean="0">
                <a:latin typeface="+mn-ea"/>
              </a:rPr>
              <a:t>底下開</a:t>
            </a:r>
            <a:r>
              <a:rPr lang="zh-TW" altLang="en-US" sz="2600" dirty="0" smtClean="0">
                <a:latin typeface="+mn-ea"/>
              </a:rPr>
              <a:t>一個</a:t>
            </a:r>
            <a:r>
              <a:rPr lang="en-US" altLang="zh-TW" sz="2600" dirty="0" smtClean="0">
                <a:latin typeface="+mn-ea"/>
              </a:rPr>
              <a:t>txt</a:t>
            </a:r>
            <a:r>
              <a:rPr lang="zh-TW" altLang="en-US" sz="2600" dirty="0" smtClean="0">
                <a:latin typeface="+mn-ea"/>
              </a:rPr>
              <a:t>檔，將</a:t>
            </a:r>
            <a:r>
              <a:rPr lang="en-US" altLang="zh-TW" sz="2600" dirty="0" smtClean="0">
                <a:latin typeface="+mn-ea"/>
              </a:rPr>
              <a:t>owner</a:t>
            </a:r>
            <a:r>
              <a:rPr lang="zh-TW" altLang="en-US" sz="2600" dirty="0" smtClean="0">
                <a:latin typeface="+mn-ea"/>
              </a:rPr>
              <a:t>改為</a:t>
            </a:r>
            <a:r>
              <a:rPr lang="en-US" altLang="zh-TW" sz="2600" dirty="0" smtClean="0">
                <a:latin typeface="+mn-ea"/>
              </a:rPr>
              <a:t>Student</a:t>
            </a:r>
            <a:r>
              <a:rPr lang="zh-TW" altLang="en-US" sz="2600" dirty="0" smtClean="0">
                <a:latin typeface="+mn-ea"/>
              </a:rPr>
              <a:t>，並且把權限改成</a:t>
            </a:r>
            <a:r>
              <a:rPr lang="en-US" altLang="zh-TW" sz="2600" dirty="0" smtClean="0">
                <a:latin typeface="+mn-ea"/>
              </a:rPr>
              <a:t>owner</a:t>
            </a:r>
            <a:r>
              <a:rPr lang="zh-TW" altLang="en-US" sz="2600" dirty="0" smtClean="0">
                <a:latin typeface="+mn-ea"/>
              </a:rPr>
              <a:t>可讀</a:t>
            </a:r>
            <a:r>
              <a:rPr lang="zh-TW" altLang="en-US" sz="2600" dirty="0">
                <a:latin typeface="+mn-ea"/>
              </a:rPr>
              <a:t>可</a:t>
            </a:r>
            <a:r>
              <a:rPr lang="zh-TW" altLang="en-US" sz="2600" dirty="0" smtClean="0">
                <a:latin typeface="+mn-ea"/>
              </a:rPr>
              <a:t>寫可執行、</a:t>
            </a:r>
            <a:r>
              <a:rPr lang="en-US" altLang="zh-TW" sz="2600" dirty="0" smtClean="0">
                <a:latin typeface="+mn-ea"/>
              </a:rPr>
              <a:t>group</a:t>
            </a:r>
            <a:r>
              <a:rPr lang="zh-TW" altLang="en-US" sz="2600" dirty="0" smtClean="0">
                <a:latin typeface="+mn-ea"/>
              </a:rPr>
              <a:t>可讀可執行、</a:t>
            </a:r>
            <a:r>
              <a:rPr lang="en-US" altLang="zh-TW" sz="2600" dirty="0" smtClean="0">
                <a:latin typeface="+mn-ea"/>
              </a:rPr>
              <a:t>others</a:t>
            </a:r>
            <a:r>
              <a:rPr lang="zh-TW" altLang="en-US" sz="2600" dirty="0" smtClean="0">
                <a:latin typeface="+mn-ea"/>
              </a:rPr>
              <a:t>僅可讀</a:t>
            </a:r>
            <a:endParaRPr lang="en-US" altLang="zh-TW" sz="2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</a:rPr>
              <a:t>owner/group/others</a:t>
            </a:r>
          </a:p>
          <a:p>
            <a:pPr lvl="1"/>
            <a:r>
              <a:rPr lang="zh-TW" altLang="en-US" sz="2600" dirty="0" smtClean="0">
                <a:latin typeface="+mn-ea"/>
              </a:rPr>
              <a:t>檔案擁有者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群組內人員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其它（</a:t>
            </a:r>
            <a:r>
              <a:rPr lang="zh-TW" altLang="en-US" sz="2600" dirty="0">
                <a:latin typeface="+mn-ea"/>
              </a:rPr>
              <a:t>群</a:t>
            </a:r>
            <a:r>
              <a:rPr lang="zh-TW" altLang="en-US" sz="2600" dirty="0" smtClean="0">
                <a:latin typeface="+mn-ea"/>
              </a:rPr>
              <a:t>組外人員）</a:t>
            </a:r>
            <a:endParaRPr lang="zh-TW" altLang="en-US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36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</a:rPr>
              <a:t>read/write/execute</a:t>
            </a:r>
          </a:p>
          <a:p>
            <a:pPr lvl="1"/>
            <a:r>
              <a:rPr lang="zh-TW" altLang="en-US" sz="2600" dirty="0" smtClean="0">
                <a:latin typeface="+mn-ea"/>
              </a:rPr>
              <a:t>可讀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可寫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可執行</a:t>
            </a:r>
            <a:endParaRPr lang="zh-TW" altLang="en-US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73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檔案權限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60500" y="2019300"/>
            <a:ext cx="1930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owner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500" y="3505200"/>
            <a:ext cx="1930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group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0500" y="4991100"/>
            <a:ext cx="1930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others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62800" y="2019300"/>
            <a:ext cx="1930400" cy="1308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read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62800" y="3505200"/>
            <a:ext cx="1930400" cy="1308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write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2800" y="4991100"/>
            <a:ext cx="1930400" cy="1308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execute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直線接點 10"/>
          <p:cNvCxnSpPr>
            <a:stCxn id="4" idx="3"/>
            <a:endCxn id="7" idx="1"/>
          </p:cNvCxnSpPr>
          <p:nvPr/>
        </p:nvCxnSpPr>
        <p:spPr>
          <a:xfrm>
            <a:off x="3390900" y="2673350"/>
            <a:ext cx="37719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3"/>
            <a:endCxn id="8" idx="1"/>
          </p:cNvCxnSpPr>
          <p:nvPr/>
        </p:nvCxnSpPr>
        <p:spPr>
          <a:xfrm>
            <a:off x="3390900" y="2673350"/>
            <a:ext cx="3771900" cy="14859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3"/>
            <a:endCxn id="9" idx="1"/>
          </p:cNvCxnSpPr>
          <p:nvPr/>
        </p:nvCxnSpPr>
        <p:spPr>
          <a:xfrm>
            <a:off x="3390900" y="2673350"/>
            <a:ext cx="3771900" cy="29718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5" idx="3"/>
            <a:endCxn id="8" idx="1"/>
          </p:cNvCxnSpPr>
          <p:nvPr/>
        </p:nvCxnSpPr>
        <p:spPr>
          <a:xfrm>
            <a:off x="3390900" y="4159250"/>
            <a:ext cx="37719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3"/>
            <a:endCxn id="9" idx="1"/>
          </p:cNvCxnSpPr>
          <p:nvPr/>
        </p:nvCxnSpPr>
        <p:spPr>
          <a:xfrm>
            <a:off x="3390900" y="4159250"/>
            <a:ext cx="3771900" cy="14859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3"/>
            <a:endCxn id="8" idx="1"/>
          </p:cNvCxnSpPr>
          <p:nvPr/>
        </p:nvCxnSpPr>
        <p:spPr>
          <a:xfrm flipV="1">
            <a:off x="3390900" y="4159250"/>
            <a:ext cx="3771900" cy="14859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檔案權限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60500" y="2019300"/>
            <a:ext cx="1930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owner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500" y="3505200"/>
            <a:ext cx="1930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group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0500" y="4991100"/>
            <a:ext cx="1930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others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62800" y="2019300"/>
            <a:ext cx="1930400" cy="1308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read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62800" y="3505200"/>
            <a:ext cx="1930400" cy="1308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write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2800" y="4991100"/>
            <a:ext cx="1930400" cy="1308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execute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直線接點 10"/>
          <p:cNvCxnSpPr>
            <a:stCxn id="4" idx="3"/>
            <a:endCxn id="7" idx="1"/>
          </p:cNvCxnSpPr>
          <p:nvPr/>
        </p:nvCxnSpPr>
        <p:spPr>
          <a:xfrm>
            <a:off x="3390900" y="2673350"/>
            <a:ext cx="377190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3"/>
            <a:endCxn id="8" idx="1"/>
          </p:cNvCxnSpPr>
          <p:nvPr/>
        </p:nvCxnSpPr>
        <p:spPr>
          <a:xfrm>
            <a:off x="3390900" y="2673350"/>
            <a:ext cx="3771900" cy="148590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3"/>
            <a:endCxn id="9" idx="1"/>
          </p:cNvCxnSpPr>
          <p:nvPr/>
        </p:nvCxnSpPr>
        <p:spPr>
          <a:xfrm>
            <a:off x="3390900" y="2673350"/>
            <a:ext cx="3771900" cy="297180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3"/>
            <a:endCxn id="9" idx="1"/>
          </p:cNvCxnSpPr>
          <p:nvPr/>
        </p:nvCxnSpPr>
        <p:spPr>
          <a:xfrm>
            <a:off x="3390900" y="4159250"/>
            <a:ext cx="3771900" cy="148590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</a:rPr>
              <a:t>root/owner/group/others</a:t>
            </a:r>
          </a:p>
          <a:p>
            <a:pPr lvl="1"/>
            <a:r>
              <a:rPr lang="zh-TW" altLang="en-US" sz="2600" dirty="0" smtClean="0">
                <a:latin typeface="+mn-ea"/>
              </a:rPr>
              <a:t>系統管理者（系統中的天神）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檔案擁有者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群組內人員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其它（</a:t>
            </a:r>
            <a:r>
              <a:rPr lang="zh-TW" altLang="en-US" sz="2600" dirty="0">
                <a:latin typeface="+mn-ea"/>
              </a:rPr>
              <a:t>群</a:t>
            </a:r>
            <a:r>
              <a:rPr lang="zh-TW" altLang="en-US" sz="2600" dirty="0" smtClean="0">
                <a:latin typeface="+mn-ea"/>
              </a:rPr>
              <a:t>組外人員）</a:t>
            </a:r>
            <a:endParaRPr lang="zh-TW" altLang="en-US" sz="2600" dirty="0">
              <a:latin typeface="+mn-ea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100500" y="2660650"/>
            <a:ext cx="7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1460500" y="3206750"/>
            <a:ext cx="43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切換使用者至</a:t>
            </a:r>
            <a:r>
              <a:rPr lang="en-US" altLang="zh-TW" sz="2800" dirty="0" smtClean="0">
                <a:latin typeface="+mn-ea"/>
              </a:rPr>
              <a:t>root</a:t>
            </a:r>
            <a:r>
              <a:rPr lang="zh-TW" altLang="en-US" sz="2800" dirty="0" smtClean="0">
                <a:latin typeface="+mn-ea"/>
              </a:rPr>
              <a:t>，並查看檔案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en-US" altLang="zh-TW" sz="2600" dirty="0" err="1" smtClean="0">
                <a:latin typeface="+mn-ea"/>
              </a:rPr>
              <a:t>su</a:t>
            </a:r>
            <a:r>
              <a:rPr lang="en-US" altLang="zh-TW" sz="2600" dirty="0" smtClean="0">
                <a:latin typeface="+mn-ea"/>
              </a:rPr>
              <a:t> -</a:t>
            </a:r>
          </a:p>
          <a:p>
            <a:pPr lvl="1"/>
            <a:r>
              <a:rPr lang="en-US" altLang="zh-TW" sz="2600" dirty="0" smtClean="0">
                <a:latin typeface="+mn-ea"/>
              </a:rPr>
              <a:t>ls -al</a:t>
            </a:r>
            <a:endParaRPr lang="en-US" altLang="zh-TW" sz="2600" dirty="0">
              <a:latin typeface="+mn-ea"/>
            </a:endParaRPr>
          </a:p>
          <a:p>
            <a:pPr lvl="1"/>
            <a:endParaRPr lang="en-US" altLang="zh-TW" sz="2600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8300" y="3975100"/>
            <a:ext cx="4927600" cy="1308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/>
                </a:solidFill>
                <a:latin typeface="+mn-ea"/>
              </a:rPr>
              <a:t>要切換回原先帳號，則只要使用</a:t>
            </a:r>
            <a:r>
              <a:rPr lang="en-US" altLang="zh-TW" sz="3200" dirty="0" smtClean="0">
                <a:solidFill>
                  <a:schemeClr val="tx1"/>
                </a:solidFill>
                <a:latin typeface="+mn-ea"/>
              </a:rPr>
              <a:t>exit</a:t>
            </a:r>
            <a:r>
              <a:rPr lang="zh-TW" altLang="en-US" sz="3200" dirty="0" smtClean="0">
                <a:solidFill>
                  <a:schemeClr val="tx1"/>
                </a:solidFill>
                <a:latin typeface="+mn-ea"/>
              </a:rPr>
              <a:t>就可以了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3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004887"/>
            <a:ext cx="71056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2099</TotalTime>
  <Words>389</Words>
  <Application>Microsoft Office PowerPoint</Application>
  <PresentationFormat>寬螢幕</PresentationFormat>
  <Paragraphs>158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Arial</vt:lpstr>
      <vt:lpstr>Trebuchet MS</vt:lpstr>
      <vt:lpstr>Wingdings 3</vt:lpstr>
      <vt:lpstr>多面向</vt:lpstr>
      <vt:lpstr>UNIX應用與實務 </vt:lpstr>
      <vt:lpstr>檔案權限</vt:lpstr>
      <vt:lpstr>檔案權限</vt:lpstr>
      <vt:lpstr>檔案權限</vt:lpstr>
      <vt:lpstr>檔案權限</vt:lpstr>
      <vt:lpstr>檔案權限</vt:lpstr>
      <vt:lpstr>檔案權限</vt:lpstr>
      <vt:lpstr>檔案權限</vt:lpstr>
      <vt:lpstr>檔案權限</vt:lpstr>
      <vt:lpstr>檔案權限</vt:lpstr>
      <vt:lpstr>檔案權限</vt:lpstr>
      <vt:lpstr>檔案權限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檔案權限</vt:lpstr>
      <vt:lpstr>檔案權限</vt:lpstr>
      <vt:lpstr>檔案權限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55</cp:revision>
  <dcterms:created xsi:type="dcterms:W3CDTF">2020-03-01T09:32:47Z</dcterms:created>
  <dcterms:modified xsi:type="dcterms:W3CDTF">2020-03-23T04:46:46Z</dcterms:modified>
</cp:coreProperties>
</file>