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12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3" r:id="rId12"/>
    <p:sldId id="306" r:id="rId13"/>
    <p:sldId id="324" r:id="rId14"/>
    <p:sldId id="325" r:id="rId15"/>
    <p:sldId id="326" r:id="rId16"/>
    <p:sldId id="327" r:id="rId17"/>
    <p:sldId id="321" r:id="rId18"/>
    <p:sldId id="328" r:id="rId19"/>
    <p:sldId id="330" r:id="rId20"/>
    <p:sldId id="331" r:id="rId21"/>
    <p:sldId id="329" r:id="rId22"/>
    <p:sldId id="333" r:id="rId23"/>
    <p:sldId id="334" r:id="rId24"/>
    <p:sldId id="335" r:id="rId25"/>
    <p:sldId id="332" r:id="rId26"/>
    <p:sldId id="307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6" y="308259"/>
            <a:ext cx="1451675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8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71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一般檔案（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）：</a:t>
            </a:r>
            <a:endParaRPr lang="en-US" altLang="zh-TW" sz="2800" dirty="0"/>
          </a:p>
          <a:p>
            <a:pPr lvl="1"/>
            <a:r>
              <a:rPr lang="zh-TW" altLang="en-US" sz="2400" dirty="0"/>
              <a:t>純文字</a:t>
            </a:r>
            <a:r>
              <a:rPr lang="zh-TW" altLang="en-US" sz="2400" dirty="0" smtClean="0"/>
              <a:t>檔：</a:t>
            </a:r>
            <a:r>
              <a:rPr lang="en-US" altLang="zh-TW" sz="2400" dirty="0" smtClean="0"/>
              <a:t>cat </a:t>
            </a:r>
            <a:r>
              <a:rPr lang="en-US" altLang="zh-TW" sz="2400" dirty="0" err="1" smtClean="0"/>
              <a:t>file_name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二進位檔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資料檔：</a:t>
            </a:r>
            <a:r>
              <a:rPr lang="en-US" altLang="zh-TW" sz="2400" dirty="0" smtClean="0"/>
              <a:t>last </a:t>
            </a:r>
            <a:r>
              <a:rPr lang="en-US" altLang="zh-TW" sz="2400" dirty="0" err="1" smtClean="0"/>
              <a:t>file_name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5" y="4358981"/>
            <a:ext cx="1339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一般檔案（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）：</a:t>
            </a:r>
            <a:endParaRPr lang="en-US" altLang="zh-TW" sz="2800" dirty="0"/>
          </a:p>
          <a:p>
            <a:pPr lvl="1"/>
            <a:r>
              <a:rPr lang="zh-TW" altLang="en-US" sz="2400" dirty="0"/>
              <a:t>純文字</a:t>
            </a:r>
            <a:r>
              <a:rPr lang="zh-TW" altLang="en-US" sz="2400" dirty="0" smtClean="0"/>
              <a:t>檔：</a:t>
            </a:r>
            <a:r>
              <a:rPr lang="en-US" altLang="zh-TW" sz="2400" dirty="0" smtClean="0"/>
              <a:t>cat </a:t>
            </a:r>
            <a:r>
              <a:rPr lang="en-US" altLang="zh-TW" sz="2400" dirty="0" err="1" smtClean="0"/>
              <a:t>file_name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二進位檔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資料檔：</a:t>
            </a:r>
            <a:r>
              <a:rPr lang="en-US" altLang="zh-TW" sz="2400" dirty="0" smtClean="0"/>
              <a:t>last </a:t>
            </a:r>
            <a:r>
              <a:rPr lang="en-US" altLang="zh-TW" sz="2400" dirty="0" err="1" smtClean="0"/>
              <a:t>file_name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5" y="4249728"/>
            <a:ext cx="9778909" cy="7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5" y="5141860"/>
            <a:ext cx="9720000" cy="52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6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目錄（</a:t>
            </a:r>
            <a:r>
              <a:rPr lang="en-US" altLang="zh-TW" sz="2800" dirty="0" smtClean="0"/>
              <a:t>d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r>
              <a:rPr lang="zh-TW" altLang="en-US" sz="2800" dirty="0" smtClean="0"/>
              <a:t>連結檔（</a:t>
            </a:r>
            <a:r>
              <a:rPr lang="en-US" altLang="zh-TW" sz="2800" dirty="0" smtClean="0"/>
              <a:t>link</a:t>
            </a:r>
            <a:r>
              <a:rPr lang="zh-TW" altLang="en-US" sz="2800" dirty="0" smtClean="0"/>
              <a:t>）：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類似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的捷徑</a:t>
            </a:r>
            <a:endParaRPr lang="en-US" altLang="zh-TW" sz="2400" dirty="0" smtClean="0"/>
          </a:p>
          <a:p>
            <a:r>
              <a:rPr lang="zh-TW" altLang="en-US" sz="2800" dirty="0" smtClean="0"/>
              <a:t>裝置檔：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例如：硬碟（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例如：滑鼠（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）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1634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資料接口檔（</a:t>
            </a:r>
            <a:r>
              <a:rPr lang="en-US" altLang="zh-TW" sz="2800" dirty="0" smtClean="0"/>
              <a:t>s</a:t>
            </a:r>
            <a:r>
              <a:rPr lang="zh-TW" altLang="en-US" sz="2800" dirty="0" smtClean="0"/>
              <a:t>）：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例如：用於網路通訊功能</a:t>
            </a:r>
            <a:endParaRPr lang="en-US" altLang="zh-TW" sz="2400" dirty="0" smtClean="0"/>
          </a:p>
          <a:p>
            <a:r>
              <a:rPr lang="zh-TW" altLang="en-US" sz="2800" dirty="0" smtClean="0"/>
              <a:t>資料傳送檔（</a:t>
            </a:r>
            <a:r>
              <a:rPr lang="en-US" altLang="zh-TW" sz="2800" dirty="0" smtClean="0"/>
              <a:t>p</a:t>
            </a:r>
            <a:r>
              <a:rPr lang="zh-TW" altLang="en-US" sz="2800" dirty="0" smtClean="0"/>
              <a:t>）：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用於處理多個程式可能同時讀寫同一個檔案的情況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5444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副檔名：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基本上</a:t>
            </a:r>
            <a:r>
              <a:rPr lang="zh-TW" altLang="en-US" sz="2400" dirty="0"/>
              <a:t>，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是</a:t>
            </a:r>
            <a:r>
              <a:rPr lang="zh-TW" altLang="en-US" sz="2400" dirty="0"/>
              <a:t>沒有所謂</a:t>
            </a:r>
            <a:r>
              <a:rPr lang="zh-TW" altLang="en-US" sz="2400" dirty="0" smtClean="0"/>
              <a:t>的副檔名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檔案</a:t>
            </a:r>
            <a:r>
              <a:rPr lang="zh-TW" altLang="en-US" sz="2400" dirty="0"/>
              <a:t>能不能被執行</a:t>
            </a:r>
            <a:r>
              <a:rPr lang="zh-TW" altLang="en-US" sz="2400" dirty="0" smtClean="0"/>
              <a:t>，跟它屬性有關，跟檔名沒有關係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6866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4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r>
              <a:rPr lang="zh-TW" altLang="en-US" dirty="0" smtClean="0"/>
              <a:t>配置  </a:t>
            </a:r>
            <a:r>
              <a:rPr lang="en-US" altLang="zh-TW" dirty="0" smtClean="0"/>
              <a:t>FHS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Filesystem</a:t>
            </a:r>
            <a:r>
              <a:rPr lang="en-US" altLang="zh-TW" sz="2800" dirty="0"/>
              <a:t> Hierarchy Standard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/</a:t>
            </a:r>
            <a:r>
              <a:rPr lang="zh-TW" altLang="en-US" sz="2400" dirty="0" smtClean="0"/>
              <a:t>：</a:t>
            </a:r>
            <a:r>
              <a:rPr lang="zh-TW" altLang="en-US" sz="2400" dirty="0"/>
              <a:t>與開機系統</a:t>
            </a:r>
            <a:r>
              <a:rPr lang="zh-TW" altLang="en-US" sz="2400" dirty="0" smtClean="0"/>
              <a:t>有關</a:t>
            </a:r>
            <a:endParaRPr lang="zh-TW" altLang="en-US" sz="2400" dirty="0"/>
          </a:p>
          <a:p>
            <a:pPr lvl="1"/>
            <a:r>
              <a:rPr lang="en-US" altLang="zh-TW" sz="2400" dirty="0"/>
              <a:t>/</a:t>
            </a:r>
            <a:r>
              <a:rPr lang="en-US" altLang="zh-TW" sz="2400" dirty="0" err="1" smtClean="0"/>
              <a:t>usr</a:t>
            </a:r>
            <a:r>
              <a:rPr lang="zh-TW" altLang="en-US" sz="2400" dirty="0" smtClean="0"/>
              <a:t>（</a:t>
            </a:r>
            <a:r>
              <a:rPr lang="en-US" altLang="zh-TW" sz="2400" dirty="0" err="1" smtClean="0"/>
              <a:t>unix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software </a:t>
            </a:r>
            <a:r>
              <a:rPr lang="en-US" altLang="zh-TW" sz="2400" dirty="0" smtClean="0"/>
              <a:t>resource</a:t>
            </a:r>
            <a:r>
              <a:rPr lang="zh-TW" altLang="en-US" sz="2400" dirty="0" smtClean="0"/>
              <a:t>）：跟軟體安裝與執行有關</a:t>
            </a:r>
          </a:p>
          <a:p>
            <a:pPr lvl="1"/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var</a:t>
            </a:r>
            <a:r>
              <a:rPr lang="zh-TW" altLang="en-US" sz="2400" dirty="0" smtClean="0"/>
              <a:t>（</a:t>
            </a:r>
            <a:r>
              <a:rPr lang="en-US" altLang="zh-TW" sz="2400" dirty="0" smtClean="0"/>
              <a:t>variable</a:t>
            </a:r>
            <a:r>
              <a:rPr lang="zh-TW" altLang="en-US" sz="2400" dirty="0" smtClean="0"/>
              <a:t>）：與系統運作有關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2910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69" y="0"/>
            <a:ext cx="7555862" cy="6858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1914525" y="133350"/>
            <a:ext cx="46958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914525" y="3076575"/>
            <a:ext cx="46958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1914525" y="4781550"/>
            <a:ext cx="46958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8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60500" y="20193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owner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500" y="35052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group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0500" y="4991100"/>
            <a:ext cx="1930400" cy="130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others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62800" y="20193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read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62800" y="35052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write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2800" y="4991100"/>
            <a:ext cx="1930400" cy="1308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execute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直線接點 10"/>
          <p:cNvCxnSpPr>
            <a:stCxn id="4" idx="3"/>
            <a:endCxn id="7" idx="1"/>
          </p:cNvCxnSpPr>
          <p:nvPr/>
        </p:nvCxnSpPr>
        <p:spPr>
          <a:xfrm>
            <a:off x="3390900" y="2673350"/>
            <a:ext cx="37719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3"/>
            <a:endCxn id="8" idx="1"/>
          </p:cNvCxnSpPr>
          <p:nvPr/>
        </p:nvCxnSpPr>
        <p:spPr>
          <a:xfrm>
            <a:off x="3390900" y="2673350"/>
            <a:ext cx="3771900" cy="14859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3"/>
            <a:endCxn id="9" idx="1"/>
          </p:cNvCxnSpPr>
          <p:nvPr/>
        </p:nvCxnSpPr>
        <p:spPr>
          <a:xfrm>
            <a:off x="3390900" y="2673350"/>
            <a:ext cx="3771900" cy="29718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" idx="3"/>
            <a:endCxn id="7" idx="1"/>
          </p:cNvCxnSpPr>
          <p:nvPr/>
        </p:nvCxnSpPr>
        <p:spPr>
          <a:xfrm flipV="1">
            <a:off x="3390900" y="2673350"/>
            <a:ext cx="3771900" cy="14859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3"/>
            <a:endCxn id="9" idx="1"/>
          </p:cNvCxnSpPr>
          <p:nvPr/>
        </p:nvCxnSpPr>
        <p:spPr>
          <a:xfrm>
            <a:off x="3390900" y="4159250"/>
            <a:ext cx="3771900" cy="14859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3"/>
            <a:endCxn id="7" idx="1"/>
          </p:cNvCxnSpPr>
          <p:nvPr/>
        </p:nvCxnSpPr>
        <p:spPr>
          <a:xfrm flipV="1">
            <a:off x="3390900" y="2673350"/>
            <a:ext cx="3771900" cy="29718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69" y="0"/>
            <a:ext cx="7555862" cy="6858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1965325" y="1543050"/>
            <a:ext cx="46958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2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" y="131761"/>
            <a:ext cx="10628345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" y="2640011"/>
            <a:ext cx="1204119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6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r>
              <a:rPr lang="zh-TW" altLang="en-US" dirty="0" smtClean="0"/>
              <a:t>配置  </a:t>
            </a:r>
            <a:r>
              <a:rPr lang="en-US" altLang="zh-TW" dirty="0" smtClean="0"/>
              <a:t>FHS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zh-TW" altLang="en-US" sz="2200" dirty="0" smtClean="0"/>
              <a:t>起始位置：</a:t>
            </a:r>
            <a:r>
              <a:rPr lang="en-US" altLang="zh-TW" sz="2200" dirty="0" smtClean="0"/>
              <a:t>/home/</a:t>
            </a:r>
            <a:r>
              <a:rPr lang="en-US" altLang="zh-TW" sz="2200" dirty="0" err="1" smtClean="0"/>
              <a:t>rayray</a:t>
            </a:r>
            <a:r>
              <a:rPr lang="en-US" altLang="zh-TW" sz="2200" dirty="0" smtClean="0"/>
              <a:t>/</a:t>
            </a:r>
          </a:p>
          <a:p>
            <a:pPr marL="342900" lvl="1" indent="-342900"/>
            <a:r>
              <a:rPr lang="zh-TW" altLang="en-US" sz="2400" dirty="0" smtClean="0"/>
              <a:t>假設我們想到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tmp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做一些事情</a:t>
            </a:r>
            <a:endParaRPr lang="en-US" altLang="zh-TW" sz="2400" dirty="0" smtClean="0"/>
          </a:p>
          <a:p>
            <a:r>
              <a:rPr lang="zh-TW" altLang="en-US" sz="2400" dirty="0" smtClean="0"/>
              <a:t>絕對路徑（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開頭）：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例如：</a:t>
            </a:r>
            <a:r>
              <a:rPr lang="en-US" altLang="zh-TW" sz="2200" dirty="0" smtClean="0"/>
              <a:t>cd /</a:t>
            </a:r>
            <a:r>
              <a:rPr lang="en-US" altLang="zh-TW" sz="2200" dirty="0" err="1" smtClean="0"/>
              <a:t>tmp</a:t>
            </a:r>
            <a:r>
              <a:rPr lang="en-US" altLang="zh-TW" sz="2200" dirty="0" smtClean="0"/>
              <a:t>/</a:t>
            </a:r>
          </a:p>
          <a:p>
            <a:r>
              <a:rPr lang="zh-TW" altLang="en-US" sz="2400" dirty="0" smtClean="0"/>
              <a:t>相對路徑：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例如：</a:t>
            </a:r>
            <a:r>
              <a:rPr lang="en-US" altLang="zh-TW" sz="2200" dirty="0" smtClean="0"/>
              <a:t>cd ../</a:t>
            </a:r>
            <a:r>
              <a:rPr lang="en-US" altLang="zh-TW" sz="2200" dirty="0" err="1" smtClean="0"/>
              <a:t>tmp</a:t>
            </a:r>
            <a:r>
              <a:rPr lang="en-US" altLang="zh-TW" sz="2200" dirty="0" smtClean="0"/>
              <a:t>/</a:t>
            </a:r>
          </a:p>
          <a:p>
            <a:pPr lvl="1"/>
            <a:r>
              <a:rPr lang="zh-TW" altLang="en-US" sz="2200" dirty="0" smtClean="0"/>
              <a:t>例如：</a:t>
            </a:r>
            <a:r>
              <a:rPr lang="en-US" altLang="zh-TW" sz="2200" dirty="0" smtClean="0"/>
              <a:t>cd ../../</a:t>
            </a:r>
            <a:r>
              <a:rPr lang="en-US" altLang="zh-TW" sz="2200" dirty="0" err="1" smtClean="0"/>
              <a:t>tmp</a:t>
            </a:r>
            <a:r>
              <a:rPr lang="en-US" altLang="zh-TW" sz="2200" dirty="0" smtClean="0"/>
              <a:t>/</a:t>
            </a:r>
            <a:endParaRPr lang="en-US" altLang="zh-TW" sz="2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0" y="1325495"/>
            <a:ext cx="1195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r>
              <a:rPr lang="zh-TW" altLang="en-US" dirty="0" smtClean="0"/>
              <a:t>配置  </a:t>
            </a:r>
            <a:r>
              <a:rPr lang="en-US" altLang="zh-TW" dirty="0" smtClean="0"/>
              <a:t>FHS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zh-TW" altLang="en-US" sz="2200" dirty="0" smtClean="0"/>
              <a:t>起始位置：</a:t>
            </a:r>
            <a:r>
              <a:rPr lang="en-US" altLang="zh-TW" sz="2200" dirty="0" smtClean="0"/>
              <a:t>/home/</a:t>
            </a:r>
            <a:r>
              <a:rPr lang="en-US" altLang="zh-TW" sz="2200" dirty="0" err="1" smtClean="0"/>
              <a:t>rayray</a:t>
            </a:r>
            <a:r>
              <a:rPr lang="en-US" altLang="zh-TW" sz="2200" dirty="0" smtClean="0"/>
              <a:t>/</a:t>
            </a:r>
          </a:p>
          <a:p>
            <a:pPr marL="342900" lvl="1" indent="-342900"/>
            <a:r>
              <a:rPr lang="zh-TW" altLang="en-US" sz="2400" dirty="0" smtClean="0"/>
              <a:t>假設我們想到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tmp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做一些事情</a:t>
            </a:r>
            <a:endParaRPr lang="en-US" altLang="zh-TW" sz="2400" dirty="0" smtClean="0"/>
          </a:p>
          <a:p>
            <a:r>
              <a:rPr lang="zh-TW" altLang="en-US" sz="2400" dirty="0" smtClean="0"/>
              <a:t>絕對路徑（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開頭）：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例如：</a:t>
            </a:r>
            <a:r>
              <a:rPr lang="en-US" altLang="zh-TW" sz="2200" dirty="0" smtClean="0"/>
              <a:t>cd /</a:t>
            </a:r>
            <a:r>
              <a:rPr lang="en-US" altLang="zh-TW" sz="2200" dirty="0" err="1" smtClean="0"/>
              <a:t>tmp</a:t>
            </a:r>
            <a:r>
              <a:rPr lang="en-US" altLang="zh-TW" sz="2200" dirty="0" smtClean="0"/>
              <a:t>/</a:t>
            </a:r>
          </a:p>
          <a:p>
            <a:r>
              <a:rPr lang="zh-TW" altLang="en-US" sz="2400" dirty="0" smtClean="0"/>
              <a:t>相對路徑：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例如：</a:t>
            </a:r>
            <a:r>
              <a:rPr lang="en-US" altLang="zh-TW" sz="2200" dirty="0" smtClean="0"/>
              <a:t>cd ../</a:t>
            </a:r>
            <a:r>
              <a:rPr lang="en-US" altLang="zh-TW" sz="2200" dirty="0" err="1" smtClean="0"/>
              <a:t>tmp</a:t>
            </a:r>
            <a:r>
              <a:rPr lang="en-US" altLang="zh-TW" sz="2200" dirty="0" smtClean="0"/>
              <a:t>/</a:t>
            </a:r>
          </a:p>
          <a:p>
            <a:pPr lvl="1"/>
            <a:r>
              <a:rPr lang="zh-TW" altLang="en-US" sz="2200" dirty="0" smtClean="0"/>
              <a:t>例如：</a:t>
            </a:r>
            <a:r>
              <a:rPr lang="en-US" altLang="zh-TW" sz="2200" dirty="0" smtClean="0"/>
              <a:t>cd ../../</a:t>
            </a:r>
            <a:r>
              <a:rPr lang="en-US" altLang="zh-TW" sz="2200" dirty="0" err="1" smtClean="0"/>
              <a:t>tmp</a:t>
            </a:r>
            <a:r>
              <a:rPr lang="en-US" altLang="zh-TW" sz="2200" dirty="0" smtClean="0"/>
              <a:t>/</a:t>
            </a:r>
            <a:endParaRPr lang="en-US" altLang="zh-TW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" y="363736"/>
            <a:ext cx="1262117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r>
              <a:rPr lang="zh-TW" altLang="en-US" dirty="0" smtClean="0"/>
              <a:t>配置  </a:t>
            </a:r>
            <a:r>
              <a:rPr lang="en-US" altLang="zh-TW" dirty="0" smtClean="0"/>
              <a:t>FHS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zh-TW" altLang="en-US" sz="2200" dirty="0" smtClean="0"/>
              <a:t>建立新目錄：</a:t>
            </a:r>
            <a:r>
              <a:rPr lang="en-US" altLang="zh-TW" sz="2200" dirty="0" smtClean="0"/>
              <a:t>mkdir</a:t>
            </a:r>
            <a:r>
              <a:rPr lang="en-US" altLang="zh-TW" sz="2200" dirty="0"/>
              <a:t> </a:t>
            </a:r>
            <a:r>
              <a:rPr lang="en-US" altLang="zh-TW" sz="2200" dirty="0" err="1" smtClean="0"/>
              <a:t>directory_name</a:t>
            </a:r>
            <a:endParaRPr lang="en-US" altLang="zh-TW" sz="2200" dirty="0" smtClean="0"/>
          </a:p>
          <a:p>
            <a:pPr marL="342900" lvl="1" indent="-342900"/>
            <a:r>
              <a:rPr lang="zh-TW" altLang="en-US" sz="2200" dirty="0" smtClean="0"/>
              <a:t>刪除空目錄：</a:t>
            </a:r>
            <a:r>
              <a:rPr lang="en-US" altLang="zh-TW" sz="2200" dirty="0" err="1" smtClean="0"/>
              <a:t>mrdir</a:t>
            </a:r>
            <a:r>
              <a:rPr lang="en-US" altLang="zh-TW" sz="2200" dirty="0" smtClean="0"/>
              <a:t> </a:t>
            </a:r>
            <a:r>
              <a:rPr lang="en-US" altLang="zh-TW" sz="2200" dirty="0" err="1"/>
              <a:t>directory_name</a:t>
            </a:r>
            <a:endParaRPr lang="en-US" altLang="zh-TW" sz="2200" dirty="0"/>
          </a:p>
          <a:p>
            <a:pPr marL="342900" lvl="1" indent="-342900"/>
            <a:r>
              <a:rPr lang="zh-TW" altLang="en-US" sz="2200" dirty="0" smtClean="0"/>
              <a:t>刪除目錄及相關檔案：</a:t>
            </a:r>
            <a:r>
              <a:rPr lang="en-US" altLang="zh-TW" sz="2200" dirty="0" err="1" smtClean="0"/>
              <a:t>rm</a:t>
            </a:r>
            <a:r>
              <a:rPr lang="en-US" altLang="zh-TW" sz="2200" dirty="0" smtClean="0"/>
              <a:t> –r </a:t>
            </a:r>
            <a:r>
              <a:rPr lang="en-US" altLang="zh-TW" sz="2200" dirty="0" err="1" smtClean="0"/>
              <a:t>directory_name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04110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>
                <a:latin typeface="+mn-ea"/>
              </a:rPr>
              <a:t>在</a:t>
            </a:r>
            <a:r>
              <a:rPr lang="en-US" altLang="zh-TW" sz="2600" dirty="0" smtClean="0">
                <a:latin typeface="+mn-ea"/>
              </a:rPr>
              <a:t>/</a:t>
            </a:r>
            <a:r>
              <a:rPr lang="en-US" altLang="zh-TW" sz="2600" dirty="0" err="1" smtClean="0">
                <a:latin typeface="+mn-ea"/>
              </a:rPr>
              <a:t>tmp</a:t>
            </a:r>
            <a:r>
              <a:rPr lang="en-US" altLang="zh-TW" sz="2600" dirty="0" smtClean="0">
                <a:latin typeface="+mn-ea"/>
              </a:rPr>
              <a:t>/123/456/789/</a:t>
            </a:r>
            <a:r>
              <a:rPr lang="zh-TW" altLang="en-US" sz="2600" dirty="0" smtClean="0">
                <a:latin typeface="+mn-ea"/>
              </a:rPr>
              <a:t>底下</a:t>
            </a:r>
            <a:r>
              <a:rPr lang="zh-TW" altLang="en-US" sz="2600" dirty="0" smtClean="0">
                <a:latin typeface="+mn-ea"/>
              </a:rPr>
              <a:t>開</a:t>
            </a:r>
            <a:r>
              <a:rPr lang="zh-TW" altLang="en-US" sz="2600" dirty="0" smtClean="0">
                <a:latin typeface="+mn-ea"/>
              </a:rPr>
              <a:t>一個文字檔（內容為學號及個人英文名字），</a:t>
            </a:r>
            <a:r>
              <a:rPr lang="zh-TW" altLang="en-US" sz="2600" dirty="0" smtClean="0">
                <a:latin typeface="+mn-ea"/>
              </a:rPr>
              <a:t>將</a:t>
            </a:r>
            <a:r>
              <a:rPr lang="en-US" altLang="zh-TW" sz="2600" dirty="0" smtClean="0">
                <a:latin typeface="+mn-ea"/>
              </a:rPr>
              <a:t>owner</a:t>
            </a:r>
            <a:r>
              <a:rPr lang="zh-TW" altLang="en-US" sz="2600" dirty="0" smtClean="0">
                <a:latin typeface="+mn-ea"/>
              </a:rPr>
              <a:t>改</a:t>
            </a:r>
            <a:r>
              <a:rPr lang="zh-TW" altLang="en-US" sz="2600" dirty="0" smtClean="0">
                <a:latin typeface="+mn-ea"/>
              </a:rPr>
              <a:t>為</a:t>
            </a:r>
            <a:r>
              <a:rPr lang="en-US" altLang="zh-TW" sz="2600" dirty="0" smtClean="0">
                <a:latin typeface="+mn-ea"/>
              </a:rPr>
              <a:t>student</a:t>
            </a:r>
            <a:r>
              <a:rPr lang="zh-TW" altLang="en-US" sz="2600" dirty="0" smtClean="0">
                <a:latin typeface="+mn-ea"/>
              </a:rPr>
              <a:t>，並且把權限改成</a:t>
            </a:r>
            <a:r>
              <a:rPr lang="en-US" altLang="zh-TW" sz="2600" dirty="0" smtClean="0">
                <a:latin typeface="+mn-ea"/>
              </a:rPr>
              <a:t>owner</a:t>
            </a:r>
            <a:r>
              <a:rPr lang="zh-TW" altLang="en-US" sz="2600" dirty="0" smtClean="0">
                <a:latin typeface="+mn-ea"/>
              </a:rPr>
              <a:t>可讀</a:t>
            </a:r>
            <a:r>
              <a:rPr lang="zh-TW" altLang="en-US" sz="2600" dirty="0">
                <a:latin typeface="+mn-ea"/>
              </a:rPr>
              <a:t>可</a:t>
            </a:r>
            <a:r>
              <a:rPr lang="zh-TW" altLang="en-US" sz="2600" dirty="0" smtClean="0">
                <a:latin typeface="+mn-ea"/>
              </a:rPr>
              <a:t>寫可執行、</a:t>
            </a:r>
            <a:r>
              <a:rPr lang="en-US" altLang="zh-TW" sz="2600" dirty="0" smtClean="0">
                <a:latin typeface="+mn-ea"/>
              </a:rPr>
              <a:t>group</a:t>
            </a:r>
            <a:r>
              <a:rPr lang="zh-TW" altLang="en-US" sz="2600" dirty="0" smtClean="0">
                <a:latin typeface="+mn-ea"/>
              </a:rPr>
              <a:t>可讀、</a:t>
            </a:r>
            <a:r>
              <a:rPr lang="en-US" altLang="zh-TW" sz="2600" dirty="0" smtClean="0">
                <a:latin typeface="+mn-ea"/>
              </a:rPr>
              <a:t>others</a:t>
            </a:r>
            <a:r>
              <a:rPr lang="zh-TW" altLang="en-US" sz="2600" dirty="0" smtClean="0">
                <a:latin typeface="+mn-ea"/>
              </a:rPr>
              <a:t>則無任何權限</a:t>
            </a:r>
            <a:endParaRPr lang="en-US" altLang="zh-TW" sz="2600" dirty="0" smtClean="0">
              <a:latin typeface="+mn-ea"/>
            </a:endParaRPr>
          </a:p>
          <a:p>
            <a:r>
              <a:rPr lang="zh-TW" altLang="en-US" sz="2600" dirty="0" smtClean="0">
                <a:latin typeface="+mn-ea"/>
              </a:rPr>
              <a:t>檢查時：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en-US" altLang="zh-TW" sz="2400" dirty="0" smtClean="0">
                <a:latin typeface="+mn-ea"/>
              </a:rPr>
              <a:t>ls</a:t>
            </a:r>
            <a:r>
              <a:rPr lang="zh-TW" altLang="en-US" sz="2400" dirty="0" smtClean="0">
                <a:latin typeface="+mn-ea"/>
              </a:rPr>
              <a:t>顯示權限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400" dirty="0" smtClean="0">
                <a:latin typeface="+mn-ea"/>
              </a:rPr>
              <a:t>cat</a:t>
            </a:r>
            <a:r>
              <a:rPr lang="zh-TW" altLang="en-US" sz="2400" dirty="0" smtClean="0">
                <a:latin typeface="+mn-ea"/>
              </a:rPr>
              <a:t>顯示內容</a:t>
            </a:r>
            <a:endParaRPr lang="en-US" altLang="zh-TW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930400"/>
            <a:ext cx="10264616" cy="72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56689" y="3323068"/>
            <a:ext cx="91059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chmod</a:t>
            </a:r>
            <a:r>
              <a:rPr lang="en-US" altLang="zh-TW" sz="3200" dirty="0" smtClean="0">
                <a:solidFill>
                  <a:schemeClr val="tx1"/>
                </a:solidFill>
              </a:rPr>
              <a:t> 700 test.txt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7" y="4805361"/>
            <a:ext cx="1087854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5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檔案權限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426133"/>
            <a:ext cx="10264616" cy="72000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44244"/>
              </p:ext>
            </p:extLst>
          </p:nvPr>
        </p:nvGraphicFramePr>
        <p:xfrm>
          <a:off x="1745640" y="2434166"/>
          <a:ext cx="8128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710544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81117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1769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17723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2730151"/>
                    </a:ext>
                  </a:extLst>
                </a:gridCol>
              </a:tblGrid>
              <a:tr h="412539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chmod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u</a:t>
                      </a:r>
                      <a:endParaRPr lang="zh-TW" alt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+</a:t>
                      </a:r>
                      <a:endParaRPr lang="zh-TW" alt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r</a:t>
                      </a:r>
                      <a:endParaRPr lang="zh-TW" altLang="en-US" sz="24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檔名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059219"/>
                  </a:ext>
                </a:extLst>
              </a:tr>
              <a:tr h="137513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21252"/>
                  </a:ext>
                </a:extLst>
              </a:tr>
              <a:tr h="275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endParaRPr lang="zh-TW" alt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w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35366"/>
                  </a:ext>
                </a:extLst>
              </a:tr>
              <a:tr h="27502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21841"/>
                  </a:ext>
                </a:extLst>
              </a:tr>
              <a:tr h="1375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=</a:t>
                      </a:r>
                      <a:endParaRPr lang="zh-TW" alt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12772"/>
                  </a:ext>
                </a:extLst>
              </a:tr>
              <a:tr h="41253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3309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56690" y="4550999"/>
            <a:ext cx="91059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chmod</a:t>
            </a:r>
            <a:r>
              <a:rPr lang="en-US" altLang="zh-TW" sz="3200" dirty="0" smtClean="0">
                <a:solidFill>
                  <a:schemeClr val="tx1"/>
                </a:solidFill>
              </a:rPr>
              <a:t> g-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rwx,o</a:t>
            </a:r>
            <a:r>
              <a:rPr lang="en-US" altLang="zh-TW" sz="3200" dirty="0" smtClean="0">
                <a:solidFill>
                  <a:schemeClr val="tx1"/>
                </a:solidFill>
              </a:rPr>
              <a:t>-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rwx</a:t>
            </a:r>
            <a:r>
              <a:rPr lang="en-US" altLang="zh-TW" sz="3200" dirty="0" smtClean="0">
                <a:solidFill>
                  <a:schemeClr val="tx1"/>
                </a:solidFill>
              </a:rPr>
              <a:t> test.txt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648657"/>
            <a:ext cx="1128905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2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For </a:t>
            </a:r>
            <a:r>
              <a:rPr lang="zh-TW" altLang="en-US" sz="3200" dirty="0" smtClean="0"/>
              <a:t>檔案</a:t>
            </a:r>
            <a:endParaRPr lang="en-US" altLang="zh-TW" sz="3200" dirty="0" smtClean="0"/>
          </a:p>
          <a:p>
            <a:pPr lvl="1"/>
            <a:r>
              <a:rPr lang="en-US" altLang="zh-TW" sz="2400" dirty="0" smtClean="0"/>
              <a:t>r</a:t>
            </a:r>
            <a:r>
              <a:rPr lang="zh-TW" altLang="en-US" sz="2400" dirty="0" smtClean="0"/>
              <a:t>：可讀取</a:t>
            </a:r>
            <a:r>
              <a:rPr lang="zh-TW" altLang="en-US" sz="2400" dirty="0"/>
              <a:t>該</a:t>
            </a:r>
            <a:r>
              <a:rPr lang="zh-TW" altLang="en-US" sz="2400" dirty="0" smtClean="0"/>
              <a:t>檔案的內容</a:t>
            </a:r>
            <a:endParaRPr lang="zh-TW" altLang="en-US" sz="2400" dirty="0"/>
          </a:p>
          <a:p>
            <a:pPr lvl="1"/>
            <a:r>
              <a:rPr lang="en-US" altLang="zh-TW" sz="2400" dirty="0" smtClean="0"/>
              <a:t>w</a:t>
            </a:r>
            <a:r>
              <a:rPr lang="zh-TW" altLang="en-US" sz="2400" dirty="0" smtClean="0"/>
              <a:t>：可以修改</a:t>
            </a:r>
            <a:r>
              <a:rPr lang="zh-TW" altLang="en-US" sz="2400" dirty="0"/>
              <a:t>該檔案的</a:t>
            </a:r>
            <a:r>
              <a:rPr lang="zh-TW" altLang="en-US" sz="2400" dirty="0" smtClean="0"/>
              <a:t>內容</a:t>
            </a:r>
            <a:endParaRPr lang="zh-TW" altLang="en-US" sz="2400" dirty="0"/>
          </a:p>
          <a:p>
            <a:pPr lvl="1"/>
            <a:r>
              <a:rPr lang="en-US" altLang="zh-TW" sz="2400" dirty="0" smtClean="0"/>
              <a:t>x</a:t>
            </a:r>
            <a:r>
              <a:rPr lang="zh-TW" altLang="en-US" sz="2400" dirty="0" smtClean="0"/>
              <a:t>：</a:t>
            </a:r>
            <a:r>
              <a:rPr lang="zh-TW" altLang="en-US" sz="2400" dirty="0"/>
              <a:t>該</a:t>
            </a:r>
            <a:r>
              <a:rPr lang="zh-TW" altLang="en-US" sz="2400" dirty="0" smtClean="0"/>
              <a:t>檔案可以</a:t>
            </a:r>
            <a:r>
              <a:rPr lang="zh-TW" altLang="en-US" sz="2400" dirty="0"/>
              <a:t>被系統</a:t>
            </a:r>
            <a:r>
              <a:rPr lang="zh-TW" altLang="en-US" sz="2400" dirty="0" smtClean="0"/>
              <a:t>執行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658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5011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For </a:t>
            </a:r>
            <a:r>
              <a:rPr lang="zh-TW" altLang="en-US" sz="2800" dirty="0" smtClean="0"/>
              <a:t>目錄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r</a:t>
            </a:r>
            <a:r>
              <a:rPr lang="zh-TW" altLang="en-US" sz="2400" dirty="0" smtClean="0"/>
              <a:t>：具有</a:t>
            </a:r>
            <a:r>
              <a:rPr lang="zh-TW" altLang="en-US" sz="2400" dirty="0"/>
              <a:t>讀取</a:t>
            </a:r>
            <a:r>
              <a:rPr lang="zh-TW" altLang="en-US" sz="2400" dirty="0" smtClean="0"/>
              <a:t>目錄清單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權限，所以就可以使用</a:t>
            </a:r>
            <a:r>
              <a:rPr lang="en-US" altLang="zh-TW" sz="2400" dirty="0" smtClean="0"/>
              <a:t>ls</a:t>
            </a:r>
            <a:r>
              <a:rPr lang="zh-TW" altLang="en-US" sz="2400" dirty="0" smtClean="0"/>
              <a:t>將該</a:t>
            </a:r>
            <a:r>
              <a:rPr lang="zh-TW" altLang="en-US" sz="2400" dirty="0"/>
              <a:t>目錄的</a:t>
            </a:r>
            <a:r>
              <a:rPr lang="zh-TW" altLang="en-US" sz="2400" dirty="0" smtClean="0"/>
              <a:t>內容顯示出來</a:t>
            </a:r>
            <a:endParaRPr lang="zh-TW" altLang="en-US" sz="2400" dirty="0"/>
          </a:p>
          <a:p>
            <a:pPr lvl="1"/>
            <a:r>
              <a:rPr lang="en-US" altLang="zh-TW" sz="2400" dirty="0" smtClean="0"/>
              <a:t>w</a:t>
            </a:r>
            <a:r>
              <a:rPr lang="zh-TW" altLang="en-US" sz="2400" dirty="0"/>
              <a:t>：具有異動該</a:t>
            </a:r>
            <a:r>
              <a:rPr lang="zh-TW" altLang="en-US" sz="2400" dirty="0" smtClean="0"/>
              <a:t>目錄清單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權限</a:t>
            </a:r>
            <a:endParaRPr lang="zh-TW" altLang="en-US" sz="2400" dirty="0"/>
          </a:p>
          <a:p>
            <a:pPr lvl="2"/>
            <a:r>
              <a:rPr lang="zh-TW" altLang="en-US" sz="2000" dirty="0" smtClean="0"/>
              <a:t>建立</a:t>
            </a:r>
            <a:r>
              <a:rPr lang="zh-TW" altLang="en-US" sz="2000" dirty="0"/>
              <a:t>新的檔案與</a:t>
            </a:r>
            <a:r>
              <a:rPr lang="zh-TW" altLang="en-US" sz="2000" dirty="0" smtClean="0"/>
              <a:t>目錄</a:t>
            </a:r>
            <a:endParaRPr lang="zh-TW" altLang="en-US" sz="2000" dirty="0"/>
          </a:p>
          <a:p>
            <a:pPr lvl="2"/>
            <a:r>
              <a:rPr lang="zh-TW" altLang="en-US" sz="2000" dirty="0" smtClean="0"/>
              <a:t>刪除存在</a:t>
            </a:r>
            <a:r>
              <a:rPr lang="zh-TW" altLang="en-US" sz="2000" dirty="0"/>
              <a:t>的檔案與</a:t>
            </a:r>
            <a:r>
              <a:rPr lang="zh-TW" altLang="en-US" sz="2000" dirty="0" smtClean="0"/>
              <a:t>目錄（無論該它的</a:t>
            </a:r>
            <a:r>
              <a:rPr lang="zh-TW" altLang="en-US" sz="2000" dirty="0"/>
              <a:t>權限為何</a:t>
            </a:r>
            <a:r>
              <a:rPr lang="zh-TW" altLang="en-US" sz="2000" dirty="0" smtClean="0"/>
              <a:t>！）</a:t>
            </a:r>
            <a:endParaRPr lang="en-US" altLang="zh-TW" sz="2000" dirty="0"/>
          </a:p>
          <a:p>
            <a:pPr lvl="2"/>
            <a:r>
              <a:rPr lang="zh-TW" altLang="en-US" sz="2000" dirty="0" smtClean="0"/>
              <a:t>更名存在</a:t>
            </a:r>
            <a:r>
              <a:rPr lang="zh-TW" altLang="en-US" sz="2000" dirty="0"/>
              <a:t>的檔案或</a:t>
            </a:r>
            <a:r>
              <a:rPr lang="zh-TW" altLang="en-US" sz="2000" dirty="0" smtClean="0"/>
              <a:t>目錄</a:t>
            </a:r>
            <a:endParaRPr lang="zh-TW" altLang="en-US" sz="2000" dirty="0"/>
          </a:p>
          <a:p>
            <a:pPr lvl="2"/>
            <a:r>
              <a:rPr lang="zh-TW" altLang="en-US" sz="2000" dirty="0" smtClean="0"/>
              <a:t>搬移存在的檔案或目錄</a:t>
            </a:r>
            <a:endParaRPr lang="en-US" altLang="zh-TW" sz="2000" dirty="0" smtClean="0"/>
          </a:p>
          <a:p>
            <a:pPr lvl="1"/>
            <a:r>
              <a:rPr lang="en-US" altLang="zh-TW" sz="2400" dirty="0" smtClean="0"/>
              <a:t>x</a:t>
            </a:r>
            <a:r>
              <a:rPr lang="zh-TW" altLang="en-US" sz="2400" dirty="0" smtClean="0"/>
              <a:t>：是否能進入</a:t>
            </a:r>
            <a:r>
              <a:rPr lang="zh-TW" altLang="en-US" sz="2400" dirty="0"/>
              <a:t>該目錄</a:t>
            </a:r>
            <a:r>
              <a:rPr lang="zh-TW" altLang="en-US" sz="2400" dirty="0" smtClean="0"/>
              <a:t>成為當前工作目錄，其中變換目錄的指令為</a:t>
            </a:r>
            <a:r>
              <a:rPr lang="en-US" altLang="zh-TW" sz="2400" dirty="0" smtClean="0"/>
              <a:t>cd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731146" y="4909351"/>
            <a:ext cx="576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5011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假設你的帳號對於目錄</a:t>
            </a:r>
            <a:r>
              <a:rPr lang="en-US" altLang="zh-TW" sz="2400" dirty="0" err="1" smtClean="0"/>
              <a:t>abc</a:t>
            </a:r>
            <a:r>
              <a:rPr lang="zh-TW" altLang="en-US" sz="2400" dirty="0" smtClean="0"/>
              <a:t>的權限是</a:t>
            </a:r>
            <a:r>
              <a:rPr lang="en-US" altLang="zh-TW" sz="2400" dirty="0" err="1" smtClean="0"/>
              <a:t>rwx</a:t>
            </a:r>
            <a:r>
              <a:rPr lang="zh-TW" altLang="en-US" sz="2400" dirty="0" smtClean="0"/>
              <a:t>，</a:t>
            </a:r>
            <a:r>
              <a:rPr lang="en-US" altLang="zh-TW" sz="2400" dirty="0" err="1" smtClean="0"/>
              <a:t>abc</a:t>
            </a:r>
            <a:r>
              <a:rPr lang="zh-TW" altLang="en-US" sz="2400" dirty="0" smtClean="0"/>
              <a:t>裡面又剛好有一個系統檔，資訊如下：</a:t>
            </a:r>
            <a:endParaRPr lang="en-US" altLang="zh-TW" sz="24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rwx</a:t>
            </a:r>
            <a:r>
              <a:rPr lang="en-US" altLang="zh-TW" sz="2200" dirty="0" smtClean="0"/>
              <a:t>------ 1 root </a:t>
            </a:r>
            <a:r>
              <a:rPr lang="en-US" altLang="zh-TW" sz="2200" dirty="0" err="1" smtClean="0"/>
              <a:t>root</a:t>
            </a:r>
            <a:r>
              <a:rPr lang="en-US" altLang="zh-TW" sz="2200" dirty="0" smtClean="0"/>
              <a:t> !!! @@@ </a:t>
            </a:r>
            <a:r>
              <a:rPr lang="en-US" altLang="zh-TW" sz="2200" dirty="0" err="1" smtClean="0"/>
              <a:t>root.data</a:t>
            </a:r>
            <a:endParaRPr lang="en-US" altLang="zh-TW" sz="2200" dirty="0" smtClean="0"/>
          </a:p>
          <a:p>
            <a:pPr lvl="1"/>
            <a:endParaRPr lang="en-US" altLang="zh-TW" sz="2200" dirty="0"/>
          </a:p>
          <a:p>
            <a:r>
              <a:rPr lang="zh-TW" altLang="en-US" sz="2600" dirty="0" smtClean="0"/>
              <a:t>那你能不能讀取這個檔案的內容</a:t>
            </a:r>
            <a:r>
              <a:rPr lang="en-US" altLang="zh-TW" sz="2600" dirty="0" smtClean="0"/>
              <a:t>? no</a:t>
            </a:r>
          </a:p>
          <a:p>
            <a:r>
              <a:rPr lang="zh-TW" altLang="en-US" sz="2600" dirty="0" smtClean="0"/>
              <a:t>那你能不能修改這個檔案的內容</a:t>
            </a:r>
            <a:r>
              <a:rPr lang="en-US" altLang="zh-TW" sz="2600" dirty="0" smtClean="0"/>
              <a:t>? no</a:t>
            </a:r>
          </a:p>
          <a:p>
            <a:r>
              <a:rPr lang="zh-TW" altLang="en-US" sz="2600" dirty="0" smtClean="0"/>
              <a:t>那你能不能執行這個檔案</a:t>
            </a:r>
            <a:r>
              <a:rPr lang="en-US" altLang="zh-TW" sz="2600" dirty="0" smtClean="0"/>
              <a:t>? no</a:t>
            </a:r>
          </a:p>
          <a:p>
            <a:r>
              <a:rPr lang="zh-TW" altLang="en-US" sz="2600" dirty="0" smtClean="0">
                <a:solidFill>
                  <a:srgbClr val="FF0000"/>
                </a:solidFill>
              </a:rPr>
              <a:t>那你能不能刪了這個檔案</a:t>
            </a:r>
            <a:r>
              <a:rPr lang="en-US" altLang="zh-TW" sz="2600" dirty="0" smtClean="0">
                <a:solidFill>
                  <a:srgbClr val="FF0000"/>
                </a:solidFill>
              </a:rPr>
              <a:t>? yes</a:t>
            </a:r>
          </a:p>
        </p:txBody>
      </p:sp>
    </p:spTree>
    <p:extLst>
      <p:ext uri="{BB962C8B-B14F-4D97-AF65-F5344CB8AC3E}">
        <p14:creationId xmlns:p14="http://schemas.microsoft.com/office/powerpoint/2010/main" val="410708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6" y="259838"/>
            <a:ext cx="14860000" cy="7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6" y="1200150"/>
            <a:ext cx="13428000" cy="3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6" y="1780462"/>
            <a:ext cx="14477838" cy="7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6" y="2761086"/>
            <a:ext cx="1492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6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" y="273729"/>
            <a:ext cx="13172459" cy="108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" y="1524000"/>
            <a:ext cx="7115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9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2355</TotalTime>
  <Words>569</Words>
  <Application>Microsoft Office PowerPoint</Application>
  <PresentationFormat>寬螢幕</PresentationFormat>
  <Paragraphs>103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UNIX應用與實務 </vt:lpstr>
      <vt:lpstr>檔案權限</vt:lpstr>
      <vt:lpstr>檔案權限</vt:lpstr>
      <vt:lpstr>檔案權限</vt:lpstr>
      <vt:lpstr>檔案權限</vt:lpstr>
      <vt:lpstr>檔案權限</vt:lpstr>
      <vt:lpstr>檔案權限</vt:lpstr>
      <vt:lpstr>PowerPoint 簡報</vt:lpstr>
      <vt:lpstr>PowerPoint 簡報</vt:lpstr>
      <vt:lpstr>PowerPoint 簡報</vt:lpstr>
      <vt:lpstr>PowerPoint 簡報</vt:lpstr>
      <vt:lpstr>檔案種類</vt:lpstr>
      <vt:lpstr>檔案種類</vt:lpstr>
      <vt:lpstr>檔案種類</vt:lpstr>
      <vt:lpstr>檔案種類</vt:lpstr>
      <vt:lpstr>檔案種類</vt:lpstr>
      <vt:lpstr>PowerPoint 簡報</vt:lpstr>
      <vt:lpstr>目錄配置  FHS</vt:lpstr>
      <vt:lpstr>PowerPoint 簡報</vt:lpstr>
      <vt:lpstr>PowerPoint 簡報</vt:lpstr>
      <vt:lpstr>PowerPoint 簡報</vt:lpstr>
      <vt:lpstr>目錄配置  FHS</vt:lpstr>
      <vt:lpstr>目錄配置  FHS</vt:lpstr>
      <vt:lpstr>目錄配置  FHS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73</cp:revision>
  <dcterms:created xsi:type="dcterms:W3CDTF">2020-03-01T09:32:47Z</dcterms:created>
  <dcterms:modified xsi:type="dcterms:W3CDTF">2020-03-29T16:42:14Z</dcterms:modified>
</cp:coreProperties>
</file>