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8" r:id="rId3"/>
    <p:sldId id="389" r:id="rId4"/>
    <p:sldId id="391" r:id="rId5"/>
    <p:sldId id="392" r:id="rId6"/>
    <p:sldId id="393" r:id="rId7"/>
    <p:sldId id="394" r:id="rId8"/>
    <p:sldId id="396" r:id="rId9"/>
    <p:sldId id="397" r:id="rId10"/>
    <p:sldId id="398" r:id="rId11"/>
    <p:sldId id="399" r:id="rId12"/>
    <p:sldId id="400" r:id="rId13"/>
    <p:sldId id="401" r:id="rId14"/>
    <p:sldId id="395" r:id="rId15"/>
    <p:sldId id="30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18"/>
    <a:srgbClr val="90C226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4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30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15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00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26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901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78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0348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981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43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3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55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17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9927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92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9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7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A11E-23FB-400C-AC50-FEE1F5277A86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4AA565-9DEB-4704-9608-239ED1E39A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UNIX</a:t>
            </a:r>
            <a:r>
              <a:rPr lang="zh-TW" altLang="en-US" dirty="0">
                <a:latin typeface="+mn-ea"/>
                <a:ea typeface="+mn-ea"/>
              </a:rPr>
              <a:t>應用與實務	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資訊工程學系  </a:t>
            </a:r>
            <a:r>
              <a:rPr lang="zh-TW" altLang="en-US" sz="2400" dirty="0" smtClean="0"/>
              <a:t>張哲誠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2961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0328"/>
            <a:ext cx="12192000" cy="371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75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12900" y="2133600"/>
            <a:ext cx="2540000" cy="187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一般指令模式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794500" y="622300"/>
            <a:ext cx="2540000" cy="187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編輯模式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94500" y="4203700"/>
            <a:ext cx="2540000" cy="187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指令列命令模式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72300" y="60833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讀取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儲存檔案功能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72300" y="25019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插入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取代編輯內容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65300" y="4019034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……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87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12900" y="2133600"/>
            <a:ext cx="2540000" cy="187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一般指令模式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794500" y="622300"/>
            <a:ext cx="2540000" cy="187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編輯模式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94500" y="4203700"/>
            <a:ext cx="2540000" cy="187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指令列命令模式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72300" y="60833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讀取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儲存檔案功能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72300" y="25019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插入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取代編輯內容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65300" y="4019034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……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4" idx="3"/>
            <a:endCxn id="5" idx="1"/>
          </p:cNvCxnSpPr>
          <p:nvPr/>
        </p:nvCxnSpPr>
        <p:spPr>
          <a:xfrm flipV="1">
            <a:off x="4152900" y="1562100"/>
            <a:ext cx="2641600" cy="15113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3"/>
            <a:endCxn id="6" idx="1"/>
          </p:cNvCxnSpPr>
          <p:nvPr/>
        </p:nvCxnSpPr>
        <p:spPr>
          <a:xfrm>
            <a:off x="4152900" y="3073400"/>
            <a:ext cx="2641600" cy="20701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540250" y="1302603"/>
            <a:ext cx="1993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+mn-ea"/>
              </a:rPr>
              <a:t>插入：</a:t>
            </a:r>
            <a:r>
              <a:rPr lang="en-US" altLang="zh-TW" sz="2400" dirty="0">
                <a:latin typeface="+mn-ea"/>
              </a:rPr>
              <a:t> </a:t>
            </a:r>
            <a:r>
              <a:rPr lang="en-US" altLang="zh-TW" sz="2400" dirty="0" err="1">
                <a:latin typeface="+mn-ea"/>
              </a:rPr>
              <a:t>i</a:t>
            </a:r>
            <a:r>
              <a:rPr lang="en-US" altLang="zh-TW" sz="2400" dirty="0">
                <a:latin typeface="+mn-ea"/>
              </a:rPr>
              <a:t>, o, </a:t>
            </a:r>
            <a:r>
              <a:rPr lang="en-US" altLang="zh-TW" sz="2400" dirty="0" smtClean="0">
                <a:latin typeface="+mn-ea"/>
              </a:rPr>
              <a:t>a</a:t>
            </a:r>
          </a:p>
          <a:p>
            <a:r>
              <a:rPr lang="zh-TW" altLang="en-US" sz="2400" dirty="0" smtClean="0">
                <a:latin typeface="+mn-ea"/>
              </a:rPr>
              <a:t>取代：</a:t>
            </a:r>
            <a:r>
              <a:rPr lang="en-US" altLang="zh-TW" sz="2400" dirty="0" smtClean="0">
                <a:latin typeface="+mn-ea"/>
              </a:rPr>
              <a:t>R</a:t>
            </a:r>
            <a:endParaRPr lang="zh-TW" altLang="en-US" sz="2400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9000" y="40894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+mn-ea"/>
              </a:rPr>
              <a:t>:, /, ?</a:t>
            </a:r>
            <a:endParaRPr lang="zh-TW" altLang="en-US" sz="24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26600" y="5562600"/>
            <a:ext cx="838200" cy="7053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+mn-ea"/>
              </a:rPr>
              <a:t>:</a:t>
            </a:r>
            <a:r>
              <a:rPr lang="en-US" altLang="zh-TW" dirty="0" err="1" smtClean="0">
                <a:solidFill>
                  <a:schemeClr val="tx1"/>
                </a:solidFill>
                <a:latin typeface="+mn-ea"/>
              </a:rPr>
              <a:t>wq</a:t>
            </a:r>
            <a:endParaRPr lang="zh-TW" alt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8545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3"/>
          <p:cNvSpPr/>
          <p:nvPr/>
        </p:nvSpPr>
        <p:spPr>
          <a:xfrm>
            <a:off x="1612900" y="2133600"/>
            <a:ext cx="2540000" cy="187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一般指令模式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794500" y="622300"/>
            <a:ext cx="2540000" cy="187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編輯模式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794500" y="4203700"/>
            <a:ext cx="2540000" cy="18796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solidFill>
                  <a:schemeClr val="tx1"/>
                </a:solidFill>
              </a:rPr>
              <a:t>指令列命令模式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972300" y="60833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讀取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儲存檔案功能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972300" y="2501900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插入</a:t>
            </a:r>
            <a:r>
              <a:rPr lang="en-US" altLang="zh-TW" dirty="0" smtClean="0">
                <a:solidFill>
                  <a:srgbClr val="FF0000"/>
                </a:solidFill>
              </a:rPr>
              <a:t>/</a:t>
            </a:r>
            <a:r>
              <a:rPr lang="zh-TW" altLang="en-US" dirty="0" smtClean="0">
                <a:solidFill>
                  <a:srgbClr val="FF0000"/>
                </a:solidFill>
              </a:rPr>
              <a:t>取代編輯內容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765300" y="4019034"/>
            <a:ext cx="218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……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單箭頭接點 10"/>
          <p:cNvCxnSpPr>
            <a:stCxn id="4" idx="3"/>
            <a:endCxn id="5" idx="1"/>
          </p:cNvCxnSpPr>
          <p:nvPr/>
        </p:nvCxnSpPr>
        <p:spPr>
          <a:xfrm flipV="1">
            <a:off x="4152900" y="1562100"/>
            <a:ext cx="2641600" cy="15113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>
            <a:stCxn id="4" idx="3"/>
            <a:endCxn id="6" idx="1"/>
          </p:cNvCxnSpPr>
          <p:nvPr/>
        </p:nvCxnSpPr>
        <p:spPr>
          <a:xfrm>
            <a:off x="4152900" y="3073400"/>
            <a:ext cx="2641600" cy="20701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4699000" y="1671935"/>
            <a:ext cx="1993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+mn-ea"/>
              </a:rPr>
              <a:t>ESC</a:t>
            </a:r>
            <a:endParaRPr lang="zh-TW" altLang="en-US" sz="2400" dirty="0"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99000" y="4089400"/>
            <a:ext cx="1905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 smtClean="0">
                <a:latin typeface="+mn-ea"/>
              </a:rPr>
              <a:t>ESC</a:t>
            </a:r>
            <a:endParaRPr lang="zh-TW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3239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547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Lab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sz="2600" dirty="0" smtClean="0">
                <a:latin typeface="+mn-ea"/>
              </a:rPr>
              <a:t>使用</a:t>
            </a:r>
            <a:r>
              <a:rPr lang="en-US" altLang="zh-TW" sz="2600" dirty="0" smtClean="0">
                <a:latin typeface="+mn-ea"/>
              </a:rPr>
              <a:t>vim</a:t>
            </a:r>
            <a:r>
              <a:rPr lang="zh-TW" altLang="en-US" sz="2600" dirty="0" smtClean="0">
                <a:latin typeface="+mn-ea"/>
              </a:rPr>
              <a:t>建立一個檔案（檔名任意，內容為學號及英文名字）</a:t>
            </a:r>
            <a:endParaRPr lang="en-US" altLang="zh-TW" sz="26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3167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+mn-ea"/>
              </a:rPr>
              <a:t>shell script</a:t>
            </a:r>
          </a:p>
          <a:p>
            <a:pPr lvl="1"/>
            <a:r>
              <a:rPr lang="zh-TW" altLang="en-US" sz="2000" dirty="0" smtClean="0">
                <a:latin typeface="+mn-ea"/>
              </a:rPr>
              <a:t>程式</a:t>
            </a:r>
            <a:r>
              <a:rPr lang="zh-TW" altLang="en-US" sz="2000" dirty="0">
                <a:latin typeface="+mn-ea"/>
              </a:rPr>
              <a:t>化</a:t>
            </a:r>
            <a:r>
              <a:rPr lang="zh-TW" altLang="en-US" sz="2000" dirty="0" smtClean="0">
                <a:latin typeface="+mn-ea"/>
              </a:rPr>
              <a:t>腳本</a:t>
            </a:r>
            <a:endParaRPr lang="en-US" altLang="zh-TW" sz="2000" dirty="0" smtClean="0">
              <a:latin typeface="+mn-ea"/>
            </a:endParaRPr>
          </a:p>
          <a:p>
            <a:pPr lvl="1"/>
            <a:r>
              <a:rPr lang="en-US" altLang="zh-TW" sz="2000" dirty="0" smtClean="0">
                <a:latin typeface="+mn-ea"/>
              </a:rPr>
              <a:t>shell</a:t>
            </a:r>
            <a:r>
              <a:rPr lang="zh-TW" altLang="en-US" sz="2000" dirty="0" smtClean="0">
                <a:latin typeface="+mn-ea"/>
              </a:rPr>
              <a:t>：</a:t>
            </a:r>
            <a:endParaRPr lang="en-US" altLang="zh-TW" sz="2000" dirty="0" smtClean="0">
              <a:latin typeface="+mn-ea"/>
            </a:endParaRPr>
          </a:p>
          <a:p>
            <a:pPr lvl="2"/>
            <a:r>
              <a:rPr lang="zh-TW" altLang="en-US" sz="1600" dirty="0" smtClean="0">
                <a:latin typeface="+mn-ea"/>
              </a:rPr>
              <a:t>在文字</a:t>
            </a:r>
            <a:r>
              <a:rPr lang="zh-TW" altLang="en-US" sz="1600" dirty="0">
                <a:latin typeface="+mn-ea"/>
              </a:rPr>
              <a:t>介面底下讓</a:t>
            </a:r>
            <a:r>
              <a:rPr lang="zh-TW" altLang="en-US" sz="1600" dirty="0" smtClean="0">
                <a:latin typeface="+mn-ea"/>
              </a:rPr>
              <a:t>我們跟系統</a:t>
            </a:r>
            <a:r>
              <a:rPr lang="zh-TW" altLang="en-US" sz="1600" dirty="0">
                <a:latin typeface="+mn-ea"/>
              </a:rPr>
              <a:t>溝通</a:t>
            </a:r>
            <a:r>
              <a:rPr lang="zh-TW" altLang="en-US" sz="1600" dirty="0" smtClean="0">
                <a:latin typeface="+mn-ea"/>
              </a:rPr>
              <a:t>的工具介面</a:t>
            </a:r>
            <a:endParaRPr lang="en-US" altLang="zh-TW" sz="1600" dirty="0" smtClean="0">
              <a:latin typeface="+mn-ea"/>
            </a:endParaRPr>
          </a:p>
          <a:p>
            <a:pPr lvl="2"/>
            <a:r>
              <a:rPr lang="zh-TW" altLang="en-US" sz="1600" dirty="0">
                <a:latin typeface="+mn-ea"/>
              </a:rPr>
              <a:t>它的功能其實是提供使用者操作系統的一個介面（可以呼叫其它軟體，包含</a:t>
            </a:r>
            <a:r>
              <a:rPr lang="en-US" altLang="zh-TW" sz="1600" dirty="0">
                <a:latin typeface="+mn-ea"/>
              </a:rPr>
              <a:t>man, </a:t>
            </a:r>
            <a:r>
              <a:rPr lang="en-US" altLang="zh-TW" sz="1600" dirty="0" err="1">
                <a:latin typeface="+mn-ea"/>
              </a:rPr>
              <a:t>chmod</a:t>
            </a:r>
            <a:r>
              <a:rPr lang="en-US" altLang="zh-TW" sz="1600" dirty="0">
                <a:latin typeface="+mn-ea"/>
              </a:rPr>
              <a:t>, </a:t>
            </a:r>
            <a:r>
              <a:rPr lang="en-US" altLang="zh-TW" sz="1600" dirty="0" err="1">
                <a:latin typeface="+mn-ea"/>
              </a:rPr>
              <a:t>chown</a:t>
            </a:r>
            <a:r>
              <a:rPr lang="en-US" altLang="zh-TW" sz="1600" dirty="0">
                <a:latin typeface="+mn-ea"/>
              </a:rPr>
              <a:t>, vi, ……</a:t>
            </a:r>
            <a:r>
              <a:rPr lang="zh-TW" altLang="en-US" sz="1600" dirty="0">
                <a:latin typeface="+mn-ea"/>
              </a:rPr>
              <a:t>等指令）</a:t>
            </a:r>
            <a:endParaRPr lang="en-US" altLang="zh-TW" sz="1600" dirty="0" smtClean="0">
              <a:latin typeface="+mn-ea"/>
            </a:endParaRPr>
          </a:p>
          <a:p>
            <a:pPr lvl="1"/>
            <a:r>
              <a:rPr lang="en-US" altLang="zh-TW" sz="2000" dirty="0" smtClean="0">
                <a:latin typeface="+mn-ea"/>
              </a:rPr>
              <a:t>script</a:t>
            </a:r>
            <a:r>
              <a:rPr lang="zh-TW" altLang="en-US" sz="2000" dirty="0" smtClean="0">
                <a:latin typeface="+mn-ea"/>
              </a:rPr>
              <a:t>：</a:t>
            </a:r>
            <a:endParaRPr lang="en-US" altLang="zh-TW" sz="2000" dirty="0" smtClean="0">
              <a:latin typeface="+mn-ea"/>
            </a:endParaRPr>
          </a:p>
          <a:p>
            <a:pPr lvl="2"/>
            <a:r>
              <a:rPr lang="zh-TW" altLang="en-US" sz="1600" dirty="0" smtClean="0">
                <a:latin typeface="+mn-ea"/>
              </a:rPr>
              <a:t>腳本</a:t>
            </a:r>
            <a:r>
              <a:rPr lang="zh-TW" altLang="en-US" sz="1600" dirty="0">
                <a:latin typeface="+mn-ea"/>
              </a:rPr>
              <a:t>、</a:t>
            </a:r>
            <a:r>
              <a:rPr lang="zh-TW" altLang="en-US" sz="1600" dirty="0" smtClean="0">
                <a:latin typeface="+mn-ea"/>
              </a:rPr>
              <a:t>劇本</a:t>
            </a:r>
            <a:endParaRPr lang="en-US" altLang="zh-TW" sz="1600" dirty="0" smtClean="0">
              <a:latin typeface="+mn-ea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16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+mn-ea"/>
              </a:rPr>
              <a:t>shell script</a:t>
            </a:r>
          </a:p>
          <a:p>
            <a:pPr lvl="1"/>
            <a:endParaRPr lang="en-US" altLang="zh-TW" sz="2000" dirty="0" smtClean="0">
              <a:latin typeface="+mn-ea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  <p:sp>
        <p:nvSpPr>
          <p:cNvPr id="2" name="橢圓 1"/>
          <p:cNvSpPr/>
          <p:nvPr/>
        </p:nvSpPr>
        <p:spPr>
          <a:xfrm>
            <a:off x="1476375" y="3228975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/>
          <p:cNvCxnSpPr>
            <a:stCxn id="2" idx="4"/>
          </p:cNvCxnSpPr>
          <p:nvPr/>
        </p:nvCxnSpPr>
        <p:spPr>
          <a:xfrm>
            <a:off x="2016375" y="4308974"/>
            <a:ext cx="0" cy="1080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H="1">
            <a:off x="1476374" y="5388974"/>
            <a:ext cx="540000" cy="648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016375" y="5388973"/>
            <a:ext cx="540000" cy="6480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>
            <a:off x="1656374" y="4672710"/>
            <a:ext cx="720000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355414" y="4512869"/>
            <a:ext cx="1574239" cy="67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shell/GUI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908693" y="4512869"/>
            <a:ext cx="1574239" cy="67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kernel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461972" y="4512869"/>
            <a:ext cx="1574239" cy="6722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hardware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 flipV="1">
            <a:off x="2376374" y="4848974"/>
            <a:ext cx="900000" cy="0"/>
          </a:xfrm>
          <a:prstGeom prst="line">
            <a:avLst/>
          </a:prstGeom>
          <a:ln w="50800"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V="1">
            <a:off x="4975668" y="4848974"/>
            <a:ext cx="900000" cy="0"/>
          </a:xfrm>
          <a:prstGeom prst="line">
            <a:avLst/>
          </a:prstGeom>
          <a:ln w="50800"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 flipV="1">
            <a:off x="7528634" y="4848974"/>
            <a:ext cx="900000" cy="0"/>
          </a:xfrm>
          <a:prstGeom prst="line">
            <a:avLst/>
          </a:prstGeom>
          <a:ln w="50800">
            <a:solidFill>
              <a:schemeClr val="accent4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25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+mn-ea"/>
              </a:rPr>
              <a:t>shell</a:t>
            </a:r>
          </a:p>
          <a:p>
            <a:pPr lvl="1"/>
            <a:r>
              <a:rPr lang="zh-TW" altLang="en-US" sz="2000" dirty="0">
                <a:latin typeface="+mn-ea"/>
              </a:rPr>
              <a:t>不同</a:t>
            </a:r>
            <a:r>
              <a:rPr lang="zh-TW" altLang="en-US" sz="2000" dirty="0" smtClean="0">
                <a:latin typeface="+mn-ea"/>
              </a:rPr>
              <a:t>的</a:t>
            </a:r>
            <a:r>
              <a:rPr lang="en-US" altLang="zh-TW" sz="2000" dirty="0" smtClean="0">
                <a:latin typeface="+mn-ea"/>
              </a:rPr>
              <a:t>distribution</a:t>
            </a:r>
            <a:r>
              <a:rPr lang="zh-TW" altLang="en-US" sz="2000" dirty="0" smtClean="0">
                <a:latin typeface="+mn-ea"/>
              </a:rPr>
              <a:t>所</a:t>
            </a:r>
            <a:r>
              <a:rPr lang="zh-TW" altLang="en-US" sz="2000" dirty="0">
                <a:latin typeface="+mn-ea"/>
              </a:rPr>
              <a:t>設計</a:t>
            </a:r>
            <a:r>
              <a:rPr lang="zh-TW" altLang="en-US" sz="2000" dirty="0" smtClean="0">
                <a:latin typeface="+mn-ea"/>
              </a:rPr>
              <a:t>的</a:t>
            </a:r>
            <a:r>
              <a:rPr lang="en-US" altLang="zh-TW" sz="2000" dirty="0" smtClean="0">
                <a:latin typeface="+mn-ea"/>
              </a:rPr>
              <a:t>GUI</a:t>
            </a:r>
            <a:r>
              <a:rPr lang="zh-TW" altLang="en-US" sz="2000" dirty="0" smtClean="0">
                <a:latin typeface="+mn-ea"/>
              </a:rPr>
              <a:t>介面會不太一樣，然而文字</a:t>
            </a:r>
            <a:r>
              <a:rPr lang="zh-TW" altLang="en-US" sz="2000" dirty="0">
                <a:latin typeface="+mn-ea"/>
              </a:rPr>
              <a:t>介面</a:t>
            </a:r>
            <a:r>
              <a:rPr lang="zh-TW" altLang="en-US" sz="2000" dirty="0" smtClean="0">
                <a:latin typeface="+mn-ea"/>
              </a:rPr>
              <a:t>的</a:t>
            </a:r>
            <a:r>
              <a:rPr lang="en-US" altLang="zh-TW" sz="2000" dirty="0" smtClean="0">
                <a:latin typeface="+mn-ea"/>
              </a:rPr>
              <a:t>shell</a:t>
            </a:r>
            <a:r>
              <a:rPr lang="zh-TW" altLang="en-US" sz="2000" dirty="0" smtClean="0">
                <a:latin typeface="+mn-ea"/>
              </a:rPr>
              <a:t>不會有這種問題了</a:t>
            </a:r>
            <a:endParaRPr lang="en-US" altLang="zh-TW" sz="2000" dirty="0" smtClean="0">
              <a:latin typeface="+mn-ea"/>
            </a:endParaRPr>
          </a:p>
          <a:p>
            <a:pPr lvl="1"/>
            <a:r>
              <a:rPr lang="zh-TW" altLang="en-US" sz="2000" dirty="0">
                <a:latin typeface="+mn-ea"/>
              </a:rPr>
              <a:t>遠端</a:t>
            </a:r>
            <a:r>
              <a:rPr lang="zh-TW" altLang="en-US" sz="2000" dirty="0" smtClean="0">
                <a:latin typeface="+mn-ea"/>
              </a:rPr>
              <a:t>管理比較快且穩定</a:t>
            </a:r>
            <a:endParaRPr lang="en-US" altLang="zh-TW" sz="2000" dirty="0" smtClean="0">
              <a:latin typeface="+mn-ea"/>
            </a:endParaRPr>
          </a:p>
          <a:p>
            <a:pPr lvl="1"/>
            <a:r>
              <a:rPr lang="en-US" altLang="zh-TW" sz="2000" dirty="0" err="1" smtClean="0">
                <a:latin typeface="+mn-ea"/>
              </a:rPr>
              <a:t>linux</a:t>
            </a:r>
            <a:r>
              <a:rPr lang="zh-TW" altLang="en-US" sz="2000" dirty="0">
                <a:latin typeface="+mn-ea"/>
              </a:rPr>
              <a:t>的核心（追蹤入侵</a:t>
            </a:r>
            <a:r>
              <a:rPr lang="zh-TW" altLang="en-US" sz="2000" dirty="0" smtClean="0">
                <a:latin typeface="+mn-ea"/>
              </a:rPr>
              <a:t>來源並進行</a:t>
            </a:r>
            <a:r>
              <a:rPr lang="zh-TW" altLang="en-US" sz="2000" dirty="0">
                <a:latin typeface="+mn-ea"/>
              </a:rPr>
              <a:t>漏洞的修補）</a:t>
            </a:r>
            <a:endParaRPr lang="en-US" altLang="zh-TW" sz="2000" dirty="0" smtClean="0">
              <a:latin typeface="+mn-ea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0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+mn-ea"/>
              </a:rPr>
              <a:t>shell</a:t>
            </a:r>
          </a:p>
          <a:p>
            <a:pPr lvl="1"/>
            <a:r>
              <a:rPr lang="zh-TW" altLang="en-US" sz="2000" dirty="0" smtClean="0">
                <a:latin typeface="+mn-ea"/>
              </a:rPr>
              <a:t>第</a:t>
            </a:r>
            <a:r>
              <a:rPr lang="zh-TW" altLang="en-US" sz="2000" dirty="0">
                <a:latin typeface="+mn-ea"/>
              </a:rPr>
              <a:t>一個流行</a:t>
            </a:r>
            <a:r>
              <a:rPr lang="zh-TW" altLang="en-US" sz="2000" dirty="0" smtClean="0">
                <a:latin typeface="+mn-ea"/>
              </a:rPr>
              <a:t>的</a:t>
            </a:r>
            <a:r>
              <a:rPr lang="en-US" altLang="zh-TW" sz="2000" dirty="0" smtClean="0">
                <a:latin typeface="+mn-ea"/>
              </a:rPr>
              <a:t>shell</a:t>
            </a:r>
            <a:r>
              <a:rPr lang="zh-TW" altLang="en-US" sz="2000" dirty="0" smtClean="0">
                <a:latin typeface="+mn-ea"/>
              </a:rPr>
              <a:t>是</a:t>
            </a:r>
            <a:r>
              <a:rPr lang="en-US" altLang="zh-TW" sz="2000" dirty="0" smtClean="0">
                <a:latin typeface="+mn-ea"/>
              </a:rPr>
              <a:t>Bourne shell</a:t>
            </a:r>
            <a:r>
              <a:rPr lang="zh-TW" altLang="en-US" sz="2000" dirty="0" smtClean="0">
                <a:latin typeface="+mn-ea"/>
              </a:rPr>
              <a:t>，簡稱</a:t>
            </a:r>
            <a:r>
              <a:rPr lang="en-US" altLang="zh-TW" sz="2000" dirty="0" err="1" smtClean="0">
                <a:latin typeface="+mn-ea"/>
              </a:rPr>
              <a:t>sh</a:t>
            </a:r>
            <a:endParaRPr lang="en-US" altLang="zh-TW" sz="2000" dirty="0" smtClean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後來另一個有名的</a:t>
            </a:r>
            <a:r>
              <a:rPr lang="en-US" altLang="zh-TW" sz="2000" dirty="0" smtClean="0">
                <a:latin typeface="+mn-ea"/>
              </a:rPr>
              <a:t>shell</a:t>
            </a:r>
            <a:r>
              <a:rPr lang="zh-TW" altLang="en-US" sz="2000" dirty="0" smtClean="0">
                <a:latin typeface="+mn-ea"/>
              </a:rPr>
              <a:t>是</a:t>
            </a:r>
            <a:r>
              <a:rPr lang="zh-TW" altLang="en-US" sz="2000" dirty="0">
                <a:latin typeface="+mn-ea"/>
              </a:rPr>
              <a:t>由柏克萊</a:t>
            </a:r>
            <a:r>
              <a:rPr lang="zh-TW" altLang="en-US" sz="2000" dirty="0" smtClean="0">
                <a:latin typeface="+mn-ea"/>
              </a:rPr>
              <a:t>大學所開發的</a:t>
            </a:r>
            <a:r>
              <a:rPr lang="en-US" altLang="zh-TW" sz="2000" dirty="0" smtClean="0">
                <a:latin typeface="+mn-ea"/>
              </a:rPr>
              <a:t>C shell</a:t>
            </a:r>
            <a:r>
              <a:rPr lang="zh-TW" altLang="en-US" sz="2000" dirty="0" smtClean="0">
                <a:latin typeface="+mn-ea"/>
              </a:rPr>
              <a:t>，簡稱</a:t>
            </a:r>
            <a:r>
              <a:rPr lang="en-US" altLang="zh-TW" sz="2000" dirty="0" err="1" smtClean="0">
                <a:latin typeface="+mn-ea"/>
              </a:rPr>
              <a:t>csh</a:t>
            </a:r>
            <a:endParaRPr lang="en-US" altLang="zh-TW" sz="2000" dirty="0" smtClean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現在</a:t>
            </a:r>
            <a:r>
              <a:rPr lang="en-US" altLang="zh-TW" sz="2000" dirty="0" err="1" smtClean="0">
                <a:latin typeface="+mn-ea"/>
              </a:rPr>
              <a:t>linux</a:t>
            </a:r>
            <a:r>
              <a:rPr lang="zh-TW" altLang="en-US" sz="2000" dirty="0" smtClean="0">
                <a:latin typeface="+mn-ea"/>
              </a:rPr>
              <a:t>預設</a:t>
            </a:r>
            <a:r>
              <a:rPr lang="zh-TW" altLang="en-US" sz="2000" dirty="0">
                <a:latin typeface="+mn-ea"/>
              </a:rPr>
              <a:t>就是</a:t>
            </a:r>
            <a:r>
              <a:rPr lang="zh-TW" altLang="en-US" sz="2000" dirty="0" smtClean="0">
                <a:latin typeface="+mn-ea"/>
              </a:rPr>
              <a:t>使用</a:t>
            </a:r>
            <a:r>
              <a:rPr lang="en-US" altLang="zh-TW" sz="2000" dirty="0" smtClean="0">
                <a:latin typeface="+mn-ea"/>
              </a:rPr>
              <a:t>bash shell</a:t>
            </a:r>
            <a:r>
              <a:rPr lang="zh-TW" altLang="en-US" sz="2000" dirty="0" smtClean="0">
                <a:latin typeface="+mn-ea"/>
              </a:rPr>
              <a:t>，所以才會說只要學會一種</a:t>
            </a:r>
            <a:r>
              <a:rPr lang="en-US" altLang="zh-TW" sz="2000" dirty="0" smtClean="0">
                <a:latin typeface="+mn-ea"/>
              </a:rPr>
              <a:t>shell</a:t>
            </a:r>
            <a:r>
              <a:rPr lang="zh-TW" altLang="en-US" sz="2000" dirty="0" smtClean="0">
                <a:latin typeface="+mn-ea"/>
              </a:rPr>
              <a:t>就通用了</a:t>
            </a:r>
            <a:endParaRPr lang="en-US" altLang="zh-TW" sz="2000" dirty="0" smtClean="0">
              <a:latin typeface="+mn-ea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413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85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+mn-ea"/>
              </a:rPr>
              <a:t>scripts</a:t>
            </a:r>
            <a:endParaRPr lang="en-US" altLang="zh-TW" sz="2400" dirty="0" smtClean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文字編輯器</a:t>
            </a:r>
            <a:endParaRPr lang="en-US" altLang="zh-TW" sz="2000" dirty="0" smtClean="0">
              <a:latin typeface="+mn-ea"/>
            </a:endParaRPr>
          </a:p>
          <a:p>
            <a:pPr lvl="2"/>
            <a:r>
              <a:rPr lang="en-US" altLang="zh-TW" sz="1600" dirty="0" err="1" smtClean="0">
                <a:latin typeface="+mn-ea"/>
              </a:rPr>
              <a:t>nano</a:t>
            </a:r>
            <a:endParaRPr lang="en-US" altLang="zh-TW" sz="1600" dirty="0" smtClean="0">
              <a:latin typeface="+mn-ea"/>
            </a:endParaRPr>
          </a:p>
          <a:p>
            <a:pPr lvl="2"/>
            <a:r>
              <a:rPr lang="en-US" altLang="zh-TW" sz="1600" dirty="0" smtClean="0">
                <a:latin typeface="+mn-ea"/>
              </a:rPr>
              <a:t>vi/vim</a:t>
            </a: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545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+mn-ea"/>
              </a:rPr>
              <a:t>vi/vim</a:t>
            </a:r>
          </a:p>
          <a:p>
            <a:pPr lvl="1"/>
            <a:r>
              <a:rPr lang="zh-TW" altLang="en-US" sz="2000" dirty="0" smtClean="0">
                <a:latin typeface="+mn-ea"/>
              </a:rPr>
              <a:t>比</a:t>
            </a:r>
            <a:r>
              <a:rPr lang="en-US" altLang="zh-TW" sz="2000" dirty="0" err="1" smtClean="0">
                <a:latin typeface="+mn-ea"/>
              </a:rPr>
              <a:t>nano</a:t>
            </a:r>
            <a:r>
              <a:rPr lang="zh-TW" altLang="en-US" sz="2000" dirty="0" smtClean="0">
                <a:latin typeface="+mn-ea"/>
              </a:rPr>
              <a:t>複雜一點</a:t>
            </a:r>
            <a:endParaRPr lang="en-US" altLang="zh-TW" sz="2000" dirty="0" smtClean="0">
              <a:latin typeface="+mn-ea"/>
            </a:endParaRPr>
          </a:p>
          <a:p>
            <a:pPr lvl="1"/>
            <a:r>
              <a:rPr lang="en-US" altLang="zh-TW" sz="2000" dirty="0" err="1" smtClean="0">
                <a:latin typeface="+mn-ea"/>
              </a:rPr>
              <a:t>linux</a:t>
            </a:r>
            <a:r>
              <a:rPr lang="zh-TW" altLang="en-US" sz="2000" dirty="0" smtClean="0">
                <a:latin typeface="+mn-ea"/>
              </a:rPr>
              <a:t>內建</a:t>
            </a:r>
            <a:endParaRPr lang="zh-TW" altLang="en-US" sz="2000" dirty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很多不同的個別軟體編輯</a:t>
            </a:r>
            <a:r>
              <a:rPr lang="zh-TW" altLang="en-US" sz="2000" dirty="0">
                <a:latin typeface="+mn-ea"/>
              </a:rPr>
              <a:t>介面</a:t>
            </a:r>
            <a:r>
              <a:rPr lang="zh-TW" altLang="en-US" sz="2000" dirty="0" smtClean="0">
                <a:latin typeface="+mn-ea"/>
              </a:rPr>
              <a:t>都是主動呼叫</a:t>
            </a:r>
            <a:r>
              <a:rPr lang="en-US" altLang="zh-TW" sz="2000" dirty="0" smtClean="0">
                <a:latin typeface="+mn-ea"/>
              </a:rPr>
              <a:t>vi/vim</a:t>
            </a:r>
            <a:endParaRPr lang="zh-TW" altLang="en-US" sz="2000" dirty="0">
              <a:latin typeface="+mn-ea"/>
            </a:endParaRPr>
          </a:p>
          <a:p>
            <a:pPr lvl="1"/>
            <a:r>
              <a:rPr lang="zh-TW" altLang="en-US" sz="2000" dirty="0" smtClean="0">
                <a:latin typeface="+mn-ea"/>
              </a:rPr>
              <a:t>具有</a:t>
            </a:r>
            <a:r>
              <a:rPr lang="zh-TW" altLang="en-US" sz="2000" dirty="0">
                <a:latin typeface="+mn-ea"/>
              </a:rPr>
              <a:t>程式編輯的能力</a:t>
            </a:r>
            <a:r>
              <a:rPr lang="zh-TW" altLang="en-US" sz="2000" dirty="0" smtClean="0">
                <a:latin typeface="+mn-ea"/>
              </a:rPr>
              <a:t>，能主動以</a:t>
            </a:r>
            <a:r>
              <a:rPr lang="zh-TW" altLang="en-US" sz="2000" dirty="0">
                <a:latin typeface="+mn-ea"/>
              </a:rPr>
              <a:t>字體顏色辨別</a:t>
            </a:r>
            <a:r>
              <a:rPr lang="zh-TW" altLang="en-US" sz="2000" dirty="0" smtClean="0">
                <a:latin typeface="+mn-ea"/>
              </a:rPr>
              <a:t>語法</a:t>
            </a:r>
            <a:endParaRPr lang="zh-TW" altLang="en-US" sz="2000" dirty="0">
              <a:latin typeface="+mn-ea"/>
            </a:endParaRPr>
          </a:p>
          <a:p>
            <a:pPr lvl="1"/>
            <a:r>
              <a:rPr lang="zh-TW" altLang="en-US" sz="2000" dirty="0">
                <a:latin typeface="+mn-ea"/>
              </a:rPr>
              <a:t>可以</a:t>
            </a:r>
            <a:r>
              <a:rPr lang="zh-TW" altLang="en-US" sz="2000" dirty="0" smtClean="0">
                <a:latin typeface="+mn-ea"/>
              </a:rPr>
              <a:t>將</a:t>
            </a:r>
            <a:r>
              <a:rPr lang="en-US" altLang="zh-TW" sz="2000" dirty="0" smtClean="0">
                <a:latin typeface="+mn-ea"/>
              </a:rPr>
              <a:t>vim</a:t>
            </a:r>
            <a:r>
              <a:rPr lang="zh-TW" altLang="en-US" sz="2000" dirty="0" smtClean="0">
                <a:latin typeface="+mn-ea"/>
              </a:rPr>
              <a:t>視作</a:t>
            </a:r>
            <a:r>
              <a:rPr lang="en-US" altLang="zh-TW" sz="2000" dirty="0" smtClean="0">
                <a:latin typeface="+mn-ea"/>
              </a:rPr>
              <a:t>vi</a:t>
            </a:r>
            <a:r>
              <a:rPr lang="zh-TW" altLang="en-US" sz="2000" dirty="0" smtClean="0">
                <a:latin typeface="+mn-ea"/>
              </a:rPr>
              <a:t>的進化版</a:t>
            </a:r>
            <a:endParaRPr lang="en-US" altLang="zh-TW" sz="2000" dirty="0" smtClean="0">
              <a:latin typeface="+mn-ea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TW" dirty="0"/>
              <a:t>Shell scripts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3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213518"/>
            <a:ext cx="9527993" cy="64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4489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3782</TotalTime>
  <Words>312</Words>
  <Application>Microsoft Office PowerPoint</Application>
  <PresentationFormat>寬螢幕</PresentationFormat>
  <Paragraphs>63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Arial</vt:lpstr>
      <vt:lpstr>Trebuchet MS</vt:lpstr>
      <vt:lpstr>Wingdings</vt:lpstr>
      <vt:lpstr>Wingdings 3</vt:lpstr>
      <vt:lpstr>多面向</vt:lpstr>
      <vt:lpstr>UNIX應用與實務 </vt:lpstr>
      <vt:lpstr>Shell scripts</vt:lpstr>
      <vt:lpstr>Shell scripts</vt:lpstr>
      <vt:lpstr>Shell scripts</vt:lpstr>
      <vt:lpstr>Shell scripts</vt:lpstr>
      <vt:lpstr>PowerPoint 簡報</vt:lpstr>
      <vt:lpstr>Shell scripts</vt:lpstr>
      <vt:lpstr>Shell scripts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UNIX應用與實務 </dc:title>
  <dc:creator>Ray</dc:creator>
  <cp:lastModifiedBy>Ray</cp:lastModifiedBy>
  <cp:revision>135</cp:revision>
  <dcterms:created xsi:type="dcterms:W3CDTF">2020-03-01T09:32:47Z</dcterms:created>
  <dcterms:modified xsi:type="dcterms:W3CDTF">2020-05-04T20:50:51Z</dcterms:modified>
</cp:coreProperties>
</file>