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4069" r:id="rId1"/>
    <p:sldMasterId id="2147484081" r:id="rId2"/>
  </p:sldMasterIdLst>
  <p:notesMasterIdLst>
    <p:notesMasterId r:id="rId15"/>
  </p:notesMasterIdLst>
  <p:handoutMasterIdLst>
    <p:handoutMasterId r:id="rId16"/>
  </p:handoutMasterIdLst>
  <p:sldIdLst>
    <p:sldId id="280" r:id="rId3"/>
    <p:sldId id="257" r:id="rId4"/>
    <p:sldId id="259" r:id="rId5"/>
    <p:sldId id="305" r:id="rId6"/>
    <p:sldId id="262" r:id="rId7"/>
    <p:sldId id="302" r:id="rId8"/>
    <p:sldId id="306" r:id="rId9"/>
    <p:sldId id="307" r:id="rId10"/>
    <p:sldId id="308" r:id="rId11"/>
    <p:sldId id="309" r:id="rId12"/>
    <p:sldId id="312" r:id="rId13"/>
    <p:sldId id="313" r:id="rId14"/>
  </p:sldIdLst>
  <p:sldSz cx="9144000" cy="6858000" type="screen4x3"/>
  <p:notesSz cx="6858000" cy="9144000"/>
  <p:embeddedFontLst>
    <p:embeddedFont>
      <p:font typeface="MS PMincho" panose="02020500000000000000" charset="-128"/>
      <p:regular r:id="rId17"/>
    </p:embeddedFont>
    <p:embeddedFont>
      <p:font typeface="標楷體" panose="03000509000000000000" pitchFamily="65" charset="-120"/>
      <p:regular r:id="rId18"/>
    </p:embeddedFont>
    <p:embeddedFont>
      <p:font typeface="Wingdings 2" panose="05020102010507070707" pitchFamily="18" charset="2"/>
      <p:regular r:id="rId19"/>
    </p:embeddedFont>
    <p:embeddedFont>
      <p:font typeface="Gulim" panose="02020500000000000000" charset="-127"/>
      <p:regular r:id="rId20"/>
    </p:embeddedFont>
    <p:embeddedFont>
      <p:font typeface="Verdana" panose="020B0604030504040204" pitchFamily="34" charset="0"/>
      <p:regular r:id="rId21"/>
      <p:bold r:id="rId22"/>
      <p:italic r:id="rId23"/>
      <p:boldItalic r:id="rId24"/>
    </p:embeddedFont>
    <p:embeddedFont>
      <p:font typeface="Tahoma" panose="020B0604030504040204" pitchFamily="34" charset="0"/>
      <p:regular r:id="rId25"/>
      <p:bold r:id="rId26"/>
    </p:embeddedFont>
  </p:embeddedFont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9900FF"/>
    <a:srgbClr val="0066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5" autoAdjust="0"/>
    <p:restoredTop sz="97307" autoAdjust="0"/>
  </p:normalViewPr>
  <p:slideViewPr>
    <p:cSldViewPr>
      <p:cViewPr varScale="1">
        <p:scale>
          <a:sx n="71" d="100"/>
          <a:sy n="71" d="100"/>
        </p:scale>
        <p:origin x="498" y="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5EB21CF-B50C-417D-AA95-F74ECE1BD127}" type="datetimeFigureOut">
              <a:rPr lang="zh-TW" altLang="en-US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43634F-6321-4B33-B5EF-65136CE1B24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00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239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39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FA1B685-C632-4376-BD0B-6DA1FDC45F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812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r" eaLnBrk="1" hangingPunct="1"/>
            <a:fld id="{93B3F413-E11F-40EF-9867-229295323BFE}" type="slidenum">
              <a:rPr lang="en-US" altLang="zh-TW" sz="1200">
                <a:latin typeface="Arial" pitchFamily="34" charset="0"/>
              </a:rPr>
              <a:pPr algn="r" eaLnBrk="1" hangingPunct="1"/>
              <a:t>7</a:t>
            </a:fld>
            <a:endParaRPr lang="en-US" altLang="zh-TW" sz="1200">
              <a:latin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itchFamily="34" charset="0"/>
            </a:endParaRPr>
          </a:p>
        </p:txBody>
      </p:sp>
      <p:sp>
        <p:nvSpPr>
          <p:cNvPr id="73732" name="投影片編號版面配置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r" eaLnBrk="1" hangingPunct="1"/>
            <a:fld id="{FB95A6E7-AC19-488B-93BC-DED60DD688C1}" type="slidenum">
              <a:rPr lang="en-US" altLang="zh-TW" sz="1200">
                <a:latin typeface="Arial" pitchFamily="34" charset="0"/>
              </a:rPr>
              <a:pPr algn="r" eaLnBrk="1" hangingPunct="1"/>
              <a:t>10</a:t>
            </a:fld>
            <a:endParaRPr lang="en-US" altLang="zh-TW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27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0EF40AC3-7317-4A3E-BEAE-1EAC9FF712B2}" type="slidenum">
              <a:rPr lang="en-US" altLang="zh-TW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3667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27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0EF40AC3-7317-4A3E-BEAE-1EAC9FF712B2}" type="slidenum">
              <a:rPr lang="en-US" altLang="zh-TW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432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4862FF-0899-41CF-AD10-7D0F0142353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289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47F444-8ABF-4936-B3C4-E864F59EDC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256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057900" y="274638"/>
            <a:ext cx="1866900" cy="619918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448300" cy="619918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1A98CC-6BB5-4E72-BE57-7D1121FBD33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1220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22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3CBBE-7626-4F55-B114-D3B0C752A4A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9984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線接點 3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7" name="矩形 6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投影片編號版面配置區 8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2D4C43B-B35D-4074-8CCE-A1BCEE3E02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3" name="頁尾版面配置區 9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4617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4EB2B-674B-4A5F-A5EA-C047AF67C2F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4193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線接點 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4" name="直線接點 3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F7F55F4-1077-42A2-B3A4-C226624E07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頁尾版面配置區 7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351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5242967-15F4-43B0-84CD-059BCA77F4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7196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4DFCB86-640B-49C5-ABE8-FB3B5234E5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2406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線接點 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4" name="直線接點 3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9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15E4B-F9CC-48E8-90CF-515A33F55A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4548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3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4332B-3110-4CC8-A179-D71DE40D22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1617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39843C-5FD5-4FF9-BE5A-34BEE9CE00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0958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投影片編號版面配置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48BB3-9A21-46C8-A791-D392A3D52E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頁尾版面配置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160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1B5028-40F7-4598-AB3B-8491C508A13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146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C777E0-D915-48F0-A1C9-B6F7DCE7296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590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B3658E-7764-4CB7-BFB1-5EFC6608797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687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B858DC8-76C4-4D94-8544-3A53C20C544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599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C2C17D-F6BC-4FFE-A11A-B29141AD999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909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9CAB8F5-3E8E-4C27-928A-C33ACF9F24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967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B4712A-3E2E-4795-A619-55831C237D5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921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>
              <a:latin typeface="Tahoma" pitchFamily="34" charset="0"/>
            </a:endParaRPr>
          </a:p>
        </p:txBody>
      </p:sp>
      <p:sp>
        <p:nvSpPr>
          <p:cNvPr id="61443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500063" y="274638"/>
            <a:ext cx="74247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smtClean="0"/>
          </a:p>
        </p:txBody>
      </p:sp>
      <p:sp>
        <p:nvSpPr>
          <p:cNvPr id="61444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Tahoma" pitchFamily="34" charset="0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Tahoma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Tahoma" pitchFamily="34" charset="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3ACDCF11-1070-4971-9E60-252FDCBC7F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Times New Roman" pitchFamily="18" charset="0"/>
          <a:ea typeface="新細明體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Times New Roman" pitchFamily="18" charset="0"/>
          <a:ea typeface="新細明體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Times New Roman" pitchFamily="18" charset="0"/>
          <a:ea typeface="新細明體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Times New Roman" pitchFamily="18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kumimoji="1" sz="2100">
          <a:solidFill>
            <a:schemeClr val="tx1"/>
          </a:solidFill>
          <a:latin typeface="+mn-lt"/>
          <a:ea typeface="+mn-ea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268EA8"/>
        </a:buClr>
        <a:buSzPct val="60000"/>
        <a:buFont typeface="Wingdings" pitchFamily="2" charset="2"/>
        <a:buChar char=""/>
        <a:defRPr kumimoji="1" sz="2400">
          <a:solidFill>
            <a:schemeClr val="tx1"/>
          </a:solidFill>
          <a:latin typeface="+mn-lt"/>
          <a:ea typeface="+mn-ea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ADCEDC"/>
        </a:buClr>
        <a:buSzPct val="60000"/>
        <a:buFont typeface="Wingdings" pitchFamily="2" charset="2"/>
        <a:buChar char=""/>
        <a:defRPr kumimoji="1" sz="2000">
          <a:solidFill>
            <a:schemeClr val="tx1"/>
          </a:solidFill>
          <a:latin typeface="+mn-lt"/>
          <a:ea typeface="+mn-ea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EAABAC"/>
        </a:buClr>
        <a:buSzPct val="68000"/>
        <a:buFont typeface="Wingdings 2" pitchFamily="18" charset="2"/>
        <a:buChar char=""/>
        <a:defRPr kumimoji="1" sz="1600">
          <a:solidFill>
            <a:schemeClr val="tx1"/>
          </a:solidFill>
          <a:latin typeface="+mn-lt"/>
          <a:ea typeface="+mn-ea"/>
        </a:defRPr>
      </a:lvl5pPr>
      <a:lvl6pPr marL="1919288" indent="-182563" algn="l" rtl="0" fontAlgn="base">
        <a:spcBef>
          <a:spcPct val="20000"/>
        </a:spcBef>
        <a:spcAft>
          <a:spcPct val="0"/>
        </a:spcAft>
        <a:buClr>
          <a:srgbClr val="EAABAC"/>
        </a:buClr>
        <a:buSzPct val="68000"/>
        <a:buFont typeface="Wingdings 2" pitchFamily="18" charset="2"/>
        <a:buChar char=""/>
        <a:defRPr kumimoji="1" sz="1600">
          <a:solidFill>
            <a:schemeClr val="tx1"/>
          </a:solidFill>
          <a:latin typeface="+mn-lt"/>
          <a:ea typeface="+mn-ea"/>
        </a:defRPr>
      </a:lvl6pPr>
      <a:lvl7pPr marL="2376488" indent="-182563" algn="l" rtl="0" fontAlgn="base">
        <a:spcBef>
          <a:spcPct val="20000"/>
        </a:spcBef>
        <a:spcAft>
          <a:spcPct val="0"/>
        </a:spcAft>
        <a:buClr>
          <a:srgbClr val="EAABAC"/>
        </a:buClr>
        <a:buSzPct val="68000"/>
        <a:buFont typeface="Wingdings 2" pitchFamily="18" charset="2"/>
        <a:buChar char=""/>
        <a:defRPr kumimoji="1" sz="1600">
          <a:solidFill>
            <a:schemeClr val="tx1"/>
          </a:solidFill>
          <a:latin typeface="+mn-lt"/>
          <a:ea typeface="+mn-ea"/>
        </a:defRPr>
      </a:lvl7pPr>
      <a:lvl8pPr marL="2833688" indent="-182563" algn="l" rtl="0" fontAlgn="base">
        <a:spcBef>
          <a:spcPct val="20000"/>
        </a:spcBef>
        <a:spcAft>
          <a:spcPct val="0"/>
        </a:spcAft>
        <a:buClr>
          <a:srgbClr val="EAABAC"/>
        </a:buClr>
        <a:buSzPct val="68000"/>
        <a:buFont typeface="Wingdings 2" pitchFamily="18" charset="2"/>
        <a:buChar char=""/>
        <a:defRPr kumimoji="1" sz="1600">
          <a:solidFill>
            <a:schemeClr val="tx1"/>
          </a:solidFill>
          <a:latin typeface="+mn-lt"/>
          <a:ea typeface="+mn-ea"/>
        </a:defRPr>
      </a:lvl8pPr>
      <a:lvl9pPr marL="3290888" indent="-182563" algn="l" rtl="0" fontAlgn="base">
        <a:spcBef>
          <a:spcPct val="20000"/>
        </a:spcBef>
        <a:spcAft>
          <a:spcPct val="0"/>
        </a:spcAft>
        <a:buClr>
          <a:srgbClr val="EAABAC"/>
        </a:buClr>
        <a:buSzPct val="68000"/>
        <a:buFont typeface="Wingdings 2" pitchFamily="18" charset="2"/>
        <a:buChar char="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2048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  <p:sp>
        <p:nvSpPr>
          <p:cNvPr id="13" name="日期版面配置區 6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 vert="horz" anchor="ctr" anchorCtr="0"/>
          <a:lstStyle>
            <a:lvl1pPr algn="r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 vert="horz" anchor="ctr" anchorCtr="0"/>
          <a:lstStyle>
            <a:lvl1pPr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" name="投影片編號版面配置區 8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 vert="horz" anchor="ctr"/>
          <a:lstStyle>
            <a:lvl1pPr algn="ctr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ECB0F7-5689-4C58-91A2-04A13D5F61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3" r:id="rId2"/>
    <p:sldLayoutId id="2147484084" r:id="rId3"/>
    <p:sldLayoutId id="2147484085" r:id="rId4"/>
    <p:sldLayoutId id="2147484086" r:id="rId5"/>
    <p:sldLayoutId id="2147484087" r:id="rId6"/>
    <p:sldLayoutId id="2147484088" r:id="rId7"/>
    <p:sldLayoutId id="2147484089" r:id="rId8"/>
    <p:sldLayoutId id="2147484090" r:id="rId9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268EA8"/>
        </a:buClr>
        <a:buSzPct val="6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ADCEDC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EAABAC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jpeg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.jpeg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jpeg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071563" y="428625"/>
            <a:ext cx="3357562" cy="1893888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TW" altLang="en-US" cap="none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實驗</a:t>
            </a:r>
            <a:r>
              <a:rPr lang="zh-TW" altLang="en-US" cap="none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十三</a:t>
            </a:r>
            <a:endParaRPr lang="zh-TW" altLang="en-US" cap="none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07" name="副標題 3"/>
          <p:cNvSpPr>
            <a:spLocks noGrp="1"/>
          </p:cNvSpPr>
          <p:nvPr>
            <p:ph type="subTitle" idx="1"/>
          </p:nvPr>
        </p:nvSpPr>
        <p:spPr>
          <a:xfrm>
            <a:off x="3429000" y="2786063"/>
            <a:ext cx="4429125" cy="1371600"/>
          </a:xfrm>
        </p:spPr>
        <p:txBody>
          <a:bodyPr/>
          <a:lstStyle/>
          <a:p>
            <a:pPr eaLnBrk="1" hangingPunct="1"/>
            <a:r>
              <a:rPr lang="zh-TW" altLang="en-US" sz="4500" smtClean="0">
                <a:latin typeface="Times New Roman" pitchFamily="18" charset="0"/>
                <a:ea typeface="標楷體" pitchFamily="65" charset="-120"/>
              </a:rPr>
              <a:t>有限狀態機</a:t>
            </a:r>
          </a:p>
          <a:p>
            <a:pPr eaLnBrk="1" hangingPunct="1"/>
            <a:endParaRPr lang="zh-TW" altLang="en-US" smtClean="0"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標題 11"/>
          <p:cNvSpPr>
            <a:spLocks noGrp="1"/>
          </p:cNvSpPr>
          <p:nvPr>
            <p:ph type="title" idx="4294967295"/>
          </p:nvPr>
        </p:nvSpPr>
        <p:spPr bwMode="auto">
          <a:xfrm>
            <a:off x="500063" y="144463"/>
            <a:ext cx="7424737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zh-TW" sz="3600" cap="none" smtClean="0">
                <a:latin typeface="Times New Roman" pitchFamily="18" charset="0"/>
                <a:ea typeface="標楷體" pitchFamily="65" charset="-120"/>
              </a:rPr>
              <a:t>2-bit</a:t>
            </a:r>
            <a:r>
              <a:rPr lang="zh-TW" altLang="en-US" sz="3600" cap="none" smtClean="0">
                <a:latin typeface="Times New Roman" pitchFamily="18" charset="0"/>
                <a:ea typeface="標楷體" pitchFamily="65" charset="-120"/>
              </a:rPr>
              <a:t>非一般時序同步計數器設計</a:t>
            </a:r>
            <a:r>
              <a:rPr lang="en-US" altLang="zh-TW" sz="3600" cap="none" smtClean="0">
                <a:latin typeface="Times New Roman" pitchFamily="18" charset="0"/>
                <a:ea typeface="標楷體" pitchFamily="65" charset="-120"/>
              </a:rPr>
              <a:t>(4/4)</a:t>
            </a:r>
          </a:p>
        </p:txBody>
      </p:sp>
      <p:graphicFrame>
        <p:nvGraphicFramePr>
          <p:cNvPr id="72707" name="Object 7"/>
          <p:cNvGraphicFramePr>
            <a:graphicFrameLocks noGrp="1" noChangeAspect="1"/>
          </p:cNvGraphicFramePr>
          <p:nvPr>
            <p:ph idx="4294967295"/>
          </p:nvPr>
        </p:nvGraphicFramePr>
        <p:xfrm>
          <a:off x="704850" y="2347913"/>
          <a:ext cx="135413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9" name="Equation" r:id="rId4" imgW="457200" imgH="241200" progId="Equation.DSMT4">
                  <p:embed/>
                </p:oleObj>
              </mc:Choice>
              <mc:Fallback>
                <p:oleObj name="Equation" r:id="rId4" imgW="45720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2347913"/>
                        <a:ext cx="1354138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8" name="投影片編號版面配置區 7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B28BBC3B-8512-4879-BC78-D708CACBBF27}" type="slidenum">
              <a:rPr kumimoji="0" lang="en-US" altLang="zh-TW" sz="1400" b="1">
                <a:solidFill>
                  <a:srgbClr val="FFFFFF"/>
                </a:solidFill>
                <a:latin typeface="Tahoma" pitchFamily="34" charset="0"/>
              </a:rPr>
              <a:pPr algn="ctr" eaLnBrk="1" hangingPunct="1"/>
              <a:t>10</a:t>
            </a:fld>
            <a:endParaRPr kumimoji="0" lang="en-US" altLang="zh-TW" sz="1400" b="1">
              <a:solidFill>
                <a:srgbClr val="FFFFFF"/>
              </a:solidFill>
              <a:latin typeface="Tahoma" pitchFamily="34" charset="0"/>
            </a:endParaRPr>
          </a:p>
        </p:txBody>
      </p:sp>
      <p:graphicFrame>
        <p:nvGraphicFramePr>
          <p:cNvPr id="72709" name="Object 9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04850" y="3133725"/>
          <a:ext cx="136842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0" name="Equation" r:id="rId6" imgW="457200" imgH="228600" progId="Equation.DSMT4">
                  <p:embed/>
                </p:oleObj>
              </mc:Choice>
              <mc:Fallback>
                <p:oleObj name="Equation" r:id="rId6" imgW="4572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3133725"/>
                        <a:ext cx="1368425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539750" y="1052513"/>
            <a:ext cx="604996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TW" altLang="en-US" sz="2400" b="1" dirty="0">
                <a:solidFill>
                  <a:schemeClr val="hlink"/>
                </a:solidFill>
                <a:latin typeface="標楷體" pitchFamily="65" charset="-120"/>
                <a:ea typeface="標楷體" pitchFamily="65" charset="-120"/>
              </a:rPr>
              <a:t>步驟六</a:t>
            </a:r>
            <a:r>
              <a:rPr lang="en-US" altLang="zh-TW" sz="2400" dirty="0">
                <a:solidFill>
                  <a:srgbClr val="080808"/>
                </a:solidFill>
                <a:latin typeface="標楷體" pitchFamily="65" charset="-120"/>
                <a:ea typeface="標楷體" pitchFamily="65" charset="-120"/>
              </a:rPr>
              <a:t>:</a:t>
            </a:r>
            <a:r>
              <a:rPr lang="en-US" altLang="zh-TW" sz="2400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400" dirty="0">
                <a:solidFill>
                  <a:srgbClr val="080808"/>
                </a:solidFill>
                <a:latin typeface="標楷體" pitchFamily="65" charset="-120"/>
                <a:ea typeface="標楷體" pitchFamily="65" charset="-120"/>
              </a:rPr>
              <a:t>依最簡布林代數繪出序向電路圖</a:t>
            </a:r>
          </a:p>
        </p:txBody>
      </p:sp>
      <p:sp>
        <p:nvSpPr>
          <p:cNvPr id="72711" name="Rectangle 11"/>
          <p:cNvSpPr>
            <a:spLocks noChangeArrowheads="1"/>
          </p:cNvSpPr>
          <p:nvPr/>
        </p:nvSpPr>
        <p:spPr bwMode="auto">
          <a:xfrm>
            <a:off x="704850" y="3983038"/>
            <a:ext cx="16557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3200" b="1">
                <a:solidFill>
                  <a:srgbClr val="080808"/>
                </a:solidFill>
                <a:latin typeface="Tahoma" pitchFamily="34" charset="0"/>
                <a:ea typeface="標楷體" pitchFamily="65" charset="-120"/>
              </a:rPr>
              <a:t>電路圖</a:t>
            </a:r>
          </a:p>
        </p:txBody>
      </p:sp>
      <p:grpSp>
        <p:nvGrpSpPr>
          <p:cNvPr id="72712" name="群組 81"/>
          <p:cNvGrpSpPr>
            <a:grpSpLocks/>
          </p:cNvGrpSpPr>
          <p:nvPr/>
        </p:nvGrpSpPr>
        <p:grpSpPr bwMode="auto">
          <a:xfrm>
            <a:off x="3276600" y="2276475"/>
            <a:ext cx="4429125" cy="3044825"/>
            <a:chOff x="357158" y="3598785"/>
            <a:chExt cx="4429156" cy="3044925"/>
          </a:xfrm>
        </p:grpSpPr>
        <p:grpSp>
          <p:nvGrpSpPr>
            <p:cNvPr id="72713" name="群組 39"/>
            <p:cNvGrpSpPr>
              <a:grpSpLocks/>
            </p:cNvGrpSpPr>
            <p:nvPr/>
          </p:nvGrpSpPr>
          <p:grpSpPr bwMode="auto">
            <a:xfrm>
              <a:off x="1428728" y="4000504"/>
              <a:ext cx="1714500" cy="1896063"/>
              <a:chOff x="2000225" y="3536354"/>
              <a:chExt cx="1714500" cy="1896063"/>
            </a:xfrm>
          </p:grpSpPr>
          <p:sp>
            <p:nvSpPr>
              <p:cNvPr id="72714" name="Rectangle 39"/>
              <p:cNvSpPr>
                <a:spLocks noChangeArrowheads="1"/>
              </p:cNvSpPr>
              <p:nvPr/>
            </p:nvSpPr>
            <p:spPr bwMode="auto">
              <a:xfrm>
                <a:off x="2280895" y="3536354"/>
                <a:ext cx="1122671" cy="16077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latin typeface="Tahoma" pitchFamily="34" charset="0"/>
                  <a:ea typeface="標楷體" pitchFamily="65" charset="-120"/>
                </a:endParaRPr>
              </a:p>
            </p:txBody>
          </p:sp>
          <p:sp>
            <p:nvSpPr>
              <p:cNvPr id="72715" name="Text Box 40"/>
              <p:cNvSpPr txBox="1">
                <a:spLocks noChangeArrowheads="1"/>
              </p:cNvSpPr>
              <p:nvPr/>
            </p:nvSpPr>
            <p:spPr bwMode="auto">
              <a:xfrm>
                <a:off x="2000227" y="3536354"/>
                <a:ext cx="842003" cy="5359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itchFamily="18" charset="0"/>
                    <a:ea typeface="標楷體" pitchFamily="65" charset="-120"/>
                  </a:rPr>
                  <a:t>D1</a:t>
                </a:r>
                <a:endParaRPr lang="en-US" altLang="zh-TW" sz="1400">
                  <a:latin typeface="Tahoma" pitchFamily="34" charset="0"/>
                  <a:ea typeface="標楷體" pitchFamily="65" charset="-120"/>
                </a:endParaRPr>
              </a:p>
            </p:txBody>
          </p:sp>
          <p:sp>
            <p:nvSpPr>
              <p:cNvPr id="72716" name="Text Box 41"/>
              <p:cNvSpPr txBox="1">
                <a:spLocks noChangeArrowheads="1"/>
              </p:cNvSpPr>
              <p:nvPr/>
            </p:nvSpPr>
            <p:spPr bwMode="auto">
              <a:xfrm>
                <a:off x="2000227" y="4608204"/>
                <a:ext cx="842003" cy="5359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itchFamily="18" charset="0"/>
                    <a:ea typeface="標楷體" pitchFamily="65" charset="-120"/>
                  </a:rPr>
                  <a:t> </a:t>
                </a:r>
                <a:endParaRPr lang="en-US" altLang="zh-TW" sz="1400">
                  <a:latin typeface="Tahoma" pitchFamily="34" charset="0"/>
                  <a:ea typeface="標楷體" pitchFamily="65" charset="-120"/>
                </a:endParaRPr>
              </a:p>
            </p:txBody>
          </p:sp>
          <p:sp>
            <p:nvSpPr>
              <p:cNvPr id="72717" name="Text Box 42"/>
              <p:cNvSpPr txBox="1">
                <a:spLocks noChangeArrowheads="1"/>
              </p:cNvSpPr>
              <p:nvPr/>
            </p:nvSpPr>
            <p:spPr bwMode="auto">
              <a:xfrm>
                <a:off x="2000227" y="4072278"/>
                <a:ext cx="1403338" cy="5359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itchFamily="18" charset="0"/>
                    <a:ea typeface="標楷體" pitchFamily="65" charset="-120"/>
                  </a:rPr>
                  <a:t>CLK</a:t>
                </a:r>
                <a:endParaRPr lang="en-US" altLang="zh-TW" sz="1400">
                  <a:latin typeface="Tahoma" pitchFamily="34" charset="0"/>
                  <a:ea typeface="標楷體" pitchFamily="65" charset="-120"/>
                </a:endParaRPr>
              </a:p>
            </p:txBody>
          </p:sp>
          <p:sp>
            <p:nvSpPr>
              <p:cNvPr id="72718" name="Text Box 43"/>
              <p:cNvSpPr txBox="1">
                <a:spLocks noChangeArrowheads="1"/>
              </p:cNvSpPr>
              <p:nvPr/>
            </p:nvSpPr>
            <p:spPr bwMode="auto">
              <a:xfrm>
                <a:off x="2842230" y="3536354"/>
                <a:ext cx="842003" cy="5359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itchFamily="18" charset="0"/>
                    <a:ea typeface="標楷體" pitchFamily="65" charset="-120"/>
                  </a:rPr>
                  <a:t>Q1</a:t>
                </a:r>
                <a:endParaRPr lang="en-US" altLang="zh-TW" sz="1400">
                  <a:latin typeface="Tahoma" pitchFamily="34" charset="0"/>
                  <a:ea typeface="標楷體" pitchFamily="65" charset="-120"/>
                </a:endParaRPr>
              </a:p>
            </p:txBody>
          </p:sp>
          <p:sp>
            <p:nvSpPr>
              <p:cNvPr id="72719" name="Text Box 45"/>
              <p:cNvSpPr txBox="1">
                <a:spLocks noChangeArrowheads="1"/>
              </p:cNvSpPr>
              <p:nvPr/>
            </p:nvSpPr>
            <p:spPr bwMode="auto">
              <a:xfrm>
                <a:off x="2872722" y="4657752"/>
                <a:ext cx="842003" cy="3148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itchFamily="18" charset="0"/>
                    <a:ea typeface="標楷體" pitchFamily="65" charset="-120"/>
                  </a:rPr>
                  <a:t>Q</a:t>
                </a:r>
                <a:endParaRPr lang="en-US" altLang="zh-TW" sz="1400">
                  <a:latin typeface="Tahoma" pitchFamily="34" charset="0"/>
                  <a:ea typeface="標楷體" pitchFamily="65" charset="-120"/>
                </a:endParaRPr>
              </a:p>
            </p:txBody>
          </p:sp>
          <p:grpSp>
            <p:nvGrpSpPr>
              <p:cNvPr id="72720" name="Group 50"/>
              <p:cNvGrpSpPr>
                <a:grpSpLocks/>
              </p:cNvGrpSpPr>
              <p:nvPr/>
            </p:nvGrpSpPr>
            <p:grpSpPr bwMode="auto">
              <a:xfrm>
                <a:off x="2280895" y="4072283"/>
                <a:ext cx="280668" cy="535925"/>
                <a:chOff x="5217" y="5220"/>
                <a:chExt cx="720" cy="1440"/>
              </a:xfrm>
            </p:grpSpPr>
            <p:sp>
              <p:nvSpPr>
                <p:cNvPr id="72721" name="Line 51"/>
                <p:cNvSpPr>
                  <a:spLocks noChangeShapeType="1"/>
                </p:cNvSpPr>
                <p:nvPr/>
              </p:nvSpPr>
              <p:spPr bwMode="auto">
                <a:xfrm>
                  <a:off x="5217" y="5580"/>
                  <a:ext cx="36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722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5217" y="5940"/>
                  <a:ext cx="36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723" name="Line 53"/>
                <p:cNvSpPr>
                  <a:spLocks noChangeShapeType="1"/>
                </p:cNvSpPr>
                <p:nvPr/>
              </p:nvSpPr>
              <p:spPr bwMode="auto">
                <a:xfrm>
                  <a:off x="5217" y="5220"/>
                  <a:ext cx="0" cy="144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724" name="Line 54"/>
                <p:cNvSpPr>
                  <a:spLocks noChangeShapeType="1"/>
                </p:cNvSpPr>
                <p:nvPr/>
              </p:nvSpPr>
              <p:spPr bwMode="auto">
                <a:xfrm>
                  <a:off x="5577" y="5940"/>
                  <a:ext cx="3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72725" name="Group 55"/>
              <p:cNvGrpSpPr>
                <a:grpSpLocks/>
              </p:cNvGrpSpPr>
              <p:nvPr/>
            </p:nvGrpSpPr>
            <p:grpSpPr bwMode="auto">
              <a:xfrm flipH="1">
                <a:off x="2000225" y="4073769"/>
                <a:ext cx="280669" cy="537413"/>
                <a:chOff x="4497" y="3420"/>
                <a:chExt cx="2520" cy="5040"/>
              </a:xfrm>
            </p:grpSpPr>
            <p:sp>
              <p:nvSpPr>
                <p:cNvPr id="72726" name="Oval 56"/>
                <p:cNvSpPr>
                  <a:spLocks noChangeArrowheads="1"/>
                </p:cNvSpPr>
                <p:nvPr/>
              </p:nvSpPr>
              <p:spPr bwMode="auto">
                <a:xfrm>
                  <a:off x="4497" y="5220"/>
                  <a:ext cx="1440" cy="144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>
                    <a:latin typeface="Tahoma" pitchFamily="34" charset="0"/>
                    <a:ea typeface="標楷體" pitchFamily="65" charset="-120"/>
                  </a:endParaRPr>
                </a:p>
              </p:txBody>
            </p:sp>
            <p:sp>
              <p:nvSpPr>
                <p:cNvPr id="72727" name="Line 57"/>
                <p:cNvSpPr>
                  <a:spLocks noChangeShapeType="1"/>
                </p:cNvSpPr>
                <p:nvPr/>
              </p:nvSpPr>
              <p:spPr bwMode="auto">
                <a:xfrm>
                  <a:off x="4497" y="3420"/>
                  <a:ext cx="0" cy="504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728" name="Line 58"/>
                <p:cNvSpPr>
                  <a:spLocks noChangeShapeType="1"/>
                </p:cNvSpPr>
                <p:nvPr/>
              </p:nvSpPr>
              <p:spPr bwMode="auto">
                <a:xfrm>
                  <a:off x="5937" y="5940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72729" name="Text Box 64"/>
              <p:cNvSpPr txBox="1">
                <a:spLocks noChangeArrowheads="1"/>
              </p:cNvSpPr>
              <p:nvPr/>
            </p:nvSpPr>
            <p:spPr bwMode="auto">
              <a:xfrm>
                <a:off x="2000232" y="4821901"/>
                <a:ext cx="1684006" cy="535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itchFamily="18" charset="0"/>
                    <a:ea typeface="標楷體" pitchFamily="65" charset="-120"/>
                  </a:rPr>
                  <a:t>D  F/F</a:t>
                </a:r>
                <a:r>
                  <a:rPr lang="zh-TW" altLang="en-US" sz="1400">
                    <a:latin typeface="Times New Roman" pitchFamily="18" charset="0"/>
                    <a:ea typeface="標楷體" pitchFamily="65" charset="-120"/>
                  </a:rPr>
                  <a:t> </a:t>
                </a:r>
                <a:r>
                  <a:rPr lang="en-US" altLang="zh-TW" sz="1400">
                    <a:latin typeface="Times New Roman" pitchFamily="18" charset="0"/>
                    <a:ea typeface="標楷體" pitchFamily="65" charset="-120"/>
                  </a:rPr>
                  <a:t>1</a:t>
                </a:r>
                <a:endParaRPr lang="en-US" altLang="zh-TW" sz="1400">
                  <a:latin typeface="Tahoma" pitchFamily="34" charset="0"/>
                  <a:ea typeface="標楷體" pitchFamily="65" charset="-120"/>
                </a:endParaRPr>
              </a:p>
            </p:txBody>
          </p:sp>
          <p:sp>
            <p:nvSpPr>
              <p:cNvPr id="72730" name="Line 47"/>
              <p:cNvSpPr>
                <a:spLocks noChangeShapeType="1"/>
              </p:cNvSpPr>
              <p:nvPr/>
            </p:nvSpPr>
            <p:spPr bwMode="auto">
              <a:xfrm flipV="1">
                <a:off x="3195434" y="4629640"/>
                <a:ext cx="17639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72731" name="群組 252"/>
              <p:cNvGrpSpPr>
                <a:grpSpLocks/>
              </p:cNvGrpSpPr>
              <p:nvPr/>
            </p:nvGrpSpPr>
            <p:grpSpPr bwMode="auto">
              <a:xfrm>
                <a:off x="2786044" y="5144124"/>
                <a:ext cx="158054" cy="288293"/>
                <a:chOff x="1791479" y="4372160"/>
                <a:chExt cx="158055" cy="288218"/>
              </a:xfrm>
            </p:grpSpPr>
            <p:sp>
              <p:nvSpPr>
                <p:cNvPr id="72732" name="Oval 18"/>
                <p:cNvSpPr>
                  <a:spLocks noChangeArrowheads="1"/>
                </p:cNvSpPr>
                <p:nvPr/>
              </p:nvSpPr>
              <p:spPr bwMode="auto">
                <a:xfrm flipV="1">
                  <a:off x="1791479" y="4372160"/>
                  <a:ext cx="158055" cy="14410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10800000"/>
                <a:lstStyle/>
                <a:p>
                  <a:endParaRPr lang="zh-TW" altLang="en-US">
                    <a:latin typeface="Tahoma" pitchFamily="34" charset="0"/>
                    <a:ea typeface="標楷體" pitchFamily="65" charset="-120"/>
                  </a:endParaRPr>
                </a:p>
              </p:txBody>
            </p:sp>
            <p:sp>
              <p:nvSpPr>
                <p:cNvPr id="15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870854" y="4509006"/>
                  <a:ext cx="0" cy="15077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TW" altLang="en-US">
                    <a:ln>
                      <a:solidFill>
                        <a:schemeClr val="tx1"/>
                      </a:solidFill>
                      <a:headEnd type="none"/>
                      <a:tailEnd type="none"/>
                    </a:ln>
                    <a:latin typeface="Tahoma" pitchFamily="34" charset="0"/>
                    <a:ea typeface="標楷體" pitchFamily="65" charset="-120"/>
                  </a:endParaRPr>
                </a:p>
              </p:txBody>
            </p:sp>
          </p:grpSp>
        </p:grpSp>
        <p:grpSp>
          <p:nvGrpSpPr>
            <p:cNvPr id="72734" name="群組 40"/>
            <p:cNvGrpSpPr>
              <a:grpSpLocks/>
            </p:cNvGrpSpPr>
            <p:nvPr/>
          </p:nvGrpSpPr>
          <p:grpSpPr bwMode="auto">
            <a:xfrm>
              <a:off x="3071802" y="4000504"/>
              <a:ext cx="1714500" cy="1896063"/>
              <a:chOff x="2000225" y="3536354"/>
              <a:chExt cx="1714500" cy="1896063"/>
            </a:xfrm>
          </p:grpSpPr>
          <p:sp>
            <p:nvSpPr>
              <p:cNvPr id="72735" name="Rectangle 39"/>
              <p:cNvSpPr>
                <a:spLocks noChangeArrowheads="1"/>
              </p:cNvSpPr>
              <p:nvPr/>
            </p:nvSpPr>
            <p:spPr bwMode="auto">
              <a:xfrm>
                <a:off x="2280895" y="3536354"/>
                <a:ext cx="1122671" cy="16077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latin typeface="Tahoma" pitchFamily="34" charset="0"/>
                  <a:ea typeface="標楷體" pitchFamily="65" charset="-120"/>
                </a:endParaRPr>
              </a:p>
            </p:txBody>
          </p:sp>
          <p:sp>
            <p:nvSpPr>
              <p:cNvPr id="72736" name="Text Box 40"/>
              <p:cNvSpPr txBox="1">
                <a:spLocks noChangeArrowheads="1"/>
              </p:cNvSpPr>
              <p:nvPr/>
            </p:nvSpPr>
            <p:spPr bwMode="auto">
              <a:xfrm>
                <a:off x="2000227" y="3536354"/>
                <a:ext cx="842003" cy="5359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itchFamily="18" charset="0"/>
                    <a:ea typeface="標楷體" pitchFamily="65" charset="-120"/>
                  </a:rPr>
                  <a:t>D2</a:t>
                </a:r>
                <a:endParaRPr lang="en-US" altLang="zh-TW" sz="1400">
                  <a:latin typeface="Tahoma" pitchFamily="34" charset="0"/>
                  <a:ea typeface="標楷體" pitchFamily="65" charset="-120"/>
                </a:endParaRPr>
              </a:p>
            </p:txBody>
          </p:sp>
          <p:sp>
            <p:nvSpPr>
              <p:cNvPr id="72737" name="Text Box 41"/>
              <p:cNvSpPr txBox="1">
                <a:spLocks noChangeArrowheads="1"/>
              </p:cNvSpPr>
              <p:nvPr/>
            </p:nvSpPr>
            <p:spPr bwMode="auto">
              <a:xfrm>
                <a:off x="2000227" y="4608204"/>
                <a:ext cx="842003" cy="5359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itchFamily="18" charset="0"/>
                    <a:ea typeface="標楷體" pitchFamily="65" charset="-120"/>
                  </a:rPr>
                  <a:t> </a:t>
                </a:r>
                <a:endParaRPr lang="en-US" altLang="zh-TW" sz="1400">
                  <a:latin typeface="Tahoma" pitchFamily="34" charset="0"/>
                  <a:ea typeface="標楷體" pitchFamily="65" charset="-120"/>
                </a:endParaRPr>
              </a:p>
            </p:txBody>
          </p:sp>
          <p:sp>
            <p:nvSpPr>
              <p:cNvPr id="72738" name="Text Box 42"/>
              <p:cNvSpPr txBox="1">
                <a:spLocks noChangeArrowheads="1"/>
              </p:cNvSpPr>
              <p:nvPr/>
            </p:nvSpPr>
            <p:spPr bwMode="auto">
              <a:xfrm>
                <a:off x="2000227" y="4072278"/>
                <a:ext cx="1403338" cy="5359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itchFamily="18" charset="0"/>
                    <a:ea typeface="標楷體" pitchFamily="65" charset="-120"/>
                  </a:rPr>
                  <a:t>CLK</a:t>
                </a:r>
                <a:endParaRPr lang="en-US" altLang="zh-TW" sz="1400">
                  <a:latin typeface="Tahoma" pitchFamily="34" charset="0"/>
                  <a:ea typeface="標楷體" pitchFamily="65" charset="-120"/>
                </a:endParaRPr>
              </a:p>
            </p:txBody>
          </p:sp>
          <p:sp>
            <p:nvSpPr>
              <p:cNvPr id="72739" name="Text Box 43"/>
              <p:cNvSpPr txBox="1">
                <a:spLocks noChangeArrowheads="1"/>
              </p:cNvSpPr>
              <p:nvPr/>
            </p:nvSpPr>
            <p:spPr bwMode="auto">
              <a:xfrm>
                <a:off x="2842230" y="3536354"/>
                <a:ext cx="842003" cy="5359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itchFamily="18" charset="0"/>
                    <a:ea typeface="標楷體" pitchFamily="65" charset="-120"/>
                  </a:rPr>
                  <a:t>Q2</a:t>
                </a:r>
                <a:endParaRPr lang="en-US" altLang="zh-TW" sz="1400">
                  <a:latin typeface="Tahoma" pitchFamily="34" charset="0"/>
                  <a:ea typeface="標楷體" pitchFamily="65" charset="-120"/>
                </a:endParaRPr>
              </a:p>
            </p:txBody>
          </p:sp>
          <p:sp>
            <p:nvSpPr>
              <p:cNvPr id="72740" name="Text Box 45"/>
              <p:cNvSpPr txBox="1">
                <a:spLocks noChangeArrowheads="1"/>
              </p:cNvSpPr>
              <p:nvPr/>
            </p:nvSpPr>
            <p:spPr bwMode="auto">
              <a:xfrm>
                <a:off x="2872722" y="4657752"/>
                <a:ext cx="842003" cy="3148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itchFamily="18" charset="0"/>
                    <a:ea typeface="標楷體" pitchFamily="65" charset="-120"/>
                  </a:rPr>
                  <a:t>Q</a:t>
                </a:r>
                <a:endParaRPr lang="en-US" altLang="zh-TW" sz="1400">
                  <a:latin typeface="Tahoma" pitchFamily="34" charset="0"/>
                  <a:ea typeface="標楷體" pitchFamily="65" charset="-120"/>
                </a:endParaRPr>
              </a:p>
            </p:txBody>
          </p:sp>
          <p:grpSp>
            <p:nvGrpSpPr>
              <p:cNvPr id="72741" name="Group 50"/>
              <p:cNvGrpSpPr>
                <a:grpSpLocks/>
              </p:cNvGrpSpPr>
              <p:nvPr/>
            </p:nvGrpSpPr>
            <p:grpSpPr bwMode="auto">
              <a:xfrm>
                <a:off x="2280895" y="4072279"/>
                <a:ext cx="280668" cy="535924"/>
                <a:chOff x="5217" y="5220"/>
                <a:chExt cx="720" cy="1440"/>
              </a:xfrm>
            </p:grpSpPr>
            <p:sp>
              <p:nvSpPr>
                <p:cNvPr id="72742" name="Line 51"/>
                <p:cNvSpPr>
                  <a:spLocks noChangeShapeType="1"/>
                </p:cNvSpPr>
                <p:nvPr/>
              </p:nvSpPr>
              <p:spPr bwMode="auto">
                <a:xfrm>
                  <a:off x="5217" y="5580"/>
                  <a:ext cx="36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743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5217" y="5940"/>
                  <a:ext cx="36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744" name="Line 53"/>
                <p:cNvSpPr>
                  <a:spLocks noChangeShapeType="1"/>
                </p:cNvSpPr>
                <p:nvPr/>
              </p:nvSpPr>
              <p:spPr bwMode="auto">
                <a:xfrm>
                  <a:off x="5217" y="5220"/>
                  <a:ext cx="0" cy="144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745" name="Line 54"/>
                <p:cNvSpPr>
                  <a:spLocks noChangeShapeType="1"/>
                </p:cNvSpPr>
                <p:nvPr/>
              </p:nvSpPr>
              <p:spPr bwMode="auto">
                <a:xfrm>
                  <a:off x="5577" y="5940"/>
                  <a:ext cx="3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72746" name="Group 55"/>
              <p:cNvGrpSpPr>
                <a:grpSpLocks/>
              </p:cNvGrpSpPr>
              <p:nvPr/>
            </p:nvGrpSpPr>
            <p:grpSpPr bwMode="auto">
              <a:xfrm flipH="1">
                <a:off x="2000225" y="4073771"/>
                <a:ext cx="280669" cy="537415"/>
                <a:chOff x="4497" y="3420"/>
                <a:chExt cx="2520" cy="5040"/>
              </a:xfrm>
            </p:grpSpPr>
            <p:sp>
              <p:nvSpPr>
                <p:cNvPr id="72747" name="Oval 56"/>
                <p:cNvSpPr>
                  <a:spLocks noChangeArrowheads="1"/>
                </p:cNvSpPr>
                <p:nvPr/>
              </p:nvSpPr>
              <p:spPr bwMode="auto">
                <a:xfrm>
                  <a:off x="4497" y="5220"/>
                  <a:ext cx="1440" cy="144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>
                    <a:latin typeface="Tahoma" pitchFamily="34" charset="0"/>
                    <a:ea typeface="標楷體" pitchFamily="65" charset="-120"/>
                  </a:endParaRPr>
                </a:p>
              </p:txBody>
            </p:sp>
            <p:sp>
              <p:nvSpPr>
                <p:cNvPr id="72748" name="Line 57"/>
                <p:cNvSpPr>
                  <a:spLocks noChangeShapeType="1"/>
                </p:cNvSpPr>
                <p:nvPr/>
              </p:nvSpPr>
              <p:spPr bwMode="auto">
                <a:xfrm>
                  <a:off x="4497" y="3420"/>
                  <a:ext cx="0" cy="504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749" name="Line 58"/>
                <p:cNvSpPr>
                  <a:spLocks noChangeShapeType="1"/>
                </p:cNvSpPr>
                <p:nvPr/>
              </p:nvSpPr>
              <p:spPr bwMode="auto">
                <a:xfrm>
                  <a:off x="5937" y="5940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72750" name="Text Box 64"/>
              <p:cNvSpPr txBox="1">
                <a:spLocks noChangeArrowheads="1"/>
              </p:cNvSpPr>
              <p:nvPr/>
            </p:nvSpPr>
            <p:spPr bwMode="auto">
              <a:xfrm>
                <a:off x="2000232" y="4821901"/>
                <a:ext cx="1684006" cy="535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itchFamily="18" charset="0"/>
                    <a:ea typeface="標楷體" pitchFamily="65" charset="-120"/>
                  </a:rPr>
                  <a:t>D  F/F</a:t>
                </a:r>
                <a:r>
                  <a:rPr lang="zh-TW" altLang="en-US" sz="1400">
                    <a:latin typeface="Times New Roman" pitchFamily="18" charset="0"/>
                    <a:ea typeface="標楷體" pitchFamily="65" charset="-120"/>
                  </a:rPr>
                  <a:t> </a:t>
                </a:r>
                <a:r>
                  <a:rPr lang="en-US" altLang="zh-TW" sz="1400">
                    <a:latin typeface="Times New Roman" pitchFamily="18" charset="0"/>
                    <a:ea typeface="標楷體" pitchFamily="65" charset="-120"/>
                  </a:rPr>
                  <a:t>2</a:t>
                </a:r>
                <a:endParaRPr lang="en-US" altLang="zh-TW" sz="1400">
                  <a:latin typeface="Tahoma" pitchFamily="34" charset="0"/>
                  <a:ea typeface="標楷體" pitchFamily="65" charset="-120"/>
                </a:endParaRPr>
              </a:p>
            </p:txBody>
          </p:sp>
          <p:sp>
            <p:nvSpPr>
              <p:cNvPr id="72751" name="Line 47"/>
              <p:cNvSpPr>
                <a:spLocks noChangeShapeType="1"/>
              </p:cNvSpPr>
              <p:nvPr/>
            </p:nvSpPr>
            <p:spPr bwMode="auto">
              <a:xfrm flipV="1">
                <a:off x="3195434" y="4629640"/>
                <a:ext cx="17639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72752" name="群組 252"/>
              <p:cNvGrpSpPr>
                <a:grpSpLocks/>
              </p:cNvGrpSpPr>
              <p:nvPr/>
            </p:nvGrpSpPr>
            <p:grpSpPr bwMode="auto">
              <a:xfrm>
                <a:off x="2786044" y="5144139"/>
                <a:ext cx="158054" cy="288294"/>
                <a:chOff x="1791479" y="4372160"/>
                <a:chExt cx="158055" cy="288218"/>
              </a:xfrm>
            </p:grpSpPr>
            <p:sp>
              <p:nvSpPr>
                <p:cNvPr id="72753" name="Oval 18"/>
                <p:cNvSpPr>
                  <a:spLocks noChangeArrowheads="1"/>
                </p:cNvSpPr>
                <p:nvPr/>
              </p:nvSpPr>
              <p:spPr bwMode="auto">
                <a:xfrm flipV="1">
                  <a:off x="1791479" y="4372160"/>
                  <a:ext cx="158055" cy="14410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10800000"/>
                <a:lstStyle/>
                <a:p>
                  <a:endParaRPr lang="zh-TW" altLang="en-US">
                    <a:latin typeface="Tahoma" pitchFamily="34" charset="0"/>
                    <a:ea typeface="標楷體" pitchFamily="65" charset="-120"/>
                  </a:endParaRPr>
                </a:p>
              </p:txBody>
            </p:sp>
            <p:sp>
              <p:nvSpPr>
                <p:cNvPr id="72754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870507" y="4516269"/>
                  <a:ext cx="0" cy="14410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72755" name="Line 58"/>
            <p:cNvSpPr>
              <a:spLocks noChangeShapeType="1"/>
            </p:cNvSpPr>
            <p:nvPr/>
          </p:nvSpPr>
          <p:spPr bwMode="auto">
            <a:xfrm flipH="1">
              <a:off x="4479215" y="5266063"/>
              <a:ext cx="3070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56" name="Line 58"/>
            <p:cNvSpPr>
              <a:spLocks noChangeShapeType="1"/>
            </p:cNvSpPr>
            <p:nvPr/>
          </p:nvSpPr>
          <p:spPr bwMode="auto">
            <a:xfrm rot="16200000" flipH="1">
              <a:off x="3953154" y="4431708"/>
              <a:ext cx="16644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57" name="Line 58"/>
            <p:cNvSpPr>
              <a:spLocks noChangeShapeType="1"/>
            </p:cNvSpPr>
            <p:nvPr/>
          </p:nvSpPr>
          <p:spPr bwMode="auto">
            <a:xfrm flipH="1">
              <a:off x="1498578" y="3600451"/>
              <a:ext cx="32861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58" name="Line 58"/>
            <p:cNvSpPr>
              <a:spLocks noChangeShapeType="1"/>
            </p:cNvSpPr>
            <p:nvPr/>
          </p:nvSpPr>
          <p:spPr bwMode="auto">
            <a:xfrm flipH="1">
              <a:off x="1500165" y="4152900"/>
              <a:ext cx="2039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59" name="Line 58"/>
            <p:cNvSpPr>
              <a:spLocks noChangeShapeType="1"/>
            </p:cNvSpPr>
            <p:nvPr/>
          </p:nvSpPr>
          <p:spPr bwMode="auto">
            <a:xfrm flipH="1">
              <a:off x="2827356" y="4152894"/>
              <a:ext cx="5301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60" name="Line 58"/>
            <p:cNvSpPr>
              <a:spLocks noChangeShapeType="1"/>
            </p:cNvSpPr>
            <p:nvPr/>
          </p:nvSpPr>
          <p:spPr bwMode="auto">
            <a:xfrm rot="16200000" flipH="1">
              <a:off x="1221192" y="3877761"/>
              <a:ext cx="558000" cy="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61" name="Text Box 40"/>
            <p:cNvSpPr txBox="1">
              <a:spLocks noChangeArrowheads="1"/>
            </p:cNvSpPr>
            <p:nvPr/>
          </p:nvSpPr>
          <p:spPr bwMode="auto">
            <a:xfrm>
              <a:off x="357158" y="6286520"/>
              <a:ext cx="842003" cy="357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ahoma" pitchFamily="34" charset="0"/>
                  <a:ea typeface="標楷體" pitchFamily="65" charset="-120"/>
                </a:rPr>
                <a:t>Vcc</a:t>
              </a:r>
            </a:p>
          </p:txBody>
        </p:sp>
        <p:grpSp>
          <p:nvGrpSpPr>
            <p:cNvPr id="72762" name="群組 71"/>
            <p:cNvGrpSpPr>
              <a:grpSpLocks/>
            </p:cNvGrpSpPr>
            <p:nvPr/>
          </p:nvGrpSpPr>
          <p:grpSpPr bwMode="auto">
            <a:xfrm>
              <a:off x="1083920" y="6443683"/>
              <a:ext cx="2857520" cy="57151"/>
              <a:chOff x="1083920" y="5867417"/>
              <a:chExt cx="2857520" cy="57151"/>
            </a:xfrm>
          </p:grpSpPr>
          <p:sp>
            <p:nvSpPr>
              <p:cNvPr id="72763" name="Line 58"/>
              <p:cNvSpPr>
                <a:spLocks noChangeShapeType="1"/>
              </p:cNvSpPr>
              <p:nvPr/>
            </p:nvSpPr>
            <p:spPr bwMode="auto">
              <a:xfrm flipH="1">
                <a:off x="1083920" y="5898850"/>
                <a:ext cx="28575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0" name="橢圓 69"/>
              <p:cNvSpPr/>
              <p:nvPr/>
            </p:nvSpPr>
            <p:spPr>
              <a:xfrm>
                <a:off x="2265346" y="5867412"/>
                <a:ext cx="57150" cy="5715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p:grpSp>
        <p:sp>
          <p:nvSpPr>
            <p:cNvPr id="72765" name="Line 58"/>
            <p:cNvSpPr>
              <a:spLocks noChangeShapeType="1"/>
            </p:cNvSpPr>
            <p:nvPr/>
          </p:nvSpPr>
          <p:spPr bwMode="auto">
            <a:xfrm rot="16200000" flipH="1">
              <a:off x="1935528" y="6140834"/>
              <a:ext cx="720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66" name="Line 58"/>
            <p:cNvSpPr>
              <a:spLocks noChangeShapeType="1"/>
            </p:cNvSpPr>
            <p:nvPr/>
          </p:nvSpPr>
          <p:spPr bwMode="auto">
            <a:xfrm rot="16200000" flipH="1">
              <a:off x="2495801" y="5376609"/>
              <a:ext cx="1152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67" name="Line 58"/>
            <p:cNvSpPr>
              <a:spLocks noChangeShapeType="1"/>
            </p:cNvSpPr>
            <p:nvPr/>
          </p:nvSpPr>
          <p:spPr bwMode="auto">
            <a:xfrm rot="16200000" flipH="1">
              <a:off x="3583368" y="6120176"/>
              <a:ext cx="720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68" name="Line 58"/>
            <p:cNvSpPr>
              <a:spLocks noChangeShapeType="1"/>
            </p:cNvSpPr>
            <p:nvPr/>
          </p:nvSpPr>
          <p:spPr bwMode="auto">
            <a:xfrm rot="16200000" flipH="1">
              <a:off x="861596" y="5368478"/>
              <a:ext cx="11311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72769" name="群組 77"/>
            <p:cNvGrpSpPr>
              <a:grpSpLocks/>
            </p:cNvGrpSpPr>
            <p:nvPr/>
          </p:nvGrpSpPr>
          <p:grpSpPr bwMode="auto">
            <a:xfrm>
              <a:off x="1071537" y="5919787"/>
              <a:ext cx="2005045" cy="57151"/>
              <a:chOff x="1936394" y="5867417"/>
              <a:chExt cx="2005045" cy="57151"/>
            </a:xfrm>
          </p:grpSpPr>
          <p:sp>
            <p:nvSpPr>
              <p:cNvPr id="72770" name="Line 58"/>
              <p:cNvSpPr>
                <a:spLocks noChangeShapeType="1"/>
              </p:cNvSpPr>
              <p:nvPr/>
            </p:nvSpPr>
            <p:spPr bwMode="auto">
              <a:xfrm flipH="1">
                <a:off x="1936394" y="5898850"/>
                <a:ext cx="200504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" name="橢圓 79"/>
              <p:cNvSpPr/>
              <p:nvPr/>
            </p:nvSpPr>
            <p:spPr>
              <a:xfrm>
                <a:off x="2265010" y="5867416"/>
                <a:ext cx="57150" cy="5715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p:grpSp>
        <p:sp>
          <p:nvSpPr>
            <p:cNvPr id="72772" name="Text Box 40"/>
            <p:cNvSpPr txBox="1">
              <a:spLocks noChangeArrowheads="1"/>
            </p:cNvSpPr>
            <p:nvPr/>
          </p:nvSpPr>
          <p:spPr bwMode="auto">
            <a:xfrm>
              <a:off x="357158" y="5786454"/>
              <a:ext cx="842003" cy="357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ahoma" pitchFamily="34" charset="0"/>
                  <a:ea typeface="標楷體" pitchFamily="65" charset="-120"/>
                </a:rPr>
                <a:t>CLK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5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標楷體" panose="03000509000000000000" pitchFamily="65" charset="-120"/>
              <a:buChar char=""/>
              <a:defRPr sz="24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"/>
              <a:defRPr sz="21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268EA8"/>
              </a:buClr>
              <a:buSzPct val="60000"/>
              <a:buFont typeface="標楷體" panose="03000509000000000000" pitchFamily="65" charset="-120"/>
              <a:buChar char=""/>
              <a:defRPr sz="24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ADCEDC"/>
              </a:buClr>
              <a:buSzPct val="60000"/>
              <a:buFont typeface="標楷體" panose="03000509000000000000" pitchFamily="65" charset="-120"/>
              <a:buChar char=""/>
              <a:defRPr sz="20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EAABAC"/>
              </a:buClr>
              <a:buSzPct val="68000"/>
              <a:buFont typeface="Wingdings" panose="05000000000000000000" pitchFamily="2" charset="2"/>
              <a:buChar char=""/>
              <a:defRPr sz="16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" panose="05000000000000000000" pitchFamily="2" charset="2"/>
              <a:buChar char=""/>
              <a:defRPr sz="16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" panose="05000000000000000000" pitchFamily="2" charset="2"/>
              <a:buChar char=""/>
              <a:defRPr sz="16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" panose="05000000000000000000" pitchFamily="2" charset="2"/>
              <a:buChar char=""/>
              <a:defRPr sz="16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" panose="05000000000000000000" pitchFamily="2" charset="2"/>
              <a:buChar char=""/>
              <a:defRPr sz="16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E3EA3FA-79F8-4503-803C-A995A1FC7D27}" type="slidenum">
              <a:rPr kumimoji="0" lang="en-US" altLang="zh-TW" sz="1400" b="1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TW" sz="1400" b="1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1747" name="Rectangle 2"/>
          <p:cNvSpPr>
            <a:spLocks noRot="1" noChangeArrowheads="1"/>
          </p:cNvSpPr>
          <p:nvPr/>
        </p:nvSpPr>
        <p:spPr bwMode="auto">
          <a:xfrm>
            <a:off x="684213" y="333375"/>
            <a:ext cx="74676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標楷體" panose="03000509000000000000" pitchFamily="65" charset="-120"/>
              <a:buChar char=""/>
              <a:defRPr sz="24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"/>
              <a:defRPr sz="21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268EA8"/>
              </a:buClr>
              <a:buSzPct val="60000"/>
              <a:buFont typeface="標楷體" panose="03000509000000000000" pitchFamily="65" charset="-120"/>
              <a:buChar char=""/>
              <a:defRPr sz="24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ADCEDC"/>
              </a:buClr>
              <a:buSzPct val="60000"/>
              <a:buFont typeface="標楷體" panose="03000509000000000000" pitchFamily="65" charset="-120"/>
              <a:buChar char=""/>
              <a:defRPr sz="20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EAABAC"/>
              </a:buClr>
              <a:buSzPct val="68000"/>
              <a:buFont typeface="Wingdings" panose="05000000000000000000" pitchFamily="2" charset="2"/>
              <a:buChar char=""/>
              <a:defRPr sz="16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" panose="05000000000000000000" pitchFamily="2" charset="2"/>
              <a:buChar char=""/>
              <a:defRPr sz="16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" panose="05000000000000000000" pitchFamily="2" charset="2"/>
              <a:buChar char=""/>
              <a:defRPr sz="16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" panose="05000000000000000000" pitchFamily="2" charset="2"/>
              <a:buChar char=""/>
              <a:defRPr sz="16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" panose="05000000000000000000" pitchFamily="2" charset="2"/>
              <a:buChar char=""/>
              <a:defRPr sz="16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3600" b="1">
                <a:solidFill>
                  <a:schemeClr val="hlink"/>
                </a:solidFill>
                <a:latin typeface="Times New Roman" panose="02020603050405020304" pitchFamily="18" charset="0"/>
              </a:rPr>
              <a:t>實 驗 項 目</a:t>
            </a:r>
          </a:p>
        </p:txBody>
      </p:sp>
      <p:sp>
        <p:nvSpPr>
          <p:cNvPr id="48133" name="內容版面配置區 11"/>
          <p:cNvSpPr>
            <a:spLocks/>
          </p:cNvSpPr>
          <p:nvPr/>
        </p:nvSpPr>
        <p:spPr bwMode="auto">
          <a:xfrm>
            <a:off x="250825" y="1196975"/>
            <a:ext cx="8569325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8EA8"/>
              </a:buClr>
              <a:buSzPct val="6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ADCEDC"/>
              </a:buClr>
              <a:buSzPct val="60000"/>
              <a:buFont typeface="Wingdings" pitchFamily="2" charset="2"/>
              <a:buChar char=""/>
              <a:defRPr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AABAC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ts val="0"/>
              </a:spcBef>
              <a:buFont typeface="Wingdings 2" pitchFamily="18" charset="2"/>
              <a:buChar char=""/>
              <a:defRPr/>
            </a:pPr>
            <a:r>
              <a:rPr kumimoji="0" lang="zh-TW" altLang="en-US" dirty="0" smtClean="0">
                <a:solidFill>
                  <a:schemeClr val="tx2"/>
                </a:solidFill>
                <a:latin typeface="標楷體" pitchFamily="65" charset="-120"/>
              </a:rPr>
              <a:t>實習一</a:t>
            </a:r>
            <a:r>
              <a:rPr kumimoji="0" lang="en-US" altLang="zh-TW" dirty="0" smtClean="0">
                <a:solidFill>
                  <a:schemeClr val="tx2"/>
                </a:solidFill>
                <a:latin typeface="標楷體" pitchFamily="65" charset="-120"/>
              </a:rPr>
              <a:t>:</a:t>
            </a:r>
            <a:r>
              <a:rPr kumimoji="0" lang="zh-TW" altLang="en-US" dirty="0">
                <a:solidFill>
                  <a:schemeClr val="tx2"/>
                </a:solidFill>
                <a:latin typeface="標楷體" pitchFamily="65" charset="-120"/>
              </a:rPr>
              <a:t>使用</a:t>
            </a:r>
            <a:r>
              <a:rPr kumimoji="0" lang="en-US" altLang="zh-TW" dirty="0">
                <a:solidFill>
                  <a:schemeClr val="tx2"/>
                </a:solidFill>
                <a:cs typeface="Times New Roman" panose="02020603050405020304" pitchFamily="18" charset="0"/>
              </a:rPr>
              <a:t>D</a:t>
            </a:r>
            <a:r>
              <a:rPr kumimoji="0" lang="zh-TW" altLang="en-US" dirty="0">
                <a:solidFill>
                  <a:schemeClr val="tx2"/>
                </a:solidFill>
                <a:latin typeface="標楷體" pitchFamily="65" charset="-120"/>
              </a:rPr>
              <a:t>正反器設計一個非一般順序的同步計數器</a:t>
            </a:r>
            <a:r>
              <a:rPr kumimoji="0" lang="en-US" altLang="zh-TW" dirty="0" smtClean="0">
                <a:solidFill>
                  <a:schemeClr val="tx2"/>
                </a:solidFill>
                <a:latin typeface="標楷體" pitchFamily="65" charset="-120"/>
              </a:rPr>
              <a:t>.</a:t>
            </a:r>
          </a:p>
          <a:p>
            <a:pPr marL="0" indent="0" eaLnBrk="1" hangingPunct="1">
              <a:buClrTx/>
              <a:buSzTx/>
              <a:buFont typeface="Wingdings" pitchFamily="2" charset="2"/>
              <a:buNone/>
              <a:defRPr/>
            </a:pPr>
            <a:r>
              <a:rPr kumimoji="0" lang="zh-TW" altLang="en-US" dirty="0" smtClean="0">
                <a:solidFill>
                  <a:schemeClr val="tx2"/>
                </a:solidFill>
                <a:latin typeface="標楷體" pitchFamily="65" charset="-120"/>
              </a:rPr>
              <a:t>         </a:t>
            </a:r>
            <a:r>
              <a:rPr kumimoji="0" lang="en-US" altLang="zh-TW" sz="2000" dirty="0" smtClean="0">
                <a:solidFill>
                  <a:srgbClr val="464646"/>
                </a:solidFill>
                <a:latin typeface="Times New Roman"/>
              </a:rPr>
              <a:t>-&gt; CLK</a:t>
            </a:r>
            <a:r>
              <a:rPr kumimoji="0" lang="zh-TW" altLang="en-US" sz="2000" dirty="0" smtClean="0">
                <a:solidFill>
                  <a:srgbClr val="464646"/>
                </a:solidFill>
                <a:latin typeface="Times New Roman"/>
              </a:rPr>
              <a:t>頻率為 </a:t>
            </a:r>
            <a:r>
              <a:rPr kumimoji="0" lang="en-US" altLang="zh-TW" sz="2000" dirty="0" smtClean="0">
                <a:solidFill>
                  <a:srgbClr val="464646"/>
                </a:solidFill>
                <a:latin typeface="Times New Roman"/>
              </a:rPr>
              <a:t>1HZ</a:t>
            </a:r>
          </a:p>
          <a:p>
            <a:pPr marL="0" indent="0" eaLnBrk="1" hangingPunct="1">
              <a:buClrTx/>
              <a:buSzTx/>
              <a:buNone/>
              <a:defRPr/>
            </a:pPr>
            <a:r>
              <a:rPr kumimoji="0" lang="zh-TW" altLang="en-US" sz="2000" dirty="0" smtClean="0">
                <a:solidFill>
                  <a:srgbClr val="464646"/>
                </a:solidFill>
                <a:latin typeface="Times New Roman"/>
              </a:rPr>
              <a:t>                      </a:t>
            </a:r>
            <a:r>
              <a:rPr kumimoji="0" lang="en-US" altLang="zh-TW" sz="2000" dirty="0" smtClean="0">
                <a:solidFill>
                  <a:srgbClr val="464646"/>
                </a:solidFill>
                <a:latin typeface="Times New Roman"/>
              </a:rPr>
              <a:t>-&gt;</a:t>
            </a:r>
            <a:r>
              <a:rPr kumimoji="0" lang="zh-TW" altLang="en-US" sz="2000" dirty="0" smtClean="0">
                <a:solidFill>
                  <a:srgbClr val="464646"/>
                </a:solidFill>
                <a:latin typeface="Times New Roman"/>
              </a:rPr>
              <a:t>本計數器為</a:t>
            </a:r>
            <a:r>
              <a:rPr kumimoji="0" lang="en-US" altLang="zh-TW" sz="2000" dirty="0" smtClean="0">
                <a:solidFill>
                  <a:srgbClr val="464646"/>
                </a:solidFill>
                <a:latin typeface="Times New Roman"/>
              </a:rPr>
              <a:t>Moore </a:t>
            </a:r>
            <a:r>
              <a:rPr kumimoji="0" lang="en-US" altLang="zh-TW" sz="2000" dirty="0">
                <a:solidFill>
                  <a:srgbClr val="464646"/>
                </a:solidFill>
                <a:latin typeface="Times New Roman"/>
              </a:rPr>
              <a:t>Machine.</a:t>
            </a:r>
            <a:endParaRPr kumimoji="0" lang="en-US" altLang="zh-TW" sz="2000" dirty="0" smtClean="0">
              <a:solidFill>
                <a:srgbClr val="464646"/>
              </a:solidFill>
              <a:latin typeface="Times New Roman"/>
            </a:endParaRPr>
          </a:p>
          <a:p>
            <a:pPr marL="0" indent="0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0" lang="en-US" altLang="zh-TW" sz="2000" dirty="0" smtClean="0">
                <a:solidFill>
                  <a:srgbClr val="464646"/>
                </a:solidFill>
                <a:latin typeface="Times New Roman"/>
              </a:rPr>
              <a:t>                             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endParaRPr kumimoji="0" lang="en-US" altLang="zh-TW" sz="1800" dirty="0" smtClean="0">
              <a:solidFill>
                <a:srgbClr val="464646"/>
              </a:solidFill>
              <a:latin typeface="標楷體" pitchFamily="65" charset="-12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kumimoji="0" lang="en-US" altLang="zh-TW" sz="2000" dirty="0" smtClean="0">
                <a:solidFill>
                  <a:schemeClr val="tx2"/>
                </a:solidFill>
                <a:latin typeface="標楷體" pitchFamily="65" charset="-120"/>
              </a:rPr>
              <a:t>     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kumimoji="0" lang="en-US" altLang="zh-TW" sz="2000" dirty="0" smtClean="0">
                <a:solidFill>
                  <a:schemeClr val="tx2"/>
                </a:solidFill>
                <a:latin typeface="標楷體" pitchFamily="65" charset="-120"/>
              </a:rPr>
              <a:t>  </a:t>
            </a:r>
            <a:r>
              <a:rPr kumimoji="0" lang="en-US" altLang="zh-TW" dirty="0" smtClean="0">
                <a:solidFill>
                  <a:schemeClr val="tx2"/>
                </a:solidFill>
                <a:latin typeface="標楷體" pitchFamily="65" charset="-120"/>
              </a:rPr>
              <a:t>           </a:t>
            </a:r>
            <a:endParaRPr kumimoji="0" lang="zh-TW" altLang="en-US" dirty="0">
              <a:solidFill>
                <a:schemeClr val="tx2"/>
              </a:solidFill>
              <a:latin typeface="標楷體" pitchFamily="65" charset="-120"/>
            </a:endParaRPr>
          </a:p>
        </p:txBody>
      </p:sp>
      <p:pic>
        <p:nvPicPr>
          <p:cNvPr id="31750" name="圖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292501"/>
            <a:ext cx="5545137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橢圓 10"/>
          <p:cNvSpPr/>
          <p:nvPr/>
        </p:nvSpPr>
        <p:spPr>
          <a:xfrm>
            <a:off x="2154893" y="4658164"/>
            <a:ext cx="318715" cy="5655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31754" name="Rectangle 160"/>
          <p:cNvSpPr>
            <a:spLocks noChangeArrowheads="1"/>
          </p:cNvSpPr>
          <p:nvPr/>
        </p:nvSpPr>
        <p:spPr bwMode="auto">
          <a:xfrm>
            <a:off x="5719763" y="5789513"/>
            <a:ext cx="401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標楷體" panose="03000509000000000000" pitchFamily="65" charset="-120"/>
              <a:buChar char=""/>
              <a:defRPr sz="24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"/>
              <a:defRPr sz="21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268EA8"/>
              </a:buClr>
              <a:buSzPct val="60000"/>
              <a:buFont typeface="標楷體" panose="03000509000000000000" pitchFamily="65" charset="-120"/>
              <a:buChar char=""/>
              <a:defRPr sz="24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ADCEDC"/>
              </a:buClr>
              <a:buSzPct val="60000"/>
              <a:buFont typeface="標楷體" panose="03000509000000000000" pitchFamily="65" charset="-120"/>
              <a:buChar char=""/>
              <a:defRPr sz="20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EAABAC"/>
              </a:buClr>
              <a:buSzPct val="68000"/>
              <a:buFont typeface="Wingdings" panose="05000000000000000000" pitchFamily="2" charset="2"/>
              <a:buChar char=""/>
              <a:defRPr sz="16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" panose="05000000000000000000" pitchFamily="2" charset="2"/>
              <a:buChar char=""/>
              <a:defRPr sz="16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" panose="05000000000000000000" pitchFamily="2" charset="2"/>
              <a:buChar char=""/>
              <a:defRPr sz="16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" panose="05000000000000000000" pitchFamily="2" charset="2"/>
              <a:buChar char=""/>
              <a:defRPr sz="16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" panose="05000000000000000000" pitchFamily="2" charset="2"/>
              <a:buChar char=""/>
              <a:defRPr sz="16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b="1">
                <a:solidFill>
                  <a:srgbClr val="000000"/>
                </a:solidFill>
                <a:ea typeface="新細明體" panose="02020500000000000000" pitchFamily="18" charset="-120"/>
              </a:rPr>
              <a:t>Reset</a:t>
            </a:r>
            <a:endParaRPr lang="en-US" altLang="zh-TW" sz="1200" b="1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5781675" y="5372001"/>
            <a:ext cx="258763" cy="3286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grpSp>
        <p:nvGrpSpPr>
          <p:cNvPr id="13" name="Group 91"/>
          <p:cNvGrpSpPr>
            <a:grpSpLocks/>
          </p:cNvGrpSpPr>
          <p:nvPr/>
        </p:nvGrpSpPr>
        <p:grpSpPr bwMode="auto">
          <a:xfrm>
            <a:off x="1682912" y="2924944"/>
            <a:ext cx="5946452" cy="756469"/>
            <a:chOff x="476" y="1253"/>
            <a:chExt cx="4269" cy="602"/>
          </a:xfrm>
        </p:grpSpPr>
        <p:grpSp>
          <p:nvGrpSpPr>
            <p:cNvPr id="15" name="Group 6"/>
            <p:cNvGrpSpPr>
              <a:grpSpLocks/>
            </p:cNvGrpSpPr>
            <p:nvPr/>
          </p:nvGrpSpPr>
          <p:grpSpPr bwMode="auto">
            <a:xfrm>
              <a:off x="476" y="1253"/>
              <a:ext cx="508" cy="323"/>
              <a:chOff x="2340" y="4140"/>
              <a:chExt cx="1080" cy="540"/>
            </a:xfrm>
          </p:grpSpPr>
          <p:sp>
            <p:nvSpPr>
              <p:cNvPr id="51" name="Text Box 7"/>
              <p:cNvSpPr txBox="1">
                <a:spLocks noChangeArrowheads="1"/>
              </p:cNvSpPr>
              <p:nvPr/>
            </p:nvSpPr>
            <p:spPr bwMode="auto">
              <a:xfrm>
                <a:off x="2595" y="4140"/>
                <a:ext cx="72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400">
                    <a:latin typeface="Times New Roman" pitchFamily="18" charset="0"/>
                  </a:rPr>
                  <a:t>0</a:t>
                </a:r>
                <a:endParaRPr lang="en-US" altLang="zh-TW" sz="2400">
                  <a:latin typeface="Tahoma" pitchFamily="34" charset="0"/>
                </a:endParaRPr>
              </a:p>
            </p:txBody>
          </p:sp>
          <p:sp>
            <p:nvSpPr>
              <p:cNvPr id="52" name="Line 8"/>
              <p:cNvSpPr>
                <a:spLocks noChangeShapeType="1"/>
              </p:cNvSpPr>
              <p:nvPr/>
            </p:nvSpPr>
            <p:spPr bwMode="auto">
              <a:xfrm>
                <a:off x="2340" y="4410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3" name="Oval 9"/>
              <p:cNvSpPr>
                <a:spLocks noChangeArrowheads="1"/>
              </p:cNvSpPr>
              <p:nvPr/>
            </p:nvSpPr>
            <p:spPr bwMode="auto">
              <a:xfrm>
                <a:off x="2700" y="4140"/>
                <a:ext cx="540" cy="54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>
                  <a:latin typeface="Tahoma" pitchFamily="34" charset="0"/>
                  <a:ea typeface="標楷體" pitchFamily="65" charset="-120"/>
                </a:endParaRPr>
              </a:p>
            </p:txBody>
          </p:sp>
          <p:sp>
            <p:nvSpPr>
              <p:cNvPr id="54" name="Line 10"/>
              <p:cNvSpPr>
                <a:spLocks noChangeShapeType="1"/>
              </p:cNvSpPr>
              <p:nvPr/>
            </p:nvSpPr>
            <p:spPr bwMode="auto">
              <a:xfrm>
                <a:off x="3240" y="4410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6" name="Group 11"/>
            <p:cNvGrpSpPr>
              <a:grpSpLocks/>
            </p:cNvGrpSpPr>
            <p:nvPr/>
          </p:nvGrpSpPr>
          <p:grpSpPr bwMode="auto">
            <a:xfrm>
              <a:off x="984" y="1253"/>
              <a:ext cx="508" cy="323"/>
              <a:chOff x="2340" y="4140"/>
              <a:chExt cx="1080" cy="540"/>
            </a:xfrm>
          </p:grpSpPr>
          <p:sp>
            <p:nvSpPr>
              <p:cNvPr id="47" name="Text Box 12"/>
              <p:cNvSpPr txBox="1">
                <a:spLocks noChangeArrowheads="1"/>
              </p:cNvSpPr>
              <p:nvPr/>
            </p:nvSpPr>
            <p:spPr bwMode="auto">
              <a:xfrm>
                <a:off x="2595" y="4140"/>
                <a:ext cx="72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400">
                    <a:latin typeface="Times New Roman" pitchFamily="18" charset="0"/>
                  </a:rPr>
                  <a:t>1</a:t>
                </a:r>
                <a:endParaRPr lang="en-US" altLang="zh-TW" sz="2400">
                  <a:latin typeface="Tahoma" pitchFamily="34" charset="0"/>
                </a:endParaRPr>
              </a:p>
            </p:txBody>
          </p:sp>
          <p:sp>
            <p:nvSpPr>
              <p:cNvPr id="48" name="Line 13"/>
              <p:cNvSpPr>
                <a:spLocks noChangeShapeType="1"/>
              </p:cNvSpPr>
              <p:nvPr/>
            </p:nvSpPr>
            <p:spPr bwMode="auto">
              <a:xfrm>
                <a:off x="2340" y="4410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" name="Oval 14"/>
              <p:cNvSpPr>
                <a:spLocks noChangeArrowheads="1"/>
              </p:cNvSpPr>
              <p:nvPr/>
            </p:nvSpPr>
            <p:spPr bwMode="auto">
              <a:xfrm>
                <a:off x="2700" y="4140"/>
                <a:ext cx="540" cy="54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>
                  <a:latin typeface="Tahoma" pitchFamily="34" charset="0"/>
                  <a:ea typeface="標楷體" pitchFamily="65" charset="-120"/>
                </a:endParaRPr>
              </a:p>
            </p:txBody>
          </p:sp>
          <p:sp>
            <p:nvSpPr>
              <p:cNvPr id="50" name="Line 15"/>
              <p:cNvSpPr>
                <a:spLocks noChangeShapeType="1"/>
              </p:cNvSpPr>
              <p:nvPr/>
            </p:nvSpPr>
            <p:spPr bwMode="auto">
              <a:xfrm>
                <a:off x="3240" y="4410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1612" y="1253"/>
              <a:ext cx="33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2400">
                  <a:latin typeface="Times New Roman" pitchFamily="18" charset="0"/>
                </a:rPr>
                <a:t>3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492" y="1415"/>
              <a:ext cx="1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1661" y="1253"/>
              <a:ext cx="254" cy="32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altLang="zh-TW">
                <a:latin typeface="Tahoma" pitchFamily="34" charset="0"/>
                <a:ea typeface="標楷體" pitchFamily="65" charset="-120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1915" y="1415"/>
              <a:ext cx="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2120" y="1253"/>
              <a:ext cx="33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2400">
                  <a:latin typeface="Times New Roman" pitchFamily="18" charset="0"/>
                </a:rPr>
                <a:t>4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2000" y="1415"/>
              <a:ext cx="1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Oval 24"/>
            <p:cNvSpPr>
              <a:spLocks noChangeArrowheads="1"/>
            </p:cNvSpPr>
            <p:nvPr/>
          </p:nvSpPr>
          <p:spPr bwMode="auto">
            <a:xfrm>
              <a:off x="2169" y="1253"/>
              <a:ext cx="254" cy="32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>
                <a:latin typeface="Tahoma" pitchFamily="34" charset="0"/>
                <a:ea typeface="標楷體" pitchFamily="65" charset="-120"/>
              </a:endParaRP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2423" y="1415"/>
              <a:ext cx="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5" name="Group 26"/>
            <p:cNvGrpSpPr>
              <a:grpSpLocks/>
            </p:cNvGrpSpPr>
            <p:nvPr/>
          </p:nvGrpSpPr>
          <p:grpSpPr bwMode="auto">
            <a:xfrm>
              <a:off x="2508" y="1253"/>
              <a:ext cx="508" cy="323"/>
              <a:chOff x="2340" y="4140"/>
              <a:chExt cx="1080" cy="540"/>
            </a:xfrm>
          </p:grpSpPr>
          <p:sp>
            <p:nvSpPr>
              <p:cNvPr id="43" name="Text Box 27"/>
              <p:cNvSpPr txBox="1">
                <a:spLocks noChangeArrowheads="1"/>
              </p:cNvSpPr>
              <p:nvPr/>
            </p:nvSpPr>
            <p:spPr bwMode="auto">
              <a:xfrm>
                <a:off x="2595" y="4140"/>
                <a:ext cx="72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400">
                    <a:latin typeface="Times New Roman" pitchFamily="18" charset="0"/>
                  </a:rPr>
                  <a:t>2</a:t>
                </a:r>
                <a:endParaRPr lang="en-US" altLang="zh-TW" sz="2400">
                  <a:latin typeface="Tahoma" pitchFamily="34" charset="0"/>
                </a:endParaRPr>
              </a:p>
            </p:txBody>
          </p:sp>
          <p:sp>
            <p:nvSpPr>
              <p:cNvPr id="44" name="Line 28"/>
              <p:cNvSpPr>
                <a:spLocks noChangeShapeType="1"/>
              </p:cNvSpPr>
              <p:nvPr/>
            </p:nvSpPr>
            <p:spPr bwMode="auto">
              <a:xfrm>
                <a:off x="2340" y="4410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" name="Oval 29"/>
              <p:cNvSpPr>
                <a:spLocks noChangeArrowheads="1"/>
              </p:cNvSpPr>
              <p:nvPr/>
            </p:nvSpPr>
            <p:spPr bwMode="auto">
              <a:xfrm>
                <a:off x="2700" y="4140"/>
                <a:ext cx="540" cy="54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>
                  <a:latin typeface="Tahoma" pitchFamily="34" charset="0"/>
                  <a:ea typeface="標楷體" pitchFamily="65" charset="-120"/>
                </a:endParaRPr>
              </a:p>
            </p:txBody>
          </p:sp>
          <p:sp>
            <p:nvSpPr>
              <p:cNvPr id="46" name="Line 30"/>
              <p:cNvSpPr>
                <a:spLocks noChangeShapeType="1"/>
              </p:cNvSpPr>
              <p:nvPr/>
            </p:nvSpPr>
            <p:spPr bwMode="auto">
              <a:xfrm>
                <a:off x="3240" y="4410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6" name="Line 56"/>
            <p:cNvSpPr>
              <a:spLocks noChangeShapeType="1"/>
            </p:cNvSpPr>
            <p:nvPr/>
          </p:nvSpPr>
          <p:spPr bwMode="auto">
            <a:xfrm>
              <a:off x="476" y="1415"/>
              <a:ext cx="0" cy="4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3016" y="1415"/>
              <a:ext cx="1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8" name="Group 71"/>
            <p:cNvGrpSpPr>
              <a:grpSpLocks/>
            </p:cNvGrpSpPr>
            <p:nvPr/>
          </p:nvGrpSpPr>
          <p:grpSpPr bwMode="auto">
            <a:xfrm>
              <a:off x="3136" y="1253"/>
              <a:ext cx="339" cy="323"/>
              <a:chOff x="3680" y="1253"/>
              <a:chExt cx="339" cy="323"/>
            </a:xfrm>
          </p:grpSpPr>
          <p:sp>
            <p:nvSpPr>
              <p:cNvPr id="41" name="Text Box 27"/>
              <p:cNvSpPr txBox="1">
                <a:spLocks noChangeArrowheads="1"/>
              </p:cNvSpPr>
              <p:nvPr/>
            </p:nvSpPr>
            <p:spPr bwMode="auto">
              <a:xfrm>
                <a:off x="3680" y="1253"/>
                <a:ext cx="339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400">
                    <a:latin typeface="Times New Roman" pitchFamily="18" charset="0"/>
                  </a:rPr>
                  <a:t>5</a:t>
                </a:r>
                <a:endParaRPr lang="en-US" altLang="zh-TW" sz="2400">
                  <a:latin typeface="Tahoma" pitchFamily="34" charset="0"/>
                </a:endParaRPr>
              </a:p>
            </p:txBody>
          </p:sp>
          <p:sp>
            <p:nvSpPr>
              <p:cNvPr id="42" name="Oval 29"/>
              <p:cNvSpPr>
                <a:spLocks noChangeArrowheads="1"/>
              </p:cNvSpPr>
              <p:nvPr/>
            </p:nvSpPr>
            <p:spPr bwMode="auto">
              <a:xfrm>
                <a:off x="3729" y="1253"/>
                <a:ext cx="254" cy="32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altLang="zh-TW">
                  <a:latin typeface="Tahoma" pitchFamily="34" charset="0"/>
                  <a:ea typeface="標楷體" pitchFamily="65" charset="-120"/>
                </a:endParaRPr>
              </a:p>
            </p:txBody>
          </p:sp>
        </p:grpSp>
        <p:sp>
          <p:nvSpPr>
            <p:cNvPr id="29" name="Line 73"/>
            <p:cNvSpPr>
              <a:spLocks noChangeShapeType="1"/>
            </p:cNvSpPr>
            <p:nvPr/>
          </p:nvSpPr>
          <p:spPr bwMode="auto">
            <a:xfrm>
              <a:off x="4740" y="1402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" name="Line 74"/>
            <p:cNvSpPr>
              <a:spLocks noChangeShapeType="1"/>
            </p:cNvSpPr>
            <p:nvPr/>
          </p:nvSpPr>
          <p:spPr bwMode="auto">
            <a:xfrm flipH="1">
              <a:off x="476" y="1842"/>
              <a:ext cx="42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>
              <a:off x="3470" y="1415"/>
              <a:ext cx="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3675" y="1253"/>
              <a:ext cx="33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2400">
                  <a:latin typeface="Times New Roman" pitchFamily="18" charset="0"/>
                </a:rPr>
                <a:t>6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3555" y="1415"/>
              <a:ext cx="1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" name="Oval 29"/>
            <p:cNvSpPr>
              <a:spLocks noChangeArrowheads="1"/>
            </p:cNvSpPr>
            <p:nvPr/>
          </p:nvSpPr>
          <p:spPr bwMode="auto">
            <a:xfrm>
              <a:off x="3724" y="1253"/>
              <a:ext cx="254" cy="32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>
                <a:latin typeface="Tahoma" pitchFamily="34" charset="0"/>
                <a:ea typeface="標楷體" pitchFamily="65" charset="-120"/>
              </a:endParaRPr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>
              <a:off x="3978" y="1415"/>
              <a:ext cx="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" name="Text Box 27"/>
            <p:cNvSpPr txBox="1">
              <a:spLocks noChangeArrowheads="1"/>
            </p:cNvSpPr>
            <p:nvPr/>
          </p:nvSpPr>
          <p:spPr bwMode="auto">
            <a:xfrm>
              <a:off x="4183" y="1253"/>
              <a:ext cx="33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2400">
                  <a:latin typeface="Times New Roman" pitchFamily="18" charset="0"/>
                </a:rPr>
                <a:t>7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37" name="Oval 29"/>
            <p:cNvSpPr>
              <a:spLocks noChangeArrowheads="1"/>
            </p:cNvSpPr>
            <p:nvPr/>
          </p:nvSpPr>
          <p:spPr bwMode="auto">
            <a:xfrm>
              <a:off x="4232" y="1253"/>
              <a:ext cx="254" cy="32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altLang="zh-TW">
                <a:latin typeface="Tahoma" pitchFamily="34" charset="0"/>
                <a:ea typeface="標楷體" pitchFamily="65" charset="-120"/>
              </a:endParaRPr>
            </a:p>
          </p:txBody>
        </p:sp>
        <p:sp>
          <p:nvSpPr>
            <p:cNvPr id="38" name="Line 28"/>
            <p:cNvSpPr>
              <a:spLocks noChangeShapeType="1"/>
            </p:cNvSpPr>
            <p:nvPr/>
          </p:nvSpPr>
          <p:spPr bwMode="auto">
            <a:xfrm>
              <a:off x="4060" y="1408"/>
              <a:ext cx="1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" name="Line 30"/>
            <p:cNvSpPr>
              <a:spLocks noChangeShapeType="1"/>
            </p:cNvSpPr>
            <p:nvPr/>
          </p:nvSpPr>
          <p:spPr bwMode="auto">
            <a:xfrm>
              <a:off x="4477" y="1396"/>
              <a:ext cx="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" name="Line 28"/>
            <p:cNvSpPr>
              <a:spLocks noChangeShapeType="1"/>
            </p:cNvSpPr>
            <p:nvPr/>
          </p:nvSpPr>
          <p:spPr bwMode="auto">
            <a:xfrm>
              <a:off x="4559" y="1397"/>
              <a:ext cx="1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635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5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標楷體" panose="03000509000000000000" pitchFamily="65" charset="-120"/>
              <a:buChar char=""/>
              <a:defRPr sz="24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"/>
              <a:defRPr sz="21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268EA8"/>
              </a:buClr>
              <a:buSzPct val="60000"/>
              <a:buFont typeface="標楷體" panose="03000509000000000000" pitchFamily="65" charset="-120"/>
              <a:buChar char=""/>
              <a:defRPr sz="24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ADCEDC"/>
              </a:buClr>
              <a:buSzPct val="60000"/>
              <a:buFont typeface="標楷體" panose="03000509000000000000" pitchFamily="65" charset="-120"/>
              <a:buChar char=""/>
              <a:defRPr sz="20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EAABAC"/>
              </a:buClr>
              <a:buSzPct val="68000"/>
              <a:buFont typeface="Wingdings" panose="05000000000000000000" pitchFamily="2" charset="2"/>
              <a:buChar char=""/>
              <a:defRPr sz="16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" panose="05000000000000000000" pitchFamily="2" charset="2"/>
              <a:buChar char=""/>
              <a:defRPr sz="16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" panose="05000000000000000000" pitchFamily="2" charset="2"/>
              <a:buChar char=""/>
              <a:defRPr sz="16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" panose="05000000000000000000" pitchFamily="2" charset="2"/>
              <a:buChar char=""/>
              <a:defRPr sz="16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" panose="05000000000000000000" pitchFamily="2" charset="2"/>
              <a:buChar char=""/>
              <a:defRPr sz="16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E3EA3FA-79F8-4503-803C-A995A1FC7D27}" type="slidenum">
              <a:rPr kumimoji="0" lang="en-US" altLang="zh-TW" sz="1400" b="1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TW" sz="1400" b="1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8133" name="內容版面配置區 11"/>
          <p:cNvSpPr>
            <a:spLocks/>
          </p:cNvSpPr>
          <p:nvPr/>
        </p:nvSpPr>
        <p:spPr bwMode="auto">
          <a:xfrm>
            <a:off x="169863" y="642188"/>
            <a:ext cx="8569325" cy="1727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8EA8"/>
              </a:buClr>
              <a:buSzPct val="6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ADCEDC"/>
              </a:buClr>
              <a:buSzPct val="60000"/>
              <a:buFont typeface="Wingdings" pitchFamily="2" charset="2"/>
              <a:buChar char=""/>
              <a:defRPr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AABAC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ts val="0"/>
              </a:spcBef>
              <a:buFont typeface="Wingdings 2" pitchFamily="18" charset="2"/>
              <a:buChar char=""/>
              <a:defRPr/>
            </a:pPr>
            <a:r>
              <a:rPr kumimoji="0" lang="zh-TW" altLang="en-US" dirty="0" smtClean="0">
                <a:solidFill>
                  <a:schemeClr val="tx2"/>
                </a:solidFill>
                <a:latin typeface="標楷體" pitchFamily="65" charset="-120"/>
              </a:rPr>
              <a:t>實習二</a:t>
            </a:r>
            <a:r>
              <a:rPr kumimoji="0" lang="en-US" altLang="zh-TW" dirty="0" smtClean="0">
                <a:solidFill>
                  <a:schemeClr val="tx2"/>
                </a:solidFill>
                <a:latin typeface="標楷體" pitchFamily="65" charset="-120"/>
              </a:rPr>
              <a:t>:</a:t>
            </a:r>
            <a:r>
              <a:rPr kumimoji="0" lang="zh-TW" altLang="en-US" dirty="0">
                <a:solidFill>
                  <a:schemeClr val="tx2"/>
                </a:solidFill>
                <a:latin typeface="標楷體" pitchFamily="65" charset="-120"/>
              </a:rPr>
              <a:t>使用</a:t>
            </a:r>
            <a:r>
              <a:rPr kumimoji="0" lang="en-US" altLang="zh-TW" dirty="0">
                <a:solidFill>
                  <a:schemeClr val="tx2"/>
                </a:solidFill>
                <a:cs typeface="Times New Roman" panose="02020603050405020304" pitchFamily="18" charset="0"/>
              </a:rPr>
              <a:t>D</a:t>
            </a:r>
            <a:r>
              <a:rPr kumimoji="0" lang="zh-TW" altLang="en-US" dirty="0">
                <a:solidFill>
                  <a:schemeClr val="tx2"/>
                </a:solidFill>
                <a:latin typeface="標楷體" pitchFamily="65" charset="-120"/>
              </a:rPr>
              <a:t>正反器設計</a:t>
            </a:r>
            <a:r>
              <a:rPr kumimoji="0" lang="zh-TW" altLang="en-US" dirty="0" smtClean="0">
                <a:solidFill>
                  <a:schemeClr val="tx2"/>
                </a:solidFill>
                <a:latin typeface="標楷體" pitchFamily="65" charset="-120"/>
              </a:rPr>
              <a:t>一個順時鐘閃爍的跑馬燈</a:t>
            </a:r>
            <a:r>
              <a:rPr kumimoji="0" lang="en-US" altLang="zh-TW" dirty="0" smtClean="0">
                <a:solidFill>
                  <a:schemeClr val="tx2"/>
                </a:solidFill>
                <a:latin typeface="標楷體" pitchFamily="65" charset="-120"/>
              </a:rPr>
              <a:t>.</a:t>
            </a:r>
          </a:p>
          <a:p>
            <a:pPr marL="0" indent="0" eaLnBrk="1" hangingPunct="1">
              <a:buClrTx/>
              <a:buSzTx/>
              <a:buFont typeface="Wingdings" pitchFamily="2" charset="2"/>
              <a:buNone/>
              <a:defRPr/>
            </a:pPr>
            <a:r>
              <a:rPr kumimoji="0" lang="zh-TW" altLang="en-US" dirty="0" smtClean="0">
                <a:solidFill>
                  <a:schemeClr val="tx2"/>
                </a:solidFill>
                <a:latin typeface="標楷體" pitchFamily="65" charset="-120"/>
              </a:rPr>
              <a:t>         </a:t>
            </a:r>
            <a:r>
              <a:rPr kumimoji="0" lang="en-US" altLang="zh-TW" sz="2000" dirty="0" smtClean="0">
                <a:solidFill>
                  <a:srgbClr val="464646"/>
                </a:solidFill>
                <a:latin typeface="Times New Roman"/>
              </a:rPr>
              <a:t>-&gt; CLK</a:t>
            </a:r>
            <a:r>
              <a:rPr kumimoji="0" lang="zh-TW" altLang="en-US" sz="2000" dirty="0" smtClean="0">
                <a:solidFill>
                  <a:srgbClr val="464646"/>
                </a:solidFill>
                <a:latin typeface="Times New Roman"/>
              </a:rPr>
              <a:t>頻率為 </a:t>
            </a:r>
            <a:r>
              <a:rPr kumimoji="0" lang="en-US" altLang="zh-TW" sz="2000" dirty="0" smtClean="0">
                <a:solidFill>
                  <a:srgbClr val="464646"/>
                </a:solidFill>
                <a:latin typeface="Times New Roman"/>
              </a:rPr>
              <a:t>1HZ</a:t>
            </a:r>
          </a:p>
          <a:p>
            <a:pPr marL="0" indent="0" eaLnBrk="1" hangingPunct="1">
              <a:buClrTx/>
              <a:buSzTx/>
              <a:buNone/>
              <a:defRPr/>
            </a:pPr>
            <a:r>
              <a:rPr kumimoji="0" lang="en-US" altLang="zh-TW" sz="2000" dirty="0" smtClean="0">
                <a:solidFill>
                  <a:srgbClr val="464646"/>
                </a:solidFill>
                <a:latin typeface="Times New Roman"/>
              </a:rPr>
              <a:t>                      -&gt;</a:t>
            </a:r>
            <a:r>
              <a:rPr kumimoji="0" lang="zh-TW" altLang="en-US" sz="2000" dirty="0">
                <a:solidFill>
                  <a:srgbClr val="464646"/>
                </a:solidFill>
                <a:latin typeface="Times New Roman"/>
              </a:rPr>
              <a:t>本計數器為</a:t>
            </a:r>
            <a:r>
              <a:rPr kumimoji="0" lang="en-US" altLang="zh-TW" sz="2000" dirty="0">
                <a:solidFill>
                  <a:srgbClr val="464646"/>
                </a:solidFill>
                <a:latin typeface="Times New Roman"/>
              </a:rPr>
              <a:t>Moore Machine</a:t>
            </a:r>
            <a:endParaRPr kumimoji="0" lang="en-US" altLang="zh-TW" sz="2000" dirty="0" smtClean="0">
              <a:solidFill>
                <a:srgbClr val="464646"/>
              </a:solidFill>
              <a:latin typeface="Times New Roman"/>
            </a:endParaRPr>
          </a:p>
          <a:p>
            <a:pPr marL="0" indent="0" eaLnBrk="1" hangingPunct="1">
              <a:buClrTx/>
              <a:buSzTx/>
              <a:buNone/>
              <a:defRPr/>
            </a:pPr>
            <a:r>
              <a:rPr kumimoji="0" lang="zh-TW" altLang="en-US" sz="2000" dirty="0" smtClean="0">
                <a:solidFill>
                  <a:srgbClr val="464646"/>
                </a:solidFill>
                <a:latin typeface="Times New Roman"/>
              </a:rPr>
              <a:t>                      </a:t>
            </a:r>
            <a:r>
              <a:rPr kumimoji="0" lang="en-US" altLang="zh-TW" sz="2000" dirty="0" smtClean="0">
                <a:solidFill>
                  <a:srgbClr val="464646"/>
                </a:solidFill>
                <a:latin typeface="Times New Roman"/>
              </a:rPr>
              <a:t>-&gt;</a:t>
            </a:r>
            <a:r>
              <a:rPr kumimoji="0" lang="en-US" altLang="zh-TW" sz="2000" dirty="0">
                <a:solidFill>
                  <a:srgbClr val="464646"/>
                </a:solidFill>
              </a:rPr>
              <a:t> </a:t>
            </a:r>
            <a:r>
              <a:rPr kumimoji="0" lang="en-US" altLang="zh-TW" sz="2000" dirty="0" smtClean="0">
                <a:solidFill>
                  <a:srgbClr val="464646"/>
                </a:solidFill>
              </a:rPr>
              <a:t>Start</a:t>
            </a:r>
            <a:r>
              <a:rPr kumimoji="0" lang="en-US" altLang="zh-TW" sz="2000" dirty="0" smtClean="0">
                <a:solidFill>
                  <a:srgbClr val="464646"/>
                </a:solidFill>
                <a:latin typeface="Times New Roman"/>
              </a:rPr>
              <a:t>=0, </a:t>
            </a:r>
            <a:r>
              <a:rPr kumimoji="0" lang="zh-TW" altLang="en-US" sz="2000" dirty="0" smtClean="0">
                <a:solidFill>
                  <a:srgbClr val="464646"/>
                </a:solidFill>
                <a:latin typeface="Times New Roman"/>
              </a:rPr>
              <a:t>停止閃爍</a:t>
            </a:r>
            <a:r>
              <a:rPr kumimoji="0" lang="en-US" altLang="zh-TW" sz="2000" dirty="0">
                <a:solidFill>
                  <a:srgbClr val="464646"/>
                </a:solidFill>
                <a:latin typeface="Times New Roman"/>
              </a:rPr>
              <a:t>;</a:t>
            </a:r>
            <a:r>
              <a:rPr kumimoji="0" lang="en-US" altLang="zh-TW" sz="2000" dirty="0" smtClean="0">
                <a:solidFill>
                  <a:srgbClr val="464646"/>
                </a:solidFill>
                <a:latin typeface="Times New Roman"/>
              </a:rPr>
              <a:t> </a:t>
            </a:r>
            <a:r>
              <a:rPr kumimoji="0" lang="en-US" altLang="zh-TW" sz="2000" dirty="0" smtClean="0">
                <a:solidFill>
                  <a:srgbClr val="464646"/>
                </a:solidFill>
              </a:rPr>
              <a:t>Start</a:t>
            </a:r>
            <a:r>
              <a:rPr kumimoji="0" lang="en-US" altLang="zh-TW" sz="2000" dirty="0" smtClean="0">
                <a:solidFill>
                  <a:srgbClr val="464646"/>
                </a:solidFill>
                <a:latin typeface="Times New Roman"/>
              </a:rPr>
              <a:t>=1</a:t>
            </a:r>
            <a:r>
              <a:rPr kumimoji="0" lang="en-US" altLang="zh-TW" sz="2000" dirty="0">
                <a:solidFill>
                  <a:srgbClr val="464646"/>
                </a:solidFill>
                <a:latin typeface="Times New Roman"/>
              </a:rPr>
              <a:t>, </a:t>
            </a:r>
            <a:r>
              <a:rPr kumimoji="0" lang="zh-TW" altLang="en-US" sz="2000" dirty="0" smtClean="0">
                <a:solidFill>
                  <a:srgbClr val="464646"/>
                </a:solidFill>
                <a:latin typeface="Times New Roman"/>
              </a:rPr>
              <a:t>開始</a:t>
            </a:r>
            <a:r>
              <a:rPr kumimoji="0" lang="zh-TW" altLang="en-US" sz="2000" dirty="0">
                <a:solidFill>
                  <a:srgbClr val="464646"/>
                </a:solidFill>
                <a:latin typeface="Times New Roman"/>
              </a:rPr>
              <a:t>閃爍</a:t>
            </a:r>
            <a:r>
              <a:rPr kumimoji="0" lang="en-US" altLang="zh-TW" sz="2000" dirty="0">
                <a:solidFill>
                  <a:srgbClr val="464646"/>
                </a:solidFill>
                <a:latin typeface="Times New Roman"/>
              </a:rPr>
              <a:t>,</a:t>
            </a:r>
            <a:r>
              <a:rPr kumimoji="0" lang="zh-TW" altLang="en-US" sz="2000" dirty="0">
                <a:solidFill>
                  <a:srgbClr val="464646"/>
                </a:solidFill>
                <a:latin typeface="Times New Roman"/>
              </a:rPr>
              <a:t> </a:t>
            </a:r>
            <a:r>
              <a:rPr kumimoji="0" lang="en-US" altLang="zh-TW" sz="2000" dirty="0">
                <a:solidFill>
                  <a:srgbClr val="464646"/>
                </a:solidFill>
                <a:latin typeface="Times New Roman"/>
              </a:rPr>
              <a:t>pattern </a:t>
            </a:r>
            <a:r>
              <a:rPr kumimoji="0" lang="zh-TW" altLang="en-US" sz="2000" dirty="0">
                <a:solidFill>
                  <a:srgbClr val="464646"/>
                </a:solidFill>
                <a:latin typeface="Times New Roman"/>
              </a:rPr>
              <a:t>如下</a:t>
            </a:r>
            <a:r>
              <a:rPr kumimoji="0" lang="en-US" altLang="zh-TW" sz="2000" dirty="0" smtClean="0">
                <a:solidFill>
                  <a:srgbClr val="464646"/>
                </a:solidFill>
                <a:latin typeface="Times New Roman"/>
              </a:rPr>
              <a:t>: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0" lang="en-US" altLang="zh-TW" sz="2000" dirty="0" smtClean="0">
                <a:solidFill>
                  <a:srgbClr val="464646"/>
                </a:solidFill>
                <a:latin typeface="Times New Roman"/>
              </a:rPr>
              <a:t>                             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endParaRPr kumimoji="0" lang="en-US" altLang="zh-TW" sz="1800" dirty="0" smtClean="0">
              <a:solidFill>
                <a:srgbClr val="464646"/>
              </a:solidFill>
              <a:latin typeface="標楷體" pitchFamily="65" charset="-12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kumimoji="0" lang="en-US" altLang="zh-TW" sz="2000" dirty="0" smtClean="0">
                <a:solidFill>
                  <a:schemeClr val="tx2"/>
                </a:solidFill>
                <a:latin typeface="標楷體" pitchFamily="65" charset="-120"/>
              </a:rPr>
              <a:t>     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kumimoji="0" lang="en-US" altLang="zh-TW" sz="2000" dirty="0" smtClean="0">
                <a:solidFill>
                  <a:schemeClr val="tx2"/>
                </a:solidFill>
                <a:latin typeface="標楷體" pitchFamily="65" charset="-120"/>
              </a:rPr>
              <a:t>  </a:t>
            </a:r>
            <a:r>
              <a:rPr kumimoji="0" lang="en-US" altLang="zh-TW" dirty="0" smtClean="0">
                <a:solidFill>
                  <a:schemeClr val="tx2"/>
                </a:solidFill>
                <a:latin typeface="標楷體" pitchFamily="65" charset="-120"/>
              </a:rPr>
              <a:t>           </a:t>
            </a:r>
            <a:endParaRPr kumimoji="0" lang="zh-TW" altLang="en-US" dirty="0">
              <a:solidFill>
                <a:schemeClr val="tx2"/>
              </a:solidFill>
              <a:latin typeface="標楷體" pitchFamily="65" charset="-120"/>
            </a:endParaRPr>
          </a:p>
        </p:txBody>
      </p:sp>
      <p:pic>
        <p:nvPicPr>
          <p:cNvPr id="31750" name="圖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509120"/>
            <a:ext cx="5545137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橢圓 10"/>
          <p:cNvSpPr/>
          <p:nvPr/>
        </p:nvSpPr>
        <p:spPr>
          <a:xfrm>
            <a:off x="2010852" y="4874783"/>
            <a:ext cx="318715" cy="5655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31754" name="Rectangle 160"/>
          <p:cNvSpPr>
            <a:spLocks noChangeArrowheads="1"/>
          </p:cNvSpPr>
          <p:nvPr/>
        </p:nvSpPr>
        <p:spPr bwMode="auto">
          <a:xfrm>
            <a:off x="4170363" y="6006132"/>
            <a:ext cx="3414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標楷體" panose="03000509000000000000" pitchFamily="65" charset="-120"/>
              <a:buChar char=""/>
              <a:defRPr sz="24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"/>
              <a:defRPr sz="21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268EA8"/>
              </a:buClr>
              <a:buSzPct val="60000"/>
              <a:buFont typeface="標楷體" panose="03000509000000000000" pitchFamily="65" charset="-120"/>
              <a:buChar char=""/>
              <a:defRPr sz="24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ADCEDC"/>
              </a:buClr>
              <a:buSzPct val="60000"/>
              <a:buFont typeface="標楷體" panose="03000509000000000000" pitchFamily="65" charset="-120"/>
              <a:buChar char=""/>
              <a:defRPr sz="20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EAABAC"/>
              </a:buClr>
              <a:buSzPct val="68000"/>
              <a:buFont typeface="Wingdings" panose="05000000000000000000" pitchFamily="2" charset="2"/>
              <a:buChar char=""/>
              <a:defRPr sz="16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" panose="05000000000000000000" pitchFamily="2" charset="2"/>
              <a:buChar char=""/>
              <a:defRPr sz="16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" panose="05000000000000000000" pitchFamily="2" charset="2"/>
              <a:buChar char=""/>
              <a:defRPr sz="16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" panose="05000000000000000000" pitchFamily="2" charset="2"/>
              <a:buChar char=""/>
              <a:defRPr sz="16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" panose="05000000000000000000" pitchFamily="2" charset="2"/>
              <a:buChar char=""/>
              <a:defRPr sz="1600">
                <a:solidFill>
                  <a:schemeClr val="tx1"/>
                </a:solidFill>
                <a:latin typeface="新細明體" panose="02020500000000000000" pitchFamily="18" charset="-12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b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Start</a:t>
            </a:r>
            <a:endParaRPr lang="en-US" altLang="zh-TW" sz="1200" b="1" dirty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4232275" y="5588620"/>
            <a:ext cx="258763" cy="3286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1763688" y="2780928"/>
            <a:ext cx="4608512" cy="1104817"/>
            <a:chOff x="1763688" y="2808988"/>
            <a:chExt cx="4608512" cy="1104817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63688" y="2808988"/>
              <a:ext cx="4608512" cy="819471"/>
            </a:xfrm>
            <a:prstGeom prst="rect">
              <a:avLst/>
            </a:prstGeom>
          </p:spPr>
        </p:pic>
        <p:cxnSp>
          <p:nvCxnSpPr>
            <p:cNvPr id="4" name="直線單箭頭接點 3"/>
            <p:cNvCxnSpPr/>
            <p:nvPr/>
          </p:nvCxnSpPr>
          <p:spPr>
            <a:xfrm>
              <a:off x="2350800" y="3218723"/>
              <a:ext cx="22618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/>
            <p:nvPr/>
          </p:nvCxnSpPr>
          <p:spPr>
            <a:xfrm>
              <a:off x="3163208" y="3213324"/>
              <a:ext cx="22618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/>
            <p:nvPr/>
          </p:nvCxnSpPr>
          <p:spPr>
            <a:xfrm>
              <a:off x="3985776" y="3213324"/>
              <a:ext cx="22618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/>
            <p:nvPr/>
          </p:nvCxnSpPr>
          <p:spPr>
            <a:xfrm>
              <a:off x="4777864" y="3213324"/>
              <a:ext cx="22618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/>
            <p:nvPr/>
          </p:nvCxnSpPr>
          <p:spPr>
            <a:xfrm>
              <a:off x="5580112" y="3213324"/>
              <a:ext cx="22618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弧形 6"/>
            <p:cNvSpPr/>
            <p:nvPr/>
          </p:nvSpPr>
          <p:spPr>
            <a:xfrm flipV="1">
              <a:off x="2123728" y="3429348"/>
              <a:ext cx="3986283" cy="484457"/>
            </a:xfrm>
            <a:prstGeom prst="arc">
              <a:avLst>
                <a:gd name="adj1" fmla="val 10798503"/>
                <a:gd name="adj2" fmla="val 17623"/>
              </a:avLst>
            </a:prstGeom>
            <a:ln w="1905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072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912813"/>
            <a:ext cx="7467600" cy="4873625"/>
          </a:xfr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TW" altLang="en-US" sz="2800" dirty="0" smtClean="0">
                <a:latin typeface="標楷體" pitchFamily="65" charset="-120"/>
              </a:rPr>
              <a:t>簡介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米麗機與摩爾機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TW" altLang="en-US" sz="2800" dirty="0" smtClean="0">
                <a:latin typeface="標楷體" pitchFamily="65" charset="-120"/>
              </a:rPr>
              <a:t>有限狀態機設計步驟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TW" altLang="en-US" sz="2800" dirty="0" smtClean="0">
                <a:latin typeface="標楷體" pitchFamily="65" charset="-120"/>
              </a:rPr>
              <a:t>有限狀態機設計範例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TW" altLang="en-US" sz="2800" dirty="0" smtClean="0">
                <a:latin typeface="標楷體" pitchFamily="65" charset="-120"/>
              </a:rPr>
              <a:t>實驗</a:t>
            </a:r>
            <a:endParaRPr lang="zh-TW" altLang="en-US" sz="2800" b="1" dirty="0" smtClean="0">
              <a:latin typeface="標楷體" pitchFamily="65" charset="-120"/>
            </a:endParaRPr>
          </a:p>
          <a:p>
            <a:pPr eaLnBrk="1" hangingPunct="1">
              <a:defRPr/>
            </a:pPr>
            <a:endParaRPr lang="zh-TW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53975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3600" dirty="0">
                <a:solidFill>
                  <a:schemeClr val="tx1"/>
                </a:solidFill>
              </a:rPr>
              <a:t>大綱</a:t>
            </a:r>
          </a:p>
        </p:txBody>
      </p:sp>
      <p:sp>
        <p:nvSpPr>
          <p:cNvPr id="22532" name="投影片編號版面配置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E5715524-F3BB-4ECF-9CA1-E448E54E9201}" type="slidenum">
              <a:rPr kumimoji="0" lang="en-US" altLang="zh-TW" smtClean="0">
                <a:solidFill>
                  <a:srgbClr val="FFFFFF"/>
                </a:solidFill>
              </a:rPr>
              <a:pPr eaLnBrk="1" hangingPunct="1"/>
              <a:t>2</a:t>
            </a:fld>
            <a:endParaRPr kumimoji="0" lang="en-US" altLang="zh-TW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071563"/>
            <a:ext cx="7467600" cy="4873625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zh-TW" altLang="en-US" sz="2800" smtClean="0">
                <a:latin typeface="Times New Roman" pitchFamily="18" charset="0"/>
                <a:ea typeface="標楷體" pitchFamily="65" charset="-120"/>
              </a:rPr>
              <a:t>當我們需要一種電路可記憶現在狀態，並配合輸入的條件及脈波的激發，作為下次狀態或輸出的改變，即可藉由有限狀態機的設計而實現。</a:t>
            </a:r>
            <a:endParaRPr lang="zh-TW" altLang="en-US" sz="2800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buFontTx/>
              <a:buChar char="•"/>
            </a:pPr>
            <a:r>
              <a:rPr lang="zh-TW" altLang="en-US" sz="2800" smtClean="0">
                <a:latin typeface="標楷體" pitchFamily="65" charset="-120"/>
                <a:ea typeface="標楷體" pitchFamily="65" charset="-120"/>
              </a:rPr>
              <a:t>有限狀態機一般可分為兩種：米麗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(Mealy)</a:t>
            </a:r>
            <a:r>
              <a:rPr lang="zh-TW" altLang="en-US" sz="2800" smtClean="0">
                <a:latin typeface="標楷體" pitchFamily="65" charset="-120"/>
                <a:ea typeface="標楷體" pitchFamily="65" charset="-120"/>
              </a:rPr>
              <a:t>機與摩爾</a:t>
            </a:r>
            <a:r>
              <a:rPr lang="en-US" altLang="zh-TW" sz="2800" smtClean="0">
                <a:latin typeface="Times New Roman" pitchFamily="18" charset="0"/>
                <a:ea typeface="標楷體" pitchFamily="65" charset="-120"/>
              </a:rPr>
              <a:t>(Moore)</a:t>
            </a:r>
            <a:r>
              <a:rPr lang="zh-TW" altLang="en-US" sz="2800" smtClean="0">
                <a:latin typeface="標楷體" pitchFamily="65" charset="-120"/>
                <a:ea typeface="標楷體" pitchFamily="65" charset="-120"/>
              </a:rPr>
              <a:t>機</a:t>
            </a:r>
          </a:p>
          <a:p>
            <a:pPr eaLnBrk="1" hangingPunct="1"/>
            <a:endParaRPr lang="zh-TW" altLang="en-US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1512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53975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3600" dirty="0">
                <a:solidFill>
                  <a:schemeClr val="tx1"/>
                </a:solidFill>
              </a:rPr>
              <a:t>簡介</a:t>
            </a:r>
          </a:p>
        </p:txBody>
      </p:sp>
      <p:sp>
        <p:nvSpPr>
          <p:cNvPr id="23556" name="投影片編號版面配置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5700D2BD-AF5C-473A-A4B3-E3DCB5EF82D4}" type="slidenum">
              <a:rPr kumimoji="0" lang="en-US" altLang="zh-TW" smtClean="0">
                <a:solidFill>
                  <a:srgbClr val="FFFFFF"/>
                </a:solidFill>
              </a:rPr>
              <a:pPr eaLnBrk="1" hangingPunct="1"/>
              <a:t>3</a:t>
            </a:fld>
            <a:endParaRPr kumimoji="0" lang="en-US" altLang="zh-TW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53975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3600" dirty="0">
                <a:solidFill>
                  <a:schemeClr val="tx1"/>
                </a:solidFill>
              </a:rPr>
              <a:t>米麗機與摩爾機</a:t>
            </a: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546100" y="928688"/>
            <a:ext cx="7110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400" b="1">
                <a:latin typeface="Times New Roman" pitchFamily="18" charset="0"/>
              </a:rPr>
              <a:t>(1) Mealy machine</a:t>
            </a:r>
            <a:r>
              <a:rPr lang="zh-TW" altLang="en-US" sz="2400" b="1">
                <a:latin typeface="Times New Roman" pitchFamily="18" charset="0"/>
              </a:rPr>
              <a:t>：</a:t>
            </a:r>
            <a:r>
              <a:rPr lang="zh-TW" altLang="en-US" sz="2400">
                <a:latin typeface="Times New Roman" pitchFamily="18" charset="0"/>
              </a:rPr>
              <a:t> </a:t>
            </a:r>
            <a:r>
              <a:rPr lang="zh-TW" altLang="en-US" sz="2400">
                <a:latin typeface="Times New Roman" pitchFamily="18" charset="0"/>
                <a:ea typeface="標楷體" pitchFamily="65" charset="-120"/>
              </a:rPr>
              <a:t>輸出 </a:t>
            </a:r>
            <a:r>
              <a:rPr lang="en-US" altLang="zh-TW" sz="2400">
                <a:latin typeface="Times New Roman" pitchFamily="18" charset="0"/>
                <a:ea typeface="標楷體" pitchFamily="65" charset="-120"/>
              </a:rPr>
              <a:t>= F ( </a:t>
            </a:r>
            <a:r>
              <a:rPr lang="zh-TW" altLang="en-US" sz="2400">
                <a:latin typeface="Times New Roman" pitchFamily="18" charset="0"/>
                <a:ea typeface="標楷體" pitchFamily="65" charset="-120"/>
              </a:rPr>
              <a:t>現在狀態 </a:t>
            </a:r>
            <a:r>
              <a:rPr lang="en-US" altLang="zh-TW" sz="2400">
                <a:latin typeface="Times New Roman" pitchFamily="18" charset="0"/>
                <a:ea typeface="標楷體" pitchFamily="65" charset="-120"/>
              </a:rPr>
              <a:t>, </a:t>
            </a:r>
            <a:r>
              <a:rPr lang="zh-TW" altLang="en-US" sz="2400">
                <a:latin typeface="Times New Roman" pitchFamily="18" charset="0"/>
                <a:ea typeface="標楷體" pitchFamily="65" charset="-120"/>
              </a:rPr>
              <a:t>現在輸入</a:t>
            </a:r>
            <a:r>
              <a:rPr lang="en-US" altLang="zh-TW" sz="2400">
                <a:latin typeface="Times New Roman" pitchFamily="18" charset="0"/>
                <a:ea typeface="標楷體" pitchFamily="65" charset="-120"/>
              </a:rPr>
              <a:t>)</a:t>
            </a:r>
          </a:p>
        </p:txBody>
      </p:sp>
      <p:sp>
        <p:nvSpPr>
          <p:cNvPr id="24580" name="Rectangle 79"/>
          <p:cNvSpPr>
            <a:spLocks noChangeArrowheads="1"/>
          </p:cNvSpPr>
          <p:nvPr/>
        </p:nvSpPr>
        <p:spPr bwMode="auto">
          <a:xfrm>
            <a:off x="395288" y="3500438"/>
            <a:ext cx="5821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400" dirty="0"/>
              <a:t> </a:t>
            </a:r>
            <a:r>
              <a:rPr lang="en-US" altLang="zh-TW" sz="2400" dirty="0">
                <a:latin typeface="Times New Roman" pitchFamily="18" charset="0"/>
              </a:rPr>
              <a:t>(</a:t>
            </a:r>
            <a:r>
              <a:rPr lang="en-US" altLang="zh-TW" sz="2400" b="1" dirty="0">
                <a:latin typeface="Times New Roman" pitchFamily="18" charset="0"/>
              </a:rPr>
              <a:t>2) Moore machine</a:t>
            </a:r>
            <a:r>
              <a:rPr lang="zh-TW" altLang="en-US" sz="2400" b="1" dirty="0">
                <a:latin typeface="Times New Roman" pitchFamily="18" charset="0"/>
              </a:rPr>
              <a:t>：</a:t>
            </a:r>
            <a:r>
              <a:rPr lang="zh-TW" altLang="en-US" sz="2400" dirty="0">
                <a:latin typeface="Times New Roman" pitchFamily="18" charset="0"/>
              </a:rPr>
              <a:t>  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</a:rPr>
              <a:t>輸出 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= F (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</a:rPr>
              <a:t>現在狀態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)</a:t>
            </a:r>
          </a:p>
        </p:txBody>
      </p:sp>
      <p:grpSp>
        <p:nvGrpSpPr>
          <p:cNvPr id="24581" name="Group 227"/>
          <p:cNvGrpSpPr>
            <a:grpSpLocks/>
          </p:cNvGrpSpPr>
          <p:nvPr/>
        </p:nvGrpSpPr>
        <p:grpSpPr bwMode="auto">
          <a:xfrm>
            <a:off x="899592" y="1457897"/>
            <a:ext cx="6192688" cy="5211463"/>
            <a:chOff x="884" y="1525"/>
            <a:chExt cx="3097" cy="2127"/>
          </a:xfrm>
        </p:grpSpPr>
        <p:grpSp>
          <p:nvGrpSpPr>
            <p:cNvPr id="24594" name="Group 226"/>
            <p:cNvGrpSpPr>
              <a:grpSpLocks/>
            </p:cNvGrpSpPr>
            <p:nvPr/>
          </p:nvGrpSpPr>
          <p:grpSpPr bwMode="auto">
            <a:xfrm>
              <a:off x="884" y="2932"/>
              <a:ext cx="3097" cy="720"/>
              <a:chOff x="884" y="2932"/>
              <a:chExt cx="3097" cy="720"/>
            </a:xfrm>
          </p:grpSpPr>
          <p:grpSp>
            <p:nvGrpSpPr>
              <p:cNvPr id="24670" name="Group 81"/>
              <p:cNvGrpSpPr>
                <a:grpSpLocks/>
              </p:cNvGrpSpPr>
              <p:nvPr/>
            </p:nvGrpSpPr>
            <p:grpSpPr bwMode="auto">
              <a:xfrm>
                <a:off x="2108" y="3004"/>
                <a:ext cx="144" cy="144"/>
                <a:chOff x="3060" y="3780"/>
                <a:chExt cx="5760" cy="5760"/>
              </a:xfrm>
            </p:grpSpPr>
            <p:sp>
              <p:nvSpPr>
                <p:cNvPr id="24729" name="Line 82"/>
                <p:cNvSpPr>
                  <a:spLocks noChangeShapeType="1"/>
                </p:cNvSpPr>
                <p:nvPr/>
              </p:nvSpPr>
              <p:spPr bwMode="auto">
                <a:xfrm>
                  <a:off x="3060" y="66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730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580" y="5940"/>
                  <a:ext cx="720" cy="14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731" name="Line 84"/>
                <p:cNvSpPr>
                  <a:spLocks noChangeShapeType="1"/>
                </p:cNvSpPr>
                <p:nvPr/>
              </p:nvSpPr>
              <p:spPr bwMode="auto">
                <a:xfrm>
                  <a:off x="3060" y="3780"/>
                  <a:ext cx="0" cy="576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24671" name="Rectangle 85"/>
              <p:cNvSpPr>
                <a:spLocks noChangeArrowheads="1"/>
              </p:cNvSpPr>
              <p:nvPr/>
            </p:nvSpPr>
            <p:spPr bwMode="auto">
              <a:xfrm>
                <a:off x="1532" y="2932"/>
                <a:ext cx="576" cy="36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72" name="Line 89"/>
              <p:cNvSpPr>
                <a:spLocks noChangeShapeType="1"/>
              </p:cNvSpPr>
              <p:nvPr/>
            </p:nvSpPr>
            <p:spPr bwMode="auto">
              <a:xfrm>
                <a:off x="1388" y="2932"/>
                <a:ext cx="0" cy="14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73" name="Line 90"/>
              <p:cNvSpPr>
                <a:spLocks noChangeShapeType="1"/>
              </p:cNvSpPr>
              <p:nvPr/>
            </p:nvSpPr>
            <p:spPr bwMode="auto">
              <a:xfrm>
                <a:off x="2828" y="3076"/>
                <a:ext cx="2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24674" name="Group 91"/>
              <p:cNvGrpSpPr>
                <a:grpSpLocks/>
              </p:cNvGrpSpPr>
              <p:nvPr/>
            </p:nvGrpSpPr>
            <p:grpSpPr bwMode="auto">
              <a:xfrm>
                <a:off x="2828" y="3004"/>
                <a:ext cx="72" cy="144"/>
                <a:chOff x="3060" y="3780"/>
                <a:chExt cx="5760" cy="5760"/>
              </a:xfrm>
            </p:grpSpPr>
            <p:sp>
              <p:nvSpPr>
                <p:cNvPr id="24726" name="Line 92"/>
                <p:cNvSpPr>
                  <a:spLocks noChangeShapeType="1"/>
                </p:cNvSpPr>
                <p:nvPr/>
              </p:nvSpPr>
              <p:spPr bwMode="auto">
                <a:xfrm>
                  <a:off x="3060" y="66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727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580" y="5940"/>
                  <a:ext cx="720" cy="14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728" name="Line 94"/>
                <p:cNvSpPr>
                  <a:spLocks noChangeShapeType="1"/>
                </p:cNvSpPr>
                <p:nvPr/>
              </p:nvSpPr>
              <p:spPr bwMode="auto">
                <a:xfrm>
                  <a:off x="3060" y="3780"/>
                  <a:ext cx="0" cy="576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24675" name="Line 95"/>
              <p:cNvSpPr>
                <a:spLocks noChangeShapeType="1"/>
              </p:cNvSpPr>
              <p:nvPr/>
            </p:nvSpPr>
            <p:spPr bwMode="auto">
              <a:xfrm flipH="1">
                <a:off x="3404" y="3076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24676" name="Group 96"/>
              <p:cNvGrpSpPr>
                <a:grpSpLocks/>
              </p:cNvGrpSpPr>
              <p:nvPr/>
            </p:nvGrpSpPr>
            <p:grpSpPr bwMode="auto">
              <a:xfrm>
                <a:off x="2324" y="2932"/>
                <a:ext cx="504" cy="432"/>
                <a:chOff x="5940" y="11340"/>
                <a:chExt cx="1260" cy="1080"/>
              </a:xfrm>
            </p:grpSpPr>
            <p:sp>
              <p:nvSpPr>
                <p:cNvPr id="24703" name="Rectangle 97"/>
                <p:cNvSpPr>
                  <a:spLocks noChangeArrowheads="1"/>
                </p:cNvSpPr>
                <p:nvPr/>
              </p:nvSpPr>
              <p:spPr bwMode="auto">
                <a:xfrm>
                  <a:off x="5940" y="11340"/>
                  <a:ext cx="1260" cy="108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grpSp>
              <p:nvGrpSpPr>
                <p:cNvPr id="24704" name="Group 98"/>
                <p:cNvGrpSpPr>
                  <a:grpSpLocks/>
                </p:cNvGrpSpPr>
                <p:nvPr/>
              </p:nvGrpSpPr>
              <p:grpSpPr bwMode="auto">
                <a:xfrm>
                  <a:off x="6120" y="11430"/>
                  <a:ext cx="900" cy="900"/>
                  <a:chOff x="9180" y="5760"/>
                  <a:chExt cx="900" cy="900"/>
                </a:xfrm>
              </p:grpSpPr>
              <p:sp>
                <p:nvSpPr>
                  <p:cNvPr id="24705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9360" y="5760"/>
                    <a:ext cx="540" cy="72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24706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540" y="5760"/>
                    <a:ext cx="540" cy="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Verdana" pitchFamily="34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Verdana" pitchFamily="34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Verdana" pitchFamily="34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Verdana" pitchFamily="34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Verdana" pitchFamily="34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Verdana" pitchFamily="34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Verdana" pitchFamily="34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Verdana" pitchFamily="34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Verdana" pitchFamily="34" charset="0"/>
                        <a:ea typeface="新細明體" pitchFamily="18" charset="-120"/>
                      </a:defRPr>
                    </a:lvl9pPr>
                  </a:lstStyle>
                  <a:p>
                    <a:pPr algn="ctr" eaLnBrk="1" hangingPunct="1"/>
                    <a:r>
                      <a:rPr lang="en-US" altLang="zh-TW" sz="1000">
                        <a:latin typeface="Times New Roman" pitchFamily="18" charset="0"/>
                      </a:rPr>
                      <a:t>D</a:t>
                    </a:r>
                    <a:endParaRPr lang="en-US" altLang="zh-TW"/>
                  </a:p>
                </p:txBody>
              </p:sp>
              <p:grpSp>
                <p:nvGrpSpPr>
                  <p:cNvPr id="24707" name="Group 101"/>
                  <p:cNvGrpSpPr>
                    <a:grpSpLocks/>
                  </p:cNvGrpSpPr>
                  <p:nvPr/>
                </p:nvGrpSpPr>
                <p:grpSpPr bwMode="auto">
                  <a:xfrm flipH="1">
                    <a:off x="9720" y="6120"/>
                    <a:ext cx="180" cy="360"/>
                    <a:chOff x="6660" y="5220"/>
                    <a:chExt cx="720" cy="1440"/>
                  </a:xfrm>
                </p:grpSpPr>
                <p:sp>
                  <p:nvSpPr>
                    <p:cNvPr id="24723" name="Line 1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660" y="5580"/>
                      <a:ext cx="360" cy="3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4724" name="Line 10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6660" y="5940"/>
                      <a:ext cx="360" cy="3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4725" name="Rectangle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60" y="5220"/>
                      <a:ext cx="720" cy="14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</p:grpSp>
              <p:sp>
                <p:nvSpPr>
                  <p:cNvPr id="24708" name="Text Box 1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180" y="5760"/>
                    <a:ext cx="540" cy="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Verdana" pitchFamily="34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Verdana" pitchFamily="34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Verdana" pitchFamily="34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Verdana" pitchFamily="34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Verdana" pitchFamily="34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Verdana" pitchFamily="34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Verdana" pitchFamily="34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Verdana" pitchFamily="34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Verdana" pitchFamily="34" charset="0"/>
                        <a:ea typeface="新細明體" pitchFamily="18" charset="-120"/>
                      </a:defRPr>
                    </a:lvl9pPr>
                  </a:lstStyle>
                  <a:p>
                    <a:pPr algn="ctr" eaLnBrk="1" hangingPunct="1"/>
                    <a:r>
                      <a:rPr lang="en-US" altLang="zh-TW" sz="1000">
                        <a:latin typeface="Times New Roman" pitchFamily="18" charset="0"/>
                      </a:rPr>
                      <a:t>Q</a:t>
                    </a:r>
                    <a:endParaRPr lang="en-US" altLang="zh-TW"/>
                  </a:p>
                </p:txBody>
              </p:sp>
              <p:grpSp>
                <p:nvGrpSpPr>
                  <p:cNvPr id="24709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9180" y="6120"/>
                    <a:ext cx="540" cy="360"/>
                    <a:chOff x="3960" y="3780"/>
                    <a:chExt cx="540" cy="360"/>
                  </a:xfrm>
                </p:grpSpPr>
                <p:sp>
                  <p:nvSpPr>
                    <p:cNvPr id="24718" name="Text Box 10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60" y="3780"/>
                      <a:ext cx="540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TW" sz="1000">
                          <a:latin typeface="Times New Roman" pitchFamily="18" charset="0"/>
                        </a:rPr>
                        <a:t>Q</a:t>
                      </a:r>
                      <a:endParaRPr lang="en-US" altLang="zh-TW"/>
                    </a:p>
                  </p:txBody>
                </p:sp>
                <p:grpSp>
                  <p:nvGrpSpPr>
                    <p:cNvPr id="24719" name="Group 10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40" y="3780"/>
                      <a:ext cx="180" cy="180"/>
                      <a:chOff x="3060" y="3780"/>
                      <a:chExt cx="2880" cy="2880"/>
                    </a:xfrm>
                  </p:grpSpPr>
                  <p:sp>
                    <p:nvSpPr>
                      <p:cNvPr id="24720" name="Line 10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600" y="5040"/>
                        <a:ext cx="180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TW" altLang="en-US"/>
                      </a:p>
                    </p:txBody>
                  </p:sp>
                  <p:sp>
                    <p:nvSpPr>
                      <p:cNvPr id="24721" name="Line 11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060" y="5220"/>
                        <a:ext cx="2880" cy="0"/>
                      </a:xfrm>
                      <a:prstGeom prst="line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TW" altLang="en-US"/>
                      </a:p>
                    </p:txBody>
                  </p:sp>
                  <p:sp>
                    <p:nvSpPr>
                      <p:cNvPr id="24722" name="Line 11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060" y="3780"/>
                        <a:ext cx="0" cy="2880"/>
                      </a:xfrm>
                      <a:prstGeom prst="line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TW" altLang="en-US"/>
                      </a:p>
                    </p:txBody>
                  </p:sp>
                </p:grpSp>
              </p:grpSp>
              <p:sp>
                <p:nvSpPr>
                  <p:cNvPr id="24710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9900" y="5940"/>
                    <a:ext cx="1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24711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9180" y="5940"/>
                    <a:ext cx="1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24712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9180" y="6300"/>
                    <a:ext cx="1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24713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9900" y="6300"/>
                    <a:ext cx="1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grpSp>
                <p:nvGrpSpPr>
                  <p:cNvPr id="24714" name="Group 116"/>
                  <p:cNvGrpSpPr>
                    <a:grpSpLocks/>
                  </p:cNvGrpSpPr>
                  <p:nvPr/>
                </p:nvGrpSpPr>
                <p:grpSpPr bwMode="auto">
                  <a:xfrm>
                    <a:off x="9450" y="6480"/>
                    <a:ext cx="360" cy="180"/>
                    <a:chOff x="8460" y="6840"/>
                    <a:chExt cx="360" cy="180"/>
                  </a:xfrm>
                </p:grpSpPr>
                <p:sp>
                  <p:nvSpPr>
                    <p:cNvPr id="24715" name="Oval 11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8595" y="6840"/>
                      <a:ext cx="90" cy="9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4716" name="Line 11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640" y="6930"/>
                      <a:ext cx="0" cy="9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4717" name="Rectangle 119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8460" y="6840"/>
                      <a:ext cx="360" cy="18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</p:grpSp>
            </p:grpSp>
          </p:grpSp>
          <p:sp>
            <p:nvSpPr>
              <p:cNvPr id="24677" name="Line 120"/>
              <p:cNvSpPr>
                <a:spLocks noChangeShapeType="1"/>
              </p:cNvSpPr>
              <p:nvPr/>
            </p:nvSpPr>
            <p:spPr bwMode="auto">
              <a:xfrm>
                <a:off x="1388" y="3508"/>
                <a:ext cx="15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78" name="Line 121"/>
              <p:cNvSpPr>
                <a:spLocks noChangeShapeType="1"/>
              </p:cNvSpPr>
              <p:nvPr/>
            </p:nvSpPr>
            <p:spPr bwMode="auto">
              <a:xfrm>
                <a:off x="1388" y="3220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79" name="Line 122"/>
              <p:cNvSpPr>
                <a:spLocks noChangeShapeType="1"/>
              </p:cNvSpPr>
              <p:nvPr/>
            </p:nvSpPr>
            <p:spPr bwMode="auto">
              <a:xfrm>
                <a:off x="1388" y="3220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24680" name="Group 124"/>
              <p:cNvGrpSpPr>
                <a:grpSpLocks/>
              </p:cNvGrpSpPr>
              <p:nvPr/>
            </p:nvGrpSpPr>
            <p:grpSpPr bwMode="auto">
              <a:xfrm>
                <a:off x="1388" y="3148"/>
                <a:ext cx="144" cy="144"/>
                <a:chOff x="3060" y="3780"/>
                <a:chExt cx="5760" cy="5760"/>
              </a:xfrm>
            </p:grpSpPr>
            <p:sp>
              <p:nvSpPr>
                <p:cNvPr id="24700" name="Line 125"/>
                <p:cNvSpPr>
                  <a:spLocks noChangeShapeType="1"/>
                </p:cNvSpPr>
                <p:nvPr/>
              </p:nvSpPr>
              <p:spPr bwMode="auto">
                <a:xfrm>
                  <a:off x="3060" y="66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701" name="Line 126"/>
                <p:cNvSpPr>
                  <a:spLocks noChangeShapeType="1"/>
                </p:cNvSpPr>
                <p:nvPr/>
              </p:nvSpPr>
              <p:spPr bwMode="auto">
                <a:xfrm flipH="1">
                  <a:off x="5580" y="5940"/>
                  <a:ext cx="720" cy="14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702" name="Line 127"/>
                <p:cNvSpPr>
                  <a:spLocks noChangeShapeType="1"/>
                </p:cNvSpPr>
                <p:nvPr/>
              </p:nvSpPr>
              <p:spPr bwMode="auto">
                <a:xfrm>
                  <a:off x="3060" y="3780"/>
                  <a:ext cx="0" cy="576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4681" name="Group 128"/>
              <p:cNvGrpSpPr>
                <a:grpSpLocks/>
              </p:cNvGrpSpPr>
              <p:nvPr/>
            </p:nvGrpSpPr>
            <p:grpSpPr bwMode="auto">
              <a:xfrm>
                <a:off x="3404" y="3004"/>
                <a:ext cx="144" cy="144"/>
                <a:chOff x="3060" y="3780"/>
                <a:chExt cx="5760" cy="5760"/>
              </a:xfrm>
            </p:grpSpPr>
            <p:sp>
              <p:nvSpPr>
                <p:cNvPr id="24697" name="Line 129"/>
                <p:cNvSpPr>
                  <a:spLocks noChangeShapeType="1"/>
                </p:cNvSpPr>
                <p:nvPr/>
              </p:nvSpPr>
              <p:spPr bwMode="auto">
                <a:xfrm>
                  <a:off x="3060" y="66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698" name="Line 130"/>
                <p:cNvSpPr>
                  <a:spLocks noChangeShapeType="1"/>
                </p:cNvSpPr>
                <p:nvPr/>
              </p:nvSpPr>
              <p:spPr bwMode="auto">
                <a:xfrm flipH="1">
                  <a:off x="5580" y="5940"/>
                  <a:ext cx="720" cy="14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699" name="Line 131"/>
                <p:cNvSpPr>
                  <a:spLocks noChangeShapeType="1"/>
                </p:cNvSpPr>
                <p:nvPr/>
              </p:nvSpPr>
              <p:spPr bwMode="auto">
                <a:xfrm>
                  <a:off x="3060" y="3780"/>
                  <a:ext cx="0" cy="576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24682" name="Text Box 132"/>
              <p:cNvSpPr txBox="1">
                <a:spLocks noChangeArrowheads="1"/>
              </p:cNvSpPr>
              <p:nvPr/>
            </p:nvSpPr>
            <p:spPr bwMode="auto">
              <a:xfrm>
                <a:off x="1464" y="3004"/>
                <a:ext cx="7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000" b="1">
                    <a:latin typeface="Times New Roman" pitchFamily="18" charset="0"/>
                  </a:rPr>
                  <a:t>Combinational</a:t>
                </a:r>
              </a:p>
              <a:p>
                <a:pPr algn="ctr" eaLnBrk="1" hangingPunct="1"/>
                <a:r>
                  <a:rPr lang="en-US" altLang="zh-TW" sz="1000" b="1">
                    <a:latin typeface="Times New Roman" pitchFamily="18" charset="0"/>
                  </a:rPr>
                  <a:t>Logic</a:t>
                </a:r>
                <a:endParaRPr lang="en-US" altLang="zh-TW"/>
              </a:p>
            </p:txBody>
          </p:sp>
          <p:sp>
            <p:nvSpPr>
              <p:cNvPr id="24683" name="Text Box 133"/>
              <p:cNvSpPr txBox="1">
                <a:spLocks noChangeArrowheads="1"/>
              </p:cNvSpPr>
              <p:nvPr/>
            </p:nvSpPr>
            <p:spPr bwMode="auto">
              <a:xfrm>
                <a:off x="884" y="2932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pPr algn="r" eaLnBrk="1" hangingPunct="1"/>
                <a:r>
                  <a:rPr lang="en-US" altLang="zh-TW" sz="1000" b="1">
                    <a:latin typeface="Times New Roman" pitchFamily="18" charset="0"/>
                  </a:rPr>
                  <a:t>Present </a:t>
                </a:r>
              </a:p>
              <a:p>
                <a:pPr algn="r" eaLnBrk="1" hangingPunct="1"/>
                <a:r>
                  <a:rPr lang="en-US" altLang="zh-TW" sz="1000" b="1">
                    <a:latin typeface="Times New Roman" pitchFamily="18" charset="0"/>
                  </a:rPr>
                  <a:t>Inputs</a:t>
                </a:r>
                <a:endParaRPr lang="en-US" altLang="zh-TW"/>
              </a:p>
            </p:txBody>
          </p:sp>
          <p:sp>
            <p:nvSpPr>
              <p:cNvPr id="24684" name="Text Box 134"/>
              <p:cNvSpPr txBox="1">
                <a:spLocks noChangeArrowheads="1"/>
              </p:cNvSpPr>
              <p:nvPr/>
            </p:nvSpPr>
            <p:spPr bwMode="auto">
              <a:xfrm>
                <a:off x="3477" y="2932"/>
                <a:ext cx="50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200" b="1">
                    <a:solidFill>
                      <a:srgbClr val="FF0000"/>
                    </a:solidFill>
                    <a:latin typeface="Times New Roman" pitchFamily="18" charset="0"/>
                  </a:rPr>
                  <a:t>Present </a:t>
                </a:r>
              </a:p>
              <a:p>
                <a:pPr algn="ctr" eaLnBrk="1" hangingPunct="1"/>
                <a:r>
                  <a:rPr lang="en-US" altLang="zh-TW" sz="1200" b="1">
                    <a:solidFill>
                      <a:srgbClr val="FF0000"/>
                    </a:solidFill>
                    <a:latin typeface="Times New Roman" pitchFamily="18" charset="0"/>
                  </a:rPr>
                  <a:t>Outputs</a:t>
                </a:r>
                <a:endParaRPr lang="en-US" altLang="zh-TW"/>
              </a:p>
            </p:txBody>
          </p:sp>
          <p:sp>
            <p:nvSpPr>
              <p:cNvPr id="24685" name="Text Box 135"/>
              <p:cNvSpPr txBox="1">
                <a:spLocks noChangeArrowheads="1"/>
              </p:cNvSpPr>
              <p:nvPr/>
            </p:nvSpPr>
            <p:spPr bwMode="auto">
              <a:xfrm>
                <a:off x="2036" y="3076"/>
                <a:ext cx="3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000" b="1">
                    <a:latin typeface="Times New Roman" pitchFamily="18" charset="0"/>
                  </a:rPr>
                  <a:t>Next</a:t>
                </a:r>
              </a:p>
              <a:p>
                <a:pPr algn="ctr" eaLnBrk="1" hangingPunct="1"/>
                <a:r>
                  <a:rPr lang="en-US" altLang="zh-TW" sz="1000" b="1">
                    <a:latin typeface="Times New Roman" pitchFamily="18" charset="0"/>
                  </a:rPr>
                  <a:t>State</a:t>
                </a:r>
                <a:endParaRPr lang="en-US" altLang="zh-TW"/>
              </a:p>
            </p:txBody>
          </p:sp>
          <p:sp>
            <p:nvSpPr>
              <p:cNvPr id="24686" name="Text Box 136"/>
              <p:cNvSpPr txBox="1">
                <a:spLocks noChangeArrowheads="1"/>
              </p:cNvSpPr>
              <p:nvPr/>
            </p:nvSpPr>
            <p:spPr bwMode="auto">
              <a:xfrm>
                <a:off x="956" y="3364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pPr algn="r" eaLnBrk="1" hangingPunct="1"/>
                <a:r>
                  <a:rPr lang="en-US" altLang="zh-TW" sz="1000" b="1">
                    <a:latin typeface="Times New Roman" pitchFamily="18" charset="0"/>
                  </a:rPr>
                  <a:t>Present</a:t>
                </a:r>
              </a:p>
              <a:p>
                <a:pPr algn="r" eaLnBrk="1" hangingPunct="1"/>
                <a:r>
                  <a:rPr lang="en-US" altLang="zh-TW" sz="1000" b="1">
                    <a:latin typeface="Times New Roman" pitchFamily="18" charset="0"/>
                  </a:rPr>
                  <a:t>State</a:t>
                </a:r>
                <a:endParaRPr lang="en-US" altLang="zh-TW"/>
              </a:p>
            </p:txBody>
          </p:sp>
          <p:sp>
            <p:nvSpPr>
              <p:cNvPr id="24687" name="Text Box 137"/>
              <p:cNvSpPr txBox="1">
                <a:spLocks noChangeArrowheads="1"/>
              </p:cNvSpPr>
              <p:nvPr/>
            </p:nvSpPr>
            <p:spPr bwMode="auto">
              <a:xfrm>
                <a:off x="3116" y="3220"/>
                <a:ext cx="8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pPr lvl="1" eaLnBrk="1" hangingPunct="1">
                  <a:buFont typeface="新細明體" pitchFamily="18" charset="-120"/>
                  <a:buChar char="※"/>
                </a:pPr>
                <a:r>
                  <a:rPr lang="en-US" altLang="zh-TW" sz="1000" b="1">
                    <a:latin typeface="Times New Roman" pitchFamily="18" charset="0"/>
                  </a:rPr>
                  <a:t>CLK , </a:t>
                </a:r>
              </a:p>
              <a:p>
                <a:pPr eaLnBrk="1" hangingPunct="1">
                  <a:buFont typeface="新細明體" pitchFamily="18" charset="-120"/>
                  <a:buChar char="※"/>
                </a:pPr>
                <a:r>
                  <a:rPr lang="en-US" altLang="zh-TW" sz="1000" b="1">
                    <a:latin typeface="Times New Roman" pitchFamily="18" charset="0"/>
                  </a:rPr>
                  <a:t>PULSE , LEVEL</a:t>
                </a:r>
              </a:p>
              <a:p>
                <a:pPr eaLnBrk="1" hangingPunct="1"/>
                <a:endParaRPr lang="en-US" altLang="zh-TW"/>
              </a:p>
            </p:txBody>
          </p:sp>
          <p:sp>
            <p:nvSpPr>
              <p:cNvPr id="24688" name="Rectangle 138"/>
              <p:cNvSpPr>
                <a:spLocks noChangeArrowheads="1"/>
              </p:cNvSpPr>
              <p:nvPr/>
            </p:nvSpPr>
            <p:spPr bwMode="auto">
              <a:xfrm>
                <a:off x="3044" y="2932"/>
                <a:ext cx="360" cy="28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89" name="Text Box 139"/>
              <p:cNvSpPr txBox="1">
                <a:spLocks noChangeArrowheads="1"/>
              </p:cNvSpPr>
              <p:nvPr/>
            </p:nvSpPr>
            <p:spPr bwMode="auto">
              <a:xfrm>
                <a:off x="3044" y="2932"/>
                <a:ext cx="3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000" b="1">
                    <a:latin typeface="Times New Roman" pitchFamily="18" charset="0"/>
                  </a:rPr>
                  <a:t>Comb</a:t>
                </a:r>
              </a:p>
              <a:p>
                <a:pPr algn="ctr" eaLnBrk="1" hangingPunct="1"/>
                <a:r>
                  <a:rPr lang="en-US" altLang="zh-TW" sz="1000" b="1">
                    <a:latin typeface="Times New Roman" pitchFamily="18" charset="0"/>
                  </a:rPr>
                  <a:t>Logic</a:t>
                </a:r>
                <a:endParaRPr lang="en-US" altLang="zh-TW"/>
              </a:p>
            </p:txBody>
          </p:sp>
          <p:sp>
            <p:nvSpPr>
              <p:cNvPr id="24690" name="Line 140"/>
              <p:cNvSpPr>
                <a:spLocks noChangeShapeType="1"/>
              </p:cNvSpPr>
              <p:nvPr/>
            </p:nvSpPr>
            <p:spPr bwMode="auto">
              <a:xfrm>
                <a:off x="2108" y="3076"/>
                <a:ext cx="2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91" name="Line 141"/>
              <p:cNvSpPr>
                <a:spLocks noChangeShapeType="1"/>
              </p:cNvSpPr>
              <p:nvPr/>
            </p:nvSpPr>
            <p:spPr bwMode="auto">
              <a:xfrm>
                <a:off x="2900" y="3076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92" name="Line 142"/>
              <p:cNvSpPr>
                <a:spLocks noChangeShapeType="1"/>
              </p:cNvSpPr>
              <p:nvPr/>
            </p:nvSpPr>
            <p:spPr bwMode="auto">
              <a:xfrm>
                <a:off x="2828" y="3292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24693" name="Group 143"/>
              <p:cNvGrpSpPr>
                <a:grpSpLocks/>
              </p:cNvGrpSpPr>
              <p:nvPr/>
            </p:nvGrpSpPr>
            <p:grpSpPr bwMode="auto">
              <a:xfrm>
                <a:off x="2108" y="3436"/>
                <a:ext cx="144" cy="144"/>
                <a:chOff x="3060" y="3780"/>
                <a:chExt cx="5760" cy="5760"/>
              </a:xfrm>
            </p:grpSpPr>
            <p:sp>
              <p:nvSpPr>
                <p:cNvPr id="24694" name="Line 144"/>
                <p:cNvSpPr>
                  <a:spLocks noChangeShapeType="1"/>
                </p:cNvSpPr>
                <p:nvPr/>
              </p:nvSpPr>
              <p:spPr bwMode="auto">
                <a:xfrm>
                  <a:off x="3060" y="66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695" name="Line 145"/>
                <p:cNvSpPr>
                  <a:spLocks noChangeShapeType="1"/>
                </p:cNvSpPr>
                <p:nvPr/>
              </p:nvSpPr>
              <p:spPr bwMode="auto">
                <a:xfrm flipH="1">
                  <a:off x="5580" y="5940"/>
                  <a:ext cx="720" cy="14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696" name="Line 146"/>
                <p:cNvSpPr>
                  <a:spLocks noChangeShapeType="1"/>
                </p:cNvSpPr>
                <p:nvPr/>
              </p:nvSpPr>
              <p:spPr bwMode="auto">
                <a:xfrm>
                  <a:off x="3060" y="3780"/>
                  <a:ext cx="0" cy="576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24595" name="Group 225"/>
            <p:cNvGrpSpPr>
              <a:grpSpLocks/>
            </p:cNvGrpSpPr>
            <p:nvPr/>
          </p:nvGrpSpPr>
          <p:grpSpPr bwMode="auto">
            <a:xfrm>
              <a:off x="884" y="1525"/>
              <a:ext cx="3096" cy="720"/>
              <a:chOff x="884" y="1525"/>
              <a:chExt cx="3096" cy="720"/>
            </a:xfrm>
          </p:grpSpPr>
          <p:sp>
            <p:nvSpPr>
              <p:cNvPr id="24596" name="Text Box 148"/>
              <p:cNvSpPr txBox="1">
                <a:spLocks noChangeArrowheads="1"/>
              </p:cNvSpPr>
              <p:nvPr/>
            </p:nvSpPr>
            <p:spPr bwMode="auto">
              <a:xfrm>
                <a:off x="2036" y="1813"/>
                <a:ext cx="3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000" b="1">
                    <a:latin typeface="Times New Roman" pitchFamily="18" charset="0"/>
                  </a:rPr>
                  <a:t>Next</a:t>
                </a:r>
              </a:p>
              <a:p>
                <a:pPr algn="ctr" eaLnBrk="1" hangingPunct="1"/>
                <a:r>
                  <a:rPr lang="en-US" altLang="zh-TW" sz="1000" b="1">
                    <a:latin typeface="Times New Roman" pitchFamily="18" charset="0"/>
                  </a:rPr>
                  <a:t>State</a:t>
                </a:r>
                <a:endParaRPr lang="en-US" altLang="zh-TW"/>
              </a:p>
            </p:txBody>
          </p:sp>
          <p:grpSp>
            <p:nvGrpSpPr>
              <p:cNvPr id="24597" name="Group 224"/>
              <p:cNvGrpSpPr>
                <a:grpSpLocks/>
              </p:cNvGrpSpPr>
              <p:nvPr/>
            </p:nvGrpSpPr>
            <p:grpSpPr bwMode="auto">
              <a:xfrm>
                <a:off x="884" y="1525"/>
                <a:ext cx="3096" cy="720"/>
                <a:chOff x="884" y="1525"/>
                <a:chExt cx="3096" cy="720"/>
              </a:xfrm>
            </p:grpSpPr>
            <p:sp>
              <p:nvSpPr>
                <p:cNvPr id="24598" name="Rectangle 150"/>
                <p:cNvSpPr>
                  <a:spLocks noChangeArrowheads="1"/>
                </p:cNvSpPr>
                <p:nvPr/>
              </p:nvSpPr>
              <p:spPr bwMode="auto">
                <a:xfrm>
                  <a:off x="1532" y="1669"/>
                  <a:ext cx="576" cy="36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grpSp>
              <p:nvGrpSpPr>
                <p:cNvPr id="24599" name="Group 151"/>
                <p:cNvGrpSpPr>
                  <a:grpSpLocks/>
                </p:cNvGrpSpPr>
                <p:nvPr/>
              </p:nvGrpSpPr>
              <p:grpSpPr bwMode="auto">
                <a:xfrm>
                  <a:off x="1316" y="1669"/>
                  <a:ext cx="144" cy="144"/>
                  <a:chOff x="3060" y="3780"/>
                  <a:chExt cx="5760" cy="5760"/>
                </a:xfrm>
              </p:grpSpPr>
              <p:sp>
                <p:nvSpPr>
                  <p:cNvPr id="24667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3060" y="6660"/>
                    <a:ext cx="57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24668" name="Line 15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580" y="5940"/>
                    <a:ext cx="720" cy="14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24669" name="Line 154"/>
                  <p:cNvSpPr>
                    <a:spLocks noChangeShapeType="1"/>
                  </p:cNvSpPr>
                  <p:nvPr/>
                </p:nvSpPr>
                <p:spPr bwMode="auto">
                  <a:xfrm>
                    <a:off x="3060" y="3780"/>
                    <a:ext cx="0" cy="5760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24600" name="Line 155"/>
                <p:cNvSpPr>
                  <a:spLocks noChangeShapeType="1"/>
                </p:cNvSpPr>
                <p:nvPr/>
              </p:nvSpPr>
              <p:spPr bwMode="auto">
                <a:xfrm>
                  <a:off x="1460" y="1597"/>
                  <a:ext cx="1512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grpSp>
              <p:nvGrpSpPr>
                <p:cNvPr id="24601" name="Group 156"/>
                <p:cNvGrpSpPr>
                  <a:grpSpLocks/>
                </p:cNvGrpSpPr>
                <p:nvPr/>
              </p:nvGrpSpPr>
              <p:grpSpPr bwMode="auto">
                <a:xfrm>
                  <a:off x="2828" y="1669"/>
                  <a:ext cx="72" cy="144"/>
                  <a:chOff x="3060" y="3780"/>
                  <a:chExt cx="5760" cy="5760"/>
                </a:xfrm>
              </p:grpSpPr>
              <p:sp>
                <p:nvSpPr>
                  <p:cNvPr id="24664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3060" y="6660"/>
                    <a:ext cx="57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24665" name="Line 15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580" y="5940"/>
                    <a:ext cx="720" cy="14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24666" name="Line 159"/>
                  <p:cNvSpPr>
                    <a:spLocks noChangeShapeType="1"/>
                  </p:cNvSpPr>
                  <p:nvPr/>
                </p:nvSpPr>
                <p:spPr bwMode="auto">
                  <a:xfrm>
                    <a:off x="3060" y="3780"/>
                    <a:ext cx="0" cy="5760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24602" name="Line 160"/>
                <p:cNvSpPr>
                  <a:spLocks noChangeShapeType="1"/>
                </p:cNvSpPr>
                <p:nvPr/>
              </p:nvSpPr>
              <p:spPr bwMode="auto">
                <a:xfrm flipH="1">
                  <a:off x="3332" y="1669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603" name="Line 161"/>
                <p:cNvSpPr>
                  <a:spLocks noChangeShapeType="1"/>
                </p:cNvSpPr>
                <p:nvPr/>
              </p:nvSpPr>
              <p:spPr bwMode="auto">
                <a:xfrm flipH="1">
                  <a:off x="1820" y="2173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grpSp>
              <p:nvGrpSpPr>
                <p:cNvPr id="24604" name="Group 162"/>
                <p:cNvGrpSpPr>
                  <a:grpSpLocks/>
                </p:cNvGrpSpPr>
                <p:nvPr/>
              </p:nvGrpSpPr>
              <p:grpSpPr bwMode="auto">
                <a:xfrm>
                  <a:off x="2324" y="1669"/>
                  <a:ext cx="504" cy="432"/>
                  <a:chOff x="7020" y="7020"/>
                  <a:chExt cx="1260" cy="1080"/>
                </a:xfrm>
              </p:grpSpPr>
              <p:sp>
                <p:nvSpPr>
                  <p:cNvPr id="24641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7020" y="7020"/>
                    <a:ext cx="1260" cy="108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grpSp>
                <p:nvGrpSpPr>
                  <p:cNvPr id="24642" name="Group 164"/>
                  <p:cNvGrpSpPr>
                    <a:grpSpLocks/>
                  </p:cNvGrpSpPr>
                  <p:nvPr/>
                </p:nvGrpSpPr>
                <p:grpSpPr bwMode="auto">
                  <a:xfrm>
                    <a:off x="7200" y="7110"/>
                    <a:ext cx="900" cy="900"/>
                    <a:chOff x="9180" y="5760"/>
                    <a:chExt cx="900" cy="900"/>
                  </a:xfrm>
                </p:grpSpPr>
                <p:sp>
                  <p:nvSpPr>
                    <p:cNvPr id="24643" name="Rectangle 1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60" y="5760"/>
                      <a:ext cx="540" cy="72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4644" name="Text Box 16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540" y="5760"/>
                      <a:ext cx="540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TW" sz="1000">
                          <a:latin typeface="Times New Roman" pitchFamily="18" charset="0"/>
                        </a:rPr>
                        <a:t>D</a:t>
                      </a:r>
                      <a:endParaRPr lang="en-US" altLang="zh-TW"/>
                    </a:p>
                  </p:txBody>
                </p:sp>
                <p:grpSp>
                  <p:nvGrpSpPr>
                    <p:cNvPr id="24645" name="Group 167"/>
                    <p:cNvGrpSpPr>
                      <a:grpSpLocks/>
                    </p:cNvGrpSpPr>
                    <p:nvPr/>
                  </p:nvGrpSpPr>
                  <p:grpSpPr bwMode="auto">
                    <a:xfrm flipH="1">
                      <a:off x="9720" y="6120"/>
                      <a:ext cx="180" cy="360"/>
                      <a:chOff x="6660" y="5220"/>
                      <a:chExt cx="720" cy="1440"/>
                    </a:xfrm>
                  </p:grpSpPr>
                  <p:sp>
                    <p:nvSpPr>
                      <p:cNvPr id="24661" name="Line 1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660" y="5580"/>
                        <a:ext cx="360" cy="3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TW" altLang="en-US"/>
                      </a:p>
                    </p:txBody>
                  </p:sp>
                  <p:sp>
                    <p:nvSpPr>
                      <p:cNvPr id="24662" name="Line 16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6660" y="5940"/>
                        <a:ext cx="360" cy="3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TW" altLang="en-US"/>
                      </a:p>
                    </p:txBody>
                  </p:sp>
                  <p:sp>
                    <p:nvSpPr>
                      <p:cNvPr id="24663" name="Rectangle 17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660" y="5220"/>
                        <a:ext cx="720" cy="1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TW" altLang="en-US"/>
                      </a:p>
                    </p:txBody>
                  </p:sp>
                </p:grpSp>
                <p:sp>
                  <p:nvSpPr>
                    <p:cNvPr id="24646" name="Text Box 17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180" y="5760"/>
                      <a:ext cx="540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TW" sz="1000">
                          <a:latin typeface="Times New Roman" pitchFamily="18" charset="0"/>
                        </a:rPr>
                        <a:t>Q</a:t>
                      </a:r>
                      <a:endParaRPr lang="en-US" altLang="zh-TW"/>
                    </a:p>
                  </p:txBody>
                </p:sp>
                <p:grpSp>
                  <p:nvGrpSpPr>
                    <p:cNvPr id="24647" name="Group 17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180" y="6120"/>
                      <a:ext cx="540" cy="360"/>
                      <a:chOff x="3960" y="3780"/>
                      <a:chExt cx="540" cy="360"/>
                    </a:xfrm>
                  </p:grpSpPr>
                  <p:sp>
                    <p:nvSpPr>
                      <p:cNvPr id="24656" name="Text Box 17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960" y="3780"/>
                        <a:ext cx="540" cy="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 eaLnBrk="0" hangingPunct="0">
                          <a:defRPr kumimoji="1">
                            <a:solidFill>
                              <a:schemeClr val="tx1"/>
                            </a:solidFill>
                            <a:latin typeface="Verdana" pitchFamily="34" charset="0"/>
                            <a:ea typeface="新細明體" pitchFamily="18" charset="-120"/>
                          </a:defRPr>
                        </a:lvl1pPr>
                        <a:lvl2pPr marL="742950" indent="-285750" eaLnBrk="0" hangingPunct="0">
                          <a:defRPr kumimoji="1">
                            <a:solidFill>
                              <a:schemeClr val="tx1"/>
                            </a:solidFill>
                            <a:latin typeface="Verdana" pitchFamily="34" charset="0"/>
                            <a:ea typeface="新細明體" pitchFamily="18" charset="-120"/>
                          </a:defRPr>
                        </a:lvl2pPr>
                        <a:lvl3pPr marL="1143000" indent="-228600" eaLnBrk="0" hangingPunct="0">
                          <a:defRPr kumimoji="1">
                            <a:solidFill>
                              <a:schemeClr val="tx1"/>
                            </a:solidFill>
                            <a:latin typeface="Verdana" pitchFamily="34" charset="0"/>
                            <a:ea typeface="新細明體" pitchFamily="18" charset="-120"/>
                          </a:defRPr>
                        </a:lvl3pPr>
                        <a:lvl4pPr marL="1600200" indent="-228600" eaLnBrk="0" hangingPunct="0">
                          <a:defRPr kumimoji="1">
                            <a:solidFill>
                              <a:schemeClr val="tx1"/>
                            </a:solidFill>
                            <a:latin typeface="Verdana" pitchFamily="34" charset="0"/>
                            <a:ea typeface="新細明體" pitchFamily="18" charset="-120"/>
                          </a:defRPr>
                        </a:lvl4pPr>
                        <a:lvl5pPr marL="2057400" indent="-228600" eaLnBrk="0" hangingPunct="0">
                          <a:defRPr kumimoji="1">
                            <a:solidFill>
                              <a:schemeClr val="tx1"/>
                            </a:solidFill>
                            <a:latin typeface="Verdana" pitchFamily="34" charset="0"/>
                            <a:ea typeface="新細明體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>
                            <a:solidFill>
                              <a:schemeClr val="tx1"/>
                            </a:solidFill>
                            <a:latin typeface="Verdana" pitchFamily="34" charset="0"/>
                            <a:ea typeface="新細明體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>
                            <a:solidFill>
                              <a:schemeClr val="tx1"/>
                            </a:solidFill>
                            <a:latin typeface="Verdana" pitchFamily="34" charset="0"/>
                            <a:ea typeface="新細明體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>
                            <a:solidFill>
                              <a:schemeClr val="tx1"/>
                            </a:solidFill>
                            <a:latin typeface="Verdana" pitchFamily="34" charset="0"/>
                            <a:ea typeface="新細明體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>
                            <a:solidFill>
                              <a:schemeClr val="tx1"/>
                            </a:solidFill>
                            <a:latin typeface="Verdana" pitchFamily="34" charset="0"/>
                            <a:ea typeface="新細明體" pitchFamily="18" charset="-120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 altLang="zh-TW" sz="1000">
                            <a:latin typeface="Times New Roman" pitchFamily="18" charset="0"/>
                          </a:rPr>
                          <a:t>Q</a:t>
                        </a:r>
                        <a:endParaRPr lang="en-US" altLang="zh-TW"/>
                      </a:p>
                    </p:txBody>
                  </p:sp>
                  <p:grpSp>
                    <p:nvGrpSpPr>
                      <p:cNvPr id="24657" name="Group 17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140" y="3780"/>
                        <a:ext cx="180" cy="180"/>
                        <a:chOff x="3060" y="3780"/>
                        <a:chExt cx="2880" cy="2880"/>
                      </a:xfrm>
                    </p:grpSpPr>
                    <p:sp>
                      <p:nvSpPr>
                        <p:cNvPr id="24658" name="Line 17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600" y="5040"/>
                          <a:ext cx="1800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TW" altLang="en-US"/>
                        </a:p>
                      </p:txBody>
                    </p:sp>
                    <p:sp>
                      <p:nvSpPr>
                        <p:cNvPr id="24659" name="Line 17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060" y="5220"/>
                          <a:ext cx="2880" cy="0"/>
                        </a:xfrm>
                        <a:prstGeom prst="line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TW" altLang="en-US"/>
                        </a:p>
                      </p:txBody>
                    </p:sp>
                    <p:sp>
                      <p:nvSpPr>
                        <p:cNvPr id="24660" name="Line 17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060" y="3780"/>
                          <a:ext cx="0" cy="2880"/>
                        </a:xfrm>
                        <a:prstGeom prst="line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TW" altLang="en-US"/>
                        </a:p>
                      </p:txBody>
                    </p:sp>
                  </p:grpSp>
                </p:grpSp>
                <p:sp>
                  <p:nvSpPr>
                    <p:cNvPr id="24648" name="Line 1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900" y="5940"/>
                      <a:ext cx="1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4649" name="Line 1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180" y="5940"/>
                      <a:ext cx="1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4650" name="Line 1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180" y="6300"/>
                      <a:ext cx="1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4651" name="Line 1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900" y="6300"/>
                      <a:ext cx="1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grpSp>
                  <p:nvGrpSpPr>
                    <p:cNvPr id="24652" name="Group 1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450" y="6480"/>
                      <a:ext cx="360" cy="180"/>
                      <a:chOff x="8460" y="6840"/>
                      <a:chExt cx="360" cy="180"/>
                    </a:xfrm>
                  </p:grpSpPr>
                  <p:sp>
                    <p:nvSpPr>
                      <p:cNvPr id="24653" name="Oval 183"/>
                      <p:cNvSpPr>
                        <a:spLocks noChangeArrowheads="1"/>
                      </p:cNvSpPr>
                      <p:nvPr/>
                    </p:nvSpPr>
                    <p:spPr bwMode="auto">
                      <a:xfrm flipV="1">
                        <a:off x="8595" y="6840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TW" altLang="en-US"/>
                      </a:p>
                    </p:txBody>
                  </p:sp>
                  <p:sp>
                    <p:nvSpPr>
                      <p:cNvPr id="24654" name="Line 18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8640" y="6930"/>
                        <a:ext cx="0" cy="9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TW" altLang="en-US"/>
                      </a:p>
                    </p:txBody>
                  </p:sp>
                  <p:sp>
                    <p:nvSpPr>
                      <p:cNvPr id="24655" name="Rectangle 185"/>
                      <p:cNvSpPr>
                        <a:spLocks noChangeArrowheads="1"/>
                      </p:cNvSpPr>
                      <p:nvPr/>
                    </p:nvSpPr>
                    <p:spPr bwMode="auto">
                      <a:xfrm flipV="1">
                        <a:off x="8460" y="6840"/>
                        <a:ext cx="360" cy="1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TW" altLang="en-US"/>
                      </a:p>
                    </p:txBody>
                  </p:sp>
                </p:grpSp>
              </p:grpSp>
            </p:grpSp>
            <p:sp>
              <p:nvSpPr>
                <p:cNvPr id="24605" name="Line 186"/>
                <p:cNvSpPr>
                  <a:spLocks noChangeShapeType="1"/>
                </p:cNvSpPr>
                <p:nvPr/>
              </p:nvSpPr>
              <p:spPr bwMode="auto">
                <a:xfrm>
                  <a:off x="2900" y="1741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oval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606" name="Line 187"/>
                <p:cNvSpPr>
                  <a:spLocks noChangeShapeType="1"/>
                </p:cNvSpPr>
                <p:nvPr/>
              </p:nvSpPr>
              <p:spPr bwMode="auto">
                <a:xfrm>
                  <a:off x="1388" y="1957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607" name="Line 188"/>
                <p:cNvSpPr>
                  <a:spLocks noChangeShapeType="1"/>
                </p:cNvSpPr>
                <p:nvPr/>
              </p:nvSpPr>
              <p:spPr bwMode="auto">
                <a:xfrm>
                  <a:off x="1388" y="1957"/>
                  <a:ext cx="0" cy="2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608" name="Line 189"/>
                <p:cNvSpPr>
                  <a:spLocks noChangeShapeType="1"/>
                </p:cNvSpPr>
                <p:nvPr/>
              </p:nvSpPr>
              <p:spPr bwMode="auto">
                <a:xfrm>
                  <a:off x="1316" y="1741"/>
                  <a:ext cx="21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grpSp>
              <p:nvGrpSpPr>
                <p:cNvPr id="24609" name="Group 190"/>
                <p:cNvGrpSpPr>
                  <a:grpSpLocks/>
                </p:cNvGrpSpPr>
                <p:nvPr/>
              </p:nvGrpSpPr>
              <p:grpSpPr bwMode="auto">
                <a:xfrm>
                  <a:off x="1388" y="1885"/>
                  <a:ext cx="144" cy="144"/>
                  <a:chOff x="3060" y="3780"/>
                  <a:chExt cx="5760" cy="5760"/>
                </a:xfrm>
              </p:grpSpPr>
              <p:sp>
                <p:nvSpPr>
                  <p:cNvPr id="24638" name="Line 191"/>
                  <p:cNvSpPr>
                    <a:spLocks noChangeShapeType="1"/>
                  </p:cNvSpPr>
                  <p:nvPr/>
                </p:nvSpPr>
                <p:spPr bwMode="auto">
                  <a:xfrm>
                    <a:off x="3060" y="6660"/>
                    <a:ext cx="57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24639" name="Line 19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580" y="5940"/>
                    <a:ext cx="720" cy="14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24640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3060" y="3780"/>
                    <a:ext cx="0" cy="5760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24610" name="Group 194"/>
                <p:cNvGrpSpPr>
                  <a:grpSpLocks/>
                </p:cNvGrpSpPr>
                <p:nvPr/>
              </p:nvGrpSpPr>
              <p:grpSpPr bwMode="auto">
                <a:xfrm>
                  <a:off x="2108" y="1741"/>
                  <a:ext cx="144" cy="144"/>
                  <a:chOff x="3060" y="3780"/>
                  <a:chExt cx="5760" cy="5760"/>
                </a:xfrm>
              </p:grpSpPr>
              <p:sp>
                <p:nvSpPr>
                  <p:cNvPr id="24635" name="Line 195"/>
                  <p:cNvSpPr>
                    <a:spLocks noChangeShapeType="1"/>
                  </p:cNvSpPr>
                  <p:nvPr/>
                </p:nvSpPr>
                <p:spPr bwMode="auto">
                  <a:xfrm>
                    <a:off x="3060" y="6660"/>
                    <a:ext cx="57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24636" name="Line 19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580" y="5940"/>
                    <a:ext cx="720" cy="14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24637" name="Line 197"/>
                  <p:cNvSpPr>
                    <a:spLocks noChangeShapeType="1"/>
                  </p:cNvSpPr>
                  <p:nvPr/>
                </p:nvSpPr>
                <p:spPr bwMode="auto">
                  <a:xfrm>
                    <a:off x="3060" y="3780"/>
                    <a:ext cx="0" cy="5760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24611" name="Group 198"/>
                <p:cNvGrpSpPr>
                  <a:grpSpLocks/>
                </p:cNvGrpSpPr>
                <p:nvPr/>
              </p:nvGrpSpPr>
              <p:grpSpPr bwMode="auto">
                <a:xfrm rot="16200000" flipH="1">
                  <a:off x="2828" y="1885"/>
                  <a:ext cx="144" cy="144"/>
                  <a:chOff x="3060" y="3780"/>
                  <a:chExt cx="5760" cy="5760"/>
                </a:xfrm>
              </p:grpSpPr>
              <p:sp>
                <p:nvSpPr>
                  <p:cNvPr id="24632" name="Line 199"/>
                  <p:cNvSpPr>
                    <a:spLocks noChangeShapeType="1"/>
                  </p:cNvSpPr>
                  <p:nvPr/>
                </p:nvSpPr>
                <p:spPr bwMode="auto">
                  <a:xfrm>
                    <a:off x="3060" y="6660"/>
                    <a:ext cx="57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24633" name="Line 20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580" y="5940"/>
                    <a:ext cx="720" cy="14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24634" name="Line 201"/>
                  <p:cNvSpPr>
                    <a:spLocks noChangeShapeType="1"/>
                  </p:cNvSpPr>
                  <p:nvPr/>
                </p:nvSpPr>
                <p:spPr bwMode="auto">
                  <a:xfrm>
                    <a:off x="3060" y="3780"/>
                    <a:ext cx="0" cy="5760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24612" name="Group 202"/>
                <p:cNvGrpSpPr>
                  <a:grpSpLocks/>
                </p:cNvGrpSpPr>
                <p:nvPr/>
              </p:nvGrpSpPr>
              <p:grpSpPr bwMode="auto">
                <a:xfrm>
                  <a:off x="2108" y="2101"/>
                  <a:ext cx="144" cy="144"/>
                  <a:chOff x="3060" y="3780"/>
                  <a:chExt cx="5760" cy="5760"/>
                </a:xfrm>
              </p:grpSpPr>
              <p:sp>
                <p:nvSpPr>
                  <p:cNvPr id="24629" name="Line 203"/>
                  <p:cNvSpPr>
                    <a:spLocks noChangeShapeType="1"/>
                  </p:cNvSpPr>
                  <p:nvPr/>
                </p:nvSpPr>
                <p:spPr bwMode="auto">
                  <a:xfrm>
                    <a:off x="3060" y="6660"/>
                    <a:ext cx="57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24630" name="Line 20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580" y="5940"/>
                    <a:ext cx="720" cy="14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24631" name="Line 205"/>
                  <p:cNvSpPr>
                    <a:spLocks noChangeShapeType="1"/>
                  </p:cNvSpPr>
                  <p:nvPr/>
                </p:nvSpPr>
                <p:spPr bwMode="auto">
                  <a:xfrm>
                    <a:off x="3060" y="3780"/>
                    <a:ext cx="0" cy="5760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24613" name="Text Box 206"/>
                <p:cNvSpPr txBox="1">
                  <a:spLocks noChangeArrowheads="1"/>
                </p:cNvSpPr>
                <p:nvPr/>
              </p:nvSpPr>
              <p:spPr bwMode="auto">
                <a:xfrm>
                  <a:off x="1460" y="1741"/>
                  <a:ext cx="72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1000" b="1">
                      <a:latin typeface="Times New Roman" pitchFamily="18" charset="0"/>
                    </a:rPr>
                    <a:t>Combinational</a:t>
                  </a:r>
                </a:p>
                <a:p>
                  <a:pPr algn="ctr" eaLnBrk="1" hangingPunct="1"/>
                  <a:r>
                    <a:rPr lang="en-US" altLang="zh-TW" sz="1000" b="1">
                      <a:latin typeface="Times New Roman" pitchFamily="18" charset="0"/>
                    </a:rPr>
                    <a:t>Logic</a:t>
                  </a:r>
                  <a:endParaRPr lang="en-US" altLang="zh-TW"/>
                </a:p>
              </p:txBody>
            </p:sp>
            <p:sp>
              <p:nvSpPr>
                <p:cNvPr id="24614" name="Text Box 207"/>
                <p:cNvSpPr txBox="1">
                  <a:spLocks noChangeArrowheads="1"/>
                </p:cNvSpPr>
                <p:nvPr/>
              </p:nvSpPr>
              <p:spPr bwMode="auto">
                <a:xfrm>
                  <a:off x="884" y="1669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9pPr>
                </a:lstStyle>
                <a:p>
                  <a:pPr algn="r" eaLnBrk="1" hangingPunct="1"/>
                  <a:r>
                    <a:rPr lang="en-US" altLang="zh-TW" sz="1000" b="1">
                      <a:latin typeface="Times New Roman" pitchFamily="18" charset="0"/>
                    </a:rPr>
                    <a:t>Present </a:t>
                  </a:r>
                </a:p>
                <a:p>
                  <a:pPr algn="r" eaLnBrk="1" hangingPunct="1"/>
                  <a:r>
                    <a:rPr lang="en-US" altLang="zh-TW" sz="1000" b="1">
                      <a:latin typeface="Times New Roman" pitchFamily="18" charset="0"/>
                    </a:rPr>
                    <a:t>Inputs</a:t>
                  </a:r>
                  <a:endParaRPr lang="en-US" altLang="zh-TW"/>
                </a:p>
              </p:txBody>
            </p:sp>
            <p:sp>
              <p:nvSpPr>
                <p:cNvPr id="24615" name="Text Box 208"/>
                <p:cNvSpPr txBox="1">
                  <a:spLocks noChangeArrowheads="1"/>
                </p:cNvSpPr>
                <p:nvPr/>
              </p:nvSpPr>
              <p:spPr bwMode="auto">
                <a:xfrm>
                  <a:off x="3404" y="1525"/>
                  <a:ext cx="50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1200" b="1">
                      <a:solidFill>
                        <a:srgbClr val="FF0000"/>
                      </a:solidFill>
                      <a:latin typeface="Times New Roman" pitchFamily="18" charset="0"/>
                    </a:rPr>
                    <a:t>Present </a:t>
                  </a:r>
                </a:p>
                <a:p>
                  <a:pPr algn="ctr" eaLnBrk="1" hangingPunct="1"/>
                  <a:r>
                    <a:rPr lang="en-US" altLang="zh-TW" sz="1200" b="1">
                      <a:solidFill>
                        <a:srgbClr val="FF0000"/>
                      </a:solidFill>
                      <a:latin typeface="Times New Roman" pitchFamily="18" charset="0"/>
                    </a:rPr>
                    <a:t>Outputs</a:t>
                  </a:r>
                  <a:endParaRPr lang="en-US" altLang="zh-TW"/>
                </a:p>
              </p:txBody>
            </p:sp>
            <p:sp>
              <p:nvSpPr>
                <p:cNvPr id="24616" name="Text Box 209"/>
                <p:cNvSpPr txBox="1">
                  <a:spLocks noChangeArrowheads="1"/>
                </p:cNvSpPr>
                <p:nvPr/>
              </p:nvSpPr>
              <p:spPr bwMode="auto">
                <a:xfrm>
                  <a:off x="956" y="1957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9pPr>
                </a:lstStyle>
                <a:p>
                  <a:pPr algn="r" eaLnBrk="1" hangingPunct="1"/>
                  <a:r>
                    <a:rPr lang="en-US" altLang="zh-TW" sz="1000" b="1">
                      <a:latin typeface="Times New Roman" pitchFamily="18" charset="0"/>
                    </a:rPr>
                    <a:t>Present</a:t>
                  </a:r>
                </a:p>
                <a:p>
                  <a:pPr algn="r" eaLnBrk="1" hangingPunct="1"/>
                  <a:r>
                    <a:rPr lang="en-US" altLang="zh-TW" sz="1000" b="1">
                      <a:latin typeface="Times New Roman" pitchFamily="18" charset="0"/>
                    </a:rPr>
                    <a:t>State</a:t>
                  </a:r>
                  <a:endParaRPr lang="en-US" altLang="zh-TW"/>
                </a:p>
              </p:txBody>
            </p:sp>
            <p:sp>
              <p:nvSpPr>
                <p:cNvPr id="24617" name="Text Box 210"/>
                <p:cNvSpPr txBox="1">
                  <a:spLocks noChangeArrowheads="1"/>
                </p:cNvSpPr>
                <p:nvPr/>
              </p:nvSpPr>
              <p:spPr bwMode="auto">
                <a:xfrm>
                  <a:off x="3116" y="1885"/>
                  <a:ext cx="86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1pPr>
                  <a:lvl2pPr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9pPr>
                </a:lstStyle>
                <a:p>
                  <a:pPr lvl="1" eaLnBrk="1" hangingPunct="1">
                    <a:buFont typeface="新細明體" pitchFamily="18" charset="-120"/>
                    <a:buChar char="※"/>
                  </a:pPr>
                  <a:r>
                    <a:rPr lang="en-US" altLang="zh-TW" sz="1000" b="1">
                      <a:latin typeface="Times New Roman" pitchFamily="18" charset="0"/>
                    </a:rPr>
                    <a:t>CLK , </a:t>
                  </a:r>
                </a:p>
                <a:p>
                  <a:pPr eaLnBrk="1" hangingPunct="1">
                    <a:buFont typeface="新細明體" pitchFamily="18" charset="-120"/>
                    <a:buChar char="※"/>
                  </a:pPr>
                  <a:r>
                    <a:rPr lang="en-US" altLang="zh-TW" sz="1000" b="1">
                      <a:latin typeface="Times New Roman" pitchFamily="18" charset="0"/>
                    </a:rPr>
                    <a:t>PULSE , LEVEL</a:t>
                  </a:r>
                  <a:endParaRPr lang="en-US" altLang="zh-TW"/>
                </a:p>
              </p:txBody>
            </p:sp>
            <p:sp>
              <p:nvSpPr>
                <p:cNvPr id="24618" name="Rectangle 211"/>
                <p:cNvSpPr>
                  <a:spLocks noChangeArrowheads="1"/>
                </p:cNvSpPr>
                <p:nvPr/>
              </p:nvSpPr>
              <p:spPr bwMode="auto">
                <a:xfrm>
                  <a:off x="2972" y="1525"/>
                  <a:ext cx="360" cy="28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619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2972" y="1525"/>
                  <a:ext cx="36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1000" b="1">
                      <a:latin typeface="Times New Roman" pitchFamily="18" charset="0"/>
                    </a:rPr>
                    <a:t>Comb</a:t>
                  </a:r>
                </a:p>
                <a:p>
                  <a:pPr algn="ctr" eaLnBrk="1" hangingPunct="1"/>
                  <a:r>
                    <a:rPr lang="en-US" altLang="zh-TW" sz="1000" b="1">
                      <a:latin typeface="Times New Roman" pitchFamily="18" charset="0"/>
                    </a:rPr>
                    <a:t>Logic</a:t>
                  </a:r>
                  <a:endParaRPr lang="en-US" altLang="zh-TW"/>
                </a:p>
              </p:txBody>
            </p:sp>
            <p:sp>
              <p:nvSpPr>
                <p:cNvPr id="24620" name="Line 213"/>
                <p:cNvSpPr>
                  <a:spLocks noChangeShapeType="1"/>
                </p:cNvSpPr>
                <p:nvPr/>
              </p:nvSpPr>
              <p:spPr bwMode="auto">
                <a:xfrm>
                  <a:off x="2108" y="1813"/>
                  <a:ext cx="21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621" name="Line 214"/>
                <p:cNvSpPr>
                  <a:spLocks noChangeShapeType="1"/>
                </p:cNvSpPr>
                <p:nvPr/>
              </p:nvSpPr>
              <p:spPr bwMode="auto">
                <a:xfrm>
                  <a:off x="1460" y="1597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oval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622" name="Line 215"/>
                <p:cNvSpPr>
                  <a:spLocks noChangeShapeType="1"/>
                </p:cNvSpPr>
                <p:nvPr/>
              </p:nvSpPr>
              <p:spPr bwMode="auto">
                <a:xfrm>
                  <a:off x="2828" y="1741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grpSp>
              <p:nvGrpSpPr>
                <p:cNvPr id="24623" name="Group 216"/>
                <p:cNvGrpSpPr>
                  <a:grpSpLocks/>
                </p:cNvGrpSpPr>
                <p:nvPr/>
              </p:nvGrpSpPr>
              <p:grpSpPr bwMode="auto">
                <a:xfrm>
                  <a:off x="3332" y="1597"/>
                  <a:ext cx="144" cy="144"/>
                  <a:chOff x="3060" y="3780"/>
                  <a:chExt cx="5760" cy="5760"/>
                </a:xfrm>
              </p:grpSpPr>
              <p:sp>
                <p:nvSpPr>
                  <p:cNvPr id="24626" name="Line 217"/>
                  <p:cNvSpPr>
                    <a:spLocks noChangeShapeType="1"/>
                  </p:cNvSpPr>
                  <p:nvPr/>
                </p:nvSpPr>
                <p:spPr bwMode="auto">
                  <a:xfrm>
                    <a:off x="3060" y="6660"/>
                    <a:ext cx="57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24627" name="Line 2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580" y="5940"/>
                    <a:ext cx="720" cy="14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24628" name="Line 219"/>
                  <p:cNvSpPr>
                    <a:spLocks noChangeShapeType="1"/>
                  </p:cNvSpPr>
                  <p:nvPr/>
                </p:nvSpPr>
                <p:spPr bwMode="auto">
                  <a:xfrm>
                    <a:off x="3060" y="3780"/>
                    <a:ext cx="0" cy="5760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24624" name="Line 220"/>
                <p:cNvSpPr>
                  <a:spLocks noChangeShapeType="1"/>
                </p:cNvSpPr>
                <p:nvPr/>
              </p:nvSpPr>
              <p:spPr bwMode="auto">
                <a:xfrm>
                  <a:off x="2828" y="2029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625" name="Line 221"/>
                <p:cNvSpPr>
                  <a:spLocks noChangeShapeType="1"/>
                </p:cNvSpPr>
                <p:nvPr/>
              </p:nvSpPr>
              <p:spPr bwMode="auto">
                <a:xfrm>
                  <a:off x="1388" y="2173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</p:grpSp>
      <p:sp>
        <p:nvSpPr>
          <p:cNvPr id="24582" name="投影片編號版面配置區 14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2A3086A2-991A-47B2-94EF-35A328CF407C}" type="slidenum">
              <a:rPr kumimoji="0" lang="en-US" altLang="zh-TW" smtClean="0">
                <a:solidFill>
                  <a:srgbClr val="FFFFFF"/>
                </a:solidFill>
              </a:rPr>
              <a:pPr eaLnBrk="1" hangingPunct="1"/>
              <a:t>4</a:t>
            </a:fld>
            <a:endParaRPr kumimoji="0" lang="en-US" altLang="zh-TW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"/>
          <p:cNvSpPr>
            <a:spLocks noChangeArrowheads="1"/>
          </p:cNvSpPr>
          <p:nvPr/>
        </p:nvSpPr>
        <p:spPr bwMode="auto">
          <a:xfrm>
            <a:off x="688975" y="1071563"/>
            <a:ext cx="5792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TW" altLang="en-US" sz="2800">
                <a:latin typeface="Times New Roman" pitchFamily="18" charset="0"/>
                <a:ea typeface="標楷體" pitchFamily="65" charset="-120"/>
              </a:rPr>
              <a:t>狀態圖</a:t>
            </a:r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( State-diagram )</a:t>
            </a:r>
            <a:r>
              <a:rPr lang="zh-TW" altLang="en-US" sz="2800">
                <a:latin typeface="Times New Roman" pitchFamily="18" charset="0"/>
                <a:ea typeface="標楷體" pitchFamily="65" charset="-120"/>
              </a:rPr>
              <a:t>繪製基本準則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328613" y="1706563"/>
            <a:ext cx="85296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indent="457200"/>
            <a:r>
              <a:rPr lang="en-US" altLang="zh-TW" sz="2400">
                <a:latin typeface="Times New Roman" pitchFamily="18" charset="0"/>
                <a:ea typeface="MS PMincho" pitchFamily="18" charset="-128"/>
              </a:rPr>
              <a:t>Mealy-machine</a:t>
            </a:r>
            <a:r>
              <a:rPr lang="zh-TW" altLang="en-US" sz="2400">
                <a:latin typeface="標楷體" pitchFamily="65" charset="-120"/>
                <a:ea typeface="標楷體" pitchFamily="65" charset="-120"/>
              </a:rPr>
              <a:t>：</a:t>
            </a:r>
            <a:r>
              <a:rPr lang="zh-TW" altLang="en-US" sz="2400" b="1">
                <a:latin typeface="標楷體" pitchFamily="65" charset="-120"/>
                <a:ea typeface="標楷體" pitchFamily="65" charset="-120"/>
              </a:rPr>
              <a:t>輸出 </a:t>
            </a:r>
            <a:r>
              <a:rPr lang="en-US" altLang="zh-TW" sz="2400" b="1">
                <a:latin typeface="標楷體" pitchFamily="65" charset="-120"/>
                <a:ea typeface="標楷體" pitchFamily="65" charset="-120"/>
              </a:rPr>
              <a:t>=  F(</a:t>
            </a:r>
            <a:r>
              <a:rPr lang="zh-TW" altLang="en-US" sz="2400" b="1">
                <a:latin typeface="標楷體" pitchFamily="65" charset="-120"/>
                <a:ea typeface="標楷體" pitchFamily="65" charset="-120"/>
              </a:rPr>
              <a:t>現在狀態，輸入</a:t>
            </a:r>
            <a:r>
              <a:rPr lang="en-US" altLang="zh-TW" sz="2400" b="1">
                <a:latin typeface="標楷體" pitchFamily="65" charset="-120"/>
                <a:ea typeface="標楷體" pitchFamily="65" charset="-120"/>
              </a:rPr>
              <a:t>) </a:t>
            </a:r>
            <a:r>
              <a:rPr lang="en-US" altLang="zh-TW" sz="2400">
                <a:latin typeface="標楷體" pitchFamily="65" charset="-120"/>
                <a:ea typeface="標楷體" pitchFamily="65" charset="-120"/>
              </a:rPr>
              <a:t> …… (A</a:t>
            </a:r>
            <a:r>
              <a:rPr lang="zh-TW" altLang="en-US" sz="2400">
                <a:latin typeface="標楷體" pitchFamily="65" charset="-120"/>
                <a:ea typeface="標楷體" pitchFamily="65" charset="-120"/>
              </a:rPr>
              <a:t>圖</a:t>
            </a:r>
            <a:r>
              <a:rPr lang="en-US" altLang="zh-TW" sz="240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indent="457200"/>
            <a:r>
              <a:rPr lang="en-US" altLang="zh-TW" sz="2400">
                <a:latin typeface="Times New Roman" pitchFamily="18" charset="0"/>
                <a:ea typeface="標楷體" pitchFamily="65" charset="-120"/>
              </a:rPr>
              <a:t>Moore-machine</a:t>
            </a:r>
            <a:r>
              <a:rPr lang="zh-TW" altLang="en-US" sz="2400">
                <a:latin typeface="標楷體" pitchFamily="65" charset="-120"/>
                <a:ea typeface="標楷體" pitchFamily="65" charset="-120"/>
              </a:rPr>
              <a:t>：</a:t>
            </a:r>
            <a:r>
              <a:rPr lang="zh-TW" altLang="en-US" sz="2400" b="1">
                <a:latin typeface="標楷體" pitchFamily="65" charset="-120"/>
                <a:ea typeface="標楷體" pitchFamily="65" charset="-120"/>
              </a:rPr>
              <a:t>輸出 </a:t>
            </a:r>
            <a:r>
              <a:rPr lang="en-US" altLang="zh-TW" sz="2400" b="1">
                <a:latin typeface="標楷體" pitchFamily="65" charset="-120"/>
                <a:ea typeface="標楷體" pitchFamily="65" charset="-120"/>
              </a:rPr>
              <a:t>=  F(</a:t>
            </a:r>
            <a:r>
              <a:rPr lang="zh-TW" altLang="en-US" sz="2400" b="1">
                <a:latin typeface="標楷體" pitchFamily="65" charset="-120"/>
                <a:ea typeface="標楷體" pitchFamily="65" charset="-120"/>
              </a:rPr>
              <a:t>現在狀態</a:t>
            </a:r>
            <a:r>
              <a:rPr lang="en-US" altLang="zh-TW" sz="2400" b="1">
                <a:latin typeface="標楷體" pitchFamily="65" charset="-120"/>
                <a:ea typeface="標楷體" pitchFamily="65" charset="-120"/>
              </a:rPr>
              <a:t>) </a:t>
            </a:r>
            <a:r>
              <a:rPr lang="en-US" altLang="zh-TW" sz="2400">
                <a:latin typeface="標楷體" pitchFamily="65" charset="-120"/>
                <a:ea typeface="標楷體" pitchFamily="65" charset="-120"/>
              </a:rPr>
              <a:t> …………… (B</a:t>
            </a:r>
            <a:r>
              <a:rPr lang="zh-TW" altLang="en-US" sz="2400">
                <a:latin typeface="標楷體" pitchFamily="65" charset="-120"/>
                <a:ea typeface="標楷體" pitchFamily="65" charset="-120"/>
              </a:rPr>
              <a:t>圖</a:t>
            </a:r>
            <a:r>
              <a:rPr lang="en-US" altLang="zh-TW" sz="2400">
                <a:latin typeface="標楷體" pitchFamily="65" charset="-120"/>
                <a:ea typeface="標楷體" pitchFamily="65" charset="-120"/>
              </a:rPr>
              <a:t>)</a:t>
            </a:r>
          </a:p>
        </p:txBody>
      </p:sp>
      <p:sp>
        <p:nvSpPr>
          <p:cNvPr id="1030" name="Rectangle 35"/>
          <p:cNvSpPr>
            <a:spLocks noChangeArrowheads="1"/>
          </p:cNvSpPr>
          <p:nvPr/>
        </p:nvSpPr>
        <p:spPr bwMode="auto">
          <a:xfrm>
            <a:off x="1982788" y="5164138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標楷體" pitchFamily="65" charset="-120"/>
                <a:ea typeface="標楷體" pitchFamily="65" charset="-120"/>
              </a:rPr>
              <a:t>(A</a:t>
            </a:r>
            <a:r>
              <a:rPr lang="zh-TW" altLang="en-US" sz="2400">
                <a:latin typeface="標楷體" pitchFamily="65" charset="-120"/>
                <a:ea typeface="標楷體" pitchFamily="65" charset="-120"/>
              </a:rPr>
              <a:t>圖</a:t>
            </a:r>
            <a:r>
              <a:rPr lang="en-US" altLang="zh-TW" sz="2400">
                <a:latin typeface="標楷體" pitchFamily="65" charset="-120"/>
                <a:ea typeface="標楷體" pitchFamily="65" charset="-120"/>
              </a:rPr>
              <a:t>)</a:t>
            </a:r>
          </a:p>
        </p:txBody>
      </p:sp>
      <p:sp>
        <p:nvSpPr>
          <p:cNvPr id="1031" name="Rectangle 36"/>
          <p:cNvSpPr>
            <a:spLocks noChangeArrowheads="1"/>
          </p:cNvSpPr>
          <p:nvPr/>
        </p:nvSpPr>
        <p:spPr bwMode="auto">
          <a:xfrm>
            <a:off x="6378575" y="5146675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標楷體" pitchFamily="65" charset="-120"/>
                <a:ea typeface="標楷體" pitchFamily="65" charset="-120"/>
              </a:rPr>
              <a:t>(B</a:t>
            </a:r>
            <a:r>
              <a:rPr lang="zh-TW" altLang="en-US" sz="2400">
                <a:latin typeface="標楷體" pitchFamily="65" charset="-120"/>
                <a:ea typeface="標楷體" pitchFamily="65" charset="-120"/>
              </a:rPr>
              <a:t>圖</a:t>
            </a:r>
            <a:r>
              <a:rPr lang="en-US" altLang="zh-TW" sz="2400">
                <a:latin typeface="標楷體" pitchFamily="65" charset="-120"/>
                <a:ea typeface="標楷體" pitchFamily="65" charset="-120"/>
              </a:rPr>
              <a:t>)</a:t>
            </a:r>
          </a:p>
        </p:txBody>
      </p:sp>
      <p:sp>
        <p:nvSpPr>
          <p:cNvPr id="30757" name="Rectangle 37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53975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3600" dirty="0">
                <a:solidFill>
                  <a:schemeClr val="tx1"/>
                </a:solidFill>
              </a:rPr>
              <a:t>米麗機與摩爾機</a:t>
            </a:r>
          </a:p>
        </p:txBody>
      </p:sp>
      <p:graphicFrame>
        <p:nvGraphicFramePr>
          <p:cNvPr id="1026" name="Object 41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25438" y="2932113"/>
          <a:ext cx="4175125" cy="226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Visio" r:id="rId3" imgW="2939796" imgH="1594714" progId="Visio.Drawing.11">
                  <p:embed/>
                </p:oleObj>
              </mc:Choice>
              <mc:Fallback>
                <p:oleObj name="Visio" r:id="rId3" imgW="2939796" imgH="1594714" progId="Visio.Drawing.11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8" y="2932113"/>
                        <a:ext cx="4175125" cy="226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投影片編號版面配置區 1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D171395A-A19D-4879-BD1E-F6A397EFCC29}" type="slidenum">
              <a:rPr kumimoji="0" lang="en-US" altLang="zh-TW" smtClean="0">
                <a:solidFill>
                  <a:srgbClr val="FFFFFF"/>
                </a:solidFill>
              </a:rPr>
              <a:pPr eaLnBrk="1" hangingPunct="1"/>
              <a:t>5</a:t>
            </a:fld>
            <a:endParaRPr kumimoji="0" lang="en-US" altLang="zh-TW" smtClean="0">
              <a:solidFill>
                <a:srgbClr val="FFFFFF"/>
              </a:solidFill>
            </a:endParaRPr>
          </a:p>
        </p:txBody>
      </p:sp>
      <p:sp>
        <p:nvSpPr>
          <p:cNvPr id="1034" name="文字方塊 24"/>
          <p:cNvSpPr txBox="1">
            <a:spLocks noChangeArrowheads="1"/>
          </p:cNvSpPr>
          <p:nvPr/>
        </p:nvSpPr>
        <p:spPr bwMode="auto">
          <a:xfrm>
            <a:off x="7643813" y="130175"/>
            <a:ext cx="1285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p.215</a:t>
            </a:r>
            <a:endParaRPr lang="zh-TW" altLang="en-US"/>
          </a:p>
        </p:txBody>
      </p:sp>
      <p:grpSp>
        <p:nvGrpSpPr>
          <p:cNvPr id="1047" name="Group 23"/>
          <p:cNvGrpSpPr>
            <a:grpSpLocks/>
          </p:cNvGrpSpPr>
          <p:nvPr/>
        </p:nvGrpSpPr>
        <p:grpSpPr bwMode="auto">
          <a:xfrm>
            <a:off x="5148263" y="3860800"/>
            <a:ext cx="3173412" cy="538163"/>
            <a:chOff x="3243" y="2205"/>
            <a:chExt cx="1999" cy="339"/>
          </a:xfrm>
        </p:grpSpPr>
        <p:sp>
          <p:nvSpPr>
            <p:cNvPr id="1037" name="Oval 22"/>
            <p:cNvSpPr>
              <a:spLocks noChangeArrowheads="1"/>
            </p:cNvSpPr>
            <p:nvPr/>
          </p:nvSpPr>
          <p:spPr bwMode="auto">
            <a:xfrm>
              <a:off x="3354" y="2341"/>
              <a:ext cx="622" cy="20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Text Box 23"/>
            <p:cNvSpPr txBox="1">
              <a:spLocks noChangeArrowheads="1"/>
            </p:cNvSpPr>
            <p:nvPr/>
          </p:nvSpPr>
          <p:spPr bwMode="auto">
            <a:xfrm>
              <a:off x="3243" y="2341"/>
              <a:ext cx="77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400" b="1">
                  <a:latin typeface="Times New Roman" pitchFamily="18" charset="0"/>
                </a:rPr>
                <a:t> S</a:t>
              </a:r>
              <a:r>
                <a:rPr lang="en-US" altLang="zh-TW" sz="1400" b="1" baseline="-25000">
                  <a:latin typeface="Times New Roman" pitchFamily="18" charset="0"/>
                </a:rPr>
                <a:t>1</a:t>
              </a:r>
              <a:r>
                <a:rPr lang="en-US" altLang="zh-TW" sz="1400" baseline="-25000">
                  <a:latin typeface="Times New Roman" pitchFamily="18" charset="0"/>
                </a:rPr>
                <a:t> </a:t>
              </a:r>
              <a:r>
                <a:rPr lang="en-US" altLang="zh-TW" sz="1400">
                  <a:latin typeface="Times New Roman" pitchFamily="18" charset="0"/>
                </a:rPr>
                <a:t>/</a:t>
              </a:r>
              <a:r>
                <a:rPr lang="zh-TW" altLang="en-US" sz="1400">
                  <a:solidFill>
                    <a:srgbClr val="FF0000"/>
                  </a:solidFill>
                  <a:latin typeface="Times New Roman" pitchFamily="18" charset="0"/>
                </a:rPr>
                <a:t>輸出</a:t>
              </a:r>
              <a:endParaRPr lang="en-US" altLang="zh-TW" sz="1400"/>
            </a:p>
          </p:txBody>
        </p:sp>
        <p:sp>
          <p:nvSpPr>
            <p:cNvPr id="1039" name="Oval 24"/>
            <p:cNvSpPr>
              <a:spLocks noChangeArrowheads="1"/>
            </p:cNvSpPr>
            <p:nvPr/>
          </p:nvSpPr>
          <p:spPr bwMode="auto">
            <a:xfrm>
              <a:off x="4468" y="2341"/>
              <a:ext cx="774" cy="20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Text Box 25"/>
            <p:cNvSpPr txBox="1">
              <a:spLocks noChangeArrowheads="1"/>
            </p:cNvSpPr>
            <p:nvPr/>
          </p:nvSpPr>
          <p:spPr bwMode="auto">
            <a:xfrm>
              <a:off x="4468" y="2341"/>
              <a:ext cx="77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itchFamily="18" charset="0"/>
                </a:rPr>
                <a:t>S</a:t>
              </a:r>
              <a:r>
                <a:rPr lang="en-US" altLang="zh-TW" sz="1400" baseline="-25000">
                  <a:latin typeface="Times New Roman" pitchFamily="18" charset="0"/>
                </a:rPr>
                <a:t>2 </a:t>
              </a:r>
              <a:r>
                <a:rPr lang="en-US" altLang="zh-TW" sz="1400">
                  <a:latin typeface="Times New Roman" pitchFamily="18" charset="0"/>
                </a:rPr>
                <a:t>/</a:t>
              </a:r>
              <a:r>
                <a:rPr lang="zh-TW" altLang="en-US" sz="1400">
                  <a:solidFill>
                    <a:schemeClr val="accent2"/>
                  </a:solidFill>
                  <a:latin typeface="Times New Roman" pitchFamily="18" charset="0"/>
                </a:rPr>
                <a:t>輸出</a:t>
              </a:r>
              <a:endParaRPr lang="en-US" altLang="zh-TW" sz="1400">
                <a:solidFill>
                  <a:schemeClr val="accent2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833" y="2205"/>
              <a:ext cx="862" cy="136"/>
            </a:xfrm>
            <a:custGeom>
              <a:avLst/>
              <a:gdLst>
                <a:gd name="T0" fmla="*/ 0 w 953"/>
                <a:gd name="T1" fmla="*/ 265 h 265"/>
                <a:gd name="T2" fmla="*/ 272 w 953"/>
                <a:gd name="T3" fmla="*/ 38 h 265"/>
                <a:gd name="T4" fmla="*/ 635 w 953"/>
                <a:gd name="T5" fmla="*/ 38 h 265"/>
                <a:gd name="T6" fmla="*/ 953 w 953"/>
                <a:gd name="T7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3" h="265">
                  <a:moveTo>
                    <a:pt x="0" y="265"/>
                  </a:moveTo>
                  <a:cubicBezTo>
                    <a:pt x="83" y="170"/>
                    <a:pt x="166" y="76"/>
                    <a:pt x="272" y="38"/>
                  </a:cubicBezTo>
                  <a:cubicBezTo>
                    <a:pt x="378" y="0"/>
                    <a:pt x="521" y="0"/>
                    <a:pt x="635" y="38"/>
                  </a:cubicBezTo>
                  <a:cubicBezTo>
                    <a:pt x="749" y="76"/>
                    <a:pt x="900" y="227"/>
                    <a:pt x="953" y="26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3975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zh-TW" altLang="en-US" sz="3600" dirty="0" smtClean="0">
                <a:latin typeface="標楷體" pitchFamily="65" charset="-120"/>
              </a:rPr>
              <a:t>有限狀態機設計步驟</a:t>
            </a:r>
            <a:endParaRPr lang="zh-TW" altLang="en-US" sz="3600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>
          <a:xfrm>
            <a:off x="457200" y="1000125"/>
            <a:ext cx="7467600" cy="4873625"/>
          </a:xfrm>
        </p:spPr>
        <p:txBody>
          <a:bodyPr/>
          <a:lstStyle/>
          <a:p>
            <a:pPr marL="342900" indent="-342900" eaLnBrk="1" hangingPunct="1">
              <a:buClr>
                <a:srgbClr val="0000FF"/>
              </a:buClr>
              <a:buFontTx/>
              <a:buAutoNum type="arabicPeriod"/>
              <a:tabLst>
                <a:tab pos="228600" algn="l"/>
              </a:tabLst>
            </a:pP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觀察</a:t>
            </a:r>
            <a:r>
              <a:rPr lang="zh-TW" altLang="en-US" sz="2800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狀態圖</a:t>
            </a:r>
          </a:p>
          <a:p>
            <a:pPr marL="342900" indent="-342900" eaLnBrk="1" hangingPunct="1">
              <a:buClr>
                <a:srgbClr val="0000FF"/>
              </a:buClr>
              <a:buFontTx/>
              <a:buAutoNum type="arabicPeriod"/>
              <a:tabLst>
                <a:tab pos="228600" algn="l"/>
              </a:tabLst>
            </a:pP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依據狀態圖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，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繪製</a:t>
            </a:r>
            <a:r>
              <a:rPr lang="zh-TW" altLang="en-US" sz="2800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狀態表</a:t>
            </a:r>
            <a:endParaRPr lang="en-US" altLang="zh-TW" sz="2800" dirty="0" smtClean="0">
              <a:solidFill>
                <a:srgbClr val="C00000"/>
              </a:solidFill>
              <a:latin typeface="標楷體" pitchFamily="65" charset="-120"/>
              <a:ea typeface="標楷體" pitchFamily="65" charset="-120"/>
            </a:endParaRPr>
          </a:p>
          <a:p>
            <a:pPr marL="342900" indent="-342900" eaLnBrk="1" hangingPunct="1">
              <a:buClr>
                <a:srgbClr val="0000FF"/>
              </a:buClr>
              <a:buFontTx/>
              <a:buAutoNum type="arabicPeriod"/>
              <a:tabLst>
                <a:tab pos="228600" algn="l"/>
              </a:tabLst>
            </a:pP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狀態簡化</a:t>
            </a:r>
          </a:p>
          <a:p>
            <a:pPr marL="342900" indent="-342900" eaLnBrk="1" hangingPunct="1">
              <a:buClr>
                <a:srgbClr val="0000FF"/>
              </a:buClr>
              <a:buFontTx/>
              <a:buAutoNum type="arabicPeriod"/>
              <a:tabLst>
                <a:tab pos="228600" algn="l"/>
              </a:tabLst>
            </a:pP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狀態</a:t>
            </a:r>
            <a:r>
              <a:rPr lang="zh-TW" altLang="en-US" sz="2800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變數指定</a:t>
            </a:r>
          </a:p>
          <a:p>
            <a:pPr marL="342900" indent="-342900" eaLnBrk="1" hangingPunct="1">
              <a:buClr>
                <a:srgbClr val="0000FF"/>
              </a:buClr>
              <a:buFontTx/>
              <a:buAutoNum type="arabicPeriod"/>
              <a:tabLst>
                <a:tab pos="228600" algn="l"/>
              </a:tabLst>
            </a:pP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配合正反器之激勵表</a:t>
            </a:r>
            <a:r>
              <a:rPr lang="zh-TW" altLang="zh-TW" sz="2800" dirty="0" smtClean="0">
                <a:latin typeface="Times New Roman" pitchFamily="18" charset="0"/>
                <a:ea typeface="標楷體" pitchFamily="65" charset="-120"/>
              </a:rPr>
              <a:t>，推導</a:t>
            </a:r>
            <a:r>
              <a:rPr lang="zh-TW" altLang="en-US" sz="2800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轉態表</a:t>
            </a:r>
          </a:p>
          <a:p>
            <a:pPr marL="342900" indent="-342900" eaLnBrk="1" hangingPunct="1">
              <a:buClr>
                <a:srgbClr val="0000FF"/>
              </a:buClr>
              <a:buFontTx/>
              <a:buAutoNum type="arabicPeriod"/>
              <a:tabLst>
                <a:tab pos="228600" algn="l"/>
              </a:tabLst>
            </a:pP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利用卡諾圖化簡正反器輸入的</a:t>
            </a:r>
            <a:r>
              <a:rPr lang="zh-TW" altLang="en-US" sz="2800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最簡布林代數</a:t>
            </a:r>
          </a:p>
          <a:p>
            <a:pPr marL="342900" indent="-342900" eaLnBrk="1" hangingPunct="1">
              <a:buClr>
                <a:srgbClr val="0000FF"/>
              </a:buClr>
              <a:buFontTx/>
              <a:buAutoNum type="arabicPeriod"/>
              <a:tabLst>
                <a:tab pos="228600" algn="l"/>
              </a:tabLst>
            </a:pP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根據布林代數繪出</a:t>
            </a:r>
            <a:r>
              <a:rPr lang="zh-TW" altLang="en-US" sz="2800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序向邏輯電路</a:t>
            </a:r>
          </a:p>
          <a:p>
            <a:pPr marL="342900" indent="-342900" eaLnBrk="1" hangingPunct="1">
              <a:tabLst>
                <a:tab pos="228600" algn="l"/>
              </a:tabLst>
            </a:pPr>
            <a:endParaRPr lang="zh-TW" altLang="en-US" dirty="0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5604" name="投影片編號版面配置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1A28B0AC-9E5D-46F2-B6B5-6C1DD51B656E}" type="slidenum">
              <a:rPr kumimoji="0" lang="en-US" altLang="zh-TW" smtClean="0">
                <a:solidFill>
                  <a:srgbClr val="FFFFFF"/>
                </a:solidFill>
              </a:rPr>
              <a:pPr eaLnBrk="1" hangingPunct="1"/>
              <a:t>6</a:t>
            </a:fld>
            <a:endParaRPr kumimoji="0" lang="en-US" altLang="zh-TW" smtClean="0">
              <a:solidFill>
                <a:srgbClr val="FFFFFF"/>
              </a:solidFill>
            </a:endParaRPr>
          </a:p>
        </p:txBody>
      </p:sp>
      <p:sp>
        <p:nvSpPr>
          <p:cNvPr id="25605" name="文字方塊 24"/>
          <p:cNvSpPr txBox="1">
            <a:spLocks noChangeArrowheads="1"/>
          </p:cNvSpPr>
          <p:nvPr/>
        </p:nvSpPr>
        <p:spPr bwMode="auto">
          <a:xfrm>
            <a:off x="7643813" y="130175"/>
            <a:ext cx="1285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p.216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標題 18"/>
          <p:cNvSpPr>
            <a:spLocks noGrp="1"/>
          </p:cNvSpPr>
          <p:nvPr>
            <p:ph type="title" idx="4294967295"/>
          </p:nvPr>
        </p:nvSpPr>
        <p:spPr bwMode="auto">
          <a:xfrm>
            <a:off x="398463" y="224954"/>
            <a:ext cx="8286750" cy="104380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spcBef>
                <a:spcPts val="600"/>
              </a:spcBef>
            </a:pPr>
            <a:r>
              <a:rPr lang="en-US" altLang="zh-TW" sz="3600" cap="none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/>
            </a:r>
            <a:br>
              <a:rPr lang="en-US" altLang="zh-TW" sz="3600" cap="none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</a:br>
            <a:r>
              <a:rPr lang="en-US" altLang="zh-TW" sz="3600" cap="none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/>
            </a:r>
            <a:br>
              <a:rPr lang="en-US" altLang="zh-TW" sz="3600" cap="none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</a:br>
            <a:r>
              <a:rPr lang="zh-TW" altLang="en-US" sz="3600" cap="none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有限狀態機設計</a:t>
            </a:r>
            <a:r>
              <a:rPr lang="en-US" altLang="zh-TW" sz="3600" cap="none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-Moore Machine</a:t>
            </a:r>
            <a:r>
              <a:rPr lang="en-US" altLang="zh-TW" sz="3600" cap="none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(1/4)</a:t>
            </a:r>
            <a:r>
              <a:rPr lang="en-US" altLang="zh-TW" sz="3600" cap="none" dirty="0" smtClean="0">
                <a:latin typeface="Times New Roman" pitchFamily="18" charset="0"/>
                <a:ea typeface="標楷體" pitchFamily="65" charset="-120"/>
              </a:rPr>
              <a:t/>
            </a:r>
            <a:br>
              <a:rPr lang="en-US" altLang="zh-TW" sz="3600" cap="none" dirty="0" smtClean="0">
                <a:latin typeface="Times New Roman" pitchFamily="18" charset="0"/>
                <a:ea typeface="標楷體" pitchFamily="65" charset="-120"/>
              </a:rPr>
            </a:br>
            <a:r>
              <a:rPr lang="en-US" altLang="zh-TW" sz="3600" cap="none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700" cap="none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2-bit</a:t>
            </a:r>
            <a:r>
              <a:rPr lang="zh-TW" altLang="en-US" sz="2700" cap="none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非一般時序同步計數器設計 </a:t>
            </a:r>
            <a:r>
              <a:rPr lang="en-US" altLang="zh-TW" sz="2700" b="1" cap="none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sz="2700" b="1" cap="none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狀態機輸出</a:t>
            </a:r>
            <a:r>
              <a:rPr lang="en-US" altLang="zh-TW" sz="2700" b="1" cap="none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=</a:t>
            </a:r>
            <a:r>
              <a:rPr lang="zh-TW" altLang="en-US" sz="2700" b="1" cap="none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正反器輸出</a:t>
            </a:r>
            <a:r>
              <a:rPr lang="en-US" altLang="zh-TW" sz="2700" cap="none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)</a:t>
            </a:r>
          </a:p>
        </p:txBody>
      </p:sp>
      <p:sp>
        <p:nvSpPr>
          <p:cNvPr id="68611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468313" y="1412701"/>
            <a:ext cx="7467600" cy="5400675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使用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D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型正反器設計一個</a:t>
            </a:r>
            <a:r>
              <a:rPr lang="zh-TW" altLang="en-US" b="1" dirty="0" smtClean="0">
                <a:solidFill>
                  <a:schemeClr val="hlink"/>
                </a:solidFill>
                <a:latin typeface="標楷體" pitchFamily="65" charset="-120"/>
                <a:ea typeface="標楷體" pitchFamily="65" charset="-120"/>
              </a:rPr>
              <a:t>非一般時序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的計數器電路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en-US" altLang="zh-TW" dirty="0" smtClean="0">
                <a:solidFill>
                  <a:schemeClr val="accent2"/>
                </a:solidFill>
                <a:latin typeface="Times New Roman" pitchFamily="18" charset="0"/>
                <a:ea typeface="標楷體" pitchFamily="65" charset="-120"/>
              </a:rPr>
              <a:t>Moore Machine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，其時序</a:t>
            </a:r>
            <a:r>
              <a:rPr lang="en-US" altLang="zh-TW" b="1" dirty="0" smtClean="0">
                <a:solidFill>
                  <a:schemeClr val="hlink"/>
                </a:solidFill>
                <a:latin typeface="標楷體" pitchFamily="65" charset="-120"/>
                <a:ea typeface="標楷體" pitchFamily="65" charset="-120"/>
              </a:rPr>
              <a:t>0-2-3-1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</a:t>
            </a:r>
          </a:p>
        </p:txBody>
      </p:sp>
      <p:sp>
        <p:nvSpPr>
          <p:cNvPr id="68612" name="投影片編號版面配置區 4"/>
          <p:cNvSpPr txBox="1">
            <a:spLocks noGrp="1"/>
          </p:cNvSpPr>
          <p:nvPr/>
        </p:nvSpPr>
        <p:spPr bwMode="auto">
          <a:xfrm>
            <a:off x="8274050" y="6022975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7735BD92-ED80-4221-B813-268CB6717FB4}" type="slidenum">
              <a:rPr kumimoji="0" lang="en-US" altLang="zh-TW" sz="1400" b="1">
                <a:solidFill>
                  <a:srgbClr val="FFFFFF"/>
                </a:solidFill>
                <a:latin typeface="Tahoma" pitchFamily="34" charset="0"/>
              </a:rPr>
              <a:pPr algn="ctr" eaLnBrk="1" hangingPunct="1"/>
              <a:t>7</a:t>
            </a:fld>
            <a:endParaRPr kumimoji="0" lang="en-US" altLang="zh-TW" sz="1400" b="1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68613" name="Rectangle 3"/>
          <p:cNvSpPr>
            <a:spLocks noChangeArrowheads="1"/>
          </p:cNvSpPr>
          <p:nvPr/>
        </p:nvSpPr>
        <p:spPr bwMode="auto">
          <a:xfrm>
            <a:off x="398463" y="2349500"/>
            <a:ext cx="41052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TW" altLang="en-US" sz="2400" b="1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步驟一</a:t>
            </a:r>
            <a:r>
              <a:rPr lang="zh-TW" altLang="zh-TW" sz="2400">
                <a:latin typeface="Times New Roman" pitchFamily="18" charset="0"/>
                <a:ea typeface="標楷體" pitchFamily="65" charset="-120"/>
              </a:rPr>
              <a:t>：</a:t>
            </a:r>
            <a:r>
              <a:rPr lang="zh-TW" altLang="en-US" sz="2400">
                <a:solidFill>
                  <a:srgbClr val="080808"/>
                </a:solidFill>
                <a:latin typeface="Times New Roman" pitchFamily="18" charset="0"/>
                <a:ea typeface="標楷體" pitchFamily="65" charset="-120"/>
              </a:rPr>
              <a:t>須要兩個</a:t>
            </a:r>
            <a:r>
              <a:rPr lang="en-US" altLang="zh-TW" sz="2400">
                <a:solidFill>
                  <a:srgbClr val="080808"/>
                </a:solidFill>
                <a:latin typeface="Times New Roman" pitchFamily="18" charset="0"/>
                <a:ea typeface="標楷體" pitchFamily="65" charset="-120"/>
              </a:rPr>
              <a:t>D Flip-Flop</a:t>
            </a: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973138" y="2636838"/>
            <a:ext cx="42481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zh-TW" altLang="zh-TW" sz="2400">
              <a:solidFill>
                <a:srgbClr val="08080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pic>
        <p:nvPicPr>
          <p:cNvPr id="68615" name="Picture 5" descr="圖8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b="2682"/>
          <a:stretch>
            <a:fillRect/>
          </a:stretch>
        </p:blipFill>
        <p:spPr bwMode="auto">
          <a:xfrm>
            <a:off x="4541838" y="2614613"/>
            <a:ext cx="4176712" cy="366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840" name="Rectangle 144"/>
          <p:cNvSpPr>
            <a:spLocks noChangeArrowheads="1"/>
          </p:cNvSpPr>
          <p:nvPr/>
        </p:nvSpPr>
        <p:spPr bwMode="auto">
          <a:xfrm>
            <a:off x="900113" y="3213100"/>
            <a:ext cx="42481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zh-TW" altLang="zh-TW" sz="2400">
              <a:solidFill>
                <a:srgbClr val="08080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8617" name="Rectangle 145"/>
          <p:cNvSpPr>
            <a:spLocks noChangeArrowheads="1"/>
          </p:cNvSpPr>
          <p:nvPr/>
        </p:nvSpPr>
        <p:spPr bwMode="auto">
          <a:xfrm>
            <a:off x="398463" y="2997200"/>
            <a:ext cx="29527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TW" altLang="en-US" sz="2400" b="1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步驟二</a:t>
            </a:r>
            <a:r>
              <a:rPr lang="zh-TW" altLang="zh-TW" sz="2400">
                <a:latin typeface="Times New Roman" pitchFamily="18" charset="0"/>
                <a:ea typeface="標楷體" pitchFamily="65" charset="-120"/>
              </a:rPr>
              <a:t>：</a:t>
            </a:r>
            <a:r>
              <a:rPr lang="zh-TW" altLang="en-US" sz="2400">
                <a:solidFill>
                  <a:srgbClr val="080808"/>
                </a:solidFill>
                <a:latin typeface="Times New Roman" pitchFamily="18" charset="0"/>
                <a:ea typeface="標楷體" pitchFamily="65" charset="-120"/>
              </a:rPr>
              <a:t>狀態圖如下</a:t>
            </a:r>
          </a:p>
        </p:txBody>
      </p:sp>
      <p:sp useBgFill="1">
        <p:nvSpPr>
          <p:cNvPr id="68618" name="Rectangle 148"/>
          <p:cNvSpPr>
            <a:spLocks noChangeArrowheads="1"/>
          </p:cNvSpPr>
          <p:nvPr/>
        </p:nvSpPr>
        <p:spPr bwMode="auto">
          <a:xfrm>
            <a:off x="7605713" y="2782888"/>
            <a:ext cx="1079500" cy="3529012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latin typeface="Tahoma" pitchFamily="34" charset="0"/>
              <a:ea typeface="標楷體" pitchFamily="65" charset="-120"/>
            </a:endParaRPr>
          </a:p>
        </p:txBody>
      </p:sp>
      <p:sp>
        <p:nvSpPr>
          <p:cNvPr id="68619" name="Rectangle 149"/>
          <p:cNvSpPr>
            <a:spLocks noChangeArrowheads="1"/>
          </p:cNvSpPr>
          <p:nvPr/>
        </p:nvSpPr>
        <p:spPr bwMode="auto">
          <a:xfrm>
            <a:off x="5089525" y="2349500"/>
            <a:ext cx="29527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TW" altLang="en-US" sz="2400" b="1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步驟三</a:t>
            </a:r>
            <a:r>
              <a:rPr lang="zh-TW" altLang="zh-TW" sz="2400">
                <a:latin typeface="Times New Roman" pitchFamily="18" charset="0"/>
                <a:ea typeface="標楷體" pitchFamily="65" charset="-120"/>
              </a:rPr>
              <a:t>：</a:t>
            </a:r>
            <a:r>
              <a:rPr lang="zh-TW" altLang="en-US" sz="2400">
                <a:solidFill>
                  <a:srgbClr val="080808"/>
                </a:solidFill>
                <a:latin typeface="Times New Roman" pitchFamily="18" charset="0"/>
                <a:ea typeface="標楷體" pitchFamily="65" charset="-120"/>
              </a:rPr>
              <a:t>狀態表如下</a:t>
            </a:r>
          </a:p>
        </p:txBody>
      </p:sp>
      <p:grpSp>
        <p:nvGrpSpPr>
          <p:cNvPr id="68620" name="群組 19"/>
          <p:cNvGrpSpPr>
            <a:grpSpLocks/>
          </p:cNvGrpSpPr>
          <p:nvPr/>
        </p:nvGrpSpPr>
        <p:grpSpPr bwMode="auto">
          <a:xfrm>
            <a:off x="612775" y="3640138"/>
            <a:ext cx="2362200" cy="2552700"/>
            <a:chOff x="571472" y="3071810"/>
            <a:chExt cx="2362200" cy="2552700"/>
          </a:xfrm>
        </p:grpSpPr>
        <p:pic>
          <p:nvPicPr>
            <p:cNvPr id="68621" name="Picture 15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472" y="3071810"/>
              <a:ext cx="2362200" cy="255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622" name="Line 152"/>
            <p:cNvSpPr>
              <a:spLocks noChangeShapeType="1"/>
            </p:cNvSpPr>
            <p:nvPr/>
          </p:nvSpPr>
          <p:spPr bwMode="auto">
            <a:xfrm>
              <a:off x="2012922" y="3719510"/>
              <a:ext cx="287337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23" name="Line 161"/>
            <p:cNvSpPr>
              <a:spLocks noChangeShapeType="1"/>
            </p:cNvSpPr>
            <p:nvPr/>
          </p:nvSpPr>
          <p:spPr bwMode="auto">
            <a:xfrm flipH="1">
              <a:off x="2012922" y="4799010"/>
              <a:ext cx="287337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24" name="Line 162"/>
            <p:cNvSpPr>
              <a:spLocks noChangeShapeType="1"/>
            </p:cNvSpPr>
            <p:nvPr/>
          </p:nvSpPr>
          <p:spPr bwMode="auto">
            <a:xfrm flipH="1" flipV="1">
              <a:off x="1147734" y="4727573"/>
              <a:ext cx="288925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25" name="Line 163"/>
            <p:cNvSpPr>
              <a:spLocks noChangeShapeType="1"/>
            </p:cNvSpPr>
            <p:nvPr/>
          </p:nvSpPr>
          <p:spPr bwMode="auto">
            <a:xfrm flipV="1">
              <a:off x="1147734" y="3790948"/>
              <a:ext cx="288925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標題 8"/>
          <p:cNvSpPr>
            <a:spLocks noGrp="1"/>
          </p:cNvSpPr>
          <p:nvPr>
            <p:ph type="title" idx="4294967295"/>
          </p:nvPr>
        </p:nvSpPr>
        <p:spPr bwMode="auto">
          <a:xfrm>
            <a:off x="500063" y="260648"/>
            <a:ext cx="7424737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zh-TW" sz="3600" cap="none" dirty="0" smtClean="0">
                <a:latin typeface="Times New Roman" pitchFamily="18" charset="0"/>
                <a:ea typeface="標楷體" pitchFamily="65" charset="-120"/>
              </a:rPr>
              <a:t>2-bit</a:t>
            </a:r>
            <a:r>
              <a:rPr lang="zh-TW" altLang="en-US" sz="3600" cap="none" dirty="0" smtClean="0">
                <a:latin typeface="Times New Roman" pitchFamily="18" charset="0"/>
                <a:ea typeface="標楷體" pitchFamily="65" charset="-120"/>
              </a:rPr>
              <a:t>非一般時序同步計數器設計</a:t>
            </a:r>
            <a:r>
              <a:rPr lang="en-US" altLang="zh-TW" sz="3600" cap="none" dirty="0" smtClean="0">
                <a:latin typeface="Times New Roman" pitchFamily="18" charset="0"/>
                <a:ea typeface="標楷體" pitchFamily="65" charset="-120"/>
              </a:rPr>
              <a:t>(2/4)</a:t>
            </a:r>
          </a:p>
        </p:txBody>
      </p:sp>
      <p:graphicFrame>
        <p:nvGraphicFramePr>
          <p:cNvPr id="70659" name="Object 5"/>
          <p:cNvGraphicFramePr>
            <a:graphicFrameLocks noGrp="1" noChangeAspect="1"/>
          </p:cNvGraphicFramePr>
          <p:nvPr>
            <p:ph idx="4294967295"/>
          </p:nvPr>
        </p:nvGraphicFramePr>
        <p:xfrm>
          <a:off x="534988" y="2730500"/>
          <a:ext cx="2447925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7" name="Visio" r:id="rId3" imgW="2206752" imgH="1846783" progId="Visio.Drawing.11">
                  <p:embed/>
                </p:oleObj>
              </mc:Choice>
              <mc:Fallback>
                <p:oleObj name="Visio" r:id="rId3" imgW="2206752" imgH="1846783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2730500"/>
                        <a:ext cx="2447925" cy="204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0" name="投影片編號版面配置區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A5CC9ADB-F401-498A-B65F-6658F1E3C2DA}" type="slidenum">
              <a:rPr kumimoji="0" lang="en-US" altLang="zh-TW" sz="1400" b="1">
                <a:solidFill>
                  <a:srgbClr val="FFFFFF"/>
                </a:solidFill>
                <a:latin typeface="Tahoma" pitchFamily="34" charset="0"/>
              </a:rPr>
              <a:pPr algn="ctr" eaLnBrk="1" hangingPunct="1"/>
              <a:t>8</a:t>
            </a:fld>
            <a:endParaRPr kumimoji="0" lang="en-US" altLang="zh-TW" sz="1400" b="1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181255" name="Rectangle 7"/>
          <p:cNvSpPr>
            <a:spLocks noChangeArrowheads="1"/>
          </p:cNvSpPr>
          <p:nvPr/>
        </p:nvSpPr>
        <p:spPr bwMode="auto">
          <a:xfrm>
            <a:off x="323850" y="981075"/>
            <a:ext cx="58324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TW" altLang="en-US" sz="2400" b="1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步驟四</a:t>
            </a:r>
            <a:r>
              <a:rPr lang="zh-TW" altLang="zh-TW" sz="2400">
                <a:latin typeface="Times New Roman" pitchFamily="18" charset="0"/>
                <a:ea typeface="標楷體" pitchFamily="65" charset="-120"/>
              </a:rPr>
              <a:t>：</a:t>
            </a:r>
            <a:r>
              <a:rPr lang="zh-TW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</a:rPr>
              <a:t>利用激勵表完成正反器輸入組合</a:t>
            </a:r>
          </a:p>
        </p:txBody>
      </p:sp>
      <p:pic>
        <p:nvPicPr>
          <p:cNvPr id="70662" name="Picture 8" descr="圖8-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3831" b="4494"/>
          <a:stretch>
            <a:fillRect/>
          </a:stretch>
        </p:blipFill>
        <p:spPr bwMode="auto">
          <a:xfrm>
            <a:off x="3708400" y="1773238"/>
            <a:ext cx="431958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3" name="Text Box 9"/>
          <p:cNvSpPr txBox="1">
            <a:spLocks noChangeArrowheads="1"/>
          </p:cNvSpPr>
          <p:nvPr/>
        </p:nvSpPr>
        <p:spPr bwMode="auto">
          <a:xfrm>
            <a:off x="395288" y="2133600"/>
            <a:ext cx="284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latinLnBrk="1" hangingPunct="1"/>
            <a:r>
              <a:rPr lang="en-US" altLang="zh-TW" sz="2400" b="1">
                <a:latin typeface="Times New Roman" pitchFamily="18" charset="0"/>
              </a:rPr>
              <a:t>D</a:t>
            </a:r>
            <a:r>
              <a:rPr lang="zh-TW" altLang="en-US" sz="2400" b="1">
                <a:latin typeface="Gulim" pitchFamily="34" charset="-127"/>
                <a:ea typeface="標楷體" pitchFamily="65" charset="-120"/>
              </a:rPr>
              <a:t>型正反器之激勵表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標題 10"/>
          <p:cNvSpPr>
            <a:spLocks noGrp="1"/>
          </p:cNvSpPr>
          <p:nvPr>
            <p:ph type="title" idx="4294967295"/>
          </p:nvPr>
        </p:nvSpPr>
        <p:spPr bwMode="auto">
          <a:xfrm>
            <a:off x="457200" y="179388"/>
            <a:ext cx="7467600" cy="54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zh-TW" sz="3600" cap="none" smtClean="0">
                <a:latin typeface="Times New Roman" pitchFamily="18" charset="0"/>
                <a:ea typeface="標楷體" pitchFamily="65" charset="-120"/>
              </a:rPr>
              <a:t>2-bit</a:t>
            </a:r>
            <a:r>
              <a:rPr lang="zh-TW" altLang="en-US" sz="3600" cap="none" smtClean="0">
                <a:latin typeface="Times New Roman" pitchFamily="18" charset="0"/>
                <a:ea typeface="標楷體" pitchFamily="65" charset="-120"/>
              </a:rPr>
              <a:t>非一般時序同步計數器設計</a:t>
            </a:r>
            <a:r>
              <a:rPr lang="en-US" altLang="zh-TW" sz="3600" cap="none" smtClean="0">
                <a:latin typeface="Times New Roman" pitchFamily="18" charset="0"/>
                <a:ea typeface="標楷體" pitchFamily="65" charset="-120"/>
              </a:rPr>
              <a:t>(3/4)</a:t>
            </a:r>
          </a:p>
        </p:txBody>
      </p:sp>
      <p:sp>
        <p:nvSpPr>
          <p:cNvPr id="71683" name="投影片編號版面配置區 5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71135B50-0F3E-4908-BD66-5AAFD82FC2A5}" type="slidenum">
              <a:rPr kumimoji="0" lang="en-US" altLang="zh-TW" sz="1400" b="1">
                <a:solidFill>
                  <a:srgbClr val="FFFFFF"/>
                </a:solidFill>
                <a:latin typeface="Tahoma" pitchFamily="34" charset="0"/>
              </a:rPr>
              <a:pPr algn="ctr" eaLnBrk="1" hangingPunct="1"/>
              <a:t>9</a:t>
            </a:fld>
            <a:endParaRPr kumimoji="0" lang="en-US" altLang="zh-TW" sz="1400" b="1">
              <a:solidFill>
                <a:srgbClr val="FFFFFF"/>
              </a:solidFill>
              <a:latin typeface="Tahoma" pitchFamily="34" charset="0"/>
            </a:endParaRPr>
          </a:p>
        </p:txBody>
      </p:sp>
      <p:pic>
        <p:nvPicPr>
          <p:cNvPr id="71684" name="Picture 5" descr="圖8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b="2682"/>
          <a:stretch>
            <a:fillRect/>
          </a:stretch>
        </p:blipFill>
        <p:spPr bwMode="auto">
          <a:xfrm>
            <a:off x="250825" y="1916113"/>
            <a:ext cx="2886075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685" name="Object 7"/>
          <p:cNvGraphicFramePr>
            <a:graphicFrameLocks noChangeAspect="1"/>
          </p:cNvGraphicFramePr>
          <p:nvPr/>
        </p:nvGraphicFramePr>
        <p:xfrm>
          <a:off x="7158038" y="4502150"/>
          <a:ext cx="13144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6" name="Equation" r:id="rId4" imgW="457200" imgH="228600" progId="Equation.DSMT4">
                  <p:embed/>
                </p:oleObj>
              </mc:Choice>
              <mc:Fallback>
                <p:oleObj name="Equation" r:id="rId4" imgW="4572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8038" y="4502150"/>
                        <a:ext cx="131445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686" name="Picture 8" descr="圖8-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2147888"/>
            <a:ext cx="2698750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7" name="Picture 9" descr="圖8-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2276475"/>
            <a:ext cx="2533650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688" name="Object 10"/>
          <p:cNvGraphicFramePr>
            <a:graphicFrameLocks noChangeAspect="1"/>
          </p:cNvGraphicFramePr>
          <p:nvPr/>
        </p:nvGraphicFramePr>
        <p:xfrm>
          <a:off x="4300538" y="4500563"/>
          <a:ext cx="14478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7" name="Equation" r:id="rId8" imgW="457200" imgH="241200" progId="Equation.DSMT4">
                  <p:embed/>
                </p:oleObj>
              </mc:Choice>
              <mc:Fallback>
                <p:oleObj name="Equation" r:id="rId8" imgW="457200" imgH="24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0538" y="4500563"/>
                        <a:ext cx="144780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9" name="Rectangle 11"/>
          <p:cNvSpPr>
            <a:spLocks noChangeArrowheads="1"/>
          </p:cNvSpPr>
          <p:nvPr/>
        </p:nvSpPr>
        <p:spPr bwMode="auto">
          <a:xfrm>
            <a:off x="611188" y="1052513"/>
            <a:ext cx="3024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TW" altLang="en-US" sz="2400" b="1">
                <a:solidFill>
                  <a:schemeClr val="hlink"/>
                </a:solidFill>
                <a:latin typeface="標楷體" pitchFamily="65" charset="-120"/>
                <a:ea typeface="標楷體" pitchFamily="65" charset="-120"/>
              </a:rPr>
              <a:t>步驟五</a:t>
            </a:r>
            <a:r>
              <a:rPr lang="en-US" altLang="zh-TW" sz="2400">
                <a:solidFill>
                  <a:srgbClr val="080808"/>
                </a:solidFill>
                <a:latin typeface="標楷體" pitchFamily="65" charset="-120"/>
                <a:ea typeface="標楷體" pitchFamily="65" charset="-120"/>
              </a:rPr>
              <a:t>: </a:t>
            </a:r>
            <a:r>
              <a:rPr lang="zh-TW" altLang="en-US" sz="2400">
                <a:solidFill>
                  <a:srgbClr val="080808"/>
                </a:solidFill>
                <a:latin typeface="標楷體" pitchFamily="65" charset="-120"/>
                <a:ea typeface="標楷體" pitchFamily="65" charset="-120"/>
              </a:rPr>
              <a:t>卡諾圖化簡</a:t>
            </a:r>
            <a:endParaRPr lang="zh-TW" altLang="en-US" sz="2400">
              <a:solidFill>
                <a:srgbClr val="080808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9_壁窗">
  <a:themeElements>
    <a:clrScheme name="9_壁窗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9_壁窗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壁窗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壁窗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10_壁窗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匯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3799</TotalTime>
  <Words>511</Words>
  <Application>Microsoft Office PowerPoint</Application>
  <PresentationFormat>如螢幕大小 (4:3)</PresentationFormat>
  <Paragraphs>134</Paragraphs>
  <Slides>12</Slides>
  <Notes>4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26" baseType="lpstr">
      <vt:lpstr>新細明體</vt:lpstr>
      <vt:lpstr>Wingdings</vt:lpstr>
      <vt:lpstr>Arial</vt:lpstr>
      <vt:lpstr>MS PMincho</vt:lpstr>
      <vt:lpstr>標楷體</vt:lpstr>
      <vt:lpstr>Times New Roman</vt:lpstr>
      <vt:lpstr>Wingdings 2</vt:lpstr>
      <vt:lpstr>Gulim</vt:lpstr>
      <vt:lpstr>Verdana</vt:lpstr>
      <vt:lpstr>Tahoma</vt:lpstr>
      <vt:lpstr>9_壁窗</vt:lpstr>
      <vt:lpstr>10_壁窗</vt:lpstr>
      <vt:lpstr>Visio</vt:lpstr>
      <vt:lpstr>Equation</vt:lpstr>
      <vt:lpstr>實驗十三</vt:lpstr>
      <vt:lpstr>大綱</vt:lpstr>
      <vt:lpstr>簡介</vt:lpstr>
      <vt:lpstr>米麗機與摩爾機</vt:lpstr>
      <vt:lpstr>米麗機與摩爾機</vt:lpstr>
      <vt:lpstr>有限狀態機設計步驟</vt:lpstr>
      <vt:lpstr>  有限狀態機設計-Moore Machine(1/4)  2-bit非一般時序同步計數器設計 (狀態機輸出=正反器輸出)</vt:lpstr>
      <vt:lpstr>2-bit非一般時序同步計數器設計(2/4)</vt:lpstr>
      <vt:lpstr>2-bit非一般時序同步計數器設計(3/4)</vt:lpstr>
      <vt:lpstr>2-bit非一般時序同步計數器設計(4/4)</vt:lpstr>
      <vt:lpstr>PowerPoint 簡報</vt:lpstr>
      <vt:lpstr>PowerPoint 簡報</vt:lpstr>
    </vt:vector>
  </TitlesOfParts>
  <Company>Yoshikuni  Kenta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Eric</dc:creator>
  <cp:lastModifiedBy>User</cp:lastModifiedBy>
  <cp:revision>177</cp:revision>
  <dcterms:created xsi:type="dcterms:W3CDTF">2006-07-27T08:12:28Z</dcterms:created>
  <dcterms:modified xsi:type="dcterms:W3CDTF">2018-06-04T09:02:49Z</dcterms:modified>
</cp:coreProperties>
</file>