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4967" y="3173600"/>
            <a:ext cx="9022000" cy="22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405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 - Accent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 - White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 - Dar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Google Shape;58;p1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5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 - Dark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330949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09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36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6C6DD-80D8-47FA-B039-60B06A18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8B6EA5-5901-4C3D-B59F-7587E9B5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CEBFD-DB03-4768-A9CD-627D1EF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120A-AA26-40BA-8437-435BA0F970E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9FB75-799A-4199-90A7-A3731E47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5B3F8-C21C-4BDE-81CA-8428C5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66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171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675145" y="-2640525"/>
            <a:ext cx="6849331" cy="1218438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84967" y="1642400"/>
            <a:ext cx="9022000" cy="35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Font typeface="DM Serif Display"/>
              <a:buChar char="╺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5486263" lvl="8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1007984" y="1575703"/>
            <a:ext cx="6176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8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3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Font typeface="Montserrat Light"/>
              <a:buChar char="╺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362352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9873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81250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79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84967" y="1397700"/>
            <a:ext cx="9022000" cy="6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7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5654651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584967" y="5468667"/>
            <a:ext cx="9022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08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 - Dark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0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895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F17C06-5C8B-4DE3-8C03-E7546CC3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</p:spPr>
        <p:txBody>
          <a:bodyPr/>
          <a:lstStyle/>
          <a:p>
            <a:pPr algn="ctr"/>
            <a:r>
              <a:rPr lang="zh-TW" altLang="en-US" dirty="0"/>
              <a:t>智慧科技與產業數位轉型 </a:t>
            </a:r>
            <a:r>
              <a:rPr lang="en-US" altLang="zh-TW" dirty="0"/>
              <a:t>(</a:t>
            </a:r>
            <a:r>
              <a:rPr lang="zh-TW" altLang="en-US" dirty="0"/>
              <a:t>社群資訊探勘與實作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4800" dirty="0"/>
              <a:t>-</a:t>
            </a:r>
            <a:r>
              <a:rPr lang="zh-TW" altLang="en-US" sz="4800" dirty="0"/>
              <a:t>開場</a:t>
            </a:r>
            <a:r>
              <a:rPr lang="en-US" altLang="zh-TW" sz="4800" dirty="0"/>
              <a:t>&amp;</a:t>
            </a:r>
            <a:r>
              <a:rPr lang="zh-TW" altLang="en-US" sz="4800" dirty="0"/>
              <a:t>環境安裝</a:t>
            </a:r>
            <a:r>
              <a:rPr lang="en-US" altLang="zh-TW" sz="4800" dirty="0"/>
              <a:t>-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3777B58-D77B-45BE-BB90-3C4EC196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</p:spPr>
        <p:txBody>
          <a:bodyPr/>
          <a:lstStyle/>
          <a:p>
            <a:pPr algn="r"/>
            <a:r>
              <a:rPr lang="zh-TW" altLang="en-US" sz="2400" dirty="0">
                <a:solidFill>
                  <a:schemeClr val="bg1"/>
                </a:solidFill>
              </a:rPr>
              <a:t>老師：王銘宏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 err="1"/>
              <a:t>Jupyter</a:t>
            </a:r>
            <a:r>
              <a:rPr lang="en-US" altLang="zh-TW" sz="4800" dirty="0"/>
              <a:t> Notebook</a:t>
            </a:r>
            <a:r>
              <a:rPr lang="zh-TW" altLang="en-US" sz="4800" dirty="0"/>
              <a:t>介面</a:t>
            </a:r>
            <a:r>
              <a:rPr lang="en-US" altLang="zh-TW" sz="4800" dirty="0"/>
              <a:t>(2/2)</a:t>
            </a:r>
            <a:endParaRPr lang="en-US" sz="4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ABFD42-C979-4411-A868-EC2D1B3D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9" y="2663678"/>
            <a:ext cx="11309019" cy="299490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CDCEE08A-565D-4421-B4D8-78574D65A417}"/>
              </a:ext>
            </a:extLst>
          </p:cNvPr>
          <p:cNvSpPr/>
          <p:nvPr/>
        </p:nvSpPr>
        <p:spPr>
          <a:xfrm>
            <a:off x="1579021" y="2737441"/>
            <a:ext cx="946056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727271-B83F-4CC5-9F6E-FB5F1F8F4B65}"/>
              </a:ext>
            </a:extLst>
          </p:cNvPr>
          <p:cNvSpPr txBox="1"/>
          <p:nvPr/>
        </p:nvSpPr>
        <p:spPr>
          <a:xfrm>
            <a:off x="2073671" y="29660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修改檔名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42562C3-4A7D-46B5-A391-87E258C33268}"/>
              </a:ext>
            </a:extLst>
          </p:cNvPr>
          <p:cNvSpPr/>
          <p:nvPr/>
        </p:nvSpPr>
        <p:spPr>
          <a:xfrm>
            <a:off x="964328" y="4178127"/>
            <a:ext cx="694888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57D1E-D9EF-4A64-9619-DA6DDCF55466}"/>
              </a:ext>
            </a:extLst>
          </p:cNvPr>
          <p:cNvSpPr txBox="1"/>
          <p:nvPr/>
        </p:nvSpPr>
        <p:spPr>
          <a:xfrm>
            <a:off x="770598" y="45007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執行的次序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33E5E80-409E-4408-B0D6-25ECFD30CE44}"/>
              </a:ext>
            </a:extLst>
          </p:cNvPr>
          <p:cNvSpPr/>
          <p:nvPr/>
        </p:nvSpPr>
        <p:spPr>
          <a:xfrm>
            <a:off x="813078" y="3455216"/>
            <a:ext cx="271735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8C21ECD-F1EC-40DD-AB21-BEC0075FE845}"/>
              </a:ext>
            </a:extLst>
          </p:cNvPr>
          <p:cNvSpPr txBox="1"/>
          <p:nvPr/>
        </p:nvSpPr>
        <p:spPr>
          <a:xfrm>
            <a:off x="624027" y="37310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新增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3369054-957C-460C-BED9-BA0D84A644AB}"/>
              </a:ext>
            </a:extLst>
          </p:cNvPr>
          <p:cNvSpPr/>
          <p:nvPr/>
        </p:nvSpPr>
        <p:spPr>
          <a:xfrm>
            <a:off x="1142676" y="3465173"/>
            <a:ext cx="338193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4D4592-FE0D-415F-822A-1B658E3DD0CB}"/>
              </a:ext>
            </a:extLst>
          </p:cNvPr>
          <p:cNvSpPr txBox="1"/>
          <p:nvPr/>
        </p:nvSpPr>
        <p:spPr>
          <a:xfrm>
            <a:off x="1083691" y="374414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剪下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84F3F43-8279-426C-9DB2-85581F5228D3}"/>
              </a:ext>
            </a:extLst>
          </p:cNvPr>
          <p:cNvSpPr/>
          <p:nvPr/>
        </p:nvSpPr>
        <p:spPr>
          <a:xfrm>
            <a:off x="2706720" y="3443198"/>
            <a:ext cx="539524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BB13D6-A09E-4A75-A1C5-D36F5F9FEAA1}"/>
              </a:ext>
            </a:extLst>
          </p:cNvPr>
          <p:cNvSpPr txBox="1"/>
          <p:nvPr/>
        </p:nvSpPr>
        <p:spPr>
          <a:xfrm>
            <a:off x="2250589" y="371430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執行目前的程式框</a:t>
            </a:r>
          </a:p>
        </p:txBody>
      </p:sp>
    </p:spTree>
    <p:extLst>
      <p:ext uri="{BB962C8B-B14F-4D97-AF65-F5344CB8AC3E}">
        <p14:creationId xmlns:p14="http://schemas.microsoft.com/office/powerpoint/2010/main" val="367057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試著輸出文字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「</a:t>
            </a: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zh-TW" altLang="en-US" sz="3200" dirty="0">
                <a:latin typeface="Consolas" panose="020B0609020204030204" pitchFamily="49" charset="0"/>
              </a:rPr>
              <a:t>填入想印出的文字</a:t>
            </a:r>
            <a:r>
              <a:rPr lang="en-US" altLang="zh-TW" sz="3200" dirty="0">
                <a:latin typeface="Consolas" panose="020B0609020204030204" pitchFamily="49" charset="0"/>
              </a:rPr>
              <a:t>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zh-TW" altLang="en-US" sz="3200" dirty="0"/>
              <a:t>」可以輸出文字。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4674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今日主題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下載</a:t>
            </a:r>
            <a:r>
              <a:rPr lang="en-US" altLang="zh-TW" sz="3200" dirty="0"/>
              <a:t>YouTube</a:t>
            </a:r>
            <a:r>
              <a:rPr lang="zh-TW" altLang="en-US" sz="3200" dirty="0"/>
              <a:t>影片。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抓取並解析網頁資訊。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分析</a:t>
            </a:r>
            <a:r>
              <a:rPr lang="en-US" altLang="zh-TW" sz="3200" dirty="0"/>
              <a:t>YouTuber</a:t>
            </a:r>
            <a:r>
              <a:rPr lang="zh-TW" altLang="en-US" sz="3200" dirty="0"/>
              <a:t>觀看次數與喜歡不喜歡趨勢。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07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為什麼有程式語言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人與人之間溝通可以用中文、英文、日文</a:t>
            </a:r>
            <a:r>
              <a:rPr lang="en-US" altLang="zh-TW" sz="3200" dirty="0"/>
              <a:t>…</a:t>
            </a:r>
            <a:r>
              <a:rPr lang="zh-TW" altLang="en-US" sz="3200" dirty="0"/>
              <a:t>，但這些語言的文法太複雜了，電腦沒辦法看懂。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工程師只能設計出文法相對簡單、有規律的程式語言與電腦溝通。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0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程式語言有哪些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程式語言有很多種，常見的程式語言有</a:t>
            </a:r>
            <a:r>
              <a:rPr lang="en-US" altLang="zh-TW" sz="3200" dirty="0"/>
              <a:t>Java</a:t>
            </a:r>
            <a:r>
              <a:rPr lang="zh-TW" altLang="en-US" sz="3200" dirty="0"/>
              <a:t>、</a:t>
            </a:r>
            <a:r>
              <a:rPr lang="en-US" altLang="zh-TW" sz="3200" dirty="0"/>
              <a:t>C/C++</a:t>
            </a:r>
            <a:r>
              <a:rPr lang="zh-TW" altLang="en-US" sz="3200" dirty="0"/>
              <a:t>、</a:t>
            </a:r>
            <a:r>
              <a:rPr lang="en-US" altLang="zh-TW" sz="3200" dirty="0"/>
              <a:t>C#</a:t>
            </a:r>
            <a:r>
              <a:rPr lang="zh-TW" altLang="en-US" sz="3200" dirty="0"/>
              <a:t>、</a:t>
            </a:r>
            <a:r>
              <a:rPr lang="en-US" altLang="zh-TW" sz="3200" dirty="0"/>
              <a:t>Python</a:t>
            </a:r>
            <a:r>
              <a:rPr lang="zh-TW" altLang="en-US" sz="3200" dirty="0"/>
              <a:t>、</a:t>
            </a:r>
            <a:r>
              <a:rPr lang="en-US" altLang="zh-TW" sz="3200" dirty="0"/>
              <a:t>PHP…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每樣程式語言各有其所擅長的領域。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例如：</a:t>
            </a:r>
            <a:r>
              <a:rPr lang="en-US" altLang="zh-TW" sz="3200" dirty="0"/>
              <a:t>Java</a:t>
            </a:r>
            <a:r>
              <a:rPr lang="zh-TW" altLang="en-US" sz="3200" dirty="0"/>
              <a:t>可以用來開發安卓</a:t>
            </a:r>
            <a:r>
              <a:rPr lang="en-US" altLang="zh-TW" sz="3200" dirty="0"/>
              <a:t>APP</a:t>
            </a:r>
            <a:r>
              <a:rPr lang="zh-TW" altLang="en-US" sz="3200" dirty="0"/>
              <a:t>、</a:t>
            </a:r>
            <a:r>
              <a:rPr lang="en-US" altLang="zh-TW" sz="3200" dirty="0"/>
              <a:t>C#</a:t>
            </a:r>
            <a:r>
              <a:rPr lang="zh-TW" altLang="en-US" sz="3200" dirty="0"/>
              <a:t>常用來開發遊戲、</a:t>
            </a:r>
            <a:r>
              <a:rPr lang="en-US" altLang="zh-TW" sz="3200" dirty="0"/>
              <a:t>PHP</a:t>
            </a:r>
            <a:r>
              <a:rPr lang="zh-TW" altLang="en-US" sz="3200" dirty="0"/>
              <a:t>可用來開發網路程式。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2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sz="4800" dirty="0"/>
              <a:t>Python</a:t>
            </a:r>
            <a:r>
              <a:rPr lang="zh-TW" altLang="en-US" sz="4800" dirty="0"/>
              <a:t>是什麼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全世界最熱門的程式語言之一。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實用性廣泛、非常易於編寫。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Python</a:t>
            </a:r>
            <a:r>
              <a:rPr lang="zh-TW" altLang="en-US" sz="3200" dirty="0"/>
              <a:t>可用於：資料分析、網路爬蟲、數學繪圖、</a:t>
            </a:r>
            <a:r>
              <a:rPr lang="en-US" altLang="zh-TW" sz="3200" dirty="0"/>
              <a:t>Web</a:t>
            </a:r>
            <a:r>
              <a:rPr lang="zh-TW" altLang="en-US" sz="3200" dirty="0"/>
              <a:t>應用框架、圖片合成、深度學習、影像辨識</a:t>
            </a:r>
            <a:r>
              <a:rPr lang="en-US" altLang="zh-TW" sz="3200" dirty="0"/>
              <a:t>…</a:t>
            </a:r>
            <a:r>
              <a:rPr lang="zh-TW" altLang="en-US" sz="3200" dirty="0"/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806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安裝</a:t>
            </a:r>
            <a:r>
              <a:rPr lang="en-US" altLang="zh-TW" sz="4800" dirty="0"/>
              <a:t>Python</a:t>
            </a:r>
            <a:r>
              <a:rPr lang="zh-TW" altLang="en-US" sz="4800" dirty="0"/>
              <a:t>，使用</a:t>
            </a:r>
            <a:r>
              <a:rPr lang="en-US" altLang="zh-TW" sz="4800" dirty="0"/>
              <a:t>Anaconda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>
                <a:hlinkClick r:id="rId2"/>
              </a:rPr>
              <a:t>https://www.anaconda.com/products/individual</a:t>
            </a:r>
            <a:endParaRPr lang="en-US" altLang="zh-TW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45AE63A-3569-4BE7-918F-CE98B8EC6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0"/>
          <a:stretch/>
        </p:blipFill>
        <p:spPr>
          <a:xfrm>
            <a:off x="2384589" y="3323364"/>
            <a:ext cx="7422822" cy="3021452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7F3C4607-1600-4200-A32C-4DBD033E8292}"/>
              </a:ext>
            </a:extLst>
          </p:cNvPr>
          <p:cNvSpPr/>
          <p:nvPr/>
        </p:nvSpPr>
        <p:spPr>
          <a:xfrm>
            <a:off x="2508341" y="4397155"/>
            <a:ext cx="1971413" cy="352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0B64F2-6757-4A15-BDDE-EC08E0BCB870}"/>
              </a:ext>
            </a:extLst>
          </p:cNvPr>
          <p:cNvSpPr txBox="1"/>
          <p:nvPr/>
        </p:nvSpPr>
        <p:spPr>
          <a:xfrm>
            <a:off x="2384589" y="3422347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*</a:t>
            </a:r>
            <a:r>
              <a:rPr lang="zh-TW" altLang="en-US" sz="2400" dirty="0">
                <a:solidFill>
                  <a:srgbClr val="FF0000"/>
                </a:solidFill>
              </a:rPr>
              <a:t>連到上方網址並將網頁拉到最下方*</a:t>
            </a:r>
          </a:p>
        </p:txBody>
      </p:sp>
    </p:spTree>
    <p:extLst>
      <p:ext uri="{BB962C8B-B14F-4D97-AF65-F5344CB8AC3E}">
        <p14:creationId xmlns:p14="http://schemas.microsoft.com/office/powerpoint/2010/main" val="341791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安裝套件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於</a:t>
            </a:r>
            <a:r>
              <a:rPr lang="en-US" altLang="zh-TW" sz="3200" dirty="0"/>
              <a:t>Anaconda PowerShell</a:t>
            </a:r>
            <a:r>
              <a:rPr lang="zh-TW" altLang="en-US" sz="3200" dirty="0"/>
              <a:t>輸入下方指令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3200" dirty="0"/>
              <a:t>pip install </a:t>
            </a:r>
            <a:r>
              <a:rPr lang="en-US" altLang="zh-TW" sz="3200" dirty="0" err="1"/>
              <a:t>pytube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/>
              <a:t>pip install pytube3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/>
              <a:t>pip install requests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/>
              <a:t>pip install BeautifulSoup4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/>
              <a:t>pip install selenium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sz="3200" dirty="0"/>
              <a:t>pip install pandas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72624B-DC3D-4F3E-A3DF-86827C55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577" y="1401798"/>
            <a:ext cx="2942123" cy="2989386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B2837FE-9186-4DF6-820F-22B3E549D363}"/>
              </a:ext>
            </a:extLst>
          </p:cNvPr>
          <p:cNvSpPr/>
          <p:nvPr/>
        </p:nvSpPr>
        <p:spPr>
          <a:xfrm>
            <a:off x="8960648" y="2249581"/>
            <a:ext cx="3061980" cy="542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8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sz="4800" dirty="0"/>
              <a:t>Spyder</a:t>
            </a:r>
            <a:r>
              <a:rPr lang="zh-TW" altLang="en-US" sz="4800" dirty="0"/>
              <a:t>編輯器介面</a:t>
            </a:r>
            <a:endParaRPr lang="en-US" sz="4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56B9BE-6985-4A8B-8244-6F66A692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7" y="2118662"/>
            <a:ext cx="8553974" cy="463340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5BCE60D-DD8A-439C-AC49-7FC6F7C47A42}"/>
              </a:ext>
            </a:extLst>
          </p:cNvPr>
          <p:cNvSpPr/>
          <p:nvPr/>
        </p:nvSpPr>
        <p:spPr>
          <a:xfrm>
            <a:off x="2311879" y="2208362"/>
            <a:ext cx="362310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ECB0BD-E21B-4739-8B7B-F891B0F690BB}"/>
              </a:ext>
            </a:extLst>
          </p:cNvPr>
          <p:cNvSpPr txBox="1"/>
          <p:nvPr/>
        </p:nvSpPr>
        <p:spPr>
          <a:xfrm>
            <a:off x="2674189" y="2386742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你的程式寫好後按下它可以在右側的</a:t>
            </a:r>
            <a:r>
              <a:rPr lang="en-US" altLang="zh-TW" dirty="0" err="1">
                <a:solidFill>
                  <a:srgbClr val="FF0000"/>
                </a:solidFill>
              </a:rPr>
              <a:t>IPython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09BB89-417F-4E99-BA86-A7BCE9773174}"/>
              </a:ext>
            </a:extLst>
          </p:cNvPr>
          <p:cNvSpPr txBox="1"/>
          <p:nvPr/>
        </p:nvSpPr>
        <p:spPr>
          <a:xfrm>
            <a:off x="2674188" y="41851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編輯程式的視窗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29E78B-C89E-414A-8CDB-F0914DF9DAA9}"/>
              </a:ext>
            </a:extLst>
          </p:cNvPr>
          <p:cNvSpPr txBox="1"/>
          <p:nvPr/>
        </p:nvSpPr>
        <p:spPr>
          <a:xfrm>
            <a:off x="6746138" y="4745401"/>
            <a:ext cx="2767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IPython</a:t>
            </a:r>
            <a:r>
              <a:rPr lang="zh-TW" altLang="en-US" dirty="0">
                <a:solidFill>
                  <a:srgbClr val="FF0000"/>
                </a:solidFill>
              </a:rPr>
              <a:t>，按上方綠色的按紐後，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程式在這裡執行。也可以直接在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這裡以互動式的方式寫程式。</a:t>
            </a:r>
          </a:p>
        </p:txBody>
      </p:sp>
    </p:spTree>
    <p:extLst>
      <p:ext uri="{BB962C8B-B14F-4D97-AF65-F5344CB8AC3E}">
        <p14:creationId xmlns:p14="http://schemas.microsoft.com/office/powerpoint/2010/main" val="8664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 err="1"/>
              <a:t>Jupyter</a:t>
            </a:r>
            <a:r>
              <a:rPr lang="en-US" altLang="zh-TW" sz="4800" dirty="0"/>
              <a:t> Notebook</a:t>
            </a:r>
            <a:r>
              <a:rPr lang="zh-TW" altLang="en-US" sz="4800" dirty="0"/>
              <a:t>介面</a:t>
            </a:r>
            <a:r>
              <a:rPr lang="en-US" altLang="zh-TW" sz="4800" dirty="0"/>
              <a:t>(1/2)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8D66BDC-C7D0-45EC-813A-7252ECDD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9" y="2610495"/>
            <a:ext cx="11250595" cy="373432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9F56CAD0-4325-43F1-A1BE-9F6E87849FF6}"/>
              </a:ext>
            </a:extLst>
          </p:cNvPr>
          <p:cNvSpPr/>
          <p:nvPr/>
        </p:nvSpPr>
        <p:spPr>
          <a:xfrm>
            <a:off x="9811636" y="3944884"/>
            <a:ext cx="666213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EF08CD9-8E4D-4E36-8CC4-DB21F5E48C49}"/>
              </a:ext>
            </a:extLst>
          </p:cNvPr>
          <p:cNvSpPr/>
          <p:nvPr/>
        </p:nvSpPr>
        <p:spPr>
          <a:xfrm>
            <a:off x="10677101" y="3501665"/>
            <a:ext cx="614482" cy="310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EA6237-3494-4DFC-B060-0D8F2B57BB9C}"/>
              </a:ext>
            </a:extLst>
          </p:cNvPr>
          <p:cNvSpPr txBox="1"/>
          <p:nvPr/>
        </p:nvSpPr>
        <p:spPr>
          <a:xfrm>
            <a:off x="2347019" y="416987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選好要存放的目錄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6454BE-8819-4D10-A402-8129FFAABD9E}"/>
              </a:ext>
            </a:extLst>
          </p:cNvPr>
          <p:cNvSpPr txBox="1"/>
          <p:nvPr/>
        </p:nvSpPr>
        <p:spPr>
          <a:xfrm>
            <a:off x="10243529" y="4255435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開</a:t>
            </a: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zh-TW" altLang="en-US" dirty="0">
                <a:solidFill>
                  <a:srgbClr val="FF0000"/>
                </a:solidFill>
              </a:rPr>
              <a:t>新檔</a:t>
            </a:r>
          </a:p>
        </p:txBody>
      </p:sp>
    </p:spTree>
    <p:extLst>
      <p:ext uri="{BB962C8B-B14F-4D97-AF65-F5344CB8AC3E}">
        <p14:creationId xmlns:p14="http://schemas.microsoft.com/office/powerpoint/2010/main" val="3050631488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Mutius · SlidesCarnival</Template>
  <TotalTime>361</TotalTime>
  <Words>376</Words>
  <Application>Microsoft Office PowerPoint</Application>
  <PresentationFormat>寬螢幕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DM Serif Display</vt:lpstr>
      <vt:lpstr>Montserrat Light</vt:lpstr>
      <vt:lpstr>Arial</vt:lpstr>
      <vt:lpstr>Calibri</vt:lpstr>
      <vt:lpstr>Consolas</vt:lpstr>
      <vt:lpstr>Wingdings</vt:lpstr>
      <vt:lpstr>Mutius template</vt:lpstr>
      <vt:lpstr>智慧科技與產業數位轉型 (社群資訊探勘與實作) -開場&amp;環境安裝-</vt:lpstr>
      <vt:lpstr>今日主題</vt:lpstr>
      <vt:lpstr>為什麼有程式語言?</vt:lpstr>
      <vt:lpstr>程式語言有哪些?</vt:lpstr>
      <vt:lpstr>Python是什麼?</vt:lpstr>
      <vt:lpstr>安裝Python，使用Anaconda</vt:lpstr>
      <vt:lpstr>安裝套件</vt:lpstr>
      <vt:lpstr>Spyder編輯器介面</vt:lpstr>
      <vt:lpstr>Jupyter Notebook介面(1/2)</vt:lpstr>
      <vt:lpstr>Jupyter Notebook介面(2/2)</vt:lpstr>
      <vt:lpstr>試著輸出文字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智慧科技與產業數位轉型 (社群資訊探勘與實作)</dc:title>
  <dc:creator>Jimmy</dc:creator>
  <cp:lastModifiedBy>Jimmy</cp:lastModifiedBy>
  <cp:revision>19</cp:revision>
  <dcterms:created xsi:type="dcterms:W3CDTF">2020-07-05T07:44:37Z</dcterms:created>
  <dcterms:modified xsi:type="dcterms:W3CDTF">2020-07-11T14:54:39Z</dcterms:modified>
</cp:coreProperties>
</file>