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7" r:id="rId3"/>
    <p:sldId id="258" r:id="rId4"/>
    <p:sldId id="259" r:id="rId5"/>
    <p:sldId id="260" r:id="rId6"/>
    <p:sldId id="261" r:id="rId7"/>
    <p:sldId id="263" r:id="rId8"/>
    <p:sldId id="284" r:id="rId9"/>
    <p:sldId id="286" r:id="rId10"/>
    <p:sldId id="285" r:id="rId11"/>
    <p:sldId id="288" r:id="rId12"/>
    <p:sldId id="262" r:id="rId13"/>
    <p:sldId id="265" r:id="rId14"/>
    <p:sldId id="266" r:id="rId15"/>
    <p:sldId id="267" r:id="rId16"/>
    <p:sldId id="271" r:id="rId17"/>
    <p:sldId id="269" r:id="rId18"/>
    <p:sldId id="272" r:id="rId19"/>
    <p:sldId id="273" r:id="rId20"/>
    <p:sldId id="279" r:id="rId21"/>
    <p:sldId id="280" r:id="rId22"/>
    <p:sldId id="281" r:id="rId23"/>
    <p:sldId id="282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31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 - Accent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 - White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9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 - Dar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Google Shape;58;p1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21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 - Dark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330949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23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7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6C6DD-80D8-47FA-B039-60B06A18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B6EA5-5901-4C3D-B59F-7587E9B5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CEBFD-DB03-4768-A9CD-627D1EF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120A-AA26-40BA-8437-435BA0F970E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9FB75-799A-4199-90A7-A3731E4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5B3F8-C21C-4BDE-81CA-8428C5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0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675145" y="-2640525"/>
            <a:ext cx="6849331" cy="1218438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84967" y="1642400"/>
            <a:ext cx="9022000" cy="35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Font typeface="DM Serif Display"/>
              <a:buChar char="╺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5486263" lvl="8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1007984" y="1575703"/>
            <a:ext cx="6176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8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Font typeface="Montserrat Light"/>
              <a:buChar char="╺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362352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0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9873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81250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84967" y="1397700"/>
            <a:ext cx="9022000" cy="6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9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5654651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84967" y="5468667"/>
            <a:ext cx="9022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 - Dark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6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84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F17C06-5C8B-4DE3-8C03-E7546CC3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</p:spPr>
        <p:txBody>
          <a:bodyPr/>
          <a:lstStyle/>
          <a:p>
            <a:pPr algn="ctr"/>
            <a:r>
              <a:rPr lang="zh-TW" altLang="en-US" dirty="0"/>
              <a:t>智慧科技與產業數位轉型 </a:t>
            </a:r>
            <a:r>
              <a:rPr lang="en-US" altLang="zh-TW" dirty="0"/>
              <a:t>(</a:t>
            </a:r>
            <a:r>
              <a:rPr lang="zh-TW" altLang="en-US" dirty="0"/>
              <a:t>社群資訊探勘與實作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4800" dirty="0"/>
              <a:t>-</a:t>
            </a:r>
            <a:r>
              <a:rPr lang="zh-TW" altLang="en-US" sz="4800" dirty="0"/>
              <a:t>抓取</a:t>
            </a:r>
            <a:r>
              <a:rPr lang="en-US" altLang="zh-TW" sz="4800" dirty="0"/>
              <a:t>YT</a:t>
            </a:r>
            <a:r>
              <a:rPr lang="zh-TW" altLang="en-US" sz="4800" dirty="0"/>
              <a:t>影片</a:t>
            </a:r>
            <a:r>
              <a:rPr lang="en-US" altLang="zh-TW" sz="4800" dirty="0"/>
              <a:t>-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777B58-D77B-45BE-BB90-3C4EC196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</p:spPr>
        <p:txBody>
          <a:bodyPr/>
          <a:lstStyle/>
          <a:p>
            <a:pPr algn="r"/>
            <a:r>
              <a:rPr lang="zh-TW" altLang="en-US" sz="2400" dirty="0">
                <a:solidFill>
                  <a:schemeClr val="bg1"/>
                </a:solidFill>
              </a:rPr>
              <a:t>老師：王銘宏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迴圈控制 </a:t>
            </a:r>
            <a:r>
              <a:rPr lang="en-US" altLang="zh-TW" sz="4800" dirty="0"/>
              <a:t>for in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對於列表的每個元素做</a:t>
            </a:r>
            <a:r>
              <a:rPr lang="en-US" altLang="zh-TW" sz="3200" dirty="0">
                <a:latin typeface="Consolas" panose="020B0609020204030204" pitchFamily="49" charset="0"/>
              </a:rPr>
              <a:t>...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例如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li = ['apple', 'banana', 'car', 'door']</a:t>
            </a: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li:</a:t>
            </a:r>
          </a:p>
          <a:p>
            <a:pPr marL="778914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latin typeface="Consolas" panose="020B0609020204030204" pitchFamily="49" charset="0"/>
              </a:rPr>
              <a:t>print(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Consolas" panose="020B0609020204030204" pitchFamily="49" charset="0"/>
              </a:rPr>
              <a:t>會將</a:t>
            </a:r>
            <a:r>
              <a:rPr lang="en-US" altLang="zh-TW" sz="3200" dirty="0">
                <a:latin typeface="Consolas" panose="020B0609020204030204" pitchFamily="49" charset="0"/>
              </a:rPr>
              <a:t>apple</a:t>
            </a:r>
            <a:r>
              <a:rPr lang="zh-TW" altLang="en-US" sz="3200" dirty="0">
                <a:latin typeface="Consolas" panose="020B0609020204030204" pitchFamily="49" charset="0"/>
              </a:rPr>
              <a:t>、</a:t>
            </a:r>
            <a:r>
              <a:rPr lang="en-US" altLang="zh-TW" sz="3200" dirty="0">
                <a:latin typeface="Consolas" panose="020B0609020204030204" pitchFamily="49" charset="0"/>
              </a:rPr>
              <a:t>banana</a:t>
            </a:r>
            <a:r>
              <a:rPr lang="zh-TW" altLang="en-US" sz="3200" dirty="0">
                <a:latin typeface="Consolas" panose="020B0609020204030204" pitchFamily="49" charset="0"/>
              </a:rPr>
              <a:t>、</a:t>
            </a:r>
            <a:r>
              <a:rPr lang="en-US" altLang="zh-TW" sz="3200" dirty="0">
                <a:latin typeface="Consolas" panose="020B0609020204030204" pitchFamily="49" charset="0"/>
              </a:rPr>
              <a:t>car</a:t>
            </a:r>
            <a:r>
              <a:rPr lang="zh-TW" altLang="en-US" sz="3200" dirty="0">
                <a:latin typeface="Consolas" panose="020B0609020204030204" pitchFamily="49" charset="0"/>
              </a:rPr>
              <a:t>、</a:t>
            </a:r>
            <a:r>
              <a:rPr lang="en-US" altLang="zh-TW" sz="3200" dirty="0">
                <a:latin typeface="Consolas" panose="020B0609020204030204" pitchFamily="49" charset="0"/>
              </a:rPr>
              <a:t>door</a:t>
            </a:r>
            <a:r>
              <a:rPr lang="zh-TW" altLang="en-US" sz="3200" dirty="0">
                <a:latin typeface="Consolas" panose="020B0609020204030204" pitchFamily="49" charset="0"/>
              </a:rPr>
              <a:t>依序印出</a:t>
            </a:r>
            <a:endParaRPr lang="en-US" altLang="zh-TW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A0E91-B339-4F08-B682-BCE51604C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Pytube</a:t>
            </a:r>
            <a:r>
              <a:rPr lang="zh-TW" altLang="en-US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28668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sz="4800" dirty="0" err="1"/>
              <a:t>Pytube</a:t>
            </a:r>
            <a:r>
              <a:rPr lang="zh-TW" altLang="en-US" sz="4800" dirty="0"/>
              <a:t>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專門用來下載</a:t>
            </a:r>
            <a:r>
              <a:rPr lang="en-US" altLang="zh-TW" sz="3200" dirty="0"/>
              <a:t>YouTube</a:t>
            </a:r>
            <a:r>
              <a:rPr lang="zh-TW" altLang="en-US" sz="3200" dirty="0"/>
              <a:t>影片的套件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可以下載影片檔或單獨下載影片的音訊部分。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45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修正目前</a:t>
            </a:r>
            <a:r>
              <a:rPr lang="en-US" altLang="zh-TW" sz="4800" dirty="0" err="1"/>
              <a:t>Pytube</a:t>
            </a:r>
            <a:r>
              <a:rPr lang="zh-TW" altLang="en-US" sz="4800" dirty="0"/>
              <a:t>錯誤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5332"/>
            <a:ext cx="9605947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位置：</a:t>
            </a:r>
            <a:r>
              <a:rPr lang="en-US" sz="3200" dirty="0" err="1"/>
              <a:t>pytube</a:t>
            </a:r>
            <a:r>
              <a:rPr lang="en-US" sz="3200" dirty="0"/>
              <a:t>\extract.py, line 301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 err="1">
                <a:latin typeface="Consolas" panose="020B0609020204030204" pitchFamily="49" charset="0"/>
              </a:rPr>
              <a:t>parse_qs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formats[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]["cipher"]</a:t>
            </a:r>
            <a:r>
              <a:rPr lang="en-US" sz="3200" dirty="0">
                <a:latin typeface="Consolas" panose="020B0609020204030204" pitchFamily="49" charset="0"/>
              </a:rPr>
              <a:t>) for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, data in enumerate(formats)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改為：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 err="1">
                <a:latin typeface="Consolas" panose="020B0609020204030204" pitchFamily="49" charset="0"/>
              </a:rPr>
              <a:t>parse_qs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formats[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].get("cipher") or</a:t>
            </a:r>
            <a:r>
              <a:rPr lang="en-US" sz="3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formats[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].get("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signatureCipher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")</a:t>
            </a:r>
            <a:r>
              <a:rPr lang="en-US" sz="3200" dirty="0">
                <a:latin typeface="Consolas" panose="020B0609020204030204" pitchFamily="49" charset="0"/>
              </a:rPr>
              <a:t>) for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, data in enumerate(formats)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  <a:p>
            <a:pPr marL="169329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040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YouTube</a:t>
            </a:r>
            <a:r>
              <a:rPr lang="zh-TW" altLang="en-US" sz="4800" dirty="0"/>
              <a:t>影片</a:t>
            </a:r>
            <a:r>
              <a:rPr lang="en-US" altLang="zh-TW" sz="4800" dirty="0"/>
              <a:t>(</a:t>
            </a:r>
            <a:r>
              <a:rPr lang="zh-TW" altLang="en-US" sz="4800" dirty="0"/>
              <a:t>基本版</a:t>
            </a:r>
            <a:r>
              <a:rPr lang="en-US" altLang="zh-TW" sz="4800" dirty="0"/>
              <a:t>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8583"/>
            <a:ext cx="10016455" cy="35939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下方程式碼可以下載</a:t>
            </a:r>
            <a:r>
              <a:rPr lang="en-US" altLang="zh-TW" sz="3200" dirty="0"/>
              <a:t>YT</a:t>
            </a:r>
            <a:r>
              <a:rPr lang="zh-TW" altLang="en-US" sz="3200" dirty="0"/>
              <a:t>連結的最高畫質影片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latin typeface="Consolas" panose="020B0609020204030204" pitchFamily="49" charset="0"/>
              </a:rPr>
              <a:t>pytube</a:t>
            </a:r>
            <a:r>
              <a:rPr lang="en-US" sz="2400" dirty="0">
                <a:latin typeface="Consolas" panose="020B0609020204030204" pitchFamily="49" charset="0"/>
              </a:rPr>
              <a:t> import YouTube</a:t>
            </a:r>
          </a:p>
          <a:p>
            <a:pPr marL="778914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yt</a:t>
            </a:r>
            <a:r>
              <a:rPr lang="en-US" sz="2400" dirty="0">
                <a:latin typeface="Consolas" panose="020B0609020204030204" pitchFamily="49" charset="0"/>
              </a:rPr>
              <a:t> = YouTube('YouTube</a:t>
            </a:r>
            <a:r>
              <a:rPr lang="zh-TW" altLang="en-US" sz="2400" dirty="0">
                <a:latin typeface="Consolas" panose="020B0609020204030204" pitchFamily="49" charset="0"/>
              </a:rPr>
              <a:t>影片網址</a:t>
            </a:r>
            <a:r>
              <a:rPr lang="en-US" altLang="zh-TW" sz="2400" dirty="0">
                <a:latin typeface="Consolas" panose="020B0609020204030204" pitchFamily="49" charset="0"/>
              </a:rPr>
              <a:t>')</a:t>
            </a:r>
          </a:p>
          <a:p>
            <a:pPr marL="778914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stream = </a:t>
            </a:r>
            <a:r>
              <a:rPr lang="en-US" sz="2400" dirty="0" err="1">
                <a:latin typeface="Consolas" panose="020B0609020204030204" pitchFamily="49" charset="0"/>
              </a:rPr>
              <a:t>yt.streams.get_highest_resolution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778914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stream.download</a:t>
            </a:r>
            <a:r>
              <a:rPr lang="en-US" sz="2400" dirty="0">
                <a:latin typeface="Consolas" panose="020B0609020204030204" pitchFamily="49" charset="0"/>
              </a:rPr>
              <a:t>('</a:t>
            </a:r>
            <a:r>
              <a:rPr lang="zh-TW" altLang="en-US" sz="2400" dirty="0">
                <a:latin typeface="Consolas" panose="020B0609020204030204" pitchFamily="49" charset="0"/>
              </a:rPr>
              <a:t>資料夾</a:t>
            </a:r>
            <a:r>
              <a:rPr lang="en-US" altLang="zh-TW" sz="2400" dirty="0">
                <a:latin typeface="Consolas" panose="020B0609020204030204" pitchFamily="49" charset="0"/>
              </a:rPr>
              <a:t>', '</a:t>
            </a:r>
            <a:r>
              <a:rPr lang="zh-TW" altLang="en-US" sz="2400" dirty="0">
                <a:latin typeface="Consolas" panose="020B0609020204030204" pitchFamily="49" charset="0"/>
              </a:rPr>
              <a:t>檔名</a:t>
            </a:r>
            <a:r>
              <a:rPr lang="en-US" altLang="zh-TW" sz="2400" dirty="0">
                <a:latin typeface="Consolas" panose="020B0609020204030204" pitchFamily="49" charset="0"/>
              </a:rPr>
              <a:t>')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'YouTube</a:t>
            </a:r>
            <a:r>
              <a:rPr lang="zh-TW" altLang="en-US" sz="3200" dirty="0"/>
              <a:t>影片網址</a:t>
            </a:r>
            <a:r>
              <a:rPr lang="en-US" altLang="zh-TW" sz="3200" dirty="0"/>
              <a:t>'</a:t>
            </a:r>
            <a:r>
              <a:rPr lang="zh-TW" altLang="en-US" sz="3200" dirty="0"/>
              <a:t>、</a:t>
            </a:r>
            <a:r>
              <a:rPr lang="en-US" altLang="zh-TW" sz="3200" dirty="0"/>
              <a:t>'</a:t>
            </a:r>
            <a:r>
              <a:rPr lang="zh-TW" altLang="en-US" sz="3200" dirty="0"/>
              <a:t>資料夾</a:t>
            </a:r>
            <a:r>
              <a:rPr lang="en-US" altLang="zh-TW" sz="3200" dirty="0"/>
              <a:t>'</a:t>
            </a:r>
            <a:r>
              <a:rPr lang="zh-TW" altLang="en-US" sz="3200" dirty="0"/>
              <a:t>、</a:t>
            </a:r>
            <a:r>
              <a:rPr lang="en-US" altLang="zh-TW" sz="3200" dirty="0"/>
              <a:t>'</a:t>
            </a:r>
            <a:r>
              <a:rPr lang="zh-TW" altLang="en-US" sz="3200" dirty="0"/>
              <a:t>檔名</a:t>
            </a:r>
            <a:r>
              <a:rPr lang="en-US" altLang="zh-TW" sz="3200" dirty="0"/>
              <a:t>'</a:t>
            </a:r>
            <a:r>
              <a:rPr lang="zh-TW" altLang="en-US" sz="3200" dirty="0"/>
              <a:t>自行改寫。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/>
              <a:t>'./'</a:t>
            </a:r>
            <a:r>
              <a:rPr lang="zh-TW" altLang="en-US" sz="3200" dirty="0"/>
              <a:t>表示本地資料夾。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8005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運行範例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5FA0131-9699-4563-870E-AAC381C1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7" y="2465521"/>
            <a:ext cx="10500946" cy="3104769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AAD35F1-ADF2-4549-B594-BAA0B9D31F1D}"/>
              </a:ext>
            </a:extLst>
          </p:cNvPr>
          <p:cNvCxnSpPr>
            <a:cxnSpLocks/>
          </p:cNvCxnSpPr>
          <p:nvPr/>
        </p:nvCxnSpPr>
        <p:spPr>
          <a:xfrm>
            <a:off x="1266738" y="4211273"/>
            <a:ext cx="3649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1A7147-B689-4492-8375-503A234E7D89}"/>
              </a:ext>
            </a:extLst>
          </p:cNvPr>
          <p:cNvSpPr txBox="1"/>
          <p:nvPr/>
        </p:nvSpPr>
        <p:spPr>
          <a:xfrm>
            <a:off x="1761135" y="42699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程式檔案所在的資料夾</a:t>
            </a:r>
          </a:p>
        </p:txBody>
      </p:sp>
    </p:spTree>
    <p:extLst>
      <p:ext uri="{BB962C8B-B14F-4D97-AF65-F5344CB8AC3E}">
        <p14:creationId xmlns:p14="http://schemas.microsoft.com/office/powerpoint/2010/main" val="310865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YouTube</a:t>
            </a:r>
            <a:r>
              <a:rPr lang="zh-TW" altLang="en-US" sz="4800" dirty="0"/>
              <a:t>影片</a:t>
            </a:r>
            <a:r>
              <a:rPr lang="en-US" altLang="zh-TW" sz="4800" dirty="0"/>
              <a:t>(</a:t>
            </a:r>
            <a:r>
              <a:rPr lang="zh-TW" altLang="en-US" sz="4800" dirty="0"/>
              <a:t>進階版</a:t>
            </a:r>
            <a:r>
              <a:rPr lang="en-US" altLang="zh-TW" sz="4800" dirty="0"/>
              <a:t>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5332"/>
            <a:ext cx="9605947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可在運行時輸入資料</a:t>
            </a:r>
            <a:r>
              <a:rPr lang="en-US" altLang="zh-TW" sz="3200" dirty="0"/>
              <a:t>(</a:t>
            </a:r>
            <a:r>
              <a:rPr lang="zh-TW" altLang="en-US" sz="3200" dirty="0"/>
              <a:t>網址、檔名等</a:t>
            </a:r>
            <a:r>
              <a:rPr lang="en-US" altLang="zh-TW" sz="3200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可指定影片畫質或音檔音質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14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查看</a:t>
            </a:r>
            <a:r>
              <a:rPr lang="en-US" altLang="zh-TW" sz="4800" dirty="0"/>
              <a:t>streams</a:t>
            </a:r>
            <a:r>
              <a:rPr lang="zh-TW" altLang="en-US" sz="4800" dirty="0"/>
              <a:t>的內容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9A047A-DBC3-4D55-929E-AD3257123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84"/>
          <a:stretch/>
        </p:blipFill>
        <p:spPr>
          <a:xfrm>
            <a:off x="493189" y="2432807"/>
            <a:ext cx="11205555" cy="35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steams</a:t>
            </a:r>
            <a:r>
              <a:rPr lang="zh-TW" altLang="en-US" sz="4800" dirty="0"/>
              <a:t>篩選器 </a:t>
            </a:r>
            <a:r>
              <a:rPr lang="en-US" altLang="zh-TW" sz="4800" dirty="0"/>
              <a:t>- filter</a:t>
            </a:r>
            <a:endParaRPr lang="en-US" sz="4800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64D96E6-4C55-4AD2-86E1-45A2BF0ED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1774"/>
              </p:ext>
            </p:extLst>
          </p:nvPr>
        </p:nvGraphicFramePr>
        <p:xfrm>
          <a:off x="1132513" y="2139193"/>
          <a:ext cx="10410737" cy="426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565">
                  <a:extLst>
                    <a:ext uri="{9D8B030D-6E8A-4147-A177-3AD203B41FA5}">
                      <a16:colId xmlns:a16="http://schemas.microsoft.com/office/drawing/2014/main" val="900884332"/>
                    </a:ext>
                  </a:extLst>
                </a:gridCol>
                <a:gridCol w="2997804">
                  <a:extLst>
                    <a:ext uri="{9D8B030D-6E8A-4147-A177-3AD203B41FA5}">
                      <a16:colId xmlns:a16="http://schemas.microsoft.com/office/drawing/2014/main" val="298023911"/>
                    </a:ext>
                  </a:extLst>
                </a:gridCol>
                <a:gridCol w="1218867">
                  <a:extLst>
                    <a:ext uri="{9D8B030D-6E8A-4147-A177-3AD203B41FA5}">
                      <a16:colId xmlns:a16="http://schemas.microsoft.com/office/drawing/2014/main" val="1372036203"/>
                    </a:ext>
                  </a:extLst>
                </a:gridCol>
                <a:gridCol w="3986501">
                  <a:extLst>
                    <a:ext uri="{9D8B030D-6E8A-4147-A177-3AD203B41FA5}">
                      <a16:colId xmlns:a16="http://schemas.microsoft.com/office/drawing/2014/main" val="2025320648"/>
                    </a:ext>
                  </a:extLst>
                </a:gridCol>
              </a:tblGrid>
              <a:tr h="58307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參數類型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參數範例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888352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fps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影格率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整數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30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60 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203432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影片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解析度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字串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'1080p'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'720p'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175843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abr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音訊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)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音質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字串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'128kbps'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450328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type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類型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字串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'audio'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'video'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077987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subtype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副檔名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字串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'mp4'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</a:t>
                      </a:r>
                      <a:r>
                        <a:rPr lang="en-US" altLang="zh-TW" sz="200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webm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071466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mime_type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type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與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subtype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字串</a:t>
                      </a:r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'audio/mp4'</a:t>
                      </a:r>
                      <a:r>
                        <a:rPr lang="zh-TW" alt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'video/mp4'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71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1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sz="4800" dirty="0"/>
              <a:t>filter</a:t>
            </a:r>
            <a:r>
              <a:rPr lang="zh-TW" altLang="en-US" sz="4800" dirty="0"/>
              <a:t>使用範例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951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下圖為篩選附檔名為</a:t>
            </a:r>
            <a:r>
              <a:rPr lang="en-US" altLang="zh-TW" sz="3200" dirty="0"/>
              <a:t>mp4</a:t>
            </a:r>
            <a:r>
              <a:rPr lang="zh-TW" altLang="en-US" sz="3200" dirty="0"/>
              <a:t>、畫質為</a:t>
            </a:r>
            <a:r>
              <a:rPr lang="en-US" altLang="zh-TW" sz="3200" dirty="0"/>
              <a:t>720p</a:t>
            </a:r>
            <a:r>
              <a:rPr lang="zh-TW" altLang="en-US" sz="3200" dirty="0"/>
              <a:t>的範例程式：</a:t>
            </a:r>
            <a:endParaRPr 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1664FF-DC07-4DE0-A2CA-76A925EE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0" y="3685165"/>
            <a:ext cx="11192254" cy="20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3F2DE-2049-4B8E-B47B-A0545D78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基本的</a:t>
            </a:r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79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指定</a:t>
            </a:r>
            <a:r>
              <a:rPr lang="en-US" altLang="zh-TW" sz="4800" dirty="0"/>
              <a:t>stream</a:t>
            </a:r>
            <a:r>
              <a:rPr lang="zh-TW" altLang="en-US" sz="4800" dirty="0"/>
              <a:t>方法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列表第一個：</a:t>
            </a:r>
            <a:r>
              <a:rPr lang="en-US" altLang="zh-TW" sz="3200" dirty="0"/>
              <a:t>first()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列表最後一個：</a:t>
            </a:r>
            <a:r>
              <a:rPr lang="en-US" altLang="zh-TW" sz="3200" dirty="0"/>
              <a:t>last()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最高畫質：</a:t>
            </a:r>
            <a:r>
              <a:rPr lang="en-US" sz="3200" dirty="0" err="1"/>
              <a:t>get_highest_resolution</a:t>
            </a:r>
            <a:r>
              <a:rPr lang="en-US" sz="3200" dirty="0"/>
              <a:t>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最低畫質：</a:t>
            </a:r>
            <a:r>
              <a:rPr lang="en-US" altLang="zh-TW" sz="3200" dirty="0" err="1"/>
              <a:t>get_lowest_resolution</a:t>
            </a:r>
            <a:r>
              <a:rPr lang="en-US" altLang="zh-TW" sz="3200" dirty="0"/>
              <a:t>()</a:t>
            </a:r>
            <a:endParaRPr lang="en-US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指定</a:t>
            </a:r>
            <a:r>
              <a:rPr lang="en-US" altLang="zh-TW" sz="3200" dirty="0" err="1"/>
              <a:t>itag</a:t>
            </a:r>
            <a:r>
              <a:rPr lang="zh-TW" altLang="en-US" sz="3200" dirty="0"/>
              <a:t>：</a:t>
            </a:r>
            <a:r>
              <a:rPr lang="en-US" altLang="zh-TW" sz="3200" dirty="0" err="1"/>
              <a:t>get_by_itag</a:t>
            </a:r>
            <a:r>
              <a:rPr lang="en-US" altLang="zh-TW" sz="3200" dirty="0"/>
              <a:t>(n) #n</a:t>
            </a:r>
            <a:r>
              <a:rPr lang="zh-TW" altLang="en-US" sz="3200" dirty="0"/>
              <a:t>填入整數</a:t>
            </a:r>
            <a:endParaRPr lang="en-US" sz="3200" dirty="0"/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80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指定</a:t>
            </a:r>
            <a:r>
              <a:rPr lang="en-US" altLang="zh-TW" sz="4800" dirty="0"/>
              <a:t>stream</a:t>
            </a:r>
            <a:r>
              <a:rPr lang="zh-TW" altLang="en-US" sz="4800" dirty="0"/>
              <a:t>方法使用範例</a:t>
            </a:r>
            <a:endParaRPr 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4A79FF-C473-4CEC-B032-974BCCE9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5" y="2089196"/>
            <a:ext cx="10813409" cy="44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輸入字串或整數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輸入字串並儲存到變數</a:t>
            </a:r>
            <a:endParaRPr lang="en-US" altLang="zh-TW" sz="3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變數名 </a:t>
            </a:r>
            <a:r>
              <a:rPr lang="en-US" altLang="zh-TW" sz="3200" dirty="0">
                <a:latin typeface="Consolas" panose="020B0609020204030204" pitchFamily="49" charset="0"/>
              </a:rPr>
              <a:t>=</a:t>
            </a:r>
            <a:r>
              <a:rPr lang="zh-TW" altLang="en-US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</a:rPr>
              <a:t>input('</a:t>
            </a:r>
            <a:r>
              <a:rPr lang="zh-TW" altLang="en-US" sz="3200" dirty="0">
                <a:latin typeface="Consolas" panose="020B0609020204030204" pitchFamily="49" charset="0"/>
              </a:rPr>
              <a:t>輸入提示</a:t>
            </a:r>
            <a:r>
              <a:rPr lang="en-US" altLang="zh-TW" sz="3200" dirty="0">
                <a:latin typeface="Consolas" panose="020B0609020204030204" pitchFamily="49" charset="0"/>
              </a:rPr>
              <a:t>')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輸入整數並儲存到變數</a:t>
            </a:r>
            <a:endParaRPr lang="en-US" altLang="zh-TW" sz="3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變數名 </a:t>
            </a:r>
            <a:r>
              <a:rPr lang="en-US" altLang="zh-TW" sz="3200" dirty="0">
                <a:latin typeface="Consolas" panose="020B0609020204030204" pitchFamily="49" charset="0"/>
              </a:rPr>
              <a:t>=</a:t>
            </a:r>
            <a:r>
              <a:rPr lang="zh-TW" altLang="en-US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</a:rPr>
              <a:t>int(input('</a:t>
            </a:r>
            <a:r>
              <a:rPr lang="zh-TW" altLang="en-US" sz="3200" dirty="0">
                <a:latin typeface="Consolas" panose="020B0609020204030204" pitchFamily="49" charset="0"/>
              </a:rPr>
              <a:t>輸入提示</a:t>
            </a:r>
            <a:r>
              <a:rPr lang="en-US" altLang="zh-TW" sz="3200" dirty="0">
                <a:latin typeface="Consolas" panose="020B0609020204030204" pitchFamily="49" charset="0"/>
              </a:rPr>
              <a:t>'))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64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input</a:t>
            </a:r>
            <a:r>
              <a:rPr lang="zh-TW" altLang="en-US" sz="4800" dirty="0"/>
              <a:t>加入程式碼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E5E5CC0-AC08-481C-9F21-370AF6B34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50"/>
          <a:stretch/>
        </p:blipFill>
        <p:spPr>
          <a:xfrm>
            <a:off x="389297" y="2589460"/>
            <a:ext cx="11413405" cy="34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input</a:t>
            </a:r>
            <a:r>
              <a:rPr lang="zh-TW" altLang="en-US" sz="4800" dirty="0"/>
              <a:t>加入程式碼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2CEB8-2E66-4485-AA2A-4A483F4B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2" y="2555277"/>
            <a:ext cx="11410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輸入錯誤問題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如果輸入的</a:t>
            </a:r>
            <a:r>
              <a:rPr lang="en-US" altLang="zh-TW" sz="3200" dirty="0" err="1"/>
              <a:t>itag</a:t>
            </a:r>
            <a:r>
              <a:rPr lang="zh-TW" altLang="en-US" sz="3200" dirty="0"/>
              <a:t>不包含在</a:t>
            </a:r>
            <a:r>
              <a:rPr lang="en-US" altLang="zh-TW" sz="3200" dirty="0"/>
              <a:t>streams</a:t>
            </a:r>
            <a:r>
              <a:rPr lang="zh-TW" altLang="en-US" sz="3200" dirty="0"/>
              <a:t>中，會發生</a:t>
            </a:r>
            <a:r>
              <a:rPr lang="en-US" altLang="zh-TW" sz="3200" dirty="0"/>
              <a:t>ERROR</a:t>
            </a:r>
            <a:endParaRPr 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4D41CA8-B72F-47B2-AD09-DB196EFB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7" y="3539503"/>
            <a:ext cx="811643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2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輸入錯誤問題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先使用</a:t>
            </a:r>
            <a:r>
              <a:rPr lang="en-US" altLang="zh-TW" sz="3200" dirty="0"/>
              <a:t>if...else...</a:t>
            </a:r>
            <a:r>
              <a:rPr lang="zh-TW" altLang="en-US" sz="3200" dirty="0"/>
              <a:t>判斷</a:t>
            </a:r>
            <a:r>
              <a:rPr lang="en-US" altLang="zh-TW" sz="3200" dirty="0"/>
              <a:t>stream</a:t>
            </a:r>
            <a:r>
              <a:rPr lang="zh-TW" altLang="en-US" sz="3200" dirty="0"/>
              <a:t>是否為</a:t>
            </a:r>
            <a:r>
              <a:rPr lang="en-US" altLang="zh-TW" sz="3200" dirty="0"/>
              <a:t>None</a:t>
            </a:r>
            <a:r>
              <a:rPr lang="zh-TW" altLang="en-US" sz="3200" dirty="0"/>
              <a:t>，如果不為</a:t>
            </a:r>
            <a:r>
              <a:rPr lang="en-US" altLang="zh-TW" sz="3200" dirty="0"/>
              <a:t>None</a:t>
            </a:r>
            <a:r>
              <a:rPr lang="zh-TW" altLang="en-US" sz="3200" dirty="0"/>
              <a:t>在進行下載。</a:t>
            </a:r>
            <a:endParaRPr 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300B85-F616-4FF8-BB5E-F4379E06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7" y="3730274"/>
            <a:ext cx="6450633" cy="26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6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endParaRPr 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3AAEF2-046F-4923-94F5-1E06A825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6" y="2095964"/>
            <a:ext cx="8548407" cy="42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認識變數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有點像是置物籃，可以把數值、文字、列表等物件存放進去。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例如下面的程式碼會宣告</a:t>
            </a:r>
            <a:r>
              <a:rPr lang="en-US" altLang="zh-TW" sz="3200" dirty="0"/>
              <a:t>(</a:t>
            </a:r>
            <a:r>
              <a:rPr lang="zh-TW" altLang="en-US" sz="3200" dirty="0"/>
              <a:t>建立</a:t>
            </a:r>
            <a:r>
              <a:rPr lang="en-US" altLang="zh-TW" sz="3200" dirty="0"/>
              <a:t>)</a:t>
            </a:r>
            <a:r>
              <a:rPr lang="zh-TW" altLang="en-US" sz="3200" dirty="0"/>
              <a:t>一個變數</a:t>
            </a:r>
            <a:r>
              <a:rPr lang="en-US" altLang="zh-TW" sz="3200" dirty="0"/>
              <a:t>a</a:t>
            </a:r>
            <a:r>
              <a:rPr lang="zh-TW" altLang="en-US" sz="3200" dirty="0"/>
              <a:t>，並將</a:t>
            </a:r>
            <a:r>
              <a:rPr lang="en-US" altLang="zh-TW" sz="3200" dirty="0"/>
              <a:t>5</a:t>
            </a:r>
            <a:r>
              <a:rPr lang="zh-TW" altLang="en-US" sz="3200" dirty="0"/>
              <a:t>存入</a:t>
            </a:r>
            <a:r>
              <a:rPr lang="en-US" altLang="zh-TW" sz="3200" dirty="0"/>
              <a:t>a</a:t>
            </a:r>
            <a:r>
              <a:rPr lang="zh-TW" altLang="en-US" sz="3200" dirty="0"/>
              <a:t>，最後把</a:t>
            </a:r>
            <a:r>
              <a:rPr lang="en-US" altLang="zh-TW" sz="3200" dirty="0"/>
              <a:t>a</a:t>
            </a:r>
            <a:r>
              <a:rPr lang="zh-TW" altLang="en-US" sz="3200" dirty="0"/>
              <a:t>的值印出來：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5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print(a)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7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變數計算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數值間的計算可以使用加</a:t>
            </a:r>
            <a:r>
              <a:rPr lang="en-US" altLang="zh-TW" sz="3200" dirty="0"/>
              <a:t>(+)</a:t>
            </a:r>
            <a:r>
              <a:rPr lang="zh-TW" altLang="en-US" sz="3200" dirty="0"/>
              <a:t>減</a:t>
            </a:r>
            <a:r>
              <a:rPr lang="en-US" altLang="zh-TW" sz="3200" dirty="0"/>
              <a:t>(-)</a:t>
            </a:r>
            <a:r>
              <a:rPr lang="zh-TW" altLang="en-US" sz="3200" dirty="0"/>
              <a:t>乘</a:t>
            </a:r>
            <a:r>
              <a:rPr lang="en-US" altLang="zh-TW" sz="3200" dirty="0"/>
              <a:t>(</a:t>
            </a:r>
            <a:r>
              <a:rPr lang="zh-TW" altLang="en-US" sz="3200" dirty="0"/>
              <a:t>*</a:t>
            </a:r>
            <a:r>
              <a:rPr lang="en-US" altLang="zh-TW" sz="3200" dirty="0"/>
              <a:t>)</a:t>
            </a:r>
            <a:r>
              <a:rPr lang="zh-TW" altLang="en-US" sz="3200" dirty="0"/>
              <a:t>除</a:t>
            </a:r>
            <a:r>
              <a:rPr lang="en-US" altLang="zh-TW" sz="3200" dirty="0"/>
              <a:t>(/)</a:t>
            </a:r>
            <a:r>
              <a:rPr lang="zh-TW" altLang="en-US" sz="3200" dirty="0"/>
              <a:t>、取商數</a:t>
            </a:r>
            <a:r>
              <a:rPr lang="en-US" altLang="zh-TW" sz="3200" dirty="0"/>
              <a:t>(//)</a:t>
            </a:r>
            <a:r>
              <a:rPr lang="zh-TW" altLang="en-US" sz="3200" dirty="0"/>
              <a:t>、取餘數</a:t>
            </a:r>
            <a:r>
              <a:rPr lang="en-US" altLang="zh-TW" sz="3200" dirty="0"/>
              <a:t>(%)</a:t>
            </a:r>
            <a:r>
              <a:rPr lang="zh-TW" altLang="en-US" sz="3200" dirty="0"/>
              <a:t>、次方</a:t>
            </a:r>
            <a:r>
              <a:rPr lang="en-US" altLang="zh-TW" sz="3200" dirty="0"/>
              <a:t>(</a:t>
            </a:r>
            <a:r>
              <a:rPr lang="zh-TW" altLang="en-US" sz="3200" dirty="0"/>
              <a:t>**</a:t>
            </a:r>
            <a:r>
              <a:rPr lang="en-US" altLang="zh-TW" sz="3200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字串之間可以用加法</a:t>
            </a:r>
            <a:r>
              <a:rPr lang="en-US" altLang="zh-TW" sz="3200" dirty="0"/>
              <a:t>(+)</a:t>
            </a:r>
            <a:r>
              <a:rPr lang="zh-TW" altLang="en-US" sz="3200" dirty="0"/>
              <a:t>相接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864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變數計算實例</a:t>
            </a:r>
            <a:r>
              <a:rPr lang="en-US" altLang="zh-TW" sz="4800" dirty="0"/>
              <a:t>(1/3)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宣告一個變數</a:t>
            </a:r>
            <a:r>
              <a:rPr lang="en-US" altLang="zh-TW" sz="3200" dirty="0"/>
              <a:t>a</a:t>
            </a:r>
            <a:r>
              <a:rPr lang="zh-TW" altLang="en-US" sz="3200" dirty="0"/>
              <a:t>，並將</a:t>
            </a:r>
            <a:r>
              <a:rPr lang="en-US" altLang="zh-TW" sz="3200" dirty="0"/>
              <a:t>7</a:t>
            </a:r>
            <a:r>
              <a:rPr lang="zh-TW" altLang="en-US" sz="3200" dirty="0"/>
              <a:t>除以</a:t>
            </a:r>
            <a:r>
              <a:rPr lang="en-US" altLang="zh-TW" sz="3200" dirty="0"/>
              <a:t>2</a:t>
            </a:r>
            <a:r>
              <a:rPr lang="zh-TW" altLang="en-US" sz="3200" dirty="0"/>
              <a:t>的商數存入</a:t>
            </a:r>
            <a:r>
              <a:rPr lang="en-US" altLang="zh-TW" sz="3200" dirty="0"/>
              <a:t>a</a:t>
            </a:r>
            <a:r>
              <a:rPr lang="zh-TW" altLang="en-US" sz="3200" dirty="0"/>
              <a:t>，將</a:t>
            </a:r>
            <a:r>
              <a:rPr lang="en-US" altLang="zh-TW" sz="3200" dirty="0"/>
              <a:t>a</a:t>
            </a:r>
            <a:r>
              <a:rPr lang="zh-TW" altLang="en-US" sz="3200" dirty="0"/>
              <a:t>的值印出。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7 // 2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Consolas" panose="020B0609020204030204" pitchFamily="49" charset="0"/>
              </a:rPr>
              <a:t>印出「</a:t>
            </a:r>
            <a:r>
              <a:rPr lang="en-US" altLang="zh-TW" sz="3200" dirty="0">
                <a:latin typeface="Consolas" panose="020B0609020204030204" pitchFamily="49" charset="0"/>
              </a:rPr>
              <a:t>3</a:t>
            </a:r>
            <a:r>
              <a:rPr lang="zh-TW" altLang="en-US" sz="3200" dirty="0">
                <a:latin typeface="Consolas" panose="020B0609020204030204" pitchFamily="49" charset="0"/>
              </a:rPr>
              <a:t>」</a:t>
            </a:r>
            <a:endParaRPr lang="en-US" altLang="zh-TW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變數計算實例</a:t>
            </a:r>
            <a:r>
              <a:rPr lang="en-US" altLang="zh-TW" sz="4800" dirty="0"/>
              <a:t>(2/3)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宣告變數</a:t>
            </a:r>
            <a:r>
              <a:rPr lang="en-US" altLang="zh-TW" sz="3200" dirty="0"/>
              <a:t>a=5</a:t>
            </a:r>
            <a:r>
              <a:rPr lang="zh-TW" altLang="en-US" sz="3200" dirty="0"/>
              <a:t>、</a:t>
            </a:r>
            <a:r>
              <a:rPr lang="en-US" altLang="zh-TW" sz="3200" dirty="0"/>
              <a:t>b=3</a:t>
            </a:r>
            <a:r>
              <a:rPr lang="zh-TW" altLang="en-US" sz="3200" dirty="0"/>
              <a:t>，並宣告變數</a:t>
            </a:r>
            <a:r>
              <a:rPr lang="en-US" altLang="zh-TW" sz="3200" dirty="0"/>
              <a:t>c</a:t>
            </a:r>
            <a:r>
              <a:rPr lang="zh-TW" altLang="en-US" sz="3200" dirty="0"/>
              <a:t>，計算</a:t>
            </a:r>
            <a:r>
              <a:rPr lang="en-US" altLang="zh-TW" sz="3200" dirty="0"/>
              <a:t>a</a:t>
            </a:r>
            <a:r>
              <a:rPr lang="zh-TW" altLang="en-US" sz="3200" dirty="0"/>
              <a:t>除以</a:t>
            </a:r>
            <a:r>
              <a:rPr lang="en-US" altLang="zh-TW" sz="3200" dirty="0"/>
              <a:t>b</a:t>
            </a:r>
            <a:r>
              <a:rPr lang="zh-TW" altLang="en-US" sz="3200" dirty="0"/>
              <a:t>的餘數存入</a:t>
            </a:r>
            <a:r>
              <a:rPr lang="en-US" altLang="zh-TW" sz="3200" dirty="0"/>
              <a:t>c</a:t>
            </a:r>
            <a:r>
              <a:rPr lang="zh-TW" altLang="en-US" sz="3200" dirty="0"/>
              <a:t>，將</a:t>
            </a:r>
            <a:r>
              <a:rPr lang="en-US" altLang="zh-TW" sz="3200" dirty="0"/>
              <a:t>c</a:t>
            </a:r>
            <a:r>
              <a:rPr lang="zh-TW" altLang="en-US" sz="3200" dirty="0"/>
              <a:t>的值印出。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5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b = 3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c = a % b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Consolas" panose="020B0609020204030204" pitchFamily="49" charset="0"/>
              </a:rPr>
              <a:t>印出「</a:t>
            </a:r>
            <a:r>
              <a:rPr lang="en-US" altLang="zh-TW" sz="3200" dirty="0">
                <a:latin typeface="Consolas" panose="020B0609020204030204" pitchFamily="49" charset="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</a:rPr>
              <a:t>」</a:t>
            </a:r>
            <a:endParaRPr lang="en-US" altLang="zh-TW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變數計算實例</a:t>
            </a:r>
            <a:r>
              <a:rPr lang="en-US" altLang="zh-TW" sz="4800" dirty="0"/>
              <a:t>(3/3)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宣告變數</a:t>
            </a:r>
            <a:r>
              <a:rPr lang="en-US" altLang="zh-TW" sz="3200" dirty="0"/>
              <a:t>a=‘Hello ’</a:t>
            </a:r>
            <a:r>
              <a:rPr lang="zh-TW" altLang="en-US" sz="3200" dirty="0"/>
              <a:t>、</a:t>
            </a:r>
            <a:r>
              <a:rPr lang="en-US" altLang="zh-TW" sz="3200" dirty="0"/>
              <a:t>b=‘Python’</a:t>
            </a:r>
            <a:r>
              <a:rPr lang="zh-TW" altLang="en-US" sz="3200" dirty="0"/>
              <a:t>，並宣告變數</a:t>
            </a:r>
            <a:r>
              <a:rPr lang="en-US" altLang="zh-TW" sz="3200" dirty="0"/>
              <a:t>c</a:t>
            </a:r>
            <a:r>
              <a:rPr lang="zh-TW" altLang="en-US" sz="3200" dirty="0"/>
              <a:t>，計算</a:t>
            </a:r>
            <a:r>
              <a:rPr lang="en-US" altLang="zh-TW" sz="3200" dirty="0"/>
              <a:t>a</a:t>
            </a:r>
            <a:r>
              <a:rPr lang="zh-TW" altLang="en-US" sz="3200" dirty="0"/>
              <a:t>與</a:t>
            </a:r>
            <a:r>
              <a:rPr lang="en-US" altLang="zh-TW" sz="3200" dirty="0"/>
              <a:t>b</a:t>
            </a:r>
            <a:r>
              <a:rPr lang="zh-TW" altLang="en-US" sz="3200" dirty="0"/>
              <a:t>連接並存入</a:t>
            </a:r>
            <a:r>
              <a:rPr lang="en-US" altLang="zh-TW" sz="3200" dirty="0"/>
              <a:t>c</a:t>
            </a:r>
            <a:r>
              <a:rPr lang="zh-TW" altLang="en-US" sz="3200" dirty="0"/>
              <a:t>，將</a:t>
            </a:r>
            <a:r>
              <a:rPr lang="en-US" altLang="zh-TW" sz="3200" dirty="0"/>
              <a:t>c</a:t>
            </a:r>
            <a:r>
              <a:rPr lang="zh-TW" altLang="en-US" sz="3200" dirty="0"/>
              <a:t>的值印出。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'Hello '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B = 'Python'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c = a + b</a:t>
            </a:r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Consolas" panose="020B0609020204030204" pitchFamily="49" charset="0"/>
              </a:rPr>
              <a:t>印出「</a:t>
            </a:r>
            <a:r>
              <a:rPr lang="en-US" altLang="zh-TW" sz="3200" dirty="0">
                <a:latin typeface="Consolas" panose="020B0609020204030204" pitchFamily="49" charset="0"/>
              </a:rPr>
              <a:t>Hello Python</a:t>
            </a:r>
            <a:r>
              <a:rPr lang="zh-TW" altLang="en-US" sz="3200" dirty="0">
                <a:latin typeface="Consolas" panose="020B0609020204030204" pitchFamily="49" charset="0"/>
              </a:rPr>
              <a:t>」</a:t>
            </a:r>
            <a:endParaRPr lang="en-US" altLang="zh-TW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8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條件判斷 </a:t>
            </a:r>
            <a:r>
              <a:rPr lang="en-US" altLang="zh-TW" sz="4800" dirty="0"/>
              <a:t>if...else...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如果</a:t>
            </a:r>
            <a:r>
              <a:rPr lang="en-US" altLang="zh-TW" sz="3200" dirty="0">
                <a:latin typeface="Consolas" panose="020B0609020204030204" pitchFamily="49" charset="0"/>
              </a:rPr>
              <a:t>...</a:t>
            </a:r>
            <a:r>
              <a:rPr lang="zh-TW" altLang="en-US" sz="3200" dirty="0">
                <a:latin typeface="Consolas" panose="020B0609020204030204" pitchFamily="49" charset="0"/>
              </a:rPr>
              <a:t>否則</a:t>
            </a:r>
            <a:r>
              <a:rPr lang="en-US" altLang="zh-TW" sz="3200" dirty="0">
                <a:latin typeface="Consolas" panose="020B0609020204030204" pitchFamily="49" charset="0"/>
              </a:rPr>
              <a:t>...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例如：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a = 5</a:t>
            </a: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b = 6</a:t>
            </a: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if a == b: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#</a:t>
            </a:r>
            <a:r>
              <a:rPr lang="zh-TW" altLang="en-US" sz="2400" dirty="0">
                <a:latin typeface="Consolas" panose="020B0609020204030204" pitchFamily="49" charset="0"/>
              </a:rPr>
              <a:t>如果</a:t>
            </a:r>
            <a:r>
              <a:rPr lang="en-US" altLang="zh-TW" sz="2400" dirty="0">
                <a:latin typeface="Consolas" panose="020B0609020204030204" pitchFamily="49" charset="0"/>
              </a:rPr>
              <a:t>a</a:t>
            </a:r>
            <a:r>
              <a:rPr lang="zh-TW" altLang="en-US" sz="2400" dirty="0">
                <a:latin typeface="Consolas" panose="020B0609020204030204" pitchFamily="49" charset="0"/>
              </a:rPr>
              <a:t>的值等於</a:t>
            </a:r>
            <a:r>
              <a:rPr lang="en-US" altLang="zh-TW" sz="2400" dirty="0">
                <a:latin typeface="Consolas" panose="020B0609020204030204" pitchFamily="49" charset="0"/>
              </a:rPr>
              <a:t>b</a:t>
            </a:r>
            <a:r>
              <a:rPr lang="zh-TW" altLang="en-US" sz="2400" dirty="0">
                <a:latin typeface="Consolas" panose="020B0609020204030204" pitchFamily="49" charset="0"/>
              </a:rPr>
              <a:t>的值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latin typeface="Consolas" panose="020B0609020204030204" pitchFamily="49" charset="0"/>
              </a:rPr>
              <a:t>print('a</a:t>
            </a:r>
            <a:r>
              <a:rPr lang="zh-TW" altLang="en-US" sz="2400" dirty="0">
                <a:latin typeface="Consolas" panose="020B0609020204030204" pitchFamily="49" charset="0"/>
              </a:rPr>
              <a:t>等於</a:t>
            </a:r>
            <a:r>
              <a:rPr lang="en-US" altLang="zh-TW" sz="2400" dirty="0">
                <a:latin typeface="Consolas" panose="020B0609020204030204" pitchFamily="49" charset="0"/>
              </a:rPr>
              <a:t>b')</a:t>
            </a:r>
          </a:p>
          <a:p>
            <a:pPr marL="778914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else: #</a:t>
            </a:r>
            <a:r>
              <a:rPr lang="zh-TW" altLang="en-US" sz="2400" dirty="0">
                <a:latin typeface="Consolas" panose="020B0609020204030204" pitchFamily="49" charset="0"/>
              </a:rPr>
              <a:t>否則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latin typeface="Consolas" panose="020B0609020204030204" pitchFamily="49" charset="0"/>
              </a:rPr>
              <a:t>print('a</a:t>
            </a:r>
            <a:r>
              <a:rPr lang="zh-TW" altLang="en-US" sz="2400" dirty="0">
                <a:latin typeface="Consolas" panose="020B0609020204030204" pitchFamily="49" charset="0"/>
              </a:rPr>
              <a:t>不等於</a:t>
            </a:r>
            <a:r>
              <a:rPr lang="en-US" altLang="zh-TW" sz="2400" dirty="0">
                <a:latin typeface="Consolas" panose="020B0609020204030204" pitchFamily="49" charset="0"/>
              </a:rPr>
              <a:t>b')</a:t>
            </a:r>
          </a:p>
        </p:txBody>
      </p:sp>
    </p:spTree>
    <p:extLst>
      <p:ext uri="{BB962C8B-B14F-4D97-AF65-F5344CB8AC3E}">
        <p14:creationId xmlns:p14="http://schemas.microsoft.com/office/powerpoint/2010/main" val="9932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判斷式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==</a:t>
            </a:r>
            <a:r>
              <a:rPr lang="zh-TW" altLang="en-US" sz="3200" dirty="0">
                <a:latin typeface="Consolas" panose="020B0609020204030204" pitchFamily="49" charset="0"/>
              </a:rPr>
              <a:t> ：等於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!=</a:t>
            </a:r>
            <a:r>
              <a:rPr lang="zh-TW" altLang="en-US" sz="3200" dirty="0">
                <a:latin typeface="Consolas" panose="020B0609020204030204" pitchFamily="49" charset="0"/>
              </a:rPr>
              <a:t> ：不等於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&lt;</a:t>
            </a:r>
            <a:r>
              <a:rPr lang="zh-TW" altLang="en-US" sz="3200" dirty="0">
                <a:latin typeface="Consolas" panose="020B0609020204030204" pitchFamily="49" charset="0"/>
              </a:rPr>
              <a:t>  ：小於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&lt;=</a:t>
            </a:r>
            <a:r>
              <a:rPr lang="zh-TW" altLang="en-US" sz="3200" dirty="0">
                <a:latin typeface="Consolas" panose="020B0609020204030204" pitchFamily="49" charset="0"/>
              </a:rPr>
              <a:t> ：小於等於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&gt;  </a:t>
            </a:r>
            <a:r>
              <a:rPr lang="zh-TW" altLang="en-US" sz="3200" dirty="0">
                <a:latin typeface="Consolas" panose="020B0609020204030204" pitchFamily="49" charset="0"/>
              </a:rPr>
              <a:t>：大於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&gt;= </a:t>
            </a:r>
            <a:r>
              <a:rPr lang="zh-TW" altLang="en-US" sz="3200" dirty="0">
                <a:latin typeface="Consolas" panose="020B0609020204030204" pitchFamily="49" charset="0"/>
              </a:rPr>
              <a:t>：大於等於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99863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843</Words>
  <Application>Microsoft Office PowerPoint</Application>
  <PresentationFormat>寬螢幕</PresentationFormat>
  <Paragraphs>128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DM Serif Display</vt:lpstr>
      <vt:lpstr>Microsoft JhengHei UI</vt:lpstr>
      <vt:lpstr>Montserrat Light</vt:lpstr>
      <vt:lpstr>Arial</vt:lpstr>
      <vt:lpstr>Calibri</vt:lpstr>
      <vt:lpstr>Consolas</vt:lpstr>
      <vt:lpstr>Wingdings</vt:lpstr>
      <vt:lpstr>Mutius template</vt:lpstr>
      <vt:lpstr>智慧科技與產業數位轉型 (社群資訊探勘與實作) -抓取YT影片-</vt:lpstr>
      <vt:lpstr>基本的Python</vt:lpstr>
      <vt:lpstr>認識變數</vt:lpstr>
      <vt:lpstr>變數計算</vt:lpstr>
      <vt:lpstr>變數計算實例(1/3)</vt:lpstr>
      <vt:lpstr>變數計算實例(2/3)</vt:lpstr>
      <vt:lpstr>變數計算實例(3/3)</vt:lpstr>
      <vt:lpstr>條件判斷 if...else...</vt:lpstr>
      <vt:lpstr>判斷式</vt:lpstr>
      <vt:lpstr>迴圈控制 for in</vt:lpstr>
      <vt:lpstr>Pytube套件</vt:lpstr>
      <vt:lpstr>Pytube套件</vt:lpstr>
      <vt:lpstr>修正目前Pytube錯誤</vt:lpstr>
      <vt:lpstr>下載YouTube影片(基本版)</vt:lpstr>
      <vt:lpstr>運行範例</vt:lpstr>
      <vt:lpstr>下載YouTube影片(進階版)</vt:lpstr>
      <vt:lpstr>查看streams的內容</vt:lpstr>
      <vt:lpstr>steams篩選器 - filter</vt:lpstr>
      <vt:lpstr>filter使用範例</vt:lpstr>
      <vt:lpstr>指定stream方法</vt:lpstr>
      <vt:lpstr>指定stream方法使用範例</vt:lpstr>
      <vt:lpstr>輸入字串或整數</vt:lpstr>
      <vt:lpstr>將input加入程式碼(1/2)</vt:lpstr>
      <vt:lpstr>將input加入程式碼(2/2)</vt:lpstr>
      <vt:lpstr>輸入錯誤問題(1/2)</vt:lpstr>
      <vt:lpstr>輸入錯誤問題(2/2)</vt:lpstr>
      <vt:lpstr>完整程式碼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智慧科技與產業數位轉型 (社群資訊探勘與實作) -使用Python抓取YT影片-</dc:title>
  <dc:creator>Jimmy</dc:creator>
  <cp:lastModifiedBy>Jimmy</cp:lastModifiedBy>
  <cp:revision>37</cp:revision>
  <dcterms:created xsi:type="dcterms:W3CDTF">2020-07-05T12:49:10Z</dcterms:created>
  <dcterms:modified xsi:type="dcterms:W3CDTF">2020-07-11T15:01:17Z</dcterms:modified>
</cp:coreProperties>
</file>