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7" r:id="rId3"/>
    <p:sldId id="258" r:id="rId4"/>
    <p:sldId id="295" r:id="rId5"/>
    <p:sldId id="296" r:id="rId6"/>
    <p:sldId id="297" r:id="rId7"/>
    <p:sldId id="294" r:id="rId8"/>
    <p:sldId id="288" r:id="rId9"/>
    <p:sldId id="262" r:id="rId10"/>
    <p:sldId id="291" r:id="rId11"/>
    <p:sldId id="292" r:id="rId12"/>
    <p:sldId id="293" r:id="rId13"/>
    <p:sldId id="299" r:id="rId14"/>
    <p:sldId id="298" r:id="rId15"/>
    <p:sldId id="300" r:id="rId16"/>
    <p:sldId id="301" r:id="rId17"/>
    <p:sldId id="302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4967" y="3173600"/>
            <a:ext cx="9022000" cy="22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31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 - Accent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90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 - White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9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2">
  <p:cSld name="Blank - Dar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Google Shape;58;p1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21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3">
  <p:cSld name="Blank - Dark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330949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23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7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6C6DD-80D8-47FA-B039-60B06A18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8B6EA5-5901-4C3D-B59F-7587E9B5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CEBFD-DB03-4768-A9CD-627D1EF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120A-AA26-40BA-8437-435BA0F970E5}" type="datetimeFigureOut">
              <a:rPr lang="zh-TW" altLang="en-US" smtClean="0"/>
              <a:t>2020/7/11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9FB75-799A-4199-90A7-A3731E47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5B3F8-C21C-4BDE-81CA-8428C5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8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30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675145" y="-2640525"/>
            <a:ext cx="6849331" cy="1218438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84967" y="1642400"/>
            <a:ext cx="9022000" cy="35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Font typeface="DM Serif Display"/>
              <a:buChar char="╺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5486263" lvl="8" indent="-609585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48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1007984" y="1575703"/>
            <a:ext cx="6176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8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1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Font typeface="Montserrat Light"/>
              <a:buChar char="╺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5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362352" y="3802567"/>
            <a:ext cx="4244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╺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0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9873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7812507" y="3802567"/>
            <a:ext cx="27088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╺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0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84967" y="1397700"/>
            <a:ext cx="9022000" cy="6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9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5654651" y="328279"/>
            <a:ext cx="6868303" cy="620640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584967" y="5468667"/>
            <a:ext cx="9022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9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 - Dark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69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BD7877CF-B4C4-4457-92EB-AFD140A10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284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wWMpspzcg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F17C06-5C8B-4DE3-8C03-E7546CC3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67" y="3171133"/>
            <a:ext cx="9022000" cy="1740000"/>
          </a:xfrm>
        </p:spPr>
        <p:txBody>
          <a:bodyPr/>
          <a:lstStyle/>
          <a:p>
            <a:pPr algn="ctr"/>
            <a:r>
              <a:rPr lang="zh-TW" altLang="en-US" dirty="0"/>
              <a:t>智慧科技與產業數位轉型 </a:t>
            </a:r>
            <a:r>
              <a:rPr lang="en-US" altLang="zh-TW" dirty="0"/>
              <a:t>(</a:t>
            </a:r>
            <a:r>
              <a:rPr lang="zh-TW" altLang="en-US" dirty="0"/>
              <a:t>社群資訊探勘與實作</a:t>
            </a:r>
            <a:r>
              <a:rPr lang="en-US" altLang="zh-TW" dirty="0"/>
              <a:t>)</a:t>
            </a:r>
            <a:br>
              <a:rPr lang="en-US" altLang="zh-TW"/>
            </a:br>
            <a:r>
              <a:rPr lang="en-US" altLang="zh-TW" sz="4400"/>
              <a:t>-</a:t>
            </a:r>
            <a:r>
              <a:rPr lang="zh-TW" altLang="en-US" sz="4400"/>
              <a:t>抓取</a:t>
            </a:r>
            <a:r>
              <a:rPr lang="zh-TW" altLang="en-US" sz="4400" dirty="0"/>
              <a:t>影片標題</a:t>
            </a:r>
            <a:r>
              <a:rPr lang="en-US" altLang="zh-TW" sz="4400" dirty="0"/>
              <a:t>-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3777B58-D77B-45BE-BB90-3C4EC196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7" y="5040404"/>
            <a:ext cx="9022000" cy="380800"/>
          </a:xfrm>
        </p:spPr>
        <p:txBody>
          <a:bodyPr/>
          <a:lstStyle/>
          <a:p>
            <a:pPr algn="r"/>
            <a:r>
              <a:rPr lang="zh-TW" altLang="en-US" sz="2400" dirty="0">
                <a:solidFill>
                  <a:schemeClr val="bg1"/>
                </a:solidFill>
              </a:rPr>
              <a:t>老師：王銘宏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Beautiful Soup</a:t>
            </a:r>
            <a:r>
              <a:rPr lang="zh-TW" altLang="en-US" sz="4800" dirty="0"/>
              <a:t>套件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分析</a:t>
            </a:r>
            <a:r>
              <a:rPr lang="en-US" altLang="zh-TW" sz="3200" dirty="0"/>
              <a:t>HTML</a:t>
            </a:r>
            <a:r>
              <a:rPr lang="zh-TW" altLang="en-US" sz="3200" dirty="0"/>
              <a:t>的套件，可將</a:t>
            </a:r>
            <a:r>
              <a:rPr lang="en-US" altLang="zh-TW" sz="3200" dirty="0"/>
              <a:t>HTML</a:t>
            </a:r>
            <a:r>
              <a:rPr lang="zh-TW" altLang="en-US" sz="3200" dirty="0"/>
              <a:t>格式的字串轉換成</a:t>
            </a:r>
            <a:r>
              <a:rPr lang="en-US" altLang="zh-TW" sz="3200" dirty="0"/>
              <a:t>Beautiful Soup</a:t>
            </a:r>
            <a:r>
              <a:rPr lang="zh-TW" altLang="en-US" sz="3200" dirty="0"/>
              <a:t>的物件，方便我們篩選</a:t>
            </a:r>
            <a:r>
              <a:rPr lang="en-US" altLang="zh-TW" sz="3200" dirty="0"/>
              <a:t>HTML</a:t>
            </a:r>
            <a:r>
              <a:rPr lang="zh-TW" altLang="en-US" sz="3200" dirty="0"/>
              <a:t>元素。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221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下載</a:t>
            </a:r>
            <a:r>
              <a:rPr lang="en-US" altLang="zh-TW" sz="4800" dirty="0"/>
              <a:t>YouTube</a:t>
            </a:r>
            <a:r>
              <a:rPr lang="zh-TW" altLang="en-US" sz="4800" dirty="0"/>
              <a:t>影片</a:t>
            </a:r>
            <a:r>
              <a:rPr lang="en-US" altLang="zh-TW" sz="4800" dirty="0"/>
              <a:t>(</a:t>
            </a:r>
            <a:r>
              <a:rPr lang="zh-TW" altLang="en-US" sz="4800" dirty="0"/>
              <a:t>免輸入檔名版</a:t>
            </a:r>
            <a:r>
              <a:rPr lang="en-US" altLang="zh-TW" sz="4800" dirty="0"/>
              <a:t>)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在下載影片前會先行取得影片標題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047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11DCA41-FC90-4018-BCF8-F88EDBB9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" y="3075661"/>
            <a:ext cx="12192000" cy="50421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5FC967-2BD8-4A6C-A6CD-0E0FEBBD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觀察發送的封包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en-US" altLang="zh-TW" sz="4800" dirty="0"/>
              <a:t>Response</a:t>
            </a:r>
            <a:endParaRPr lang="en-US" sz="4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0A6FD0E-3850-4185-A76E-AF6882C4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/>
              <a:t>影片網址：</a:t>
            </a:r>
            <a:r>
              <a:rPr lang="en-US" altLang="zh-TW" sz="2400" dirty="0">
                <a:hlinkClick r:id="rId3"/>
              </a:rPr>
              <a:t>https://www.youtube.com/watch?v=JwWMpspzcg8</a:t>
            </a:r>
            <a:endParaRPr lang="en-US" sz="2400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2ED49C8-5205-49D1-816A-54212AD00559}"/>
              </a:ext>
            </a:extLst>
          </p:cNvPr>
          <p:cNvSpPr/>
          <p:nvPr/>
        </p:nvSpPr>
        <p:spPr>
          <a:xfrm>
            <a:off x="4420998" y="4186106"/>
            <a:ext cx="1384184" cy="369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9BCC326-F977-4D72-A818-D67737698665}"/>
              </a:ext>
            </a:extLst>
          </p:cNvPr>
          <p:cNvCxnSpPr/>
          <p:nvPr/>
        </p:nvCxnSpPr>
        <p:spPr>
          <a:xfrm flipH="1">
            <a:off x="7894040" y="5721292"/>
            <a:ext cx="4219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F26AB61-15CD-4A1F-A46B-995208BFBD9D}"/>
              </a:ext>
            </a:extLst>
          </p:cNvPr>
          <p:cNvCxnSpPr/>
          <p:nvPr/>
        </p:nvCxnSpPr>
        <p:spPr>
          <a:xfrm>
            <a:off x="184558" y="6247133"/>
            <a:ext cx="38924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AAC2C67D-CBA2-4D33-B9C9-CD15A0DEDF73}"/>
              </a:ext>
            </a:extLst>
          </p:cNvPr>
          <p:cNvSpPr/>
          <p:nvPr/>
        </p:nvSpPr>
        <p:spPr>
          <a:xfrm>
            <a:off x="6929306" y="2342324"/>
            <a:ext cx="3498210" cy="5620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0B38844-D055-4982-AC91-D910443EAF2E}"/>
              </a:ext>
            </a:extLst>
          </p:cNvPr>
          <p:cNvSpPr/>
          <p:nvPr/>
        </p:nvSpPr>
        <p:spPr>
          <a:xfrm>
            <a:off x="7994708" y="4039281"/>
            <a:ext cx="771788" cy="331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10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5FC967-2BD8-4A6C-A6CD-0E0FEBBD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觀察發送的封包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en-US" altLang="zh-TW" sz="4800" dirty="0"/>
              <a:t>headers</a:t>
            </a:r>
            <a:endParaRPr 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21E827-1D5E-49F2-AA50-5A89DEF03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12" y="2033046"/>
            <a:ext cx="9495709" cy="4652980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38C402A2-D8E3-4BC9-AA7F-A9148E5FE553}"/>
              </a:ext>
            </a:extLst>
          </p:cNvPr>
          <p:cNvSpPr/>
          <p:nvPr/>
        </p:nvSpPr>
        <p:spPr>
          <a:xfrm>
            <a:off x="1348112" y="2155971"/>
            <a:ext cx="1384184" cy="369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AA3CAB4-343A-4E89-8335-4257AEF2BD2C}"/>
              </a:ext>
            </a:extLst>
          </p:cNvPr>
          <p:cNvSpPr/>
          <p:nvPr/>
        </p:nvSpPr>
        <p:spPr>
          <a:xfrm>
            <a:off x="3305262" y="2033046"/>
            <a:ext cx="771788" cy="299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37BC98-CAFC-492E-946B-54D4E14ED708}"/>
              </a:ext>
            </a:extLst>
          </p:cNvPr>
          <p:cNvSpPr/>
          <p:nvPr/>
        </p:nvSpPr>
        <p:spPr>
          <a:xfrm>
            <a:off x="3414319" y="2525087"/>
            <a:ext cx="3280096" cy="52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682261-9BA1-4E94-B5F1-045C0C810C8F}"/>
              </a:ext>
            </a:extLst>
          </p:cNvPr>
          <p:cNvSpPr/>
          <p:nvPr/>
        </p:nvSpPr>
        <p:spPr>
          <a:xfrm>
            <a:off x="3414319" y="6442745"/>
            <a:ext cx="7130642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60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使用程式取得網頁的</a:t>
            </a:r>
            <a:r>
              <a:rPr lang="en-US" altLang="zh-TW" sz="4800" dirty="0"/>
              <a:t>HTML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 marL="169329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import requests</a:t>
            </a:r>
          </a:p>
          <a:p>
            <a:pPr marL="169329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from bs4 import </a:t>
            </a:r>
            <a:r>
              <a:rPr lang="en-US" sz="2400" dirty="0" err="1">
                <a:latin typeface="Consolas" panose="020B0609020204030204" pitchFamily="49" charset="0"/>
              </a:rPr>
              <a:t>BeautifulSoup</a:t>
            </a:r>
            <a:endParaRPr lang="en-US" sz="2400" dirty="0">
              <a:latin typeface="Consolas" panose="020B0609020204030204" pitchFamily="49" charset="0"/>
            </a:endParaRPr>
          </a:p>
          <a:p>
            <a:pPr marL="169329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169329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altLang="zh-TW" sz="2400" dirty="0">
                <a:latin typeface="Consolas" panose="020B0609020204030204" pitchFamily="49" charset="0"/>
              </a:rPr>
              <a:t>'</a:t>
            </a:r>
            <a:r>
              <a:rPr lang="zh-TW" altLang="en-US" sz="2400" dirty="0">
                <a:latin typeface="Consolas" panose="020B0609020204030204" pitchFamily="49" charset="0"/>
              </a:rPr>
              <a:t>網頁的網址</a:t>
            </a:r>
            <a:r>
              <a:rPr lang="en-US" altLang="zh-TW" sz="2400" dirty="0">
                <a:latin typeface="Consolas" panose="020B0609020204030204" pitchFamily="49" charset="0"/>
              </a:rPr>
              <a:t>'</a:t>
            </a:r>
          </a:p>
          <a:p>
            <a:pPr marL="169329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headers = {'user-agent': 'Mozilla/5.0 (Windows NT 10.0; Win64; x64) </a:t>
            </a:r>
            <a:r>
              <a:rPr lang="en-US" sz="2400" dirty="0" err="1">
                <a:latin typeface="Consolas" panose="020B0609020204030204" pitchFamily="49" charset="0"/>
              </a:rPr>
              <a:t>AppleWebKit</a:t>
            </a:r>
            <a:r>
              <a:rPr lang="en-US" sz="2400" dirty="0">
                <a:latin typeface="Consolas" panose="020B0609020204030204" pitchFamily="49" charset="0"/>
              </a:rPr>
              <a:t>/537.36 (KHTML, like Gecko) Chrome/83.0.4103.97 Safari/537.36'}</a:t>
            </a:r>
          </a:p>
          <a:p>
            <a:pPr marL="169329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r = </a:t>
            </a:r>
            <a:r>
              <a:rPr lang="en-US" sz="2400" dirty="0" err="1">
                <a:latin typeface="Consolas" panose="020B0609020204030204" pitchFamily="49" charset="0"/>
              </a:rPr>
              <a:t>requests.get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</a:rPr>
              <a:t>, headers=headers)</a:t>
            </a:r>
          </a:p>
          <a:p>
            <a:pPr marL="169329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soup = </a:t>
            </a:r>
            <a:r>
              <a:rPr lang="en-US" sz="2400" dirty="0" err="1">
                <a:latin typeface="Consolas" panose="020B0609020204030204" pitchFamily="49" charset="0"/>
              </a:rPr>
              <a:t>BeautifulSoup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r.text</a:t>
            </a:r>
            <a:r>
              <a:rPr lang="en-US" sz="2400" dirty="0">
                <a:latin typeface="Consolas" panose="020B0609020204030204" pitchFamily="49" charset="0"/>
              </a:rPr>
              <a:t>, '</a:t>
            </a:r>
            <a:r>
              <a:rPr lang="en-US" sz="2400" dirty="0" err="1">
                <a:latin typeface="Consolas" panose="020B0609020204030204" pitchFamily="49" charset="0"/>
              </a:rPr>
              <a:t>html.parser</a:t>
            </a:r>
            <a:r>
              <a:rPr lang="en-US" sz="2400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54426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指定屬性取得元素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6" y="2295332"/>
            <a:ext cx="9022001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使用</a:t>
            </a:r>
            <a:r>
              <a:rPr lang="en-US" altLang="zh-TW" sz="3200" dirty="0">
                <a:latin typeface="Consolas" panose="020B0609020204030204" pitchFamily="49" charset="0"/>
              </a:rPr>
              <a:t>find('</a:t>
            </a:r>
            <a:r>
              <a:rPr lang="zh-TW" altLang="en-US" sz="3200" dirty="0">
                <a:latin typeface="Consolas" panose="020B0609020204030204" pitchFamily="49" charset="0"/>
              </a:rPr>
              <a:t>元素類型</a:t>
            </a:r>
            <a:r>
              <a:rPr lang="en-US" altLang="zh-TW" sz="3200" dirty="0">
                <a:latin typeface="Consolas" panose="020B0609020204030204" pitchFamily="49" charset="0"/>
              </a:rPr>
              <a:t>', {'</a:t>
            </a:r>
            <a:r>
              <a:rPr lang="zh-TW" altLang="en-US" sz="3200" dirty="0">
                <a:latin typeface="Consolas" panose="020B0609020204030204" pitchFamily="49" charset="0"/>
              </a:rPr>
              <a:t>屬性</a:t>
            </a:r>
            <a:r>
              <a:rPr lang="en-US" altLang="zh-TW" sz="3200" dirty="0">
                <a:latin typeface="Consolas" panose="020B0609020204030204" pitchFamily="49" charset="0"/>
              </a:rPr>
              <a:t>'='</a:t>
            </a:r>
            <a:r>
              <a:rPr lang="zh-TW" altLang="en-US" sz="3200" dirty="0">
                <a:latin typeface="Consolas" panose="020B0609020204030204" pitchFamily="49" charset="0"/>
              </a:rPr>
              <a:t>屬性值</a:t>
            </a:r>
            <a:r>
              <a:rPr lang="en-US" altLang="zh-TW" sz="3200" dirty="0">
                <a:latin typeface="Consolas" panose="020B0609020204030204" pitchFamily="49" charset="0"/>
              </a:rPr>
              <a:t>'})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>
                <a:latin typeface="Consolas" panose="020B0609020204030204" pitchFamily="49" charset="0"/>
              </a:rPr>
              <a:t>若</a:t>
            </a:r>
            <a:r>
              <a:rPr lang="en-US" altLang="zh-TW" sz="3200" dirty="0"/>
              <a:t>soup</a:t>
            </a:r>
            <a:r>
              <a:rPr lang="zh-TW" altLang="en-US" sz="3200" dirty="0"/>
              <a:t>中有「</a:t>
            </a:r>
            <a:r>
              <a:rPr lang="en-US" altLang="zh-TW" sz="3200" dirty="0">
                <a:latin typeface="Consolas" panose="020B0609020204030204" pitchFamily="49" charset="0"/>
              </a:rPr>
              <a:t>&lt;meta name="title" content="</a:t>
            </a:r>
            <a:r>
              <a:rPr lang="zh-TW" altLang="en-US" sz="3200" dirty="0">
                <a:latin typeface="Consolas" panose="020B0609020204030204" pitchFamily="49" charset="0"/>
              </a:rPr>
              <a:t>影片標題</a:t>
            </a:r>
            <a:r>
              <a:rPr lang="en-US" altLang="zh-TW" sz="3200" dirty="0">
                <a:latin typeface="Consolas" panose="020B0609020204030204" pitchFamily="49" charset="0"/>
              </a:rPr>
              <a:t>"&gt;</a:t>
            </a:r>
            <a:r>
              <a:rPr lang="zh-TW" altLang="en-US" sz="3200" dirty="0"/>
              <a:t>」這個元素，下方程式碼可取得</a:t>
            </a:r>
            <a:r>
              <a:rPr lang="en-US" altLang="zh-TW" sz="3200" dirty="0"/>
              <a:t>"</a:t>
            </a:r>
            <a:r>
              <a:rPr lang="zh-TW" altLang="en-US" sz="3200" dirty="0"/>
              <a:t>影片標題</a:t>
            </a:r>
            <a:r>
              <a:rPr lang="en-US" altLang="zh-TW" sz="3200" dirty="0"/>
              <a:t>"</a:t>
            </a:r>
            <a:r>
              <a:rPr lang="zh-TW" altLang="en-US" sz="3200" dirty="0"/>
              <a:t>：</a:t>
            </a:r>
            <a:endParaRPr lang="en-US" altLang="zh-TW" sz="3200" dirty="0"/>
          </a:p>
          <a:p>
            <a:pPr marL="778914" lvl="1" indent="0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a = </a:t>
            </a:r>
            <a:r>
              <a:rPr lang="en-US" altLang="zh-TW" sz="2800" dirty="0" err="1">
                <a:latin typeface="Consolas" panose="020B0609020204030204" pitchFamily="49" charset="0"/>
              </a:rPr>
              <a:t>soup.find</a:t>
            </a:r>
            <a:r>
              <a:rPr lang="en-US" altLang="zh-TW" sz="2800" dirty="0">
                <a:latin typeface="Consolas" panose="020B0609020204030204" pitchFamily="49" charset="0"/>
              </a:rPr>
              <a:t>('meta', {'name':</a:t>
            </a:r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</a:rPr>
              <a:t>'title'})</a:t>
            </a:r>
          </a:p>
          <a:p>
            <a:pPr marL="778914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title = a[</a:t>
            </a:r>
            <a:r>
              <a:rPr lang="en-US" altLang="zh-TW" sz="2800" dirty="0">
                <a:latin typeface="Consolas" panose="020B0609020204030204" pitchFamily="49" charset="0"/>
              </a:rPr>
              <a:t>'content'</a:t>
            </a:r>
            <a:r>
              <a:rPr lang="en-US" sz="2800" dirty="0">
                <a:latin typeface="Consolas" panose="020B0609020204030204" pitchFamily="49" charset="0"/>
              </a:rPr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101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運行範例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11A8A4-7DD1-4565-8CCF-A54508A3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69" y="2561952"/>
            <a:ext cx="11475395" cy="25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7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將程式碼合併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試著將「下載</a:t>
            </a:r>
            <a:r>
              <a:rPr lang="en-US" altLang="zh-TW" sz="3200" dirty="0"/>
              <a:t>YouTube</a:t>
            </a:r>
            <a:r>
              <a:rPr lang="zh-TW" altLang="en-US" sz="3200" dirty="0"/>
              <a:t>影片</a:t>
            </a:r>
            <a:r>
              <a:rPr lang="en-US" altLang="zh-TW" sz="3200" dirty="0"/>
              <a:t>(</a:t>
            </a:r>
            <a:r>
              <a:rPr lang="zh-TW" altLang="en-US" sz="3200" dirty="0"/>
              <a:t>進階版</a:t>
            </a:r>
            <a:r>
              <a:rPr lang="en-US" altLang="zh-TW" sz="3200" dirty="0"/>
              <a:t>)</a:t>
            </a:r>
            <a:r>
              <a:rPr lang="zh-TW" altLang="en-US" sz="3200" dirty="0"/>
              <a:t>」與取得影片標題的程式碼合併吧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53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完整程式碼</a:t>
            </a:r>
            <a:endParaRPr 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058E5D-149A-4339-8246-E7F7C871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3" y="1940767"/>
            <a:ext cx="11727634" cy="47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運行範例</a:t>
            </a:r>
            <a:r>
              <a:rPr lang="en-US" altLang="zh-TW" sz="4800" dirty="0"/>
              <a:t>(1/2)</a:t>
            </a:r>
            <a:endParaRPr lang="en-US" sz="4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8D46E2-E1AA-4FA3-87E5-25D04AFC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08" y="1940767"/>
            <a:ext cx="10098584" cy="46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0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3F2DE-2049-4B8E-B47B-A0545D78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370379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zh-TW" altLang="en-US" sz="4800" dirty="0"/>
              <a:t>運行範例</a:t>
            </a:r>
            <a:r>
              <a:rPr lang="en-US" altLang="zh-TW" sz="4800" dirty="0"/>
              <a:t>(2/2)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0A9CC65-FCC5-4DF8-943D-F899398D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08" y="2517511"/>
            <a:ext cx="10098584" cy="33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HTML</a:t>
            </a:r>
            <a:r>
              <a:rPr lang="zh-TW" altLang="en-US" sz="4800" dirty="0"/>
              <a:t>是什麼</a:t>
            </a:r>
            <a:r>
              <a:rPr lang="en-US" altLang="zh-TW" sz="4800" dirty="0"/>
              <a:t>?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3200" dirty="0"/>
              <a:t>HTML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 err="1"/>
              <a:t>HyperText</a:t>
            </a:r>
            <a:r>
              <a:rPr lang="en-US" altLang="zh-TW" sz="3200" dirty="0"/>
              <a:t> Markup Language)</a:t>
            </a:r>
            <a:r>
              <a:rPr lang="zh-TW" altLang="en-US" sz="3200" dirty="0"/>
              <a:t>，中文叫做超文本標記語言。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不是程式語言，是標記語言。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以巢狀</a:t>
            </a:r>
            <a:r>
              <a:rPr lang="en-US" altLang="zh-TW" sz="3200" dirty="0"/>
              <a:t>(</a:t>
            </a:r>
            <a:r>
              <a:rPr lang="zh-TW" altLang="en-US" sz="3200" dirty="0"/>
              <a:t>一層一層</a:t>
            </a:r>
            <a:r>
              <a:rPr lang="en-US" altLang="zh-TW" sz="3200" dirty="0"/>
              <a:t>)</a:t>
            </a:r>
            <a:r>
              <a:rPr lang="zh-TW" altLang="en-US" sz="3200" dirty="0"/>
              <a:t>的方式來描述網頁的結構。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07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HTML</a:t>
            </a:r>
            <a:r>
              <a:rPr lang="zh-TW" altLang="en-US" sz="4800" dirty="0"/>
              <a:t>的巢狀結構</a:t>
            </a:r>
            <a:endParaRPr lang="en-US" sz="4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FDE984A-490E-4F7E-8796-F515CF99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4049484"/>
          </a:xfrm>
        </p:spPr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&lt;!DOCTYPE html&gt;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&lt;html&gt;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&lt;head&gt;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&lt;title&gt;This is a title&lt;/title&gt;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&lt;/head&gt;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&lt;p</a:t>
            </a:r>
            <a:r>
              <a:rPr lang="zh-TW" altLang="en-US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</a:rPr>
              <a:t>class="</a:t>
            </a:r>
            <a:r>
              <a:rPr lang="en-US" altLang="zh-TW" sz="1800" dirty="0" err="1">
                <a:latin typeface="Consolas" panose="020B0609020204030204" pitchFamily="49" charset="0"/>
              </a:rPr>
              <a:t>abc</a:t>
            </a:r>
            <a:r>
              <a:rPr lang="en-US" altLang="zh-TW" sz="1800" dirty="0">
                <a:latin typeface="Consolas" panose="020B0609020204030204" pitchFamily="49" charset="0"/>
              </a:rPr>
              <a:t>" style="color: gray"</a:t>
            </a:r>
            <a:r>
              <a:rPr lang="en-US" sz="1800" dirty="0">
                <a:latin typeface="Consolas" panose="020B0609020204030204" pitchFamily="49" charset="0"/>
              </a:rPr>
              <a:t>&gt;Hello world!&lt;/p&gt;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&lt;/body&gt;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8708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HTML</a:t>
            </a:r>
            <a:r>
              <a:rPr lang="zh-TW" altLang="en-US" sz="4800" dirty="0"/>
              <a:t>的巢狀元素</a:t>
            </a:r>
            <a:endParaRPr lang="en-US" sz="4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FDE984A-490E-4F7E-8796-F515CF99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4049484"/>
          </a:xfrm>
        </p:spPr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&lt;!DOCTYPE html&gt;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&lt;html&gt;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&lt;head&gt;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&lt;title&gt;This is a title&lt;/title&gt;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&lt;/head&gt;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&lt;p</a:t>
            </a:r>
            <a:r>
              <a:rPr lang="zh-TW" altLang="en-US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</a:rPr>
              <a:t>class="</a:t>
            </a:r>
            <a:r>
              <a:rPr lang="en-US" altLang="zh-TW" sz="1800" dirty="0" err="1">
                <a:latin typeface="Consolas" panose="020B0609020204030204" pitchFamily="49" charset="0"/>
              </a:rPr>
              <a:t>abc</a:t>
            </a:r>
            <a:r>
              <a:rPr lang="en-US" altLang="zh-TW" sz="1800" dirty="0">
                <a:latin typeface="Consolas" panose="020B0609020204030204" pitchFamily="49" charset="0"/>
              </a:rPr>
              <a:t>" style="color: gray"</a:t>
            </a:r>
            <a:r>
              <a:rPr lang="en-US" sz="1800" dirty="0">
                <a:latin typeface="Consolas" panose="020B0609020204030204" pitchFamily="49" charset="0"/>
              </a:rPr>
              <a:t>&gt;Hello world!&lt;/p&gt;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&lt;/body&gt;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&lt;/html&gt;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4FD7993-A6B3-41B8-A09D-95DC3FFF8A71}"/>
              </a:ext>
            </a:extLst>
          </p:cNvPr>
          <p:cNvCxnSpPr/>
          <p:nvPr/>
        </p:nvCxnSpPr>
        <p:spPr>
          <a:xfrm>
            <a:off x="5738070" y="359048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F80BB4A-9A68-4900-BAB8-7CC497F7B10D}"/>
              </a:ext>
            </a:extLst>
          </p:cNvPr>
          <p:cNvCxnSpPr/>
          <p:nvPr/>
        </p:nvCxnSpPr>
        <p:spPr>
          <a:xfrm>
            <a:off x="4303552" y="156035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11D9616-C374-4053-9662-B3AAD8342829}"/>
              </a:ext>
            </a:extLst>
          </p:cNvPr>
          <p:cNvSpPr/>
          <p:nvPr/>
        </p:nvSpPr>
        <p:spPr>
          <a:xfrm>
            <a:off x="1694576" y="2829317"/>
            <a:ext cx="7818539" cy="3328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BF692F-22A7-46F7-9AB2-1D887204527A}"/>
              </a:ext>
            </a:extLst>
          </p:cNvPr>
          <p:cNvSpPr/>
          <p:nvPr/>
        </p:nvSpPr>
        <p:spPr>
          <a:xfrm>
            <a:off x="2199315" y="3199831"/>
            <a:ext cx="7120854" cy="12211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A11F24-6B01-4B37-AD3C-963E9792ABB9}"/>
              </a:ext>
            </a:extLst>
          </p:cNvPr>
          <p:cNvSpPr/>
          <p:nvPr/>
        </p:nvSpPr>
        <p:spPr>
          <a:xfrm>
            <a:off x="2174146" y="4508513"/>
            <a:ext cx="7146023" cy="12211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B88476-A0C8-4F43-B5DC-7A406CDBB7FD}"/>
              </a:ext>
            </a:extLst>
          </p:cNvPr>
          <p:cNvSpPr/>
          <p:nvPr/>
        </p:nvSpPr>
        <p:spPr>
          <a:xfrm>
            <a:off x="2678885" y="3613484"/>
            <a:ext cx="6465115" cy="4671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5A98F5-D899-47EF-8EF7-587FB3899BDC}"/>
              </a:ext>
            </a:extLst>
          </p:cNvPr>
          <p:cNvSpPr/>
          <p:nvPr/>
        </p:nvSpPr>
        <p:spPr>
          <a:xfrm>
            <a:off x="2678885" y="4834651"/>
            <a:ext cx="6465115" cy="46719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9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HTML</a:t>
            </a:r>
            <a:r>
              <a:rPr lang="zh-TW" altLang="en-US" sz="4800" dirty="0"/>
              <a:t>的開始標籤與結束標籤</a:t>
            </a:r>
            <a:endParaRPr lang="en-US" sz="4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FDE984A-490E-4F7E-8796-F515CF99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4049484"/>
          </a:xfrm>
        </p:spPr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&lt;!DOCTYPE html&gt;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&lt;html&gt;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&lt;head&gt;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&lt;title&gt;This is a title&lt;/title&gt;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&lt;/head&gt;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zh-TW" alt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&lt;p</a:t>
            </a:r>
            <a:r>
              <a:rPr lang="zh-TW" altLang="en-US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</a:rPr>
              <a:t>class="</a:t>
            </a:r>
            <a:r>
              <a:rPr lang="en-US" altLang="zh-TW" sz="1800" dirty="0" err="1">
                <a:latin typeface="Consolas" panose="020B0609020204030204" pitchFamily="49" charset="0"/>
              </a:rPr>
              <a:t>abc</a:t>
            </a:r>
            <a:r>
              <a:rPr lang="en-US" altLang="zh-TW" sz="1800" dirty="0">
                <a:latin typeface="Consolas" panose="020B0609020204030204" pitchFamily="49" charset="0"/>
              </a:rPr>
              <a:t>" style="color: gray"</a:t>
            </a:r>
            <a:r>
              <a:rPr lang="en-US" sz="1800" dirty="0">
                <a:latin typeface="Consolas" panose="020B0609020204030204" pitchFamily="49" charset="0"/>
              </a:rPr>
              <a:t>&gt;Hello world!&lt;/p&gt;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zh-TW" alt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&lt;/body&gt;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&lt;/html&gt;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8E07B08-99DE-49D2-8DE0-9B4D3F8B7521}"/>
              </a:ext>
            </a:extLst>
          </p:cNvPr>
          <p:cNvCxnSpPr>
            <a:cxnSpLocks/>
          </p:cNvCxnSpPr>
          <p:nvPr/>
        </p:nvCxnSpPr>
        <p:spPr>
          <a:xfrm>
            <a:off x="2214694" y="3565321"/>
            <a:ext cx="85567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2A5316-C7CB-4A48-B09F-AD520888CC1C}"/>
              </a:ext>
            </a:extLst>
          </p:cNvPr>
          <p:cNvCxnSpPr>
            <a:cxnSpLocks/>
          </p:cNvCxnSpPr>
          <p:nvPr/>
        </p:nvCxnSpPr>
        <p:spPr>
          <a:xfrm>
            <a:off x="1712753" y="3164048"/>
            <a:ext cx="85567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0505F74-27B5-4604-8666-50F28A36DCEF}"/>
              </a:ext>
            </a:extLst>
          </p:cNvPr>
          <p:cNvCxnSpPr>
            <a:cxnSpLocks/>
          </p:cNvCxnSpPr>
          <p:nvPr/>
        </p:nvCxnSpPr>
        <p:spPr>
          <a:xfrm>
            <a:off x="2769765" y="3977780"/>
            <a:ext cx="85567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8FF6284-A572-4F9D-8295-6E91C5D0F891}"/>
              </a:ext>
            </a:extLst>
          </p:cNvPr>
          <p:cNvCxnSpPr>
            <a:cxnSpLocks/>
          </p:cNvCxnSpPr>
          <p:nvPr/>
        </p:nvCxnSpPr>
        <p:spPr>
          <a:xfrm>
            <a:off x="5605245" y="3977780"/>
            <a:ext cx="85567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8FF82E5-7CC2-49E1-B477-0980A42E6B0C}"/>
              </a:ext>
            </a:extLst>
          </p:cNvPr>
          <p:cNvCxnSpPr>
            <a:cxnSpLocks/>
          </p:cNvCxnSpPr>
          <p:nvPr/>
        </p:nvCxnSpPr>
        <p:spPr>
          <a:xfrm>
            <a:off x="2259436" y="4414007"/>
            <a:ext cx="85567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62A60AE-B489-40EF-AB02-2A6C38CA3840}"/>
              </a:ext>
            </a:extLst>
          </p:cNvPr>
          <p:cNvCxnSpPr>
            <a:cxnSpLocks/>
          </p:cNvCxnSpPr>
          <p:nvPr/>
        </p:nvCxnSpPr>
        <p:spPr>
          <a:xfrm>
            <a:off x="2259436" y="4841846"/>
            <a:ext cx="85567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8F8C4BE-9465-41E9-9B14-CBAACB1D40B9}"/>
              </a:ext>
            </a:extLst>
          </p:cNvPr>
          <p:cNvCxnSpPr>
            <a:cxnSpLocks/>
          </p:cNvCxnSpPr>
          <p:nvPr/>
        </p:nvCxnSpPr>
        <p:spPr>
          <a:xfrm>
            <a:off x="2259436" y="5663967"/>
            <a:ext cx="85567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F881E5C-94EB-4405-93C7-53EC1E1B779E}"/>
              </a:ext>
            </a:extLst>
          </p:cNvPr>
          <p:cNvCxnSpPr>
            <a:cxnSpLocks/>
          </p:cNvCxnSpPr>
          <p:nvPr/>
        </p:nvCxnSpPr>
        <p:spPr>
          <a:xfrm>
            <a:off x="1712753" y="6100194"/>
            <a:ext cx="85567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146A1FD-C1A6-48EF-A69E-0D55A47B9D8D}"/>
              </a:ext>
            </a:extLst>
          </p:cNvPr>
          <p:cNvCxnSpPr>
            <a:cxnSpLocks/>
          </p:cNvCxnSpPr>
          <p:nvPr/>
        </p:nvCxnSpPr>
        <p:spPr>
          <a:xfrm>
            <a:off x="2769765" y="5261295"/>
            <a:ext cx="4344099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289BEC6-E2CA-4B01-B91A-D207CA7AD12B}"/>
              </a:ext>
            </a:extLst>
          </p:cNvPr>
          <p:cNvCxnSpPr>
            <a:cxnSpLocks/>
          </p:cNvCxnSpPr>
          <p:nvPr/>
        </p:nvCxnSpPr>
        <p:spPr>
          <a:xfrm>
            <a:off x="8684004" y="5261295"/>
            <a:ext cx="518719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4EF5883-2CCC-428D-A794-14678983D80A}"/>
              </a:ext>
            </a:extLst>
          </p:cNvPr>
          <p:cNvSpPr/>
          <p:nvPr/>
        </p:nvSpPr>
        <p:spPr>
          <a:xfrm>
            <a:off x="3115113" y="4915948"/>
            <a:ext cx="3914861" cy="4208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3DC045-15D8-42BF-84AD-5600F1B20A85}"/>
              </a:ext>
            </a:extLst>
          </p:cNvPr>
          <p:cNvCxnSpPr>
            <a:cxnSpLocks/>
          </p:cNvCxnSpPr>
          <p:nvPr/>
        </p:nvCxnSpPr>
        <p:spPr>
          <a:xfrm flipV="1">
            <a:off x="6207853" y="4588779"/>
            <a:ext cx="343949" cy="2698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3109C7D-A4F8-4524-9B97-7EE6CF0F0F4E}"/>
              </a:ext>
            </a:extLst>
          </p:cNvPr>
          <p:cNvSpPr txBox="1"/>
          <p:nvPr/>
        </p:nvSpPr>
        <p:spPr>
          <a:xfrm>
            <a:off x="6379827" y="41663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屬性</a:t>
            </a:r>
            <a:endParaRPr lang="zh-TW" altLang="en-US" dirty="0">
              <a:solidFill>
                <a:srgbClr val="FFFF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0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HTML</a:t>
            </a:r>
            <a:r>
              <a:rPr lang="zh-TW" altLang="en-US" sz="4800" dirty="0"/>
              <a:t>的巢狀結構</a:t>
            </a:r>
            <a:endParaRPr lang="en-US" sz="4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582C17-0DC1-4AA9-816D-11505107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" y="513184"/>
            <a:ext cx="12192000" cy="59442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83551C7-C6EA-487B-BD67-ECA5F9446748}"/>
              </a:ext>
            </a:extLst>
          </p:cNvPr>
          <p:cNvSpPr txBox="1"/>
          <p:nvPr/>
        </p:nvSpPr>
        <p:spPr>
          <a:xfrm>
            <a:off x="621455" y="629903"/>
            <a:ext cx="547451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檢視網頁的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</a:p>
          <a:p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Google Chrome : F12(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開發人員工具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-&gt;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Elements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BB59D9B-0F94-433C-9494-173DE970E787}"/>
              </a:ext>
            </a:extLst>
          </p:cNvPr>
          <p:cNvSpPr/>
          <p:nvPr/>
        </p:nvSpPr>
        <p:spPr>
          <a:xfrm>
            <a:off x="6467912" y="513185"/>
            <a:ext cx="729842" cy="233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29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A0E91-B339-4F08-B682-BCE51604C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Requests</a:t>
            </a:r>
            <a:r>
              <a:rPr lang="zh-TW" altLang="en-US" dirty="0"/>
              <a:t>與</a:t>
            </a:r>
            <a:r>
              <a:rPr lang="en-US" altLang="zh-TW" dirty="0"/>
              <a:t>Beautiful Soup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81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766C60-4886-4F5C-9A0E-307E08F6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7" y="513184"/>
            <a:ext cx="9022000" cy="1427583"/>
          </a:xfrm>
        </p:spPr>
        <p:txBody>
          <a:bodyPr/>
          <a:lstStyle/>
          <a:p>
            <a:r>
              <a:rPr lang="en-US" altLang="zh-TW" sz="4800" dirty="0"/>
              <a:t>Requests</a:t>
            </a:r>
            <a:r>
              <a:rPr lang="zh-TW" altLang="en-US" sz="4800" dirty="0"/>
              <a:t>套件</a:t>
            </a:r>
            <a:endParaRPr lang="en-US" sz="4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23A258-21D5-48B4-8A9A-E96660F3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7" y="2295332"/>
            <a:ext cx="9022000" cy="35972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200" dirty="0"/>
              <a:t>可向指定網址發送與接收</a:t>
            </a:r>
            <a:r>
              <a:rPr lang="en-US" altLang="zh-TW" sz="3200" dirty="0"/>
              <a:t>HTTP</a:t>
            </a:r>
            <a:r>
              <a:rPr lang="zh-TW" altLang="en-US" sz="3200" dirty="0"/>
              <a:t>封包，取得網頁的</a:t>
            </a:r>
            <a:r>
              <a:rPr lang="en-US" altLang="zh-TW" sz="3200" dirty="0"/>
              <a:t>HTML</a:t>
            </a:r>
            <a:r>
              <a:rPr lang="zh-TW" altLang="en-US" sz="3200" dirty="0"/>
              <a:t>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457590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546</Words>
  <Application>Microsoft Office PowerPoint</Application>
  <PresentationFormat>寬螢幕</PresentationFormat>
  <Paragraphs>70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DM Serif Display</vt:lpstr>
      <vt:lpstr>Microsoft YaHei UI</vt:lpstr>
      <vt:lpstr>Montserrat Light</vt:lpstr>
      <vt:lpstr>Arial</vt:lpstr>
      <vt:lpstr>Calibri</vt:lpstr>
      <vt:lpstr>Consolas</vt:lpstr>
      <vt:lpstr>Wingdings</vt:lpstr>
      <vt:lpstr>Mutius template</vt:lpstr>
      <vt:lpstr>智慧科技與產業數位轉型 (社群資訊探勘與實作) -抓取影片標題-</vt:lpstr>
      <vt:lpstr>HTML簡介</vt:lpstr>
      <vt:lpstr>HTML是什麼?</vt:lpstr>
      <vt:lpstr>HTML的巢狀結構</vt:lpstr>
      <vt:lpstr>HTML的巢狀元素</vt:lpstr>
      <vt:lpstr>HTML的開始標籤與結束標籤</vt:lpstr>
      <vt:lpstr>HTML的巢狀結構</vt:lpstr>
      <vt:lpstr>Requests與Beautiful Soup</vt:lpstr>
      <vt:lpstr>Requests套件</vt:lpstr>
      <vt:lpstr>Beautiful Soup套件</vt:lpstr>
      <vt:lpstr>下載YouTube影片(免輸入檔名版)</vt:lpstr>
      <vt:lpstr>觀察發送的封包 - Response</vt:lpstr>
      <vt:lpstr>觀察發送的封包 - headers</vt:lpstr>
      <vt:lpstr>使用程式取得網頁的HTML</vt:lpstr>
      <vt:lpstr>指定屬性取得元素</vt:lpstr>
      <vt:lpstr>運行範例</vt:lpstr>
      <vt:lpstr>將程式碼合併</vt:lpstr>
      <vt:lpstr>完整程式碼</vt:lpstr>
      <vt:lpstr>運行範例(1/2)</vt:lpstr>
      <vt:lpstr>運行範例(2/2)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智慧科技與產業數位轉型 (社群資訊探勘與實作) -使用Python抓取YT影片-</dc:title>
  <dc:creator>Jimmy</dc:creator>
  <cp:lastModifiedBy>Jimmy</cp:lastModifiedBy>
  <cp:revision>51</cp:revision>
  <dcterms:created xsi:type="dcterms:W3CDTF">2020-07-05T12:49:10Z</dcterms:created>
  <dcterms:modified xsi:type="dcterms:W3CDTF">2020-07-11T14:57:33Z</dcterms:modified>
</cp:coreProperties>
</file>